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4.xml" ContentType="application/vnd.openxmlformats-officedocument.presentationml.tags+xml"/>
  <Override PartName="/ppt/notesSlides/notesSlide15.xml" ContentType="application/vnd.openxmlformats-officedocument.presentationml.notesSlide+xml"/>
  <Override PartName="/ppt/tags/tag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24"/>
  </p:notesMasterIdLst>
  <p:handoutMasterIdLst>
    <p:handoutMasterId r:id="rId25"/>
  </p:handoutMasterIdLst>
  <p:sldIdLst>
    <p:sldId id="258" r:id="rId2"/>
    <p:sldId id="1718" r:id="rId3"/>
    <p:sldId id="259" r:id="rId4"/>
    <p:sldId id="2584" r:id="rId5"/>
    <p:sldId id="2585" r:id="rId6"/>
    <p:sldId id="260" r:id="rId7"/>
    <p:sldId id="2582" r:id="rId8"/>
    <p:sldId id="2257" r:id="rId9"/>
    <p:sldId id="2258" r:id="rId10"/>
    <p:sldId id="2259" r:id="rId11"/>
    <p:sldId id="2580" r:id="rId12"/>
    <p:sldId id="2260" r:id="rId13"/>
    <p:sldId id="2581" r:id="rId14"/>
    <p:sldId id="2262" r:id="rId15"/>
    <p:sldId id="2263" r:id="rId16"/>
    <p:sldId id="432" r:id="rId17"/>
    <p:sldId id="2264" r:id="rId18"/>
    <p:sldId id="2265" r:id="rId19"/>
    <p:sldId id="2578" r:id="rId20"/>
    <p:sldId id="2579" r:id="rId21"/>
    <p:sldId id="1717" r:id="rId22"/>
    <p:sldId id="2583" r:id="rId23"/>
  </p:sldIdLst>
  <p:sldSz cx="12192000" cy="6858000"/>
  <p:notesSz cx="6858000" cy="9144000"/>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9900"/>
    <a:srgbClr val="0099FF"/>
    <a:srgbClr val="005DA2"/>
    <a:srgbClr val="0000CC"/>
    <a:srgbClr val="FFFFBF"/>
    <a:srgbClr val="00FF00"/>
    <a:srgbClr val="3E449C"/>
    <a:srgbClr val="FFFFFF"/>
    <a:srgbClr val="E85E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中度样式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中度样式 3 - 强调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中度样式 3 - 强调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F2DE63D5-997A-4646-A377-4702673A728D}" styleName="浅色样式 2 - 强调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52" autoAdjust="0"/>
    <p:restoredTop sz="84598" autoAdjust="0"/>
  </p:normalViewPr>
  <p:slideViewPr>
    <p:cSldViewPr snapToGrid="0">
      <p:cViewPr varScale="1">
        <p:scale>
          <a:sx n="76" d="100"/>
          <a:sy n="76" d="100"/>
        </p:scale>
        <p:origin x="897" y="57"/>
      </p:cViewPr>
      <p:guideLst>
        <p:guide orient="horz" pos="2183"/>
        <p:guide pos="3840"/>
      </p:guideLst>
    </p:cSldViewPr>
  </p:slideViewPr>
  <p:notesTextViewPr>
    <p:cViewPr>
      <p:scale>
        <a:sx n="125" d="100"/>
        <a:sy n="125" d="100"/>
      </p:scale>
      <p:origin x="0" y="0"/>
    </p:cViewPr>
  </p:notesTextViewPr>
  <p:sorterViewPr>
    <p:cViewPr>
      <p:scale>
        <a:sx n="97" d="100"/>
        <a:sy n="97" d="100"/>
      </p:scale>
      <p:origin x="0" y="-4464"/>
    </p:cViewPr>
  </p:sorterViewPr>
  <p:notesViewPr>
    <p:cSldViewPr>
      <p:cViewPr>
        <p:scale>
          <a:sx n="66" d="100"/>
          <a:sy n="66" d="100"/>
        </p:scale>
        <p:origin x="2364" y="-4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5BFC5CC6-7803-4F73-8B5A-FB22E008CD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6D7CF69F-2DDE-4DE5-B9BF-A574470FCE2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47DE646-E188-4E28-A480-4B27CD2A2EA8}" type="datetimeFigureOut">
              <a:rPr lang="zh-CN" altLang="en-US" smtClean="0"/>
              <a:t>2023/9/21</a:t>
            </a:fld>
            <a:endParaRPr lang="zh-CN" altLang="en-US"/>
          </a:p>
        </p:txBody>
      </p:sp>
      <p:sp>
        <p:nvSpPr>
          <p:cNvPr id="4" name="页脚占位符 3">
            <a:extLst>
              <a:ext uri="{FF2B5EF4-FFF2-40B4-BE49-F238E27FC236}">
                <a16:creationId xmlns:a16="http://schemas.microsoft.com/office/drawing/2014/main" id="{A1BE37B6-622D-4B1C-B033-2764D543D60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D6E4B2BE-0619-46B1-8B7A-D28FD17508E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D202B84-1396-44CB-9BFE-FC88943CB5E4}" type="slidenum">
              <a:rPr lang="zh-CN" altLang="en-US" smtClean="0"/>
              <a:t>‹#›</a:t>
            </a:fld>
            <a:endParaRPr lang="zh-CN" altLang="en-US"/>
          </a:p>
        </p:txBody>
      </p:sp>
    </p:spTree>
    <p:extLst>
      <p:ext uri="{BB962C8B-B14F-4D97-AF65-F5344CB8AC3E}">
        <p14:creationId xmlns:p14="http://schemas.microsoft.com/office/powerpoint/2010/main" val="29429436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E28C73-F6C4-4435-BBC8-09E19484A016}" type="datetimeFigureOut">
              <a:rPr lang="zh-CN" altLang="en-US" smtClean="0"/>
              <a:t>2023/9/21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EA1CAF-F3E5-4995-B5A9-F6F823E8D197}" type="slidenum">
              <a:rPr lang="zh-CN" altLang="en-US" smtClean="0"/>
              <a:t>‹#›</a:t>
            </a:fld>
            <a:endParaRPr lang="zh-CN" altLang="en-US"/>
          </a:p>
        </p:txBody>
      </p:sp>
    </p:spTree>
    <p:extLst>
      <p:ext uri="{BB962C8B-B14F-4D97-AF65-F5344CB8AC3E}">
        <p14:creationId xmlns:p14="http://schemas.microsoft.com/office/powerpoint/2010/main" val="2773626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4EA1CAF-F3E5-4995-B5A9-F6F823E8D197}" type="slidenum">
              <a:rPr lang="zh-CN" altLang="en-US" smtClean="0"/>
              <a:t>1</a:t>
            </a:fld>
            <a:endParaRPr lang="zh-CN" altLang="en-US"/>
          </a:p>
        </p:txBody>
      </p:sp>
    </p:spTree>
    <p:extLst>
      <p:ext uri="{BB962C8B-B14F-4D97-AF65-F5344CB8AC3E}">
        <p14:creationId xmlns:p14="http://schemas.microsoft.com/office/powerpoint/2010/main" val="3326840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EA1CAF-F3E5-4995-B5A9-F6F823E8D197}" type="slidenum">
              <a:rPr kumimoji="0" lang="zh-CN" altLang="en-US" sz="1200" b="0" i="0" u="none" strike="noStrike" kern="1200" cap="none" spc="0" normalizeH="0" baseline="0" noProof="0" smtClean="0">
                <a:ln>
                  <a:noFill/>
                </a:ln>
                <a:solidFill>
                  <a:prstClr val="black"/>
                </a:solidFill>
                <a:effectLst/>
                <a:uLnTx/>
                <a:uFillTx/>
                <a:latin typeface="Calibri" charset="0"/>
                <a:ea typeface="宋体"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charset="0"/>
              <a:ea typeface="宋体" panose="02010600030101010101" pitchFamily="2" charset="-122"/>
              <a:cs typeface="Arial"/>
            </a:endParaRPr>
          </a:p>
        </p:txBody>
      </p:sp>
    </p:spTree>
    <p:extLst>
      <p:ext uri="{BB962C8B-B14F-4D97-AF65-F5344CB8AC3E}">
        <p14:creationId xmlns:p14="http://schemas.microsoft.com/office/powerpoint/2010/main" val="299174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EA1CAF-F3E5-4995-B5A9-F6F823E8D197}" type="slidenum">
              <a:rPr kumimoji="0" lang="zh-CN" altLang="en-US" sz="1200" b="0" i="0" u="none" strike="noStrike" kern="1200" cap="none" spc="0" normalizeH="0" baseline="0" noProof="0" smtClean="0">
                <a:ln>
                  <a:noFill/>
                </a:ln>
                <a:solidFill>
                  <a:prstClr val="black"/>
                </a:solidFill>
                <a:effectLst/>
                <a:uLnTx/>
                <a:uFillTx/>
                <a:latin typeface="Calibri" charset="0"/>
                <a:ea typeface="宋体"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charset="0"/>
              <a:ea typeface="宋体" panose="02010600030101010101" pitchFamily="2" charset="-122"/>
              <a:cs typeface="Arial"/>
            </a:endParaRPr>
          </a:p>
        </p:txBody>
      </p:sp>
    </p:spTree>
    <p:extLst>
      <p:ext uri="{BB962C8B-B14F-4D97-AF65-F5344CB8AC3E}">
        <p14:creationId xmlns:p14="http://schemas.microsoft.com/office/powerpoint/2010/main" val="3749552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EA1CAF-F3E5-4995-B5A9-F6F823E8D197}" type="slidenum">
              <a:rPr kumimoji="0" lang="zh-CN" altLang="en-US" sz="1200" b="0" i="0" u="none" strike="noStrike" kern="1200" cap="none" spc="0" normalizeH="0" baseline="0" noProof="0" smtClean="0">
                <a:ln>
                  <a:noFill/>
                </a:ln>
                <a:solidFill>
                  <a:prstClr val="black"/>
                </a:solidFill>
                <a:effectLst/>
                <a:uLnTx/>
                <a:uFillTx/>
                <a:latin typeface="Calibri" charset="0"/>
                <a:ea typeface="宋体"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charset="0"/>
              <a:ea typeface="宋体" panose="02010600030101010101" pitchFamily="2" charset="-122"/>
              <a:cs typeface="Arial"/>
            </a:endParaRPr>
          </a:p>
        </p:txBody>
      </p:sp>
    </p:spTree>
    <p:extLst>
      <p:ext uri="{BB962C8B-B14F-4D97-AF65-F5344CB8AC3E}">
        <p14:creationId xmlns:p14="http://schemas.microsoft.com/office/powerpoint/2010/main" val="3749552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EA1CAF-F3E5-4995-B5A9-F6F823E8D197}" type="slidenum">
              <a:rPr kumimoji="0" lang="zh-CN" altLang="en-US" sz="1200" b="0" i="0" u="none" strike="noStrike" kern="1200" cap="none" spc="0" normalizeH="0" baseline="0" noProof="0" smtClean="0">
                <a:ln>
                  <a:noFill/>
                </a:ln>
                <a:solidFill>
                  <a:prstClr val="black"/>
                </a:solidFill>
                <a:effectLst/>
                <a:uLnTx/>
                <a:uFillTx/>
                <a:latin typeface="Calibri" charset="0"/>
                <a:ea typeface="宋体"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charset="0"/>
              <a:ea typeface="宋体" panose="02010600030101010101" pitchFamily="2" charset="-122"/>
              <a:cs typeface="Arial"/>
            </a:endParaRPr>
          </a:p>
        </p:txBody>
      </p:sp>
    </p:spTree>
    <p:extLst>
      <p:ext uri="{BB962C8B-B14F-4D97-AF65-F5344CB8AC3E}">
        <p14:creationId xmlns:p14="http://schemas.microsoft.com/office/powerpoint/2010/main" val="1889044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EA1CAF-F3E5-4995-B5A9-F6F823E8D197}" type="slidenum">
              <a:rPr kumimoji="0" lang="zh-CN" altLang="en-US" sz="1200" b="0" i="0" u="none" strike="noStrike" kern="1200" cap="none" spc="0" normalizeH="0" baseline="0" noProof="0" smtClean="0">
                <a:ln>
                  <a:noFill/>
                </a:ln>
                <a:solidFill>
                  <a:prstClr val="black"/>
                </a:solidFill>
                <a:effectLst/>
                <a:uLnTx/>
                <a:uFillTx/>
                <a:latin typeface="Calibri" charset="0"/>
                <a:ea typeface="宋体"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charset="0"/>
              <a:ea typeface="宋体" panose="02010600030101010101" pitchFamily="2" charset="-122"/>
              <a:cs typeface="Arial"/>
            </a:endParaRPr>
          </a:p>
        </p:txBody>
      </p:sp>
    </p:spTree>
    <p:extLst>
      <p:ext uri="{BB962C8B-B14F-4D97-AF65-F5344CB8AC3E}">
        <p14:creationId xmlns:p14="http://schemas.microsoft.com/office/powerpoint/2010/main" val="673867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EA1CAF-F3E5-4995-B5A9-F6F823E8D197}" type="slidenum">
              <a:rPr kumimoji="0" lang="zh-CN" altLang="en-US" sz="1200" b="0" i="0" u="none" strike="noStrike" kern="1200" cap="none" spc="0" normalizeH="0" baseline="0" noProof="0" smtClean="0">
                <a:ln>
                  <a:noFill/>
                </a:ln>
                <a:solidFill>
                  <a:prstClr val="black"/>
                </a:solidFill>
                <a:effectLst/>
                <a:uLnTx/>
                <a:uFillTx/>
                <a:latin typeface="Calibri" charset="0"/>
                <a:ea typeface="宋体"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charset="0"/>
              <a:ea typeface="宋体" panose="02010600030101010101" pitchFamily="2" charset="-122"/>
              <a:cs typeface="Arial"/>
            </a:endParaRPr>
          </a:p>
        </p:txBody>
      </p:sp>
    </p:spTree>
    <p:extLst>
      <p:ext uri="{BB962C8B-B14F-4D97-AF65-F5344CB8AC3E}">
        <p14:creationId xmlns:p14="http://schemas.microsoft.com/office/powerpoint/2010/main" val="23425652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EA1CAF-F3E5-4995-B5A9-F6F823E8D197}" type="slidenum">
              <a:rPr kumimoji="0" lang="zh-CN" altLang="en-US" sz="1200" b="0" i="0" u="none" strike="noStrike" kern="1200" cap="none" spc="0" normalizeH="0" baseline="0" noProof="0" smtClean="0">
                <a:ln>
                  <a:noFill/>
                </a:ln>
                <a:solidFill>
                  <a:prstClr val="black"/>
                </a:solidFill>
                <a:effectLst/>
                <a:uLnTx/>
                <a:uFillTx/>
                <a:latin typeface="Calibri" charset="0"/>
                <a:ea typeface="宋体"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charset="0"/>
              <a:ea typeface="宋体" panose="02010600030101010101" pitchFamily="2" charset="-122"/>
              <a:cs typeface="Arial"/>
            </a:endParaRPr>
          </a:p>
        </p:txBody>
      </p:sp>
    </p:spTree>
    <p:extLst>
      <p:ext uri="{BB962C8B-B14F-4D97-AF65-F5344CB8AC3E}">
        <p14:creationId xmlns:p14="http://schemas.microsoft.com/office/powerpoint/2010/main" val="2985887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endParaRPr lang="en-US" altLang="zh-CN" sz="2800" b="0" i="0" dirty="0">
              <a:solidFill>
                <a:srgbClr val="333333"/>
              </a:solidFill>
              <a:effectLst/>
              <a:latin typeface="Verdana" panose="020B0604030504040204" pitchFamily="34" charset="0"/>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EA1CAF-F3E5-4995-B5A9-F6F823E8D197}" type="slidenum">
              <a:rPr kumimoji="0" lang="zh-CN" altLang="en-US" sz="1200" b="0" i="0" u="none" strike="noStrike" kern="1200" cap="none" spc="0" normalizeH="0" baseline="0" noProof="0" smtClean="0">
                <a:ln>
                  <a:noFill/>
                </a:ln>
                <a:solidFill>
                  <a:prstClr val="black"/>
                </a:solidFill>
                <a:effectLst/>
                <a:uLnTx/>
                <a:uFillTx/>
                <a:latin typeface="Calibri" charset="0"/>
                <a:ea typeface="宋体"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charset="0"/>
              <a:ea typeface="宋体" panose="02010600030101010101" pitchFamily="2" charset="-122"/>
              <a:cs typeface="Arial"/>
            </a:endParaRPr>
          </a:p>
        </p:txBody>
      </p:sp>
    </p:spTree>
    <p:extLst>
      <p:ext uri="{BB962C8B-B14F-4D97-AF65-F5344CB8AC3E}">
        <p14:creationId xmlns:p14="http://schemas.microsoft.com/office/powerpoint/2010/main" val="40957079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EA1CAF-F3E5-4995-B5A9-F6F823E8D197}" type="slidenum">
              <a:rPr kumimoji="0" lang="zh-CN" altLang="en-US" sz="1200" b="0" i="0" u="none" strike="noStrike" kern="1200" cap="none" spc="0" normalizeH="0" baseline="0" noProof="0" smtClean="0">
                <a:ln>
                  <a:noFill/>
                </a:ln>
                <a:solidFill>
                  <a:prstClr val="black"/>
                </a:solidFill>
                <a:effectLst/>
                <a:uLnTx/>
                <a:uFillTx/>
                <a:latin typeface="Calibri" charset="0"/>
                <a:ea typeface="宋体"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charset="0"/>
              <a:ea typeface="宋体" panose="02010600030101010101" pitchFamily="2" charset="-122"/>
              <a:cs typeface="Arial"/>
            </a:endParaRPr>
          </a:p>
        </p:txBody>
      </p:sp>
    </p:spTree>
    <p:extLst>
      <p:ext uri="{BB962C8B-B14F-4D97-AF65-F5344CB8AC3E}">
        <p14:creationId xmlns:p14="http://schemas.microsoft.com/office/powerpoint/2010/main" val="41273599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We have corresponding strategies to</a:t>
            </a:r>
            <a:r>
              <a:rPr lang="zh-CN" altLang="en-US" dirty="0"/>
              <a:t> </a:t>
            </a:r>
            <a:r>
              <a:rPr lang="en-US" altLang="zh-CN" dirty="0"/>
              <a:t>address</a:t>
            </a:r>
            <a:r>
              <a:rPr lang="zh-CN" altLang="en-US" dirty="0"/>
              <a:t> </a:t>
            </a:r>
            <a:r>
              <a:rPr lang="en-US" altLang="zh-CN" dirty="0"/>
              <a:t>these challenges</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EA1CAF-F3E5-4995-B5A9-F6F823E8D197}" type="slidenum">
              <a:rPr kumimoji="0" lang="zh-CN" altLang="en-US" sz="1200" b="0" i="0" u="none" strike="noStrike" kern="1200" cap="none" spc="0" normalizeH="0" baseline="0" noProof="0" smtClean="0">
                <a:ln>
                  <a:noFill/>
                </a:ln>
                <a:solidFill>
                  <a:prstClr val="black"/>
                </a:solidFill>
                <a:effectLst/>
                <a:uLnTx/>
                <a:uFillTx/>
                <a:latin typeface="Calibri" charset="0"/>
                <a:ea typeface="宋体"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charset="0"/>
              <a:ea typeface="宋体" panose="02010600030101010101" pitchFamily="2" charset="-122"/>
              <a:cs typeface="Arial"/>
            </a:endParaRPr>
          </a:p>
        </p:txBody>
      </p:sp>
    </p:spTree>
    <p:extLst>
      <p:ext uri="{BB962C8B-B14F-4D97-AF65-F5344CB8AC3E}">
        <p14:creationId xmlns:p14="http://schemas.microsoft.com/office/powerpoint/2010/main" val="3522318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4EA1CAF-F3E5-4995-B5A9-F6F823E8D197}" type="slidenum">
              <a:rPr lang="zh-CN" altLang="en-US" smtClean="0"/>
              <a:t>2</a:t>
            </a:fld>
            <a:endParaRPr lang="zh-CN" altLang="en-US"/>
          </a:p>
        </p:txBody>
      </p:sp>
    </p:spTree>
    <p:extLst>
      <p:ext uri="{BB962C8B-B14F-4D97-AF65-F5344CB8AC3E}">
        <p14:creationId xmlns:p14="http://schemas.microsoft.com/office/powerpoint/2010/main" val="17652925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4EA1CAF-F3E5-4995-B5A9-F6F823E8D197}" type="slidenum">
              <a:rPr lang="zh-CN" altLang="en-US" smtClean="0"/>
              <a:t>21</a:t>
            </a:fld>
            <a:endParaRPr lang="zh-CN" altLang="en-US"/>
          </a:p>
        </p:txBody>
      </p:sp>
    </p:spTree>
    <p:extLst>
      <p:ext uri="{BB962C8B-B14F-4D97-AF65-F5344CB8AC3E}">
        <p14:creationId xmlns:p14="http://schemas.microsoft.com/office/powerpoint/2010/main" val="12134436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4EA1CAF-F3E5-4995-B5A9-F6F823E8D197}" type="slidenum">
              <a:rPr lang="zh-CN" altLang="en-US" smtClean="0"/>
              <a:t>22</a:t>
            </a:fld>
            <a:endParaRPr lang="zh-CN" altLang="en-US"/>
          </a:p>
        </p:txBody>
      </p:sp>
    </p:spTree>
    <p:extLst>
      <p:ext uri="{BB962C8B-B14F-4D97-AF65-F5344CB8AC3E}">
        <p14:creationId xmlns:p14="http://schemas.microsoft.com/office/powerpoint/2010/main" val="2150968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4EA1CAF-F3E5-4995-B5A9-F6F823E8D197}" type="slidenum">
              <a:rPr lang="zh-CN" altLang="en-US" smtClean="0"/>
              <a:t>3</a:t>
            </a:fld>
            <a:endParaRPr lang="zh-CN" altLang="en-US"/>
          </a:p>
        </p:txBody>
      </p:sp>
    </p:spTree>
    <p:extLst>
      <p:ext uri="{BB962C8B-B14F-4D97-AF65-F5344CB8AC3E}">
        <p14:creationId xmlns:p14="http://schemas.microsoft.com/office/powerpoint/2010/main" val="4160071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4EA1CAF-F3E5-4995-B5A9-F6F823E8D197}" type="slidenum">
              <a:rPr lang="zh-CN" altLang="en-US" smtClean="0"/>
              <a:t>4</a:t>
            </a:fld>
            <a:endParaRPr lang="zh-CN" altLang="en-US"/>
          </a:p>
        </p:txBody>
      </p:sp>
    </p:spTree>
    <p:extLst>
      <p:ext uri="{BB962C8B-B14F-4D97-AF65-F5344CB8AC3E}">
        <p14:creationId xmlns:p14="http://schemas.microsoft.com/office/powerpoint/2010/main" val="221207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4EA1CAF-F3E5-4995-B5A9-F6F823E8D197}" type="slidenum">
              <a:rPr lang="zh-CN" altLang="en-US" smtClean="0"/>
              <a:t>5</a:t>
            </a:fld>
            <a:endParaRPr lang="zh-CN" altLang="en-US"/>
          </a:p>
        </p:txBody>
      </p:sp>
    </p:spTree>
    <p:extLst>
      <p:ext uri="{BB962C8B-B14F-4D97-AF65-F5344CB8AC3E}">
        <p14:creationId xmlns:p14="http://schemas.microsoft.com/office/powerpoint/2010/main" val="1668104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4EA1CAF-F3E5-4995-B5A9-F6F823E8D197}" type="slidenum">
              <a:rPr lang="zh-CN" altLang="en-US" smtClean="0"/>
              <a:t>6</a:t>
            </a:fld>
            <a:endParaRPr lang="zh-CN" altLang="en-US"/>
          </a:p>
        </p:txBody>
      </p:sp>
    </p:spTree>
    <p:extLst>
      <p:ext uri="{BB962C8B-B14F-4D97-AF65-F5344CB8AC3E}">
        <p14:creationId xmlns:p14="http://schemas.microsoft.com/office/powerpoint/2010/main" val="2833280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34EA1CAF-F3E5-4995-B5A9-F6F823E8D197}" type="slidenum">
              <a:rPr lang="zh-CN" altLang="en-US" smtClean="0"/>
              <a:t>7</a:t>
            </a:fld>
            <a:endParaRPr lang="zh-CN" altLang="en-US"/>
          </a:p>
        </p:txBody>
      </p:sp>
    </p:spTree>
    <p:extLst>
      <p:ext uri="{BB962C8B-B14F-4D97-AF65-F5344CB8AC3E}">
        <p14:creationId xmlns:p14="http://schemas.microsoft.com/office/powerpoint/2010/main" val="3875898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EA1CAF-F3E5-4995-B5A9-F6F823E8D197}" type="slidenum">
              <a:rPr kumimoji="0" lang="zh-CN" altLang="en-US" sz="1200" b="0" i="0" u="none" strike="noStrike" kern="1200" cap="none" spc="0" normalizeH="0" baseline="0" noProof="0" smtClean="0">
                <a:ln>
                  <a:noFill/>
                </a:ln>
                <a:solidFill>
                  <a:prstClr val="black"/>
                </a:solidFill>
                <a:effectLst/>
                <a:uLnTx/>
                <a:uFillTx/>
                <a:latin typeface="Calibri" charset="0"/>
                <a:ea typeface="宋体"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charset="0"/>
              <a:ea typeface="宋体" panose="02010600030101010101" pitchFamily="2" charset="-122"/>
              <a:cs typeface="Arial"/>
            </a:endParaRPr>
          </a:p>
        </p:txBody>
      </p:sp>
    </p:spTree>
    <p:extLst>
      <p:ext uri="{BB962C8B-B14F-4D97-AF65-F5344CB8AC3E}">
        <p14:creationId xmlns:p14="http://schemas.microsoft.com/office/powerpoint/2010/main" val="645213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EA1CAF-F3E5-4995-B5A9-F6F823E8D197}" type="slidenum">
              <a:rPr kumimoji="0" lang="zh-CN" altLang="en-US" sz="1200" b="0" i="0" u="none" strike="noStrike" kern="1200" cap="none" spc="0" normalizeH="0" baseline="0" noProof="0" smtClean="0">
                <a:ln>
                  <a:noFill/>
                </a:ln>
                <a:solidFill>
                  <a:prstClr val="black"/>
                </a:solidFill>
                <a:effectLst/>
                <a:uLnTx/>
                <a:uFillTx/>
                <a:latin typeface="Calibri" charset="0"/>
                <a:ea typeface="宋体"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charset="0"/>
              <a:ea typeface="宋体" panose="02010600030101010101" pitchFamily="2" charset="-122"/>
              <a:cs typeface="Arial"/>
            </a:endParaRPr>
          </a:p>
        </p:txBody>
      </p:sp>
    </p:spTree>
    <p:extLst>
      <p:ext uri="{BB962C8B-B14F-4D97-AF65-F5344CB8AC3E}">
        <p14:creationId xmlns:p14="http://schemas.microsoft.com/office/powerpoint/2010/main" val="28332807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1107500" y="92058"/>
            <a:ext cx="10510125" cy="659643"/>
          </a:xfrm>
          <a:prstGeom prst="rect">
            <a:avLst/>
          </a:prstGeom>
        </p:spPr>
        <p:txBody>
          <a:bodyPr lIns="91418" tIns="45709" rIns="91418" bIns="45709"/>
          <a:lstStyle>
            <a:lvl1pPr algn="l">
              <a:defRPr sz="4000" b="1" baseline="0">
                <a:solidFill>
                  <a:srgbClr val="005DA2"/>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5" name="灯片编号占位符 4"/>
          <p:cNvSpPr>
            <a:spLocks noGrp="1"/>
          </p:cNvSpPr>
          <p:nvPr>
            <p:ph type="sldNum" sz="quarter" idx="12"/>
          </p:nvPr>
        </p:nvSpPr>
        <p:spPr>
          <a:xfrm>
            <a:off x="10800000" y="360000"/>
            <a:ext cx="1080000" cy="360000"/>
          </a:xfrm>
          <a:prstGeom prst="rect">
            <a:avLst/>
          </a:prstGeom>
        </p:spPr>
        <p:txBody>
          <a:bodyPr lIns="91418" tIns="45709" rIns="91418" bIns="45709"/>
          <a:lstStyle>
            <a:lvl1pPr algn="r">
              <a:defRPr/>
            </a:lvl1pPr>
          </a:lstStyle>
          <a:p>
            <a:fld id="{E077DA78-E013-4A8C-AD75-63A150561B10}" type="slidenum">
              <a:rPr lang="zh-CN" altLang="en-US" smtClean="0">
                <a:solidFill>
                  <a:prstClr val="black">
                    <a:tint val="75000"/>
                  </a:prstClr>
                </a:solidFill>
              </a:rPr>
              <a:pPr/>
              <a:t>‹#›</a:t>
            </a:fld>
            <a:endParaRPr lang="zh-CN" altLang="en-US">
              <a:solidFill>
                <a:prstClr val="black">
                  <a:tint val="75000"/>
                </a:prstClr>
              </a:solidFill>
            </a:endParaRPr>
          </a:p>
        </p:txBody>
      </p:sp>
      <p:cxnSp>
        <p:nvCxnSpPr>
          <p:cNvPr id="9" name="直接连接符 8"/>
          <p:cNvCxnSpPr/>
          <p:nvPr userDrawn="1"/>
        </p:nvCxnSpPr>
        <p:spPr>
          <a:xfrm>
            <a:off x="1054457" y="811417"/>
            <a:ext cx="11132828" cy="0"/>
          </a:xfrm>
          <a:prstGeom prst="line">
            <a:avLst/>
          </a:prstGeom>
          <a:ln w="15875">
            <a:solidFill>
              <a:srgbClr val="0070C0"/>
            </a:solidFill>
          </a:ln>
        </p:spPr>
        <p:style>
          <a:lnRef idx="1">
            <a:schemeClr val="accent1"/>
          </a:lnRef>
          <a:fillRef idx="0">
            <a:schemeClr val="accent1"/>
          </a:fillRef>
          <a:effectRef idx="0">
            <a:schemeClr val="accent1"/>
          </a:effectRef>
          <a:fontRef idx="minor">
            <a:schemeClr val="tx1"/>
          </a:fontRef>
        </p:style>
      </p:cxnSp>
      <p:sp>
        <p:nvSpPr>
          <p:cNvPr id="10" name="文本占位符 2">
            <a:extLst>
              <a:ext uri="{FF2B5EF4-FFF2-40B4-BE49-F238E27FC236}">
                <a16:creationId xmlns:a16="http://schemas.microsoft.com/office/drawing/2014/main" id="{7918572F-142C-4521-A20F-057039961475}"/>
              </a:ext>
            </a:extLst>
          </p:cNvPr>
          <p:cNvSpPr>
            <a:spLocks noGrp="1"/>
          </p:cNvSpPr>
          <p:nvPr>
            <p:ph idx="1"/>
            <p:custDataLst>
              <p:tags r:id="rId1"/>
            </p:custDataLst>
          </p:nvPr>
        </p:nvSpPr>
        <p:spPr>
          <a:xfrm>
            <a:off x="338360" y="961398"/>
            <a:ext cx="11279266" cy="5388907"/>
          </a:xfrm>
          <a:prstGeom prst="rect">
            <a:avLst/>
          </a:prstGeom>
        </p:spPr>
        <p:txBody>
          <a:bodyPr vert="horz" wrap="square" lIns="90170" tIns="46990" rIns="90170" bIns="46990" rtlCol="0">
            <a:normAutofit/>
          </a:bodyPr>
          <a:lstStyle>
            <a:lvl1pPr marL="288000" indent="-288000">
              <a:lnSpc>
                <a:spcPct val="100000"/>
              </a:lnSpc>
              <a:spcBef>
                <a:spcPts val="600"/>
              </a:spcBef>
              <a:spcAft>
                <a:spcPts val="0"/>
              </a:spcAft>
              <a:buSzPct val="70000"/>
              <a:buFont typeface="Wingdings" panose="05000000000000000000" pitchFamily="2" charset="2"/>
              <a:buChar char="l"/>
              <a:defRPr sz="2400" b="1" baseline="0">
                <a:solidFill>
                  <a:srgbClr val="005DA2"/>
                </a:solidFill>
                <a:latin typeface="Times New Roman" panose="02020603050405020304" pitchFamily="18" charset="0"/>
                <a:ea typeface="微软雅黑" panose="020B0503020204020204" pitchFamily="34" charset="-122"/>
              </a:defRPr>
            </a:lvl1pPr>
            <a:lvl2pPr marL="720000" indent="-288000">
              <a:lnSpc>
                <a:spcPct val="100000"/>
              </a:lnSpc>
              <a:spcBef>
                <a:spcPts val="600"/>
              </a:spcBef>
              <a:spcAft>
                <a:spcPts val="0"/>
              </a:spcAft>
              <a:buFont typeface="Arial" panose="020B0604020202020204" pitchFamily="34" charset="0"/>
              <a:buChar char="•"/>
              <a:defRPr sz="2000" baseline="0">
                <a:latin typeface="Times New Roman" panose="02020603050405020304" pitchFamily="18" charset="0"/>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a:r>
              <a:rPr lang="zh-CN" altLang="en-US" dirty="0"/>
              <a:t>编辑母版文本样式</a:t>
            </a:r>
          </a:p>
          <a:p>
            <a:pPr lvl="1"/>
            <a:r>
              <a:rPr lang="zh-CN" altLang="en-US" dirty="0"/>
              <a:t>第二级</a:t>
            </a:r>
          </a:p>
        </p:txBody>
      </p:sp>
      <p:pic>
        <p:nvPicPr>
          <p:cNvPr id="8" name="图片 7">
            <a:extLst>
              <a:ext uri="{FF2B5EF4-FFF2-40B4-BE49-F238E27FC236}">
                <a16:creationId xmlns:a16="http://schemas.microsoft.com/office/drawing/2014/main" id="{C6756B70-116A-4138-99A8-711A909F951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675" y="122350"/>
            <a:ext cx="975500" cy="659545"/>
          </a:xfrm>
          <a:prstGeom prst="rect">
            <a:avLst/>
          </a:prstGeom>
        </p:spPr>
      </p:pic>
    </p:spTree>
    <p:extLst>
      <p:ext uri="{BB962C8B-B14F-4D97-AF65-F5344CB8AC3E}">
        <p14:creationId xmlns:p14="http://schemas.microsoft.com/office/powerpoint/2010/main" val="2078805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4514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sp>
        <p:nvSpPr>
          <p:cNvPr id="6" name="矩形 5"/>
          <p:cNvSpPr/>
          <p:nvPr userDrawn="1"/>
        </p:nvSpPr>
        <p:spPr>
          <a:xfrm>
            <a:off x="0" y="0"/>
            <a:ext cx="12192000" cy="764704"/>
          </a:xfrm>
          <a:prstGeom prst="rect">
            <a:avLst/>
          </a:prstGeom>
          <a:solidFill>
            <a:srgbClr val="071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5" name="矩形 14"/>
          <p:cNvSpPr/>
          <p:nvPr userDrawn="1"/>
        </p:nvSpPr>
        <p:spPr>
          <a:xfrm>
            <a:off x="11085795" y="0"/>
            <a:ext cx="1106204" cy="764704"/>
          </a:xfrm>
          <a:prstGeom prst="rect">
            <a:avLst/>
          </a:prstGeom>
          <a:solidFill>
            <a:sysClr val="window" lastClr="FFFFFF">
              <a:lumMod val="85000"/>
            </a:sysClr>
          </a:solidFill>
          <a:ln w="12700" cap="flat" cmpd="sng" algn="ctr">
            <a:noFill/>
            <a:prstDash val="solid"/>
            <a:miter lim="800000"/>
          </a:ln>
          <a:effectLst/>
        </p:spPr>
        <p:txBody>
          <a:bodyPr rtlCol="0" anchor="ctr"/>
          <a:lstStyle/>
          <a:p>
            <a:pPr marR="0" lvl="0" indent="0" algn="ctr" fontAlgn="auto">
              <a:lnSpc>
                <a:spcPct val="100000"/>
              </a:lnSpc>
              <a:spcBef>
                <a:spcPts val="0"/>
              </a:spcBef>
              <a:spcAft>
                <a:spcPts val="0"/>
              </a:spcAft>
              <a:buClrTx/>
              <a:buSzTx/>
              <a:buFontTx/>
              <a:buNone/>
            </a:pPr>
            <a:endParaRPr kumimoji="0" lang="zh-CN" altLang="en-US" sz="1800" b="0" i="0" u="none" strike="noStrike" kern="0" cap="none" spc="0" normalizeH="0" baseline="0">
              <a:ln>
                <a:noFill/>
              </a:ln>
              <a:solidFill>
                <a:prstClr val="white"/>
              </a:solidFill>
              <a:effectLst/>
              <a:uLnTx/>
              <a:uFillTx/>
              <a:latin typeface="Arial" panose="020B0604020202020204"/>
              <a:ea typeface="微软雅黑" panose="020B0503020204020204" charset="-122"/>
            </a:endParaRPr>
          </a:p>
        </p:txBody>
      </p:sp>
      <p:sp>
        <p:nvSpPr>
          <p:cNvPr id="14" name="Title 1"/>
          <p:cNvSpPr>
            <a:spLocks noGrp="1"/>
          </p:cNvSpPr>
          <p:nvPr>
            <p:ph type="title"/>
          </p:nvPr>
        </p:nvSpPr>
        <p:spPr>
          <a:xfrm>
            <a:off x="523973" y="182086"/>
            <a:ext cx="10479275" cy="582619"/>
          </a:xfrm>
        </p:spPr>
        <p:txBody>
          <a:bodyPr>
            <a:normAutofit/>
          </a:bodyPr>
          <a:lstStyle>
            <a:lvl1pPr>
              <a:defRPr sz="3200">
                <a:solidFill>
                  <a:schemeClr val="bg1"/>
                </a:solidFill>
                <a:latin typeface="Arial Black" panose="020B0A04020102020204" pitchFamily="34" charset="0"/>
              </a:defRPr>
            </a:lvl1pPr>
          </a:lstStyle>
          <a:p>
            <a:endParaRPr lang="en-US" altLang="zh-CN" dirty="0"/>
          </a:p>
        </p:txBody>
      </p:sp>
      <p:pic>
        <p:nvPicPr>
          <p:cNvPr id="11" name="图片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03406" y="193961"/>
            <a:ext cx="730389" cy="359489"/>
          </a:xfrm>
          <a:prstGeom prst="rect">
            <a:avLst/>
          </a:prstGeom>
        </p:spPr>
      </p:pic>
    </p:spTree>
    <p:extLst>
      <p:ext uri="{BB962C8B-B14F-4D97-AF65-F5344CB8AC3E}">
        <p14:creationId xmlns:p14="http://schemas.microsoft.com/office/powerpoint/2010/main" val="31641415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ags" Target="../tags/tag2.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KSO_TEMPLATE" hidden="1"/>
          <p:cNvSpPr/>
          <p:nvPr>
            <p:custDataLst>
              <p:tags r:id="rId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11457155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94" r:id="rId3"/>
  </p:sldLayoutIdLst>
  <p:hf hdr="0" ftr="0" dt="0"/>
  <p:txStyles>
    <p:titleStyle>
      <a:lvl1pPr algn="l" defTabSz="914400" rtl="0" eaLnBrk="1" fontAlgn="auto" latinLnBrk="0" hangingPunct="1">
        <a:lnSpc>
          <a:spcPct val="100000"/>
        </a:lnSpc>
        <a:spcBef>
          <a:spcPct val="0"/>
        </a:spcBef>
        <a:buNone/>
        <a:defRPr lang="zh-CN" altLang="en-US" sz="4000" b="1" u="none" strike="noStrike" kern="0" cap="none" spc="0" normalizeH="0" baseline="0" dirty="0">
          <a:solidFill>
            <a:srgbClr val="005DA2"/>
          </a:solidFill>
          <a:uFillTx/>
          <a:latin typeface="Arial" panose="020B0604020202020204" pitchFamily="34" charset="0"/>
          <a:ea typeface="微软雅黑" panose="020B0503020204020204" charset="-122"/>
          <a:cs typeface="+mj-cs"/>
        </a:defRPr>
      </a:lvl1pPr>
    </p:titleStyle>
    <p:bodyStyle>
      <a:lvl1pPr marL="342900" indent="-342900" algn="l" defTabSz="914400" rtl="0" eaLnBrk="1" fontAlgn="auto" latinLnBrk="0" hangingPunct="1">
        <a:lnSpc>
          <a:spcPct val="130000"/>
        </a:lnSpc>
        <a:spcBef>
          <a:spcPts val="0"/>
        </a:spcBef>
        <a:spcAft>
          <a:spcPts val="1000"/>
        </a:spcAft>
        <a:buFont typeface="Arial" panose="020B0604020202020204" pitchFamily="34" charset="0"/>
        <a:buChar char="•"/>
        <a:defRPr lang="zh-CN" altLang="en-US" sz="2400" b="1" u="none" strike="noStrike" kern="0" cap="none" spc="0" normalizeH="0" baseline="0" dirty="0">
          <a:solidFill>
            <a:srgbClr val="005DA2"/>
          </a:solidFill>
          <a:uFillTx/>
          <a:latin typeface="Times New Roman" panose="02020603050405020304" pitchFamily="18" charset="0"/>
          <a:ea typeface="微软雅黑" panose="020B0503020204020204" pitchFamily="34" charset="-122"/>
          <a:cs typeface="+mn-cs"/>
        </a:defRPr>
      </a:lvl1pPr>
      <a:lvl2pPr marL="774900" indent="-3429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lang="zh-CN" altLang="en-US" sz="2000" u="none" strike="noStrike" kern="0" cap="none" spc="0" normalizeH="0" baseline="0" dirty="0">
          <a:solidFill>
            <a:schemeClr val="tx1"/>
          </a:solidFill>
          <a:uFillTx/>
          <a:latin typeface="Times New Roman" panose="02020603050405020304" pitchFamily="18"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隶书" panose="02010509060101010101" pitchFamily="49"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隶书" panose="02010509060101010101" pitchFamily="49"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隶书"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4.e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869FB83-037C-490F-8E45-348BCA619BF0}"/>
              </a:ext>
            </a:extLst>
          </p:cNvPr>
          <p:cNvPicPr>
            <a:picLocks noChangeAspect="1"/>
          </p:cNvPicPr>
          <p:nvPr/>
        </p:nvPicPr>
        <p:blipFill>
          <a:blip r:embed="rId3"/>
          <a:stretch>
            <a:fillRect/>
          </a:stretch>
        </p:blipFill>
        <p:spPr>
          <a:xfrm>
            <a:off x="0" y="-799"/>
            <a:ext cx="12232758" cy="2191106"/>
          </a:xfrm>
          <a:prstGeom prst="rect">
            <a:avLst/>
          </a:prstGeom>
        </p:spPr>
      </p:pic>
      <p:sp>
        <p:nvSpPr>
          <p:cNvPr id="5" name="矩形 4">
            <a:extLst>
              <a:ext uri="{FF2B5EF4-FFF2-40B4-BE49-F238E27FC236}">
                <a16:creationId xmlns:a16="http://schemas.microsoft.com/office/drawing/2014/main" id="{C0B53E9C-977C-4020-A2A5-065F97EAE11C}"/>
              </a:ext>
            </a:extLst>
          </p:cNvPr>
          <p:cNvSpPr/>
          <p:nvPr/>
        </p:nvSpPr>
        <p:spPr>
          <a:xfrm>
            <a:off x="40758" y="1828799"/>
            <a:ext cx="12192000" cy="3270118"/>
          </a:xfrm>
          <a:prstGeom prst="rect">
            <a:avLst/>
          </a:prstGeom>
          <a:solidFill>
            <a:srgbClr val="071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6D265"/>
              </a:solidFill>
            </a:endParaRPr>
          </a:p>
        </p:txBody>
      </p:sp>
      <p:sp>
        <p:nvSpPr>
          <p:cNvPr id="6" name="矩形 5">
            <a:extLst>
              <a:ext uri="{FF2B5EF4-FFF2-40B4-BE49-F238E27FC236}">
                <a16:creationId xmlns:a16="http://schemas.microsoft.com/office/drawing/2014/main" id="{B2242F4D-57A2-4217-870C-5EA482837C7A}"/>
              </a:ext>
            </a:extLst>
          </p:cNvPr>
          <p:cNvSpPr/>
          <p:nvPr/>
        </p:nvSpPr>
        <p:spPr>
          <a:xfrm>
            <a:off x="186813" y="2165606"/>
            <a:ext cx="11739716" cy="2563872"/>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8BC8B2F6-6761-4BA8-B39A-19EA78843212}"/>
              </a:ext>
            </a:extLst>
          </p:cNvPr>
          <p:cNvSpPr txBox="1"/>
          <p:nvPr/>
        </p:nvSpPr>
        <p:spPr>
          <a:xfrm>
            <a:off x="1850380" y="3220896"/>
            <a:ext cx="8412582" cy="1208729"/>
          </a:xfrm>
          <a:prstGeom prst="rect">
            <a:avLst/>
          </a:prstGeom>
          <a:noFill/>
        </p:spPr>
        <p:txBody>
          <a:bodyPr wrap="square" rtlCol="0">
            <a:spAutoFit/>
            <a:scene3d>
              <a:camera prst="orthographicFront"/>
              <a:lightRig rig="threePt" dir="t"/>
            </a:scene3d>
            <a:sp3d contourW="12700"/>
          </a:bodyPr>
          <a:lstStyle/>
          <a:p>
            <a:pPr algn="ctr">
              <a:lnSpc>
                <a:spcPct val="125000"/>
              </a:lnSpc>
            </a:pPr>
            <a:r>
              <a:rPr lang="en-US" altLang="zh-CN" sz="2000" b="1" dirty="0" err="1">
                <a:solidFill>
                  <a:schemeClr val="bg2"/>
                </a:solidFill>
                <a:latin typeface="Arial" panose="020B0604020202020204" pitchFamily="34" charset="0"/>
                <a:ea typeface="+mj-ea"/>
                <a:cs typeface="Arial" panose="020B0604020202020204" pitchFamily="34" charset="0"/>
              </a:rPr>
              <a:t>Huachang</a:t>
            </a:r>
            <a:r>
              <a:rPr lang="en-US" altLang="zh-CN" sz="2000" b="1" dirty="0">
                <a:solidFill>
                  <a:schemeClr val="bg2"/>
                </a:solidFill>
                <a:latin typeface="Arial" panose="020B0604020202020204" pitchFamily="34" charset="0"/>
                <a:ea typeface="+mj-ea"/>
                <a:cs typeface="Arial" panose="020B0604020202020204" pitchFamily="34" charset="0"/>
              </a:rPr>
              <a:t> Liu</a:t>
            </a:r>
          </a:p>
          <a:p>
            <a:pPr algn="ctr">
              <a:lnSpc>
                <a:spcPct val="125000"/>
              </a:lnSpc>
            </a:pPr>
            <a:r>
              <a:rPr lang="en-US" altLang="zh-CN" sz="2000" b="1" dirty="0">
                <a:solidFill>
                  <a:schemeClr val="bg2"/>
                </a:solidFill>
                <a:latin typeface="Arial" panose="020B0604020202020204" pitchFamily="34" charset="0"/>
                <a:ea typeface="+mj-ea"/>
                <a:cs typeface="Arial" panose="020B0604020202020204" pitchFamily="34" charset="0"/>
              </a:rPr>
              <a:t>Institute of High Energy Physics</a:t>
            </a:r>
          </a:p>
          <a:p>
            <a:pPr algn="ctr">
              <a:lnSpc>
                <a:spcPct val="125000"/>
              </a:lnSpc>
            </a:pPr>
            <a:r>
              <a:rPr lang="en-US" altLang="zh-CN" sz="2000" b="1" dirty="0">
                <a:solidFill>
                  <a:schemeClr val="bg2"/>
                </a:solidFill>
                <a:latin typeface="Arial" panose="020B0604020202020204" pitchFamily="34" charset="0"/>
                <a:ea typeface="+mj-ea"/>
                <a:cs typeface="Arial" panose="020B0604020202020204" pitchFamily="34" charset="0"/>
              </a:rPr>
              <a:t>Sep. 21, 2023</a:t>
            </a:r>
          </a:p>
        </p:txBody>
      </p:sp>
      <p:sp>
        <p:nvSpPr>
          <p:cNvPr id="8" name="标题 3">
            <a:extLst>
              <a:ext uri="{FF2B5EF4-FFF2-40B4-BE49-F238E27FC236}">
                <a16:creationId xmlns:a16="http://schemas.microsoft.com/office/drawing/2014/main" id="{F1DFEE65-8503-4FF8-AB13-FC0DFB301151}"/>
              </a:ext>
            </a:extLst>
          </p:cNvPr>
          <p:cNvSpPr txBox="1">
            <a:spLocks/>
          </p:cNvSpPr>
          <p:nvPr/>
        </p:nvSpPr>
        <p:spPr>
          <a:xfrm>
            <a:off x="186813" y="2355762"/>
            <a:ext cx="11739716" cy="983241"/>
          </a:xfrm>
          <a:prstGeom prst="rect">
            <a:avLst/>
          </a:prstGeom>
        </p:spPr>
        <p:txBody>
          <a:bodyPr/>
          <a:lstStyle>
            <a:lvl1pPr algn="l" defTabSz="914400" rtl="0" eaLnBrk="1" fontAlgn="auto" latinLnBrk="0" hangingPunct="1">
              <a:lnSpc>
                <a:spcPct val="100000"/>
              </a:lnSpc>
              <a:spcBef>
                <a:spcPct val="0"/>
              </a:spcBef>
              <a:buNone/>
              <a:defRPr lang="zh-CN" altLang="en-US" sz="4000" b="1" u="none" strike="noStrike" kern="0" cap="none" spc="0" normalizeH="0" baseline="0" dirty="0">
                <a:solidFill>
                  <a:srgbClr val="005DA2"/>
                </a:solidFill>
                <a:uFillTx/>
                <a:latin typeface="Arial" panose="020B0604020202020204" pitchFamily="34" charset="0"/>
                <a:ea typeface="微软雅黑" panose="020B0503020204020204" charset="-122"/>
                <a:cs typeface="+mj-cs"/>
              </a:defRPr>
            </a:lvl1pPr>
          </a:lstStyle>
          <a:p>
            <a:pPr algn="ctr"/>
            <a:r>
              <a:rPr lang="en-US" altLang="zh-CN" dirty="0">
                <a:solidFill>
                  <a:schemeClr val="bg2"/>
                </a:solidFill>
                <a:latin typeface="Arial Black" panose="020B0A04020102020204" pitchFamily="34" charset="0"/>
              </a:rPr>
              <a:t> </a:t>
            </a:r>
            <a:r>
              <a:rPr lang="en-US" altLang="zh-CN" dirty="0">
                <a:solidFill>
                  <a:schemeClr val="bg2"/>
                </a:solidFill>
                <a:cs typeface="Arial" panose="020B0604020202020204" pitchFamily="34" charset="0"/>
              </a:rPr>
              <a:t>CSNS Accelerator</a:t>
            </a:r>
            <a:endParaRPr lang="en-US" dirty="0">
              <a:solidFill>
                <a:schemeClr val="bg2"/>
              </a:solidFill>
              <a:cs typeface="Arial" panose="020B0604020202020204" pitchFamily="34" charset="0"/>
            </a:endParaRPr>
          </a:p>
        </p:txBody>
      </p:sp>
      <p:sp>
        <p:nvSpPr>
          <p:cNvPr id="10" name="矩形 9">
            <a:extLst>
              <a:ext uri="{FF2B5EF4-FFF2-40B4-BE49-F238E27FC236}">
                <a16:creationId xmlns:a16="http://schemas.microsoft.com/office/drawing/2014/main" id="{3BDD4D7F-F097-4643-B1DF-EDB02A598D7C}"/>
              </a:ext>
            </a:extLst>
          </p:cNvPr>
          <p:cNvSpPr/>
          <p:nvPr/>
        </p:nvSpPr>
        <p:spPr>
          <a:xfrm>
            <a:off x="1270590" y="5363109"/>
            <a:ext cx="9144000" cy="461665"/>
          </a:xfrm>
          <a:prstGeom prst="rect">
            <a:avLst/>
          </a:prstGeom>
          <a:noFill/>
        </p:spPr>
        <p:txBody>
          <a:bodyPr wrap="square">
            <a:spAutoFit/>
          </a:bodyPr>
          <a:lstStyle/>
          <a:p>
            <a:pPr algn="ctr"/>
            <a:r>
              <a:rPr lang="en-US" altLang="zh-CN" sz="2400" cap="all" dirty="0">
                <a:solidFill>
                  <a:srgbClr val="C0C5CE"/>
                </a:solidFill>
                <a:latin typeface="Arial Black" panose="020B0A04020102020204" pitchFamily="34" charset="0"/>
              </a:rPr>
              <a:t>International assessment 2023</a:t>
            </a:r>
            <a:endParaRPr lang="zh-CN" altLang="en-US" sz="2400" cap="all" dirty="0">
              <a:solidFill>
                <a:srgbClr val="C0C5CE"/>
              </a:solidFill>
              <a:latin typeface="Arial Black" panose="020B0A04020102020204" pitchFamily="34" charset="0"/>
            </a:endParaRPr>
          </a:p>
        </p:txBody>
      </p:sp>
    </p:spTree>
    <p:extLst>
      <p:ext uri="{BB962C8B-B14F-4D97-AF65-F5344CB8AC3E}">
        <p14:creationId xmlns:p14="http://schemas.microsoft.com/office/powerpoint/2010/main" val="2782746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6FF5AB5-3CAE-4D6E-88DB-B4F86FBA36F3}"/>
              </a:ext>
            </a:extLst>
          </p:cNvPr>
          <p:cNvSpPr>
            <a:spLocks noGrp="1"/>
          </p:cNvSpPr>
          <p:nvPr>
            <p:ph type="title"/>
          </p:nvPr>
        </p:nvSpPr>
        <p:spPr>
          <a:xfrm>
            <a:off x="1107500" y="61879"/>
            <a:ext cx="10510125" cy="659643"/>
          </a:xfrm>
        </p:spPr>
        <p:txBody>
          <a:bodyPr/>
          <a:lstStyle/>
          <a:p>
            <a:r>
              <a:rPr lang="en-US" altLang="zh-CN" kern="1200" dirty="0">
                <a:solidFill>
                  <a:srgbClr val="0000FF"/>
                </a:solidFill>
                <a:latin typeface="Times New Roman" pitchFamily="18" charset="0"/>
                <a:ea typeface="+mn-ea"/>
                <a:cs typeface="Times New Roman" pitchFamily="18" charset="0"/>
              </a:rPr>
              <a:t>CSNS-II accelerator</a:t>
            </a:r>
            <a:endParaRPr lang="zh-CN" altLang="en-US" kern="1200" dirty="0">
              <a:solidFill>
                <a:srgbClr val="0000FF"/>
              </a:solidFill>
              <a:latin typeface="Times New Roman" pitchFamily="18" charset="0"/>
              <a:ea typeface="+mn-ea"/>
              <a:cs typeface="Times New Roman" pitchFamily="18" charset="0"/>
            </a:endParaRPr>
          </a:p>
        </p:txBody>
      </p:sp>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800" b="0" i="0" u="none" strike="noStrike" kern="1200" cap="none" spc="0" normalizeH="0" baseline="0" noProof="0" dirty="0">
              <a:ln>
                <a:noFill/>
              </a:ln>
              <a:solidFill>
                <a:prstClr val="black">
                  <a:tint val="75000"/>
                </a:prstClr>
              </a:solidFill>
              <a:effectLst/>
              <a:uLnTx/>
              <a:uFillTx/>
              <a:latin typeface="Arial"/>
              <a:ea typeface="微软雅黑"/>
              <a:cs typeface="+mn-cs"/>
            </a:endParaRPr>
          </a:p>
        </p:txBody>
      </p:sp>
      <p:pic>
        <p:nvPicPr>
          <p:cNvPr id="5" name="图片 4">
            <a:extLst>
              <a:ext uri="{FF2B5EF4-FFF2-40B4-BE49-F238E27FC236}">
                <a16:creationId xmlns:a16="http://schemas.microsoft.com/office/drawing/2014/main" id="{2479D1BC-0CAD-4616-946A-189B55D111F4}"/>
              </a:ext>
            </a:extLst>
          </p:cNvPr>
          <p:cNvPicPr>
            <a:picLocks noChangeAspect="1"/>
          </p:cNvPicPr>
          <p:nvPr/>
        </p:nvPicPr>
        <p:blipFill>
          <a:blip r:embed="rId3"/>
          <a:stretch>
            <a:fillRect/>
          </a:stretch>
        </p:blipFill>
        <p:spPr>
          <a:xfrm>
            <a:off x="5480093" y="1781050"/>
            <a:ext cx="6399907" cy="4442105"/>
          </a:xfrm>
          <a:prstGeom prst="rect">
            <a:avLst/>
          </a:prstGeom>
          <a:solidFill>
            <a:srgbClr val="00B0F0"/>
          </a:solidFill>
        </p:spPr>
      </p:pic>
      <p:sp>
        <p:nvSpPr>
          <p:cNvPr id="4" name="文本框 3">
            <a:extLst>
              <a:ext uri="{FF2B5EF4-FFF2-40B4-BE49-F238E27FC236}">
                <a16:creationId xmlns:a16="http://schemas.microsoft.com/office/drawing/2014/main" id="{011445CB-3BC8-41AD-9646-FC1AC8A8F0C7}"/>
              </a:ext>
            </a:extLst>
          </p:cNvPr>
          <p:cNvSpPr txBox="1"/>
          <p:nvPr/>
        </p:nvSpPr>
        <p:spPr>
          <a:xfrm>
            <a:off x="6362562" y="1686228"/>
            <a:ext cx="41557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FF"/>
                </a:solidFill>
                <a:effectLst/>
                <a:uLnTx/>
                <a:uFillTx/>
                <a:latin typeface="Arial"/>
                <a:ea typeface="微软雅黑"/>
                <a:cs typeface="+mn-cs"/>
              </a:rPr>
              <a:t>Space reserved for 300MeV SC </a:t>
            </a:r>
            <a:r>
              <a:rPr kumimoji="0" lang="en-US" altLang="zh-CN" sz="1800" b="0" i="0" u="none" strike="noStrike" kern="1200" cap="none" spc="0" normalizeH="0" baseline="0" noProof="0" dirty="0" err="1">
                <a:ln>
                  <a:noFill/>
                </a:ln>
                <a:solidFill>
                  <a:srgbClr val="0000FF"/>
                </a:solidFill>
                <a:effectLst/>
                <a:uLnTx/>
                <a:uFillTx/>
                <a:latin typeface="Arial"/>
                <a:ea typeface="微软雅黑"/>
                <a:cs typeface="+mn-cs"/>
              </a:rPr>
              <a:t>Linac</a:t>
            </a:r>
            <a:endParaRPr kumimoji="0" lang="zh-CN" altLang="en-US" sz="1800" b="0" i="0" u="none" strike="noStrike" kern="1200" cap="none" spc="0" normalizeH="0" baseline="0" noProof="0" dirty="0">
              <a:ln>
                <a:noFill/>
              </a:ln>
              <a:solidFill>
                <a:srgbClr val="0000FF"/>
              </a:solidFill>
              <a:effectLst/>
              <a:uLnTx/>
              <a:uFillTx/>
              <a:latin typeface="Arial"/>
              <a:ea typeface="微软雅黑"/>
              <a:cs typeface="+mn-cs"/>
            </a:endParaRPr>
          </a:p>
        </p:txBody>
      </p:sp>
      <p:cxnSp>
        <p:nvCxnSpPr>
          <p:cNvPr id="7" name="直接箭头连接符 6">
            <a:extLst>
              <a:ext uri="{FF2B5EF4-FFF2-40B4-BE49-F238E27FC236}">
                <a16:creationId xmlns:a16="http://schemas.microsoft.com/office/drawing/2014/main" id="{166A631F-AD2F-4FFD-A7A1-A39881458CC5}"/>
              </a:ext>
            </a:extLst>
          </p:cNvPr>
          <p:cNvCxnSpPr>
            <a:cxnSpLocks/>
          </p:cNvCxnSpPr>
          <p:nvPr/>
        </p:nvCxnSpPr>
        <p:spPr>
          <a:xfrm flipH="1">
            <a:off x="7978041" y="2027412"/>
            <a:ext cx="232013" cy="152075"/>
          </a:xfrm>
          <a:prstGeom prst="straightConnector1">
            <a:avLst/>
          </a:prstGeom>
          <a:ln w="12700">
            <a:solidFill>
              <a:schemeClr val="accent6"/>
            </a:solidFill>
            <a:tailEnd type="triangle"/>
          </a:ln>
        </p:spPr>
        <p:style>
          <a:lnRef idx="1">
            <a:schemeClr val="dk1"/>
          </a:lnRef>
          <a:fillRef idx="0">
            <a:schemeClr val="dk1"/>
          </a:fillRef>
          <a:effectRef idx="0">
            <a:schemeClr val="dk1"/>
          </a:effectRef>
          <a:fontRef idx="minor">
            <a:schemeClr val="tx1"/>
          </a:fontRef>
        </p:style>
      </p:cxnSp>
      <p:sp>
        <p:nvSpPr>
          <p:cNvPr id="8" name="矩形 7">
            <a:extLst>
              <a:ext uri="{FF2B5EF4-FFF2-40B4-BE49-F238E27FC236}">
                <a16:creationId xmlns:a16="http://schemas.microsoft.com/office/drawing/2014/main" id="{697ABE20-A0A9-43D2-83FF-7DB7F2B52DE2}"/>
              </a:ext>
            </a:extLst>
          </p:cNvPr>
          <p:cNvSpPr/>
          <p:nvPr/>
        </p:nvSpPr>
        <p:spPr>
          <a:xfrm>
            <a:off x="7085036" y="2165544"/>
            <a:ext cx="1901309" cy="272756"/>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CC"/>
              </a:solidFill>
              <a:effectLst/>
              <a:uLnTx/>
              <a:uFillTx/>
              <a:latin typeface="Arial"/>
              <a:ea typeface="微软雅黑"/>
              <a:cs typeface="+mn-cs"/>
            </a:endParaRPr>
          </a:p>
        </p:txBody>
      </p:sp>
      <p:sp>
        <p:nvSpPr>
          <p:cNvPr id="10" name="文本框 9">
            <a:extLst>
              <a:ext uri="{FF2B5EF4-FFF2-40B4-BE49-F238E27FC236}">
                <a16:creationId xmlns:a16="http://schemas.microsoft.com/office/drawing/2014/main" id="{CC4B8242-879F-464A-ADEA-676F53F7DFF7}"/>
              </a:ext>
            </a:extLst>
          </p:cNvPr>
          <p:cNvSpPr txBox="1"/>
          <p:nvPr/>
        </p:nvSpPr>
        <p:spPr>
          <a:xfrm>
            <a:off x="10409390" y="3224288"/>
            <a:ext cx="127643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FF"/>
                </a:solidFill>
                <a:effectLst/>
                <a:uLnTx/>
                <a:uFillTx/>
                <a:latin typeface="Arial"/>
                <a:ea typeface="微软雅黑"/>
                <a:cs typeface="+mn-cs"/>
              </a:rPr>
              <a:t>     500kW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FF"/>
                </a:solidFill>
                <a:effectLst/>
                <a:uLnTx/>
                <a:uFillTx/>
                <a:latin typeface="Arial"/>
                <a:ea typeface="微软雅黑"/>
                <a:cs typeface="+mn-cs"/>
              </a:rPr>
              <a:t> </a:t>
            </a:r>
            <a:r>
              <a:rPr kumimoji="0" lang="en-US" altLang="zh-CN" sz="1800" b="0" i="0" u="none" strike="noStrike" kern="1200" cap="none" spc="0" normalizeH="0" baseline="0" noProof="0" dirty="0">
                <a:ln>
                  <a:noFill/>
                </a:ln>
                <a:solidFill>
                  <a:srgbClr val="0000FF"/>
                </a:solidFill>
                <a:effectLst/>
                <a:uLnTx/>
                <a:uFillTx/>
                <a:latin typeface="Arial"/>
                <a:ea typeface="微软雅黑"/>
                <a:cs typeface="+mn-cs"/>
              </a:rPr>
              <a:t>beam</a:t>
            </a:r>
            <a:r>
              <a:rPr kumimoji="0" lang="zh-CN" altLang="en-US" sz="1800" b="0" i="0" u="none" strike="noStrike" kern="1200" cap="none" spc="0" normalizeH="0" baseline="0" noProof="0" dirty="0">
                <a:ln>
                  <a:noFill/>
                </a:ln>
                <a:solidFill>
                  <a:srgbClr val="0000FF"/>
                </a:solidFill>
                <a:effectLst/>
                <a:uLnTx/>
                <a:uFillTx/>
                <a:latin typeface="Arial"/>
                <a:ea typeface="微软雅黑"/>
                <a:cs typeface="+mn-cs"/>
              </a:rPr>
              <a:t> </a:t>
            </a:r>
            <a:r>
              <a:rPr kumimoji="0" lang="en-US" altLang="zh-CN" sz="1800" b="0" i="0" u="none" strike="noStrike" kern="1200" cap="none" spc="0" normalizeH="0" baseline="0" noProof="0" dirty="0">
                <a:ln>
                  <a:noFill/>
                </a:ln>
                <a:solidFill>
                  <a:srgbClr val="0000FF"/>
                </a:solidFill>
                <a:effectLst/>
                <a:uLnTx/>
                <a:uFillTx/>
                <a:latin typeface="Arial"/>
                <a:ea typeface="微软雅黑"/>
                <a:cs typeface="+mn-cs"/>
              </a:rPr>
              <a:t>power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srgbClr val="000000"/>
              </a:solidFill>
              <a:effectLst/>
              <a:uLnTx/>
              <a:uFillTx/>
              <a:latin typeface="Arial"/>
              <a:ea typeface="微软雅黑"/>
              <a:cs typeface="+mn-cs"/>
            </a:endParaRPr>
          </a:p>
        </p:txBody>
      </p:sp>
      <p:graphicFrame>
        <p:nvGraphicFramePr>
          <p:cNvPr id="9" name="表格 8">
            <a:extLst>
              <a:ext uri="{FF2B5EF4-FFF2-40B4-BE49-F238E27FC236}">
                <a16:creationId xmlns:a16="http://schemas.microsoft.com/office/drawing/2014/main" id="{78284044-4CA3-4B68-934C-5C79F1891FE9}"/>
              </a:ext>
            </a:extLst>
          </p:cNvPr>
          <p:cNvGraphicFramePr>
            <a:graphicFrameLocks noGrp="1"/>
          </p:cNvGraphicFramePr>
          <p:nvPr/>
        </p:nvGraphicFramePr>
        <p:xfrm>
          <a:off x="166956" y="1053766"/>
          <a:ext cx="5313137" cy="5432187"/>
        </p:xfrm>
        <a:graphic>
          <a:graphicData uri="http://schemas.openxmlformats.org/drawingml/2006/table">
            <a:tbl>
              <a:tblPr>
                <a:tableStyleId>{284E427A-3D55-4303-BF80-6455036E1DE7}</a:tableStyleId>
              </a:tblPr>
              <a:tblGrid>
                <a:gridCol w="3184076">
                  <a:extLst>
                    <a:ext uri="{9D8B030D-6E8A-4147-A177-3AD203B41FA5}">
                      <a16:colId xmlns:a16="http://schemas.microsoft.com/office/drawing/2014/main" val="20000"/>
                    </a:ext>
                  </a:extLst>
                </a:gridCol>
                <a:gridCol w="783362">
                  <a:extLst>
                    <a:ext uri="{9D8B030D-6E8A-4147-A177-3AD203B41FA5}">
                      <a16:colId xmlns:a16="http://schemas.microsoft.com/office/drawing/2014/main" val="20001"/>
                    </a:ext>
                  </a:extLst>
                </a:gridCol>
                <a:gridCol w="1345699">
                  <a:extLst>
                    <a:ext uri="{9D8B030D-6E8A-4147-A177-3AD203B41FA5}">
                      <a16:colId xmlns:a16="http://schemas.microsoft.com/office/drawing/2014/main" val="20002"/>
                    </a:ext>
                  </a:extLst>
                </a:gridCol>
              </a:tblGrid>
              <a:tr h="475264">
                <a:tc>
                  <a:txBody>
                    <a:bodyPr/>
                    <a:lstStyle/>
                    <a:p>
                      <a:pPr algn="just">
                        <a:spcBef>
                          <a:spcPts val="300"/>
                        </a:spcBef>
                        <a:spcAft>
                          <a:spcPts val="300"/>
                        </a:spcAft>
                      </a:pPr>
                      <a:r>
                        <a:rPr lang="en-GB" sz="2400" kern="800" dirty="0">
                          <a:solidFill>
                            <a:schemeClr val="tx1"/>
                          </a:solidFill>
                        </a:rPr>
                        <a:t>Project Phase</a:t>
                      </a:r>
                      <a:endParaRPr lang="zh-CN" sz="2800" b="1" kern="50" dirty="0">
                        <a:solidFill>
                          <a:schemeClr val="tx1"/>
                        </a:solidFill>
                        <a:latin typeface="Times New Roman"/>
                        <a:ea typeface="宋体"/>
                        <a:cs typeface="font400"/>
                      </a:endParaRPr>
                    </a:p>
                  </a:txBody>
                  <a:tcPr marL="68580" marR="68580" marT="0" marB="0">
                    <a:solidFill>
                      <a:schemeClr val="bg2"/>
                    </a:solidFill>
                  </a:tcPr>
                </a:tc>
                <a:tc>
                  <a:txBody>
                    <a:bodyPr/>
                    <a:lstStyle/>
                    <a:p>
                      <a:pPr algn="just">
                        <a:spcBef>
                          <a:spcPts val="300"/>
                        </a:spcBef>
                        <a:spcAft>
                          <a:spcPts val="300"/>
                        </a:spcAft>
                      </a:pPr>
                      <a:r>
                        <a:rPr lang="en-GB" sz="2400" kern="800" dirty="0">
                          <a:solidFill>
                            <a:schemeClr val="tx1"/>
                          </a:solidFill>
                        </a:rPr>
                        <a:t>I</a:t>
                      </a:r>
                      <a:endParaRPr lang="zh-CN" sz="2800" b="1" kern="50" dirty="0">
                        <a:solidFill>
                          <a:schemeClr val="tx1"/>
                        </a:solidFill>
                        <a:latin typeface="Times New Roman"/>
                        <a:ea typeface="宋体"/>
                        <a:cs typeface="font400"/>
                      </a:endParaRPr>
                    </a:p>
                  </a:txBody>
                  <a:tcPr marL="68580" marR="68580" marT="0" marB="0">
                    <a:solidFill>
                      <a:schemeClr val="bg2"/>
                    </a:solidFill>
                  </a:tcPr>
                </a:tc>
                <a:tc>
                  <a:txBody>
                    <a:bodyPr/>
                    <a:lstStyle/>
                    <a:p>
                      <a:pPr algn="just">
                        <a:spcBef>
                          <a:spcPts val="300"/>
                        </a:spcBef>
                        <a:spcAft>
                          <a:spcPts val="300"/>
                        </a:spcAft>
                      </a:pPr>
                      <a:r>
                        <a:rPr lang="en-GB" sz="2400" kern="800" dirty="0"/>
                        <a:t>II</a:t>
                      </a:r>
                      <a:endParaRPr lang="zh-CN" sz="2800" b="1" kern="50" dirty="0">
                        <a:latin typeface="Times New Roman"/>
                        <a:ea typeface="宋体"/>
                        <a:cs typeface="font400"/>
                      </a:endParaRPr>
                    </a:p>
                  </a:txBody>
                  <a:tcPr marL="68580" marR="68580" marT="0" marB="0">
                    <a:solidFill>
                      <a:schemeClr val="bg2"/>
                    </a:solidFill>
                  </a:tcPr>
                </a:tc>
                <a:extLst>
                  <a:ext uri="{0D108BD9-81ED-4DB2-BD59-A6C34878D82A}">
                    <a16:rowId xmlns:a16="http://schemas.microsoft.com/office/drawing/2014/main" val="10000"/>
                  </a:ext>
                </a:extLst>
              </a:tr>
              <a:tr h="801279">
                <a:tc>
                  <a:txBody>
                    <a:bodyPr/>
                    <a:lstStyle/>
                    <a:p>
                      <a:pPr algn="l">
                        <a:spcBef>
                          <a:spcPts val="300"/>
                        </a:spcBef>
                        <a:spcAft>
                          <a:spcPts val="300"/>
                        </a:spcAft>
                      </a:pPr>
                      <a:r>
                        <a:rPr lang="en-GB" sz="2400" kern="800" dirty="0">
                          <a:solidFill>
                            <a:schemeClr val="tx1"/>
                          </a:solidFill>
                        </a:rPr>
                        <a:t>Beam Power on target [kW]</a:t>
                      </a:r>
                      <a:endParaRPr lang="zh-CN" sz="2800" b="1" kern="50" dirty="0">
                        <a:solidFill>
                          <a:schemeClr val="tx1"/>
                        </a:solidFill>
                        <a:latin typeface="Times New Roman"/>
                        <a:ea typeface="宋体"/>
                        <a:cs typeface="font400"/>
                      </a:endParaRPr>
                    </a:p>
                  </a:txBody>
                  <a:tcPr marL="68580" marR="68580" marT="0" marB="0">
                    <a:solidFill>
                      <a:schemeClr val="bg2"/>
                    </a:solidFill>
                  </a:tcPr>
                </a:tc>
                <a:tc>
                  <a:txBody>
                    <a:bodyPr/>
                    <a:lstStyle/>
                    <a:p>
                      <a:pPr algn="l">
                        <a:spcBef>
                          <a:spcPts val="300"/>
                        </a:spcBef>
                        <a:spcAft>
                          <a:spcPts val="300"/>
                        </a:spcAft>
                      </a:pPr>
                      <a:r>
                        <a:rPr lang="en-GB" sz="2400" kern="800" dirty="0">
                          <a:solidFill>
                            <a:schemeClr val="tx1"/>
                          </a:solidFill>
                        </a:rPr>
                        <a:t>100</a:t>
                      </a:r>
                      <a:endParaRPr lang="zh-CN" sz="2800" b="1" kern="50" dirty="0">
                        <a:solidFill>
                          <a:schemeClr val="tx1"/>
                        </a:solidFill>
                        <a:latin typeface="Times New Roman"/>
                        <a:ea typeface="宋体"/>
                        <a:cs typeface="font400"/>
                      </a:endParaRPr>
                    </a:p>
                  </a:txBody>
                  <a:tcPr marL="68580" marR="68580" marT="0" marB="0">
                    <a:solidFill>
                      <a:schemeClr val="bg2"/>
                    </a:solidFill>
                  </a:tcPr>
                </a:tc>
                <a:tc>
                  <a:txBody>
                    <a:bodyPr/>
                    <a:lstStyle/>
                    <a:p>
                      <a:pPr algn="l">
                        <a:spcBef>
                          <a:spcPts val="300"/>
                        </a:spcBef>
                        <a:spcAft>
                          <a:spcPts val="300"/>
                        </a:spcAft>
                      </a:pPr>
                      <a:r>
                        <a:rPr lang="en-GB" sz="2400" kern="800" dirty="0">
                          <a:solidFill>
                            <a:srgbClr val="FF0000"/>
                          </a:solidFill>
                        </a:rPr>
                        <a:t>500</a:t>
                      </a:r>
                      <a:endParaRPr lang="zh-CN" sz="2800" b="1" kern="50" dirty="0">
                        <a:solidFill>
                          <a:srgbClr val="FF0000"/>
                        </a:solidFill>
                        <a:latin typeface="Times New Roman"/>
                        <a:ea typeface="宋体"/>
                        <a:cs typeface="font400"/>
                      </a:endParaRPr>
                    </a:p>
                  </a:txBody>
                  <a:tcPr marL="68580" marR="68580" marT="0" marB="0">
                    <a:solidFill>
                      <a:schemeClr val="bg2"/>
                    </a:solidFill>
                  </a:tcPr>
                </a:tc>
                <a:extLst>
                  <a:ext uri="{0D108BD9-81ED-4DB2-BD59-A6C34878D82A}">
                    <a16:rowId xmlns:a16="http://schemas.microsoft.com/office/drawing/2014/main" val="10001"/>
                  </a:ext>
                </a:extLst>
              </a:tr>
              <a:tr h="475264">
                <a:tc>
                  <a:txBody>
                    <a:bodyPr/>
                    <a:lstStyle/>
                    <a:p>
                      <a:pPr algn="l">
                        <a:spcBef>
                          <a:spcPts val="300"/>
                        </a:spcBef>
                        <a:spcAft>
                          <a:spcPts val="300"/>
                        </a:spcAft>
                      </a:pPr>
                      <a:r>
                        <a:rPr lang="en-GB" sz="2400" kern="800" dirty="0">
                          <a:solidFill>
                            <a:schemeClr val="tx1"/>
                          </a:solidFill>
                        </a:rPr>
                        <a:t>Proton energy [</a:t>
                      </a:r>
                      <a:r>
                        <a:rPr lang="en-GB" sz="2400" kern="800" dirty="0" err="1">
                          <a:solidFill>
                            <a:schemeClr val="tx1"/>
                          </a:solidFill>
                        </a:rPr>
                        <a:t>GeV</a:t>
                      </a:r>
                      <a:r>
                        <a:rPr lang="en-GB" sz="2400" kern="800" dirty="0">
                          <a:solidFill>
                            <a:schemeClr val="tx1"/>
                          </a:solidFill>
                        </a:rPr>
                        <a:t>]</a:t>
                      </a:r>
                      <a:endParaRPr lang="zh-CN" sz="2800" b="1" kern="50" dirty="0">
                        <a:solidFill>
                          <a:schemeClr val="tx1"/>
                        </a:solidFill>
                        <a:latin typeface="Times New Roman"/>
                        <a:ea typeface="宋体"/>
                        <a:cs typeface="font400"/>
                      </a:endParaRPr>
                    </a:p>
                  </a:txBody>
                  <a:tcPr marL="68580" marR="68580" marT="0" marB="0">
                    <a:solidFill>
                      <a:schemeClr val="bg2"/>
                    </a:solidFill>
                  </a:tcPr>
                </a:tc>
                <a:tc>
                  <a:txBody>
                    <a:bodyPr/>
                    <a:lstStyle/>
                    <a:p>
                      <a:pPr algn="l">
                        <a:spcBef>
                          <a:spcPts val="300"/>
                        </a:spcBef>
                        <a:spcAft>
                          <a:spcPts val="300"/>
                        </a:spcAft>
                      </a:pPr>
                      <a:r>
                        <a:rPr lang="en-GB" sz="2400" kern="800" dirty="0">
                          <a:solidFill>
                            <a:schemeClr val="tx1"/>
                          </a:solidFill>
                        </a:rPr>
                        <a:t>1.6</a:t>
                      </a:r>
                      <a:endParaRPr lang="zh-CN" sz="2800" b="1" kern="50" dirty="0">
                        <a:solidFill>
                          <a:schemeClr val="tx1"/>
                        </a:solidFill>
                        <a:latin typeface="Times New Roman"/>
                        <a:ea typeface="宋体"/>
                        <a:cs typeface="font400"/>
                      </a:endParaRPr>
                    </a:p>
                  </a:txBody>
                  <a:tcPr marL="68580" marR="68580" marT="0" marB="0">
                    <a:solidFill>
                      <a:schemeClr val="bg2"/>
                    </a:solidFill>
                  </a:tcPr>
                </a:tc>
                <a:tc>
                  <a:txBody>
                    <a:bodyPr/>
                    <a:lstStyle/>
                    <a:p>
                      <a:pPr algn="l">
                        <a:spcBef>
                          <a:spcPts val="300"/>
                        </a:spcBef>
                        <a:spcAft>
                          <a:spcPts val="300"/>
                        </a:spcAft>
                      </a:pPr>
                      <a:r>
                        <a:rPr lang="en-GB" sz="2400" kern="800" dirty="0"/>
                        <a:t>1.6</a:t>
                      </a:r>
                      <a:endParaRPr lang="zh-CN" sz="2800" b="1" kern="50" dirty="0">
                        <a:latin typeface="Times New Roman"/>
                        <a:ea typeface="宋体"/>
                        <a:cs typeface="font400"/>
                      </a:endParaRPr>
                    </a:p>
                  </a:txBody>
                  <a:tcPr marL="68580" marR="68580" marT="0" marB="0">
                    <a:solidFill>
                      <a:schemeClr val="bg2"/>
                    </a:solidFill>
                  </a:tcPr>
                </a:tc>
                <a:extLst>
                  <a:ext uri="{0D108BD9-81ED-4DB2-BD59-A6C34878D82A}">
                    <a16:rowId xmlns:a16="http://schemas.microsoft.com/office/drawing/2014/main" val="10002"/>
                  </a:ext>
                </a:extLst>
              </a:tr>
              <a:tr h="801279">
                <a:tc>
                  <a:txBody>
                    <a:bodyPr/>
                    <a:lstStyle/>
                    <a:p>
                      <a:pPr algn="l">
                        <a:spcBef>
                          <a:spcPts val="300"/>
                        </a:spcBef>
                        <a:spcAft>
                          <a:spcPts val="300"/>
                        </a:spcAft>
                      </a:pPr>
                      <a:r>
                        <a:rPr lang="en-GB" sz="2400" kern="800" dirty="0">
                          <a:solidFill>
                            <a:schemeClr val="tx1"/>
                          </a:solidFill>
                        </a:rPr>
                        <a:t>Average beam current [</a:t>
                      </a:r>
                      <a:r>
                        <a:rPr lang="en-US" sz="2400" kern="800" dirty="0">
                          <a:solidFill>
                            <a:schemeClr val="tx1"/>
                          </a:solidFill>
                        </a:rPr>
                        <a:t>μ</a:t>
                      </a:r>
                      <a:r>
                        <a:rPr lang="en-GB" sz="2400" kern="800" dirty="0">
                          <a:solidFill>
                            <a:schemeClr val="tx1"/>
                          </a:solidFill>
                        </a:rPr>
                        <a:t>A]</a:t>
                      </a:r>
                      <a:endParaRPr lang="zh-CN" sz="2800" b="1" kern="50" dirty="0">
                        <a:solidFill>
                          <a:schemeClr val="tx1"/>
                        </a:solidFill>
                        <a:latin typeface="Times New Roman"/>
                        <a:ea typeface="宋体"/>
                        <a:cs typeface="font400"/>
                      </a:endParaRPr>
                    </a:p>
                  </a:txBody>
                  <a:tcPr marL="68580" marR="68580" marT="0" marB="0">
                    <a:solidFill>
                      <a:schemeClr val="bg2"/>
                    </a:solidFill>
                  </a:tcPr>
                </a:tc>
                <a:tc>
                  <a:txBody>
                    <a:bodyPr/>
                    <a:lstStyle/>
                    <a:p>
                      <a:pPr algn="l">
                        <a:spcBef>
                          <a:spcPts val="300"/>
                        </a:spcBef>
                        <a:spcAft>
                          <a:spcPts val="300"/>
                        </a:spcAft>
                      </a:pPr>
                      <a:r>
                        <a:rPr lang="en-GB" sz="2400" kern="800" dirty="0">
                          <a:solidFill>
                            <a:schemeClr val="tx1"/>
                          </a:solidFill>
                        </a:rPr>
                        <a:t>62.5</a:t>
                      </a:r>
                      <a:endParaRPr lang="zh-CN" sz="2800" b="1" kern="50" dirty="0">
                        <a:solidFill>
                          <a:schemeClr val="tx1"/>
                        </a:solidFill>
                        <a:latin typeface="Times New Roman"/>
                        <a:ea typeface="宋体"/>
                        <a:cs typeface="font400"/>
                      </a:endParaRPr>
                    </a:p>
                  </a:txBody>
                  <a:tcPr marL="68580" marR="68580" marT="0" marB="0">
                    <a:solidFill>
                      <a:schemeClr val="bg2"/>
                    </a:solidFill>
                  </a:tcPr>
                </a:tc>
                <a:tc>
                  <a:txBody>
                    <a:bodyPr/>
                    <a:lstStyle/>
                    <a:p>
                      <a:pPr algn="l">
                        <a:spcBef>
                          <a:spcPts val="300"/>
                        </a:spcBef>
                        <a:spcAft>
                          <a:spcPts val="300"/>
                        </a:spcAft>
                      </a:pPr>
                      <a:r>
                        <a:rPr lang="en-GB" sz="2400" kern="800" dirty="0">
                          <a:solidFill>
                            <a:srgbClr val="FF0000"/>
                          </a:solidFill>
                        </a:rPr>
                        <a:t>312.5</a:t>
                      </a:r>
                      <a:endParaRPr lang="zh-CN" sz="2800" b="1" kern="50" dirty="0">
                        <a:solidFill>
                          <a:srgbClr val="FF0000"/>
                        </a:solidFill>
                        <a:latin typeface="Times New Roman"/>
                        <a:ea typeface="宋体"/>
                        <a:cs typeface="font400"/>
                      </a:endParaRPr>
                    </a:p>
                  </a:txBody>
                  <a:tcPr marL="68580" marR="68580" marT="0" marB="0">
                    <a:solidFill>
                      <a:schemeClr val="bg2"/>
                    </a:solidFill>
                  </a:tcPr>
                </a:tc>
                <a:extLst>
                  <a:ext uri="{0D108BD9-81ED-4DB2-BD59-A6C34878D82A}">
                    <a16:rowId xmlns:a16="http://schemas.microsoft.com/office/drawing/2014/main" val="10003"/>
                  </a:ext>
                </a:extLst>
              </a:tr>
              <a:tr h="801279">
                <a:tc>
                  <a:txBody>
                    <a:bodyPr/>
                    <a:lstStyle/>
                    <a:p>
                      <a:pPr algn="l">
                        <a:spcBef>
                          <a:spcPts val="300"/>
                        </a:spcBef>
                        <a:spcAft>
                          <a:spcPts val="300"/>
                        </a:spcAft>
                      </a:pPr>
                      <a:r>
                        <a:rPr lang="en-GB" sz="2400" kern="800" dirty="0">
                          <a:solidFill>
                            <a:schemeClr val="tx1"/>
                          </a:solidFill>
                        </a:rPr>
                        <a:t>Pulse repetition rate [Hz]</a:t>
                      </a:r>
                      <a:endParaRPr lang="zh-CN" sz="2800" b="1" kern="50" dirty="0">
                        <a:solidFill>
                          <a:schemeClr val="tx1"/>
                        </a:solidFill>
                        <a:latin typeface="Times New Roman"/>
                        <a:ea typeface="宋体"/>
                        <a:cs typeface="font400"/>
                      </a:endParaRPr>
                    </a:p>
                  </a:txBody>
                  <a:tcPr marL="68580" marR="68580" marT="0" marB="0">
                    <a:solidFill>
                      <a:schemeClr val="bg2"/>
                    </a:solidFill>
                  </a:tcPr>
                </a:tc>
                <a:tc>
                  <a:txBody>
                    <a:bodyPr/>
                    <a:lstStyle/>
                    <a:p>
                      <a:pPr algn="l">
                        <a:spcBef>
                          <a:spcPts val="300"/>
                        </a:spcBef>
                        <a:spcAft>
                          <a:spcPts val="300"/>
                        </a:spcAft>
                      </a:pPr>
                      <a:r>
                        <a:rPr lang="en-GB" sz="2400" kern="800" dirty="0">
                          <a:solidFill>
                            <a:schemeClr val="tx1"/>
                          </a:solidFill>
                        </a:rPr>
                        <a:t>25</a:t>
                      </a:r>
                      <a:endParaRPr lang="zh-CN" sz="2800" b="1" kern="50" dirty="0">
                        <a:solidFill>
                          <a:schemeClr val="tx1"/>
                        </a:solidFill>
                        <a:latin typeface="Times New Roman"/>
                        <a:ea typeface="宋体"/>
                        <a:cs typeface="font400"/>
                      </a:endParaRPr>
                    </a:p>
                  </a:txBody>
                  <a:tcPr marL="68580" marR="68580" marT="0" marB="0">
                    <a:solidFill>
                      <a:schemeClr val="bg2"/>
                    </a:solidFill>
                  </a:tcPr>
                </a:tc>
                <a:tc>
                  <a:txBody>
                    <a:bodyPr/>
                    <a:lstStyle/>
                    <a:p>
                      <a:pPr algn="l">
                        <a:spcBef>
                          <a:spcPts val="300"/>
                        </a:spcBef>
                        <a:spcAft>
                          <a:spcPts val="300"/>
                        </a:spcAft>
                      </a:pPr>
                      <a:r>
                        <a:rPr lang="en-GB" sz="2400" kern="800" dirty="0">
                          <a:solidFill>
                            <a:schemeClr val="tx1"/>
                          </a:solidFill>
                        </a:rPr>
                        <a:t>25</a:t>
                      </a:r>
                      <a:endParaRPr lang="zh-CN" sz="2800" b="1" kern="50" dirty="0">
                        <a:solidFill>
                          <a:schemeClr val="tx1"/>
                        </a:solidFill>
                        <a:latin typeface="Times New Roman"/>
                        <a:ea typeface="宋体"/>
                        <a:cs typeface="font400"/>
                      </a:endParaRPr>
                    </a:p>
                  </a:txBody>
                  <a:tcPr marL="68580" marR="68580" marT="0" marB="0">
                    <a:solidFill>
                      <a:schemeClr val="bg2"/>
                    </a:solidFill>
                  </a:tcPr>
                </a:tc>
                <a:extLst>
                  <a:ext uri="{0D108BD9-81ED-4DB2-BD59-A6C34878D82A}">
                    <a16:rowId xmlns:a16="http://schemas.microsoft.com/office/drawing/2014/main" val="10004"/>
                  </a:ext>
                </a:extLst>
              </a:tr>
              <a:tr h="475264">
                <a:tc>
                  <a:txBody>
                    <a:bodyPr/>
                    <a:lstStyle/>
                    <a:p>
                      <a:pPr algn="l">
                        <a:spcBef>
                          <a:spcPts val="300"/>
                        </a:spcBef>
                        <a:spcAft>
                          <a:spcPts val="300"/>
                        </a:spcAft>
                      </a:pPr>
                      <a:r>
                        <a:rPr lang="en-GB" sz="2400" kern="800" dirty="0" err="1">
                          <a:solidFill>
                            <a:schemeClr val="tx1"/>
                          </a:solidFill>
                        </a:rPr>
                        <a:t>Linac</a:t>
                      </a:r>
                      <a:r>
                        <a:rPr lang="en-GB" sz="2400" kern="800" dirty="0">
                          <a:solidFill>
                            <a:schemeClr val="tx1"/>
                          </a:solidFill>
                        </a:rPr>
                        <a:t> energy [</a:t>
                      </a:r>
                      <a:r>
                        <a:rPr lang="en-GB" sz="2400" kern="800" dirty="0" err="1">
                          <a:solidFill>
                            <a:schemeClr val="tx1"/>
                          </a:solidFill>
                        </a:rPr>
                        <a:t>MeV</a:t>
                      </a:r>
                      <a:r>
                        <a:rPr lang="en-GB" sz="2400" kern="800" dirty="0">
                          <a:solidFill>
                            <a:schemeClr val="tx1"/>
                          </a:solidFill>
                        </a:rPr>
                        <a:t>]</a:t>
                      </a:r>
                      <a:endParaRPr lang="zh-CN" sz="2800" b="1" kern="50" dirty="0">
                        <a:solidFill>
                          <a:schemeClr val="tx1"/>
                        </a:solidFill>
                        <a:latin typeface="Times New Roman"/>
                        <a:ea typeface="宋体"/>
                        <a:cs typeface="font400"/>
                      </a:endParaRPr>
                    </a:p>
                  </a:txBody>
                  <a:tcPr marL="68580" marR="68580" marT="0" marB="0">
                    <a:solidFill>
                      <a:schemeClr val="bg2"/>
                    </a:solidFill>
                  </a:tcPr>
                </a:tc>
                <a:tc>
                  <a:txBody>
                    <a:bodyPr/>
                    <a:lstStyle/>
                    <a:p>
                      <a:pPr algn="l">
                        <a:spcBef>
                          <a:spcPts val="300"/>
                        </a:spcBef>
                        <a:spcAft>
                          <a:spcPts val="300"/>
                        </a:spcAft>
                      </a:pPr>
                      <a:r>
                        <a:rPr lang="en-GB" sz="2400" kern="800" dirty="0">
                          <a:solidFill>
                            <a:schemeClr val="tx1"/>
                          </a:solidFill>
                        </a:rPr>
                        <a:t>80</a:t>
                      </a:r>
                      <a:endParaRPr lang="zh-CN" sz="2800" b="1" kern="50" dirty="0">
                        <a:solidFill>
                          <a:schemeClr val="tx1"/>
                        </a:solidFill>
                        <a:latin typeface="Times New Roman"/>
                        <a:ea typeface="宋体"/>
                        <a:cs typeface="font400"/>
                      </a:endParaRPr>
                    </a:p>
                  </a:txBody>
                  <a:tcPr marL="68580" marR="68580" marT="0" marB="0">
                    <a:solidFill>
                      <a:schemeClr val="bg2"/>
                    </a:solidFill>
                  </a:tcPr>
                </a:tc>
                <a:tc>
                  <a:txBody>
                    <a:bodyPr/>
                    <a:lstStyle/>
                    <a:p>
                      <a:pPr algn="l">
                        <a:spcBef>
                          <a:spcPts val="300"/>
                        </a:spcBef>
                        <a:spcAft>
                          <a:spcPts val="300"/>
                        </a:spcAft>
                      </a:pPr>
                      <a:r>
                        <a:rPr lang="en-GB" sz="2400" kern="800" dirty="0">
                          <a:solidFill>
                            <a:srgbClr val="FF0000"/>
                          </a:solidFill>
                        </a:rPr>
                        <a:t>300</a:t>
                      </a:r>
                      <a:endParaRPr lang="zh-CN" sz="2800" b="1" kern="50" dirty="0">
                        <a:solidFill>
                          <a:srgbClr val="FF0000"/>
                        </a:solidFill>
                        <a:latin typeface="Times New Roman"/>
                        <a:ea typeface="宋体"/>
                        <a:cs typeface="font400"/>
                      </a:endParaRPr>
                    </a:p>
                  </a:txBody>
                  <a:tcPr marL="68580" marR="68580" marT="0" marB="0">
                    <a:solidFill>
                      <a:schemeClr val="bg2"/>
                    </a:solidFill>
                  </a:tcPr>
                </a:tc>
                <a:extLst>
                  <a:ext uri="{0D108BD9-81ED-4DB2-BD59-A6C34878D82A}">
                    <a16:rowId xmlns:a16="http://schemas.microsoft.com/office/drawing/2014/main" val="10005"/>
                  </a:ext>
                </a:extLst>
              </a:tr>
              <a:tr h="801279">
                <a:tc>
                  <a:txBody>
                    <a:bodyPr/>
                    <a:lstStyle/>
                    <a:p>
                      <a:pPr algn="l">
                        <a:spcBef>
                          <a:spcPts val="300"/>
                        </a:spcBef>
                        <a:spcAft>
                          <a:spcPts val="300"/>
                        </a:spcAft>
                      </a:pPr>
                      <a:r>
                        <a:rPr lang="en-GB" sz="2400" kern="800" dirty="0" err="1">
                          <a:solidFill>
                            <a:schemeClr val="tx1"/>
                          </a:solidFill>
                        </a:rPr>
                        <a:t>Macropulse</a:t>
                      </a:r>
                      <a:r>
                        <a:rPr lang="en-GB" sz="2400" kern="800" dirty="0">
                          <a:solidFill>
                            <a:schemeClr val="tx1"/>
                          </a:solidFill>
                        </a:rPr>
                        <a:t>. </a:t>
                      </a:r>
                      <a:r>
                        <a:rPr lang="en-GB" sz="2400" kern="800" dirty="0" err="1">
                          <a:solidFill>
                            <a:schemeClr val="tx1"/>
                          </a:solidFill>
                        </a:rPr>
                        <a:t>ave</a:t>
                      </a:r>
                      <a:r>
                        <a:rPr lang="en-GB" sz="2400" kern="800" dirty="0">
                          <a:solidFill>
                            <a:schemeClr val="tx1"/>
                          </a:solidFill>
                        </a:rPr>
                        <a:t> current [</a:t>
                      </a:r>
                      <a:r>
                        <a:rPr lang="en-GB" sz="2400" kern="800" dirty="0" err="1">
                          <a:solidFill>
                            <a:schemeClr val="tx1"/>
                          </a:solidFill>
                        </a:rPr>
                        <a:t>mA</a:t>
                      </a:r>
                      <a:r>
                        <a:rPr lang="en-GB" sz="2400" kern="800" dirty="0">
                          <a:solidFill>
                            <a:schemeClr val="tx1"/>
                          </a:solidFill>
                        </a:rPr>
                        <a:t>]</a:t>
                      </a:r>
                      <a:endParaRPr lang="zh-CN" sz="2800" b="1" kern="50" dirty="0">
                        <a:solidFill>
                          <a:schemeClr val="tx1"/>
                        </a:solidFill>
                        <a:latin typeface="Times New Roman"/>
                        <a:ea typeface="宋体"/>
                        <a:cs typeface="font400"/>
                      </a:endParaRPr>
                    </a:p>
                  </a:txBody>
                  <a:tcPr marL="68580" marR="68580" marT="0" marB="0">
                    <a:solidFill>
                      <a:schemeClr val="bg2"/>
                    </a:solidFill>
                  </a:tcPr>
                </a:tc>
                <a:tc>
                  <a:txBody>
                    <a:bodyPr/>
                    <a:lstStyle/>
                    <a:p>
                      <a:pPr algn="l">
                        <a:spcBef>
                          <a:spcPts val="300"/>
                        </a:spcBef>
                        <a:spcAft>
                          <a:spcPts val="300"/>
                        </a:spcAft>
                      </a:pPr>
                      <a:r>
                        <a:rPr lang="en-GB" sz="2400" kern="800" dirty="0">
                          <a:solidFill>
                            <a:schemeClr val="tx1"/>
                          </a:solidFill>
                        </a:rPr>
                        <a:t>15</a:t>
                      </a:r>
                      <a:endParaRPr lang="zh-CN" sz="2800" b="1" kern="50" dirty="0">
                        <a:solidFill>
                          <a:schemeClr val="tx1"/>
                        </a:solidFill>
                        <a:latin typeface="Times New Roman"/>
                        <a:ea typeface="宋体"/>
                        <a:cs typeface="font400"/>
                      </a:endParaRPr>
                    </a:p>
                  </a:txBody>
                  <a:tcPr marL="68580" marR="68580" marT="0" marB="0">
                    <a:solidFill>
                      <a:schemeClr val="bg2"/>
                    </a:solidFill>
                  </a:tcPr>
                </a:tc>
                <a:tc>
                  <a:txBody>
                    <a:bodyPr/>
                    <a:lstStyle/>
                    <a:p>
                      <a:pPr algn="l">
                        <a:spcBef>
                          <a:spcPts val="300"/>
                        </a:spcBef>
                        <a:spcAft>
                          <a:spcPts val="300"/>
                        </a:spcAft>
                      </a:pPr>
                      <a:r>
                        <a:rPr lang="en-GB" sz="2400" kern="800" dirty="0">
                          <a:solidFill>
                            <a:srgbClr val="FF0000"/>
                          </a:solidFill>
                        </a:rPr>
                        <a:t>50</a:t>
                      </a:r>
                      <a:endParaRPr lang="zh-CN" sz="2800" b="1" kern="50" dirty="0">
                        <a:solidFill>
                          <a:srgbClr val="FF0000"/>
                        </a:solidFill>
                        <a:latin typeface="Times New Roman"/>
                        <a:ea typeface="宋体"/>
                        <a:cs typeface="font400"/>
                      </a:endParaRPr>
                    </a:p>
                  </a:txBody>
                  <a:tcPr marL="68580" marR="68580" marT="0" marB="0">
                    <a:solidFill>
                      <a:schemeClr val="bg2"/>
                    </a:solidFill>
                  </a:tcPr>
                </a:tc>
                <a:extLst>
                  <a:ext uri="{0D108BD9-81ED-4DB2-BD59-A6C34878D82A}">
                    <a16:rowId xmlns:a16="http://schemas.microsoft.com/office/drawing/2014/main" val="10008"/>
                  </a:ext>
                </a:extLst>
              </a:tr>
              <a:tr h="801279">
                <a:tc>
                  <a:txBody>
                    <a:bodyPr/>
                    <a:lstStyle/>
                    <a:p>
                      <a:pPr algn="l">
                        <a:spcBef>
                          <a:spcPts val="300"/>
                        </a:spcBef>
                        <a:spcAft>
                          <a:spcPts val="300"/>
                        </a:spcAft>
                      </a:pPr>
                      <a:r>
                        <a:rPr lang="en-GB" sz="2400" kern="800" dirty="0" err="1">
                          <a:solidFill>
                            <a:schemeClr val="tx1"/>
                          </a:solidFill>
                        </a:rPr>
                        <a:t>Macropulse</a:t>
                      </a:r>
                      <a:r>
                        <a:rPr lang="en-GB" sz="2400" kern="800" dirty="0">
                          <a:solidFill>
                            <a:schemeClr val="tx1"/>
                          </a:solidFill>
                        </a:rPr>
                        <a:t> duty factor</a:t>
                      </a:r>
                      <a:endParaRPr lang="zh-CN" sz="2800" b="1" kern="50" dirty="0">
                        <a:solidFill>
                          <a:schemeClr val="tx1"/>
                        </a:solidFill>
                        <a:latin typeface="Times New Roman"/>
                        <a:ea typeface="宋体"/>
                        <a:cs typeface="font400"/>
                      </a:endParaRPr>
                    </a:p>
                  </a:txBody>
                  <a:tcPr marL="68580" marR="68580" marT="0" marB="0">
                    <a:solidFill>
                      <a:schemeClr val="bg2"/>
                    </a:solidFill>
                  </a:tcPr>
                </a:tc>
                <a:tc>
                  <a:txBody>
                    <a:bodyPr/>
                    <a:lstStyle/>
                    <a:p>
                      <a:pPr algn="l">
                        <a:spcBef>
                          <a:spcPts val="300"/>
                        </a:spcBef>
                        <a:spcAft>
                          <a:spcPts val="300"/>
                        </a:spcAft>
                      </a:pPr>
                      <a:r>
                        <a:rPr lang="en-GB" sz="2400" kern="800" dirty="0">
                          <a:solidFill>
                            <a:schemeClr val="tx1"/>
                          </a:solidFill>
                        </a:rPr>
                        <a:t>1.05</a:t>
                      </a:r>
                      <a:endParaRPr lang="zh-CN" sz="2800" b="1" kern="50" dirty="0">
                        <a:solidFill>
                          <a:schemeClr val="tx1"/>
                        </a:solidFill>
                        <a:latin typeface="Times New Roman"/>
                        <a:ea typeface="宋体"/>
                        <a:cs typeface="font400"/>
                      </a:endParaRPr>
                    </a:p>
                  </a:txBody>
                  <a:tcPr marL="68580" marR="68580" marT="0" marB="0">
                    <a:solidFill>
                      <a:schemeClr val="bg2"/>
                    </a:solidFill>
                  </a:tcPr>
                </a:tc>
                <a:tc>
                  <a:txBody>
                    <a:bodyPr/>
                    <a:lstStyle/>
                    <a:p>
                      <a:pPr algn="l">
                        <a:spcBef>
                          <a:spcPts val="300"/>
                        </a:spcBef>
                        <a:spcAft>
                          <a:spcPts val="300"/>
                        </a:spcAft>
                      </a:pPr>
                      <a:r>
                        <a:rPr lang="en-GB" sz="2400" kern="800" dirty="0">
                          <a:solidFill>
                            <a:schemeClr val="tx1"/>
                          </a:solidFill>
                        </a:rPr>
                        <a:t>1.5</a:t>
                      </a:r>
                      <a:endParaRPr lang="zh-CN" sz="2800" b="1" kern="50" dirty="0">
                        <a:solidFill>
                          <a:schemeClr val="tx1"/>
                        </a:solidFill>
                        <a:latin typeface="Times New Roman"/>
                        <a:ea typeface="宋体"/>
                        <a:cs typeface="font400"/>
                      </a:endParaRPr>
                    </a:p>
                  </a:txBody>
                  <a:tcPr marL="68580" marR="68580" marT="0" marB="0">
                    <a:solidFill>
                      <a:schemeClr val="bg2"/>
                    </a:solidFill>
                  </a:tcPr>
                </a:tc>
                <a:extLst>
                  <a:ext uri="{0D108BD9-81ED-4DB2-BD59-A6C34878D82A}">
                    <a16:rowId xmlns:a16="http://schemas.microsoft.com/office/drawing/2014/main" val="10009"/>
                  </a:ext>
                </a:extLst>
              </a:tr>
            </a:tbl>
          </a:graphicData>
        </a:graphic>
      </p:graphicFrame>
      <p:sp>
        <p:nvSpPr>
          <p:cNvPr id="12" name="文本框 11">
            <a:extLst>
              <a:ext uri="{FF2B5EF4-FFF2-40B4-BE49-F238E27FC236}">
                <a16:creationId xmlns:a16="http://schemas.microsoft.com/office/drawing/2014/main" id="{C8E63475-73E2-4392-88A0-15709DFE8204}"/>
              </a:ext>
            </a:extLst>
          </p:cNvPr>
          <p:cNvSpPr txBox="1"/>
          <p:nvPr/>
        </p:nvSpPr>
        <p:spPr>
          <a:xfrm>
            <a:off x="10316713" y="2323699"/>
            <a:ext cx="17083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FF"/>
                </a:solidFill>
                <a:effectLst/>
                <a:uLnTx/>
                <a:uFillTx/>
                <a:latin typeface="Arial"/>
                <a:ea typeface="微软雅黑"/>
                <a:cs typeface="+mn-cs"/>
              </a:rPr>
              <a:t>New injection</a:t>
            </a:r>
            <a:endParaRPr kumimoji="0" lang="zh-CN" altLang="en-US" sz="1800" b="0" i="0" u="none" strike="noStrike" kern="1200" cap="none" spc="0" normalizeH="0" baseline="0" noProof="0" dirty="0">
              <a:ln>
                <a:noFill/>
              </a:ln>
              <a:solidFill>
                <a:srgbClr val="0000FF"/>
              </a:solidFill>
              <a:effectLst/>
              <a:uLnTx/>
              <a:uFillTx/>
              <a:latin typeface="Arial"/>
              <a:ea typeface="微软雅黑"/>
              <a:cs typeface="+mn-cs"/>
            </a:endParaRPr>
          </a:p>
        </p:txBody>
      </p:sp>
      <p:cxnSp>
        <p:nvCxnSpPr>
          <p:cNvPr id="13" name="直接箭头连接符 12">
            <a:extLst>
              <a:ext uri="{FF2B5EF4-FFF2-40B4-BE49-F238E27FC236}">
                <a16:creationId xmlns:a16="http://schemas.microsoft.com/office/drawing/2014/main" id="{166F5787-A375-42E7-83B0-79481070C365}"/>
              </a:ext>
            </a:extLst>
          </p:cNvPr>
          <p:cNvCxnSpPr>
            <a:cxnSpLocks/>
          </p:cNvCxnSpPr>
          <p:nvPr/>
        </p:nvCxnSpPr>
        <p:spPr>
          <a:xfrm flipH="1">
            <a:off x="10938865" y="2635778"/>
            <a:ext cx="232013" cy="152075"/>
          </a:xfrm>
          <a:prstGeom prst="straightConnector1">
            <a:avLst/>
          </a:prstGeom>
          <a:ln w="12700">
            <a:solidFill>
              <a:schemeClr val="accent6"/>
            </a:solidFill>
            <a:tailEnd type="triangle"/>
          </a:ln>
        </p:spPr>
        <p:style>
          <a:lnRef idx="1">
            <a:schemeClr val="dk1"/>
          </a:lnRef>
          <a:fillRef idx="0">
            <a:schemeClr val="dk1"/>
          </a:fillRef>
          <a:effectRef idx="0">
            <a:schemeClr val="dk1"/>
          </a:effectRef>
          <a:fontRef idx="minor">
            <a:schemeClr val="tx1"/>
          </a:fontRef>
        </p:style>
      </p:cxnSp>
      <p:sp>
        <p:nvSpPr>
          <p:cNvPr id="14" name="文本框 13">
            <a:extLst>
              <a:ext uri="{FF2B5EF4-FFF2-40B4-BE49-F238E27FC236}">
                <a16:creationId xmlns:a16="http://schemas.microsoft.com/office/drawing/2014/main" id="{DC593D4D-5EA2-47C9-A5CF-95D937810E2F}"/>
              </a:ext>
            </a:extLst>
          </p:cNvPr>
          <p:cNvSpPr txBox="1"/>
          <p:nvPr/>
        </p:nvSpPr>
        <p:spPr>
          <a:xfrm>
            <a:off x="8677342" y="4771208"/>
            <a:ext cx="33846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FF"/>
                </a:solidFill>
                <a:effectLst/>
                <a:uLnTx/>
                <a:uFillTx/>
                <a:latin typeface="Arial"/>
                <a:ea typeface="微软雅黑"/>
                <a:cs typeface="+mn-cs"/>
              </a:rPr>
              <a:t>Second harmonic MA system</a:t>
            </a:r>
            <a:endParaRPr kumimoji="0" lang="zh-CN" altLang="en-US" sz="1800" b="0" i="0" u="none" strike="noStrike" kern="1200" cap="none" spc="0" normalizeH="0" baseline="0" noProof="0" dirty="0">
              <a:ln>
                <a:noFill/>
              </a:ln>
              <a:solidFill>
                <a:srgbClr val="0000FF"/>
              </a:solidFill>
              <a:effectLst/>
              <a:uLnTx/>
              <a:uFillTx/>
              <a:latin typeface="Arial"/>
              <a:ea typeface="微软雅黑"/>
              <a:cs typeface="+mn-cs"/>
            </a:endParaRPr>
          </a:p>
        </p:txBody>
      </p:sp>
      <p:cxnSp>
        <p:nvCxnSpPr>
          <p:cNvPr id="15" name="直接箭头连接符 14">
            <a:extLst>
              <a:ext uri="{FF2B5EF4-FFF2-40B4-BE49-F238E27FC236}">
                <a16:creationId xmlns:a16="http://schemas.microsoft.com/office/drawing/2014/main" id="{7026B674-86B5-4B53-92A3-BB0423580999}"/>
              </a:ext>
            </a:extLst>
          </p:cNvPr>
          <p:cNvCxnSpPr>
            <a:cxnSpLocks/>
          </p:cNvCxnSpPr>
          <p:nvPr/>
        </p:nvCxnSpPr>
        <p:spPr>
          <a:xfrm flipV="1">
            <a:off x="10938865" y="4358826"/>
            <a:ext cx="678761" cy="412382"/>
          </a:xfrm>
          <a:prstGeom prst="straightConnector1">
            <a:avLst/>
          </a:prstGeom>
          <a:ln w="12700">
            <a:solidFill>
              <a:schemeClr val="accent6"/>
            </a:solidFill>
            <a:tailEnd type="triangle"/>
          </a:ln>
        </p:spPr>
        <p:style>
          <a:lnRef idx="1">
            <a:schemeClr val="dk1"/>
          </a:lnRef>
          <a:fillRef idx="0">
            <a:schemeClr val="dk1"/>
          </a:fillRef>
          <a:effectRef idx="0">
            <a:schemeClr val="dk1"/>
          </a:effectRef>
          <a:fontRef idx="minor">
            <a:schemeClr val="tx1"/>
          </a:fontRef>
        </p:style>
      </p:cxnSp>
      <p:sp>
        <p:nvSpPr>
          <p:cNvPr id="18" name="矩形 17">
            <a:extLst>
              <a:ext uri="{FF2B5EF4-FFF2-40B4-BE49-F238E27FC236}">
                <a16:creationId xmlns:a16="http://schemas.microsoft.com/office/drawing/2014/main" id="{EA4BCBB8-DC43-4573-A41B-4422B31C94A5}"/>
              </a:ext>
            </a:extLst>
          </p:cNvPr>
          <p:cNvSpPr/>
          <p:nvPr/>
        </p:nvSpPr>
        <p:spPr>
          <a:xfrm>
            <a:off x="10638572" y="2787853"/>
            <a:ext cx="731520" cy="217257"/>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CC"/>
              </a:solidFill>
              <a:effectLst/>
              <a:uLnTx/>
              <a:uFillTx/>
              <a:latin typeface="Arial"/>
              <a:ea typeface="微软雅黑"/>
              <a:cs typeface="+mn-cs"/>
            </a:endParaRPr>
          </a:p>
        </p:txBody>
      </p:sp>
      <p:sp>
        <p:nvSpPr>
          <p:cNvPr id="16" name="文本框 15">
            <a:extLst>
              <a:ext uri="{FF2B5EF4-FFF2-40B4-BE49-F238E27FC236}">
                <a16:creationId xmlns:a16="http://schemas.microsoft.com/office/drawing/2014/main" id="{723D0655-9E04-4720-98FF-EFF7CC5FE663}"/>
              </a:ext>
            </a:extLst>
          </p:cNvPr>
          <p:cNvSpPr txBox="1"/>
          <p:nvPr/>
        </p:nvSpPr>
        <p:spPr>
          <a:xfrm>
            <a:off x="5779452" y="876194"/>
            <a:ext cx="6100548" cy="830997"/>
          </a:xfrm>
          <a:prstGeom prst="rect">
            <a:avLst/>
          </a:prstGeom>
          <a:noFill/>
          <a:ln w="25400">
            <a:solidFill>
              <a:srgbClr val="FF0000"/>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zh-CN" sz="2400" b="0" i="0" u="none" strike="noStrike" kern="1200" cap="none" spc="0" normalizeH="0" baseline="0" noProof="0" dirty="0">
                <a:ln>
                  <a:noFill/>
                </a:ln>
                <a:solidFill>
                  <a:srgbClr val="FF0000"/>
                </a:solidFill>
                <a:effectLst/>
                <a:uLnTx/>
                <a:uFillTx/>
                <a:latin typeface="Arial"/>
                <a:ea typeface="微软雅黑"/>
                <a:cs typeface="+mn-cs"/>
              </a:rPr>
              <a:t>The highest beam intensity among the same kind of RCS!</a:t>
            </a:r>
            <a:endParaRPr kumimoji="1" lang="zh-CN" altLang="en-US" sz="2400" b="0" i="0" u="none" strike="noStrike" kern="1200" cap="none" spc="0" normalizeH="0" baseline="0" noProof="0" dirty="0">
              <a:ln>
                <a:noFill/>
              </a:ln>
              <a:solidFill>
                <a:srgbClr val="FF0000"/>
              </a:solidFill>
              <a:effectLst/>
              <a:uLnTx/>
              <a:uFillTx/>
              <a:latin typeface="Arial"/>
              <a:ea typeface="微软雅黑"/>
              <a:cs typeface="+mn-cs"/>
            </a:endParaRPr>
          </a:p>
        </p:txBody>
      </p:sp>
      <p:sp>
        <p:nvSpPr>
          <p:cNvPr id="11" name="矩形 10">
            <a:extLst>
              <a:ext uri="{FF2B5EF4-FFF2-40B4-BE49-F238E27FC236}">
                <a16:creationId xmlns:a16="http://schemas.microsoft.com/office/drawing/2014/main" id="{47A8C869-8CC5-45D2-A169-555B019385E0}"/>
              </a:ext>
            </a:extLst>
          </p:cNvPr>
          <p:cNvSpPr/>
          <p:nvPr/>
        </p:nvSpPr>
        <p:spPr>
          <a:xfrm>
            <a:off x="12192000" y="2301922"/>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CC"/>
              </a:solidFill>
              <a:effectLst/>
              <a:uLnTx/>
              <a:uFillTx/>
              <a:latin typeface="Arial"/>
              <a:ea typeface="微软雅黑"/>
              <a:cs typeface="+mn-cs"/>
            </a:endParaRPr>
          </a:p>
        </p:txBody>
      </p:sp>
    </p:spTree>
    <p:extLst>
      <p:ext uri="{BB962C8B-B14F-4D97-AF65-F5344CB8AC3E}">
        <p14:creationId xmlns:p14="http://schemas.microsoft.com/office/powerpoint/2010/main" val="9969481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6FF5AB5-3CAE-4D6E-88DB-B4F86FBA36F3}"/>
              </a:ext>
            </a:extLst>
          </p:cNvPr>
          <p:cNvSpPr>
            <a:spLocks noGrp="1"/>
          </p:cNvSpPr>
          <p:nvPr>
            <p:ph type="title"/>
          </p:nvPr>
        </p:nvSpPr>
        <p:spPr>
          <a:xfrm>
            <a:off x="1067744" y="133440"/>
            <a:ext cx="10510125" cy="659643"/>
          </a:xfrm>
        </p:spPr>
        <p:txBody>
          <a:bodyPr/>
          <a:lstStyle/>
          <a:p>
            <a:r>
              <a:rPr lang="en-US" altLang="zh-CN" kern="1200" dirty="0">
                <a:solidFill>
                  <a:srgbClr val="0000FF"/>
                </a:solidFill>
                <a:latin typeface="Times New Roman" pitchFamily="18" charset="0"/>
                <a:ea typeface="+mn-ea"/>
                <a:cs typeface="Times New Roman" pitchFamily="18" charset="0"/>
              </a:rPr>
              <a:t>Path to 500kW beam power</a:t>
            </a:r>
            <a:endParaRPr lang="zh-CN" altLang="en-US" kern="1200" dirty="0">
              <a:solidFill>
                <a:srgbClr val="0000FF"/>
              </a:solidFill>
              <a:latin typeface="Times New Roman" pitchFamily="18" charset="0"/>
              <a:ea typeface="+mn-ea"/>
              <a:cs typeface="Times New Roman" pitchFamily="18" charset="0"/>
            </a:endParaRPr>
          </a:p>
        </p:txBody>
      </p:sp>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800" b="0" i="0" u="none" strike="noStrike" kern="1200" cap="none" spc="0" normalizeH="0" baseline="0" noProof="0" dirty="0">
              <a:ln>
                <a:noFill/>
              </a:ln>
              <a:solidFill>
                <a:prstClr val="black">
                  <a:tint val="75000"/>
                </a:prstClr>
              </a:solidFill>
              <a:effectLst/>
              <a:uLnTx/>
              <a:uFillTx/>
              <a:latin typeface="Arial"/>
              <a:ea typeface="微软雅黑"/>
              <a:cs typeface="+mn-cs"/>
            </a:endParaRPr>
          </a:p>
        </p:txBody>
      </p:sp>
      <p:sp>
        <p:nvSpPr>
          <p:cNvPr id="5" name="Rectangle 3">
            <a:extLst>
              <a:ext uri="{FF2B5EF4-FFF2-40B4-BE49-F238E27FC236}">
                <a16:creationId xmlns:a16="http://schemas.microsoft.com/office/drawing/2014/main" id="{98FA38A3-5947-486B-ABA2-61D04C6260CF}"/>
              </a:ext>
            </a:extLst>
          </p:cNvPr>
          <p:cNvSpPr txBox="1">
            <a:spLocks noChangeArrowheads="1"/>
          </p:cNvSpPr>
          <p:nvPr/>
        </p:nvSpPr>
        <p:spPr bwMode="auto">
          <a:xfrm>
            <a:off x="718647" y="1115819"/>
            <a:ext cx="11843468" cy="5328523"/>
          </a:xfrm>
          <a:prstGeom prst="rect">
            <a:avLst/>
          </a:prstGeom>
          <a:noFill/>
          <a:ln w="9525">
            <a:noFill/>
            <a:miter lim="800000"/>
            <a:headEnd/>
            <a:tailEnd/>
          </a:ln>
        </p:spPr>
        <p:txBody>
          <a:bodyPr vert="horz" wrap="square" lIns="146304" tIns="73152" rIns="146304" bIns="73152" numCol="1" anchor="t" anchorCtr="0" compatLnSpc="1">
            <a:prstTxWarp prst="textNoShape">
              <a:avLst/>
            </a:prstTxWarp>
            <a:normAutofit fontScale="92500" lnSpcReduction="10000"/>
          </a:bodyPr>
          <a:lstStyle>
            <a:lvl1pPr marL="317485" indent="-317485" algn="l" rtl="0" eaLnBrk="0" fontAlgn="base" hangingPunct="0">
              <a:spcBef>
                <a:spcPct val="20000"/>
              </a:spcBef>
              <a:spcAft>
                <a:spcPct val="0"/>
              </a:spcAft>
              <a:buFont typeface="Arial" pitchFamily="34" charset="0"/>
              <a:buChar char="•"/>
              <a:defRPr sz="2963" kern="1200">
                <a:solidFill>
                  <a:schemeClr val="tx1"/>
                </a:solidFill>
                <a:latin typeface="+mn-lt"/>
                <a:ea typeface="+mn-ea"/>
                <a:cs typeface="+mn-cs"/>
              </a:defRPr>
            </a:lvl1pPr>
            <a:lvl2pPr marL="687882" indent="-264570" algn="l" rtl="0" eaLnBrk="0" fontAlgn="base" hangingPunct="0">
              <a:spcBef>
                <a:spcPct val="20000"/>
              </a:spcBef>
              <a:spcAft>
                <a:spcPct val="0"/>
              </a:spcAft>
              <a:buFont typeface="Arial" pitchFamily="34" charset="0"/>
              <a:buChar char="–"/>
              <a:defRPr sz="2592" kern="1200">
                <a:solidFill>
                  <a:schemeClr val="tx1"/>
                </a:solidFill>
                <a:latin typeface="+mn-lt"/>
                <a:ea typeface="+mn-ea"/>
                <a:cs typeface="+mn-cs"/>
              </a:defRPr>
            </a:lvl2pPr>
            <a:lvl3pPr marL="1058281" indent="-211656" algn="l" rtl="0" eaLnBrk="0" fontAlgn="base" hangingPunct="0">
              <a:spcBef>
                <a:spcPct val="20000"/>
              </a:spcBef>
              <a:spcAft>
                <a:spcPct val="0"/>
              </a:spcAft>
              <a:buFont typeface="Arial" pitchFamily="34" charset="0"/>
              <a:buChar char="•"/>
              <a:defRPr sz="2222" kern="1200">
                <a:solidFill>
                  <a:schemeClr val="tx1"/>
                </a:solidFill>
                <a:latin typeface="+mn-lt"/>
                <a:ea typeface="+mn-ea"/>
                <a:cs typeface="+mn-cs"/>
              </a:defRPr>
            </a:lvl3pPr>
            <a:lvl4pPr marL="1481593" indent="-211656" algn="l" rtl="0" eaLnBrk="0" fontAlgn="base" hangingPunct="0">
              <a:spcBef>
                <a:spcPct val="20000"/>
              </a:spcBef>
              <a:spcAft>
                <a:spcPct val="0"/>
              </a:spcAft>
              <a:buFont typeface="Arial" pitchFamily="34" charset="0"/>
              <a:buChar char="–"/>
              <a:defRPr sz="1852" kern="1200">
                <a:solidFill>
                  <a:schemeClr val="tx1"/>
                </a:solidFill>
                <a:latin typeface="+mn-lt"/>
                <a:ea typeface="+mn-ea"/>
                <a:cs typeface="+mn-cs"/>
              </a:defRPr>
            </a:lvl4pPr>
            <a:lvl5pPr marL="1904904" indent="-211656" algn="l" rtl="0" eaLnBrk="0" fontAlgn="base" hangingPunct="0">
              <a:spcBef>
                <a:spcPct val="20000"/>
              </a:spcBef>
              <a:spcAft>
                <a:spcPct val="0"/>
              </a:spcAft>
              <a:buFont typeface="Arial" pitchFamily="34" charset="0"/>
              <a:buChar char="»"/>
              <a:defRPr sz="1852" kern="1200">
                <a:solidFill>
                  <a:schemeClr val="tx1"/>
                </a:solidFill>
                <a:latin typeface="+mn-lt"/>
                <a:ea typeface="+mn-ea"/>
                <a:cs typeface="+mn-cs"/>
              </a:defRPr>
            </a:lvl5pPr>
            <a:lvl6pPr marL="2328217" indent="-211656" algn="l" defTabSz="846625" rtl="0" eaLnBrk="1" latinLnBrk="0" hangingPunct="1">
              <a:spcBef>
                <a:spcPct val="20000"/>
              </a:spcBef>
              <a:buFont typeface="Arial" pitchFamily="34" charset="0"/>
              <a:buChar char="•"/>
              <a:defRPr sz="1852" kern="1200">
                <a:solidFill>
                  <a:schemeClr val="tx1"/>
                </a:solidFill>
                <a:latin typeface="+mn-lt"/>
                <a:ea typeface="+mn-ea"/>
                <a:cs typeface="+mn-cs"/>
              </a:defRPr>
            </a:lvl6pPr>
            <a:lvl7pPr marL="2751529" indent="-211656" algn="l" defTabSz="846625" rtl="0" eaLnBrk="1" latinLnBrk="0" hangingPunct="1">
              <a:spcBef>
                <a:spcPct val="20000"/>
              </a:spcBef>
              <a:buFont typeface="Arial" pitchFamily="34" charset="0"/>
              <a:buChar char="•"/>
              <a:defRPr sz="1852" kern="1200">
                <a:solidFill>
                  <a:schemeClr val="tx1"/>
                </a:solidFill>
                <a:latin typeface="+mn-lt"/>
                <a:ea typeface="+mn-ea"/>
                <a:cs typeface="+mn-cs"/>
              </a:defRPr>
            </a:lvl7pPr>
            <a:lvl8pPr marL="3174842" indent="-211656" algn="l" defTabSz="846625" rtl="0" eaLnBrk="1" latinLnBrk="0" hangingPunct="1">
              <a:spcBef>
                <a:spcPct val="20000"/>
              </a:spcBef>
              <a:buFont typeface="Arial" pitchFamily="34" charset="0"/>
              <a:buChar char="•"/>
              <a:defRPr sz="1852" kern="1200">
                <a:solidFill>
                  <a:schemeClr val="tx1"/>
                </a:solidFill>
                <a:latin typeface="+mn-lt"/>
                <a:ea typeface="+mn-ea"/>
                <a:cs typeface="+mn-cs"/>
              </a:defRPr>
            </a:lvl8pPr>
            <a:lvl9pPr marL="3598153" indent="-211656" algn="l" defTabSz="846625" rtl="0" eaLnBrk="1" latinLnBrk="0" hangingPunct="1">
              <a:spcBef>
                <a:spcPct val="20000"/>
              </a:spcBef>
              <a:buFont typeface="Arial" pitchFamily="34" charset="0"/>
              <a:buChar char="•"/>
              <a:defRPr sz="1852" kern="1200">
                <a:solidFill>
                  <a:schemeClr val="tx1"/>
                </a:solidFill>
                <a:latin typeface="+mn-lt"/>
                <a:ea typeface="+mn-ea"/>
                <a:cs typeface="+mn-cs"/>
              </a:defRPr>
            </a:lvl9pPr>
          </a:lstStyle>
          <a:p>
            <a:pPr marL="146042" marR="0" lvl="0" indent="0" algn="l" defTabSz="1463003" rtl="0" eaLnBrk="0" fontAlgn="base" latinLnBrk="0" hangingPunct="0">
              <a:lnSpc>
                <a:spcPct val="130000"/>
              </a:lnSpc>
              <a:spcBef>
                <a:spcPct val="20000"/>
              </a:spcBef>
              <a:spcAft>
                <a:spcPct val="0"/>
              </a:spcAft>
              <a:buClrTx/>
              <a:buSzTx/>
              <a:buFont typeface="Arial" pitchFamily="34" charset="0"/>
              <a:buNone/>
              <a:tabLst/>
              <a:defRPr/>
            </a:pPr>
            <a:r>
              <a:rPr kumimoji="0" lang="en-US" altLang="zh-CN" sz="2600" b="1" i="0" u="none" strike="noStrike" kern="1200" cap="none" spc="0" normalizeH="0" baseline="0" noProof="0" dirty="0">
                <a:ln>
                  <a:noFill/>
                </a:ln>
                <a:solidFill>
                  <a:srgbClr val="C00000"/>
                </a:solidFill>
                <a:effectLst/>
                <a:uLnTx/>
                <a:uFillTx/>
                <a:latin typeface="Arial"/>
                <a:ea typeface="微软雅黑" panose="020B0503020204020204" pitchFamily="34" charset="-122"/>
                <a:cs typeface="Times New Roman"/>
              </a:rPr>
              <a:t>1. the first step</a:t>
            </a:r>
            <a:endParaRPr kumimoji="0" lang="en-US" altLang="zh-CN" sz="2600" b="1" i="0" u="none" strike="noStrike" kern="1200" cap="none" spc="0" normalizeH="0" baseline="0" noProof="0" dirty="0">
              <a:ln>
                <a:noFill/>
              </a:ln>
              <a:solidFill>
                <a:srgbClr val="0070C0"/>
              </a:solidFill>
              <a:effectLst/>
              <a:uLnTx/>
              <a:uFillTx/>
              <a:latin typeface="Arial"/>
              <a:ea typeface="微软雅黑" panose="020B0503020204020204" pitchFamily="34" charset="-122"/>
              <a:cs typeface="Times New Roman"/>
            </a:endParaRPr>
          </a:p>
          <a:p>
            <a:pPr marL="146042" marR="0" lvl="0" indent="0" algn="l" defTabSz="1463003" rtl="0" eaLnBrk="0" fontAlgn="base" latinLnBrk="0" hangingPunct="0">
              <a:lnSpc>
                <a:spcPct val="130000"/>
              </a:lnSpc>
              <a:spcBef>
                <a:spcPct val="20000"/>
              </a:spcBef>
              <a:spcAft>
                <a:spcPct val="0"/>
              </a:spcAft>
              <a:buClrTx/>
              <a:buSzTx/>
              <a:buFont typeface="Arial" pitchFamily="34" charset="0"/>
              <a:buNone/>
              <a:tabLst/>
              <a:defRPr/>
            </a:pPr>
            <a:r>
              <a:rPr kumimoji="0" lang="en-US" altLang="zh-CN" sz="2667" b="1" i="0" u="none" strike="noStrike" kern="1200" cap="none" spc="0" normalizeH="0" baseline="0" noProof="0" dirty="0">
                <a:ln>
                  <a:noFill/>
                </a:ln>
                <a:solidFill>
                  <a:srgbClr val="0070C0"/>
                </a:solidFill>
                <a:effectLst/>
                <a:uLnTx/>
                <a:uFillTx/>
                <a:latin typeface="Microsoft YaHei" panose="020B0503020204020204" pitchFamily="34" charset="-122"/>
                <a:ea typeface="Microsoft YaHei" panose="020B0503020204020204" pitchFamily="34" charset="-122"/>
                <a:cs typeface="Times New Roman"/>
              </a:rPr>
              <a:t> </a:t>
            </a:r>
            <a:r>
              <a:rPr kumimoji="0" lang="en-US" altLang="zh-CN" sz="2400" b="1" i="0" u="none" strike="noStrike" kern="1200" cap="none" spc="0" normalizeH="0" baseline="0" noProof="0" dirty="0" err="1">
                <a:ln>
                  <a:noFill/>
                </a:ln>
                <a:solidFill>
                  <a:prstClr val="black"/>
                </a:solidFill>
                <a:effectLst/>
                <a:uLnTx/>
                <a:uFillTx/>
                <a:latin typeface="Arial"/>
                <a:ea typeface="微软雅黑" panose="020B0503020204020204" pitchFamily="34" charset="-122"/>
                <a:cs typeface="Times New Roman"/>
              </a:rPr>
              <a:t>Linac</a:t>
            </a:r>
            <a:r>
              <a:rPr kumimoji="0" lang="zh-CN" altLang="zh-CN" sz="24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Times New Roman"/>
              </a:rPr>
              <a:t>（</a:t>
            </a:r>
            <a:r>
              <a:rPr kumimoji="0" lang="en-US" altLang="zh-CN" sz="24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Times New Roman"/>
              </a:rPr>
              <a:t>80MeV</a:t>
            </a:r>
            <a:r>
              <a:rPr kumimoji="0" lang="zh-CN" altLang="en-US" sz="24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Times New Roman"/>
              </a:rPr>
              <a:t>）</a:t>
            </a:r>
            <a:r>
              <a:rPr kumimoji="0" lang="en-US" altLang="zh-CN" sz="2400" b="1" i="0" u="none" strike="noStrike" kern="1200" cap="none" spc="0" normalizeH="0" baseline="0" noProof="0" dirty="0">
                <a:ln>
                  <a:noFill/>
                </a:ln>
                <a:solidFill>
                  <a:srgbClr val="0070C0"/>
                </a:solidFill>
                <a:effectLst/>
                <a:uLnTx/>
                <a:uFillTx/>
                <a:latin typeface="Arial"/>
                <a:ea typeface="微软雅黑" panose="020B0503020204020204" pitchFamily="34" charset="-122"/>
                <a:cs typeface="Times New Roman"/>
              </a:rPr>
              <a:t>+ RCS upgrade</a:t>
            </a:r>
            <a:r>
              <a:rPr kumimoji="0" lang="zh-CN" altLang="en-US" sz="2400" b="1" i="0" u="none" strike="noStrike" kern="1200" cap="none" spc="0" normalizeH="0" baseline="0" noProof="0" dirty="0">
                <a:ln>
                  <a:noFill/>
                </a:ln>
                <a:solidFill>
                  <a:srgbClr val="0070C0"/>
                </a:solidFill>
                <a:effectLst/>
                <a:uLnTx/>
                <a:uFillTx/>
                <a:latin typeface="Arial"/>
                <a:ea typeface="微软雅黑" panose="020B0503020204020204" pitchFamily="34" charset="-122"/>
                <a:cs typeface="Times New Roman"/>
              </a:rPr>
              <a:t>      </a:t>
            </a:r>
            <a:r>
              <a:rPr kumimoji="0" lang="en-US" altLang="zh-CN" sz="2400" b="1" i="0" u="none" strike="noStrike" kern="1200" cap="none" spc="0" normalizeH="0" baseline="0" noProof="0" dirty="0">
                <a:ln>
                  <a:noFill/>
                </a:ln>
                <a:solidFill>
                  <a:srgbClr val="0070C0"/>
                </a:solidFill>
                <a:effectLst/>
                <a:uLnTx/>
                <a:uFillTx/>
                <a:latin typeface="Arial"/>
                <a:ea typeface="微软雅黑" panose="020B0503020204020204" pitchFamily="34" charset="-122"/>
                <a:cs typeface="Times New Roman"/>
              </a:rPr>
              <a:t>150~200kW</a:t>
            </a:r>
            <a:endParaRPr kumimoji="0" lang="en-US" altLang="zh-CN" sz="2400" b="1" i="0" u="none" strike="noStrike" kern="1200" cap="none" spc="0" normalizeH="0" baseline="0" noProof="0" dirty="0">
              <a:ln>
                <a:noFill/>
              </a:ln>
              <a:solidFill>
                <a:srgbClr val="C00000"/>
              </a:solidFill>
              <a:effectLst/>
              <a:uLnTx/>
              <a:uFillTx/>
              <a:latin typeface="Arial"/>
              <a:ea typeface="微软雅黑" panose="020B0503020204020204" pitchFamily="34" charset="-122"/>
              <a:cs typeface="Times New Roman"/>
            </a:endParaRPr>
          </a:p>
          <a:p>
            <a:pPr marL="1288966" marR="0" lvl="1" indent="-609561" algn="l" defTabSz="1463003" rtl="0" eaLnBrk="0" fontAlgn="base" latinLnBrk="0" hangingPunct="0">
              <a:lnSpc>
                <a:spcPct val="130000"/>
              </a:lnSpc>
              <a:spcBef>
                <a:spcPts val="960"/>
              </a:spcBef>
              <a:spcAft>
                <a:spcPts val="960"/>
              </a:spcAft>
              <a:buClrTx/>
              <a:buSzTx/>
              <a:buFont typeface="Wingdings" panose="05000000000000000000" pitchFamily="2" charset="2"/>
              <a:buChar char="Ø"/>
              <a:tabLst/>
              <a:defRPr/>
            </a:pPr>
            <a:r>
              <a:rPr kumimoji="0" lang="en" altLang="zh-CN" sz="24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Times New Roman"/>
              </a:rPr>
              <a:t>New dual harmonic RF system</a:t>
            </a:r>
          </a:p>
          <a:p>
            <a:pPr marL="1288966" marR="0" lvl="1" indent="-609561" algn="l" defTabSz="1463003" rtl="0" eaLnBrk="0" fontAlgn="base" latinLnBrk="0" hangingPunct="0">
              <a:lnSpc>
                <a:spcPct val="130000"/>
              </a:lnSpc>
              <a:spcBef>
                <a:spcPts val="960"/>
              </a:spcBef>
              <a:spcAft>
                <a:spcPts val="960"/>
              </a:spcAft>
              <a:buClrTx/>
              <a:buSzTx/>
              <a:buFont typeface="Wingdings" panose="05000000000000000000" pitchFamily="2" charset="2"/>
              <a:buChar char="Ø"/>
              <a:tabLst/>
              <a:defRPr/>
            </a:pPr>
            <a:r>
              <a:rPr kumimoji="0" lang="en" altLang="zh-CN" sz="24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Times New Roman"/>
              </a:rPr>
              <a:t>Adding AC trim quadrupoles, sextupoles and octupoles</a:t>
            </a:r>
          </a:p>
          <a:p>
            <a:pPr marL="146042" marR="0" lvl="0" indent="0" algn="l" defTabSz="1463003" rtl="0" eaLnBrk="0" fontAlgn="base" latinLnBrk="0" hangingPunct="0">
              <a:lnSpc>
                <a:spcPct val="130000"/>
              </a:lnSpc>
              <a:spcBef>
                <a:spcPct val="20000"/>
              </a:spcBef>
              <a:spcAft>
                <a:spcPct val="0"/>
              </a:spcAft>
              <a:buClrTx/>
              <a:buSzTx/>
              <a:buFont typeface="Arial" pitchFamily="34" charset="0"/>
              <a:buNone/>
              <a:tabLst/>
              <a:defRPr/>
            </a:pPr>
            <a:r>
              <a:rPr kumimoji="0" lang="en-US" altLang="zh-CN" sz="2600" b="1" i="0" u="none" strike="noStrike" kern="1200" cap="none" spc="0" normalizeH="0" baseline="0" noProof="0" dirty="0">
                <a:ln>
                  <a:noFill/>
                </a:ln>
                <a:solidFill>
                  <a:srgbClr val="C00000"/>
                </a:solidFill>
                <a:effectLst/>
                <a:uLnTx/>
                <a:uFillTx/>
                <a:latin typeface="Arial"/>
                <a:ea typeface="微软雅黑" panose="020B0503020204020204" pitchFamily="34" charset="-122"/>
                <a:cs typeface="Times New Roman"/>
              </a:rPr>
              <a:t>2. the second step</a:t>
            </a:r>
          </a:p>
          <a:p>
            <a:pPr marL="146042" marR="0" lvl="0" indent="0" algn="l" defTabSz="1463003" rtl="0" eaLnBrk="0" fontAlgn="base" latinLnBrk="0" hangingPunct="0">
              <a:lnSpc>
                <a:spcPct val="130000"/>
              </a:lnSpc>
              <a:spcBef>
                <a:spcPct val="20000"/>
              </a:spcBef>
              <a:spcAft>
                <a:spcPct val="0"/>
              </a:spcAft>
              <a:buClrTx/>
              <a:buSzTx/>
              <a:buFont typeface="Arial" pitchFamily="34" charset="0"/>
              <a:buNone/>
              <a:tabLst/>
              <a:defRPr/>
            </a:pPr>
            <a:r>
              <a:rPr kumimoji="0" lang="en-US" altLang="zh-CN" sz="2667" b="1" i="0" u="none" strike="noStrike" kern="1200" cap="none" spc="0" normalizeH="0" baseline="0" noProof="0" dirty="0">
                <a:ln>
                  <a:noFill/>
                </a:ln>
                <a:solidFill>
                  <a:srgbClr val="0070C0"/>
                </a:solidFill>
                <a:effectLst/>
                <a:uLnTx/>
                <a:uFillTx/>
                <a:latin typeface="Microsoft YaHei" panose="020B0503020204020204" pitchFamily="34" charset="-122"/>
                <a:ea typeface="Microsoft YaHei" panose="020B0503020204020204" pitchFamily="34" charset="-122"/>
                <a:cs typeface="Times New Roman"/>
              </a:rPr>
              <a:t> </a:t>
            </a:r>
            <a:r>
              <a:rPr kumimoji="0" lang="en-US" altLang="zh-CN" sz="2400" b="1" i="0" u="none" strike="noStrike" kern="1200" cap="none" spc="0" normalizeH="0" baseline="0" noProof="0" dirty="0" err="1">
                <a:ln>
                  <a:noFill/>
                </a:ln>
                <a:solidFill>
                  <a:srgbClr val="0070C0"/>
                </a:solidFill>
                <a:effectLst/>
                <a:uLnTx/>
                <a:uFillTx/>
                <a:latin typeface="Arial"/>
                <a:ea typeface="Microsoft YaHei" panose="020B0503020204020204" pitchFamily="34" charset="-122"/>
                <a:cs typeface="Times New Roman"/>
              </a:rPr>
              <a:t>Linac</a:t>
            </a:r>
            <a:r>
              <a:rPr kumimoji="0" lang="en-US" altLang="zh-CN" sz="2400" b="1" i="0" u="none" strike="noStrike" kern="1200" cap="none" spc="0" normalizeH="0" baseline="0" noProof="0" dirty="0">
                <a:ln>
                  <a:noFill/>
                </a:ln>
                <a:solidFill>
                  <a:srgbClr val="0070C0"/>
                </a:solidFill>
                <a:effectLst/>
                <a:uLnTx/>
                <a:uFillTx/>
                <a:latin typeface="Arial"/>
                <a:ea typeface="Microsoft YaHei" panose="020B0503020204020204" pitchFamily="34" charset="-122"/>
                <a:cs typeface="Times New Roman"/>
              </a:rPr>
              <a:t> </a:t>
            </a:r>
            <a:r>
              <a:rPr kumimoji="0" lang="zh-CN" altLang="en-US" sz="2400" b="1" i="0" u="none" strike="noStrike" kern="1200" cap="none" spc="0" normalizeH="0" baseline="0" noProof="0" dirty="0">
                <a:ln>
                  <a:noFill/>
                </a:ln>
                <a:solidFill>
                  <a:srgbClr val="0070C0"/>
                </a:solidFill>
                <a:effectLst/>
                <a:uLnTx/>
                <a:uFillTx/>
                <a:latin typeface="Arial"/>
                <a:ea typeface="Microsoft YaHei" panose="020B0503020204020204" pitchFamily="34" charset="-122"/>
                <a:cs typeface="Times New Roman"/>
              </a:rPr>
              <a:t>（</a:t>
            </a:r>
            <a:r>
              <a:rPr kumimoji="0" lang="en-US" altLang="zh-CN" sz="2400" b="1" i="0" u="none" strike="noStrike" kern="1200" cap="none" spc="0" normalizeH="0" baseline="0" noProof="0" dirty="0">
                <a:ln>
                  <a:noFill/>
                </a:ln>
                <a:solidFill>
                  <a:srgbClr val="0070C0"/>
                </a:solidFill>
                <a:effectLst/>
                <a:uLnTx/>
                <a:uFillTx/>
                <a:latin typeface="Arial"/>
                <a:ea typeface="Microsoft YaHei" panose="020B0503020204020204" pitchFamily="34" charset="-122"/>
                <a:cs typeface="Times New Roman"/>
              </a:rPr>
              <a:t>300MeV+</a:t>
            </a:r>
            <a:r>
              <a:rPr kumimoji="0" lang="zh-CN" altLang="en-US" sz="2400" b="1" i="0" u="none" strike="noStrike" kern="1200" cap="none" spc="0" normalizeH="0" baseline="0" noProof="0" dirty="0">
                <a:ln>
                  <a:noFill/>
                </a:ln>
                <a:solidFill>
                  <a:srgbClr val="0070C0"/>
                </a:solidFill>
                <a:effectLst/>
                <a:uLnTx/>
                <a:uFillTx/>
                <a:latin typeface="Arial"/>
                <a:ea typeface="Microsoft YaHei" panose="020B0503020204020204" pitchFamily="34" charset="-122"/>
                <a:cs typeface="Times New Roman"/>
              </a:rPr>
              <a:t>）</a:t>
            </a:r>
            <a:r>
              <a:rPr kumimoji="0" lang="en-US" altLang="zh-CN" sz="2400" b="1" i="0" u="none" strike="noStrike" kern="1200" cap="none" spc="0" normalizeH="0" baseline="0" noProof="0" dirty="0">
                <a:ln>
                  <a:noFill/>
                </a:ln>
                <a:solidFill>
                  <a:prstClr val="black"/>
                </a:solidFill>
                <a:effectLst/>
                <a:uLnTx/>
                <a:uFillTx/>
                <a:latin typeface="Arial"/>
                <a:ea typeface="Microsoft YaHei" panose="020B0503020204020204" pitchFamily="34" charset="-122"/>
                <a:cs typeface="Times New Roman"/>
              </a:rPr>
              <a:t>+ upgraded RCS</a:t>
            </a:r>
            <a:r>
              <a:rPr kumimoji="0" lang="zh-CN" altLang="en-US" sz="2400" b="1" i="0" u="none" strike="noStrike" kern="1200" cap="none" spc="0" normalizeH="0" baseline="0" noProof="0" dirty="0">
                <a:ln>
                  <a:noFill/>
                </a:ln>
                <a:solidFill>
                  <a:prstClr val="black"/>
                </a:solidFill>
                <a:effectLst/>
                <a:uLnTx/>
                <a:uFillTx/>
                <a:latin typeface="Arial"/>
                <a:ea typeface="Microsoft YaHei" panose="020B0503020204020204" pitchFamily="34" charset="-122"/>
                <a:cs typeface="Times New Roman"/>
              </a:rPr>
              <a:t> </a:t>
            </a:r>
            <a:r>
              <a:rPr kumimoji="0" lang="zh-CN" altLang="en-US" sz="2400" b="1" i="0" u="none" strike="noStrike" kern="1200" cap="none" spc="0" normalizeH="0" baseline="0" noProof="0" dirty="0">
                <a:ln>
                  <a:noFill/>
                </a:ln>
                <a:solidFill>
                  <a:srgbClr val="0070C0"/>
                </a:solidFill>
                <a:effectLst/>
                <a:uLnTx/>
                <a:uFillTx/>
                <a:latin typeface="Arial"/>
                <a:ea typeface="Microsoft YaHei" panose="020B0503020204020204" pitchFamily="34" charset="-122"/>
                <a:cs typeface="Times New Roman"/>
              </a:rPr>
              <a:t>   </a:t>
            </a:r>
            <a:r>
              <a:rPr kumimoji="0" lang="en-US" altLang="zh-CN" sz="2400" b="1" i="0" u="none" strike="noStrike" kern="1200" cap="none" spc="0" normalizeH="0" baseline="0" noProof="0" dirty="0">
                <a:ln>
                  <a:noFill/>
                </a:ln>
                <a:solidFill>
                  <a:srgbClr val="0070C0"/>
                </a:solidFill>
                <a:effectLst/>
                <a:uLnTx/>
                <a:uFillTx/>
                <a:latin typeface="Arial"/>
                <a:ea typeface="Microsoft YaHei" panose="020B0503020204020204" pitchFamily="34" charset="-122"/>
                <a:cs typeface="Times New Roman"/>
              </a:rPr>
              <a:t>500kW</a:t>
            </a:r>
            <a:endParaRPr kumimoji="0" lang="en-US" altLang="zh-CN" sz="2400" b="1" i="0" u="none" strike="noStrike" kern="1200" cap="none" spc="0" normalizeH="0" baseline="0" noProof="0" dirty="0">
              <a:ln>
                <a:noFill/>
              </a:ln>
              <a:solidFill>
                <a:srgbClr val="C00000"/>
              </a:solidFill>
              <a:effectLst/>
              <a:uLnTx/>
              <a:uFillTx/>
              <a:latin typeface="Arial"/>
              <a:ea typeface="Microsoft YaHei" panose="020B0503020204020204" pitchFamily="34" charset="-122"/>
              <a:cs typeface="Times New Roman"/>
            </a:endParaRPr>
          </a:p>
          <a:p>
            <a:pPr marL="1288966" marR="0" lvl="1" indent="-609561" algn="l" defTabSz="1463003" rtl="0" eaLnBrk="0" fontAlgn="base" latinLnBrk="0" hangingPunct="0">
              <a:lnSpc>
                <a:spcPct val="130000"/>
              </a:lnSpc>
              <a:spcBef>
                <a:spcPts val="960"/>
              </a:spcBef>
              <a:spcAft>
                <a:spcPts val="960"/>
              </a:spcAft>
              <a:buClrTx/>
              <a:buSzTx/>
              <a:buFont typeface="Wingdings" panose="05000000000000000000" pitchFamily="2" charset="2"/>
              <a:buChar char="Ø"/>
              <a:tabLst/>
              <a:defRPr/>
            </a:pPr>
            <a:r>
              <a:rPr kumimoji="0" lang="en-US" altLang="zh-CN" sz="2400" b="0" i="0" u="none" strike="noStrike" kern="1200" cap="none" spc="0" normalizeH="0" baseline="0" noProof="0" dirty="0">
                <a:ln>
                  <a:noFill/>
                </a:ln>
                <a:solidFill>
                  <a:prstClr val="black"/>
                </a:solidFill>
                <a:effectLst/>
                <a:uLnTx/>
                <a:uFillTx/>
                <a:latin typeface="Arial"/>
                <a:ea typeface="Microsoft YaHei" panose="020B0503020204020204" pitchFamily="34" charset="-122"/>
                <a:cs typeface="Times New Roman"/>
              </a:rPr>
              <a:t>SC </a:t>
            </a:r>
            <a:r>
              <a:rPr kumimoji="0" lang="en-US" altLang="zh-CN" sz="2400" b="0" i="0" u="none" strike="noStrike" kern="1200" cap="none" spc="0" normalizeH="0" baseline="0" noProof="0" dirty="0" err="1">
                <a:ln>
                  <a:noFill/>
                </a:ln>
                <a:solidFill>
                  <a:prstClr val="black"/>
                </a:solidFill>
                <a:effectLst/>
                <a:uLnTx/>
                <a:uFillTx/>
                <a:latin typeface="Arial"/>
                <a:ea typeface="Microsoft YaHei" panose="020B0503020204020204" pitchFamily="34" charset="-122"/>
                <a:cs typeface="Times New Roman"/>
              </a:rPr>
              <a:t>linac</a:t>
            </a:r>
            <a:r>
              <a:rPr kumimoji="0" lang="en-US" altLang="zh-CN" sz="2400" b="0" i="0" u="none" strike="noStrike" kern="1200" cap="none" spc="0" normalizeH="0" baseline="0" noProof="0" dirty="0">
                <a:ln>
                  <a:noFill/>
                </a:ln>
                <a:solidFill>
                  <a:prstClr val="black"/>
                </a:solidFill>
                <a:effectLst/>
                <a:uLnTx/>
                <a:uFillTx/>
                <a:latin typeface="Arial"/>
                <a:ea typeface="Microsoft YaHei" panose="020B0503020204020204" pitchFamily="34" charset="-122"/>
                <a:cs typeface="Times New Roman"/>
              </a:rPr>
              <a:t> to 300MeV  </a:t>
            </a:r>
          </a:p>
          <a:p>
            <a:pPr marL="1288966" marR="0" lvl="1" indent="-609561" algn="l" defTabSz="1463003" rtl="0" eaLnBrk="0" fontAlgn="base" latinLnBrk="0" hangingPunct="0">
              <a:lnSpc>
                <a:spcPct val="130000"/>
              </a:lnSpc>
              <a:spcBef>
                <a:spcPts val="960"/>
              </a:spcBef>
              <a:spcAft>
                <a:spcPts val="960"/>
              </a:spcAft>
              <a:buClrTx/>
              <a:buSzTx/>
              <a:buFont typeface="Wingdings" panose="05000000000000000000" pitchFamily="2" charset="2"/>
              <a:buChar char="Ø"/>
              <a:tabLst/>
              <a:defRPr/>
            </a:pPr>
            <a:r>
              <a:rPr kumimoji="0" lang="en" altLang="zh-CN" sz="2400" b="0" i="0" u="none" strike="noStrike" kern="1200" cap="none" spc="0" normalizeH="0" baseline="0" noProof="0" dirty="0">
                <a:ln>
                  <a:noFill/>
                </a:ln>
                <a:solidFill>
                  <a:prstClr val="black"/>
                </a:solidFill>
                <a:effectLst/>
                <a:uLnTx/>
                <a:uFillTx/>
                <a:latin typeface="Arial"/>
                <a:ea typeface="Microsoft YaHei" panose="020B0503020204020204" pitchFamily="34" charset="-122"/>
                <a:cs typeface="Times New Roman"/>
              </a:rPr>
              <a:t>New injection region</a:t>
            </a:r>
          </a:p>
          <a:p>
            <a:pPr marL="1288966" marR="0" lvl="1" indent="-609561" algn="l" defTabSz="1463003" rtl="0" eaLnBrk="0" fontAlgn="base" latinLnBrk="0" hangingPunct="0">
              <a:lnSpc>
                <a:spcPct val="130000"/>
              </a:lnSpc>
              <a:spcBef>
                <a:spcPts val="960"/>
              </a:spcBef>
              <a:spcAft>
                <a:spcPts val="960"/>
              </a:spcAft>
              <a:buClrTx/>
              <a:buSzTx/>
              <a:buFont typeface="Wingdings" panose="05000000000000000000" pitchFamily="2" charset="2"/>
              <a:buChar char="Ø"/>
              <a:tabLst/>
              <a:defRPr/>
            </a:pPr>
            <a:r>
              <a:rPr kumimoji="0" lang="en-US" altLang="zh-CN" sz="2400" b="0" i="0" u="none" strike="noStrike" kern="1200" cap="none" spc="0" normalizeH="0" baseline="0" noProof="0" dirty="0">
                <a:ln>
                  <a:noFill/>
                </a:ln>
                <a:solidFill>
                  <a:prstClr val="black"/>
                </a:solidFill>
                <a:effectLst/>
                <a:uLnTx/>
                <a:uFillTx/>
                <a:latin typeface="Arial"/>
                <a:ea typeface="Microsoft YaHei" panose="020B0503020204020204" pitchFamily="34" charset="-122"/>
                <a:cs typeface="Times New Roman"/>
              </a:rPr>
              <a:t>Upgrade the power supplies for the main magnets</a:t>
            </a:r>
          </a:p>
        </p:txBody>
      </p:sp>
    </p:spTree>
    <p:extLst>
      <p:ext uri="{BB962C8B-B14F-4D97-AF65-F5344CB8AC3E}">
        <p14:creationId xmlns:p14="http://schemas.microsoft.com/office/powerpoint/2010/main" val="36982456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6FF5AB5-3CAE-4D6E-88DB-B4F86FBA36F3}"/>
              </a:ext>
            </a:extLst>
          </p:cNvPr>
          <p:cNvSpPr>
            <a:spLocks noGrp="1"/>
          </p:cNvSpPr>
          <p:nvPr>
            <p:ph type="title"/>
          </p:nvPr>
        </p:nvSpPr>
        <p:spPr>
          <a:xfrm>
            <a:off x="1067744" y="133440"/>
            <a:ext cx="10510125" cy="659643"/>
          </a:xfrm>
        </p:spPr>
        <p:txBody>
          <a:bodyPr/>
          <a:lstStyle/>
          <a:p>
            <a:r>
              <a:rPr lang="en-US" altLang="zh-CN" kern="1200" dirty="0">
                <a:solidFill>
                  <a:srgbClr val="0000FF"/>
                </a:solidFill>
                <a:latin typeface="Times New Roman" pitchFamily="18" charset="0"/>
                <a:ea typeface="+mn-ea"/>
                <a:cs typeface="Times New Roman" pitchFamily="18" charset="0"/>
              </a:rPr>
              <a:t>R&amp;D for CSNS-II accelerator</a:t>
            </a:r>
            <a:endParaRPr lang="zh-CN" altLang="en-US" kern="1200" dirty="0">
              <a:solidFill>
                <a:srgbClr val="0000FF"/>
              </a:solidFill>
              <a:latin typeface="Times New Roman" pitchFamily="18" charset="0"/>
              <a:ea typeface="+mn-ea"/>
              <a:cs typeface="Times New Roman" pitchFamily="18" charset="0"/>
            </a:endParaRPr>
          </a:p>
        </p:txBody>
      </p:sp>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800" b="0" i="0" u="none" strike="noStrike" kern="1200" cap="none" spc="0" normalizeH="0" baseline="0" noProof="0" dirty="0">
              <a:ln>
                <a:noFill/>
              </a:ln>
              <a:solidFill>
                <a:prstClr val="black">
                  <a:tint val="75000"/>
                </a:prstClr>
              </a:solidFill>
              <a:effectLst/>
              <a:uLnTx/>
              <a:uFillTx/>
              <a:latin typeface="Arial"/>
              <a:ea typeface="微软雅黑"/>
              <a:cs typeface="+mn-cs"/>
            </a:endParaRPr>
          </a:p>
        </p:txBody>
      </p:sp>
      <p:sp>
        <p:nvSpPr>
          <p:cNvPr id="11" name="Rectangle 3">
            <a:extLst>
              <a:ext uri="{FF2B5EF4-FFF2-40B4-BE49-F238E27FC236}">
                <a16:creationId xmlns:a16="http://schemas.microsoft.com/office/drawing/2014/main" id="{1CC41338-CA1C-4495-972A-51B716DC332B}"/>
              </a:ext>
            </a:extLst>
          </p:cNvPr>
          <p:cNvSpPr txBox="1">
            <a:spLocks noChangeArrowheads="1"/>
          </p:cNvSpPr>
          <p:nvPr/>
        </p:nvSpPr>
        <p:spPr>
          <a:xfrm>
            <a:off x="334371" y="1018120"/>
            <a:ext cx="11712318" cy="5228508"/>
          </a:xfrm>
          <a:prstGeom prst="rect">
            <a:avLst/>
          </a:prstGeom>
        </p:spPr>
        <p:txBody>
          <a:bodyPr vert="horz" wrap="square" lIns="90170" tIns="46990" rIns="90170" bIns="46990" rtlCol="0">
            <a:normAutofit fontScale="85000" lnSpcReduction="20000"/>
          </a:bodyPr>
          <a:lstStyle>
            <a:lvl1pPr marL="288000" indent="-288000" algn="l" defTabSz="914400" rtl="0" eaLnBrk="1" fontAlgn="auto" latinLnBrk="0" hangingPunct="1">
              <a:lnSpc>
                <a:spcPct val="100000"/>
              </a:lnSpc>
              <a:spcBef>
                <a:spcPts val="600"/>
              </a:spcBef>
              <a:spcAft>
                <a:spcPts val="0"/>
              </a:spcAft>
              <a:buSzPct val="70000"/>
              <a:buFont typeface="Wingdings" panose="05000000000000000000" pitchFamily="2" charset="2"/>
              <a:buChar char="l"/>
              <a:defRPr lang="zh-CN" altLang="en-US" sz="2400" b="1" u="none" strike="noStrike" kern="0" cap="none" spc="0" normalizeH="0" baseline="0">
                <a:solidFill>
                  <a:srgbClr val="005DA2"/>
                </a:solidFill>
                <a:uFillTx/>
                <a:latin typeface="Times New Roman" panose="02020603050405020304" pitchFamily="18" charset="0"/>
                <a:ea typeface="微软雅黑" panose="020B0503020204020204" pitchFamily="34" charset="-122"/>
                <a:cs typeface="+mn-cs"/>
              </a:defRPr>
            </a:lvl1pPr>
            <a:lvl2pPr marL="720000" indent="-288000" algn="l" defTabSz="914400" rtl="0" eaLnBrk="1" fontAlgn="auto" latinLnBrk="0" hangingPunct="1">
              <a:lnSpc>
                <a:spcPct val="100000"/>
              </a:lnSpc>
              <a:spcBef>
                <a:spcPts val="600"/>
              </a:spcBef>
              <a:spcAft>
                <a:spcPts val="0"/>
              </a:spcAft>
              <a:buFont typeface="Arial" panose="020B0604020202020204" pitchFamily="34" charset="0"/>
              <a:buChar char="•"/>
              <a:tabLst>
                <a:tab pos="1609725" algn="l"/>
              </a:tabLst>
              <a:defRPr lang="zh-CN" altLang="en-US" sz="2000" u="none" strike="noStrike" kern="0" cap="none" spc="0" normalizeH="0" baseline="0">
                <a:solidFill>
                  <a:schemeClr val="tx1"/>
                </a:solidFill>
                <a:uFillTx/>
                <a:latin typeface="Times New Roman" panose="02020603050405020304" pitchFamily="18"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1038" marR="0" lvl="0" indent="-571500" algn="l" defTabSz="914400" rtl="0" eaLnBrk="1" fontAlgn="auto" latinLnBrk="0" hangingPunct="1">
              <a:lnSpc>
                <a:spcPct val="100000"/>
              </a:lnSpc>
              <a:spcBef>
                <a:spcPts val="600"/>
              </a:spcBef>
              <a:spcAft>
                <a:spcPts val="0"/>
              </a:spcAft>
              <a:buClrTx/>
              <a:buSzPct val="70000"/>
              <a:buFont typeface="Wingdings" panose="05000000000000000000" pitchFamily="2" charset="2"/>
              <a:buChar char="u"/>
              <a:tabLst/>
              <a:defRPr/>
            </a:pPr>
            <a:r>
              <a:rPr kumimoji="0" lang="en-US" altLang="zh-CN" sz="4100" b="1" i="0" u="none" strike="noStrike" kern="0" cap="none" spc="0" normalizeH="0" baseline="0" noProof="0" dirty="0">
                <a:ln>
                  <a:noFill/>
                </a:ln>
                <a:solidFill>
                  <a:srgbClr val="0000FF"/>
                </a:solidFill>
                <a:effectLst/>
                <a:uLnTx/>
                <a:uFillTx/>
                <a:latin typeface="Times New Roman"/>
                <a:ea typeface="微软雅黑" panose="020B0503020204020204" pitchFamily="34" charset="-122"/>
                <a:cs typeface="Times New Roman"/>
              </a:rPr>
              <a:t>1. </a:t>
            </a:r>
            <a:r>
              <a:rPr kumimoji="0" lang="en-US" altLang="zh-CN" sz="4100" b="1" i="0" u="none" strike="noStrike" kern="0" cap="none" spc="0" normalizeH="0" baseline="0" noProof="0" dirty="0" err="1">
                <a:ln>
                  <a:noFill/>
                </a:ln>
                <a:solidFill>
                  <a:srgbClr val="0000FF"/>
                </a:solidFill>
                <a:effectLst/>
                <a:uLnTx/>
                <a:uFillTx/>
                <a:latin typeface="Times New Roman"/>
                <a:ea typeface="微软雅黑" panose="020B0503020204020204" pitchFamily="34" charset="-122"/>
                <a:cs typeface="Times New Roman"/>
              </a:rPr>
              <a:t>Linac</a:t>
            </a:r>
            <a:r>
              <a:rPr kumimoji="0" lang="en-US" altLang="zh-CN" sz="4100" b="1" i="0" u="none" strike="noStrike" kern="0" cap="none" spc="0" normalizeH="0" baseline="0" noProof="0" dirty="0">
                <a:ln>
                  <a:noFill/>
                </a:ln>
                <a:solidFill>
                  <a:srgbClr val="0000FF"/>
                </a:solidFill>
                <a:effectLst/>
                <a:uLnTx/>
                <a:uFillTx/>
                <a:latin typeface="Times New Roman"/>
                <a:ea typeface="微软雅黑" panose="020B0503020204020204" pitchFamily="34" charset="-122"/>
                <a:cs typeface="Times New Roman"/>
              </a:rPr>
              <a:t> R&amp;D</a:t>
            </a:r>
            <a:r>
              <a:rPr kumimoji="0" lang="en-US" altLang="zh-CN" sz="4100" b="1" i="0" u="none" strike="noStrike" kern="0" cap="none" spc="0" normalizeH="0" baseline="0" noProof="0" dirty="0">
                <a:ln>
                  <a:noFill/>
                </a:ln>
                <a:solidFill>
                  <a:srgbClr val="0000FF"/>
                </a:solidFill>
                <a:effectLst/>
                <a:uLnTx/>
                <a:uFillTx/>
                <a:latin typeface="Times New Roman"/>
                <a:ea typeface="微软雅黑" panose="020B0503020204020204" pitchFamily="34" charset="-122"/>
                <a:cs typeface="Times New Roman"/>
                <a:sym typeface="Wingdings" panose="05000000000000000000" pitchFamily="2" charset="2"/>
              </a:rPr>
              <a:t> 300MeV, 40mA+</a:t>
            </a:r>
            <a:endParaRPr kumimoji="0" lang="en-US" altLang="zh-CN" sz="4100" b="1" i="0" u="none" strike="noStrike" kern="0" cap="none" spc="0" normalizeH="0" baseline="0" noProof="0" dirty="0">
              <a:ln>
                <a:noFill/>
              </a:ln>
              <a:solidFill>
                <a:srgbClr val="0000FF"/>
              </a:solidFill>
              <a:effectLst/>
              <a:uLnTx/>
              <a:uFillTx/>
              <a:latin typeface="Times New Roman"/>
              <a:ea typeface="微软雅黑" panose="020B0503020204020204" pitchFamily="34" charset="-122"/>
              <a:cs typeface="Times New Roman"/>
            </a:endParaRPr>
          </a:p>
          <a:p>
            <a:pPr marL="566738" marR="0" lvl="0" indent="-457200" algn="l" defTabSz="914400" rtl="0" eaLnBrk="1" fontAlgn="auto" latinLnBrk="0" hangingPunct="1">
              <a:lnSpc>
                <a:spcPct val="140000"/>
              </a:lnSpc>
              <a:spcBef>
                <a:spcPts val="600"/>
              </a:spcBef>
              <a:spcAft>
                <a:spcPts val="0"/>
              </a:spcAft>
              <a:buClrTx/>
              <a:buSzPct val="70000"/>
              <a:buFont typeface="Wingdings" panose="05000000000000000000" pitchFamily="2" charset="2"/>
              <a:buChar char="u"/>
              <a:tabLst/>
              <a:defRPr/>
            </a:pPr>
            <a:r>
              <a:rPr kumimoji="0" lang="en-US" altLang="zh-CN" sz="3300" b="1" i="0" u="none" strike="noStrike" kern="0" cap="none" spc="0" normalizeH="0" baseline="0" noProof="0" dirty="0">
                <a:ln>
                  <a:noFill/>
                </a:ln>
                <a:solidFill>
                  <a:srgbClr val="000000"/>
                </a:solidFill>
                <a:effectLst/>
                <a:uLnTx/>
                <a:uFillTx/>
                <a:latin typeface="Times New Roman"/>
                <a:ea typeface="微软雅黑" panose="020B0503020204020204" pitchFamily="34" charset="-122"/>
                <a:cs typeface="Times New Roman"/>
              </a:rPr>
              <a:t>Newly developed  RF-driven H− ion source </a:t>
            </a:r>
          </a:p>
          <a:p>
            <a:pPr marL="566738" marR="0" lvl="0" indent="-457200" algn="l" defTabSz="914400" rtl="0" eaLnBrk="1" fontAlgn="auto" latinLnBrk="0" hangingPunct="1">
              <a:lnSpc>
                <a:spcPct val="140000"/>
              </a:lnSpc>
              <a:spcBef>
                <a:spcPts val="600"/>
              </a:spcBef>
              <a:spcAft>
                <a:spcPts val="0"/>
              </a:spcAft>
              <a:buClrTx/>
              <a:buSzPct val="70000"/>
              <a:buFont typeface="Wingdings" panose="05000000000000000000" pitchFamily="2" charset="2"/>
              <a:buChar char="u"/>
              <a:tabLst/>
              <a:defRPr/>
            </a:pPr>
            <a:r>
              <a:rPr kumimoji="0" lang="en-US" altLang="zh-CN" sz="3300" b="1" i="0" u="none" strike="noStrike" kern="0" cap="none" spc="0" normalizeH="0" baseline="0" noProof="0" dirty="0">
                <a:ln>
                  <a:noFill/>
                </a:ln>
                <a:solidFill>
                  <a:srgbClr val="000000"/>
                </a:solidFill>
                <a:effectLst/>
                <a:uLnTx/>
                <a:uFillTx/>
                <a:latin typeface="Times New Roman"/>
                <a:ea typeface="微软雅黑" panose="020B0503020204020204" pitchFamily="34" charset="-122"/>
                <a:cs typeface="Times New Roman"/>
              </a:rPr>
              <a:t>Superconducting </a:t>
            </a:r>
            <a:r>
              <a:rPr kumimoji="0" lang="en-US" altLang="zh-CN" sz="3300" b="1" i="0" u="none" strike="noStrike" kern="0" cap="none" spc="0" normalizeH="0" baseline="0" noProof="0" dirty="0" err="1">
                <a:ln>
                  <a:noFill/>
                </a:ln>
                <a:solidFill>
                  <a:srgbClr val="000000"/>
                </a:solidFill>
                <a:effectLst/>
                <a:uLnTx/>
                <a:uFillTx/>
                <a:latin typeface="Times New Roman"/>
                <a:ea typeface="微软雅黑" panose="020B0503020204020204" pitchFamily="34" charset="-122"/>
                <a:cs typeface="Times New Roman"/>
              </a:rPr>
              <a:t>linac</a:t>
            </a:r>
            <a:r>
              <a:rPr kumimoji="0" lang="en-US" altLang="zh-CN" sz="3300" b="1" i="0" u="none" strike="noStrike" kern="0" cap="none" spc="0" normalizeH="0" baseline="0" noProof="0" dirty="0">
                <a:ln>
                  <a:noFill/>
                </a:ln>
                <a:solidFill>
                  <a:srgbClr val="000000"/>
                </a:solidFill>
                <a:effectLst/>
                <a:uLnTx/>
                <a:uFillTx/>
                <a:latin typeface="Times New Roman"/>
                <a:ea typeface="微软雅黑" panose="020B0503020204020204" pitchFamily="34" charset="-122"/>
                <a:cs typeface="Times New Roman"/>
              </a:rPr>
              <a:t> </a:t>
            </a:r>
          </a:p>
          <a:p>
            <a:pPr marL="566738" marR="0" lvl="0" indent="-457200" algn="l" defTabSz="914400" rtl="0" eaLnBrk="1" fontAlgn="auto" latinLnBrk="0" hangingPunct="1">
              <a:lnSpc>
                <a:spcPct val="140000"/>
              </a:lnSpc>
              <a:spcBef>
                <a:spcPts val="600"/>
              </a:spcBef>
              <a:spcAft>
                <a:spcPts val="0"/>
              </a:spcAft>
              <a:buClrTx/>
              <a:buSzPct val="70000"/>
              <a:buFont typeface="Wingdings" panose="05000000000000000000" pitchFamily="2" charset="2"/>
              <a:buChar char="u"/>
              <a:tabLst/>
              <a:defRPr/>
            </a:pPr>
            <a:r>
              <a:rPr kumimoji="0" lang="en-US" altLang="zh-CN" sz="3300" b="1" i="0" u="none" strike="noStrike" kern="0" cap="none" spc="0" normalizeH="0" baseline="0" noProof="0" dirty="0">
                <a:ln>
                  <a:noFill/>
                </a:ln>
                <a:solidFill>
                  <a:srgbClr val="000000"/>
                </a:solidFill>
                <a:effectLst/>
                <a:uLnTx/>
                <a:uFillTx/>
                <a:latin typeface="Times New Roman"/>
                <a:ea typeface="微软雅黑" panose="020B0503020204020204" pitchFamily="34" charset="-122"/>
                <a:cs typeface="Times New Roman"/>
              </a:rPr>
              <a:t>RF power source</a:t>
            </a:r>
          </a:p>
          <a:p>
            <a:pPr marL="966788" marR="0" lvl="1" indent="-457200" algn="l" defTabSz="914400" rtl="0" eaLnBrk="1" fontAlgn="auto" latinLnBrk="0" hangingPunct="1">
              <a:lnSpc>
                <a:spcPct val="100000"/>
              </a:lnSpc>
              <a:spcBef>
                <a:spcPts val="600"/>
              </a:spcBef>
              <a:spcAft>
                <a:spcPts val="0"/>
              </a:spcAft>
              <a:buClrTx/>
              <a:buSzTx/>
              <a:buFont typeface="Wingdings" panose="05000000000000000000" pitchFamily="2" charset="2"/>
              <a:buChar char="u"/>
              <a:tabLst>
                <a:tab pos="1609725" algn="l"/>
              </a:tabLst>
              <a:defRPr/>
            </a:pPr>
            <a:endParaRPr kumimoji="0" lang="en-US" altLang="zh-CN" sz="2800" b="0" i="0" u="none" strike="noStrike" kern="0" cap="none" spc="0" normalizeH="0" baseline="0" noProof="0" dirty="0">
              <a:ln>
                <a:noFill/>
              </a:ln>
              <a:solidFill>
                <a:srgbClr val="0000FF"/>
              </a:solidFill>
              <a:effectLst/>
              <a:uLnTx/>
              <a:uFillTx/>
              <a:latin typeface="Times New Roman"/>
              <a:ea typeface="微软雅黑" panose="020B0503020204020204" pitchFamily="34" charset="-122"/>
              <a:cs typeface="Times New Roman"/>
            </a:endParaRPr>
          </a:p>
          <a:p>
            <a:pPr marL="681038" marR="0" lvl="0" indent="-571500" algn="l" defTabSz="914400" rtl="0" eaLnBrk="1" fontAlgn="auto" latinLnBrk="0" hangingPunct="1">
              <a:lnSpc>
                <a:spcPct val="100000"/>
              </a:lnSpc>
              <a:spcBef>
                <a:spcPts val="600"/>
              </a:spcBef>
              <a:spcAft>
                <a:spcPts val="0"/>
              </a:spcAft>
              <a:buClrTx/>
              <a:buSzPct val="70000"/>
              <a:buFont typeface="Wingdings" panose="05000000000000000000" pitchFamily="2" charset="2"/>
              <a:buChar char="u"/>
              <a:tabLst/>
              <a:defRPr/>
            </a:pPr>
            <a:r>
              <a:rPr kumimoji="0" lang="en-US" altLang="zh-CN" sz="4200" b="1" i="0" u="none" strike="noStrike" kern="0" cap="none" spc="0" normalizeH="0" baseline="0" noProof="0" dirty="0">
                <a:ln>
                  <a:noFill/>
                </a:ln>
                <a:solidFill>
                  <a:srgbClr val="0000FF"/>
                </a:solidFill>
                <a:effectLst/>
                <a:uLnTx/>
                <a:uFillTx/>
                <a:latin typeface="Times New Roman"/>
                <a:ea typeface="微软雅黑" panose="020B0503020204020204" pitchFamily="34" charset="-122"/>
                <a:cs typeface="Times New Roman"/>
              </a:rPr>
              <a:t>2. RCS R&amp;D</a:t>
            </a:r>
            <a:r>
              <a:rPr kumimoji="0" lang="en-US" altLang="zh-CN" sz="4200" b="1" i="0" u="none" strike="noStrike" kern="0" cap="none" spc="0" normalizeH="0" baseline="0" noProof="0" dirty="0">
                <a:ln>
                  <a:noFill/>
                </a:ln>
                <a:solidFill>
                  <a:srgbClr val="0000FF"/>
                </a:solidFill>
                <a:effectLst/>
                <a:uLnTx/>
                <a:uFillTx/>
                <a:latin typeface="Times New Roman"/>
                <a:ea typeface="微软雅黑" panose="020B0503020204020204" pitchFamily="34" charset="-122"/>
                <a:cs typeface="Times New Roman"/>
                <a:sym typeface="Wingdings" panose="05000000000000000000" pitchFamily="2" charset="2"/>
              </a:rPr>
              <a:t> 500kW</a:t>
            </a:r>
            <a:endParaRPr kumimoji="0" lang="en-US" altLang="zh-CN" sz="4200" b="1" i="0" u="none" strike="noStrike" kern="0" cap="none" spc="0" normalizeH="0" baseline="0" noProof="0" dirty="0">
              <a:ln>
                <a:noFill/>
              </a:ln>
              <a:solidFill>
                <a:srgbClr val="0000FF"/>
              </a:solidFill>
              <a:effectLst/>
              <a:uLnTx/>
              <a:uFillTx/>
              <a:latin typeface="Times New Roman"/>
              <a:ea typeface="微软雅黑" panose="020B0503020204020204" pitchFamily="34" charset="-122"/>
              <a:cs typeface="Times New Roman"/>
            </a:endParaRPr>
          </a:p>
          <a:p>
            <a:pPr marL="566738" marR="0" lvl="1" indent="-457200" algn="l" defTabSz="914400" rtl="0" eaLnBrk="1" fontAlgn="auto" latinLnBrk="0" hangingPunct="1">
              <a:lnSpc>
                <a:spcPct val="140000"/>
              </a:lnSpc>
              <a:spcBef>
                <a:spcPts val="600"/>
              </a:spcBef>
              <a:spcAft>
                <a:spcPts val="0"/>
              </a:spcAft>
              <a:buClrTx/>
              <a:buSzPct val="70000"/>
              <a:buFont typeface="Wingdings" panose="05000000000000000000" pitchFamily="2" charset="2"/>
              <a:buChar char="u"/>
              <a:tabLst>
                <a:tab pos="1609725" algn="l"/>
              </a:tabLst>
              <a:defRPr/>
            </a:pPr>
            <a:r>
              <a:rPr kumimoji="0" lang="en-US" altLang="zh-CN" sz="3300" b="1" i="0" u="none" strike="noStrike" kern="0" cap="none" spc="0" normalizeH="0" baseline="0" noProof="0" dirty="0">
                <a:ln>
                  <a:noFill/>
                </a:ln>
                <a:solidFill>
                  <a:srgbClr val="000000"/>
                </a:solidFill>
                <a:effectLst/>
                <a:uLnTx/>
                <a:uFillTx/>
                <a:latin typeface="Times New Roman"/>
                <a:ea typeface="微软雅黑" panose="020B0503020204020204" pitchFamily="34" charset="-122"/>
                <a:cs typeface="Times New Roman"/>
              </a:rPr>
              <a:t>Beam dynamics</a:t>
            </a:r>
          </a:p>
          <a:p>
            <a:pPr marL="566738" marR="0" lvl="1" indent="-457200" algn="l" defTabSz="914400" rtl="0" eaLnBrk="1" fontAlgn="auto" latinLnBrk="0" hangingPunct="1">
              <a:lnSpc>
                <a:spcPct val="140000"/>
              </a:lnSpc>
              <a:spcBef>
                <a:spcPts val="600"/>
              </a:spcBef>
              <a:spcAft>
                <a:spcPts val="0"/>
              </a:spcAft>
              <a:buClrTx/>
              <a:buSzPct val="70000"/>
              <a:buFont typeface="Wingdings" panose="05000000000000000000" pitchFamily="2" charset="2"/>
              <a:buChar char="u"/>
              <a:tabLst>
                <a:tab pos="1609725" algn="l"/>
              </a:tabLst>
              <a:defRPr/>
            </a:pPr>
            <a:r>
              <a:rPr kumimoji="0" lang="en-US" altLang="zh-CN" sz="3300" b="1" i="0" u="none" strike="noStrike" kern="0" cap="none" spc="0" normalizeH="0" baseline="0" noProof="0" dirty="0">
                <a:ln>
                  <a:noFill/>
                </a:ln>
                <a:solidFill>
                  <a:srgbClr val="000000"/>
                </a:solidFill>
                <a:effectLst/>
                <a:uLnTx/>
                <a:uFillTx/>
                <a:latin typeface="Times New Roman"/>
                <a:ea typeface="微软雅黑" panose="020B0503020204020204" pitchFamily="34" charset="-122"/>
                <a:cs typeface="Times New Roman"/>
              </a:rPr>
              <a:t>High power MA loaded cavity</a:t>
            </a:r>
          </a:p>
          <a:p>
            <a:pPr marL="566738" marR="0" lvl="1" indent="-457200" algn="l" defTabSz="914400" rtl="0" eaLnBrk="1" fontAlgn="auto" latinLnBrk="0" hangingPunct="1">
              <a:lnSpc>
                <a:spcPct val="140000"/>
              </a:lnSpc>
              <a:spcBef>
                <a:spcPts val="600"/>
              </a:spcBef>
              <a:spcAft>
                <a:spcPts val="0"/>
              </a:spcAft>
              <a:buClrTx/>
              <a:buSzPct val="70000"/>
              <a:buFont typeface="Wingdings" panose="05000000000000000000" pitchFamily="2" charset="2"/>
              <a:buChar char="u"/>
              <a:tabLst>
                <a:tab pos="1609725" algn="l"/>
              </a:tabLst>
              <a:defRPr/>
            </a:pPr>
            <a:r>
              <a:rPr kumimoji="0" lang="en-US" altLang="zh-CN" sz="3300" b="1" i="0" u="none" strike="noStrike" kern="0" cap="none" spc="0" normalizeH="0" baseline="0" noProof="0" dirty="0">
                <a:ln>
                  <a:noFill/>
                </a:ln>
                <a:solidFill>
                  <a:srgbClr val="000000"/>
                </a:solidFill>
                <a:effectLst/>
                <a:uLnTx/>
                <a:uFillTx/>
                <a:latin typeface="Times New Roman"/>
                <a:ea typeface="微软雅黑" panose="020B0503020204020204" pitchFamily="34" charset="-122"/>
                <a:cs typeface="Times New Roman"/>
              </a:rPr>
              <a:t>New injection painting</a:t>
            </a:r>
          </a:p>
        </p:txBody>
      </p:sp>
    </p:spTree>
    <p:extLst>
      <p:ext uri="{BB962C8B-B14F-4D97-AF65-F5344CB8AC3E}">
        <p14:creationId xmlns:p14="http://schemas.microsoft.com/office/powerpoint/2010/main" val="3834683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6FF5AB5-3CAE-4D6E-88DB-B4F86FBA36F3}"/>
              </a:ext>
            </a:extLst>
          </p:cNvPr>
          <p:cNvSpPr>
            <a:spLocks noGrp="1"/>
          </p:cNvSpPr>
          <p:nvPr>
            <p:ph type="title"/>
          </p:nvPr>
        </p:nvSpPr>
        <p:spPr>
          <a:xfrm>
            <a:off x="1107500" y="61879"/>
            <a:ext cx="10510125" cy="659643"/>
          </a:xfrm>
        </p:spPr>
        <p:txBody>
          <a:bodyPr/>
          <a:lstStyle/>
          <a:p>
            <a:r>
              <a:rPr lang="en-US" altLang="zh-CN" kern="1200" dirty="0">
                <a:solidFill>
                  <a:srgbClr val="0000FF"/>
                </a:solidFill>
                <a:latin typeface="Times New Roman" pitchFamily="18" charset="0"/>
                <a:ea typeface="+mn-ea"/>
                <a:cs typeface="Times New Roman" pitchFamily="18" charset="0"/>
              </a:rPr>
              <a:t>R&amp;D : </a:t>
            </a:r>
            <a:r>
              <a:rPr lang="en-US" altLang="zh-CN" sz="4000" dirty="0">
                <a:solidFill>
                  <a:schemeClr val="tx1"/>
                </a:solidFill>
              </a:rPr>
              <a:t>RF-Driven H- ion source</a:t>
            </a:r>
            <a:br>
              <a:rPr lang="zh-CN" altLang="en-US" sz="4000" dirty="0"/>
            </a:br>
            <a:endParaRPr lang="zh-CN" altLang="en-US" dirty="0"/>
          </a:p>
        </p:txBody>
      </p:sp>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800" b="0" i="0" u="none" strike="noStrike" kern="1200" cap="none" spc="0" normalizeH="0" baseline="0" noProof="0" dirty="0">
              <a:ln>
                <a:noFill/>
              </a:ln>
              <a:solidFill>
                <a:prstClr val="black">
                  <a:tint val="75000"/>
                </a:prstClr>
              </a:solidFill>
              <a:effectLst/>
              <a:uLnTx/>
              <a:uFillTx/>
              <a:latin typeface="Arial"/>
              <a:ea typeface="微软雅黑"/>
              <a:cs typeface="+mn-cs"/>
            </a:endParaRPr>
          </a:p>
        </p:txBody>
      </p:sp>
      <p:graphicFrame>
        <p:nvGraphicFramePr>
          <p:cNvPr id="7" name="表格 6">
            <a:extLst>
              <a:ext uri="{FF2B5EF4-FFF2-40B4-BE49-F238E27FC236}">
                <a16:creationId xmlns:a16="http://schemas.microsoft.com/office/drawing/2014/main" id="{71F8CAC8-BC68-495A-99B2-B2A53E64273E}"/>
              </a:ext>
            </a:extLst>
          </p:cNvPr>
          <p:cNvGraphicFramePr>
            <a:graphicFrameLocks noGrp="1"/>
          </p:cNvGraphicFramePr>
          <p:nvPr/>
        </p:nvGraphicFramePr>
        <p:xfrm>
          <a:off x="5449186" y="894789"/>
          <a:ext cx="6256040" cy="3371594"/>
        </p:xfrm>
        <a:graphic>
          <a:graphicData uri="http://schemas.openxmlformats.org/drawingml/2006/table">
            <a:tbl>
              <a:tblPr firstRow="1" bandRow="1">
                <a:tableStyleId>{F2DE63D5-997A-4646-A377-4702673A728D}</a:tableStyleId>
              </a:tblPr>
              <a:tblGrid>
                <a:gridCol w="772500">
                  <a:extLst>
                    <a:ext uri="{9D8B030D-6E8A-4147-A177-3AD203B41FA5}">
                      <a16:colId xmlns:a16="http://schemas.microsoft.com/office/drawing/2014/main" val="4226218293"/>
                    </a:ext>
                  </a:extLst>
                </a:gridCol>
                <a:gridCol w="821068">
                  <a:extLst>
                    <a:ext uri="{9D8B030D-6E8A-4147-A177-3AD203B41FA5}">
                      <a16:colId xmlns:a16="http://schemas.microsoft.com/office/drawing/2014/main" val="3273500034"/>
                    </a:ext>
                  </a:extLst>
                </a:gridCol>
                <a:gridCol w="735324">
                  <a:extLst>
                    <a:ext uri="{9D8B030D-6E8A-4147-A177-3AD203B41FA5}">
                      <a16:colId xmlns:a16="http://schemas.microsoft.com/office/drawing/2014/main" val="2833010362"/>
                    </a:ext>
                  </a:extLst>
                </a:gridCol>
                <a:gridCol w="1081539">
                  <a:extLst>
                    <a:ext uri="{9D8B030D-6E8A-4147-A177-3AD203B41FA5}">
                      <a16:colId xmlns:a16="http://schemas.microsoft.com/office/drawing/2014/main" val="776538224"/>
                    </a:ext>
                  </a:extLst>
                </a:gridCol>
                <a:gridCol w="611684">
                  <a:extLst>
                    <a:ext uri="{9D8B030D-6E8A-4147-A177-3AD203B41FA5}">
                      <a16:colId xmlns:a16="http://schemas.microsoft.com/office/drawing/2014/main" val="1673474612"/>
                    </a:ext>
                  </a:extLst>
                </a:gridCol>
                <a:gridCol w="1108065">
                  <a:extLst>
                    <a:ext uri="{9D8B030D-6E8A-4147-A177-3AD203B41FA5}">
                      <a16:colId xmlns:a16="http://schemas.microsoft.com/office/drawing/2014/main" val="20006"/>
                    </a:ext>
                  </a:extLst>
                </a:gridCol>
                <a:gridCol w="1125860">
                  <a:extLst>
                    <a:ext uri="{9D8B030D-6E8A-4147-A177-3AD203B41FA5}">
                      <a16:colId xmlns:a16="http://schemas.microsoft.com/office/drawing/2014/main" val="598596381"/>
                    </a:ext>
                  </a:extLst>
                </a:gridCol>
              </a:tblGrid>
              <a:tr h="675914">
                <a:tc>
                  <a:txBody>
                    <a:bodyPr/>
                    <a:lstStyle/>
                    <a:p>
                      <a:pPr algn="just" fontAlgn="auto">
                        <a:lnSpc>
                          <a:spcPts val="1560"/>
                        </a:lnSpc>
                        <a:spcAft>
                          <a:spcPts val="0"/>
                        </a:spcAft>
                      </a:pPr>
                      <a:r>
                        <a:rPr lang="en-US" altLang="zh-CN" sz="1200" b="1" dirty="0">
                          <a:solidFill>
                            <a:schemeClr val="bg2"/>
                          </a:solidFill>
                          <a:latin typeface="+mj-ea"/>
                          <a:ea typeface="+mj-ea"/>
                        </a:rPr>
                        <a:t>Facility</a:t>
                      </a:r>
                      <a:endParaRPr lang="zh-CN" sz="1200" b="1" dirty="0">
                        <a:solidFill>
                          <a:schemeClr val="bg2"/>
                        </a:solidFill>
                        <a:latin typeface="+mj-ea"/>
                        <a:ea typeface="+mj-ea"/>
                        <a:cs typeface="Times New Roman" pitchFamily="18" charset="0"/>
                      </a:endParaRPr>
                    </a:p>
                  </a:txBody>
                  <a:tcPr marL="67618" marR="676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auto">
                        <a:lnSpc>
                          <a:spcPts val="1560"/>
                        </a:lnSpc>
                        <a:spcAft>
                          <a:spcPts val="0"/>
                        </a:spcAft>
                      </a:pPr>
                      <a:r>
                        <a:rPr lang="en-US" altLang="zh-CN" sz="1200" b="1" dirty="0">
                          <a:solidFill>
                            <a:schemeClr val="bg2"/>
                          </a:solidFill>
                          <a:latin typeface="+mj-ea"/>
                          <a:ea typeface="+mj-ea"/>
                        </a:rPr>
                        <a:t>Op. Current</a:t>
                      </a:r>
                      <a:endParaRPr lang="zh-CN" sz="1200" b="1" dirty="0">
                        <a:solidFill>
                          <a:schemeClr val="bg2"/>
                        </a:solidFill>
                        <a:latin typeface="+mj-ea"/>
                        <a:ea typeface="+mj-ea"/>
                      </a:endParaRPr>
                    </a:p>
                    <a:p>
                      <a:pPr algn="just" fontAlgn="auto">
                        <a:lnSpc>
                          <a:spcPts val="1560"/>
                        </a:lnSpc>
                        <a:spcAft>
                          <a:spcPts val="0"/>
                        </a:spcAft>
                      </a:pPr>
                      <a:r>
                        <a:rPr lang="en-US" sz="1200" b="1" dirty="0">
                          <a:solidFill>
                            <a:schemeClr val="bg2"/>
                          </a:solidFill>
                          <a:latin typeface="+mj-ea"/>
                          <a:ea typeface="+mj-ea"/>
                        </a:rPr>
                        <a:t>(</a:t>
                      </a:r>
                      <a:r>
                        <a:rPr lang="en-US" sz="1200" b="1" dirty="0" err="1">
                          <a:solidFill>
                            <a:schemeClr val="bg2"/>
                          </a:solidFill>
                          <a:latin typeface="+mj-ea"/>
                          <a:ea typeface="+mj-ea"/>
                        </a:rPr>
                        <a:t>mA</a:t>
                      </a:r>
                      <a:r>
                        <a:rPr lang="en-US" sz="1200" b="1" dirty="0">
                          <a:solidFill>
                            <a:schemeClr val="bg2"/>
                          </a:solidFill>
                          <a:latin typeface="+mj-ea"/>
                          <a:ea typeface="+mj-ea"/>
                        </a:rPr>
                        <a:t>)</a:t>
                      </a:r>
                      <a:endParaRPr lang="zh-CN" sz="1200" b="1" dirty="0">
                        <a:solidFill>
                          <a:schemeClr val="bg2"/>
                        </a:solidFill>
                        <a:latin typeface="+mj-ea"/>
                        <a:ea typeface="+mj-ea"/>
                        <a:cs typeface="Times New Roman" pitchFamily="18" charset="0"/>
                      </a:endParaRPr>
                    </a:p>
                  </a:txBody>
                  <a:tcPr marL="67618" marR="676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auto">
                        <a:lnSpc>
                          <a:spcPts val="1560"/>
                        </a:lnSpc>
                        <a:spcAft>
                          <a:spcPts val="0"/>
                        </a:spcAft>
                      </a:pPr>
                      <a:r>
                        <a:rPr lang="en-US" altLang="zh-CN" sz="1200" b="1" dirty="0">
                          <a:solidFill>
                            <a:schemeClr val="bg2"/>
                          </a:solidFill>
                          <a:latin typeface="+mj-ea"/>
                          <a:ea typeface="+mj-ea"/>
                        </a:rPr>
                        <a:t>Duty Factor</a:t>
                      </a:r>
                      <a:endParaRPr lang="zh-CN" sz="1200" b="1" dirty="0">
                        <a:solidFill>
                          <a:schemeClr val="bg2"/>
                        </a:solidFill>
                        <a:latin typeface="+mj-ea"/>
                        <a:ea typeface="+mj-ea"/>
                        <a:cs typeface="Times New Roman" pitchFamily="18" charset="0"/>
                      </a:endParaRPr>
                    </a:p>
                  </a:txBody>
                  <a:tcPr marL="67618" marR="676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auto">
                        <a:lnSpc>
                          <a:spcPts val="1560"/>
                        </a:lnSpc>
                        <a:spcAft>
                          <a:spcPts val="0"/>
                        </a:spcAft>
                      </a:pPr>
                      <a:r>
                        <a:rPr lang="en-US" altLang="zh-CN" sz="1200" b="1" dirty="0">
                          <a:solidFill>
                            <a:schemeClr val="bg2"/>
                          </a:solidFill>
                          <a:latin typeface="+mj-ea"/>
                          <a:ea typeface="+mj-ea"/>
                        </a:rPr>
                        <a:t>RMS </a:t>
                      </a:r>
                      <a:r>
                        <a:rPr lang="en-US" altLang="zh-CN" sz="1200" b="1" dirty="0" err="1">
                          <a:solidFill>
                            <a:schemeClr val="bg2"/>
                          </a:solidFill>
                          <a:latin typeface="+mj-ea"/>
                          <a:ea typeface="+mj-ea"/>
                        </a:rPr>
                        <a:t>Emitt</a:t>
                      </a:r>
                      <a:r>
                        <a:rPr lang="en-US" altLang="zh-CN" sz="1200" b="1" dirty="0">
                          <a:solidFill>
                            <a:schemeClr val="bg2"/>
                          </a:solidFill>
                          <a:latin typeface="+mj-ea"/>
                          <a:ea typeface="+mj-ea"/>
                        </a:rPr>
                        <a:t>.</a:t>
                      </a:r>
                    </a:p>
                    <a:p>
                      <a:pPr algn="l" fontAlgn="auto">
                        <a:lnSpc>
                          <a:spcPts val="1560"/>
                        </a:lnSpc>
                        <a:spcAft>
                          <a:spcPts val="0"/>
                        </a:spcAft>
                      </a:pPr>
                      <a:r>
                        <a:rPr lang="en-US" sz="1200" b="1" dirty="0">
                          <a:solidFill>
                            <a:schemeClr val="bg2"/>
                          </a:solidFill>
                          <a:latin typeface="+mj-ea"/>
                          <a:ea typeface="+mj-ea"/>
                        </a:rPr>
                        <a:t>(π.</a:t>
                      </a:r>
                      <a:r>
                        <a:rPr lang="en-US" sz="1200" b="1" dirty="0" err="1">
                          <a:solidFill>
                            <a:schemeClr val="bg2"/>
                          </a:solidFill>
                          <a:latin typeface="+mj-ea"/>
                          <a:ea typeface="+mj-ea"/>
                        </a:rPr>
                        <a:t>mm.mrad</a:t>
                      </a:r>
                      <a:r>
                        <a:rPr lang="en-US" sz="1200" b="1" dirty="0">
                          <a:solidFill>
                            <a:schemeClr val="bg2"/>
                          </a:solidFill>
                          <a:latin typeface="+mj-ea"/>
                          <a:ea typeface="+mj-ea"/>
                        </a:rPr>
                        <a:t>)</a:t>
                      </a:r>
                      <a:endParaRPr lang="zh-CN" sz="1200" b="1" dirty="0">
                        <a:solidFill>
                          <a:schemeClr val="bg2"/>
                        </a:solidFill>
                        <a:latin typeface="+mj-ea"/>
                        <a:ea typeface="+mj-ea"/>
                        <a:cs typeface="Times New Roman" pitchFamily="18" charset="0"/>
                      </a:endParaRPr>
                    </a:p>
                  </a:txBody>
                  <a:tcPr marL="67618" marR="676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auto">
                        <a:lnSpc>
                          <a:spcPts val="1560"/>
                        </a:lnSpc>
                        <a:spcAft>
                          <a:spcPts val="0"/>
                        </a:spcAft>
                      </a:pPr>
                      <a:r>
                        <a:rPr lang="en-US" altLang="zh-CN" sz="1200" b="1" dirty="0">
                          <a:solidFill>
                            <a:schemeClr val="bg2"/>
                          </a:solidFill>
                          <a:latin typeface="+mj-ea"/>
                          <a:ea typeface="+mj-ea"/>
                        </a:rPr>
                        <a:t>Life</a:t>
                      </a:r>
                    </a:p>
                    <a:p>
                      <a:pPr algn="just" fontAlgn="auto">
                        <a:lnSpc>
                          <a:spcPts val="1560"/>
                        </a:lnSpc>
                        <a:spcAft>
                          <a:spcPts val="0"/>
                        </a:spcAft>
                      </a:pPr>
                      <a:r>
                        <a:rPr lang="en-US" altLang="zh-CN" sz="1200" b="1" dirty="0">
                          <a:solidFill>
                            <a:schemeClr val="bg2"/>
                          </a:solidFill>
                          <a:latin typeface="+mj-ea"/>
                          <a:ea typeface="+mj-ea"/>
                        </a:rPr>
                        <a:t>Time</a:t>
                      </a:r>
                      <a:r>
                        <a:rPr lang="zh-CN" altLang="en-US" sz="1200" b="1" dirty="0">
                          <a:solidFill>
                            <a:schemeClr val="bg2"/>
                          </a:solidFill>
                          <a:latin typeface="+mj-ea"/>
                          <a:ea typeface="+mj-ea"/>
                        </a:rPr>
                        <a:t>（</a:t>
                      </a:r>
                      <a:r>
                        <a:rPr lang="en-US" altLang="zh-CN" sz="1200" b="1" dirty="0">
                          <a:solidFill>
                            <a:schemeClr val="bg2"/>
                          </a:solidFill>
                          <a:latin typeface="+mj-ea"/>
                          <a:ea typeface="+mj-ea"/>
                        </a:rPr>
                        <a:t>month</a:t>
                      </a:r>
                      <a:r>
                        <a:rPr lang="zh-CN" altLang="en-US" sz="1200" b="1" dirty="0">
                          <a:solidFill>
                            <a:schemeClr val="bg2"/>
                          </a:solidFill>
                          <a:latin typeface="+mj-ea"/>
                          <a:ea typeface="+mj-ea"/>
                        </a:rPr>
                        <a:t>）</a:t>
                      </a:r>
                      <a:endParaRPr lang="zh-CN" sz="1200" b="1" dirty="0">
                        <a:solidFill>
                          <a:schemeClr val="bg2"/>
                        </a:solidFill>
                        <a:latin typeface="+mj-ea"/>
                        <a:ea typeface="+mj-ea"/>
                        <a:cs typeface="Times New Roman" pitchFamily="18" charset="0"/>
                      </a:endParaRPr>
                    </a:p>
                  </a:txBody>
                  <a:tcPr marL="67618" marR="676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auto">
                        <a:lnSpc>
                          <a:spcPts val="1560"/>
                        </a:lnSpc>
                        <a:spcAft>
                          <a:spcPts val="0"/>
                        </a:spcAft>
                      </a:pPr>
                      <a:r>
                        <a:rPr lang="en-US" altLang="zh-CN" sz="1200" b="1" dirty="0">
                          <a:solidFill>
                            <a:schemeClr val="bg2"/>
                          </a:solidFill>
                          <a:latin typeface="+mj-ea"/>
                          <a:ea typeface="+mj-ea"/>
                        </a:rPr>
                        <a:t>Availability</a:t>
                      </a:r>
                      <a:endParaRPr lang="zh-CN" sz="1200" b="1" dirty="0">
                        <a:solidFill>
                          <a:schemeClr val="bg2"/>
                        </a:solidFill>
                        <a:latin typeface="+mj-ea"/>
                        <a:ea typeface="+mj-ea"/>
                        <a:cs typeface="Times New Roman" pitchFamily="18" charset="0"/>
                      </a:endParaRPr>
                    </a:p>
                  </a:txBody>
                  <a:tcPr marL="67618" marR="676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auto">
                        <a:lnSpc>
                          <a:spcPts val="1560"/>
                        </a:lnSpc>
                        <a:spcAft>
                          <a:spcPts val="0"/>
                        </a:spcAft>
                      </a:pPr>
                      <a:r>
                        <a:rPr lang="en-US" altLang="zh-CN" sz="1200" b="1" dirty="0">
                          <a:solidFill>
                            <a:schemeClr val="bg2"/>
                          </a:solidFill>
                          <a:latin typeface="+mj-ea"/>
                          <a:ea typeface="+mj-ea"/>
                        </a:rPr>
                        <a:t>Structure</a:t>
                      </a:r>
                      <a:endParaRPr lang="zh-CN" sz="1200" b="1" dirty="0">
                        <a:solidFill>
                          <a:schemeClr val="bg2"/>
                        </a:solidFill>
                        <a:latin typeface="+mj-ea"/>
                        <a:ea typeface="+mj-ea"/>
                        <a:cs typeface="Times New Roman" pitchFamily="18" charset="0"/>
                      </a:endParaRPr>
                    </a:p>
                  </a:txBody>
                  <a:tcPr marL="67618" marR="676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7589498"/>
                  </a:ext>
                </a:extLst>
              </a:tr>
              <a:tr h="238260">
                <a:tc>
                  <a:txBody>
                    <a:bodyPr/>
                    <a:lstStyle/>
                    <a:p>
                      <a:pPr algn="just" fontAlgn="auto">
                        <a:lnSpc>
                          <a:spcPts val="2500"/>
                        </a:lnSpc>
                        <a:spcAft>
                          <a:spcPts val="0"/>
                        </a:spcAft>
                      </a:pPr>
                      <a:r>
                        <a:rPr lang="en-US" altLang="zh-CN" sz="1200" b="1" dirty="0">
                          <a:latin typeface="+mj-ea"/>
                          <a:ea typeface="+mj-ea"/>
                        </a:rPr>
                        <a:t>ISIS</a:t>
                      </a:r>
                      <a:endParaRPr lang="zh-CN" sz="1200" b="1" dirty="0">
                        <a:latin typeface="+mj-ea"/>
                        <a:ea typeface="+mj-ea"/>
                        <a:cs typeface="Times New Roman" pitchFamily="18" charset="0"/>
                      </a:endParaRPr>
                    </a:p>
                  </a:txBody>
                  <a:tcPr marL="67618" marR="676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auto">
                        <a:lnSpc>
                          <a:spcPts val="2500"/>
                        </a:lnSpc>
                        <a:spcAft>
                          <a:spcPts val="0"/>
                        </a:spcAft>
                      </a:pPr>
                      <a:r>
                        <a:rPr lang="en-US" altLang="zh-CN" sz="1200" b="1" dirty="0">
                          <a:latin typeface="+mj-ea"/>
                          <a:ea typeface="+mj-ea"/>
                        </a:rPr>
                        <a:t>&gt;50</a:t>
                      </a:r>
                      <a:endParaRPr lang="zh-CN" sz="1200" b="1" dirty="0">
                        <a:latin typeface="+mj-ea"/>
                        <a:ea typeface="+mj-ea"/>
                        <a:cs typeface="Times New Roman" pitchFamily="18" charset="0"/>
                      </a:endParaRPr>
                    </a:p>
                  </a:txBody>
                  <a:tcPr marL="67618" marR="676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auto">
                        <a:lnSpc>
                          <a:spcPts val="2500"/>
                        </a:lnSpc>
                        <a:spcAft>
                          <a:spcPts val="0"/>
                        </a:spcAft>
                      </a:pPr>
                      <a:r>
                        <a:rPr lang="en-US" sz="1200" b="1" dirty="0">
                          <a:solidFill>
                            <a:schemeClr val="tx1"/>
                          </a:solidFill>
                          <a:latin typeface="+mj-ea"/>
                          <a:ea typeface="+mj-ea"/>
                        </a:rPr>
                        <a:t>1.1%</a:t>
                      </a:r>
                      <a:endParaRPr lang="zh-CN" sz="1200" b="1" dirty="0">
                        <a:solidFill>
                          <a:schemeClr val="tx1"/>
                        </a:solidFill>
                        <a:latin typeface="+mj-ea"/>
                        <a:ea typeface="+mj-ea"/>
                        <a:cs typeface="Times New Roman" pitchFamily="18" charset="0"/>
                      </a:endParaRPr>
                    </a:p>
                  </a:txBody>
                  <a:tcPr marL="67618" marR="676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auto">
                        <a:lnSpc>
                          <a:spcPts val="2500"/>
                        </a:lnSpc>
                        <a:spcAft>
                          <a:spcPts val="0"/>
                        </a:spcAft>
                      </a:pPr>
                      <a:r>
                        <a:rPr lang="en-US" sz="1200" b="1" dirty="0">
                          <a:latin typeface="+mj-ea"/>
                          <a:ea typeface="+mj-ea"/>
                        </a:rPr>
                        <a:t>0.35</a:t>
                      </a:r>
                      <a:endParaRPr lang="zh-CN" sz="1200" b="1" dirty="0">
                        <a:latin typeface="+mj-ea"/>
                        <a:ea typeface="+mj-ea"/>
                        <a:cs typeface="Times New Roman" pitchFamily="18" charset="0"/>
                      </a:endParaRPr>
                    </a:p>
                  </a:txBody>
                  <a:tcPr marL="67618" marR="676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auto">
                        <a:lnSpc>
                          <a:spcPts val="2500"/>
                        </a:lnSpc>
                        <a:spcAft>
                          <a:spcPts val="0"/>
                        </a:spcAft>
                      </a:pPr>
                      <a:r>
                        <a:rPr lang="en-US" sz="1200" b="1" dirty="0">
                          <a:latin typeface="+mj-ea"/>
                          <a:ea typeface="+mj-ea"/>
                        </a:rPr>
                        <a:t>5</a:t>
                      </a:r>
                      <a:endParaRPr lang="zh-CN" sz="1200" b="1" dirty="0">
                        <a:latin typeface="+mj-ea"/>
                        <a:ea typeface="+mj-ea"/>
                        <a:cs typeface="Times New Roman" pitchFamily="18" charset="0"/>
                      </a:endParaRPr>
                    </a:p>
                  </a:txBody>
                  <a:tcPr marL="67618" marR="676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ts val="2500"/>
                        </a:lnSpc>
                        <a:spcBef>
                          <a:spcPts val="0"/>
                        </a:spcBef>
                        <a:spcAft>
                          <a:spcPts val="0"/>
                        </a:spcAft>
                        <a:buClrTx/>
                        <a:buSzTx/>
                        <a:buFontTx/>
                        <a:buNone/>
                        <a:tabLst/>
                        <a:defRPr/>
                      </a:pPr>
                      <a:r>
                        <a:rPr lang="en-US" altLang="zh-CN" sz="1200" b="1" dirty="0">
                          <a:latin typeface="+mj-ea"/>
                          <a:ea typeface="+mj-ea"/>
                        </a:rPr>
                        <a:t>99.3%</a:t>
                      </a:r>
                      <a:endParaRPr lang="zh-CN" altLang="zh-CN" sz="1200" b="1" dirty="0">
                        <a:latin typeface="+mj-ea"/>
                        <a:ea typeface="+mj-ea"/>
                        <a:cs typeface="Times New Roman" pitchFamily="18" charset="0"/>
                      </a:endParaRPr>
                    </a:p>
                  </a:txBody>
                  <a:tcPr marL="67618" marR="676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ts val="2500"/>
                        </a:lnSpc>
                        <a:spcBef>
                          <a:spcPts val="0"/>
                        </a:spcBef>
                        <a:spcAft>
                          <a:spcPts val="0"/>
                        </a:spcAft>
                        <a:buClrTx/>
                        <a:buSzTx/>
                        <a:buFontTx/>
                        <a:buNone/>
                        <a:tabLst/>
                        <a:defRPr/>
                      </a:pPr>
                      <a:r>
                        <a:rPr lang="en-US" altLang="zh-CN" sz="1200" b="1" dirty="0">
                          <a:latin typeface="+mj-ea"/>
                          <a:ea typeface="+mj-ea"/>
                        </a:rPr>
                        <a:t>Penning</a:t>
                      </a:r>
                      <a:endParaRPr lang="zh-CN" altLang="zh-CN" sz="1200" b="1" dirty="0">
                        <a:latin typeface="+mj-ea"/>
                        <a:ea typeface="+mj-ea"/>
                        <a:cs typeface="Times New Roman" pitchFamily="18" charset="0"/>
                      </a:endParaRPr>
                    </a:p>
                  </a:txBody>
                  <a:tcPr marL="67618" marR="676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3038759"/>
                  </a:ext>
                </a:extLst>
              </a:tr>
              <a:tr h="766317">
                <a:tc>
                  <a:txBody>
                    <a:bodyPr/>
                    <a:lstStyle/>
                    <a:p>
                      <a:pPr algn="just" fontAlgn="auto">
                        <a:lnSpc>
                          <a:spcPts val="2500"/>
                        </a:lnSpc>
                        <a:spcAft>
                          <a:spcPts val="0"/>
                        </a:spcAft>
                      </a:pPr>
                      <a:r>
                        <a:rPr lang="en-US" sz="1200" b="1" dirty="0">
                          <a:latin typeface="+mj-ea"/>
                          <a:ea typeface="+mj-ea"/>
                        </a:rPr>
                        <a:t>SNS</a:t>
                      </a:r>
                      <a:endParaRPr lang="zh-CN" sz="1200" b="1" dirty="0">
                        <a:latin typeface="+mj-ea"/>
                        <a:ea typeface="+mj-ea"/>
                        <a:cs typeface="Times New Roman" pitchFamily="18" charset="0"/>
                      </a:endParaRPr>
                    </a:p>
                  </a:txBody>
                  <a:tcPr marL="67618" marR="676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auto">
                        <a:lnSpc>
                          <a:spcPts val="2500"/>
                        </a:lnSpc>
                        <a:spcAft>
                          <a:spcPts val="0"/>
                        </a:spcAft>
                      </a:pPr>
                      <a:r>
                        <a:rPr lang="en-US" altLang="zh-CN" sz="1200" b="1" dirty="0">
                          <a:latin typeface="+mj-ea"/>
                          <a:ea typeface="+mj-ea"/>
                        </a:rPr>
                        <a:t>&gt;50</a:t>
                      </a:r>
                      <a:endParaRPr lang="zh-CN" sz="1200" b="1" dirty="0">
                        <a:latin typeface="+mj-ea"/>
                        <a:ea typeface="+mj-ea"/>
                        <a:cs typeface="Times New Roman" pitchFamily="18" charset="0"/>
                      </a:endParaRPr>
                    </a:p>
                  </a:txBody>
                  <a:tcPr marL="67618" marR="676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auto">
                        <a:lnSpc>
                          <a:spcPts val="2500"/>
                        </a:lnSpc>
                        <a:spcAft>
                          <a:spcPts val="0"/>
                        </a:spcAft>
                      </a:pPr>
                      <a:r>
                        <a:rPr lang="en-US" sz="1200" b="1" dirty="0">
                          <a:solidFill>
                            <a:schemeClr val="tx1"/>
                          </a:solidFill>
                          <a:latin typeface="+mj-ea"/>
                          <a:ea typeface="+mj-ea"/>
                        </a:rPr>
                        <a:t>6%</a:t>
                      </a:r>
                      <a:endParaRPr lang="zh-CN" sz="1200" b="1" dirty="0">
                        <a:solidFill>
                          <a:schemeClr val="tx1"/>
                        </a:solidFill>
                        <a:latin typeface="+mj-ea"/>
                        <a:ea typeface="+mj-ea"/>
                        <a:cs typeface="Times New Roman" pitchFamily="18" charset="0"/>
                      </a:endParaRPr>
                    </a:p>
                  </a:txBody>
                  <a:tcPr marL="67618" marR="676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auto">
                        <a:lnSpc>
                          <a:spcPts val="2500"/>
                        </a:lnSpc>
                        <a:spcAft>
                          <a:spcPts val="0"/>
                        </a:spcAft>
                      </a:pPr>
                      <a:r>
                        <a:rPr lang="en-US" sz="1200" b="1" dirty="0">
                          <a:latin typeface="+mj-ea"/>
                          <a:ea typeface="+mj-ea"/>
                        </a:rPr>
                        <a:t>0.25</a:t>
                      </a:r>
                      <a:endParaRPr lang="zh-CN" sz="1200" b="1" dirty="0">
                        <a:latin typeface="+mj-ea"/>
                        <a:ea typeface="+mj-ea"/>
                        <a:cs typeface="Times New Roman" pitchFamily="18" charset="0"/>
                      </a:endParaRPr>
                    </a:p>
                  </a:txBody>
                  <a:tcPr marL="67618" marR="676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auto">
                        <a:lnSpc>
                          <a:spcPts val="2500"/>
                        </a:lnSpc>
                        <a:spcAft>
                          <a:spcPts val="0"/>
                        </a:spcAft>
                      </a:pPr>
                      <a:r>
                        <a:rPr lang="en-US" sz="1200" b="1" dirty="0">
                          <a:latin typeface="+mj-ea"/>
                          <a:ea typeface="+mj-ea"/>
                        </a:rPr>
                        <a:t>19</a:t>
                      </a:r>
                      <a:endParaRPr lang="zh-CN" sz="1200" b="1" dirty="0">
                        <a:latin typeface="+mj-ea"/>
                        <a:ea typeface="+mj-ea"/>
                        <a:cs typeface="Times New Roman" pitchFamily="18" charset="0"/>
                      </a:endParaRPr>
                    </a:p>
                  </a:txBody>
                  <a:tcPr marL="67618" marR="676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ts val="2500"/>
                        </a:lnSpc>
                        <a:spcBef>
                          <a:spcPts val="0"/>
                        </a:spcBef>
                        <a:spcAft>
                          <a:spcPts val="0"/>
                        </a:spcAft>
                        <a:buClrTx/>
                        <a:buSzTx/>
                        <a:buFontTx/>
                        <a:buNone/>
                        <a:tabLst/>
                        <a:defRPr/>
                      </a:pPr>
                      <a:r>
                        <a:rPr lang="en-US" altLang="zh-CN" sz="1200" b="1" dirty="0">
                          <a:latin typeface="+mj-ea"/>
                          <a:ea typeface="+mj-ea"/>
                        </a:rPr>
                        <a:t>99.9%</a:t>
                      </a:r>
                      <a:endParaRPr lang="zh-CN" altLang="zh-CN" sz="1200" b="1" dirty="0">
                        <a:latin typeface="+mj-ea"/>
                        <a:ea typeface="+mj-ea"/>
                        <a:cs typeface="Times New Roman" pitchFamily="18" charset="0"/>
                      </a:endParaRPr>
                    </a:p>
                  </a:txBody>
                  <a:tcPr marL="67618" marR="676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ts val="2500"/>
                        </a:lnSpc>
                        <a:spcBef>
                          <a:spcPts val="0"/>
                        </a:spcBef>
                        <a:spcAft>
                          <a:spcPts val="0"/>
                        </a:spcAft>
                        <a:buClrTx/>
                        <a:buSzTx/>
                        <a:buFontTx/>
                        <a:buNone/>
                        <a:tabLst/>
                        <a:defRPr/>
                      </a:pPr>
                      <a:r>
                        <a:rPr lang="en-US" altLang="zh-CN" sz="1200" b="1" dirty="0">
                          <a:latin typeface="+mj-ea"/>
                          <a:ea typeface="+mj-ea"/>
                        </a:rPr>
                        <a:t>In Antenna RF</a:t>
                      </a:r>
                      <a:endParaRPr lang="zh-CN" altLang="zh-CN" sz="1200" b="1" dirty="0">
                        <a:latin typeface="+mj-ea"/>
                        <a:ea typeface="+mj-ea"/>
                        <a:cs typeface="Times New Roman" pitchFamily="18" charset="0"/>
                      </a:endParaRPr>
                    </a:p>
                  </a:txBody>
                  <a:tcPr marL="67618" marR="676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766317">
                <a:tc>
                  <a:txBody>
                    <a:bodyPr/>
                    <a:lstStyle/>
                    <a:p>
                      <a:pPr algn="just" fontAlgn="auto">
                        <a:lnSpc>
                          <a:spcPts val="2500"/>
                        </a:lnSpc>
                        <a:spcAft>
                          <a:spcPts val="0"/>
                        </a:spcAft>
                      </a:pPr>
                      <a:r>
                        <a:rPr lang="en-US" sz="1200" b="1" dirty="0">
                          <a:latin typeface="+mj-ea"/>
                          <a:ea typeface="+mj-ea"/>
                        </a:rPr>
                        <a:t>J-PARC</a:t>
                      </a:r>
                      <a:endParaRPr lang="zh-CN" sz="1200" b="1" dirty="0">
                        <a:latin typeface="+mj-ea"/>
                        <a:ea typeface="+mj-ea"/>
                        <a:cs typeface="Times New Roman" pitchFamily="18" charset="0"/>
                      </a:endParaRPr>
                    </a:p>
                  </a:txBody>
                  <a:tcPr marL="67618" marR="676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auto">
                        <a:lnSpc>
                          <a:spcPts val="2500"/>
                        </a:lnSpc>
                        <a:spcAft>
                          <a:spcPts val="0"/>
                        </a:spcAft>
                      </a:pPr>
                      <a:r>
                        <a:rPr lang="en-US" sz="1200" b="1" dirty="0">
                          <a:latin typeface="+mj-ea"/>
                          <a:ea typeface="+mj-ea"/>
                        </a:rPr>
                        <a:t>47</a:t>
                      </a:r>
                      <a:endParaRPr lang="zh-CN" sz="1200" b="1" dirty="0">
                        <a:latin typeface="+mj-ea"/>
                        <a:ea typeface="+mj-ea"/>
                        <a:cs typeface="Times New Roman" pitchFamily="18" charset="0"/>
                      </a:endParaRPr>
                    </a:p>
                  </a:txBody>
                  <a:tcPr marL="67618" marR="676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auto">
                        <a:lnSpc>
                          <a:spcPts val="2500"/>
                        </a:lnSpc>
                        <a:spcAft>
                          <a:spcPts val="0"/>
                        </a:spcAft>
                      </a:pPr>
                      <a:r>
                        <a:rPr lang="en-US" sz="1200" b="1" dirty="0">
                          <a:solidFill>
                            <a:schemeClr val="tx1"/>
                          </a:solidFill>
                          <a:latin typeface="+mj-ea"/>
                          <a:ea typeface="+mj-ea"/>
                        </a:rPr>
                        <a:t>1.25%</a:t>
                      </a:r>
                      <a:endParaRPr lang="zh-CN" sz="1200" b="1" dirty="0">
                        <a:solidFill>
                          <a:schemeClr val="tx1"/>
                        </a:solidFill>
                        <a:latin typeface="+mj-ea"/>
                        <a:ea typeface="+mj-ea"/>
                        <a:cs typeface="Times New Roman" pitchFamily="18" charset="0"/>
                      </a:endParaRPr>
                    </a:p>
                  </a:txBody>
                  <a:tcPr marL="67618" marR="676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auto">
                        <a:lnSpc>
                          <a:spcPts val="2500"/>
                        </a:lnSpc>
                        <a:spcAft>
                          <a:spcPts val="0"/>
                        </a:spcAft>
                      </a:pPr>
                      <a:r>
                        <a:rPr lang="en-US" sz="1200" b="1" dirty="0">
                          <a:latin typeface="+mj-ea"/>
                          <a:ea typeface="+mj-ea"/>
                        </a:rPr>
                        <a:t>0.26</a:t>
                      </a:r>
                      <a:endParaRPr lang="zh-CN" sz="1200" b="1" dirty="0">
                        <a:latin typeface="+mj-ea"/>
                        <a:ea typeface="+mj-ea"/>
                        <a:cs typeface="Times New Roman" pitchFamily="18" charset="0"/>
                      </a:endParaRPr>
                    </a:p>
                  </a:txBody>
                  <a:tcPr marL="67618" marR="676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auto">
                        <a:lnSpc>
                          <a:spcPts val="2500"/>
                        </a:lnSpc>
                        <a:spcAft>
                          <a:spcPts val="0"/>
                        </a:spcAft>
                      </a:pPr>
                      <a:r>
                        <a:rPr lang="en-US" sz="1200" b="1" dirty="0">
                          <a:latin typeface="+mj-ea"/>
                          <a:ea typeface="+mj-ea"/>
                        </a:rPr>
                        <a:t>22</a:t>
                      </a:r>
                      <a:endParaRPr lang="zh-CN" sz="1200" b="1" dirty="0">
                        <a:latin typeface="+mj-ea"/>
                        <a:ea typeface="+mj-ea"/>
                        <a:cs typeface="Times New Roman" pitchFamily="18" charset="0"/>
                      </a:endParaRPr>
                    </a:p>
                  </a:txBody>
                  <a:tcPr marL="67618" marR="676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auto">
                        <a:lnSpc>
                          <a:spcPts val="2500"/>
                        </a:lnSpc>
                        <a:spcAft>
                          <a:spcPts val="0"/>
                        </a:spcAft>
                      </a:pPr>
                      <a:r>
                        <a:rPr lang="en-US" altLang="zh-CN" sz="1200" b="1" dirty="0">
                          <a:latin typeface="+mj-ea"/>
                          <a:ea typeface="+mj-ea"/>
                        </a:rPr>
                        <a:t>99.8%</a:t>
                      </a:r>
                      <a:endParaRPr lang="zh-CN" sz="1200" b="1" dirty="0">
                        <a:latin typeface="+mj-ea"/>
                        <a:ea typeface="+mj-ea"/>
                        <a:cs typeface="Times New Roman" pitchFamily="18" charset="0"/>
                      </a:endParaRPr>
                    </a:p>
                  </a:txBody>
                  <a:tcPr marL="67618" marR="676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ts val="2500"/>
                        </a:lnSpc>
                        <a:spcBef>
                          <a:spcPts val="0"/>
                        </a:spcBef>
                        <a:spcAft>
                          <a:spcPts val="0"/>
                        </a:spcAft>
                        <a:buClrTx/>
                        <a:buSzTx/>
                        <a:buFontTx/>
                        <a:buNone/>
                        <a:tabLst/>
                        <a:defRPr/>
                      </a:pPr>
                      <a:r>
                        <a:rPr lang="en-US" altLang="zh-CN" sz="1200" b="1" dirty="0">
                          <a:latin typeface="+mj-ea"/>
                          <a:ea typeface="+mj-ea"/>
                        </a:rPr>
                        <a:t>In. Antenna RF</a:t>
                      </a:r>
                      <a:endParaRPr lang="zh-CN" altLang="zh-CN" sz="1200" b="1" dirty="0">
                        <a:latin typeface="+mj-ea"/>
                        <a:ea typeface="+mj-ea"/>
                        <a:cs typeface="Times New Roman" pitchFamily="18" charset="0"/>
                      </a:endParaRPr>
                    </a:p>
                  </a:txBody>
                  <a:tcPr marL="67618" marR="676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2464656"/>
                  </a:ext>
                </a:extLst>
              </a:tr>
              <a:tr h="766317">
                <a:tc>
                  <a:txBody>
                    <a:bodyPr/>
                    <a:lstStyle/>
                    <a:p>
                      <a:pPr algn="just" fontAlgn="auto">
                        <a:lnSpc>
                          <a:spcPts val="2500"/>
                        </a:lnSpc>
                        <a:spcAft>
                          <a:spcPts val="0"/>
                        </a:spcAft>
                      </a:pPr>
                      <a:r>
                        <a:rPr lang="en-US" altLang="zh-CN" sz="1200" b="1" dirty="0" err="1">
                          <a:latin typeface="+mj-ea"/>
                          <a:ea typeface="+mj-ea"/>
                        </a:rPr>
                        <a:t>CSNS</a:t>
                      </a:r>
                      <a:endParaRPr lang="zh-CN" sz="1200" b="1" dirty="0">
                        <a:latin typeface="+mj-ea"/>
                        <a:ea typeface="+mj-ea"/>
                        <a:cs typeface="Times New Roman" pitchFamily="18" charset="0"/>
                      </a:endParaRPr>
                    </a:p>
                  </a:txBody>
                  <a:tcPr marL="67618" marR="676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auto">
                        <a:lnSpc>
                          <a:spcPts val="2500"/>
                        </a:lnSpc>
                        <a:spcAft>
                          <a:spcPts val="0"/>
                        </a:spcAft>
                      </a:pPr>
                      <a:r>
                        <a:rPr lang="en-US" sz="1200" b="1" dirty="0">
                          <a:latin typeface="+mj-ea"/>
                          <a:ea typeface="+mj-ea"/>
                        </a:rPr>
                        <a:t>42</a:t>
                      </a:r>
                      <a:endParaRPr lang="zh-CN" sz="1200" b="1" dirty="0">
                        <a:latin typeface="+mj-ea"/>
                        <a:ea typeface="+mj-ea"/>
                        <a:cs typeface="Times New Roman" pitchFamily="18" charset="0"/>
                      </a:endParaRPr>
                    </a:p>
                  </a:txBody>
                  <a:tcPr marL="67618" marR="676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auto">
                        <a:lnSpc>
                          <a:spcPts val="2500"/>
                        </a:lnSpc>
                        <a:spcAft>
                          <a:spcPts val="0"/>
                        </a:spcAft>
                      </a:pPr>
                      <a:r>
                        <a:rPr lang="en-US" sz="1200" b="1" dirty="0">
                          <a:solidFill>
                            <a:schemeClr val="tx1"/>
                          </a:solidFill>
                          <a:latin typeface="+mj-ea"/>
                          <a:ea typeface="+mj-ea"/>
                        </a:rPr>
                        <a:t>1.35%</a:t>
                      </a:r>
                      <a:endParaRPr lang="zh-CN" sz="1200" b="1" dirty="0">
                        <a:solidFill>
                          <a:schemeClr val="tx1"/>
                        </a:solidFill>
                        <a:latin typeface="+mj-ea"/>
                        <a:ea typeface="+mj-ea"/>
                        <a:cs typeface="Times New Roman" pitchFamily="18" charset="0"/>
                      </a:endParaRPr>
                    </a:p>
                  </a:txBody>
                  <a:tcPr marL="67618" marR="676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auto">
                        <a:lnSpc>
                          <a:spcPts val="2500"/>
                        </a:lnSpc>
                        <a:spcAft>
                          <a:spcPts val="0"/>
                        </a:spcAft>
                      </a:pPr>
                      <a:r>
                        <a:rPr lang="en-US" sz="1200" b="1" dirty="0">
                          <a:latin typeface="+mj-ea"/>
                          <a:ea typeface="+mj-ea"/>
                        </a:rPr>
                        <a:t>&lt;0.31</a:t>
                      </a:r>
                      <a:endParaRPr lang="zh-CN" sz="1200" b="1" dirty="0">
                        <a:latin typeface="+mj-ea"/>
                        <a:ea typeface="+mj-ea"/>
                        <a:cs typeface="Times New Roman" pitchFamily="18" charset="0"/>
                      </a:endParaRPr>
                    </a:p>
                  </a:txBody>
                  <a:tcPr marL="67618" marR="676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auto">
                        <a:lnSpc>
                          <a:spcPts val="2500"/>
                        </a:lnSpc>
                        <a:spcAft>
                          <a:spcPts val="0"/>
                        </a:spcAft>
                      </a:pPr>
                      <a:r>
                        <a:rPr lang="en-US" altLang="zh-CN" sz="1200" b="1" dirty="0">
                          <a:solidFill>
                            <a:srgbClr val="FF0000"/>
                          </a:solidFill>
                          <a:latin typeface="+mj-ea"/>
                          <a:ea typeface="+mj-ea"/>
                        </a:rPr>
                        <a:t>&gt;45</a:t>
                      </a:r>
                      <a:endParaRPr lang="zh-CN" sz="1200" b="1" dirty="0">
                        <a:solidFill>
                          <a:srgbClr val="FF0000"/>
                        </a:solidFill>
                        <a:latin typeface="+mj-ea"/>
                        <a:ea typeface="+mj-ea"/>
                        <a:cs typeface="Times New Roman" pitchFamily="18" charset="0"/>
                      </a:endParaRPr>
                    </a:p>
                  </a:txBody>
                  <a:tcPr marL="67618" marR="676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auto">
                        <a:lnSpc>
                          <a:spcPts val="2500"/>
                        </a:lnSpc>
                        <a:spcAft>
                          <a:spcPts val="0"/>
                        </a:spcAft>
                      </a:pPr>
                      <a:r>
                        <a:rPr lang="en-US" altLang="zh-CN" sz="1200" b="1" dirty="0">
                          <a:solidFill>
                            <a:srgbClr val="FF0000"/>
                          </a:solidFill>
                          <a:latin typeface="+mj-ea"/>
                          <a:ea typeface="+mj-ea"/>
                        </a:rPr>
                        <a:t>99.999%</a:t>
                      </a:r>
                      <a:endParaRPr lang="zh-CN" sz="1200" b="1" dirty="0">
                        <a:solidFill>
                          <a:srgbClr val="FF0000"/>
                        </a:solidFill>
                        <a:latin typeface="+mj-ea"/>
                        <a:ea typeface="+mj-ea"/>
                        <a:cs typeface="Times New Roman" pitchFamily="18" charset="0"/>
                      </a:endParaRPr>
                    </a:p>
                  </a:txBody>
                  <a:tcPr marL="67618" marR="676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ts val="2500"/>
                        </a:lnSpc>
                        <a:spcBef>
                          <a:spcPts val="0"/>
                        </a:spcBef>
                        <a:spcAft>
                          <a:spcPts val="0"/>
                        </a:spcAft>
                        <a:buClrTx/>
                        <a:buSzTx/>
                        <a:buFontTx/>
                        <a:buNone/>
                        <a:tabLst/>
                        <a:defRPr/>
                      </a:pPr>
                      <a:r>
                        <a:rPr lang="en-US" altLang="zh-CN" sz="1200" b="1" dirty="0">
                          <a:latin typeface="+mj-ea"/>
                          <a:ea typeface="+mj-ea"/>
                        </a:rPr>
                        <a:t>Ext Antenna RF</a:t>
                      </a:r>
                      <a:endParaRPr lang="zh-CN" altLang="zh-CN" sz="1200" b="1" dirty="0">
                        <a:latin typeface="+mj-ea"/>
                        <a:ea typeface="+mj-ea"/>
                        <a:cs typeface="Times New Roman" pitchFamily="18" charset="0"/>
                      </a:endParaRPr>
                    </a:p>
                  </a:txBody>
                  <a:tcPr marL="67618" marR="676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4674145"/>
                  </a:ext>
                </a:extLst>
              </a:tr>
            </a:tbl>
          </a:graphicData>
        </a:graphic>
      </p:graphicFrame>
      <p:pic>
        <p:nvPicPr>
          <p:cNvPr id="15" name="图片 14">
            <a:extLst>
              <a:ext uri="{FF2B5EF4-FFF2-40B4-BE49-F238E27FC236}">
                <a16:creationId xmlns:a16="http://schemas.microsoft.com/office/drawing/2014/main" id="{E6C0CE88-94F9-47CB-BB3A-9144349D3F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140"/>
          <a:stretch/>
        </p:blipFill>
        <p:spPr>
          <a:xfrm>
            <a:off x="274122" y="894789"/>
            <a:ext cx="5046031" cy="3135870"/>
          </a:xfrm>
          <a:prstGeom prst="rect">
            <a:avLst/>
          </a:prstGeom>
        </p:spPr>
      </p:pic>
      <p:sp>
        <p:nvSpPr>
          <p:cNvPr id="12" name="文本框 11">
            <a:extLst>
              <a:ext uri="{FF2B5EF4-FFF2-40B4-BE49-F238E27FC236}">
                <a16:creationId xmlns:a16="http://schemas.microsoft.com/office/drawing/2014/main" id="{56C70FBE-0512-4794-9375-781AA0F72F0B}"/>
              </a:ext>
            </a:extLst>
          </p:cNvPr>
          <p:cNvSpPr txBox="1"/>
          <p:nvPr/>
        </p:nvSpPr>
        <p:spPr>
          <a:xfrm>
            <a:off x="5320153" y="4642476"/>
            <a:ext cx="6638411" cy="1569660"/>
          </a:xfrm>
          <a:prstGeom prst="rect">
            <a:avLst/>
          </a:prstGeom>
          <a:noFill/>
        </p:spPr>
        <p:txBody>
          <a:bodyPr wrap="square">
            <a:spAutoFit/>
          </a:bodyPr>
          <a:lstStyle>
            <a:defPPr>
              <a:defRPr lang="zh-CN"/>
            </a:defPPr>
            <a:lvl1pPr algn="just">
              <a:defRPr sz="1400">
                <a:latin typeface="Cambria" panose="02040503050406030204" pitchFamily="18" charset="0"/>
                <a:ea typeface="Cambria" panose="02040503050406030204" pitchFamily="18"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 H- ion source was put into commissioning since Sep. 2021</a:t>
            </a:r>
            <a:endParaRPr kumimoji="0" lang="en-US" altLang="zh-CN" sz="24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Excellent performance with nearly 100% availability</a:t>
            </a:r>
            <a:endParaRPr kumimoji="0" lang="en-US" altLang="zh-C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8" name="文本框 7">
            <a:extLst>
              <a:ext uri="{FF2B5EF4-FFF2-40B4-BE49-F238E27FC236}">
                <a16:creationId xmlns:a16="http://schemas.microsoft.com/office/drawing/2014/main" id="{ABC0791E-B01B-4B29-9EF3-BCC46C1F2566}"/>
              </a:ext>
            </a:extLst>
          </p:cNvPr>
          <p:cNvSpPr txBox="1"/>
          <p:nvPr/>
        </p:nvSpPr>
        <p:spPr>
          <a:xfrm>
            <a:off x="194701" y="4857919"/>
            <a:ext cx="5254485" cy="1354217"/>
          </a:xfrm>
          <a:prstGeom prst="rect">
            <a:avLst/>
          </a:prstGeom>
          <a:noFill/>
        </p:spPr>
        <p:txBody>
          <a:bodyPr wrap="square">
            <a:spAutoFit/>
          </a:bodyPr>
          <a:lstStyle>
            <a:defPPr>
              <a:defRPr lang="zh-CN"/>
            </a:defPPr>
            <a:lvl1pPr algn="just">
              <a:defRPr sz="1400">
                <a:latin typeface="Cambria" panose="02040503050406030204" pitchFamily="18" charset="0"/>
                <a:ea typeface="Cambria" panose="02040503050406030204" pitchFamily="18" charset="0"/>
              </a:defRPr>
            </a:lvl1pPr>
          </a:lstStyle>
          <a:p>
            <a:pPr marL="285750" marR="0" lvl="0" indent="-285750" algn="just" defTabSz="914400" rtl="0" eaLnBrk="1" fontAlgn="auto" latinLnBrk="0" hangingPunct="1">
              <a:lnSpc>
                <a:spcPct val="100000"/>
              </a:lnSpc>
              <a:spcBef>
                <a:spcPts val="0"/>
              </a:spcBef>
              <a:spcAft>
                <a:spcPts val="600"/>
              </a:spcAft>
              <a:buClrTx/>
              <a:buSzTx/>
              <a:buFont typeface="Wingdings" panose="05000000000000000000" pitchFamily="2" charset="2"/>
              <a:buChar char="l"/>
              <a:tabLst/>
              <a:defRPr/>
            </a:pPr>
            <a:r>
              <a:rPr kumimoji="0" lang="en-US" altLang="zh-C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External-antenna structure.</a:t>
            </a:r>
          </a:p>
          <a:p>
            <a:pPr marL="285750" marR="0" lvl="0" indent="-285750" algn="just" defTabSz="914400" rtl="0" eaLnBrk="1" fontAlgn="auto" latinLnBrk="0" hangingPunct="1">
              <a:lnSpc>
                <a:spcPct val="100000"/>
              </a:lnSpc>
              <a:spcBef>
                <a:spcPts val="0"/>
              </a:spcBef>
              <a:spcAft>
                <a:spcPts val="600"/>
              </a:spcAft>
              <a:buClrTx/>
              <a:buSzTx/>
              <a:buFont typeface="Wingdings" panose="05000000000000000000" pitchFamily="2" charset="2"/>
              <a:buChar char="l"/>
              <a:tabLst/>
              <a:defRPr/>
            </a:pPr>
            <a:r>
              <a:rPr kumimoji="0" lang="en-US" altLang="zh-C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Silicon-nitride plasma chamber.</a:t>
            </a:r>
          </a:p>
          <a:p>
            <a:pPr marL="285750" marR="0" lvl="0" indent="-285750" algn="just" defTabSz="914400" rtl="0" eaLnBrk="1" fontAlgn="auto" latinLnBrk="0" hangingPunct="1">
              <a:lnSpc>
                <a:spcPct val="100000"/>
              </a:lnSpc>
              <a:spcBef>
                <a:spcPts val="0"/>
              </a:spcBef>
              <a:spcAft>
                <a:spcPts val="600"/>
              </a:spcAft>
              <a:buClrTx/>
              <a:buSzTx/>
              <a:buFont typeface="Wingdings" panose="05000000000000000000" pitchFamily="2" charset="2"/>
              <a:buChar char="l"/>
              <a:tabLst/>
              <a:defRPr/>
            </a:pPr>
            <a:r>
              <a:rPr kumimoji="0" lang="en-US" altLang="zh-C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Concise and reliable ignition system</a:t>
            </a:r>
          </a:p>
        </p:txBody>
      </p:sp>
      <p:sp>
        <p:nvSpPr>
          <p:cNvPr id="9" name="文本框 8">
            <a:extLst>
              <a:ext uri="{FF2B5EF4-FFF2-40B4-BE49-F238E27FC236}">
                <a16:creationId xmlns:a16="http://schemas.microsoft.com/office/drawing/2014/main" id="{9A76DCE5-4EED-40E9-8C0B-941E597076E4}"/>
              </a:ext>
            </a:extLst>
          </p:cNvPr>
          <p:cNvSpPr txBox="1"/>
          <p:nvPr/>
        </p:nvSpPr>
        <p:spPr>
          <a:xfrm>
            <a:off x="233436" y="4280839"/>
            <a:ext cx="2777479" cy="584775"/>
          </a:xfrm>
          <a:prstGeom prst="rect">
            <a:avLst/>
          </a:prstGeom>
          <a:noFill/>
        </p:spPr>
        <p:txBody>
          <a:bodyPr wrap="square">
            <a:spAutoFit/>
          </a:bodyPr>
          <a:lstStyle>
            <a:defPPr>
              <a:defRPr lang="zh-CN"/>
            </a:defPPr>
            <a:lvl1pPr algn="just">
              <a:defRPr sz="1400">
                <a:latin typeface="Cambria" panose="02040503050406030204" pitchFamily="18" charset="0"/>
                <a:ea typeface="Cambria" panose="02040503050406030204" pitchFamily="18"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Innovations</a:t>
            </a:r>
            <a:r>
              <a:rPr kumimoji="0" lang="zh-CN" altLang="en-US" sz="3200" b="0" i="0" u="none" strike="noStrike" kern="1200" cap="none" spc="0" normalizeH="0" baseline="0" noProof="0" dirty="0">
                <a:ln>
                  <a:noFill/>
                </a:ln>
                <a:solidFill>
                  <a:srgbClr val="FF0000"/>
                </a:solidFill>
                <a:effectLst/>
                <a:uLnTx/>
                <a:uFillTx/>
                <a:latin typeface="Cambria" panose="02040503050406030204" pitchFamily="18" charset="0"/>
                <a:cs typeface="+mn-cs"/>
              </a:rPr>
              <a:t>：</a:t>
            </a:r>
            <a:endParaRPr kumimoji="0" lang="zh-CN" altLang="en-US" sz="1800" b="0" i="0" u="none" strike="noStrike" kern="1200" cap="none" spc="0" normalizeH="0" baseline="0" noProof="0" dirty="0">
              <a:ln>
                <a:noFill/>
              </a:ln>
              <a:solidFill>
                <a:srgbClr val="000000"/>
              </a:solidFill>
              <a:effectLst/>
              <a:uLnTx/>
              <a:uFillTx/>
              <a:latin typeface="Cambria" panose="02040503050406030204" pitchFamily="18" charset="0"/>
              <a:cs typeface="+mn-cs"/>
            </a:endParaRPr>
          </a:p>
        </p:txBody>
      </p:sp>
    </p:spTree>
    <p:extLst>
      <p:ext uri="{BB962C8B-B14F-4D97-AF65-F5344CB8AC3E}">
        <p14:creationId xmlns:p14="http://schemas.microsoft.com/office/powerpoint/2010/main" val="2723507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800" b="0" i="0" u="none" strike="noStrike" kern="1200" cap="none" spc="0" normalizeH="0" baseline="0" noProof="0" dirty="0">
              <a:ln>
                <a:noFill/>
              </a:ln>
              <a:solidFill>
                <a:prstClr val="black">
                  <a:tint val="75000"/>
                </a:prstClr>
              </a:solidFill>
              <a:effectLst/>
              <a:uLnTx/>
              <a:uFillTx/>
              <a:latin typeface="Arial"/>
              <a:ea typeface="微软雅黑"/>
              <a:cs typeface="+mn-cs"/>
            </a:endParaRPr>
          </a:p>
        </p:txBody>
      </p:sp>
      <p:pic>
        <p:nvPicPr>
          <p:cNvPr id="9" name="Picture 685" descr="Graphical user interface, text&#10;&#10;Description automatically generated">
            <a:extLst>
              <a:ext uri="{FF2B5EF4-FFF2-40B4-BE49-F238E27FC236}">
                <a16:creationId xmlns:a16="http://schemas.microsoft.com/office/drawing/2014/main" id="{A73BA56E-2195-47D3-828D-A7A9105BFF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049" y="1140902"/>
            <a:ext cx="10256070" cy="2214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a:extLst>
              <a:ext uri="{FF2B5EF4-FFF2-40B4-BE49-F238E27FC236}">
                <a16:creationId xmlns:a16="http://schemas.microsoft.com/office/drawing/2014/main" id="{CF64809A-908E-48B0-AAE1-228F70AD7460}"/>
              </a:ext>
            </a:extLst>
          </p:cNvPr>
          <p:cNvPicPr>
            <a:picLocks noChangeAspect="1"/>
          </p:cNvPicPr>
          <p:nvPr/>
        </p:nvPicPr>
        <p:blipFill>
          <a:blip r:embed="rId4"/>
          <a:stretch>
            <a:fillRect/>
          </a:stretch>
        </p:blipFill>
        <p:spPr>
          <a:xfrm>
            <a:off x="1095112" y="3322057"/>
            <a:ext cx="9766638" cy="2389839"/>
          </a:xfrm>
          <a:prstGeom prst="rect">
            <a:avLst/>
          </a:prstGeom>
        </p:spPr>
      </p:pic>
      <p:sp>
        <p:nvSpPr>
          <p:cNvPr id="22" name="文本框 21">
            <a:extLst>
              <a:ext uri="{FF2B5EF4-FFF2-40B4-BE49-F238E27FC236}">
                <a16:creationId xmlns:a16="http://schemas.microsoft.com/office/drawing/2014/main" id="{EE0426B0-8A60-452B-BC55-1A3B23E899F8}"/>
              </a:ext>
            </a:extLst>
          </p:cNvPr>
          <p:cNvSpPr txBox="1"/>
          <p:nvPr/>
        </p:nvSpPr>
        <p:spPr>
          <a:xfrm>
            <a:off x="6824716" y="5449101"/>
            <a:ext cx="3534119" cy="338554"/>
          </a:xfrm>
          <a:prstGeom prst="rect">
            <a:avLst/>
          </a:prstGeom>
          <a:noFill/>
        </p:spPr>
        <p:txBody>
          <a:bodyPr wrap="square" rtlCol="0">
            <a:spAutoFit/>
          </a:bodyPr>
          <a:lstStyle>
            <a:defPPr>
              <a:defRPr lang="zh-CN"/>
            </a:defPPr>
            <a:lvl1pPr>
              <a:defRPr sz="1600">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6-cell elliptical SRF cavities </a:t>
            </a:r>
            <a:endParaRPr kumimoji="0" lang="zh-CN" altLang="en-US" sz="1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23" name="文本框 22">
            <a:extLst>
              <a:ext uri="{FF2B5EF4-FFF2-40B4-BE49-F238E27FC236}">
                <a16:creationId xmlns:a16="http://schemas.microsoft.com/office/drawing/2014/main" id="{4C15CE09-EF6F-4581-9840-68A980F4FAF4}"/>
              </a:ext>
            </a:extLst>
          </p:cNvPr>
          <p:cNvSpPr txBox="1"/>
          <p:nvPr/>
        </p:nvSpPr>
        <p:spPr>
          <a:xfrm>
            <a:off x="10887207" y="4491098"/>
            <a:ext cx="936104"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z-Cyrl-AZ" altLang="zh-CN" sz="2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a:cs typeface="+mn-cs"/>
              </a:rPr>
              <a:t>Х</a:t>
            </a:r>
            <a:r>
              <a:rPr kumimoji="0" lang="en-US" altLang="zh-CN" sz="2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a:cs typeface="+mn-cs"/>
              </a:rPr>
              <a:t>8</a:t>
            </a:r>
            <a:endParaRPr kumimoji="0" lang="zh-CN" altLang="en-US" sz="2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a:cs typeface="+mn-cs"/>
            </a:endParaRPr>
          </a:p>
        </p:txBody>
      </p:sp>
      <p:sp>
        <p:nvSpPr>
          <p:cNvPr id="10" name="文本框 9">
            <a:extLst>
              <a:ext uri="{FF2B5EF4-FFF2-40B4-BE49-F238E27FC236}">
                <a16:creationId xmlns:a16="http://schemas.microsoft.com/office/drawing/2014/main" id="{6C4F4FBB-6268-4D20-87B7-1FBC360F6A26}"/>
              </a:ext>
            </a:extLst>
          </p:cNvPr>
          <p:cNvSpPr txBox="1"/>
          <p:nvPr/>
        </p:nvSpPr>
        <p:spPr>
          <a:xfrm>
            <a:off x="157662" y="5721360"/>
            <a:ext cx="10439825" cy="1002582"/>
          </a:xfrm>
          <a:prstGeom prst="rect">
            <a:avLst/>
          </a:prstGeom>
          <a:noFill/>
        </p:spPr>
        <p:txBody>
          <a:bodyPr wrap="square">
            <a:spAutoFit/>
          </a:bodyPr>
          <a:lstStyle/>
          <a:p>
            <a:pPr marL="457200" marR="0" lvl="0" indent="-457200" algn="l" defTabSz="914400" rtl="0" eaLnBrk="1" fontAlgn="auto" latinLnBrk="0" hangingPunct="1">
              <a:lnSpc>
                <a:spcPct val="130000"/>
              </a:lnSpc>
              <a:spcBef>
                <a:spcPts val="0"/>
              </a:spcBef>
              <a:spcAft>
                <a:spcPts val="0"/>
              </a:spcAft>
              <a:buClrTx/>
              <a:buSzTx/>
              <a:buFont typeface="Wingdings" charset="2"/>
              <a:buChar char="²"/>
              <a:tabLst/>
              <a:defRPr/>
            </a:pPr>
            <a:r>
              <a:rPr kumimoji="1" lang="en-US" altLang="zh-CN" sz="2400" b="0" i="0" u="none" strike="noStrike" kern="1200" cap="none" spc="0" normalizeH="0" baseline="0" noProof="0" dirty="0">
                <a:ln>
                  <a:noFill/>
                </a:ln>
                <a:solidFill>
                  <a:srgbClr val="000000"/>
                </a:solidFill>
                <a:effectLst/>
                <a:uLnTx/>
                <a:uFillTx/>
                <a:latin typeface="微软雅黑"/>
                <a:ea typeface="微软雅黑"/>
                <a:cs typeface="+mn-cs"/>
              </a:rPr>
              <a:t>Very stable </a:t>
            </a:r>
            <a:r>
              <a:rPr kumimoji="1" lang="en-US" altLang="zh-CN" sz="2400" b="0" i="0" u="none" strike="noStrike" kern="1200" cap="none" spc="0" normalizeH="0" baseline="0" noProof="0" dirty="0" err="1">
                <a:ln>
                  <a:noFill/>
                </a:ln>
                <a:solidFill>
                  <a:srgbClr val="000000"/>
                </a:solidFill>
                <a:effectLst/>
                <a:uLnTx/>
                <a:uFillTx/>
                <a:latin typeface="微软雅黑"/>
                <a:ea typeface="微软雅黑"/>
                <a:cs typeface="+mn-cs"/>
              </a:rPr>
              <a:t>linac</a:t>
            </a:r>
            <a:r>
              <a:rPr kumimoji="1" lang="en-US" altLang="zh-CN" sz="2400" b="0" i="0" u="none" strike="noStrike" kern="1200" cap="none" spc="0" normalizeH="0" baseline="0" noProof="0" dirty="0">
                <a:ln>
                  <a:noFill/>
                </a:ln>
                <a:solidFill>
                  <a:srgbClr val="000000"/>
                </a:solidFill>
                <a:effectLst/>
                <a:uLnTx/>
                <a:uFillTx/>
                <a:latin typeface="微软雅黑"/>
                <a:ea typeface="微软雅黑"/>
                <a:cs typeface="+mn-cs"/>
              </a:rPr>
              <a:t> beam energy </a:t>
            </a:r>
            <a:r>
              <a:rPr kumimoji="1" lang="en-US" altLang="zh-CN" sz="2000" b="0" i="0" u="none" strike="noStrike" kern="1200" cap="none" spc="0" normalizeH="0" baseline="0" noProof="0" dirty="0">
                <a:ln>
                  <a:noFill/>
                </a:ln>
                <a:solidFill>
                  <a:srgbClr val="000000"/>
                </a:solidFill>
                <a:effectLst/>
                <a:uLnTx/>
                <a:uFillTx/>
                <a:latin typeface="微软雅黑"/>
                <a:ea typeface="微软雅黑"/>
                <a:cs typeface="+mn-cs"/>
              </a:rPr>
              <a:t> </a:t>
            </a:r>
            <a:r>
              <a:rPr kumimoji="0" lang="zh-CN" altLang="en-US" sz="2000" b="0" i="0" u="none" strike="noStrike" kern="1200" cap="none" spc="0" normalizeH="0" baseline="0" noProof="0" dirty="0">
                <a:ln>
                  <a:noFill/>
                </a:ln>
                <a:solidFill>
                  <a:srgbClr val="0000FF"/>
                </a:solidFill>
                <a:effectLst/>
                <a:uLnTx/>
                <a:uFillTx/>
                <a:latin typeface="微软雅黑"/>
                <a:ea typeface="微软雅黑"/>
                <a:cs typeface="宋体" charset="0"/>
              </a:rPr>
              <a:t>Δ</a:t>
            </a:r>
            <a:r>
              <a:rPr kumimoji="0" lang="en-US" altLang="zh-CN" sz="2000" b="0" i="0" u="none" strike="noStrike" kern="1200" cap="none" spc="0" normalizeH="0" baseline="0" noProof="0" dirty="0">
                <a:ln>
                  <a:noFill/>
                </a:ln>
                <a:solidFill>
                  <a:srgbClr val="0000FF"/>
                </a:solidFill>
                <a:effectLst/>
                <a:uLnTx/>
                <a:uFillTx/>
                <a:latin typeface="微软雅黑"/>
                <a:ea typeface="微软雅黑"/>
                <a:cs typeface="宋体" charset="0"/>
              </a:rPr>
              <a:t>E&lt;</a:t>
            </a:r>
            <a:r>
              <a:rPr kumimoji="0" lang="zh-CN" altLang="zh-CN" sz="2000" b="0" i="0" u="none" strike="noStrike" kern="1200" cap="none" spc="0" normalizeH="0" baseline="0" noProof="0" dirty="0">
                <a:ln>
                  <a:noFill/>
                </a:ln>
                <a:solidFill>
                  <a:srgbClr val="0000FF"/>
                </a:solidFill>
                <a:effectLst/>
                <a:uLnTx/>
                <a:uFillTx/>
                <a:latin typeface="微软雅黑"/>
                <a:ea typeface="微软雅黑"/>
                <a:cs typeface="宋体" charset="0"/>
              </a:rPr>
              <a:t>2</a:t>
            </a:r>
            <a:r>
              <a:rPr kumimoji="0" lang="en-US" altLang="zh-CN" sz="2000" b="0" i="0" u="none" strike="noStrike" kern="1200" cap="none" spc="0" normalizeH="0" baseline="0" noProof="0" dirty="0">
                <a:ln>
                  <a:noFill/>
                </a:ln>
                <a:solidFill>
                  <a:srgbClr val="0000FF"/>
                </a:solidFill>
                <a:effectLst/>
                <a:uLnTx/>
                <a:uFillTx/>
                <a:latin typeface="微软雅黑"/>
                <a:ea typeface="微软雅黑"/>
                <a:cs typeface="宋体" charset="0"/>
              </a:rPr>
              <a:t>MeV   E=300</a:t>
            </a:r>
            <a:r>
              <a:rPr kumimoji="0" lang="zh-CN" altLang="en-US" sz="2000" b="0" i="0" u="none" strike="noStrike" kern="1200" cap="none" spc="0" normalizeH="0" baseline="0" noProof="0" dirty="0">
                <a:ln>
                  <a:noFill/>
                </a:ln>
                <a:solidFill>
                  <a:srgbClr val="0000FF"/>
                </a:solidFill>
                <a:effectLst/>
                <a:uLnTx/>
                <a:uFillTx/>
                <a:latin typeface="微软雅黑"/>
                <a:ea typeface="微软雅黑"/>
                <a:cs typeface="宋体" charset="0"/>
              </a:rPr>
              <a:t>±</a:t>
            </a:r>
            <a:r>
              <a:rPr kumimoji="0" lang="en-US" altLang="zh-CN" sz="2000" b="0" i="0" u="none" strike="noStrike" kern="1200" cap="none" spc="0" normalizeH="0" baseline="0" noProof="0" dirty="0">
                <a:ln>
                  <a:noFill/>
                </a:ln>
                <a:solidFill>
                  <a:srgbClr val="0000FF"/>
                </a:solidFill>
                <a:effectLst/>
                <a:uLnTx/>
                <a:uFillTx/>
                <a:latin typeface="微软雅黑"/>
                <a:ea typeface="微软雅黑"/>
                <a:cs typeface="宋体" charset="0"/>
              </a:rPr>
              <a:t>2MeV</a:t>
            </a:r>
          </a:p>
          <a:p>
            <a:pPr marL="457200" marR="0" lvl="0" indent="-457200" algn="l" defTabSz="914400" rtl="0" eaLnBrk="1" fontAlgn="auto" latinLnBrk="0" hangingPunct="1">
              <a:lnSpc>
                <a:spcPct val="130000"/>
              </a:lnSpc>
              <a:spcBef>
                <a:spcPts val="0"/>
              </a:spcBef>
              <a:spcAft>
                <a:spcPts val="0"/>
              </a:spcAft>
              <a:buClrTx/>
              <a:buSzTx/>
              <a:buFont typeface="Wingdings" charset="2"/>
              <a:buChar char="²"/>
              <a:tabLst/>
              <a:defRPr/>
            </a:pPr>
            <a:r>
              <a:rPr kumimoji="1" lang="en-US" altLang="zh-CN" sz="2400" b="0" i="0" u="none" strike="noStrike" kern="1200" cap="none" spc="0" normalizeH="0" baseline="0" noProof="0" dirty="0">
                <a:ln>
                  <a:noFill/>
                </a:ln>
                <a:solidFill>
                  <a:srgbClr val="000000"/>
                </a:solidFill>
                <a:effectLst/>
                <a:uLnTx/>
                <a:uFillTx/>
                <a:latin typeface="微软雅黑"/>
                <a:ea typeface="微软雅黑"/>
                <a:cs typeface="+mn-cs"/>
              </a:rPr>
              <a:t>High availability (&gt;97%)</a:t>
            </a:r>
          </a:p>
        </p:txBody>
      </p:sp>
      <p:sp>
        <p:nvSpPr>
          <p:cNvPr id="12" name="标题 2">
            <a:extLst>
              <a:ext uri="{FF2B5EF4-FFF2-40B4-BE49-F238E27FC236}">
                <a16:creationId xmlns:a16="http://schemas.microsoft.com/office/drawing/2014/main" id="{4E574E8E-B744-4E00-AA73-C3882D2E6FE9}"/>
              </a:ext>
            </a:extLst>
          </p:cNvPr>
          <p:cNvSpPr>
            <a:spLocks noGrp="1"/>
          </p:cNvSpPr>
          <p:nvPr>
            <p:ph type="title"/>
          </p:nvPr>
        </p:nvSpPr>
        <p:spPr>
          <a:xfrm>
            <a:off x="1107500" y="61879"/>
            <a:ext cx="10510125" cy="659643"/>
          </a:xfrm>
        </p:spPr>
        <p:txBody>
          <a:bodyPr/>
          <a:lstStyle/>
          <a:p>
            <a:r>
              <a:rPr lang="en-US" altLang="zh-CN" kern="1200" dirty="0">
                <a:solidFill>
                  <a:srgbClr val="0000FF"/>
                </a:solidFill>
                <a:latin typeface="Times New Roman" pitchFamily="18" charset="0"/>
                <a:ea typeface="+mn-ea"/>
                <a:cs typeface="Times New Roman" pitchFamily="18" charset="0"/>
              </a:rPr>
              <a:t>R&amp;D</a:t>
            </a:r>
            <a:r>
              <a:rPr lang="zh-CN" altLang="en-US" kern="1200" dirty="0">
                <a:solidFill>
                  <a:srgbClr val="0000FF"/>
                </a:solidFill>
                <a:latin typeface="Times New Roman" pitchFamily="18" charset="0"/>
                <a:ea typeface="+mn-ea"/>
                <a:cs typeface="Times New Roman" pitchFamily="18" charset="0"/>
              </a:rPr>
              <a:t>：</a:t>
            </a:r>
            <a:r>
              <a:rPr lang="en-US" altLang="zh-CN" dirty="0">
                <a:solidFill>
                  <a:schemeClr val="tx1"/>
                </a:solidFill>
              </a:rPr>
              <a:t>Superconducting </a:t>
            </a:r>
            <a:r>
              <a:rPr lang="en-US" altLang="zh-CN" dirty="0" err="1">
                <a:solidFill>
                  <a:schemeClr val="tx1"/>
                </a:solidFill>
              </a:rPr>
              <a:t>Linac</a:t>
            </a:r>
            <a:r>
              <a:rPr lang="en-US" altLang="zh-CN" dirty="0">
                <a:solidFill>
                  <a:schemeClr val="tx1"/>
                </a:solidFill>
              </a:rPr>
              <a:t> </a:t>
            </a:r>
            <a:br>
              <a:rPr lang="en-US" altLang="zh-CN" dirty="0">
                <a:solidFill>
                  <a:schemeClr val="tx1"/>
                </a:solidFill>
              </a:rPr>
            </a:br>
            <a:endParaRPr lang="zh-CN" altLang="en-US" dirty="0"/>
          </a:p>
        </p:txBody>
      </p:sp>
    </p:spTree>
    <p:extLst>
      <p:ext uri="{BB962C8B-B14F-4D97-AF65-F5344CB8AC3E}">
        <p14:creationId xmlns:p14="http://schemas.microsoft.com/office/powerpoint/2010/main" val="38935464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图片 77">
            <a:extLst>
              <a:ext uri="{FF2B5EF4-FFF2-40B4-BE49-F238E27FC236}">
                <a16:creationId xmlns:a16="http://schemas.microsoft.com/office/drawing/2014/main" id="{188909F8-0B91-4EC1-9B8C-16E32A1ABEE9}"/>
              </a:ext>
            </a:extLst>
          </p:cNvPr>
          <p:cNvPicPr>
            <a:picLocks noChangeAspect="1"/>
          </p:cNvPicPr>
          <p:nvPr/>
        </p:nvPicPr>
        <p:blipFill>
          <a:blip r:embed="rId4"/>
          <a:stretch>
            <a:fillRect/>
          </a:stretch>
        </p:blipFill>
        <p:spPr>
          <a:xfrm>
            <a:off x="4241659" y="1505592"/>
            <a:ext cx="4051237" cy="2780401"/>
          </a:xfrm>
          <a:prstGeom prst="rect">
            <a:avLst/>
          </a:prstGeom>
        </p:spPr>
      </p:pic>
      <p:sp>
        <p:nvSpPr>
          <p:cNvPr id="3" name="标题 2">
            <a:extLst>
              <a:ext uri="{FF2B5EF4-FFF2-40B4-BE49-F238E27FC236}">
                <a16:creationId xmlns:a16="http://schemas.microsoft.com/office/drawing/2014/main" id="{46FF5AB5-3CAE-4D6E-88DB-B4F86FBA36F3}"/>
              </a:ext>
            </a:extLst>
          </p:cNvPr>
          <p:cNvSpPr>
            <a:spLocks noGrp="1"/>
          </p:cNvSpPr>
          <p:nvPr>
            <p:ph type="title"/>
          </p:nvPr>
        </p:nvSpPr>
        <p:spPr/>
        <p:txBody>
          <a:bodyPr/>
          <a:lstStyle/>
          <a:p>
            <a:r>
              <a:rPr lang="en-US" altLang="zh-CN" kern="1200" dirty="0">
                <a:solidFill>
                  <a:srgbClr val="0000FF"/>
                </a:solidFill>
                <a:latin typeface="Times New Roman" pitchFamily="18" charset="0"/>
                <a:ea typeface="+mn-ea"/>
                <a:cs typeface="Times New Roman" pitchFamily="18" charset="0"/>
              </a:rPr>
              <a:t>R&amp;D: </a:t>
            </a:r>
            <a:r>
              <a:rPr lang="en-US" altLang="zh-CN" dirty="0">
                <a:solidFill>
                  <a:schemeClr val="tx1"/>
                </a:solidFill>
              </a:rPr>
              <a:t>Spoke cavity</a:t>
            </a:r>
            <a:endParaRPr lang="zh-CN" altLang="en-US" dirty="0">
              <a:solidFill>
                <a:schemeClr val="tx1"/>
              </a:solidFill>
            </a:endParaRPr>
          </a:p>
        </p:txBody>
      </p:sp>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8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内容占位符 3">
            <a:extLst>
              <a:ext uri="{FF2B5EF4-FFF2-40B4-BE49-F238E27FC236}">
                <a16:creationId xmlns:a16="http://schemas.microsoft.com/office/drawing/2014/main" id="{4E9D4062-52CD-4D52-A274-5EF6FBCFDD6D}"/>
              </a:ext>
            </a:extLst>
          </p:cNvPr>
          <p:cNvSpPr>
            <a:spLocks noGrp="1"/>
          </p:cNvSpPr>
          <p:nvPr>
            <p:ph idx="1"/>
          </p:nvPr>
        </p:nvSpPr>
        <p:spPr>
          <a:xfrm>
            <a:off x="456367" y="885209"/>
            <a:ext cx="11279266" cy="5388907"/>
          </a:xfrm>
        </p:spPr>
        <p:txBody>
          <a:bodyPr/>
          <a:lstStyle/>
          <a:p>
            <a:pPr>
              <a:buFont typeface="Wingdings" panose="05000000000000000000" pitchFamily="2" charset="2"/>
              <a:buChar char="n"/>
            </a:pPr>
            <a:r>
              <a:rPr lang="en-US" altLang="zh-CN" sz="3600" dirty="0">
                <a:solidFill>
                  <a:schemeClr val="tx1"/>
                </a:solidFill>
              </a:rPr>
              <a:t>Spoke cavity prototype</a:t>
            </a:r>
            <a:endParaRPr lang="zh-CN" altLang="en-US" dirty="0">
              <a:solidFill>
                <a:schemeClr val="tx1"/>
              </a:solidFill>
            </a:endParaRPr>
          </a:p>
        </p:txBody>
      </p:sp>
      <p:pic>
        <p:nvPicPr>
          <p:cNvPr id="71" name="图片 70">
            <a:extLst>
              <a:ext uri="{FF2B5EF4-FFF2-40B4-BE49-F238E27FC236}">
                <a16:creationId xmlns:a16="http://schemas.microsoft.com/office/drawing/2014/main" id="{5E4A2DDC-6608-43EA-ABE6-D0FB736DB31D}"/>
              </a:ext>
            </a:extLst>
          </p:cNvPr>
          <p:cNvPicPr>
            <a:picLocks noChangeAspect="1"/>
          </p:cNvPicPr>
          <p:nvPr/>
        </p:nvPicPr>
        <p:blipFill rotWithShape="1">
          <a:blip r:embed="rId5"/>
          <a:srcRect l="18140" t="8855" r="18802" b="13336"/>
          <a:stretch/>
        </p:blipFill>
        <p:spPr>
          <a:xfrm>
            <a:off x="2618768" y="1664839"/>
            <a:ext cx="1923750" cy="2779368"/>
          </a:xfrm>
          <a:prstGeom prst="rect">
            <a:avLst/>
          </a:prstGeom>
        </p:spPr>
      </p:pic>
      <p:pic>
        <p:nvPicPr>
          <p:cNvPr id="6" name="图片 5">
            <a:extLst>
              <a:ext uri="{FF2B5EF4-FFF2-40B4-BE49-F238E27FC236}">
                <a16:creationId xmlns:a16="http://schemas.microsoft.com/office/drawing/2014/main" id="{C6960DEE-FBE0-43DE-A96D-750BD282711B}"/>
              </a:ext>
            </a:extLst>
          </p:cNvPr>
          <p:cNvPicPr>
            <a:picLocks noChangeAspect="1"/>
          </p:cNvPicPr>
          <p:nvPr/>
        </p:nvPicPr>
        <p:blipFill rotWithShape="1">
          <a:blip r:embed="rId6"/>
          <a:srcRect l="21105" t="21230" r="19027" b="10119"/>
          <a:stretch/>
        </p:blipFill>
        <p:spPr>
          <a:xfrm>
            <a:off x="537817" y="1664838"/>
            <a:ext cx="2070113" cy="2780401"/>
          </a:xfrm>
          <a:prstGeom prst="rect">
            <a:avLst/>
          </a:prstGeom>
        </p:spPr>
      </p:pic>
      <p:sp>
        <p:nvSpPr>
          <p:cNvPr id="72" name="文本框 71">
            <a:extLst>
              <a:ext uri="{FF2B5EF4-FFF2-40B4-BE49-F238E27FC236}">
                <a16:creationId xmlns:a16="http://schemas.microsoft.com/office/drawing/2014/main" id="{F94F38D3-9B43-49DB-9912-90F002EF831B}"/>
              </a:ext>
            </a:extLst>
          </p:cNvPr>
          <p:cNvSpPr txBox="1"/>
          <p:nvPr/>
        </p:nvSpPr>
        <p:spPr>
          <a:xfrm>
            <a:off x="244124" y="5039786"/>
            <a:ext cx="11947876" cy="1826462"/>
          </a:xfrm>
          <a:prstGeom prst="rect">
            <a:avLst/>
          </a:prstGeom>
          <a:noFill/>
        </p:spPr>
        <p:txBody>
          <a:bodyPr wrap="square" rtlCol="0">
            <a:spAutoFit/>
          </a:bodyPr>
          <a:lstStyle/>
          <a:p>
            <a:pPr marL="342900" marR="0" lvl="0" indent="-342900" algn="l" defTabSz="1097280" rtl="0" eaLnBrk="0" fontAlgn="base" latinLnBrk="0" hangingPunct="0">
              <a:lnSpc>
                <a:spcPct val="120000"/>
              </a:lnSpc>
              <a:spcBef>
                <a:spcPct val="0"/>
              </a:spcBef>
              <a:spcAft>
                <a:spcPct val="0"/>
              </a:spcAft>
              <a:buClrTx/>
              <a:buSzTx/>
              <a:buFont typeface="Wingdings" panose="05000000000000000000" pitchFamily="2" charset="2"/>
              <a:buChar char="ü"/>
              <a:tabLst/>
              <a:defRPr/>
            </a:pPr>
            <a:r>
              <a:rPr kumimoji="0" lang="en-US" altLang="zh-CN" sz="2400" b="0" i="0" u="none" strike="noStrike" kern="1200" cap="none" spc="0" normalizeH="0" baseline="0" noProof="0" dirty="0">
                <a:ln>
                  <a:noFill/>
                </a:ln>
                <a:solidFill>
                  <a:srgbClr val="2A2B2E"/>
                </a:solidFill>
                <a:effectLst/>
                <a:uLnTx/>
                <a:uFillTx/>
                <a:latin typeface="Times New Roman" panose="02020603050405020304" pitchFamily="18" charset="0"/>
                <a:ea typeface="微软雅黑"/>
                <a:cs typeface="Times New Roman" panose="02020603050405020304" pitchFamily="18" charset="0"/>
              </a:rPr>
              <a:t>Two double spoke cavity prototypes have been fabricated and tested,  the maximum </a:t>
            </a:r>
            <a:r>
              <a:rPr kumimoji="0" lang="en-US" altLang="zh-CN" sz="2400" b="0" i="0" u="none" strike="noStrike" kern="1200" cap="none" spc="0" normalizeH="0" baseline="0" noProof="0" dirty="0" err="1">
                <a:ln>
                  <a:noFill/>
                </a:ln>
                <a:solidFill>
                  <a:srgbClr val="2A2B2E"/>
                </a:solidFill>
                <a:effectLst/>
                <a:uLnTx/>
                <a:uFillTx/>
                <a:latin typeface="Times New Roman" panose="02020603050405020304" pitchFamily="18" charset="0"/>
                <a:ea typeface="微软雅黑"/>
                <a:cs typeface="Times New Roman" panose="02020603050405020304" pitchFamily="18" charset="0"/>
              </a:rPr>
              <a:t>Eacc</a:t>
            </a:r>
            <a:r>
              <a:rPr kumimoji="0" lang="en-US" altLang="zh-CN" sz="2400" b="0" i="0" u="none" strike="noStrike" kern="1200" cap="none" spc="0" normalizeH="0" baseline="0" noProof="0" dirty="0">
                <a:ln>
                  <a:noFill/>
                </a:ln>
                <a:solidFill>
                  <a:srgbClr val="2A2B2E"/>
                </a:solidFill>
                <a:effectLst/>
                <a:uLnTx/>
                <a:uFillTx/>
                <a:latin typeface="Times New Roman" panose="02020603050405020304" pitchFamily="18" charset="0"/>
                <a:ea typeface="微软雅黑"/>
                <a:cs typeface="Times New Roman" panose="02020603050405020304" pitchFamily="18" charset="0"/>
              </a:rPr>
              <a:t> reaches at </a:t>
            </a: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15 MV/m</a:t>
            </a:r>
            <a:r>
              <a:rPr kumimoji="0" lang="en-US" altLang="zh-CN" sz="2400" b="0" i="0" u="none" strike="noStrike" kern="1200" cap="none" spc="0" normalizeH="0" baseline="0" noProof="0" dirty="0">
                <a:ln>
                  <a:noFill/>
                </a:ln>
                <a:solidFill>
                  <a:srgbClr val="2A2B2E"/>
                </a:solidFill>
                <a:effectLst/>
                <a:uLnTx/>
                <a:uFillTx/>
                <a:latin typeface="Times New Roman" panose="02020603050405020304" pitchFamily="18" charset="0"/>
                <a:ea typeface="微软雅黑"/>
                <a:cs typeface="Times New Roman" panose="02020603050405020304" pitchFamily="18" charset="0"/>
              </a:rPr>
              <a:t>, and the Q is above 4E10 at 7.3MV/m.</a:t>
            </a:r>
          </a:p>
          <a:p>
            <a:pPr marL="342900" marR="0" lvl="0" indent="-342900" algn="l" defTabSz="1097280" rtl="0" eaLnBrk="0" fontAlgn="base" latinLnBrk="0" hangingPunct="0">
              <a:lnSpc>
                <a:spcPct val="120000"/>
              </a:lnSpc>
              <a:spcBef>
                <a:spcPct val="0"/>
              </a:spcBef>
              <a:spcAft>
                <a:spcPct val="0"/>
              </a:spcAft>
              <a:buClrTx/>
              <a:buSzTx/>
              <a:buFont typeface="Wingdings" panose="05000000000000000000" pitchFamily="2" charset="2"/>
              <a:buChar char="ü"/>
              <a:tabLst/>
              <a:defRPr/>
            </a:pPr>
            <a:r>
              <a:rPr kumimoji="0" lang="en-US" altLang="zh-CN" sz="2400" b="0" i="0" u="none" strike="noStrike" kern="1200" cap="none" spc="0" normalizeH="0" baseline="0" noProof="0" dirty="0">
                <a:ln>
                  <a:noFill/>
                </a:ln>
                <a:solidFill>
                  <a:srgbClr val="2A2B2E"/>
                </a:solidFill>
                <a:effectLst/>
                <a:uLnTx/>
                <a:uFillTx/>
                <a:latin typeface="Times New Roman" panose="02020603050405020304" pitchFamily="18" charset="0"/>
                <a:ea typeface="微软雅黑"/>
                <a:cs typeface="Times New Roman" panose="02020603050405020304" pitchFamily="18" charset="0"/>
              </a:rPr>
              <a:t>Based on the experience gained in the prototyping</a:t>
            </a:r>
            <a:r>
              <a:rPr kumimoji="0" lang="zh-CN" altLang="en-US" sz="2400" b="0" i="0" u="none" strike="noStrike" kern="1200" cap="none" spc="0" normalizeH="0" baseline="0" noProof="0" dirty="0">
                <a:ln>
                  <a:noFill/>
                </a:ln>
                <a:solidFill>
                  <a:srgbClr val="2A2B2E"/>
                </a:solidFill>
                <a:effectLst/>
                <a:uLnTx/>
                <a:uFillTx/>
                <a:latin typeface="Times New Roman" panose="02020603050405020304" pitchFamily="18" charset="0"/>
                <a:ea typeface="微软雅黑"/>
                <a:cs typeface="Times New Roman" panose="02020603050405020304" pitchFamily="18" charset="0"/>
              </a:rPr>
              <a:t>，</a:t>
            </a:r>
            <a:r>
              <a:rPr kumimoji="0" lang="en-US" altLang="zh-CN" sz="2400" b="0" i="0" u="none" strike="noStrike" kern="1200" cap="none" spc="0" normalizeH="0" baseline="0" noProof="0" dirty="0">
                <a:ln>
                  <a:noFill/>
                </a:ln>
                <a:solidFill>
                  <a:srgbClr val="2A2B2E"/>
                </a:solidFill>
                <a:effectLst/>
                <a:uLnTx/>
                <a:uFillTx/>
                <a:latin typeface="Times New Roman" panose="02020603050405020304" pitchFamily="18" charset="0"/>
                <a:ea typeface="微软雅黑"/>
                <a:cs typeface="Times New Roman" panose="02020603050405020304" pitchFamily="18" charset="0"/>
              </a:rPr>
              <a:t>we improved the cavity design and process to enhance the performance further.</a:t>
            </a:r>
          </a:p>
        </p:txBody>
      </p:sp>
      <p:sp>
        <p:nvSpPr>
          <p:cNvPr id="7" name="文本框 6">
            <a:extLst>
              <a:ext uri="{FF2B5EF4-FFF2-40B4-BE49-F238E27FC236}">
                <a16:creationId xmlns:a16="http://schemas.microsoft.com/office/drawing/2014/main" id="{3CBF27D4-82A8-4306-848F-5F20B86B2C7C}"/>
              </a:ext>
            </a:extLst>
          </p:cNvPr>
          <p:cNvSpPr txBox="1"/>
          <p:nvPr/>
        </p:nvSpPr>
        <p:spPr>
          <a:xfrm>
            <a:off x="537817" y="4622103"/>
            <a:ext cx="227893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A2B2E"/>
                </a:solidFill>
                <a:effectLst/>
                <a:uLnTx/>
                <a:uFillTx/>
                <a:latin typeface="PingFang SC"/>
                <a:ea typeface="微软雅黑"/>
                <a:cs typeface="+mn-cs"/>
              </a:rPr>
              <a:t>The prototype of</a:t>
            </a:r>
            <a:r>
              <a:rPr kumimoji="0" lang="zh-CN" altLang="en-US" sz="1600" b="0" i="0" u="none" strike="noStrike" kern="1200" cap="none" spc="0" normalizeH="0" baseline="0" noProof="0" dirty="0">
                <a:ln>
                  <a:noFill/>
                </a:ln>
                <a:solidFill>
                  <a:srgbClr val="2A2B2E"/>
                </a:solidFill>
                <a:effectLst/>
                <a:uLnTx/>
                <a:uFillTx/>
                <a:latin typeface="PingFang SC"/>
                <a:ea typeface="微软雅黑"/>
                <a:cs typeface="+mn-cs"/>
              </a:rPr>
              <a:t> </a:t>
            </a:r>
            <a:r>
              <a:rPr kumimoji="0" lang="en-US" altLang="zh-CN" sz="1600" b="0" i="0" u="none" strike="noStrike" kern="1200" cap="none" spc="0" normalizeH="0" baseline="0" noProof="0" dirty="0">
                <a:ln>
                  <a:noFill/>
                </a:ln>
                <a:solidFill>
                  <a:srgbClr val="2A2B2E"/>
                </a:solidFill>
                <a:effectLst/>
                <a:uLnTx/>
                <a:uFillTx/>
                <a:latin typeface="PingFang SC"/>
                <a:ea typeface="微软雅黑"/>
                <a:cs typeface="+mn-cs"/>
              </a:rPr>
              <a:t>DSR</a:t>
            </a:r>
            <a:endParaRPr kumimoji="0" lang="zh-CN" altLang="en-US" sz="1600" b="0" i="0" u="none" strike="noStrike" kern="1200" cap="none" spc="0" normalizeH="0" baseline="0" noProof="0" dirty="0">
              <a:ln>
                <a:noFill/>
              </a:ln>
              <a:solidFill>
                <a:srgbClr val="2A2B2E"/>
              </a:solidFill>
              <a:effectLst/>
              <a:uLnTx/>
              <a:uFillTx/>
              <a:latin typeface="PingFang SC"/>
              <a:ea typeface="微软雅黑"/>
              <a:cs typeface="+mn-cs"/>
            </a:endParaRPr>
          </a:p>
        </p:txBody>
      </p:sp>
      <p:sp>
        <p:nvSpPr>
          <p:cNvPr id="73" name="文本框 72">
            <a:extLst>
              <a:ext uri="{FF2B5EF4-FFF2-40B4-BE49-F238E27FC236}">
                <a16:creationId xmlns:a16="http://schemas.microsoft.com/office/drawing/2014/main" id="{02EC8E43-7EC1-49D3-8A5E-E6986E95AE23}"/>
              </a:ext>
            </a:extLst>
          </p:cNvPr>
          <p:cNvSpPr txBox="1"/>
          <p:nvPr/>
        </p:nvSpPr>
        <p:spPr>
          <a:xfrm>
            <a:off x="2607930" y="4530092"/>
            <a:ext cx="22789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A2B2E"/>
                </a:solidFill>
                <a:effectLst/>
                <a:uLnTx/>
                <a:uFillTx/>
                <a:latin typeface="PingFang SC"/>
                <a:ea typeface="微软雅黑"/>
                <a:cs typeface="+mn-cs"/>
              </a:rPr>
              <a:t>The prototype of cavity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A2B2E"/>
                </a:solidFill>
                <a:effectLst/>
                <a:uLnTx/>
                <a:uFillTx/>
                <a:latin typeface="PingFang SC"/>
                <a:ea typeface="微软雅黑"/>
                <a:cs typeface="+mn-cs"/>
              </a:rPr>
              <a:t>with </a:t>
            </a:r>
            <a:r>
              <a:rPr kumimoji="0" lang="en-US" altLang="zh-CN" sz="1600" b="0" i="0" u="none" strike="noStrike" kern="1200" cap="none" spc="0" normalizeH="0" baseline="0" noProof="0" dirty="0" err="1">
                <a:ln>
                  <a:noFill/>
                </a:ln>
                <a:solidFill>
                  <a:srgbClr val="2A2B2E"/>
                </a:solidFill>
                <a:effectLst/>
                <a:uLnTx/>
                <a:uFillTx/>
                <a:latin typeface="PingFang SC"/>
                <a:ea typeface="微软雅黑"/>
                <a:cs typeface="+mn-cs"/>
              </a:rPr>
              <a:t>vessle</a:t>
            </a:r>
            <a:endParaRPr kumimoji="0" lang="zh-CN" altLang="en-US" sz="1600" b="0" i="0" u="none" strike="noStrike" kern="1200" cap="none" spc="0" normalizeH="0" baseline="0" noProof="0" dirty="0">
              <a:ln>
                <a:noFill/>
              </a:ln>
              <a:solidFill>
                <a:srgbClr val="2A2B2E"/>
              </a:solidFill>
              <a:effectLst/>
              <a:uLnTx/>
              <a:uFillTx/>
              <a:latin typeface="PingFang SC"/>
              <a:ea typeface="微软雅黑"/>
              <a:cs typeface="+mn-cs"/>
            </a:endParaRPr>
          </a:p>
        </p:txBody>
      </p:sp>
      <p:sp>
        <p:nvSpPr>
          <p:cNvPr id="75" name="文本框 6">
            <a:extLst>
              <a:ext uri="{FF2B5EF4-FFF2-40B4-BE49-F238E27FC236}">
                <a16:creationId xmlns:a16="http://schemas.microsoft.com/office/drawing/2014/main" id="{3CBF27D4-82A8-4306-848F-5F20B86B2C7C}"/>
              </a:ext>
            </a:extLst>
          </p:cNvPr>
          <p:cNvSpPr txBox="1"/>
          <p:nvPr/>
        </p:nvSpPr>
        <p:spPr>
          <a:xfrm>
            <a:off x="4908929" y="4657175"/>
            <a:ext cx="3656919"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A2B2E"/>
                </a:solidFill>
                <a:effectLst/>
                <a:uLnTx/>
                <a:uFillTx/>
                <a:latin typeface="PingFang SC"/>
                <a:ea typeface="微软雅黑"/>
                <a:cs typeface="+mn-cs"/>
              </a:rPr>
              <a:t>Vertical testing data of the prototype</a:t>
            </a:r>
            <a:endParaRPr kumimoji="0" lang="zh-CN" altLang="en-US" sz="1600" b="0" i="0" u="none" strike="noStrike" kern="1200" cap="none" spc="0" normalizeH="0" baseline="0" noProof="0" dirty="0">
              <a:ln>
                <a:noFill/>
              </a:ln>
              <a:solidFill>
                <a:srgbClr val="2A2B2E"/>
              </a:solidFill>
              <a:effectLst/>
              <a:uLnTx/>
              <a:uFillTx/>
              <a:latin typeface="PingFang SC"/>
              <a:ea typeface="微软雅黑"/>
              <a:cs typeface="+mn-cs"/>
            </a:endParaRPr>
          </a:p>
        </p:txBody>
      </p:sp>
      <p:graphicFrame>
        <p:nvGraphicFramePr>
          <p:cNvPr id="82" name="表格 6">
            <a:extLst>
              <a:ext uri="{FF2B5EF4-FFF2-40B4-BE49-F238E27FC236}">
                <a16:creationId xmlns:a16="http://schemas.microsoft.com/office/drawing/2014/main" id="{CC7DDF4A-4838-4C90-9039-91C1D0223E8F}"/>
              </a:ext>
            </a:extLst>
          </p:cNvPr>
          <p:cNvGraphicFramePr>
            <a:graphicFrameLocks noGrp="1"/>
          </p:cNvGraphicFramePr>
          <p:nvPr>
            <p:custDataLst>
              <p:tags r:id="rId1"/>
            </p:custDataLst>
          </p:nvPr>
        </p:nvGraphicFramePr>
        <p:xfrm>
          <a:off x="8206919" y="1126554"/>
          <a:ext cx="3958253" cy="3670924"/>
        </p:xfrm>
        <a:graphic>
          <a:graphicData uri="http://schemas.openxmlformats.org/drawingml/2006/table">
            <a:tbl>
              <a:tblPr firstRow="1" bandRow="1"/>
              <a:tblGrid>
                <a:gridCol w="2244495">
                  <a:extLst>
                    <a:ext uri="{9D8B030D-6E8A-4147-A177-3AD203B41FA5}">
                      <a16:colId xmlns:a16="http://schemas.microsoft.com/office/drawing/2014/main" val="20000"/>
                    </a:ext>
                  </a:extLst>
                </a:gridCol>
                <a:gridCol w="850236">
                  <a:extLst>
                    <a:ext uri="{9D8B030D-6E8A-4147-A177-3AD203B41FA5}">
                      <a16:colId xmlns:a16="http://schemas.microsoft.com/office/drawing/2014/main" val="20001"/>
                    </a:ext>
                  </a:extLst>
                </a:gridCol>
                <a:gridCol w="863522">
                  <a:extLst>
                    <a:ext uri="{9D8B030D-6E8A-4147-A177-3AD203B41FA5}">
                      <a16:colId xmlns:a16="http://schemas.microsoft.com/office/drawing/2014/main" val="1757328292"/>
                    </a:ext>
                  </a:extLst>
                </a:gridCol>
              </a:tblGrid>
              <a:tr h="32658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algn="ctr" defTabSz="1015950" rtl="0" eaLnBrk="1" latinLnBrk="0" hangingPunct="1"/>
                      <a:r>
                        <a:rPr lang="en-US" altLang="zh-CN" sz="1100" b="0" kern="100" dirty="0">
                          <a:solidFill>
                            <a:schemeClr val="lt1"/>
                          </a:solidFill>
                          <a:effectLst/>
                          <a:latin typeface="微软雅黑" panose="020B0503020204020204" pitchFamily="34" charset="-122"/>
                          <a:ea typeface="微软雅黑" panose="020B0503020204020204" pitchFamily="34" charset="-122"/>
                          <a:cs typeface="+mn-cs"/>
                        </a:rPr>
                        <a:t>parameter</a:t>
                      </a:r>
                      <a:endParaRPr lang="zh-CN" altLang="en-US" sz="1100" b="0" kern="100" dirty="0">
                        <a:solidFill>
                          <a:schemeClr val="lt1"/>
                        </a:solidFill>
                        <a:effectLst/>
                        <a:latin typeface="微软雅黑" panose="020B0503020204020204" pitchFamily="34" charset="-122"/>
                        <a:ea typeface="微软雅黑" panose="020B0503020204020204" pitchFamily="34" charset="-122"/>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algn="ctr" defTabSz="1015950" rtl="0" eaLnBrk="1" latinLnBrk="0" hangingPunct="1"/>
                      <a:r>
                        <a:rPr lang="en-US" altLang="zh-CN" sz="1100" b="0" kern="100" dirty="0">
                          <a:solidFill>
                            <a:schemeClr val="lt1"/>
                          </a:solidFill>
                          <a:effectLst/>
                          <a:latin typeface="微软雅黑" panose="020B0503020204020204" pitchFamily="34" charset="-122"/>
                          <a:ea typeface="微软雅黑" panose="020B0503020204020204" pitchFamily="34" charset="-122"/>
                          <a:cs typeface="+mn-cs"/>
                        </a:rPr>
                        <a:t>prototype</a:t>
                      </a:r>
                      <a:endParaRPr lang="zh-CN" altLang="en-US" sz="1100" b="0" kern="100" dirty="0">
                        <a:solidFill>
                          <a:schemeClr val="lt1"/>
                        </a:solidFill>
                        <a:effectLst/>
                        <a:latin typeface="微软雅黑" panose="020B0503020204020204" pitchFamily="34" charset="-122"/>
                        <a:ea typeface="微软雅黑" panose="020B0503020204020204" pitchFamily="34" charset="-122"/>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algn="ctr" defTabSz="1015950" rtl="0" eaLnBrk="1" latinLnBrk="0" hangingPunct="1"/>
                      <a:r>
                        <a:rPr lang="en-US" altLang="zh-CN" sz="1100" b="0" kern="100" dirty="0">
                          <a:solidFill>
                            <a:schemeClr val="lt1"/>
                          </a:solidFill>
                          <a:effectLst/>
                          <a:latin typeface="微软雅黑" panose="020B0503020204020204" pitchFamily="34" charset="-122"/>
                          <a:ea typeface="微软雅黑" panose="020B0503020204020204" pitchFamily="34" charset="-122"/>
                          <a:cs typeface="+mn-cs"/>
                        </a:rPr>
                        <a:t>improved</a:t>
                      </a:r>
                      <a:endParaRPr lang="zh-CN" altLang="en-US" sz="1100" b="0" kern="100" dirty="0">
                        <a:solidFill>
                          <a:schemeClr val="lt1"/>
                        </a:solidFill>
                        <a:effectLst/>
                        <a:latin typeface="微软雅黑" panose="020B0503020204020204" pitchFamily="34" charset="-122"/>
                        <a:ea typeface="微软雅黑" panose="020B0503020204020204" pitchFamily="34" charset="-122"/>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29731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1015950" rtl="0" eaLnBrk="1" fontAlgn="auto" latinLnBrk="0" hangingPunct="1">
                        <a:lnSpc>
                          <a:spcPct val="100000"/>
                        </a:lnSpc>
                        <a:spcBef>
                          <a:spcPts val="0"/>
                        </a:spcBef>
                        <a:spcAft>
                          <a:spcPts val="0"/>
                        </a:spcAft>
                        <a:buClrTx/>
                        <a:buSzTx/>
                        <a:buFontTx/>
                        <a:buNone/>
                        <a:defRPr/>
                      </a:pPr>
                      <a:r>
                        <a:rPr lang="en-US" altLang="zh-CN" sz="16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Frequency(MHz)</a:t>
                      </a:r>
                      <a:endParaRPr lang="zh-CN" altLang="en-US" sz="16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1015950" rtl="0" eaLnBrk="1" latinLnBrk="0" hangingPunct="1"/>
                      <a:r>
                        <a:rPr lang="en-US" altLang="zh-CN" sz="16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324</a:t>
                      </a:r>
                      <a:endParaRPr lang="zh-CN" altLang="en-US" sz="16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1015950" rtl="0" eaLnBrk="1" latinLnBrk="0" hangingPunct="1"/>
                      <a:r>
                        <a:rPr lang="en-US" altLang="zh-CN" sz="1600" b="0" kern="10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rPr>
                        <a:t>324</a:t>
                      </a:r>
                      <a:endParaRPr lang="zh-CN" altLang="en-US" sz="1600" b="0" kern="10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29146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1015950" rtl="0" eaLnBrk="1" latinLnBrk="0" hangingPunct="1"/>
                      <a:r>
                        <a:rPr lang="el-GR" altLang="zh-CN" sz="16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β</a:t>
                      </a:r>
                      <a:r>
                        <a:rPr lang="en-US" altLang="zh-CN" sz="1600" b="0" kern="100" baseline="-250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opt</a:t>
                      </a:r>
                      <a:endParaRPr lang="zh-CN" altLang="en-US" sz="1600" b="0" kern="100" baseline="-250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1015950" rtl="0" eaLnBrk="1" latinLnBrk="0" hangingPunct="1"/>
                      <a:r>
                        <a:rPr lang="en-US" altLang="zh-CN" sz="16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0.5</a:t>
                      </a:r>
                      <a:endParaRPr lang="zh-CN" altLang="en-US" sz="16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1015950" rtl="0" eaLnBrk="1" latinLnBrk="0" hangingPunct="1"/>
                      <a:r>
                        <a:rPr lang="en-US" altLang="zh-CN" sz="1600" b="0" kern="10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rPr>
                        <a:t>0.5</a:t>
                      </a:r>
                      <a:endParaRPr lang="zh-CN" altLang="en-US" sz="1600" b="0" kern="10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33807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1015950" rtl="0" eaLnBrk="1" fontAlgn="auto" latinLnBrk="0" hangingPunct="1">
                        <a:lnSpc>
                          <a:spcPct val="100000"/>
                        </a:lnSpc>
                        <a:spcBef>
                          <a:spcPts val="0"/>
                        </a:spcBef>
                        <a:spcAft>
                          <a:spcPts val="0"/>
                        </a:spcAft>
                        <a:buClrTx/>
                        <a:buSzTx/>
                        <a:buFontTx/>
                        <a:buNone/>
                        <a:defRPr/>
                      </a:pPr>
                      <a:r>
                        <a:rPr lang="en-US" altLang="zh-CN" sz="16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E</a:t>
                      </a:r>
                      <a:r>
                        <a:rPr lang="en-US" altLang="zh-CN" sz="1600" b="0" kern="100" baseline="-250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p</a:t>
                      </a:r>
                      <a:r>
                        <a:rPr lang="en-US" altLang="zh-CN" sz="16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600" b="0" kern="100" dirty="0" err="1">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E</a:t>
                      </a:r>
                      <a:r>
                        <a:rPr lang="en-US" altLang="zh-CN" sz="1600" b="0" kern="100" baseline="-25000" dirty="0" err="1">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acc</a:t>
                      </a:r>
                      <a:endParaRPr lang="zh-CN" altLang="en-US" sz="1600" b="0" kern="100" baseline="-250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1015950" rtl="0" eaLnBrk="1" latinLnBrk="0" hangingPunct="1"/>
                      <a:r>
                        <a:rPr lang="en-US" altLang="zh-CN" sz="16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4.1</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1015950" rtl="0" eaLnBrk="1" latinLnBrk="0" hangingPunct="1"/>
                      <a:r>
                        <a:rPr lang="en-US" altLang="zh-CN" sz="1600" b="0" kern="10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rPr>
                        <a:t>3.44</a:t>
                      </a: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37690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1015950" rtl="0" eaLnBrk="1" fontAlgn="auto" latinLnBrk="0" hangingPunct="1">
                        <a:lnSpc>
                          <a:spcPct val="100000"/>
                        </a:lnSpc>
                        <a:spcBef>
                          <a:spcPts val="0"/>
                        </a:spcBef>
                        <a:spcAft>
                          <a:spcPts val="0"/>
                        </a:spcAft>
                        <a:buClrTx/>
                        <a:buSzTx/>
                        <a:buFontTx/>
                        <a:buNone/>
                        <a:defRPr/>
                      </a:pPr>
                      <a:r>
                        <a:rPr lang="en-US" altLang="zh-CN" sz="16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B</a:t>
                      </a:r>
                      <a:r>
                        <a:rPr lang="en-US" altLang="zh-CN" sz="1600" b="0" kern="100" baseline="-250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p</a:t>
                      </a:r>
                      <a:r>
                        <a:rPr lang="en-US" altLang="zh-CN" sz="16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600" b="0" kern="100" dirty="0" err="1">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E</a:t>
                      </a:r>
                      <a:r>
                        <a:rPr lang="en-US" altLang="zh-CN" sz="1600" b="0" kern="100" baseline="-25000" dirty="0" err="1">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acc</a:t>
                      </a:r>
                      <a:r>
                        <a:rPr lang="en-US" altLang="zh-CN" sz="16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600" b="0" kern="100" dirty="0" err="1">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mT</a:t>
                      </a:r>
                      <a:r>
                        <a:rPr lang="en-US" altLang="zh-CN" sz="16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/(MV/m)^2)</a:t>
                      </a:r>
                      <a:endParaRPr lang="zh-CN" altLang="en-US" sz="16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1015950" rtl="0" eaLnBrk="1" fontAlgn="auto" latinLnBrk="0" hangingPunct="1">
                        <a:lnSpc>
                          <a:spcPct val="100000"/>
                        </a:lnSpc>
                        <a:spcBef>
                          <a:spcPts val="0"/>
                        </a:spcBef>
                        <a:spcAft>
                          <a:spcPts val="0"/>
                        </a:spcAft>
                        <a:buClrTx/>
                        <a:buSzTx/>
                        <a:buFontTx/>
                        <a:buNone/>
                        <a:defRPr/>
                      </a:pPr>
                      <a:r>
                        <a:rPr lang="en-US" altLang="zh-CN" sz="16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9.2</a:t>
                      </a: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1015950" rtl="0" eaLnBrk="1" fontAlgn="auto" latinLnBrk="0" hangingPunct="1">
                        <a:lnSpc>
                          <a:spcPct val="100000"/>
                        </a:lnSpc>
                        <a:spcBef>
                          <a:spcPts val="0"/>
                        </a:spcBef>
                        <a:spcAft>
                          <a:spcPts val="0"/>
                        </a:spcAft>
                        <a:buClrTx/>
                        <a:buSzTx/>
                        <a:buFontTx/>
                        <a:buNone/>
                        <a:defRPr/>
                      </a:pPr>
                      <a:r>
                        <a:rPr lang="en-US" altLang="zh-CN" sz="1600" b="0" kern="10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rPr>
                        <a:t>8.86</a:t>
                      </a: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33328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1015950" rtl="0" eaLnBrk="1" latinLnBrk="0" hangingPunct="1"/>
                      <a:r>
                        <a:rPr lang="en-US" altLang="zh-CN" sz="16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R/Q</a:t>
                      </a:r>
                      <a:r>
                        <a:rPr lang="zh-CN" altLang="en-US" sz="16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6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Ω</a:t>
                      </a:r>
                      <a:r>
                        <a:rPr lang="zh-CN" altLang="en-US" sz="16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1015950" rtl="0" eaLnBrk="1" latinLnBrk="0" hangingPunct="1"/>
                      <a:r>
                        <a:rPr lang="en-US" altLang="zh-CN" sz="16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410</a:t>
                      </a:r>
                      <a:endParaRPr lang="zh-CN" altLang="en-US" sz="16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1015950" rtl="0" eaLnBrk="1" latinLnBrk="0" hangingPunct="1"/>
                      <a:r>
                        <a:rPr lang="en-US" altLang="zh-CN" sz="1600" b="0" kern="10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rPr>
                        <a:t>401</a:t>
                      </a:r>
                      <a:endParaRPr lang="zh-CN" altLang="en-US" sz="1600" b="0" kern="10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r h="31360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1015950" rtl="0" eaLnBrk="1" latinLnBrk="0" hangingPunct="1"/>
                      <a:r>
                        <a:rPr lang="en-US" altLang="zh-CN" sz="16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G</a:t>
                      </a:r>
                      <a:r>
                        <a:rPr lang="zh-CN" altLang="en-US" sz="16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6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Ω</a:t>
                      </a:r>
                      <a:r>
                        <a:rPr lang="zh-CN" altLang="en-US" sz="16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1015950" rtl="0" eaLnBrk="1" latinLnBrk="0" hangingPunct="1"/>
                      <a:r>
                        <a:rPr lang="en-US" altLang="zh-CN" sz="16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120</a:t>
                      </a:r>
                      <a:endParaRPr lang="zh-CN" altLang="en-US" sz="16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1015950" rtl="0" eaLnBrk="1" latinLnBrk="0" hangingPunct="1"/>
                      <a:r>
                        <a:rPr lang="en-US" altLang="zh-CN" sz="1600" b="0" kern="10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rPr>
                        <a:t>118</a:t>
                      </a:r>
                      <a:endParaRPr lang="zh-CN" altLang="en-US" sz="1600" b="0" kern="10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r h="4729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1015950" rtl="0" eaLnBrk="1" latinLnBrk="0" hangingPunct="1"/>
                      <a:r>
                        <a:rPr lang="en-US" altLang="zh-CN" sz="16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Beam tube diameter</a:t>
                      </a:r>
                      <a:r>
                        <a:rPr lang="zh-CN" altLang="en-US" sz="16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6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mm)</a:t>
                      </a:r>
                      <a:endParaRPr lang="zh-CN" altLang="en-US" sz="16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1015950" rtl="0" eaLnBrk="1" latinLnBrk="0" hangingPunct="1"/>
                      <a:r>
                        <a:rPr lang="en-US" altLang="zh-CN" sz="16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50</a:t>
                      </a:r>
                      <a:endParaRPr lang="zh-CN" altLang="en-US" sz="16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1015950" rtl="0" eaLnBrk="1" latinLnBrk="0" hangingPunct="1"/>
                      <a:r>
                        <a:rPr lang="en-US" altLang="zh-CN" sz="1600" b="0" kern="10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rPr>
                        <a:t>50</a:t>
                      </a:r>
                      <a:endParaRPr lang="zh-CN" altLang="en-US" sz="1600" b="0" kern="10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7"/>
                  </a:ext>
                </a:extLst>
              </a:tr>
              <a:tr h="50690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1015950" rtl="0" eaLnBrk="1" latinLnBrk="0" hangingPunct="1"/>
                      <a:r>
                        <a:rPr lang="en-US" altLang="zh-CN" sz="1600" b="0" kern="100" dirty="0" err="1">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E</a:t>
                      </a:r>
                      <a:r>
                        <a:rPr lang="en-US" altLang="zh-CN" sz="1600" b="0" kern="100" baseline="-25000" dirty="0" err="1">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acc</a:t>
                      </a:r>
                      <a:r>
                        <a:rPr lang="en-US" altLang="zh-CN" sz="16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(MV/m)</a:t>
                      </a:r>
                      <a:endParaRPr lang="zh-CN" altLang="en-US" sz="16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1015950" rtl="0" eaLnBrk="1" latinLnBrk="0" hangingPunct="1"/>
                      <a:r>
                        <a:rPr lang="en-US" altLang="zh-CN" sz="16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7.3</a:t>
                      </a:r>
                      <a:endParaRPr lang="zh-CN" altLang="en-US" sz="16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1015950" rtl="0" eaLnBrk="1" latinLnBrk="0" hangingPunct="1"/>
                      <a:r>
                        <a:rPr lang="en-US" altLang="zh-CN" sz="1600" b="0" kern="10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rPr>
                        <a:t>9</a:t>
                      </a:r>
                      <a:endParaRPr lang="zh-CN" altLang="en-US" sz="1600" b="0" kern="10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4206234319"/>
                  </a:ext>
                </a:extLst>
              </a:tr>
            </a:tbl>
          </a:graphicData>
        </a:graphic>
      </p:graphicFrame>
      <p:sp>
        <p:nvSpPr>
          <p:cNvPr id="84" name="文本框 6">
            <a:extLst>
              <a:ext uri="{FF2B5EF4-FFF2-40B4-BE49-F238E27FC236}">
                <a16:creationId xmlns:a16="http://schemas.microsoft.com/office/drawing/2014/main" id="{F4ED87A9-610F-4B09-93AA-1F18BEE2C85A}"/>
              </a:ext>
            </a:extLst>
          </p:cNvPr>
          <p:cNvSpPr txBox="1"/>
          <p:nvPr/>
        </p:nvSpPr>
        <p:spPr>
          <a:xfrm>
            <a:off x="9569718" y="4707402"/>
            <a:ext cx="2378158"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A2B2E"/>
                </a:solidFill>
                <a:effectLst/>
                <a:uLnTx/>
                <a:uFillTx/>
                <a:latin typeface="PingFang SC"/>
                <a:ea typeface="微软雅黑"/>
                <a:cs typeface="+mn-cs"/>
              </a:rPr>
              <a:t>The parameter of DSR</a:t>
            </a:r>
            <a:endParaRPr kumimoji="0" lang="zh-CN" altLang="en-US" sz="1600" b="0" i="0" u="none" strike="noStrike" kern="1200" cap="none" spc="0" normalizeH="0" baseline="0" noProof="0" dirty="0">
              <a:ln>
                <a:noFill/>
              </a:ln>
              <a:solidFill>
                <a:srgbClr val="2A2B2E"/>
              </a:solidFill>
              <a:effectLst/>
              <a:uLnTx/>
              <a:uFillTx/>
              <a:latin typeface="PingFang SC"/>
              <a:ea typeface="微软雅黑"/>
              <a:cs typeface="+mn-cs"/>
            </a:endParaRPr>
          </a:p>
        </p:txBody>
      </p:sp>
    </p:spTree>
    <p:extLst>
      <p:ext uri="{BB962C8B-B14F-4D97-AF65-F5344CB8AC3E}">
        <p14:creationId xmlns:p14="http://schemas.microsoft.com/office/powerpoint/2010/main" val="1663946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8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内容占位符 3">
            <a:extLst>
              <a:ext uri="{FF2B5EF4-FFF2-40B4-BE49-F238E27FC236}">
                <a16:creationId xmlns:a16="http://schemas.microsoft.com/office/drawing/2014/main" id="{4E9D4062-52CD-4D52-A274-5EF6FBCFDD6D}"/>
              </a:ext>
            </a:extLst>
          </p:cNvPr>
          <p:cNvSpPr>
            <a:spLocks noGrp="1"/>
          </p:cNvSpPr>
          <p:nvPr>
            <p:ph idx="1"/>
          </p:nvPr>
        </p:nvSpPr>
        <p:spPr>
          <a:xfrm>
            <a:off x="456367" y="874403"/>
            <a:ext cx="11279266" cy="5388907"/>
          </a:xfrm>
        </p:spPr>
        <p:txBody>
          <a:bodyPr/>
          <a:lstStyle/>
          <a:p>
            <a:pPr>
              <a:buFont typeface="Wingdings" panose="05000000000000000000" pitchFamily="2" charset="2"/>
              <a:buChar char="n"/>
            </a:pPr>
            <a:r>
              <a:rPr lang="en-US" altLang="zh-CN" sz="3200" dirty="0">
                <a:solidFill>
                  <a:schemeClr val="tx1"/>
                </a:solidFill>
              </a:rPr>
              <a:t>648 MHz 6-cell elliptical Cavity</a:t>
            </a:r>
          </a:p>
          <a:p>
            <a:endParaRPr lang="zh-CN" altLang="en-US" dirty="0"/>
          </a:p>
        </p:txBody>
      </p:sp>
      <p:graphicFrame>
        <p:nvGraphicFramePr>
          <p:cNvPr id="30" name="表格 6">
            <a:extLst>
              <a:ext uri="{FF2B5EF4-FFF2-40B4-BE49-F238E27FC236}">
                <a16:creationId xmlns:a16="http://schemas.microsoft.com/office/drawing/2014/main" id="{C186D30B-BCA0-413E-938D-6E2C3A22EC5E}"/>
              </a:ext>
            </a:extLst>
          </p:cNvPr>
          <p:cNvGraphicFramePr>
            <a:graphicFrameLocks noGrp="1"/>
          </p:cNvGraphicFramePr>
          <p:nvPr>
            <p:custDataLst>
              <p:tags r:id="rId1"/>
            </p:custDataLst>
          </p:nvPr>
        </p:nvGraphicFramePr>
        <p:xfrm>
          <a:off x="1352014" y="1490184"/>
          <a:ext cx="2861220" cy="3795495"/>
        </p:xfrm>
        <a:graphic>
          <a:graphicData uri="http://schemas.openxmlformats.org/drawingml/2006/table">
            <a:tbl>
              <a:tblPr firstRow="1" bandRow="1"/>
              <a:tblGrid>
                <a:gridCol w="1921358">
                  <a:extLst>
                    <a:ext uri="{9D8B030D-6E8A-4147-A177-3AD203B41FA5}">
                      <a16:colId xmlns:a16="http://schemas.microsoft.com/office/drawing/2014/main" val="20000"/>
                    </a:ext>
                  </a:extLst>
                </a:gridCol>
                <a:gridCol w="939862">
                  <a:extLst>
                    <a:ext uri="{9D8B030D-6E8A-4147-A177-3AD203B41FA5}">
                      <a16:colId xmlns:a16="http://schemas.microsoft.com/office/drawing/2014/main" val="20001"/>
                    </a:ext>
                  </a:extLst>
                </a:gridCol>
              </a:tblGrid>
              <a:tr h="27795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algn="ctr" defTabSz="1015950" rtl="0" eaLnBrk="1" latinLnBrk="0" hangingPunct="1"/>
                      <a:r>
                        <a:rPr lang="en-US" altLang="zh-CN" sz="1400" b="0" kern="100" dirty="0">
                          <a:solidFill>
                            <a:schemeClr val="lt1"/>
                          </a:solidFill>
                          <a:effectLst/>
                          <a:latin typeface="微软雅黑" panose="020B0503020204020204" pitchFamily="34" charset="-122"/>
                          <a:ea typeface="微软雅黑" panose="020B0503020204020204" pitchFamily="34" charset="-122"/>
                          <a:cs typeface="+mn-cs"/>
                        </a:rPr>
                        <a:t>parameter</a:t>
                      </a:r>
                      <a:endParaRPr lang="zh-CN" altLang="en-US" sz="1400" b="0" kern="100" dirty="0">
                        <a:solidFill>
                          <a:schemeClr val="lt1"/>
                        </a:solidFill>
                        <a:effectLst/>
                        <a:latin typeface="微软雅黑" panose="020B0503020204020204" pitchFamily="34" charset="-122"/>
                        <a:ea typeface="微软雅黑" panose="020B0503020204020204" pitchFamily="34" charset="-122"/>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algn="ctr" defTabSz="1015950" rtl="0" eaLnBrk="1" latinLnBrk="0" hangingPunct="1"/>
                      <a:r>
                        <a:rPr lang="en-US" altLang="zh-CN" sz="1400" b="0" kern="100" dirty="0">
                          <a:solidFill>
                            <a:schemeClr val="lt1"/>
                          </a:solidFill>
                          <a:effectLst/>
                          <a:latin typeface="微软雅黑" panose="020B0503020204020204" pitchFamily="34" charset="-122"/>
                          <a:ea typeface="微软雅黑" panose="020B0503020204020204" pitchFamily="34" charset="-122"/>
                          <a:cs typeface="+mn-cs"/>
                        </a:rPr>
                        <a:t>design</a:t>
                      </a:r>
                      <a:endParaRPr lang="zh-CN" altLang="en-US" sz="1400" b="0" kern="100" dirty="0">
                        <a:solidFill>
                          <a:schemeClr val="lt1"/>
                        </a:solidFill>
                        <a:effectLst/>
                        <a:latin typeface="微软雅黑" panose="020B0503020204020204" pitchFamily="34" charset="-122"/>
                        <a:ea typeface="微软雅黑" panose="020B0503020204020204" pitchFamily="34" charset="-122"/>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25304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1015950" rtl="0" eaLnBrk="1" fontAlgn="auto" latinLnBrk="0" hangingPunct="1">
                        <a:lnSpc>
                          <a:spcPct val="100000"/>
                        </a:lnSpc>
                        <a:spcBef>
                          <a:spcPts val="0"/>
                        </a:spcBef>
                        <a:spcAft>
                          <a:spcPts val="0"/>
                        </a:spcAft>
                        <a:buClrTx/>
                        <a:buSzTx/>
                        <a:buFontTx/>
                        <a:buNone/>
                        <a:defRPr/>
                      </a:pPr>
                      <a:r>
                        <a:rPr lang="en-US" altLang="zh-CN" sz="14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Frequency(MHz)</a:t>
                      </a:r>
                      <a:endParaRPr lang="zh-CN" altLang="en-US" sz="14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1015950" rtl="0" eaLnBrk="1" latinLnBrk="0" hangingPunct="1"/>
                      <a:r>
                        <a:rPr lang="en-US" altLang="zh-CN" sz="14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648</a:t>
                      </a:r>
                      <a:endParaRPr lang="zh-CN" altLang="en-US" sz="14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29599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1015950" rtl="0" eaLnBrk="1" fontAlgn="auto" latinLnBrk="0" hangingPunct="1">
                        <a:lnSpc>
                          <a:spcPct val="100000"/>
                        </a:lnSpc>
                        <a:spcBef>
                          <a:spcPts val="0"/>
                        </a:spcBef>
                        <a:spcAft>
                          <a:spcPts val="0"/>
                        </a:spcAft>
                        <a:buClrTx/>
                        <a:buSzTx/>
                        <a:buFontTx/>
                        <a:buNone/>
                        <a:defRPr/>
                      </a:pPr>
                      <a:r>
                        <a:rPr lang="en-US" altLang="zh-CN" sz="14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TTF@</a:t>
                      </a:r>
                      <a:r>
                        <a:rPr lang="el-GR" altLang="zh-CN" sz="14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β</a:t>
                      </a:r>
                      <a:r>
                        <a:rPr lang="en-US" altLang="zh-CN" sz="1400" b="0" kern="100" baseline="-250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g</a:t>
                      </a:r>
                      <a:endParaRPr lang="zh-CN" altLang="en-US" sz="1400" b="0" kern="100" baseline="-250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1015950" rtl="0" eaLnBrk="1" latinLnBrk="0" hangingPunct="1"/>
                      <a:r>
                        <a:rPr lang="en-US" altLang="zh-CN" sz="14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0.7</a:t>
                      </a:r>
                      <a:endParaRPr lang="zh-CN" altLang="en-US" sz="14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25304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1015950" rtl="0" eaLnBrk="1" latinLnBrk="0" hangingPunct="1"/>
                      <a:r>
                        <a:rPr lang="el-GR" altLang="zh-CN" sz="14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β</a:t>
                      </a:r>
                      <a:r>
                        <a:rPr lang="en-US" altLang="zh-CN" sz="1400" b="0" kern="100" baseline="-250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g</a:t>
                      </a:r>
                      <a:endParaRPr lang="zh-CN" altLang="en-US" sz="1400" b="0" kern="100" baseline="-250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1015950" rtl="0" eaLnBrk="1" latinLnBrk="0" hangingPunct="1"/>
                      <a:r>
                        <a:rPr lang="en-US" altLang="zh-CN" sz="14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0.62</a:t>
                      </a:r>
                      <a:endParaRPr lang="zh-CN" altLang="en-US" sz="14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32077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1015950" rtl="0" eaLnBrk="1" fontAlgn="auto" latinLnBrk="0" hangingPunct="1">
                        <a:lnSpc>
                          <a:spcPct val="100000"/>
                        </a:lnSpc>
                        <a:spcBef>
                          <a:spcPts val="0"/>
                        </a:spcBef>
                        <a:spcAft>
                          <a:spcPts val="0"/>
                        </a:spcAft>
                        <a:buClrTx/>
                        <a:buSzTx/>
                        <a:buFontTx/>
                        <a:buNone/>
                        <a:defRPr/>
                      </a:pPr>
                      <a:r>
                        <a:rPr lang="en-US" altLang="zh-CN" sz="14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E</a:t>
                      </a:r>
                      <a:r>
                        <a:rPr lang="en-US" altLang="zh-CN" sz="1400" b="0" kern="100" baseline="-250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p</a:t>
                      </a:r>
                      <a:r>
                        <a:rPr lang="en-US" altLang="zh-CN" sz="14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400" b="0" kern="100" dirty="0" err="1">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E</a:t>
                      </a:r>
                      <a:r>
                        <a:rPr lang="en-US" altLang="zh-CN" sz="1400" b="0" kern="100" baseline="-25000" dirty="0" err="1">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acc</a:t>
                      </a:r>
                      <a:endParaRPr lang="zh-CN" altLang="en-US" sz="1400" b="0" kern="100" baseline="-250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1015950" rtl="0" eaLnBrk="1" latinLnBrk="0" hangingPunct="1"/>
                      <a:r>
                        <a:rPr lang="en-US" altLang="zh-CN" sz="14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2.53</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28365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1015950" rtl="0" eaLnBrk="1" fontAlgn="auto" latinLnBrk="0" hangingPunct="1">
                        <a:lnSpc>
                          <a:spcPct val="100000"/>
                        </a:lnSpc>
                        <a:spcBef>
                          <a:spcPts val="0"/>
                        </a:spcBef>
                        <a:spcAft>
                          <a:spcPts val="0"/>
                        </a:spcAft>
                        <a:buClrTx/>
                        <a:buSzTx/>
                        <a:buFontTx/>
                        <a:buNone/>
                        <a:defRPr/>
                      </a:pPr>
                      <a:r>
                        <a:rPr lang="en-US" altLang="zh-CN" sz="14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B</a:t>
                      </a:r>
                      <a:r>
                        <a:rPr lang="en-US" altLang="zh-CN" sz="1400" b="0" kern="100" baseline="-250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p</a:t>
                      </a:r>
                      <a:r>
                        <a:rPr lang="en-US" altLang="zh-CN" sz="14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400" b="0" kern="100" dirty="0" err="1">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E</a:t>
                      </a:r>
                      <a:r>
                        <a:rPr lang="en-US" altLang="zh-CN" sz="1400" b="0" kern="100" baseline="-25000" dirty="0" err="1">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acc</a:t>
                      </a:r>
                      <a:r>
                        <a:rPr lang="en-US" altLang="zh-CN" sz="14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400" b="0" kern="100" dirty="0" err="1">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mT</a:t>
                      </a:r>
                      <a:r>
                        <a:rPr lang="en-US" altLang="zh-CN" sz="14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/(MV/m)2</a:t>
                      </a:r>
                      <a:endParaRPr lang="zh-CN" altLang="en-US" sz="14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1015950" rtl="0" eaLnBrk="1" fontAlgn="auto" latinLnBrk="0" hangingPunct="1">
                        <a:lnSpc>
                          <a:spcPct val="100000"/>
                        </a:lnSpc>
                        <a:spcBef>
                          <a:spcPts val="0"/>
                        </a:spcBef>
                        <a:spcAft>
                          <a:spcPts val="0"/>
                        </a:spcAft>
                        <a:buClrTx/>
                        <a:buSzTx/>
                        <a:buFontTx/>
                        <a:buNone/>
                        <a:defRPr/>
                      </a:pPr>
                      <a:r>
                        <a:rPr lang="en-US" altLang="zh-CN" sz="14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5.45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r h="26690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1015950" rtl="0" eaLnBrk="1" latinLnBrk="0" hangingPunct="1"/>
                      <a:r>
                        <a:rPr lang="en-US" altLang="zh-CN" sz="14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R/Q</a:t>
                      </a:r>
                      <a:r>
                        <a:rPr lang="zh-CN" altLang="en-US" sz="14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4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Ω</a:t>
                      </a:r>
                      <a:r>
                        <a:rPr lang="zh-CN" altLang="en-US" sz="14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1015950" rtl="0" eaLnBrk="1" latinLnBrk="0" hangingPunct="1"/>
                      <a:r>
                        <a:rPr lang="en-US" altLang="zh-CN" sz="14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309</a:t>
                      </a:r>
                      <a:endParaRPr lang="zh-CN" altLang="en-US" sz="14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r h="25688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1015950" rtl="0" eaLnBrk="1" latinLnBrk="0" hangingPunct="1"/>
                      <a:r>
                        <a:rPr lang="en-US" altLang="zh-CN" sz="14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G</a:t>
                      </a:r>
                      <a:r>
                        <a:rPr lang="zh-CN" altLang="en-US" sz="14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4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Ω</a:t>
                      </a:r>
                      <a:r>
                        <a:rPr lang="zh-CN" altLang="en-US" sz="14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1015950" rtl="0" eaLnBrk="1" latinLnBrk="0" hangingPunct="1"/>
                      <a:r>
                        <a:rPr lang="en-US" altLang="zh-CN" sz="14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177</a:t>
                      </a:r>
                      <a:endParaRPr lang="zh-CN" altLang="en-US" sz="14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7"/>
                  </a:ext>
                </a:extLst>
              </a:tr>
              <a:tr h="43141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1015950" rtl="0" eaLnBrk="1" latinLnBrk="0" hangingPunct="1"/>
                      <a:r>
                        <a:rPr lang="en-US" altLang="zh-CN" sz="14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Beam tube diameter</a:t>
                      </a:r>
                      <a:r>
                        <a:rPr lang="zh-CN" altLang="en-US" sz="14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4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mm)</a:t>
                      </a:r>
                      <a:endParaRPr lang="zh-CN" altLang="en-US" sz="14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1015950" rtl="0" eaLnBrk="1" latinLnBrk="0" hangingPunct="1"/>
                      <a:r>
                        <a:rPr lang="en-US" altLang="zh-CN" sz="14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105/120</a:t>
                      </a:r>
                      <a:endParaRPr lang="zh-CN" altLang="en-US" sz="14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4206234319"/>
                  </a:ext>
                </a:extLst>
              </a:tr>
              <a:tr h="29929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1015950" rtl="0" eaLnBrk="1" latinLnBrk="0" hangingPunct="1"/>
                      <a:r>
                        <a:rPr lang="en-US" altLang="zh-CN" sz="14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Cell-cell coupling</a:t>
                      </a:r>
                      <a:r>
                        <a:rPr lang="zh-CN" altLang="en-US" sz="14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4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4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1015950" rtl="0" eaLnBrk="1" latinLnBrk="0" hangingPunct="1"/>
                      <a:r>
                        <a:rPr lang="en-US" altLang="zh-CN" sz="14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1.35</a:t>
                      </a:r>
                      <a:endParaRPr lang="zh-CN" altLang="en-US" sz="14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822188129"/>
                  </a:ext>
                </a:extLst>
              </a:tr>
              <a:tr h="299291">
                <a:tc>
                  <a:txBody>
                    <a:bodyPr/>
                    <a:lstStyle/>
                    <a:p>
                      <a:pPr marL="0" algn="ctr" defTabSz="1015950" rtl="0" eaLnBrk="1" latinLnBrk="0" hangingPunct="1"/>
                      <a:r>
                        <a:rPr lang="en-US" altLang="zh-CN" sz="1400" b="0" kern="100" dirty="0" err="1">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E</a:t>
                      </a:r>
                      <a:r>
                        <a:rPr lang="en-US" altLang="zh-CN" sz="1400" b="0" kern="100" baseline="-25000" dirty="0" err="1">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acc</a:t>
                      </a:r>
                      <a:r>
                        <a:rPr lang="en-US" altLang="zh-CN" sz="1400" b="0" kern="100" baseline="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(MV/m)</a:t>
                      </a:r>
                      <a:endParaRPr lang="zh-CN" altLang="en-US" sz="1400" b="0" kern="100" baseline="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marL="0" algn="ctr" defTabSz="1015950" rtl="0" eaLnBrk="1" latinLnBrk="0" hangingPunct="1"/>
                      <a:r>
                        <a:rPr lang="en-US" altLang="zh-CN" sz="14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14</a:t>
                      </a:r>
                      <a:endParaRPr lang="zh-CN" altLang="en-US" sz="14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47329132"/>
                  </a:ext>
                </a:extLst>
              </a:tr>
            </a:tbl>
          </a:graphicData>
        </a:graphic>
      </p:graphicFrame>
      <p:pic>
        <p:nvPicPr>
          <p:cNvPr id="31" name="图片 30">
            <a:extLst>
              <a:ext uri="{FF2B5EF4-FFF2-40B4-BE49-F238E27FC236}">
                <a16:creationId xmlns:a16="http://schemas.microsoft.com/office/drawing/2014/main" id="{25965F58-2DA2-4A56-A9C5-88595235B54D}"/>
              </a:ext>
            </a:extLst>
          </p:cNvPr>
          <p:cNvPicPr>
            <a:picLocks noChangeAspect="1"/>
          </p:cNvPicPr>
          <p:nvPr/>
        </p:nvPicPr>
        <p:blipFill>
          <a:blip r:embed="rId3"/>
          <a:stretch>
            <a:fillRect/>
          </a:stretch>
        </p:blipFill>
        <p:spPr>
          <a:xfrm>
            <a:off x="5067362" y="3115728"/>
            <a:ext cx="3327174" cy="1157780"/>
          </a:xfrm>
          <a:prstGeom prst="rect">
            <a:avLst/>
          </a:prstGeom>
        </p:spPr>
      </p:pic>
      <p:sp>
        <p:nvSpPr>
          <p:cNvPr id="32" name="文本框 31">
            <a:extLst>
              <a:ext uri="{FF2B5EF4-FFF2-40B4-BE49-F238E27FC236}">
                <a16:creationId xmlns:a16="http://schemas.microsoft.com/office/drawing/2014/main" id="{C077F1E1-E2AE-4686-8B98-4B9AA08D2F51}"/>
              </a:ext>
            </a:extLst>
          </p:cNvPr>
          <p:cNvSpPr txBox="1"/>
          <p:nvPr/>
        </p:nvSpPr>
        <p:spPr bwMode="auto">
          <a:xfrm>
            <a:off x="5515291" y="4289398"/>
            <a:ext cx="3487707" cy="338554"/>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A2B2E"/>
                </a:solidFill>
                <a:effectLst/>
                <a:uLnTx/>
                <a:uFillTx/>
                <a:latin typeface="PingFang SC"/>
                <a:ea typeface="宋体" panose="02010600030101010101" pitchFamily="2" charset="-122"/>
                <a:cs typeface="+mn-cs"/>
              </a:rPr>
              <a:t>The mechanical design of coupler</a:t>
            </a:r>
            <a:endParaRPr kumimoji="0" lang="zh-CN" altLang="en-US" sz="1680" b="1" i="0" u="none" strike="noStrike" kern="1200" cap="none" spc="0" normalizeH="0" baseline="0" noProof="0" dirty="0">
              <a:ln>
                <a:noFill/>
              </a:ln>
              <a:solidFill>
                <a:prstClr val="black"/>
              </a:solidFill>
              <a:effectLst/>
              <a:uLnTx/>
              <a:uFillTx/>
              <a:latin typeface="微软雅黑" panose="020B0503020204020204" pitchFamily="34" charset="-122"/>
              <a:ea typeface="微软雅黑"/>
              <a:cs typeface="+mn-cs"/>
            </a:endParaRPr>
          </a:p>
        </p:txBody>
      </p:sp>
      <p:pic>
        <p:nvPicPr>
          <p:cNvPr id="33" name="图片 32">
            <a:extLst>
              <a:ext uri="{FF2B5EF4-FFF2-40B4-BE49-F238E27FC236}">
                <a16:creationId xmlns:a16="http://schemas.microsoft.com/office/drawing/2014/main" id="{5287D363-FA36-4AD7-81ED-0C8A57A607D6}"/>
              </a:ext>
            </a:extLst>
          </p:cNvPr>
          <p:cNvPicPr>
            <a:picLocks noChangeAspect="1"/>
          </p:cNvPicPr>
          <p:nvPr/>
        </p:nvPicPr>
        <p:blipFill>
          <a:blip r:embed="rId4"/>
          <a:stretch>
            <a:fillRect/>
          </a:stretch>
        </p:blipFill>
        <p:spPr>
          <a:xfrm>
            <a:off x="8712484" y="2858248"/>
            <a:ext cx="2449452" cy="1541523"/>
          </a:xfrm>
          <a:prstGeom prst="rect">
            <a:avLst/>
          </a:prstGeom>
        </p:spPr>
      </p:pic>
      <p:sp>
        <p:nvSpPr>
          <p:cNvPr id="38" name="文本框 15">
            <a:extLst>
              <a:ext uri="{FF2B5EF4-FFF2-40B4-BE49-F238E27FC236}">
                <a16:creationId xmlns:a16="http://schemas.microsoft.com/office/drawing/2014/main" id="{257300BE-CFAB-4E39-B582-91F393216CD4}"/>
              </a:ext>
            </a:extLst>
          </p:cNvPr>
          <p:cNvSpPr txBox="1"/>
          <p:nvPr/>
        </p:nvSpPr>
        <p:spPr bwMode="auto">
          <a:xfrm>
            <a:off x="8820352" y="4317394"/>
            <a:ext cx="2492754" cy="338554"/>
          </a:xfrm>
          <a:prstGeom prst="rect">
            <a:avLst/>
          </a:prstGeom>
          <a:noFill/>
          <a:ln w="9525">
            <a:noFill/>
            <a:miter lim="800000"/>
            <a:headEnd/>
            <a:tailEnd/>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A2B2E"/>
                </a:solidFill>
                <a:effectLst/>
                <a:uLnTx/>
                <a:uFillTx/>
                <a:latin typeface="PingFang SC"/>
                <a:ea typeface="宋体" panose="02010600030101010101" pitchFamily="2" charset="-122"/>
                <a:cs typeface="+mn-cs"/>
              </a:rPr>
              <a:t>The cryomodule structure</a:t>
            </a:r>
            <a:endParaRPr kumimoji="0" lang="zh-CN" altLang="en-US" sz="1680" b="1" i="0" u="none" strike="noStrike" kern="1200" cap="none" spc="0" normalizeH="0" baseline="0" noProof="0" dirty="0">
              <a:ln>
                <a:noFill/>
              </a:ln>
              <a:solidFill>
                <a:prstClr val="black"/>
              </a:solidFill>
              <a:effectLst/>
              <a:uLnTx/>
              <a:uFillTx/>
              <a:latin typeface="微软雅黑" panose="020B0503020204020204" pitchFamily="34" charset="-122"/>
              <a:ea typeface="微软雅黑"/>
              <a:cs typeface="+mn-cs"/>
            </a:endParaRPr>
          </a:p>
        </p:txBody>
      </p:sp>
      <p:pic>
        <p:nvPicPr>
          <p:cNvPr id="5" name="图片 4">
            <a:extLst>
              <a:ext uri="{FF2B5EF4-FFF2-40B4-BE49-F238E27FC236}">
                <a16:creationId xmlns:a16="http://schemas.microsoft.com/office/drawing/2014/main" id="{BAA5240D-9888-4D3D-9112-E96DB5095C76}"/>
              </a:ext>
            </a:extLst>
          </p:cNvPr>
          <p:cNvPicPr>
            <a:picLocks noChangeAspect="1"/>
          </p:cNvPicPr>
          <p:nvPr/>
        </p:nvPicPr>
        <p:blipFill>
          <a:blip r:embed="rId5"/>
          <a:stretch>
            <a:fillRect/>
          </a:stretch>
        </p:blipFill>
        <p:spPr>
          <a:xfrm>
            <a:off x="5515291" y="1202204"/>
            <a:ext cx="2959937" cy="1492336"/>
          </a:xfrm>
          <a:prstGeom prst="rect">
            <a:avLst/>
          </a:prstGeom>
        </p:spPr>
      </p:pic>
      <p:pic>
        <p:nvPicPr>
          <p:cNvPr id="10" name="图片 9">
            <a:extLst>
              <a:ext uri="{FF2B5EF4-FFF2-40B4-BE49-F238E27FC236}">
                <a16:creationId xmlns:a16="http://schemas.microsoft.com/office/drawing/2014/main" id="{C3499820-04C6-422F-B126-A8FEEC627B6B}"/>
              </a:ext>
            </a:extLst>
          </p:cNvPr>
          <p:cNvPicPr>
            <a:picLocks noChangeAspect="1"/>
          </p:cNvPicPr>
          <p:nvPr/>
        </p:nvPicPr>
        <p:blipFill>
          <a:blip r:embed="rId6"/>
          <a:stretch>
            <a:fillRect/>
          </a:stretch>
        </p:blipFill>
        <p:spPr>
          <a:xfrm>
            <a:off x="8595224" y="1159965"/>
            <a:ext cx="3585993" cy="1519539"/>
          </a:xfrm>
          <a:prstGeom prst="rect">
            <a:avLst/>
          </a:prstGeom>
        </p:spPr>
      </p:pic>
      <p:sp>
        <p:nvSpPr>
          <p:cNvPr id="42" name="文本框 41">
            <a:extLst>
              <a:ext uri="{FF2B5EF4-FFF2-40B4-BE49-F238E27FC236}">
                <a16:creationId xmlns:a16="http://schemas.microsoft.com/office/drawing/2014/main" id="{680F12D1-DC3A-42E4-A933-73F1BA0C7175}"/>
              </a:ext>
            </a:extLst>
          </p:cNvPr>
          <p:cNvSpPr txBox="1"/>
          <p:nvPr/>
        </p:nvSpPr>
        <p:spPr>
          <a:xfrm>
            <a:off x="6434078" y="2654041"/>
            <a:ext cx="478437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A2B2E"/>
                </a:solidFill>
                <a:effectLst/>
                <a:uLnTx/>
                <a:uFillTx/>
                <a:latin typeface="PingFang SC"/>
                <a:ea typeface="宋体" panose="02010600030101010101" pitchFamily="2" charset="-122"/>
                <a:cs typeface="+mn-cs"/>
              </a:rPr>
              <a:t>mechanical structure of ellipsoidal cavity</a:t>
            </a:r>
            <a:endParaRPr kumimoji="0" lang="zh-CN" altLang="en-US" sz="1600" b="0" i="0" u="none" strike="noStrike" kern="1200" cap="none" spc="0" normalizeH="0" baseline="0" noProof="0" dirty="0">
              <a:ln>
                <a:noFill/>
              </a:ln>
              <a:solidFill>
                <a:srgbClr val="2A2B2E"/>
              </a:solidFill>
              <a:effectLst/>
              <a:uLnTx/>
              <a:uFillTx/>
              <a:latin typeface="PingFang SC"/>
              <a:ea typeface="宋体" panose="02010600030101010101" pitchFamily="2" charset="-122"/>
              <a:cs typeface="+mn-cs"/>
            </a:endParaRPr>
          </a:p>
        </p:txBody>
      </p:sp>
      <p:sp>
        <p:nvSpPr>
          <p:cNvPr id="44" name="文本框 43">
            <a:extLst>
              <a:ext uri="{FF2B5EF4-FFF2-40B4-BE49-F238E27FC236}">
                <a16:creationId xmlns:a16="http://schemas.microsoft.com/office/drawing/2014/main" id="{51B526FB-8E62-4E51-AAB3-554DE4849205}"/>
              </a:ext>
            </a:extLst>
          </p:cNvPr>
          <p:cNvSpPr txBox="1"/>
          <p:nvPr/>
        </p:nvSpPr>
        <p:spPr>
          <a:xfrm>
            <a:off x="-39227" y="5274639"/>
            <a:ext cx="6005371" cy="138499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altLang="zh-CN" sz="2000" b="0" i="0" u="none" strike="noStrike" kern="1200" cap="none" spc="0" normalizeH="0" baseline="0" noProof="0" dirty="0">
                <a:ln>
                  <a:noFill/>
                </a:ln>
                <a:solidFill>
                  <a:srgbClr val="2A2B2E"/>
                </a:solidFill>
                <a:effectLst/>
                <a:uLnTx/>
                <a:uFillTx/>
                <a:latin typeface="Times New Roman" panose="02020603050405020304" pitchFamily="18" charset="0"/>
                <a:ea typeface="微软雅黑"/>
                <a:cs typeface="Times New Roman" panose="02020603050405020304" pitchFamily="18" charset="0"/>
              </a:rPr>
              <a:t>The design of the superconducting cavity, coupler, magnetic shield, and tuner has been completed.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altLang="zh-CN" sz="2000" b="0" i="0" u="none" strike="noStrike" kern="1200" cap="none" spc="0" normalizeH="0" baseline="0" noProof="0" dirty="0">
                <a:ln>
                  <a:noFill/>
                </a:ln>
                <a:solidFill>
                  <a:srgbClr val="2A2B2E"/>
                </a:solidFill>
                <a:effectLst/>
                <a:uLnTx/>
                <a:uFillTx/>
                <a:latin typeface="Times New Roman" panose="02020603050405020304" pitchFamily="18" charset="0"/>
                <a:ea typeface="微软雅黑"/>
                <a:cs typeface="Times New Roman" panose="02020603050405020304" pitchFamily="18" charset="0"/>
              </a:rPr>
              <a:t>The cryomodule is currently under design.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altLang="zh-CN" sz="2000" b="0" i="0" u="none" strike="noStrike" kern="1200" cap="none" spc="0" normalizeH="0" baseline="0" noProof="0" dirty="0">
                <a:ln>
                  <a:noFill/>
                </a:ln>
                <a:solidFill>
                  <a:srgbClr val="2A2B2E"/>
                </a:solidFill>
                <a:effectLst/>
                <a:uLnTx/>
                <a:uFillTx/>
                <a:latin typeface="Times New Roman" panose="02020603050405020304" pitchFamily="18" charset="0"/>
                <a:ea typeface="微软雅黑"/>
                <a:cs typeface="Times New Roman" panose="02020603050405020304" pitchFamily="18" charset="0"/>
              </a:rPr>
              <a:t>The cavity is currently being fabricated</a:t>
            </a:r>
            <a:r>
              <a:rPr kumimoji="0" lang="en-US" altLang="zh-CN" sz="2400" b="0" i="0" u="none" strike="noStrike" kern="1200" cap="none" spc="0" normalizeH="0" baseline="0" noProof="0" dirty="0">
                <a:ln>
                  <a:noFill/>
                </a:ln>
                <a:solidFill>
                  <a:srgbClr val="2A2B2E"/>
                </a:solidFill>
                <a:effectLst/>
                <a:uLnTx/>
                <a:uFillTx/>
                <a:latin typeface="Times New Roman" panose="02020603050405020304" pitchFamily="18" charset="0"/>
                <a:ea typeface="微软雅黑"/>
                <a:cs typeface="Times New Roman" panose="02020603050405020304" pitchFamily="18" charset="0"/>
              </a:rPr>
              <a:t>.</a:t>
            </a:r>
          </a:p>
        </p:txBody>
      </p:sp>
      <p:sp>
        <p:nvSpPr>
          <p:cNvPr id="17" name="标题 2">
            <a:extLst>
              <a:ext uri="{FF2B5EF4-FFF2-40B4-BE49-F238E27FC236}">
                <a16:creationId xmlns:a16="http://schemas.microsoft.com/office/drawing/2014/main" id="{D666CCC4-88E4-4A72-BCE0-FDBB9F7B517F}"/>
              </a:ext>
            </a:extLst>
          </p:cNvPr>
          <p:cNvSpPr>
            <a:spLocks noGrp="1"/>
          </p:cNvSpPr>
          <p:nvPr>
            <p:ph type="title"/>
          </p:nvPr>
        </p:nvSpPr>
        <p:spPr>
          <a:xfrm>
            <a:off x="1107500" y="92058"/>
            <a:ext cx="10510125" cy="659643"/>
          </a:xfrm>
        </p:spPr>
        <p:txBody>
          <a:bodyPr/>
          <a:lstStyle/>
          <a:p>
            <a:r>
              <a:rPr lang="en-US" altLang="zh-CN" kern="1200" dirty="0">
                <a:solidFill>
                  <a:srgbClr val="0000FF"/>
                </a:solidFill>
                <a:latin typeface="Times New Roman" pitchFamily="18" charset="0"/>
                <a:ea typeface="+mn-ea"/>
                <a:cs typeface="Times New Roman" pitchFamily="18" charset="0"/>
              </a:rPr>
              <a:t>R&amp;D: </a:t>
            </a:r>
            <a:r>
              <a:rPr lang="en-US" altLang="zh-CN" dirty="0">
                <a:solidFill>
                  <a:schemeClr val="tx1"/>
                </a:solidFill>
              </a:rPr>
              <a:t>elliptical cavity</a:t>
            </a:r>
            <a:endParaRPr lang="zh-CN" altLang="en-US" dirty="0">
              <a:solidFill>
                <a:schemeClr val="tx1"/>
              </a:solidFill>
            </a:endParaRPr>
          </a:p>
        </p:txBody>
      </p:sp>
      <p:pic>
        <p:nvPicPr>
          <p:cNvPr id="20" name="图片 19">
            <a:extLst>
              <a:ext uri="{FF2B5EF4-FFF2-40B4-BE49-F238E27FC236}">
                <a16:creationId xmlns:a16="http://schemas.microsoft.com/office/drawing/2014/main" id="{9F5B7663-251B-4C0E-B3BD-383203D014E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666284" y="4685881"/>
            <a:ext cx="1492678" cy="2100632"/>
          </a:xfrm>
          <a:prstGeom prst="rect">
            <a:avLst/>
          </a:prstGeom>
        </p:spPr>
      </p:pic>
      <p:pic>
        <p:nvPicPr>
          <p:cNvPr id="21" name="图片 20">
            <a:extLst>
              <a:ext uri="{FF2B5EF4-FFF2-40B4-BE49-F238E27FC236}">
                <a16:creationId xmlns:a16="http://schemas.microsoft.com/office/drawing/2014/main" id="{5A0728E1-05B5-4DC9-97FB-2D66DEF440F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94321" y="4676805"/>
            <a:ext cx="2700903" cy="2026470"/>
          </a:xfrm>
          <a:prstGeom prst="rect">
            <a:avLst/>
          </a:prstGeom>
        </p:spPr>
      </p:pic>
      <p:sp>
        <p:nvSpPr>
          <p:cNvPr id="22" name="文本框 15">
            <a:extLst>
              <a:ext uri="{FF2B5EF4-FFF2-40B4-BE49-F238E27FC236}">
                <a16:creationId xmlns:a16="http://schemas.microsoft.com/office/drawing/2014/main" id="{E7F5446D-F01D-437C-8015-B373A4DD922D}"/>
              </a:ext>
            </a:extLst>
          </p:cNvPr>
          <p:cNvSpPr txBox="1"/>
          <p:nvPr/>
        </p:nvSpPr>
        <p:spPr bwMode="auto">
          <a:xfrm>
            <a:off x="8589521" y="5555293"/>
            <a:ext cx="1052297" cy="338554"/>
          </a:xfrm>
          <a:prstGeom prst="rect">
            <a:avLst/>
          </a:prstGeom>
          <a:noFill/>
          <a:ln w="9525">
            <a:noFill/>
            <a:miter lim="800000"/>
            <a:headEnd/>
            <a:tailEnd/>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A2B2E"/>
                </a:solidFill>
                <a:effectLst/>
                <a:uLnTx/>
                <a:uFillTx/>
                <a:latin typeface="PingFang SC"/>
                <a:ea typeface="宋体" panose="02010600030101010101" pitchFamily="2" charset="-122"/>
                <a:cs typeface="+mn-cs"/>
              </a:rPr>
              <a:t>End cover</a:t>
            </a:r>
            <a:endParaRPr kumimoji="0" lang="zh-CN" altLang="en-US" sz="1680" b="1" i="0" u="none" strike="noStrike" kern="1200" cap="none" spc="0" normalizeH="0" baseline="0" noProof="0" dirty="0">
              <a:ln>
                <a:noFill/>
              </a:ln>
              <a:solidFill>
                <a:prstClr val="black"/>
              </a:solidFill>
              <a:effectLst/>
              <a:uLnTx/>
              <a:uFillTx/>
              <a:latin typeface="微软雅黑" panose="020B0503020204020204" pitchFamily="34" charset="-122"/>
              <a:ea typeface="微软雅黑"/>
              <a:cs typeface="+mn-cs"/>
            </a:endParaRPr>
          </a:p>
        </p:txBody>
      </p:sp>
    </p:spTree>
    <p:extLst>
      <p:ext uri="{BB962C8B-B14F-4D97-AF65-F5344CB8AC3E}">
        <p14:creationId xmlns:p14="http://schemas.microsoft.com/office/powerpoint/2010/main" val="4122407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8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21" name="内容占位符 2">
            <a:extLst>
              <a:ext uri="{FF2B5EF4-FFF2-40B4-BE49-F238E27FC236}">
                <a16:creationId xmlns:a16="http://schemas.microsoft.com/office/drawing/2014/main" id="{499A31A0-8C57-4A25-A585-C8B750BDE69B}"/>
              </a:ext>
            </a:extLst>
          </p:cNvPr>
          <p:cNvSpPr txBox="1">
            <a:spLocks/>
          </p:cNvSpPr>
          <p:nvPr/>
        </p:nvSpPr>
        <p:spPr>
          <a:xfrm>
            <a:off x="293915" y="1141189"/>
            <a:ext cx="6502734" cy="5005536"/>
          </a:xfrm>
          <a:prstGeom prst="rect">
            <a:avLst/>
          </a:prstGeom>
        </p:spPr>
        <p:txBody>
          <a:bodyPr vert="horz" wrap="square" lIns="90170" tIns="46990" rIns="90170" bIns="46990" rtlCol="0">
            <a:normAutofit lnSpcReduction="10000"/>
          </a:bodyPr>
          <a:lstStyle>
            <a:lvl1pPr marL="288000" indent="-288000" algn="l" defTabSz="914400" rtl="0" eaLnBrk="1" fontAlgn="auto" latinLnBrk="0" hangingPunct="1">
              <a:lnSpc>
                <a:spcPct val="100000"/>
              </a:lnSpc>
              <a:spcBef>
                <a:spcPts val="600"/>
              </a:spcBef>
              <a:spcAft>
                <a:spcPts val="0"/>
              </a:spcAft>
              <a:buSzPct val="70000"/>
              <a:buFont typeface="Wingdings" panose="05000000000000000000" pitchFamily="2" charset="2"/>
              <a:buChar char="l"/>
              <a:defRPr lang="zh-CN" altLang="en-US" sz="2400" b="1" u="none" strike="noStrike" kern="0" cap="none" spc="0" normalizeH="0" baseline="0">
                <a:solidFill>
                  <a:srgbClr val="005DA2"/>
                </a:solidFill>
                <a:uFillTx/>
                <a:latin typeface="Times New Roman" panose="02020603050405020304" pitchFamily="18" charset="0"/>
                <a:ea typeface="微软雅黑" panose="020B0503020204020204" pitchFamily="34" charset="-122"/>
                <a:cs typeface="+mn-cs"/>
              </a:defRPr>
            </a:lvl1pPr>
            <a:lvl2pPr marL="720000" indent="-288000" algn="l" defTabSz="914400" rtl="0" eaLnBrk="1" fontAlgn="auto" latinLnBrk="0" hangingPunct="1">
              <a:lnSpc>
                <a:spcPct val="100000"/>
              </a:lnSpc>
              <a:spcBef>
                <a:spcPts val="600"/>
              </a:spcBef>
              <a:spcAft>
                <a:spcPts val="0"/>
              </a:spcAft>
              <a:buFont typeface="Arial" panose="020B0604020202020204" pitchFamily="34" charset="0"/>
              <a:buChar char="•"/>
              <a:tabLst>
                <a:tab pos="1609725" algn="l"/>
              </a:tabLst>
              <a:defRPr lang="zh-CN" altLang="en-US" sz="2000" u="none" strike="noStrike" kern="0" cap="none" spc="0" normalizeH="0" baseline="0">
                <a:solidFill>
                  <a:schemeClr val="tx1"/>
                </a:solidFill>
                <a:uFillTx/>
                <a:latin typeface="Times New Roman" panose="02020603050405020304" pitchFamily="18"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000" marR="0" lvl="0" indent="-288000" algn="l" defTabSz="914400" rtl="0" eaLnBrk="1" fontAlgn="auto" latinLnBrk="0" hangingPunct="1">
              <a:lnSpc>
                <a:spcPct val="100000"/>
              </a:lnSpc>
              <a:spcBef>
                <a:spcPts val="600"/>
              </a:spcBef>
              <a:spcAft>
                <a:spcPts val="0"/>
              </a:spcAft>
              <a:buClrTx/>
              <a:buSzPct val="70000"/>
              <a:buFont typeface="Wingdings" panose="05000000000000000000" pitchFamily="2" charset="2"/>
              <a:buChar char="n"/>
              <a:tabLst/>
              <a:defRPr/>
            </a:pPr>
            <a:r>
              <a:rPr kumimoji="0" lang="en-US" altLang="zh-CN" sz="3200" b="0"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mn-cs"/>
              </a:rPr>
              <a:t>A separate power source for each cavity, to adjust power and phase</a:t>
            </a:r>
          </a:p>
          <a:p>
            <a:pPr marL="720000" marR="0" lvl="1" indent="-2880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tab pos="1609725" algn="l"/>
              </a:tabLst>
              <a:defRPr/>
            </a:pPr>
            <a:r>
              <a:rPr kumimoji="0" lang="en-US" altLang="zh-CN" sz="3200" b="0"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mn-cs"/>
              </a:rPr>
              <a:t>300kW @ 324MHz * 20</a:t>
            </a:r>
          </a:p>
          <a:p>
            <a:pPr marL="720000" marR="0" lvl="1" indent="-2880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tab pos="1609725" algn="l"/>
              </a:tabLst>
              <a:defRPr/>
            </a:pPr>
            <a:r>
              <a:rPr kumimoji="0" lang="en-US" altLang="zh-CN" sz="3200" b="0"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mn-cs"/>
              </a:rPr>
              <a:t>&gt;500kW @ 648MHz * 24</a:t>
            </a:r>
          </a:p>
          <a:p>
            <a:pPr marL="288000" marR="0" lvl="0" indent="-288000" algn="l" defTabSz="914400" rtl="0" eaLnBrk="1" fontAlgn="auto" latinLnBrk="0" hangingPunct="1">
              <a:lnSpc>
                <a:spcPct val="100000"/>
              </a:lnSpc>
              <a:spcBef>
                <a:spcPts val="600"/>
              </a:spcBef>
              <a:spcAft>
                <a:spcPts val="0"/>
              </a:spcAft>
              <a:buClrTx/>
              <a:buSzPct val="70000"/>
              <a:buFont typeface="Wingdings" panose="05000000000000000000" pitchFamily="2" charset="2"/>
              <a:buChar char="l"/>
              <a:tabLst/>
              <a:defRPr/>
            </a:pPr>
            <a:r>
              <a:rPr kumimoji="0" lang="en-US" altLang="zh-CN" sz="3200" b="0" i="0" u="none" strike="noStrike" kern="0" cap="none" spc="0" normalizeH="0" baseline="0" noProof="0" dirty="0">
                <a:ln>
                  <a:noFill/>
                </a:ln>
                <a:solidFill>
                  <a:srgbClr val="0000FF"/>
                </a:solidFill>
                <a:effectLst/>
                <a:uLnTx/>
                <a:uFillTx/>
                <a:latin typeface="Times New Roman" panose="02020603050405020304" pitchFamily="18" charset="0"/>
                <a:ea typeface="微软雅黑" panose="020B0503020204020204" pitchFamily="34" charset="-122"/>
                <a:cs typeface="+mn-cs"/>
              </a:rPr>
              <a:t>Spoke cavity</a:t>
            </a:r>
          </a:p>
          <a:p>
            <a:pPr marL="0" marR="0" lvl="0" indent="0" algn="l" defTabSz="914400" rtl="0" eaLnBrk="1" fontAlgn="auto" latinLnBrk="0" hangingPunct="1">
              <a:lnSpc>
                <a:spcPct val="100000"/>
              </a:lnSpc>
              <a:spcBef>
                <a:spcPts val="600"/>
              </a:spcBef>
              <a:spcAft>
                <a:spcPts val="0"/>
              </a:spcAft>
              <a:buClrTx/>
              <a:buSzPct val="70000"/>
              <a:buFont typeface="Wingdings" panose="05000000000000000000" pitchFamily="2" charset="2"/>
              <a:buNone/>
              <a:tabLst/>
              <a:defRPr/>
            </a:pPr>
            <a:r>
              <a:rPr kumimoji="0" lang="en-US" altLang="zh-CN" sz="3200" b="0" i="0" u="none" strike="noStrike" kern="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mn-cs"/>
              </a:rPr>
              <a:t>Solid state amplifier</a:t>
            </a:r>
            <a:r>
              <a:rPr kumimoji="0" lang="en-US" altLang="zh-CN" sz="3200" b="0"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mn-cs"/>
              </a:rPr>
              <a:t>, with 30% safety margin</a:t>
            </a:r>
          </a:p>
          <a:p>
            <a:pPr marL="288000" marR="0" lvl="0" indent="-288000" algn="l" defTabSz="914400" rtl="0" eaLnBrk="1" fontAlgn="auto" latinLnBrk="0" hangingPunct="1">
              <a:lnSpc>
                <a:spcPct val="100000"/>
              </a:lnSpc>
              <a:spcBef>
                <a:spcPts val="600"/>
              </a:spcBef>
              <a:spcAft>
                <a:spcPts val="0"/>
              </a:spcAft>
              <a:buClrTx/>
              <a:buSzPct val="70000"/>
              <a:buFont typeface="Wingdings" panose="05000000000000000000" pitchFamily="2" charset="2"/>
              <a:buChar char="l"/>
              <a:tabLst/>
              <a:defRPr/>
            </a:pPr>
            <a:r>
              <a:rPr kumimoji="0" lang="en-US" altLang="zh-CN" sz="3200" b="0" i="0" u="none" strike="noStrike" kern="0" cap="none" spc="0" normalizeH="0" baseline="0" noProof="0" dirty="0">
                <a:ln>
                  <a:noFill/>
                </a:ln>
                <a:solidFill>
                  <a:srgbClr val="0000FF"/>
                </a:solidFill>
                <a:effectLst/>
                <a:uLnTx/>
                <a:uFillTx/>
                <a:latin typeface="Times New Roman" panose="02020603050405020304" pitchFamily="18" charset="0"/>
                <a:ea typeface="微软雅黑" panose="020B0503020204020204" pitchFamily="34" charset="-122"/>
                <a:cs typeface="+mn-cs"/>
              </a:rPr>
              <a:t>Elliptical cavity</a:t>
            </a:r>
          </a:p>
          <a:p>
            <a:pPr marL="0" marR="0" lvl="0" indent="0" algn="l" defTabSz="914400" rtl="0" eaLnBrk="1" fontAlgn="auto" latinLnBrk="0" hangingPunct="1">
              <a:lnSpc>
                <a:spcPct val="100000"/>
              </a:lnSpc>
              <a:spcBef>
                <a:spcPts val="600"/>
              </a:spcBef>
              <a:spcAft>
                <a:spcPts val="0"/>
              </a:spcAft>
              <a:buClrTx/>
              <a:buSzPct val="70000"/>
              <a:buFont typeface="Wingdings" panose="05000000000000000000" pitchFamily="2" charset="2"/>
              <a:buNone/>
              <a:tabLst/>
              <a:defRPr/>
            </a:pPr>
            <a:r>
              <a:rPr kumimoji="0" lang="en-US" altLang="zh-CN" sz="3200" b="0" i="0" u="none" strike="noStrike" kern="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mn-cs"/>
              </a:rPr>
              <a:t>Klystron + solid</a:t>
            </a:r>
            <a:r>
              <a:rPr kumimoji="0" lang="zh-CN" altLang="en-US" sz="3200" b="0" i="0" u="none" strike="noStrike" kern="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mn-cs"/>
              </a:rPr>
              <a:t> </a:t>
            </a:r>
            <a:r>
              <a:rPr kumimoji="0" lang="en-US" altLang="zh-CN" sz="3200" b="0" i="0" u="none" strike="noStrike" kern="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mn-cs"/>
              </a:rPr>
              <a:t>modulator + circulator and load</a:t>
            </a:r>
          </a:p>
        </p:txBody>
      </p:sp>
      <p:pic>
        <p:nvPicPr>
          <p:cNvPr id="24" name="图片 4">
            <a:extLst>
              <a:ext uri="{FF2B5EF4-FFF2-40B4-BE49-F238E27FC236}">
                <a16:creationId xmlns:a16="http://schemas.microsoft.com/office/drawing/2014/main" id="{680B6BFF-DD48-4F5D-8DBE-FD08F536AE5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35193" y="1223768"/>
            <a:ext cx="1778888" cy="226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标题 2">
            <a:extLst>
              <a:ext uri="{FF2B5EF4-FFF2-40B4-BE49-F238E27FC236}">
                <a16:creationId xmlns:a16="http://schemas.microsoft.com/office/drawing/2014/main" id="{CBB793DF-2FEF-424D-9DEF-6AE324B3734C}"/>
              </a:ext>
            </a:extLst>
          </p:cNvPr>
          <p:cNvSpPr>
            <a:spLocks noGrp="1"/>
          </p:cNvSpPr>
          <p:nvPr>
            <p:ph type="title"/>
          </p:nvPr>
        </p:nvSpPr>
        <p:spPr>
          <a:xfrm>
            <a:off x="1107500" y="92058"/>
            <a:ext cx="10510125" cy="659643"/>
          </a:xfrm>
        </p:spPr>
        <p:txBody>
          <a:bodyPr/>
          <a:lstStyle/>
          <a:p>
            <a:r>
              <a:rPr lang="en-US" altLang="zh-CN" kern="1200" dirty="0">
                <a:solidFill>
                  <a:srgbClr val="0000FF"/>
                </a:solidFill>
                <a:latin typeface="Times New Roman" pitchFamily="18" charset="0"/>
                <a:ea typeface="+mn-ea"/>
                <a:cs typeface="Times New Roman" pitchFamily="18" charset="0"/>
              </a:rPr>
              <a:t>R&amp;D: </a:t>
            </a:r>
            <a:r>
              <a:rPr lang="en-US" altLang="zh-CN" dirty="0">
                <a:solidFill>
                  <a:schemeClr val="tx1"/>
                </a:solidFill>
              </a:rPr>
              <a:t>RF power source</a:t>
            </a:r>
            <a:endParaRPr lang="zh-CN" altLang="en-US" dirty="0">
              <a:solidFill>
                <a:schemeClr val="tx1"/>
              </a:solidFill>
            </a:endParaRPr>
          </a:p>
        </p:txBody>
      </p:sp>
      <p:pic>
        <p:nvPicPr>
          <p:cNvPr id="8" name="图片 7">
            <a:extLst>
              <a:ext uri="{FF2B5EF4-FFF2-40B4-BE49-F238E27FC236}">
                <a16:creationId xmlns:a16="http://schemas.microsoft.com/office/drawing/2014/main" id="{4AAA41FD-345F-4A1E-9E65-AFFBC63BE4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5312" y="3702497"/>
            <a:ext cx="4238750" cy="2795503"/>
          </a:xfrm>
          <a:prstGeom prst="rect">
            <a:avLst/>
          </a:prstGeom>
        </p:spPr>
      </p:pic>
      <p:pic>
        <p:nvPicPr>
          <p:cNvPr id="10" name="图片 9">
            <a:extLst>
              <a:ext uri="{FF2B5EF4-FFF2-40B4-BE49-F238E27FC236}">
                <a16:creationId xmlns:a16="http://schemas.microsoft.com/office/drawing/2014/main" id="{9D330FD3-0D62-46D5-8A14-42C96BE26861}"/>
              </a:ext>
            </a:extLst>
          </p:cNvPr>
          <p:cNvPicPr>
            <a:picLocks noChangeAspect="1"/>
          </p:cNvPicPr>
          <p:nvPr/>
        </p:nvPicPr>
        <p:blipFill>
          <a:blip r:embed="rId5"/>
          <a:stretch>
            <a:fillRect/>
          </a:stretch>
        </p:blipFill>
        <p:spPr>
          <a:xfrm rot="16200000">
            <a:off x="9028036" y="558951"/>
            <a:ext cx="2193265" cy="3546832"/>
          </a:xfrm>
          <a:prstGeom prst="rect">
            <a:avLst/>
          </a:prstGeom>
        </p:spPr>
      </p:pic>
    </p:spTree>
    <p:extLst>
      <p:ext uri="{BB962C8B-B14F-4D97-AF65-F5344CB8AC3E}">
        <p14:creationId xmlns:p14="http://schemas.microsoft.com/office/powerpoint/2010/main" val="39936767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C67CD546-043F-BDB4-7972-A48EA461E7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3" y="3329898"/>
            <a:ext cx="3910877" cy="3475182"/>
          </a:xfrm>
          <a:prstGeom prst="rect">
            <a:avLst/>
          </a:prstGeom>
        </p:spPr>
      </p:pic>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800" b="0" i="0" u="none" strike="noStrike" kern="1200" cap="none" spc="0" normalizeH="0" baseline="0" noProof="0" dirty="0">
              <a:ln>
                <a:noFill/>
              </a:ln>
              <a:solidFill>
                <a:prstClr val="black">
                  <a:tint val="75000"/>
                </a:prstClr>
              </a:solidFill>
              <a:effectLst/>
              <a:uLnTx/>
              <a:uFillTx/>
              <a:latin typeface="Arial"/>
              <a:ea typeface="微软雅黑"/>
              <a:cs typeface="+mn-cs"/>
            </a:endParaRPr>
          </a:p>
        </p:txBody>
      </p:sp>
      <p:sp>
        <p:nvSpPr>
          <p:cNvPr id="4" name="内容占位符 3">
            <a:extLst>
              <a:ext uri="{FF2B5EF4-FFF2-40B4-BE49-F238E27FC236}">
                <a16:creationId xmlns:a16="http://schemas.microsoft.com/office/drawing/2014/main" id="{4E9D4062-52CD-4D52-A274-5EF6FBCFDD6D}"/>
              </a:ext>
            </a:extLst>
          </p:cNvPr>
          <p:cNvSpPr>
            <a:spLocks noGrp="1"/>
          </p:cNvSpPr>
          <p:nvPr>
            <p:ph idx="1"/>
          </p:nvPr>
        </p:nvSpPr>
        <p:spPr>
          <a:xfrm>
            <a:off x="123950" y="961398"/>
            <a:ext cx="11279266" cy="5388907"/>
          </a:xfrm>
        </p:spPr>
        <p:txBody>
          <a:bodyPr/>
          <a:lstStyle/>
          <a:p>
            <a:pPr marL="0" indent="0">
              <a:buNone/>
            </a:pPr>
            <a:r>
              <a:rPr lang="en-US" altLang="zh-CN" sz="3600" dirty="0">
                <a:solidFill>
                  <a:schemeClr val="tx1"/>
                </a:solidFill>
              </a:rPr>
              <a:t>Magnetic</a:t>
            </a:r>
            <a:r>
              <a:rPr lang="zh-CN" altLang="en-US" sz="3600" dirty="0">
                <a:solidFill>
                  <a:schemeClr val="tx1"/>
                </a:solidFill>
              </a:rPr>
              <a:t> </a:t>
            </a:r>
            <a:r>
              <a:rPr lang="en-US" altLang="zh-CN" sz="3600" dirty="0">
                <a:solidFill>
                  <a:schemeClr val="tx1"/>
                </a:solidFill>
              </a:rPr>
              <a:t>alloy</a:t>
            </a:r>
            <a:r>
              <a:rPr lang="zh-CN" altLang="en-US" sz="3600" dirty="0">
                <a:solidFill>
                  <a:schemeClr val="tx1"/>
                </a:solidFill>
              </a:rPr>
              <a:t> </a:t>
            </a:r>
            <a:r>
              <a:rPr lang="en-US" altLang="zh-CN" sz="3600" dirty="0">
                <a:solidFill>
                  <a:schemeClr val="tx1"/>
                </a:solidFill>
              </a:rPr>
              <a:t>loaded</a:t>
            </a:r>
            <a:r>
              <a:rPr lang="zh-CN" altLang="en-US" sz="3600" dirty="0">
                <a:solidFill>
                  <a:schemeClr val="tx1"/>
                </a:solidFill>
              </a:rPr>
              <a:t> </a:t>
            </a:r>
            <a:r>
              <a:rPr lang="en-US" altLang="zh-CN" sz="3600" dirty="0">
                <a:solidFill>
                  <a:schemeClr val="tx1"/>
                </a:solidFill>
              </a:rPr>
              <a:t>cavity</a:t>
            </a:r>
            <a:endParaRPr lang="en-US" altLang="zh-CN" sz="2800" dirty="0"/>
          </a:p>
          <a:p>
            <a:r>
              <a:rPr lang="en-US" altLang="zh-CN" sz="2800" dirty="0"/>
              <a:t>Test</a:t>
            </a:r>
            <a:r>
              <a:rPr lang="zh-CN" altLang="en-US" sz="2800" dirty="0"/>
              <a:t> </a:t>
            </a:r>
            <a:r>
              <a:rPr lang="en-US" altLang="zh-CN" sz="2800" dirty="0"/>
              <a:t>acceleration</a:t>
            </a:r>
            <a:r>
              <a:rPr lang="zh-CN" altLang="en-US" sz="2800" dirty="0"/>
              <a:t> </a:t>
            </a:r>
            <a:r>
              <a:rPr lang="en-US" altLang="zh-CN" sz="2800" dirty="0"/>
              <a:t>gradient</a:t>
            </a:r>
            <a:r>
              <a:rPr lang="zh-CN" altLang="en-US" sz="2800" dirty="0"/>
              <a:t> </a:t>
            </a:r>
            <a:r>
              <a:rPr lang="en-US" altLang="zh-CN" sz="2800" dirty="0"/>
              <a:t>&gt;</a:t>
            </a:r>
            <a:r>
              <a:rPr lang="zh-CN" altLang="en-US" sz="2800" dirty="0"/>
              <a:t> </a:t>
            </a:r>
            <a:r>
              <a:rPr lang="en-US" altLang="zh-CN" sz="2800" dirty="0"/>
              <a:t>50kV/m</a:t>
            </a:r>
          </a:p>
          <a:p>
            <a:r>
              <a:rPr lang="en-US" altLang="zh-CN" sz="2800" dirty="0"/>
              <a:t>Operation</a:t>
            </a:r>
            <a:r>
              <a:rPr lang="zh-CN" altLang="en-US" sz="2800" dirty="0"/>
              <a:t> </a:t>
            </a:r>
            <a:r>
              <a:rPr lang="en-US" altLang="zh-CN" sz="2800" dirty="0"/>
              <a:t>acceleration</a:t>
            </a:r>
            <a:r>
              <a:rPr lang="zh-CN" altLang="en-US" sz="2800" dirty="0"/>
              <a:t> </a:t>
            </a:r>
            <a:r>
              <a:rPr lang="en-US" altLang="zh-CN" sz="2800" dirty="0"/>
              <a:t>gradient</a:t>
            </a:r>
            <a:r>
              <a:rPr lang="zh-CN" altLang="en-US" sz="2800" dirty="0"/>
              <a:t> </a:t>
            </a:r>
            <a:r>
              <a:rPr lang="en-US" altLang="zh-CN" sz="2800" dirty="0"/>
              <a:t>&gt;</a:t>
            </a:r>
            <a:r>
              <a:rPr lang="zh-CN" altLang="en-US" sz="2800" dirty="0"/>
              <a:t> </a:t>
            </a:r>
            <a:r>
              <a:rPr lang="en-US" altLang="zh-CN" sz="2800" dirty="0">
                <a:solidFill>
                  <a:schemeClr val="accent6"/>
                </a:solidFill>
              </a:rPr>
              <a:t>40kV/m</a:t>
            </a:r>
          </a:p>
          <a:p>
            <a:r>
              <a:rPr lang="en-US" altLang="zh-CN" sz="2800" dirty="0"/>
              <a:t>Cavity</a:t>
            </a:r>
            <a:r>
              <a:rPr lang="zh-CN" altLang="en-US" sz="2800" dirty="0"/>
              <a:t> </a:t>
            </a:r>
            <a:r>
              <a:rPr lang="en-US" altLang="zh-CN" sz="2800" dirty="0"/>
              <a:t>impedance</a:t>
            </a:r>
            <a:r>
              <a:rPr lang="zh-CN" altLang="en-US" sz="2800" dirty="0"/>
              <a:t> </a:t>
            </a:r>
            <a:r>
              <a:rPr lang="en-US" altLang="zh-CN" sz="2800" dirty="0"/>
              <a:t>variation</a:t>
            </a:r>
            <a:r>
              <a:rPr lang="zh-CN" altLang="en-US" sz="2800" dirty="0"/>
              <a:t> </a:t>
            </a:r>
            <a:r>
              <a:rPr lang="en-US" altLang="zh-CN" sz="2800" dirty="0"/>
              <a:t>&lt;</a:t>
            </a:r>
            <a:r>
              <a:rPr lang="zh-CN" altLang="en-US" sz="2800" dirty="0"/>
              <a:t> </a:t>
            </a:r>
            <a:r>
              <a:rPr lang="en-US" altLang="zh-CN" sz="2800" dirty="0"/>
              <a:t>3%</a:t>
            </a:r>
            <a:r>
              <a:rPr lang="zh-CN" altLang="en-US" sz="2800" dirty="0"/>
              <a:t>（</a:t>
            </a:r>
            <a:r>
              <a:rPr lang="en-US" altLang="zh-CN" sz="2800" dirty="0"/>
              <a:t>&gt;9600</a:t>
            </a:r>
            <a:r>
              <a:rPr lang="zh-CN" altLang="en-US" sz="2800" dirty="0"/>
              <a:t> </a:t>
            </a:r>
            <a:r>
              <a:rPr lang="en-US" altLang="zh-CN" sz="2800" dirty="0" err="1"/>
              <a:t>hrs</a:t>
            </a:r>
            <a:r>
              <a:rPr lang="zh-CN" altLang="en-US" dirty="0"/>
              <a:t>）</a:t>
            </a:r>
            <a:endParaRPr lang="en-US" altLang="zh-CN" dirty="0"/>
          </a:p>
          <a:p>
            <a:endParaRPr lang="en-US" altLang="zh-CN" dirty="0"/>
          </a:p>
        </p:txBody>
      </p:sp>
      <p:sp>
        <p:nvSpPr>
          <p:cNvPr id="8" name="文本框 7">
            <a:extLst>
              <a:ext uri="{FF2B5EF4-FFF2-40B4-BE49-F238E27FC236}">
                <a16:creationId xmlns:a16="http://schemas.microsoft.com/office/drawing/2014/main" id="{8311A911-B442-5364-EB03-51DA2A813E9A}"/>
              </a:ext>
            </a:extLst>
          </p:cNvPr>
          <p:cNvSpPr txBox="1"/>
          <p:nvPr/>
        </p:nvSpPr>
        <p:spPr bwMode="auto">
          <a:xfrm>
            <a:off x="574374" y="5596988"/>
            <a:ext cx="3466957" cy="738664"/>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400" b="0" i="0" u="none" strike="noStrike" kern="1200" cap="none" spc="0" normalizeH="0" baseline="0" noProof="0" dirty="0">
                <a:ln>
                  <a:noFill/>
                </a:ln>
                <a:solidFill>
                  <a:srgbClr val="FF0000">
                    <a:lumMod val="75000"/>
                  </a:srgbClr>
                </a:solidFill>
                <a:effectLst/>
                <a:uLnTx/>
                <a:uFillTx/>
                <a:latin typeface="Microsoft YaHei" panose="020B0503020204020204" pitchFamily="34" charset="-122"/>
                <a:ea typeface="Microsoft YaHei" panose="020B0503020204020204" pitchFamily="34" charset="-122"/>
                <a:cs typeface="+mn-cs"/>
              </a:rPr>
              <a:t>Frequency</a:t>
            </a:r>
            <a:r>
              <a:rPr kumimoji="1" lang="zh-CN" altLang="en-US" sz="1400" b="0" i="0" u="none" strike="noStrike" kern="1200" cap="none" spc="0" normalizeH="0" baseline="0" noProof="0" dirty="0">
                <a:ln>
                  <a:noFill/>
                </a:ln>
                <a:solidFill>
                  <a:srgbClr val="FF0000">
                    <a:lumMod val="75000"/>
                  </a:srgbClr>
                </a:solidFill>
                <a:effectLst/>
                <a:uLnTx/>
                <a:uFillTx/>
                <a:latin typeface="Microsoft YaHei" panose="020B0503020204020204" pitchFamily="34" charset="-122"/>
                <a:ea typeface="Microsoft YaHei" panose="020B0503020204020204" pitchFamily="34" charset="-122"/>
                <a:cs typeface="+mn-cs"/>
              </a:rPr>
              <a:t> </a:t>
            </a:r>
            <a:r>
              <a:rPr kumimoji="1" lang="en-US" altLang="zh-CN" sz="1400" b="0" i="0" u="none" strike="noStrike" kern="1200" cap="none" spc="0" normalizeH="0" baseline="0" noProof="0" dirty="0">
                <a:ln>
                  <a:noFill/>
                </a:ln>
                <a:solidFill>
                  <a:srgbClr val="FF0000">
                    <a:lumMod val="75000"/>
                  </a:srgbClr>
                </a:solidFill>
                <a:effectLst/>
                <a:uLnTx/>
                <a:uFillTx/>
                <a:latin typeface="Microsoft YaHei" panose="020B0503020204020204" pitchFamily="34" charset="-122"/>
                <a:ea typeface="Microsoft YaHei" panose="020B0503020204020204" pitchFamily="34" charset="-122"/>
                <a:cs typeface="+mn-cs"/>
              </a:rPr>
              <a:t>range</a:t>
            </a:r>
            <a:r>
              <a:rPr kumimoji="1" lang="zh-CN" altLang="en-US" sz="1400" b="0" i="0" u="none" strike="noStrike" kern="1200" cap="none" spc="0" normalizeH="0" baseline="0" noProof="0" dirty="0">
                <a:ln>
                  <a:noFill/>
                </a:ln>
                <a:solidFill>
                  <a:srgbClr val="FF0000">
                    <a:lumMod val="75000"/>
                  </a:srgbClr>
                </a:solidFill>
                <a:effectLst/>
                <a:uLnTx/>
                <a:uFillTx/>
                <a:latin typeface="Microsoft YaHei" panose="020B0503020204020204" pitchFamily="34" charset="-122"/>
                <a:ea typeface="Microsoft YaHei" panose="020B0503020204020204" pitchFamily="34" charset="-122"/>
                <a:cs typeface="+mn-cs"/>
              </a:rPr>
              <a:t> </a:t>
            </a:r>
            <a:r>
              <a:rPr kumimoji="1" lang="en-US" altLang="zh-CN" sz="1400" b="0" i="0" u="none" strike="noStrike" kern="1200" cap="none" spc="0" normalizeH="0" baseline="0" noProof="0" dirty="0">
                <a:ln>
                  <a:noFill/>
                </a:ln>
                <a:solidFill>
                  <a:srgbClr val="FF0000">
                    <a:lumMod val="75000"/>
                  </a:srgbClr>
                </a:solidFill>
                <a:effectLst/>
                <a:uLnTx/>
                <a:uFillTx/>
                <a:latin typeface="Microsoft YaHei" panose="020B0503020204020204" pitchFamily="34" charset="-122"/>
                <a:ea typeface="Microsoft YaHei" panose="020B0503020204020204" pitchFamily="34" charset="-122"/>
                <a:cs typeface="+mn-cs"/>
              </a:rPr>
              <a:t>1-4MHz</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400" b="0" i="0" u="none" strike="noStrike" kern="1200" cap="none" spc="0" normalizeH="0" baseline="0" noProof="0" dirty="0">
                <a:ln>
                  <a:noFill/>
                </a:ln>
                <a:solidFill>
                  <a:srgbClr val="FF0000">
                    <a:lumMod val="75000"/>
                  </a:srgbClr>
                </a:solidFill>
                <a:effectLst/>
                <a:uLnTx/>
                <a:uFillTx/>
                <a:latin typeface="Microsoft YaHei" panose="020B0503020204020204" pitchFamily="34" charset="-122"/>
                <a:ea typeface="Microsoft YaHei" panose="020B0503020204020204" pitchFamily="34" charset="-122"/>
                <a:cs typeface="+mn-cs"/>
              </a:rPr>
              <a:t>A</a:t>
            </a:r>
            <a:r>
              <a:rPr kumimoji="1" lang="zh-CN" altLang="en-US" sz="1400" b="0" i="0" u="none" strike="noStrike" kern="1200" cap="none" spc="0" normalizeH="0" baseline="0" noProof="0" dirty="0">
                <a:ln>
                  <a:noFill/>
                </a:ln>
                <a:solidFill>
                  <a:srgbClr val="FF0000">
                    <a:lumMod val="75000"/>
                  </a:srgbClr>
                </a:solidFill>
                <a:effectLst/>
                <a:uLnTx/>
                <a:uFillTx/>
                <a:latin typeface="Microsoft YaHei" panose="020B0503020204020204" pitchFamily="34" charset="-122"/>
                <a:ea typeface="Microsoft YaHei" panose="020B0503020204020204" pitchFamily="34" charset="-122"/>
                <a:cs typeface="+mn-cs"/>
              </a:rPr>
              <a:t>：</a:t>
            </a:r>
            <a:r>
              <a:rPr kumimoji="1" lang="en-US" altLang="zh-CN" sz="1400" b="0" i="0" u="none" strike="noStrike" kern="1200" cap="none" spc="0" normalizeH="0" baseline="0" noProof="0" dirty="0">
                <a:ln>
                  <a:noFill/>
                </a:ln>
                <a:solidFill>
                  <a:srgbClr val="FF0000">
                    <a:lumMod val="75000"/>
                  </a:srgbClr>
                </a:solidFill>
                <a:effectLst/>
                <a:uLnTx/>
                <a:uFillTx/>
                <a:latin typeface="Microsoft YaHei" panose="020B0503020204020204" pitchFamily="34" charset="-122"/>
                <a:ea typeface="Microsoft YaHei" panose="020B0503020204020204" pitchFamily="34" charset="-122"/>
                <a:cs typeface="+mn-cs"/>
              </a:rPr>
              <a:t>25Hz/50%</a:t>
            </a:r>
            <a:r>
              <a:rPr kumimoji="1" lang="zh-CN" altLang="en-US" sz="1400" b="0" i="0" u="none" strike="noStrike" kern="1200" cap="none" spc="0" normalizeH="0" baseline="0" noProof="0" dirty="0">
                <a:ln>
                  <a:noFill/>
                </a:ln>
                <a:solidFill>
                  <a:srgbClr val="FF0000">
                    <a:lumMod val="75000"/>
                  </a:srgbClr>
                </a:solidFill>
                <a:effectLst/>
                <a:uLnTx/>
                <a:uFillTx/>
                <a:latin typeface="Microsoft YaHei" panose="020B0503020204020204" pitchFamily="34" charset="-122"/>
                <a:ea typeface="Microsoft YaHei" panose="020B0503020204020204" pitchFamily="34" charset="-122"/>
                <a:cs typeface="+mn-cs"/>
              </a:rPr>
              <a:t> </a:t>
            </a:r>
            <a:r>
              <a:rPr kumimoji="1" lang="en-US" altLang="zh-CN" sz="1400" b="0" i="0" u="none" strike="noStrike" kern="1200" cap="none" spc="0" normalizeH="0" baseline="0" noProof="0" dirty="0">
                <a:ln>
                  <a:noFill/>
                </a:ln>
                <a:solidFill>
                  <a:srgbClr val="FF0000">
                    <a:lumMod val="75000"/>
                  </a:srgbClr>
                </a:solidFill>
                <a:effectLst/>
                <a:uLnTx/>
                <a:uFillTx/>
                <a:latin typeface="Microsoft YaHei" panose="020B0503020204020204" pitchFamily="34" charset="-122"/>
                <a:ea typeface="Microsoft YaHei" panose="020B0503020204020204" pitchFamily="34" charset="-122"/>
                <a:cs typeface="+mn-cs"/>
              </a:rPr>
              <a:t>fundamental</a:t>
            </a:r>
            <a:r>
              <a:rPr kumimoji="1" lang="zh-CN" altLang="en-US" sz="1400" b="0" i="0" u="none" strike="noStrike" kern="1200" cap="none" spc="0" normalizeH="0" baseline="0" noProof="0" dirty="0">
                <a:ln>
                  <a:noFill/>
                </a:ln>
                <a:solidFill>
                  <a:srgbClr val="FF0000">
                    <a:lumMod val="75000"/>
                  </a:srgbClr>
                </a:solidFill>
                <a:effectLst/>
                <a:uLnTx/>
                <a:uFillTx/>
                <a:latin typeface="Microsoft YaHei" panose="020B0503020204020204" pitchFamily="34" charset="-122"/>
                <a:ea typeface="Microsoft YaHei" panose="020B0503020204020204" pitchFamily="34" charset="-122"/>
                <a:cs typeface="+mn-cs"/>
              </a:rPr>
              <a:t> </a:t>
            </a:r>
            <a:r>
              <a:rPr kumimoji="1" lang="en-US" altLang="zh-CN" sz="1400" b="0" i="0" u="none" strike="noStrike" kern="1200" cap="none" spc="0" normalizeH="0" baseline="0" noProof="0" dirty="0">
                <a:ln>
                  <a:noFill/>
                </a:ln>
                <a:solidFill>
                  <a:srgbClr val="FF0000">
                    <a:lumMod val="75000"/>
                  </a:srgbClr>
                </a:solidFill>
                <a:effectLst/>
                <a:uLnTx/>
                <a:uFillTx/>
                <a:latin typeface="Microsoft YaHei" panose="020B0503020204020204" pitchFamily="34" charset="-122"/>
                <a:ea typeface="Microsoft YaHei" panose="020B0503020204020204" pitchFamily="34" charset="-122"/>
                <a:cs typeface="+mn-cs"/>
              </a:rPr>
              <a:t>hormonic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400" b="0" i="0" u="none" strike="noStrike" kern="1200" cap="none" spc="0" normalizeH="0" baseline="0" noProof="0" dirty="0">
                <a:ln>
                  <a:noFill/>
                </a:ln>
                <a:solidFill>
                  <a:srgbClr val="FF0000">
                    <a:lumMod val="75000"/>
                  </a:srgbClr>
                </a:solidFill>
                <a:effectLst/>
                <a:uLnTx/>
                <a:uFillTx/>
                <a:latin typeface="Microsoft YaHei" panose="020B0503020204020204" pitchFamily="34" charset="-122"/>
                <a:ea typeface="Microsoft YaHei" panose="020B0503020204020204" pitchFamily="34" charset="-122"/>
                <a:cs typeface="+mn-cs"/>
              </a:rPr>
              <a:t>B</a:t>
            </a:r>
            <a:r>
              <a:rPr kumimoji="1" lang="zh-CN" altLang="en-US" sz="1400" b="0" i="0" u="none" strike="noStrike" kern="1200" cap="none" spc="0" normalizeH="0" baseline="0" noProof="0" dirty="0">
                <a:ln>
                  <a:noFill/>
                </a:ln>
                <a:solidFill>
                  <a:srgbClr val="FF0000">
                    <a:lumMod val="75000"/>
                  </a:srgbClr>
                </a:solidFill>
                <a:effectLst/>
                <a:uLnTx/>
                <a:uFillTx/>
                <a:latin typeface="Microsoft YaHei" panose="020B0503020204020204" pitchFamily="34" charset="-122"/>
                <a:ea typeface="Microsoft YaHei" panose="020B0503020204020204" pitchFamily="34" charset="-122"/>
                <a:cs typeface="+mn-cs"/>
              </a:rPr>
              <a:t>：</a:t>
            </a:r>
            <a:r>
              <a:rPr kumimoji="1" lang="en-US" altLang="zh-CN" sz="1400" b="0" i="0" u="none" strike="noStrike" kern="1200" cap="none" spc="0" normalizeH="0" baseline="0" noProof="0" dirty="0">
                <a:ln>
                  <a:noFill/>
                </a:ln>
                <a:solidFill>
                  <a:srgbClr val="FF0000">
                    <a:lumMod val="75000"/>
                  </a:srgbClr>
                </a:solidFill>
                <a:effectLst/>
                <a:uLnTx/>
                <a:uFillTx/>
                <a:latin typeface="Microsoft YaHei" panose="020B0503020204020204" pitchFamily="34" charset="-122"/>
                <a:ea typeface="Microsoft YaHei" panose="020B0503020204020204" pitchFamily="34" charset="-122"/>
                <a:cs typeface="+mn-cs"/>
              </a:rPr>
              <a:t>25Hz/15%</a:t>
            </a:r>
            <a:r>
              <a:rPr kumimoji="1" lang="zh-CN" altLang="en-US" sz="1400" b="0" i="0" u="none" strike="noStrike" kern="1200" cap="none" spc="0" normalizeH="0" baseline="0" noProof="0" dirty="0">
                <a:ln>
                  <a:noFill/>
                </a:ln>
                <a:solidFill>
                  <a:srgbClr val="FF0000">
                    <a:lumMod val="75000"/>
                  </a:srgbClr>
                </a:solidFill>
                <a:effectLst/>
                <a:uLnTx/>
                <a:uFillTx/>
                <a:latin typeface="Microsoft YaHei" panose="020B0503020204020204" pitchFamily="34" charset="-122"/>
                <a:ea typeface="Microsoft YaHei" panose="020B0503020204020204" pitchFamily="34" charset="-122"/>
                <a:cs typeface="+mn-cs"/>
              </a:rPr>
              <a:t> </a:t>
            </a:r>
            <a:r>
              <a:rPr kumimoji="1" lang="en-US" altLang="zh-CN" sz="1400" b="0" i="0" u="none" strike="noStrike" kern="1200" cap="none" spc="0" normalizeH="0" baseline="0" noProof="0" dirty="0">
                <a:ln>
                  <a:noFill/>
                </a:ln>
                <a:solidFill>
                  <a:srgbClr val="FF0000">
                    <a:lumMod val="75000"/>
                  </a:srgbClr>
                </a:solidFill>
                <a:effectLst/>
                <a:uLnTx/>
                <a:uFillTx/>
                <a:latin typeface="Microsoft YaHei" panose="020B0503020204020204" pitchFamily="34" charset="-122"/>
                <a:ea typeface="Microsoft YaHei" panose="020B0503020204020204" pitchFamily="34" charset="-122"/>
                <a:cs typeface="+mn-cs"/>
              </a:rPr>
              <a:t>second</a:t>
            </a:r>
            <a:r>
              <a:rPr kumimoji="1" lang="zh-CN" altLang="en-US" sz="1400" b="0" i="0" u="none" strike="noStrike" kern="1200" cap="none" spc="0" normalizeH="0" baseline="0" noProof="0" dirty="0">
                <a:ln>
                  <a:noFill/>
                </a:ln>
                <a:solidFill>
                  <a:srgbClr val="FF0000">
                    <a:lumMod val="75000"/>
                  </a:srgbClr>
                </a:solidFill>
                <a:effectLst/>
                <a:uLnTx/>
                <a:uFillTx/>
                <a:latin typeface="Microsoft YaHei" panose="020B0503020204020204" pitchFamily="34" charset="-122"/>
                <a:ea typeface="Microsoft YaHei" panose="020B0503020204020204" pitchFamily="34" charset="-122"/>
                <a:cs typeface="+mn-cs"/>
              </a:rPr>
              <a:t> </a:t>
            </a:r>
            <a:r>
              <a:rPr kumimoji="1" lang="en-US" altLang="zh-CN" sz="1400" b="0" i="0" u="none" strike="noStrike" kern="1200" cap="none" spc="0" normalizeH="0" baseline="0" noProof="0" dirty="0">
                <a:ln>
                  <a:noFill/>
                </a:ln>
                <a:solidFill>
                  <a:srgbClr val="FF0000">
                    <a:lumMod val="75000"/>
                  </a:srgbClr>
                </a:solidFill>
                <a:effectLst/>
                <a:uLnTx/>
                <a:uFillTx/>
                <a:latin typeface="Microsoft YaHei" panose="020B0503020204020204" pitchFamily="34" charset="-122"/>
                <a:ea typeface="Microsoft YaHei" panose="020B0503020204020204" pitchFamily="34" charset="-122"/>
                <a:cs typeface="+mn-cs"/>
              </a:rPr>
              <a:t>hormonic</a:t>
            </a:r>
            <a:endParaRPr kumimoji="0" lang="zh-CN" altLang="en-US" sz="1400" b="0" i="0" u="none" strike="noStrike" kern="1200" cap="none" spc="0" normalizeH="0" baseline="0" noProof="0" dirty="0">
              <a:ln>
                <a:noFill/>
              </a:ln>
              <a:solidFill>
                <a:srgbClr val="FF0000">
                  <a:lumMod val="75000"/>
                </a:srgbClr>
              </a:solidFill>
              <a:effectLst/>
              <a:uLnTx/>
              <a:uFillTx/>
              <a:latin typeface="Arial"/>
              <a:ea typeface="微软雅黑"/>
              <a:cs typeface="+mn-cs"/>
            </a:endParaRPr>
          </a:p>
        </p:txBody>
      </p:sp>
      <p:sp>
        <p:nvSpPr>
          <p:cNvPr id="11" name="文本框 10">
            <a:extLst>
              <a:ext uri="{FF2B5EF4-FFF2-40B4-BE49-F238E27FC236}">
                <a16:creationId xmlns:a16="http://schemas.microsoft.com/office/drawing/2014/main" id="{0281B9DA-735E-49E4-19C4-707EAB09C1BC}"/>
              </a:ext>
            </a:extLst>
          </p:cNvPr>
          <p:cNvSpPr txBox="1"/>
          <p:nvPr/>
        </p:nvSpPr>
        <p:spPr bwMode="auto">
          <a:xfrm>
            <a:off x="8780374" y="6565486"/>
            <a:ext cx="3782502" cy="307777"/>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400" b="0" i="0" u="none" strike="noStrike" kern="1200" cap="none" spc="0" normalizeH="0" baseline="0" noProof="0" dirty="0">
                <a:ln>
                  <a:noFill/>
                </a:ln>
                <a:solidFill>
                  <a:srgbClr val="FF0000">
                    <a:lumMod val="75000"/>
                  </a:srgbClr>
                </a:solidFill>
                <a:effectLst/>
                <a:uLnTx/>
                <a:uFillTx/>
                <a:latin typeface="Microsoft YaHei" panose="020B0503020204020204" pitchFamily="34" charset="-122"/>
                <a:ea typeface="Microsoft YaHei" panose="020B0503020204020204" pitchFamily="34" charset="-122"/>
                <a:cs typeface="+mn-cs"/>
              </a:rPr>
              <a:t>Cavity</a:t>
            </a:r>
            <a:r>
              <a:rPr kumimoji="1" lang="zh-CN" altLang="en-US" sz="1400" b="0" i="0" u="none" strike="noStrike" kern="1200" cap="none" spc="0" normalizeH="0" baseline="0" noProof="0" dirty="0">
                <a:ln>
                  <a:noFill/>
                </a:ln>
                <a:solidFill>
                  <a:srgbClr val="FF0000">
                    <a:lumMod val="75000"/>
                  </a:srgbClr>
                </a:solidFill>
                <a:effectLst/>
                <a:uLnTx/>
                <a:uFillTx/>
                <a:latin typeface="Microsoft YaHei" panose="020B0503020204020204" pitchFamily="34" charset="-122"/>
                <a:ea typeface="Microsoft YaHei" panose="020B0503020204020204" pitchFamily="34" charset="-122"/>
                <a:cs typeface="+mn-cs"/>
              </a:rPr>
              <a:t> </a:t>
            </a:r>
            <a:r>
              <a:rPr kumimoji="1" lang="en-US" altLang="zh-CN" sz="1400" b="0" i="0" u="none" strike="noStrike" kern="1200" cap="none" spc="0" normalizeH="0" baseline="0" noProof="0" dirty="0">
                <a:ln>
                  <a:noFill/>
                </a:ln>
                <a:solidFill>
                  <a:srgbClr val="FF0000">
                    <a:lumMod val="75000"/>
                  </a:srgbClr>
                </a:solidFill>
                <a:effectLst/>
                <a:uLnTx/>
                <a:uFillTx/>
                <a:latin typeface="Microsoft YaHei" panose="020B0503020204020204" pitchFamily="34" charset="-122"/>
                <a:ea typeface="Microsoft YaHei" panose="020B0503020204020204" pitchFamily="34" charset="-122"/>
                <a:cs typeface="+mn-cs"/>
              </a:rPr>
              <a:t>impedance</a:t>
            </a:r>
            <a:r>
              <a:rPr kumimoji="1" lang="zh-CN" altLang="en-US" sz="1400" b="0" i="0" u="none" strike="noStrike" kern="1200" cap="none" spc="0" normalizeH="0" baseline="0" noProof="0" dirty="0">
                <a:ln>
                  <a:noFill/>
                </a:ln>
                <a:solidFill>
                  <a:srgbClr val="FF0000">
                    <a:lumMod val="75000"/>
                  </a:srgbClr>
                </a:solidFill>
                <a:effectLst/>
                <a:uLnTx/>
                <a:uFillTx/>
                <a:latin typeface="Microsoft YaHei" panose="020B0503020204020204" pitchFamily="34" charset="-122"/>
                <a:ea typeface="Microsoft YaHei" panose="020B0503020204020204" pitchFamily="34" charset="-122"/>
                <a:cs typeface="+mn-cs"/>
              </a:rPr>
              <a:t> </a:t>
            </a:r>
            <a:r>
              <a:rPr kumimoji="1" lang="en-US" altLang="zh-CN" sz="1400" b="0" i="0" u="none" strike="noStrike" kern="1200" cap="none" spc="0" normalizeH="0" baseline="0" noProof="0" dirty="0">
                <a:ln>
                  <a:noFill/>
                </a:ln>
                <a:solidFill>
                  <a:srgbClr val="FF0000">
                    <a:lumMod val="75000"/>
                  </a:srgbClr>
                </a:solidFill>
                <a:effectLst/>
                <a:uLnTx/>
                <a:uFillTx/>
                <a:latin typeface="Microsoft YaHei" panose="020B0503020204020204" pitchFamily="34" charset="-122"/>
                <a:ea typeface="Microsoft YaHei" panose="020B0503020204020204" pitchFamily="34" charset="-122"/>
                <a:cs typeface="+mn-cs"/>
              </a:rPr>
              <a:t>variation</a:t>
            </a:r>
            <a:r>
              <a:rPr kumimoji="1" lang="zh-CN" altLang="en-US" sz="1400" b="0" i="0" u="none" strike="noStrike" kern="1200" cap="none" spc="0" normalizeH="0" baseline="0" noProof="0" dirty="0">
                <a:ln>
                  <a:noFill/>
                </a:ln>
                <a:solidFill>
                  <a:srgbClr val="FF0000">
                    <a:lumMod val="75000"/>
                  </a:srgbClr>
                </a:solidFill>
                <a:effectLst/>
                <a:uLnTx/>
                <a:uFillTx/>
                <a:latin typeface="Microsoft YaHei" panose="020B0503020204020204" pitchFamily="34" charset="-122"/>
                <a:ea typeface="Microsoft YaHei" panose="020B0503020204020204" pitchFamily="34" charset="-122"/>
                <a:cs typeface="+mn-cs"/>
              </a:rPr>
              <a:t> </a:t>
            </a:r>
            <a:r>
              <a:rPr kumimoji="1" lang="en-US" altLang="zh-CN" sz="1400" b="0" i="0" u="none" strike="noStrike" kern="1200" cap="none" spc="0" normalizeH="0" baseline="0" noProof="0" dirty="0">
                <a:ln>
                  <a:noFill/>
                </a:ln>
                <a:solidFill>
                  <a:srgbClr val="FF0000">
                    <a:lumMod val="75000"/>
                  </a:srgbClr>
                </a:solidFill>
                <a:effectLst/>
                <a:uLnTx/>
                <a:uFillTx/>
                <a:latin typeface="Microsoft YaHei" panose="020B0503020204020204" pitchFamily="34" charset="-122"/>
                <a:ea typeface="Microsoft YaHei" panose="020B0503020204020204" pitchFamily="34" charset="-122"/>
                <a:cs typeface="+mn-cs"/>
              </a:rPr>
              <a:t>&lt;3%</a:t>
            </a:r>
          </a:p>
        </p:txBody>
      </p:sp>
      <p:grpSp>
        <p:nvGrpSpPr>
          <p:cNvPr id="12" name="组合 11">
            <a:extLst>
              <a:ext uri="{FF2B5EF4-FFF2-40B4-BE49-F238E27FC236}">
                <a16:creationId xmlns:a16="http://schemas.microsoft.com/office/drawing/2014/main" id="{A4F5DC4A-8EDD-3801-76AD-A3437C8AB2AB}"/>
              </a:ext>
            </a:extLst>
          </p:cNvPr>
          <p:cNvGrpSpPr/>
          <p:nvPr/>
        </p:nvGrpSpPr>
        <p:grpSpPr>
          <a:xfrm>
            <a:off x="3919340" y="3329898"/>
            <a:ext cx="4205544" cy="3389477"/>
            <a:chOff x="3919340" y="3329898"/>
            <a:chExt cx="4205544" cy="3389477"/>
          </a:xfrm>
        </p:grpSpPr>
        <p:pic>
          <p:nvPicPr>
            <p:cNvPr id="13" name="图片 12" descr="upload_586665775">
              <a:extLst>
                <a:ext uri="{FF2B5EF4-FFF2-40B4-BE49-F238E27FC236}">
                  <a16:creationId xmlns:a16="http://schemas.microsoft.com/office/drawing/2014/main" id="{38D957DD-766B-FBE4-8BDF-4AE1092077A6}"/>
                </a:ext>
              </a:extLst>
            </p:cNvPr>
            <p:cNvPicPr>
              <a:picLocks noChangeAspect="1"/>
            </p:cNvPicPr>
            <p:nvPr/>
          </p:nvPicPr>
          <p:blipFill>
            <a:blip r:embed="rId4"/>
            <a:stretch>
              <a:fillRect/>
            </a:stretch>
          </p:blipFill>
          <p:spPr>
            <a:xfrm>
              <a:off x="4041331" y="3659375"/>
              <a:ext cx="4083553" cy="3060000"/>
            </a:xfrm>
            <a:prstGeom prst="rect">
              <a:avLst/>
            </a:prstGeom>
          </p:spPr>
        </p:pic>
        <p:sp>
          <p:nvSpPr>
            <p:cNvPr id="14" name="文本框 13">
              <a:extLst>
                <a:ext uri="{FF2B5EF4-FFF2-40B4-BE49-F238E27FC236}">
                  <a16:creationId xmlns:a16="http://schemas.microsoft.com/office/drawing/2014/main" id="{4CBA272D-35FD-F44D-8057-041066248DFB}"/>
                </a:ext>
              </a:extLst>
            </p:cNvPr>
            <p:cNvSpPr txBox="1"/>
            <p:nvPr/>
          </p:nvSpPr>
          <p:spPr bwMode="auto">
            <a:xfrm>
              <a:off x="3919340" y="3329898"/>
              <a:ext cx="3399409" cy="307777"/>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400" b="0" i="0" u="none" strike="noStrike" kern="1200" cap="none" spc="0" normalizeH="0" baseline="0" noProof="0" dirty="0">
                  <a:ln>
                    <a:noFill/>
                  </a:ln>
                  <a:solidFill>
                    <a:srgbClr val="FF0000">
                      <a:lumMod val="75000"/>
                    </a:srgbClr>
                  </a:solidFill>
                  <a:effectLst/>
                  <a:uLnTx/>
                  <a:uFillTx/>
                  <a:latin typeface="Microsoft YaHei" panose="020B0503020204020204" pitchFamily="34" charset="-122"/>
                  <a:ea typeface="Microsoft YaHei" panose="020B0503020204020204" pitchFamily="34" charset="-122"/>
                  <a:cs typeface="+mn-cs"/>
                </a:rPr>
                <a:t>2022.09</a:t>
              </a:r>
              <a:r>
                <a:rPr kumimoji="1" lang="zh-CN" altLang="en-US" sz="1400" b="0" i="0" u="none" strike="noStrike" kern="1200" cap="none" spc="0" normalizeH="0" baseline="0" noProof="0" dirty="0">
                  <a:ln>
                    <a:noFill/>
                  </a:ln>
                  <a:solidFill>
                    <a:srgbClr val="FF0000">
                      <a:lumMod val="75000"/>
                    </a:srgbClr>
                  </a:solidFill>
                  <a:effectLst/>
                  <a:uLnTx/>
                  <a:uFillTx/>
                  <a:latin typeface="Microsoft YaHei" panose="020B0503020204020204" pitchFamily="34" charset="-122"/>
                  <a:ea typeface="Microsoft YaHei" panose="020B0503020204020204" pitchFamily="34" charset="-122"/>
                  <a:cs typeface="+mn-cs"/>
                </a:rPr>
                <a:t> </a:t>
              </a:r>
              <a:r>
                <a:rPr kumimoji="1" lang="en-US" altLang="zh-CN" sz="1400" b="0" i="0" u="none" strike="noStrike" kern="1200" cap="none" spc="0" normalizeH="0" baseline="0" noProof="0" dirty="0">
                  <a:ln>
                    <a:noFill/>
                  </a:ln>
                  <a:solidFill>
                    <a:srgbClr val="FF0000">
                      <a:lumMod val="75000"/>
                    </a:srgbClr>
                  </a:solidFill>
                  <a:effectLst/>
                  <a:uLnTx/>
                  <a:uFillTx/>
                  <a:latin typeface="Microsoft YaHei" panose="020B0503020204020204" pitchFamily="34" charset="-122"/>
                  <a:ea typeface="Microsoft YaHei" panose="020B0503020204020204" pitchFamily="34" charset="-122"/>
                  <a:cs typeface="+mn-cs"/>
                </a:rPr>
                <a:t>officially</a:t>
              </a:r>
              <a:r>
                <a:rPr kumimoji="1" lang="zh-CN" altLang="en-US" sz="1400" b="0" i="0" u="none" strike="noStrike" kern="1200" cap="none" spc="0" normalizeH="0" baseline="0" noProof="0" dirty="0">
                  <a:ln>
                    <a:noFill/>
                  </a:ln>
                  <a:solidFill>
                    <a:srgbClr val="FF0000">
                      <a:lumMod val="75000"/>
                    </a:srgbClr>
                  </a:solidFill>
                  <a:effectLst/>
                  <a:uLnTx/>
                  <a:uFillTx/>
                  <a:latin typeface="Microsoft YaHei" panose="020B0503020204020204" pitchFamily="34" charset="-122"/>
                  <a:ea typeface="Microsoft YaHei" panose="020B0503020204020204" pitchFamily="34" charset="-122"/>
                  <a:cs typeface="+mn-cs"/>
                </a:rPr>
                <a:t> </a:t>
              </a:r>
              <a:r>
                <a:rPr kumimoji="1" lang="en-US" altLang="zh-CN" sz="1400" b="0" i="0" u="none" strike="noStrike" kern="1200" cap="none" spc="0" normalizeH="0" baseline="0" noProof="0" dirty="0">
                  <a:ln>
                    <a:noFill/>
                  </a:ln>
                  <a:solidFill>
                    <a:srgbClr val="FF0000">
                      <a:lumMod val="75000"/>
                    </a:srgbClr>
                  </a:solidFill>
                  <a:effectLst/>
                  <a:uLnTx/>
                  <a:uFillTx/>
                  <a:latin typeface="Microsoft YaHei" panose="020B0503020204020204" pitchFamily="34" charset="-122"/>
                  <a:ea typeface="Microsoft YaHei" panose="020B0503020204020204" pitchFamily="34" charset="-122"/>
                  <a:cs typeface="+mn-cs"/>
                </a:rPr>
                <a:t>put</a:t>
              </a:r>
              <a:r>
                <a:rPr kumimoji="1" lang="zh-CN" altLang="en-US" sz="1400" b="0" i="0" u="none" strike="noStrike" kern="1200" cap="none" spc="0" normalizeH="0" baseline="0" noProof="0" dirty="0">
                  <a:ln>
                    <a:noFill/>
                  </a:ln>
                  <a:solidFill>
                    <a:srgbClr val="FF0000">
                      <a:lumMod val="75000"/>
                    </a:srgbClr>
                  </a:solidFill>
                  <a:effectLst/>
                  <a:uLnTx/>
                  <a:uFillTx/>
                  <a:latin typeface="Microsoft YaHei" panose="020B0503020204020204" pitchFamily="34" charset="-122"/>
                  <a:ea typeface="Microsoft YaHei" panose="020B0503020204020204" pitchFamily="34" charset="-122"/>
                  <a:cs typeface="+mn-cs"/>
                </a:rPr>
                <a:t> </a:t>
              </a:r>
              <a:r>
                <a:rPr kumimoji="1" lang="en-US" altLang="zh-CN" sz="1400" b="0" i="0" u="none" strike="noStrike" kern="1200" cap="none" spc="0" normalizeH="0" baseline="0" noProof="0" dirty="0">
                  <a:ln>
                    <a:noFill/>
                  </a:ln>
                  <a:solidFill>
                    <a:srgbClr val="FF0000">
                      <a:lumMod val="75000"/>
                    </a:srgbClr>
                  </a:solidFill>
                  <a:effectLst/>
                  <a:uLnTx/>
                  <a:uFillTx/>
                  <a:latin typeface="Microsoft YaHei" panose="020B0503020204020204" pitchFamily="34" charset="-122"/>
                  <a:ea typeface="Microsoft YaHei" panose="020B0503020204020204" pitchFamily="34" charset="-122"/>
                  <a:cs typeface="+mn-cs"/>
                </a:rPr>
                <a:t>into</a:t>
              </a:r>
              <a:r>
                <a:rPr kumimoji="1" lang="zh-CN" altLang="en-US" sz="1400" b="0" i="0" u="none" strike="noStrike" kern="1200" cap="none" spc="0" normalizeH="0" baseline="0" noProof="0" dirty="0">
                  <a:ln>
                    <a:noFill/>
                  </a:ln>
                  <a:solidFill>
                    <a:srgbClr val="FF0000">
                      <a:lumMod val="75000"/>
                    </a:srgbClr>
                  </a:solidFill>
                  <a:effectLst/>
                  <a:uLnTx/>
                  <a:uFillTx/>
                  <a:latin typeface="Microsoft YaHei" panose="020B0503020204020204" pitchFamily="34" charset="-122"/>
                  <a:ea typeface="Microsoft YaHei" panose="020B0503020204020204" pitchFamily="34" charset="-122"/>
                  <a:cs typeface="+mn-cs"/>
                </a:rPr>
                <a:t> </a:t>
              </a:r>
              <a:r>
                <a:rPr kumimoji="1" lang="en-US" altLang="zh-CN" sz="1400" b="0" i="0" u="none" strike="noStrike" kern="1200" cap="none" spc="0" normalizeH="0" baseline="0" noProof="0" dirty="0">
                  <a:ln>
                    <a:noFill/>
                  </a:ln>
                  <a:solidFill>
                    <a:srgbClr val="FF0000">
                      <a:lumMod val="75000"/>
                    </a:srgbClr>
                  </a:solidFill>
                  <a:effectLst/>
                  <a:uLnTx/>
                  <a:uFillTx/>
                  <a:latin typeface="Microsoft YaHei" panose="020B0503020204020204" pitchFamily="34" charset="-122"/>
                  <a:ea typeface="Microsoft YaHei" panose="020B0503020204020204" pitchFamily="34" charset="-122"/>
                  <a:cs typeface="+mn-cs"/>
                </a:rPr>
                <a:t>operation</a:t>
              </a:r>
            </a:p>
          </p:txBody>
        </p:sp>
      </p:grpSp>
      <p:pic>
        <p:nvPicPr>
          <p:cNvPr id="23" name="图片 22">
            <a:extLst>
              <a:ext uri="{FF2B5EF4-FFF2-40B4-BE49-F238E27FC236}">
                <a16:creationId xmlns:a16="http://schemas.microsoft.com/office/drawing/2014/main" id="{A7BE6D4C-7521-3492-4089-25B71F237E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70938" y="830601"/>
            <a:ext cx="4706667" cy="2833290"/>
          </a:xfrm>
          <a:prstGeom prst="rect">
            <a:avLst/>
          </a:prstGeom>
        </p:spPr>
      </p:pic>
      <p:pic>
        <p:nvPicPr>
          <p:cNvPr id="17" name="图片 16">
            <a:extLst>
              <a:ext uri="{FF2B5EF4-FFF2-40B4-BE49-F238E27FC236}">
                <a16:creationId xmlns:a16="http://schemas.microsoft.com/office/drawing/2014/main" id="{85DF3A95-ADAE-00C2-743B-53671F58E1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24883" y="3637674"/>
            <a:ext cx="4058653" cy="2948035"/>
          </a:xfrm>
          <a:prstGeom prst="rect">
            <a:avLst/>
          </a:prstGeom>
        </p:spPr>
      </p:pic>
      <p:sp>
        <p:nvSpPr>
          <p:cNvPr id="3" name="椭圆 2">
            <a:extLst>
              <a:ext uri="{FF2B5EF4-FFF2-40B4-BE49-F238E27FC236}">
                <a16:creationId xmlns:a16="http://schemas.microsoft.com/office/drawing/2014/main" id="{16579CA0-B6C2-4114-83D5-0F85ED820D30}"/>
              </a:ext>
            </a:extLst>
          </p:cNvPr>
          <p:cNvSpPr/>
          <p:nvPr/>
        </p:nvSpPr>
        <p:spPr>
          <a:xfrm>
            <a:off x="627017" y="3198625"/>
            <a:ext cx="1619794" cy="667981"/>
          </a:xfrm>
          <a:prstGeom prst="ellipse">
            <a:avLst/>
          </a:prstGeom>
          <a:noFill/>
          <a:ln w="349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CC"/>
              </a:solidFill>
              <a:effectLst/>
              <a:uLnTx/>
              <a:uFillTx/>
              <a:latin typeface="Arial"/>
              <a:ea typeface="微软雅黑"/>
              <a:cs typeface="+mn-cs"/>
            </a:endParaRPr>
          </a:p>
        </p:txBody>
      </p:sp>
      <p:sp>
        <p:nvSpPr>
          <p:cNvPr id="16" name="标题 2">
            <a:extLst>
              <a:ext uri="{FF2B5EF4-FFF2-40B4-BE49-F238E27FC236}">
                <a16:creationId xmlns:a16="http://schemas.microsoft.com/office/drawing/2014/main" id="{488F322E-BD60-47CF-ACBF-4CA53FC7B864}"/>
              </a:ext>
            </a:extLst>
          </p:cNvPr>
          <p:cNvSpPr>
            <a:spLocks noGrp="1"/>
          </p:cNvSpPr>
          <p:nvPr>
            <p:ph type="title"/>
          </p:nvPr>
        </p:nvSpPr>
        <p:spPr>
          <a:xfrm>
            <a:off x="1107500" y="61879"/>
            <a:ext cx="10510125" cy="659643"/>
          </a:xfrm>
        </p:spPr>
        <p:txBody>
          <a:bodyPr/>
          <a:lstStyle/>
          <a:p>
            <a:r>
              <a:rPr lang="en-US" altLang="zh-CN" kern="1200" dirty="0">
                <a:solidFill>
                  <a:srgbClr val="0000FF"/>
                </a:solidFill>
                <a:latin typeface="Times New Roman" pitchFamily="18" charset="0"/>
                <a:ea typeface="+mn-ea"/>
                <a:cs typeface="Times New Roman" pitchFamily="18" charset="0"/>
              </a:rPr>
              <a:t>R&amp;D</a:t>
            </a:r>
            <a:r>
              <a:rPr lang="zh-CN" altLang="en-US" kern="1200" dirty="0">
                <a:solidFill>
                  <a:srgbClr val="0000FF"/>
                </a:solidFill>
                <a:latin typeface="Times New Roman" pitchFamily="18" charset="0"/>
                <a:ea typeface="+mn-ea"/>
                <a:cs typeface="Times New Roman" pitchFamily="18" charset="0"/>
              </a:rPr>
              <a:t>：</a:t>
            </a:r>
            <a:r>
              <a:rPr lang="en-US" altLang="zh-CN" kern="1200" dirty="0">
                <a:solidFill>
                  <a:schemeClr val="tx1"/>
                </a:solidFill>
                <a:latin typeface="Times New Roman" pitchFamily="18" charset="0"/>
                <a:ea typeface="+mn-ea"/>
                <a:cs typeface="Times New Roman" pitchFamily="18" charset="0"/>
              </a:rPr>
              <a:t>MA loaded cavity</a:t>
            </a:r>
            <a:br>
              <a:rPr lang="en-US" altLang="zh-CN" dirty="0">
                <a:solidFill>
                  <a:schemeClr val="tx1"/>
                </a:solidFill>
              </a:rPr>
            </a:br>
            <a:endParaRPr lang="zh-CN" altLang="en-US" dirty="0"/>
          </a:p>
        </p:txBody>
      </p:sp>
    </p:spTree>
    <p:extLst>
      <p:ext uri="{BB962C8B-B14F-4D97-AF65-F5344CB8AC3E}">
        <p14:creationId xmlns:p14="http://schemas.microsoft.com/office/powerpoint/2010/main" val="21468348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8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15" name="文本框 14">
            <a:extLst>
              <a:ext uri="{FF2B5EF4-FFF2-40B4-BE49-F238E27FC236}">
                <a16:creationId xmlns:a16="http://schemas.microsoft.com/office/drawing/2014/main" id="{C749F4D9-A00D-4F4F-B4C7-D3D97A525D95}"/>
              </a:ext>
            </a:extLst>
          </p:cNvPr>
          <p:cNvSpPr txBox="1"/>
          <p:nvPr/>
        </p:nvSpPr>
        <p:spPr>
          <a:xfrm>
            <a:off x="1232046" y="124596"/>
            <a:ext cx="850737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Painting injection scheme - </a:t>
            </a:r>
            <a:r>
              <a:rPr kumimoji="0" lang="en-US" altLang="zh-CN" sz="4000" b="1" i="0" u="none" strike="noStrike" kern="1200" cap="none" spc="0" normalizeH="0" baseline="0" noProof="0" dirty="0">
                <a:ln>
                  <a:noFill/>
                </a:ln>
                <a:solidFill>
                  <a:srgbClr val="FF0000"/>
                </a:solidFill>
                <a:effectLst/>
                <a:uLnTx/>
                <a:uFillTx/>
                <a:latin typeface="Times New Roman" pitchFamily="18" charset="0"/>
                <a:ea typeface="微软雅黑"/>
                <a:cs typeface="Times New Roman" pitchFamily="18" charset="0"/>
              </a:rPr>
              <a:t>New idea</a:t>
            </a:r>
            <a:endParaRPr kumimoji="0" lang="zh-CN" altLang="en-US" sz="4000" b="1"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16" name="Picture 2">
            <a:extLst>
              <a:ext uri="{FF2B5EF4-FFF2-40B4-BE49-F238E27FC236}">
                <a16:creationId xmlns:a16="http://schemas.microsoft.com/office/drawing/2014/main" id="{CFA385E3-998D-438C-8C6F-EB8FDAA81C52}"/>
              </a:ext>
            </a:extLst>
          </p:cNvPr>
          <p:cNvPicPr>
            <a:picLocks noChangeAspect="1" noChangeArrowheads="1"/>
          </p:cNvPicPr>
          <p:nvPr/>
        </p:nvPicPr>
        <p:blipFill>
          <a:blip r:embed="rId3"/>
          <a:srcRect/>
          <a:stretch>
            <a:fillRect/>
          </a:stretch>
        </p:blipFill>
        <p:spPr bwMode="auto">
          <a:xfrm>
            <a:off x="0" y="956960"/>
            <a:ext cx="6266576" cy="3681613"/>
          </a:xfrm>
          <a:prstGeom prst="rect">
            <a:avLst/>
          </a:prstGeom>
          <a:noFill/>
          <a:ln w="9525">
            <a:noFill/>
            <a:miter lim="800000"/>
            <a:headEnd/>
            <a:tailEnd/>
          </a:ln>
          <a:effectLst/>
        </p:spPr>
      </p:pic>
      <p:pic>
        <p:nvPicPr>
          <p:cNvPr id="17" name="Picture 2">
            <a:extLst>
              <a:ext uri="{FF2B5EF4-FFF2-40B4-BE49-F238E27FC236}">
                <a16:creationId xmlns:a16="http://schemas.microsoft.com/office/drawing/2014/main" id="{30969741-4E13-4B29-B9CB-983859F9400F}"/>
              </a:ext>
            </a:extLst>
          </p:cNvPr>
          <p:cNvPicPr>
            <a:picLocks noChangeAspect="1" noChangeArrowheads="1"/>
          </p:cNvPicPr>
          <p:nvPr/>
        </p:nvPicPr>
        <p:blipFill>
          <a:blip r:embed="rId4"/>
          <a:srcRect/>
          <a:stretch>
            <a:fillRect/>
          </a:stretch>
        </p:blipFill>
        <p:spPr bwMode="auto">
          <a:xfrm>
            <a:off x="0" y="4815281"/>
            <a:ext cx="6073225" cy="1874939"/>
          </a:xfrm>
          <a:prstGeom prst="rect">
            <a:avLst/>
          </a:prstGeom>
          <a:noFill/>
          <a:ln w="9525">
            <a:noFill/>
            <a:miter lim="800000"/>
            <a:headEnd/>
            <a:tailEnd/>
          </a:ln>
          <a:effectLst/>
        </p:spPr>
      </p:pic>
      <p:sp>
        <p:nvSpPr>
          <p:cNvPr id="18" name="内容占位符 2">
            <a:extLst>
              <a:ext uri="{FF2B5EF4-FFF2-40B4-BE49-F238E27FC236}">
                <a16:creationId xmlns:a16="http://schemas.microsoft.com/office/drawing/2014/main" id="{8E79FB38-C872-4929-BCF4-0AF5CA2A3ABF}"/>
              </a:ext>
            </a:extLst>
          </p:cNvPr>
          <p:cNvSpPr>
            <a:spLocks noGrp="1" noChangeArrowheads="1"/>
          </p:cNvSpPr>
          <p:nvPr>
            <p:ph sz="quarter" idx="1"/>
          </p:nvPr>
        </p:nvSpPr>
        <p:spPr>
          <a:xfrm>
            <a:off x="6182685" y="906012"/>
            <a:ext cx="5847127" cy="2164360"/>
          </a:xfrm>
        </p:spPr>
        <p:txBody>
          <a:bodyPr>
            <a:normAutofit fontScale="92500" lnSpcReduction="20000"/>
          </a:bodyPr>
          <a:lstStyle/>
          <a:p>
            <a:pPr algn="just">
              <a:lnSpc>
                <a:spcPct val="140000"/>
              </a:lnSpc>
              <a:spcAft>
                <a:spcPts val="0"/>
              </a:spcAft>
            </a:pPr>
            <a:r>
              <a:rPr lang="en-US" altLang="zh-CN" sz="1900" u="sng" dirty="0">
                <a:solidFill>
                  <a:srgbClr val="C00000"/>
                </a:solidFill>
              </a:rPr>
              <a:t>New idea</a:t>
            </a:r>
            <a:r>
              <a:rPr lang="en-US" altLang="zh-CN" sz="1900" b="0" u="sng" dirty="0">
                <a:solidFill>
                  <a:srgbClr val="C00000"/>
                </a:solidFill>
              </a:rPr>
              <a:t>:</a:t>
            </a:r>
            <a:r>
              <a:rPr lang="en-US" altLang="zh-CN" sz="1900" b="0" dirty="0">
                <a:solidFill>
                  <a:schemeClr val="tx1"/>
                </a:solidFill>
              </a:rPr>
              <a:t> </a:t>
            </a:r>
            <a:r>
              <a:rPr lang="en-US" altLang="zh-CN" b="0" dirty="0">
                <a:solidFill>
                  <a:schemeClr val="tx1"/>
                </a:solidFill>
              </a:rPr>
              <a:t>chicane bump and horizontal painting bump are combined into one bump which make the chicane bump "move“. The horizontal painting is performed by using the position and angle scanning at the same time</a:t>
            </a:r>
            <a:r>
              <a:rPr lang="en-US" altLang="zh-CN" sz="1900" b="0" dirty="0">
                <a:solidFill>
                  <a:schemeClr val="tx1"/>
                </a:solidFill>
              </a:rPr>
              <a:t>. </a:t>
            </a:r>
            <a:endParaRPr sz="1900" b="0" dirty="0">
              <a:solidFill>
                <a:schemeClr val="tx1"/>
              </a:solidFill>
            </a:endParaRPr>
          </a:p>
          <a:p>
            <a:pPr algn="just" eaLnBrk="1" hangingPunct="1">
              <a:lnSpc>
                <a:spcPct val="140000"/>
              </a:lnSpc>
              <a:buNone/>
            </a:pPr>
            <a:endParaRPr sz="1900" b="0" dirty="0">
              <a:solidFill>
                <a:schemeClr val="tx1"/>
              </a:solidFill>
            </a:endParaRPr>
          </a:p>
        </p:txBody>
      </p:sp>
      <p:sp>
        <p:nvSpPr>
          <p:cNvPr id="19" name="内容占位符 2">
            <a:extLst>
              <a:ext uri="{FF2B5EF4-FFF2-40B4-BE49-F238E27FC236}">
                <a16:creationId xmlns:a16="http://schemas.microsoft.com/office/drawing/2014/main" id="{0AD99B49-D9B9-4F77-A3F2-F60A64FE7206}"/>
              </a:ext>
            </a:extLst>
          </p:cNvPr>
          <p:cNvSpPr txBox="1"/>
          <p:nvPr/>
        </p:nvSpPr>
        <p:spPr bwMode="auto">
          <a:xfrm>
            <a:off x="6669248" y="3859078"/>
            <a:ext cx="5522751" cy="2998921"/>
          </a:xfrm>
          <a:prstGeom prst="rect">
            <a:avLst/>
          </a:prstGeom>
          <a:noFill/>
          <a:ln w="9525">
            <a:noFill/>
            <a:miter lim="800000"/>
          </a:ln>
        </p:spPr>
        <p:txBody>
          <a:bodyPr vert="horz" wrap="square" lIns="121917" tIns="60958" rIns="121917" bIns="60958" numCol="1" anchor="t" anchorCtr="0" compatLnSpc="1">
            <a:noAutofit/>
          </a:bodyPr>
          <a:lstStyle/>
          <a:p>
            <a:pPr marL="0" marR="0" lvl="0" indent="0" algn="just" defTabSz="914400" rtl="0" eaLnBrk="0" fontAlgn="auto" latinLnBrk="0" hangingPunct="0">
              <a:lnSpc>
                <a:spcPct val="125000"/>
              </a:lnSpc>
              <a:spcBef>
                <a:spcPts val="0"/>
              </a:spcBef>
              <a:spcAft>
                <a:spcPts val="1200"/>
              </a:spcAft>
              <a:buClr>
                <a:srgbClr val="C00000"/>
              </a:buClr>
              <a:buSzPct val="70000"/>
              <a:buFont typeface="Wingdings" pitchFamily="2" charset="2"/>
              <a:buChar char="u"/>
              <a:tabLst/>
              <a:defRPr/>
            </a:pPr>
            <a:r>
              <a:rPr kumimoji="0" lang="en-US" altLang="zh-CN" sz="1600" b="0" i="0" u="none" strike="noStrike" kern="1200" cap="none" spc="0" normalizeH="0" baseline="0" noProof="0" dirty="0">
                <a:ln>
                  <a:noFill/>
                </a:ln>
                <a:solidFill>
                  <a:srgbClr val="000000"/>
                </a:solidFill>
                <a:effectLst/>
                <a:uLnTx/>
                <a:uFillTx/>
                <a:latin typeface="Times New Roman" pitchFamily="18" charset="0"/>
                <a:ea typeface="微软雅黑" panose="020B0503020204020204" pitchFamily="34" charset="-122"/>
                <a:cs typeface="Times New Roman" pitchFamily="18" charset="0"/>
              </a:rPr>
              <a:t>Peak temperature of the stripping foil can be greatly reduced. </a:t>
            </a:r>
          </a:p>
          <a:p>
            <a:pPr marL="0" marR="0" lvl="0" indent="0" algn="just" defTabSz="914400" rtl="0" eaLnBrk="0" fontAlgn="auto" latinLnBrk="0" hangingPunct="0">
              <a:lnSpc>
                <a:spcPct val="125000"/>
              </a:lnSpc>
              <a:spcBef>
                <a:spcPts val="0"/>
              </a:spcBef>
              <a:spcAft>
                <a:spcPts val="1200"/>
              </a:spcAft>
              <a:buClr>
                <a:srgbClr val="C00000"/>
              </a:buClr>
              <a:buSzPct val="70000"/>
              <a:buFont typeface="Wingdings" pitchFamily="2" charset="2"/>
              <a:buChar char="u"/>
              <a:tabLst/>
              <a:defRPr/>
            </a:pPr>
            <a:r>
              <a:rPr kumimoji="0" lang="en-US" altLang="zh-CN" sz="1600" b="0" i="0" u="none" strike="noStrike" kern="1200" cap="none" spc="0" normalizeH="0" baseline="0" noProof="0" dirty="0">
                <a:ln>
                  <a:noFill/>
                </a:ln>
                <a:solidFill>
                  <a:srgbClr val="000000"/>
                </a:solidFill>
                <a:effectLst/>
                <a:uLnTx/>
                <a:uFillTx/>
                <a:latin typeface="Times New Roman" pitchFamily="18" charset="0"/>
                <a:ea typeface="微软雅黑" panose="020B0503020204020204" pitchFamily="34" charset="-122"/>
                <a:cs typeface="Times New Roman" pitchFamily="18" charset="0"/>
              </a:rPr>
              <a:t>Both correlated and anti-correlated painting can be performed.</a:t>
            </a:r>
          </a:p>
          <a:p>
            <a:pPr marL="0" marR="0" lvl="0" indent="0" algn="just" defTabSz="914400" rtl="0" eaLnBrk="0" fontAlgn="auto" latinLnBrk="0" hangingPunct="0">
              <a:lnSpc>
                <a:spcPct val="125000"/>
              </a:lnSpc>
              <a:spcBef>
                <a:spcPts val="0"/>
              </a:spcBef>
              <a:spcAft>
                <a:spcPts val="1200"/>
              </a:spcAft>
              <a:buClr>
                <a:srgbClr val="C00000"/>
              </a:buClr>
              <a:buSzPct val="70000"/>
              <a:buFont typeface="Wingdings" pitchFamily="2" charset="2"/>
              <a:buChar char="u"/>
              <a:tabLst/>
              <a:defRPr/>
            </a:pPr>
            <a:r>
              <a:rPr kumimoji="0" lang="en-US" altLang="zh-CN" sz="1600" b="0" i="0" u="none" strike="noStrike" kern="1200" cap="none" spc="0" normalizeH="0" baseline="0" noProof="0" dirty="0">
                <a:ln>
                  <a:noFill/>
                </a:ln>
                <a:solidFill>
                  <a:srgbClr val="000000"/>
                </a:solidFill>
                <a:effectLst/>
                <a:uLnTx/>
                <a:uFillTx/>
                <a:latin typeface="Times New Roman" pitchFamily="18" charset="0"/>
                <a:ea typeface="微软雅黑" panose="020B0503020204020204" pitchFamily="34" charset="-122"/>
                <a:cs typeface="Times New Roman" pitchFamily="18" charset="0"/>
              </a:rPr>
              <a:t>The edge focusing effect of bump magnets is greatly reduced</a:t>
            </a:r>
          </a:p>
          <a:p>
            <a:pPr marL="0" marR="0" lvl="0" indent="0" algn="just" defTabSz="914400" rtl="0" eaLnBrk="0" fontAlgn="auto" latinLnBrk="0" hangingPunct="0">
              <a:lnSpc>
                <a:spcPct val="125000"/>
              </a:lnSpc>
              <a:spcBef>
                <a:spcPts val="0"/>
              </a:spcBef>
              <a:spcAft>
                <a:spcPts val="1200"/>
              </a:spcAft>
              <a:buClr>
                <a:srgbClr val="C00000"/>
              </a:buClr>
              <a:buSzPct val="70000"/>
              <a:buFont typeface="Wingdings" pitchFamily="2" charset="2"/>
              <a:buChar char="u"/>
              <a:tabLst/>
              <a:defRPr/>
            </a:pPr>
            <a:r>
              <a:rPr kumimoji="0" lang="en-US" altLang="zh-CN" sz="1600" b="0" i="0" u="none" strike="noStrike" kern="1200" cap="none" spc="0" normalizeH="0" baseline="0" noProof="0" dirty="0">
                <a:ln>
                  <a:noFill/>
                </a:ln>
                <a:solidFill>
                  <a:srgbClr val="000000"/>
                </a:solidFill>
                <a:effectLst/>
                <a:uLnTx/>
                <a:uFillTx/>
                <a:latin typeface="Times New Roman" pitchFamily="18" charset="0"/>
                <a:ea typeface="微软雅黑" panose="020B0503020204020204" pitchFamily="34" charset="-122"/>
                <a:cs typeface="Times New Roman" pitchFamily="18" charset="0"/>
              </a:rPr>
              <a:t>The difficulty of large aperture of the injection port and transport line required by angular scanning is solved. </a:t>
            </a:r>
          </a:p>
          <a:p>
            <a:pPr marL="0" marR="0" lvl="0" indent="0" algn="just" defTabSz="914400" rtl="0" eaLnBrk="0" fontAlgn="auto" latinLnBrk="0" hangingPunct="0">
              <a:lnSpc>
                <a:spcPct val="125000"/>
              </a:lnSpc>
              <a:spcBef>
                <a:spcPts val="0"/>
              </a:spcBef>
              <a:spcAft>
                <a:spcPts val="1200"/>
              </a:spcAft>
              <a:buClr>
                <a:srgbClr val="C00000"/>
              </a:buClr>
              <a:buSzPct val="70000"/>
              <a:buFont typeface="Wingdings" pitchFamily="2" charset="2"/>
              <a:buChar char="u"/>
              <a:tabLst/>
              <a:defRPr/>
            </a:pPr>
            <a:r>
              <a:rPr kumimoji="0" lang="en-US" altLang="zh-CN" sz="1600" b="0" i="0" u="none" strike="noStrike" kern="1200" cap="none" spc="0" normalizeH="0" baseline="0" noProof="0" dirty="0">
                <a:ln>
                  <a:noFill/>
                </a:ln>
                <a:solidFill>
                  <a:srgbClr val="000000"/>
                </a:solidFill>
                <a:effectLst/>
                <a:uLnTx/>
                <a:uFillTx/>
                <a:latin typeface="Times New Roman" pitchFamily="18" charset="0"/>
                <a:ea typeface="微软雅黑" panose="020B0503020204020204" pitchFamily="34" charset="-122"/>
                <a:cs typeface="Times New Roman" pitchFamily="18" charset="0"/>
              </a:rPr>
              <a:t>It saves a set of bump magnets and is easier to optimize the layout of the injection system.</a:t>
            </a:r>
          </a:p>
        </p:txBody>
      </p:sp>
      <p:sp>
        <p:nvSpPr>
          <p:cNvPr id="20" name="左大括号 19">
            <a:extLst>
              <a:ext uri="{FF2B5EF4-FFF2-40B4-BE49-F238E27FC236}">
                <a16:creationId xmlns:a16="http://schemas.microsoft.com/office/drawing/2014/main" id="{6A1BEA6A-C2C9-4EF8-B98D-491FEFD28621}"/>
              </a:ext>
            </a:extLst>
          </p:cNvPr>
          <p:cNvSpPr/>
          <p:nvPr/>
        </p:nvSpPr>
        <p:spPr bwMode="auto">
          <a:xfrm>
            <a:off x="6486415" y="3804835"/>
            <a:ext cx="301843" cy="2929180"/>
          </a:xfrm>
          <a:prstGeom prst="leftBrace">
            <a:avLst/>
          </a:prstGeom>
          <a:noFill/>
          <a:ln w="25400" cap="flat" cmpd="sng" algn="ctr">
            <a:solidFill>
              <a:srgbClr val="C00000"/>
            </a:solidFill>
            <a:prstDash val="solid"/>
            <a:round/>
            <a:headEnd type="none" w="med" len="med"/>
            <a:tailEnd type="none" w="med" len="med"/>
          </a:ln>
        </p:spPr>
        <p:txBody>
          <a:bodyPr vert="horz" wrap="square" lIns="121917" tIns="60958" rIns="121917" bIns="60958" numCol="1" rtlCol="0" anchor="t" anchorCtr="0" compatLnSpc="1"/>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mn-cs"/>
            </a:endParaRPr>
          </a:p>
        </p:txBody>
      </p:sp>
      <p:sp>
        <p:nvSpPr>
          <p:cNvPr id="21" name="内容占位符 2">
            <a:extLst>
              <a:ext uri="{FF2B5EF4-FFF2-40B4-BE49-F238E27FC236}">
                <a16:creationId xmlns:a16="http://schemas.microsoft.com/office/drawing/2014/main" id="{03F690AF-B9BE-4E95-9BB1-100B24A56AE5}"/>
              </a:ext>
            </a:extLst>
          </p:cNvPr>
          <p:cNvSpPr txBox="1">
            <a:spLocks noChangeArrowheads="1"/>
          </p:cNvSpPr>
          <p:nvPr/>
        </p:nvSpPr>
        <p:spPr>
          <a:xfrm>
            <a:off x="6233020" y="3221444"/>
            <a:ext cx="3162650" cy="511728"/>
          </a:xfrm>
          <a:prstGeom prst="rect">
            <a:avLst/>
          </a:prstGeom>
        </p:spPr>
        <p:txBody>
          <a:bodyPr lIns="121917" tIns="60958" rIns="121917" bIns="60958"/>
          <a:lstStyle/>
          <a:p>
            <a:pPr marL="457189" marR="0" lvl="0" indent="-457189" algn="just" defTabSz="914400" rtl="0" eaLnBrk="1" fontAlgn="auto" latinLnBrk="0" hangingPunct="1">
              <a:lnSpc>
                <a:spcPct val="140000"/>
              </a:lnSpc>
              <a:spcBef>
                <a:spcPts val="0"/>
              </a:spcBef>
              <a:spcAft>
                <a:spcPts val="0"/>
              </a:spcAft>
              <a:buClrTx/>
              <a:buSzPct val="70000"/>
              <a:buFont typeface="Wingdings" panose="05000000000000000000" pitchFamily="2" charset="2"/>
              <a:buChar char="u"/>
              <a:tabLst/>
              <a:defRPr/>
            </a:pPr>
            <a:r>
              <a:rPr kumimoji="0" lang="en-US" altLang="zh-CN" sz="1900" b="1" i="0" u="sng" strike="noStrike" kern="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Advantages:</a:t>
            </a:r>
            <a:endParaRPr kumimoji="0" lang="zh-CN" altLang="en-US" sz="1900" b="1" i="0" u="sng" strike="noStrike" kern="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663639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Contents</a:t>
            </a:r>
            <a:endParaRPr lang="zh-CN" altLang="en-US" dirty="0"/>
          </a:p>
        </p:txBody>
      </p:sp>
      <p:sp>
        <p:nvSpPr>
          <p:cNvPr id="33" name="流程图: 离页连接符 32"/>
          <p:cNvSpPr/>
          <p:nvPr/>
        </p:nvSpPr>
        <p:spPr>
          <a:xfrm>
            <a:off x="1246332" y="1302268"/>
            <a:ext cx="769482" cy="720156"/>
          </a:xfrm>
          <a:prstGeom prst="flowChartOffpageConnector">
            <a:avLst/>
          </a:prstGeom>
          <a:solidFill>
            <a:srgbClr val="071F65"/>
          </a:solidFill>
          <a:ln w="12700" cap="flat" cmpd="sng" algn="ctr">
            <a:noFill/>
            <a:prstDash val="solid"/>
            <a:miter lim="800000"/>
          </a:ln>
          <a:effectLst/>
        </p:spPr>
        <p:txBody>
          <a:bodyPr rtlCol="0" anchor="ctr"/>
          <a:lstStyle/>
          <a:p>
            <a:pPr algn="ctr">
              <a:defRPr/>
            </a:pPr>
            <a:r>
              <a:rPr lang="en-US" altLang="zh-CN" sz="3600" b="1" kern="0" dirty="0">
                <a:solidFill>
                  <a:prstClr val="white"/>
                </a:solidFill>
                <a:latin typeface="Arial" panose="020B0604020202020204"/>
                <a:ea typeface="微软雅黑" panose="020B0503020204020204" charset="-122"/>
              </a:rPr>
              <a:t>1</a:t>
            </a:r>
            <a:endParaRPr lang="zh-CN" altLang="en-US" sz="3600" b="1" kern="0" dirty="0">
              <a:solidFill>
                <a:prstClr val="white"/>
              </a:solidFill>
              <a:latin typeface="Arial" panose="020B0604020202020204"/>
              <a:ea typeface="微软雅黑" panose="020B0503020204020204" charset="-122"/>
            </a:endParaRPr>
          </a:p>
        </p:txBody>
      </p:sp>
      <p:sp>
        <p:nvSpPr>
          <p:cNvPr id="34" name="流程图: 离页连接符 33"/>
          <p:cNvSpPr/>
          <p:nvPr/>
        </p:nvSpPr>
        <p:spPr>
          <a:xfrm>
            <a:off x="1239652" y="2338899"/>
            <a:ext cx="769482" cy="720156"/>
          </a:xfrm>
          <a:prstGeom prst="flowChartOffpageConnector">
            <a:avLst/>
          </a:prstGeom>
          <a:solidFill>
            <a:srgbClr val="071F65"/>
          </a:solidFill>
          <a:ln w="12700" cap="flat" cmpd="sng" algn="ctr">
            <a:noFill/>
            <a:prstDash val="solid"/>
            <a:miter lim="800000"/>
          </a:ln>
          <a:effectLst/>
        </p:spPr>
        <p:txBody>
          <a:bodyPr rtlCol="0" anchor="ctr"/>
          <a:lstStyle/>
          <a:p>
            <a:pPr algn="ctr"/>
            <a:r>
              <a:rPr lang="en-US" altLang="zh-CN" sz="3600" b="1" kern="0" dirty="0">
                <a:solidFill>
                  <a:prstClr val="white"/>
                </a:solidFill>
                <a:latin typeface="Arial" panose="020B0604020202020204"/>
                <a:ea typeface="微软雅黑" panose="020B0503020204020204" charset="-122"/>
              </a:rPr>
              <a:t>2</a:t>
            </a:r>
            <a:endParaRPr lang="zh-CN" altLang="en-US" sz="3600" b="1" kern="0" dirty="0">
              <a:solidFill>
                <a:prstClr val="white"/>
              </a:solidFill>
              <a:latin typeface="Arial" panose="020B0604020202020204"/>
              <a:ea typeface="微软雅黑" panose="020B0503020204020204" charset="-122"/>
            </a:endParaRPr>
          </a:p>
        </p:txBody>
      </p:sp>
      <p:cxnSp>
        <p:nvCxnSpPr>
          <p:cNvPr id="37" name="直接连接符 36"/>
          <p:cNvCxnSpPr>
            <a:cxnSpLocks/>
          </p:cNvCxnSpPr>
          <p:nvPr/>
        </p:nvCxnSpPr>
        <p:spPr>
          <a:xfrm flipV="1">
            <a:off x="2578395" y="1822463"/>
            <a:ext cx="8681484" cy="39234"/>
          </a:xfrm>
          <a:prstGeom prst="line">
            <a:avLst/>
          </a:prstGeom>
          <a:noFill/>
          <a:ln w="12700" cap="flat" cmpd="sng" algn="ctr">
            <a:solidFill>
              <a:srgbClr val="314371"/>
            </a:solidFill>
            <a:prstDash val="solid"/>
            <a:miter lim="800000"/>
          </a:ln>
          <a:effectLst/>
        </p:spPr>
      </p:cxnSp>
      <p:sp>
        <p:nvSpPr>
          <p:cNvPr id="41" name="文本框 5"/>
          <p:cNvSpPr txBox="1"/>
          <p:nvPr/>
        </p:nvSpPr>
        <p:spPr>
          <a:xfrm>
            <a:off x="2572053" y="1312305"/>
            <a:ext cx="6844502" cy="523220"/>
          </a:xfrm>
          <a:prstGeom prst="rect">
            <a:avLst/>
          </a:prstGeom>
          <a:noFill/>
        </p:spPr>
        <p:txBody>
          <a:bodyPr wrap="none" rtlCol="0">
            <a:spAutoFit/>
          </a:bodyPr>
          <a:lstStyle/>
          <a:p>
            <a:r>
              <a:rPr lang="en-US" altLang="zh-CN" sz="2800" dirty="0">
                <a:latin typeface="Arial Black" panose="020B0A04020102020204" pitchFamily="34" charset="0"/>
                <a:ea typeface="微软雅黑" panose="020B0503020204020204" charset="-122"/>
              </a:rPr>
              <a:t>Introduction of CSNS accelerator </a:t>
            </a:r>
          </a:p>
        </p:txBody>
      </p:sp>
      <p:sp>
        <p:nvSpPr>
          <p:cNvPr id="42" name="文本框 43"/>
          <p:cNvSpPr txBox="1"/>
          <p:nvPr/>
        </p:nvSpPr>
        <p:spPr>
          <a:xfrm>
            <a:off x="2527055" y="2310706"/>
            <a:ext cx="8286257" cy="523220"/>
          </a:xfrm>
          <a:prstGeom prst="rect">
            <a:avLst/>
          </a:prstGeom>
          <a:noFill/>
        </p:spPr>
        <p:txBody>
          <a:bodyPr wrap="square" rtlCol="0">
            <a:spAutoFit/>
          </a:bodyPr>
          <a:lstStyle/>
          <a:p>
            <a:r>
              <a:rPr lang="en-US" altLang="zh-CN" sz="2800" dirty="0">
                <a:latin typeface="Arial Black" panose="020B0A04020102020204" pitchFamily="34" charset="0"/>
                <a:ea typeface="微软雅黑" panose="020B0503020204020204" charset="-122"/>
              </a:rPr>
              <a:t>Operation and beam power upgrading</a:t>
            </a:r>
          </a:p>
        </p:txBody>
      </p:sp>
      <p:cxnSp>
        <p:nvCxnSpPr>
          <p:cNvPr id="9" name="直接连接符 8"/>
          <p:cNvCxnSpPr>
            <a:cxnSpLocks/>
          </p:cNvCxnSpPr>
          <p:nvPr/>
        </p:nvCxnSpPr>
        <p:spPr>
          <a:xfrm>
            <a:off x="2596490" y="2880590"/>
            <a:ext cx="8663389" cy="0"/>
          </a:xfrm>
          <a:prstGeom prst="line">
            <a:avLst/>
          </a:prstGeom>
          <a:noFill/>
          <a:ln w="12700" cap="flat" cmpd="sng" algn="ctr">
            <a:solidFill>
              <a:srgbClr val="314371"/>
            </a:solidFill>
            <a:prstDash val="solid"/>
            <a:miter lim="800000"/>
          </a:ln>
          <a:effectLst/>
        </p:spPr>
      </p:cxnSp>
      <p:sp>
        <p:nvSpPr>
          <p:cNvPr id="10" name="流程图: 离页连接符 9"/>
          <p:cNvSpPr/>
          <p:nvPr/>
        </p:nvSpPr>
        <p:spPr>
          <a:xfrm>
            <a:off x="1234976" y="3363379"/>
            <a:ext cx="769482" cy="720156"/>
          </a:xfrm>
          <a:prstGeom prst="flowChartOffpageConnector">
            <a:avLst/>
          </a:prstGeom>
          <a:solidFill>
            <a:srgbClr val="071F65"/>
          </a:solidFill>
          <a:ln w="12700" cap="flat" cmpd="sng" algn="ctr">
            <a:noFill/>
            <a:prstDash val="solid"/>
            <a:miter lim="800000"/>
          </a:ln>
          <a:effectLst/>
        </p:spPr>
        <p:txBody>
          <a:bodyPr rtlCol="0" anchor="ctr"/>
          <a:lstStyle/>
          <a:p>
            <a:pPr algn="ctr"/>
            <a:r>
              <a:rPr lang="en-US" altLang="zh-CN" sz="3600" b="1" kern="0" dirty="0">
                <a:solidFill>
                  <a:prstClr val="white"/>
                </a:solidFill>
                <a:latin typeface="Arial" panose="020B0604020202020204"/>
                <a:ea typeface="微软雅黑" panose="020B0503020204020204" charset="-122"/>
              </a:rPr>
              <a:t>3</a:t>
            </a:r>
            <a:endParaRPr lang="zh-CN" altLang="en-US" sz="3600" b="1" kern="0" dirty="0">
              <a:solidFill>
                <a:prstClr val="white"/>
              </a:solidFill>
              <a:latin typeface="Arial" panose="020B0604020202020204"/>
              <a:ea typeface="微软雅黑" panose="020B0503020204020204" charset="-122"/>
            </a:endParaRPr>
          </a:p>
        </p:txBody>
      </p:sp>
      <p:sp>
        <p:nvSpPr>
          <p:cNvPr id="11" name="文本框 43"/>
          <p:cNvSpPr txBox="1"/>
          <p:nvPr/>
        </p:nvSpPr>
        <p:spPr>
          <a:xfrm>
            <a:off x="2587503" y="3376604"/>
            <a:ext cx="8932873" cy="954107"/>
          </a:xfrm>
          <a:prstGeom prst="rect">
            <a:avLst/>
          </a:prstGeom>
          <a:noFill/>
        </p:spPr>
        <p:txBody>
          <a:bodyPr wrap="square" rtlCol="0">
            <a:spAutoFit/>
          </a:bodyPr>
          <a:lstStyle/>
          <a:p>
            <a:r>
              <a:rPr lang="en-US" altLang="zh-CN" sz="2800" dirty="0">
                <a:latin typeface="Arial Black" panose="020B0A04020102020204" pitchFamily="34" charset="0"/>
                <a:ea typeface="微软雅黑" panose="020B0503020204020204" charset="-122"/>
              </a:rPr>
              <a:t>Design and pre-research on CSNS-II </a:t>
            </a:r>
          </a:p>
          <a:p>
            <a:r>
              <a:rPr lang="en-US" altLang="zh-CN" sz="2800" dirty="0">
                <a:solidFill>
                  <a:prstClr val="black"/>
                </a:solidFill>
                <a:latin typeface="Arial Black" panose="020B0A04020102020204" pitchFamily="34" charset="0"/>
                <a:ea typeface="微软雅黑" panose="020B0503020204020204" charset="-122"/>
              </a:rPr>
              <a:t> </a:t>
            </a:r>
          </a:p>
        </p:txBody>
      </p:sp>
      <p:cxnSp>
        <p:nvCxnSpPr>
          <p:cNvPr id="12" name="直接连接符 11"/>
          <p:cNvCxnSpPr>
            <a:cxnSpLocks/>
          </p:cNvCxnSpPr>
          <p:nvPr/>
        </p:nvCxnSpPr>
        <p:spPr>
          <a:xfrm flipV="1">
            <a:off x="2640657" y="3937632"/>
            <a:ext cx="8560743" cy="1"/>
          </a:xfrm>
          <a:prstGeom prst="line">
            <a:avLst/>
          </a:prstGeom>
          <a:noFill/>
          <a:ln w="12700" cap="flat" cmpd="sng" algn="ctr">
            <a:solidFill>
              <a:srgbClr val="314371"/>
            </a:solidFill>
            <a:prstDash val="solid"/>
            <a:miter lim="800000"/>
          </a:ln>
          <a:effectLst/>
        </p:spPr>
      </p:cxnSp>
      <p:sp>
        <p:nvSpPr>
          <p:cNvPr id="13" name="流程图: 离页连接符 9"/>
          <p:cNvSpPr/>
          <p:nvPr/>
        </p:nvSpPr>
        <p:spPr>
          <a:xfrm>
            <a:off x="1251794" y="4371749"/>
            <a:ext cx="769482" cy="720156"/>
          </a:xfrm>
          <a:prstGeom prst="flowChartOffpageConnector">
            <a:avLst/>
          </a:prstGeom>
          <a:solidFill>
            <a:srgbClr val="071F65"/>
          </a:solidFill>
          <a:ln w="12700" cap="flat" cmpd="sng" algn="ctr">
            <a:noFill/>
            <a:prstDash val="solid"/>
            <a:miter lim="800000"/>
          </a:ln>
          <a:effectLst/>
        </p:spPr>
        <p:txBody>
          <a:bodyPr rtlCol="0" anchor="ctr"/>
          <a:lstStyle/>
          <a:p>
            <a:pPr algn="ctr"/>
            <a:r>
              <a:rPr lang="en-US" altLang="zh-CN" sz="3600" b="1" kern="0" dirty="0">
                <a:solidFill>
                  <a:prstClr val="white"/>
                </a:solidFill>
                <a:latin typeface="Arial" panose="020B0604020202020204"/>
                <a:ea typeface="微软雅黑" panose="020B0503020204020204" charset="-122"/>
              </a:rPr>
              <a:t>4</a:t>
            </a:r>
            <a:endParaRPr lang="zh-CN" altLang="en-US" sz="3600" b="1" kern="0" dirty="0">
              <a:solidFill>
                <a:prstClr val="white"/>
              </a:solidFill>
              <a:latin typeface="Arial" panose="020B0604020202020204"/>
              <a:ea typeface="微软雅黑" panose="020B0503020204020204" charset="-122"/>
            </a:endParaRPr>
          </a:p>
        </p:txBody>
      </p:sp>
      <p:sp>
        <p:nvSpPr>
          <p:cNvPr id="14" name="文本框 43"/>
          <p:cNvSpPr txBox="1"/>
          <p:nvPr/>
        </p:nvSpPr>
        <p:spPr>
          <a:xfrm>
            <a:off x="2588049" y="4389924"/>
            <a:ext cx="5360806" cy="523220"/>
          </a:xfrm>
          <a:prstGeom prst="rect">
            <a:avLst/>
          </a:prstGeom>
          <a:noFill/>
        </p:spPr>
        <p:txBody>
          <a:bodyPr wrap="square" rtlCol="0">
            <a:spAutoFit/>
          </a:bodyPr>
          <a:lstStyle/>
          <a:p>
            <a:r>
              <a:rPr lang="en-US" altLang="zh-CN" sz="2800" dirty="0">
                <a:latin typeface="Arial Black" panose="020B0A04020102020204" pitchFamily="34" charset="0"/>
                <a:ea typeface="微软雅黑" panose="020B0503020204020204" charset="-122"/>
              </a:rPr>
              <a:t>Summary</a:t>
            </a:r>
          </a:p>
        </p:txBody>
      </p:sp>
      <p:cxnSp>
        <p:nvCxnSpPr>
          <p:cNvPr id="15" name="直接连接符 11"/>
          <p:cNvCxnSpPr>
            <a:cxnSpLocks/>
          </p:cNvCxnSpPr>
          <p:nvPr/>
        </p:nvCxnSpPr>
        <p:spPr>
          <a:xfrm>
            <a:off x="2657483" y="4964756"/>
            <a:ext cx="8543917" cy="7601"/>
          </a:xfrm>
          <a:prstGeom prst="line">
            <a:avLst/>
          </a:prstGeom>
          <a:noFill/>
          <a:ln w="12700" cap="flat" cmpd="sng" algn="ctr">
            <a:solidFill>
              <a:srgbClr val="314371"/>
            </a:solidFill>
            <a:prstDash val="solid"/>
            <a:miter lim="800000"/>
          </a:ln>
          <a:effectLst/>
        </p:spPr>
      </p:cxnSp>
    </p:spTree>
    <p:extLst>
      <p:ext uri="{BB962C8B-B14F-4D97-AF65-F5344CB8AC3E}">
        <p14:creationId xmlns:p14="http://schemas.microsoft.com/office/powerpoint/2010/main" val="25111796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8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9" name="标题 2">
            <a:extLst>
              <a:ext uri="{FF2B5EF4-FFF2-40B4-BE49-F238E27FC236}">
                <a16:creationId xmlns:a16="http://schemas.microsoft.com/office/drawing/2014/main" id="{CBB793DF-2FEF-424D-9DEF-6AE324B3734C}"/>
              </a:ext>
            </a:extLst>
          </p:cNvPr>
          <p:cNvSpPr>
            <a:spLocks noGrp="1"/>
          </p:cNvSpPr>
          <p:nvPr>
            <p:ph type="title"/>
          </p:nvPr>
        </p:nvSpPr>
        <p:spPr>
          <a:xfrm>
            <a:off x="1107500" y="92058"/>
            <a:ext cx="10510125" cy="659643"/>
          </a:xfrm>
        </p:spPr>
        <p:txBody>
          <a:bodyPr/>
          <a:lstStyle/>
          <a:p>
            <a:r>
              <a:rPr lang="en-US" altLang="zh-CN" sz="4000" kern="1200" dirty="0">
                <a:solidFill>
                  <a:srgbClr val="0000FF"/>
                </a:solidFill>
                <a:latin typeface="Times New Roman" pitchFamily="18" charset="0"/>
                <a:ea typeface="+mn-ea"/>
                <a:cs typeface="Times New Roman" pitchFamily="18" charset="0"/>
              </a:rPr>
              <a:t>Beam </a:t>
            </a:r>
            <a:r>
              <a:rPr lang="en-US" altLang="zh-CN" sz="4000" kern="1200" dirty="0">
                <a:solidFill>
                  <a:srgbClr val="0000FF"/>
                </a:solidFill>
                <a:latin typeface="Times New Roman" pitchFamily="18" charset="0"/>
                <a:cs typeface="Times New Roman" pitchFamily="18" charset="0"/>
              </a:rPr>
              <a:t>dynamic challenges in the CSNS-II RCS </a:t>
            </a:r>
            <a:endParaRPr lang="zh-CN" altLang="en-US" dirty="0">
              <a:solidFill>
                <a:schemeClr val="tx1"/>
              </a:solidFill>
            </a:endParaRPr>
          </a:p>
        </p:txBody>
      </p:sp>
      <p:graphicFrame>
        <p:nvGraphicFramePr>
          <p:cNvPr id="8" name="表格 7">
            <a:extLst>
              <a:ext uri="{FF2B5EF4-FFF2-40B4-BE49-F238E27FC236}">
                <a16:creationId xmlns:a16="http://schemas.microsoft.com/office/drawing/2014/main" id="{0ED33F9D-6105-45ED-A568-FC7422A3F8F5}"/>
              </a:ext>
            </a:extLst>
          </p:cNvPr>
          <p:cNvGraphicFramePr>
            <a:graphicFrameLocks noGrp="1"/>
          </p:cNvGraphicFramePr>
          <p:nvPr/>
        </p:nvGraphicFramePr>
        <p:xfrm>
          <a:off x="292345" y="881830"/>
          <a:ext cx="11587655" cy="3229245"/>
        </p:xfrm>
        <a:graphic>
          <a:graphicData uri="http://schemas.openxmlformats.org/drawingml/2006/table">
            <a:tbl>
              <a:tblPr firstRow="1" bandRow="1">
                <a:tableStyleId>{5940675A-B579-460E-94D1-54222C63F5DA}</a:tableStyleId>
              </a:tblPr>
              <a:tblGrid>
                <a:gridCol w="5498426">
                  <a:extLst>
                    <a:ext uri="{9D8B030D-6E8A-4147-A177-3AD203B41FA5}">
                      <a16:colId xmlns:a16="http://schemas.microsoft.com/office/drawing/2014/main" val="20000"/>
                    </a:ext>
                  </a:extLst>
                </a:gridCol>
                <a:gridCol w="6089229">
                  <a:extLst>
                    <a:ext uri="{9D8B030D-6E8A-4147-A177-3AD203B41FA5}">
                      <a16:colId xmlns:a16="http://schemas.microsoft.com/office/drawing/2014/main" val="20001"/>
                    </a:ext>
                  </a:extLst>
                </a:gridCol>
              </a:tblGrid>
              <a:tr h="345464">
                <a:tc>
                  <a:txBody>
                    <a:bodyPr/>
                    <a:lstStyle/>
                    <a:p>
                      <a:pPr algn="ctr"/>
                      <a:r>
                        <a:rPr lang="en-US" altLang="zh-CN" sz="1800" kern="1200" dirty="0">
                          <a:solidFill>
                            <a:schemeClr val="tx1"/>
                          </a:solidFill>
                          <a:latin typeface="+mn-lt"/>
                          <a:ea typeface="+mn-ea"/>
                          <a:cs typeface="+mn-cs"/>
                        </a:rPr>
                        <a:t>Challenges</a:t>
                      </a:r>
                      <a:endParaRPr lang="zh-CN" altLang="en-US" sz="1800" kern="1200" dirty="0">
                        <a:solidFill>
                          <a:schemeClr val="tx1"/>
                        </a:solidFill>
                        <a:latin typeface="+mn-lt"/>
                        <a:ea typeface="+mn-ea"/>
                        <a:cs typeface="+mn-cs"/>
                      </a:endParaRPr>
                    </a:p>
                  </a:txBody>
                  <a:tcPr anchor="ctr"/>
                </a:tc>
                <a:tc>
                  <a:txBody>
                    <a:bodyPr/>
                    <a:lstStyle/>
                    <a:p>
                      <a:pPr algn="ctr"/>
                      <a:r>
                        <a:rPr lang="en-US" altLang="zh-CN" dirty="0"/>
                        <a:t>Solutions</a:t>
                      </a:r>
                      <a:endParaRPr lang="zh-CN" altLang="en-US" dirty="0"/>
                    </a:p>
                  </a:txBody>
                  <a:tcPr anchor="ctr"/>
                </a:tc>
                <a:extLst>
                  <a:ext uri="{0D108BD9-81ED-4DB2-BD59-A6C34878D82A}">
                    <a16:rowId xmlns:a16="http://schemas.microsoft.com/office/drawing/2014/main" val="10000"/>
                  </a:ext>
                </a:extLst>
              </a:tr>
              <a:tr h="345464">
                <a:tc>
                  <a:txBody>
                    <a:bodyPr/>
                    <a:lstStyle/>
                    <a:p>
                      <a:pPr marL="0" algn="ctr" defTabSz="914400" rtl="0" eaLnBrk="1" latinLnBrk="0" hangingPunct="1"/>
                      <a:r>
                        <a:rPr lang="en-US" altLang="zh-CN" sz="1800" kern="1200" dirty="0">
                          <a:solidFill>
                            <a:schemeClr val="tx1"/>
                          </a:solidFill>
                          <a:latin typeface="Times New Roman" pitchFamily="18" charset="0"/>
                          <a:ea typeface="+mn-ea"/>
                          <a:cs typeface="Times New Roman" pitchFamily="18" charset="0"/>
                        </a:rPr>
                        <a:t>Emittance increases driven by </a:t>
                      </a:r>
                      <a:r>
                        <a:rPr lang="en-US" altLang="zh-CN" sz="1800" kern="1200" dirty="0">
                          <a:solidFill>
                            <a:srgbClr val="FF0000"/>
                          </a:solidFill>
                          <a:latin typeface="Times New Roman" pitchFamily="18" charset="0"/>
                          <a:ea typeface="+mn-ea"/>
                          <a:cs typeface="Times New Roman" pitchFamily="18" charset="0"/>
                        </a:rPr>
                        <a:t>space charge effects</a:t>
                      </a:r>
                      <a:endParaRPr lang="zh-CN" altLang="en-US" sz="1800" kern="1200" dirty="0">
                        <a:solidFill>
                          <a:srgbClr val="FF0000"/>
                        </a:solidFill>
                        <a:latin typeface="Times New Roman" pitchFamily="18" charset="0"/>
                        <a:ea typeface="+mn-ea"/>
                        <a:cs typeface="Times New Roman" pitchFamily="18" charset="0"/>
                      </a:endParaRPr>
                    </a:p>
                  </a:txBody>
                  <a:tcPr anchor="ctr"/>
                </a:tc>
                <a:tc>
                  <a:txBody>
                    <a:bodyPr/>
                    <a:lstStyle/>
                    <a:p>
                      <a:pPr algn="ctr"/>
                      <a:r>
                        <a:rPr kumimoji="0" lang="en-US" altLang="zh-CN" sz="1800" b="0" i="0" u="none" strike="noStrike" kern="0" cap="none" spc="0" normalizeH="0" baseline="0" noProof="0" dirty="0">
                          <a:ln>
                            <a:noFill/>
                          </a:ln>
                          <a:solidFill>
                            <a:schemeClr val="tx1"/>
                          </a:solidFill>
                          <a:effectLst/>
                          <a:uLnTx/>
                          <a:uFillTx/>
                          <a:latin typeface="Times New Roman" pitchFamily="18" charset="0"/>
                          <a:ea typeface="微软雅黑" panose="020B0503020204020204" pitchFamily="34" charset="-122"/>
                          <a:cs typeface="Times New Roman" pitchFamily="18" charset="0"/>
                        </a:rPr>
                        <a:t>Dual harmonic RF cavity system; Painting injection</a:t>
                      </a:r>
                      <a:endParaRPr kumimoji="0" lang="zh-CN" altLang="en-US" sz="1800" b="0" i="0" u="none" strike="noStrike" kern="0" cap="none" spc="0" normalizeH="0" baseline="0" noProof="0" dirty="0">
                        <a:ln>
                          <a:noFill/>
                        </a:ln>
                        <a:solidFill>
                          <a:schemeClr val="tx1"/>
                        </a:solidFill>
                        <a:effectLst/>
                        <a:uLnTx/>
                        <a:uFillTx/>
                        <a:latin typeface="Times New Roman" pitchFamily="18" charset="0"/>
                        <a:ea typeface="微软雅黑" panose="020B0503020204020204" pitchFamily="34" charset="-122"/>
                        <a:cs typeface="Times New Roman" pitchFamily="18" charset="0"/>
                      </a:endParaRPr>
                    </a:p>
                  </a:txBody>
                  <a:tcPr anchor="ctr"/>
                </a:tc>
                <a:extLst>
                  <a:ext uri="{0D108BD9-81ED-4DB2-BD59-A6C34878D82A}">
                    <a16:rowId xmlns:a16="http://schemas.microsoft.com/office/drawing/2014/main" val="10001"/>
                  </a:ext>
                </a:extLst>
              </a:tr>
              <a:tr h="604561">
                <a:tc>
                  <a:txBody>
                    <a:bodyPr/>
                    <a:lstStyle/>
                    <a:p>
                      <a:pPr algn="ctr"/>
                      <a:r>
                        <a:rPr lang="en-US" altLang="zh-CN" sz="1800" kern="0" dirty="0">
                          <a:solidFill>
                            <a:schemeClr val="tx1"/>
                          </a:solidFill>
                          <a:latin typeface="Times New Roman" pitchFamily="18" charset="0"/>
                          <a:ea typeface="微软雅黑" panose="020B0503020204020204" pitchFamily="34" charset="-122"/>
                          <a:cs typeface="Times New Roman" pitchFamily="18" charset="0"/>
                        </a:rPr>
                        <a:t>Emittance increase caused by broken four-fold symmetry of the RCS</a:t>
                      </a:r>
                      <a:endParaRPr lang="zh-CN" altLang="en-US" sz="1800" kern="0" dirty="0">
                        <a:solidFill>
                          <a:schemeClr val="tx1"/>
                        </a:solidFill>
                        <a:latin typeface="Times New Roman" pitchFamily="18" charset="0"/>
                        <a:ea typeface="微软雅黑" panose="020B0503020204020204" pitchFamily="34" charset="-122"/>
                        <a:cs typeface="Times New Roman" pitchFamily="18" charset="0"/>
                      </a:endParaRPr>
                    </a:p>
                  </a:txBody>
                  <a:tcPr anchor="ctr"/>
                </a:tc>
                <a:tc>
                  <a:txBody>
                    <a:bodyPr/>
                    <a:lstStyle/>
                    <a:p>
                      <a:pPr algn="ctr"/>
                      <a:r>
                        <a:rPr kumimoji="0" lang="en-US" altLang="zh-CN" sz="1800" b="0" i="0" u="none" strike="noStrike" kern="0" cap="none" spc="0" normalizeH="0" baseline="0" noProof="0" dirty="0">
                          <a:ln>
                            <a:noFill/>
                          </a:ln>
                          <a:solidFill>
                            <a:schemeClr val="tx1"/>
                          </a:solidFill>
                          <a:effectLst/>
                          <a:uLnTx/>
                          <a:uFillTx/>
                          <a:latin typeface="Times New Roman" pitchFamily="18" charset="0"/>
                          <a:ea typeface="微软雅黑" panose="020B0503020204020204" pitchFamily="34" charset="-122"/>
                          <a:cs typeface="Times New Roman" pitchFamily="18" charset="0"/>
                        </a:rPr>
                        <a:t>New injection system</a:t>
                      </a:r>
                      <a:endParaRPr kumimoji="0" lang="zh-CN" altLang="en-US" sz="1800" b="0" i="0" u="none" strike="noStrike" kern="0" cap="none" spc="0" normalizeH="0" baseline="0" noProof="0" dirty="0">
                        <a:ln>
                          <a:noFill/>
                        </a:ln>
                        <a:solidFill>
                          <a:schemeClr val="tx1"/>
                        </a:solidFill>
                        <a:effectLst/>
                        <a:uLnTx/>
                        <a:uFillTx/>
                        <a:latin typeface="Times New Roman" pitchFamily="18" charset="0"/>
                        <a:ea typeface="微软雅黑" panose="020B0503020204020204" pitchFamily="34" charset="-122"/>
                        <a:cs typeface="Times New Roman" pitchFamily="18" charset="0"/>
                      </a:endParaRPr>
                    </a:p>
                  </a:txBody>
                  <a:tcPr anchor="ctr"/>
                </a:tc>
                <a:extLst>
                  <a:ext uri="{0D108BD9-81ED-4DB2-BD59-A6C34878D82A}">
                    <a16:rowId xmlns:a16="http://schemas.microsoft.com/office/drawing/2014/main" val="10002"/>
                  </a:ext>
                </a:extLst>
              </a:tr>
              <a:tr h="604561">
                <a:tc>
                  <a:txBody>
                    <a:bodyPr/>
                    <a:lstStyle/>
                    <a:p>
                      <a:pPr marL="0" algn="ctr" defTabSz="914400" rtl="0" eaLnBrk="1" latinLnBrk="0" hangingPunct="1"/>
                      <a:r>
                        <a:rPr lang="en-US" altLang="zh-CN" sz="1800" kern="0" dirty="0">
                          <a:solidFill>
                            <a:srgbClr val="FF0000"/>
                          </a:solidFill>
                          <a:latin typeface="Times New Roman" pitchFamily="18" charset="0"/>
                          <a:ea typeface="微软雅黑" panose="020B0503020204020204" pitchFamily="34" charset="-122"/>
                          <a:cs typeface="Times New Roman" pitchFamily="18" charset="0"/>
                        </a:rPr>
                        <a:t>Beam instability </a:t>
                      </a:r>
                      <a:endParaRPr lang="zh-CN" altLang="en-US" sz="1800" kern="0" dirty="0">
                        <a:solidFill>
                          <a:srgbClr val="FF0000"/>
                        </a:solidFill>
                        <a:latin typeface="Times New Roman" pitchFamily="18" charset="0"/>
                        <a:ea typeface="微软雅黑" panose="020B0503020204020204" pitchFamily="34" charset="-122"/>
                        <a:cs typeface="Times New Roman" pitchFamily="18" charset="0"/>
                      </a:endParaRPr>
                    </a:p>
                  </a:txBody>
                  <a:tcPr anchor="ctr"/>
                </a:tc>
                <a:tc>
                  <a:txBody>
                    <a:bodyPr/>
                    <a:lstStyle/>
                    <a:p>
                      <a:pPr algn="ctr"/>
                      <a:r>
                        <a:rPr kumimoji="0" lang="en-US" altLang="zh-CN" sz="1800" b="0" i="0" u="none" strike="noStrike" kern="0" cap="none" spc="0" normalizeH="0" baseline="0" noProof="0" dirty="0">
                          <a:ln>
                            <a:noFill/>
                          </a:ln>
                          <a:solidFill>
                            <a:schemeClr val="tx1"/>
                          </a:solidFill>
                          <a:effectLst/>
                          <a:uLnTx/>
                          <a:uFillTx/>
                          <a:latin typeface="Times New Roman" pitchFamily="18" charset="0"/>
                          <a:ea typeface="微软雅黑" panose="020B0503020204020204" pitchFamily="34" charset="-122"/>
                          <a:cs typeface="Times New Roman" pitchFamily="18" charset="0"/>
                        </a:rPr>
                        <a:t>Increasing chromaticity damping and </a:t>
                      </a:r>
                      <a:r>
                        <a:rPr kumimoji="0" lang="en-US" altLang="zh-CN" sz="1800" b="0" i="0" u="none" strike="noStrike" kern="0" cap="none" spc="0" normalizeH="0" baseline="0" noProof="0" dirty="0" err="1">
                          <a:ln>
                            <a:noFill/>
                          </a:ln>
                          <a:solidFill>
                            <a:schemeClr val="tx1"/>
                          </a:solidFill>
                          <a:effectLst/>
                          <a:uLnTx/>
                          <a:uFillTx/>
                          <a:latin typeface="Times New Roman" pitchFamily="18" charset="0"/>
                          <a:ea typeface="微软雅黑" panose="020B0503020204020204" pitchFamily="34" charset="-122"/>
                          <a:cs typeface="Times New Roman" pitchFamily="18" charset="0"/>
                        </a:rPr>
                        <a:t>octupole</a:t>
                      </a:r>
                      <a:r>
                        <a:rPr kumimoji="0" lang="en-US" altLang="zh-CN" sz="1800" b="0" i="0" u="none" strike="noStrike" kern="0" cap="none" spc="0" normalizeH="0" baseline="0" noProof="0" dirty="0">
                          <a:ln>
                            <a:noFill/>
                          </a:ln>
                          <a:solidFill>
                            <a:schemeClr val="tx1"/>
                          </a:solidFill>
                          <a:effectLst/>
                          <a:uLnTx/>
                          <a:uFillTx/>
                          <a:latin typeface="Times New Roman" pitchFamily="18" charset="0"/>
                          <a:ea typeface="微软雅黑" panose="020B0503020204020204" pitchFamily="34" charset="-122"/>
                          <a:cs typeface="Times New Roman" pitchFamily="18" charset="0"/>
                        </a:rPr>
                        <a:t> magnet damping; Installation of a beam feedback system; optimization of the tune</a:t>
                      </a:r>
                      <a:endParaRPr kumimoji="0" lang="zh-CN" altLang="en-US" sz="1800" b="0" i="0" u="none" strike="noStrike" kern="0" cap="none" spc="0" normalizeH="0" baseline="0" noProof="0" dirty="0">
                        <a:ln>
                          <a:noFill/>
                        </a:ln>
                        <a:solidFill>
                          <a:schemeClr val="tx1"/>
                        </a:solidFill>
                        <a:effectLst/>
                        <a:uLnTx/>
                        <a:uFillTx/>
                        <a:latin typeface="Times New Roman" pitchFamily="18" charset="0"/>
                        <a:ea typeface="微软雅黑" panose="020B0503020204020204" pitchFamily="34" charset="-122"/>
                        <a:cs typeface="Times New Roman" pitchFamily="18" charset="0"/>
                      </a:endParaRPr>
                    </a:p>
                  </a:txBody>
                  <a:tcPr anchor="ctr"/>
                </a:tc>
                <a:extLst>
                  <a:ext uri="{0D108BD9-81ED-4DB2-BD59-A6C34878D82A}">
                    <a16:rowId xmlns:a16="http://schemas.microsoft.com/office/drawing/2014/main" val="10003"/>
                  </a:ext>
                </a:extLst>
              </a:tr>
              <a:tr h="459163">
                <a:tc>
                  <a:txBody>
                    <a:bodyPr/>
                    <a:lstStyle/>
                    <a:p>
                      <a:pPr marL="0" algn="ctr" defTabSz="914400" rtl="0" eaLnBrk="1" latinLnBrk="0" hangingPunct="1"/>
                      <a:r>
                        <a:rPr lang="en-US" altLang="zh-CN" sz="1800" kern="0" dirty="0">
                          <a:solidFill>
                            <a:schemeClr val="tx1"/>
                          </a:solidFill>
                          <a:latin typeface="Times New Roman" pitchFamily="18" charset="0"/>
                          <a:ea typeface="微软雅黑" panose="020B0503020204020204" pitchFamily="34" charset="-122"/>
                          <a:cs typeface="Times New Roman" pitchFamily="18" charset="0"/>
                        </a:rPr>
                        <a:t>Large </a:t>
                      </a:r>
                      <a:r>
                        <a:rPr lang="en-US" altLang="zh-CN" sz="1800" kern="0" dirty="0">
                          <a:solidFill>
                            <a:srgbClr val="FF0000"/>
                          </a:solidFill>
                          <a:latin typeface="Times New Roman" pitchFamily="18" charset="0"/>
                          <a:ea typeface="微软雅黑" panose="020B0503020204020204" pitchFamily="34" charset="-122"/>
                          <a:cs typeface="Times New Roman" pitchFamily="18" charset="0"/>
                        </a:rPr>
                        <a:t>beam loss </a:t>
                      </a:r>
                      <a:r>
                        <a:rPr lang="en-US" altLang="zh-CN" sz="1800" kern="0" dirty="0">
                          <a:solidFill>
                            <a:schemeClr val="tx1"/>
                          </a:solidFill>
                          <a:latin typeface="Times New Roman" pitchFamily="18" charset="0"/>
                          <a:ea typeface="微软雅黑" panose="020B0503020204020204" pitchFamily="34" charset="-122"/>
                          <a:cs typeface="Times New Roman" pitchFamily="18" charset="0"/>
                        </a:rPr>
                        <a:t>at the arc section</a:t>
                      </a:r>
                      <a:endParaRPr lang="zh-CN" altLang="en-US" sz="1800" kern="0" dirty="0">
                        <a:solidFill>
                          <a:schemeClr val="tx1"/>
                        </a:solidFill>
                        <a:latin typeface="Times New Roman" pitchFamily="18" charset="0"/>
                        <a:ea typeface="微软雅黑" panose="020B0503020204020204" pitchFamily="34" charset="-122"/>
                        <a:cs typeface="Times New Roman" pitchFamily="18" charset="0"/>
                      </a:endParaRPr>
                    </a:p>
                  </a:txBody>
                  <a:tcPr anchor="ctr"/>
                </a:tc>
                <a:tc>
                  <a:txBody>
                    <a:bodyPr/>
                    <a:lstStyle/>
                    <a:p>
                      <a:pPr algn="ctr"/>
                      <a:r>
                        <a:rPr kumimoji="0" lang="en-US" altLang="zh-CN" sz="1800" b="0" i="0" u="none" strike="noStrike" kern="0" cap="none" spc="0" normalizeH="0" baseline="0" noProof="0" dirty="0">
                          <a:ln>
                            <a:noFill/>
                          </a:ln>
                          <a:solidFill>
                            <a:schemeClr val="tx1"/>
                          </a:solidFill>
                          <a:effectLst/>
                          <a:uLnTx/>
                          <a:uFillTx/>
                          <a:latin typeface="Times New Roman" pitchFamily="18" charset="0"/>
                          <a:ea typeface="微软雅黑" panose="020B0503020204020204" pitchFamily="34" charset="-122"/>
                          <a:cs typeface="Times New Roman" pitchFamily="18" charset="0"/>
                        </a:rPr>
                        <a:t>Installation of  a </a:t>
                      </a:r>
                      <a:r>
                        <a:rPr lang="en-US" sz="1800" b="0" i="0" kern="1200" dirty="0">
                          <a:solidFill>
                            <a:schemeClr val="tx1"/>
                          </a:solidFill>
                          <a:latin typeface="Times New Roman" pitchFamily="18" charset="0"/>
                          <a:ea typeface="+mn-ea"/>
                          <a:cs typeface="Times New Roman" pitchFamily="18" charset="0"/>
                        </a:rPr>
                        <a:t>momentum collimator system</a:t>
                      </a:r>
                      <a:endParaRPr kumimoji="0" lang="zh-CN" altLang="en-US" sz="1800" b="0" i="0" u="none" strike="noStrike" kern="0" cap="none" spc="0" normalizeH="0" baseline="0" noProof="0" dirty="0">
                        <a:ln>
                          <a:noFill/>
                        </a:ln>
                        <a:solidFill>
                          <a:schemeClr val="tx1"/>
                        </a:solidFill>
                        <a:effectLst/>
                        <a:uLnTx/>
                        <a:uFillTx/>
                        <a:latin typeface="Times New Roman" pitchFamily="18" charset="0"/>
                        <a:ea typeface="微软雅黑" panose="020B0503020204020204" pitchFamily="34" charset="-122"/>
                        <a:cs typeface="Times New Roman" pitchFamily="18" charset="0"/>
                      </a:endParaRPr>
                    </a:p>
                  </a:txBody>
                  <a:tcPr anchor="ctr"/>
                </a:tc>
                <a:extLst>
                  <a:ext uri="{0D108BD9-81ED-4DB2-BD59-A6C34878D82A}">
                    <a16:rowId xmlns:a16="http://schemas.microsoft.com/office/drawing/2014/main" val="10004"/>
                  </a:ext>
                </a:extLst>
              </a:tr>
              <a:tr h="758402">
                <a:tc>
                  <a:txBody>
                    <a:bodyPr/>
                    <a:lstStyle/>
                    <a:p>
                      <a:pPr marL="0" algn="ctr" defTabSz="914400" rtl="0" eaLnBrk="1" latinLnBrk="0" hangingPunct="1"/>
                      <a:r>
                        <a:rPr lang="en-US" altLang="zh-CN" sz="1800" kern="1200" dirty="0">
                          <a:solidFill>
                            <a:schemeClr val="tx1"/>
                          </a:solidFill>
                          <a:latin typeface="Times New Roman" pitchFamily="18" charset="0"/>
                          <a:ea typeface="+mn-ea"/>
                          <a:cs typeface="Times New Roman" pitchFamily="18" charset="0"/>
                        </a:rPr>
                        <a:t>Too</a:t>
                      </a:r>
                      <a:r>
                        <a:rPr lang="en-US" altLang="zh-CN" sz="1800" kern="1200" baseline="0" dirty="0">
                          <a:solidFill>
                            <a:schemeClr val="tx1"/>
                          </a:solidFill>
                          <a:latin typeface="Times New Roman" pitchFamily="18" charset="0"/>
                          <a:ea typeface="+mn-ea"/>
                          <a:cs typeface="Times New Roman" pitchFamily="18" charset="0"/>
                        </a:rPr>
                        <a:t> </a:t>
                      </a:r>
                      <a:r>
                        <a:rPr lang="en-US" altLang="zh-CN" sz="1800" kern="1200" dirty="0">
                          <a:solidFill>
                            <a:srgbClr val="FF0000"/>
                          </a:solidFill>
                          <a:latin typeface="Times New Roman" pitchFamily="18" charset="0"/>
                          <a:ea typeface="+mn-ea"/>
                          <a:cs typeface="Times New Roman" pitchFamily="18" charset="0"/>
                        </a:rPr>
                        <a:t>small vertical acceptance </a:t>
                      </a:r>
                      <a:r>
                        <a:rPr lang="en-US" altLang="zh-CN" sz="1800" kern="1200" dirty="0">
                          <a:solidFill>
                            <a:schemeClr val="tx1"/>
                          </a:solidFill>
                          <a:latin typeface="Times New Roman" pitchFamily="18" charset="0"/>
                          <a:ea typeface="+mn-ea"/>
                          <a:cs typeface="Times New Roman" pitchFamily="18" charset="0"/>
                        </a:rPr>
                        <a:t>of the circulating beam vacuum chamber at the Lambertson magnet inlet</a:t>
                      </a:r>
                      <a:endParaRPr lang="zh-CN" altLang="en-US" sz="1800" kern="1200" dirty="0">
                        <a:solidFill>
                          <a:schemeClr val="tx1"/>
                        </a:solidFill>
                        <a:latin typeface="Times New Roman" pitchFamily="18" charset="0"/>
                        <a:ea typeface="+mn-ea"/>
                        <a:cs typeface="Times New Roman" pitchFamily="18" charset="0"/>
                      </a:endParaRPr>
                    </a:p>
                  </a:txBody>
                  <a:tcPr anchor="ctr"/>
                </a:tc>
                <a:tc>
                  <a:txBody>
                    <a:bodyPr/>
                    <a:lstStyle/>
                    <a:p>
                      <a:pPr algn="ctr"/>
                      <a:r>
                        <a:rPr kumimoji="0" lang="en-US" altLang="zh-CN" sz="1800" b="0" i="0" u="none" strike="noStrike" kern="0" cap="none" spc="0" normalizeH="0" baseline="0" noProof="0" dirty="0">
                          <a:ln>
                            <a:noFill/>
                          </a:ln>
                          <a:solidFill>
                            <a:schemeClr val="tx1"/>
                          </a:solidFill>
                          <a:effectLst/>
                          <a:uLnTx/>
                          <a:uFillTx/>
                          <a:latin typeface="Times New Roman" pitchFamily="18" charset="0"/>
                          <a:ea typeface="微软雅黑" panose="020B0503020204020204" pitchFamily="34" charset="-122"/>
                          <a:cs typeface="Times New Roman" pitchFamily="18" charset="0"/>
                        </a:rPr>
                        <a:t>New </a:t>
                      </a:r>
                      <a:r>
                        <a:rPr lang="en-US" altLang="zh-CN" sz="1800" kern="1200" dirty="0">
                          <a:solidFill>
                            <a:schemeClr val="tx1"/>
                          </a:solidFill>
                          <a:latin typeface="Times New Roman" pitchFamily="18" charset="0"/>
                          <a:ea typeface="+mn-ea"/>
                          <a:cs typeface="Times New Roman" pitchFamily="18" charset="0"/>
                        </a:rPr>
                        <a:t>Lambertson magnet </a:t>
                      </a:r>
                      <a:endParaRPr kumimoji="0" lang="zh-CN" altLang="en-US" sz="1800" b="0" i="0" u="none" strike="noStrike" kern="0" cap="none" spc="0" normalizeH="0" baseline="0" noProof="0" dirty="0">
                        <a:ln>
                          <a:noFill/>
                        </a:ln>
                        <a:solidFill>
                          <a:schemeClr val="tx1"/>
                        </a:solidFill>
                        <a:effectLst/>
                        <a:uLnTx/>
                        <a:uFillTx/>
                        <a:latin typeface="Times New Roman" pitchFamily="18" charset="0"/>
                        <a:ea typeface="微软雅黑" panose="020B0503020204020204" pitchFamily="34" charset="-122"/>
                        <a:cs typeface="Times New Roman" pitchFamily="18" charset="0"/>
                      </a:endParaRPr>
                    </a:p>
                  </a:txBody>
                  <a:tcPr anchor="ctr"/>
                </a:tc>
                <a:extLst>
                  <a:ext uri="{0D108BD9-81ED-4DB2-BD59-A6C34878D82A}">
                    <a16:rowId xmlns:a16="http://schemas.microsoft.com/office/drawing/2014/main" val="10005"/>
                  </a:ext>
                </a:extLst>
              </a:tr>
            </a:tbl>
          </a:graphicData>
        </a:graphic>
      </p:graphicFrame>
      <p:pic>
        <p:nvPicPr>
          <p:cNvPr id="10" name="Picture 2">
            <a:extLst>
              <a:ext uri="{FF2B5EF4-FFF2-40B4-BE49-F238E27FC236}">
                <a16:creationId xmlns:a16="http://schemas.microsoft.com/office/drawing/2014/main" id="{8164ED3F-30E5-4A07-932A-5994B9C18CAD}"/>
              </a:ext>
            </a:extLst>
          </p:cNvPr>
          <p:cNvPicPr>
            <a:picLocks noChangeAspect="1" noChangeArrowheads="1"/>
          </p:cNvPicPr>
          <p:nvPr/>
        </p:nvPicPr>
        <p:blipFill>
          <a:blip r:embed="rId3" cstate="print"/>
          <a:srcRect/>
          <a:stretch>
            <a:fillRect/>
          </a:stretch>
        </p:blipFill>
        <p:spPr bwMode="auto">
          <a:xfrm>
            <a:off x="4776384" y="4160423"/>
            <a:ext cx="3017144" cy="2654140"/>
          </a:xfrm>
          <a:prstGeom prst="rect">
            <a:avLst/>
          </a:prstGeom>
          <a:noFill/>
          <a:ln w="9525">
            <a:noFill/>
            <a:miter lim="800000"/>
            <a:headEnd/>
            <a:tailEnd/>
          </a:ln>
          <a:effectLst/>
        </p:spPr>
      </p:pic>
      <p:pic>
        <p:nvPicPr>
          <p:cNvPr id="11" name="Picture 3">
            <a:extLst>
              <a:ext uri="{FF2B5EF4-FFF2-40B4-BE49-F238E27FC236}">
                <a16:creationId xmlns:a16="http://schemas.microsoft.com/office/drawing/2014/main" id="{EDC2C83F-8309-4E71-8710-903A12FD8BC0}"/>
              </a:ext>
            </a:extLst>
          </p:cNvPr>
          <p:cNvPicPr>
            <a:picLocks noChangeAspect="1" noChangeArrowheads="1"/>
          </p:cNvPicPr>
          <p:nvPr/>
        </p:nvPicPr>
        <p:blipFill>
          <a:blip r:embed="rId4" cstate="print"/>
          <a:srcRect/>
          <a:stretch>
            <a:fillRect/>
          </a:stretch>
        </p:blipFill>
        <p:spPr bwMode="auto">
          <a:xfrm>
            <a:off x="8060105" y="4135031"/>
            <a:ext cx="3668530" cy="2678617"/>
          </a:xfrm>
          <a:prstGeom prst="rect">
            <a:avLst/>
          </a:prstGeom>
          <a:noFill/>
          <a:ln w="9525">
            <a:noFill/>
            <a:miter lim="800000"/>
            <a:headEnd/>
            <a:tailEnd/>
          </a:ln>
          <a:effectLst/>
        </p:spPr>
      </p:pic>
      <p:pic>
        <p:nvPicPr>
          <p:cNvPr id="12" name="图片 11">
            <a:extLst>
              <a:ext uri="{FF2B5EF4-FFF2-40B4-BE49-F238E27FC236}">
                <a16:creationId xmlns:a16="http://schemas.microsoft.com/office/drawing/2014/main" id="{F26EF6DF-E8FB-495D-8456-EEA7373260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983" y="4156527"/>
            <a:ext cx="3986843" cy="2657895"/>
          </a:xfrm>
          <a:prstGeom prst="rect">
            <a:avLst/>
          </a:prstGeom>
        </p:spPr>
      </p:pic>
      <p:sp>
        <p:nvSpPr>
          <p:cNvPr id="13" name="文本框 25">
            <a:extLst>
              <a:ext uri="{FF2B5EF4-FFF2-40B4-BE49-F238E27FC236}">
                <a16:creationId xmlns:a16="http://schemas.microsoft.com/office/drawing/2014/main" id="{E1E09E42-CEC0-46BA-A4CF-CF2654F9B986}"/>
              </a:ext>
            </a:extLst>
          </p:cNvPr>
          <p:cNvSpPr txBox="1"/>
          <p:nvPr/>
        </p:nvSpPr>
        <p:spPr>
          <a:xfrm>
            <a:off x="1974985" y="5157417"/>
            <a:ext cx="184808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000000"/>
                </a:solidFill>
                <a:effectLst/>
                <a:uLnTx/>
                <a:uFillTx/>
                <a:latin typeface="Times New Roman" pitchFamily="18" charset="0"/>
                <a:ea typeface="微软雅黑" panose="020B0503020204020204" pitchFamily="34" charset="-122"/>
                <a:cs typeface="Times New Roman" pitchFamily="18" charset="0"/>
              </a:rPr>
              <a:t>Three dual harmonic RF cavity</a:t>
            </a:r>
            <a:endParaRPr kumimoji="0" lang="zh-CN" altLang="en-US" sz="1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14" name="文本框 15">
            <a:extLst>
              <a:ext uri="{FF2B5EF4-FFF2-40B4-BE49-F238E27FC236}">
                <a16:creationId xmlns:a16="http://schemas.microsoft.com/office/drawing/2014/main" id="{6F8569E6-159E-47C0-916E-182C10FD2127}"/>
              </a:ext>
            </a:extLst>
          </p:cNvPr>
          <p:cNvSpPr txBox="1"/>
          <p:nvPr/>
        </p:nvSpPr>
        <p:spPr bwMode="auto">
          <a:xfrm>
            <a:off x="9321324" y="4578515"/>
            <a:ext cx="2492754" cy="338554"/>
          </a:xfrm>
          <a:prstGeom prst="rect">
            <a:avLst/>
          </a:prstGeom>
          <a:noFill/>
          <a:ln w="9525">
            <a:noFill/>
            <a:miter lim="800000"/>
            <a:headEnd/>
            <a:tailEnd/>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A2B2E"/>
                </a:solidFill>
                <a:effectLst/>
                <a:uLnTx/>
                <a:uFillTx/>
                <a:latin typeface="PingFang SC"/>
                <a:ea typeface="宋体" panose="02010600030101010101" pitchFamily="2" charset="-122"/>
                <a:cs typeface="+mn-cs"/>
              </a:rPr>
              <a:t>The cryomodule structure</a:t>
            </a:r>
            <a:endParaRPr kumimoji="0" lang="zh-CN" altLang="en-US" sz="1680" b="1" i="0" u="none" strike="noStrike" kern="1200" cap="none" spc="0" normalizeH="0" baseline="0" noProof="0" dirty="0">
              <a:ln>
                <a:noFill/>
              </a:ln>
              <a:solidFill>
                <a:prstClr val="black"/>
              </a:solidFill>
              <a:effectLst/>
              <a:uLnTx/>
              <a:uFillTx/>
              <a:latin typeface="微软雅黑" panose="020B0503020204020204" pitchFamily="34" charset="-122"/>
              <a:ea typeface="微软雅黑"/>
              <a:cs typeface="+mn-cs"/>
            </a:endParaRPr>
          </a:p>
        </p:txBody>
      </p:sp>
    </p:spTree>
    <p:extLst>
      <p:ext uri="{BB962C8B-B14F-4D97-AF65-F5344CB8AC3E}">
        <p14:creationId xmlns:p14="http://schemas.microsoft.com/office/powerpoint/2010/main" val="14286659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6FF5AB5-3CAE-4D6E-88DB-B4F86FBA36F3}"/>
              </a:ext>
            </a:extLst>
          </p:cNvPr>
          <p:cNvSpPr>
            <a:spLocks noGrp="1"/>
          </p:cNvSpPr>
          <p:nvPr>
            <p:ph type="title"/>
          </p:nvPr>
        </p:nvSpPr>
        <p:spPr>
          <a:xfrm>
            <a:off x="1107501" y="60357"/>
            <a:ext cx="10510125" cy="659643"/>
          </a:xfrm>
        </p:spPr>
        <p:txBody>
          <a:bodyPr/>
          <a:lstStyle/>
          <a:p>
            <a:r>
              <a:rPr lang="en-US" altLang="zh-CN" dirty="0"/>
              <a:t>Summary</a:t>
            </a:r>
            <a:endParaRPr lang="zh-CN" altLang="en-US" dirty="0"/>
          </a:p>
        </p:txBody>
      </p:sp>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fld id="{49AE70B2-8BF9-45C0-BB95-33D1B9D3A854}" type="slidenum">
              <a:rPr lang="zh-CN" altLang="en-US" smtClean="0">
                <a:solidFill>
                  <a:prstClr val="black">
                    <a:tint val="75000"/>
                  </a:prstClr>
                </a:solidFill>
              </a:rPr>
              <a:pPr/>
              <a:t>21</a:t>
            </a:fld>
            <a:endParaRPr lang="zh-CN" altLang="en-US">
              <a:solidFill>
                <a:prstClr val="black">
                  <a:tint val="75000"/>
                </a:prstClr>
              </a:solidFill>
            </a:endParaRPr>
          </a:p>
        </p:txBody>
      </p:sp>
      <p:sp>
        <p:nvSpPr>
          <p:cNvPr id="5" name="内容占位符 2">
            <a:extLst>
              <a:ext uri="{FF2B5EF4-FFF2-40B4-BE49-F238E27FC236}">
                <a16:creationId xmlns:a16="http://schemas.microsoft.com/office/drawing/2014/main" id="{FCDEA55A-13B3-4598-9132-4CDA6FC8D802}"/>
              </a:ext>
            </a:extLst>
          </p:cNvPr>
          <p:cNvSpPr txBox="1">
            <a:spLocks noChangeArrowheads="1"/>
          </p:cNvSpPr>
          <p:nvPr/>
        </p:nvSpPr>
        <p:spPr>
          <a:xfrm>
            <a:off x="190458" y="935424"/>
            <a:ext cx="11938405" cy="5410785"/>
          </a:xfrm>
          <a:prstGeom prst="rect">
            <a:avLst/>
          </a:prstGeom>
        </p:spPr>
        <p:txBody>
          <a:bodyPr vert="horz" wrap="square" lIns="90170" tIns="46990" rIns="90170" bIns="46990" rtlCol="0">
            <a:normAutofit/>
          </a:bodyPr>
          <a:lstStyle>
            <a:lvl1pPr marL="288000" indent="-288000" algn="l" defTabSz="914400" rtl="0" eaLnBrk="1" fontAlgn="auto" latinLnBrk="0" hangingPunct="1">
              <a:lnSpc>
                <a:spcPct val="100000"/>
              </a:lnSpc>
              <a:spcBef>
                <a:spcPts val="600"/>
              </a:spcBef>
              <a:spcAft>
                <a:spcPts val="0"/>
              </a:spcAft>
              <a:buSzPct val="70000"/>
              <a:buFont typeface="Wingdings" panose="05000000000000000000" pitchFamily="2" charset="2"/>
              <a:buChar char="l"/>
              <a:defRPr lang="zh-CN" altLang="en-US" sz="2400" b="1" u="none" strike="noStrike" kern="0" cap="none" spc="0" normalizeH="0" baseline="0">
                <a:solidFill>
                  <a:srgbClr val="005DA2"/>
                </a:solidFill>
                <a:uFillTx/>
                <a:latin typeface="Times New Roman" panose="02020603050405020304" pitchFamily="18" charset="0"/>
                <a:ea typeface="微软雅黑" panose="020B0503020204020204" pitchFamily="34" charset="-122"/>
                <a:cs typeface="+mn-cs"/>
              </a:defRPr>
            </a:lvl1pPr>
            <a:lvl2pPr marL="720000" indent="-288000" algn="l" defTabSz="914400" rtl="0" eaLnBrk="1" fontAlgn="auto" latinLnBrk="0" hangingPunct="1">
              <a:lnSpc>
                <a:spcPct val="100000"/>
              </a:lnSpc>
              <a:spcBef>
                <a:spcPts val="600"/>
              </a:spcBef>
              <a:spcAft>
                <a:spcPts val="0"/>
              </a:spcAft>
              <a:buFont typeface="Arial" panose="020B0604020202020204" pitchFamily="34" charset="0"/>
              <a:buChar char="•"/>
              <a:tabLst>
                <a:tab pos="1609725" algn="l"/>
              </a:tabLst>
              <a:defRPr lang="zh-CN" altLang="en-US" sz="2000" u="none" strike="noStrike" kern="0" cap="none" spc="0" normalizeH="0" baseline="0">
                <a:solidFill>
                  <a:schemeClr val="tx1"/>
                </a:solidFill>
                <a:uFillTx/>
                <a:latin typeface="Times New Roman" panose="02020603050405020304" pitchFamily="18"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10000"/>
              </a:lnSpc>
              <a:buFont typeface="Wingdings" charset="0"/>
              <a:buChar char="Ø"/>
            </a:pPr>
            <a:r>
              <a:rPr kumimoji="1" lang="en-US" altLang="zh-CN" sz="3200" b="0" dirty="0">
                <a:solidFill>
                  <a:schemeClr val="tx1"/>
                </a:solidFill>
              </a:rPr>
              <a:t>IHEP has successfully built and operated China’s first </a:t>
            </a:r>
            <a:r>
              <a:rPr lang="en-US" altLang="zh-CN" sz="3200" b="0" dirty="0">
                <a:solidFill>
                  <a:schemeClr val="tx1"/>
                </a:solidFill>
              </a:rPr>
              <a:t>high-energy &amp; high-current proton accelerator</a:t>
            </a:r>
            <a:endParaRPr kumimoji="1" lang="en-US" altLang="zh-CN" sz="3200" b="0" dirty="0">
              <a:solidFill>
                <a:schemeClr val="tx1"/>
              </a:solidFill>
            </a:endParaRPr>
          </a:p>
          <a:p>
            <a:pPr algn="just">
              <a:lnSpc>
                <a:spcPct val="110000"/>
              </a:lnSpc>
              <a:buFont typeface="Wingdings" charset="0"/>
              <a:buChar char="Ø"/>
            </a:pPr>
            <a:r>
              <a:rPr kumimoji="1" lang="en-US" altLang="zh-CN" sz="3200" b="0" dirty="0">
                <a:solidFill>
                  <a:schemeClr val="tx1"/>
                </a:solidFill>
              </a:rPr>
              <a:t>Thanks to the hard work of the accelerator team, CSNS has achieved an</a:t>
            </a:r>
            <a:r>
              <a:rPr kumimoji="1" lang="zh-CN" altLang="en-US" sz="3200" b="0" dirty="0">
                <a:solidFill>
                  <a:schemeClr val="tx1"/>
                </a:solidFill>
              </a:rPr>
              <a:t> </a:t>
            </a:r>
            <a:r>
              <a:rPr kumimoji="1" lang="en-US" altLang="zh-CN" sz="3200" b="0" dirty="0">
                <a:solidFill>
                  <a:schemeClr val="tx1"/>
                </a:solidFill>
              </a:rPr>
              <a:t>excellent</a:t>
            </a:r>
            <a:r>
              <a:rPr kumimoji="1" lang="zh-CN" altLang="en-US" sz="3200" b="0" dirty="0">
                <a:solidFill>
                  <a:schemeClr val="tx1"/>
                </a:solidFill>
              </a:rPr>
              <a:t> </a:t>
            </a:r>
            <a:r>
              <a:rPr kumimoji="1" lang="en-US" altLang="zh-CN" sz="3200" b="0" dirty="0">
                <a:solidFill>
                  <a:schemeClr val="tx1"/>
                </a:solidFill>
              </a:rPr>
              <a:t>performance compared to the similar facilities</a:t>
            </a:r>
          </a:p>
          <a:p>
            <a:pPr algn="just">
              <a:lnSpc>
                <a:spcPct val="110000"/>
              </a:lnSpc>
              <a:buFont typeface="Wingdings" charset="0"/>
              <a:buChar char="Ø"/>
            </a:pPr>
            <a:r>
              <a:rPr kumimoji="1" lang="en-US" altLang="zh-CN" sz="3200" b="0" dirty="0">
                <a:solidFill>
                  <a:schemeClr val="tx1"/>
                </a:solidFill>
              </a:rPr>
              <a:t>CSNS-II project is ready for implementation with all crucial technologies and physics in place, following the completion of CSNS plus initial R&amp;D research.</a:t>
            </a:r>
            <a:endParaRPr lang="en-US" sz="1900" b="0" dirty="0">
              <a:solidFill>
                <a:schemeClr val="tx1"/>
              </a:solidFill>
            </a:endParaRPr>
          </a:p>
        </p:txBody>
      </p:sp>
    </p:spTree>
    <p:extLst>
      <p:ext uri="{BB962C8B-B14F-4D97-AF65-F5344CB8AC3E}">
        <p14:creationId xmlns:p14="http://schemas.microsoft.com/office/powerpoint/2010/main" val="3802790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2E7A1A4B-C1AD-4A81-9767-582995B21D30}"/>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76725" y="0"/>
            <a:ext cx="12038549" cy="6747641"/>
          </a:xfrm>
          <a:prstGeom prst="rect">
            <a:avLst/>
          </a:prstGeom>
          <a:effectLst>
            <a:outerShdw blurRad="50800" dist="50800" dir="5400000" algn="ctr" rotWithShape="0">
              <a:srgbClr val="000000"/>
            </a:outerShdw>
            <a:reflection endPos="0" dist="50800" dir="5400000" sy="-100000" algn="bl" rotWithShape="0"/>
            <a:softEdge rad="762000"/>
          </a:effectLst>
        </p:spPr>
      </p:pic>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fld id="{49AE70B2-8BF9-45C0-BB95-33D1B9D3A854}" type="slidenum">
              <a:rPr lang="zh-CN" altLang="en-US" smtClean="0">
                <a:solidFill>
                  <a:prstClr val="black">
                    <a:tint val="75000"/>
                  </a:prstClr>
                </a:solidFill>
              </a:rPr>
              <a:pPr/>
              <a:t>22</a:t>
            </a:fld>
            <a:endParaRPr lang="zh-CN" altLang="en-US">
              <a:solidFill>
                <a:prstClr val="black">
                  <a:tint val="75000"/>
                </a:prstClr>
              </a:solidFill>
            </a:endParaRPr>
          </a:p>
        </p:txBody>
      </p:sp>
      <p:sp>
        <p:nvSpPr>
          <p:cNvPr id="7" name="矩形 6">
            <a:extLst>
              <a:ext uri="{FF2B5EF4-FFF2-40B4-BE49-F238E27FC236}">
                <a16:creationId xmlns:a16="http://schemas.microsoft.com/office/drawing/2014/main" id="{478D2042-6BFF-42E7-B40B-859C1298A232}"/>
              </a:ext>
            </a:extLst>
          </p:cNvPr>
          <p:cNvSpPr/>
          <p:nvPr/>
        </p:nvSpPr>
        <p:spPr>
          <a:xfrm>
            <a:off x="844597" y="1802114"/>
            <a:ext cx="11080277" cy="1015663"/>
          </a:xfrm>
          <a:prstGeom prst="rect">
            <a:avLst/>
          </a:prstGeom>
          <a:noFill/>
          <a:ln>
            <a:noFill/>
          </a:ln>
        </p:spPr>
        <p:txBody>
          <a:bodyPr wrap="none" rtlCol="0" anchor="t">
            <a:spAutoFit/>
          </a:bodyPr>
          <a:lstStyle/>
          <a:p>
            <a:pPr algn="ctr"/>
            <a:r>
              <a:rPr lang="en-US" altLang="zh-CN" sz="6000" b="1" dirty="0">
                <a:solidFill>
                  <a:srgbClr val="FF0000"/>
                </a:solidFill>
                <a:effectLst>
                  <a:outerShdw blurRad="50800" dist="38100" dir="2700000" algn="tl" rotWithShape="0">
                    <a:prstClr val="black">
                      <a:alpha val="40000"/>
                    </a:prstClr>
                  </a:outerShdw>
                </a:effectLst>
                <a:ea typeface="汉仪君黑-75简" panose="00020600040101010101" charset="-122"/>
              </a:rPr>
              <a:t>Thank you for your attention!</a:t>
            </a:r>
            <a:endParaRPr lang="zh-CN" altLang="en-US" sz="6000" b="1" dirty="0">
              <a:solidFill>
                <a:srgbClr val="FF0000"/>
              </a:solidFill>
              <a:effectLst>
                <a:outerShdw blurRad="50800" dist="38100" dir="2700000" algn="tl" rotWithShape="0">
                  <a:prstClr val="black">
                    <a:alpha val="40000"/>
                  </a:prstClr>
                </a:outerShdw>
              </a:effectLst>
              <a:ea typeface="汉仪君黑-75简" panose="00020600040101010101" charset="-122"/>
            </a:endParaRPr>
          </a:p>
        </p:txBody>
      </p:sp>
    </p:spTree>
    <p:extLst>
      <p:ext uri="{BB962C8B-B14F-4D97-AF65-F5344CB8AC3E}">
        <p14:creationId xmlns:p14="http://schemas.microsoft.com/office/powerpoint/2010/main" val="5986131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154589-D639-49AE-AD83-050A22E19882}"/>
              </a:ext>
            </a:extLst>
          </p:cNvPr>
          <p:cNvSpPr>
            <a:spLocks noGrp="1"/>
          </p:cNvSpPr>
          <p:nvPr>
            <p:ph type="title"/>
          </p:nvPr>
        </p:nvSpPr>
        <p:spPr/>
        <p:txBody>
          <a:bodyPr/>
          <a:lstStyle/>
          <a:p>
            <a:r>
              <a:rPr lang="en-US" altLang="zh-CN" kern="1200" dirty="0">
                <a:solidFill>
                  <a:srgbClr val="0000FF"/>
                </a:solidFill>
                <a:latin typeface="Times New Roman" pitchFamily="18" charset="0"/>
                <a:ea typeface="+mn-ea"/>
                <a:cs typeface="Times New Roman" pitchFamily="18" charset="0"/>
              </a:rPr>
              <a:t>Introduction</a:t>
            </a:r>
            <a:endParaRPr lang="zh-CN" altLang="en-US" kern="1200" dirty="0">
              <a:solidFill>
                <a:srgbClr val="0000FF"/>
              </a:solidFill>
              <a:latin typeface="Times New Roman" pitchFamily="18" charset="0"/>
              <a:ea typeface="+mn-ea"/>
              <a:cs typeface="Times New Roman" pitchFamily="18" charset="0"/>
            </a:endParaRPr>
          </a:p>
        </p:txBody>
      </p:sp>
      <p:sp>
        <p:nvSpPr>
          <p:cNvPr id="3" name="灯片编号占位符 2">
            <a:extLst>
              <a:ext uri="{FF2B5EF4-FFF2-40B4-BE49-F238E27FC236}">
                <a16:creationId xmlns:a16="http://schemas.microsoft.com/office/drawing/2014/main" id="{B0B37D7C-EA89-495D-9B92-2BFC87FCDB0F}"/>
              </a:ext>
            </a:extLst>
          </p:cNvPr>
          <p:cNvSpPr>
            <a:spLocks noGrp="1"/>
          </p:cNvSpPr>
          <p:nvPr>
            <p:ph type="sldNum" sz="quarter" idx="12"/>
          </p:nvPr>
        </p:nvSpPr>
        <p:spPr/>
        <p:txBody>
          <a:bodyPr/>
          <a:lstStyle/>
          <a:p>
            <a:fld id="{E077DA78-E013-4A8C-AD75-63A150561B10}" type="slidenum">
              <a:rPr lang="zh-CN" altLang="en-US" smtClean="0">
                <a:solidFill>
                  <a:prstClr val="black">
                    <a:tint val="75000"/>
                  </a:prstClr>
                </a:solidFill>
              </a:rPr>
              <a:pPr/>
              <a:t>3</a:t>
            </a:fld>
            <a:endParaRPr lang="zh-CN" altLang="en-US">
              <a:solidFill>
                <a:prstClr val="black">
                  <a:tint val="75000"/>
                </a:prstClr>
              </a:solidFill>
            </a:endParaRPr>
          </a:p>
        </p:txBody>
      </p:sp>
      <p:sp>
        <p:nvSpPr>
          <p:cNvPr id="12" name="Rectangle 2">
            <a:extLst>
              <a:ext uri="{FF2B5EF4-FFF2-40B4-BE49-F238E27FC236}">
                <a16:creationId xmlns:a16="http://schemas.microsoft.com/office/drawing/2014/main" id="{44AFBF15-F0C9-41A3-85AE-A2187415642A}"/>
              </a:ext>
            </a:extLst>
          </p:cNvPr>
          <p:cNvSpPr txBox="1">
            <a:spLocks noChangeArrowheads="1"/>
          </p:cNvSpPr>
          <p:nvPr/>
        </p:nvSpPr>
        <p:spPr>
          <a:xfrm>
            <a:off x="179512" y="867764"/>
            <a:ext cx="8964488" cy="427635"/>
          </a:xfrm>
          <a:prstGeom prst="rect">
            <a:avLst/>
          </a:prstGeom>
        </p:spPr>
        <p:txBody>
          <a:bodyPr tIns="0" bIns="0"/>
          <a:lstStyle/>
          <a:p>
            <a:pPr algn="ctr" eaLnBrk="0" hangingPunct="0">
              <a:defRPr/>
            </a:pPr>
            <a:endParaRPr lang="en-US" altLang="zh-CN" sz="3200" b="1" kern="0" dirty="0">
              <a:solidFill>
                <a:srgbClr val="FF0000"/>
              </a:solidFill>
              <a:latin typeface="+mj-lt"/>
              <a:ea typeface="+mj-ea"/>
              <a:cs typeface="+mj-cs"/>
            </a:endParaRPr>
          </a:p>
        </p:txBody>
      </p:sp>
      <p:sp>
        <p:nvSpPr>
          <p:cNvPr id="10" name="内容占位符 3">
            <a:extLst>
              <a:ext uri="{FF2B5EF4-FFF2-40B4-BE49-F238E27FC236}">
                <a16:creationId xmlns:a16="http://schemas.microsoft.com/office/drawing/2014/main" id="{72D7A00B-BCA8-4010-8E67-F854C099055B}"/>
              </a:ext>
            </a:extLst>
          </p:cNvPr>
          <p:cNvSpPr>
            <a:spLocks noGrp="1"/>
          </p:cNvSpPr>
          <p:nvPr>
            <p:ph idx="1"/>
          </p:nvPr>
        </p:nvSpPr>
        <p:spPr>
          <a:xfrm>
            <a:off x="148185" y="914929"/>
            <a:ext cx="11929540" cy="5448590"/>
          </a:xfrm>
        </p:spPr>
        <p:txBody>
          <a:bodyPr>
            <a:noAutofit/>
          </a:bodyPr>
          <a:lstStyle/>
          <a:p>
            <a:pPr>
              <a:buFont typeface="Wingdings" panose="05000000000000000000" pitchFamily="2" charset="2"/>
              <a:buChar char="n"/>
            </a:pPr>
            <a:r>
              <a:rPr lang="en-US" altLang="zh-CN" sz="3600" dirty="0">
                <a:solidFill>
                  <a:schemeClr val="tx1"/>
                </a:solidFill>
                <a:latin typeface="+mn-ea"/>
                <a:ea typeface="+mn-ea"/>
              </a:rPr>
              <a:t>CSNS accelerator</a:t>
            </a:r>
          </a:p>
        </p:txBody>
      </p:sp>
      <p:sp>
        <p:nvSpPr>
          <p:cNvPr id="13" name="Text Box 6">
            <a:extLst>
              <a:ext uri="{FF2B5EF4-FFF2-40B4-BE49-F238E27FC236}">
                <a16:creationId xmlns:a16="http://schemas.microsoft.com/office/drawing/2014/main" id="{C932C9DB-3851-4C81-8BCC-63D288754113}"/>
              </a:ext>
            </a:extLst>
          </p:cNvPr>
          <p:cNvSpPr txBox="1">
            <a:spLocks noChangeArrowheads="1"/>
          </p:cNvSpPr>
          <p:nvPr/>
        </p:nvSpPr>
        <p:spPr bwMode="auto">
          <a:xfrm>
            <a:off x="114275" y="1521731"/>
            <a:ext cx="12346790" cy="954107"/>
          </a:xfrm>
          <a:prstGeom prst="rect">
            <a:avLst/>
          </a:prstGeom>
          <a:noFill/>
          <a:ln w="9525">
            <a:noFill/>
            <a:miter lim="800000"/>
            <a:headEnd/>
            <a:tailEnd/>
          </a:ln>
        </p:spPr>
        <p:txBody>
          <a:bodyPr wrap="square">
            <a:spAutoFit/>
          </a:bodyPr>
          <a:lstStyle/>
          <a:p>
            <a:pPr marL="363538" indent="-363538">
              <a:buFont typeface="Wingdings" pitchFamily="2" charset="2"/>
              <a:buChar char="l"/>
            </a:pPr>
            <a:r>
              <a:rPr lang="en-US" altLang="zh-CN" sz="2800" b="1" dirty="0">
                <a:solidFill>
                  <a:srgbClr val="FF0000"/>
                </a:solidFill>
                <a:latin typeface="+mn-ea"/>
              </a:rPr>
              <a:t>China’s first </a:t>
            </a:r>
            <a:r>
              <a:rPr lang="en-US" altLang="zh-CN" sz="2800" b="1" dirty="0">
                <a:latin typeface="+mn-ea"/>
              </a:rPr>
              <a:t>high-energy/high-intensity proton accelerator</a:t>
            </a:r>
            <a:endParaRPr lang="en-US" altLang="zh-CN" sz="2800" b="1" dirty="0">
              <a:solidFill>
                <a:srgbClr val="FF0000"/>
              </a:solidFill>
              <a:latin typeface="+mn-ea"/>
            </a:endParaRPr>
          </a:p>
          <a:p>
            <a:endParaRPr lang="en-US" altLang="zh-CN" sz="2800" b="1" dirty="0">
              <a:solidFill>
                <a:srgbClr val="FF0000"/>
              </a:solidFill>
              <a:latin typeface="+mn-ea"/>
            </a:endParaRPr>
          </a:p>
        </p:txBody>
      </p:sp>
      <p:sp>
        <p:nvSpPr>
          <p:cNvPr id="14" name="Rectangle 2">
            <a:extLst>
              <a:ext uri="{FF2B5EF4-FFF2-40B4-BE49-F238E27FC236}">
                <a16:creationId xmlns:a16="http://schemas.microsoft.com/office/drawing/2014/main" id="{B8E1491E-9A52-472C-9EEA-E0DADA99C251}"/>
              </a:ext>
            </a:extLst>
          </p:cNvPr>
          <p:cNvSpPr txBox="1">
            <a:spLocks noChangeArrowheads="1"/>
          </p:cNvSpPr>
          <p:nvPr/>
        </p:nvSpPr>
        <p:spPr>
          <a:xfrm>
            <a:off x="179512" y="1731711"/>
            <a:ext cx="8964488" cy="427635"/>
          </a:xfrm>
          <a:prstGeom prst="rect">
            <a:avLst/>
          </a:prstGeom>
        </p:spPr>
        <p:txBody>
          <a:bodyPr tIns="0" bIns="0"/>
          <a:lstStyle/>
          <a:p>
            <a:pPr algn="ctr" eaLnBrk="0" hangingPunct="0">
              <a:defRPr/>
            </a:pPr>
            <a:endParaRPr lang="en-US" altLang="zh-CN" sz="3200" b="1" kern="0" dirty="0">
              <a:solidFill>
                <a:srgbClr val="FF0000"/>
              </a:solidFill>
              <a:latin typeface="+mj-lt"/>
              <a:ea typeface="+mj-ea"/>
              <a:cs typeface="+mj-cs"/>
            </a:endParaRPr>
          </a:p>
        </p:txBody>
      </p:sp>
      <p:graphicFrame>
        <p:nvGraphicFramePr>
          <p:cNvPr id="15" name="表格 14">
            <a:extLst>
              <a:ext uri="{FF2B5EF4-FFF2-40B4-BE49-F238E27FC236}">
                <a16:creationId xmlns:a16="http://schemas.microsoft.com/office/drawing/2014/main" id="{BCD97EC4-C4B2-4ED3-A213-91387A79B584}"/>
              </a:ext>
            </a:extLst>
          </p:cNvPr>
          <p:cNvGraphicFramePr>
            <a:graphicFrameLocks noGrp="1"/>
          </p:cNvGraphicFramePr>
          <p:nvPr>
            <p:extLst>
              <p:ext uri="{D42A27DB-BD31-4B8C-83A1-F6EECF244321}">
                <p14:modId xmlns:p14="http://schemas.microsoft.com/office/powerpoint/2010/main" val="590699756"/>
              </p:ext>
            </p:extLst>
          </p:nvPr>
        </p:nvGraphicFramePr>
        <p:xfrm>
          <a:off x="496704" y="2304333"/>
          <a:ext cx="5122126" cy="4116994"/>
        </p:xfrm>
        <a:graphic>
          <a:graphicData uri="http://schemas.openxmlformats.org/drawingml/2006/table">
            <a:tbl>
              <a:tblPr>
                <a:gradFill rotWithShape="1">
                  <a:gsLst>
                    <a:gs pos="0">
                      <a:srgbClr val="0066FF">
                        <a:tint val="50000"/>
                        <a:satMod val="300000"/>
                      </a:srgbClr>
                    </a:gs>
                    <a:gs pos="35000">
                      <a:srgbClr val="0066FF">
                        <a:tint val="37000"/>
                        <a:satMod val="300000"/>
                      </a:srgbClr>
                    </a:gs>
                    <a:gs pos="100000">
                      <a:srgbClr val="0066FF">
                        <a:tint val="15000"/>
                        <a:satMod val="350000"/>
                      </a:srgbClr>
                    </a:gs>
                  </a:gsLst>
                  <a:lin ang="16200000" scaled="1"/>
                </a:gradFill>
                <a:effectLst>
                  <a:outerShdw blurRad="40000" dist="20000" dir="5400000" rotWithShape="0">
                    <a:srgbClr val="000000">
                      <a:alpha val="38000"/>
                    </a:srgbClr>
                  </a:outerShdw>
                </a:effectLst>
              </a:tblPr>
              <a:tblGrid>
                <a:gridCol w="4297617">
                  <a:extLst>
                    <a:ext uri="{9D8B030D-6E8A-4147-A177-3AD203B41FA5}">
                      <a16:colId xmlns:a16="http://schemas.microsoft.com/office/drawing/2014/main" val="20000"/>
                    </a:ext>
                  </a:extLst>
                </a:gridCol>
                <a:gridCol w="824509">
                  <a:extLst>
                    <a:ext uri="{9D8B030D-6E8A-4147-A177-3AD203B41FA5}">
                      <a16:colId xmlns:a16="http://schemas.microsoft.com/office/drawing/2014/main" val="20001"/>
                    </a:ext>
                  </a:extLst>
                </a:gridCol>
              </a:tblGrid>
              <a:tr h="294071">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l">
                        <a:spcBef>
                          <a:spcPts val="300"/>
                        </a:spcBef>
                        <a:spcAft>
                          <a:spcPts val="300"/>
                        </a:spcAft>
                      </a:pPr>
                      <a:r>
                        <a:rPr lang="en-GB" sz="1800" kern="800" dirty="0">
                          <a:solidFill>
                            <a:schemeClr val="tx1"/>
                          </a:solidFill>
                        </a:rPr>
                        <a:t>Beam Power on target [kW]</a:t>
                      </a:r>
                      <a:endParaRPr lang="zh-CN" sz="2000" b="1" kern="50" dirty="0">
                        <a:solidFill>
                          <a:schemeClr val="tx1"/>
                        </a:solidFill>
                        <a:latin typeface="Times New Roman"/>
                        <a:ea typeface="宋体"/>
                        <a:cs typeface="font400"/>
                      </a:endParaRPr>
                    </a:p>
                  </a:txBody>
                  <a:tcPr marL="68580" marR="68580" marT="0" marB="0">
                    <a:lnL w="9525" cap="flat" cmpd="sng" algn="ctr">
                      <a:solidFill>
                        <a:srgbClr val="0066FF">
                          <a:shade val="95000"/>
                          <a:satMod val="105000"/>
                        </a:srgbClr>
                      </a:solidFill>
                      <a:prstDash val="solid"/>
                    </a:lnL>
                    <a:lnR w="9525" cap="flat" cmpd="sng" algn="ctr">
                      <a:solidFill>
                        <a:srgbClr val="0066FF">
                          <a:shade val="95000"/>
                          <a:satMod val="105000"/>
                        </a:srgbClr>
                      </a:solidFill>
                      <a:prstDash val="solid"/>
                      <a:round/>
                      <a:headEnd type="none" w="med" len="med"/>
                      <a:tailEnd type="none" w="med" len="med"/>
                    </a:lnR>
                    <a:lnT w="9525" cap="flat" cmpd="sng" algn="ctr">
                      <a:solidFill>
                        <a:srgbClr val="0066FF">
                          <a:shade val="95000"/>
                          <a:satMod val="105000"/>
                        </a:srgbClr>
                      </a:solidFill>
                      <a:prstDash val="solid"/>
                    </a:lnT>
                    <a:lnB w="9525" cap="flat" cmpd="sng" algn="ctr">
                      <a:solidFill>
                        <a:srgbClr val="0066FF">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l">
                        <a:spcBef>
                          <a:spcPts val="300"/>
                        </a:spcBef>
                        <a:spcAft>
                          <a:spcPts val="300"/>
                        </a:spcAft>
                      </a:pPr>
                      <a:r>
                        <a:rPr lang="en-GB" sz="1800" kern="800" dirty="0">
                          <a:solidFill>
                            <a:srgbClr val="FF0000"/>
                          </a:solidFill>
                        </a:rPr>
                        <a:t>100</a:t>
                      </a:r>
                      <a:endParaRPr lang="zh-CN" sz="2000" b="1" kern="50" dirty="0">
                        <a:solidFill>
                          <a:srgbClr val="FF0000"/>
                        </a:solidFill>
                        <a:latin typeface="Times New Roman"/>
                        <a:ea typeface="宋体"/>
                        <a:cs typeface="font400"/>
                      </a:endParaRPr>
                    </a:p>
                  </a:txBody>
                  <a:tcPr marL="68580" marR="68580" marT="0" marB="0">
                    <a:lnL w="9525" cap="flat" cmpd="sng" algn="ctr">
                      <a:solidFill>
                        <a:srgbClr val="0066FF">
                          <a:shade val="95000"/>
                          <a:satMod val="105000"/>
                        </a:srgbClr>
                      </a:solidFill>
                      <a:prstDash val="solid"/>
                      <a:round/>
                      <a:headEnd type="none" w="med" len="med"/>
                      <a:tailEnd type="none" w="med" len="med"/>
                    </a:lnL>
                    <a:lnR w="9525" cap="flat" cmpd="sng" algn="ctr">
                      <a:solidFill>
                        <a:srgbClr val="0066FF">
                          <a:shade val="95000"/>
                          <a:satMod val="105000"/>
                        </a:srgbClr>
                      </a:solidFill>
                      <a:prstDash val="solid"/>
                    </a:lnR>
                    <a:lnT w="9525" cap="flat" cmpd="sng" algn="ctr">
                      <a:solidFill>
                        <a:srgbClr val="0066FF">
                          <a:shade val="95000"/>
                          <a:satMod val="105000"/>
                        </a:srgbClr>
                      </a:solidFill>
                      <a:prstDash val="solid"/>
                    </a:lnT>
                    <a:lnB w="9525" cap="flat" cmpd="sng" algn="ctr">
                      <a:solidFill>
                        <a:srgbClr val="0066FF">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94071">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l">
                        <a:spcBef>
                          <a:spcPts val="300"/>
                        </a:spcBef>
                        <a:spcAft>
                          <a:spcPts val="300"/>
                        </a:spcAft>
                      </a:pPr>
                      <a:r>
                        <a:rPr lang="en-GB" sz="1800" kern="800" dirty="0">
                          <a:solidFill>
                            <a:schemeClr val="tx1"/>
                          </a:solidFill>
                        </a:rPr>
                        <a:t>Proton energy [</a:t>
                      </a:r>
                      <a:r>
                        <a:rPr lang="en-GB" sz="1800" kern="800" dirty="0" err="1">
                          <a:solidFill>
                            <a:schemeClr val="tx1"/>
                          </a:solidFill>
                        </a:rPr>
                        <a:t>GeV</a:t>
                      </a:r>
                      <a:r>
                        <a:rPr lang="en-GB" sz="1800" kern="800" dirty="0">
                          <a:solidFill>
                            <a:schemeClr val="tx1"/>
                          </a:solidFill>
                        </a:rPr>
                        <a:t>]</a:t>
                      </a:r>
                      <a:endParaRPr lang="zh-CN" sz="2000" b="1" kern="50" dirty="0">
                        <a:solidFill>
                          <a:schemeClr val="tx1"/>
                        </a:solidFill>
                        <a:latin typeface="Times New Roman"/>
                        <a:ea typeface="宋体"/>
                        <a:cs typeface="font400"/>
                      </a:endParaRPr>
                    </a:p>
                  </a:txBody>
                  <a:tcPr marL="68580" marR="68580" marT="0" marB="0">
                    <a:lnL w="9525" cap="flat" cmpd="sng" algn="ctr">
                      <a:solidFill>
                        <a:srgbClr val="0066FF">
                          <a:shade val="95000"/>
                          <a:satMod val="105000"/>
                        </a:srgbClr>
                      </a:solidFill>
                      <a:prstDash val="solid"/>
                    </a:lnL>
                    <a:lnR w="9525" cap="flat" cmpd="sng" algn="ctr">
                      <a:solidFill>
                        <a:srgbClr val="0066FF">
                          <a:shade val="95000"/>
                          <a:satMod val="105000"/>
                        </a:srgbClr>
                      </a:solidFill>
                      <a:prstDash val="solid"/>
                    </a:lnR>
                    <a:lnT w="9525" cap="flat" cmpd="sng" algn="ctr">
                      <a:solidFill>
                        <a:srgbClr val="0066FF">
                          <a:shade val="95000"/>
                          <a:satMod val="105000"/>
                        </a:srgbClr>
                      </a:solidFill>
                      <a:prstDash val="solid"/>
                    </a:lnT>
                    <a:lnB w="9525" cap="flat" cmpd="sng" algn="ctr">
                      <a:solidFill>
                        <a:srgbClr val="0066FF">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l">
                        <a:spcBef>
                          <a:spcPts val="300"/>
                        </a:spcBef>
                        <a:spcAft>
                          <a:spcPts val="300"/>
                        </a:spcAft>
                      </a:pPr>
                      <a:r>
                        <a:rPr lang="en-GB" sz="1800" kern="800" dirty="0">
                          <a:solidFill>
                            <a:srgbClr val="FF0000"/>
                          </a:solidFill>
                        </a:rPr>
                        <a:t>1.6</a:t>
                      </a:r>
                      <a:endParaRPr lang="zh-CN" sz="2000" b="1" kern="50" dirty="0">
                        <a:solidFill>
                          <a:srgbClr val="FF0000"/>
                        </a:solidFill>
                        <a:latin typeface="Times New Roman"/>
                        <a:ea typeface="宋体"/>
                        <a:cs typeface="font400"/>
                      </a:endParaRPr>
                    </a:p>
                  </a:txBody>
                  <a:tcPr marL="68580" marR="68580" marT="0" marB="0">
                    <a:lnL w="9525" cap="flat" cmpd="sng" algn="ctr">
                      <a:solidFill>
                        <a:srgbClr val="0066FF">
                          <a:shade val="95000"/>
                          <a:satMod val="105000"/>
                        </a:srgbClr>
                      </a:solidFill>
                      <a:prstDash val="solid"/>
                    </a:lnL>
                    <a:lnR w="9525" cap="flat" cmpd="sng" algn="ctr">
                      <a:solidFill>
                        <a:srgbClr val="0066FF">
                          <a:shade val="95000"/>
                          <a:satMod val="105000"/>
                        </a:srgbClr>
                      </a:solidFill>
                      <a:prstDash val="solid"/>
                    </a:lnR>
                    <a:lnT w="9525" cap="flat" cmpd="sng" algn="ctr">
                      <a:solidFill>
                        <a:srgbClr val="0066FF">
                          <a:shade val="95000"/>
                          <a:satMod val="105000"/>
                        </a:srgbClr>
                      </a:solidFill>
                      <a:prstDash val="solid"/>
                    </a:lnT>
                    <a:lnB w="9525" cap="flat" cmpd="sng" algn="ctr">
                      <a:solidFill>
                        <a:srgbClr val="0066FF">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94071">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l">
                        <a:spcBef>
                          <a:spcPts val="300"/>
                        </a:spcBef>
                        <a:spcAft>
                          <a:spcPts val="300"/>
                        </a:spcAft>
                      </a:pPr>
                      <a:r>
                        <a:rPr lang="en-GB" sz="1800" kern="800" dirty="0">
                          <a:solidFill>
                            <a:schemeClr val="tx1"/>
                          </a:solidFill>
                        </a:rPr>
                        <a:t>Average beam current [</a:t>
                      </a:r>
                      <a:r>
                        <a:rPr lang="en-US" sz="1800" kern="800" dirty="0">
                          <a:solidFill>
                            <a:schemeClr val="tx1"/>
                          </a:solidFill>
                        </a:rPr>
                        <a:t>μ</a:t>
                      </a:r>
                      <a:r>
                        <a:rPr lang="en-GB" sz="1800" kern="800" dirty="0">
                          <a:solidFill>
                            <a:schemeClr val="tx1"/>
                          </a:solidFill>
                        </a:rPr>
                        <a:t>A]</a:t>
                      </a:r>
                      <a:endParaRPr lang="zh-CN" sz="2000" b="1" kern="50" dirty="0">
                        <a:solidFill>
                          <a:schemeClr val="tx1"/>
                        </a:solidFill>
                        <a:latin typeface="Times New Roman"/>
                        <a:ea typeface="宋体"/>
                        <a:cs typeface="font400"/>
                      </a:endParaRPr>
                    </a:p>
                  </a:txBody>
                  <a:tcPr marL="68580" marR="68580" marT="0" marB="0">
                    <a:lnL w="9525" cap="flat" cmpd="sng" algn="ctr">
                      <a:solidFill>
                        <a:srgbClr val="0066FF">
                          <a:shade val="95000"/>
                          <a:satMod val="105000"/>
                        </a:srgbClr>
                      </a:solidFill>
                      <a:prstDash val="solid"/>
                    </a:lnL>
                    <a:lnR w="9525" cap="flat" cmpd="sng" algn="ctr">
                      <a:solidFill>
                        <a:srgbClr val="0066FF">
                          <a:shade val="95000"/>
                          <a:satMod val="105000"/>
                        </a:srgbClr>
                      </a:solidFill>
                      <a:prstDash val="solid"/>
                    </a:lnR>
                    <a:lnT w="9525" cap="flat" cmpd="sng" algn="ctr">
                      <a:solidFill>
                        <a:srgbClr val="0066FF">
                          <a:shade val="95000"/>
                          <a:satMod val="105000"/>
                        </a:srgbClr>
                      </a:solidFill>
                      <a:prstDash val="solid"/>
                    </a:lnT>
                    <a:lnB w="9525" cap="flat" cmpd="sng" algn="ctr">
                      <a:solidFill>
                        <a:srgbClr val="0066FF">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l">
                        <a:spcBef>
                          <a:spcPts val="300"/>
                        </a:spcBef>
                        <a:spcAft>
                          <a:spcPts val="300"/>
                        </a:spcAft>
                      </a:pPr>
                      <a:r>
                        <a:rPr lang="en-GB" sz="1800" kern="800" dirty="0">
                          <a:solidFill>
                            <a:schemeClr val="tx1"/>
                          </a:solidFill>
                        </a:rPr>
                        <a:t>62.5</a:t>
                      </a:r>
                      <a:endParaRPr lang="zh-CN" sz="2000" b="1" kern="50" dirty="0">
                        <a:solidFill>
                          <a:schemeClr val="tx1"/>
                        </a:solidFill>
                        <a:latin typeface="Times New Roman"/>
                        <a:ea typeface="宋体"/>
                        <a:cs typeface="font400"/>
                      </a:endParaRPr>
                    </a:p>
                  </a:txBody>
                  <a:tcPr marL="68580" marR="68580" marT="0" marB="0">
                    <a:lnL w="9525" cap="flat" cmpd="sng" algn="ctr">
                      <a:solidFill>
                        <a:srgbClr val="0066FF">
                          <a:shade val="95000"/>
                          <a:satMod val="105000"/>
                        </a:srgbClr>
                      </a:solidFill>
                      <a:prstDash val="solid"/>
                    </a:lnL>
                    <a:lnR w="9525" cap="flat" cmpd="sng" algn="ctr">
                      <a:solidFill>
                        <a:srgbClr val="0066FF">
                          <a:shade val="95000"/>
                          <a:satMod val="105000"/>
                        </a:srgbClr>
                      </a:solidFill>
                      <a:prstDash val="solid"/>
                    </a:lnR>
                    <a:lnT w="9525" cap="flat" cmpd="sng" algn="ctr">
                      <a:solidFill>
                        <a:srgbClr val="0066FF">
                          <a:shade val="95000"/>
                          <a:satMod val="105000"/>
                        </a:srgbClr>
                      </a:solidFill>
                      <a:prstDash val="solid"/>
                    </a:lnT>
                    <a:lnB w="9525" cap="flat" cmpd="sng" algn="ctr">
                      <a:solidFill>
                        <a:srgbClr val="0066FF">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94071">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l">
                        <a:spcBef>
                          <a:spcPts val="300"/>
                        </a:spcBef>
                        <a:spcAft>
                          <a:spcPts val="300"/>
                        </a:spcAft>
                      </a:pPr>
                      <a:r>
                        <a:rPr lang="en-GB" sz="1800" kern="800" dirty="0">
                          <a:solidFill>
                            <a:schemeClr val="tx1"/>
                          </a:solidFill>
                        </a:rPr>
                        <a:t>Pulse repetition rate [Hz]</a:t>
                      </a:r>
                      <a:endParaRPr lang="zh-CN" sz="2000" b="1" kern="50" dirty="0">
                        <a:solidFill>
                          <a:schemeClr val="tx1"/>
                        </a:solidFill>
                        <a:latin typeface="Times New Roman"/>
                        <a:ea typeface="宋体"/>
                        <a:cs typeface="font400"/>
                      </a:endParaRPr>
                    </a:p>
                  </a:txBody>
                  <a:tcPr marL="68580" marR="68580" marT="0" marB="0">
                    <a:lnL w="9525" cap="flat" cmpd="sng" algn="ctr">
                      <a:solidFill>
                        <a:srgbClr val="0066FF">
                          <a:shade val="95000"/>
                          <a:satMod val="105000"/>
                        </a:srgbClr>
                      </a:solidFill>
                      <a:prstDash val="solid"/>
                    </a:lnL>
                    <a:lnR w="9525" cap="flat" cmpd="sng" algn="ctr">
                      <a:solidFill>
                        <a:srgbClr val="0066FF">
                          <a:shade val="95000"/>
                          <a:satMod val="105000"/>
                        </a:srgbClr>
                      </a:solidFill>
                      <a:prstDash val="solid"/>
                    </a:lnR>
                    <a:lnT w="9525" cap="flat" cmpd="sng" algn="ctr">
                      <a:solidFill>
                        <a:srgbClr val="0066FF">
                          <a:shade val="95000"/>
                          <a:satMod val="105000"/>
                        </a:srgbClr>
                      </a:solidFill>
                      <a:prstDash val="solid"/>
                    </a:lnT>
                    <a:lnB w="9525" cap="flat" cmpd="sng" algn="ctr">
                      <a:solidFill>
                        <a:srgbClr val="0066FF">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l">
                        <a:spcBef>
                          <a:spcPts val="300"/>
                        </a:spcBef>
                        <a:spcAft>
                          <a:spcPts val="300"/>
                        </a:spcAft>
                      </a:pPr>
                      <a:r>
                        <a:rPr lang="en-GB" sz="1800" kern="800" dirty="0">
                          <a:solidFill>
                            <a:schemeClr val="tx1"/>
                          </a:solidFill>
                        </a:rPr>
                        <a:t>25</a:t>
                      </a:r>
                      <a:endParaRPr lang="zh-CN" sz="2000" b="1" kern="50" dirty="0">
                        <a:solidFill>
                          <a:schemeClr val="tx1"/>
                        </a:solidFill>
                        <a:latin typeface="Times New Roman"/>
                        <a:ea typeface="宋体"/>
                        <a:cs typeface="font400"/>
                      </a:endParaRPr>
                    </a:p>
                  </a:txBody>
                  <a:tcPr marL="68580" marR="68580" marT="0" marB="0">
                    <a:lnL w="9525" cap="flat" cmpd="sng" algn="ctr">
                      <a:solidFill>
                        <a:srgbClr val="0066FF">
                          <a:shade val="95000"/>
                          <a:satMod val="105000"/>
                        </a:srgbClr>
                      </a:solidFill>
                      <a:prstDash val="solid"/>
                    </a:lnL>
                    <a:lnR w="9525" cap="flat" cmpd="sng" algn="ctr">
                      <a:solidFill>
                        <a:srgbClr val="0066FF">
                          <a:shade val="95000"/>
                          <a:satMod val="105000"/>
                        </a:srgbClr>
                      </a:solidFill>
                      <a:prstDash val="solid"/>
                    </a:lnR>
                    <a:lnT w="9525" cap="flat" cmpd="sng" algn="ctr">
                      <a:solidFill>
                        <a:srgbClr val="0066FF">
                          <a:shade val="95000"/>
                          <a:satMod val="105000"/>
                        </a:srgbClr>
                      </a:solidFill>
                      <a:prstDash val="solid"/>
                    </a:lnT>
                    <a:lnB w="9525" cap="flat" cmpd="sng" algn="ctr">
                      <a:solidFill>
                        <a:srgbClr val="0066FF">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94071">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l">
                        <a:spcBef>
                          <a:spcPts val="300"/>
                        </a:spcBef>
                        <a:spcAft>
                          <a:spcPts val="300"/>
                        </a:spcAft>
                      </a:pPr>
                      <a:r>
                        <a:rPr lang="en-GB" sz="1800" kern="800" dirty="0" err="1">
                          <a:solidFill>
                            <a:schemeClr val="tx1"/>
                          </a:solidFill>
                        </a:rPr>
                        <a:t>Linac</a:t>
                      </a:r>
                      <a:r>
                        <a:rPr lang="en-GB" sz="1800" kern="800" dirty="0">
                          <a:solidFill>
                            <a:schemeClr val="tx1"/>
                          </a:solidFill>
                        </a:rPr>
                        <a:t> energy [</a:t>
                      </a:r>
                      <a:r>
                        <a:rPr lang="en-GB" sz="1800" kern="800" dirty="0" err="1">
                          <a:solidFill>
                            <a:schemeClr val="tx1"/>
                          </a:solidFill>
                        </a:rPr>
                        <a:t>MeV</a:t>
                      </a:r>
                      <a:r>
                        <a:rPr lang="en-GB" sz="1800" kern="800" dirty="0">
                          <a:solidFill>
                            <a:schemeClr val="tx1"/>
                          </a:solidFill>
                        </a:rPr>
                        <a:t>]</a:t>
                      </a:r>
                      <a:endParaRPr lang="zh-CN" sz="2000" b="1" kern="50" dirty="0">
                        <a:solidFill>
                          <a:schemeClr val="tx1"/>
                        </a:solidFill>
                        <a:latin typeface="Times New Roman"/>
                        <a:ea typeface="宋体"/>
                        <a:cs typeface="font400"/>
                      </a:endParaRPr>
                    </a:p>
                  </a:txBody>
                  <a:tcPr marL="68580" marR="68580" marT="0" marB="0">
                    <a:lnL w="9525" cap="flat" cmpd="sng" algn="ctr">
                      <a:solidFill>
                        <a:srgbClr val="0066FF">
                          <a:shade val="95000"/>
                          <a:satMod val="105000"/>
                        </a:srgbClr>
                      </a:solidFill>
                      <a:prstDash val="solid"/>
                    </a:lnL>
                    <a:lnR w="9525" cap="flat" cmpd="sng" algn="ctr">
                      <a:solidFill>
                        <a:srgbClr val="0066FF">
                          <a:shade val="95000"/>
                          <a:satMod val="105000"/>
                        </a:srgbClr>
                      </a:solidFill>
                      <a:prstDash val="solid"/>
                    </a:lnR>
                    <a:lnT w="9525" cap="flat" cmpd="sng" algn="ctr">
                      <a:solidFill>
                        <a:srgbClr val="0066FF">
                          <a:shade val="95000"/>
                          <a:satMod val="105000"/>
                        </a:srgbClr>
                      </a:solidFill>
                      <a:prstDash val="solid"/>
                    </a:lnT>
                    <a:lnB w="9525" cap="flat" cmpd="sng" algn="ctr">
                      <a:solidFill>
                        <a:srgbClr val="0066FF">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l">
                        <a:spcBef>
                          <a:spcPts val="300"/>
                        </a:spcBef>
                        <a:spcAft>
                          <a:spcPts val="300"/>
                        </a:spcAft>
                      </a:pPr>
                      <a:r>
                        <a:rPr lang="en-GB" sz="1800" kern="800" dirty="0">
                          <a:solidFill>
                            <a:schemeClr val="tx1"/>
                          </a:solidFill>
                        </a:rPr>
                        <a:t>80</a:t>
                      </a:r>
                      <a:endParaRPr lang="zh-CN" sz="2000" b="1" kern="50" dirty="0">
                        <a:solidFill>
                          <a:schemeClr val="tx1"/>
                        </a:solidFill>
                        <a:latin typeface="Times New Roman"/>
                        <a:ea typeface="宋体"/>
                        <a:cs typeface="font400"/>
                      </a:endParaRPr>
                    </a:p>
                  </a:txBody>
                  <a:tcPr marL="68580" marR="68580" marT="0" marB="0">
                    <a:lnL w="9525" cap="flat" cmpd="sng" algn="ctr">
                      <a:solidFill>
                        <a:srgbClr val="0066FF">
                          <a:shade val="95000"/>
                          <a:satMod val="105000"/>
                        </a:srgbClr>
                      </a:solidFill>
                      <a:prstDash val="solid"/>
                    </a:lnL>
                    <a:lnR w="9525" cap="flat" cmpd="sng" algn="ctr">
                      <a:solidFill>
                        <a:srgbClr val="0066FF">
                          <a:shade val="95000"/>
                          <a:satMod val="105000"/>
                        </a:srgbClr>
                      </a:solidFill>
                      <a:prstDash val="solid"/>
                    </a:lnR>
                    <a:lnT w="9525" cap="flat" cmpd="sng" algn="ctr">
                      <a:solidFill>
                        <a:srgbClr val="0066FF">
                          <a:shade val="95000"/>
                          <a:satMod val="105000"/>
                        </a:srgbClr>
                      </a:solidFill>
                      <a:prstDash val="solid"/>
                    </a:lnT>
                    <a:lnB w="9525" cap="flat" cmpd="sng" algn="ctr">
                      <a:solidFill>
                        <a:srgbClr val="0066FF">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94071">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l">
                        <a:spcBef>
                          <a:spcPts val="300"/>
                        </a:spcBef>
                        <a:spcAft>
                          <a:spcPts val="300"/>
                        </a:spcAft>
                      </a:pPr>
                      <a:r>
                        <a:rPr lang="en-GB" sz="1800" kern="800" dirty="0" err="1">
                          <a:solidFill>
                            <a:schemeClr val="tx1"/>
                          </a:solidFill>
                        </a:rPr>
                        <a:t>Linac</a:t>
                      </a:r>
                      <a:r>
                        <a:rPr lang="en-GB" sz="1800" kern="800" dirty="0">
                          <a:solidFill>
                            <a:schemeClr val="tx1"/>
                          </a:solidFill>
                        </a:rPr>
                        <a:t> type</a:t>
                      </a:r>
                      <a:endParaRPr lang="zh-CN" sz="2000" b="1" kern="50" dirty="0">
                        <a:solidFill>
                          <a:schemeClr val="tx1"/>
                        </a:solidFill>
                        <a:latin typeface="Times New Roman"/>
                        <a:ea typeface="宋体"/>
                        <a:cs typeface="font400"/>
                      </a:endParaRPr>
                    </a:p>
                  </a:txBody>
                  <a:tcPr marL="68580" marR="68580" marT="0" marB="0">
                    <a:lnL w="9525" cap="flat" cmpd="sng" algn="ctr">
                      <a:solidFill>
                        <a:srgbClr val="0066FF">
                          <a:shade val="95000"/>
                          <a:satMod val="105000"/>
                        </a:srgbClr>
                      </a:solidFill>
                      <a:prstDash val="solid"/>
                    </a:lnL>
                    <a:lnR w="9525" cap="flat" cmpd="sng" algn="ctr">
                      <a:solidFill>
                        <a:srgbClr val="0066FF">
                          <a:shade val="95000"/>
                          <a:satMod val="105000"/>
                        </a:srgbClr>
                      </a:solidFill>
                      <a:prstDash val="solid"/>
                    </a:lnR>
                    <a:lnT w="9525" cap="flat" cmpd="sng" algn="ctr">
                      <a:solidFill>
                        <a:srgbClr val="0066FF">
                          <a:shade val="95000"/>
                          <a:satMod val="105000"/>
                        </a:srgbClr>
                      </a:solidFill>
                      <a:prstDash val="solid"/>
                    </a:lnT>
                    <a:lnB w="9525" cap="flat" cmpd="sng" algn="ctr">
                      <a:solidFill>
                        <a:srgbClr val="0066FF">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l">
                        <a:spcBef>
                          <a:spcPts val="300"/>
                        </a:spcBef>
                        <a:spcAft>
                          <a:spcPts val="300"/>
                        </a:spcAft>
                      </a:pPr>
                      <a:r>
                        <a:rPr lang="en-GB" sz="1800" kern="800" dirty="0">
                          <a:solidFill>
                            <a:schemeClr val="tx1"/>
                          </a:solidFill>
                        </a:rPr>
                        <a:t>DTL</a:t>
                      </a:r>
                      <a:endParaRPr lang="zh-CN" sz="2000" b="1" kern="50" dirty="0">
                        <a:solidFill>
                          <a:schemeClr val="tx1"/>
                        </a:solidFill>
                        <a:latin typeface="Times New Roman"/>
                        <a:ea typeface="宋体"/>
                        <a:cs typeface="font400"/>
                      </a:endParaRPr>
                    </a:p>
                  </a:txBody>
                  <a:tcPr marL="68580" marR="68580" marT="0" marB="0">
                    <a:lnL w="9525" cap="flat" cmpd="sng" algn="ctr">
                      <a:solidFill>
                        <a:srgbClr val="0066FF">
                          <a:shade val="95000"/>
                          <a:satMod val="105000"/>
                        </a:srgbClr>
                      </a:solidFill>
                      <a:prstDash val="solid"/>
                    </a:lnL>
                    <a:lnR w="9525" cap="flat" cmpd="sng" algn="ctr">
                      <a:solidFill>
                        <a:srgbClr val="0066FF">
                          <a:shade val="95000"/>
                          <a:satMod val="105000"/>
                        </a:srgbClr>
                      </a:solidFill>
                      <a:prstDash val="solid"/>
                    </a:lnR>
                    <a:lnT w="9525" cap="flat" cmpd="sng" algn="ctr">
                      <a:solidFill>
                        <a:srgbClr val="0066FF">
                          <a:shade val="95000"/>
                          <a:satMod val="105000"/>
                        </a:srgbClr>
                      </a:solidFill>
                      <a:prstDash val="solid"/>
                    </a:lnT>
                    <a:lnB w="9525" cap="flat" cmpd="sng" algn="ctr">
                      <a:solidFill>
                        <a:srgbClr val="0066FF">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94071">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l">
                        <a:spcBef>
                          <a:spcPts val="300"/>
                        </a:spcBef>
                        <a:spcAft>
                          <a:spcPts val="300"/>
                        </a:spcAft>
                      </a:pPr>
                      <a:r>
                        <a:rPr lang="en-GB" sz="1800" kern="800" dirty="0" err="1">
                          <a:solidFill>
                            <a:schemeClr val="tx1"/>
                          </a:solidFill>
                        </a:rPr>
                        <a:t>Linac</a:t>
                      </a:r>
                      <a:r>
                        <a:rPr lang="en-GB" sz="1800" kern="800" dirty="0">
                          <a:solidFill>
                            <a:schemeClr val="tx1"/>
                          </a:solidFill>
                        </a:rPr>
                        <a:t> RF frequency [MHz]</a:t>
                      </a:r>
                      <a:endParaRPr lang="zh-CN" sz="2000" b="1" kern="50" dirty="0">
                        <a:solidFill>
                          <a:schemeClr val="tx1"/>
                        </a:solidFill>
                        <a:latin typeface="Times New Roman"/>
                        <a:ea typeface="宋体"/>
                        <a:cs typeface="font400"/>
                      </a:endParaRPr>
                    </a:p>
                  </a:txBody>
                  <a:tcPr marL="68580" marR="68580" marT="0" marB="0">
                    <a:lnL w="9525" cap="flat" cmpd="sng" algn="ctr">
                      <a:solidFill>
                        <a:srgbClr val="0066FF">
                          <a:shade val="95000"/>
                          <a:satMod val="105000"/>
                        </a:srgbClr>
                      </a:solidFill>
                      <a:prstDash val="solid"/>
                    </a:lnL>
                    <a:lnR w="9525" cap="flat" cmpd="sng" algn="ctr">
                      <a:solidFill>
                        <a:srgbClr val="0066FF">
                          <a:shade val="95000"/>
                          <a:satMod val="105000"/>
                        </a:srgbClr>
                      </a:solidFill>
                      <a:prstDash val="solid"/>
                    </a:lnR>
                    <a:lnT w="9525" cap="flat" cmpd="sng" algn="ctr">
                      <a:solidFill>
                        <a:srgbClr val="0066FF">
                          <a:shade val="95000"/>
                          <a:satMod val="105000"/>
                        </a:srgbClr>
                      </a:solidFill>
                      <a:prstDash val="solid"/>
                    </a:lnT>
                    <a:lnB w="9525" cap="flat" cmpd="sng" algn="ctr">
                      <a:solidFill>
                        <a:srgbClr val="0066FF">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l">
                        <a:spcBef>
                          <a:spcPts val="300"/>
                        </a:spcBef>
                        <a:spcAft>
                          <a:spcPts val="300"/>
                        </a:spcAft>
                      </a:pPr>
                      <a:r>
                        <a:rPr lang="en-GB" sz="1800" kern="800" dirty="0">
                          <a:solidFill>
                            <a:schemeClr val="tx1"/>
                          </a:solidFill>
                        </a:rPr>
                        <a:t>324</a:t>
                      </a:r>
                      <a:endParaRPr lang="zh-CN" sz="2000" b="1" kern="50" dirty="0">
                        <a:solidFill>
                          <a:schemeClr val="tx1"/>
                        </a:solidFill>
                        <a:latin typeface="Times New Roman"/>
                        <a:ea typeface="宋体"/>
                        <a:cs typeface="font400"/>
                      </a:endParaRPr>
                    </a:p>
                  </a:txBody>
                  <a:tcPr marL="68580" marR="68580" marT="0" marB="0">
                    <a:lnL w="9525" cap="flat" cmpd="sng" algn="ctr">
                      <a:solidFill>
                        <a:srgbClr val="0066FF">
                          <a:shade val="95000"/>
                          <a:satMod val="105000"/>
                        </a:srgbClr>
                      </a:solidFill>
                      <a:prstDash val="solid"/>
                    </a:lnL>
                    <a:lnR w="9525" cap="flat" cmpd="sng" algn="ctr">
                      <a:solidFill>
                        <a:srgbClr val="0066FF">
                          <a:shade val="95000"/>
                          <a:satMod val="105000"/>
                        </a:srgbClr>
                      </a:solidFill>
                      <a:prstDash val="solid"/>
                    </a:lnR>
                    <a:lnT w="9525" cap="flat" cmpd="sng" algn="ctr">
                      <a:solidFill>
                        <a:srgbClr val="0066FF">
                          <a:shade val="95000"/>
                          <a:satMod val="105000"/>
                        </a:srgbClr>
                      </a:solidFill>
                      <a:prstDash val="solid"/>
                    </a:lnT>
                    <a:lnB w="9525" cap="flat" cmpd="sng" algn="ctr">
                      <a:solidFill>
                        <a:srgbClr val="0066FF">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94071">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l">
                        <a:spcBef>
                          <a:spcPts val="300"/>
                        </a:spcBef>
                        <a:spcAft>
                          <a:spcPts val="300"/>
                        </a:spcAft>
                      </a:pPr>
                      <a:r>
                        <a:rPr lang="en-GB" sz="1800" kern="800" dirty="0" err="1">
                          <a:solidFill>
                            <a:schemeClr val="tx1"/>
                          </a:solidFill>
                        </a:rPr>
                        <a:t>Macropulse</a:t>
                      </a:r>
                      <a:r>
                        <a:rPr lang="en-GB" sz="1800" kern="800" dirty="0">
                          <a:solidFill>
                            <a:schemeClr val="tx1"/>
                          </a:solidFill>
                        </a:rPr>
                        <a:t>. </a:t>
                      </a:r>
                      <a:r>
                        <a:rPr lang="en-GB" sz="1800" kern="800" dirty="0" err="1">
                          <a:solidFill>
                            <a:schemeClr val="tx1"/>
                          </a:solidFill>
                        </a:rPr>
                        <a:t>ave</a:t>
                      </a:r>
                      <a:r>
                        <a:rPr lang="en-GB" sz="1800" kern="800" dirty="0">
                          <a:solidFill>
                            <a:schemeClr val="tx1"/>
                          </a:solidFill>
                        </a:rPr>
                        <a:t> current [</a:t>
                      </a:r>
                      <a:r>
                        <a:rPr lang="en-GB" sz="1800" kern="800" dirty="0" err="1">
                          <a:solidFill>
                            <a:schemeClr val="tx1"/>
                          </a:solidFill>
                        </a:rPr>
                        <a:t>mA</a:t>
                      </a:r>
                      <a:r>
                        <a:rPr lang="en-GB" sz="1800" kern="800" dirty="0">
                          <a:solidFill>
                            <a:schemeClr val="tx1"/>
                          </a:solidFill>
                        </a:rPr>
                        <a:t>]</a:t>
                      </a:r>
                      <a:endParaRPr lang="zh-CN" sz="2000" b="1" kern="50" dirty="0">
                        <a:solidFill>
                          <a:schemeClr val="tx1"/>
                        </a:solidFill>
                        <a:latin typeface="Times New Roman"/>
                        <a:ea typeface="宋体"/>
                        <a:cs typeface="font400"/>
                      </a:endParaRPr>
                    </a:p>
                  </a:txBody>
                  <a:tcPr marL="68580" marR="68580" marT="0" marB="0">
                    <a:lnL w="9525" cap="flat" cmpd="sng" algn="ctr">
                      <a:solidFill>
                        <a:srgbClr val="0066FF">
                          <a:shade val="95000"/>
                          <a:satMod val="105000"/>
                        </a:srgbClr>
                      </a:solidFill>
                      <a:prstDash val="solid"/>
                    </a:lnL>
                    <a:lnR w="9525" cap="flat" cmpd="sng" algn="ctr">
                      <a:solidFill>
                        <a:srgbClr val="0066FF">
                          <a:shade val="95000"/>
                          <a:satMod val="105000"/>
                        </a:srgbClr>
                      </a:solidFill>
                      <a:prstDash val="solid"/>
                    </a:lnR>
                    <a:lnT w="9525" cap="flat" cmpd="sng" algn="ctr">
                      <a:solidFill>
                        <a:srgbClr val="0066FF">
                          <a:shade val="95000"/>
                          <a:satMod val="105000"/>
                        </a:srgbClr>
                      </a:solidFill>
                      <a:prstDash val="solid"/>
                    </a:lnT>
                    <a:lnB w="9525" cap="flat" cmpd="sng" algn="ctr">
                      <a:solidFill>
                        <a:srgbClr val="0066FF">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l">
                        <a:spcBef>
                          <a:spcPts val="300"/>
                        </a:spcBef>
                        <a:spcAft>
                          <a:spcPts val="300"/>
                        </a:spcAft>
                      </a:pPr>
                      <a:r>
                        <a:rPr lang="en-GB" sz="1800" kern="800" dirty="0">
                          <a:solidFill>
                            <a:schemeClr val="tx1"/>
                          </a:solidFill>
                        </a:rPr>
                        <a:t>15</a:t>
                      </a:r>
                      <a:endParaRPr lang="zh-CN" sz="2000" b="1" kern="50" dirty="0">
                        <a:solidFill>
                          <a:schemeClr val="tx1"/>
                        </a:solidFill>
                        <a:latin typeface="Times New Roman"/>
                        <a:ea typeface="宋体"/>
                        <a:cs typeface="font400"/>
                      </a:endParaRPr>
                    </a:p>
                  </a:txBody>
                  <a:tcPr marL="68580" marR="68580" marT="0" marB="0">
                    <a:lnL w="9525" cap="flat" cmpd="sng" algn="ctr">
                      <a:solidFill>
                        <a:srgbClr val="0066FF">
                          <a:shade val="95000"/>
                          <a:satMod val="105000"/>
                        </a:srgbClr>
                      </a:solidFill>
                      <a:prstDash val="solid"/>
                    </a:lnL>
                    <a:lnR w="9525" cap="flat" cmpd="sng" algn="ctr">
                      <a:solidFill>
                        <a:srgbClr val="0066FF">
                          <a:shade val="95000"/>
                          <a:satMod val="105000"/>
                        </a:srgbClr>
                      </a:solidFill>
                      <a:prstDash val="solid"/>
                    </a:lnR>
                    <a:lnT w="9525" cap="flat" cmpd="sng" algn="ctr">
                      <a:solidFill>
                        <a:srgbClr val="0066FF">
                          <a:shade val="95000"/>
                          <a:satMod val="105000"/>
                        </a:srgbClr>
                      </a:solidFill>
                      <a:prstDash val="solid"/>
                    </a:lnT>
                    <a:lnB w="9525" cap="flat" cmpd="sng" algn="ctr">
                      <a:solidFill>
                        <a:srgbClr val="0066FF">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94071">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l">
                        <a:spcBef>
                          <a:spcPts val="300"/>
                        </a:spcBef>
                        <a:spcAft>
                          <a:spcPts val="300"/>
                        </a:spcAft>
                      </a:pPr>
                      <a:r>
                        <a:rPr lang="en-GB" sz="1800" kern="800" dirty="0" err="1">
                          <a:solidFill>
                            <a:schemeClr val="tx1"/>
                          </a:solidFill>
                        </a:rPr>
                        <a:t>Macropulse</a:t>
                      </a:r>
                      <a:r>
                        <a:rPr lang="en-GB" sz="1800" kern="800" dirty="0">
                          <a:solidFill>
                            <a:schemeClr val="tx1"/>
                          </a:solidFill>
                        </a:rPr>
                        <a:t> duty factor</a:t>
                      </a:r>
                      <a:endParaRPr lang="zh-CN" sz="2000" b="1" kern="50" dirty="0">
                        <a:solidFill>
                          <a:schemeClr val="tx1"/>
                        </a:solidFill>
                        <a:latin typeface="Times New Roman"/>
                        <a:ea typeface="宋体"/>
                        <a:cs typeface="font400"/>
                      </a:endParaRPr>
                    </a:p>
                  </a:txBody>
                  <a:tcPr marL="68580" marR="68580" marT="0" marB="0">
                    <a:lnL w="9525" cap="flat" cmpd="sng" algn="ctr">
                      <a:solidFill>
                        <a:srgbClr val="0066FF">
                          <a:shade val="95000"/>
                          <a:satMod val="105000"/>
                        </a:srgbClr>
                      </a:solidFill>
                      <a:prstDash val="solid"/>
                    </a:lnL>
                    <a:lnR w="9525" cap="flat" cmpd="sng" algn="ctr">
                      <a:solidFill>
                        <a:srgbClr val="0066FF">
                          <a:shade val="95000"/>
                          <a:satMod val="105000"/>
                        </a:srgbClr>
                      </a:solidFill>
                      <a:prstDash val="solid"/>
                    </a:lnR>
                    <a:lnT w="9525" cap="flat" cmpd="sng" algn="ctr">
                      <a:solidFill>
                        <a:srgbClr val="0066FF">
                          <a:shade val="95000"/>
                          <a:satMod val="105000"/>
                        </a:srgbClr>
                      </a:solidFill>
                      <a:prstDash val="solid"/>
                    </a:lnT>
                    <a:lnB w="9525" cap="flat" cmpd="sng" algn="ctr">
                      <a:solidFill>
                        <a:srgbClr val="0066FF">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l">
                        <a:spcBef>
                          <a:spcPts val="300"/>
                        </a:spcBef>
                        <a:spcAft>
                          <a:spcPts val="300"/>
                        </a:spcAft>
                      </a:pPr>
                      <a:r>
                        <a:rPr lang="en-GB" sz="1800" kern="800" dirty="0">
                          <a:solidFill>
                            <a:schemeClr val="tx1"/>
                          </a:solidFill>
                        </a:rPr>
                        <a:t>1.05</a:t>
                      </a:r>
                      <a:endParaRPr lang="zh-CN" sz="2000" b="1" kern="50" dirty="0">
                        <a:solidFill>
                          <a:schemeClr val="tx1"/>
                        </a:solidFill>
                        <a:latin typeface="Times New Roman"/>
                        <a:ea typeface="宋体"/>
                        <a:cs typeface="font400"/>
                      </a:endParaRPr>
                    </a:p>
                  </a:txBody>
                  <a:tcPr marL="68580" marR="68580" marT="0" marB="0">
                    <a:lnL w="9525" cap="flat" cmpd="sng" algn="ctr">
                      <a:solidFill>
                        <a:srgbClr val="0066FF">
                          <a:shade val="95000"/>
                          <a:satMod val="105000"/>
                        </a:srgbClr>
                      </a:solidFill>
                      <a:prstDash val="solid"/>
                    </a:lnL>
                    <a:lnR w="9525" cap="flat" cmpd="sng" algn="ctr">
                      <a:solidFill>
                        <a:srgbClr val="0066FF">
                          <a:shade val="95000"/>
                          <a:satMod val="105000"/>
                        </a:srgbClr>
                      </a:solidFill>
                      <a:prstDash val="solid"/>
                    </a:lnR>
                    <a:lnT w="9525" cap="flat" cmpd="sng" algn="ctr">
                      <a:solidFill>
                        <a:srgbClr val="0066FF">
                          <a:shade val="95000"/>
                          <a:satMod val="105000"/>
                        </a:srgbClr>
                      </a:solidFill>
                      <a:prstDash val="solid"/>
                    </a:lnT>
                    <a:lnB w="9525" cap="flat" cmpd="sng" algn="ctr">
                      <a:solidFill>
                        <a:srgbClr val="0066FF">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94071">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l">
                        <a:spcBef>
                          <a:spcPts val="300"/>
                        </a:spcBef>
                        <a:spcAft>
                          <a:spcPts val="300"/>
                        </a:spcAft>
                      </a:pPr>
                      <a:r>
                        <a:rPr lang="en-GB" sz="1800" kern="800" dirty="0"/>
                        <a:t>RCS circumference [m]</a:t>
                      </a:r>
                      <a:endParaRPr lang="zh-CN" sz="2000" b="1" kern="50" dirty="0">
                        <a:latin typeface="Times New Roman"/>
                        <a:ea typeface="宋体"/>
                        <a:cs typeface="font400"/>
                      </a:endParaRPr>
                    </a:p>
                  </a:txBody>
                  <a:tcPr marL="68580" marR="68580" marT="0" marB="0">
                    <a:lnL w="9525" cap="flat" cmpd="sng" algn="ctr">
                      <a:solidFill>
                        <a:srgbClr val="0066FF">
                          <a:shade val="95000"/>
                          <a:satMod val="105000"/>
                        </a:srgbClr>
                      </a:solidFill>
                      <a:prstDash val="solid"/>
                    </a:lnL>
                    <a:lnR w="9525" cap="flat" cmpd="sng" algn="ctr">
                      <a:solidFill>
                        <a:srgbClr val="0066FF">
                          <a:shade val="95000"/>
                          <a:satMod val="105000"/>
                        </a:srgbClr>
                      </a:solidFill>
                      <a:prstDash val="solid"/>
                    </a:lnR>
                    <a:lnT w="9525" cap="flat" cmpd="sng" algn="ctr">
                      <a:solidFill>
                        <a:srgbClr val="0066FF">
                          <a:shade val="95000"/>
                          <a:satMod val="105000"/>
                        </a:srgbClr>
                      </a:solidFill>
                      <a:prstDash val="solid"/>
                    </a:lnT>
                    <a:lnB w="9525" cap="flat" cmpd="sng" algn="ctr">
                      <a:solidFill>
                        <a:srgbClr val="0066FF">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l">
                        <a:spcBef>
                          <a:spcPts val="300"/>
                        </a:spcBef>
                        <a:spcAft>
                          <a:spcPts val="300"/>
                        </a:spcAft>
                      </a:pPr>
                      <a:r>
                        <a:rPr lang="en-GB" sz="1800" kern="800" dirty="0"/>
                        <a:t>228</a:t>
                      </a:r>
                      <a:endParaRPr lang="zh-CN" sz="2000" b="1" kern="50" dirty="0">
                        <a:latin typeface="Times New Roman"/>
                        <a:ea typeface="宋体"/>
                        <a:cs typeface="font400"/>
                      </a:endParaRPr>
                    </a:p>
                  </a:txBody>
                  <a:tcPr marL="68580" marR="68580" marT="0" marB="0">
                    <a:lnL w="9525" cap="flat" cmpd="sng" algn="ctr">
                      <a:solidFill>
                        <a:srgbClr val="0066FF">
                          <a:shade val="95000"/>
                          <a:satMod val="105000"/>
                        </a:srgbClr>
                      </a:solidFill>
                      <a:prstDash val="solid"/>
                    </a:lnL>
                    <a:lnR w="9525" cap="flat" cmpd="sng" algn="ctr">
                      <a:solidFill>
                        <a:srgbClr val="0066FF">
                          <a:shade val="95000"/>
                          <a:satMod val="105000"/>
                        </a:srgbClr>
                      </a:solidFill>
                      <a:prstDash val="solid"/>
                    </a:lnR>
                    <a:lnT w="9525" cap="flat" cmpd="sng" algn="ctr">
                      <a:solidFill>
                        <a:srgbClr val="0066FF">
                          <a:shade val="95000"/>
                          <a:satMod val="105000"/>
                        </a:srgbClr>
                      </a:solidFill>
                      <a:prstDash val="solid"/>
                    </a:lnT>
                    <a:lnB w="9525" cap="flat" cmpd="sng" algn="ctr">
                      <a:solidFill>
                        <a:srgbClr val="0066FF">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94071">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l">
                        <a:spcBef>
                          <a:spcPts val="300"/>
                        </a:spcBef>
                        <a:spcAft>
                          <a:spcPts val="300"/>
                        </a:spcAft>
                      </a:pPr>
                      <a:r>
                        <a:rPr lang="en-GB" sz="1800" kern="800" dirty="0"/>
                        <a:t>RCS harmonic number</a:t>
                      </a:r>
                      <a:endParaRPr lang="zh-CN" sz="2000" b="1" kern="50" dirty="0">
                        <a:latin typeface="Times New Roman"/>
                        <a:ea typeface="宋体"/>
                        <a:cs typeface="font400"/>
                      </a:endParaRPr>
                    </a:p>
                  </a:txBody>
                  <a:tcPr marL="68580" marR="68580" marT="0" marB="0">
                    <a:lnL w="9525" cap="flat" cmpd="sng" algn="ctr">
                      <a:solidFill>
                        <a:srgbClr val="0066FF">
                          <a:shade val="95000"/>
                          <a:satMod val="105000"/>
                        </a:srgbClr>
                      </a:solidFill>
                      <a:prstDash val="solid"/>
                    </a:lnL>
                    <a:lnR w="9525" cap="flat" cmpd="sng" algn="ctr">
                      <a:solidFill>
                        <a:srgbClr val="0066FF">
                          <a:shade val="95000"/>
                          <a:satMod val="105000"/>
                        </a:srgbClr>
                      </a:solidFill>
                      <a:prstDash val="solid"/>
                    </a:lnR>
                    <a:lnT w="9525" cap="flat" cmpd="sng" algn="ctr">
                      <a:solidFill>
                        <a:srgbClr val="0066FF">
                          <a:shade val="95000"/>
                          <a:satMod val="105000"/>
                        </a:srgbClr>
                      </a:solidFill>
                      <a:prstDash val="solid"/>
                    </a:lnT>
                    <a:lnB w="9525" cap="flat" cmpd="sng" algn="ctr">
                      <a:solidFill>
                        <a:srgbClr val="0066FF">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l">
                        <a:spcBef>
                          <a:spcPts val="300"/>
                        </a:spcBef>
                        <a:spcAft>
                          <a:spcPts val="300"/>
                        </a:spcAft>
                      </a:pPr>
                      <a:r>
                        <a:rPr lang="en-GB" sz="1800" kern="800" dirty="0"/>
                        <a:t>2</a:t>
                      </a:r>
                      <a:endParaRPr lang="zh-CN" sz="2000" b="1" kern="50" dirty="0">
                        <a:latin typeface="Times New Roman"/>
                        <a:ea typeface="宋体"/>
                        <a:cs typeface="font400"/>
                      </a:endParaRPr>
                    </a:p>
                  </a:txBody>
                  <a:tcPr marL="68580" marR="68580" marT="0" marB="0">
                    <a:lnL w="9525" cap="flat" cmpd="sng" algn="ctr">
                      <a:solidFill>
                        <a:srgbClr val="0066FF">
                          <a:shade val="95000"/>
                          <a:satMod val="105000"/>
                        </a:srgbClr>
                      </a:solidFill>
                      <a:prstDash val="solid"/>
                    </a:lnL>
                    <a:lnR w="9525" cap="flat" cmpd="sng" algn="ctr">
                      <a:solidFill>
                        <a:srgbClr val="0066FF">
                          <a:shade val="95000"/>
                          <a:satMod val="105000"/>
                        </a:srgbClr>
                      </a:solidFill>
                      <a:prstDash val="solid"/>
                    </a:lnR>
                    <a:lnT w="9525" cap="flat" cmpd="sng" algn="ctr">
                      <a:solidFill>
                        <a:srgbClr val="0066FF">
                          <a:shade val="95000"/>
                          <a:satMod val="105000"/>
                        </a:srgbClr>
                      </a:solidFill>
                      <a:prstDash val="solid"/>
                    </a:lnT>
                    <a:lnB w="9525" cap="flat" cmpd="sng" algn="ctr">
                      <a:solidFill>
                        <a:srgbClr val="0066FF">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94071">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l">
                        <a:spcBef>
                          <a:spcPts val="300"/>
                        </a:spcBef>
                        <a:spcAft>
                          <a:spcPts val="300"/>
                        </a:spcAft>
                      </a:pPr>
                      <a:r>
                        <a:rPr lang="en-GB" sz="1800" kern="800" dirty="0"/>
                        <a:t>RCS Acceptance [</a:t>
                      </a:r>
                      <a:r>
                        <a:rPr lang="en-GB" sz="1800" kern="800" dirty="0">
                          <a:sym typeface="Symbol"/>
                        </a:rPr>
                        <a:t></a:t>
                      </a:r>
                      <a:r>
                        <a:rPr lang="en-GB" sz="1800" kern="800" dirty="0"/>
                        <a:t>mm-</a:t>
                      </a:r>
                      <a:r>
                        <a:rPr lang="en-GB" sz="1800" kern="800" dirty="0" err="1"/>
                        <a:t>mrad</a:t>
                      </a:r>
                      <a:r>
                        <a:rPr lang="en-GB" sz="1800" kern="800" dirty="0"/>
                        <a:t>]</a:t>
                      </a:r>
                      <a:endParaRPr lang="zh-CN" sz="2000" b="1" kern="50" dirty="0">
                        <a:latin typeface="Times New Roman"/>
                        <a:ea typeface="宋体"/>
                        <a:cs typeface="font400"/>
                      </a:endParaRPr>
                    </a:p>
                  </a:txBody>
                  <a:tcPr marL="68580" marR="68580" marT="0" marB="0">
                    <a:lnL w="9525" cap="flat" cmpd="sng" algn="ctr">
                      <a:solidFill>
                        <a:srgbClr val="0066FF">
                          <a:shade val="95000"/>
                          <a:satMod val="105000"/>
                        </a:srgbClr>
                      </a:solidFill>
                      <a:prstDash val="solid"/>
                    </a:lnL>
                    <a:lnR w="9525" cap="flat" cmpd="sng" algn="ctr">
                      <a:solidFill>
                        <a:srgbClr val="0066FF">
                          <a:shade val="95000"/>
                          <a:satMod val="105000"/>
                        </a:srgbClr>
                      </a:solidFill>
                      <a:prstDash val="solid"/>
                    </a:lnR>
                    <a:lnT w="9525" cap="flat" cmpd="sng" algn="ctr">
                      <a:solidFill>
                        <a:srgbClr val="0066FF">
                          <a:shade val="95000"/>
                          <a:satMod val="105000"/>
                        </a:srgbClr>
                      </a:solidFill>
                      <a:prstDash val="solid"/>
                    </a:lnT>
                    <a:lnB w="9525" cap="flat" cmpd="sng" algn="ctr">
                      <a:solidFill>
                        <a:srgbClr val="0066FF">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l">
                        <a:spcBef>
                          <a:spcPts val="300"/>
                        </a:spcBef>
                        <a:spcAft>
                          <a:spcPts val="300"/>
                        </a:spcAft>
                      </a:pPr>
                      <a:r>
                        <a:rPr lang="en-GB" sz="1800" kern="800"/>
                        <a:t>540</a:t>
                      </a:r>
                      <a:endParaRPr lang="zh-CN" sz="2000" b="1" kern="50">
                        <a:latin typeface="Times New Roman"/>
                        <a:ea typeface="宋体"/>
                        <a:cs typeface="font400"/>
                      </a:endParaRPr>
                    </a:p>
                  </a:txBody>
                  <a:tcPr marL="68580" marR="68580" marT="0" marB="0">
                    <a:lnL w="9525" cap="flat" cmpd="sng" algn="ctr">
                      <a:solidFill>
                        <a:srgbClr val="0066FF">
                          <a:shade val="95000"/>
                          <a:satMod val="105000"/>
                        </a:srgbClr>
                      </a:solidFill>
                      <a:prstDash val="solid"/>
                    </a:lnL>
                    <a:lnR w="9525" cap="flat" cmpd="sng" algn="ctr">
                      <a:solidFill>
                        <a:srgbClr val="0066FF">
                          <a:shade val="95000"/>
                          <a:satMod val="105000"/>
                        </a:srgbClr>
                      </a:solidFill>
                      <a:prstDash val="solid"/>
                    </a:lnR>
                    <a:lnT w="9525" cap="flat" cmpd="sng" algn="ctr">
                      <a:solidFill>
                        <a:srgbClr val="0066FF">
                          <a:shade val="95000"/>
                          <a:satMod val="105000"/>
                        </a:srgbClr>
                      </a:solidFill>
                      <a:prstDash val="solid"/>
                    </a:lnT>
                    <a:lnB w="9525" cap="flat" cmpd="sng" algn="ctr">
                      <a:solidFill>
                        <a:srgbClr val="0066FF">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94071">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l">
                        <a:spcBef>
                          <a:spcPts val="300"/>
                        </a:spcBef>
                        <a:spcAft>
                          <a:spcPts val="300"/>
                        </a:spcAft>
                      </a:pPr>
                      <a:r>
                        <a:rPr lang="en-US" altLang="zh-CN" sz="1800" kern="800" dirty="0">
                          <a:solidFill>
                            <a:schemeClr val="dk1"/>
                          </a:solidFill>
                          <a:latin typeface="+mn-lt"/>
                          <a:ea typeface="+mn-ea"/>
                          <a:cs typeface="+mn-cs"/>
                        </a:rPr>
                        <a:t>Target</a:t>
                      </a:r>
                      <a:endParaRPr lang="zh-CN" sz="1800" kern="800" dirty="0">
                        <a:solidFill>
                          <a:schemeClr val="dk1"/>
                        </a:solidFill>
                        <a:latin typeface="+mn-lt"/>
                        <a:ea typeface="+mn-ea"/>
                        <a:cs typeface="+mn-cs"/>
                      </a:endParaRPr>
                    </a:p>
                  </a:txBody>
                  <a:tcPr marL="68580" marR="68580" marT="0" marB="0">
                    <a:lnL w="9525" cap="flat" cmpd="sng" algn="ctr">
                      <a:solidFill>
                        <a:srgbClr val="0066FF">
                          <a:shade val="95000"/>
                          <a:satMod val="105000"/>
                        </a:srgbClr>
                      </a:solidFill>
                      <a:prstDash val="solid"/>
                    </a:lnL>
                    <a:lnR w="9525" cap="flat" cmpd="sng" algn="ctr">
                      <a:solidFill>
                        <a:srgbClr val="0066FF">
                          <a:shade val="95000"/>
                          <a:satMod val="105000"/>
                        </a:srgbClr>
                      </a:solidFill>
                      <a:prstDash val="solid"/>
                    </a:lnR>
                    <a:lnT w="9525" cap="flat" cmpd="sng" algn="ctr">
                      <a:solidFill>
                        <a:srgbClr val="0066FF">
                          <a:shade val="95000"/>
                          <a:satMod val="105000"/>
                        </a:srgbClr>
                      </a:solidFill>
                      <a:prstDash val="solid"/>
                    </a:lnT>
                    <a:lnB w="9525" cap="flat" cmpd="sng" algn="ctr">
                      <a:solidFill>
                        <a:srgbClr val="0066FF">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l">
                        <a:spcBef>
                          <a:spcPts val="300"/>
                        </a:spcBef>
                        <a:spcAft>
                          <a:spcPts val="300"/>
                        </a:spcAft>
                      </a:pPr>
                      <a:r>
                        <a:rPr lang="en-US" altLang="zh-CN" sz="1800" kern="800" dirty="0">
                          <a:solidFill>
                            <a:schemeClr val="dk1"/>
                          </a:solidFill>
                          <a:latin typeface="+mn-lt"/>
                          <a:ea typeface="+mn-ea"/>
                          <a:cs typeface="+mn-cs"/>
                        </a:rPr>
                        <a:t>1</a:t>
                      </a:r>
                      <a:endParaRPr lang="zh-CN" sz="1800" kern="800" dirty="0">
                        <a:solidFill>
                          <a:schemeClr val="dk1"/>
                        </a:solidFill>
                        <a:latin typeface="+mn-lt"/>
                        <a:ea typeface="+mn-ea"/>
                        <a:cs typeface="+mn-cs"/>
                      </a:endParaRPr>
                    </a:p>
                  </a:txBody>
                  <a:tcPr marL="68580" marR="68580" marT="0" marB="0">
                    <a:lnL w="9525" cap="flat" cmpd="sng" algn="ctr">
                      <a:solidFill>
                        <a:srgbClr val="0066FF">
                          <a:shade val="95000"/>
                          <a:satMod val="105000"/>
                        </a:srgbClr>
                      </a:solidFill>
                      <a:prstDash val="solid"/>
                    </a:lnL>
                    <a:lnR w="9525" cap="flat" cmpd="sng" algn="ctr">
                      <a:solidFill>
                        <a:srgbClr val="0066FF">
                          <a:shade val="95000"/>
                          <a:satMod val="105000"/>
                        </a:srgbClr>
                      </a:solidFill>
                      <a:prstDash val="solid"/>
                    </a:lnR>
                    <a:lnT w="9525" cap="flat" cmpd="sng" algn="ctr">
                      <a:solidFill>
                        <a:srgbClr val="0066FF">
                          <a:shade val="95000"/>
                          <a:satMod val="105000"/>
                        </a:srgbClr>
                      </a:solidFill>
                      <a:prstDash val="solid"/>
                    </a:lnT>
                    <a:lnB w="9525" cap="flat" cmpd="sng" algn="ctr">
                      <a:solidFill>
                        <a:srgbClr val="0066FF">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294071">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l">
                        <a:spcBef>
                          <a:spcPts val="300"/>
                        </a:spcBef>
                        <a:spcAft>
                          <a:spcPts val="300"/>
                        </a:spcAft>
                      </a:pPr>
                      <a:r>
                        <a:rPr lang="en-US" altLang="zh-CN" sz="1800" kern="800" dirty="0">
                          <a:solidFill>
                            <a:schemeClr val="dk1"/>
                          </a:solidFill>
                          <a:latin typeface="+mn-lt"/>
                          <a:ea typeface="+mn-ea"/>
                          <a:cs typeface="+mn-cs"/>
                        </a:rPr>
                        <a:t>Spectrometers</a:t>
                      </a:r>
                      <a:endParaRPr lang="zh-CN" sz="1800" kern="800" dirty="0">
                        <a:solidFill>
                          <a:schemeClr val="dk1"/>
                        </a:solidFill>
                        <a:latin typeface="+mn-lt"/>
                        <a:ea typeface="+mn-ea"/>
                        <a:cs typeface="+mn-cs"/>
                      </a:endParaRPr>
                    </a:p>
                  </a:txBody>
                  <a:tcPr marL="68580" marR="68580" marT="0" marB="0">
                    <a:lnL w="9525" cap="flat" cmpd="sng" algn="ctr">
                      <a:solidFill>
                        <a:srgbClr val="0066FF">
                          <a:shade val="95000"/>
                          <a:satMod val="105000"/>
                        </a:srgbClr>
                      </a:solidFill>
                      <a:prstDash val="solid"/>
                    </a:lnL>
                    <a:lnR w="9525" cap="flat" cmpd="sng" algn="ctr">
                      <a:solidFill>
                        <a:srgbClr val="0066FF">
                          <a:shade val="95000"/>
                          <a:satMod val="105000"/>
                        </a:srgbClr>
                      </a:solidFill>
                      <a:prstDash val="solid"/>
                    </a:lnR>
                    <a:lnT w="9525" cap="flat" cmpd="sng" algn="ctr">
                      <a:solidFill>
                        <a:srgbClr val="0066FF">
                          <a:shade val="95000"/>
                          <a:satMod val="105000"/>
                        </a:srgbClr>
                      </a:solidFill>
                      <a:prstDash val="solid"/>
                    </a:lnT>
                    <a:lnB w="9525" cap="flat" cmpd="sng" algn="ctr">
                      <a:solidFill>
                        <a:srgbClr val="0066FF">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l">
                        <a:spcBef>
                          <a:spcPts val="300"/>
                        </a:spcBef>
                        <a:spcAft>
                          <a:spcPts val="300"/>
                        </a:spcAft>
                      </a:pPr>
                      <a:r>
                        <a:rPr lang="en-US" altLang="zh-CN" sz="1800" kern="800" dirty="0">
                          <a:solidFill>
                            <a:schemeClr val="dk1"/>
                          </a:solidFill>
                          <a:latin typeface="+mn-lt"/>
                          <a:ea typeface="+mn-ea"/>
                          <a:cs typeface="+mn-cs"/>
                        </a:rPr>
                        <a:t>3</a:t>
                      </a:r>
                      <a:endParaRPr lang="zh-CN" sz="1800" kern="800" dirty="0">
                        <a:solidFill>
                          <a:schemeClr val="dk1"/>
                        </a:solidFill>
                        <a:latin typeface="+mn-lt"/>
                        <a:ea typeface="+mn-ea"/>
                        <a:cs typeface="+mn-cs"/>
                      </a:endParaRPr>
                    </a:p>
                  </a:txBody>
                  <a:tcPr marL="68580" marR="68580" marT="0" marB="0">
                    <a:lnL w="9525" cap="flat" cmpd="sng" algn="ctr">
                      <a:solidFill>
                        <a:srgbClr val="0066FF">
                          <a:shade val="95000"/>
                          <a:satMod val="105000"/>
                        </a:srgbClr>
                      </a:solidFill>
                      <a:prstDash val="solid"/>
                    </a:lnL>
                    <a:lnR w="9525" cap="flat" cmpd="sng" algn="ctr">
                      <a:solidFill>
                        <a:srgbClr val="0066FF">
                          <a:shade val="95000"/>
                          <a:satMod val="105000"/>
                        </a:srgbClr>
                      </a:solidFill>
                      <a:prstDash val="solid"/>
                    </a:lnR>
                    <a:lnT w="9525" cap="flat" cmpd="sng" algn="ctr">
                      <a:solidFill>
                        <a:srgbClr val="0066FF">
                          <a:shade val="95000"/>
                          <a:satMod val="105000"/>
                        </a:srgbClr>
                      </a:solidFill>
                      <a:prstDash val="solid"/>
                    </a:lnT>
                    <a:lnB w="9525" cap="flat" cmpd="sng" algn="ctr">
                      <a:solidFill>
                        <a:srgbClr val="0066FF">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bl>
          </a:graphicData>
        </a:graphic>
      </p:graphicFrame>
      <p:pic>
        <p:nvPicPr>
          <p:cNvPr id="16" name="图片 16" descr="微信图片_20190905150233.png">
            <a:extLst>
              <a:ext uri="{FF2B5EF4-FFF2-40B4-BE49-F238E27FC236}">
                <a16:creationId xmlns:a16="http://schemas.microsoft.com/office/drawing/2014/main" id="{86986AF3-CFFB-4719-B713-53EB22A6FCD2}"/>
              </a:ext>
            </a:extLst>
          </p:cNvPr>
          <p:cNvPicPr>
            <a:picLocks noChangeAspect="1"/>
          </p:cNvPicPr>
          <p:nvPr/>
        </p:nvPicPr>
        <p:blipFill>
          <a:blip r:embed="rId3" cstate="print"/>
          <a:srcRect t="8197"/>
          <a:stretch>
            <a:fillRect/>
          </a:stretch>
        </p:blipFill>
        <p:spPr>
          <a:xfrm>
            <a:off x="5967349" y="2431395"/>
            <a:ext cx="5958622" cy="3511676"/>
          </a:xfrm>
          <a:prstGeom prst="rect">
            <a:avLst/>
          </a:prstGeom>
        </p:spPr>
      </p:pic>
    </p:spTree>
    <p:extLst>
      <p:ext uri="{BB962C8B-B14F-4D97-AF65-F5344CB8AC3E}">
        <p14:creationId xmlns:p14="http://schemas.microsoft.com/office/powerpoint/2010/main" val="3770961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154589-D639-49AE-AD83-050A22E19882}"/>
              </a:ext>
            </a:extLst>
          </p:cNvPr>
          <p:cNvSpPr>
            <a:spLocks noGrp="1"/>
          </p:cNvSpPr>
          <p:nvPr>
            <p:ph type="title"/>
          </p:nvPr>
        </p:nvSpPr>
        <p:spPr>
          <a:xfrm>
            <a:off x="991724" y="134764"/>
            <a:ext cx="10510125" cy="659643"/>
          </a:xfrm>
        </p:spPr>
        <p:txBody>
          <a:bodyPr/>
          <a:lstStyle/>
          <a:p>
            <a:r>
              <a:rPr lang="en-US" altLang="zh-CN" kern="1200" dirty="0">
                <a:solidFill>
                  <a:srgbClr val="0000FF"/>
                </a:solidFill>
                <a:latin typeface="Times New Roman" pitchFamily="18" charset="0"/>
                <a:ea typeface="+mn-ea"/>
                <a:cs typeface="Times New Roman" pitchFamily="18" charset="0"/>
              </a:rPr>
              <a:t>H- </a:t>
            </a:r>
            <a:r>
              <a:rPr lang="en-US" altLang="zh-CN" kern="1200" dirty="0" err="1">
                <a:solidFill>
                  <a:srgbClr val="0000FF"/>
                </a:solidFill>
                <a:latin typeface="Times New Roman" pitchFamily="18" charset="0"/>
                <a:ea typeface="+mn-ea"/>
                <a:cs typeface="Times New Roman" pitchFamily="18" charset="0"/>
              </a:rPr>
              <a:t>Linac</a:t>
            </a:r>
            <a:r>
              <a:rPr lang="en-US" altLang="zh-CN" kern="1200" dirty="0">
                <a:solidFill>
                  <a:srgbClr val="0000FF"/>
                </a:solidFill>
                <a:latin typeface="Times New Roman" pitchFamily="18" charset="0"/>
                <a:ea typeface="+mn-ea"/>
                <a:cs typeface="Times New Roman" pitchFamily="18" charset="0"/>
              </a:rPr>
              <a:t> Design </a:t>
            </a:r>
            <a:br>
              <a:rPr lang="en-US" altLang="zh-CN" dirty="0">
                <a:solidFill>
                  <a:srgbClr val="FF3300"/>
                </a:solidFill>
                <a:ea typeface="黑体" pitchFamily="49" charset="-122"/>
              </a:rPr>
            </a:br>
            <a:endParaRPr lang="zh-CN" altLang="en-US" kern="1200" dirty="0">
              <a:solidFill>
                <a:srgbClr val="0000FF"/>
              </a:solidFill>
              <a:latin typeface="Times New Roman" pitchFamily="18" charset="0"/>
              <a:ea typeface="+mn-ea"/>
              <a:cs typeface="Times New Roman" pitchFamily="18" charset="0"/>
            </a:endParaRPr>
          </a:p>
        </p:txBody>
      </p:sp>
      <p:sp>
        <p:nvSpPr>
          <p:cNvPr id="3" name="灯片编号占位符 2">
            <a:extLst>
              <a:ext uri="{FF2B5EF4-FFF2-40B4-BE49-F238E27FC236}">
                <a16:creationId xmlns:a16="http://schemas.microsoft.com/office/drawing/2014/main" id="{B0B37D7C-EA89-495D-9B92-2BFC87FCDB0F}"/>
              </a:ext>
            </a:extLst>
          </p:cNvPr>
          <p:cNvSpPr>
            <a:spLocks noGrp="1"/>
          </p:cNvSpPr>
          <p:nvPr>
            <p:ph type="sldNum" sz="quarter" idx="12"/>
          </p:nvPr>
        </p:nvSpPr>
        <p:spPr/>
        <p:txBody>
          <a:bodyPr/>
          <a:lstStyle/>
          <a:p>
            <a:fld id="{E077DA78-E013-4A8C-AD75-63A150561B10}" type="slidenum">
              <a:rPr lang="zh-CN" altLang="en-US" smtClean="0">
                <a:solidFill>
                  <a:prstClr val="black">
                    <a:tint val="75000"/>
                  </a:prstClr>
                </a:solidFill>
              </a:rPr>
              <a:pPr/>
              <a:t>4</a:t>
            </a:fld>
            <a:endParaRPr lang="zh-CN" altLang="en-US">
              <a:solidFill>
                <a:prstClr val="black">
                  <a:tint val="75000"/>
                </a:prstClr>
              </a:solidFill>
            </a:endParaRPr>
          </a:p>
        </p:txBody>
      </p:sp>
      <p:sp>
        <p:nvSpPr>
          <p:cNvPr id="17" name="Rectangle 3">
            <a:extLst>
              <a:ext uri="{FF2B5EF4-FFF2-40B4-BE49-F238E27FC236}">
                <a16:creationId xmlns:a16="http://schemas.microsoft.com/office/drawing/2014/main" id="{1B8545B1-1213-4C2A-B06D-E3213917B202}"/>
              </a:ext>
            </a:extLst>
          </p:cNvPr>
          <p:cNvSpPr txBox="1">
            <a:spLocks noChangeArrowheads="1"/>
          </p:cNvSpPr>
          <p:nvPr/>
        </p:nvSpPr>
        <p:spPr>
          <a:xfrm>
            <a:off x="214282" y="692696"/>
            <a:ext cx="7329518" cy="609600"/>
          </a:xfrm>
          <a:prstGeom prst="rect">
            <a:avLst/>
          </a:prstGeom>
        </p:spPr>
        <p:txBody>
          <a:bodyPr vert="horz" wrap="square" lIns="90170" tIns="46990" rIns="90170" bIns="46990" rtlCol="0">
            <a:normAutofit/>
          </a:bodyPr>
          <a:lstStyle>
            <a:lvl1pPr marL="288000" indent="-288000" algn="l" defTabSz="914400" rtl="0" eaLnBrk="1" fontAlgn="auto" latinLnBrk="0" hangingPunct="1">
              <a:lnSpc>
                <a:spcPct val="100000"/>
              </a:lnSpc>
              <a:spcBef>
                <a:spcPts val="600"/>
              </a:spcBef>
              <a:spcAft>
                <a:spcPts val="0"/>
              </a:spcAft>
              <a:buSzPct val="70000"/>
              <a:buFont typeface="Wingdings" panose="05000000000000000000" pitchFamily="2" charset="2"/>
              <a:buChar char="l"/>
              <a:defRPr lang="zh-CN" altLang="en-US" sz="2400" b="1" u="none" strike="noStrike" kern="0" cap="none" spc="0" normalizeH="0" baseline="0">
                <a:solidFill>
                  <a:srgbClr val="005DA2"/>
                </a:solidFill>
                <a:uFillTx/>
                <a:latin typeface="Times New Roman" panose="02020603050405020304" pitchFamily="18" charset="0"/>
                <a:ea typeface="微软雅黑" panose="020B0503020204020204" pitchFamily="34" charset="-122"/>
                <a:cs typeface="+mn-cs"/>
              </a:defRPr>
            </a:lvl1pPr>
            <a:lvl2pPr marL="720000" indent="-288000" algn="l" defTabSz="914400" rtl="0" eaLnBrk="1" fontAlgn="auto" latinLnBrk="0" hangingPunct="1">
              <a:lnSpc>
                <a:spcPct val="100000"/>
              </a:lnSpc>
              <a:spcBef>
                <a:spcPts val="600"/>
              </a:spcBef>
              <a:spcAft>
                <a:spcPts val="0"/>
              </a:spcAft>
              <a:buFont typeface="Arial" panose="020B0604020202020204" pitchFamily="34" charset="0"/>
              <a:buChar char="•"/>
              <a:tabLst>
                <a:tab pos="1609725" algn="l"/>
              </a:tabLst>
              <a:defRPr lang="zh-CN" altLang="en-US" sz="2000" u="none" strike="noStrike" kern="0" cap="none" spc="0" normalizeH="0" baseline="0">
                <a:solidFill>
                  <a:schemeClr val="tx1"/>
                </a:solidFill>
                <a:uFillTx/>
                <a:latin typeface="Times New Roman" panose="02020603050405020304" pitchFamily="18"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endParaRPr lang="en-US" altLang="zh-CN" dirty="0">
              <a:solidFill>
                <a:srgbClr val="FF3300"/>
              </a:solidFill>
              <a:ea typeface="黑体" pitchFamily="49" charset="-122"/>
            </a:endParaRPr>
          </a:p>
        </p:txBody>
      </p:sp>
      <p:graphicFrame>
        <p:nvGraphicFramePr>
          <p:cNvPr id="18" name="Group 4">
            <a:extLst>
              <a:ext uri="{FF2B5EF4-FFF2-40B4-BE49-F238E27FC236}">
                <a16:creationId xmlns:a16="http://schemas.microsoft.com/office/drawing/2014/main" id="{B3B567D7-C48A-4B57-A9F0-A3B896CC5ADF}"/>
              </a:ext>
            </a:extLst>
          </p:cNvPr>
          <p:cNvGraphicFramePr>
            <a:graphicFrameLocks/>
          </p:cNvGraphicFramePr>
          <p:nvPr>
            <p:extLst>
              <p:ext uri="{D42A27DB-BD31-4B8C-83A1-F6EECF244321}">
                <p14:modId xmlns:p14="http://schemas.microsoft.com/office/powerpoint/2010/main" val="162707448"/>
              </p:ext>
            </p:extLst>
          </p:nvPr>
        </p:nvGraphicFramePr>
        <p:xfrm>
          <a:off x="2240353" y="4248322"/>
          <a:ext cx="7357694" cy="2278603"/>
        </p:xfrm>
        <a:graphic>
          <a:graphicData uri="http://schemas.openxmlformats.org/drawingml/2006/table">
            <a:tbl>
              <a:tblPr/>
              <a:tblGrid>
                <a:gridCol w="3031896">
                  <a:extLst>
                    <a:ext uri="{9D8B030D-6E8A-4147-A177-3AD203B41FA5}">
                      <a16:colId xmlns:a16="http://schemas.microsoft.com/office/drawing/2014/main" val="20000"/>
                    </a:ext>
                  </a:extLst>
                </a:gridCol>
                <a:gridCol w="1322124">
                  <a:extLst>
                    <a:ext uri="{9D8B030D-6E8A-4147-A177-3AD203B41FA5}">
                      <a16:colId xmlns:a16="http://schemas.microsoft.com/office/drawing/2014/main" val="20001"/>
                    </a:ext>
                  </a:extLst>
                </a:gridCol>
                <a:gridCol w="1320715">
                  <a:extLst>
                    <a:ext uri="{9D8B030D-6E8A-4147-A177-3AD203B41FA5}">
                      <a16:colId xmlns:a16="http://schemas.microsoft.com/office/drawing/2014/main" val="20002"/>
                    </a:ext>
                  </a:extLst>
                </a:gridCol>
                <a:gridCol w="1682959">
                  <a:extLst>
                    <a:ext uri="{9D8B030D-6E8A-4147-A177-3AD203B41FA5}">
                      <a16:colId xmlns:a16="http://schemas.microsoft.com/office/drawing/2014/main" val="20003"/>
                    </a:ext>
                  </a:extLst>
                </a:gridCol>
              </a:tblGrid>
              <a:tr h="277949">
                <a:tc>
                  <a:txBody>
                    <a:bodyPr/>
                    <a:lstStyle/>
                    <a:p>
                      <a:pPr marL="0" marR="0" lvl="0" indent="0" algn="l" defTabSz="914400" rtl="0" eaLnBrk="0" fontAlgn="ctr" latinLnBrk="0" hangingPunct="0">
                        <a:lnSpc>
                          <a:spcPct val="120000"/>
                        </a:lnSpc>
                        <a:spcBef>
                          <a:spcPct val="30000"/>
                        </a:spcBef>
                        <a:spcAft>
                          <a:spcPct val="20000"/>
                        </a:spcAft>
                        <a:buClr>
                          <a:schemeClr val="tx1"/>
                        </a:buClr>
                        <a:buSzTx/>
                        <a:buFontTx/>
                        <a:buNone/>
                        <a:tabLst/>
                      </a:pPr>
                      <a:endParaRPr kumimoji="0" lang="en-US" sz="1500" b="1" i="0" u="none" strike="noStrike" cap="none" normalizeH="0" baseline="0" dirty="0">
                        <a:ln>
                          <a:noFill/>
                        </a:ln>
                        <a:solidFill>
                          <a:schemeClr val="tx1"/>
                        </a:solidFill>
                        <a:effectLst/>
                        <a:latin typeface="Times New Roman" pitchFamily="18" charset="0"/>
                        <a:ea typeface="宋体" charset="-122"/>
                      </a:endParaRPr>
                    </a:p>
                  </a:txBody>
                  <a:tcPr marL="67500" marR="67500" marT="0" marB="0" horzOverflow="overflow">
                    <a:lnL w="285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ctr" latinLnBrk="0" hangingPunct="0">
                        <a:lnSpc>
                          <a:spcPct val="120000"/>
                        </a:lnSpc>
                        <a:spcBef>
                          <a:spcPct val="30000"/>
                        </a:spcBef>
                        <a:spcAft>
                          <a:spcPct val="20000"/>
                        </a:spcAft>
                        <a:buClr>
                          <a:schemeClr val="tx1"/>
                        </a:buClr>
                        <a:buSzTx/>
                        <a:buFontTx/>
                        <a:buNone/>
                        <a:tabLst/>
                      </a:pPr>
                      <a:r>
                        <a:rPr kumimoji="0" lang="en-US" altLang="zh-CN" sz="1500" b="1" i="0" u="none" strike="noStrike" cap="none" normalizeH="0" baseline="0">
                          <a:ln>
                            <a:noFill/>
                          </a:ln>
                          <a:solidFill>
                            <a:schemeClr val="tx1"/>
                          </a:solidFill>
                          <a:effectLst/>
                          <a:latin typeface="Times New Roman" pitchFamily="18" charset="0"/>
                          <a:ea typeface="宋体" charset="-122"/>
                        </a:rPr>
                        <a:t>Ion Source</a:t>
                      </a:r>
                    </a:p>
                  </a:txBody>
                  <a:tcPr marL="67500" marR="6750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ctr" latinLnBrk="0" hangingPunct="0">
                        <a:lnSpc>
                          <a:spcPct val="120000"/>
                        </a:lnSpc>
                        <a:spcBef>
                          <a:spcPct val="30000"/>
                        </a:spcBef>
                        <a:spcAft>
                          <a:spcPct val="20000"/>
                        </a:spcAft>
                        <a:buClr>
                          <a:schemeClr val="tx1"/>
                        </a:buClr>
                        <a:buSzTx/>
                        <a:buFontTx/>
                        <a:buNone/>
                        <a:tabLst/>
                      </a:pPr>
                      <a:r>
                        <a:rPr kumimoji="0" lang="en-US" altLang="zh-CN" sz="1500" b="1" i="0" u="none" strike="noStrike" cap="none" normalizeH="0" baseline="0">
                          <a:ln>
                            <a:noFill/>
                          </a:ln>
                          <a:solidFill>
                            <a:schemeClr val="tx1"/>
                          </a:solidFill>
                          <a:effectLst/>
                          <a:latin typeface="Times New Roman" pitchFamily="18" charset="0"/>
                          <a:ea typeface="宋体" charset="-122"/>
                        </a:rPr>
                        <a:t>RFQ</a:t>
                      </a:r>
                    </a:p>
                  </a:txBody>
                  <a:tcPr marL="67500" marR="67500" marT="0" marB="0" anchor="ctr" horzOverflow="overflow">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ctr" latinLnBrk="0" hangingPunct="0">
                        <a:lnSpc>
                          <a:spcPct val="120000"/>
                        </a:lnSpc>
                        <a:spcBef>
                          <a:spcPct val="30000"/>
                        </a:spcBef>
                        <a:spcAft>
                          <a:spcPct val="20000"/>
                        </a:spcAft>
                        <a:buClr>
                          <a:schemeClr val="tx1"/>
                        </a:buClr>
                        <a:buSzTx/>
                        <a:buFontTx/>
                        <a:buNone/>
                        <a:tabLst/>
                      </a:pPr>
                      <a:r>
                        <a:rPr kumimoji="0" lang="en-US" altLang="zh-CN" sz="1500" b="1" i="0" u="none" strike="noStrike" cap="none" normalizeH="0" baseline="0">
                          <a:ln>
                            <a:noFill/>
                          </a:ln>
                          <a:solidFill>
                            <a:schemeClr val="tx1"/>
                          </a:solidFill>
                          <a:effectLst/>
                          <a:latin typeface="Times New Roman" pitchFamily="18" charset="0"/>
                          <a:ea typeface="宋体" charset="-122"/>
                        </a:rPr>
                        <a:t>DTL</a:t>
                      </a:r>
                    </a:p>
                  </a:txBody>
                  <a:tcPr marL="67500" marR="675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295964">
                <a:tc>
                  <a:txBody>
                    <a:bodyPr/>
                    <a:lstStyle/>
                    <a:p>
                      <a:pPr marL="0" marR="0" lvl="0" indent="0" algn="l" defTabSz="914400" rtl="0" eaLnBrk="0" fontAlgn="ctr" latinLnBrk="0" hangingPunct="0">
                        <a:lnSpc>
                          <a:spcPct val="120000"/>
                        </a:lnSpc>
                        <a:spcBef>
                          <a:spcPct val="30000"/>
                        </a:spcBef>
                        <a:spcAft>
                          <a:spcPct val="20000"/>
                        </a:spcAft>
                        <a:buClr>
                          <a:schemeClr val="tx1"/>
                        </a:buClr>
                        <a:buSzTx/>
                        <a:buFontTx/>
                        <a:buNone/>
                        <a:tabLst/>
                      </a:pPr>
                      <a:r>
                        <a:rPr kumimoji="0" lang="en-US" altLang="zh-CN" sz="1500" b="1" i="0" u="none" strike="noStrike" cap="none" normalizeH="0" baseline="0" dirty="0">
                          <a:ln>
                            <a:noFill/>
                          </a:ln>
                          <a:solidFill>
                            <a:schemeClr val="tx1"/>
                          </a:solidFill>
                          <a:effectLst/>
                          <a:latin typeface="Times New Roman" pitchFamily="18" charset="0"/>
                          <a:ea typeface="宋体" charset="-122"/>
                        </a:rPr>
                        <a:t>Input Energy</a:t>
                      </a:r>
                      <a:r>
                        <a:rPr kumimoji="0" lang="zh-CN" altLang="en-US" sz="1500" b="1" i="0" u="none" strike="noStrike" cap="none" normalizeH="0" baseline="0" dirty="0">
                          <a:ln>
                            <a:noFill/>
                          </a:ln>
                          <a:solidFill>
                            <a:schemeClr val="tx1"/>
                          </a:solidFill>
                          <a:effectLst/>
                          <a:latin typeface="Times New Roman" pitchFamily="18" charset="0"/>
                          <a:ea typeface="宋体" charset="-122"/>
                        </a:rPr>
                        <a:t>（</a:t>
                      </a:r>
                      <a:r>
                        <a:rPr kumimoji="0" lang="en-US" altLang="zh-CN" sz="1500" b="1" i="0" u="none" strike="noStrike" cap="none" normalizeH="0" baseline="0" dirty="0" err="1">
                          <a:ln>
                            <a:noFill/>
                          </a:ln>
                          <a:solidFill>
                            <a:schemeClr val="tx1"/>
                          </a:solidFill>
                          <a:effectLst/>
                          <a:latin typeface="Times New Roman" pitchFamily="18" charset="0"/>
                          <a:ea typeface="宋体" charset="-122"/>
                        </a:rPr>
                        <a:t>MeV</a:t>
                      </a:r>
                      <a:r>
                        <a:rPr kumimoji="0" lang="en-US" altLang="zh-CN" sz="1500" b="1" i="0" u="none" strike="noStrike" cap="none" normalizeH="0" baseline="0" dirty="0">
                          <a:ln>
                            <a:noFill/>
                          </a:ln>
                          <a:solidFill>
                            <a:schemeClr val="tx1"/>
                          </a:solidFill>
                          <a:effectLst/>
                          <a:latin typeface="Times New Roman" pitchFamily="18" charset="0"/>
                          <a:ea typeface="宋体" charset="-122"/>
                        </a:rPr>
                        <a:t>)</a:t>
                      </a:r>
                    </a:p>
                  </a:txBody>
                  <a:tcPr marL="67500" marR="67500" marT="0" marB="0" horzOverflow="overflow">
                    <a:lnL w="285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ctr" latinLnBrk="0" hangingPunct="0">
                        <a:lnSpc>
                          <a:spcPct val="120000"/>
                        </a:lnSpc>
                        <a:spcBef>
                          <a:spcPct val="30000"/>
                        </a:spcBef>
                        <a:spcAft>
                          <a:spcPct val="20000"/>
                        </a:spcAft>
                        <a:buClr>
                          <a:schemeClr val="tx1"/>
                        </a:buClr>
                        <a:buSzTx/>
                        <a:buFontTx/>
                        <a:buNone/>
                        <a:tabLst/>
                      </a:pPr>
                      <a:endParaRPr kumimoji="0" lang="en-US" sz="1500" b="1" i="0" u="none" strike="noStrike" cap="none" normalizeH="0" baseline="0">
                        <a:ln>
                          <a:noFill/>
                        </a:ln>
                        <a:solidFill>
                          <a:schemeClr val="tx1"/>
                        </a:solidFill>
                        <a:effectLst/>
                        <a:latin typeface="Times New Roman" pitchFamily="18" charset="0"/>
                        <a:ea typeface="宋体" charset="-122"/>
                      </a:endParaRPr>
                    </a:p>
                  </a:txBody>
                  <a:tcPr marL="67500" marR="6750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ctr" latinLnBrk="0" hangingPunct="0">
                        <a:lnSpc>
                          <a:spcPct val="120000"/>
                        </a:lnSpc>
                        <a:spcBef>
                          <a:spcPct val="30000"/>
                        </a:spcBef>
                        <a:spcAft>
                          <a:spcPct val="20000"/>
                        </a:spcAft>
                        <a:buClr>
                          <a:schemeClr val="tx1"/>
                        </a:buClr>
                        <a:buSzTx/>
                        <a:buFontTx/>
                        <a:buNone/>
                        <a:tabLst/>
                      </a:pPr>
                      <a:r>
                        <a:rPr kumimoji="0" lang="en-US" altLang="zh-CN" sz="1500" b="1" i="0" u="none" strike="noStrike" cap="none" normalizeH="0" baseline="0">
                          <a:ln>
                            <a:noFill/>
                          </a:ln>
                          <a:solidFill>
                            <a:schemeClr val="tx1"/>
                          </a:solidFill>
                          <a:effectLst/>
                          <a:latin typeface="Times New Roman" pitchFamily="18" charset="0"/>
                          <a:ea typeface="宋体" charset="-122"/>
                        </a:rPr>
                        <a:t>0.05</a:t>
                      </a:r>
                    </a:p>
                  </a:txBody>
                  <a:tcPr marL="67500" marR="67500" marT="0" marB="0" anchor="ctr" horzOverflow="overflow">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ctr" latinLnBrk="0" hangingPunct="0">
                        <a:lnSpc>
                          <a:spcPct val="120000"/>
                        </a:lnSpc>
                        <a:spcBef>
                          <a:spcPct val="30000"/>
                        </a:spcBef>
                        <a:spcAft>
                          <a:spcPct val="20000"/>
                        </a:spcAft>
                        <a:buClr>
                          <a:schemeClr val="tx1"/>
                        </a:buClr>
                        <a:buSzTx/>
                        <a:buFontTx/>
                        <a:buNone/>
                        <a:tabLst/>
                      </a:pPr>
                      <a:r>
                        <a:rPr kumimoji="0" lang="en-US" altLang="zh-CN" sz="1500" b="1" i="0" u="none" strike="noStrike" cap="none" normalizeH="0" baseline="0">
                          <a:ln>
                            <a:noFill/>
                          </a:ln>
                          <a:solidFill>
                            <a:schemeClr val="tx1"/>
                          </a:solidFill>
                          <a:effectLst/>
                          <a:latin typeface="Times New Roman" pitchFamily="18" charset="0"/>
                          <a:ea typeface="宋体" charset="-122"/>
                        </a:rPr>
                        <a:t>3.0</a:t>
                      </a:r>
                    </a:p>
                  </a:txBody>
                  <a:tcPr marL="67500" marR="675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1"/>
                  </a:ext>
                </a:extLst>
              </a:tr>
              <a:tr h="284705">
                <a:tc>
                  <a:txBody>
                    <a:bodyPr/>
                    <a:lstStyle/>
                    <a:p>
                      <a:pPr marL="0" marR="0" lvl="0" indent="0" algn="l" defTabSz="914400" rtl="0" eaLnBrk="0" fontAlgn="b" latinLnBrk="0" hangingPunct="0">
                        <a:lnSpc>
                          <a:spcPct val="120000"/>
                        </a:lnSpc>
                        <a:spcBef>
                          <a:spcPct val="30000"/>
                        </a:spcBef>
                        <a:spcAft>
                          <a:spcPct val="20000"/>
                        </a:spcAft>
                        <a:buClr>
                          <a:schemeClr val="tx1"/>
                        </a:buClr>
                        <a:buSzTx/>
                        <a:buFontTx/>
                        <a:buNone/>
                        <a:tabLst/>
                      </a:pPr>
                      <a:r>
                        <a:rPr kumimoji="0" lang="en-US" altLang="zh-CN" sz="1500" b="1" i="0" u="none" strike="noStrike" cap="none" normalizeH="0" baseline="0">
                          <a:ln>
                            <a:noFill/>
                          </a:ln>
                          <a:solidFill>
                            <a:schemeClr val="tx1"/>
                          </a:solidFill>
                          <a:effectLst/>
                          <a:latin typeface="Times New Roman" pitchFamily="18" charset="0"/>
                          <a:ea typeface="宋体" charset="-122"/>
                        </a:rPr>
                        <a:t>Output Energy(MeV)</a:t>
                      </a:r>
                    </a:p>
                  </a:txBody>
                  <a:tcPr marL="67500" marR="67500" marT="0" marB="0" horzOverflow="overflow">
                    <a:lnL w="285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ctr" latinLnBrk="0" hangingPunct="0">
                        <a:lnSpc>
                          <a:spcPct val="120000"/>
                        </a:lnSpc>
                        <a:spcBef>
                          <a:spcPct val="30000"/>
                        </a:spcBef>
                        <a:spcAft>
                          <a:spcPct val="20000"/>
                        </a:spcAft>
                        <a:buClr>
                          <a:schemeClr val="tx1"/>
                        </a:buClr>
                        <a:buSzTx/>
                        <a:buFontTx/>
                        <a:buNone/>
                        <a:tabLst/>
                      </a:pPr>
                      <a:r>
                        <a:rPr kumimoji="0" lang="en-US" altLang="zh-CN" sz="1500" b="1" i="0" u="none" strike="noStrike" cap="none" normalizeH="0" baseline="0">
                          <a:ln>
                            <a:noFill/>
                          </a:ln>
                          <a:solidFill>
                            <a:schemeClr val="tx1"/>
                          </a:solidFill>
                          <a:effectLst/>
                          <a:latin typeface="Times New Roman" pitchFamily="18" charset="0"/>
                          <a:ea typeface="宋体" charset="-122"/>
                        </a:rPr>
                        <a:t>0.05</a:t>
                      </a:r>
                    </a:p>
                  </a:txBody>
                  <a:tcPr marL="67500" marR="67500" marT="0" marB="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ctr" latinLnBrk="0" hangingPunct="0">
                        <a:lnSpc>
                          <a:spcPct val="120000"/>
                        </a:lnSpc>
                        <a:spcBef>
                          <a:spcPct val="30000"/>
                        </a:spcBef>
                        <a:spcAft>
                          <a:spcPct val="20000"/>
                        </a:spcAft>
                        <a:buClr>
                          <a:schemeClr val="tx1"/>
                        </a:buClr>
                        <a:buSzTx/>
                        <a:buFontTx/>
                        <a:buNone/>
                        <a:tabLst/>
                      </a:pPr>
                      <a:r>
                        <a:rPr kumimoji="0" lang="en-US" altLang="zh-CN" sz="1500" b="1" i="0" u="none" strike="noStrike" cap="none" normalizeH="0" baseline="0">
                          <a:ln>
                            <a:noFill/>
                          </a:ln>
                          <a:solidFill>
                            <a:schemeClr val="tx1"/>
                          </a:solidFill>
                          <a:effectLst/>
                          <a:latin typeface="Times New Roman" pitchFamily="18" charset="0"/>
                          <a:ea typeface="宋体" charset="-122"/>
                        </a:rPr>
                        <a:t>3.0</a:t>
                      </a:r>
                    </a:p>
                  </a:txBody>
                  <a:tcPr marL="67500" marR="67500" marT="0" marB="0" anchor="ctr" horzOverflow="overflow">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ctr" latinLnBrk="0" hangingPunct="0">
                        <a:lnSpc>
                          <a:spcPct val="120000"/>
                        </a:lnSpc>
                        <a:spcBef>
                          <a:spcPct val="30000"/>
                        </a:spcBef>
                        <a:spcAft>
                          <a:spcPct val="20000"/>
                        </a:spcAft>
                        <a:buClr>
                          <a:schemeClr val="tx1"/>
                        </a:buClr>
                        <a:buSzTx/>
                        <a:buFontTx/>
                        <a:buNone/>
                        <a:tabLst/>
                      </a:pPr>
                      <a:r>
                        <a:rPr kumimoji="0" lang="en-US" altLang="zh-CN" sz="1500" b="1" i="0" u="none" strike="noStrike" cap="none" normalizeH="0" baseline="0" dirty="0">
                          <a:ln>
                            <a:noFill/>
                          </a:ln>
                          <a:solidFill>
                            <a:schemeClr val="tx1"/>
                          </a:solidFill>
                          <a:effectLst/>
                          <a:latin typeface="Times New Roman" pitchFamily="18" charset="0"/>
                          <a:ea typeface="宋体" charset="-122"/>
                        </a:rPr>
                        <a:t>80</a:t>
                      </a:r>
                    </a:p>
                  </a:txBody>
                  <a:tcPr marL="67500" marR="675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2"/>
                  </a:ext>
                </a:extLst>
              </a:tr>
              <a:tr h="286313">
                <a:tc>
                  <a:txBody>
                    <a:bodyPr/>
                    <a:lstStyle/>
                    <a:p>
                      <a:pPr marL="0" marR="0" lvl="0" indent="0" algn="l" defTabSz="914400" rtl="0" eaLnBrk="0" fontAlgn="ctr" latinLnBrk="0" hangingPunct="0">
                        <a:lnSpc>
                          <a:spcPct val="120000"/>
                        </a:lnSpc>
                        <a:spcBef>
                          <a:spcPct val="30000"/>
                        </a:spcBef>
                        <a:spcAft>
                          <a:spcPct val="20000"/>
                        </a:spcAft>
                        <a:buClr>
                          <a:schemeClr val="tx1"/>
                        </a:buClr>
                        <a:buSzTx/>
                        <a:buFontTx/>
                        <a:buNone/>
                        <a:tabLst/>
                      </a:pPr>
                      <a:r>
                        <a:rPr kumimoji="0" lang="en-US" altLang="zh-CN" sz="1500" b="1" i="0" u="none" strike="noStrike" cap="none" normalizeH="0" baseline="0">
                          <a:ln>
                            <a:noFill/>
                          </a:ln>
                          <a:solidFill>
                            <a:schemeClr val="tx1"/>
                          </a:solidFill>
                          <a:effectLst/>
                          <a:latin typeface="Times New Roman" pitchFamily="18" charset="0"/>
                          <a:ea typeface="宋体" charset="-122"/>
                        </a:rPr>
                        <a:t>Pulse Current (mA)</a:t>
                      </a:r>
                    </a:p>
                  </a:txBody>
                  <a:tcPr marL="67500" marR="675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ctr" latinLnBrk="0" hangingPunct="0">
                        <a:lnSpc>
                          <a:spcPct val="120000"/>
                        </a:lnSpc>
                        <a:spcBef>
                          <a:spcPct val="30000"/>
                        </a:spcBef>
                        <a:spcAft>
                          <a:spcPct val="20000"/>
                        </a:spcAft>
                        <a:buClr>
                          <a:schemeClr val="tx1"/>
                        </a:buClr>
                        <a:buSzTx/>
                        <a:buFontTx/>
                        <a:buNone/>
                        <a:tabLst/>
                      </a:pPr>
                      <a:r>
                        <a:rPr kumimoji="0" lang="en-US" altLang="zh-CN" sz="1500" b="1" i="0" u="none" strike="noStrike" cap="none" normalizeH="0" baseline="0" dirty="0">
                          <a:ln>
                            <a:noFill/>
                          </a:ln>
                          <a:solidFill>
                            <a:schemeClr val="tx1"/>
                          </a:solidFill>
                          <a:effectLst/>
                          <a:latin typeface="Times New Roman" pitchFamily="18" charset="0"/>
                          <a:ea typeface="宋体" charset="-122"/>
                        </a:rPr>
                        <a:t>20</a:t>
                      </a:r>
                    </a:p>
                  </a:txBody>
                  <a:tcPr marL="67500" marR="67500" marT="0" marB="0" anchor="ctr" horzOverflow="overflow">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ctr" latinLnBrk="0" hangingPunct="0">
                        <a:lnSpc>
                          <a:spcPct val="120000"/>
                        </a:lnSpc>
                        <a:spcBef>
                          <a:spcPct val="30000"/>
                        </a:spcBef>
                        <a:spcAft>
                          <a:spcPct val="20000"/>
                        </a:spcAft>
                        <a:buClr>
                          <a:schemeClr val="tx1"/>
                        </a:buClr>
                        <a:buSzTx/>
                        <a:buFontTx/>
                        <a:buNone/>
                        <a:tabLst/>
                      </a:pPr>
                      <a:r>
                        <a:rPr kumimoji="0" lang="en-US" altLang="zh-CN" sz="1500" b="1" i="0" u="none" strike="noStrike" cap="none" normalizeH="0" baseline="0" dirty="0">
                          <a:ln>
                            <a:noFill/>
                          </a:ln>
                          <a:solidFill>
                            <a:schemeClr val="tx1"/>
                          </a:solidFill>
                          <a:effectLst/>
                          <a:latin typeface="Times New Roman" pitchFamily="18" charset="0"/>
                          <a:ea typeface="宋体" charset="-122"/>
                        </a:rPr>
                        <a:t>15</a:t>
                      </a:r>
                    </a:p>
                  </a:txBody>
                  <a:tcPr marL="67500" marR="67500" marT="0" marB="0" anchor="ctr" horzOverflow="overflow">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ctr" latinLnBrk="0" hangingPunct="0">
                        <a:lnSpc>
                          <a:spcPct val="120000"/>
                        </a:lnSpc>
                        <a:spcBef>
                          <a:spcPct val="30000"/>
                        </a:spcBef>
                        <a:spcAft>
                          <a:spcPct val="20000"/>
                        </a:spcAft>
                        <a:buClr>
                          <a:schemeClr val="tx1"/>
                        </a:buClr>
                        <a:buSzTx/>
                        <a:buFontTx/>
                        <a:buNone/>
                        <a:tabLst/>
                      </a:pPr>
                      <a:r>
                        <a:rPr kumimoji="0" lang="en-US" altLang="zh-CN" sz="1500" b="1" i="0" u="none" strike="noStrike" cap="none" normalizeH="0" baseline="0" dirty="0">
                          <a:ln>
                            <a:noFill/>
                          </a:ln>
                          <a:solidFill>
                            <a:schemeClr val="tx1"/>
                          </a:solidFill>
                          <a:effectLst/>
                          <a:latin typeface="Times New Roman" pitchFamily="18" charset="0"/>
                          <a:ea typeface="宋体" charset="-122"/>
                        </a:rPr>
                        <a:t>15</a:t>
                      </a:r>
                    </a:p>
                  </a:txBody>
                  <a:tcPr marL="67500" marR="675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3"/>
                  </a:ext>
                </a:extLst>
              </a:tr>
              <a:tr h="284705">
                <a:tc>
                  <a:txBody>
                    <a:bodyPr/>
                    <a:lstStyle/>
                    <a:p>
                      <a:pPr marL="0" marR="0" lvl="0" indent="0" algn="l" defTabSz="914400" rtl="0" eaLnBrk="0" fontAlgn="ctr" latinLnBrk="0" hangingPunct="0">
                        <a:lnSpc>
                          <a:spcPct val="120000"/>
                        </a:lnSpc>
                        <a:spcBef>
                          <a:spcPct val="30000"/>
                        </a:spcBef>
                        <a:spcAft>
                          <a:spcPct val="20000"/>
                        </a:spcAft>
                        <a:buClr>
                          <a:schemeClr val="tx1"/>
                        </a:buClr>
                        <a:buSzTx/>
                        <a:buFontTx/>
                        <a:buNone/>
                        <a:tabLst/>
                      </a:pPr>
                      <a:r>
                        <a:rPr kumimoji="0" lang="en-US" altLang="zh-CN" sz="1500" b="1" i="0" u="none" strike="noStrike" cap="none" normalizeH="0" baseline="0">
                          <a:ln>
                            <a:noFill/>
                          </a:ln>
                          <a:solidFill>
                            <a:schemeClr val="tx1"/>
                          </a:solidFill>
                          <a:effectLst/>
                          <a:latin typeface="Times New Roman" pitchFamily="18" charset="0"/>
                          <a:ea typeface="宋体" charset="-122"/>
                        </a:rPr>
                        <a:t>RF frequency (MHz)</a:t>
                      </a:r>
                    </a:p>
                  </a:txBody>
                  <a:tcPr marL="67500" marR="675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ctr" latinLnBrk="0" hangingPunct="0">
                        <a:lnSpc>
                          <a:spcPct val="120000"/>
                        </a:lnSpc>
                        <a:spcBef>
                          <a:spcPct val="30000"/>
                        </a:spcBef>
                        <a:spcAft>
                          <a:spcPct val="20000"/>
                        </a:spcAft>
                        <a:buClr>
                          <a:schemeClr val="tx1"/>
                        </a:buClr>
                        <a:buSzTx/>
                        <a:buFontTx/>
                        <a:buNone/>
                        <a:tabLst/>
                      </a:pPr>
                      <a:endParaRPr kumimoji="0" lang="zh-CN" altLang="zh-CN" sz="1500" b="1" i="0" u="none" strike="noStrike" cap="none" normalizeH="0" baseline="0">
                        <a:ln>
                          <a:noFill/>
                        </a:ln>
                        <a:solidFill>
                          <a:schemeClr val="tx1"/>
                        </a:solidFill>
                        <a:effectLst/>
                        <a:latin typeface="Times New Roman" pitchFamily="18" charset="0"/>
                        <a:ea typeface="宋体" charset="-122"/>
                      </a:endParaRPr>
                    </a:p>
                  </a:txBody>
                  <a:tcPr marL="67500" marR="67500" marT="0" marB="0" anchor="ctr" horzOverflow="overflow">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ctr" latinLnBrk="0" hangingPunct="0">
                        <a:lnSpc>
                          <a:spcPct val="120000"/>
                        </a:lnSpc>
                        <a:spcBef>
                          <a:spcPct val="30000"/>
                        </a:spcBef>
                        <a:spcAft>
                          <a:spcPct val="20000"/>
                        </a:spcAft>
                        <a:buClr>
                          <a:schemeClr val="tx1"/>
                        </a:buClr>
                        <a:buSzTx/>
                        <a:buFontTx/>
                        <a:buNone/>
                        <a:tabLst/>
                      </a:pPr>
                      <a:r>
                        <a:rPr kumimoji="0" lang="en-US" altLang="zh-CN" sz="1500" b="1" i="0" u="none" strike="noStrike" cap="none" normalizeH="0" baseline="0">
                          <a:ln>
                            <a:noFill/>
                          </a:ln>
                          <a:solidFill>
                            <a:schemeClr val="tx1"/>
                          </a:solidFill>
                          <a:effectLst/>
                          <a:latin typeface="Times New Roman" pitchFamily="18" charset="0"/>
                          <a:ea typeface="宋体" charset="-122"/>
                        </a:rPr>
                        <a:t>324</a:t>
                      </a:r>
                    </a:p>
                  </a:txBody>
                  <a:tcPr marL="67500" marR="67500" marT="0" marB="0" anchor="ctr" horzOverflow="overflow">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ctr" latinLnBrk="0" hangingPunct="0">
                        <a:lnSpc>
                          <a:spcPct val="120000"/>
                        </a:lnSpc>
                        <a:spcBef>
                          <a:spcPct val="30000"/>
                        </a:spcBef>
                        <a:spcAft>
                          <a:spcPct val="20000"/>
                        </a:spcAft>
                        <a:buClr>
                          <a:schemeClr val="tx1"/>
                        </a:buClr>
                        <a:buSzTx/>
                        <a:buFontTx/>
                        <a:buNone/>
                        <a:tabLst/>
                      </a:pPr>
                      <a:r>
                        <a:rPr kumimoji="0" lang="en-US" altLang="zh-CN" sz="1500" b="1" i="0" u="none" strike="noStrike" cap="none" normalizeH="0" baseline="0" dirty="0">
                          <a:ln>
                            <a:noFill/>
                          </a:ln>
                          <a:solidFill>
                            <a:schemeClr val="tx1"/>
                          </a:solidFill>
                          <a:effectLst/>
                          <a:latin typeface="Times New Roman" pitchFamily="18" charset="0"/>
                          <a:ea typeface="宋体" charset="-122"/>
                        </a:rPr>
                        <a:t>324</a:t>
                      </a:r>
                    </a:p>
                  </a:txBody>
                  <a:tcPr marL="67500" marR="675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4"/>
                  </a:ext>
                </a:extLst>
              </a:tr>
              <a:tr h="286313">
                <a:tc>
                  <a:txBody>
                    <a:bodyPr/>
                    <a:lstStyle/>
                    <a:p>
                      <a:pPr marL="0" marR="0" lvl="0" indent="0" algn="l" defTabSz="914400" rtl="0" eaLnBrk="0" fontAlgn="ctr" latinLnBrk="0" hangingPunct="0">
                        <a:lnSpc>
                          <a:spcPct val="120000"/>
                        </a:lnSpc>
                        <a:spcBef>
                          <a:spcPct val="30000"/>
                        </a:spcBef>
                        <a:spcAft>
                          <a:spcPct val="20000"/>
                        </a:spcAft>
                        <a:buClr>
                          <a:schemeClr val="tx1"/>
                        </a:buClr>
                        <a:buSzTx/>
                        <a:buFontTx/>
                        <a:buNone/>
                        <a:tabLst/>
                      </a:pPr>
                      <a:r>
                        <a:rPr kumimoji="0" lang="en-US" altLang="zh-CN" sz="1500" b="1" i="0" u="none" strike="noStrike" cap="none" normalizeH="0" baseline="0">
                          <a:ln>
                            <a:noFill/>
                          </a:ln>
                          <a:solidFill>
                            <a:schemeClr val="tx1"/>
                          </a:solidFill>
                          <a:effectLst/>
                          <a:latin typeface="Times New Roman" pitchFamily="18" charset="0"/>
                          <a:ea typeface="宋体" charset="-122"/>
                        </a:rPr>
                        <a:t>Chop rate (%)</a:t>
                      </a:r>
                    </a:p>
                  </a:txBody>
                  <a:tcPr marL="67500" marR="675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ctr" latinLnBrk="0" hangingPunct="0">
                        <a:lnSpc>
                          <a:spcPct val="120000"/>
                        </a:lnSpc>
                        <a:spcBef>
                          <a:spcPct val="30000"/>
                        </a:spcBef>
                        <a:spcAft>
                          <a:spcPct val="20000"/>
                        </a:spcAft>
                        <a:buClr>
                          <a:schemeClr val="tx1"/>
                        </a:buClr>
                        <a:buSzTx/>
                        <a:buFontTx/>
                        <a:buNone/>
                        <a:tabLst/>
                      </a:pPr>
                      <a:endParaRPr kumimoji="0" lang="zh-CN" altLang="zh-CN" sz="1500" b="1" i="0" u="none" strike="noStrike" cap="none" normalizeH="0" baseline="0">
                        <a:ln>
                          <a:noFill/>
                        </a:ln>
                        <a:solidFill>
                          <a:schemeClr val="tx1"/>
                        </a:solidFill>
                        <a:effectLst/>
                        <a:latin typeface="Times New Roman" pitchFamily="18" charset="0"/>
                        <a:ea typeface="宋体" charset="-122"/>
                      </a:endParaRPr>
                    </a:p>
                  </a:txBody>
                  <a:tcPr marL="67500" marR="67500" marT="0" marB="0" anchor="ctr" horzOverflow="overflow">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ctr" latinLnBrk="0" hangingPunct="0">
                        <a:lnSpc>
                          <a:spcPct val="120000"/>
                        </a:lnSpc>
                        <a:spcBef>
                          <a:spcPct val="30000"/>
                        </a:spcBef>
                        <a:spcAft>
                          <a:spcPct val="20000"/>
                        </a:spcAft>
                        <a:buClr>
                          <a:schemeClr val="tx1"/>
                        </a:buClr>
                        <a:buSzTx/>
                        <a:buFontTx/>
                        <a:buNone/>
                        <a:tabLst/>
                      </a:pPr>
                      <a:r>
                        <a:rPr kumimoji="0" lang="en-US" altLang="zh-CN" sz="1500" b="1" i="0" u="none" strike="noStrike" cap="none" normalizeH="0" baseline="0">
                          <a:ln>
                            <a:noFill/>
                          </a:ln>
                          <a:solidFill>
                            <a:schemeClr val="tx1"/>
                          </a:solidFill>
                          <a:effectLst/>
                          <a:latin typeface="Times New Roman" pitchFamily="18" charset="0"/>
                          <a:ea typeface="宋体" charset="-122"/>
                        </a:rPr>
                        <a:t>50</a:t>
                      </a:r>
                    </a:p>
                  </a:txBody>
                  <a:tcPr marL="67500" marR="67500" marT="0" marB="0" anchor="ctr" horzOverflow="overflow">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ctr" latinLnBrk="0" hangingPunct="0">
                        <a:lnSpc>
                          <a:spcPct val="120000"/>
                        </a:lnSpc>
                        <a:spcBef>
                          <a:spcPct val="30000"/>
                        </a:spcBef>
                        <a:spcAft>
                          <a:spcPct val="20000"/>
                        </a:spcAft>
                        <a:buClr>
                          <a:schemeClr val="tx1"/>
                        </a:buClr>
                        <a:buSzTx/>
                        <a:buFontTx/>
                        <a:buNone/>
                        <a:tabLst/>
                      </a:pPr>
                      <a:r>
                        <a:rPr kumimoji="0" lang="en-US" altLang="zh-CN" sz="1500" b="1" i="0" u="none" strike="noStrike" cap="none" normalizeH="0" baseline="0">
                          <a:ln>
                            <a:noFill/>
                          </a:ln>
                          <a:solidFill>
                            <a:schemeClr val="tx1"/>
                          </a:solidFill>
                          <a:effectLst/>
                          <a:latin typeface="Times New Roman" pitchFamily="18" charset="0"/>
                          <a:ea typeface="宋体" charset="-122"/>
                        </a:rPr>
                        <a:t>50</a:t>
                      </a:r>
                    </a:p>
                  </a:txBody>
                  <a:tcPr marL="67500" marR="675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5"/>
                  </a:ext>
                </a:extLst>
              </a:tr>
              <a:tr h="284705">
                <a:tc>
                  <a:txBody>
                    <a:bodyPr/>
                    <a:lstStyle/>
                    <a:p>
                      <a:pPr marL="0" marR="0" lvl="0" indent="0" algn="l" defTabSz="914400" rtl="0" eaLnBrk="0" fontAlgn="ctr" latinLnBrk="0" hangingPunct="0">
                        <a:lnSpc>
                          <a:spcPct val="120000"/>
                        </a:lnSpc>
                        <a:spcBef>
                          <a:spcPct val="30000"/>
                        </a:spcBef>
                        <a:spcAft>
                          <a:spcPct val="20000"/>
                        </a:spcAft>
                        <a:buClr>
                          <a:schemeClr val="tx1"/>
                        </a:buClr>
                        <a:buSzTx/>
                        <a:buFontTx/>
                        <a:buNone/>
                        <a:tabLst/>
                      </a:pPr>
                      <a:r>
                        <a:rPr kumimoji="0" lang="en-US" altLang="zh-CN" sz="1500" b="1" i="0" u="none" strike="noStrike" cap="none" normalizeH="0" baseline="0">
                          <a:ln>
                            <a:noFill/>
                          </a:ln>
                          <a:solidFill>
                            <a:schemeClr val="tx1"/>
                          </a:solidFill>
                          <a:effectLst/>
                          <a:latin typeface="Times New Roman" pitchFamily="18" charset="0"/>
                          <a:ea typeface="宋体" charset="-122"/>
                        </a:rPr>
                        <a:t>Duty factor (%)</a:t>
                      </a:r>
                    </a:p>
                  </a:txBody>
                  <a:tcPr marL="67500" marR="675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ctr" latinLnBrk="0" hangingPunct="0">
                        <a:lnSpc>
                          <a:spcPct val="120000"/>
                        </a:lnSpc>
                        <a:spcBef>
                          <a:spcPct val="30000"/>
                        </a:spcBef>
                        <a:spcAft>
                          <a:spcPct val="20000"/>
                        </a:spcAft>
                        <a:buClr>
                          <a:schemeClr val="tx1"/>
                        </a:buClr>
                        <a:buSzTx/>
                        <a:buFontTx/>
                        <a:buNone/>
                        <a:tabLst/>
                      </a:pPr>
                      <a:r>
                        <a:rPr kumimoji="0" lang="en-US" altLang="zh-CN" sz="1500" b="1" i="0" u="none" strike="noStrike" cap="none" normalizeH="0" baseline="0">
                          <a:ln>
                            <a:noFill/>
                          </a:ln>
                          <a:solidFill>
                            <a:schemeClr val="tx1"/>
                          </a:solidFill>
                          <a:effectLst/>
                          <a:latin typeface="Times New Roman" pitchFamily="18" charset="0"/>
                          <a:ea typeface="宋体" charset="-122"/>
                        </a:rPr>
                        <a:t>1.3</a:t>
                      </a:r>
                    </a:p>
                  </a:txBody>
                  <a:tcPr marL="67500" marR="67500" marT="0" marB="0" anchor="ctr" horzOverflow="overflow">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ctr" latinLnBrk="0" hangingPunct="0">
                        <a:lnSpc>
                          <a:spcPct val="120000"/>
                        </a:lnSpc>
                        <a:spcBef>
                          <a:spcPct val="30000"/>
                        </a:spcBef>
                        <a:spcAft>
                          <a:spcPct val="20000"/>
                        </a:spcAft>
                        <a:buClr>
                          <a:schemeClr val="tx1"/>
                        </a:buClr>
                        <a:buSzTx/>
                        <a:buFontTx/>
                        <a:buNone/>
                        <a:tabLst/>
                      </a:pPr>
                      <a:r>
                        <a:rPr kumimoji="0" lang="en-US" altLang="zh-CN" sz="1500" b="1" i="0" u="none" strike="noStrike" cap="none" normalizeH="0" baseline="0" dirty="0">
                          <a:ln>
                            <a:noFill/>
                          </a:ln>
                          <a:solidFill>
                            <a:schemeClr val="tx1"/>
                          </a:solidFill>
                          <a:effectLst/>
                          <a:latin typeface="Times New Roman" pitchFamily="18" charset="0"/>
                          <a:ea typeface="宋体" charset="-122"/>
                        </a:rPr>
                        <a:t>1.05</a:t>
                      </a:r>
                    </a:p>
                  </a:txBody>
                  <a:tcPr marL="67500" marR="67500" marT="0" marB="0" anchor="ctr" horzOverflow="overflow">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ctr" latinLnBrk="0" hangingPunct="0">
                        <a:lnSpc>
                          <a:spcPct val="120000"/>
                        </a:lnSpc>
                        <a:spcBef>
                          <a:spcPct val="30000"/>
                        </a:spcBef>
                        <a:spcAft>
                          <a:spcPct val="20000"/>
                        </a:spcAft>
                        <a:buClr>
                          <a:schemeClr val="tx1"/>
                        </a:buClr>
                        <a:buSzTx/>
                        <a:buFontTx/>
                        <a:buNone/>
                        <a:tabLst/>
                      </a:pPr>
                      <a:r>
                        <a:rPr kumimoji="0" lang="en-US" altLang="zh-CN" sz="1500" b="1" i="0" u="none" strike="noStrike" cap="none" normalizeH="0" baseline="0" dirty="0">
                          <a:ln>
                            <a:noFill/>
                          </a:ln>
                          <a:solidFill>
                            <a:schemeClr val="tx1"/>
                          </a:solidFill>
                          <a:effectLst/>
                          <a:latin typeface="Times New Roman" pitchFamily="18" charset="0"/>
                          <a:ea typeface="宋体" charset="-122"/>
                        </a:rPr>
                        <a:t>1.05</a:t>
                      </a:r>
                    </a:p>
                  </a:txBody>
                  <a:tcPr marL="67500" marR="675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6"/>
                  </a:ext>
                </a:extLst>
              </a:tr>
              <a:tr h="277949">
                <a:tc>
                  <a:txBody>
                    <a:bodyPr/>
                    <a:lstStyle/>
                    <a:p>
                      <a:pPr marL="0" marR="0" lvl="0" indent="0" algn="l" defTabSz="914400" rtl="0" eaLnBrk="0" fontAlgn="ctr" latinLnBrk="0" hangingPunct="0">
                        <a:lnSpc>
                          <a:spcPct val="120000"/>
                        </a:lnSpc>
                        <a:spcBef>
                          <a:spcPct val="30000"/>
                        </a:spcBef>
                        <a:spcAft>
                          <a:spcPct val="20000"/>
                        </a:spcAft>
                        <a:buClr>
                          <a:schemeClr val="tx1"/>
                        </a:buClr>
                        <a:buSzTx/>
                        <a:buFontTx/>
                        <a:buNone/>
                        <a:tabLst/>
                      </a:pPr>
                      <a:r>
                        <a:rPr kumimoji="0" lang="en-US" altLang="zh-CN" sz="1500" b="1" i="0" u="none" strike="noStrike" cap="none" normalizeH="0" baseline="0">
                          <a:ln>
                            <a:noFill/>
                          </a:ln>
                          <a:solidFill>
                            <a:schemeClr val="tx1"/>
                          </a:solidFill>
                          <a:effectLst/>
                          <a:latin typeface="Times New Roman" pitchFamily="18" charset="0"/>
                          <a:ea typeface="宋体" charset="-122"/>
                        </a:rPr>
                        <a:t>Repetition rate (Hz)</a:t>
                      </a:r>
                    </a:p>
                  </a:txBody>
                  <a:tcPr marL="67500" marR="675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ctr" latinLnBrk="0" hangingPunct="0">
                        <a:lnSpc>
                          <a:spcPct val="120000"/>
                        </a:lnSpc>
                        <a:spcBef>
                          <a:spcPct val="30000"/>
                        </a:spcBef>
                        <a:spcAft>
                          <a:spcPct val="20000"/>
                        </a:spcAft>
                        <a:buClr>
                          <a:schemeClr val="tx1"/>
                        </a:buClr>
                        <a:buSzTx/>
                        <a:buFontTx/>
                        <a:buNone/>
                        <a:tabLst/>
                      </a:pPr>
                      <a:r>
                        <a:rPr kumimoji="0" lang="en-US" altLang="zh-CN" sz="1500" b="1" i="0" u="none" strike="noStrike" cap="none" normalizeH="0" baseline="0">
                          <a:ln>
                            <a:noFill/>
                          </a:ln>
                          <a:solidFill>
                            <a:schemeClr val="tx1"/>
                          </a:solidFill>
                          <a:effectLst/>
                          <a:latin typeface="Times New Roman" pitchFamily="18" charset="0"/>
                          <a:ea typeface="宋体" charset="-122"/>
                        </a:rPr>
                        <a:t>25</a:t>
                      </a:r>
                    </a:p>
                  </a:txBody>
                  <a:tcPr marL="67500" marR="67500" marT="0" marB="0" anchor="ctr" horzOverflow="overflow">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ctr" latinLnBrk="0" hangingPunct="0">
                        <a:lnSpc>
                          <a:spcPct val="120000"/>
                        </a:lnSpc>
                        <a:spcBef>
                          <a:spcPct val="30000"/>
                        </a:spcBef>
                        <a:spcAft>
                          <a:spcPct val="20000"/>
                        </a:spcAft>
                        <a:buClr>
                          <a:schemeClr val="tx1"/>
                        </a:buClr>
                        <a:buSzTx/>
                        <a:buFontTx/>
                        <a:buNone/>
                        <a:tabLst/>
                      </a:pPr>
                      <a:r>
                        <a:rPr kumimoji="0" lang="en-US" altLang="zh-CN" sz="1500" b="1" i="0" u="none" strike="noStrike" cap="none" normalizeH="0" baseline="0">
                          <a:ln>
                            <a:noFill/>
                          </a:ln>
                          <a:solidFill>
                            <a:schemeClr val="tx1"/>
                          </a:solidFill>
                          <a:effectLst/>
                          <a:latin typeface="Times New Roman" pitchFamily="18" charset="0"/>
                          <a:ea typeface="宋体" charset="-122"/>
                        </a:rPr>
                        <a:t>25</a:t>
                      </a:r>
                    </a:p>
                  </a:txBody>
                  <a:tcPr marL="67500" marR="67500" marT="0" marB="0" anchor="ctr" horzOverflow="overflow">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ctr" latinLnBrk="0" hangingPunct="0">
                        <a:lnSpc>
                          <a:spcPct val="120000"/>
                        </a:lnSpc>
                        <a:spcBef>
                          <a:spcPct val="30000"/>
                        </a:spcBef>
                        <a:spcAft>
                          <a:spcPct val="20000"/>
                        </a:spcAft>
                        <a:buClr>
                          <a:schemeClr val="tx1"/>
                        </a:buClr>
                        <a:buSzTx/>
                        <a:buFontTx/>
                        <a:buNone/>
                        <a:tabLst/>
                      </a:pPr>
                      <a:r>
                        <a:rPr kumimoji="0" lang="en-US" altLang="zh-CN" sz="1500" b="1" i="0" u="none" strike="noStrike" cap="none" normalizeH="0" baseline="0" dirty="0">
                          <a:ln>
                            <a:noFill/>
                          </a:ln>
                          <a:solidFill>
                            <a:schemeClr val="tx1"/>
                          </a:solidFill>
                          <a:effectLst/>
                          <a:latin typeface="Times New Roman" pitchFamily="18" charset="0"/>
                          <a:ea typeface="宋体" charset="-122"/>
                        </a:rPr>
                        <a:t>25</a:t>
                      </a:r>
                    </a:p>
                  </a:txBody>
                  <a:tcPr marL="67500" marR="675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7"/>
                  </a:ext>
                </a:extLst>
              </a:tr>
            </a:tbl>
          </a:graphicData>
        </a:graphic>
      </p:graphicFrame>
      <p:graphicFrame>
        <p:nvGraphicFramePr>
          <p:cNvPr id="19" name="Object 5">
            <a:extLst>
              <a:ext uri="{FF2B5EF4-FFF2-40B4-BE49-F238E27FC236}">
                <a16:creationId xmlns:a16="http://schemas.microsoft.com/office/drawing/2014/main" id="{C4476910-E7E7-42FC-892E-89DC61964104}"/>
              </a:ext>
            </a:extLst>
          </p:cNvPr>
          <p:cNvGraphicFramePr>
            <a:graphicFrameLocks noChangeAspect="1"/>
          </p:cNvGraphicFramePr>
          <p:nvPr>
            <p:extLst>
              <p:ext uri="{D42A27DB-BD31-4B8C-83A1-F6EECF244321}">
                <p14:modId xmlns:p14="http://schemas.microsoft.com/office/powerpoint/2010/main" val="4263354979"/>
              </p:ext>
            </p:extLst>
          </p:nvPr>
        </p:nvGraphicFramePr>
        <p:xfrm>
          <a:off x="665199" y="1014604"/>
          <a:ext cx="11037050" cy="2937290"/>
        </p:xfrm>
        <a:graphic>
          <a:graphicData uri="http://schemas.openxmlformats.org/presentationml/2006/ole">
            <mc:AlternateContent xmlns:mc="http://schemas.openxmlformats.org/markup-compatibility/2006">
              <mc:Choice xmlns:v="urn:schemas-microsoft-com:vml" Requires="v">
                <p:oleObj spid="_x0000_s1030" name="Visio" r:id="rId4" imgW="7466025" imgH="3286981" progId="">
                  <p:embed/>
                </p:oleObj>
              </mc:Choice>
              <mc:Fallback>
                <p:oleObj name="Visio" r:id="rId4" imgW="7466025" imgH="3286981" progId="">
                  <p:embed/>
                  <p:pic>
                    <p:nvPicPr>
                      <p:cNvPr id="205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199" y="1014604"/>
                        <a:ext cx="11037050" cy="2937290"/>
                      </a:xfrm>
                      <a:prstGeom prst="rect">
                        <a:avLst/>
                      </a:prstGeom>
                      <a:noFill/>
                    </p:spPr>
                  </p:pic>
                </p:oleObj>
              </mc:Fallback>
            </mc:AlternateContent>
          </a:graphicData>
        </a:graphic>
      </p:graphicFrame>
    </p:spTree>
    <p:extLst>
      <p:ext uri="{BB962C8B-B14F-4D97-AF65-F5344CB8AC3E}">
        <p14:creationId xmlns:p14="http://schemas.microsoft.com/office/powerpoint/2010/main" val="3281919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154589-D639-49AE-AD83-050A22E19882}"/>
              </a:ext>
            </a:extLst>
          </p:cNvPr>
          <p:cNvSpPr>
            <a:spLocks noGrp="1"/>
          </p:cNvSpPr>
          <p:nvPr>
            <p:ph type="title"/>
          </p:nvPr>
        </p:nvSpPr>
        <p:spPr>
          <a:xfrm>
            <a:off x="991724" y="134764"/>
            <a:ext cx="10510125" cy="659643"/>
          </a:xfrm>
        </p:spPr>
        <p:txBody>
          <a:bodyPr/>
          <a:lstStyle/>
          <a:p>
            <a:r>
              <a:rPr lang="en-US" altLang="zh-CN" kern="1200" dirty="0">
                <a:solidFill>
                  <a:srgbClr val="0000FF"/>
                </a:solidFill>
                <a:latin typeface="Times New Roman" pitchFamily="18" charset="0"/>
                <a:ea typeface="+mn-ea"/>
                <a:cs typeface="Times New Roman" pitchFamily="18" charset="0"/>
              </a:rPr>
              <a:t>RCS Design </a:t>
            </a:r>
            <a:br>
              <a:rPr lang="en-US" altLang="zh-CN" dirty="0">
                <a:solidFill>
                  <a:srgbClr val="FF3300"/>
                </a:solidFill>
                <a:ea typeface="黑体" pitchFamily="49" charset="-122"/>
              </a:rPr>
            </a:br>
            <a:endParaRPr lang="zh-CN" altLang="en-US" kern="1200" dirty="0">
              <a:solidFill>
                <a:srgbClr val="0000FF"/>
              </a:solidFill>
              <a:latin typeface="Times New Roman" pitchFamily="18" charset="0"/>
              <a:ea typeface="+mn-ea"/>
              <a:cs typeface="Times New Roman" pitchFamily="18" charset="0"/>
            </a:endParaRPr>
          </a:p>
        </p:txBody>
      </p:sp>
      <p:sp>
        <p:nvSpPr>
          <p:cNvPr id="3" name="灯片编号占位符 2">
            <a:extLst>
              <a:ext uri="{FF2B5EF4-FFF2-40B4-BE49-F238E27FC236}">
                <a16:creationId xmlns:a16="http://schemas.microsoft.com/office/drawing/2014/main" id="{B0B37D7C-EA89-495D-9B92-2BFC87FCDB0F}"/>
              </a:ext>
            </a:extLst>
          </p:cNvPr>
          <p:cNvSpPr>
            <a:spLocks noGrp="1"/>
          </p:cNvSpPr>
          <p:nvPr>
            <p:ph type="sldNum" sz="quarter" idx="12"/>
          </p:nvPr>
        </p:nvSpPr>
        <p:spPr/>
        <p:txBody>
          <a:bodyPr/>
          <a:lstStyle/>
          <a:p>
            <a:fld id="{E077DA78-E013-4A8C-AD75-63A150561B10}" type="slidenum">
              <a:rPr lang="zh-CN" altLang="en-US" smtClean="0">
                <a:solidFill>
                  <a:prstClr val="black">
                    <a:tint val="75000"/>
                  </a:prstClr>
                </a:solidFill>
              </a:rPr>
              <a:pPr/>
              <a:t>5</a:t>
            </a:fld>
            <a:endParaRPr lang="zh-CN" altLang="en-US">
              <a:solidFill>
                <a:prstClr val="black">
                  <a:tint val="75000"/>
                </a:prstClr>
              </a:solidFill>
            </a:endParaRPr>
          </a:p>
        </p:txBody>
      </p:sp>
      <p:sp>
        <p:nvSpPr>
          <p:cNvPr id="17" name="Rectangle 3">
            <a:extLst>
              <a:ext uri="{FF2B5EF4-FFF2-40B4-BE49-F238E27FC236}">
                <a16:creationId xmlns:a16="http://schemas.microsoft.com/office/drawing/2014/main" id="{1B8545B1-1213-4C2A-B06D-E3213917B202}"/>
              </a:ext>
            </a:extLst>
          </p:cNvPr>
          <p:cNvSpPr txBox="1">
            <a:spLocks noChangeArrowheads="1"/>
          </p:cNvSpPr>
          <p:nvPr/>
        </p:nvSpPr>
        <p:spPr>
          <a:xfrm>
            <a:off x="214282" y="692696"/>
            <a:ext cx="7329518" cy="609600"/>
          </a:xfrm>
          <a:prstGeom prst="rect">
            <a:avLst/>
          </a:prstGeom>
        </p:spPr>
        <p:txBody>
          <a:bodyPr vert="horz" wrap="square" lIns="90170" tIns="46990" rIns="90170" bIns="46990" rtlCol="0">
            <a:normAutofit/>
          </a:bodyPr>
          <a:lstStyle>
            <a:lvl1pPr marL="288000" indent="-288000" algn="l" defTabSz="914400" rtl="0" eaLnBrk="1" fontAlgn="auto" latinLnBrk="0" hangingPunct="1">
              <a:lnSpc>
                <a:spcPct val="100000"/>
              </a:lnSpc>
              <a:spcBef>
                <a:spcPts val="600"/>
              </a:spcBef>
              <a:spcAft>
                <a:spcPts val="0"/>
              </a:spcAft>
              <a:buSzPct val="70000"/>
              <a:buFont typeface="Wingdings" panose="05000000000000000000" pitchFamily="2" charset="2"/>
              <a:buChar char="l"/>
              <a:defRPr lang="zh-CN" altLang="en-US" sz="2400" b="1" u="none" strike="noStrike" kern="0" cap="none" spc="0" normalizeH="0" baseline="0">
                <a:solidFill>
                  <a:srgbClr val="005DA2"/>
                </a:solidFill>
                <a:uFillTx/>
                <a:latin typeface="Times New Roman" panose="02020603050405020304" pitchFamily="18" charset="0"/>
                <a:ea typeface="微软雅黑" panose="020B0503020204020204" pitchFamily="34" charset="-122"/>
                <a:cs typeface="+mn-cs"/>
              </a:defRPr>
            </a:lvl1pPr>
            <a:lvl2pPr marL="720000" indent="-288000" algn="l" defTabSz="914400" rtl="0" eaLnBrk="1" fontAlgn="auto" latinLnBrk="0" hangingPunct="1">
              <a:lnSpc>
                <a:spcPct val="100000"/>
              </a:lnSpc>
              <a:spcBef>
                <a:spcPts val="600"/>
              </a:spcBef>
              <a:spcAft>
                <a:spcPts val="0"/>
              </a:spcAft>
              <a:buFont typeface="Arial" panose="020B0604020202020204" pitchFamily="34" charset="0"/>
              <a:buChar char="•"/>
              <a:tabLst>
                <a:tab pos="1609725" algn="l"/>
              </a:tabLst>
              <a:defRPr lang="zh-CN" altLang="en-US" sz="2000" u="none" strike="noStrike" kern="0" cap="none" spc="0" normalizeH="0" baseline="0">
                <a:solidFill>
                  <a:schemeClr val="tx1"/>
                </a:solidFill>
                <a:uFillTx/>
                <a:latin typeface="Times New Roman" panose="02020603050405020304" pitchFamily="18"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endParaRPr lang="en-US" altLang="zh-CN" dirty="0">
              <a:solidFill>
                <a:srgbClr val="FF3300"/>
              </a:solidFill>
              <a:ea typeface="黑体" pitchFamily="49" charset="-122"/>
            </a:endParaRPr>
          </a:p>
        </p:txBody>
      </p:sp>
      <p:pic>
        <p:nvPicPr>
          <p:cNvPr id="7" name="Picture 3">
            <a:extLst>
              <a:ext uri="{FF2B5EF4-FFF2-40B4-BE49-F238E27FC236}">
                <a16:creationId xmlns:a16="http://schemas.microsoft.com/office/drawing/2014/main" id="{103D5685-56CD-4B34-9CD4-58D098E32273}"/>
              </a:ext>
            </a:extLst>
          </p:cNvPr>
          <p:cNvPicPr>
            <a:picLocks noGrp="1" noChangeAspect="1" noChangeArrowheads="1"/>
          </p:cNvPicPr>
          <p:nvPr>
            <p:ph idx="1"/>
          </p:nvPr>
        </p:nvPicPr>
        <p:blipFill>
          <a:blip r:embed="rId3" cstate="print"/>
          <a:srcRect/>
          <a:stretch>
            <a:fillRect/>
          </a:stretch>
        </p:blipFill>
        <p:spPr>
          <a:xfrm>
            <a:off x="6324016" y="1019643"/>
            <a:ext cx="5177833" cy="5310565"/>
          </a:xfrm>
        </p:spPr>
      </p:pic>
      <p:sp>
        <p:nvSpPr>
          <p:cNvPr id="8" name="矩形 8">
            <a:extLst>
              <a:ext uri="{FF2B5EF4-FFF2-40B4-BE49-F238E27FC236}">
                <a16:creationId xmlns:a16="http://schemas.microsoft.com/office/drawing/2014/main" id="{8720EFC8-40BE-4CAC-9290-6F72BCF61CA7}"/>
              </a:ext>
            </a:extLst>
          </p:cNvPr>
          <p:cNvSpPr>
            <a:spLocks noChangeArrowheads="1"/>
          </p:cNvSpPr>
          <p:nvPr/>
        </p:nvSpPr>
        <p:spPr bwMode="auto">
          <a:xfrm>
            <a:off x="312002" y="1073421"/>
            <a:ext cx="6012014" cy="5001369"/>
          </a:xfrm>
          <a:prstGeom prst="rect">
            <a:avLst/>
          </a:prstGeom>
          <a:noFill/>
          <a:ln w="9525">
            <a:noFill/>
            <a:miter lim="800000"/>
            <a:headEnd/>
            <a:tailEnd/>
          </a:ln>
        </p:spPr>
        <p:txBody>
          <a:bodyPr wrap="square">
            <a:spAutoFit/>
          </a:bodyPr>
          <a:lstStyle/>
          <a:p>
            <a:pPr marL="355600" indent="-355600" algn="l" eaLnBrk="0" hangingPunct="0">
              <a:spcAft>
                <a:spcPts val="600"/>
              </a:spcAft>
              <a:buClr>
                <a:srgbClr val="000000"/>
              </a:buClr>
              <a:buFont typeface="Wingdings" pitchFamily="2" charset="2"/>
              <a:buChar char="l"/>
            </a:pPr>
            <a:r>
              <a:rPr lang="en-US" altLang="zh-CN" sz="2400" dirty="0"/>
              <a:t>Lattice of 4-fold symmetry, triplet</a:t>
            </a:r>
          </a:p>
          <a:p>
            <a:pPr marL="355600" indent="-355600" algn="l" eaLnBrk="0" hangingPunct="0">
              <a:spcAft>
                <a:spcPts val="600"/>
              </a:spcAft>
              <a:buClr>
                <a:srgbClr val="000000"/>
              </a:buClr>
              <a:buFont typeface="Wingdings" pitchFamily="2" charset="2"/>
              <a:buChar char="l"/>
            </a:pPr>
            <a:r>
              <a:rPr lang="en-US" altLang="zh-CN" sz="2400" dirty="0"/>
              <a:t>227.92m circumference</a:t>
            </a:r>
          </a:p>
          <a:p>
            <a:pPr marL="355600" indent="-355600" algn="l" eaLnBrk="0" hangingPunct="0">
              <a:spcAft>
                <a:spcPts val="600"/>
              </a:spcAft>
              <a:buClr>
                <a:srgbClr val="000000"/>
              </a:buClr>
              <a:buFont typeface="Wingdings" pitchFamily="2" charset="2"/>
              <a:buChar char="l"/>
            </a:pPr>
            <a:r>
              <a:rPr lang="en-US" altLang="zh-CN" sz="2400" dirty="0"/>
              <a:t>Four </a:t>
            </a:r>
            <a:r>
              <a:rPr lang="en-US" altLang="zh-CN" sz="2400" dirty="0">
                <a:cs typeface="Times New Roman" pitchFamily="18" charset="0"/>
              </a:rPr>
              <a:t>long straight sections</a:t>
            </a:r>
            <a:r>
              <a:rPr lang="en-US" altLang="zh-CN" sz="2400" dirty="0"/>
              <a:t> for injection, acceleration, collimation and extraction</a:t>
            </a:r>
          </a:p>
          <a:p>
            <a:pPr marL="355600" indent="-355600" algn="l" eaLnBrk="0" hangingPunct="0">
              <a:spcAft>
                <a:spcPts val="600"/>
              </a:spcAft>
              <a:buClr>
                <a:srgbClr val="000000"/>
              </a:buClr>
              <a:buFont typeface="Wingdings" pitchFamily="2" charset="2"/>
              <a:buChar char="l"/>
            </a:pPr>
            <a:r>
              <a:rPr lang="en-US" altLang="zh-CN" sz="2400" dirty="0"/>
              <a:t>24 main dipoles with one power supply</a:t>
            </a:r>
          </a:p>
          <a:p>
            <a:pPr marL="355600" indent="-355600" algn="l" eaLnBrk="0" hangingPunct="0">
              <a:spcAft>
                <a:spcPts val="600"/>
              </a:spcAft>
              <a:buClr>
                <a:srgbClr val="000000"/>
              </a:buClr>
              <a:buFont typeface="Wingdings" pitchFamily="2" charset="2"/>
              <a:buChar char="l"/>
            </a:pPr>
            <a:r>
              <a:rPr lang="en-US" altLang="zh-CN" sz="2400" dirty="0"/>
              <a:t>48 main quadrupoles with 5 power supplies</a:t>
            </a:r>
          </a:p>
          <a:p>
            <a:pPr marL="355600" indent="-355600" algn="l" eaLnBrk="0" hangingPunct="0">
              <a:spcAft>
                <a:spcPts val="600"/>
              </a:spcAft>
              <a:buClr>
                <a:srgbClr val="000000"/>
              </a:buClr>
              <a:buFont typeface="Wingdings" pitchFamily="2" charset="2"/>
              <a:buChar char="l"/>
            </a:pPr>
            <a:r>
              <a:rPr lang="en-US" altLang="zh-CN" sz="2400" dirty="0"/>
              <a:t>Ceramic vacuum chambers for the AC &amp; pulsed  magnets</a:t>
            </a:r>
          </a:p>
          <a:p>
            <a:pPr marL="355600" indent="-355600" algn="l" eaLnBrk="0" hangingPunct="0">
              <a:spcAft>
                <a:spcPts val="600"/>
              </a:spcAft>
              <a:buClr>
                <a:srgbClr val="000000"/>
              </a:buClr>
              <a:buFont typeface="Wingdings" pitchFamily="2" charset="2"/>
              <a:buChar char="l"/>
            </a:pPr>
            <a:r>
              <a:rPr lang="en-US" altLang="zh-CN" sz="2400" dirty="0"/>
              <a:t>8 RF ferrite loaded cavities to provide 165 kV</a:t>
            </a:r>
          </a:p>
          <a:p>
            <a:pPr marL="355600" indent="-355600" algn="l" eaLnBrk="0" hangingPunct="0">
              <a:spcAft>
                <a:spcPts val="600"/>
              </a:spcAft>
              <a:buClr>
                <a:srgbClr val="000000"/>
              </a:buClr>
              <a:buFont typeface="Wingdings" pitchFamily="2" charset="2"/>
              <a:buChar char="l"/>
            </a:pPr>
            <a:endParaRPr lang="en-US" altLang="zh-CN" sz="2000" b="1" dirty="0">
              <a:solidFill>
                <a:srgbClr val="005CE7"/>
              </a:solidFill>
            </a:endParaRPr>
          </a:p>
        </p:txBody>
      </p:sp>
    </p:spTree>
    <p:extLst>
      <p:ext uri="{BB962C8B-B14F-4D97-AF65-F5344CB8AC3E}">
        <p14:creationId xmlns:p14="http://schemas.microsoft.com/office/powerpoint/2010/main" val="234340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154589-D639-49AE-AD83-050A22E19882}"/>
              </a:ext>
            </a:extLst>
          </p:cNvPr>
          <p:cNvSpPr>
            <a:spLocks noGrp="1"/>
          </p:cNvSpPr>
          <p:nvPr>
            <p:ph type="title"/>
          </p:nvPr>
        </p:nvSpPr>
        <p:spPr/>
        <p:txBody>
          <a:bodyPr/>
          <a:lstStyle/>
          <a:p>
            <a:r>
              <a:rPr lang="en-US" altLang="zh-CN" kern="1200" dirty="0">
                <a:solidFill>
                  <a:srgbClr val="0000FF"/>
                </a:solidFill>
                <a:latin typeface="Times New Roman" pitchFamily="18" charset="0"/>
                <a:ea typeface="+mn-ea"/>
                <a:cs typeface="Times New Roman" pitchFamily="18" charset="0"/>
              </a:rPr>
              <a:t>Operation and power upgrading</a:t>
            </a:r>
            <a:br>
              <a:rPr lang="en-US" altLang="zh-CN" dirty="0"/>
            </a:br>
            <a:endParaRPr lang="zh-CN" altLang="en-US" dirty="0"/>
          </a:p>
        </p:txBody>
      </p:sp>
      <p:sp>
        <p:nvSpPr>
          <p:cNvPr id="3" name="灯片编号占位符 2">
            <a:extLst>
              <a:ext uri="{FF2B5EF4-FFF2-40B4-BE49-F238E27FC236}">
                <a16:creationId xmlns:a16="http://schemas.microsoft.com/office/drawing/2014/main" id="{B0B37D7C-EA89-495D-9B92-2BFC87FCDB0F}"/>
              </a:ext>
            </a:extLst>
          </p:cNvPr>
          <p:cNvSpPr>
            <a:spLocks noGrp="1"/>
          </p:cNvSpPr>
          <p:nvPr>
            <p:ph type="sldNum" sz="quarter" idx="12"/>
          </p:nvPr>
        </p:nvSpPr>
        <p:spPr/>
        <p:txBody>
          <a:bodyPr/>
          <a:lstStyle/>
          <a:p>
            <a:fld id="{E077DA78-E013-4A8C-AD75-63A150561B10}" type="slidenum">
              <a:rPr lang="zh-CN" altLang="en-US" smtClean="0">
                <a:solidFill>
                  <a:prstClr val="black">
                    <a:tint val="75000"/>
                  </a:prstClr>
                </a:solidFill>
              </a:rPr>
              <a:pPr/>
              <a:t>6</a:t>
            </a:fld>
            <a:endParaRPr lang="zh-CN" altLang="en-US">
              <a:solidFill>
                <a:prstClr val="black">
                  <a:tint val="75000"/>
                </a:prstClr>
              </a:solidFill>
            </a:endParaRPr>
          </a:p>
        </p:txBody>
      </p:sp>
      <p:sp>
        <p:nvSpPr>
          <p:cNvPr id="17" name="文本框 16">
            <a:extLst>
              <a:ext uri="{FF2B5EF4-FFF2-40B4-BE49-F238E27FC236}">
                <a16:creationId xmlns:a16="http://schemas.microsoft.com/office/drawing/2014/main" id="{08C2CCD2-2ABF-4B70-A275-BBECA0FE8A45}"/>
              </a:ext>
            </a:extLst>
          </p:cNvPr>
          <p:cNvSpPr txBox="1"/>
          <p:nvPr/>
        </p:nvSpPr>
        <p:spPr>
          <a:xfrm>
            <a:off x="968764" y="5236162"/>
            <a:ext cx="10448605" cy="1384995"/>
          </a:xfrm>
          <a:prstGeom prst="rect">
            <a:avLst/>
          </a:prstGeom>
          <a:noFill/>
        </p:spPr>
        <p:txBody>
          <a:bodyPr wrap="square">
            <a:spAutoFit/>
          </a:bodyPr>
          <a:lstStyle/>
          <a:p>
            <a:pPr algn="just">
              <a:spcAft>
                <a:spcPts val="600"/>
              </a:spcAft>
            </a:pPr>
            <a:r>
              <a:rPr lang="en-US" altLang="zh-CN" sz="2800" kern="100" dirty="0">
                <a:solidFill>
                  <a:srgbClr val="000000"/>
                </a:solidFill>
                <a:effectLst/>
                <a:ea typeface="宋体" panose="02010600030101010101" pitchFamily="2" charset="-122"/>
                <a:cs typeface="Times New Roman" panose="02020603050405020304" pitchFamily="18" charset="0"/>
              </a:rPr>
              <a:t>Over the past five years, while ensuring user operations, CSNS has steadily increased the target beam power and is currently operating at </a:t>
            </a:r>
            <a:r>
              <a:rPr lang="en-US" altLang="zh-CN" sz="2800" kern="100" dirty="0">
                <a:solidFill>
                  <a:srgbClr val="FF0000"/>
                </a:solidFill>
                <a:effectLst/>
                <a:ea typeface="宋体" panose="02010600030101010101" pitchFamily="2" charset="-122"/>
                <a:cs typeface="Times New Roman" panose="02020603050405020304" pitchFamily="18" charset="0"/>
              </a:rPr>
              <a:t>140 kW</a:t>
            </a:r>
            <a:r>
              <a:rPr lang="en-US" altLang="zh-CN" sz="2800" kern="100" dirty="0">
                <a:solidFill>
                  <a:srgbClr val="000000"/>
                </a:solidFill>
                <a:effectLst/>
                <a:ea typeface="宋体" panose="02010600030101010101" pitchFamily="2" charset="-122"/>
                <a:cs typeface="Times New Roman" panose="02020603050405020304" pitchFamily="18" charset="0"/>
              </a:rPr>
              <a:t>, exceeding the design target by </a:t>
            </a:r>
            <a:r>
              <a:rPr lang="en-US" altLang="zh-CN" sz="2800" kern="100" dirty="0">
                <a:solidFill>
                  <a:srgbClr val="FF0000"/>
                </a:solidFill>
                <a:effectLst/>
                <a:ea typeface="宋体" panose="02010600030101010101" pitchFamily="2" charset="-122"/>
                <a:cs typeface="Times New Roman" panose="02020603050405020304" pitchFamily="18" charset="0"/>
              </a:rPr>
              <a:t>40%.</a:t>
            </a:r>
            <a:endParaRPr lang="zh-CN" altLang="zh-CN" sz="2000" kern="100" dirty="0">
              <a:solidFill>
                <a:srgbClr val="FF0000"/>
              </a:solidFill>
              <a:effectLst/>
              <a:ea typeface="宋体" panose="02010600030101010101" pitchFamily="2" charset="-122"/>
              <a:cs typeface="Times New Roman" panose="02020603050405020304" pitchFamily="18" charset="0"/>
            </a:endParaRPr>
          </a:p>
        </p:txBody>
      </p:sp>
      <p:pic>
        <p:nvPicPr>
          <p:cNvPr id="5" name="图片 4">
            <a:extLst>
              <a:ext uri="{FF2B5EF4-FFF2-40B4-BE49-F238E27FC236}">
                <a16:creationId xmlns:a16="http://schemas.microsoft.com/office/drawing/2014/main" id="{92C1037A-B466-4A89-9270-0838E06AE95A}"/>
              </a:ext>
            </a:extLst>
          </p:cNvPr>
          <p:cNvPicPr>
            <a:picLocks noChangeAspect="1"/>
          </p:cNvPicPr>
          <p:nvPr/>
        </p:nvPicPr>
        <p:blipFill>
          <a:blip r:embed="rId3"/>
          <a:stretch>
            <a:fillRect/>
          </a:stretch>
        </p:blipFill>
        <p:spPr>
          <a:xfrm>
            <a:off x="1724940" y="929340"/>
            <a:ext cx="9075060" cy="4300517"/>
          </a:xfrm>
          <a:prstGeom prst="rect">
            <a:avLst/>
          </a:prstGeom>
        </p:spPr>
      </p:pic>
    </p:spTree>
    <p:extLst>
      <p:ext uri="{BB962C8B-B14F-4D97-AF65-F5344CB8AC3E}">
        <p14:creationId xmlns:p14="http://schemas.microsoft.com/office/powerpoint/2010/main" val="383764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154589-D639-49AE-AD83-050A22E19882}"/>
              </a:ext>
            </a:extLst>
          </p:cNvPr>
          <p:cNvSpPr>
            <a:spLocks noGrp="1"/>
          </p:cNvSpPr>
          <p:nvPr>
            <p:ph type="title"/>
          </p:nvPr>
        </p:nvSpPr>
        <p:spPr/>
        <p:txBody>
          <a:bodyPr/>
          <a:lstStyle/>
          <a:p>
            <a:r>
              <a:rPr lang="en-US" altLang="zh-CN" kern="1200" dirty="0">
                <a:solidFill>
                  <a:srgbClr val="0000FF"/>
                </a:solidFill>
                <a:latin typeface="Times New Roman" pitchFamily="18" charset="0"/>
                <a:ea typeface="+mn-ea"/>
                <a:cs typeface="Times New Roman" pitchFamily="18" charset="0"/>
              </a:rPr>
              <a:t>Operation</a:t>
            </a:r>
            <a:br>
              <a:rPr lang="en-US" altLang="zh-CN" dirty="0"/>
            </a:br>
            <a:endParaRPr lang="zh-CN" altLang="en-US" dirty="0"/>
          </a:p>
        </p:txBody>
      </p:sp>
      <p:sp>
        <p:nvSpPr>
          <p:cNvPr id="3" name="灯片编号占位符 2">
            <a:extLst>
              <a:ext uri="{FF2B5EF4-FFF2-40B4-BE49-F238E27FC236}">
                <a16:creationId xmlns:a16="http://schemas.microsoft.com/office/drawing/2014/main" id="{B0B37D7C-EA89-495D-9B92-2BFC87FCDB0F}"/>
              </a:ext>
            </a:extLst>
          </p:cNvPr>
          <p:cNvSpPr>
            <a:spLocks noGrp="1"/>
          </p:cNvSpPr>
          <p:nvPr>
            <p:ph type="sldNum" sz="quarter" idx="12"/>
          </p:nvPr>
        </p:nvSpPr>
        <p:spPr/>
        <p:txBody>
          <a:bodyPr/>
          <a:lstStyle/>
          <a:p>
            <a:fld id="{E077DA78-E013-4A8C-AD75-63A150561B10}" type="slidenum">
              <a:rPr lang="zh-CN" altLang="en-US" smtClean="0">
                <a:solidFill>
                  <a:prstClr val="black">
                    <a:tint val="75000"/>
                  </a:prstClr>
                </a:solidFill>
              </a:rPr>
              <a:pPr/>
              <a:t>7</a:t>
            </a:fld>
            <a:endParaRPr lang="zh-CN" altLang="en-US">
              <a:solidFill>
                <a:prstClr val="black">
                  <a:tint val="75000"/>
                </a:prstClr>
              </a:solidFill>
            </a:endParaRPr>
          </a:p>
        </p:txBody>
      </p:sp>
      <p:pic>
        <p:nvPicPr>
          <p:cNvPr id="8" name="图片 7">
            <a:extLst>
              <a:ext uri="{FF2B5EF4-FFF2-40B4-BE49-F238E27FC236}">
                <a16:creationId xmlns:a16="http://schemas.microsoft.com/office/drawing/2014/main" id="{24E1EFC3-28C4-473C-9D3F-3A0C0044EC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376" y="1769249"/>
            <a:ext cx="11222004" cy="4971427"/>
          </a:xfrm>
          <a:prstGeom prst="rect">
            <a:avLst/>
          </a:prstGeom>
        </p:spPr>
      </p:pic>
      <p:sp>
        <p:nvSpPr>
          <p:cNvPr id="9" name="文本框 3">
            <a:extLst>
              <a:ext uri="{FF2B5EF4-FFF2-40B4-BE49-F238E27FC236}">
                <a16:creationId xmlns:a16="http://schemas.microsoft.com/office/drawing/2014/main" id="{D8D81630-D861-4B92-B761-3FDF28BA02B9}"/>
              </a:ext>
            </a:extLst>
          </p:cNvPr>
          <p:cNvSpPr txBox="1"/>
          <p:nvPr/>
        </p:nvSpPr>
        <p:spPr>
          <a:xfrm>
            <a:off x="211090" y="969165"/>
            <a:ext cx="7066273" cy="582619"/>
          </a:xfrm>
          <a:prstGeom prst="rect">
            <a:avLst/>
          </a:prstGeom>
          <a:solidFill>
            <a:srgbClr val="FFFFFF"/>
          </a:solidFill>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indent="-342900">
              <a:spcBef>
                <a:spcPts val="600"/>
              </a:spcBef>
              <a:buFont typeface="Arial" panose="020B0604020202020204" pitchFamily="34" charset="0"/>
              <a:buChar char="•"/>
            </a:pPr>
            <a:r>
              <a:rPr lang="en-US" altLang="zh-CN" sz="2800" dirty="0">
                <a:latin typeface="Times New Roman" panose="02020603050405020304" pitchFamily="18" charset="0"/>
                <a:cs typeface="Times New Roman" panose="02020603050405020304" pitchFamily="18" charset="0"/>
              </a:rPr>
              <a:t>The target beam time and availability statistics</a:t>
            </a:r>
          </a:p>
        </p:txBody>
      </p:sp>
      <p:sp>
        <p:nvSpPr>
          <p:cNvPr id="17" name="文本框 16">
            <a:extLst>
              <a:ext uri="{FF2B5EF4-FFF2-40B4-BE49-F238E27FC236}">
                <a16:creationId xmlns:a16="http://schemas.microsoft.com/office/drawing/2014/main" id="{08C2CCD2-2ABF-4B70-A275-BBECA0FE8A45}"/>
              </a:ext>
            </a:extLst>
          </p:cNvPr>
          <p:cNvSpPr txBox="1"/>
          <p:nvPr/>
        </p:nvSpPr>
        <p:spPr>
          <a:xfrm>
            <a:off x="7548099" y="868060"/>
            <a:ext cx="4628756" cy="784830"/>
          </a:xfrm>
          <a:prstGeom prst="rect">
            <a:avLst/>
          </a:prstGeom>
          <a:effectLst>
            <a:glow rad="63500">
              <a:schemeClr val="accent4">
                <a:satMod val="175000"/>
                <a:alpha val="40000"/>
              </a:schemeClr>
            </a:glow>
            <a:outerShdw blurRad="50800" dist="38100" dir="2700000" algn="tl" rotWithShape="0">
              <a:prstClr val="black">
                <a:alpha val="40000"/>
              </a:prstClr>
            </a:outerShdw>
            <a:softEdge rad="12700"/>
          </a:effectLst>
        </p:spPr>
        <p:style>
          <a:lnRef idx="1">
            <a:schemeClr val="accent3"/>
          </a:lnRef>
          <a:fillRef idx="2">
            <a:schemeClr val="accent3"/>
          </a:fillRef>
          <a:effectRef idx="1">
            <a:schemeClr val="accent3"/>
          </a:effectRef>
          <a:fontRef idx="minor">
            <a:schemeClr val="dk1"/>
          </a:fontRef>
        </p:style>
        <p:txBody>
          <a:bodyPr wrap="square">
            <a:spAutoFit/>
          </a:bodyPr>
          <a:lstStyle/>
          <a:p>
            <a:pPr algn="ctr">
              <a:spcAft>
                <a:spcPts val="600"/>
              </a:spcAft>
            </a:pPr>
            <a:r>
              <a:rPr lang="en-US" altLang="zh-CN" sz="2000" b="1" kern="100" dirty="0">
                <a:solidFill>
                  <a:srgbClr val="FF0000"/>
                </a:solidFill>
                <a:ea typeface="宋体" panose="02010600030101010101" pitchFamily="2" charset="-122"/>
                <a:cs typeface="Times New Roman" panose="02020603050405020304" pitchFamily="18" charset="0"/>
              </a:rPr>
              <a:t>Highest availability</a:t>
            </a:r>
          </a:p>
          <a:p>
            <a:pPr algn="ctr">
              <a:spcAft>
                <a:spcPts val="600"/>
              </a:spcAft>
            </a:pPr>
            <a:r>
              <a:rPr lang="en-US" altLang="zh-CN" sz="2000" b="1" kern="100" dirty="0">
                <a:solidFill>
                  <a:srgbClr val="FF0000"/>
                </a:solidFill>
                <a:ea typeface="宋体" panose="02010600030101010101" pitchFamily="2" charset="-122"/>
                <a:cs typeface="Times New Roman" panose="02020603050405020304" pitchFamily="18" charset="0"/>
              </a:rPr>
              <a:t>among similar international facilities</a:t>
            </a:r>
            <a:r>
              <a:rPr lang="zh-CN" altLang="en-US" sz="2000" kern="100" dirty="0">
                <a:solidFill>
                  <a:srgbClr val="FF0000"/>
                </a:solidFill>
                <a:ea typeface="宋体" panose="02010600030101010101" pitchFamily="2" charset="-122"/>
                <a:cs typeface="Times New Roman" panose="02020603050405020304" pitchFamily="18" charset="0"/>
              </a:rPr>
              <a:t>！</a:t>
            </a:r>
            <a:endParaRPr lang="zh-CN" altLang="zh-CN" sz="1600" kern="100" dirty="0">
              <a:solidFill>
                <a:srgbClr val="FF0000"/>
              </a:solidFill>
              <a:effectLst/>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722288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B0B37D7C-EA89-495D-9B92-2BFC87FCDB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8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7" name="标题 2">
            <a:extLst>
              <a:ext uri="{FF2B5EF4-FFF2-40B4-BE49-F238E27FC236}">
                <a16:creationId xmlns:a16="http://schemas.microsoft.com/office/drawing/2014/main" id="{892DCFA5-C6A9-41E0-B9DB-75EC9308D000}"/>
              </a:ext>
            </a:extLst>
          </p:cNvPr>
          <p:cNvSpPr>
            <a:spLocks noGrp="1"/>
          </p:cNvSpPr>
          <p:nvPr>
            <p:ph type="title"/>
          </p:nvPr>
        </p:nvSpPr>
        <p:spPr>
          <a:xfrm>
            <a:off x="933037" y="136407"/>
            <a:ext cx="11017224" cy="725471"/>
          </a:xfrm>
        </p:spPr>
        <p:txBody>
          <a:bodyPr>
            <a:noAutofit/>
          </a:bodyPr>
          <a:lstStyle/>
          <a:p>
            <a:r>
              <a:rPr lang="en-US" altLang="zh-CN" kern="1200" dirty="0">
                <a:solidFill>
                  <a:srgbClr val="0000FF"/>
                </a:solidFill>
                <a:latin typeface="Times New Roman" pitchFamily="18" charset="0"/>
                <a:ea typeface="+mn-ea"/>
                <a:cs typeface="Times New Roman" pitchFamily="18" charset="0"/>
              </a:rPr>
              <a:t>Challenges from </a:t>
            </a:r>
            <a:r>
              <a:rPr lang="en-US" altLang="zh-CN" kern="1200" dirty="0" err="1">
                <a:solidFill>
                  <a:srgbClr val="0000FF"/>
                </a:solidFill>
                <a:latin typeface="Times New Roman" pitchFamily="18" charset="0"/>
                <a:ea typeface="+mn-ea"/>
                <a:cs typeface="Times New Roman" pitchFamily="18" charset="0"/>
              </a:rPr>
              <a:t>Linac</a:t>
            </a:r>
            <a:r>
              <a:rPr lang="en-US" altLang="zh-CN" kern="1200" dirty="0">
                <a:solidFill>
                  <a:srgbClr val="0000FF"/>
                </a:solidFill>
                <a:latin typeface="Times New Roman" pitchFamily="18" charset="0"/>
                <a:ea typeface="+mn-ea"/>
                <a:cs typeface="Times New Roman" pitchFamily="18" charset="0"/>
              </a:rPr>
              <a:t> commissioning</a:t>
            </a:r>
            <a:endParaRPr lang="zh-CN" altLang="en-US" kern="1200" dirty="0">
              <a:solidFill>
                <a:srgbClr val="0000FF"/>
              </a:solidFill>
              <a:latin typeface="Times New Roman" pitchFamily="18" charset="0"/>
              <a:ea typeface="+mn-ea"/>
              <a:cs typeface="Times New Roman" pitchFamily="18" charset="0"/>
            </a:endParaRPr>
          </a:p>
        </p:txBody>
      </p:sp>
      <p:sp>
        <p:nvSpPr>
          <p:cNvPr id="15" name="文本框 14">
            <a:extLst>
              <a:ext uri="{FF2B5EF4-FFF2-40B4-BE49-F238E27FC236}">
                <a16:creationId xmlns:a16="http://schemas.microsoft.com/office/drawing/2014/main" id="{5C4BC579-0BF6-4FED-BDAC-C76500CC0CBD}"/>
              </a:ext>
            </a:extLst>
          </p:cNvPr>
          <p:cNvSpPr txBox="1"/>
          <p:nvPr/>
        </p:nvSpPr>
        <p:spPr>
          <a:xfrm>
            <a:off x="77159" y="1420224"/>
            <a:ext cx="4834978" cy="1323439"/>
          </a:xfrm>
          <a:prstGeom prst="rect">
            <a:avLst/>
          </a:prstGeom>
          <a:noFill/>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en-US" altLang="zh-CN" sz="3200" b="1" i="0" u="none" strike="noStrike" kern="1200" cap="none" spc="0" normalizeH="0" baseline="0" noProof="0" dirty="0" err="1">
                <a:ln>
                  <a:noFill/>
                </a:ln>
                <a:solidFill>
                  <a:srgbClr val="000000"/>
                </a:solidFill>
                <a:effectLst/>
                <a:uLnTx/>
                <a:uFillTx/>
                <a:latin typeface="Arial"/>
                <a:ea typeface="微软雅黑"/>
                <a:cs typeface="+mn-cs"/>
              </a:rPr>
              <a:t>Linac</a:t>
            </a:r>
            <a:r>
              <a:rPr kumimoji="0" lang="en-US" altLang="zh-CN" sz="3200" b="1" i="0" u="none" strike="noStrike" kern="1200" cap="none" spc="0" normalizeH="0" baseline="0" noProof="0" dirty="0">
                <a:ln>
                  <a:noFill/>
                </a:ln>
                <a:solidFill>
                  <a:srgbClr val="000000"/>
                </a:solidFill>
                <a:effectLst/>
                <a:uLnTx/>
                <a:uFillTx/>
                <a:latin typeface="Arial"/>
                <a:ea typeface="微软雅黑"/>
                <a:cs typeface="+mn-cs"/>
              </a:rPr>
              <a:t> commissioning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000000"/>
                </a:solidFill>
                <a:effectLst/>
                <a:uLnTx/>
                <a:uFillTx/>
                <a:latin typeface="Arial"/>
                <a:ea typeface="微软雅黑"/>
                <a:cs typeface="+mn-cs"/>
              </a:rPr>
              <a:t>1</a:t>
            </a:r>
            <a:r>
              <a:rPr kumimoji="0" lang="zh-CN" altLang="en-US" sz="2400" b="0" i="0" u="none" strike="noStrike" kern="1200" cap="none" spc="0" normalizeH="0" baseline="0" noProof="0" dirty="0">
                <a:ln>
                  <a:noFill/>
                </a:ln>
                <a:solidFill>
                  <a:srgbClr val="000000"/>
                </a:solidFill>
                <a:effectLst/>
                <a:uLnTx/>
                <a:uFillTx/>
                <a:latin typeface="Arial"/>
                <a:ea typeface="微软雅黑"/>
                <a:cs typeface="+mn-cs"/>
              </a:rPr>
              <a:t>、</a:t>
            </a:r>
            <a:r>
              <a:rPr kumimoji="0" lang="en-US" altLang="zh-CN" sz="2400" b="0" i="0" u="none" strike="noStrike" kern="1200" cap="none" spc="0" normalizeH="0" baseline="0" noProof="0" dirty="0">
                <a:ln>
                  <a:noFill/>
                </a:ln>
                <a:solidFill>
                  <a:srgbClr val="000000"/>
                </a:solidFill>
                <a:effectLst/>
                <a:uLnTx/>
                <a:uFillTx/>
                <a:latin typeface="Arial"/>
                <a:ea typeface="微软雅黑"/>
                <a:cs typeface="+mn-cs"/>
              </a:rPr>
              <a:t>Beam pulse:  100</a:t>
            </a:r>
            <a:r>
              <a:rPr kumimoji="0" lang="el-GR" altLang="zh-CN" sz="2400" b="0" i="0" u="none" strike="noStrike" kern="1200" cap="none" spc="0" normalizeH="0" baseline="0" noProof="0" dirty="0">
                <a:ln>
                  <a:noFill/>
                </a:ln>
                <a:solidFill>
                  <a:srgbClr val="000000"/>
                </a:solidFill>
                <a:effectLst/>
                <a:uLnTx/>
                <a:uFillTx/>
                <a:latin typeface="Arial"/>
                <a:ea typeface="微软雅黑"/>
                <a:cs typeface="+mn-cs"/>
              </a:rPr>
              <a:t>μ</a:t>
            </a:r>
            <a:r>
              <a:rPr kumimoji="0" lang="en-US" altLang="zh-CN" sz="2400" b="0" i="0" u="none" strike="noStrike" kern="1200" cap="none" spc="0" normalizeH="0" baseline="0" noProof="0" dirty="0">
                <a:ln>
                  <a:noFill/>
                </a:ln>
                <a:solidFill>
                  <a:srgbClr val="000000"/>
                </a:solidFill>
                <a:effectLst/>
                <a:uLnTx/>
                <a:uFillTx/>
                <a:latin typeface="Arial"/>
                <a:ea typeface="微软雅黑"/>
                <a:cs typeface="+mn-cs"/>
              </a:rPr>
              <a:t>s -&gt;</a:t>
            </a:r>
            <a:r>
              <a:rPr kumimoji="0" lang="en-US" altLang="zh-CN" sz="2400" b="0" i="0" u="none" strike="noStrike" kern="1200" cap="none" spc="0" normalizeH="0" baseline="0" noProof="0" dirty="0">
                <a:ln>
                  <a:noFill/>
                </a:ln>
                <a:solidFill>
                  <a:srgbClr val="FF0000"/>
                </a:solidFill>
                <a:effectLst/>
                <a:uLnTx/>
                <a:uFillTx/>
                <a:latin typeface="Arial"/>
                <a:ea typeface="微软雅黑"/>
                <a:cs typeface="+mn-cs"/>
              </a:rPr>
              <a:t>540 </a:t>
            </a:r>
            <a:r>
              <a:rPr kumimoji="0" lang="el-GR" altLang="zh-CN" sz="2400" b="0" i="0" u="none" strike="noStrike" kern="1200" cap="none" spc="0" normalizeH="0" baseline="0" noProof="0" dirty="0">
                <a:ln>
                  <a:noFill/>
                </a:ln>
                <a:solidFill>
                  <a:srgbClr val="FF0000"/>
                </a:solidFill>
                <a:effectLst/>
                <a:uLnTx/>
                <a:uFillTx/>
                <a:latin typeface="Arial"/>
                <a:ea typeface="微软雅黑"/>
                <a:cs typeface="+mn-cs"/>
              </a:rPr>
              <a:t>μ</a:t>
            </a:r>
            <a:r>
              <a:rPr kumimoji="0" lang="en-US" altLang="zh-CN" sz="2400" b="0" i="0" u="none" strike="noStrike" kern="1200" cap="none" spc="0" normalizeH="0" baseline="0" noProof="0" dirty="0">
                <a:ln>
                  <a:noFill/>
                </a:ln>
                <a:solidFill>
                  <a:srgbClr val="FF0000"/>
                </a:solidFill>
                <a:effectLst/>
                <a:uLnTx/>
                <a:uFillTx/>
                <a:latin typeface="Arial"/>
                <a:ea typeface="微软雅黑"/>
                <a:cs typeface="+mn-cs"/>
              </a:rPr>
              <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000000"/>
                </a:solidFill>
                <a:effectLst/>
                <a:uLnTx/>
                <a:uFillTx/>
                <a:latin typeface="Arial"/>
                <a:ea typeface="微软雅黑"/>
                <a:cs typeface="+mn-cs"/>
              </a:rPr>
              <a:t>2</a:t>
            </a:r>
            <a:r>
              <a:rPr kumimoji="0" lang="zh-CN" altLang="en-US" sz="2400" b="0" i="0" u="none" strike="noStrike" kern="1200" cap="none" spc="0" normalizeH="0" baseline="0" noProof="0" dirty="0">
                <a:ln>
                  <a:noFill/>
                </a:ln>
                <a:solidFill>
                  <a:srgbClr val="000000"/>
                </a:solidFill>
                <a:effectLst/>
                <a:uLnTx/>
                <a:uFillTx/>
                <a:latin typeface="Arial"/>
                <a:ea typeface="微软雅黑"/>
                <a:cs typeface="+mn-cs"/>
              </a:rPr>
              <a:t>、</a:t>
            </a:r>
            <a:r>
              <a:rPr kumimoji="0" lang="en-US" altLang="zh-CN" sz="2400" b="0" i="0" u="none" strike="noStrike" kern="1200" cap="none" spc="0" normalizeH="0" baseline="0" noProof="0" dirty="0">
                <a:ln>
                  <a:noFill/>
                </a:ln>
                <a:solidFill>
                  <a:srgbClr val="000000"/>
                </a:solidFill>
                <a:effectLst/>
                <a:uLnTx/>
                <a:uFillTx/>
                <a:latin typeface="Arial"/>
                <a:ea typeface="微软雅黑"/>
                <a:cs typeface="+mn-cs"/>
              </a:rPr>
              <a:t>Beam current: 10mA -&gt;</a:t>
            </a:r>
            <a:r>
              <a:rPr kumimoji="0" lang="en-US" altLang="zh-CN" sz="2400" b="0" i="0" u="none" strike="noStrike" kern="1200" cap="none" spc="0" normalizeH="0" baseline="0" noProof="0" dirty="0">
                <a:ln>
                  <a:noFill/>
                </a:ln>
                <a:solidFill>
                  <a:srgbClr val="FF0000"/>
                </a:solidFill>
                <a:effectLst/>
                <a:uLnTx/>
                <a:uFillTx/>
                <a:latin typeface="Arial"/>
                <a:ea typeface="微软雅黑"/>
                <a:cs typeface="+mn-cs"/>
              </a:rPr>
              <a:t>17mA</a:t>
            </a:r>
          </a:p>
        </p:txBody>
      </p:sp>
      <p:sp>
        <p:nvSpPr>
          <p:cNvPr id="16" name="文本框 15">
            <a:extLst>
              <a:ext uri="{FF2B5EF4-FFF2-40B4-BE49-F238E27FC236}">
                <a16:creationId xmlns:a16="http://schemas.microsoft.com/office/drawing/2014/main" id="{B3C4BC21-1579-4DAF-9F5F-5639EE0A1F1A}"/>
              </a:ext>
            </a:extLst>
          </p:cNvPr>
          <p:cNvSpPr txBox="1"/>
          <p:nvPr/>
        </p:nvSpPr>
        <p:spPr>
          <a:xfrm>
            <a:off x="495300" y="4137053"/>
            <a:ext cx="2514600" cy="5258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17" name="文本框 16">
            <a:extLst>
              <a:ext uri="{FF2B5EF4-FFF2-40B4-BE49-F238E27FC236}">
                <a16:creationId xmlns:a16="http://schemas.microsoft.com/office/drawing/2014/main" id="{AFB9BF2F-B753-4A07-9497-B9CC5A10E3BD}"/>
              </a:ext>
            </a:extLst>
          </p:cNvPr>
          <p:cNvSpPr txBox="1"/>
          <p:nvPr/>
        </p:nvSpPr>
        <p:spPr>
          <a:xfrm>
            <a:off x="77159" y="2658143"/>
            <a:ext cx="8881195"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srgbClr val="000000"/>
              </a:solidFill>
              <a:effectLst/>
              <a:uLnTx/>
              <a:uFillTx/>
              <a:latin typeface="Arial"/>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a:ea typeface="微软雅黑"/>
                <a:cs typeface="+mn-cs"/>
              </a:rPr>
              <a:t>Challenges: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000000"/>
                </a:solidFill>
                <a:effectLst/>
                <a:uLnTx/>
                <a:uFillTx/>
                <a:latin typeface="Arial"/>
                <a:ea typeface="微软雅黑"/>
                <a:cs typeface="+mn-cs"/>
              </a:rPr>
              <a:t>Beam loss &lt;1W/m (~100mrem/hr@30cm)</a:t>
            </a:r>
          </a:p>
        </p:txBody>
      </p:sp>
      <p:graphicFrame>
        <p:nvGraphicFramePr>
          <p:cNvPr id="18" name="表格 15">
            <a:extLst>
              <a:ext uri="{FF2B5EF4-FFF2-40B4-BE49-F238E27FC236}">
                <a16:creationId xmlns:a16="http://schemas.microsoft.com/office/drawing/2014/main" id="{23B098B8-7064-472A-B93F-93E908F1E932}"/>
              </a:ext>
            </a:extLst>
          </p:cNvPr>
          <p:cNvGraphicFramePr>
            <a:graphicFrameLocks noGrp="1"/>
          </p:cNvGraphicFramePr>
          <p:nvPr/>
        </p:nvGraphicFramePr>
        <p:xfrm>
          <a:off x="77159" y="3766139"/>
          <a:ext cx="11967695" cy="3017520"/>
        </p:xfrm>
        <a:graphic>
          <a:graphicData uri="http://schemas.openxmlformats.org/drawingml/2006/table">
            <a:tbl>
              <a:tblPr firstRow="1" bandRow="1">
                <a:tableStyleId>{5C22544A-7EE6-4342-B048-85BDC9FD1C3A}</a:tableStyleId>
              </a:tblPr>
              <a:tblGrid>
                <a:gridCol w="1976243">
                  <a:extLst>
                    <a:ext uri="{9D8B030D-6E8A-4147-A177-3AD203B41FA5}">
                      <a16:colId xmlns:a16="http://schemas.microsoft.com/office/drawing/2014/main" val="2302740915"/>
                    </a:ext>
                  </a:extLst>
                </a:gridCol>
                <a:gridCol w="2321527">
                  <a:extLst>
                    <a:ext uri="{9D8B030D-6E8A-4147-A177-3AD203B41FA5}">
                      <a16:colId xmlns:a16="http://schemas.microsoft.com/office/drawing/2014/main" val="474814473"/>
                    </a:ext>
                  </a:extLst>
                </a:gridCol>
                <a:gridCol w="7669925">
                  <a:extLst>
                    <a:ext uri="{9D8B030D-6E8A-4147-A177-3AD203B41FA5}">
                      <a16:colId xmlns:a16="http://schemas.microsoft.com/office/drawing/2014/main" val="2212348990"/>
                    </a:ext>
                  </a:extLst>
                </a:gridCol>
              </a:tblGrid>
              <a:tr h="597442">
                <a:tc>
                  <a:txBody>
                    <a:bodyPr/>
                    <a:lstStyle/>
                    <a:p>
                      <a:r>
                        <a:rPr lang="en-US" altLang="zh-CN" sz="2000" dirty="0">
                          <a:solidFill>
                            <a:schemeClr val="tx1"/>
                          </a:solidFill>
                        </a:rPr>
                        <a:t>Beam loss </a:t>
                      </a:r>
                    </a:p>
                    <a:p>
                      <a:r>
                        <a:rPr lang="en-US" altLang="zh-CN" sz="2000" dirty="0">
                          <a:solidFill>
                            <a:schemeClr val="tx1"/>
                          </a:solidFill>
                        </a:rPr>
                        <a:t>mechanism</a:t>
                      </a:r>
                      <a:endParaRPr lang="zh-CN" alt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altLang="zh-CN" sz="2000" dirty="0">
                          <a:solidFill>
                            <a:schemeClr val="tx1"/>
                          </a:solidFill>
                        </a:rPr>
                        <a:t>Transmission improved</a:t>
                      </a:r>
                      <a:endParaRPr lang="zh-CN" altLang="en-US" sz="20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altLang="zh-CN" sz="2000" dirty="0">
                          <a:solidFill>
                            <a:schemeClr val="tx1"/>
                          </a:solidFill>
                        </a:rPr>
                        <a:t>Beam loss mitigation</a:t>
                      </a:r>
                      <a:endParaRPr lang="zh-CN" altLang="en-US" sz="2000"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423393837"/>
                  </a:ext>
                </a:extLst>
              </a:tr>
              <a:tr h="1376714">
                <a:tc>
                  <a:txBody>
                    <a:bodyPr/>
                    <a:lstStyle/>
                    <a:p>
                      <a:r>
                        <a:rPr lang="en-US" altLang="zh-CN" sz="2000" dirty="0"/>
                        <a:t>Beam halo/tails</a:t>
                      </a:r>
                      <a:endParaRPr lang="zh-CN" altLang="en-US" sz="20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altLang="zh-CN" sz="2000" i="0" dirty="0"/>
                        <a:t>2~3%</a:t>
                      </a:r>
                      <a:endParaRPr lang="zh-CN" altLang="en-US" sz="2000" i="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altLang="zh-CN" sz="2000" b="1" i="0" dirty="0"/>
                        <a:t>Transverse matching: </a:t>
                      </a:r>
                      <a:r>
                        <a:rPr lang="en-US" altLang="zh-CN" sz="2000" i="0" dirty="0"/>
                        <a:t>studying the effect of the fringe magnetic field, keeping beam equipartitioned, making phase advance smoothing, etc.</a:t>
                      </a:r>
                    </a:p>
                    <a:p>
                      <a:r>
                        <a:rPr lang="en-US" altLang="zh-CN" sz="2000" b="1" i="0" dirty="0"/>
                        <a:t>Longitudinal matching: </a:t>
                      </a:r>
                      <a:r>
                        <a:rPr lang="en-US" altLang="zh-CN" sz="2000" b="0" i="0" dirty="0"/>
                        <a:t>keeping the </a:t>
                      </a:r>
                      <a:r>
                        <a:rPr lang="en-US" altLang="zh-CN" sz="2000" i="0" dirty="0"/>
                        <a:t>RFQ transmission&gt;95%, optimizing buncher settings.</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979390382"/>
                  </a:ext>
                </a:extLst>
              </a:tr>
              <a:tr h="597442">
                <a:tc>
                  <a:txBody>
                    <a:bodyPr/>
                    <a:lstStyle/>
                    <a:p>
                      <a:r>
                        <a:rPr lang="en-US" altLang="zh-CN" sz="2000" dirty="0"/>
                        <a:t>Ion source turn on/off transient</a:t>
                      </a:r>
                      <a:endParaRPr lang="zh-CN" altLang="en-US" sz="20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altLang="zh-CN" sz="2000" i="0" dirty="0"/>
                        <a:t>~0.5%</a:t>
                      </a:r>
                      <a:endParaRPr lang="zh-CN" altLang="en-US" sz="2000" i="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altLang="zh-CN" sz="2000" i="0" dirty="0"/>
                        <a:t>About 20</a:t>
                      </a:r>
                      <a:r>
                        <a:rPr lang="el-GR" altLang="zh-CN" sz="2000" i="0" dirty="0"/>
                        <a:t>μ</a:t>
                      </a:r>
                      <a:r>
                        <a:rPr lang="en-US" altLang="zh-CN" sz="2000" i="0" dirty="0"/>
                        <a:t>s beam pulse is chopped with the LEBT chopper.</a:t>
                      </a:r>
                      <a:endParaRPr lang="zh-CN" altLang="en-US" sz="2000" i="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341484069"/>
                  </a:ext>
                </a:extLst>
              </a:tr>
            </a:tbl>
          </a:graphicData>
        </a:graphic>
      </p:graphicFrame>
      <p:sp>
        <p:nvSpPr>
          <p:cNvPr id="19" name="文本框 18">
            <a:extLst>
              <a:ext uri="{FF2B5EF4-FFF2-40B4-BE49-F238E27FC236}">
                <a16:creationId xmlns:a16="http://schemas.microsoft.com/office/drawing/2014/main" id="{B545689C-7E47-44C7-8F57-BFAFE6B75D36}"/>
              </a:ext>
            </a:extLst>
          </p:cNvPr>
          <p:cNvSpPr txBox="1"/>
          <p:nvPr/>
        </p:nvSpPr>
        <p:spPr>
          <a:xfrm>
            <a:off x="3856527" y="870057"/>
            <a:ext cx="748243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sng" strike="noStrike" kern="1200" cap="none" spc="0" normalizeH="0" baseline="0" noProof="0" dirty="0">
                <a:ln>
                  <a:noFill/>
                </a:ln>
                <a:solidFill>
                  <a:srgbClr val="0000FF"/>
                </a:solidFill>
                <a:effectLst/>
                <a:uLnTx/>
                <a:uFillTx/>
                <a:latin typeface="Arial"/>
                <a:ea typeface="微软雅黑"/>
                <a:cs typeface="+mn-cs"/>
              </a:rPr>
              <a:t>Linac beam transmission~100%, activation level&lt;3.5mrem/hr@30cm</a:t>
            </a:r>
            <a:endParaRPr kumimoji="0" lang="zh-CN" altLang="en-US" sz="2000" b="1" i="0" u="sng" strike="noStrike" kern="1200" cap="none" spc="0" normalizeH="0" baseline="0" noProof="0" dirty="0">
              <a:ln>
                <a:noFill/>
              </a:ln>
              <a:solidFill>
                <a:srgbClr val="0000FF"/>
              </a:solidFill>
              <a:effectLst/>
              <a:uLnTx/>
              <a:uFillTx/>
              <a:latin typeface="Arial"/>
              <a:ea typeface="微软雅黑"/>
              <a:cs typeface="+mn-cs"/>
            </a:endParaRPr>
          </a:p>
        </p:txBody>
      </p:sp>
      <p:pic>
        <p:nvPicPr>
          <p:cNvPr id="20" name="图片 19">
            <a:extLst>
              <a:ext uri="{FF2B5EF4-FFF2-40B4-BE49-F238E27FC236}">
                <a16:creationId xmlns:a16="http://schemas.microsoft.com/office/drawing/2014/main" id="{1BC67458-542D-4818-9952-2FA92C0DB831}"/>
              </a:ext>
            </a:extLst>
          </p:cNvPr>
          <p:cNvPicPr>
            <a:picLocks noChangeAspect="1"/>
          </p:cNvPicPr>
          <p:nvPr/>
        </p:nvPicPr>
        <p:blipFill>
          <a:blip r:embed="rId3"/>
          <a:stretch>
            <a:fillRect/>
          </a:stretch>
        </p:blipFill>
        <p:spPr>
          <a:xfrm>
            <a:off x="5192191" y="1345276"/>
            <a:ext cx="3410914" cy="1919595"/>
          </a:xfrm>
          <a:prstGeom prst="rect">
            <a:avLst/>
          </a:prstGeom>
        </p:spPr>
      </p:pic>
      <p:pic>
        <p:nvPicPr>
          <p:cNvPr id="21" name="图片 20">
            <a:extLst>
              <a:ext uri="{FF2B5EF4-FFF2-40B4-BE49-F238E27FC236}">
                <a16:creationId xmlns:a16="http://schemas.microsoft.com/office/drawing/2014/main" id="{6964F8B4-3FC5-4063-A7F0-D5B734B032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64526" y="1351582"/>
            <a:ext cx="3433273" cy="1919595"/>
          </a:xfrm>
          <a:prstGeom prst="rect">
            <a:avLst/>
          </a:prstGeom>
        </p:spPr>
      </p:pic>
    </p:spTree>
    <p:extLst>
      <p:ext uri="{BB962C8B-B14F-4D97-AF65-F5344CB8AC3E}">
        <p14:creationId xmlns:p14="http://schemas.microsoft.com/office/powerpoint/2010/main" val="1873735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154589-D639-49AE-AD83-050A22E19882}"/>
              </a:ext>
            </a:extLst>
          </p:cNvPr>
          <p:cNvSpPr>
            <a:spLocks noGrp="1"/>
          </p:cNvSpPr>
          <p:nvPr>
            <p:ph type="title"/>
          </p:nvPr>
        </p:nvSpPr>
        <p:spPr/>
        <p:txBody>
          <a:bodyPr/>
          <a:lstStyle/>
          <a:p>
            <a:r>
              <a:rPr lang="en-US" altLang="zh-CN" kern="1200" dirty="0">
                <a:solidFill>
                  <a:srgbClr val="0000FF"/>
                </a:solidFill>
                <a:latin typeface="Times New Roman" pitchFamily="18" charset="0"/>
                <a:ea typeface="+mn-ea"/>
                <a:cs typeface="Times New Roman" pitchFamily="18" charset="0"/>
              </a:rPr>
              <a:t>Challenges from RCS commissioning</a:t>
            </a:r>
            <a:br>
              <a:rPr lang="en-US" altLang="zh-CN" dirty="0"/>
            </a:br>
            <a:endParaRPr lang="zh-CN" altLang="en-US" dirty="0"/>
          </a:p>
        </p:txBody>
      </p:sp>
      <p:sp>
        <p:nvSpPr>
          <p:cNvPr id="3" name="灯片编号占位符 2">
            <a:extLst>
              <a:ext uri="{FF2B5EF4-FFF2-40B4-BE49-F238E27FC236}">
                <a16:creationId xmlns:a16="http://schemas.microsoft.com/office/drawing/2014/main" id="{B0B37D7C-EA89-495D-9B92-2BFC87FCDB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8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graphicFrame>
        <p:nvGraphicFramePr>
          <p:cNvPr id="6" name="表格 5">
            <a:extLst>
              <a:ext uri="{FF2B5EF4-FFF2-40B4-BE49-F238E27FC236}">
                <a16:creationId xmlns:a16="http://schemas.microsoft.com/office/drawing/2014/main" id="{0425D815-525E-409A-BFC6-A74F5DD56EC7}"/>
              </a:ext>
            </a:extLst>
          </p:cNvPr>
          <p:cNvGraphicFramePr>
            <a:graphicFrameLocks noGrp="1"/>
          </p:cNvGraphicFramePr>
          <p:nvPr/>
        </p:nvGraphicFramePr>
        <p:xfrm>
          <a:off x="269637" y="1294855"/>
          <a:ext cx="11610363" cy="4846320"/>
        </p:xfrm>
        <a:graphic>
          <a:graphicData uri="http://schemas.openxmlformats.org/drawingml/2006/table">
            <a:tbl>
              <a:tblPr firstRow="1" bandRow="1">
                <a:tableStyleId>{5940675A-B579-460E-94D1-54222C63F5DA}</a:tableStyleId>
              </a:tblPr>
              <a:tblGrid>
                <a:gridCol w="2894201">
                  <a:extLst>
                    <a:ext uri="{9D8B030D-6E8A-4147-A177-3AD203B41FA5}">
                      <a16:colId xmlns:a16="http://schemas.microsoft.com/office/drawing/2014/main" val="20000"/>
                    </a:ext>
                  </a:extLst>
                </a:gridCol>
                <a:gridCol w="4613945">
                  <a:extLst>
                    <a:ext uri="{9D8B030D-6E8A-4147-A177-3AD203B41FA5}">
                      <a16:colId xmlns:a16="http://schemas.microsoft.com/office/drawing/2014/main" val="20001"/>
                    </a:ext>
                  </a:extLst>
                </a:gridCol>
                <a:gridCol w="4102217">
                  <a:extLst>
                    <a:ext uri="{9D8B030D-6E8A-4147-A177-3AD203B41FA5}">
                      <a16:colId xmlns:a16="http://schemas.microsoft.com/office/drawing/2014/main" val="20002"/>
                    </a:ext>
                  </a:extLst>
                </a:gridCol>
              </a:tblGrid>
              <a:tr h="441887">
                <a:tc>
                  <a:txBody>
                    <a:bodyPr/>
                    <a:lstStyle/>
                    <a:p>
                      <a:pPr algn="ctr"/>
                      <a:r>
                        <a:rPr lang="en-US" altLang="zh-CN" sz="2400" dirty="0"/>
                        <a:t>Beam power on  target</a:t>
                      </a:r>
                      <a:endParaRPr lang="zh-CN" altLang="en-US" sz="2400" dirty="0"/>
                    </a:p>
                  </a:txBody>
                  <a:tcPr anchor="ctr"/>
                </a:tc>
                <a:tc>
                  <a:txBody>
                    <a:bodyPr/>
                    <a:lstStyle/>
                    <a:p>
                      <a:pPr algn="ctr"/>
                      <a:r>
                        <a:rPr lang="en-US" altLang="zh-CN" sz="2400" kern="1200" dirty="0">
                          <a:solidFill>
                            <a:schemeClr val="tx1"/>
                          </a:solidFill>
                          <a:latin typeface="+mn-lt"/>
                          <a:ea typeface="+mn-ea"/>
                          <a:cs typeface="+mn-cs"/>
                        </a:rPr>
                        <a:t>Challenges</a:t>
                      </a:r>
                      <a:endParaRPr lang="zh-CN" altLang="en-US" sz="2400" kern="1200" dirty="0">
                        <a:solidFill>
                          <a:schemeClr val="tx1"/>
                        </a:solidFill>
                        <a:latin typeface="+mn-lt"/>
                        <a:ea typeface="+mn-ea"/>
                        <a:cs typeface="+mn-cs"/>
                      </a:endParaRPr>
                    </a:p>
                  </a:txBody>
                  <a:tcPr anchor="ctr"/>
                </a:tc>
                <a:tc>
                  <a:txBody>
                    <a:bodyPr/>
                    <a:lstStyle/>
                    <a:p>
                      <a:pPr algn="ctr"/>
                      <a:r>
                        <a:rPr lang="en-US" altLang="zh-CN" sz="2400" dirty="0"/>
                        <a:t>Solutions</a:t>
                      </a:r>
                      <a:endParaRPr lang="zh-CN" altLang="en-US" sz="2400" dirty="0"/>
                    </a:p>
                  </a:txBody>
                  <a:tcPr anchor="ctr"/>
                </a:tc>
                <a:extLst>
                  <a:ext uri="{0D108BD9-81ED-4DB2-BD59-A6C34878D82A}">
                    <a16:rowId xmlns:a16="http://schemas.microsoft.com/office/drawing/2014/main" val="10000"/>
                  </a:ext>
                </a:extLst>
              </a:tr>
              <a:tr h="637758">
                <a:tc>
                  <a:txBody>
                    <a:bodyPr/>
                    <a:lstStyle/>
                    <a:p>
                      <a:pPr algn="just"/>
                      <a:r>
                        <a:rPr lang="en-US" altLang="zh-CN" sz="2400" dirty="0"/>
                        <a:t>   50kW</a:t>
                      </a:r>
                      <a:r>
                        <a:rPr lang="en-US" altLang="zh-CN" sz="2400" dirty="0">
                          <a:sym typeface="Wingdings" panose="05000000000000000000" pitchFamily="2" charset="2"/>
                        </a:rPr>
                        <a:t></a:t>
                      </a:r>
                      <a:r>
                        <a:rPr lang="en-US" altLang="zh-CN" sz="2400" dirty="0"/>
                        <a:t>80kW</a:t>
                      </a:r>
                      <a:endParaRPr lang="zh-CN" altLang="en-US" sz="2400" dirty="0"/>
                    </a:p>
                  </a:txBody>
                  <a:tcPr anchor="ctr"/>
                </a:tc>
                <a:tc>
                  <a:txBody>
                    <a:bodyPr/>
                    <a:lstStyle/>
                    <a:p>
                      <a:pPr algn="ctr"/>
                      <a:r>
                        <a:rPr lang="en-US" altLang="zh-CN" sz="2400" kern="0" dirty="0">
                          <a:latin typeface="Times New Roman" pitchFamily="18" charset="0"/>
                          <a:ea typeface="微软雅黑" panose="020B0503020204020204" pitchFamily="34" charset="-122"/>
                          <a:cs typeface="Times New Roman" pitchFamily="18" charset="0"/>
                        </a:rPr>
                        <a:t>Too </a:t>
                      </a:r>
                      <a:r>
                        <a:rPr kumimoji="0" lang="en-US" altLang="en-US" sz="2400" b="0" i="0" u="none" strike="noStrike" kern="0" cap="none" spc="0" normalizeH="0" baseline="0" noProof="0" dirty="0">
                          <a:ln>
                            <a:noFill/>
                          </a:ln>
                          <a:solidFill>
                            <a:schemeClr val="tx1"/>
                          </a:solidFill>
                          <a:effectLst/>
                          <a:uLnTx/>
                          <a:uFillTx/>
                          <a:latin typeface="Times New Roman" pitchFamily="18" charset="0"/>
                          <a:ea typeface="微软雅黑" panose="020B0503020204020204" pitchFamily="34" charset="-122"/>
                          <a:cs typeface="Times New Roman" pitchFamily="18" charset="0"/>
                        </a:rPr>
                        <a:t>large</a:t>
                      </a:r>
                      <a:r>
                        <a:rPr kumimoji="0" lang="en-US" altLang="en-US" sz="2400" b="0" i="0" u="none" strike="noStrike" kern="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rPr>
                        <a:t> beam size </a:t>
                      </a:r>
                      <a:r>
                        <a:rPr kumimoji="0" lang="en-US" altLang="en-US" sz="2400" b="0" i="0" u="none" strike="noStrike" kern="0" cap="none" spc="0" normalizeH="0" baseline="0" noProof="0" dirty="0">
                          <a:ln>
                            <a:noFill/>
                          </a:ln>
                          <a:solidFill>
                            <a:schemeClr val="tx1"/>
                          </a:solidFill>
                          <a:effectLst/>
                          <a:uLnTx/>
                          <a:uFillTx/>
                          <a:latin typeface="Times New Roman" pitchFamily="18" charset="0"/>
                          <a:ea typeface="微软雅黑" panose="020B0503020204020204" pitchFamily="34" charset="-122"/>
                          <a:cs typeface="Times New Roman" pitchFamily="18" charset="0"/>
                        </a:rPr>
                        <a:t>after painting, non-uniform beam distribution, large </a:t>
                      </a:r>
                      <a:r>
                        <a:rPr kumimoji="0" lang="en-US" altLang="en-US" sz="2400" b="0" i="0" u="none" strike="noStrike" kern="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rPr>
                        <a:t>transverse coupling</a:t>
                      </a:r>
                      <a:endParaRPr lang="zh-CN" altLang="en-US" sz="2400" dirty="0">
                        <a:solidFill>
                          <a:srgbClr val="FF0000"/>
                        </a:solidFill>
                      </a:endParaRPr>
                    </a:p>
                  </a:txBody>
                  <a:tcPr anchor="ctr"/>
                </a:tc>
                <a:tc>
                  <a:txBody>
                    <a:bodyPr/>
                    <a:lstStyle/>
                    <a:p>
                      <a:pPr algn="ctr"/>
                      <a:r>
                        <a:rPr kumimoji="0" lang="en-US" altLang="zh-CN" sz="2400" b="0" i="0" u="none" strike="noStrike" kern="0" cap="none" spc="0" normalizeH="0" baseline="0" noProof="0" dirty="0">
                          <a:ln>
                            <a:noFill/>
                          </a:ln>
                          <a:solidFill>
                            <a:schemeClr val="tx1"/>
                          </a:solidFill>
                          <a:effectLst/>
                          <a:uLnTx/>
                          <a:uFillTx/>
                          <a:latin typeface="Times New Roman" pitchFamily="18" charset="0"/>
                          <a:ea typeface="微软雅黑" panose="020B0503020204020204" pitchFamily="34" charset="-122"/>
                          <a:cs typeface="Times New Roman" pitchFamily="18" charset="0"/>
                        </a:rPr>
                        <a:t>By using the correlated painting instead of the anti-correlated painting</a:t>
                      </a:r>
                      <a:endParaRPr kumimoji="0" lang="zh-CN" altLang="en-US" sz="2400" b="0" i="0" u="none" strike="noStrike" kern="0" cap="none" spc="0" normalizeH="0" baseline="0" noProof="0" dirty="0">
                        <a:ln>
                          <a:noFill/>
                        </a:ln>
                        <a:solidFill>
                          <a:schemeClr val="tx1"/>
                        </a:solidFill>
                        <a:effectLst/>
                        <a:uLnTx/>
                        <a:uFillTx/>
                        <a:latin typeface="Times New Roman" pitchFamily="18" charset="0"/>
                        <a:ea typeface="微软雅黑" panose="020B0503020204020204" pitchFamily="34" charset="-122"/>
                        <a:cs typeface="Times New Roman" pitchFamily="18" charset="0"/>
                      </a:endParaRPr>
                    </a:p>
                  </a:txBody>
                  <a:tcPr anchor="ctr"/>
                </a:tc>
                <a:extLst>
                  <a:ext uri="{0D108BD9-81ED-4DB2-BD59-A6C34878D82A}">
                    <a16:rowId xmlns:a16="http://schemas.microsoft.com/office/drawing/2014/main" val="10001"/>
                  </a:ext>
                </a:extLst>
              </a:tr>
              <a:tr h="637758">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altLang="zh-CN" sz="2400" dirty="0"/>
                        <a:t>   80kW</a:t>
                      </a:r>
                      <a:r>
                        <a:rPr lang="en-US" altLang="zh-CN" sz="2400" dirty="0">
                          <a:sym typeface="Wingdings" panose="05000000000000000000" pitchFamily="2" charset="2"/>
                        </a:rPr>
                        <a:t></a:t>
                      </a:r>
                      <a:r>
                        <a:rPr lang="en-US" altLang="zh-CN" sz="2400" dirty="0"/>
                        <a:t>100kW</a:t>
                      </a:r>
                      <a:endParaRPr lang="zh-CN" altLang="en-US" sz="2400" dirty="0"/>
                    </a:p>
                  </a:txBody>
                  <a:tcPr anchor="ctr"/>
                </a:tc>
                <a:tc>
                  <a:txBody>
                    <a:bodyPr/>
                    <a:lstStyle/>
                    <a:p>
                      <a:pPr algn="ctr"/>
                      <a:r>
                        <a:rPr lang="en-US" altLang="zh-CN" sz="2400" dirty="0"/>
                        <a:t> </a:t>
                      </a:r>
                      <a:r>
                        <a:rPr lang="en-US" altLang="zh-CN" sz="2400" kern="0" dirty="0">
                          <a:solidFill>
                            <a:schemeClr val="tx1"/>
                          </a:solidFill>
                          <a:latin typeface="Times New Roman" pitchFamily="18" charset="0"/>
                          <a:ea typeface="微软雅黑" panose="020B0503020204020204" pitchFamily="34" charset="-122"/>
                          <a:cs typeface="Times New Roman" pitchFamily="18" charset="0"/>
                        </a:rPr>
                        <a:t>Serious</a:t>
                      </a:r>
                      <a:r>
                        <a:rPr lang="en-US" altLang="zh-CN" sz="2400" kern="0" dirty="0">
                          <a:solidFill>
                            <a:srgbClr val="FF0000"/>
                          </a:solidFill>
                          <a:latin typeface="Times New Roman" pitchFamily="18" charset="0"/>
                          <a:ea typeface="微软雅黑" panose="020B0503020204020204" pitchFamily="34" charset="-122"/>
                          <a:cs typeface="Times New Roman" pitchFamily="18" charset="0"/>
                        </a:rPr>
                        <a:t> beam instability</a:t>
                      </a:r>
                      <a:endParaRPr lang="zh-CN" altLang="en-US" sz="2400" kern="0" dirty="0">
                        <a:solidFill>
                          <a:srgbClr val="FF0000"/>
                        </a:solidFill>
                        <a:latin typeface="Times New Roman" pitchFamily="18" charset="0"/>
                        <a:ea typeface="微软雅黑" panose="020B0503020204020204" pitchFamily="34" charset="-122"/>
                        <a:cs typeface="Times New Roman" pitchFamily="18" charset="0"/>
                      </a:endParaRPr>
                    </a:p>
                  </a:txBody>
                  <a:tcPr anchor="ctr"/>
                </a:tc>
                <a:tc>
                  <a:txBody>
                    <a:bodyPr/>
                    <a:lstStyle/>
                    <a:p>
                      <a:pPr algn="ctr"/>
                      <a:r>
                        <a:rPr kumimoji="0" lang="en-US" altLang="zh-CN" sz="2400" b="0" i="0" u="none" strike="noStrike" kern="0" cap="none" spc="0" normalizeH="0" baseline="0" noProof="0" dirty="0">
                          <a:ln>
                            <a:noFill/>
                          </a:ln>
                          <a:solidFill>
                            <a:schemeClr val="tx1"/>
                          </a:solidFill>
                          <a:effectLst/>
                          <a:uLnTx/>
                          <a:uFillTx/>
                          <a:latin typeface="Times New Roman" pitchFamily="18" charset="0"/>
                          <a:ea typeface="微软雅黑" panose="020B0503020204020204" pitchFamily="34" charset="-122"/>
                          <a:cs typeface="Times New Roman" pitchFamily="18" charset="0"/>
                        </a:rPr>
                        <a:t>Optimization of the tune and chromaticity</a:t>
                      </a:r>
                      <a:endParaRPr kumimoji="0" lang="zh-CN" altLang="en-US" sz="2400" b="0" i="0" u="none" strike="noStrike" kern="0" cap="none" spc="0" normalizeH="0" baseline="0" noProof="0" dirty="0">
                        <a:ln>
                          <a:noFill/>
                        </a:ln>
                        <a:solidFill>
                          <a:schemeClr val="tx1"/>
                        </a:solidFill>
                        <a:effectLst/>
                        <a:uLnTx/>
                        <a:uFillTx/>
                        <a:latin typeface="Times New Roman" pitchFamily="18" charset="0"/>
                        <a:ea typeface="微软雅黑" panose="020B0503020204020204" pitchFamily="34" charset="-122"/>
                        <a:cs typeface="Times New Roman" pitchFamily="18" charset="0"/>
                      </a:endParaRPr>
                    </a:p>
                  </a:txBody>
                  <a:tcPr anchor="ctr"/>
                </a:tc>
                <a:extLst>
                  <a:ext uri="{0D108BD9-81ED-4DB2-BD59-A6C34878D82A}">
                    <a16:rowId xmlns:a16="http://schemas.microsoft.com/office/drawing/2014/main" val="10002"/>
                  </a:ext>
                </a:extLst>
              </a:tr>
              <a:tr h="911082">
                <a:tc>
                  <a:txBody>
                    <a:bodyPr/>
                    <a:lstStyle/>
                    <a:p>
                      <a:pPr algn="just"/>
                      <a:r>
                        <a:rPr lang="en-US" altLang="zh-CN" sz="2400" dirty="0"/>
                        <a:t> 100kW</a:t>
                      </a:r>
                      <a:r>
                        <a:rPr lang="en-US" altLang="zh-CN" sz="2400" dirty="0">
                          <a:sym typeface="Wingdings" panose="05000000000000000000" pitchFamily="2" charset="2"/>
                        </a:rPr>
                        <a:t></a:t>
                      </a:r>
                      <a:r>
                        <a:rPr lang="en-US" altLang="zh-CN" sz="2400" dirty="0"/>
                        <a:t>125kW</a:t>
                      </a:r>
                      <a:endParaRPr lang="zh-CN" altLang="en-US" sz="2400" dirty="0"/>
                    </a:p>
                  </a:txBody>
                  <a:tcPr anchor="ctr"/>
                </a:tc>
                <a:tc>
                  <a:txBody>
                    <a:bodyPr/>
                    <a:lstStyle/>
                    <a:p>
                      <a:pPr marL="0" algn="ctr" defTabSz="914400" rtl="0" eaLnBrk="1" latinLnBrk="0" hangingPunct="1"/>
                      <a:r>
                        <a:rPr lang="en-US" altLang="zh-CN" sz="2400" kern="0" dirty="0">
                          <a:solidFill>
                            <a:srgbClr val="FF0000"/>
                          </a:solidFill>
                          <a:latin typeface="Times New Roman" pitchFamily="18" charset="0"/>
                          <a:ea typeface="微软雅黑" panose="020B0503020204020204" pitchFamily="34" charset="-122"/>
                          <a:cs typeface="Times New Roman" pitchFamily="18" charset="0"/>
                        </a:rPr>
                        <a:t>Emittance increase </a:t>
                      </a:r>
                      <a:r>
                        <a:rPr lang="en-US" altLang="zh-CN" sz="2400" kern="0" dirty="0">
                          <a:solidFill>
                            <a:schemeClr val="tx1"/>
                          </a:solidFill>
                          <a:latin typeface="Times New Roman" pitchFamily="18" charset="0"/>
                          <a:ea typeface="微软雅黑" panose="020B0503020204020204" pitchFamily="34" charset="-122"/>
                          <a:cs typeface="Times New Roman" pitchFamily="18" charset="0"/>
                        </a:rPr>
                        <a:t>caused by broken four-fold symmetry of the RCS; Large beam instability </a:t>
                      </a:r>
                      <a:endParaRPr lang="zh-CN" altLang="en-US" sz="2400" kern="0" dirty="0">
                        <a:solidFill>
                          <a:schemeClr val="tx1"/>
                        </a:solidFill>
                        <a:latin typeface="Times New Roman" pitchFamily="18" charset="0"/>
                        <a:ea typeface="微软雅黑" panose="020B0503020204020204" pitchFamily="34" charset="-122"/>
                        <a:cs typeface="Times New Roman" pitchFamily="18" charset="0"/>
                      </a:endParaRPr>
                    </a:p>
                  </a:txBody>
                  <a:tcPr anchor="ctr"/>
                </a:tc>
                <a:tc>
                  <a:txBody>
                    <a:bodyPr/>
                    <a:lstStyle/>
                    <a:p>
                      <a:pPr algn="ctr"/>
                      <a:r>
                        <a:rPr kumimoji="0" lang="en-US" altLang="zh-CN" sz="2400" b="0" i="0" u="none" strike="noStrike" kern="0" cap="none" spc="0" normalizeH="0" baseline="0" noProof="0" dirty="0">
                          <a:ln>
                            <a:noFill/>
                          </a:ln>
                          <a:solidFill>
                            <a:schemeClr val="tx1"/>
                          </a:solidFill>
                          <a:effectLst/>
                          <a:uLnTx/>
                          <a:uFillTx/>
                          <a:latin typeface="Times New Roman" pitchFamily="18" charset="0"/>
                          <a:ea typeface="微软雅黑" panose="020B0503020204020204" pitchFamily="34" charset="-122"/>
                          <a:cs typeface="Times New Roman" pitchFamily="18" charset="0"/>
                        </a:rPr>
                        <a:t>Slight modification of injection system; installation of AC trim </a:t>
                      </a:r>
                      <a:r>
                        <a:rPr kumimoji="0" lang="en-US" altLang="zh-CN" sz="2400" b="0" i="0" u="none" strike="noStrike" kern="0" cap="none" spc="0" normalizeH="0" baseline="0" noProof="0" dirty="0" err="1">
                          <a:ln>
                            <a:noFill/>
                          </a:ln>
                          <a:solidFill>
                            <a:schemeClr val="tx1"/>
                          </a:solidFill>
                          <a:effectLst/>
                          <a:uLnTx/>
                          <a:uFillTx/>
                          <a:latin typeface="Times New Roman" pitchFamily="18" charset="0"/>
                          <a:ea typeface="微软雅黑" panose="020B0503020204020204" pitchFamily="34" charset="-122"/>
                          <a:cs typeface="Times New Roman" pitchFamily="18" charset="0"/>
                        </a:rPr>
                        <a:t>quadrupoles</a:t>
                      </a:r>
                      <a:r>
                        <a:rPr kumimoji="0" lang="en-US" altLang="zh-CN" sz="2400" b="0" i="0" u="none" strike="noStrike" kern="0" cap="none" spc="0" normalizeH="0" baseline="0" noProof="0" dirty="0">
                          <a:ln>
                            <a:noFill/>
                          </a:ln>
                          <a:solidFill>
                            <a:schemeClr val="tx1"/>
                          </a:solidFill>
                          <a:effectLst/>
                          <a:uLnTx/>
                          <a:uFillTx/>
                          <a:latin typeface="Times New Roman" pitchFamily="18" charset="0"/>
                          <a:ea typeface="微软雅黑" panose="020B0503020204020204" pitchFamily="34" charset="-122"/>
                          <a:cs typeface="Times New Roman" pitchFamily="18" charset="0"/>
                        </a:rPr>
                        <a:t> and AC </a:t>
                      </a:r>
                      <a:r>
                        <a:rPr kumimoji="0" lang="en-US" altLang="zh-CN" sz="2400" b="0" i="0" u="none" strike="noStrike" kern="0" cap="none" spc="0" normalizeH="0" baseline="0" noProof="0" dirty="0" err="1">
                          <a:ln>
                            <a:noFill/>
                          </a:ln>
                          <a:solidFill>
                            <a:schemeClr val="tx1"/>
                          </a:solidFill>
                          <a:effectLst/>
                          <a:uLnTx/>
                          <a:uFillTx/>
                          <a:latin typeface="Times New Roman" pitchFamily="18" charset="0"/>
                          <a:ea typeface="微软雅黑" panose="020B0503020204020204" pitchFamily="34" charset="-122"/>
                          <a:cs typeface="Times New Roman" pitchFamily="18" charset="0"/>
                        </a:rPr>
                        <a:t>sextupoles</a:t>
                      </a:r>
                      <a:endParaRPr kumimoji="0" lang="zh-CN" altLang="en-US" sz="2400" b="0" i="0" u="none" strike="noStrike" kern="0" cap="none" spc="0" normalizeH="0" baseline="0" noProof="0" dirty="0">
                        <a:ln>
                          <a:noFill/>
                        </a:ln>
                        <a:solidFill>
                          <a:schemeClr val="tx1"/>
                        </a:solidFill>
                        <a:effectLst/>
                        <a:uLnTx/>
                        <a:uFillTx/>
                        <a:latin typeface="Times New Roman" pitchFamily="18" charset="0"/>
                        <a:ea typeface="微软雅黑" panose="020B0503020204020204" pitchFamily="34" charset="-122"/>
                        <a:cs typeface="Times New Roman" pitchFamily="18" charset="0"/>
                      </a:endParaRPr>
                    </a:p>
                  </a:txBody>
                  <a:tcPr anchor="ctr"/>
                </a:tc>
                <a:extLst>
                  <a:ext uri="{0D108BD9-81ED-4DB2-BD59-A6C34878D82A}">
                    <a16:rowId xmlns:a16="http://schemas.microsoft.com/office/drawing/2014/main" val="10003"/>
                  </a:ext>
                </a:extLst>
              </a:tr>
              <a:tr h="441887">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altLang="zh-CN" sz="2400" dirty="0"/>
                        <a:t> 125kW</a:t>
                      </a:r>
                      <a:r>
                        <a:rPr lang="en-US" altLang="zh-CN" sz="2400" dirty="0">
                          <a:sym typeface="Wingdings" panose="05000000000000000000" pitchFamily="2" charset="2"/>
                        </a:rPr>
                        <a:t></a:t>
                      </a:r>
                      <a:r>
                        <a:rPr lang="en-US" altLang="zh-CN" sz="2400" dirty="0"/>
                        <a:t>140kW</a:t>
                      </a:r>
                      <a:endParaRPr lang="zh-CN" altLang="en-US" sz="2400" dirty="0"/>
                    </a:p>
                  </a:txBody>
                  <a:tcPr anchor="ctr"/>
                </a:tc>
                <a:tc>
                  <a:txBody>
                    <a:bodyPr/>
                    <a:lstStyle/>
                    <a:p>
                      <a:pPr marL="0" algn="ctr" defTabSz="914400" rtl="0" eaLnBrk="1" latinLnBrk="0" hangingPunct="1"/>
                      <a:r>
                        <a:rPr lang="en-US" altLang="zh-CN" sz="2400" kern="0" dirty="0">
                          <a:solidFill>
                            <a:schemeClr val="tx1"/>
                          </a:solidFill>
                          <a:latin typeface="Times New Roman" pitchFamily="18" charset="0"/>
                          <a:ea typeface="微软雅黑" panose="020B0503020204020204" pitchFamily="34" charset="-122"/>
                          <a:cs typeface="Times New Roman" pitchFamily="18" charset="0"/>
                        </a:rPr>
                        <a:t>Strong </a:t>
                      </a:r>
                      <a:r>
                        <a:rPr lang="en-US" altLang="zh-CN" sz="2400" kern="0" dirty="0">
                          <a:solidFill>
                            <a:srgbClr val="FF0000"/>
                          </a:solidFill>
                          <a:latin typeface="Times New Roman" pitchFamily="18" charset="0"/>
                          <a:ea typeface="微软雅黑" panose="020B0503020204020204" pitchFamily="34" charset="-122"/>
                          <a:cs typeface="Times New Roman" pitchFamily="18" charset="0"/>
                        </a:rPr>
                        <a:t>space charge effects</a:t>
                      </a:r>
                      <a:endParaRPr lang="zh-CN" altLang="en-US" sz="2400" kern="0" dirty="0">
                        <a:solidFill>
                          <a:srgbClr val="FF0000"/>
                        </a:solidFill>
                        <a:latin typeface="Times New Roman" pitchFamily="18" charset="0"/>
                        <a:ea typeface="微软雅黑" panose="020B0503020204020204" pitchFamily="34" charset="-122"/>
                        <a:cs typeface="Times New Roman" pitchFamily="18" charset="0"/>
                      </a:endParaRPr>
                    </a:p>
                  </a:txBody>
                  <a:tcPr anchor="ctr"/>
                </a:tc>
                <a:tc>
                  <a:txBody>
                    <a:bodyPr/>
                    <a:lstStyle/>
                    <a:p>
                      <a:pPr marL="0" algn="ctr" defTabSz="914400" rtl="0" eaLnBrk="1" latinLnBrk="0" hangingPunct="1"/>
                      <a:r>
                        <a:rPr kumimoji="0" lang="en-US" altLang="zh-CN" sz="2400" b="0" i="0" u="none" strike="noStrike" kern="0" cap="none" spc="0" normalizeH="0" baseline="0" noProof="0" dirty="0">
                          <a:ln>
                            <a:noFill/>
                          </a:ln>
                          <a:solidFill>
                            <a:schemeClr val="tx1"/>
                          </a:solidFill>
                          <a:effectLst/>
                          <a:uLnTx/>
                          <a:uFillTx/>
                          <a:latin typeface="Times New Roman" pitchFamily="18" charset="0"/>
                          <a:ea typeface="微软雅黑" panose="020B0503020204020204" pitchFamily="34" charset="-122"/>
                          <a:cs typeface="Times New Roman" pitchFamily="18" charset="0"/>
                        </a:rPr>
                        <a:t>Installation of  a dual harmonic RF cavity</a:t>
                      </a:r>
                      <a:endParaRPr kumimoji="0" lang="zh-CN" altLang="en-US" sz="2400" b="0" i="0" u="none" strike="noStrike" kern="0" cap="none" spc="0" normalizeH="0" baseline="0" noProof="0" dirty="0">
                        <a:ln>
                          <a:noFill/>
                        </a:ln>
                        <a:solidFill>
                          <a:schemeClr val="tx1"/>
                        </a:solidFill>
                        <a:effectLst/>
                        <a:uLnTx/>
                        <a:uFillTx/>
                        <a:latin typeface="Times New Roman" pitchFamily="18" charset="0"/>
                        <a:ea typeface="微软雅黑" panose="020B0503020204020204" pitchFamily="34" charset="-122"/>
                        <a:cs typeface="Times New Roman" pitchFamily="18" charset="0"/>
                      </a:endParaRPr>
                    </a:p>
                  </a:txBody>
                  <a:tcPr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8875969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16.09.30"/>
  <p:tag name="AS_TITLE" val="Aspose.Slides for .NET 2.0"/>
  <p:tag name="AS_VERSION" val="16.9.0.0"/>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204307"/>
  <p:tag name="KSO_WM_TEMPLATE_SUBCATEGORY" val="0"/>
  <p:tag name="KSO_WM_TEMPLATE_MASTER_TYPE" val="1"/>
  <p:tag name="KSO_WM_TEMPLATE_COLOR_TYPE" val="1"/>
  <p:tag name="KSO_WM_TEMPLATE_MASTER_THUMB_INDEX" val="12"/>
  <p:tag name="KSO_WM_TEMPLATE_THUMBS_INDEX" val="1、4、7、9、12、15、16、20、23、24、25、26、27、30、35、39"/>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307"/>
</p:tagLst>
</file>

<file path=ppt/tags/tag4.xml><?xml version="1.0" encoding="utf-8"?>
<p:tagLst xmlns:a="http://schemas.openxmlformats.org/drawingml/2006/main" xmlns:r="http://schemas.openxmlformats.org/officeDocument/2006/relationships" xmlns:p="http://schemas.openxmlformats.org/presentationml/2006/main">
  <p:tag name="KSO_WM_UNIT_TABLE_BEAUTIFY" val="smartTable{d47877c3-36ab-457c-95f7-4017d340db62}"/>
</p:tagLst>
</file>

<file path=ppt/tags/tag5.xml><?xml version="1.0" encoding="utf-8"?>
<p:tagLst xmlns:a="http://schemas.openxmlformats.org/drawingml/2006/main" xmlns:r="http://schemas.openxmlformats.org/officeDocument/2006/relationships" xmlns:p="http://schemas.openxmlformats.org/presentationml/2006/main">
  <p:tag name="KSO_WM_UNIT_TABLE_BEAUTIFY" val="smartTable{d47877c3-36ab-457c-95f7-4017d340db62}"/>
</p:tagLst>
</file>

<file path=ppt/theme/theme1.xml><?xml version="1.0" encoding="utf-8"?>
<a:theme xmlns:a="http://schemas.openxmlformats.org/drawingml/2006/main" name="6_Office 主题​​">
  <a:themeElements>
    <a:clrScheme name="CJcolor">
      <a:dk1>
        <a:srgbClr val="000000"/>
      </a:dk1>
      <a:lt1>
        <a:srgbClr val="FFFFCC"/>
      </a:lt1>
      <a:dk2>
        <a:srgbClr val="005DA2"/>
      </a:dk2>
      <a:lt2>
        <a:srgbClr val="FFFFFF"/>
      </a:lt2>
      <a:accent1>
        <a:srgbClr val="00FF00"/>
      </a:accent1>
      <a:accent2>
        <a:srgbClr val="FFC000"/>
      </a:accent2>
      <a:accent3>
        <a:srgbClr val="00C0FF"/>
      </a:accent3>
      <a:accent4>
        <a:srgbClr val="00FFC0"/>
      </a:accent4>
      <a:accent5>
        <a:srgbClr val="FF00C0"/>
      </a:accent5>
      <a:accent6>
        <a:srgbClr val="FF0000"/>
      </a:accent6>
      <a:hlink>
        <a:srgbClr val="C0FF00"/>
      </a:hlink>
      <a:folHlink>
        <a:srgbClr val="000000"/>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J2022.potx" id="{8BBC4BC3-BEB5-4946-8F80-1256EA926EF8}" vid="{EA5DC5B3-5A7E-45FE-8A8B-1A4198E2B1E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charset="0"/>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CJ2022</Template>
  <TotalTime>7681</TotalTime>
  <Words>1582</Words>
  <Application>Microsoft Office PowerPoint</Application>
  <PresentationFormat>宽屏</PresentationFormat>
  <Paragraphs>380</Paragraphs>
  <Slides>22</Slides>
  <Notes>21</Notes>
  <HiddenSlides>0</HiddenSlides>
  <MMClips>0</MMClips>
  <ScaleCrop>false</ScaleCrop>
  <HeadingPairs>
    <vt:vector size="8" baseType="variant">
      <vt:variant>
        <vt:lpstr>已用的字体</vt:lpstr>
      </vt:variant>
      <vt:variant>
        <vt:i4>11</vt:i4>
      </vt:variant>
      <vt:variant>
        <vt:lpstr>主题</vt:lpstr>
      </vt:variant>
      <vt:variant>
        <vt:i4>1</vt:i4>
      </vt:variant>
      <vt:variant>
        <vt:lpstr>嵌入 OLE 服务器</vt:lpstr>
      </vt:variant>
      <vt:variant>
        <vt:i4>1</vt:i4>
      </vt:variant>
      <vt:variant>
        <vt:lpstr>幻灯片标题</vt:lpstr>
      </vt:variant>
      <vt:variant>
        <vt:i4>22</vt:i4>
      </vt:variant>
    </vt:vector>
  </HeadingPairs>
  <TitlesOfParts>
    <vt:vector size="35" baseType="lpstr">
      <vt:lpstr>PingFang SC</vt:lpstr>
      <vt:lpstr>等线</vt:lpstr>
      <vt:lpstr>微软雅黑</vt:lpstr>
      <vt:lpstr>微软雅黑</vt:lpstr>
      <vt:lpstr>Arial</vt:lpstr>
      <vt:lpstr>Arial Black</vt:lpstr>
      <vt:lpstr>Calibri</vt:lpstr>
      <vt:lpstr>Cambria</vt:lpstr>
      <vt:lpstr>Times New Roman</vt:lpstr>
      <vt:lpstr>Verdana</vt:lpstr>
      <vt:lpstr>Wingdings</vt:lpstr>
      <vt:lpstr>6_Office 主题​​</vt:lpstr>
      <vt:lpstr>Visio</vt:lpstr>
      <vt:lpstr>PowerPoint 演示文稿</vt:lpstr>
      <vt:lpstr>Contents</vt:lpstr>
      <vt:lpstr>Introduction</vt:lpstr>
      <vt:lpstr>H- Linac Design  </vt:lpstr>
      <vt:lpstr>RCS Design  </vt:lpstr>
      <vt:lpstr>Operation and power upgrading </vt:lpstr>
      <vt:lpstr>Operation </vt:lpstr>
      <vt:lpstr>Challenges from Linac commissioning</vt:lpstr>
      <vt:lpstr>Challenges from RCS commissioning </vt:lpstr>
      <vt:lpstr>CSNS-II accelerator</vt:lpstr>
      <vt:lpstr>Path to 500kW beam power</vt:lpstr>
      <vt:lpstr>R&amp;D for CSNS-II accelerator</vt:lpstr>
      <vt:lpstr>R&amp;D : RF-Driven H- ion source </vt:lpstr>
      <vt:lpstr>R&amp;D：Superconducting Linac  </vt:lpstr>
      <vt:lpstr>R&amp;D: Spoke cavity</vt:lpstr>
      <vt:lpstr>R&amp;D: elliptical cavity</vt:lpstr>
      <vt:lpstr>R&amp;D: RF power source</vt:lpstr>
      <vt:lpstr>R&amp;D：MA loaded cavity </vt:lpstr>
      <vt:lpstr>PowerPoint 演示文稿</vt:lpstr>
      <vt:lpstr>Beam dynamic challenges in the CSNS-II RCS </vt:lpstr>
      <vt:lpstr>Summary</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Jun Cao</dc:creator>
  <cp:lastModifiedBy>jun</cp:lastModifiedBy>
  <cp:revision>302</cp:revision>
  <dcterms:created xsi:type="dcterms:W3CDTF">2023-01-01T14:23:30Z</dcterms:created>
  <dcterms:modified xsi:type="dcterms:W3CDTF">2023-09-21T01:31:29Z</dcterms:modified>
</cp:coreProperties>
</file>