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5"/>
  </p:notesMasterIdLst>
  <p:handoutMasterIdLst>
    <p:handoutMasterId r:id="rId26"/>
  </p:handoutMasterIdLst>
  <p:sldIdLst>
    <p:sldId id="258" r:id="rId2"/>
    <p:sldId id="1718" r:id="rId3"/>
    <p:sldId id="2570" r:id="rId4"/>
    <p:sldId id="463" r:id="rId5"/>
    <p:sldId id="2584" r:id="rId6"/>
    <p:sldId id="2585" r:id="rId7"/>
    <p:sldId id="416" r:id="rId8"/>
    <p:sldId id="595" r:id="rId9"/>
    <p:sldId id="2257" r:id="rId10"/>
    <p:sldId id="2258" r:id="rId11"/>
    <p:sldId id="450" r:id="rId12"/>
    <p:sldId id="1722" r:id="rId13"/>
    <p:sldId id="2260" r:id="rId14"/>
    <p:sldId id="2274" r:id="rId15"/>
    <p:sldId id="2581" r:id="rId16"/>
    <p:sldId id="2263" r:id="rId17"/>
    <p:sldId id="820" r:id="rId18"/>
    <p:sldId id="432" r:id="rId19"/>
    <p:sldId id="2264" r:id="rId20"/>
    <p:sldId id="2265" r:id="rId21"/>
    <p:sldId id="2579" r:id="rId22"/>
    <p:sldId id="1717" r:id="rId23"/>
    <p:sldId id="1654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0099FF"/>
    <a:srgbClr val="005DA2"/>
    <a:srgbClr val="0000CC"/>
    <a:srgbClr val="FFFFBF"/>
    <a:srgbClr val="00FF00"/>
    <a:srgbClr val="3E449C"/>
    <a:srgbClr val="FFFFFF"/>
    <a:srgbClr val="E85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2" autoAdjust="0"/>
    <p:restoredTop sz="84598" autoAdjust="0"/>
  </p:normalViewPr>
  <p:slideViewPr>
    <p:cSldViewPr snapToGrid="0">
      <p:cViewPr varScale="1">
        <p:scale>
          <a:sx n="76" d="100"/>
          <a:sy n="76" d="100"/>
        </p:scale>
        <p:origin x="897" y="57"/>
      </p:cViewPr>
      <p:guideLst>
        <p:guide orient="horz" pos="2183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7" d="100"/>
        <a:sy n="97" d="100"/>
      </p:scale>
      <p:origin x="0" y="-4464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5EE-4926-9C2B-C3B633315C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5EE-4926-9C2B-C3B633315C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5EE-4926-9C2B-C3B633315C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5EE-4926-9C2B-C3B633315C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5EE-4926-9C2B-C3B633315C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5EE-4926-9C2B-C3B633315CF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5EE-4926-9C2B-C3B633315CF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95EE-4926-9C2B-C3B633315CF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95EE-4926-9C2B-C3B633315CF3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5EE-4926-9C2B-C3B633315CF3}"/>
                </c:ext>
              </c:extLst>
            </c:dLbl>
            <c:dLbl>
              <c:idx val="1"/>
              <c:layout>
                <c:manualLayout>
                  <c:x val="-3.4140066005247688E-2"/>
                  <c:y val="-3.5498707930887181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5EE-4926-9C2B-C3B633315CF3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79E081-5C6A-4AFF-840D-3FF279AD10E4}" type="CATEGORYNAME">
                      <a:rPr lang="en-US" altLang="zh-CN" sz="1400">
                        <a:solidFill>
                          <a:srgbClr val="FF0000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[类别名称]</a:t>
                    </a:fld>
                    <a:r>
                      <a:rPr lang="en-US" altLang="zh-CN" sz="1400" baseline="0" dirty="0">
                        <a:solidFill>
                          <a:srgbClr val="FF0000"/>
                        </a:solidFill>
                      </a:rPr>
                      <a:t>
</a:t>
                    </a:r>
                    <a:fld id="{CBCA8401-F768-4A1D-B09F-EFB38FEF2E5C}" type="PERCENTAGE">
                      <a:rPr lang="en-US" altLang="zh-CN" sz="1400" baseline="0">
                        <a:solidFill>
                          <a:srgbClr val="FF0000"/>
                        </a:solidFill>
                      </a:rPr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[百分比]</a:t>
                    </a:fld>
                    <a:endParaRPr lang="en-US" altLang="zh-CN" sz="1400" baseline="0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EE-4926-9C2B-C3B633315CF3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95EE-4926-9C2B-C3B633315CF3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95EE-4926-9C2B-C3B633315CF3}"/>
                </c:ext>
              </c:extLst>
            </c:dLbl>
            <c:dLbl>
              <c:idx val="5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95EE-4926-9C2B-C3B633315CF3}"/>
                </c:ext>
              </c:extLst>
            </c:dLbl>
            <c:dLbl>
              <c:idx val="6"/>
              <c:layout>
                <c:manualLayout>
                  <c:x val="-5.8036265811455094E-2"/>
                  <c:y val="-5.3467000835421899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95EE-4926-9C2B-C3B633315CF3}"/>
                </c:ext>
              </c:extLst>
            </c:dLbl>
            <c:dLbl>
              <c:idx val="7"/>
              <c:layout>
                <c:manualLayout>
                  <c:x val="5.5902509950098718E-2"/>
                  <c:y val="0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95EE-4926-9C2B-C3B633315CF3}"/>
                </c:ext>
              </c:extLst>
            </c:dLbl>
            <c:dLbl>
              <c:idx val="8"/>
              <c:layout>
                <c:manualLayout>
                  <c:x val="0.14609128980124897"/>
                  <c:y val="-3.0075187969924828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95EE-4926-9C2B-C3B633315CF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5B9BD5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Sheet1!$A$1:$A$9</c:f>
              <c:strCache>
                <c:ptCount val="9"/>
                <c:pt idx="0">
                  <c:v>SRF cavity</c:v>
                </c:pt>
                <c:pt idx="1">
                  <c:v>Cryogenic </c:v>
                </c:pt>
                <c:pt idx="2">
                  <c:v>Linac RF</c:v>
                </c:pt>
                <c:pt idx="3">
                  <c:v>PS</c:v>
                </c:pt>
                <c:pt idx="4">
                  <c:v>Magnet</c:v>
                </c:pt>
                <c:pt idx="5">
                  <c:v>Ring RF</c:v>
                </c:pt>
                <c:pt idx="6">
                  <c:v>Vacuum</c:v>
                </c:pt>
                <c:pt idx="7">
                  <c:v>Beam diagnostic</c:v>
                </c:pt>
                <c:pt idx="8">
                  <c:v>Front-end</c:v>
                </c:pt>
              </c:strCache>
            </c:strRef>
          </c:cat>
          <c:val>
            <c:numRef>
              <c:f>Sheet1!$C$1:$C$9</c:f>
              <c:numCache>
                <c:formatCode>General</c:formatCode>
                <c:ptCount val="9"/>
                <c:pt idx="0">
                  <c:v>20300</c:v>
                </c:pt>
                <c:pt idx="1">
                  <c:v>12000</c:v>
                </c:pt>
                <c:pt idx="2">
                  <c:v>35700</c:v>
                </c:pt>
                <c:pt idx="3">
                  <c:v>9100</c:v>
                </c:pt>
                <c:pt idx="4">
                  <c:v>4600</c:v>
                </c:pt>
                <c:pt idx="5">
                  <c:v>4996</c:v>
                </c:pt>
                <c:pt idx="6">
                  <c:v>3680</c:v>
                </c:pt>
                <c:pt idx="7">
                  <c:v>3120</c:v>
                </c:pt>
                <c:pt idx="8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5EE-4926-9C2B-C3B633315CF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BFC5CC6-7803-4F73-8B5A-FB22E008C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7CF69F-2DDE-4DE5-B9BF-A574470F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E37B6-622D-4B1C-B033-2764D543D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4B2BE-0619-46B1-8B7A-D28FD1750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4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55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D2CE-6243-4AF1-89F4-DD791BCCD6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649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044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565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8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8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70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have corresponding strategies to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these challenges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318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443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9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93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0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10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altLang="zh-CN" b="0" i="0" dirty="0">
                <a:effectLst/>
                <a:latin typeface="Arial" panose="020B0604020202020204" pitchFamily="34" charset="0"/>
              </a:rPr>
              <a:t>Through constructing CSNS accelerators, we have broken through a series of critical technologies in high-power proton accelerators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21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280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84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1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11085795" y="0"/>
            <a:ext cx="1106204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06" y="193961"/>
            <a:ext cx="730389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4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图片 18" descr="图片1副本">
            <a:extLst>
              <a:ext uri="{FF2B5EF4-FFF2-40B4-BE49-F238E27FC236}">
                <a16:creationId xmlns:a16="http://schemas.microsoft.com/office/drawing/2014/main" id="{52285864-BFA9-BA4A-91E0-BA1473A8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9356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145EF1-C525-0745-A4D3-5AC578253821}"/>
              </a:ext>
            </a:extLst>
          </p:cNvPr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76C6E964-61B3-4041-8A4F-D6C08976E51A}"/>
              </a:ext>
            </a:extLst>
          </p:cNvPr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13C77E8D-2392-D340-A39D-57550850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733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237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4" r:id="rId3"/>
    <p:sldLayoutId id="2147483695" r:id="rId4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869FB83-037C-490F-8E45-348BCA619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0"/>
            <a:ext cx="12192000" cy="297013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B53E9C-977C-4020-A2A5-065F97EAE11C}"/>
              </a:ext>
            </a:extLst>
          </p:cNvPr>
          <p:cNvSpPr/>
          <p:nvPr/>
        </p:nvSpPr>
        <p:spPr>
          <a:xfrm>
            <a:off x="-20379" y="2969337"/>
            <a:ext cx="12232758" cy="3270118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242F4D-57A2-4217-870C-5EA482837C7A}"/>
              </a:ext>
            </a:extLst>
          </p:cNvPr>
          <p:cNvSpPr/>
          <p:nvPr/>
        </p:nvSpPr>
        <p:spPr>
          <a:xfrm>
            <a:off x="186813" y="3269191"/>
            <a:ext cx="11739716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C8B2F6-6761-4BA8-B39A-19EA78843212}"/>
              </a:ext>
            </a:extLst>
          </p:cNvPr>
          <p:cNvSpPr txBox="1"/>
          <p:nvPr/>
        </p:nvSpPr>
        <p:spPr>
          <a:xfrm>
            <a:off x="1850380" y="4324481"/>
            <a:ext cx="8412582" cy="12087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err="1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Huachang</a:t>
            </a: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Liu</a:t>
            </a: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Institute of High Energy Physics</a:t>
            </a: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Oct. 30, 2023</a:t>
            </a:r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F1DFEE65-8503-4FF8-AB13-FC0DFB301151}"/>
              </a:ext>
            </a:extLst>
          </p:cNvPr>
          <p:cNvSpPr txBox="1">
            <a:spLocks/>
          </p:cNvSpPr>
          <p:nvPr/>
        </p:nvSpPr>
        <p:spPr>
          <a:xfrm>
            <a:off x="186813" y="3459347"/>
            <a:ext cx="11739716" cy="983241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2"/>
                </a:solidFill>
                <a:cs typeface="Arial" panose="020B0604020202020204" pitchFamily="34" charset="0"/>
              </a:rPr>
              <a:t>CSNS accelerator system and upgrade</a:t>
            </a:r>
            <a:endParaRPr lang="en-US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4589-D639-49AE-AD83-050A22E1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Challenges from RCS commissioning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B37D7C-EA89-495D-9B92-2BFC87FC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25D815-525E-409A-BFC6-A74F5DD56EC7}"/>
              </a:ext>
            </a:extLst>
          </p:cNvPr>
          <p:cNvGraphicFramePr>
            <a:graphicFrameLocks noGrp="1"/>
          </p:cNvGraphicFramePr>
          <p:nvPr/>
        </p:nvGraphicFramePr>
        <p:xfrm>
          <a:off x="269637" y="1294855"/>
          <a:ext cx="11610363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4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2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Beam power on  target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Challenges</a:t>
                      </a:r>
                      <a:endParaRPr lang="zh-CN" alt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Solutions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758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2400" dirty="0"/>
                        <a:t>   50kW</a:t>
                      </a:r>
                      <a:r>
                        <a:rPr lang="en-US" altLang="zh-CN" sz="24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altLang="zh-CN" sz="2400" dirty="0"/>
                        <a:t>80kW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kern="0" dirty="0"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Too </a:t>
                      </a:r>
                      <a:r>
                        <a:rPr kumimoji="0" lang="en-US" alt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large</a:t>
                      </a:r>
                      <a:r>
                        <a:rPr kumimoji="0" lang="en-US" alt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beam size </a:t>
                      </a:r>
                      <a:r>
                        <a:rPr kumimoji="0" lang="en-US" alt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after painting, non-uniform beam distribution, large </a:t>
                      </a:r>
                      <a:r>
                        <a:rPr kumimoji="0" lang="en-US" alt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transverse coupling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By using the correlated painting instead of the anti-correlated painting</a:t>
                      </a:r>
                      <a:endParaRPr kumimoji="0" lang="zh-CN" alt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75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   80kW</a:t>
                      </a:r>
                      <a:r>
                        <a:rPr lang="en-US" altLang="zh-CN" sz="24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altLang="zh-CN" sz="2400" dirty="0"/>
                        <a:t>100kW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 </a:t>
                      </a:r>
                      <a:r>
                        <a:rPr lang="en-US" altLang="zh-CN" sz="2400" kern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Serious</a:t>
                      </a: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beam instability</a:t>
                      </a:r>
                      <a:endParaRPr lang="zh-CN" altLang="en-US" sz="2400" kern="0" dirty="0">
                        <a:solidFill>
                          <a:srgbClr val="FF0000"/>
                        </a:solidFill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Optimization of the tune and chromaticity</a:t>
                      </a:r>
                      <a:endParaRPr kumimoji="0" lang="zh-CN" alt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082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2400" dirty="0"/>
                        <a:t> 100kW</a:t>
                      </a:r>
                      <a:r>
                        <a:rPr lang="en-US" altLang="zh-CN" sz="24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altLang="zh-CN" sz="2400" dirty="0"/>
                        <a:t>125kW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Emittance increase </a:t>
                      </a:r>
                      <a:r>
                        <a:rPr lang="en-US" altLang="zh-CN" sz="2400" kern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caused by broken four-fold symmetry of the RCS; Large beam instability </a:t>
                      </a:r>
                      <a:endParaRPr lang="zh-CN" altLang="en-US" sz="2400" kern="0" dirty="0">
                        <a:solidFill>
                          <a:schemeClr val="tx1"/>
                        </a:solidFill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Slight modification of injection system; installation of AC trim </a:t>
                      </a:r>
                      <a:r>
                        <a:rPr kumimoji="0" lang="en-US" altLang="zh-CN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quadrupoles</a:t>
                      </a: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and AC </a:t>
                      </a:r>
                      <a:r>
                        <a:rPr kumimoji="0" lang="en-US" altLang="zh-CN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sextupoles</a:t>
                      </a:r>
                      <a:endParaRPr kumimoji="0" lang="zh-CN" alt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 125kW</a:t>
                      </a:r>
                      <a:r>
                        <a:rPr lang="en-US" altLang="zh-CN" sz="24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altLang="zh-CN" sz="2400" dirty="0"/>
                        <a:t>140kW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kern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Strong </a:t>
                      </a: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space charge effects</a:t>
                      </a:r>
                      <a:endParaRPr lang="zh-CN" altLang="en-US" sz="2400" kern="0" dirty="0">
                        <a:solidFill>
                          <a:srgbClr val="FF0000"/>
                        </a:solidFill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Installation of  a dual harmonic RF cavity</a:t>
                      </a:r>
                      <a:endParaRPr kumimoji="0" lang="zh-CN" alt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59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">
            <a:extLst>
              <a:ext uri="{FF2B5EF4-FFF2-40B4-BE49-F238E27FC236}">
                <a16:creationId xmlns:a16="http://schemas.microsoft.com/office/drawing/2014/main" id="{41911646-6E4B-C578-0A9A-D926D1315939}"/>
              </a:ext>
            </a:extLst>
          </p:cNvPr>
          <p:cNvSpPr txBox="1"/>
          <p:nvPr/>
        </p:nvSpPr>
        <p:spPr>
          <a:xfrm>
            <a:off x="961707" y="189475"/>
            <a:ext cx="867959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4000" b="1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China Spallation Neutron Source II</a:t>
            </a:r>
            <a:endParaRPr lang="zh-CN" altLang="en-US" sz="4000" b="1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F86B702-B09F-A142-477E-E16BF9552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3" y="893451"/>
            <a:ext cx="7258232" cy="5181600"/>
          </a:xfrm>
          <a:prstGeom prst="rect">
            <a:avLst/>
          </a:prstGeom>
          <a:noFill/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4EC1173B-B4A2-DDB2-BADC-21E219FEFFCC}"/>
              </a:ext>
            </a:extLst>
          </p:cNvPr>
          <p:cNvSpPr txBox="1"/>
          <p:nvPr/>
        </p:nvSpPr>
        <p:spPr bwMode="auto">
          <a:xfrm>
            <a:off x="1717001" y="1054295"/>
            <a:ext cx="230425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Linac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2ACD989F-68F6-E548-A61C-FB9A47111224}"/>
              </a:ext>
            </a:extLst>
          </p:cNvPr>
          <p:cNvSpPr txBox="1"/>
          <p:nvPr/>
        </p:nvSpPr>
        <p:spPr>
          <a:xfrm>
            <a:off x="595799" y="1785985"/>
            <a:ext cx="486485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Linac</a:t>
            </a: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upgrade from 80MeV to </a:t>
            </a: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300MeV</a:t>
            </a:r>
            <a:endParaRPr kumimoji="1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844EAF8F-5F73-B444-0C16-DA1999E22A61}"/>
              </a:ext>
            </a:extLst>
          </p:cNvPr>
          <p:cNvSpPr txBox="1"/>
          <p:nvPr/>
        </p:nvSpPr>
        <p:spPr>
          <a:xfrm>
            <a:off x="1535556" y="2646424"/>
            <a:ext cx="44441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Beam power upgrade to </a:t>
            </a: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500kW</a:t>
            </a:r>
            <a:endParaRPr kumimoji="1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078E4C53-C941-2E2D-B19D-CDABED60858F}"/>
              </a:ext>
            </a:extLst>
          </p:cNvPr>
          <p:cNvSpPr txBox="1"/>
          <p:nvPr/>
        </p:nvSpPr>
        <p:spPr bwMode="auto">
          <a:xfrm>
            <a:off x="5251056" y="2531362"/>
            <a:ext cx="2304256" cy="10361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Rapid Cycling </a:t>
            </a:r>
          </a:p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Synchrotron</a:t>
            </a:r>
          </a:p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10600030101010101" pitchFamily="2" charset="-122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46598A4C-4A49-3729-2C65-128CA3D43D0C}"/>
              </a:ext>
            </a:extLst>
          </p:cNvPr>
          <p:cNvSpPr txBox="1"/>
          <p:nvPr/>
        </p:nvSpPr>
        <p:spPr bwMode="auto">
          <a:xfrm>
            <a:off x="4618561" y="5565837"/>
            <a:ext cx="270342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Proton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&amp;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muon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Experimental station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9490B9F5-7134-7DB2-6705-76A18F1EFFA6}"/>
              </a:ext>
            </a:extLst>
          </p:cNvPr>
          <p:cNvSpPr txBox="1"/>
          <p:nvPr/>
        </p:nvSpPr>
        <p:spPr>
          <a:xfrm>
            <a:off x="63753" y="4541417"/>
            <a:ext cx="323236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Target to </a:t>
            </a: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500kW</a:t>
            </a:r>
            <a:endParaRPr kumimoji="1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2BDCD8AF-641C-ECC2-BF44-DC31019C598A}"/>
              </a:ext>
            </a:extLst>
          </p:cNvPr>
          <p:cNvSpPr txBox="1"/>
          <p:nvPr/>
        </p:nvSpPr>
        <p:spPr>
          <a:xfrm>
            <a:off x="1526826" y="5640543"/>
            <a:ext cx="35257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New</a:t>
            </a:r>
            <a:r>
              <a:rPr kumimoji="1" lang="zh-CN" alt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</a:t>
            </a:r>
            <a:r>
              <a:rPr kumimoji="1" lang="zh-CN" alt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1" lang="en-US" altLang="zh-CN" sz="1867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spectrometers</a:t>
            </a:r>
            <a:endParaRPr kumimoji="1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6CE28B79-5D0C-998F-5A65-4C2996E7FB7F}"/>
              </a:ext>
            </a:extLst>
          </p:cNvPr>
          <p:cNvSpPr txBox="1"/>
          <p:nvPr/>
        </p:nvSpPr>
        <p:spPr bwMode="auto">
          <a:xfrm>
            <a:off x="961709" y="3774688"/>
            <a:ext cx="2304256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+mn-cs"/>
              </a:rPr>
              <a:t>靶站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8B8CF7ED-E301-1C23-B5B5-8C2983C09924}"/>
              </a:ext>
            </a:extLst>
          </p:cNvPr>
          <p:cNvSpPr txBox="1"/>
          <p:nvPr/>
        </p:nvSpPr>
        <p:spPr bwMode="auto">
          <a:xfrm>
            <a:off x="1514575" y="4877987"/>
            <a:ext cx="2304256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914400" rtl="0" eaLnBrk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+mn-cs"/>
              </a:rPr>
              <a:t>谱仪</a:t>
            </a:r>
          </a:p>
        </p:txBody>
      </p:sp>
      <p:pic>
        <p:nvPicPr>
          <p:cNvPr id="17" name="table">
            <a:extLst>
              <a:ext uri="{FF2B5EF4-FFF2-40B4-BE49-F238E27FC236}">
                <a16:creationId xmlns:a16="http://schemas.microsoft.com/office/drawing/2014/main" id="{C5D5D004-E80B-EA47-3868-541CF80E3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517" y="961635"/>
            <a:ext cx="4805396" cy="5188021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66B78AC-EBA5-BF30-3427-2E683730B261}"/>
              </a:ext>
            </a:extLst>
          </p:cNvPr>
          <p:cNvSpPr/>
          <p:nvPr/>
        </p:nvSpPr>
        <p:spPr>
          <a:xfrm>
            <a:off x="122523" y="6200880"/>
            <a:ext cx="1206947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1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altLang="zh-CN" sz="2667" dirty="0"/>
              <a:t>Construction</a:t>
            </a:r>
            <a:r>
              <a:rPr lang="zh-CN" altLang="en-US" sz="2667" dirty="0"/>
              <a:t> </a:t>
            </a:r>
            <a:r>
              <a:rPr lang="en-US" altLang="zh-CN" sz="2667" dirty="0"/>
              <a:t>duration: </a:t>
            </a:r>
            <a:r>
              <a:rPr lang="en-US" altLang="zh-CN" sz="2667" dirty="0">
                <a:solidFill>
                  <a:srgbClr val="FF0000"/>
                </a:solidFill>
              </a:rPr>
              <a:t>69</a:t>
            </a:r>
            <a:r>
              <a:rPr lang="zh-CN" altLang="en-US" sz="2667" dirty="0">
                <a:solidFill>
                  <a:srgbClr val="FF0000"/>
                </a:solidFill>
              </a:rPr>
              <a:t> </a:t>
            </a:r>
            <a:r>
              <a:rPr lang="en-US" altLang="zh-CN" sz="2667" dirty="0">
                <a:solidFill>
                  <a:srgbClr val="FF0000"/>
                </a:solidFill>
              </a:rPr>
              <a:t>months</a:t>
            </a:r>
            <a:r>
              <a:rPr lang="zh-CN" altLang="en-US" sz="2667" dirty="0">
                <a:solidFill>
                  <a:srgbClr val="FF0000"/>
                </a:solidFill>
              </a:rPr>
              <a:t>；</a:t>
            </a:r>
            <a:r>
              <a:rPr lang="en-US" sz="2667" dirty="0"/>
              <a:t>Keep operation for</a:t>
            </a:r>
            <a:r>
              <a:rPr lang="zh-CN" altLang="en-US" sz="2667" dirty="0"/>
              <a:t> </a:t>
            </a:r>
            <a:r>
              <a:rPr lang="en-US" altLang="zh-CN" sz="2667" dirty="0"/>
              <a:t>user</a:t>
            </a:r>
            <a:r>
              <a:rPr lang="zh-CN" altLang="en-US" sz="2667" dirty="0"/>
              <a:t> </a:t>
            </a:r>
            <a:r>
              <a:rPr lang="en-US" altLang="zh-CN" sz="2667" dirty="0"/>
              <a:t>during</a:t>
            </a:r>
            <a:r>
              <a:rPr lang="zh-CN" altLang="en-US" sz="2667" dirty="0"/>
              <a:t> </a:t>
            </a:r>
            <a:r>
              <a:rPr lang="en-US" altLang="zh-CN" sz="2667" dirty="0"/>
              <a:t>upgrade</a:t>
            </a:r>
            <a:endParaRPr lang="en-CN" sz="2667" dirty="0"/>
          </a:p>
        </p:txBody>
      </p:sp>
    </p:spTree>
    <p:extLst>
      <p:ext uri="{BB962C8B-B14F-4D97-AF65-F5344CB8AC3E}">
        <p14:creationId xmlns:p14="http://schemas.microsoft.com/office/powerpoint/2010/main" val="38361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61879"/>
            <a:ext cx="10510125" cy="659643"/>
          </a:xfrm>
        </p:spPr>
        <p:txBody>
          <a:bodyPr/>
          <a:lstStyle/>
          <a:p>
            <a:r>
              <a:rPr lang="en-US" altLang="zh-CN" dirty="0"/>
              <a:t>CSNS-II accelerator 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CEA35EE-8E3E-4291-98BB-7D19918C9672}"/>
              </a:ext>
            </a:extLst>
          </p:cNvPr>
          <p:cNvSpPr txBox="1"/>
          <p:nvPr/>
        </p:nvSpPr>
        <p:spPr>
          <a:xfrm>
            <a:off x="783410" y="1018121"/>
            <a:ext cx="10556590" cy="555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3200" dirty="0"/>
              <a:t>The total budget of CSNS-II  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solidFill>
                  <a:srgbClr val="FF0000"/>
                </a:solidFill>
              </a:rPr>
              <a:t>3 Billions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CNY (~400 M USD)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3200" dirty="0"/>
              <a:t>CSNS accelerator budget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dirty="0">
                <a:solidFill>
                  <a:srgbClr val="FF0000"/>
                </a:solidFill>
              </a:rPr>
              <a:t>1 Billion CNY (~137 M USD)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/>
              <a:t>Linac</a:t>
            </a:r>
            <a:r>
              <a:rPr lang="en-US" altLang="zh-CN" sz="2800" dirty="0"/>
              <a:t> RF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SRF cavities,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Cryogenic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 </a:t>
            </a:r>
            <a:r>
              <a:rPr lang="zh-CN" altLang="en-US" sz="2800" dirty="0"/>
              <a:t>。。。</a:t>
            </a:r>
            <a:endParaRPr lang="en-US" altLang="zh-CN" sz="2800" dirty="0"/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C50B1BD5-F9B2-4070-9796-435F614A750C}"/>
              </a:ext>
            </a:extLst>
          </p:cNvPr>
          <p:cNvGraphicFramePr>
            <a:graphicFrameLocks/>
          </p:cNvGraphicFramePr>
          <p:nvPr/>
        </p:nvGraphicFramePr>
        <p:xfrm>
          <a:off x="6188639" y="2684959"/>
          <a:ext cx="5951951" cy="3577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375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744" y="133440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 for CSNS-II accelerator</a:t>
            </a:r>
            <a:endParaRPr lang="zh-CN" altLang="en-US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CC41338-CA1C-4495-972A-51B716DC332B}"/>
              </a:ext>
            </a:extLst>
          </p:cNvPr>
          <p:cNvSpPr txBox="1">
            <a:spLocks noChangeArrowheads="1"/>
          </p:cNvSpPr>
          <p:nvPr/>
        </p:nvSpPr>
        <p:spPr>
          <a:xfrm>
            <a:off x="334371" y="1018120"/>
            <a:ext cx="11712318" cy="5228508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fontScale="85000" lnSpcReduction="20000"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1038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4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1. </a:t>
            </a:r>
            <a:r>
              <a:rPr kumimoji="0" lang="en-US" altLang="zh-CN" sz="41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Linac</a:t>
            </a:r>
            <a:r>
              <a:rPr kumimoji="0" lang="en-US" altLang="zh-CN" sz="4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 R&amp;D</a:t>
            </a:r>
            <a:r>
              <a:rPr kumimoji="0" lang="en-US" altLang="zh-CN" sz="4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  <a:sym typeface="Wingdings" panose="05000000000000000000" pitchFamily="2" charset="2"/>
              </a:rPr>
              <a:t> 300MeV, 40mA+</a:t>
            </a:r>
            <a:endParaRPr kumimoji="0" lang="en-US" altLang="zh-CN" sz="41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Times New Roman"/>
            </a:endParaRPr>
          </a:p>
          <a:p>
            <a:pPr marL="566738" marR="0" lvl="0" indent="-45720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Newly developed  RF-driven H− ion source </a:t>
            </a:r>
          </a:p>
          <a:p>
            <a:pPr marL="566738" marR="0" lvl="0" indent="-45720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Superconducting </a:t>
            </a:r>
            <a:r>
              <a:rPr kumimoji="0" lang="en-US" altLang="zh-CN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linac</a:t>
            </a: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 </a:t>
            </a:r>
          </a:p>
          <a:p>
            <a:pPr marL="566738" marR="0" lvl="0" indent="-45720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RF power source</a:t>
            </a:r>
          </a:p>
          <a:p>
            <a:pPr marL="966788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>
                <a:tab pos="1609725" algn="l"/>
              </a:tabLst>
              <a:defRPr/>
            </a:pP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Times New Roman"/>
            </a:endParaRPr>
          </a:p>
          <a:p>
            <a:pPr marL="681038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4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2. RCS R&amp;D</a:t>
            </a:r>
            <a:r>
              <a:rPr kumimoji="0" lang="en-US" altLang="zh-CN" sz="4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  <a:sym typeface="Wingdings" panose="05000000000000000000" pitchFamily="2" charset="2"/>
              </a:rPr>
              <a:t> 500kW</a:t>
            </a:r>
            <a:endParaRPr kumimoji="0" lang="en-US" altLang="zh-CN" sz="4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Times New Roman"/>
            </a:endParaRPr>
          </a:p>
          <a:p>
            <a:pPr marL="566738" marR="0" lvl="1" indent="-45720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>
                <a:tab pos="1609725" algn="l"/>
              </a:tabLst>
              <a:defRPr/>
            </a:pP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Beam dynamics</a:t>
            </a:r>
          </a:p>
          <a:p>
            <a:pPr marL="566738" marR="0" lvl="1" indent="-45720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>
                <a:tab pos="1609725" algn="l"/>
              </a:tabLst>
              <a:defRPr/>
            </a:pP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High power MA loaded cavity</a:t>
            </a:r>
          </a:p>
          <a:p>
            <a:pPr marL="566738" marR="0" lvl="1" indent="-457200" algn="l" defTabSz="914400" rtl="0" eaLnBrk="1" fontAlgn="auto" latinLnBrk="0" hangingPunct="1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u"/>
              <a:tabLst>
                <a:tab pos="1609725" algn="l"/>
              </a:tabLst>
              <a:defRPr/>
            </a:pPr>
            <a:r>
              <a:rPr kumimoji="0" lang="en-US" altLang="zh-CN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/>
              </a:rPr>
              <a:t>New injection painting</a:t>
            </a:r>
          </a:p>
        </p:txBody>
      </p:sp>
    </p:spTree>
    <p:extLst>
      <p:ext uri="{BB962C8B-B14F-4D97-AF65-F5344CB8AC3E}">
        <p14:creationId xmlns:p14="http://schemas.microsoft.com/office/powerpoint/2010/main" val="383468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2B99317-8DD0-E1BD-5C4F-252D8542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</a:t>
            </a:r>
            <a:r>
              <a:rPr lang="zh-CN" altLang="en-US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for</a:t>
            </a:r>
            <a:r>
              <a:rPr lang="zh-CN" altLang="en-US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CSNS-II</a:t>
            </a:r>
            <a:r>
              <a:rPr lang="zh-CN" altLang="en-US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Accelerator</a:t>
            </a:r>
            <a:endParaRPr lang="zh-CN" altLang="en-US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844129-9A26-6B60-797E-72773BBA0344}"/>
              </a:ext>
            </a:extLst>
          </p:cNvPr>
          <p:cNvGrpSpPr/>
          <p:nvPr/>
        </p:nvGrpSpPr>
        <p:grpSpPr>
          <a:xfrm>
            <a:off x="4405274" y="854093"/>
            <a:ext cx="4136738" cy="2894584"/>
            <a:chOff x="4041331" y="3610537"/>
            <a:chExt cx="4136738" cy="3098115"/>
          </a:xfrm>
        </p:grpSpPr>
        <p:pic>
          <p:nvPicPr>
            <p:cNvPr id="12" name="图片 11" descr="upload_586665775">
              <a:extLst>
                <a:ext uri="{FF2B5EF4-FFF2-40B4-BE49-F238E27FC236}">
                  <a16:creationId xmlns:a16="http://schemas.microsoft.com/office/drawing/2014/main" id="{4BBB582F-5167-9AD6-D39B-83FA952C0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4516" y="3610537"/>
              <a:ext cx="4083553" cy="306000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FCD9174-BBD9-730C-38E7-7C737C5C2728}"/>
                </a:ext>
              </a:extLst>
            </p:cNvPr>
            <p:cNvSpPr txBox="1"/>
            <p:nvPr/>
          </p:nvSpPr>
          <p:spPr bwMode="auto">
            <a:xfrm>
              <a:off x="4041331" y="6280408"/>
              <a:ext cx="4136738" cy="4282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2000" dirty="0">
                  <a:ea typeface="微软雅黑" panose="020B0503020204020204" pitchFamily="34" charset="-122"/>
                </a:rPr>
                <a:t>MA</a:t>
              </a:r>
              <a:r>
                <a:rPr kumimoji="1" lang="zh-CN" altLang="en-US" sz="2000" dirty="0">
                  <a:ea typeface="微软雅黑" panose="020B0503020204020204" pitchFamily="34" charset="-122"/>
                </a:rPr>
                <a:t> </a:t>
              </a:r>
              <a:r>
                <a:rPr kumimoji="1" lang="en-US" altLang="zh-CN" sz="2000" dirty="0">
                  <a:ea typeface="微软雅黑" panose="020B0503020204020204" pitchFamily="34" charset="-122"/>
                </a:rPr>
                <a:t>second harmonic cavity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0DA6540-82A6-9A03-9763-966E1E268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" y="837410"/>
            <a:ext cx="3887925" cy="25793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068799-AE5D-4A98-70C1-69F8D6EA00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38521" y="847867"/>
            <a:ext cx="2442804" cy="27335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A87B43-4E4D-DFC0-4391-262140A76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39" y="3777423"/>
            <a:ext cx="2268282" cy="30231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1FA18C-D70E-851B-199A-4BD35AE04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1721" y="4491103"/>
            <a:ext cx="2948980" cy="1609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24AA2E-41A5-34CD-4AED-764FF156DE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42" y="3838609"/>
            <a:ext cx="3267253" cy="2872076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57EFC6CA-5316-41CF-BE0D-4C05D25574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21" y="3777423"/>
            <a:ext cx="2715404" cy="29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A718D55-3B9A-DA89-FFCC-BB23592E1222}"/>
              </a:ext>
            </a:extLst>
          </p:cNvPr>
          <p:cNvSpPr txBox="1"/>
          <p:nvPr/>
        </p:nvSpPr>
        <p:spPr bwMode="auto">
          <a:xfrm>
            <a:off x="8734485" y="6375671"/>
            <a:ext cx="3080082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微软雅黑" panose="020B0503020204020204" pitchFamily="34" charset="-122"/>
              </a:rPr>
              <a:t>Low-level RF prototype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B948E44-DCCA-7798-B058-78A6349AA175}"/>
              </a:ext>
            </a:extLst>
          </p:cNvPr>
          <p:cNvSpPr txBox="1"/>
          <p:nvPr/>
        </p:nvSpPr>
        <p:spPr bwMode="auto">
          <a:xfrm>
            <a:off x="5378408" y="6092731"/>
            <a:ext cx="3267253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微软雅黑" panose="020B0503020204020204" pitchFamily="34" charset="-122"/>
              </a:rPr>
              <a:t>Long-pulse solid-state modulator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66C5339-44C8-3354-6E65-04B07E72721E}"/>
              </a:ext>
            </a:extLst>
          </p:cNvPr>
          <p:cNvSpPr txBox="1"/>
          <p:nvPr/>
        </p:nvSpPr>
        <p:spPr bwMode="auto">
          <a:xfrm>
            <a:off x="293439" y="6114159"/>
            <a:ext cx="4626648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微软雅黑" panose="020B0503020204020204" pitchFamily="34" charset="-122"/>
              </a:rPr>
              <a:t>Prototype SC cavities: </a:t>
            </a:r>
            <a:r>
              <a:rPr kumimoji="1" lang="en-US" altLang="zh-CN" sz="2000">
                <a:ea typeface="微软雅黑" panose="020B0503020204020204" pitchFamily="34" charset="-122"/>
              </a:rPr>
              <a:t>Double </a:t>
            </a:r>
          </a:p>
          <a:p>
            <a:pPr algn="ctr"/>
            <a:r>
              <a:rPr kumimoji="1" lang="en-US" altLang="zh-CN" sz="2000">
                <a:ea typeface="微软雅黑" panose="020B0503020204020204" pitchFamily="34" charset="-122"/>
              </a:rPr>
              <a:t>spoke &amp; </a:t>
            </a:r>
            <a:r>
              <a:rPr kumimoji="1" lang="en" altLang="zh-CN" sz="2000">
                <a:ea typeface="微软雅黑" panose="020B0503020204020204" pitchFamily="34" charset="-122"/>
              </a:rPr>
              <a:t>Ellipsoidal cavity</a:t>
            </a:r>
            <a:endParaRPr kumimoji="1" lang="en-US" altLang="zh-CN" sz="2000" dirty="0"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7F9CDD-6556-9464-92D9-719D58B6605E}"/>
              </a:ext>
            </a:extLst>
          </p:cNvPr>
          <p:cNvSpPr txBox="1"/>
          <p:nvPr/>
        </p:nvSpPr>
        <p:spPr bwMode="auto">
          <a:xfrm>
            <a:off x="8997083" y="3028955"/>
            <a:ext cx="2525679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微软雅黑" panose="020B0503020204020204" pitchFamily="34" charset="-122"/>
              </a:rPr>
              <a:t>7-cell pi-mode </a:t>
            </a:r>
            <a:r>
              <a:rPr kumimoji="1" lang="en-US" altLang="zh-CN" sz="2000" dirty="0" err="1">
                <a:ea typeface="微软雅黑" panose="020B0503020204020204" pitchFamily="34" charset="-122"/>
              </a:rPr>
              <a:t>debuncher</a:t>
            </a:r>
            <a:r>
              <a:rPr kumimoji="1" lang="en-US" altLang="zh-CN" sz="2000" dirty="0"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44A300-D72C-0A80-AE0F-F9B8D413D64F}"/>
              </a:ext>
            </a:extLst>
          </p:cNvPr>
          <p:cNvSpPr txBox="1"/>
          <p:nvPr/>
        </p:nvSpPr>
        <p:spPr bwMode="auto">
          <a:xfrm>
            <a:off x="293439" y="3415268"/>
            <a:ext cx="3887924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ea typeface="微软雅黑" panose="020B0503020204020204" pitchFamily="34" charset="-122"/>
              </a:rPr>
              <a:t>RF H</a:t>
            </a:r>
            <a:r>
              <a:rPr kumimoji="1" lang="en-US" altLang="zh-CN" sz="2000" baseline="30000" dirty="0">
                <a:ea typeface="微软雅黑" panose="020B0503020204020204" pitchFamily="34" charset="-122"/>
              </a:rPr>
              <a:t>-</a:t>
            </a:r>
            <a:r>
              <a:rPr kumimoji="1" lang="en-US" altLang="zh-CN" sz="2000" dirty="0">
                <a:ea typeface="微软雅黑" panose="020B0503020204020204" pitchFamily="34" charset="-122"/>
              </a:rPr>
              <a:t> ion source</a:t>
            </a:r>
          </a:p>
        </p:txBody>
      </p:sp>
    </p:spTree>
    <p:extLst>
      <p:ext uri="{BB962C8B-B14F-4D97-AF65-F5344CB8AC3E}">
        <p14:creationId xmlns:p14="http://schemas.microsoft.com/office/powerpoint/2010/main" val="93650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61879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 : </a:t>
            </a:r>
            <a:r>
              <a:rPr lang="en-US" altLang="zh-CN" sz="4000" dirty="0">
                <a:solidFill>
                  <a:schemeClr val="tx1"/>
                </a:solidFill>
              </a:rPr>
              <a:t>RF-Driven H- ion source</a:t>
            </a:r>
            <a:br>
              <a:rPr lang="zh-CN" altLang="en-US" sz="4000" dirty="0"/>
            </a:b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1F8CAC8-BC68-495A-99B2-B2A53E64273E}"/>
              </a:ext>
            </a:extLst>
          </p:cNvPr>
          <p:cNvGraphicFramePr>
            <a:graphicFrameLocks noGrp="1"/>
          </p:cNvGraphicFramePr>
          <p:nvPr/>
        </p:nvGraphicFramePr>
        <p:xfrm>
          <a:off x="5449186" y="894789"/>
          <a:ext cx="6256040" cy="337159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772500">
                  <a:extLst>
                    <a:ext uri="{9D8B030D-6E8A-4147-A177-3AD203B41FA5}">
                      <a16:colId xmlns:a16="http://schemas.microsoft.com/office/drawing/2014/main" val="4226218293"/>
                    </a:ext>
                  </a:extLst>
                </a:gridCol>
                <a:gridCol w="821068">
                  <a:extLst>
                    <a:ext uri="{9D8B030D-6E8A-4147-A177-3AD203B41FA5}">
                      <a16:colId xmlns:a16="http://schemas.microsoft.com/office/drawing/2014/main" val="3273500034"/>
                    </a:ext>
                  </a:extLst>
                </a:gridCol>
                <a:gridCol w="735324">
                  <a:extLst>
                    <a:ext uri="{9D8B030D-6E8A-4147-A177-3AD203B41FA5}">
                      <a16:colId xmlns:a16="http://schemas.microsoft.com/office/drawing/2014/main" val="2833010362"/>
                    </a:ext>
                  </a:extLst>
                </a:gridCol>
                <a:gridCol w="1081539">
                  <a:extLst>
                    <a:ext uri="{9D8B030D-6E8A-4147-A177-3AD203B41FA5}">
                      <a16:colId xmlns:a16="http://schemas.microsoft.com/office/drawing/2014/main" val="776538224"/>
                    </a:ext>
                  </a:extLst>
                </a:gridCol>
                <a:gridCol w="611684">
                  <a:extLst>
                    <a:ext uri="{9D8B030D-6E8A-4147-A177-3AD203B41FA5}">
                      <a16:colId xmlns:a16="http://schemas.microsoft.com/office/drawing/2014/main" val="1673474612"/>
                    </a:ext>
                  </a:extLst>
                </a:gridCol>
                <a:gridCol w="1108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5860">
                  <a:extLst>
                    <a:ext uri="{9D8B030D-6E8A-4147-A177-3AD203B41FA5}">
                      <a16:colId xmlns:a16="http://schemas.microsoft.com/office/drawing/2014/main" val="598596381"/>
                    </a:ext>
                  </a:extLst>
                </a:gridCol>
              </a:tblGrid>
              <a:tr h="675914"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Facility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Op. Current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</a:endParaRPr>
                    </a:p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mA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Duty Factor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RMS </a:t>
                      </a:r>
                      <a:r>
                        <a:rPr lang="en-US" altLang="zh-CN" sz="1200" b="1" dirty="0" err="1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Emitt</a:t>
                      </a: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.</a:t>
                      </a:r>
                    </a:p>
                    <a:p>
                      <a:pPr algn="l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(π.</a:t>
                      </a:r>
                      <a:r>
                        <a:rPr lang="en-US" sz="1200" b="1" dirty="0" err="1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mm.mrad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Life</a:t>
                      </a:r>
                    </a:p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Time</a:t>
                      </a:r>
                      <a:r>
                        <a:rPr lang="zh-CN" altLang="en-US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（</a:t>
                      </a: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month</a:t>
                      </a:r>
                      <a:r>
                        <a:rPr lang="zh-CN" altLang="en-US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）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Availability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+mj-ea"/>
                          <a:ea typeface="+mj-ea"/>
                        </a:rPr>
                        <a:t>Structure</a:t>
                      </a:r>
                      <a:endParaRPr lang="zh-CN" sz="1200" b="1" dirty="0">
                        <a:solidFill>
                          <a:schemeClr val="bg2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589498"/>
                  </a:ext>
                </a:extLst>
              </a:tr>
              <a:tr h="238260"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ISIS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&gt;50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1.1%</a:t>
                      </a:r>
                      <a:endParaRPr lang="zh-CN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0.35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5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99.3%</a:t>
                      </a:r>
                      <a:endParaRPr lang="zh-CN" alt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Penning</a:t>
                      </a:r>
                      <a:endParaRPr lang="zh-CN" alt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038759"/>
                  </a:ext>
                </a:extLst>
              </a:tr>
              <a:tr h="766317"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SNS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&gt;50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6%</a:t>
                      </a:r>
                      <a:endParaRPr lang="zh-CN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0.25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19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99.9%</a:t>
                      </a:r>
                      <a:endParaRPr lang="zh-CN" alt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In Antenna RF</a:t>
                      </a:r>
                      <a:endParaRPr lang="zh-CN" alt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317"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J-PARC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47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1.25%</a:t>
                      </a:r>
                      <a:endParaRPr lang="zh-CN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0.26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22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99.8%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In. Antenna RF</a:t>
                      </a:r>
                      <a:endParaRPr lang="zh-CN" alt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464656"/>
                  </a:ext>
                </a:extLst>
              </a:tr>
              <a:tr h="766317"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 err="1">
                          <a:latin typeface="+mj-ea"/>
                          <a:ea typeface="+mj-ea"/>
                        </a:rPr>
                        <a:t>CSNS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42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1.35%</a:t>
                      </a:r>
                      <a:endParaRPr lang="zh-CN" sz="1200" b="1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+mj-ea"/>
                          <a:ea typeface="+mj-ea"/>
                        </a:rPr>
                        <a:t>&lt;0.31</a:t>
                      </a:r>
                      <a:endParaRPr 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&gt;45</a:t>
                      </a:r>
                      <a:endParaRPr lang="zh-CN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99.999%</a:t>
                      </a:r>
                      <a:endParaRPr lang="zh-CN" sz="1200" b="1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+mj-ea"/>
                          <a:ea typeface="+mj-ea"/>
                        </a:rPr>
                        <a:t>Ext Antenna RF</a:t>
                      </a:r>
                      <a:endParaRPr lang="zh-CN" altLang="zh-CN" sz="1200" b="1" dirty="0"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67618" marR="676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74145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E6C0CE88-94F9-47CB-BB3A-9144349D3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0"/>
          <a:stretch/>
        </p:blipFill>
        <p:spPr>
          <a:xfrm>
            <a:off x="274122" y="894789"/>
            <a:ext cx="5046031" cy="3135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C70FBE-0512-4794-9375-781AA0F72F0B}"/>
              </a:ext>
            </a:extLst>
          </p:cNvPr>
          <p:cNvSpPr txBox="1"/>
          <p:nvPr/>
        </p:nvSpPr>
        <p:spPr>
          <a:xfrm>
            <a:off x="5320153" y="4642476"/>
            <a:ext cx="66384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sz="1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 H- ion source was put into commissioning since Sep. 2021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Excellent performance with nearly 100% availability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BC0791E-B01B-4B29-9EF3-BCC46C1F2566}"/>
              </a:ext>
            </a:extLst>
          </p:cNvPr>
          <p:cNvSpPr txBox="1"/>
          <p:nvPr/>
        </p:nvSpPr>
        <p:spPr>
          <a:xfrm>
            <a:off x="194701" y="4857919"/>
            <a:ext cx="5254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sz="1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External-antenna structure.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Silicon-nitride plasma chamber.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Concise and reliable ignition system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76DCE5-4EED-40E9-8C0B-941E597076E4}"/>
              </a:ext>
            </a:extLst>
          </p:cNvPr>
          <p:cNvSpPr txBox="1"/>
          <p:nvPr/>
        </p:nvSpPr>
        <p:spPr>
          <a:xfrm>
            <a:off x="233436" y="4280839"/>
            <a:ext cx="27774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sz="14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Innovations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507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188909F8-0B91-4EC1-9B8C-16E32A1A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659" y="1505592"/>
            <a:ext cx="4051237" cy="2780401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R&amp;D: </a:t>
            </a:r>
            <a:r>
              <a:rPr lang="en-US" altLang="zh-CN" dirty="0">
                <a:solidFill>
                  <a:schemeClr val="tx1"/>
                </a:solidFill>
              </a:rPr>
              <a:t>Spoke cavity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67" y="885209"/>
            <a:ext cx="11279266" cy="53889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3600" dirty="0">
                <a:solidFill>
                  <a:schemeClr val="tx1"/>
                </a:solidFill>
              </a:rPr>
              <a:t>Spoke cavity prototype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5E4A2DDC-6608-43EA-ABE6-D0FB736DB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40" t="8855" r="18802" b="13336"/>
          <a:stretch/>
        </p:blipFill>
        <p:spPr>
          <a:xfrm>
            <a:off x="2618768" y="1664839"/>
            <a:ext cx="1923750" cy="27793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960DEE-FBE0-43DE-A96D-750BD2827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05" t="21230" r="19027" b="10119"/>
          <a:stretch/>
        </p:blipFill>
        <p:spPr>
          <a:xfrm>
            <a:off x="537817" y="1664838"/>
            <a:ext cx="2070113" cy="2780401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F94F38D3-9B43-49DB-9912-90F002EF831B}"/>
              </a:ext>
            </a:extLst>
          </p:cNvPr>
          <p:cNvSpPr txBox="1"/>
          <p:nvPr/>
        </p:nvSpPr>
        <p:spPr>
          <a:xfrm>
            <a:off x="244124" y="5039786"/>
            <a:ext cx="11947876" cy="18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09728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Two double spoke cavity prototypes have been fabricated and tested,  the maximum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Eacc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reaches at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15 MV/m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and the Q is above 4E10 at 7.3MV/m.</a:t>
            </a:r>
          </a:p>
          <a:p>
            <a:pPr marL="342900" marR="0" lvl="0" indent="-342900" algn="l" defTabSz="109728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Based on the experience gained in the prototyping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we improved the cavity design and process to enhance the performance further.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BF27D4-82A8-4306-848F-5F20B86B2C7C}"/>
              </a:ext>
            </a:extLst>
          </p:cNvPr>
          <p:cNvSpPr txBox="1"/>
          <p:nvPr/>
        </p:nvSpPr>
        <p:spPr>
          <a:xfrm>
            <a:off x="537817" y="4622103"/>
            <a:ext cx="2278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The prototype of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DSR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A2B2E"/>
              </a:solidFill>
              <a:effectLst/>
              <a:uLnTx/>
              <a:uFillTx/>
              <a:latin typeface="PingFang SC"/>
              <a:ea typeface="微软雅黑"/>
              <a:cs typeface="+mn-cs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2EC8E43-7EC1-49D3-8A5E-E6986E95AE23}"/>
              </a:ext>
            </a:extLst>
          </p:cNvPr>
          <p:cNvSpPr txBox="1"/>
          <p:nvPr/>
        </p:nvSpPr>
        <p:spPr>
          <a:xfrm>
            <a:off x="2607930" y="4530092"/>
            <a:ext cx="22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The prototype of cavity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with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vessle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A2B2E"/>
              </a:solidFill>
              <a:effectLst/>
              <a:uLnTx/>
              <a:uFillTx/>
              <a:latin typeface="PingFang SC"/>
              <a:ea typeface="微软雅黑"/>
              <a:cs typeface="+mn-cs"/>
            </a:endParaRPr>
          </a:p>
        </p:txBody>
      </p:sp>
      <p:sp>
        <p:nvSpPr>
          <p:cNvPr id="75" name="文本框 6">
            <a:extLst>
              <a:ext uri="{FF2B5EF4-FFF2-40B4-BE49-F238E27FC236}">
                <a16:creationId xmlns:a16="http://schemas.microsoft.com/office/drawing/2014/main" id="{3CBF27D4-82A8-4306-848F-5F20B86B2C7C}"/>
              </a:ext>
            </a:extLst>
          </p:cNvPr>
          <p:cNvSpPr txBox="1"/>
          <p:nvPr/>
        </p:nvSpPr>
        <p:spPr>
          <a:xfrm>
            <a:off x="4908929" y="4657175"/>
            <a:ext cx="3656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Vertical testing data of the prototype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A2B2E"/>
              </a:solidFill>
              <a:effectLst/>
              <a:uLnTx/>
              <a:uFillTx/>
              <a:latin typeface="PingFang SC"/>
              <a:ea typeface="微软雅黑"/>
              <a:cs typeface="+mn-cs"/>
            </a:endParaRPr>
          </a:p>
        </p:txBody>
      </p:sp>
      <p:graphicFrame>
        <p:nvGraphicFramePr>
          <p:cNvPr id="82" name="表格 6">
            <a:extLst>
              <a:ext uri="{FF2B5EF4-FFF2-40B4-BE49-F238E27FC236}">
                <a16:creationId xmlns:a16="http://schemas.microsoft.com/office/drawing/2014/main" id="{CC7DDF4A-4838-4C90-9039-91C1D0223E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206919" y="1126554"/>
          <a:ext cx="3958253" cy="3670924"/>
        </p:xfrm>
        <a:graphic>
          <a:graphicData uri="http://schemas.openxmlformats.org/drawingml/2006/table">
            <a:tbl>
              <a:tblPr firstRow="1" bandRow="1"/>
              <a:tblGrid>
                <a:gridCol w="224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522">
                  <a:extLst>
                    <a:ext uri="{9D8B030D-6E8A-4147-A177-3AD203B41FA5}">
                      <a16:colId xmlns:a16="http://schemas.microsoft.com/office/drawing/2014/main" val="1757328292"/>
                    </a:ext>
                  </a:extLst>
                </a:gridCol>
              </a:tblGrid>
              <a:tr h="326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100" b="0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parameter</a:t>
                      </a:r>
                      <a:endParaRPr lang="zh-CN" altLang="en-US" sz="1100" b="0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100" b="0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prototype</a:t>
                      </a:r>
                      <a:endParaRPr lang="zh-CN" altLang="en-US" sz="1100" b="0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15950" rtl="0" eaLnBrk="1" latinLnBrk="0" hangingPunct="1"/>
                      <a:r>
                        <a:rPr lang="en-US" altLang="zh-CN" sz="1100" b="0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improved</a:t>
                      </a:r>
                      <a:endParaRPr lang="zh-CN" altLang="en-US" sz="1100" b="0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Frequency(MHz)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324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324</a:t>
                      </a:r>
                      <a:endParaRPr lang="zh-CN" altLang="en-US" sz="16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l-GR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6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opt</a:t>
                      </a:r>
                      <a:endParaRPr lang="zh-CN" altLang="en-US" sz="1600" b="0" kern="100" baseline="-250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16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-250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acc</a:t>
                      </a:r>
                      <a:endParaRPr lang="zh-CN" altLang="en-US" sz="1600" b="0" kern="100" baseline="-250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3.44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altLang="zh-CN" sz="16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-250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/(MV/m)^2)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8.86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R/Q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410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401</a:t>
                      </a:r>
                      <a:endParaRPr lang="zh-CN" altLang="en-US" sz="16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118</a:t>
                      </a:r>
                      <a:endParaRPr lang="zh-CN" altLang="en-US" sz="16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tube diameter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600" b="0" kern="100" baseline="-250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(MV/m)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7.3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600" b="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234319"/>
                  </a:ext>
                </a:extLst>
              </a:tr>
            </a:tbl>
          </a:graphicData>
        </a:graphic>
      </p:graphicFrame>
      <p:sp>
        <p:nvSpPr>
          <p:cNvPr id="84" name="文本框 6">
            <a:extLst>
              <a:ext uri="{FF2B5EF4-FFF2-40B4-BE49-F238E27FC236}">
                <a16:creationId xmlns:a16="http://schemas.microsoft.com/office/drawing/2014/main" id="{F4ED87A9-610F-4B09-93AA-1F18BEE2C85A}"/>
              </a:ext>
            </a:extLst>
          </p:cNvPr>
          <p:cNvSpPr txBox="1"/>
          <p:nvPr/>
        </p:nvSpPr>
        <p:spPr>
          <a:xfrm>
            <a:off x="9569718" y="4707402"/>
            <a:ext cx="2378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微软雅黑"/>
                <a:cs typeface="+mn-cs"/>
              </a:rPr>
              <a:t>The parameter of DSR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A2B2E"/>
              </a:solidFill>
              <a:effectLst/>
              <a:uLnTx/>
              <a:uFillTx/>
              <a:latin typeface="PingFang SC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946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箭头: 右 1">
            <a:extLst>
              <a:ext uri="{FF2B5EF4-FFF2-40B4-BE49-F238E27FC236}">
                <a16:creationId xmlns:a16="http://schemas.microsoft.com/office/drawing/2014/main" id="{39BEBF64-E645-46E6-8FF2-E27E772F8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63" y="2133600"/>
            <a:ext cx="319087" cy="3635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051" name="箭头: 右 2">
            <a:extLst>
              <a:ext uri="{FF2B5EF4-FFF2-40B4-BE49-F238E27FC236}">
                <a16:creationId xmlns:a16="http://schemas.microsoft.com/office/drawing/2014/main" id="{1A039D3D-45F0-42E7-9452-114337D03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4113" y="2133600"/>
            <a:ext cx="320675" cy="3635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8B4CF5-AFD8-4C9A-A3C3-438673B4EE7E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48630" y="870388"/>
            <a:ext cx="2365654" cy="288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036740-339A-433C-B08F-678FB84F309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43830" y="870388"/>
            <a:ext cx="4203964" cy="288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FE60B0-7758-495F-B334-461F5FAD59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5285538" y="870388"/>
            <a:ext cx="1738156" cy="2886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CC7A6F-608C-4DD3-A7D9-DAE1FDE36E5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41840" y="4027620"/>
            <a:ext cx="4194231" cy="2793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568B3F-7D5A-4E88-BA53-C862F0DB4F32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1723" y="870389"/>
            <a:ext cx="2365654" cy="288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0057" name="箭头: 右 8">
            <a:extLst>
              <a:ext uri="{FF2B5EF4-FFF2-40B4-BE49-F238E27FC236}">
                <a16:creationId xmlns:a16="http://schemas.microsoft.com/office/drawing/2014/main" id="{4207B12F-B23A-433D-9AB3-EE135BB7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2133600"/>
            <a:ext cx="320675" cy="3635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箭头: 环形 9">
            <a:extLst>
              <a:ext uri="{FF2B5EF4-FFF2-40B4-BE49-F238E27FC236}">
                <a16:creationId xmlns:a16="http://schemas.microsoft.com/office/drawing/2014/main" id="{393CDE00-5B11-45E5-9510-B647ABAC5D4A}"/>
              </a:ext>
            </a:extLst>
          </p:cNvPr>
          <p:cNvSpPr/>
          <p:nvPr/>
        </p:nvSpPr>
        <p:spPr bwMode="auto">
          <a:xfrm rot="5400000">
            <a:off x="10726641" y="3095665"/>
            <a:ext cx="1663341" cy="1403085"/>
          </a:xfrm>
          <a:prstGeom prst="circularArrow">
            <a:avLst/>
          </a:prstGeom>
          <a:gradFill flip="none" rotWithShape="1">
            <a:gsLst>
              <a:gs pos="0">
                <a:srgbClr val="CCFF33">
                  <a:shade val="30000"/>
                  <a:satMod val="115000"/>
                </a:srgbClr>
              </a:gs>
              <a:gs pos="50000">
                <a:srgbClr val="CCFF33">
                  <a:shade val="67500"/>
                  <a:satMod val="115000"/>
                </a:srgbClr>
              </a:gs>
              <a:gs pos="100000">
                <a:srgbClr val="CCFF3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061" name="文本框 10">
            <a:extLst>
              <a:ext uri="{FF2B5EF4-FFF2-40B4-BE49-F238E27FC236}">
                <a16:creationId xmlns:a16="http://schemas.microsoft.com/office/drawing/2014/main" id="{BB058D3D-33A7-4BF3-99AE-67607E3DA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3706813"/>
            <a:ext cx="8128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HPR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062" name="文本框 11">
            <a:extLst>
              <a:ext uri="{FF2B5EF4-FFF2-40B4-BE49-F238E27FC236}">
                <a16:creationId xmlns:a16="http://schemas.microsoft.com/office/drawing/2014/main" id="{D6B8A685-98F6-4FAA-8A1B-4AB0E450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698875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Coupler installation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063" name="文本框 12">
            <a:extLst>
              <a:ext uri="{FF2B5EF4-FFF2-40B4-BE49-F238E27FC236}">
                <a16:creationId xmlns:a16="http://schemas.microsoft.com/office/drawing/2014/main" id="{608AD3F5-A50C-4860-9811-DFDC3AB7B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3686175"/>
            <a:ext cx="2168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Bellows installation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484AC3-4DB4-4A9D-81D5-93EBAF72EFA9}"/>
              </a:ext>
            </a:extLst>
          </p:cNvPr>
          <p:cNvSpPr txBox="1"/>
          <p:nvPr/>
        </p:nvSpPr>
        <p:spPr>
          <a:xfrm>
            <a:off x="195974" y="4099023"/>
            <a:ext cx="71108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cavity string assembly in the clean room 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Completed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cryomodule and valve box have been delivered to PAPS.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installation of the cryomodule and valve box will be finished in the next five weeks……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0065" name="文本框 14">
            <a:extLst>
              <a:ext uri="{FF2B5EF4-FFF2-40B4-BE49-F238E27FC236}">
                <a16:creationId xmlns:a16="http://schemas.microsoft.com/office/drawing/2014/main" id="{C7BA78EB-0539-41B7-BCA5-3A8EC2D4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3679825"/>
            <a:ext cx="275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Cavity string assembly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2C36D180-4D0E-4E13-B7C0-95247AF5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75" y="92075"/>
            <a:ext cx="10509250" cy="660400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R&amp;D: </a:t>
            </a:r>
            <a:r>
              <a:rPr lang="en-US" altLang="zh-CN" dirty="0">
                <a:solidFill>
                  <a:schemeClr val="tx1"/>
                </a:solidFill>
              </a:rPr>
              <a:t>Spoke cavity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67" y="874403"/>
            <a:ext cx="11279266" cy="53889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3200" dirty="0">
                <a:solidFill>
                  <a:schemeClr val="tx1"/>
                </a:solidFill>
              </a:rPr>
              <a:t>648 MHz 6-cell elliptical Cavity</a:t>
            </a:r>
          </a:p>
          <a:p>
            <a:endParaRPr lang="zh-CN" altLang="en-US" dirty="0"/>
          </a:p>
        </p:txBody>
      </p:sp>
      <p:graphicFrame>
        <p:nvGraphicFramePr>
          <p:cNvPr id="30" name="表格 6">
            <a:extLst>
              <a:ext uri="{FF2B5EF4-FFF2-40B4-BE49-F238E27FC236}">
                <a16:creationId xmlns:a16="http://schemas.microsoft.com/office/drawing/2014/main" id="{C186D30B-BCA0-413E-938D-6E2C3A22EC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52014" y="1490184"/>
          <a:ext cx="2861220" cy="3795495"/>
        </p:xfrm>
        <a:graphic>
          <a:graphicData uri="http://schemas.openxmlformats.org/drawingml/2006/table">
            <a:tbl>
              <a:tblPr firstRow="1" bandRow="1"/>
              <a:tblGrid>
                <a:gridCol w="1921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parameter</a:t>
                      </a:r>
                      <a:endParaRPr lang="zh-CN" altLang="en-US" sz="1400" b="0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design</a:t>
                      </a:r>
                      <a:endParaRPr lang="zh-CN" altLang="en-US" sz="1400" b="0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Frequency(MHz)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648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TTF@</a:t>
                      </a:r>
                      <a:r>
                        <a:rPr lang="el-GR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4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1400" b="0" kern="100" baseline="-250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0.7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l-GR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4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1400" b="0" kern="100" baseline="-250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0.62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-250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acc</a:t>
                      </a:r>
                      <a:endParaRPr lang="zh-CN" altLang="en-US" sz="1400" b="0" kern="100" baseline="-250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2.53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altLang="zh-CN" sz="1400" b="0" kern="100" baseline="-250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-250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/(MV/m)2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15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5.45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R/Q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309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177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4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tube diameter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105/120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234319"/>
                  </a:ext>
                </a:extLst>
              </a:tr>
              <a:tr h="299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Cell-cell coupling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1.35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88129"/>
                  </a:ext>
                </a:extLst>
              </a:tr>
              <a:tr h="299291">
                <a:tc>
                  <a:txBody>
                    <a:bodyPr/>
                    <a:lstStyle/>
                    <a:p>
                      <a:pPr marL="0" algn="ctr" defTabSz="1015950" rtl="0" eaLnBrk="1" latinLnBrk="0" hangingPunct="1"/>
                      <a:r>
                        <a:rPr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-250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altLang="zh-CN" sz="1400" b="0" kern="100" baseline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(MV/m)</a:t>
                      </a:r>
                      <a:endParaRPr lang="zh-CN" altLang="en-US" sz="1400" b="0" kern="1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15950" rtl="0" eaLnBrk="1" latinLnBrk="0" hangingPunct="1"/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altLang="en-US" sz="14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29132"/>
                  </a:ext>
                </a:extLst>
              </a:tr>
            </a:tbl>
          </a:graphicData>
        </a:graphic>
      </p:graphicFrame>
      <p:pic>
        <p:nvPicPr>
          <p:cNvPr id="31" name="图片 30">
            <a:extLst>
              <a:ext uri="{FF2B5EF4-FFF2-40B4-BE49-F238E27FC236}">
                <a16:creationId xmlns:a16="http://schemas.microsoft.com/office/drawing/2014/main" id="{25965F58-2DA2-4A56-A9C5-88595235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62" y="3115728"/>
            <a:ext cx="3327174" cy="115778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C077F1E1-E2AE-4686-8B98-4B9AA08D2F51}"/>
              </a:ext>
            </a:extLst>
          </p:cNvPr>
          <p:cNvSpPr txBox="1"/>
          <p:nvPr/>
        </p:nvSpPr>
        <p:spPr bwMode="auto">
          <a:xfrm>
            <a:off x="5515291" y="4289398"/>
            <a:ext cx="34877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宋体" panose="02010600030101010101" pitchFamily="2" charset="-122"/>
                <a:cs typeface="+mn-cs"/>
              </a:rPr>
              <a:t>The mechanical design of coupler</a:t>
            </a:r>
            <a:endParaRPr kumimoji="0" lang="zh-CN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5287D363-FA36-4AD7-81ED-0C8A57A6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484" y="2858248"/>
            <a:ext cx="2449452" cy="1541523"/>
          </a:xfrm>
          <a:prstGeom prst="rect">
            <a:avLst/>
          </a:prstGeom>
        </p:spPr>
      </p:pic>
      <p:sp>
        <p:nvSpPr>
          <p:cNvPr id="38" name="文本框 15">
            <a:extLst>
              <a:ext uri="{FF2B5EF4-FFF2-40B4-BE49-F238E27FC236}">
                <a16:creationId xmlns:a16="http://schemas.microsoft.com/office/drawing/2014/main" id="{257300BE-CFAB-4E39-B582-91F393216CD4}"/>
              </a:ext>
            </a:extLst>
          </p:cNvPr>
          <p:cNvSpPr txBox="1"/>
          <p:nvPr/>
        </p:nvSpPr>
        <p:spPr bwMode="auto">
          <a:xfrm>
            <a:off x="8820352" y="4317394"/>
            <a:ext cx="24927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宋体" panose="02010600030101010101" pitchFamily="2" charset="-122"/>
                <a:cs typeface="+mn-cs"/>
              </a:rPr>
              <a:t>The cryomodule structure</a:t>
            </a:r>
            <a:endParaRPr kumimoji="0" lang="zh-CN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A5240D-9888-4D3D-9112-E96DB509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1" y="1202204"/>
            <a:ext cx="2959937" cy="14923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499820-04C6-422F-B126-A8FEEC627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224" y="1159965"/>
            <a:ext cx="3585993" cy="1519539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680F12D1-DC3A-42E4-A933-73F1BA0C7175}"/>
              </a:ext>
            </a:extLst>
          </p:cNvPr>
          <p:cNvSpPr txBox="1"/>
          <p:nvPr/>
        </p:nvSpPr>
        <p:spPr>
          <a:xfrm>
            <a:off x="6434078" y="2654041"/>
            <a:ext cx="4784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宋体" panose="02010600030101010101" pitchFamily="2" charset="-122"/>
                <a:cs typeface="+mn-cs"/>
              </a:rPr>
              <a:t>mechanical structure of ellipsoidal cavity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A2B2E"/>
              </a:solidFill>
              <a:effectLst/>
              <a:uLnTx/>
              <a:uFillTx/>
              <a:latin typeface="PingFang SC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1B526FB-8E62-4E51-AAB3-554DE4849205}"/>
              </a:ext>
            </a:extLst>
          </p:cNvPr>
          <p:cNvSpPr txBox="1"/>
          <p:nvPr/>
        </p:nvSpPr>
        <p:spPr>
          <a:xfrm>
            <a:off x="-39227" y="5274639"/>
            <a:ext cx="60053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design of the superconducting cavity, coupler, magnetic shield, and tuner has been completed.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cryomodule is currently under design.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cavity is currently being fabricated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D666CCC4-88E4-4A72-BCE0-FDBB9F7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R&amp;D: </a:t>
            </a:r>
            <a:r>
              <a:rPr lang="en-US" altLang="zh-CN" dirty="0">
                <a:solidFill>
                  <a:schemeClr val="tx1"/>
                </a:solidFill>
              </a:rPr>
              <a:t>elliptical cavity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F5B7663-251B-4C0E-B3BD-383203D014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284" y="4685881"/>
            <a:ext cx="1492678" cy="2100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0728E1-05B5-4DC9-97FB-2D66DEF440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321" y="4676805"/>
            <a:ext cx="2700903" cy="2026470"/>
          </a:xfrm>
          <a:prstGeom prst="rect">
            <a:avLst/>
          </a:prstGeom>
        </p:spPr>
      </p:pic>
      <p:sp>
        <p:nvSpPr>
          <p:cNvPr id="22" name="文本框 15">
            <a:extLst>
              <a:ext uri="{FF2B5EF4-FFF2-40B4-BE49-F238E27FC236}">
                <a16:creationId xmlns:a16="http://schemas.microsoft.com/office/drawing/2014/main" id="{E7F5446D-F01D-437C-8015-B373A4DD922D}"/>
              </a:ext>
            </a:extLst>
          </p:cNvPr>
          <p:cNvSpPr txBox="1"/>
          <p:nvPr/>
        </p:nvSpPr>
        <p:spPr bwMode="auto">
          <a:xfrm>
            <a:off x="8589521" y="5555293"/>
            <a:ext cx="1052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宋体" panose="02010600030101010101" pitchFamily="2" charset="-122"/>
                <a:cs typeface="+mn-cs"/>
              </a:rPr>
              <a:t>End cover</a:t>
            </a:r>
            <a:endParaRPr kumimoji="0" lang="zh-CN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4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499A31A0-8C57-4A25-A585-C8B750BDE69B}"/>
              </a:ext>
            </a:extLst>
          </p:cNvPr>
          <p:cNvSpPr txBox="1">
            <a:spLocks/>
          </p:cNvSpPr>
          <p:nvPr/>
        </p:nvSpPr>
        <p:spPr>
          <a:xfrm>
            <a:off x="293915" y="1141189"/>
            <a:ext cx="6502734" cy="5005536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lnSpcReduction="10000"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 separate power source for each cavity, to adjust power and phase</a:t>
            </a:r>
          </a:p>
          <a:p>
            <a:pPr marL="72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09725" algn="l"/>
              </a:tabLst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300kW @ 324MHz * 20</a:t>
            </a:r>
          </a:p>
          <a:p>
            <a:pPr marL="72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609725" algn="l"/>
              </a:tabLst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&gt;500kW @ 648MHz * 24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Spoke cavity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Solid state amplifier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, with 30% safety margin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Elliptical cavity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Klystron + solid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modulator + circulator and load</a:t>
            </a:r>
          </a:p>
        </p:txBody>
      </p:sp>
      <p:pic>
        <p:nvPicPr>
          <p:cNvPr id="24" name="图片 4">
            <a:extLst>
              <a:ext uri="{FF2B5EF4-FFF2-40B4-BE49-F238E27FC236}">
                <a16:creationId xmlns:a16="http://schemas.microsoft.com/office/drawing/2014/main" id="{680B6BFF-DD48-4F5D-8DBE-FD08F536A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93" y="1223768"/>
            <a:ext cx="1778888" cy="226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2">
            <a:extLst>
              <a:ext uri="{FF2B5EF4-FFF2-40B4-BE49-F238E27FC236}">
                <a16:creationId xmlns:a16="http://schemas.microsoft.com/office/drawing/2014/main" id="{CBB793DF-2FEF-424D-9DEF-6AE324B3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R&amp;D: </a:t>
            </a:r>
            <a:r>
              <a:rPr lang="en-US" altLang="zh-CN" dirty="0">
                <a:solidFill>
                  <a:schemeClr val="tx1"/>
                </a:solidFill>
              </a:rPr>
              <a:t>RF power source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AA41FD-345F-4A1E-9E65-AFFBC63BE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12" y="3702497"/>
            <a:ext cx="4238750" cy="2795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D330FD3-0D62-46D5-8A14-42C96BE26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028036" y="558951"/>
            <a:ext cx="2193265" cy="35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7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46332" y="1302268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流程图: 离页连接符 33"/>
          <p:cNvSpPr/>
          <p:nvPr/>
        </p:nvSpPr>
        <p:spPr>
          <a:xfrm>
            <a:off x="1239652" y="233889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>
            <a:cxnSpLocks/>
          </p:cNvCxnSpPr>
          <p:nvPr/>
        </p:nvCxnSpPr>
        <p:spPr>
          <a:xfrm flipV="1">
            <a:off x="2578395" y="1822463"/>
            <a:ext cx="8681484" cy="39234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2572053" y="1312305"/>
            <a:ext cx="6844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Introduction of CSNS accelerator </a:t>
            </a:r>
          </a:p>
        </p:txBody>
      </p:sp>
      <p:sp>
        <p:nvSpPr>
          <p:cNvPr id="42" name="文本框 43"/>
          <p:cNvSpPr txBox="1"/>
          <p:nvPr/>
        </p:nvSpPr>
        <p:spPr>
          <a:xfrm>
            <a:off x="2527055" y="2310706"/>
            <a:ext cx="8286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Operation and beam power upgrading</a:t>
            </a:r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>
            <a:off x="2596490" y="2880590"/>
            <a:ext cx="8663389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0" name="流程图: 离页连接符 9"/>
          <p:cNvSpPr/>
          <p:nvPr/>
        </p:nvSpPr>
        <p:spPr>
          <a:xfrm>
            <a:off x="1234976" y="336337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43"/>
          <p:cNvSpPr txBox="1"/>
          <p:nvPr/>
        </p:nvSpPr>
        <p:spPr>
          <a:xfrm>
            <a:off x="2587503" y="3376604"/>
            <a:ext cx="8932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Design and pre-research on CSNS-II </a:t>
            </a:r>
          </a:p>
          <a:p>
            <a:r>
              <a:rPr lang="en-US" altLang="zh-CN" sz="2800" dirty="0">
                <a:solidFill>
                  <a:prstClr val="black"/>
                </a:solidFill>
                <a:latin typeface="Arial Black" panose="020B0A04020102020204" pitchFamily="34" charset="0"/>
                <a:ea typeface="微软雅黑" panose="020B0503020204020204" charset="-122"/>
              </a:rPr>
              <a:t> </a:t>
            </a: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 flipV="1">
            <a:off x="2640657" y="3937632"/>
            <a:ext cx="8560743" cy="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3" name="流程图: 离页连接符 9"/>
          <p:cNvSpPr/>
          <p:nvPr/>
        </p:nvSpPr>
        <p:spPr>
          <a:xfrm>
            <a:off x="1251794" y="437174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43"/>
          <p:cNvSpPr txBox="1"/>
          <p:nvPr/>
        </p:nvSpPr>
        <p:spPr>
          <a:xfrm>
            <a:off x="2588049" y="4389924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Summary</a:t>
            </a:r>
          </a:p>
        </p:txBody>
      </p:sp>
      <p:cxnSp>
        <p:nvCxnSpPr>
          <p:cNvPr id="15" name="直接连接符 11"/>
          <p:cNvCxnSpPr>
            <a:cxnSpLocks/>
          </p:cNvCxnSpPr>
          <p:nvPr/>
        </p:nvCxnSpPr>
        <p:spPr>
          <a:xfrm>
            <a:off x="2657483" y="4964756"/>
            <a:ext cx="8543917" cy="760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511179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67CD546-043F-BDB4-7972-A48EA461E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" y="3329898"/>
            <a:ext cx="3910877" cy="347518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50" y="961398"/>
            <a:ext cx="11279266" cy="538890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200" dirty="0">
                <a:solidFill>
                  <a:schemeClr val="tx1"/>
                </a:solidFill>
              </a:rPr>
              <a:t>Magnetic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>
                <a:solidFill>
                  <a:schemeClr val="tx1"/>
                </a:solidFill>
              </a:rPr>
              <a:t>alloy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>
                <a:solidFill>
                  <a:schemeClr val="tx1"/>
                </a:solidFill>
              </a:rPr>
              <a:t>loaded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>
                <a:solidFill>
                  <a:schemeClr val="tx1"/>
                </a:solidFill>
              </a:rPr>
              <a:t>cavity</a:t>
            </a:r>
            <a:endParaRPr lang="en-US" altLang="zh-CN" dirty="0"/>
          </a:p>
          <a:p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50kV/m</a:t>
            </a:r>
          </a:p>
          <a:p>
            <a:r>
              <a:rPr lang="en-US" altLang="zh-CN" dirty="0"/>
              <a:t>Operation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6"/>
                </a:solidFill>
              </a:rPr>
              <a:t>40kV/m</a:t>
            </a:r>
          </a:p>
          <a:p>
            <a:r>
              <a:rPr lang="en-US" altLang="zh-CN" dirty="0"/>
              <a:t>Cavity</a:t>
            </a:r>
            <a:r>
              <a:rPr lang="zh-CN" altLang="en-US" dirty="0"/>
              <a:t> </a:t>
            </a:r>
            <a:r>
              <a:rPr lang="en-US" altLang="zh-CN" dirty="0"/>
              <a:t>impedance</a:t>
            </a:r>
            <a:r>
              <a:rPr lang="zh-CN" altLang="en-US" dirty="0"/>
              <a:t> </a:t>
            </a:r>
            <a:r>
              <a:rPr lang="en-US" altLang="zh-CN" dirty="0"/>
              <a:t>variation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zh-CN" altLang="en-US" dirty="0"/>
              <a:t> </a:t>
            </a:r>
            <a:r>
              <a:rPr lang="en-US" altLang="zh-CN" dirty="0"/>
              <a:t>3%</a:t>
            </a:r>
            <a:r>
              <a:rPr lang="zh-CN" altLang="en-US" dirty="0"/>
              <a:t>（</a:t>
            </a:r>
            <a:r>
              <a:rPr lang="en-US" altLang="zh-CN" dirty="0"/>
              <a:t>&gt;9600</a:t>
            </a:r>
            <a:r>
              <a:rPr lang="zh-CN" altLang="en-US" dirty="0"/>
              <a:t> </a:t>
            </a:r>
            <a:r>
              <a:rPr lang="en-US" altLang="zh-CN" dirty="0" err="1"/>
              <a:t>hrs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11A911-B442-5364-EB03-51DA2A813E9A}"/>
              </a:ext>
            </a:extLst>
          </p:cNvPr>
          <p:cNvSpPr txBox="1"/>
          <p:nvPr/>
        </p:nvSpPr>
        <p:spPr bwMode="auto">
          <a:xfrm>
            <a:off x="574374" y="5596988"/>
            <a:ext cx="346695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Frequency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range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1-4MHz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25Hz/50%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fundamental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hormonic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25Hz/15%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second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hormonic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lumMod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81B9DA-735E-49E4-19C4-707EAB09C1BC}"/>
              </a:ext>
            </a:extLst>
          </p:cNvPr>
          <p:cNvSpPr txBox="1"/>
          <p:nvPr/>
        </p:nvSpPr>
        <p:spPr bwMode="auto">
          <a:xfrm>
            <a:off x="8780374" y="6565486"/>
            <a:ext cx="37825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Cavity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impedance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variation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&lt;3%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4F5DC4A-8EDD-3801-76AD-A3437C8AB2AB}"/>
              </a:ext>
            </a:extLst>
          </p:cNvPr>
          <p:cNvGrpSpPr/>
          <p:nvPr/>
        </p:nvGrpSpPr>
        <p:grpSpPr>
          <a:xfrm>
            <a:off x="3919340" y="3525170"/>
            <a:ext cx="4205544" cy="3194205"/>
            <a:chOff x="3919340" y="3329898"/>
            <a:chExt cx="4205544" cy="3389477"/>
          </a:xfrm>
        </p:grpSpPr>
        <p:pic>
          <p:nvPicPr>
            <p:cNvPr id="13" name="图片 12" descr="upload_586665775">
              <a:extLst>
                <a:ext uri="{FF2B5EF4-FFF2-40B4-BE49-F238E27FC236}">
                  <a16:creationId xmlns:a16="http://schemas.microsoft.com/office/drawing/2014/main" id="{38D957DD-766B-FBE4-8BDF-4AE10920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1331" y="3659375"/>
              <a:ext cx="4083553" cy="30600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CBA272D-35FD-F44D-8057-041066248DFB}"/>
                </a:ext>
              </a:extLst>
            </p:cNvPr>
            <p:cNvSpPr txBox="1"/>
            <p:nvPr/>
          </p:nvSpPr>
          <p:spPr bwMode="auto">
            <a:xfrm>
              <a:off x="3919340" y="3329898"/>
              <a:ext cx="33994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2022.09</a:t>
              </a: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officially</a:t>
              </a: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put</a:t>
              </a: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into</a:t>
              </a: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operation</a:t>
              </a: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7BE6D4C-7521-3492-4089-25B71F237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70" y="830601"/>
            <a:ext cx="5095735" cy="28332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5DF3A95-ADAE-00C2-743B-53671F58E1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83" y="3637674"/>
            <a:ext cx="4058653" cy="2948035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6579CA0-B6C2-4114-83D5-0F85ED820D30}"/>
              </a:ext>
            </a:extLst>
          </p:cNvPr>
          <p:cNvSpPr/>
          <p:nvPr/>
        </p:nvSpPr>
        <p:spPr>
          <a:xfrm>
            <a:off x="627017" y="3198625"/>
            <a:ext cx="1619794" cy="667981"/>
          </a:xfrm>
          <a:prstGeom prst="ellipse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标题 2">
            <a:extLst>
              <a:ext uri="{FF2B5EF4-FFF2-40B4-BE49-F238E27FC236}">
                <a16:creationId xmlns:a16="http://schemas.microsoft.com/office/drawing/2014/main" id="{488F322E-BD60-47CF-ACBF-4CA53FC7B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61879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R&amp;D</a:t>
            </a:r>
            <a:r>
              <a:rPr lang="zh-CN" altLang="en-US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：</a:t>
            </a:r>
            <a:r>
              <a:rPr lang="en-US" altLang="zh-CN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 loaded cavity</a:t>
            </a:r>
            <a:br>
              <a:rPr lang="en-US" altLang="zh-CN" dirty="0">
                <a:solidFill>
                  <a:schemeClr val="tx1"/>
                </a:solidFill>
              </a:rPr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834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CBB793DF-2FEF-424D-9DEF-6AE324B3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4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Beam </a:t>
            </a:r>
            <a:r>
              <a:rPr lang="en-US" altLang="zh-CN" sz="4000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dynamic challenges in the CSNS-II RCS 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ED33F9D-6105-45ED-A568-FC7422A3F8F5}"/>
              </a:ext>
            </a:extLst>
          </p:cNvPr>
          <p:cNvGraphicFramePr>
            <a:graphicFrameLocks noGrp="1"/>
          </p:cNvGraphicFramePr>
          <p:nvPr/>
        </p:nvGraphicFramePr>
        <p:xfrm>
          <a:off x="292345" y="881830"/>
          <a:ext cx="11587655" cy="3229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Challenges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Solutions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Emittance increases driven by 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space charge effects</a:t>
                      </a:r>
                      <a:endParaRPr lang="zh-CN" altLang="en-US" sz="1800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Dual harmonic RF cavity system; Painting injection</a:t>
                      </a: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5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Emittance increase caused by broken four-fold symmetry of the RCS</a:t>
                      </a:r>
                      <a:endParaRPr lang="zh-CN" altLang="en-US" sz="1800" kern="0" dirty="0">
                        <a:solidFill>
                          <a:schemeClr val="tx1"/>
                        </a:solidFill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New injection system</a:t>
                      </a: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5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Beam instability </a:t>
                      </a:r>
                      <a:endParaRPr lang="zh-CN" altLang="en-US" sz="1800" kern="0" dirty="0">
                        <a:solidFill>
                          <a:srgbClr val="FF0000"/>
                        </a:solidFill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Increasing chromaticity damping and </a:t>
                      </a:r>
                      <a:r>
                        <a:rPr kumimoji="0" lang="en-US" altLang="zh-CN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octupole</a:t>
                      </a:r>
                      <a:r>
                        <a:rPr kumimoji="0" lang="en-US" altLang="zh-C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magnet damping; Installation of a beam feedback system; optimization of the tune</a:t>
                      </a: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6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Large </a:t>
                      </a:r>
                      <a:r>
                        <a:rPr lang="en-US" altLang="zh-CN" sz="1800" kern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beam loss </a:t>
                      </a:r>
                      <a:r>
                        <a:rPr lang="en-US" altLang="zh-CN" sz="1800" kern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at the arc section</a:t>
                      </a:r>
                      <a:endParaRPr lang="zh-CN" altLang="en-US" sz="1800" kern="0" dirty="0">
                        <a:solidFill>
                          <a:schemeClr val="tx1"/>
                        </a:solidFill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Installation of  a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momentum collimator system</a:t>
                      </a: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Too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small vertical acceptance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 the circulating beam vacuum chamber at the Lambertson magnet inlet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New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Lambertson magnet </a:t>
                      </a: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8164ED3F-30E5-4A07-932A-5994B9C1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384" y="4160423"/>
            <a:ext cx="3017144" cy="265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DC2C83F-8309-4E71-8710-903A12FD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0105" y="4135031"/>
            <a:ext cx="3668530" cy="267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26EF6DF-E8FB-495D-8456-EEA737326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3" y="4156527"/>
            <a:ext cx="3986843" cy="2657895"/>
          </a:xfrm>
          <a:prstGeom prst="rect">
            <a:avLst/>
          </a:prstGeom>
        </p:spPr>
      </p:pic>
      <p:sp>
        <p:nvSpPr>
          <p:cNvPr id="13" name="文本框 25">
            <a:extLst>
              <a:ext uri="{FF2B5EF4-FFF2-40B4-BE49-F238E27FC236}">
                <a16:creationId xmlns:a16="http://schemas.microsoft.com/office/drawing/2014/main" id="{E1E09E42-CEC0-46BA-A4CF-CF2654F9B986}"/>
              </a:ext>
            </a:extLst>
          </p:cNvPr>
          <p:cNvSpPr txBox="1"/>
          <p:nvPr/>
        </p:nvSpPr>
        <p:spPr>
          <a:xfrm>
            <a:off x="1974985" y="5157417"/>
            <a:ext cx="184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Three dual harmonic RF cavity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6F8569E6-159E-47C0-916E-182C10FD2127}"/>
              </a:ext>
            </a:extLst>
          </p:cNvPr>
          <p:cNvSpPr txBox="1"/>
          <p:nvPr/>
        </p:nvSpPr>
        <p:spPr bwMode="auto">
          <a:xfrm>
            <a:off x="9321324" y="4578515"/>
            <a:ext cx="24927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A2B2E"/>
                </a:solidFill>
                <a:effectLst/>
                <a:uLnTx/>
                <a:uFillTx/>
                <a:latin typeface="PingFang SC"/>
                <a:ea typeface="宋体" panose="02010600030101010101" pitchFamily="2" charset="-122"/>
                <a:cs typeface="+mn-cs"/>
              </a:rPr>
              <a:t>The cryomodule structure</a:t>
            </a:r>
            <a:endParaRPr kumimoji="0" lang="zh-CN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65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1" y="60357"/>
            <a:ext cx="10510125" cy="659643"/>
          </a:xfrm>
        </p:spPr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CDEA55A-13B3-4598-9132-4CDA6FC8D802}"/>
              </a:ext>
            </a:extLst>
          </p:cNvPr>
          <p:cNvSpPr txBox="1">
            <a:spLocks noChangeArrowheads="1"/>
          </p:cNvSpPr>
          <p:nvPr/>
        </p:nvSpPr>
        <p:spPr>
          <a:xfrm>
            <a:off x="190458" y="935424"/>
            <a:ext cx="11938405" cy="5410785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3200" b="0" dirty="0">
                <a:solidFill>
                  <a:schemeClr val="tx1"/>
                </a:solidFill>
              </a:rPr>
              <a:t>IHEP has successfully built and operated a</a:t>
            </a:r>
            <a:r>
              <a:rPr kumimoji="1" lang="zh-CN" altLang="en-US" sz="3200" b="0" dirty="0">
                <a:solidFill>
                  <a:schemeClr val="tx1"/>
                </a:solidFill>
              </a:rPr>
              <a:t> </a:t>
            </a:r>
            <a:r>
              <a:rPr lang="en-US" altLang="zh-CN" sz="3200" b="0" dirty="0">
                <a:solidFill>
                  <a:schemeClr val="tx1"/>
                </a:solidFill>
              </a:rPr>
              <a:t>high-energy &amp; high-current proton accelerator</a:t>
            </a:r>
            <a:endParaRPr kumimoji="1" lang="en-US" altLang="zh-CN" sz="3200" b="0" dirty="0">
              <a:solidFill>
                <a:schemeClr val="tx1"/>
              </a:solidFill>
            </a:endParaRPr>
          </a:p>
          <a:p>
            <a:pPr algn="just"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3200" b="0" dirty="0">
                <a:solidFill>
                  <a:schemeClr val="tx1"/>
                </a:solidFill>
              </a:rPr>
              <a:t>Thanks to the hard work of the accelerator team, CSNS has achieved an</a:t>
            </a:r>
            <a:r>
              <a:rPr kumimoji="1" lang="zh-CN" altLang="en-US" sz="3200" b="0" dirty="0">
                <a:solidFill>
                  <a:schemeClr val="tx1"/>
                </a:solidFill>
              </a:rPr>
              <a:t> </a:t>
            </a:r>
            <a:r>
              <a:rPr kumimoji="1" lang="en-US" altLang="zh-CN" sz="3200" b="0" dirty="0">
                <a:solidFill>
                  <a:schemeClr val="tx1"/>
                </a:solidFill>
              </a:rPr>
              <a:t>excellent</a:t>
            </a:r>
            <a:r>
              <a:rPr kumimoji="1" lang="zh-CN" altLang="en-US" sz="3200" b="0" dirty="0">
                <a:solidFill>
                  <a:schemeClr val="tx1"/>
                </a:solidFill>
              </a:rPr>
              <a:t> </a:t>
            </a:r>
            <a:r>
              <a:rPr kumimoji="1" lang="en-US" altLang="zh-CN" sz="3200" b="0" dirty="0">
                <a:solidFill>
                  <a:schemeClr val="tx1"/>
                </a:solidFill>
              </a:rPr>
              <a:t>performance compared to the similar facilities</a:t>
            </a:r>
          </a:p>
          <a:p>
            <a:pPr algn="just"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3200" b="0" dirty="0">
                <a:solidFill>
                  <a:schemeClr val="tx1"/>
                </a:solidFill>
              </a:rPr>
              <a:t>CSNS-II project is ready for implementation with all crucial technologies and physics in place, following the completion of CSNS plus initial R&amp;D research.</a:t>
            </a:r>
            <a:endParaRPr lang="en-US" sz="1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0"/>
            <a:ext cx="12192000" cy="7625921"/>
          </a:xfrm>
          <a:custGeom>
            <a:avLst/>
            <a:gdLst>
              <a:gd name="adj1" fmla="val 12500"/>
              <a:gd name="a1" fmla="pin 0 adj1 50000"/>
              <a:gd name="x1" fmla="*/ ss a1 100000"/>
              <a:gd name="x4" fmla="+- r 0 x1"/>
              <a:gd name="y4" fmla="+- b 0 x1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73" h="7720">
                <a:moveTo>
                  <a:pt x="0" y="0"/>
                </a:moveTo>
                <a:lnTo>
                  <a:pt x="14173" y="0"/>
                </a:lnTo>
                <a:lnTo>
                  <a:pt x="14173" y="7720"/>
                </a:lnTo>
                <a:lnTo>
                  <a:pt x="0" y="7720"/>
                </a:lnTo>
                <a:lnTo>
                  <a:pt x="0" y="0"/>
                </a:lnTo>
                <a:close/>
                <a:moveTo>
                  <a:pt x="425" y="424"/>
                </a:moveTo>
                <a:lnTo>
                  <a:pt x="13691" y="424"/>
                </a:lnTo>
                <a:lnTo>
                  <a:pt x="13691" y="7239"/>
                </a:lnTo>
                <a:lnTo>
                  <a:pt x="425" y="7239"/>
                </a:lnTo>
                <a:lnTo>
                  <a:pt x="425" y="424"/>
                </a:lnTo>
                <a:close/>
              </a:path>
            </a:pathLst>
          </a:custGeom>
          <a:blipFill rotWithShape="1">
            <a:blip r:embed="rId3" cstate="screen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16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r="6741"/>
          <a:stretch/>
        </p:blipFill>
        <p:spPr>
          <a:xfrm>
            <a:off x="0" y="0"/>
            <a:ext cx="1220926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39082" y="0"/>
            <a:ext cx="12231082" cy="68580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9" name="矩形 8"/>
          <p:cNvSpPr/>
          <p:nvPr/>
        </p:nvSpPr>
        <p:spPr>
          <a:xfrm>
            <a:off x="1348181" y="2585031"/>
            <a:ext cx="971451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汉仪君黑-75简" panose="00020600040101010101" charset="-122"/>
              </a:rPr>
              <a:t>Thanks for your attention!</a:t>
            </a:r>
            <a:endParaRPr lang="zh-CN" altLang="en-US" sz="60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汉仪君黑-75简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947D27-DFCB-575D-C4EF-8C85405E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" y="827314"/>
            <a:ext cx="12061372" cy="603068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0276367-809F-457E-179E-AE86F585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Dongguan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Branch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63485C-5594-7C06-837A-BAD1D1AEDDCE}"/>
              </a:ext>
            </a:extLst>
          </p:cNvPr>
          <p:cNvSpPr txBox="1"/>
          <p:nvPr/>
        </p:nvSpPr>
        <p:spPr>
          <a:xfrm>
            <a:off x="6623895" y="2562349"/>
            <a:ext cx="5757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733" dirty="0">
                <a:solidFill>
                  <a:srgbClr val="FF0000"/>
                </a:solidFill>
              </a:rPr>
              <a:t>★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59F4CF2-D1AE-FBDF-74AF-CA64115DA8D2}"/>
              </a:ext>
            </a:extLst>
          </p:cNvPr>
          <p:cNvSpPr txBox="1">
            <a:spLocks noChangeArrowheads="1"/>
          </p:cNvSpPr>
          <p:nvPr/>
        </p:nvSpPr>
        <p:spPr>
          <a:xfrm>
            <a:off x="9394463" y="827314"/>
            <a:ext cx="2721335" cy="59386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4705" indent="-484705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Font typeface="Wingdings" charset="0"/>
              <a:buChar char="l"/>
            </a:pPr>
            <a:r>
              <a:rPr lang="en" altLang="zh-CN" b="1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Established on Feb. 19th 2013, to construct and manage the CSNS</a:t>
            </a:r>
          </a:p>
          <a:p>
            <a:pPr marL="484705" indent="-484705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Font typeface="Wingdings" charset="0"/>
              <a:buChar char="l"/>
            </a:pPr>
            <a:r>
              <a:rPr lang="en" altLang="zh-CN" b="1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in Dongguan, Guangdong Province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91D549-3B6F-002D-829B-2CD1022174B4}"/>
              </a:ext>
            </a:extLst>
          </p:cNvPr>
          <p:cNvSpPr txBox="1"/>
          <p:nvPr/>
        </p:nvSpPr>
        <p:spPr>
          <a:xfrm>
            <a:off x="6709655" y="5363900"/>
            <a:ext cx="40427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733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kumimoji="1" lang="zh-CN" altLang="en-US" sz="3733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19D135-4706-16F8-C5BE-AE59DCA48D27}"/>
              </a:ext>
            </a:extLst>
          </p:cNvPr>
          <p:cNvSpPr txBox="1"/>
          <p:nvPr/>
        </p:nvSpPr>
        <p:spPr>
          <a:xfrm>
            <a:off x="5795740" y="5353760"/>
            <a:ext cx="113364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667" dirty="0">
                <a:solidFill>
                  <a:srgbClr val="FF0000"/>
                </a:solidFill>
              </a:rPr>
              <a:t>CSNS</a:t>
            </a:r>
            <a:endParaRPr kumimoji="1" lang="zh-CN" altLang="en-US" sz="266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CSNS Overview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8685146" y="3717032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25Hz,1.6GeV</a:t>
            </a:r>
            <a:endParaRPr kumimoji="1" lang="zh-CN" altLang="en-US" dirty="0"/>
          </a:p>
        </p:txBody>
      </p:sp>
      <p:pic>
        <p:nvPicPr>
          <p:cNvPr id="5" name="Picture 2" descr="C:\Users\liyong\Desktop\CS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" y="839064"/>
            <a:ext cx="11086148" cy="60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5464586" y="1773979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71F65"/>
                </a:solidFill>
              </a:rPr>
              <a:t>80 MeV H</a:t>
            </a:r>
            <a:r>
              <a:rPr kumimoji="1" lang="en-US" altLang="zh-CN" sz="2400" baseline="30000" dirty="0">
                <a:solidFill>
                  <a:srgbClr val="071F65"/>
                </a:solidFill>
              </a:rPr>
              <a:t>-</a:t>
            </a:r>
            <a:r>
              <a:rPr kumimoji="1" lang="en-US" altLang="zh-CN" sz="2400" dirty="0">
                <a:solidFill>
                  <a:srgbClr val="071F65"/>
                </a:solidFill>
              </a:rPr>
              <a:t> </a:t>
            </a:r>
            <a:r>
              <a:rPr kumimoji="1" lang="en-US" altLang="zh-CN" sz="2400" dirty="0" err="1">
                <a:solidFill>
                  <a:srgbClr val="071F65"/>
                </a:solidFill>
              </a:rPr>
              <a:t>linac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06687" y="2930994"/>
            <a:ext cx="1313180" cy="1200329"/>
          </a:xfrm>
          <a:prstGeom prst="rect">
            <a:avLst/>
          </a:prstGeom>
          <a:solidFill>
            <a:srgbClr val="F0F0F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71F65"/>
                </a:solidFill>
              </a:rPr>
              <a:t>1.6 </a:t>
            </a:r>
            <a:r>
              <a:rPr kumimoji="1" lang="en-US" altLang="zh-CN" sz="2400" dirty="0" err="1">
                <a:solidFill>
                  <a:srgbClr val="071F65"/>
                </a:solidFill>
              </a:rPr>
              <a:t>GeV</a:t>
            </a:r>
            <a:endParaRPr kumimoji="1" lang="en-US" altLang="zh-CN" sz="2400" dirty="0">
              <a:solidFill>
                <a:srgbClr val="071F65"/>
              </a:solidFill>
            </a:endParaRPr>
          </a:p>
          <a:p>
            <a:r>
              <a:rPr kumimoji="1" lang="en-US" altLang="zh-CN" sz="2400" dirty="0">
                <a:solidFill>
                  <a:srgbClr val="071F65"/>
                </a:solidFill>
              </a:rPr>
              <a:t>25 Hz</a:t>
            </a:r>
          </a:p>
          <a:p>
            <a:r>
              <a:rPr kumimoji="1" lang="en-US" altLang="zh-CN" sz="2400" dirty="0">
                <a:solidFill>
                  <a:srgbClr val="071F65"/>
                </a:solidFill>
              </a:rPr>
              <a:t>100 kW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07500" y="4040984"/>
            <a:ext cx="2816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071F65"/>
                </a:solidFill>
              </a:rPr>
              <a:t>Tungsten target</a:t>
            </a:r>
          </a:p>
          <a:p>
            <a:endParaRPr kumimoji="1" lang="en-US" altLang="zh-CN" sz="2400">
              <a:solidFill>
                <a:srgbClr val="071F65"/>
              </a:solidFill>
            </a:endParaRPr>
          </a:p>
          <a:p>
            <a:r>
              <a:rPr kumimoji="1" lang="en-US" altLang="zh-CN" sz="2400">
                <a:solidFill>
                  <a:srgbClr val="071F65"/>
                </a:solidFill>
              </a:rPr>
              <a:t>3 instruments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8655" y="1773979"/>
            <a:ext cx="4892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Project Budget: 2.3 BCNY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Funded by central government and Guangdong local government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Construction: 2011.9~2018.3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1868931" y="5934945"/>
            <a:ext cx="9320417" cy="830997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Makes China one of four countries around the world with a major pulsed spallation neutron source</a:t>
            </a:r>
          </a:p>
        </p:txBody>
      </p:sp>
    </p:spTree>
    <p:extLst>
      <p:ext uri="{BB962C8B-B14F-4D97-AF65-F5344CB8AC3E}">
        <p14:creationId xmlns:p14="http://schemas.microsoft.com/office/powerpoint/2010/main" val="8701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4589-D639-49AE-AD83-050A22E1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724" y="134764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H- </a:t>
            </a:r>
            <a:r>
              <a:rPr lang="en-US" altLang="zh-CN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Linac</a:t>
            </a:r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Design </a:t>
            </a:r>
            <a:br>
              <a:rPr lang="en-US" altLang="zh-CN" dirty="0">
                <a:solidFill>
                  <a:srgbClr val="FF3300"/>
                </a:solidFill>
                <a:ea typeface="黑体" pitchFamily="49" charset="-122"/>
              </a:rPr>
            </a:br>
            <a:endParaRPr lang="zh-CN" altLang="en-US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B37D7C-EA89-495D-9B92-2BFC87FC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8545B1-1213-4C2A-B06D-E3213917B202}"/>
              </a:ext>
            </a:extLst>
          </p:cNvPr>
          <p:cNvSpPr txBox="1">
            <a:spLocks noChangeArrowheads="1"/>
          </p:cNvSpPr>
          <p:nvPr/>
        </p:nvSpPr>
        <p:spPr>
          <a:xfrm>
            <a:off x="214282" y="692696"/>
            <a:ext cx="7329518" cy="6096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altLang="zh-CN" dirty="0">
              <a:solidFill>
                <a:srgbClr val="FF3300"/>
              </a:solidFill>
              <a:ea typeface="黑体" pitchFamily="49" charset="-122"/>
            </a:endParaRPr>
          </a:p>
        </p:txBody>
      </p:sp>
      <p:graphicFrame>
        <p:nvGraphicFramePr>
          <p:cNvPr id="18" name="Group 4">
            <a:extLst>
              <a:ext uri="{FF2B5EF4-FFF2-40B4-BE49-F238E27FC236}">
                <a16:creationId xmlns:a16="http://schemas.microsoft.com/office/drawing/2014/main" id="{B3B567D7-C48A-4B57-A9F0-A3B896CC5A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56192"/>
              </p:ext>
            </p:extLst>
          </p:nvPr>
        </p:nvGraphicFramePr>
        <p:xfrm>
          <a:off x="214282" y="3977410"/>
          <a:ext cx="5125297" cy="2278603"/>
        </p:xfrm>
        <a:graphic>
          <a:graphicData uri="http://schemas.openxmlformats.org/drawingml/2006/table">
            <a:tbl>
              <a:tblPr/>
              <a:tblGrid>
                <a:gridCol w="2016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94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Ion Source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RFQ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DTL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6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Input Energy</a:t>
                      </a:r>
                      <a:r>
                        <a:rPr kumimoji="0" lang="zh-CN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（</a:t>
                      </a:r>
                      <a:r>
                        <a:rPr kumimoji="0" lang="en-US" altLang="zh-CN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MeV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0.05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3.0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Output Energy(MeV)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0.05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3.0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80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1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Pulse Current (mA)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RF frequency (MHz)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zh-CN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324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324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1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Chop rate (%)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zh-CN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50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50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Duty factor (%)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1.3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1.05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1.05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94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Repetition rate (Hz)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Object 5">
            <a:extLst>
              <a:ext uri="{FF2B5EF4-FFF2-40B4-BE49-F238E27FC236}">
                <a16:creationId xmlns:a16="http://schemas.microsoft.com/office/drawing/2014/main" id="{C4476910-E7E7-42FC-892E-89DC61964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184627"/>
              </p:ext>
            </p:extLst>
          </p:nvPr>
        </p:nvGraphicFramePr>
        <p:xfrm>
          <a:off x="1434556" y="1019643"/>
          <a:ext cx="9746349" cy="2593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Visio" r:id="rId4" imgW="7466025" imgH="3286981" progId="">
                  <p:embed/>
                </p:oleObj>
              </mc:Choice>
              <mc:Fallback>
                <p:oleObj name="Visio" r:id="rId4" imgW="7466025" imgH="3286981" progId="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4556" y="1019643"/>
                        <a:ext cx="9746349" cy="2593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D:\文件\PPT\2017-7在建项目的进展汇报（院里组织，国家发改委监管）\照片\直线隧道_副本2.jpg">
            <a:extLst>
              <a:ext uri="{FF2B5EF4-FFF2-40B4-BE49-F238E27FC236}">
                <a16:creationId xmlns:a16="http://schemas.microsoft.com/office/drawing/2014/main" id="{8115A727-5C37-42F5-ACEF-5791918D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65232" y="3838675"/>
            <a:ext cx="6252600" cy="2512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191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4589-D639-49AE-AD83-050A22E1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724" y="134764"/>
            <a:ext cx="10510125" cy="659643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RCS Design </a:t>
            </a:r>
            <a:br>
              <a:rPr lang="en-US" altLang="zh-CN" dirty="0">
                <a:solidFill>
                  <a:srgbClr val="FF3300"/>
                </a:solidFill>
                <a:ea typeface="黑体" pitchFamily="49" charset="-122"/>
              </a:rPr>
            </a:br>
            <a:endParaRPr lang="zh-CN" altLang="en-US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B37D7C-EA89-495D-9B92-2BFC87FC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8545B1-1213-4C2A-B06D-E3213917B202}"/>
              </a:ext>
            </a:extLst>
          </p:cNvPr>
          <p:cNvSpPr txBox="1">
            <a:spLocks noChangeArrowheads="1"/>
          </p:cNvSpPr>
          <p:nvPr/>
        </p:nvSpPr>
        <p:spPr>
          <a:xfrm>
            <a:off x="214282" y="692696"/>
            <a:ext cx="7329518" cy="60960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altLang="zh-CN" dirty="0">
              <a:solidFill>
                <a:srgbClr val="FF3300"/>
              </a:solidFill>
              <a:ea typeface="黑体" pitchFamily="49" charset="-122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8720EFC8-40BE-4CAC-9290-6F72BCF6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02" y="1073421"/>
            <a:ext cx="6322128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Lattice of 4-fold symmetry, triplet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227.92m circumference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Four </a:t>
            </a:r>
            <a:r>
              <a:rPr lang="en-US" altLang="zh-CN" sz="2400" dirty="0">
                <a:latin typeface="+mj-ea"/>
                <a:ea typeface="+mj-ea"/>
                <a:cs typeface="Times New Roman" pitchFamily="18" charset="0"/>
              </a:rPr>
              <a:t>long straight sections</a:t>
            </a:r>
            <a:r>
              <a:rPr lang="en-US" altLang="zh-CN" sz="2400" dirty="0">
                <a:latin typeface="+mj-ea"/>
                <a:ea typeface="+mj-ea"/>
              </a:rPr>
              <a:t> for injection, acceleration, collimation and extraction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24 main dipoles with one power supply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48 main quadrupoles with 5 power supplies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Ceramic vacuum chambers for the AC &amp; pulsed  magnets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400" dirty="0">
                <a:latin typeface="+mj-ea"/>
                <a:ea typeface="+mj-ea"/>
              </a:rPr>
              <a:t>8 RF ferrite loaded cavities to provide 165 kV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endParaRPr lang="en-US" altLang="zh-CN" sz="2000" b="1" dirty="0">
              <a:solidFill>
                <a:srgbClr val="005CE7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6B06417-05A2-421B-A3FF-DDD6B117C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2" t="23330" r="1250" b="32939"/>
          <a:stretch/>
        </p:blipFill>
        <p:spPr>
          <a:xfrm>
            <a:off x="6544008" y="945236"/>
            <a:ext cx="4853625" cy="479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866727A-2D34-4453-8BC8-059A42DCB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71" y="2611446"/>
            <a:ext cx="2975100" cy="19253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340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4589-D639-49AE-AD83-050A22E1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technologies of CSNS accelerator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B37D7C-EA89-495D-9B92-2BFC87FC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F0A9C-196A-43DC-9BF0-6611ACAE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17" y="1111620"/>
            <a:ext cx="6404087" cy="5388907"/>
          </a:xfrm>
        </p:spPr>
        <p:txBody>
          <a:bodyPr>
            <a:normAutofit lnSpcReduction="10000"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H</a:t>
            </a:r>
            <a:r>
              <a:rPr lang="en-US" altLang="zh-CN" sz="2800" baseline="30000" dirty="0">
                <a:solidFill>
                  <a:srgbClr val="0070C0"/>
                </a:solidFill>
              </a:rPr>
              <a:t>- </a:t>
            </a:r>
            <a:r>
              <a:rPr lang="en-US" altLang="zh-CN" sz="2800" dirty="0">
                <a:solidFill>
                  <a:srgbClr val="0070C0"/>
                </a:solidFill>
              </a:rPr>
              <a:t>ion source </a:t>
            </a:r>
            <a:r>
              <a:rPr lang="en-US" altLang="zh-CN" sz="2800" dirty="0">
                <a:solidFill>
                  <a:schemeClr val="tx1"/>
                </a:solidFill>
              </a:rPr>
              <a:t>– High current, high reliability, long-lifetime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Fast beam chopper- </a:t>
            </a:r>
            <a:r>
              <a:rPr lang="en-US" altLang="zh-CN" sz="2800" dirty="0">
                <a:solidFill>
                  <a:schemeClr val="tx1"/>
                </a:solidFill>
              </a:rPr>
              <a:t>Fast beam rise/fall time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RFQ </a:t>
            </a:r>
            <a:r>
              <a:rPr lang="en-US" altLang="zh-CN" sz="2800" dirty="0">
                <a:solidFill>
                  <a:schemeClr val="tx1"/>
                </a:solidFill>
              </a:rPr>
              <a:t>– Design, Processing technology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DTL</a:t>
            </a:r>
            <a:r>
              <a:rPr lang="en-US" altLang="zh-CN" sz="2800" dirty="0">
                <a:solidFill>
                  <a:schemeClr val="tx1"/>
                </a:solidFill>
              </a:rPr>
              <a:t>(Drift tube </a:t>
            </a:r>
            <a:r>
              <a:rPr lang="en-US" altLang="zh-CN" sz="2800" dirty="0" err="1">
                <a:solidFill>
                  <a:schemeClr val="tx1"/>
                </a:solidFill>
              </a:rPr>
              <a:t>linac</a:t>
            </a:r>
            <a:r>
              <a:rPr lang="en-US" altLang="zh-CN" sz="2800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Resonant magnets and Power supply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Ferrite-loaded RF cavity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collimator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High accuracy AC magnetic field of magnets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High accuracy </a:t>
            </a:r>
            <a:r>
              <a:rPr lang="en-US" altLang="zh-CN" sz="2800" dirty="0">
                <a:solidFill>
                  <a:srgbClr val="0070C0"/>
                </a:solidFill>
              </a:rPr>
              <a:t>field tracking </a:t>
            </a:r>
            <a:r>
              <a:rPr lang="en-US" altLang="zh-CN" sz="2800" dirty="0">
                <a:solidFill>
                  <a:schemeClr val="tx1"/>
                </a:solidFill>
              </a:rPr>
              <a:t>in RCS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BB1527C-FE1B-4864-AD08-308B7B11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921" y="975371"/>
            <a:ext cx="2055937" cy="15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DFA345F3-DDD0-43A1-BEAF-A7A5567A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2267" y="1073236"/>
            <a:ext cx="2657733" cy="139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2" descr="DSC01893.JPG">
            <a:extLst>
              <a:ext uri="{FF2B5EF4-FFF2-40B4-BE49-F238E27FC236}">
                <a16:creationId xmlns:a16="http://schemas.microsoft.com/office/drawing/2014/main" id="{5C29C549-C1EE-448B-8AE0-98C5081F8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8288" y="2612508"/>
            <a:ext cx="2301712" cy="158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CEBA26B7-6D94-4264-B085-A9EB8022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9846" y="4357688"/>
            <a:ext cx="2248612" cy="154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B5044D1-4845-430C-A965-3EBAE21E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054" y="4448119"/>
            <a:ext cx="2414154" cy="175011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708688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51">
            <a:extLst>
              <a:ext uri="{FF2B5EF4-FFF2-40B4-BE49-F238E27FC236}">
                <a16:creationId xmlns:a16="http://schemas.microsoft.com/office/drawing/2014/main" id="{74E691F2-5ED0-4330-B6FF-F11345BD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007" y="1920686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H</a:t>
            </a:r>
            <a:r>
              <a:rPr lang="en-US" altLang="zh-CN" sz="1800" baseline="300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-</a:t>
            </a:r>
            <a:r>
              <a:rPr lang="en-US" altLang="zh-CN" sz="18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 ion source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21" name="TextBox 51">
            <a:extLst>
              <a:ext uri="{FF2B5EF4-FFF2-40B4-BE49-F238E27FC236}">
                <a16:creationId xmlns:a16="http://schemas.microsoft.com/office/drawing/2014/main" id="{78E3ED13-47F3-4D5A-86FB-A550F9D16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270" y="1929542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RFQ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AA1D315-A4B2-4FF8-81A3-4C6DDC7D4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0704" y="2578863"/>
            <a:ext cx="27813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59">
            <a:extLst>
              <a:ext uri="{FF2B5EF4-FFF2-40B4-BE49-F238E27FC236}">
                <a16:creationId xmlns:a16="http://schemas.microsoft.com/office/drawing/2014/main" id="{BE3149A1-6646-4D2F-BD05-50C4F4F7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865" y="3594391"/>
            <a:ext cx="2494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Ferrite-loaded RF cavity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24" name="TextBox 54">
            <a:extLst>
              <a:ext uri="{FF2B5EF4-FFF2-40B4-BE49-F238E27FC236}">
                <a16:creationId xmlns:a16="http://schemas.microsoft.com/office/drawing/2014/main" id="{22385631-9519-41A9-B59F-ECBD6E0D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317" y="3717501"/>
            <a:ext cx="1835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Quadrupole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25" name="TextBox 56">
            <a:extLst>
              <a:ext uri="{FF2B5EF4-FFF2-40B4-BE49-F238E27FC236}">
                <a16:creationId xmlns:a16="http://schemas.microsoft.com/office/drawing/2014/main" id="{C8861056-5CC0-4032-9D50-7234825A1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271" y="5535652"/>
            <a:ext cx="165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Collimator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26" name="TextBox 57">
            <a:extLst>
              <a:ext uri="{FF2B5EF4-FFF2-40B4-BE49-F238E27FC236}">
                <a16:creationId xmlns:a16="http://schemas.microsoft.com/office/drawing/2014/main" id="{BFAE18D8-330C-4667-A525-68E411427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978" y="5774893"/>
            <a:ext cx="2142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Resonant dipole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4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A9A6272-28D9-3AB7-51BF-E567E0C1300A}"/>
              </a:ext>
            </a:extLst>
          </p:cNvPr>
          <p:cNvSpPr txBox="1">
            <a:spLocks/>
          </p:cNvSpPr>
          <p:nvPr/>
        </p:nvSpPr>
        <p:spPr bwMode="auto">
          <a:xfrm>
            <a:off x="2765751" y="143055"/>
            <a:ext cx="6488748" cy="58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CSNS accelerator performance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7C1E37B0-CFD0-1F30-527B-DF4C078BC254}"/>
              </a:ext>
            </a:extLst>
          </p:cNvPr>
          <p:cNvSpPr txBox="1"/>
          <p:nvPr/>
        </p:nvSpPr>
        <p:spPr>
          <a:xfrm>
            <a:off x="6694220" y="1119550"/>
            <a:ext cx="59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Power and Energy on Target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B8BB3A0-7A70-B5A0-EBA1-044BA91D84EC}"/>
              </a:ext>
            </a:extLst>
          </p:cNvPr>
          <p:cNvGrpSpPr/>
          <p:nvPr/>
        </p:nvGrpSpPr>
        <p:grpSpPr>
          <a:xfrm>
            <a:off x="405410" y="582706"/>
            <a:ext cx="144000" cy="6858000"/>
            <a:chOff x="857224" y="0"/>
            <a:chExt cx="144000" cy="68580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069D4CB-2134-9AC1-FC68-5E7847F1F93D}"/>
                </a:ext>
              </a:extLst>
            </p:cNvPr>
            <p:cNvGrpSpPr/>
            <p:nvPr/>
          </p:nvGrpSpPr>
          <p:grpSpPr>
            <a:xfrm>
              <a:off x="857224" y="0"/>
              <a:ext cx="144000" cy="6858000"/>
              <a:chOff x="1000100" y="0"/>
              <a:chExt cx="144000" cy="6858000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15DCAD47-85BE-6501-E98E-F8F964E27FC9}"/>
                  </a:ext>
                </a:extLst>
              </p:cNvPr>
              <p:cNvCxnSpPr/>
              <p:nvPr/>
            </p:nvCxnSpPr>
            <p:spPr>
              <a:xfrm rot="16200000" flipH="1">
                <a:off x="-2355293" y="3426831"/>
                <a:ext cx="6858000" cy="433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</a:ln>
              <a:effectLst/>
            </p:spPr>
          </p:cxn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16FD783-E50C-CD23-6914-1F1735CC33CB}"/>
                  </a:ext>
                </a:extLst>
              </p:cNvPr>
              <p:cNvSpPr/>
              <p:nvPr/>
            </p:nvSpPr>
            <p:spPr>
              <a:xfrm>
                <a:off x="1000100" y="1070422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236D29A-D4F0-E2D1-784C-7D8B6867D1A0}"/>
                  </a:ext>
                </a:extLst>
              </p:cNvPr>
              <p:cNvSpPr/>
              <p:nvPr/>
            </p:nvSpPr>
            <p:spPr>
              <a:xfrm>
                <a:off x="1000100" y="1427612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803991F-83BA-7D58-19FB-85A42FD3414A}"/>
                  </a:ext>
                </a:extLst>
              </p:cNvPr>
              <p:cNvSpPr/>
              <p:nvPr/>
            </p:nvSpPr>
            <p:spPr>
              <a:xfrm>
                <a:off x="1000100" y="1784802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36060664-B683-CF1F-90E6-3F0BC88B8C21}"/>
                  </a:ext>
                </a:extLst>
              </p:cNvPr>
              <p:cNvSpPr/>
              <p:nvPr/>
            </p:nvSpPr>
            <p:spPr>
              <a:xfrm>
                <a:off x="1000100" y="214311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9FA0E669-6C5C-974D-B49D-D9CE4DC25CBB}"/>
                  </a:ext>
                </a:extLst>
              </p:cNvPr>
              <p:cNvSpPr/>
              <p:nvPr/>
            </p:nvSpPr>
            <p:spPr>
              <a:xfrm>
                <a:off x="1000100" y="392906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1F21A14-21D3-72BE-33CB-CC8979FB32CC}"/>
                  </a:ext>
                </a:extLst>
              </p:cNvPr>
              <p:cNvSpPr/>
              <p:nvPr/>
            </p:nvSpPr>
            <p:spPr>
              <a:xfrm>
                <a:off x="1000100" y="428625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2A135D54-FDCA-D9BF-F744-B65AE7970658}"/>
                  </a:ext>
                </a:extLst>
              </p:cNvPr>
              <p:cNvSpPr/>
              <p:nvPr/>
            </p:nvSpPr>
            <p:spPr>
              <a:xfrm>
                <a:off x="1000100" y="464344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39E3494D-3825-C815-500D-F8150D048948}"/>
                  </a:ext>
                </a:extLst>
              </p:cNvPr>
              <p:cNvSpPr/>
              <p:nvPr/>
            </p:nvSpPr>
            <p:spPr>
              <a:xfrm>
                <a:off x="1000100" y="5286388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D9A2A0C-1650-8AD7-39CC-00ED1D4C4B72}"/>
                </a:ext>
              </a:extLst>
            </p:cNvPr>
            <p:cNvSpPr/>
            <p:nvPr/>
          </p:nvSpPr>
          <p:spPr>
            <a:xfrm>
              <a:off x="857224" y="356042"/>
              <a:ext cx="144000" cy="144000"/>
            </a:xfrm>
            <a:prstGeom prst="ellipse">
              <a:avLst/>
            </a:prstGeom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54000">
                  <a:srgbClr val="FFCE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A47D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01E0A177-507D-3F31-957C-DA7DFA9DB637}"/>
              </a:ext>
            </a:extLst>
          </p:cNvPr>
          <p:cNvSpPr txBox="1"/>
          <p:nvPr/>
        </p:nvSpPr>
        <p:spPr>
          <a:xfrm>
            <a:off x="549410" y="1663069"/>
            <a:ext cx="535999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2015 start beam commissioning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2017 first beam on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2018 end of beam commissioning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     start operation for user program(20kW)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2020  Reach full power(100kW)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057C131-45FA-0832-8C12-637E082AA5E0}"/>
              </a:ext>
            </a:extLst>
          </p:cNvPr>
          <p:cNvSpPr txBox="1"/>
          <p:nvPr/>
        </p:nvSpPr>
        <p:spPr>
          <a:xfrm>
            <a:off x="620847" y="1208145"/>
            <a:ext cx="38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Key milestones(On schedule)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4D70C16-D2C2-ED8D-B3C3-232960985D50}"/>
              </a:ext>
            </a:extLst>
          </p:cNvPr>
          <p:cNvSpPr txBox="1"/>
          <p:nvPr/>
        </p:nvSpPr>
        <p:spPr>
          <a:xfrm>
            <a:off x="5387789" y="4006863"/>
            <a:ext cx="7048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The accelerator routinely operates with &gt;90%  availability in recent years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From October 2021 to July 2022, the beam availability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has been improved to more than 97%.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65E557F-73C3-20A8-0DA7-060E464B5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41" y="3581804"/>
            <a:ext cx="4073220" cy="29029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A78F7FB-56AC-4A02-B70F-5D3FCE130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84" y="1797128"/>
            <a:ext cx="6208386" cy="30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B37D7C-EA89-495D-9B92-2BFC87FC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892DCFA5-C6A9-41E0-B9DB-75EC9308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37" y="136407"/>
            <a:ext cx="11017224" cy="725471"/>
          </a:xfrm>
        </p:spPr>
        <p:txBody>
          <a:bodyPr>
            <a:noAutofit/>
          </a:bodyPr>
          <a:lstStyle/>
          <a:p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Challenges from </a:t>
            </a:r>
            <a:r>
              <a:rPr lang="en-US" altLang="zh-CN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Linac</a:t>
            </a:r>
            <a:r>
              <a:rPr lang="en-US" altLang="zh-CN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commissioning</a:t>
            </a:r>
            <a:endParaRPr lang="zh-CN" altLang="en-US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C4BC579-0BF6-4FED-BDAC-C76500CC0CBD}"/>
              </a:ext>
            </a:extLst>
          </p:cNvPr>
          <p:cNvSpPr txBox="1"/>
          <p:nvPr/>
        </p:nvSpPr>
        <p:spPr>
          <a:xfrm>
            <a:off x="77159" y="1420224"/>
            <a:ext cx="48349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Linac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commissioning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Beam pulse:  100</a:t>
            </a:r>
            <a:r>
              <a:rPr kumimoji="0" lang="el-GR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μ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 -&gt;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540 </a:t>
            </a:r>
            <a:r>
              <a:rPr kumimoji="0" lang="el-GR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μ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Beam current: 10mA -&gt;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17mA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3C4BC21-1579-4DAF-9F5F-5639EE0A1F1A}"/>
              </a:ext>
            </a:extLst>
          </p:cNvPr>
          <p:cNvSpPr txBox="1"/>
          <p:nvPr/>
        </p:nvSpPr>
        <p:spPr>
          <a:xfrm>
            <a:off x="495300" y="4137053"/>
            <a:ext cx="2514600" cy="52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B9BF2F-B753-4A07-9497-B9CC5A10E3BD}"/>
              </a:ext>
            </a:extLst>
          </p:cNvPr>
          <p:cNvSpPr txBox="1"/>
          <p:nvPr/>
        </p:nvSpPr>
        <p:spPr>
          <a:xfrm>
            <a:off x="77159" y="2658143"/>
            <a:ext cx="88811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Challenges: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Beam loss &lt;1W/m (~100mrem/hr@30cm)</a:t>
            </a:r>
          </a:p>
        </p:txBody>
      </p:sp>
      <p:graphicFrame>
        <p:nvGraphicFramePr>
          <p:cNvPr id="18" name="表格 15">
            <a:extLst>
              <a:ext uri="{FF2B5EF4-FFF2-40B4-BE49-F238E27FC236}">
                <a16:creationId xmlns:a16="http://schemas.microsoft.com/office/drawing/2014/main" id="{23B098B8-7064-472A-B93F-93E908F1E932}"/>
              </a:ext>
            </a:extLst>
          </p:cNvPr>
          <p:cNvGraphicFramePr>
            <a:graphicFrameLocks noGrp="1"/>
          </p:cNvGraphicFramePr>
          <p:nvPr/>
        </p:nvGraphicFramePr>
        <p:xfrm>
          <a:off x="77159" y="3766139"/>
          <a:ext cx="1196769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243">
                  <a:extLst>
                    <a:ext uri="{9D8B030D-6E8A-4147-A177-3AD203B41FA5}">
                      <a16:colId xmlns:a16="http://schemas.microsoft.com/office/drawing/2014/main" val="2302740915"/>
                    </a:ext>
                  </a:extLst>
                </a:gridCol>
                <a:gridCol w="2321527">
                  <a:extLst>
                    <a:ext uri="{9D8B030D-6E8A-4147-A177-3AD203B41FA5}">
                      <a16:colId xmlns:a16="http://schemas.microsoft.com/office/drawing/2014/main" val="474814473"/>
                    </a:ext>
                  </a:extLst>
                </a:gridCol>
                <a:gridCol w="7669925">
                  <a:extLst>
                    <a:ext uri="{9D8B030D-6E8A-4147-A177-3AD203B41FA5}">
                      <a16:colId xmlns:a16="http://schemas.microsoft.com/office/drawing/2014/main" val="2212348990"/>
                    </a:ext>
                  </a:extLst>
                </a:gridCol>
              </a:tblGrid>
              <a:tr h="597442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Beam loss </a:t>
                      </a:r>
                    </a:p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mechanism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Transmission improved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Beam loss mitigation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93837"/>
                  </a:ext>
                </a:extLst>
              </a:tr>
              <a:tr h="1376714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Beam halo/tails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i="0" dirty="0"/>
                        <a:t>2~3%</a:t>
                      </a:r>
                      <a:endParaRPr lang="zh-CN" altLang="en-US" sz="2000" i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i="0" dirty="0"/>
                        <a:t>Transverse matching: </a:t>
                      </a:r>
                      <a:r>
                        <a:rPr lang="en-US" altLang="zh-CN" sz="2000" i="0" dirty="0"/>
                        <a:t>studying the effect of the fringe magnetic field, keeping beam equipartitioned, making phase advance smoothing, etc.</a:t>
                      </a:r>
                    </a:p>
                    <a:p>
                      <a:r>
                        <a:rPr lang="en-US" altLang="zh-CN" sz="2000" b="1" i="0" dirty="0"/>
                        <a:t>Longitudinal matching: </a:t>
                      </a:r>
                      <a:r>
                        <a:rPr lang="en-US" altLang="zh-CN" sz="2000" b="0" i="0" dirty="0"/>
                        <a:t>keeping the </a:t>
                      </a:r>
                      <a:r>
                        <a:rPr lang="en-US" altLang="zh-CN" sz="2000" i="0" dirty="0"/>
                        <a:t>RFQ transmission&gt;95%, optimizing buncher settings.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390382"/>
                  </a:ext>
                </a:extLst>
              </a:tr>
              <a:tr h="597442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Ion source turn on/off transient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i="0" dirty="0"/>
                        <a:t>~0.5%</a:t>
                      </a:r>
                      <a:endParaRPr lang="zh-CN" altLang="en-US" sz="2000" i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i="0" dirty="0"/>
                        <a:t>About 20</a:t>
                      </a:r>
                      <a:r>
                        <a:rPr lang="el-GR" altLang="zh-CN" sz="2000" i="0" dirty="0"/>
                        <a:t>μ</a:t>
                      </a:r>
                      <a:r>
                        <a:rPr lang="en-US" altLang="zh-CN" sz="2000" i="0" dirty="0"/>
                        <a:t>s beam pulse is chopped with the LEBT chopper.</a:t>
                      </a:r>
                      <a:endParaRPr lang="zh-CN" altLang="en-US" sz="2000" i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84069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B545689C-7E47-44C7-8F57-BFAFE6B75D36}"/>
              </a:ext>
            </a:extLst>
          </p:cNvPr>
          <p:cNvSpPr txBox="1"/>
          <p:nvPr/>
        </p:nvSpPr>
        <p:spPr>
          <a:xfrm>
            <a:off x="3856527" y="870057"/>
            <a:ext cx="7482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Linac beam transmission~100%, activation level&lt;3.5mrem/hr@30cm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BC67458-542D-4818-9952-2FA92C0D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191" y="1345276"/>
            <a:ext cx="3410914" cy="19195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964F8B4-3FC5-4063-A7F0-D5B734B03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26" y="1351582"/>
            <a:ext cx="3433273" cy="1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58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47877c3-36ab-457c-95f7-4017d340db6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47877c3-36ab-457c-95f7-4017d340db62}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2022.potx" id="{8BBC4BC3-BEB5-4946-8F80-1256EA926EF8}" vid="{EA5DC5B3-5A7E-45FE-8A8B-1A4198E2B1E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8371</TotalTime>
  <Words>1560</Words>
  <Application>Microsoft Office PowerPoint</Application>
  <PresentationFormat>宽屏</PresentationFormat>
  <Paragraphs>378</Paragraphs>
  <Slides>23</Slides>
  <Notes>18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PingFang SC</vt:lpstr>
      <vt:lpstr>等线</vt:lpstr>
      <vt:lpstr>等线 Light</vt:lpstr>
      <vt:lpstr>Microsoft YaHei</vt:lpstr>
      <vt:lpstr>Microsoft YaHei</vt:lpstr>
      <vt:lpstr>Arial</vt:lpstr>
      <vt:lpstr>Arial Black</vt:lpstr>
      <vt:lpstr>Calibri</vt:lpstr>
      <vt:lpstr>Cambria</vt:lpstr>
      <vt:lpstr>Times New Roman</vt:lpstr>
      <vt:lpstr>Verdana</vt:lpstr>
      <vt:lpstr>Wingdings</vt:lpstr>
      <vt:lpstr>6_Office 主题​​</vt:lpstr>
      <vt:lpstr>Visio</vt:lpstr>
      <vt:lpstr>PowerPoint 演示文稿</vt:lpstr>
      <vt:lpstr>Contents</vt:lpstr>
      <vt:lpstr>Dongguan Branch</vt:lpstr>
      <vt:lpstr>CSNS Overview</vt:lpstr>
      <vt:lpstr>H- Linac Design  </vt:lpstr>
      <vt:lpstr>RCS Design  </vt:lpstr>
      <vt:lpstr>Key technologies of CSNS accelerator</vt:lpstr>
      <vt:lpstr>PowerPoint 演示文稿</vt:lpstr>
      <vt:lpstr>Challenges from Linac commissioning</vt:lpstr>
      <vt:lpstr>Challenges from RCS commissioning </vt:lpstr>
      <vt:lpstr>PowerPoint 演示文稿</vt:lpstr>
      <vt:lpstr>CSNS-II accelerator </vt:lpstr>
      <vt:lpstr>R&amp;D for CSNS-II accelerator</vt:lpstr>
      <vt:lpstr>R&amp;D for CSNS-II Accelerator</vt:lpstr>
      <vt:lpstr>R&amp;D : RF-Driven H- ion source </vt:lpstr>
      <vt:lpstr>R&amp;D: Spoke cavity</vt:lpstr>
      <vt:lpstr>R&amp;D: Spoke cavity</vt:lpstr>
      <vt:lpstr>R&amp;D: elliptical cavity</vt:lpstr>
      <vt:lpstr>R&amp;D: RF power source</vt:lpstr>
      <vt:lpstr>R&amp;D：MA loaded cavity </vt:lpstr>
      <vt:lpstr>Beam dynamic challenges in the CSNS-II RCS 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 Cao</dc:creator>
  <cp:lastModifiedBy>刘华昌</cp:lastModifiedBy>
  <cp:revision>324</cp:revision>
  <dcterms:created xsi:type="dcterms:W3CDTF">2023-01-01T14:23:30Z</dcterms:created>
  <dcterms:modified xsi:type="dcterms:W3CDTF">2023-11-03T05:08:34Z</dcterms:modified>
</cp:coreProperties>
</file>