
<file path=[Content_Types].xml><?xml version="1.0" encoding="utf-8"?>
<Types xmlns="http://schemas.openxmlformats.org/package/2006/content-types">
  <Default Extension="emf" ContentType="image/x-emf"/>
  <Default Extension="jpeg" ContentType="image/jpeg"/>
  <Default Extension="jpg" ContentType="image/png"/>
  <Default Extension="png" ContentType="image/png"/>
  <Default Extension="rels" ContentType="application/vnd.openxmlformats-package.relationships+xml"/>
  <Default Extension="svg" ContentType="image/svg+xml"/>
  <Default Extension="tiff" ContentType="image/tiff"/>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tags/tag14.xml" ContentType="application/vnd.openxmlformats-officedocument.presentationml.tags+xml"/>
  <Override PartName="/ppt/tags/tag15.xml" ContentType="application/vnd.openxmlformats-officedocument.presentationml.tags+xml"/>
  <Override PartName="/ppt/notesSlides/notesSlide23.xml" ContentType="application/vnd.openxmlformats-officedocument.presentationml.notesSlide+xml"/>
  <Override PartName="/ppt/tags/tag16.xml" ContentType="application/vnd.openxmlformats-officedocument.presentationml.tags+xml"/>
  <Override PartName="/ppt/notesSlides/notesSlide24.xml" ContentType="application/vnd.openxmlformats-officedocument.presentationml.notesSlide+xml"/>
  <Override PartName="/ppt/tags/tag17.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8.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9.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33.xml" ContentType="application/vnd.openxmlformats-officedocument.presentationml.notesSlide+xml"/>
  <Override PartName="/ppt/charts/chart2.xml" ContentType="application/vnd.openxmlformats-officedocument.drawingml.chart+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250.xml" ContentType="application/vnd.openxmlformats-officedocument.presentationml.tags+xml"/>
  <Override PartName="/ppt/tags/tag330.xml" ContentType="application/vnd.openxmlformats-officedocument.presentationml.tags+xml"/>
  <Override PartName="/ppt/tags/tag390.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4"/>
  </p:notesMasterIdLst>
  <p:handoutMasterIdLst>
    <p:handoutMasterId r:id="rId55"/>
  </p:handoutMasterIdLst>
  <p:sldIdLst>
    <p:sldId id="257" r:id="rId2"/>
    <p:sldId id="582" r:id="rId3"/>
    <p:sldId id="1309" r:id="rId4"/>
    <p:sldId id="1690" r:id="rId5"/>
    <p:sldId id="1689" r:id="rId6"/>
    <p:sldId id="1686" r:id="rId7"/>
    <p:sldId id="597" r:id="rId8"/>
    <p:sldId id="600" r:id="rId9"/>
    <p:sldId id="606" r:id="rId10"/>
    <p:sldId id="592" r:id="rId11"/>
    <p:sldId id="534" r:id="rId12"/>
    <p:sldId id="535" r:id="rId13"/>
    <p:sldId id="1696" r:id="rId14"/>
    <p:sldId id="537" r:id="rId15"/>
    <p:sldId id="1691" r:id="rId16"/>
    <p:sldId id="1692" r:id="rId17"/>
    <p:sldId id="529" r:id="rId18"/>
    <p:sldId id="605" r:id="rId19"/>
    <p:sldId id="645" r:id="rId20"/>
    <p:sldId id="543" r:id="rId21"/>
    <p:sldId id="594" r:id="rId22"/>
    <p:sldId id="595" r:id="rId23"/>
    <p:sldId id="601" r:id="rId24"/>
    <p:sldId id="603" r:id="rId25"/>
    <p:sldId id="1693" r:id="rId26"/>
    <p:sldId id="629" r:id="rId27"/>
    <p:sldId id="630" r:id="rId28"/>
    <p:sldId id="627" r:id="rId29"/>
    <p:sldId id="631" r:id="rId30"/>
    <p:sldId id="549" r:id="rId31"/>
    <p:sldId id="644" r:id="rId32"/>
    <p:sldId id="539" r:id="rId33"/>
    <p:sldId id="1699" r:id="rId34"/>
    <p:sldId id="532" r:id="rId35"/>
    <p:sldId id="1697" r:id="rId36"/>
    <p:sldId id="1700" r:id="rId37"/>
    <p:sldId id="1698" r:id="rId38"/>
    <p:sldId id="1701" r:id="rId39"/>
    <p:sldId id="1683" r:id="rId40"/>
    <p:sldId id="1416" r:id="rId41"/>
    <p:sldId id="1695" r:id="rId42"/>
    <p:sldId id="1694" r:id="rId43"/>
    <p:sldId id="626" r:id="rId44"/>
    <p:sldId id="628" r:id="rId45"/>
    <p:sldId id="633" r:id="rId46"/>
    <p:sldId id="634" r:id="rId47"/>
    <p:sldId id="635" r:id="rId48"/>
    <p:sldId id="636" r:id="rId49"/>
    <p:sldId id="637" r:id="rId50"/>
    <p:sldId id="548" r:id="rId51"/>
    <p:sldId id="604" r:id="rId52"/>
    <p:sldId id="599" r:id="rId53"/>
  </p:sldIdLst>
  <p:sldSz cx="9144000" cy="6858000" type="screen4x3"/>
  <p:notesSz cx="6797675" cy="9929813"/>
  <p:custDataLst>
    <p:tags r:id="rId5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D3E887E-A860-49F5-A107-7396A49C1D9D}">
          <p14:sldIdLst>
            <p14:sldId id="257"/>
            <p14:sldId id="582"/>
            <p14:sldId id="1309"/>
            <p14:sldId id="1690"/>
            <p14:sldId id="1689"/>
            <p14:sldId id="1686"/>
            <p14:sldId id="597"/>
            <p14:sldId id="600"/>
            <p14:sldId id="606"/>
            <p14:sldId id="592"/>
            <p14:sldId id="534"/>
            <p14:sldId id="535"/>
            <p14:sldId id="1696"/>
            <p14:sldId id="537"/>
            <p14:sldId id="1691"/>
            <p14:sldId id="1692"/>
            <p14:sldId id="529"/>
            <p14:sldId id="605"/>
            <p14:sldId id="645"/>
            <p14:sldId id="543"/>
            <p14:sldId id="594"/>
            <p14:sldId id="595"/>
            <p14:sldId id="601"/>
            <p14:sldId id="603"/>
            <p14:sldId id="1693"/>
            <p14:sldId id="629"/>
            <p14:sldId id="630"/>
            <p14:sldId id="627"/>
            <p14:sldId id="631"/>
            <p14:sldId id="549"/>
            <p14:sldId id="644"/>
            <p14:sldId id="539"/>
            <p14:sldId id="1699"/>
            <p14:sldId id="532"/>
            <p14:sldId id="1697"/>
            <p14:sldId id="1700"/>
            <p14:sldId id="1698"/>
            <p14:sldId id="1701"/>
            <p14:sldId id="1683"/>
            <p14:sldId id="1416"/>
            <p14:sldId id="1695"/>
            <p14:sldId id="1694"/>
            <p14:sldId id="626"/>
            <p14:sldId id="628"/>
            <p14:sldId id="633"/>
            <p14:sldId id="634"/>
            <p14:sldId id="635"/>
            <p14:sldId id="636"/>
            <p14:sldId id="637"/>
            <p14:sldId id="548"/>
            <p14:sldId id="604"/>
            <p14:sldId id="599"/>
          </p14:sldIdLst>
        </p14:section>
      </p14:sectionLst>
    </p:ext>
    <p:ext uri="{EFAFB233-063F-42B5-8137-9DF3F51BA10A}">
      <p15:sldGuideLst xmlns:p15="http://schemas.microsoft.com/office/powerpoint/2012/main">
        <p15:guide id="1" orient="horz" pos="2151" userDrawn="1">
          <p15:clr>
            <a:srgbClr val="A4A3A4"/>
          </p15:clr>
        </p15:guide>
        <p15:guide id="2" pos="2856" userDrawn="1">
          <p15:clr>
            <a:srgbClr val="A4A3A4"/>
          </p15:clr>
        </p15:guide>
      </p15:sldGuideLst>
    </p:ext>
    <p:ext uri="{2D200454-40CA-4A62-9FC3-DE9A4176ACB9}">
      <p15:notesGuideLst xmlns:p15="http://schemas.microsoft.com/office/powerpoint/2012/main">
        <p15:guide id="1" orient="horz" pos="3114">
          <p15:clr>
            <a:srgbClr val="A4A3A4"/>
          </p15:clr>
        </p15:guide>
        <p15:guide id="2" pos="212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F5F5D7"/>
    <a:srgbClr val="EBE7BA"/>
    <a:srgbClr val="E1DEA9"/>
    <a:srgbClr val="EBE6A7"/>
    <a:srgbClr val="F1DFB1"/>
    <a:srgbClr val="EBDEBA"/>
    <a:srgbClr val="EBD6BA"/>
    <a:srgbClr val="D6D7A5"/>
    <a:srgbClr val="DDD5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332" autoAdjust="0"/>
    <p:restoredTop sz="94744" autoAdjust="0"/>
  </p:normalViewPr>
  <p:slideViewPr>
    <p:cSldViewPr showGuides="1">
      <p:cViewPr varScale="1">
        <p:scale>
          <a:sx n="126" d="100"/>
          <a:sy n="126" d="100"/>
        </p:scale>
        <p:origin x="416" y="184"/>
      </p:cViewPr>
      <p:guideLst>
        <p:guide orient="horz" pos="2151"/>
        <p:guide pos="2856"/>
      </p:guideLst>
    </p:cSldViewPr>
  </p:slideViewPr>
  <p:notesTextViewPr>
    <p:cViewPr>
      <p:scale>
        <a:sx n="100" d="100"/>
        <a:sy n="100" d="100"/>
      </p:scale>
      <p:origin x="0" y="0"/>
    </p:cViewPr>
  </p:notesTextViewPr>
  <p:sorterViewPr>
    <p:cViewPr varScale="1">
      <p:scale>
        <a:sx n="100" d="100"/>
        <a:sy n="100" d="100"/>
      </p:scale>
      <p:origin x="0" y="128"/>
    </p:cViewPr>
  </p:sorterViewPr>
  <p:notesViewPr>
    <p:cSldViewPr>
      <p:cViewPr varScale="1">
        <p:scale>
          <a:sx n="54" d="100"/>
          <a:sy n="54" d="100"/>
        </p:scale>
        <p:origin x="-2916" y="-84"/>
      </p:cViewPr>
      <p:guideLst>
        <p:guide orient="horz" pos="3114"/>
        <p:guide pos="212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219328680505846"/>
          <c:y val="3.0855539971949501E-2"/>
          <c:w val="0.50866380338821304"/>
          <c:h val="0.86406732117812102"/>
        </c:manualLayout>
      </c:layout>
      <c:barChart>
        <c:barDir val="bar"/>
        <c:grouping val="stacked"/>
        <c:varyColors val="0"/>
        <c:ser>
          <c:idx val="0"/>
          <c:order val="0"/>
          <c:tx>
            <c:strRef>
              <c:f>工作表1!$B$1</c:f>
              <c:strCache>
                <c:ptCount val="1"/>
                <c:pt idx="0">
                  <c:v>Physics Design</c:v>
                </c:pt>
              </c:strCache>
            </c:strRef>
          </c:tx>
          <c:invertIfNegative val="0"/>
          <c:cat>
            <c:strRef>
              <c:f>工作表1!$A$2:$A$6</c:f>
              <c:strCache>
                <c:ptCount val="5"/>
                <c:pt idx="0">
                  <c:v>Beam test</c:v>
                </c:pt>
                <c:pt idx="1">
                  <c:v>Spectrometer</c:v>
                </c:pt>
                <c:pt idx="2">
                  <c:v>Target Station</c:v>
                </c:pt>
                <c:pt idx="3">
                  <c:v>Muon Beamline</c:v>
                </c:pt>
                <c:pt idx="4">
                  <c:v>Civil Construction</c:v>
                </c:pt>
              </c:strCache>
            </c:strRef>
          </c:cat>
          <c:val>
            <c:numRef>
              <c:f>工作表1!$B$2:$B$6</c:f>
              <c:numCache>
                <c:formatCode>General</c:formatCode>
                <c:ptCount val="5"/>
                <c:pt idx="0">
                  <c:v>2025.6</c:v>
                </c:pt>
                <c:pt idx="1">
                  <c:v>2025.1</c:v>
                </c:pt>
                <c:pt idx="2">
                  <c:v>2025.1</c:v>
                </c:pt>
                <c:pt idx="3">
                  <c:v>2025.1</c:v>
                </c:pt>
                <c:pt idx="4">
                  <c:v>2024.1</c:v>
                </c:pt>
              </c:numCache>
            </c:numRef>
          </c:val>
          <c:extLst>
            <c:ext xmlns:c16="http://schemas.microsoft.com/office/drawing/2014/chart" uri="{C3380CC4-5D6E-409C-BE32-E72D297353CC}">
              <c16:uniqueId val="{00000000-209D-8541-A071-00B8155ED602}"/>
            </c:ext>
          </c:extLst>
        </c:ser>
        <c:ser>
          <c:idx val="1"/>
          <c:order val="1"/>
          <c:tx>
            <c:strRef>
              <c:f>工作表1!$C$1</c:f>
              <c:strCache>
                <c:ptCount val="1"/>
                <c:pt idx="0">
                  <c:v>Technique Development</c:v>
                </c:pt>
              </c:strCache>
            </c:strRef>
          </c:tx>
          <c:invertIfNegative val="0"/>
          <c:cat>
            <c:strRef>
              <c:f>工作表1!$A$2:$A$6</c:f>
              <c:strCache>
                <c:ptCount val="5"/>
                <c:pt idx="0">
                  <c:v>Beam test</c:v>
                </c:pt>
                <c:pt idx="1">
                  <c:v>Spectrometer</c:v>
                </c:pt>
                <c:pt idx="2">
                  <c:v>Target Station</c:v>
                </c:pt>
                <c:pt idx="3">
                  <c:v>Muon Beamline</c:v>
                </c:pt>
                <c:pt idx="4">
                  <c:v>Civil Construction</c:v>
                </c:pt>
              </c:strCache>
            </c:strRef>
          </c:cat>
          <c:val>
            <c:numRef>
              <c:f>工作表1!$C$2:$C$6</c:f>
              <c:numCache>
                <c:formatCode>General</c:formatCode>
                <c:ptCount val="5"/>
                <c:pt idx="0">
                  <c:v>2.5</c:v>
                </c:pt>
                <c:pt idx="1">
                  <c:v>2</c:v>
                </c:pt>
                <c:pt idx="2">
                  <c:v>1.5</c:v>
                </c:pt>
                <c:pt idx="3">
                  <c:v>2.5</c:v>
                </c:pt>
                <c:pt idx="4">
                  <c:v>2</c:v>
                </c:pt>
              </c:numCache>
            </c:numRef>
          </c:val>
          <c:extLst>
            <c:ext xmlns:c16="http://schemas.microsoft.com/office/drawing/2014/chart" uri="{C3380CC4-5D6E-409C-BE32-E72D297353CC}">
              <c16:uniqueId val="{00000001-209D-8541-A071-00B8155ED602}"/>
            </c:ext>
          </c:extLst>
        </c:ser>
        <c:ser>
          <c:idx val="2"/>
          <c:order val="2"/>
          <c:tx>
            <c:strRef>
              <c:f>工作表1!$D$1</c:f>
              <c:strCache>
                <c:ptCount val="1"/>
                <c:pt idx="0">
                  <c:v>Installation</c:v>
                </c:pt>
              </c:strCache>
            </c:strRef>
          </c:tx>
          <c:invertIfNegative val="0"/>
          <c:cat>
            <c:strRef>
              <c:f>工作表1!$A$2:$A$6</c:f>
              <c:strCache>
                <c:ptCount val="5"/>
                <c:pt idx="0">
                  <c:v>Beam test</c:v>
                </c:pt>
                <c:pt idx="1">
                  <c:v>Spectrometer</c:v>
                </c:pt>
                <c:pt idx="2">
                  <c:v>Target Station</c:v>
                </c:pt>
                <c:pt idx="3">
                  <c:v>Muon Beamline</c:v>
                </c:pt>
                <c:pt idx="4">
                  <c:v>Civil Construction</c:v>
                </c:pt>
              </c:strCache>
            </c:strRef>
          </c:cat>
          <c:val>
            <c:numRef>
              <c:f>工作表1!$D$2:$D$6</c:f>
              <c:numCache>
                <c:formatCode>General</c:formatCode>
                <c:ptCount val="5"/>
                <c:pt idx="0">
                  <c:v>0.5</c:v>
                </c:pt>
                <c:pt idx="1">
                  <c:v>1</c:v>
                </c:pt>
                <c:pt idx="2">
                  <c:v>1.5</c:v>
                </c:pt>
                <c:pt idx="3">
                  <c:v>1</c:v>
                </c:pt>
                <c:pt idx="4">
                  <c:v>0.5</c:v>
                </c:pt>
              </c:numCache>
            </c:numRef>
          </c:val>
          <c:extLst>
            <c:ext xmlns:c16="http://schemas.microsoft.com/office/drawing/2014/chart" uri="{C3380CC4-5D6E-409C-BE32-E72D297353CC}">
              <c16:uniqueId val="{00000002-209D-8541-A071-00B8155ED602}"/>
            </c:ext>
          </c:extLst>
        </c:ser>
        <c:ser>
          <c:idx val="3"/>
          <c:order val="3"/>
          <c:tx>
            <c:strRef>
              <c:f>工作表1!$E$1</c:f>
              <c:strCache>
                <c:ptCount val="1"/>
                <c:pt idx="0">
                  <c:v>Trail Run</c:v>
                </c:pt>
              </c:strCache>
            </c:strRef>
          </c:tx>
          <c:spPr>
            <a:solidFill>
              <a:schemeClr val="accent6">
                <a:lumMod val="75000"/>
              </a:schemeClr>
            </a:solidFill>
          </c:spPr>
          <c:invertIfNegative val="0"/>
          <c:cat>
            <c:strRef>
              <c:f>工作表1!$A$2:$A$6</c:f>
              <c:strCache>
                <c:ptCount val="5"/>
                <c:pt idx="0">
                  <c:v>Beam test</c:v>
                </c:pt>
                <c:pt idx="1">
                  <c:v>Spectrometer</c:v>
                </c:pt>
                <c:pt idx="2">
                  <c:v>Target Station</c:v>
                </c:pt>
                <c:pt idx="3">
                  <c:v>Muon Beamline</c:v>
                </c:pt>
                <c:pt idx="4">
                  <c:v>Civil Construction</c:v>
                </c:pt>
              </c:strCache>
            </c:strRef>
          </c:cat>
          <c:val>
            <c:numRef>
              <c:f>工作表1!$E$2:$E$6</c:f>
              <c:numCache>
                <c:formatCode>General</c:formatCode>
                <c:ptCount val="5"/>
                <c:pt idx="0">
                  <c:v>1</c:v>
                </c:pt>
                <c:pt idx="1">
                  <c:v>1.5</c:v>
                </c:pt>
                <c:pt idx="2">
                  <c:v>1.5</c:v>
                </c:pt>
                <c:pt idx="3">
                  <c:v>1</c:v>
                </c:pt>
              </c:numCache>
            </c:numRef>
          </c:val>
          <c:extLst>
            <c:ext xmlns:c16="http://schemas.microsoft.com/office/drawing/2014/chart" uri="{C3380CC4-5D6E-409C-BE32-E72D297353CC}">
              <c16:uniqueId val="{00000003-209D-8541-A071-00B8155ED602}"/>
            </c:ext>
          </c:extLst>
        </c:ser>
        <c:dLbls>
          <c:showLegendKey val="0"/>
          <c:showVal val="0"/>
          <c:showCatName val="0"/>
          <c:showSerName val="0"/>
          <c:showPercent val="0"/>
          <c:showBubbleSize val="0"/>
        </c:dLbls>
        <c:gapWidth val="150"/>
        <c:overlap val="100"/>
        <c:axId val="-2144370216"/>
        <c:axId val="-2144367240"/>
      </c:barChart>
      <c:catAx>
        <c:axId val="-2144370216"/>
        <c:scaling>
          <c:orientation val="minMax"/>
        </c:scaling>
        <c:delete val="0"/>
        <c:axPos val="l"/>
        <c:minorGridlines/>
        <c:numFmt formatCode="General" sourceLinked="0"/>
        <c:majorTickMark val="out"/>
        <c:minorTickMark val="none"/>
        <c:tickLblPos val="nextTo"/>
        <c:txPr>
          <a:bodyPr rot="-60000000" spcFirstLastPara="0" vertOverflow="ellipsis" vert="horz" wrap="square" anchor="ctr" anchorCtr="1"/>
          <a:lstStyle/>
          <a:p>
            <a:pPr>
              <a:defRPr lang="zh-CN" sz="1600" b="0" i="0" u="none" strike="noStrike" kern="1200" baseline="0">
                <a:solidFill>
                  <a:schemeClr val="tx1"/>
                </a:solidFill>
                <a:latin typeface="+mn-lt"/>
                <a:ea typeface="+mn-ea"/>
                <a:cs typeface="+mn-cs"/>
              </a:defRPr>
            </a:pPr>
            <a:endParaRPr lang="zh-CN"/>
          </a:p>
        </c:txPr>
        <c:crossAx val="-2144367240"/>
        <c:crossesAt val="2023"/>
        <c:auto val="1"/>
        <c:lblAlgn val="ctr"/>
        <c:lblOffset val="100"/>
        <c:noMultiLvlLbl val="0"/>
      </c:catAx>
      <c:valAx>
        <c:axId val="-2144367240"/>
        <c:scaling>
          <c:orientation val="minMax"/>
          <c:max val="2029.1"/>
          <c:min val="2024.1"/>
        </c:scaling>
        <c:delete val="0"/>
        <c:axPos val="b"/>
        <c:majorGridlines/>
        <c:numFmt formatCode="General" sourceLinked="1"/>
        <c:majorTickMark val="out"/>
        <c:minorTickMark val="none"/>
        <c:tickLblPos val="nextTo"/>
        <c:txPr>
          <a:bodyPr rot="-60000000" spcFirstLastPara="0" vertOverflow="ellipsis" vert="horz" wrap="square" anchor="ctr" anchorCtr="1"/>
          <a:lstStyle/>
          <a:p>
            <a:pPr>
              <a:defRPr lang="zh-CN" sz="1800" b="0" i="0" u="none" strike="noStrike" kern="1200" baseline="0">
                <a:solidFill>
                  <a:schemeClr val="tx1"/>
                </a:solidFill>
                <a:latin typeface="+mn-lt"/>
                <a:ea typeface="+mn-ea"/>
                <a:cs typeface="+mn-cs"/>
              </a:defRPr>
            </a:pPr>
            <a:endParaRPr lang="zh-CN"/>
          </a:p>
        </c:txPr>
        <c:crossAx val="-2144370216"/>
        <c:crosses val="autoZero"/>
        <c:crossBetween val="between"/>
        <c:majorUnit val="1"/>
      </c:valAx>
    </c:plotArea>
    <c:legend>
      <c:legendPos val="r"/>
      <c:layout>
        <c:manualLayout>
          <c:xMode val="edge"/>
          <c:yMode val="edge"/>
          <c:x val="0.75606060606060599"/>
          <c:y val="0.236750339587636"/>
          <c:w val="0.218181818181818"/>
          <c:h val="0.55454959083831201"/>
        </c:manualLayout>
      </c:layout>
      <c:overlay val="0"/>
      <c:txPr>
        <a:bodyPr rot="0" spcFirstLastPara="0" vertOverflow="ellipsis" vert="horz" wrap="square" anchor="ctr" anchorCtr="1"/>
        <a:lstStyle/>
        <a:p>
          <a:pPr>
            <a:defRPr lang="zh-CN" sz="1800" b="0" i="0" u="none" strike="noStrike" kern="1200" baseline="0">
              <a:solidFill>
                <a:schemeClr val="tx1"/>
              </a:solidFill>
              <a:latin typeface="+mn-lt"/>
              <a:ea typeface="+mn-ea"/>
              <a:cs typeface="+mn-cs"/>
            </a:defRPr>
          </a:pPr>
          <a:endParaRPr lang="zh-CN"/>
        </a:p>
      </c:txPr>
    </c:legend>
    <c:plotVisOnly val="1"/>
    <c:dispBlanksAs val="gap"/>
    <c:showDLblsOverMax val="0"/>
  </c:chart>
  <c:txPr>
    <a:bodyPr/>
    <a:lstStyle/>
    <a:p>
      <a:pPr>
        <a:defRPr lang="zh-CN" sz="1800"/>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lang="en-US" sz="186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lineChart>
        <c:grouping val="standard"/>
        <c:varyColors val="0"/>
        <c:ser>
          <c:idx val="0"/>
          <c:order val="0"/>
          <c:tx>
            <c:strRef>
              <c:f>Sheet1!$B$1</c:f>
              <c:strCache>
                <c:ptCount val="1"/>
                <c:pt idx="0">
                  <c:v>MuMuBar探索历史</c:v>
                </c:pt>
              </c:strCache>
            </c:strRef>
          </c:tx>
          <c:spPr>
            <a:ln w="28575" cap="rnd" cmpd="sng" algn="ctr">
              <a:solidFill>
                <a:schemeClr val="accent1"/>
              </a:solidFill>
              <a:prstDash val="solid"/>
              <a:round/>
            </a:ln>
            <a:effectLst/>
          </c:spPr>
          <c:marker>
            <c:symbol val="circle"/>
            <c:size val="5"/>
            <c:spPr>
              <a:solidFill>
                <a:schemeClr val="accent1"/>
              </a:solidFill>
              <a:ln w="9525" cap="flat" cmpd="sng" algn="ctr">
                <a:solidFill>
                  <a:schemeClr val="accent1"/>
                </a:solidFill>
                <a:prstDash val="solid"/>
                <a:round/>
              </a:ln>
              <a:effectLst/>
            </c:spPr>
          </c:marker>
          <c:cat>
            <c:numRef>
              <c:f>Sheet1!$A$2:$A$10</c:f>
              <c:numCache>
                <c:formatCode>General</c:formatCode>
                <c:ptCount val="9"/>
                <c:pt idx="0">
                  <c:v>1982</c:v>
                </c:pt>
                <c:pt idx="1">
                  <c:v>1986</c:v>
                </c:pt>
                <c:pt idx="2">
                  <c:v>1990</c:v>
                </c:pt>
                <c:pt idx="3">
                  <c:v>1991</c:v>
                </c:pt>
                <c:pt idx="4">
                  <c:v>1993</c:v>
                </c:pt>
                <c:pt idx="5">
                  <c:v>1996</c:v>
                </c:pt>
                <c:pt idx="6">
                  <c:v>1997</c:v>
                </c:pt>
                <c:pt idx="7">
                  <c:v>1999</c:v>
                </c:pt>
                <c:pt idx="8">
                  <c:v>2029</c:v>
                </c:pt>
              </c:numCache>
            </c:numRef>
          </c:cat>
          <c:val>
            <c:numRef>
              <c:f>Sheet1!$B$2:$B$10</c:f>
              <c:numCache>
                <c:formatCode>General</c:formatCode>
                <c:ptCount val="9"/>
                <c:pt idx="0">
                  <c:v>42</c:v>
                </c:pt>
                <c:pt idx="1">
                  <c:v>20</c:v>
                </c:pt>
                <c:pt idx="2">
                  <c:v>0.28999999999999998</c:v>
                </c:pt>
                <c:pt idx="3">
                  <c:v>0.16</c:v>
                </c:pt>
                <c:pt idx="4">
                  <c:v>6.9</c:v>
                </c:pt>
                <c:pt idx="5">
                  <c:v>1.7999999999999999E-2</c:v>
                </c:pt>
                <c:pt idx="6">
                  <c:v>0.14000000000000001</c:v>
                </c:pt>
                <c:pt idx="7">
                  <c:v>3.0000000000000001E-3</c:v>
                </c:pt>
                <c:pt idx="8">
                  <c:v>3.0000000000000001E-5</c:v>
                </c:pt>
              </c:numCache>
            </c:numRef>
          </c:val>
          <c:smooth val="0"/>
          <c:extLst>
            <c:ext xmlns:c16="http://schemas.microsoft.com/office/drawing/2014/chart" uri="{C3380CC4-5D6E-409C-BE32-E72D297353CC}">
              <c16:uniqueId val="{00000000-28D6-1244-9B13-EA4D4BEBF3BE}"/>
            </c:ext>
          </c:extLst>
        </c:ser>
        <c:dLbls>
          <c:showLegendKey val="0"/>
          <c:showVal val="0"/>
          <c:showCatName val="0"/>
          <c:showSerName val="0"/>
          <c:showPercent val="0"/>
          <c:showBubbleSize val="0"/>
        </c:dLbls>
        <c:marker val="1"/>
        <c:smooth val="0"/>
        <c:axId val="-2025290696"/>
        <c:axId val="-2142556312"/>
      </c:lineChart>
      <c:dateAx>
        <c:axId val="-202529069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lang="en-US" sz="1195" b="0" i="0" u="none" strike="noStrike" kern="1200" baseline="0">
                <a:solidFill>
                  <a:schemeClr val="tx1">
                    <a:lumMod val="65000"/>
                    <a:lumOff val="35000"/>
                  </a:schemeClr>
                </a:solidFill>
                <a:latin typeface="+mn-lt"/>
                <a:ea typeface="+mn-ea"/>
                <a:cs typeface="+mn-cs"/>
              </a:defRPr>
            </a:pPr>
            <a:endParaRPr lang="zh-CN"/>
          </a:p>
        </c:txPr>
        <c:crossAx val="-2142556312"/>
        <c:crosses val="autoZero"/>
        <c:auto val="0"/>
        <c:lblOffset val="100"/>
        <c:baseTimeUnit val="days"/>
        <c:majorUnit val="5"/>
        <c:majorTimeUnit val="days"/>
        <c:minorUnit val="1"/>
        <c:minorTimeUnit val="days"/>
      </c:dateAx>
      <c:valAx>
        <c:axId val="-2142556312"/>
        <c:scaling>
          <c:logBase val="10"/>
          <c:orientation val="minMax"/>
        </c:scaling>
        <c:delete val="0"/>
        <c:axPos val="l"/>
        <c:majorGridlines>
          <c:spPr>
            <a:ln w="9525" cap="flat" cmpd="sng" algn="ctr">
              <a:solidFill>
                <a:schemeClr val="tx1">
                  <a:lumMod val="15000"/>
                  <a:lumOff val="85000"/>
                </a:schemeClr>
              </a:solidFill>
              <a:prstDash val="solid"/>
              <a:round/>
            </a:ln>
            <a:effectLst/>
          </c:spPr>
        </c:majorGridlines>
        <c:title>
          <c:tx>
            <c:rich>
              <a:bodyPr rot="-5400000" spcFirstLastPara="0" vertOverflow="ellipsis" vert="horz" wrap="square" anchor="ctr" anchorCtr="1"/>
              <a:lstStyle/>
              <a:p>
                <a:pPr>
                  <a:defRPr lang="en-US" sz="1000" b="1" i="0" u="none" strike="noStrike" kern="1200" baseline="0">
                    <a:solidFill>
                      <a:schemeClr val="tx1"/>
                    </a:solidFill>
                    <a:latin typeface="+mn-lt"/>
                    <a:ea typeface="+mn-ea"/>
                    <a:cs typeface="+mn-cs"/>
                  </a:defRPr>
                </a:pPr>
                <a:r>
                  <a:rPr lang="zh-CN" altLang="en-US" sz="1600" b="1" i="0" dirty="0">
                    <a:latin typeface="+mn-lt"/>
                    <a:cs typeface="0"/>
                  </a:rPr>
                  <a:t>G</a:t>
                </a:r>
                <a:r>
                  <a:rPr lang="zh-CN" altLang="zh-CN" sz="1600" b="1" i="0" baseline="-25000" dirty="0">
                    <a:latin typeface="+mn-lt"/>
                    <a:cs typeface="0"/>
                  </a:rPr>
                  <a:t>M</a:t>
                </a:r>
                <a:r>
                  <a:rPr lang="en-US" altLang="zh-CN" sz="1600" b="1" i="0" baseline="-25000" dirty="0">
                    <a:latin typeface="+mn-lt"/>
                    <a:cs typeface="0"/>
                  </a:rPr>
                  <a:t>M</a:t>
                </a:r>
                <a:r>
                  <a:rPr lang="en-US" altLang="zh-CN" sz="1600" b="1" i="0" baseline="0" dirty="0">
                    <a:latin typeface="+mn-lt"/>
                    <a:cs typeface="0"/>
                  </a:rPr>
                  <a:t>/G</a:t>
                </a:r>
                <a:r>
                  <a:rPr lang="en-US" altLang="zh-CN" sz="1600" b="1" i="0" baseline="-25000" dirty="0">
                    <a:latin typeface="+mn-lt"/>
                    <a:cs typeface="0"/>
                  </a:rPr>
                  <a:t>F</a:t>
                </a:r>
                <a:endParaRPr lang="zh-CN" altLang="en-US" sz="1600" b="1" i="0" dirty="0">
                  <a:latin typeface="+mn-lt"/>
                  <a:cs typeface="0"/>
                </a:endParaRPr>
              </a:p>
            </c:rich>
          </c:tx>
          <c:overlay val="0"/>
        </c:title>
        <c:numFmt formatCode="General" sourceLinked="1"/>
        <c:majorTickMark val="none"/>
        <c:minorTickMark val="none"/>
        <c:tickLblPos val="nextTo"/>
        <c:spPr>
          <a:noFill/>
          <a:effectLst/>
        </c:spPr>
        <c:txPr>
          <a:bodyPr rot="-60000000" spcFirstLastPara="1" vertOverflow="ellipsis" vert="horz" wrap="square" anchor="ctr" anchorCtr="1"/>
          <a:lstStyle/>
          <a:p>
            <a:pPr>
              <a:defRPr lang="zh-CN" altLang="en-US" sz="1195" b="0" i="0" u="none" strike="noStrike" kern="1200" baseline="0">
                <a:solidFill>
                  <a:schemeClr val="tx1">
                    <a:lumMod val="65000"/>
                    <a:lumOff val="35000"/>
                  </a:schemeClr>
                </a:solidFill>
                <a:latin typeface="+mn-lt"/>
                <a:ea typeface="+mn-ea"/>
                <a:cs typeface="+mn-cs"/>
              </a:defRPr>
            </a:pPr>
            <a:endParaRPr lang="zh-CN"/>
          </a:p>
        </c:txPr>
        <c:crossAx val="-2025290696"/>
        <c:crosses val="autoZero"/>
        <c:crossBetween val="between"/>
      </c:valAx>
      <c:spPr>
        <a:noFill/>
        <a:ln>
          <a:noFill/>
        </a:ln>
        <a:effectLst/>
      </c:spPr>
    </c:plotArea>
    <c:plotVisOnly val="1"/>
    <c:dispBlanksAs val="gap"/>
    <c:showDLblsOverMax val="0"/>
  </c:chart>
  <c:spPr>
    <a:noFill/>
    <a:ln>
      <a:noFill/>
    </a:ln>
    <a:effectLst/>
  </c:spPr>
  <c:txPr>
    <a:bodyPr/>
    <a:lstStyle/>
    <a:p>
      <a:pPr>
        <a:defRPr lang="en-US"/>
      </a:pPr>
      <a:endParaRPr lang="zh-CN"/>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C18832-93F9-1748-89D7-1C14F7244C61}" type="doc">
      <dgm:prSet loTypeId="urn:microsoft.com/office/officeart/2005/8/layout/cycle4" loCatId="" qsTypeId="urn:microsoft.com/office/officeart/2005/8/quickstyle/simple1" qsCatId="simple" csTypeId="urn:microsoft.com/office/officeart/2005/8/colors/accent1_2" csCatId="accent1" phldr="1"/>
      <dgm:spPr/>
      <dgm:t>
        <a:bodyPr/>
        <a:lstStyle/>
        <a:p>
          <a:endParaRPr lang="zh-CN" altLang="en-US"/>
        </a:p>
      </dgm:t>
    </dgm:pt>
    <dgm:pt modelId="{0C85BE81-16D6-4948-8998-9874E17F39B0}">
      <dgm:prSet phldrT="[文本]"/>
      <dgm:spPr/>
      <dgm:t>
        <a:bodyPr/>
        <a:lstStyle/>
        <a:p>
          <a:r>
            <a:rPr lang="en-US" altLang="zh-CN" dirty="0"/>
            <a:t>High-energy</a:t>
          </a:r>
          <a:r>
            <a:rPr lang="zh-CN" altLang="en-US" dirty="0"/>
            <a:t> </a:t>
          </a:r>
          <a:r>
            <a:rPr lang="en-US" altLang="zh-CN" dirty="0" err="1"/>
            <a:t>MuSR</a:t>
          </a:r>
          <a:endParaRPr lang="zh-CN" altLang="en-US" dirty="0"/>
        </a:p>
      </dgm:t>
    </dgm:pt>
    <dgm:pt modelId="{578D7510-F04B-2249-9720-5E289AAE2214}" type="parTrans" cxnId="{A904B07F-B0AA-BC43-BE85-5F375A57E892}">
      <dgm:prSet/>
      <dgm:spPr/>
      <dgm:t>
        <a:bodyPr/>
        <a:lstStyle/>
        <a:p>
          <a:endParaRPr lang="zh-CN" altLang="en-US"/>
        </a:p>
      </dgm:t>
    </dgm:pt>
    <dgm:pt modelId="{4344C2BB-3A77-D548-8CCD-C2FAAF32AE79}" type="sibTrans" cxnId="{A904B07F-B0AA-BC43-BE85-5F375A57E892}">
      <dgm:prSet/>
      <dgm:spPr/>
      <dgm:t>
        <a:bodyPr/>
        <a:lstStyle/>
        <a:p>
          <a:endParaRPr lang="zh-CN" altLang="en-US"/>
        </a:p>
      </dgm:t>
    </dgm:pt>
    <dgm:pt modelId="{8364A5C5-2D2B-7C4E-8288-6584F1AFB722}">
      <dgm:prSet phldrT="[文本]" custT="1"/>
      <dgm:spPr/>
      <dgm:t>
        <a:bodyPr/>
        <a:lstStyle/>
        <a:p>
          <a:r>
            <a:rPr lang="en-US" altLang="zh-CN" sz="1800" dirty="0"/>
            <a:t>Thick</a:t>
          </a:r>
          <a:r>
            <a:rPr lang="zh-CN" altLang="en-US" sz="1800" dirty="0"/>
            <a:t> </a:t>
          </a:r>
          <a:r>
            <a:rPr lang="en-US" altLang="zh-CN" sz="1800" dirty="0"/>
            <a:t>Samples</a:t>
          </a:r>
          <a:endParaRPr lang="zh-CN" altLang="en-US" sz="1800" dirty="0"/>
        </a:p>
      </dgm:t>
    </dgm:pt>
    <dgm:pt modelId="{8E361D57-BC91-8D4F-9565-A43914071AA0}" type="parTrans" cxnId="{1AE367F3-6ED2-BE48-A913-B8FB361AFC70}">
      <dgm:prSet/>
      <dgm:spPr/>
      <dgm:t>
        <a:bodyPr/>
        <a:lstStyle/>
        <a:p>
          <a:endParaRPr lang="zh-CN" altLang="en-US"/>
        </a:p>
      </dgm:t>
    </dgm:pt>
    <dgm:pt modelId="{0B1DAEBF-5ABE-CE42-949E-A615E8E2AD2F}" type="sibTrans" cxnId="{1AE367F3-6ED2-BE48-A913-B8FB361AFC70}">
      <dgm:prSet/>
      <dgm:spPr/>
      <dgm:t>
        <a:bodyPr/>
        <a:lstStyle/>
        <a:p>
          <a:endParaRPr lang="zh-CN" altLang="en-US"/>
        </a:p>
      </dgm:t>
    </dgm:pt>
    <dgm:pt modelId="{9ECEFBA4-E6D0-1C46-9D11-DDFF166EF778}">
      <dgm:prSet phldrT="[文本]"/>
      <dgm:spPr/>
      <dgm:t>
        <a:bodyPr/>
        <a:lstStyle/>
        <a:p>
          <a:r>
            <a:rPr lang="en-US" altLang="zh-CN" dirty="0"/>
            <a:t>Depth</a:t>
          </a:r>
          <a:r>
            <a:rPr lang="zh-CN" altLang="en-US" dirty="0"/>
            <a:t> </a:t>
          </a:r>
          <a:r>
            <a:rPr lang="en-US" altLang="zh-CN" dirty="0"/>
            <a:t>scan</a:t>
          </a:r>
          <a:r>
            <a:rPr lang="zh-CN" altLang="en-US" dirty="0"/>
            <a:t> </a:t>
          </a:r>
          <a:r>
            <a:rPr lang="en-US" altLang="zh-CN" dirty="0"/>
            <a:t>MIXE</a:t>
          </a:r>
          <a:endParaRPr lang="zh-CN" altLang="en-US" dirty="0"/>
        </a:p>
      </dgm:t>
    </dgm:pt>
    <dgm:pt modelId="{927EF6E0-D4B3-6B4B-B54F-411F297498C1}" type="parTrans" cxnId="{ACDCAFA5-CF4F-6849-815D-9FA6D4F4E3D2}">
      <dgm:prSet/>
      <dgm:spPr/>
      <dgm:t>
        <a:bodyPr/>
        <a:lstStyle/>
        <a:p>
          <a:endParaRPr lang="zh-CN" altLang="en-US"/>
        </a:p>
      </dgm:t>
    </dgm:pt>
    <dgm:pt modelId="{0BEF92DD-5FF6-454F-957E-71B2E856817D}" type="sibTrans" cxnId="{ACDCAFA5-CF4F-6849-815D-9FA6D4F4E3D2}">
      <dgm:prSet/>
      <dgm:spPr/>
      <dgm:t>
        <a:bodyPr/>
        <a:lstStyle/>
        <a:p>
          <a:endParaRPr lang="zh-CN" altLang="en-US"/>
        </a:p>
      </dgm:t>
    </dgm:pt>
    <dgm:pt modelId="{1EFB0771-5466-1F47-9B4D-836C7918E46A}">
      <dgm:prSet phldrT="[文本]"/>
      <dgm:spPr/>
      <dgm:t>
        <a:bodyPr/>
        <a:lstStyle/>
        <a:p>
          <a:r>
            <a:rPr lang="en-US" altLang="zh-CN" dirty="0"/>
            <a:t>Depth</a:t>
          </a:r>
          <a:r>
            <a:rPr lang="zh-CN" altLang="en-US" dirty="0"/>
            <a:t> </a:t>
          </a:r>
          <a:r>
            <a:rPr lang="en-US" altLang="zh-CN" dirty="0"/>
            <a:t>scan</a:t>
          </a:r>
          <a:r>
            <a:rPr lang="zh-CN" altLang="en-US" dirty="0"/>
            <a:t> </a:t>
          </a:r>
          <a:r>
            <a:rPr lang="en-US" altLang="zh-CN" dirty="0"/>
            <a:t>for</a:t>
          </a:r>
          <a:r>
            <a:rPr lang="zh-CN" altLang="en-US" dirty="0"/>
            <a:t> </a:t>
          </a:r>
          <a:r>
            <a:rPr lang="en-US" altLang="zh-CN" dirty="0"/>
            <a:t>archaeology</a:t>
          </a:r>
          <a:endParaRPr lang="zh-CN" altLang="en-US" dirty="0"/>
        </a:p>
      </dgm:t>
    </dgm:pt>
    <dgm:pt modelId="{E2EC85C2-2994-5D4B-ADA2-14C379CFA9B7}" type="parTrans" cxnId="{D503E5B6-DD2A-8642-91B7-8FDBDCE42D86}">
      <dgm:prSet/>
      <dgm:spPr/>
      <dgm:t>
        <a:bodyPr/>
        <a:lstStyle/>
        <a:p>
          <a:endParaRPr lang="zh-CN" altLang="en-US"/>
        </a:p>
      </dgm:t>
    </dgm:pt>
    <dgm:pt modelId="{5031CB0F-690C-4F4B-9A97-4DA3D20F43BB}" type="sibTrans" cxnId="{D503E5B6-DD2A-8642-91B7-8FDBDCE42D86}">
      <dgm:prSet/>
      <dgm:spPr/>
      <dgm:t>
        <a:bodyPr/>
        <a:lstStyle/>
        <a:p>
          <a:endParaRPr lang="zh-CN" altLang="en-US"/>
        </a:p>
      </dgm:t>
    </dgm:pt>
    <dgm:pt modelId="{93CB10F9-19C1-0246-9C75-7584ABDC593D}">
      <dgm:prSet phldrT="[文本]"/>
      <dgm:spPr/>
      <dgm:t>
        <a:bodyPr/>
        <a:lstStyle/>
        <a:p>
          <a:r>
            <a:rPr lang="en-US" altLang="zh-CN" dirty="0"/>
            <a:t>Single</a:t>
          </a:r>
          <a:r>
            <a:rPr lang="zh-CN" altLang="en-US" dirty="0"/>
            <a:t> </a:t>
          </a:r>
          <a:r>
            <a:rPr lang="en-US" altLang="zh-CN" dirty="0"/>
            <a:t>Particle</a:t>
          </a:r>
          <a:r>
            <a:rPr lang="zh-CN" altLang="en-US" dirty="0"/>
            <a:t> </a:t>
          </a:r>
          <a:r>
            <a:rPr lang="en-US" altLang="zh-CN" dirty="0"/>
            <a:t>Effect</a:t>
          </a:r>
          <a:endParaRPr lang="zh-CN" altLang="en-US" dirty="0"/>
        </a:p>
      </dgm:t>
    </dgm:pt>
    <dgm:pt modelId="{4CF2744D-7AFB-5E41-BB51-2685590CFCBD}" type="parTrans" cxnId="{066E165B-6422-9543-BB04-72D3E53576D9}">
      <dgm:prSet/>
      <dgm:spPr/>
      <dgm:t>
        <a:bodyPr/>
        <a:lstStyle/>
        <a:p>
          <a:endParaRPr lang="zh-CN" altLang="en-US"/>
        </a:p>
      </dgm:t>
    </dgm:pt>
    <dgm:pt modelId="{B00AAA43-3569-7644-8046-4A00EFF04483}" type="sibTrans" cxnId="{066E165B-6422-9543-BB04-72D3E53576D9}">
      <dgm:prSet/>
      <dgm:spPr/>
      <dgm:t>
        <a:bodyPr/>
        <a:lstStyle/>
        <a:p>
          <a:endParaRPr lang="zh-CN" altLang="en-US"/>
        </a:p>
      </dgm:t>
    </dgm:pt>
    <dgm:pt modelId="{428471CC-CC2B-6C4D-849B-78D8B8A92C9C}">
      <dgm:prSet phldrT="[文本]"/>
      <dgm:spPr/>
      <dgm:t>
        <a:bodyPr/>
        <a:lstStyle/>
        <a:p>
          <a:r>
            <a:rPr lang="en-US" altLang="zh-CN" dirty="0"/>
            <a:t>Large</a:t>
          </a:r>
          <a:r>
            <a:rPr lang="zh-CN" altLang="en-US" dirty="0"/>
            <a:t> </a:t>
          </a:r>
          <a:r>
            <a:rPr lang="en-US" altLang="zh-CN" dirty="0"/>
            <a:t>capture</a:t>
          </a:r>
          <a:r>
            <a:rPr lang="zh-CN" altLang="en-US" dirty="0"/>
            <a:t> </a:t>
          </a:r>
          <a:r>
            <a:rPr lang="en-US" altLang="zh-CN" dirty="0"/>
            <a:t>cross</a:t>
          </a:r>
          <a:r>
            <a:rPr lang="zh-CN" altLang="en-US" dirty="0"/>
            <a:t> </a:t>
          </a:r>
          <a:r>
            <a:rPr lang="en-US" altLang="zh-CN" dirty="0"/>
            <a:t>section</a:t>
          </a:r>
          <a:r>
            <a:rPr lang="zh-CN" altLang="en-US" dirty="0"/>
            <a:t> </a:t>
          </a:r>
          <a:r>
            <a:rPr lang="en-US" altLang="zh-CN" dirty="0"/>
            <a:t>of</a:t>
          </a:r>
          <a:r>
            <a:rPr lang="zh-CN" altLang="en-US" dirty="0"/>
            <a:t> </a:t>
          </a:r>
          <a:r>
            <a:rPr lang="en-US" altLang="zh-CN" dirty="0" err="1"/>
            <a:t>μ</a:t>
          </a:r>
          <a:r>
            <a:rPr lang="en-US" altLang="zh-CN" baseline="30000" dirty="0"/>
            <a:t>-</a:t>
          </a:r>
          <a:endParaRPr lang="zh-CN" altLang="en-US" dirty="0"/>
        </a:p>
      </dgm:t>
    </dgm:pt>
    <dgm:pt modelId="{A337AEE2-177D-DE4C-AE0D-6F7C28AE8596}" type="parTrans" cxnId="{9889A41C-F144-4345-955C-7BC677B0CB13}">
      <dgm:prSet/>
      <dgm:spPr/>
      <dgm:t>
        <a:bodyPr/>
        <a:lstStyle/>
        <a:p>
          <a:endParaRPr lang="zh-CN" altLang="en-US"/>
        </a:p>
      </dgm:t>
    </dgm:pt>
    <dgm:pt modelId="{D2ABD5A5-374E-2642-8021-77371975D3C8}" type="sibTrans" cxnId="{9889A41C-F144-4345-955C-7BC677B0CB13}">
      <dgm:prSet/>
      <dgm:spPr/>
      <dgm:t>
        <a:bodyPr/>
        <a:lstStyle/>
        <a:p>
          <a:endParaRPr lang="zh-CN" altLang="en-US"/>
        </a:p>
      </dgm:t>
    </dgm:pt>
    <dgm:pt modelId="{73FC0201-1D35-BF43-81B0-3F6C4E37480F}">
      <dgm:prSet phldrT="[文本]"/>
      <dgm:spPr/>
      <dgm:t>
        <a:bodyPr/>
        <a:lstStyle/>
        <a:p>
          <a:r>
            <a:rPr lang="en-US" altLang="zh-CN" dirty="0"/>
            <a:t>Muon</a:t>
          </a:r>
        </a:p>
        <a:p>
          <a:r>
            <a:rPr lang="en-US" altLang="zh-CN" dirty="0"/>
            <a:t>Imaging</a:t>
          </a:r>
          <a:endParaRPr lang="zh-CN" altLang="en-US" dirty="0"/>
        </a:p>
      </dgm:t>
    </dgm:pt>
    <dgm:pt modelId="{8327BD14-DAB5-6749-BFA4-6B0C0323B2A1}" type="parTrans" cxnId="{5218691E-CD15-FF46-8A9A-0F175B3E728D}">
      <dgm:prSet/>
      <dgm:spPr/>
      <dgm:t>
        <a:bodyPr/>
        <a:lstStyle/>
        <a:p>
          <a:endParaRPr lang="zh-CN" altLang="en-US"/>
        </a:p>
      </dgm:t>
    </dgm:pt>
    <dgm:pt modelId="{DFCC63F8-9916-A140-B0D6-E42520DC6220}" type="sibTrans" cxnId="{5218691E-CD15-FF46-8A9A-0F175B3E728D}">
      <dgm:prSet/>
      <dgm:spPr/>
      <dgm:t>
        <a:bodyPr/>
        <a:lstStyle/>
        <a:p>
          <a:endParaRPr lang="zh-CN" altLang="en-US"/>
        </a:p>
      </dgm:t>
    </dgm:pt>
    <dgm:pt modelId="{9F290F80-E5A4-CD4A-8C18-B20AD4377109}">
      <dgm:prSet phldrT="[文本]"/>
      <dgm:spPr/>
      <dgm:t>
        <a:bodyPr/>
        <a:lstStyle/>
        <a:p>
          <a:r>
            <a:rPr lang="en-US" altLang="zh-CN" dirty="0"/>
            <a:t>Thick</a:t>
          </a:r>
          <a:r>
            <a:rPr lang="zh-CN" altLang="en-US" dirty="0"/>
            <a:t> </a:t>
          </a:r>
          <a:r>
            <a:rPr lang="en-US" altLang="zh-CN" dirty="0"/>
            <a:t>samples</a:t>
          </a:r>
          <a:endParaRPr lang="zh-CN" altLang="en-US" dirty="0"/>
        </a:p>
      </dgm:t>
    </dgm:pt>
    <dgm:pt modelId="{BF16B459-AE8B-2441-BFFC-995F9156FC42}" type="parTrans" cxnId="{984218ED-E3CF-664F-A7B4-CAEF694A05D0}">
      <dgm:prSet/>
      <dgm:spPr/>
      <dgm:t>
        <a:bodyPr/>
        <a:lstStyle/>
        <a:p>
          <a:endParaRPr lang="zh-CN" altLang="en-US"/>
        </a:p>
      </dgm:t>
    </dgm:pt>
    <dgm:pt modelId="{AC4216B3-4DC5-6C4E-8CA9-447079FC2386}" type="sibTrans" cxnId="{984218ED-E3CF-664F-A7B4-CAEF694A05D0}">
      <dgm:prSet/>
      <dgm:spPr/>
      <dgm:t>
        <a:bodyPr/>
        <a:lstStyle/>
        <a:p>
          <a:endParaRPr lang="zh-CN" altLang="en-US"/>
        </a:p>
      </dgm:t>
    </dgm:pt>
    <dgm:pt modelId="{ABA501D0-725B-C544-A847-51F09BBD8AD5}">
      <dgm:prSet phldrT="[文本]"/>
      <dgm:spPr/>
      <dgm:t>
        <a:bodyPr/>
        <a:lstStyle/>
        <a:p>
          <a:endParaRPr lang="zh-CN" altLang="en-US" dirty="0"/>
        </a:p>
      </dgm:t>
    </dgm:pt>
    <dgm:pt modelId="{C9D75501-B6E4-D649-9D68-12051DA3ACC5}" type="parTrans" cxnId="{1A58DEB0-16B2-C240-BAD1-1B02F4CB3C79}">
      <dgm:prSet/>
      <dgm:spPr/>
      <dgm:t>
        <a:bodyPr/>
        <a:lstStyle/>
        <a:p>
          <a:endParaRPr lang="zh-CN" altLang="en-US"/>
        </a:p>
      </dgm:t>
    </dgm:pt>
    <dgm:pt modelId="{865BD6EF-EC95-E841-A522-93FF699DEB74}" type="sibTrans" cxnId="{1A58DEB0-16B2-C240-BAD1-1B02F4CB3C79}">
      <dgm:prSet/>
      <dgm:spPr/>
      <dgm:t>
        <a:bodyPr/>
        <a:lstStyle/>
        <a:p>
          <a:endParaRPr lang="zh-CN" altLang="en-US"/>
        </a:p>
      </dgm:t>
    </dgm:pt>
    <dgm:pt modelId="{07A6A8C6-25BD-4D42-83FD-96923154515D}">
      <dgm:prSet phldrT="[文本]" custT="1"/>
      <dgm:spPr/>
      <dgm:t>
        <a:bodyPr/>
        <a:lstStyle/>
        <a:p>
          <a:r>
            <a:rPr lang="en-US" altLang="zh-CN" sz="1800" dirty="0"/>
            <a:t>Samples</a:t>
          </a:r>
          <a:r>
            <a:rPr lang="zh-CN" altLang="en-US" sz="1800" dirty="0"/>
            <a:t> </a:t>
          </a:r>
          <a:r>
            <a:rPr lang="en-US" altLang="zh-CN" sz="1800" dirty="0"/>
            <a:t>in</a:t>
          </a:r>
          <a:r>
            <a:rPr lang="zh-CN" altLang="en-US" sz="1800" dirty="0"/>
            <a:t> </a:t>
          </a:r>
          <a:r>
            <a:rPr lang="en-US" altLang="zh-CN" sz="1800" dirty="0"/>
            <a:t>container</a:t>
          </a:r>
          <a:endParaRPr lang="zh-CN" altLang="en-US" sz="1800" dirty="0"/>
        </a:p>
      </dgm:t>
    </dgm:pt>
    <dgm:pt modelId="{859815DF-20AC-A646-A73E-9EDA2DDF81E9}" type="parTrans" cxnId="{25BA2951-F1FD-2C42-8365-0E6510C63026}">
      <dgm:prSet/>
      <dgm:spPr/>
      <dgm:t>
        <a:bodyPr/>
        <a:lstStyle/>
        <a:p>
          <a:endParaRPr lang="zh-CN" altLang="en-US"/>
        </a:p>
      </dgm:t>
    </dgm:pt>
    <dgm:pt modelId="{73CB12DE-4A5C-FC42-AC36-F86F92948353}" type="sibTrans" cxnId="{25BA2951-F1FD-2C42-8365-0E6510C63026}">
      <dgm:prSet/>
      <dgm:spPr/>
      <dgm:t>
        <a:bodyPr/>
        <a:lstStyle/>
        <a:p>
          <a:endParaRPr lang="zh-CN" altLang="en-US"/>
        </a:p>
      </dgm:t>
    </dgm:pt>
    <dgm:pt modelId="{EE274D58-C0B9-0F44-8B13-89D2AF45D9D0}">
      <dgm:prSet phldrT="[文本]" custT="1"/>
      <dgm:spPr/>
      <dgm:t>
        <a:bodyPr/>
        <a:lstStyle/>
        <a:p>
          <a:r>
            <a:rPr lang="en-US" altLang="zh-CN" sz="1800" dirty="0"/>
            <a:t>High</a:t>
          </a:r>
          <a:r>
            <a:rPr lang="zh-CN" altLang="en-US" sz="1800" dirty="0"/>
            <a:t> </a:t>
          </a:r>
          <a:r>
            <a:rPr lang="en-US" altLang="zh-CN" sz="1800" dirty="0"/>
            <a:t>field</a:t>
          </a:r>
          <a:endParaRPr lang="zh-CN" altLang="en-US" sz="1800" dirty="0"/>
        </a:p>
      </dgm:t>
    </dgm:pt>
    <dgm:pt modelId="{AD17C721-A3AC-4A44-B979-73A900D93C33}" type="parTrans" cxnId="{14EA2FB1-586B-624C-8742-198A1B8B8740}">
      <dgm:prSet/>
      <dgm:spPr/>
      <dgm:t>
        <a:bodyPr/>
        <a:lstStyle/>
        <a:p>
          <a:endParaRPr lang="zh-CN" altLang="en-US"/>
        </a:p>
      </dgm:t>
    </dgm:pt>
    <dgm:pt modelId="{B79EFC4A-1318-1041-95F4-D990197495E1}" type="sibTrans" cxnId="{14EA2FB1-586B-624C-8742-198A1B8B8740}">
      <dgm:prSet/>
      <dgm:spPr/>
      <dgm:t>
        <a:bodyPr/>
        <a:lstStyle/>
        <a:p>
          <a:endParaRPr lang="zh-CN" altLang="en-US"/>
        </a:p>
      </dgm:t>
    </dgm:pt>
    <dgm:pt modelId="{90339F08-2562-784C-BD62-799B20F5A307}">
      <dgm:prSet phldrT="[文本]"/>
      <dgm:spPr/>
      <dgm:t>
        <a:bodyPr/>
        <a:lstStyle/>
        <a:p>
          <a:r>
            <a:rPr lang="en-US" altLang="zh-CN" dirty="0"/>
            <a:t>Thick</a:t>
          </a:r>
          <a:r>
            <a:rPr lang="zh-CN" altLang="en-US" dirty="0"/>
            <a:t> </a:t>
          </a:r>
          <a:r>
            <a:rPr lang="en-US" altLang="zh-CN" dirty="0"/>
            <a:t>moon</a:t>
          </a:r>
          <a:r>
            <a:rPr lang="zh-CN" altLang="en-US" dirty="0"/>
            <a:t> </a:t>
          </a:r>
          <a:r>
            <a:rPr lang="en-US" altLang="zh-CN" dirty="0"/>
            <a:t>rock</a:t>
          </a:r>
          <a:endParaRPr lang="zh-CN" altLang="en-US" dirty="0"/>
        </a:p>
      </dgm:t>
    </dgm:pt>
    <dgm:pt modelId="{E0EE3B3B-D9DB-F04C-AF78-BA370E5D58FC}" type="parTrans" cxnId="{095B3557-B690-FA49-95A7-0F2A0C2DF72E}">
      <dgm:prSet/>
      <dgm:spPr/>
      <dgm:t>
        <a:bodyPr/>
        <a:lstStyle/>
        <a:p>
          <a:endParaRPr lang="zh-CN" altLang="en-US"/>
        </a:p>
      </dgm:t>
    </dgm:pt>
    <dgm:pt modelId="{4EFAF51C-992E-EA47-80A8-E9644DE6A4D0}" type="sibTrans" cxnId="{095B3557-B690-FA49-95A7-0F2A0C2DF72E}">
      <dgm:prSet/>
      <dgm:spPr/>
      <dgm:t>
        <a:bodyPr/>
        <a:lstStyle/>
        <a:p>
          <a:endParaRPr lang="zh-CN" altLang="en-US"/>
        </a:p>
      </dgm:t>
    </dgm:pt>
    <dgm:pt modelId="{4F08B763-39C7-904B-ACCF-6C34F521F36C}">
      <dgm:prSet phldrT="[文本]"/>
      <dgm:spPr/>
      <dgm:t>
        <a:bodyPr/>
        <a:lstStyle/>
        <a:p>
          <a:r>
            <a:rPr lang="en-US" altLang="zh-CN" dirty="0" err="1"/>
            <a:t>Batterries</a:t>
          </a:r>
          <a:r>
            <a:rPr lang="zh-CN" altLang="en-US" dirty="0"/>
            <a:t> </a:t>
          </a:r>
        </a:p>
      </dgm:t>
    </dgm:pt>
    <dgm:pt modelId="{6B4D7770-99DD-7F46-BEB9-91F99E238C80}" type="parTrans" cxnId="{FDE94396-7AFA-A540-B147-E08300E3CB9E}">
      <dgm:prSet/>
      <dgm:spPr/>
      <dgm:t>
        <a:bodyPr/>
        <a:lstStyle/>
        <a:p>
          <a:endParaRPr lang="zh-CN" altLang="en-US"/>
        </a:p>
      </dgm:t>
    </dgm:pt>
    <dgm:pt modelId="{3B5E0B0E-4B2D-7C43-8021-C8ADD816B641}" type="sibTrans" cxnId="{FDE94396-7AFA-A540-B147-E08300E3CB9E}">
      <dgm:prSet/>
      <dgm:spPr/>
      <dgm:t>
        <a:bodyPr/>
        <a:lstStyle/>
        <a:p>
          <a:endParaRPr lang="zh-CN" altLang="en-US"/>
        </a:p>
      </dgm:t>
    </dgm:pt>
    <dgm:pt modelId="{6AEF1348-2310-DB43-B6D1-8076E0987F62}" type="pres">
      <dgm:prSet presAssocID="{D9C18832-93F9-1748-89D7-1C14F7244C61}" presName="cycleMatrixDiagram" presStyleCnt="0">
        <dgm:presLayoutVars>
          <dgm:chMax val="1"/>
          <dgm:dir/>
          <dgm:animLvl val="lvl"/>
          <dgm:resizeHandles val="exact"/>
        </dgm:presLayoutVars>
      </dgm:prSet>
      <dgm:spPr/>
    </dgm:pt>
    <dgm:pt modelId="{ABC94F99-1826-0042-B10E-491CBE5E1B22}" type="pres">
      <dgm:prSet presAssocID="{D9C18832-93F9-1748-89D7-1C14F7244C61}" presName="children" presStyleCnt="0"/>
      <dgm:spPr/>
    </dgm:pt>
    <dgm:pt modelId="{AE51ED12-8AFE-F749-B68F-7E2520A91DBC}" type="pres">
      <dgm:prSet presAssocID="{D9C18832-93F9-1748-89D7-1C14F7244C61}" presName="child1group" presStyleCnt="0"/>
      <dgm:spPr/>
    </dgm:pt>
    <dgm:pt modelId="{EABBC888-B020-B64D-80A8-73B41CFDD9B1}" type="pres">
      <dgm:prSet presAssocID="{D9C18832-93F9-1748-89D7-1C14F7244C61}" presName="child1" presStyleLbl="bgAcc1" presStyleIdx="0" presStyleCnt="4"/>
      <dgm:spPr/>
    </dgm:pt>
    <dgm:pt modelId="{68A6F1A6-E98C-184A-A9BF-6596378D913A}" type="pres">
      <dgm:prSet presAssocID="{D9C18832-93F9-1748-89D7-1C14F7244C61}" presName="child1Text" presStyleLbl="bgAcc1" presStyleIdx="0" presStyleCnt="4">
        <dgm:presLayoutVars>
          <dgm:bulletEnabled val="1"/>
        </dgm:presLayoutVars>
      </dgm:prSet>
      <dgm:spPr/>
    </dgm:pt>
    <dgm:pt modelId="{BB60B816-28E7-DA46-88F0-3A22C795D35B}" type="pres">
      <dgm:prSet presAssocID="{D9C18832-93F9-1748-89D7-1C14F7244C61}" presName="child2group" presStyleCnt="0"/>
      <dgm:spPr/>
    </dgm:pt>
    <dgm:pt modelId="{42614BB1-C963-D049-A8F2-FD21B1D6EA6C}" type="pres">
      <dgm:prSet presAssocID="{D9C18832-93F9-1748-89D7-1C14F7244C61}" presName="child2" presStyleLbl="bgAcc1" presStyleIdx="1" presStyleCnt="4"/>
      <dgm:spPr/>
    </dgm:pt>
    <dgm:pt modelId="{853E66AF-C8EB-FC41-AE50-F4DC4F3AFAD8}" type="pres">
      <dgm:prSet presAssocID="{D9C18832-93F9-1748-89D7-1C14F7244C61}" presName="child2Text" presStyleLbl="bgAcc1" presStyleIdx="1" presStyleCnt="4">
        <dgm:presLayoutVars>
          <dgm:bulletEnabled val="1"/>
        </dgm:presLayoutVars>
      </dgm:prSet>
      <dgm:spPr/>
    </dgm:pt>
    <dgm:pt modelId="{8B8FA5B3-5A53-5846-A34E-87381B9523CF}" type="pres">
      <dgm:prSet presAssocID="{D9C18832-93F9-1748-89D7-1C14F7244C61}" presName="child3group" presStyleCnt="0"/>
      <dgm:spPr/>
    </dgm:pt>
    <dgm:pt modelId="{C6B85B34-94D8-8548-9B75-45557DC0DEBB}" type="pres">
      <dgm:prSet presAssocID="{D9C18832-93F9-1748-89D7-1C14F7244C61}" presName="child3" presStyleLbl="bgAcc1" presStyleIdx="2" presStyleCnt="4"/>
      <dgm:spPr/>
    </dgm:pt>
    <dgm:pt modelId="{54C6542F-98CE-D04C-B78F-5969CE39CDCD}" type="pres">
      <dgm:prSet presAssocID="{D9C18832-93F9-1748-89D7-1C14F7244C61}" presName="child3Text" presStyleLbl="bgAcc1" presStyleIdx="2" presStyleCnt="4">
        <dgm:presLayoutVars>
          <dgm:bulletEnabled val="1"/>
        </dgm:presLayoutVars>
      </dgm:prSet>
      <dgm:spPr/>
    </dgm:pt>
    <dgm:pt modelId="{451361A7-E013-B94C-BB14-854D25162B0F}" type="pres">
      <dgm:prSet presAssocID="{D9C18832-93F9-1748-89D7-1C14F7244C61}" presName="child4group" presStyleCnt="0"/>
      <dgm:spPr/>
    </dgm:pt>
    <dgm:pt modelId="{ACDF73E8-EC36-8943-94D2-DFFC4E0735F0}" type="pres">
      <dgm:prSet presAssocID="{D9C18832-93F9-1748-89D7-1C14F7244C61}" presName="child4" presStyleLbl="bgAcc1" presStyleIdx="3" presStyleCnt="4"/>
      <dgm:spPr/>
    </dgm:pt>
    <dgm:pt modelId="{8E95DFA0-2F02-D945-9C22-7A461887838A}" type="pres">
      <dgm:prSet presAssocID="{D9C18832-93F9-1748-89D7-1C14F7244C61}" presName="child4Text" presStyleLbl="bgAcc1" presStyleIdx="3" presStyleCnt="4">
        <dgm:presLayoutVars>
          <dgm:bulletEnabled val="1"/>
        </dgm:presLayoutVars>
      </dgm:prSet>
      <dgm:spPr/>
    </dgm:pt>
    <dgm:pt modelId="{C98A7F92-4157-AE45-AC26-11257388A0A8}" type="pres">
      <dgm:prSet presAssocID="{D9C18832-93F9-1748-89D7-1C14F7244C61}" presName="childPlaceholder" presStyleCnt="0"/>
      <dgm:spPr/>
    </dgm:pt>
    <dgm:pt modelId="{4A636F6B-E6F1-BD40-A3C0-CFB408BB7196}" type="pres">
      <dgm:prSet presAssocID="{D9C18832-93F9-1748-89D7-1C14F7244C61}" presName="circle" presStyleCnt="0"/>
      <dgm:spPr/>
    </dgm:pt>
    <dgm:pt modelId="{0C55F50F-9C71-4A4B-BBCF-A16C9E734861}" type="pres">
      <dgm:prSet presAssocID="{D9C18832-93F9-1748-89D7-1C14F7244C61}" presName="quadrant1" presStyleLbl="node1" presStyleIdx="0" presStyleCnt="4">
        <dgm:presLayoutVars>
          <dgm:chMax val="1"/>
          <dgm:bulletEnabled val="1"/>
        </dgm:presLayoutVars>
      </dgm:prSet>
      <dgm:spPr/>
    </dgm:pt>
    <dgm:pt modelId="{A664BA8B-3873-1D48-BFFD-1EF381477C6D}" type="pres">
      <dgm:prSet presAssocID="{D9C18832-93F9-1748-89D7-1C14F7244C61}" presName="quadrant2" presStyleLbl="node1" presStyleIdx="1" presStyleCnt="4">
        <dgm:presLayoutVars>
          <dgm:chMax val="1"/>
          <dgm:bulletEnabled val="1"/>
        </dgm:presLayoutVars>
      </dgm:prSet>
      <dgm:spPr/>
    </dgm:pt>
    <dgm:pt modelId="{D46786D5-8611-F341-9175-7A232880500C}" type="pres">
      <dgm:prSet presAssocID="{D9C18832-93F9-1748-89D7-1C14F7244C61}" presName="quadrant3" presStyleLbl="node1" presStyleIdx="2" presStyleCnt="4">
        <dgm:presLayoutVars>
          <dgm:chMax val="1"/>
          <dgm:bulletEnabled val="1"/>
        </dgm:presLayoutVars>
      </dgm:prSet>
      <dgm:spPr/>
    </dgm:pt>
    <dgm:pt modelId="{892C0F7D-373F-024F-9471-04EB7CD3B201}" type="pres">
      <dgm:prSet presAssocID="{D9C18832-93F9-1748-89D7-1C14F7244C61}" presName="quadrant4" presStyleLbl="node1" presStyleIdx="3" presStyleCnt="4">
        <dgm:presLayoutVars>
          <dgm:chMax val="1"/>
          <dgm:bulletEnabled val="1"/>
        </dgm:presLayoutVars>
      </dgm:prSet>
      <dgm:spPr/>
    </dgm:pt>
    <dgm:pt modelId="{4A4BE045-0AC2-3847-8310-545928ADBF0D}" type="pres">
      <dgm:prSet presAssocID="{D9C18832-93F9-1748-89D7-1C14F7244C61}" presName="quadrantPlaceholder" presStyleCnt="0"/>
      <dgm:spPr/>
    </dgm:pt>
    <dgm:pt modelId="{E6DFFA82-A5DE-C74C-ACB7-9226F2298017}" type="pres">
      <dgm:prSet presAssocID="{D9C18832-93F9-1748-89D7-1C14F7244C61}" presName="center1" presStyleLbl="fgShp" presStyleIdx="0" presStyleCnt="2"/>
      <dgm:spPr/>
    </dgm:pt>
    <dgm:pt modelId="{5CA4C23A-946B-0B44-B3EB-B768D67D2369}" type="pres">
      <dgm:prSet presAssocID="{D9C18832-93F9-1748-89D7-1C14F7244C61}" presName="center2" presStyleLbl="fgShp" presStyleIdx="1" presStyleCnt="2"/>
      <dgm:spPr/>
    </dgm:pt>
  </dgm:ptLst>
  <dgm:cxnLst>
    <dgm:cxn modelId="{6B4A5A03-B03F-E14E-9DA5-DAD1579D7359}" type="presOf" srcId="{8364A5C5-2D2B-7C4E-8288-6584F1AFB722}" destId="{EABBC888-B020-B64D-80A8-73B41CFDD9B1}" srcOrd="0" destOrd="0" presId="urn:microsoft.com/office/officeart/2005/8/layout/cycle4"/>
    <dgm:cxn modelId="{2821870F-72B2-6143-AB77-E1C13B30768B}" type="presOf" srcId="{428471CC-CC2B-6C4D-849B-78D8B8A92C9C}" destId="{C6B85B34-94D8-8548-9B75-45557DC0DEBB}" srcOrd="0" destOrd="0" presId="urn:microsoft.com/office/officeart/2005/8/layout/cycle4"/>
    <dgm:cxn modelId="{B0EA0B13-808B-834E-8820-A58996C13748}" type="presOf" srcId="{D9C18832-93F9-1748-89D7-1C14F7244C61}" destId="{6AEF1348-2310-DB43-B6D1-8076E0987F62}" srcOrd="0" destOrd="0" presId="urn:microsoft.com/office/officeart/2005/8/layout/cycle4"/>
    <dgm:cxn modelId="{B9B82D18-4F10-9040-8C65-737F01EFBE20}" type="presOf" srcId="{07A6A8C6-25BD-4D42-83FD-96923154515D}" destId="{EABBC888-B020-B64D-80A8-73B41CFDD9B1}" srcOrd="0" destOrd="1" presId="urn:microsoft.com/office/officeart/2005/8/layout/cycle4"/>
    <dgm:cxn modelId="{9889A41C-F144-4345-955C-7BC677B0CB13}" srcId="{93CB10F9-19C1-0246-9C75-7584ABDC593D}" destId="{428471CC-CC2B-6C4D-849B-78D8B8A92C9C}" srcOrd="0" destOrd="0" parTransId="{A337AEE2-177D-DE4C-AE0D-6F7C28AE8596}" sibTransId="{D2ABD5A5-374E-2642-8021-77371975D3C8}"/>
    <dgm:cxn modelId="{5218691E-CD15-FF46-8A9A-0F175B3E728D}" srcId="{D9C18832-93F9-1748-89D7-1C14F7244C61}" destId="{73FC0201-1D35-BF43-81B0-3F6C4E37480F}" srcOrd="3" destOrd="0" parTransId="{8327BD14-DAB5-6749-BFA4-6B0C0323B2A1}" sibTransId="{DFCC63F8-9916-A140-B0D6-E42520DC6220}"/>
    <dgm:cxn modelId="{A2E61A3A-87E7-EB45-BE31-A1A5AB58D520}" type="presOf" srcId="{8364A5C5-2D2B-7C4E-8288-6584F1AFB722}" destId="{68A6F1A6-E98C-184A-A9BF-6596378D913A}" srcOrd="1" destOrd="0" presId="urn:microsoft.com/office/officeart/2005/8/layout/cycle4"/>
    <dgm:cxn modelId="{F17ADB3D-EAB3-1342-B3CE-5C3A2CEA6195}" type="presOf" srcId="{90339F08-2562-784C-BD62-799B20F5A307}" destId="{42614BB1-C963-D049-A8F2-FD21B1D6EA6C}" srcOrd="0" destOrd="1" presId="urn:microsoft.com/office/officeart/2005/8/layout/cycle4"/>
    <dgm:cxn modelId="{2D928E48-0B97-4A48-8BF9-283AE132FF88}" type="presOf" srcId="{9F290F80-E5A4-CD4A-8C18-B20AD4377109}" destId="{ACDF73E8-EC36-8943-94D2-DFFC4E0735F0}" srcOrd="0" destOrd="0" presId="urn:microsoft.com/office/officeart/2005/8/layout/cycle4"/>
    <dgm:cxn modelId="{7D46DD48-7D08-6C4B-B307-2A38E21DC778}" type="presOf" srcId="{428471CC-CC2B-6C4D-849B-78D8B8A92C9C}" destId="{54C6542F-98CE-D04C-B78F-5969CE39CDCD}" srcOrd="1" destOrd="0" presId="urn:microsoft.com/office/officeart/2005/8/layout/cycle4"/>
    <dgm:cxn modelId="{AB14514D-77A4-EF47-BE23-9F15D565D6EF}" type="presOf" srcId="{ABA501D0-725B-C544-A847-51F09BBD8AD5}" destId="{853E66AF-C8EB-FC41-AE50-F4DC4F3AFAD8}" srcOrd="1" destOrd="3" presId="urn:microsoft.com/office/officeart/2005/8/layout/cycle4"/>
    <dgm:cxn modelId="{B38BBA4E-7DBF-CC49-B363-5D3A262E68C3}" type="presOf" srcId="{93CB10F9-19C1-0246-9C75-7584ABDC593D}" destId="{D46786D5-8611-F341-9175-7A232880500C}" srcOrd="0" destOrd="0" presId="urn:microsoft.com/office/officeart/2005/8/layout/cycle4"/>
    <dgm:cxn modelId="{25BA2951-F1FD-2C42-8365-0E6510C63026}" srcId="{0C85BE81-16D6-4948-8998-9874E17F39B0}" destId="{07A6A8C6-25BD-4D42-83FD-96923154515D}" srcOrd="1" destOrd="0" parTransId="{859815DF-20AC-A646-A73E-9EDA2DDF81E9}" sibTransId="{73CB12DE-4A5C-FC42-AC36-F86F92948353}"/>
    <dgm:cxn modelId="{15FB8656-9CF5-B14D-9F17-B965000297DD}" type="presOf" srcId="{73FC0201-1D35-BF43-81B0-3F6C4E37480F}" destId="{892C0F7D-373F-024F-9471-04EB7CD3B201}" srcOrd="0" destOrd="0" presId="urn:microsoft.com/office/officeart/2005/8/layout/cycle4"/>
    <dgm:cxn modelId="{095B3557-B690-FA49-95A7-0F2A0C2DF72E}" srcId="{9ECEFBA4-E6D0-1C46-9D11-DDFF166EF778}" destId="{90339F08-2562-784C-BD62-799B20F5A307}" srcOrd="1" destOrd="0" parTransId="{E0EE3B3B-D9DB-F04C-AF78-BA370E5D58FC}" sibTransId="{4EFAF51C-992E-EA47-80A8-E9644DE6A4D0}"/>
    <dgm:cxn modelId="{066E165B-6422-9543-BB04-72D3E53576D9}" srcId="{D9C18832-93F9-1748-89D7-1C14F7244C61}" destId="{93CB10F9-19C1-0246-9C75-7584ABDC593D}" srcOrd="2" destOrd="0" parTransId="{4CF2744D-7AFB-5E41-BB51-2685590CFCBD}" sibTransId="{B00AAA43-3569-7644-8046-4A00EFF04483}"/>
    <dgm:cxn modelId="{0AC77B71-2709-E347-BC8A-B9D853B30162}" type="presOf" srcId="{0C85BE81-16D6-4948-8998-9874E17F39B0}" destId="{0C55F50F-9C71-4A4B-BBCF-A16C9E734861}" srcOrd="0" destOrd="0" presId="urn:microsoft.com/office/officeart/2005/8/layout/cycle4"/>
    <dgm:cxn modelId="{B88FF071-1D0F-164B-943F-576F314E03F9}" type="presOf" srcId="{4F08B763-39C7-904B-ACCF-6C34F521F36C}" destId="{853E66AF-C8EB-FC41-AE50-F4DC4F3AFAD8}" srcOrd="1" destOrd="2" presId="urn:microsoft.com/office/officeart/2005/8/layout/cycle4"/>
    <dgm:cxn modelId="{2880E372-86A6-F846-918B-27B867BE7413}" type="presOf" srcId="{EE274D58-C0B9-0F44-8B13-89D2AF45D9D0}" destId="{68A6F1A6-E98C-184A-A9BF-6596378D913A}" srcOrd="1" destOrd="2" presId="urn:microsoft.com/office/officeart/2005/8/layout/cycle4"/>
    <dgm:cxn modelId="{A904B07F-B0AA-BC43-BE85-5F375A57E892}" srcId="{D9C18832-93F9-1748-89D7-1C14F7244C61}" destId="{0C85BE81-16D6-4948-8998-9874E17F39B0}" srcOrd="0" destOrd="0" parTransId="{578D7510-F04B-2249-9720-5E289AAE2214}" sibTransId="{4344C2BB-3A77-D548-8CCD-C2FAAF32AE79}"/>
    <dgm:cxn modelId="{003EF583-C491-7E41-B7D3-182B13ACBB71}" type="presOf" srcId="{ABA501D0-725B-C544-A847-51F09BBD8AD5}" destId="{42614BB1-C963-D049-A8F2-FD21B1D6EA6C}" srcOrd="0" destOrd="3" presId="urn:microsoft.com/office/officeart/2005/8/layout/cycle4"/>
    <dgm:cxn modelId="{4496C58B-29A9-AC40-A2BA-4E7A3B0EFDF4}" type="presOf" srcId="{1EFB0771-5466-1F47-9B4D-836C7918E46A}" destId="{853E66AF-C8EB-FC41-AE50-F4DC4F3AFAD8}" srcOrd="1" destOrd="0" presId="urn:microsoft.com/office/officeart/2005/8/layout/cycle4"/>
    <dgm:cxn modelId="{FDE94396-7AFA-A540-B147-E08300E3CB9E}" srcId="{9ECEFBA4-E6D0-1C46-9D11-DDFF166EF778}" destId="{4F08B763-39C7-904B-ACCF-6C34F521F36C}" srcOrd="2" destOrd="0" parTransId="{6B4D7770-99DD-7F46-BEB9-91F99E238C80}" sibTransId="{3B5E0B0E-4B2D-7C43-8021-C8ADD816B641}"/>
    <dgm:cxn modelId="{ACDCAFA5-CF4F-6849-815D-9FA6D4F4E3D2}" srcId="{D9C18832-93F9-1748-89D7-1C14F7244C61}" destId="{9ECEFBA4-E6D0-1C46-9D11-DDFF166EF778}" srcOrd="1" destOrd="0" parTransId="{927EF6E0-D4B3-6B4B-B54F-411F297498C1}" sibTransId="{0BEF92DD-5FF6-454F-957E-71B2E856817D}"/>
    <dgm:cxn modelId="{99B0C9A9-F65C-F54F-B3CD-D682A5563F0B}" type="presOf" srcId="{90339F08-2562-784C-BD62-799B20F5A307}" destId="{853E66AF-C8EB-FC41-AE50-F4DC4F3AFAD8}" srcOrd="1" destOrd="1" presId="urn:microsoft.com/office/officeart/2005/8/layout/cycle4"/>
    <dgm:cxn modelId="{5ABC83AB-6A1D-F349-B629-9F4EF759AB28}" type="presOf" srcId="{9ECEFBA4-E6D0-1C46-9D11-DDFF166EF778}" destId="{A664BA8B-3873-1D48-BFFD-1EF381477C6D}" srcOrd="0" destOrd="0" presId="urn:microsoft.com/office/officeart/2005/8/layout/cycle4"/>
    <dgm:cxn modelId="{1A58DEB0-16B2-C240-BAD1-1B02F4CB3C79}" srcId="{9ECEFBA4-E6D0-1C46-9D11-DDFF166EF778}" destId="{ABA501D0-725B-C544-A847-51F09BBD8AD5}" srcOrd="3" destOrd="0" parTransId="{C9D75501-B6E4-D649-9D68-12051DA3ACC5}" sibTransId="{865BD6EF-EC95-E841-A522-93FF699DEB74}"/>
    <dgm:cxn modelId="{14EA2FB1-586B-624C-8742-198A1B8B8740}" srcId="{0C85BE81-16D6-4948-8998-9874E17F39B0}" destId="{EE274D58-C0B9-0F44-8B13-89D2AF45D9D0}" srcOrd="2" destOrd="0" parTransId="{AD17C721-A3AC-4A44-B979-73A900D93C33}" sibTransId="{B79EFC4A-1318-1041-95F4-D990197495E1}"/>
    <dgm:cxn modelId="{D503E5B6-DD2A-8642-91B7-8FDBDCE42D86}" srcId="{9ECEFBA4-E6D0-1C46-9D11-DDFF166EF778}" destId="{1EFB0771-5466-1F47-9B4D-836C7918E46A}" srcOrd="0" destOrd="0" parTransId="{E2EC85C2-2994-5D4B-ADA2-14C379CFA9B7}" sibTransId="{5031CB0F-690C-4F4B-9A97-4DA3D20F43BB}"/>
    <dgm:cxn modelId="{941C19B7-C330-8642-BCB7-3FB4786190E6}" type="presOf" srcId="{EE274D58-C0B9-0F44-8B13-89D2AF45D9D0}" destId="{EABBC888-B020-B64D-80A8-73B41CFDD9B1}" srcOrd="0" destOrd="2" presId="urn:microsoft.com/office/officeart/2005/8/layout/cycle4"/>
    <dgm:cxn modelId="{EADA7ADA-025E-AE4F-B1B6-3FBE66194342}" type="presOf" srcId="{07A6A8C6-25BD-4D42-83FD-96923154515D}" destId="{68A6F1A6-E98C-184A-A9BF-6596378D913A}" srcOrd="1" destOrd="1" presId="urn:microsoft.com/office/officeart/2005/8/layout/cycle4"/>
    <dgm:cxn modelId="{1C50E9E2-C1EF-1B4C-89F8-2BD4E224525B}" type="presOf" srcId="{4F08B763-39C7-904B-ACCF-6C34F521F36C}" destId="{42614BB1-C963-D049-A8F2-FD21B1D6EA6C}" srcOrd="0" destOrd="2" presId="urn:microsoft.com/office/officeart/2005/8/layout/cycle4"/>
    <dgm:cxn modelId="{984218ED-E3CF-664F-A7B4-CAEF694A05D0}" srcId="{73FC0201-1D35-BF43-81B0-3F6C4E37480F}" destId="{9F290F80-E5A4-CD4A-8C18-B20AD4377109}" srcOrd="0" destOrd="0" parTransId="{BF16B459-AE8B-2441-BFFC-995F9156FC42}" sibTransId="{AC4216B3-4DC5-6C4E-8CA9-447079FC2386}"/>
    <dgm:cxn modelId="{1AE367F3-6ED2-BE48-A913-B8FB361AFC70}" srcId="{0C85BE81-16D6-4948-8998-9874E17F39B0}" destId="{8364A5C5-2D2B-7C4E-8288-6584F1AFB722}" srcOrd="0" destOrd="0" parTransId="{8E361D57-BC91-8D4F-9565-A43914071AA0}" sibTransId="{0B1DAEBF-5ABE-CE42-949E-A615E8E2AD2F}"/>
    <dgm:cxn modelId="{335A9FF4-50ED-DE41-BE40-E1E30D2E1526}" type="presOf" srcId="{1EFB0771-5466-1F47-9B4D-836C7918E46A}" destId="{42614BB1-C963-D049-A8F2-FD21B1D6EA6C}" srcOrd="0" destOrd="0" presId="urn:microsoft.com/office/officeart/2005/8/layout/cycle4"/>
    <dgm:cxn modelId="{22D107F8-B9AA-B149-9A53-2BD533DF9A98}" type="presOf" srcId="{9F290F80-E5A4-CD4A-8C18-B20AD4377109}" destId="{8E95DFA0-2F02-D945-9C22-7A461887838A}" srcOrd="1" destOrd="0" presId="urn:microsoft.com/office/officeart/2005/8/layout/cycle4"/>
    <dgm:cxn modelId="{2C5AA802-2373-DB46-8717-0A21D707D862}" type="presParOf" srcId="{6AEF1348-2310-DB43-B6D1-8076E0987F62}" destId="{ABC94F99-1826-0042-B10E-491CBE5E1B22}" srcOrd="0" destOrd="0" presId="urn:microsoft.com/office/officeart/2005/8/layout/cycle4"/>
    <dgm:cxn modelId="{767E9452-9607-4840-9465-C1ACAC9B1E89}" type="presParOf" srcId="{ABC94F99-1826-0042-B10E-491CBE5E1B22}" destId="{AE51ED12-8AFE-F749-B68F-7E2520A91DBC}" srcOrd="0" destOrd="0" presId="urn:microsoft.com/office/officeart/2005/8/layout/cycle4"/>
    <dgm:cxn modelId="{051DE425-AAD8-D84A-8C2C-0184C9C74DBF}" type="presParOf" srcId="{AE51ED12-8AFE-F749-B68F-7E2520A91DBC}" destId="{EABBC888-B020-B64D-80A8-73B41CFDD9B1}" srcOrd="0" destOrd="0" presId="urn:microsoft.com/office/officeart/2005/8/layout/cycle4"/>
    <dgm:cxn modelId="{1A6404F5-18B0-5C47-A4F1-4E4F160D6BEF}" type="presParOf" srcId="{AE51ED12-8AFE-F749-B68F-7E2520A91DBC}" destId="{68A6F1A6-E98C-184A-A9BF-6596378D913A}" srcOrd="1" destOrd="0" presId="urn:microsoft.com/office/officeart/2005/8/layout/cycle4"/>
    <dgm:cxn modelId="{1FCD25CC-AA3D-3647-A91A-881735239741}" type="presParOf" srcId="{ABC94F99-1826-0042-B10E-491CBE5E1B22}" destId="{BB60B816-28E7-DA46-88F0-3A22C795D35B}" srcOrd="1" destOrd="0" presId="urn:microsoft.com/office/officeart/2005/8/layout/cycle4"/>
    <dgm:cxn modelId="{1D006EA2-B7EF-B24F-BDD3-4EC0A5F6D5AC}" type="presParOf" srcId="{BB60B816-28E7-DA46-88F0-3A22C795D35B}" destId="{42614BB1-C963-D049-A8F2-FD21B1D6EA6C}" srcOrd="0" destOrd="0" presId="urn:microsoft.com/office/officeart/2005/8/layout/cycle4"/>
    <dgm:cxn modelId="{AF40E9A1-E88E-DE40-9CCB-D5AD1F6C531A}" type="presParOf" srcId="{BB60B816-28E7-DA46-88F0-3A22C795D35B}" destId="{853E66AF-C8EB-FC41-AE50-F4DC4F3AFAD8}" srcOrd="1" destOrd="0" presId="urn:microsoft.com/office/officeart/2005/8/layout/cycle4"/>
    <dgm:cxn modelId="{94AAAD4D-C928-8348-9BBA-33BF8A3C941B}" type="presParOf" srcId="{ABC94F99-1826-0042-B10E-491CBE5E1B22}" destId="{8B8FA5B3-5A53-5846-A34E-87381B9523CF}" srcOrd="2" destOrd="0" presId="urn:microsoft.com/office/officeart/2005/8/layout/cycle4"/>
    <dgm:cxn modelId="{FFEF9E05-44DE-4A4B-AADB-68E83F2E9105}" type="presParOf" srcId="{8B8FA5B3-5A53-5846-A34E-87381B9523CF}" destId="{C6B85B34-94D8-8548-9B75-45557DC0DEBB}" srcOrd="0" destOrd="0" presId="urn:microsoft.com/office/officeart/2005/8/layout/cycle4"/>
    <dgm:cxn modelId="{DDF8755F-6717-3142-9E0C-072475ECD1C6}" type="presParOf" srcId="{8B8FA5B3-5A53-5846-A34E-87381B9523CF}" destId="{54C6542F-98CE-D04C-B78F-5969CE39CDCD}" srcOrd="1" destOrd="0" presId="urn:microsoft.com/office/officeart/2005/8/layout/cycle4"/>
    <dgm:cxn modelId="{29791C71-74FE-B44B-B9D9-1526FAEC69DA}" type="presParOf" srcId="{ABC94F99-1826-0042-B10E-491CBE5E1B22}" destId="{451361A7-E013-B94C-BB14-854D25162B0F}" srcOrd="3" destOrd="0" presId="urn:microsoft.com/office/officeart/2005/8/layout/cycle4"/>
    <dgm:cxn modelId="{5750EEB4-4142-D24E-9803-545ECF757BC4}" type="presParOf" srcId="{451361A7-E013-B94C-BB14-854D25162B0F}" destId="{ACDF73E8-EC36-8943-94D2-DFFC4E0735F0}" srcOrd="0" destOrd="0" presId="urn:microsoft.com/office/officeart/2005/8/layout/cycle4"/>
    <dgm:cxn modelId="{11B91BF0-691A-A84D-9F67-3E54BD75C7AB}" type="presParOf" srcId="{451361A7-E013-B94C-BB14-854D25162B0F}" destId="{8E95DFA0-2F02-D945-9C22-7A461887838A}" srcOrd="1" destOrd="0" presId="urn:microsoft.com/office/officeart/2005/8/layout/cycle4"/>
    <dgm:cxn modelId="{9F711F6D-111E-E44F-A6D0-E32931042273}" type="presParOf" srcId="{ABC94F99-1826-0042-B10E-491CBE5E1B22}" destId="{C98A7F92-4157-AE45-AC26-11257388A0A8}" srcOrd="4" destOrd="0" presId="urn:microsoft.com/office/officeart/2005/8/layout/cycle4"/>
    <dgm:cxn modelId="{8D4F3A23-8198-AF48-823A-76390A17623C}" type="presParOf" srcId="{6AEF1348-2310-DB43-B6D1-8076E0987F62}" destId="{4A636F6B-E6F1-BD40-A3C0-CFB408BB7196}" srcOrd="1" destOrd="0" presId="urn:microsoft.com/office/officeart/2005/8/layout/cycle4"/>
    <dgm:cxn modelId="{745F58DC-9CD2-8D4F-9AFD-61A22D1ECA87}" type="presParOf" srcId="{4A636F6B-E6F1-BD40-A3C0-CFB408BB7196}" destId="{0C55F50F-9C71-4A4B-BBCF-A16C9E734861}" srcOrd="0" destOrd="0" presId="urn:microsoft.com/office/officeart/2005/8/layout/cycle4"/>
    <dgm:cxn modelId="{FA915120-D825-E647-934E-A108EF564798}" type="presParOf" srcId="{4A636F6B-E6F1-BD40-A3C0-CFB408BB7196}" destId="{A664BA8B-3873-1D48-BFFD-1EF381477C6D}" srcOrd="1" destOrd="0" presId="urn:microsoft.com/office/officeart/2005/8/layout/cycle4"/>
    <dgm:cxn modelId="{FE090DDA-1697-444A-8199-F4D4FBAC3E98}" type="presParOf" srcId="{4A636F6B-E6F1-BD40-A3C0-CFB408BB7196}" destId="{D46786D5-8611-F341-9175-7A232880500C}" srcOrd="2" destOrd="0" presId="urn:microsoft.com/office/officeart/2005/8/layout/cycle4"/>
    <dgm:cxn modelId="{8C55C9E8-81F2-EA4B-A613-13F15E46F285}" type="presParOf" srcId="{4A636F6B-E6F1-BD40-A3C0-CFB408BB7196}" destId="{892C0F7D-373F-024F-9471-04EB7CD3B201}" srcOrd="3" destOrd="0" presId="urn:microsoft.com/office/officeart/2005/8/layout/cycle4"/>
    <dgm:cxn modelId="{CC3481F1-0773-FC41-B568-A0FE6E159E6B}" type="presParOf" srcId="{4A636F6B-E6F1-BD40-A3C0-CFB408BB7196}" destId="{4A4BE045-0AC2-3847-8310-545928ADBF0D}" srcOrd="4" destOrd="0" presId="urn:microsoft.com/office/officeart/2005/8/layout/cycle4"/>
    <dgm:cxn modelId="{41778E90-7FC0-D44C-9D22-3C7AB0600785}" type="presParOf" srcId="{6AEF1348-2310-DB43-B6D1-8076E0987F62}" destId="{E6DFFA82-A5DE-C74C-ACB7-9226F2298017}" srcOrd="2" destOrd="0" presId="urn:microsoft.com/office/officeart/2005/8/layout/cycle4"/>
    <dgm:cxn modelId="{58D7678C-898E-3540-87C8-5FA24450CBDA}" type="presParOf" srcId="{6AEF1348-2310-DB43-B6D1-8076E0987F62}" destId="{5CA4C23A-946B-0B44-B3EB-B768D67D2369}"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B85B34-94D8-8548-9B75-45557DC0DEBB}">
      <dsp:nvSpPr>
        <dsp:cNvPr id="0" name=""/>
        <dsp:cNvSpPr/>
      </dsp:nvSpPr>
      <dsp:spPr>
        <a:xfrm>
          <a:off x="4701623" y="3593549"/>
          <a:ext cx="2610607" cy="169108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14300" lvl="1" indent="-114300" algn="l" defTabSz="622300">
            <a:lnSpc>
              <a:spcPct val="90000"/>
            </a:lnSpc>
            <a:spcBef>
              <a:spcPct val="0"/>
            </a:spcBef>
            <a:spcAft>
              <a:spcPct val="15000"/>
            </a:spcAft>
            <a:buChar char="•"/>
          </a:pPr>
          <a:r>
            <a:rPr lang="en-US" altLang="zh-CN" sz="1400" kern="1200" dirty="0"/>
            <a:t>Large</a:t>
          </a:r>
          <a:r>
            <a:rPr lang="zh-CN" altLang="en-US" sz="1400" kern="1200" dirty="0"/>
            <a:t> </a:t>
          </a:r>
          <a:r>
            <a:rPr lang="en-US" altLang="zh-CN" sz="1400" kern="1200" dirty="0"/>
            <a:t>capture</a:t>
          </a:r>
          <a:r>
            <a:rPr lang="zh-CN" altLang="en-US" sz="1400" kern="1200" dirty="0"/>
            <a:t> </a:t>
          </a:r>
          <a:r>
            <a:rPr lang="en-US" altLang="zh-CN" sz="1400" kern="1200" dirty="0"/>
            <a:t>cross</a:t>
          </a:r>
          <a:r>
            <a:rPr lang="zh-CN" altLang="en-US" sz="1400" kern="1200" dirty="0"/>
            <a:t> </a:t>
          </a:r>
          <a:r>
            <a:rPr lang="en-US" altLang="zh-CN" sz="1400" kern="1200" dirty="0"/>
            <a:t>section</a:t>
          </a:r>
          <a:r>
            <a:rPr lang="zh-CN" altLang="en-US" sz="1400" kern="1200" dirty="0"/>
            <a:t> </a:t>
          </a:r>
          <a:r>
            <a:rPr lang="en-US" altLang="zh-CN" sz="1400" kern="1200" dirty="0"/>
            <a:t>of</a:t>
          </a:r>
          <a:r>
            <a:rPr lang="zh-CN" altLang="en-US" sz="1400" kern="1200" dirty="0"/>
            <a:t> </a:t>
          </a:r>
          <a:r>
            <a:rPr lang="en-US" altLang="zh-CN" sz="1400" kern="1200" dirty="0" err="1"/>
            <a:t>μ</a:t>
          </a:r>
          <a:r>
            <a:rPr lang="en-US" altLang="zh-CN" sz="1400" kern="1200" baseline="30000" dirty="0"/>
            <a:t>-</a:t>
          </a:r>
          <a:endParaRPr lang="zh-CN" altLang="en-US" sz="1400" kern="1200" dirty="0"/>
        </a:p>
      </dsp:txBody>
      <dsp:txXfrm>
        <a:off x="5521953" y="4053467"/>
        <a:ext cx="1753129" cy="1194015"/>
      </dsp:txXfrm>
    </dsp:sp>
    <dsp:sp modelId="{ACDF73E8-EC36-8943-94D2-DFFC4E0735F0}">
      <dsp:nvSpPr>
        <dsp:cNvPr id="0" name=""/>
        <dsp:cNvSpPr/>
      </dsp:nvSpPr>
      <dsp:spPr>
        <a:xfrm>
          <a:off x="442210" y="3593549"/>
          <a:ext cx="2610607" cy="169108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14300" lvl="1" indent="-114300" algn="l" defTabSz="622300">
            <a:lnSpc>
              <a:spcPct val="90000"/>
            </a:lnSpc>
            <a:spcBef>
              <a:spcPct val="0"/>
            </a:spcBef>
            <a:spcAft>
              <a:spcPct val="15000"/>
            </a:spcAft>
            <a:buChar char="•"/>
          </a:pPr>
          <a:r>
            <a:rPr lang="en-US" altLang="zh-CN" sz="1400" kern="1200" dirty="0"/>
            <a:t>Thick</a:t>
          </a:r>
          <a:r>
            <a:rPr lang="zh-CN" altLang="en-US" sz="1400" kern="1200" dirty="0"/>
            <a:t> </a:t>
          </a:r>
          <a:r>
            <a:rPr lang="en-US" altLang="zh-CN" sz="1400" kern="1200" dirty="0"/>
            <a:t>samples</a:t>
          </a:r>
          <a:endParaRPr lang="zh-CN" altLang="en-US" sz="1400" kern="1200" dirty="0"/>
        </a:p>
      </dsp:txBody>
      <dsp:txXfrm>
        <a:off x="479358" y="4053467"/>
        <a:ext cx="1753129" cy="1194015"/>
      </dsp:txXfrm>
    </dsp:sp>
    <dsp:sp modelId="{42614BB1-C963-D049-A8F2-FD21B1D6EA6C}">
      <dsp:nvSpPr>
        <dsp:cNvPr id="0" name=""/>
        <dsp:cNvSpPr/>
      </dsp:nvSpPr>
      <dsp:spPr>
        <a:xfrm>
          <a:off x="4701623" y="0"/>
          <a:ext cx="2610607" cy="169108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14300" lvl="1" indent="-114300" algn="l" defTabSz="622300">
            <a:lnSpc>
              <a:spcPct val="90000"/>
            </a:lnSpc>
            <a:spcBef>
              <a:spcPct val="0"/>
            </a:spcBef>
            <a:spcAft>
              <a:spcPct val="15000"/>
            </a:spcAft>
            <a:buChar char="•"/>
          </a:pPr>
          <a:r>
            <a:rPr lang="en-US" altLang="zh-CN" sz="1400" kern="1200" dirty="0"/>
            <a:t>Depth</a:t>
          </a:r>
          <a:r>
            <a:rPr lang="zh-CN" altLang="en-US" sz="1400" kern="1200" dirty="0"/>
            <a:t> </a:t>
          </a:r>
          <a:r>
            <a:rPr lang="en-US" altLang="zh-CN" sz="1400" kern="1200" dirty="0"/>
            <a:t>scan</a:t>
          </a:r>
          <a:r>
            <a:rPr lang="zh-CN" altLang="en-US" sz="1400" kern="1200" dirty="0"/>
            <a:t> </a:t>
          </a:r>
          <a:r>
            <a:rPr lang="en-US" altLang="zh-CN" sz="1400" kern="1200" dirty="0"/>
            <a:t>for</a:t>
          </a:r>
          <a:r>
            <a:rPr lang="zh-CN" altLang="en-US" sz="1400" kern="1200" dirty="0"/>
            <a:t> </a:t>
          </a:r>
          <a:r>
            <a:rPr lang="en-US" altLang="zh-CN" sz="1400" kern="1200" dirty="0"/>
            <a:t>archaeology</a:t>
          </a:r>
          <a:endParaRPr lang="zh-CN" altLang="en-US" sz="1400" kern="1200" dirty="0"/>
        </a:p>
        <a:p>
          <a:pPr marL="114300" lvl="1" indent="-114300" algn="l" defTabSz="622300">
            <a:lnSpc>
              <a:spcPct val="90000"/>
            </a:lnSpc>
            <a:spcBef>
              <a:spcPct val="0"/>
            </a:spcBef>
            <a:spcAft>
              <a:spcPct val="15000"/>
            </a:spcAft>
            <a:buChar char="•"/>
          </a:pPr>
          <a:r>
            <a:rPr lang="en-US" altLang="zh-CN" sz="1400" kern="1200" dirty="0"/>
            <a:t>Thick</a:t>
          </a:r>
          <a:r>
            <a:rPr lang="zh-CN" altLang="en-US" sz="1400" kern="1200" dirty="0"/>
            <a:t> </a:t>
          </a:r>
          <a:r>
            <a:rPr lang="en-US" altLang="zh-CN" sz="1400" kern="1200" dirty="0"/>
            <a:t>moon</a:t>
          </a:r>
          <a:r>
            <a:rPr lang="zh-CN" altLang="en-US" sz="1400" kern="1200" dirty="0"/>
            <a:t> </a:t>
          </a:r>
          <a:r>
            <a:rPr lang="en-US" altLang="zh-CN" sz="1400" kern="1200" dirty="0"/>
            <a:t>rock</a:t>
          </a:r>
          <a:endParaRPr lang="zh-CN" altLang="en-US" sz="1400" kern="1200" dirty="0"/>
        </a:p>
        <a:p>
          <a:pPr marL="114300" lvl="1" indent="-114300" algn="l" defTabSz="622300">
            <a:lnSpc>
              <a:spcPct val="90000"/>
            </a:lnSpc>
            <a:spcBef>
              <a:spcPct val="0"/>
            </a:spcBef>
            <a:spcAft>
              <a:spcPct val="15000"/>
            </a:spcAft>
            <a:buChar char="•"/>
          </a:pPr>
          <a:r>
            <a:rPr lang="en-US" altLang="zh-CN" sz="1400" kern="1200" dirty="0" err="1"/>
            <a:t>Batterries</a:t>
          </a:r>
          <a:r>
            <a:rPr lang="zh-CN" altLang="en-US" sz="1400" kern="1200" dirty="0"/>
            <a:t> </a:t>
          </a:r>
        </a:p>
        <a:p>
          <a:pPr marL="114300" lvl="1" indent="-114300" algn="l" defTabSz="622300">
            <a:lnSpc>
              <a:spcPct val="90000"/>
            </a:lnSpc>
            <a:spcBef>
              <a:spcPct val="0"/>
            </a:spcBef>
            <a:spcAft>
              <a:spcPct val="15000"/>
            </a:spcAft>
            <a:buChar char="•"/>
          </a:pPr>
          <a:endParaRPr lang="zh-CN" altLang="en-US" sz="1400" kern="1200" dirty="0"/>
        </a:p>
      </dsp:txBody>
      <dsp:txXfrm>
        <a:off x="5521953" y="37148"/>
        <a:ext cx="1753129" cy="1194015"/>
      </dsp:txXfrm>
    </dsp:sp>
    <dsp:sp modelId="{EABBC888-B020-B64D-80A8-73B41CFDD9B1}">
      <dsp:nvSpPr>
        <dsp:cNvPr id="0" name=""/>
        <dsp:cNvSpPr/>
      </dsp:nvSpPr>
      <dsp:spPr>
        <a:xfrm>
          <a:off x="442210" y="0"/>
          <a:ext cx="2610607" cy="169108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altLang="zh-CN" sz="1800" kern="1200" dirty="0"/>
            <a:t>Thick</a:t>
          </a:r>
          <a:r>
            <a:rPr lang="zh-CN" altLang="en-US" sz="1800" kern="1200" dirty="0"/>
            <a:t> </a:t>
          </a:r>
          <a:r>
            <a:rPr lang="en-US" altLang="zh-CN" sz="1800" kern="1200" dirty="0"/>
            <a:t>Samples</a:t>
          </a:r>
          <a:endParaRPr lang="zh-CN" altLang="en-US" sz="1800" kern="1200" dirty="0"/>
        </a:p>
        <a:p>
          <a:pPr marL="171450" lvl="1" indent="-171450" algn="l" defTabSz="800100">
            <a:lnSpc>
              <a:spcPct val="90000"/>
            </a:lnSpc>
            <a:spcBef>
              <a:spcPct val="0"/>
            </a:spcBef>
            <a:spcAft>
              <a:spcPct val="15000"/>
            </a:spcAft>
            <a:buChar char="•"/>
          </a:pPr>
          <a:r>
            <a:rPr lang="en-US" altLang="zh-CN" sz="1800" kern="1200" dirty="0"/>
            <a:t>Samples</a:t>
          </a:r>
          <a:r>
            <a:rPr lang="zh-CN" altLang="en-US" sz="1800" kern="1200" dirty="0"/>
            <a:t> </a:t>
          </a:r>
          <a:r>
            <a:rPr lang="en-US" altLang="zh-CN" sz="1800" kern="1200" dirty="0"/>
            <a:t>in</a:t>
          </a:r>
          <a:r>
            <a:rPr lang="zh-CN" altLang="en-US" sz="1800" kern="1200" dirty="0"/>
            <a:t> </a:t>
          </a:r>
          <a:r>
            <a:rPr lang="en-US" altLang="zh-CN" sz="1800" kern="1200" dirty="0"/>
            <a:t>container</a:t>
          </a:r>
          <a:endParaRPr lang="zh-CN" altLang="en-US" sz="1800" kern="1200" dirty="0"/>
        </a:p>
        <a:p>
          <a:pPr marL="171450" lvl="1" indent="-171450" algn="l" defTabSz="800100">
            <a:lnSpc>
              <a:spcPct val="90000"/>
            </a:lnSpc>
            <a:spcBef>
              <a:spcPct val="0"/>
            </a:spcBef>
            <a:spcAft>
              <a:spcPct val="15000"/>
            </a:spcAft>
            <a:buChar char="•"/>
          </a:pPr>
          <a:r>
            <a:rPr lang="en-US" altLang="zh-CN" sz="1800" kern="1200" dirty="0"/>
            <a:t>High</a:t>
          </a:r>
          <a:r>
            <a:rPr lang="zh-CN" altLang="en-US" sz="1800" kern="1200" dirty="0"/>
            <a:t> </a:t>
          </a:r>
          <a:r>
            <a:rPr lang="en-US" altLang="zh-CN" sz="1800" kern="1200" dirty="0"/>
            <a:t>field</a:t>
          </a:r>
          <a:endParaRPr lang="zh-CN" altLang="en-US" sz="1800" kern="1200" dirty="0"/>
        </a:p>
      </dsp:txBody>
      <dsp:txXfrm>
        <a:off x="479358" y="37148"/>
        <a:ext cx="1753129" cy="1194015"/>
      </dsp:txXfrm>
    </dsp:sp>
    <dsp:sp modelId="{0C55F50F-9C71-4A4B-BBCF-A16C9E734861}">
      <dsp:nvSpPr>
        <dsp:cNvPr id="0" name=""/>
        <dsp:cNvSpPr/>
      </dsp:nvSpPr>
      <dsp:spPr>
        <a:xfrm>
          <a:off x="1536129" y="301223"/>
          <a:ext cx="2288245" cy="2288245"/>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altLang="zh-CN" sz="2700" kern="1200" dirty="0"/>
            <a:t>High-energy</a:t>
          </a:r>
          <a:r>
            <a:rPr lang="zh-CN" altLang="en-US" sz="2700" kern="1200" dirty="0"/>
            <a:t> </a:t>
          </a:r>
          <a:r>
            <a:rPr lang="en-US" altLang="zh-CN" sz="2700" kern="1200" dirty="0" err="1"/>
            <a:t>MuSR</a:t>
          </a:r>
          <a:endParaRPr lang="zh-CN" altLang="en-US" sz="2700" kern="1200" dirty="0"/>
        </a:p>
      </dsp:txBody>
      <dsp:txXfrm>
        <a:off x="2206340" y="971434"/>
        <a:ext cx="1618034" cy="1618034"/>
      </dsp:txXfrm>
    </dsp:sp>
    <dsp:sp modelId="{A664BA8B-3873-1D48-BFFD-1EF381477C6D}">
      <dsp:nvSpPr>
        <dsp:cNvPr id="0" name=""/>
        <dsp:cNvSpPr/>
      </dsp:nvSpPr>
      <dsp:spPr>
        <a:xfrm rot="5400000">
          <a:off x="3930067" y="301223"/>
          <a:ext cx="2288245" cy="2288245"/>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altLang="zh-CN" sz="2700" kern="1200" dirty="0"/>
            <a:t>Depth</a:t>
          </a:r>
          <a:r>
            <a:rPr lang="zh-CN" altLang="en-US" sz="2700" kern="1200" dirty="0"/>
            <a:t> </a:t>
          </a:r>
          <a:r>
            <a:rPr lang="en-US" altLang="zh-CN" sz="2700" kern="1200" dirty="0"/>
            <a:t>scan</a:t>
          </a:r>
          <a:r>
            <a:rPr lang="zh-CN" altLang="en-US" sz="2700" kern="1200" dirty="0"/>
            <a:t> </a:t>
          </a:r>
          <a:r>
            <a:rPr lang="en-US" altLang="zh-CN" sz="2700" kern="1200" dirty="0"/>
            <a:t>MIXE</a:t>
          </a:r>
          <a:endParaRPr lang="zh-CN" altLang="en-US" sz="2700" kern="1200" dirty="0"/>
        </a:p>
      </dsp:txBody>
      <dsp:txXfrm rot="-5400000">
        <a:off x="3930067" y="971434"/>
        <a:ext cx="1618034" cy="1618034"/>
      </dsp:txXfrm>
    </dsp:sp>
    <dsp:sp modelId="{D46786D5-8611-F341-9175-7A232880500C}">
      <dsp:nvSpPr>
        <dsp:cNvPr id="0" name=""/>
        <dsp:cNvSpPr/>
      </dsp:nvSpPr>
      <dsp:spPr>
        <a:xfrm rot="10800000">
          <a:off x="3930067" y="2695161"/>
          <a:ext cx="2288245" cy="2288245"/>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altLang="zh-CN" sz="2700" kern="1200" dirty="0"/>
            <a:t>Single</a:t>
          </a:r>
          <a:r>
            <a:rPr lang="zh-CN" altLang="en-US" sz="2700" kern="1200" dirty="0"/>
            <a:t> </a:t>
          </a:r>
          <a:r>
            <a:rPr lang="en-US" altLang="zh-CN" sz="2700" kern="1200" dirty="0"/>
            <a:t>Particle</a:t>
          </a:r>
          <a:r>
            <a:rPr lang="zh-CN" altLang="en-US" sz="2700" kern="1200" dirty="0"/>
            <a:t> </a:t>
          </a:r>
          <a:r>
            <a:rPr lang="en-US" altLang="zh-CN" sz="2700" kern="1200" dirty="0"/>
            <a:t>Effect</a:t>
          </a:r>
          <a:endParaRPr lang="zh-CN" altLang="en-US" sz="2700" kern="1200" dirty="0"/>
        </a:p>
      </dsp:txBody>
      <dsp:txXfrm rot="10800000">
        <a:off x="3930067" y="2695161"/>
        <a:ext cx="1618034" cy="1618034"/>
      </dsp:txXfrm>
    </dsp:sp>
    <dsp:sp modelId="{892C0F7D-373F-024F-9471-04EB7CD3B201}">
      <dsp:nvSpPr>
        <dsp:cNvPr id="0" name=""/>
        <dsp:cNvSpPr/>
      </dsp:nvSpPr>
      <dsp:spPr>
        <a:xfrm rot="16200000">
          <a:off x="1536129" y="2695161"/>
          <a:ext cx="2288245" cy="2288245"/>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altLang="zh-CN" sz="2700" kern="1200" dirty="0"/>
            <a:t>Muon</a:t>
          </a:r>
        </a:p>
        <a:p>
          <a:pPr marL="0" lvl="0" indent="0" algn="ctr" defTabSz="1200150">
            <a:lnSpc>
              <a:spcPct val="90000"/>
            </a:lnSpc>
            <a:spcBef>
              <a:spcPct val="0"/>
            </a:spcBef>
            <a:spcAft>
              <a:spcPct val="35000"/>
            </a:spcAft>
            <a:buNone/>
          </a:pPr>
          <a:r>
            <a:rPr lang="en-US" altLang="zh-CN" sz="2700" kern="1200" dirty="0"/>
            <a:t>Imaging</a:t>
          </a:r>
          <a:endParaRPr lang="zh-CN" altLang="en-US" sz="2700" kern="1200" dirty="0"/>
        </a:p>
      </dsp:txBody>
      <dsp:txXfrm rot="5400000">
        <a:off x="2206340" y="2695161"/>
        <a:ext cx="1618034" cy="1618034"/>
      </dsp:txXfrm>
    </dsp:sp>
    <dsp:sp modelId="{E6DFFA82-A5DE-C74C-ACB7-9226F2298017}">
      <dsp:nvSpPr>
        <dsp:cNvPr id="0" name=""/>
        <dsp:cNvSpPr/>
      </dsp:nvSpPr>
      <dsp:spPr>
        <a:xfrm>
          <a:off x="3482194" y="2166698"/>
          <a:ext cx="790052" cy="687002"/>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A4C23A-946B-0B44-B3EB-B768D67D2369}">
      <dsp:nvSpPr>
        <dsp:cNvPr id="0" name=""/>
        <dsp:cNvSpPr/>
      </dsp:nvSpPr>
      <dsp:spPr>
        <a:xfrm rot="10800000">
          <a:off x="3482194" y="2430930"/>
          <a:ext cx="790052" cy="687002"/>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6491"/>
          </a:xfrm>
          <a:prstGeom prst="rect">
            <a:avLst/>
          </a:prstGeom>
        </p:spPr>
        <p:txBody>
          <a:bodyPr vert="horz" lIns="95581" tIns="47791" rIns="95581" bIns="47791" rtlCol="0"/>
          <a:lstStyle>
            <a:lvl1pPr algn="l">
              <a:defRPr sz="1300"/>
            </a:lvl1pPr>
          </a:lstStyle>
          <a:p>
            <a:endParaRPr lang="en-US"/>
          </a:p>
        </p:txBody>
      </p:sp>
      <p:sp>
        <p:nvSpPr>
          <p:cNvPr id="3" name="日期占位符 2"/>
          <p:cNvSpPr>
            <a:spLocks noGrp="1"/>
          </p:cNvSpPr>
          <p:nvPr>
            <p:ph type="dt" sz="quarter" idx="1"/>
          </p:nvPr>
        </p:nvSpPr>
        <p:spPr>
          <a:xfrm>
            <a:off x="3850443" y="0"/>
            <a:ext cx="2945659" cy="496491"/>
          </a:xfrm>
          <a:prstGeom prst="rect">
            <a:avLst/>
          </a:prstGeom>
        </p:spPr>
        <p:txBody>
          <a:bodyPr vert="horz" lIns="95581" tIns="47791" rIns="95581" bIns="47791" rtlCol="0"/>
          <a:lstStyle>
            <a:lvl1pPr algn="r">
              <a:defRPr sz="1300"/>
            </a:lvl1pPr>
          </a:lstStyle>
          <a:p>
            <a:fld id="{16705DAF-DF7D-47CC-9691-A88851BC3B5A}" type="datetimeFigureOut">
              <a:rPr lang="en-US" smtClean="0"/>
              <a:t>11/2/23</a:t>
            </a:fld>
            <a:endParaRPr lang="en-US"/>
          </a:p>
        </p:txBody>
      </p:sp>
      <p:sp>
        <p:nvSpPr>
          <p:cNvPr id="4" name="页脚占位符 3"/>
          <p:cNvSpPr>
            <a:spLocks noGrp="1"/>
          </p:cNvSpPr>
          <p:nvPr>
            <p:ph type="ftr" sz="quarter" idx="2"/>
          </p:nvPr>
        </p:nvSpPr>
        <p:spPr>
          <a:xfrm>
            <a:off x="0" y="9431599"/>
            <a:ext cx="2945659" cy="496491"/>
          </a:xfrm>
          <a:prstGeom prst="rect">
            <a:avLst/>
          </a:prstGeom>
        </p:spPr>
        <p:txBody>
          <a:bodyPr vert="horz" lIns="95581" tIns="47791" rIns="95581" bIns="47791" rtlCol="0" anchor="b"/>
          <a:lstStyle>
            <a:lvl1pPr algn="l">
              <a:defRPr sz="1300"/>
            </a:lvl1pPr>
          </a:lstStyle>
          <a:p>
            <a:endParaRPr lang="en-US"/>
          </a:p>
        </p:txBody>
      </p:sp>
      <p:sp>
        <p:nvSpPr>
          <p:cNvPr id="5" name="灯片编号占位符 4"/>
          <p:cNvSpPr>
            <a:spLocks noGrp="1"/>
          </p:cNvSpPr>
          <p:nvPr>
            <p:ph type="sldNum" sz="quarter" idx="3"/>
          </p:nvPr>
        </p:nvSpPr>
        <p:spPr>
          <a:xfrm>
            <a:off x="3850443" y="9431599"/>
            <a:ext cx="2945659" cy="496491"/>
          </a:xfrm>
          <a:prstGeom prst="rect">
            <a:avLst/>
          </a:prstGeom>
        </p:spPr>
        <p:txBody>
          <a:bodyPr vert="horz" lIns="95581" tIns="47791" rIns="95581" bIns="47791" rtlCol="0" anchor="b"/>
          <a:lstStyle>
            <a:lvl1pPr algn="r">
              <a:defRPr sz="1300"/>
            </a:lvl1pPr>
          </a:lstStyle>
          <a:p>
            <a:fld id="{00B29EAC-FE93-4355-8991-44503BF01FB9}" type="slidenum">
              <a:rPr lang="en-US" smtClean="0"/>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91"/>
          </a:xfrm>
          <a:prstGeom prst="rect">
            <a:avLst/>
          </a:prstGeom>
        </p:spPr>
        <p:txBody>
          <a:bodyPr vert="horz" lIns="95581" tIns="47791" rIns="95581" bIns="47791" rtlCol="0"/>
          <a:lstStyle>
            <a:lvl1pPr algn="l">
              <a:defRPr sz="1300"/>
            </a:lvl1pPr>
          </a:lstStyle>
          <a:p>
            <a:endParaRPr lang="en-US"/>
          </a:p>
        </p:txBody>
      </p:sp>
      <p:sp>
        <p:nvSpPr>
          <p:cNvPr id="3" name="Date Placeholder 2"/>
          <p:cNvSpPr>
            <a:spLocks noGrp="1"/>
          </p:cNvSpPr>
          <p:nvPr>
            <p:ph type="dt" idx="1"/>
          </p:nvPr>
        </p:nvSpPr>
        <p:spPr>
          <a:xfrm>
            <a:off x="3850443" y="0"/>
            <a:ext cx="2945659" cy="496491"/>
          </a:xfrm>
          <a:prstGeom prst="rect">
            <a:avLst/>
          </a:prstGeom>
        </p:spPr>
        <p:txBody>
          <a:bodyPr vert="horz" lIns="95581" tIns="47791" rIns="95581" bIns="47791" rtlCol="0"/>
          <a:lstStyle>
            <a:lvl1pPr algn="r">
              <a:defRPr sz="1300"/>
            </a:lvl1pPr>
          </a:lstStyle>
          <a:p>
            <a:fld id="{272B8767-0224-46D7-85C7-C960CC2C5DF5}" type="datetimeFigureOut">
              <a:rPr lang="en-US" smtClean="0"/>
              <a:t>11/2/23</a:t>
            </a:fld>
            <a:endParaRPr lang="en-US"/>
          </a:p>
        </p:txBody>
      </p:sp>
      <p:sp>
        <p:nvSpPr>
          <p:cNvPr id="4" name="Slide Image Placeholder 3"/>
          <p:cNvSpPr>
            <a:spLocks noGrp="1" noRot="1" noChangeAspect="1"/>
          </p:cNvSpPr>
          <p:nvPr>
            <p:ph type="sldImg" idx="2"/>
          </p:nvPr>
        </p:nvSpPr>
        <p:spPr>
          <a:xfrm>
            <a:off x="917575" y="746125"/>
            <a:ext cx="4962525" cy="3722688"/>
          </a:xfrm>
          <a:prstGeom prst="rect">
            <a:avLst/>
          </a:prstGeom>
          <a:noFill/>
          <a:ln w="12700">
            <a:solidFill>
              <a:prstClr val="black"/>
            </a:solidFill>
          </a:ln>
        </p:spPr>
        <p:txBody>
          <a:bodyPr vert="horz" lIns="95581" tIns="47791" rIns="95581" bIns="47791" rtlCol="0" anchor="ctr"/>
          <a:lstStyle/>
          <a:p>
            <a:endParaRPr lang="en-US"/>
          </a:p>
        </p:txBody>
      </p:sp>
      <p:sp>
        <p:nvSpPr>
          <p:cNvPr id="5" name="Notes Placeholder 4"/>
          <p:cNvSpPr>
            <a:spLocks noGrp="1"/>
          </p:cNvSpPr>
          <p:nvPr>
            <p:ph type="body" sz="quarter" idx="3"/>
          </p:nvPr>
        </p:nvSpPr>
        <p:spPr>
          <a:xfrm>
            <a:off x="679768" y="4716661"/>
            <a:ext cx="5438140" cy="4468416"/>
          </a:xfrm>
          <a:prstGeom prst="rect">
            <a:avLst/>
          </a:prstGeom>
        </p:spPr>
        <p:txBody>
          <a:bodyPr vert="horz" lIns="95581" tIns="47791" rIns="95581" bIns="4779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1599"/>
            <a:ext cx="2945659" cy="496491"/>
          </a:xfrm>
          <a:prstGeom prst="rect">
            <a:avLst/>
          </a:prstGeom>
        </p:spPr>
        <p:txBody>
          <a:bodyPr vert="horz" lIns="95581" tIns="47791" rIns="95581" bIns="47791" rtlCol="0" anchor="b"/>
          <a:lstStyle>
            <a:lvl1pPr algn="l">
              <a:defRPr sz="1300"/>
            </a:lvl1pPr>
          </a:lstStyle>
          <a:p>
            <a:endParaRPr lang="en-US"/>
          </a:p>
        </p:txBody>
      </p:sp>
      <p:sp>
        <p:nvSpPr>
          <p:cNvPr id="7" name="Slide Number Placeholder 6"/>
          <p:cNvSpPr>
            <a:spLocks noGrp="1"/>
          </p:cNvSpPr>
          <p:nvPr>
            <p:ph type="sldNum" sz="quarter" idx="5"/>
          </p:nvPr>
        </p:nvSpPr>
        <p:spPr>
          <a:xfrm>
            <a:off x="3850443" y="9431599"/>
            <a:ext cx="2945659" cy="496491"/>
          </a:xfrm>
          <a:prstGeom prst="rect">
            <a:avLst/>
          </a:prstGeom>
        </p:spPr>
        <p:txBody>
          <a:bodyPr vert="horz" lIns="95581" tIns="47791" rIns="95581" bIns="47791" rtlCol="0" anchor="b"/>
          <a:lstStyle>
            <a:lvl1pPr algn="r">
              <a:defRPr sz="1300"/>
            </a:lvl1pPr>
          </a:lstStyle>
          <a:p>
            <a:fld id="{1CF527B5-CD37-4BDB-9EFC-5459BE6E91D5}" type="slidenum">
              <a:rPr lang="en-US" smtClean="0"/>
              <a:t>‹#›</a:t>
            </a:fld>
            <a:endParaRPr lang="en-US"/>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6125"/>
            <a:ext cx="4962525" cy="37226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F527B5-CD37-4BDB-9EFC-5459BE6E91D5}"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我的报告分为四个部分，首先我会简要介绍一下国际上的几个缪子源和他们的科学目标和应用领域，进而分析重复频率对于缪子源应用的重要性，以及</a:t>
            </a:r>
            <a:r>
              <a:rPr kumimoji="1" lang="en-US" altLang="zh-CN" dirty="0"/>
              <a:t>ISIS</a:t>
            </a:r>
            <a:r>
              <a:rPr kumimoji="1" lang="zh-CN" altLang="en-US" dirty="0"/>
              <a:t>对于提高重复频率的一些计划。然后提出我们想要开展的一种高重复频率缪子源的设计方案，以及它的主要科学目标和应用领域，以及这个方案的关键技术分析，最后总结这个方案的多种优势</a:t>
            </a:r>
          </a:p>
        </p:txBody>
      </p:sp>
      <p:sp>
        <p:nvSpPr>
          <p:cNvPr id="4" name="幻灯片编号占位符 3"/>
          <p:cNvSpPr>
            <a:spLocks noGrp="1"/>
          </p:cNvSpPr>
          <p:nvPr>
            <p:ph type="sldNum" sz="quarter" idx="10"/>
          </p:nvPr>
        </p:nvSpPr>
        <p:spPr/>
        <p:txBody>
          <a:bodyPr/>
          <a:lstStyle/>
          <a:p>
            <a:fld id="{1CF527B5-CD37-4BDB-9EFC-5459BE6E91D5}" type="slidenum">
              <a:rPr lang="en-US" smtClean="0"/>
              <a:t>18</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我的报告分为四个部分，首先我会简要介绍一下国际上的几个缪子源和他们的科学目标和应用领域，进而分析重复频率对于缪子源应用的重要性，以及</a:t>
            </a:r>
            <a:r>
              <a:rPr kumimoji="1" lang="en-US" altLang="zh-CN" dirty="0"/>
              <a:t>ISIS</a:t>
            </a:r>
            <a:r>
              <a:rPr kumimoji="1" lang="zh-CN" altLang="en-US" dirty="0"/>
              <a:t>对于提高重复频率的一些计划。然后提出我们想要开展的一种高重复频率缪子源的设计方案，以及它的主要科学目标和应用领域，以及这个方案的关键技术分析，最后总结这个方案的多种优势</a:t>
            </a:r>
          </a:p>
        </p:txBody>
      </p:sp>
      <p:sp>
        <p:nvSpPr>
          <p:cNvPr id="4" name="幻灯片编号占位符 3"/>
          <p:cNvSpPr>
            <a:spLocks noGrp="1"/>
          </p:cNvSpPr>
          <p:nvPr>
            <p:ph type="sldNum" sz="quarter" idx="10"/>
          </p:nvPr>
        </p:nvSpPr>
        <p:spPr/>
        <p:txBody>
          <a:bodyPr/>
          <a:lstStyle/>
          <a:p>
            <a:fld id="{1CF527B5-CD37-4BDB-9EFC-5459BE6E91D5}" type="slidenum">
              <a:rPr lang="en-US" smtClean="0"/>
              <a:t>19</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1CF527B5-CD37-4BDB-9EFC-5459BE6E91D5}" type="slidenum">
              <a:rPr lang="en-US" smtClean="0"/>
              <a:t>20</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1CF527B5-CD37-4BDB-9EFC-5459BE6E91D5}" type="slidenum">
              <a:rPr lang="en-US" smtClean="0"/>
              <a:t>21</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1CF527B5-CD37-4BDB-9EFC-5459BE6E91D5}" type="slidenum">
              <a:rPr lang="en-US" smtClean="0"/>
              <a:t>22</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1CF527B5-CD37-4BDB-9EFC-5459BE6E91D5}" type="slidenum">
              <a:rPr lang="en-US" smtClean="0"/>
              <a:t>23</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1CF527B5-CD37-4BDB-9EFC-5459BE6E91D5}" type="slidenum">
              <a:rPr lang="en-US" smtClean="0"/>
              <a:t>24</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1CF527B5-CD37-4BDB-9EFC-5459BE6E91D5}" type="slidenum">
              <a:rPr lang="en-US" smtClean="0"/>
              <a:t>25</a:t>
            </a:fld>
            <a:endParaRPr lang="en-US" dirty="0"/>
          </a:p>
        </p:txBody>
      </p:sp>
    </p:spTree>
    <p:extLst>
      <p:ext uri="{BB962C8B-B14F-4D97-AF65-F5344CB8AC3E}">
        <p14:creationId xmlns:p14="http://schemas.microsoft.com/office/powerpoint/2010/main" val="4181388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我的报告分为四个部分，首先我会简要介绍一下国际上的几个缪子源和他们的科学目标和应用领域，进而分析重复频率对于缪子源应用的重要性，以及</a:t>
            </a:r>
            <a:r>
              <a:rPr kumimoji="1" lang="en-US" altLang="zh-CN" dirty="0"/>
              <a:t>ISIS</a:t>
            </a:r>
            <a:r>
              <a:rPr kumimoji="1" lang="zh-CN" altLang="en-US" dirty="0"/>
              <a:t>对于提高重复频率的一些计划。然后提出我们想要开展的一种高重复频率缪子源的设计方案，以及它的主要科学目标和应用领域，以及这个方案的关键技术分析，最后总结这个方案的多种优势</a:t>
            </a:r>
          </a:p>
        </p:txBody>
      </p:sp>
      <p:sp>
        <p:nvSpPr>
          <p:cNvPr id="4" name="幻灯片编号占位符 3"/>
          <p:cNvSpPr>
            <a:spLocks noGrp="1"/>
          </p:cNvSpPr>
          <p:nvPr>
            <p:ph type="sldNum" sz="quarter" idx="10"/>
          </p:nvPr>
        </p:nvSpPr>
        <p:spPr/>
        <p:txBody>
          <a:bodyPr/>
          <a:lstStyle/>
          <a:p>
            <a:fld id="{1CF527B5-CD37-4BDB-9EFC-5459BE6E91D5}" type="slidenum">
              <a:rPr lang="en-US" smtClean="0"/>
              <a:t>26</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我的报告分为四个部分，首先我会简要介绍一下国际上的几个缪子源和他们的科学目标和应用领域，进而分析重复频率对于缪子源应用的重要性，以及</a:t>
            </a:r>
            <a:r>
              <a:rPr kumimoji="1" lang="en-US" altLang="zh-CN" dirty="0"/>
              <a:t>ISIS</a:t>
            </a:r>
            <a:r>
              <a:rPr kumimoji="1" lang="zh-CN" altLang="en-US" dirty="0"/>
              <a:t>对于提高重复频率的一些计划。然后提出我们想要开展的一种高重复频率缪子源的设计方案，以及它的主要科学目标和应用领域，以及这个方案的关键技术分析，最后总结这个方案的多种优势</a:t>
            </a:r>
          </a:p>
        </p:txBody>
      </p:sp>
      <p:sp>
        <p:nvSpPr>
          <p:cNvPr id="4" name="幻灯片编号占位符 3"/>
          <p:cNvSpPr>
            <a:spLocks noGrp="1"/>
          </p:cNvSpPr>
          <p:nvPr>
            <p:ph type="sldNum" sz="quarter" idx="10"/>
          </p:nvPr>
        </p:nvSpPr>
        <p:spPr/>
        <p:txBody>
          <a:bodyPr/>
          <a:lstStyle/>
          <a:p>
            <a:fld id="{1CF527B5-CD37-4BDB-9EFC-5459BE6E91D5}" type="slidenum">
              <a:rPr lang="en-US" smtClean="0"/>
              <a:t>27</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东莞 香港</a:t>
            </a:r>
          </a:p>
        </p:txBody>
      </p:sp>
      <p:sp>
        <p:nvSpPr>
          <p:cNvPr id="4" name="灯片编号占位符 3"/>
          <p:cNvSpPr>
            <a:spLocks noGrp="1"/>
          </p:cNvSpPr>
          <p:nvPr>
            <p:ph type="sldNum" sz="quarter" idx="5"/>
          </p:nvPr>
        </p:nvSpPr>
        <p:spPr/>
        <p:txBody>
          <a:bodyPr/>
          <a:lstStyle/>
          <a:p>
            <a:fld id="{1CF527B5-CD37-4BDB-9EFC-5459BE6E91D5}" type="slidenum">
              <a:rPr lang="en-US" smtClean="0"/>
              <a:t>7</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我的报告分为四个部分，首先我会简要介绍一下国际上的几个缪子源和他们的科学目标和应用领域，进而分析重复频率对于缪子源应用的重要性，以及</a:t>
            </a:r>
            <a:r>
              <a:rPr kumimoji="1" lang="en-US" altLang="zh-CN" dirty="0"/>
              <a:t>ISIS</a:t>
            </a:r>
            <a:r>
              <a:rPr kumimoji="1" lang="zh-CN" altLang="en-US" dirty="0"/>
              <a:t>对于提高重复频率的一些计划。然后提出我们想要开展的一种高重复频率缪子源的设计方案，以及它的主要科学目标和应用领域，以及这个方案的关键技术分析，最后总结这个方案的多种优势</a:t>
            </a:r>
          </a:p>
        </p:txBody>
      </p:sp>
      <p:sp>
        <p:nvSpPr>
          <p:cNvPr id="4" name="幻灯片编号占位符 3"/>
          <p:cNvSpPr>
            <a:spLocks noGrp="1"/>
          </p:cNvSpPr>
          <p:nvPr>
            <p:ph type="sldNum" sz="quarter" idx="10"/>
          </p:nvPr>
        </p:nvSpPr>
        <p:spPr/>
        <p:txBody>
          <a:bodyPr/>
          <a:lstStyle/>
          <a:p>
            <a:fld id="{1CF527B5-CD37-4BDB-9EFC-5459BE6E91D5}" type="slidenum">
              <a:rPr lang="en-US" smtClean="0"/>
              <a:t>28</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我的报告分为四个部分，首先我会简要介绍一下国际上的几个缪子源和他们的科学目标和应用领域，进而分析重复频率对于缪子源应用的重要性，以及</a:t>
            </a:r>
            <a:r>
              <a:rPr kumimoji="1" lang="en-US" altLang="zh-CN" dirty="0"/>
              <a:t>ISIS</a:t>
            </a:r>
            <a:r>
              <a:rPr kumimoji="1" lang="zh-CN" altLang="en-US" dirty="0"/>
              <a:t>对于提高重复频率的一些计划。然后提出我们想要开展的一种高重复频率缪子源的设计方案，以及它的主要科学目标和应用领域，以及这个方案的关键技术分析，最后总结这个方案的多种优势</a:t>
            </a:r>
          </a:p>
        </p:txBody>
      </p:sp>
      <p:sp>
        <p:nvSpPr>
          <p:cNvPr id="4" name="幻灯片编号占位符 3"/>
          <p:cNvSpPr>
            <a:spLocks noGrp="1"/>
          </p:cNvSpPr>
          <p:nvPr>
            <p:ph type="sldNum" sz="quarter" idx="10"/>
          </p:nvPr>
        </p:nvSpPr>
        <p:spPr/>
        <p:txBody>
          <a:bodyPr/>
          <a:lstStyle/>
          <a:p>
            <a:fld id="{1CF527B5-CD37-4BDB-9EFC-5459BE6E91D5}" type="slidenum">
              <a:rPr lang="en-US" smtClean="0"/>
              <a:t>29</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1CF527B5-CD37-4BDB-9EFC-5459BE6E91D5}" type="slidenum">
              <a:rPr lang="en-US" smtClean="0"/>
              <a:t>30</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1CF527B5-CD37-4BDB-9EFC-5459BE6E91D5}" type="slidenum">
              <a:rPr lang="en-US" smtClean="0"/>
              <a:t>31</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1CF527B5-CD37-4BDB-9EFC-5459BE6E91D5}" type="slidenum">
              <a:rPr lang="en-US" smtClean="0"/>
              <a:t>32</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1CF527B5-CD37-4BDB-9EFC-5459BE6E91D5}" type="slidenum">
              <a:rPr lang="en-US" smtClean="0"/>
              <a:t>33</a:t>
            </a:fld>
            <a:endParaRPr lang="en-US" dirty="0"/>
          </a:p>
        </p:txBody>
      </p:sp>
    </p:spTree>
    <p:extLst>
      <p:ext uri="{BB962C8B-B14F-4D97-AF65-F5344CB8AC3E}">
        <p14:creationId xmlns:p14="http://schemas.microsoft.com/office/powerpoint/2010/main" val="5423902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1CF527B5-CD37-4BDB-9EFC-5459BE6E91D5}" type="slidenum">
              <a:rPr lang="en-US" smtClean="0"/>
              <a:t>34</a:t>
            </a:fld>
            <a:endParaRPr lang="en-US" dirty="0"/>
          </a:p>
        </p:txBody>
      </p:sp>
    </p:spTree>
    <p:extLst>
      <p:ext uri="{BB962C8B-B14F-4D97-AF65-F5344CB8AC3E}">
        <p14:creationId xmlns:p14="http://schemas.microsoft.com/office/powerpoint/2010/main" val="1143898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1CF527B5-CD37-4BDB-9EFC-5459BE6E91D5}" type="slidenum">
              <a:rPr lang="en-US" smtClean="0"/>
              <a:t>35</a:t>
            </a:fld>
            <a:endParaRPr lang="en-US" dirty="0"/>
          </a:p>
        </p:txBody>
      </p:sp>
    </p:spTree>
    <p:extLst>
      <p:ext uri="{BB962C8B-B14F-4D97-AF65-F5344CB8AC3E}">
        <p14:creationId xmlns:p14="http://schemas.microsoft.com/office/powerpoint/2010/main" val="31017272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1CF527B5-CD37-4BDB-9EFC-5459BE6E91D5}" type="slidenum">
              <a:rPr lang="en-US" smtClean="0"/>
              <a:t>36</a:t>
            </a:fld>
            <a:endParaRPr lang="en-US" dirty="0"/>
          </a:p>
        </p:txBody>
      </p:sp>
    </p:spTree>
    <p:extLst>
      <p:ext uri="{BB962C8B-B14F-4D97-AF65-F5344CB8AC3E}">
        <p14:creationId xmlns:p14="http://schemas.microsoft.com/office/powerpoint/2010/main" val="21445848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1CF527B5-CD37-4BDB-9EFC-5459BE6E91D5}" type="slidenum">
              <a:rPr lang="en-US" smtClean="0"/>
              <a:t>37</a:t>
            </a:fld>
            <a:endParaRPr lang="en-US" dirty="0"/>
          </a:p>
        </p:txBody>
      </p:sp>
    </p:spTree>
    <p:extLst>
      <p:ext uri="{BB962C8B-B14F-4D97-AF65-F5344CB8AC3E}">
        <p14:creationId xmlns:p14="http://schemas.microsoft.com/office/powerpoint/2010/main" val="12121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我的报告分为四个部分，首先我会简要介绍一下国际上的几个缪子源和他们的科学目标和应用领域，进而分析重复频率对于缪子源应用的重要性，以及</a:t>
            </a:r>
            <a:r>
              <a:rPr kumimoji="1" lang="en-US" altLang="zh-CN" dirty="0"/>
              <a:t>ISIS</a:t>
            </a:r>
            <a:r>
              <a:rPr kumimoji="1" lang="zh-CN" altLang="en-US" dirty="0"/>
              <a:t>对于提高重复频率的一些计划。然后提出我们想要开展的一种高重复频率缪子源的设计方案，以及它的主要科学目标和应用领域，以及这个方案的关键技术分析，最后总结这个方案的多种优势</a:t>
            </a:r>
          </a:p>
        </p:txBody>
      </p:sp>
      <p:sp>
        <p:nvSpPr>
          <p:cNvPr id="4" name="幻灯片编号占位符 3"/>
          <p:cNvSpPr>
            <a:spLocks noGrp="1"/>
          </p:cNvSpPr>
          <p:nvPr>
            <p:ph type="sldNum" sz="quarter" idx="10"/>
          </p:nvPr>
        </p:nvSpPr>
        <p:spPr/>
        <p:txBody>
          <a:bodyPr/>
          <a:lstStyle/>
          <a:p>
            <a:fld id="{1CF527B5-CD37-4BDB-9EFC-5459BE6E91D5}" type="slidenum">
              <a:rPr lang="en-US" smtClean="0"/>
              <a:t>11</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1CF527B5-CD37-4BDB-9EFC-5459BE6E91D5}" type="slidenum">
              <a:rPr lang="en-US" smtClean="0"/>
              <a:t>38</a:t>
            </a:fld>
            <a:endParaRPr lang="en-US" dirty="0"/>
          </a:p>
        </p:txBody>
      </p:sp>
    </p:spTree>
    <p:extLst>
      <p:ext uri="{BB962C8B-B14F-4D97-AF65-F5344CB8AC3E}">
        <p14:creationId xmlns:p14="http://schemas.microsoft.com/office/powerpoint/2010/main" val="10384817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bwMode="auto">
          <a:noFill/>
          <a:ln>
            <a:solidFill>
              <a:srgbClr val="000000"/>
            </a:solidFill>
            <a:miter lim="800000"/>
          </a:ln>
        </p:spPr>
      </p:sp>
      <p:sp>
        <p:nvSpPr>
          <p:cNvPr id="50179" name="备注占位符 2"/>
          <p:cNvSpPr>
            <a:spLocks noGrp="1"/>
          </p:cNvSpPr>
          <p:nvPr>
            <p:ph type="body" idx="1"/>
          </p:nvPr>
        </p:nvSpPr>
        <p:spPr bwMode="auto">
          <a:noFill/>
        </p:spPr>
        <p:txBody>
          <a:bodyPr wrap="square" numCol="1" anchor="t" anchorCtr="0" compatLnSpc="1"/>
          <a:lstStyle/>
          <a:p>
            <a:endParaRPr lang="zh-CN" altLang="en-US">
              <a:latin typeface="Arial" panose="020B0604020202020204" pitchFamily="34" charset="0"/>
            </a:endParaRPr>
          </a:p>
        </p:txBody>
      </p:sp>
      <p:sp>
        <p:nvSpPr>
          <p:cNvPr id="50180" name="幻灯片编号占位符 3"/>
          <p:cNvSpPr>
            <a:spLocks noGrp="1"/>
          </p:cNvSpPr>
          <p:nvPr>
            <p:ph type="sldNum" sz="quarter" idx="5"/>
          </p:nvPr>
        </p:nvSpPr>
        <p:spPr bwMode="auto">
          <a:noFill/>
          <a:ln>
            <a:miter lim="800000"/>
          </a:ln>
        </p:spPr>
        <p:txBody>
          <a:bodyPr/>
          <a:lstStyle/>
          <a:p>
            <a:fld id="{46FB6697-6D2E-42F1-9D26-0FD360393D12}" type="slidenum">
              <a:rPr lang="en-US" altLang="zh-CN">
                <a:solidFill>
                  <a:srgbClr val="000000"/>
                </a:solidFill>
              </a:rPr>
              <a:t>40</a:t>
            </a:fld>
            <a:endParaRPr lang="en-US" altLang="zh-CN">
              <a:solidFill>
                <a:srgbClr val="000000"/>
              </a:solidFill>
            </a:endParaRPr>
          </a:p>
        </p:txBody>
      </p:sp>
    </p:spTree>
    <p:extLst>
      <p:ext uri="{BB962C8B-B14F-4D97-AF65-F5344CB8AC3E}">
        <p14:creationId xmlns:p14="http://schemas.microsoft.com/office/powerpoint/2010/main" val="36391214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1CF527B5-CD37-4BDB-9EFC-5459BE6E91D5}" type="slidenum">
              <a:rPr lang="en-US" smtClean="0"/>
              <a:t>41</a:t>
            </a:fld>
            <a:endParaRPr lang="en-US" dirty="0"/>
          </a:p>
        </p:txBody>
      </p:sp>
    </p:spTree>
    <p:extLst>
      <p:ext uri="{BB962C8B-B14F-4D97-AF65-F5344CB8AC3E}">
        <p14:creationId xmlns:p14="http://schemas.microsoft.com/office/powerpoint/2010/main" val="42252760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我的报告分为四个部分，首先我会简要介绍一下国际上的几个缪子源和他们的科学目标和应用领域，进而分析重复频率对于缪子源应用的重要性，以及</a:t>
            </a:r>
            <a:r>
              <a:rPr kumimoji="1" lang="en-US" altLang="zh-CN" dirty="0"/>
              <a:t>ISIS</a:t>
            </a:r>
            <a:r>
              <a:rPr kumimoji="1" lang="zh-CN" altLang="en-US" dirty="0"/>
              <a:t>对于提高重复频率的一些计划。然后提出我们想要开展的一种高重复频率缪子源的设计方案，以及它的主要科学目标和应用领域，以及这个方案的关键技术分析，最后总结这个方案的多种优势</a:t>
            </a:r>
          </a:p>
        </p:txBody>
      </p:sp>
      <p:sp>
        <p:nvSpPr>
          <p:cNvPr id="4" name="幻灯片编号占位符 3"/>
          <p:cNvSpPr>
            <a:spLocks noGrp="1"/>
          </p:cNvSpPr>
          <p:nvPr>
            <p:ph type="sldNum" sz="quarter" idx="10"/>
          </p:nvPr>
        </p:nvSpPr>
        <p:spPr/>
        <p:txBody>
          <a:bodyPr/>
          <a:lstStyle/>
          <a:p>
            <a:fld id="{1CF527B5-CD37-4BDB-9EFC-5459BE6E91D5}" type="slidenum">
              <a:rPr lang="en-US" smtClean="0"/>
              <a:t>43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历史上已经开展了多次对这一过程的探索，尤其是在上世纪的八九十年代。而最近一次探索是在</a:t>
            </a:r>
            <a:r>
              <a:rPr kumimoji="1" lang="en-US" altLang="zh-CN" dirty="0"/>
              <a:t>1999</a:t>
            </a:r>
            <a:r>
              <a:rPr kumimoji="1" lang="zh-CN" altLang="en-US" dirty="0"/>
              <a:t>年瑞士</a:t>
            </a:r>
            <a:r>
              <a:rPr kumimoji="1" lang="en-US" altLang="zh-CN" dirty="0"/>
              <a:t>PSI</a:t>
            </a:r>
            <a:r>
              <a:rPr kumimoji="1" lang="zh-CN" altLang="en-US" dirty="0"/>
              <a:t>完成的，二十年来的科技进步将使我们有机会从多个技术手段改进该实验，将其精度提高两个数量级。而目前国际上没有正在进行的相关实验，这是我国在带电轻子味道数破坏领域实现</a:t>
            </a:r>
            <a:r>
              <a:rPr kumimoji="1" lang="en-US" altLang="zh-CN" dirty="0"/>
              <a:t>0</a:t>
            </a:r>
            <a:r>
              <a:rPr kumimoji="1" lang="zh-CN" altLang="en-US" dirty="0"/>
              <a:t>到</a:t>
            </a:r>
            <a:r>
              <a:rPr kumimoji="1" lang="en-US" altLang="zh-CN" dirty="0"/>
              <a:t>1</a:t>
            </a:r>
            <a:r>
              <a:rPr kumimoji="1" lang="zh-CN" altLang="en-US" dirty="0"/>
              <a:t>的突破的重大机遇。</a:t>
            </a:r>
          </a:p>
        </p:txBody>
      </p:sp>
      <p:sp>
        <p:nvSpPr>
          <p:cNvPr id="4" name="幻灯片编号占位符 3"/>
          <p:cNvSpPr>
            <a:spLocks noGrp="1"/>
          </p:cNvSpPr>
          <p:nvPr>
            <p:ph type="sldNum" sz="quarter" idx="10"/>
          </p:nvPr>
        </p:nvSpPr>
        <p:spPr/>
        <p:txBody>
          <a:bodyPr/>
          <a:lstStyle/>
          <a:p>
            <a:fld id="{1CF527B5-CD37-4BDB-9EFC-5459BE6E91D5}" type="slidenum">
              <a:rPr lang="en-US" smtClean="0"/>
              <a:t>44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因此，需要缪子源的重复频率至少不低于</a:t>
            </a:r>
            <a:r>
              <a:rPr kumimoji="1" lang="en-US" altLang="zh-CN" dirty="0"/>
              <a:t>40Hz</a:t>
            </a:r>
            <a:endParaRPr kumimoji="1" lang="zh-CN" altLang="en-US" dirty="0"/>
          </a:p>
        </p:txBody>
      </p:sp>
      <p:sp>
        <p:nvSpPr>
          <p:cNvPr id="4" name="幻灯片编号占位符 3"/>
          <p:cNvSpPr>
            <a:spLocks noGrp="1"/>
          </p:cNvSpPr>
          <p:nvPr>
            <p:ph type="sldNum" sz="quarter" idx="10"/>
          </p:nvPr>
        </p:nvSpPr>
        <p:spPr/>
        <p:txBody>
          <a:bodyPr/>
          <a:lstStyle/>
          <a:p>
            <a:fld id="{1CF527B5-CD37-4BDB-9EFC-5459BE6E91D5}" type="slidenum">
              <a:rPr lang="en-US" smtClean="0"/>
              <a:t>45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我们基于散裂中子源提出了一种新的高重复频率缪子源设计方案。不需要建设大环加速器，而是从直线加速器引出</a:t>
            </a:r>
            <a:r>
              <a:rPr kumimoji="1" lang="en-US" altLang="zh-CN" dirty="0"/>
              <a:t>300MeV</a:t>
            </a:r>
            <a:r>
              <a:rPr kumimoji="1" lang="zh-CN" altLang="en-US" dirty="0"/>
              <a:t>的质子，注入到一个小的同步加速器中，加速到</a:t>
            </a:r>
            <a:r>
              <a:rPr kumimoji="1" lang="en-US" altLang="zh-CN" dirty="0"/>
              <a:t>500MeV</a:t>
            </a:r>
            <a:r>
              <a:rPr kumimoji="1" lang="zh-CN" altLang="en-US" dirty="0"/>
              <a:t>，然后引出来到外环打靶，打靶过后重新回注到小环中存储，每个束团反复引出打靶</a:t>
            </a:r>
            <a:r>
              <a:rPr kumimoji="1" lang="en-US" altLang="zh-CN" dirty="0"/>
              <a:t>20</a:t>
            </a:r>
            <a:r>
              <a:rPr kumimoji="1" lang="zh-CN" altLang="en-US" dirty="0"/>
              <a:t>次</a:t>
            </a:r>
          </a:p>
        </p:txBody>
      </p:sp>
      <p:sp>
        <p:nvSpPr>
          <p:cNvPr id="4" name="幻灯片编号占位符 3"/>
          <p:cNvSpPr>
            <a:spLocks noGrp="1"/>
          </p:cNvSpPr>
          <p:nvPr>
            <p:ph type="sldNum" sz="quarter" idx="10"/>
          </p:nvPr>
        </p:nvSpPr>
        <p:spPr/>
        <p:txBody>
          <a:bodyPr/>
          <a:lstStyle/>
          <a:p>
            <a:fld id="{1CF527B5-CD37-4BDB-9EFC-5459BE6E91D5}" type="slidenum">
              <a:rPr lang="en-US" smtClean="0"/>
              <a:t>46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我们基于散裂中子源提出了一种新的高重复频率缪子源设计方案。不需要建设大环加速器，而是从直线加速器引出</a:t>
            </a:r>
            <a:r>
              <a:rPr kumimoji="1" lang="en-US" altLang="zh-CN" dirty="0"/>
              <a:t>300MeV</a:t>
            </a:r>
            <a:r>
              <a:rPr kumimoji="1" lang="zh-CN" altLang="en-US" dirty="0"/>
              <a:t>的质子，注入到一个小的同步加速器中，加速到</a:t>
            </a:r>
            <a:r>
              <a:rPr kumimoji="1" lang="en-US" altLang="zh-CN" dirty="0"/>
              <a:t>500MeV</a:t>
            </a:r>
            <a:r>
              <a:rPr kumimoji="1" lang="zh-CN" altLang="en-US" dirty="0"/>
              <a:t>，然后引出来到外环打靶，打靶过后重新回注到小环中存储，每个束团反复引出打靶</a:t>
            </a:r>
            <a:r>
              <a:rPr kumimoji="1" lang="en-US" altLang="zh-CN" dirty="0"/>
              <a:t>20</a:t>
            </a:r>
            <a:r>
              <a:rPr kumimoji="1" lang="zh-CN" altLang="en-US" dirty="0"/>
              <a:t>次</a:t>
            </a:r>
          </a:p>
        </p:txBody>
      </p:sp>
      <p:sp>
        <p:nvSpPr>
          <p:cNvPr id="4" name="幻灯片编号占位符 3"/>
          <p:cNvSpPr>
            <a:spLocks noGrp="1"/>
          </p:cNvSpPr>
          <p:nvPr>
            <p:ph type="sldNum" sz="quarter" idx="10"/>
          </p:nvPr>
        </p:nvSpPr>
        <p:spPr/>
        <p:txBody>
          <a:bodyPr/>
          <a:lstStyle/>
          <a:p>
            <a:fld id="{1CF527B5-CD37-4BDB-9EFC-5459BE6E91D5}" type="slidenum">
              <a:rPr lang="en-US" smtClean="0"/>
              <a:t>47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这是这个缪子源的设计方案图，从直线以</a:t>
            </a:r>
            <a:r>
              <a:rPr kumimoji="1" lang="en-US" altLang="zh-CN" dirty="0"/>
              <a:t>5Hz</a:t>
            </a:r>
            <a:r>
              <a:rPr kumimoji="1" lang="zh-CN" altLang="en-US" dirty="0"/>
              <a:t>的频率注入</a:t>
            </a:r>
            <a:r>
              <a:rPr kumimoji="1" lang="en-US" altLang="zh-CN" dirty="0"/>
              <a:t>300MeV</a:t>
            </a:r>
            <a:r>
              <a:rPr kumimoji="1" lang="zh-CN" altLang="en-US" dirty="0"/>
              <a:t>的质子束到小环中，加速到</a:t>
            </a:r>
            <a:r>
              <a:rPr kumimoji="1" lang="en-US" altLang="zh-CN" dirty="0"/>
              <a:t>500MeV</a:t>
            </a:r>
            <a:r>
              <a:rPr kumimoji="1" lang="zh-CN" altLang="en-US" dirty="0"/>
              <a:t>，然后以快引出的方式将环中的质子引到外环打一块</a:t>
            </a:r>
            <a:r>
              <a:rPr kumimoji="1" lang="en-US" altLang="zh-CN" dirty="0"/>
              <a:t>5mm</a:t>
            </a:r>
            <a:r>
              <a:rPr kumimoji="1" lang="zh-CN" altLang="en-US" dirty="0"/>
              <a:t>的石墨靶，然后回注到小环中存储，反复引出</a:t>
            </a:r>
            <a:r>
              <a:rPr kumimoji="1" lang="en-US" altLang="zh-CN" dirty="0"/>
              <a:t>20</a:t>
            </a:r>
            <a:r>
              <a:rPr kumimoji="1" lang="zh-CN" altLang="en-US" dirty="0"/>
              <a:t>次就可以达到</a:t>
            </a:r>
            <a:r>
              <a:rPr kumimoji="1" lang="en-US" altLang="zh-CN" dirty="0"/>
              <a:t>100Hz</a:t>
            </a:r>
            <a:r>
              <a:rPr kumimoji="1" lang="zh-CN" altLang="en-US" dirty="0"/>
              <a:t>的打靶频率，缪子靶放置在一块</a:t>
            </a:r>
            <a:r>
              <a:rPr kumimoji="1" lang="en-US" altLang="zh-CN" dirty="0"/>
              <a:t>0</a:t>
            </a:r>
            <a:r>
              <a:rPr kumimoji="1" lang="zh-CN" altLang="en-US" dirty="0"/>
              <a:t>。</a:t>
            </a:r>
            <a:r>
              <a:rPr kumimoji="1" lang="en-US" altLang="zh-CN" dirty="0"/>
              <a:t>5T</a:t>
            </a:r>
            <a:r>
              <a:rPr kumimoji="1" lang="zh-CN" altLang="en-US" dirty="0"/>
              <a:t>的常温螺线管中，从束流前向和反向同时收集缪子，可以同时开展</a:t>
            </a:r>
            <a:r>
              <a:rPr kumimoji="1" lang="en-US" altLang="zh-CN" dirty="0" err="1"/>
              <a:t>muSR</a:t>
            </a:r>
            <a:r>
              <a:rPr kumimoji="1" lang="zh-CN" altLang="en-US" dirty="0"/>
              <a:t>应用和粒子物理研究。</a:t>
            </a:r>
          </a:p>
        </p:txBody>
      </p:sp>
      <p:sp>
        <p:nvSpPr>
          <p:cNvPr id="4" name="幻灯片编号占位符 3"/>
          <p:cNvSpPr>
            <a:spLocks noGrp="1"/>
          </p:cNvSpPr>
          <p:nvPr>
            <p:ph type="sldNum" sz="quarter" idx="10"/>
          </p:nvPr>
        </p:nvSpPr>
        <p:spPr/>
        <p:txBody>
          <a:bodyPr/>
          <a:lstStyle/>
          <a:p>
            <a:fld id="{1CF527B5-CD37-4BDB-9EFC-5459BE6E91D5}" type="slidenum">
              <a:rPr lang="en-US" smtClean="0"/>
              <a:t>48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这是我们的缪子源方案与目前国际现有的脉冲缪子源的参数对比。在</a:t>
            </a:r>
            <a:r>
              <a:rPr kumimoji="1" lang="en-US" altLang="zh-CN" dirty="0" err="1"/>
              <a:t>muSR</a:t>
            </a:r>
            <a:r>
              <a:rPr kumimoji="1" lang="zh-CN" altLang="en-US" dirty="0"/>
              <a:t>应用方面，我们的方案的样品计数率将比目前国际上脉冲缪子源高出</a:t>
            </a:r>
            <a:r>
              <a:rPr kumimoji="1" lang="en-US" altLang="zh-CN" dirty="0"/>
              <a:t>4</a:t>
            </a:r>
            <a:r>
              <a:rPr kumimoji="1" lang="zh-CN" altLang="en-US" dirty="0"/>
              <a:t>倍，这直接意味着用户取数时间可以缩短</a:t>
            </a:r>
            <a:r>
              <a:rPr kumimoji="1" lang="en-US" altLang="zh-CN" dirty="0"/>
              <a:t>4</a:t>
            </a:r>
            <a:r>
              <a:rPr kumimoji="1" lang="zh-CN" altLang="en-US" dirty="0"/>
              <a:t>倍，在粒子物理方面，我们未来有望开展的两项前沿缪子实验都有望超出</a:t>
            </a:r>
            <a:r>
              <a:rPr kumimoji="1" lang="en-US" altLang="zh-CN" dirty="0"/>
              <a:t>PSI</a:t>
            </a:r>
            <a:r>
              <a:rPr kumimoji="1" lang="zh-CN" altLang="en-US" dirty="0"/>
              <a:t>实验两个量级，直接挑战新物理预测的区域。</a:t>
            </a:r>
          </a:p>
        </p:txBody>
      </p:sp>
      <p:sp>
        <p:nvSpPr>
          <p:cNvPr id="4" name="幻灯片编号占位符 3"/>
          <p:cNvSpPr>
            <a:spLocks noGrp="1"/>
          </p:cNvSpPr>
          <p:nvPr>
            <p:ph type="sldNum" sz="quarter" idx="10"/>
          </p:nvPr>
        </p:nvSpPr>
        <p:spPr/>
        <p:txBody>
          <a:bodyPr/>
          <a:lstStyle/>
          <a:p>
            <a:fld id="{1CF527B5-CD37-4BDB-9EFC-5459BE6E91D5}" type="slidenum">
              <a:rPr lang="en-US" smtClean="0"/>
              <a:t>49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我的报告分为四个部分，首先我会简要介绍一下国际上的几个缪子源和他们的科学目标和应用领域，进而分析重复频率对于缪子源应用的重要性，以及</a:t>
            </a:r>
            <a:r>
              <a:rPr kumimoji="1" lang="en-US" altLang="zh-CN" dirty="0"/>
              <a:t>ISIS</a:t>
            </a:r>
            <a:r>
              <a:rPr kumimoji="1" lang="zh-CN" altLang="en-US" dirty="0"/>
              <a:t>对于提高重复频率的一些计划。然后提出我们想要开展的一种高重复频率缪子源的设计方案，以及它的主要科学目标和应用领域，以及这个方案的关键技术分析，最后总结这个方案的多种优势</a:t>
            </a:r>
          </a:p>
        </p:txBody>
      </p:sp>
      <p:sp>
        <p:nvSpPr>
          <p:cNvPr id="4" name="幻灯片编号占位符 3"/>
          <p:cNvSpPr>
            <a:spLocks noGrp="1"/>
          </p:cNvSpPr>
          <p:nvPr>
            <p:ph type="sldNum" sz="quarter" idx="10"/>
          </p:nvPr>
        </p:nvSpPr>
        <p:spPr/>
        <p:txBody>
          <a:bodyPr/>
          <a:lstStyle/>
          <a:p>
            <a:fld id="{1CF527B5-CD37-4BDB-9EFC-5459BE6E91D5}" type="slidenum">
              <a:rPr lang="en-US" smtClean="0"/>
              <a:t>12</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我的报告分为四个部分，首先我会简要介绍一下国际上的几个缪子源和他们的科学目标和应用领域，进而分析重复频率对于缪子源应用的重要性，以及</a:t>
            </a:r>
            <a:r>
              <a:rPr kumimoji="1" lang="en-US" altLang="zh-CN" dirty="0"/>
              <a:t>ISIS</a:t>
            </a:r>
            <a:r>
              <a:rPr kumimoji="1" lang="zh-CN" altLang="en-US" dirty="0"/>
              <a:t>对于提高重复频率的一些计划。然后提出我们想要开展的一种高重复频率缪子源的设计方案，以及它的主要科学目标和应用领域，以及这个方案的关键技术分析，最后总结这个方案的多种优势</a:t>
            </a:r>
          </a:p>
        </p:txBody>
      </p:sp>
      <p:sp>
        <p:nvSpPr>
          <p:cNvPr id="4" name="幻灯片编号占位符 3"/>
          <p:cNvSpPr>
            <a:spLocks noGrp="1"/>
          </p:cNvSpPr>
          <p:nvPr>
            <p:ph type="sldNum" sz="quarter" idx="10"/>
          </p:nvPr>
        </p:nvSpPr>
        <p:spPr/>
        <p:txBody>
          <a:bodyPr/>
          <a:lstStyle/>
          <a:p>
            <a:fld id="{1CF527B5-CD37-4BDB-9EFC-5459BE6E91D5}" type="slidenum">
              <a:rPr lang="en-US" smtClean="0"/>
              <a:t>50</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我的报告分为四个部分，首先我会简要介绍一下国际上的几个缪子源和他们的科学目标和应用领域，进而分析重复频率对于缪子源应用的重要性，以及</a:t>
            </a:r>
            <a:r>
              <a:rPr kumimoji="1" lang="en-US" altLang="zh-CN" dirty="0"/>
              <a:t>ISIS</a:t>
            </a:r>
            <a:r>
              <a:rPr kumimoji="1" lang="zh-CN" altLang="en-US" dirty="0"/>
              <a:t>对于提高重复频率的一些计划。然后提出我们想要开展的一种高重复频率缪子源的设计方案，以及它的主要科学目标和应用领域，以及这个方案的关键技术分析，最后总结这个方案的多种优势</a:t>
            </a:r>
          </a:p>
        </p:txBody>
      </p:sp>
      <p:sp>
        <p:nvSpPr>
          <p:cNvPr id="4" name="幻灯片编号占位符 3"/>
          <p:cNvSpPr>
            <a:spLocks noGrp="1"/>
          </p:cNvSpPr>
          <p:nvPr>
            <p:ph type="sldNum" sz="quarter" idx="10"/>
          </p:nvPr>
        </p:nvSpPr>
        <p:spPr/>
        <p:txBody>
          <a:bodyPr/>
          <a:lstStyle/>
          <a:p>
            <a:fld id="{1CF527B5-CD37-4BDB-9EFC-5459BE6E91D5}" type="slidenum">
              <a:rPr lang="en-US" smtClean="0"/>
              <a:t>13</a:t>
            </a:fld>
            <a:endParaRPr lang="en-US" dirty="0"/>
          </a:p>
        </p:txBody>
      </p:sp>
    </p:spTree>
    <p:extLst>
      <p:ext uri="{BB962C8B-B14F-4D97-AF65-F5344CB8AC3E}">
        <p14:creationId xmlns:p14="http://schemas.microsoft.com/office/powerpoint/2010/main" val="2987520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我的报告分为四个部分，首先我会简要介绍一下国际上的几个缪子源和他们的科学目标和应用领域，进而分析重复频率对于缪子源应用的重要性，以及</a:t>
            </a:r>
            <a:r>
              <a:rPr kumimoji="1" lang="en-US" altLang="zh-CN" dirty="0"/>
              <a:t>ISIS</a:t>
            </a:r>
            <a:r>
              <a:rPr kumimoji="1" lang="zh-CN" altLang="en-US" dirty="0"/>
              <a:t>对于提高重复频率的一些计划。然后提出我们想要开展的一种高重复频率缪子源的设计方案，以及它的主要科学目标和应用领域，以及这个方案的关键技术分析，最后总结这个方案的多种优势</a:t>
            </a:r>
          </a:p>
        </p:txBody>
      </p:sp>
      <p:sp>
        <p:nvSpPr>
          <p:cNvPr id="4" name="幻灯片编号占位符 3"/>
          <p:cNvSpPr>
            <a:spLocks noGrp="1"/>
          </p:cNvSpPr>
          <p:nvPr>
            <p:ph type="sldNum" sz="quarter" idx="10"/>
          </p:nvPr>
        </p:nvSpPr>
        <p:spPr/>
        <p:txBody>
          <a:bodyPr/>
          <a:lstStyle/>
          <a:p>
            <a:fld id="{1CF527B5-CD37-4BDB-9EFC-5459BE6E91D5}" type="slidenum">
              <a:rPr lang="en-US" smtClean="0"/>
              <a:t>14</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1CF527B5-CD37-4BDB-9EFC-5459BE6E91D5}" type="slidenum">
              <a:rPr lang="en-US" smtClean="0"/>
              <a:t>15</a:t>
            </a:fld>
            <a:endParaRPr lang="en-US" dirty="0"/>
          </a:p>
        </p:txBody>
      </p:sp>
    </p:spTree>
    <p:extLst>
      <p:ext uri="{BB962C8B-B14F-4D97-AF65-F5344CB8AC3E}">
        <p14:creationId xmlns:p14="http://schemas.microsoft.com/office/powerpoint/2010/main" val="2388077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1CF527B5-CD37-4BDB-9EFC-5459BE6E91D5}" type="slidenum">
              <a:rPr lang="en-US" smtClean="0"/>
              <a:t>16</a:t>
            </a:fld>
            <a:endParaRPr lang="en-US" dirty="0"/>
          </a:p>
        </p:txBody>
      </p:sp>
    </p:spTree>
    <p:extLst>
      <p:ext uri="{BB962C8B-B14F-4D97-AF65-F5344CB8AC3E}">
        <p14:creationId xmlns:p14="http://schemas.microsoft.com/office/powerpoint/2010/main" val="1664666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我的报告分为四个部分，首先我会简要介绍一下国际上的几个缪子源和他们的科学目标和应用领域，进而分析重复频率对于缪子源应用的重要性，以及</a:t>
            </a:r>
            <a:r>
              <a:rPr kumimoji="1" lang="en-US" altLang="zh-CN" dirty="0"/>
              <a:t>ISIS</a:t>
            </a:r>
            <a:r>
              <a:rPr kumimoji="1" lang="zh-CN" altLang="en-US" dirty="0"/>
              <a:t>对于提高重复频率的一些计划。然后提出我们想要开展的一种高重复频率缪子源的设计方案，以及它的主要科学目标和应用领域，以及这个方案的关键技术分析，最后总结这个方案的多种优势</a:t>
            </a:r>
          </a:p>
        </p:txBody>
      </p:sp>
      <p:sp>
        <p:nvSpPr>
          <p:cNvPr id="4" name="幻灯片编号占位符 3"/>
          <p:cNvSpPr>
            <a:spLocks noGrp="1"/>
          </p:cNvSpPr>
          <p:nvPr>
            <p:ph type="sldNum" sz="quarter" idx="10"/>
          </p:nvPr>
        </p:nvSpPr>
        <p:spPr/>
        <p:txBody>
          <a:bodyPr/>
          <a:lstStyle/>
          <a:p>
            <a:fld id="{1CF527B5-CD37-4BDB-9EFC-5459BE6E91D5}" type="slidenum">
              <a:rPr lang="en-US" smtClean="0"/>
              <a:t>17</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pic>
        <p:nvPicPr>
          <p:cNvPr id="13" name="line dots"/>
          <p:cNvPicPr>
            <a:picLocks noChangeAspect="1"/>
          </p:cNvPicPr>
          <p:nvPr userDrawn="1"/>
        </p:nvPicPr>
        <p:blipFill>
          <a:blip r:embed="rId2"/>
          <a:stretch>
            <a:fillRect/>
          </a:stretch>
        </p:blipFill>
        <p:spPr>
          <a:xfrm>
            <a:off x="0" y="0"/>
            <a:ext cx="9143245" cy="6867593"/>
          </a:xfrm>
          <a:prstGeom prst="rect">
            <a:avLst/>
          </a:prstGeom>
        </p:spPr>
      </p:pic>
      <p:sp>
        <p:nvSpPr>
          <p:cNvPr id="2" name="Title 1"/>
          <p:cNvSpPr>
            <a:spLocks noGrp="1"/>
          </p:cNvSpPr>
          <p:nvPr>
            <p:ph type="ctrTitle"/>
          </p:nvPr>
        </p:nvSpPr>
        <p:spPr>
          <a:xfrm>
            <a:off x="557215" y="536577"/>
            <a:ext cx="8008937" cy="2246313"/>
          </a:xfrm>
        </p:spPr>
        <p:txBody>
          <a:bodyPr anchor="b" anchorCtr="0">
            <a:noAutofit/>
          </a:bodyPr>
          <a:lstStyle>
            <a:lvl1pPr>
              <a:defRPr sz="4300" b="1">
                <a:solidFill>
                  <a:schemeClr val="bg1"/>
                </a:solidFill>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
        <p:nvSpPr>
          <p:cNvPr id="3" name="Subtitle 2"/>
          <p:cNvSpPr>
            <a:spLocks noGrp="1"/>
          </p:cNvSpPr>
          <p:nvPr>
            <p:ph type="subTitle" idx="1"/>
          </p:nvPr>
        </p:nvSpPr>
        <p:spPr>
          <a:xfrm>
            <a:off x="557215" y="3646170"/>
            <a:ext cx="7989887" cy="2187703"/>
          </a:xfrm>
        </p:spPr>
        <p:txBody>
          <a:bodyPr>
            <a:noAutofit/>
          </a:bodyPr>
          <a:lstStyle>
            <a:lvl1pPr marL="0" indent="0" algn="l">
              <a:lnSpc>
                <a:spcPct val="110000"/>
              </a:lnSpc>
              <a:buNone/>
              <a:defRPr sz="1600" b="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CA" dirty="0"/>
          </a:p>
        </p:txBody>
      </p:sp>
      <p:sp>
        <p:nvSpPr>
          <p:cNvPr id="15" name="Text Placeholder 14"/>
          <p:cNvSpPr>
            <a:spLocks noGrp="1"/>
          </p:cNvSpPr>
          <p:nvPr>
            <p:ph type="body" sz="quarter" idx="11" hasCustomPrompt="1"/>
          </p:nvPr>
        </p:nvSpPr>
        <p:spPr>
          <a:xfrm>
            <a:off x="557215" y="2755013"/>
            <a:ext cx="8008937" cy="635889"/>
          </a:xfrm>
        </p:spPr>
        <p:txBody>
          <a:bodyPr>
            <a:noAutofit/>
          </a:bodyPr>
          <a:lstStyle>
            <a:lvl1pPr>
              <a:lnSpc>
                <a:spcPct val="100000"/>
              </a:lnSpc>
              <a:defRPr sz="4200" b="0">
                <a:solidFill>
                  <a:schemeClr val="bg1"/>
                </a:solidFill>
                <a:latin typeface="Arial" panose="020B0604020202020204" pitchFamily="34" charset="0"/>
                <a:cs typeface="Arial" panose="020B0604020202020204" pitchFamily="34" charset="0"/>
              </a:defRPr>
            </a:lvl1pPr>
          </a:lstStyle>
          <a:p>
            <a:pPr lvl="0"/>
            <a:r>
              <a:rPr lang="en-CA" dirty="0"/>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B6F15528-21DE-4FAA-801E-634DDDAF4B2B}" type="slidenum">
              <a:rPr lang="en-US" smtClean="0"/>
              <a:t>‹#›</a:t>
            </a:fld>
            <a:endParaRPr lang="en-US"/>
          </a:p>
        </p:txBody>
      </p:sp>
      <p:sp>
        <p:nvSpPr>
          <p:cNvPr id="4" name="Title 3"/>
          <p:cNvSpPr>
            <a:spLocks noGrp="1"/>
          </p:cNvSpPr>
          <p:nvPr>
            <p:ph type="title"/>
          </p:nvPr>
        </p:nvSpPr>
        <p:spPr/>
        <p:txBody>
          <a:bodyPr/>
          <a:lstStyle/>
          <a:p>
            <a:r>
              <a:rPr lang="zh-CN" altLang="en-US"/>
              <a:t>单击此处编辑母版标题样式</a:t>
            </a:r>
            <a:endParaRPr lang="en-CA" dirty="0"/>
          </a:p>
        </p:txBody>
      </p:sp>
      <p:sp>
        <p:nvSpPr>
          <p:cNvPr id="16" name="Content Placeholder 15"/>
          <p:cNvSpPr>
            <a:spLocks noGrp="1"/>
          </p:cNvSpPr>
          <p:nvPr>
            <p:ph sz="quarter" idx="14"/>
          </p:nvPr>
        </p:nvSpPr>
        <p:spPr>
          <a:xfrm>
            <a:off x="457200" y="1243584"/>
            <a:ext cx="8108950" cy="5065523"/>
          </a:xfrm>
        </p:spPr>
        <p:txBody>
          <a:bodyPr/>
          <a:lstStyle>
            <a:lvl1pPr>
              <a:buClr>
                <a:srgbClr val="981E32"/>
              </a:buClr>
              <a:defRPr/>
            </a:lvl1pPr>
            <a:lvl2pPr>
              <a:spcBef>
                <a:spcPts val="0"/>
              </a:spcBef>
              <a:buClr>
                <a:srgbClr val="981E32"/>
              </a:buClr>
              <a:defRPr sz="2200"/>
            </a:lvl2pPr>
            <a:lvl3pPr>
              <a:buClr>
                <a:srgbClr val="981E32"/>
              </a:buClr>
              <a:defRPr/>
            </a:lvl3pPr>
            <a:lvl4pPr>
              <a:buClr>
                <a:srgbClr val="981E32"/>
              </a:buClr>
              <a:defRPr sz="1800"/>
            </a:lvl4pPr>
            <a:lvl5pPr>
              <a:buClr>
                <a:srgbClr val="981E32"/>
              </a:buClr>
              <a:defRPr sz="1600"/>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CA" dirty="0"/>
          </a:p>
        </p:txBody>
      </p:sp>
      <p:cxnSp>
        <p:nvCxnSpPr>
          <p:cNvPr id="7" name="直接连接符 6"/>
          <p:cNvCxnSpPr/>
          <p:nvPr/>
        </p:nvCxnSpPr>
        <p:spPr>
          <a:xfrm>
            <a:off x="0" y="880699"/>
            <a:ext cx="7543800" cy="0"/>
          </a:xfrm>
          <a:prstGeom prst="line">
            <a:avLst/>
          </a:prstGeom>
          <a:ln w="25400"/>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B6F15528-21DE-4FAA-801E-634DDDAF4B2B}" type="slidenum">
              <a:rPr lang="en-US" smtClean="0"/>
              <a:t>‹#›</a:t>
            </a:fld>
            <a:endParaRPr lang="en-US"/>
          </a:p>
        </p:txBody>
      </p:sp>
      <p:sp>
        <p:nvSpPr>
          <p:cNvPr id="4" name="Title 3"/>
          <p:cNvSpPr>
            <a:spLocks noGrp="1"/>
          </p:cNvSpPr>
          <p:nvPr>
            <p:ph type="title"/>
          </p:nvPr>
        </p:nvSpPr>
        <p:spPr/>
        <p:txBody>
          <a:bodyPr/>
          <a:lstStyle/>
          <a:p>
            <a:r>
              <a:rPr lang="zh-CN" altLang="en-US" dirty="0"/>
              <a:t>单击此处编辑母版标题样式</a:t>
            </a:r>
            <a:endParaRPr lang="en-CA" dirty="0"/>
          </a:p>
        </p:txBody>
      </p:sp>
      <p:cxnSp>
        <p:nvCxnSpPr>
          <p:cNvPr id="3" name="直接连接符 2"/>
          <p:cNvCxnSpPr/>
          <p:nvPr/>
        </p:nvCxnSpPr>
        <p:spPr>
          <a:xfrm>
            <a:off x="0" y="880699"/>
            <a:ext cx="7543800" cy="0"/>
          </a:xfrm>
          <a:prstGeom prst="line">
            <a:avLst/>
          </a:prstGeom>
          <a:ln w="25400"/>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两栏内容">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B6F15528-21DE-4FAA-801E-634DDDAF4B2B}" type="slidenum">
              <a:rPr lang="en-US" smtClean="0"/>
              <a:t>‹#›</a:t>
            </a:fld>
            <a:endParaRPr lang="en-US"/>
          </a:p>
        </p:txBody>
      </p:sp>
      <p:sp>
        <p:nvSpPr>
          <p:cNvPr id="4" name="Title 3"/>
          <p:cNvSpPr>
            <a:spLocks noGrp="1"/>
          </p:cNvSpPr>
          <p:nvPr>
            <p:ph type="title"/>
          </p:nvPr>
        </p:nvSpPr>
        <p:spPr/>
        <p:txBody>
          <a:bodyPr/>
          <a:lstStyle/>
          <a:p>
            <a:r>
              <a:rPr lang="zh-CN" altLang="en-US"/>
              <a:t>单击此处编辑母版标题样式</a:t>
            </a:r>
            <a:endParaRPr lang="en-CA" dirty="0"/>
          </a:p>
        </p:txBody>
      </p:sp>
      <p:sp>
        <p:nvSpPr>
          <p:cNvPr id="16" name="Content Placeholder 15"/>
          <p:cNvSpPr>
            <a:spLocks noGrp="1"/>
          </p:cNvSpPr>
          <p:nvPr>
            <p:ph sz="quarter" idx="14"/>
          </p:nvPr>
        </p:nvSpPr>
        <p:spPr>
          <a:xfrm>
            <a:off x="457200" y="1243584"/>
            <a:ext cx="3886200" cy="5065523"/>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CA" dirty="0"/>
          </a:p>
        </p:txBody>
      </p:sp>
      <p:sp>
        <p:nvSpPr>
          <p:cNvPr id="11" name="Content Placeholder 15"/>
          <p:cNvSpPr>
            <a:spLocks noGrp="1"/>
          </p:cNvSpPr>
          <p:nvPr>
            <p:ph sz="quarter" idx="15"/>
          </p:nvPr>
        </p:nvSpPr>
        <p:spPr>
          <a:xfrm>
            <a:off x="4648200" y="1252729"/>
            <a:ext cx="3886200" cy="5065523"/>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CA" dirty="0"/>
          </a:p>
        </p:txBody>
      </p:sp>
      <p:cxnSp>
        <p:nvCxnSpPr>
          <p:cNvPr id="14" name="直接连接符 13"/>
          <p:cNvCxnSpPr/>
          <p:nvPr/>
        </p:nvCxnSpPr>
        <p:spPr>
          <a:xfrm>
            <a:off x="0" y="880699"/>
            <a:ext cx="7543800" cy="0"/>
          </a:xfrm>
          <a:prstGeom prst="line">
            <a:avLst/>
          </a:prstGeom>
          <a:ln w="25400"/>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and Chart on right">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B6F15528-21DE-4FAA-801E-634DDDAF4B2B}" type="slidenum">
              <a:rPr lang="en-US" smtClean="0"/>
              <a:t>‹#›</a:t>
            </a:fld>
            <a:endParaRPr lang="en-US"/>
          </a:p>
        </p:txBody>
      </p:sp>
      <p:sp>
        <p:nvSpPr>
          <p:cNvPr id="4" name="Title 3"/>
          <p:cNvSpPr>
            <a:spLocks noGrp="1"/>
          </p:cNvSpPr>
          <p:nvPr>
            <p:ph type="title"/>
          </p:nvPr>
        </p:nvSpPr>
        <p:spPr/>
        <p:txBody>
          <a:bodyPr/>
          <a:lstStyle/>
          <a:p>
            <a:r>
              <a:rPr lang="zh-CN" altLang="en-US"/>
              <a:t>单击此处编辑母版标题样式</a:t>
            </a:r>
            <a:endParaRPr lang="en-CA" dirty="0"/>
          </a:p>
        </p:txBody>
      </p:sp>
      <p:sp>
        <p:nvSpPr>
          <p:cNvPr id="3" name="Chart Placeholder 2"/>
          <p:cNvSpPr>
            <a:spLocks noGrp="1"/>
          </p:cNvSpPr>
          <p:nvPr>
            <p:ph type="chart" sz="quarter" idx="15" hasCustomPrompt="1"/>
          </p:nvPr>
        </p:nvSpPr>
        <p:spPr>
          <a:xfrm>
            <a:off x="6007100" y="1243584"/>
            <a:ext cx="2667000" cy="5065523"/>
          </a:xfrm>
        </p:spPr>
        <p:txBody>
          <a:bodyPr/>
          <a:lstStyle/>
          <a:p>
            <a:r>
              <a:rPr lang="zh-CN" altLang="en-US"/>
              <a:t>单击图标添加图表</a:t>
            </a:r>
            <a:endParaRPr lang="en-CA" dirty="0"/>
          </a:p>
        </p:txBody>
      </p:sp>
      <p:sp>
        <p:nvSpPr>
          <p:cNvPr id="5" name="Content Placeholder 4"/>
          <p:cNvSpPr>
            <a:spLocks noGrp="1"/>
          </p:cNvSpPr>
          <p:nvPr>
            <p:ph sz="quarter" idx="16"/>
          </p:nvPr>
        </p:nvSpPr>
        <p:spPr>
          <a:xfrm>
            <a:off x="457200" y="1243584"/>
            <a:ext cx="5484812" cy="506552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CA" dirty="0"/>
          </a:p>
        </p:txBody>
      </p:sp>
      <p:cxnSp>
        <p:nvCxnSpPr>
          <p:cNvPr id="9" name="直接连接符 8"/>
          <p:cNvCxnSpPr/>
          <p:nvPr/>
        </p:nvCxnSpPr>
        <p:spPr>
          <a:xfrm>
            <a:off x="0" y="880699"/>
            <a:ext cx="7543800" cy="0"/>
          </a:xfrm>
          <a:prstGeom prst="line">
            <a:avLst/>
          </a:prstGeom>
          <a:ln w="25400"/>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9144000" cy="6858000"/>
          </a:xfrm>
        </p:spPr>
        <p:txBody>
          <a:bodyPr lIns="432000"/>
          <a:lstStyle>
            <a:lvl1pPr>
              <a:defRPr b="1" baseline="0">
                <a:solidFill>
                  <a:srgbClr val="FF0000"/>
                </a:solidFill>
              </a:defRPr>
            </a:lvl1pPr>
          </a:lstStyle>
          <a:p>
            <a:br>
              <a:rPr lang="en-CA" dirty="0"/>
            </a:br>
            <a:br>
              <a:rPr lang="en-CA" dirty="0"/>
            </a:br>
            <a:br>
              <a:rPr lang="en-CA" dirty="0"/>
            </a:br>
            <a:br>
              <a:rPr lang="en-CA" dirty="0"/>
            </a:br>
            <a:br>
              <a:rPr lang="en-CA" dirty="0"/>
            </a:br>
            <a:br>
              <a:rPr lang="en-CA" dirty="0"/>
            </a:br>
            <a:r>
              <a:rPr lang="en-CA" dirty="0"/>
              <a:t>***INSTRUCTIONS ON HOW TO APPLY IMAGE MASKING TO SLIDE LAYOUT***</a:t>
            </a:r>
            <a:br>
              <a:rPr lang="en-CA" dirty="0"/>
            </a:br>
            <a:r>
              <a:rPr lang="en-CA" dirty="0"/>
              <a:t>STEP 1: Click icon to insert image</a:t>
            </a:r>
            <a:br>
              <a:rPr lang="en-CA" dirty="0"/>
            </a:br>
            <a:r>
              <a:rPr lang="en-CA" dirty="0"/>
              <a:t>STEP 2: Once image is inserted, right-click image, and choose ‘Send to Back’</a:t>
            </a:r>
          </a:p>
        </p:txBody>
      </p:sp>
      <p:sp>
        <p:nvSpPr>
          <p:cNvPr id="4" name="Title 3"/>
          <p:cNvSpPr>
            <a:spLocks noGrp="1"/>
          </p:cNvSpPr>
          <p:nvPr>
            <p:ph type="title"/>
          </p:nvPr>
        </p:nvSpPr>
        <p:spPr/>
        <p:txBody>
          <a:bodyPr/>
          <a:lstStyle/>
          <a:p>
            <a:r>
              <a:rPr lang="zh-CN" altLang="en-US"/>
              <a:t>单击此处编辑母版标题样式</a:t>
            </a:r>
            <a:endParaRPr lang="en-CA"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p:txBody>
          <a:bodyPr/>
          <a:lstStyle/>
          <a:p>
            <a:fld id="{B6F15528-21DE-4FAA-801E-634DDDAF4B2B}" type="slidenum">
              <a:rPr lang="en-US" smtClean="0"/>
              <a:t>‹#›</a:t>
            </a:fld>
            <a:endParaRPr lang="en-US"/>
          </a:p>
        </p:txBody>
      </p:sp>
      <p:sp>
        <p:nvSpPr>
          <p:cNvPr id="4" name="Title 3"/>
          <p:cNvSpPr>
            <a:spLocks noGrp="1"/>
          </p:cNvSpPr>
          <p:nvPr>
            <p:ph type="title"/>
          </p:nvPr>
        </p:nvSpPr>
        <p:spPr/>
        <p:txBody>
          <a:bodyPr/>
          <a:lstStyle/>
          <a:p>
            <a:r>
              <a:rPr lang="en-US"/>
              <a:t>Click to edit Master title style</a:t>
            </a:r>
            <a:endParaRPr lang="en-CA"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endParaRPr lang="en-US" altLang="zh-CN"/>
          </a:p>
        </p:txBody>
      </p:sp>
      <p:sp>
        <p:nvSpPr>
          <p:cNvPr id="5" name="页脚占位符 4"/>
          <p:cNvSpPr>
            <a:spLocks noGrp="1"/>
          </p:cNvSpPr>
          <p:nvPr>
            <p:ph type="ftr" sz="quarter" idx="11"/>
          </p:nvPr>
        </p:nvSpPr>
        <p:spPr/>
        <p:txBody>
          <a:bodyPr/>
          <a:lstStyle>
            <a:lvl1pPr>
              <a:defRPr/>
            </a:lvl1pPr>
          </a:lstStyle>
          <a:p>
            <a:pPr>
              <a:defRPr/>
            </a:pPr>
            <a:r>
              <a:rPr lang="en-US" altLang="zh-CN" dirty="0"/>
              <a:t>CSNS</a:t>
            </a:r>
            <a:r>
              <a:rPr lang="zh-CN" altLang="en-US" dirty="0"/>
              <a:t>反角白光中子实验装置用户会</a:t>
            </a:r>
            <a:endParaRPr lang="en-US" altLang="zh-CN" dirty="0"/>
          </a:p>
        </p:txBody>
      </p:sp>
      <p:sp>
        <p:nvSpPr>
          <p:cNvPr id="6" name="灯片编号占位符 5"/>
          <p:cNvSpPr>
            <a:spLocks noGrp="1"/>
          </p:cNvSpPr>
          <p:nvPr>
            <p:ph type="sldNum" sz="quarter" idx="12"/>
          </p:nvPr>
        </p:nvSpPr>
        <p:spPr/>
        <p:txBody>
          <a:bodyPr/>
          <a:lstStyle>
            <a:lvl1pPr>
              <a:defRPr/>
            </a:lvl1pPr>
          </a:lstStyle>
          <a:p>
            <a:pPr>
              <a:defRPr/>
            </a:pPr>
            <a:fld id="{F22E5DDF-294A-47C7-9938-98EB7AF5D866}" type="slidenum">
              <a:rPr lang="en-US" altLang="zh-CN"/>
              <a:t>‹#›</a:t>
            </a:fld>
            <a:endParaRPr lang="en-US" altLang="zh-CN"/>
          </a:p>
        </p:txBody>
      </p:sp>
    </p:spTree>
    <p:extLst>
      <p:ext uri="{BB962C8B-B14F-4D97-AF65-F5344CB8AC3E}">
        <p14:creationId xmlns:p14="http://schemas.microsoft.com/office/powerpoint/2010/main" val="2953851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365762" y="1243584"/>
            <a:ext cx="8109919" cy="5029200"/>
          </a:xfrm>
          <a:prstGeom prst="rect">
            <a:avLst/>
          </a:prstGeom>
        </p:spPr>
        <p:txBody>
          <a:bodyPr vert="horz" lIns="0" tIns="0" rIns="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6" name="Slide Number Placeholder 5"/>
          <p:cNvSpPr>
            <a:spLocks noGrp="1"/>
          </p:cNvSpPr>
          <p:nvPr>
            <p:ph type="sldNum" sz="quarter" idx="4"/>
          </p:nvPr>
        </p:nvSpPr>
        <p:spPr>
          <a:xfrm>
            <a:off x="8566150" y="6318251"/>
            <a:ext cx="318932" cy="539751"/>
          </a:xfrm>
          <a:prstGeom prst="rect">
            <a:avLst/>
          </a:prstGeom>
        </p:spPr>
        <p:txBody>
          <a:bodyPr vert="horz" lIns="72000" tIns="57600" rIns="72000" bIns="45720" rtlCol="0" anchor="ctr"/>
          <a:lstStyle>
            <a:lvl1pPr algn="l">
              <a:defRPr sz="1100" b="0">
                <a:solidFill>
                  <a:schemeClr val="tx1"/>
                </a:solidFill>
                <a:latin typeface="Arial" panose="020B0604020202020204" pitchFamily="34" charset="0"/>
                <a:cs typeface="Arial" panose="020B0604020202020204" pitchFamily="34" charset="0"/>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hdr="0" ftr="0" dt="0"/>
  <p:txStyles>
    <p:titleStyle>
      <a:lvl1pPr algn="l" defTabSz="914400" rtl="0" eaLnBrk="1" latinLnBrk="0" hangingPunct="1">
        <a:spcBef>
          <a:spcPct val="0"/>
        </a:spcBef>
        <a:buNone/>
        <a:defRPr sz="2400" b="1" kern="1200">
          <a:solidFill>
            <a:schemeClr val="bg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anose="020B0604020202020204" pitchFamily="34" charset="0"/>
        <a:buNone/>
        <a:defRPr sz="2400" b="0" kern="1200" baseline="0">
          <a:solidFill>
            <a:schemeClr val="tx1"/>
          </a:solidFill>
          <a:latin typeface="Arial" panose="020B0604020202020204" pitchFamily="34" charset="0"/>
          <a:ea typeface="+mn-ea"/>
          <a:cs typeface="Arial" panose="020B0604020202020204" pitchFamily="34" charset="0"/>
        </a:defRPr>
      </a:lvl1pPr>
      <a:lvl2pPr marL="457200" indent="-224155" algn="l" defTabSz="914400" rtl="0" eaLnBrk="1" latinLnBrk="0" hangingPunct="1">
        <a:lnSpc>
          <a:spcPct val="120000"/>
        </a:lnSpc>
        <a:spcBef>
          <a:spcPts val="0"/>
        </a:spcBef>
        <a:spcAft>
          <a:spcPts val="0"/>
        </a:spcAft>
        <a:buClr>
          <a:schemeClr val="bg2"/>
        </a:buClr>
        <a:buSzPct val="120000"/>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690880" indent="-233680" algn="l" defTabSz="914400" rtl="0" eaLnBrk="1" latinLnBrk="0" hangingPunct="1">
        <a:lnSpc>
          <a:spcPct val="120000"/>
        </a:lnSpc>
        <a:spcBef>
          <a:spcPts val="0"/>
        </a:spcBef>
        <a:buClr>
          <a:schemeClr val="bg2"/>
        </a:buClr>
        <a:buSzPct val="12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914400" indent="-224155" algn="l" defTabSz="914400" rtl="0" eaLnBrk="1" latinLnBrk="0" hangingPunct="1">
        <a:lnSpc>
          <a:spcPct val="120000"/>
        </a:lnSpc>
        <a:spcBef>
          <a:spcPts val="0"/>
        </a:spcBef>
        <a:buClr>
          <a:schemeClr val="bg2"/>
        </a:buClr>
        <a:buSzPct val="120000"/>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151890" indent="-179705" algn="l" defTabSz="914400" rtl="0" eaLnBrk="1" latinLnBrk="0" hangingPunct="1">
        <a:lnSpc>
          <a:spcPct val="120000"/>
        </a:lnSpc>
        <a:spcBef>
          <a:spcPts val="0"/>
        </a:spcBef>
        <a:buClr>
          <a:schemeClr val="bg2"/>
        </a:buClr>
        <a:buSzPct val="120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5.xml"/><Relationship Id="rId7" Type="http://schemas.openxmlformats.org/officeDocument/2006/relationships/notesSlide" Target="../notesSlides/notesSlide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3.xml"/><Relationship Id="rId5" Type="http://schemas.openxmlformats.org/officeDocument/2006/relationships/tags" Target="../tags/tag7.xml"/><Relationship Id="rId4" Type="http://schemas.openxmlformats.org/officeDocument/2006/relationships/tags" Target="../tags/tag6.xml"/><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wm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210.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2.jpe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61.png"/><Relationship Id="rId5" Type="http://schemas.openxmlformats.org/officeDocument/2006/relationships/image" Target="../media/image60.jp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slideLayout" Target="../slideLayouts/slideLayout3.xml"/><Relationship Id="rId7" Type="http://schemas.openxmlformats.org/officeDocument/2006/relationships/image" Target="../media/image65.jpe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notesSlide" Target="../notesSlides/notesSlide23.xml"/><Relationship Id="rId9"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16.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emf"/><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svg"/><Relationship Id="rId9" Type="http://schemas.openxmlformats.org/officeDocument/2006/relationships/image" Target="../media/image73.svg"/></Relationships>
</file>

<file path=ppt/slides/_rels/slide3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png"/><Relationship Id="rId9" Type="http://schemas.openxmlformats.org/officeDocument/2006/relationships/image" Target="../media/image8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84.png"/><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8" Type="http://schemas.openxmlformats.org/officeDocument/2006/relationships/tags" Target="../tags/tag27.xml"/><Relationship Id="rId13" Type="http://schemas.openxmlformats.org/officeDocument/2006/relationships/tags" Target="../tags/tag32.xml"/><Relationship Id="rId18" Type="http://schemas.openxmlformats.org/officeDocument/2006/relationships/tags" Target="../tags/tag250.xml"/><Relationship Id="rId3" Type="http://schemas.openxmlformats.org/officeDocument/2006/relationships/tags" Target="../tags/tag22.xml"/><Relationship Id="rId21" Type="http://schemas.openxmlformats.org/officeDocument/2006/relationships/image" Target="../media/image540.png"/><Relationship Id="rId7" Type="http://schemas.openxmlformats.org/officeDocument/2006/relationships/tags" Target="../tags/tag26.xml"/><Relationship Id="rId12" Type="http://schemas.openxmlformats.org/officeDocument/2006/relationships/tags" Target="../tags/tag31.xml"/><Relationship Id="rId17" Type="http://schemas.openxmlformats.org/officeDocument/2006/relationships/notesSlide" Target="../notesSlides/notesSlide33.xml"/><Relationship Id="rId2" Type="http://schemas.openxmlformats.org/officeDocument/2006/relationships/tags" Target="../tags/tag21.xml"/><Relationship Id="rId16" Type="http://schemas.openxmlformats.org/officeDocument/2006/relationships/slideLayout" Target="../slideLayouts/slideLayout3.xml"/><Relationship Id="rId20" Type="http://schemas.openxmlformats.org/officeDocument/2006/relationships/tags" Target="../tags/tag330.xml"/><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tags" Target="../tags/tag30.xml"/><Relationship Id="rId5" Type="http://schemas.openxmlformats.org/officeDocument/2006/relationships/tags" Target="../tags/tag24.xml"/><Relationship Id="rId15" Type="http://schemas.openxmlformats.org/officeDocument/2006/relationships/tags" Target="../tags/tag34.xml"/><Relationship Id="rId10" Type="http://schemas.openxmlformats.org/officeDocument/2006/relationships/tags" Target="../tags/tag29.xml"/><Relationship Id="rId19" Type="http://schemas.openxmlformats.org/officeDocument/2006/relationships/image" Target="../media/image530.png"/><Relationship Id="rId4" Type="http://schemas.openxmlformats.org/officeDocument/2006/relationships/tags" Target="../tags/tag23.xml"/><Relationship Id="rId9" Type="http://schemas.openxmlformats.org/officeDocument/2006/relationships/tags" Target="../tags/tag28.xml"/><Relationship Id="rId14" Type="http://schemas.openxmlformats.org/officeDocument/2006/relationships/tags" Target="../tags/tag33.xml"/><Relationship Id="rId22" Type="http://schemas.openxmlformats.org/officeDocument/2006/relationships/chart" Target="../charts/chart2.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37.xml"/><Relationship Id="rId7" Type="http://schemas.openxmlformats.org/officeDocument/2006/relationships/slideLayout" Target="../slideLayouts/slideLayout2.xml"/><Relationship Id="rId12" Type="http://schemas.openxmlformats.org/officeDocument/2006/relationships/image" Target="../media/image570.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tags" Target="../tags/tag40.xml"/><Relationship Id="rId11" Type="http://schemas.openxmlformats.org/officeDocument/2006/relationships/tags" Target="../tags/tag390.xml"/><Relationship Id="rId5" Type="http://schemas.openxmlformats.org/officeDocument/2006/relationships/tags" Target="../tags/tag39.xml"/><Relationship Id="rId10" Type="http://schemas.openxmlformats.org/officeDocument/2006/relationships/image" Target="../media/image89.png"/><Relationship Id="rId4" Type="http://schemas.openxmlformats.org/officeDocument/2006/relationships/tags" Target="../tags/tag38.xml"/><Relationship Id="rId9" Type="http://schemas.openxmlformats.org/officeDocument/2006/relationships/image" Target="../media/image88.png"/></Relationships>
</file>

<file path=ppt/slides/_rels/slide45.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nvSpPr>
        <p:spPr>
          <a:xfrm>
            <a:off x="353940" y="1270492"/>
            <a:ext cx="8466600" cy="1785128"/>
          </a:xfrm>
          <a:prstGeom prst="rect">
            <a:avLst/>
          </a:prstGeom>
        </p:spPr>
        <p:txBody>
          <a:bodyPr vert="horz" lIns="0" tIns="0" rIns="0" bIns="0" rtlCol="0" anchor="b" anchorCtr="0">
            <a:noAutofit/>
          </a:bodyPr>
          <a:lstStyle>
            <a:lvl1pPr algn="l" defTabSz="914400" rtl="0" eaLnBrk="1" latinLnBrk="0" hangingPunct="1">
              <a:spcBef>
                <a:spcPct val="0"/>
              </a:spcBef>
              <a:buNone/>
              <a:defRPr sz="4300" b="1" kern="1200">
                <a:solidFill>
                  <a:schemeClr val="bg1"/>
                </a:solidFill>
                <a:latin typeface="Arial" panose="020B0604020202020204" pitchFamily="34" charset="0"/>
                <a:ea typeface="+mj-ea"/>
                <a:cs typeface="Arial" panose="020B0604020202020204" pitchFamily="34" charset="0"/>
              </a:defRPr>
            </a:lvl1pPr>
          </a:lstStyle>
          <a:p>
            <a:pPr>
              <a:lnSpc>
                <a:spcPct val="150000"/>
              </a:lnSpc>
            </a:pPr>
            <a:r>
              <a:rPr lang="en-US" altLang="zh-CN" sz="4400" dirty="0">
                <a:solidFill>
                  <a:srgbClr val="3333FF"/>
                </a:solidFill>
                <a:latin typeface="微软雅黑" panose="020B0503020204020204" pitchFamily="34" charset="-122"/>
                <a:ea typeface="微软雅黑" panose="020B0503020204020204" pitchFamily="34" charset="-122"/>
              </a:rPr>
              <a:t>Design</a:t>
            </a:r>
            <a:r>
              <a:rPr lang="zh-CN" altLang="en-US" sz="4400" dirty="0">
                <a:solidFill>
                  <a:srgbClr val="3333FF"/>
                </a:solidFill>
                <a:latin typeface="微软雅黑" panose="020B0503020204020204" pitchFamily="34" charset="-122"/>
                <a:ea typeface="微软雅黑" panose="020B0503020204020204" pitchFamily="34" charset="-122"/>
              </a:rPr>
              <a:t> </a:t>
            </a:r>
            <a:r>
              <a:rPr lang="en-US" altLang="zh-CN" sz="4400" dirty="0">
                <a:solidFill>
                  <a:srgbClr val="3333FF"/>
                </a:solidFill>
                <a:latin typeface="微软雅黑" panose="020B0503020204020204" pitchFamily="34" charset="-122"/>
                <a:ea typeface="微软雅黑" panose="020B0503020204020204" pitchFamily="34" charset="-122"/>
              </a:rPr>
              <a:t>of</a:t>
            </a:r>
            <a:r>
              <a:rPr lang="zh-CN" altLang="en-US" sz="4400" dirty="0">
                <a:solidFill>
                  <a:srgbClr val="3333FF"/>
                </a:solidFill>
                <a:latin typeface="微软雅黑" panose="020B0503020204020204" pitchFamily="34" charset="-122"/>
                <a:ea typeface="微软雅黑" panose="020B0503020204020204" pitchFamily="34" charset="-122"/>
              </a:rPr>
              <a:t> </a:t>
            </a:r>
            <a:r>
              <a:rPr lang="en-US" altLang="zh-CN" sz="4400" dirty="0">
                <a:solidFill>
                  <a:srgbClr val="3333FF"/>
                </a:solidFill>
                <a:latin typeface="微软雅黑" panose="020B0503020204020204" pitchFamily="34" charset="-122"/>
                <a:ea typeface="微软雅黑" panose="020B0503020204020204" pitchFamily="34" charset="-122"/>
              </a:rPr>
              <a:t>MELODY</a:t>
            </a:r>
            <a:r>
              <a:rPr lang="zh-CN" altLang="en-US" sz="4400" dirty="0">
                <a:solidFill>
                  <a:srgbClr val="3333FF"/>
                </a:solidFill>
                <a:latin typeface="微软雅黑" panose="020B0503020204020204" pitchFamily="34" charset="-122"/>
                <a:ea typeface="微软雅黑" panose="020B0503020204020204" pitchFamily="34" charset="-122"/>
              </a:rPr>
              <a:t> </a:t>
            </a:r>
            <a:endParaRPr lang="en-US" altLang="zh-CN" sz="4400" dirty="0">
              <a:solidFill>
                <a:srgbClr val="3333FF"/>
              </a:solidFill>
              <a:latin typeface="微软雅黑" panose="020B0503020204020204" pitchFamily="34" charset="-122"/>
              <a:ea typeface="微软雅黑" panose="020B0503020204020204" pitchFamily="34" charset="-122"/>
            </a:endParaRPr>
          </a:p>
          <a:p>
            <a:pPr>
              <a:lnSpc>
                <a:spcPct val="150000"/>
              </a:lnSpc>
            </a:pPr>
            <a:r>
              <a:rPr lang="en-US" altLang="zh-CN" sz="4400" dirty="0">
                <a:solidFill>
                  <a:srgbClr val="3333FF"/>
                </a:solidFill>
                <a:latin typeface="微软雅黑" panose="020B0503020204020204" pitchFamily="34" charset="-122"/>
                <a:ea typeface="微软雅黑" panose="020B0503020204020204" pitchFamily="34" charset="-122"/>
              </a:rPr>
              <a:t>And</a:t>
            </a:r>
            <a:r>
              <a:rPr lang="zh-CN" altLang="en-US" sz="4400" dirty="0">
                <a:solidFill>
                  <a:srgbClr val="3333FF"/>
                </a:solidFill>
                <a:latin typeface="微软雅黑" panose="020B0503020204020204" pitchFamily="34" charset="-122"/>
                <a:ea typeface="微软雅黑" panose="020B0503020204020204" pitchFamily="34" charset="-122"/>
              </a:rPr>
              <a:t> </a:t>
            </a:r>
            <a:r>
              <a:rPr lang="en-US" altLang="zh-CN" sz="4400" dirty="0">
                <a:solidFill>
                  <a:srgbClr val="3333FF"/>
                </a:solidFill>
                <a:latin typeface="微软雅黑" panose="020B0503020204020204" pitchFamily="34" charset="-122"/>
                <a:ea typeface="微软雅黑" panose="020B0503020204020204" pitchFamily="34" charset="-122"/>
              </a:rPr>
              <a:t>Future</a:t>
            </a:r>
            <a:r>
              <a:rPr lang="zh-CN" altLang="en-US" sz="4400" dirty="0">
                <a:solidFill>
                  <a:srgbClr val="3333FF"/>
                </a:solidFill>
                <a:latin typeface="微软雅黑" panose="020B0503020204020204" pitchFamily="34" charset="-122"/>
                <a:ea typeface="微软雅黑" panose="020B0503020204020204" pitchFamily="34" charset="-122"/>
              </a:rPr>
              <a:t> </a:t>
            </a:r>
            <a:r>
              <a:rPr lang="en-US" altLang="zh-CN" sz="4400" dirty="0">
                <a:solidFill>
                  <a:srgbClr val="3333FF"/>
                </a:solidFill>
                <a:latin typeface="微软雅黑" panose="020B0503020204020204" pitchFamily="34" charset="-122"/>
                <a:ea typeface="微软雅黑" panose="020B0503020204020204" pitchFamily="34" charset="-122"/>
              </a:rPr>
              <a:t>Development</a:t>
            </a:r>
            <a:endParaRPr lang="en-US" altLang="zh-CN" sz="4400" dirty="0">
              <a:solidFill>
                <a:schemeClr val="accent2">
                  <a:lumMod val="60000"/>
                  <a:lumOff val="40000"/>
                </a:schemeClr>
              </a:solidFill>
              <a:latin typeface="微软雅黑" panose="020B0503020204020204" pitchFamily="34" charset="-122"/>
              <a:ea typeface="微软雅黑" panose="020B0503020204020204" pitchFamily="34" charset="-122"/>
            </a:endParaRPr>
          </a:p>
        </p:txBody>
      </p:sp>
      <p:sp>
        <p:nvSpPr>
          <p:cNvPr id="8" name="Subtitle 4"/>
          <p:cNvSpPr>
            <a:spLocks noGrp="1"/>
          </p:cNvSpPr>
          <p:nvPr/>
        </p:nvSpPr>
        <p:spPr>
          <a:xfrm>
            <a:off x="7220340" y="4800600"/>
            <a:ext cx="1600200" cy="1066800"/>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Clr>
                <a:schemeClr val="tx1"/>
              </a:buClr>
              <a:buFont typeface="Arial" panose="020B0604020202020204" pitchFamily="34" charset="0"/>
              <a:buNone/>
              <a:defRPr sz="1600" b="0"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20000"/>
              </a:lnSpc>
              <a:spcBef>
                <a:spcPts val="0"/>
              </a:spcBef>
              <a:spcAft>
                <a:spcPts val="0"/>
              </a:spcAft>
              <a:buClr>
                <a:schemeClr val="bg2"/>
              </a:buClr>
              <a:buSzPct val="120000"/>
              <a:buFont typeface="Arial" panose="020B0604020202020204" pitchFamily="34" charset="0"/>
              <a:buNone/>
              <a:defRPr sz="22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120000"/>
              </a:lnSpc>
              <a:spcBef>
                <a:spcPts val="0"/>
              </a:spcBef>
              <a:buClr>
                <a:schemeClr val="bg2"/>
              </a:buClr>
              <a:buSzPct val="120000"/>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120000"/>
              </a:lnSpc>
              <a:spcBef>
                <a:spcPts val="0"/>
              </a:spcBef>
              <a:buClr>
                <a:schemeClr val="bg2"/>
              </a:buClr>
              <a:buSzPct val="120000"/>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120000"/>
              </a:lnSpc>
              <a:spcBef>
                <a:spcPts val="0"/>
              </a:spcBef>
              <a:buClr>
                <a:schemeClr val="bg2"/>
              </a:buClr>
              <a:buSzPct val="120000"/>
              <a:buFont typeface="Arial" panose="020B0604020202020204"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r">
              <a:lnSpc>
                <a:spcPct val="150000"/>
              </a:lnSpc>
            </a:pPr>
            <a:r>
              <a:rPr lang="en-US" altLang="zh-CN" sz="2400" dirty="0">
                <a:solidFill>
                  <a:schemeClr val="tx1"/>
                </a:solidFill>
                <a:latin typeface="微软雅黑" panose="020B0503020204020204" pitchFamily="34" charset="-122"/>
                <a:ea typeface="微软雅黑" panose="020B0503020204020204" pitchFamily="34" charset="-122"/>
              </a:rPr>
              <a:t>Yu</a:t>
            </a:r>
            <a:r>
              <a:rPr lang="zh-CN" altLang="en-US" sz="2400" dirty="0">
                <a:solidFill>
                  <a:schemeClr val="tx1"/>
                </a:solidFill>
                <a:latin typeface="微软雅黑" panose="020B0503020204020204" pitchFamily="34" charset="-122"/>
                <a:ea typeface="微软雅黑" panose="020B0503020204020204" pitchFamily="34" charset="-122"/>
              </a:rPr>
              <a:t> </a:t>
            </a:r>
            <a:r>
              <a:rPr lang="en-US" altLang="zh-CN" sz="2400" dirty="0">
                <a:solidFill>
                  <a:schemeClr val="tx1"/>
                </a:solidFill>
                <a:latin typeface="微软雅黑" panose="020B0503020204020204" pitchFamily="34" charset="-122"/>
                <a:ea typeface="微软雅黑" panose="020B0503020204020204" pitchFamily="34" charset="-122"/>
              </a:rPr>
              <a:t>Bao</a:t>
            </a:r>
          </a:p>
        </p:txBody>
      </p:sp>
      <p:sp>
        <p:nvSpPr>
          <p:cNvPr id="9" name="矩形 8"/>
          <p:cNvSpPr/>
          <p:nvPr/>
        </p:nvSpPr>
        <p:spPr>
          <a:xfrm>
            <a:off x="4394835" y="5270500"/>
            <a:ext cx="4592320" cy="571500"/>
          </a:xfrm>
          <a:prstGeom prst="rect">
            <a:avLst/>
          </a:prstGeom>
        </p:spPr>
        <p:txBody>
          <a:bodyPr vert="horz" lIns="0" tIns="0" rIns="0" bIns="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spcAft>
                <a:spcPts val="300"/>
              </a:spcAft>
              <a:buClr>
                <a:schemeClr val="tx1"/>
              </a:buClr>
              <a:buFont typeface="Arial" panose="020B0604020202020204" pitchFamily="34" charset="0"/>
              <a:buNone/>
            </a:pPr>
            <a:r>
              <a:rPr lang="en-US" altLang="zh-CN" dirty="0">
                <a:latin typeface="微软雅黑" panose="020B0503020204020204" pitchFamily="34" charset="-122"/>
                <a:ea typeface="微软雅黑" panose="020B0503020204020204" pitchFamily="34" charset="-122"/>
                <a:cs typeface="Arial" panose="020B0604020202020204" pitchFamily="34" charset="0"/>
              </a:rPr>
              <a:t>On Behalf of MELODY Collaboration</a:t>
            </a:r>
          </a:p>
        </p:txBody>
      </p:sp>
      <p:sp>
        <p:nvSpPr>
          <p:cNvPr id="5" name="object 16"/>
          <p:cNvSpPr txBox="1"/>
          <p:nvPr/>
        </p:nvSpPr>
        <p:spPr>
          <a:xfrm>
            <a:off x="1066800" y="304800"/>
            <a:ext cx="6258560" cy="320040"/>
          </a:xfrm>
          <a:prstGeom prst="rect">
            <a:avLst/>
          </a:prstGeom>
        </p:spPr>
        <p:txBody>
          <a:bodyPr vert="horz" wrap="square" lIns="0" tIns="12700" rIns="0" bIns="0" rtlCol="0">
            <a:spAutoFit/>
          </a:bodyPr>
          <a:lstStyle/>
          <a:p>
            <a:pPr marL="12700" algn="ctr">
              <a:lnSpc>
                <a:spcPct val="100000"/>
              </a:lnSpc>
              <a:spcBef>
                <a:spcPts val="100"/>
              </a:spcBef>
            </a:pPr>
            <a:r>
              <a:rPr lang="en-US" altLang="zh-CN" sz="2000" b="1" spc="-5" dirty="0">
                <a:solidFill>
                  <a:srgbClr val="00B0F0"/>
                </a:solidFill>
                <a:latin typeface="Gulliver" pitchFamily="50" charset="0"/>
                <a:cs typeface="Cambria" panose="02040503050406030204"/>
              </a:rPr>
              <a:t>WORKSHOP</a:t>
            </a:r>
            <a:r>
              <a:rPr lang="zh-CN" altLang="en-US" sz="2000" b="1" spc="-5" dirty="0">
                <a:solidFill>
                  <a:srgbClr val="00B0F0"/>
                </a:solidFill>
                <a:latin typeface="Gulliver" pitchFamily="50" charset="0"/>
                <a:cs typeface="Cambria" panose="02040503050406030204"/>
              </a:rPr>
              <a:t> </a:t>
            </a:r>
            <a:r>
              <a:rPr lang="en-US" altLang="zh-CN" sz="2000" b="1" spc="-5" dirty="0">
                <a:solidFill>
                  <a:srgbClr val="00B0F0"/>
                </a:solidFill>
                <a:latin typeface="Gulliver" pitchFamily="50" charset="0"/>
                <a:cs typeface="Cambria" panose="02040503050406030204"/>
              </a:rPr>
              <a:t>OF</a:t>
            </a:r>
            <a:r>
              <a:rPr lang="zh-CN" altLang="en-US" sz="2000" b="1" spc="-5" dirty="0">
                <a:solidFill>
                  <a:srgbClr val="00B0F0"/>
                </a:solidFill>
                <a:latin typeface="Gulliver" pitchFamily="50" charset="0"/>
                <a:cs typeface="Cambria" panose="02040503050406030204"/>
              </a:rPr>
              <a:t> </a:t>
            </a:r>
            <a:r>
              <a:rPr lang="en-US" altLang="zh-CN" sz="2000" b="1" spc="-5" dirty="0">
                <a:solidFill>
                  <a:srgbClr val="00B0F0"/>
                </a:solidFill>
                <a:latin typeface="Gulliver" pitchFamily="50" charset="0"/>
                <a:cs typeface="Cambria" panose="02040503050406030204"/>
              </a:rPr>
              <a:t>MELODY2023</a:t>
            </a:r>
            <a:endParaRPr sz="2000" b="1" dirty="0">
              <a:solidFill>
                <a:srgbClr val="00B0F0"/>
              </a:solidFill>
              <a:latin typeface="Gulliver" pitchFamily="50" charset="0"/>
              <a:cs typeface="Cambria" panose="02040503050406030204"/>
            </a:endParaRPr>
          </a:p>
        </p:txBody>
      </p:sp>
    </p:spTree>
  </p:cSld>
  <p:clrMapOvr>
    <a:masterClrMapping/>
  </p:clrMapOvr>
  <mc:AlternateContent xmlns:mc="http://schemas.openxmlformats.org/markup-compatibility/2006" xmlns:p14="http://schemas.microsoft.com/office/powerpoint/2010/main">
    <mc:Choice Requires="p14">
      <p:transition spd="slow" p14:dur="2000" advTm="5163"/>
    </mc:Choice>
    <mc:Fallback xmlns="">
      <p:transition spd="slow" advTm="516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B6F15528-21DE-4FAA-801E-634DDDAF4B2B}" type="slidenum">
              <a:rPr lang="en-US" smtClean="0"/>
              <a:t>10</a:t>
            </a:fld>
            <a:endParaRPr lang="en-US"/>
          </a:p>
        </p:txBody>
      </p:sp>
      <p:pic>
        <p:nvPicPr>
          <p:cNvPr id="5" name="内容占位符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101952" y="1295400"/>
            <a:ext cx="8929513" cy="5022851"/>
          </a:xfrm>
        </p:spPr>
      </p:pic>
      <p:sp>
        <p:nvSpPr>
          <p:cNvPr id="7" name="标题 2"/>
          <p:cNvSpPr>
            <a:spLocks noGrp="1"/>
          </p:cNvSpPr>
          <p:nvPr>
            <p:ph type="title"/>
          </p:nvPr>
        </p:nvSpPr>
        <p:spPr>
          <a:xfrm>
            <a:off x="457200" y="82569"/>
            <a:ext cx="7341570" cy="753033"/>
          </a:xfrm>
        </p:spPr>
        <p:txBody>
          <a:bodyPr vert="horz" lIns="0" tIns="0" rIns="0" bIns="0" rtlCol="0" anchor="b" anchorCtr="0">
            <a:noAutofit/>
          </a:bodyPr>
          <a:lstStyle/>
          <a:p>
            <a:r>
              <a:rPr lang="en-US" altLang="zh-CN" sz="3200" dirty="0">
                <a:solidFill>
                  <a:srgbClr val="3333FF"/>
                </a:solidFill>
                <a:latin typeface="微软雅黑" panose="020B0503020204020204" pitchFamily="34" charset="-122"/>
                <a:ea typeface="微软雅黑" panose="020B0503020204020204" pitchFamily="34" charset="-122"/>
              </a:rPr>
              <a:t>Architectural Design</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of</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MELODY</a:t>
            </a:r>
            <a:endParaRPr lang="zh-CN" altLang="en-US" sz="3200" dirty="0">
              <a:solidFill>
                <a:srgbClr val="3333FF"/>
              </a:solidFill>
              <a:latin typeface="微软雅黑" panose="020B0503020204020204" pitchFamily="34" charset="-122"/>
              <a:ea typeface="微软雅黑" panose="020B0503020204020204" pitchFamily="34" charset="-122"/>
            </a:endParaRPr>
          </a:p>
        </p:txBody>
      </p:sp>
      <p:sp>
        <p:nvSpPr>
          <p:cNvPr id="9" name="框架 8"/>
          <p:cNvSpPr/>
          <p:nvPr/>
        </p:nvSpPr>
        <p:spPr>
          <a:xfrm rot="21036837">
            <a:off x="5295391" y="3124200"/>
            <a:ext cx="1810330" cy="609600"/>
          </a:xfrm>
          <a:prstGeom prst="frame">
            <a:avLst>
              <a:gd name="adj1" fmla="val 3676"/>
            </a:avLst>
          </a:prstGeom>
          <a:solidFill>
            <a:srgbClr val="3333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rgbClr val="FF0000"/>
                </a:solidFill>
                <a:highlight>
                  <a:srgbClr val="FFFF00"/>
                </a:highlight>
              </a:rPr>
              <a:t>MELODY</a:t>
            </a:r>
            <a:endParaRPr kumimoji="1" lang="zh-CN" altLang="en-US" dirty="0">
              <a:solidFill>
                <a:srgbClr val="FF0000"/>
              </a:solidFill>
              <a:highlight>
                <a:srgbClr val="FFFF00"/>
              </a:highlight>
            </a:endParaRPr>
          </a:p>
        </p:txBody>
      </p:sp>
    </p:spTree>
  </p:cSld>
  <p:clrMapOvr>
    <a:masterClrMapping/>
  </p:clrMapOvr>
  <mc:AlternateContent xmlns:mc="http://schemas.openxmlformats.org/markup-compatibility/2006" xmlns:p14="http://schemas.microsoft.com/office/powerpoint/2010/main">
    <mc:Choice Requires="p14">
      <p:transition spd="slow" p14:dur="2000" advTm="18850"/>
    </mc:Choice>
    <mc:Fallback xmlns="">
      <p:transition spd="slow" advTm="1885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2C1A3CF-F5CF-4943-9FB0-EF264C8ED4C2}"/>
              </a:ext>
            </a:extLst>
          </p:cNvPr>
          <p:cNvPicPr>
            <a:picLocks noChangeAspect="1"/>
          </p:cNvPicPr>
          <p:nvPr/>
        </p:nvPicPr>
        <p:blipFill>
          <a:blip r:embed="rId4"/>
          <a:stretch>
            <a:fillRect/>
          </a:stretch>
        </p:blipFill>
        <p:spPr>
          <a:xfrm>
            <a:off x="425644" y="911861"/>
            <a:ext cx="7924800" cy="4851400"/>
          </a:xfrm>
          <a:prstGeom prst="rect">
            <a:avLst/>
          </a:prstGeom>
        </p:spPr>
      </p:pic>
      <p:sp>
        <p:nvSpPr>
          <p:cNvPr id="2" name="灯片编号占位符 1"/>
          <p:cNvSpPr>
            <a:spLocks noGrp="1"/>
          </p:cNvSpPr>
          <p:nvPr>
            <p:ph type="sldNum" sz="quarter" idx="11"/>
          </p:nvPr>
        </p:nvSpPr>
        <p:spPr/>
        <p:txBody>
          <a:bodyPr/>
          <a:lstStyle/>
          <a:p>
            <a:fld id="{B6F15528-21DE-4FAA-801E-634DDDAF4B2B}" type="slidenum">
              <a:rPr lang="en-US" smtClean="0"/>
              <a:t>11</a:t>
            </a:fld>
            <a:endParaRPr lang="en-US" dirty="0"/>
          </a:p>
        </p:txBody>
      </p:sp>
      <p:sp>
        <p:nvSpPr>
          <p:cNvPr id="3" name="标题 2"/>
          <p:cNvSpPr>
            <a:spLocks noGrp="1"/>
          </p:cNvSpPr>
          <p:nvPr>
            <p:ph type="title"/>
          </p:nvPr>
        </p:nvSpPr>
        <p:spPr>
          <a:xfrm>
            <a:off x="685800" y="76200"/>
            <a:ext cx="7341570" cy="753033"/>
          </a:xfrm>
        </p:spPr>
        <p:txBody>
          <a:bodyPr vert="horz" lIns="0" tIns="0" rIns="0" bIns="0" rtlCol="0" anchor="b" anchorCtr="0">
            <a:noAutofit/>
          </a:bodyPr>
          <a:lstStyle/>
          <a:p>
            <a:r>
              <a:rPr lang="en-US" altLang="zh-CN" sz="3200" dirty="0">
                <a:solidFill>
                  <a:srgbClr val="3333FF"/>
                </a:solidFill>
                <a:latin typeface="微软雅黑" panose="020B0503020204020204" pitchFamily="34" charset="-122"/>
                <a:ea typeface="微软雅黑" panose="020B0503020204020204" pitchFamily="34" charset="-122"/>
              </a:rPr>
              <a:t>MELODY</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Design</a:t>
            </a:r>
            <a:endParaRPr lang="zh-CN" altLang="en-US" sz="3200" dirty="0">
              <a:solidFill>
                <a:srgbClr val="3333FF"/>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425644" y="5800168"/>
            <a:ext cx="8001000" cy="923330"/>
          </a:xfrm>
          <a:prstGeom prst="rect">
            <a:avLst/>
          </a:prstGeom>
          <a:noFill/>
        </p:spPr>
        <p:txBody>
          <a:bodyPr wrap="square" rtlCol="0">
            <a:spAutoFit/>
          </a:bodyPr>
          <a:lstStyle/>
          <a:p>
            <a:pPr marL="285750" indent="-285750">
              <a:buFont typeface="Arial" panose="020B0604020202020204" pitchFamily="34" charset="0"/>
              <a:buChar char="•"/>
            </a:pPr>
            <a:r>
              <a:rPr kumimoji="1" lang="en-US" altLang="zh-CN" dirty="0"/>
              <a:t>Protons:</a:t>
            </a:r>
            <a:r>
              <a:rPr kumimoji="1" lang="zh-CN" altLang="en-US" dirty="0"/>
              <a:t> </a:t>
            </a:r>
            <a:r>
              <a:rPr kumimoji="1" lang="en-US" altLang="zh-CN" dirty="0"/>
              <a:t>1.6GeV,</a:t>
            </a:r>
            <a:r>
              <a:rPr kumimoji="1" lang="zh-CN" altLang="en-US" dirty="0"/>
              <a:t> </a:t>
            </a:r>
            <a:r>
              <a:rPr kumimoji="1" lang="en-US" altLang="zh-CN" dirty="0"/>
              <a:t>1</a:t>
            </a:r>
            <a:r>
              <a:rPr kumimoji="1" lang="zh-CN" altLang="en-US" dirty="0"/>
              <a:t> </a:t>
            </a:r>
            <a:r>
              <a:rPr kumimoji="1" lang="en-US" altLang="zh-CN" dirty="0"/>
              <a:t>Hz</a:t>
            </a:r>
            <a:r>
              <a:rPr kumimoji="1" lang="zh-CN" altLang="en-US" dirty="0"/>
              <a:t> </a:t>
            </a:r>
            <a:r>
              <a:rPr kumimoji="1" lang="en-US" altLang="zh-CN" dirty="0"/>
              <a:t>(up</a:t>
            </a:r>
            <a:r>
              <a:rPr kumimoji="1" lang="zh-CN" altLang="en-US" dirty="0"/>
              <a:t> </a:t>
            </a:r>
            <a:r>
              <a:rPr kumimoji="1" lang="en-US" altLang="zh-CN" dirty="0"/>
              <a:t>to</a:t>
            </a:r>
            <a:r>
              <a:rPr kumimoji="1" lang="zh-CN" altLang="en-US" dirty="0"/>
              <a:t> </a:t>
            </a:r>
            <a:r>
              <a:rPr kumimoji="1" lang="en-US" altLang="zh-CN" dirty="0"/>
              <a:t>5Hz),</a:t>
            </a:r>
            <a:r>
              <a:rPr kumimoji="1" lang="zh-CN" altLang="en-US" dirty="0"/>
              <a:t> </a:t>
            </a:r>
            <a:r>
              <a:rPr kumimoji="1" lang="en-US" altLang="zh-CN" dirty="0"/>
              <a:t>130ns</a:t>
            </a:r>
            <a:r>
              <a:rPr kumimoji="1" lang="zh-CN" altLang="en-US" dirty="0"/>
              <a:t> </a:t>
            </a:r>
            <a:r>
              <a:rPr kumimoji="1" lang="en-US" altLang="zh-CN" dirty="0"/>
              <a:t>double</a:t>
            </a:r>
            <a:r>
              <a:rPr kumimoji="1" lang="zh-CN" altLang="en-US" dirty="0"/>
              <a:t> </a:t>
            </a:r>
            <a:r>
              <a:rPr kumimoji="1" lang="en-US" altLang="zh-CN" dirty="0"/>
              <a:t>pulses</a:t>
            </a:r>
          </a:p>
          <a:p>
            <a:pPr marL="285750" indent="-285750">
              <a:buFont typeface="Arial" panose="020B0604020202020204" pitchFamily="34" charset="0"/>
              <a:buChar char="•"/>
            </a:pPr>
            <a:r>
              <a:rPr kumimoji="1" lang="en-US" altLang="zh-CN" dirty="0"/>
              <a:t>Muon</a:t>
            </a:r>
            <a:r>
              <a:rPr kumimoji="1" lang="zh-CN" altLang="en-US" dirty="0"/>
              <a:t> </a:t>
            </a:r>
            <a:r>
              <a:rPr kumimoji="1" lang="en-US" altLang="zh-CN" dirty="0"/>
              <a:t>beamlines:</a:t>
            </a:r>
            <a:r>
              <a:rPr kumimoji="1" lang="zh-CN" altLang="en-US" dirty="0"/>
              <a:t> </a:t>
            </a:r>
            <a:r>
              <a:rPr kumimoji="1" lang="en-US" altLang="zh-CN" dirty="0"/>
              <a:t>one</a:t>
            </a:r>
            <a:r>
              <a:rPr kumimoji="1" lang="zh-CN" altLang="en-US" dirty="0"/>
              <a:t> </a:t>
            </a:r>
            <a:r>
              <a:rPr kumimoji="1" lang="en-US" altLang="zh-CN" b="1" dirty="0"/>
              <a:t>surface</a:t>
            </a:r>
            <a:r>
              <a:rPr kumimoji="1" lang="zh-CN" altLang="en-US" b="1" dirty="0"/>
              <a:t> </a:t>
            </a:r>
            <a:r>
              <a:rPr kumimoji="1" lang="en-US" altLang="zh-CN" b="1" dirty="0"/>
              <a:t>muon</a:t>
            </a:r>
            <a:r>
              <a:rPr kumimoji="1" lang="zh-CN" altLang="en-US" b="1" dirty="0"/>
              <a:t> </a:t>
            </a:r>
            <a:r>
              <a:rPr kumimoji="1" lang="en-US" altLang="zh-CN" dirty="0"/>
              <a:t>and</a:t>
            </a:r>
            <a:r>
              <a:rPr kumimoji="1" lang="zh-CN" altLang="en-US" dirty="0"/>
              <a:t> </a:t>
            </a:r>
            <a:r>
              <a:rPr kumimoji="1" lang="en-US" altLang="zh-CN" dirty="0"/>
              <a:t>one</a:t>
            </a:r>
            <a:r>
              <a:rPr kumimoji="1" lang="zh-CN" altLang="en-US" dirty="0"/>
              <a:t> </a:t>
            </a:r>
            <a:r>
              <a:rPr kumimoji="1" lang="en-US" altLang="zh-CN" dirty="0"/>
              <a:t>decay</a:t>
            </a:r>
            <a:r>
              <a:rPr kumimoji="1" lang="zh-CN" altLang="en-US" dirty="0"/>
              <a:t> </a:t>
            </a:r>
            <a:r>
              <a:rPr kumimoji="1" lang="en-US" altLang="zh-CN" dirty="0"/>
              <a:t>muon</a:t>
            </a:r>
            <a:r>
              <a:rPr kumimoji="1" lang="zh-CN" altLang="en-US" dirty="0"/>
              <a:t> </a:t>
            </a:r>
            <a:r>
              <a:rPr kumimoji="1" lang="en-US" altLang="zh-CN" dirty="0"/>
              <a:t>beam</a:t>
            </a:r>
          </a:p>
          <a:p>
            <a:pPr marL="285750" indent="-285750">
              <a:buFont typeface="Arial" panose="020B0604020202020204" pitchFamily="34" charset="0"/>
              <a:buChar char="•"/>
            </a:pPr>
            <a:r>
              <a:rPr kumimoji="1" lang="en-US" altLang="zh-CN" dirty="0"/>
              <a:t>Spectrometers:</a:t>
            </a:r>
            <a:r>
              <a:rPr kumimoji="1" lang="zh-CN" altLang="en-US" dirty="0"/>
              <a:t> </a:t>
            </a:r>
            <a:r>
              <a:rPr kumimoji="1" lang="en-US" altLang="zh-CN" b="1" dirty="0"/>
              <a:t>1</a:t>
            </a:r>
            <a:r>
              <a:rPr kumimoji="1" lang="zh-CN" altLang="en-US" b="1" dirty="0"/>
              <a:t> </a:t>
            </a:r>
            <a:r>
              <a:rPr kumimoji="1" lang="en-US" altLang="zh-CN" b="1" dirty="0" err="1"/>
              <a:t>μSR</a:t>
            </a:r>
            <a:r>
              <a:rPr kumimoji="1" lang="zh-CN" altLang="en-US" b="1" dirty="0"/>
              <a:t> </a:t>
            </a:r>
            <a:r>
              <a:rPr kumimoji="1" lang="en-US" altLang="zh-CN" b="1" dirty="0"/>
              <a:t>spectrometer</a:t>
            </a:r>
            <a:r>
              <a:rPr kumimoji="1" lang="zh-CN" altLang="en-US" b="1" dirty="0"/>
              <a:t> </a:t>
            </a:r>
            <a:r>
              <a:rPr kumimoji="1" lang="en-US" altLang="zh-CN" dirty="0"/>
              <a:t>and</a:t>
            </a:r>
            <a:r>
              <a:rPr kumimoji="1" lang="zh-CN" altLang="en-US" dirty="0"/>
              <a:t> </a:t>
            </a:r>
            <a:r>
              <a:rPr kumimoji="1" lang="en-US" altLang="zh-CN" dirty="0"/>
              <a:t>more…</a:t>
            </a:r>
            <a:endParaRPr kumimoji="1" lang="zh-CN" altLang="en-US" dirty="0"/>
          </a:p>
        </p:txBody>
      </p:sp>
      <p:cxnSp>
        <p:nvCxnSpPr>
          <p:cNvPr id="6" name="直线箭头连接符 5"/>
          <p:cNvCxnSpPr>
            <a:cxnSpLocks/>
          </p:cNvCxnSpPr>
          <p:nvPr/>
        </p:nvCxnSpPr>
        <p:spPr>
          <a:xfrm>
            <a:off x="3200428" y="914482"/>
            <a:ext cx="195573" cy="1523918"/>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rot="21206772">
            <a:off x="2281894" y="1363025"/>
            <a:ext cx="1066800" cy="646331"/>
          </a:xfrm>
          <a:prstGeom prst="rect">
            <a:avLst/>
          </a:prstGeom>
          <a:noFill/>
        </p:spPr>
        <p:txBody>
          <a:bodyPr wrap="square" rtlCol="0">
            <a:spAutoFit/>
          </a:bodyPr>
          <a:lstStyle/>
          <a:p>
            <a:r>
              <a:rPr kumimoji="1" lang="en-US" altLang="zh-CN" dirty="0">
                <a:solidFill>
                  <a:srgbClr val="3333FF"/>
                </a:solidFill>
              </a:rPr>
              <a:t>Proton</a:t>
            </a:r>
          </a:p>
          <a:p>
            <a:r>
              <a:rPr kumimoji="1" lang="en-US" altLang="zh-CN" dirty="0">
                <a:solidFill>
                  <a:srgbClr val="3333FF"/>
                </a:solidFill>
              </a:rPr>
              <a:t>Beam</a:t>
            </a:r>
            <a:endParaRPr kumimoji="1" lang="zh-CN" altLang="en-US" dirty="0">
              <a:solidFill>
                <a:srgbClr val="3333FF"/>
              </a:solidFill>
            </a:endParaRPr>
          </a:p>
        </p:txBody>
      </p:sp>
      <p:sp>
        <p:nvSpPr>
          <p:cNvPr id="9" name="文本框 8"/>
          <p:cNvSpPr txBox="1"/>
          <p:nvPr/>
        </p:nvSpPr>
        <p:spPr>
          <a:xfrm>
            <a:off x="3789708" y="2767886"/>
            <a:ext cx="1066800" cy="923330"/>
          </a:xfrm>
          <a:prstGeom prst="rect">
            <a:avLst/>
          </a:prstGeom>
          <a:noFill/>
        </p:spPr>
        <p:txBody>
          <a:bodyPr wrap="square" rtlCol="0">
            <a:spAutoFit/>
          </a:bodyPr>
          <a:lstStyle/>
          <a:p>
            <a:r>
              <a:rPr kumimoji="1" lang="en-US" altLang="zh-CN" dirty="0">
                <a:solidFill>
                  <a:srgbClr val="3333FF"/>
                </a:solidFill>
              </a:rPr>
              <a:t>Muon</a:t>
            </a:r>
          </a:p>
          <a:p>
            <a:r>
              <a:rPr kumimoji="1" lang="en-US" altLang="zh-CN" dirty="0">
                <a:solidFill>
                  <a:srgbClr val="3333FF"/>
                </a:solidFill>
              </a:rPr>
              <a:t>Target</a:t>
            </a:r>
          </a:p>
          <a:p>
            <a:r>
              <a:rPr kumimoji="1" lang="en-US" altLang="zh-CN" dirty="0">
                <a:solidFill>
                  <a:srgbClr val="3333FF"/>
                </a:solidFill>
              </a:rPr>
              <a:t>Station</a:t>
            </a:r>
            <a:endParaRPr kumimoji="1" lang="zh-CN" altLang="en-US" dirty="0">
              <a:solidFill>
                <a:srgbClr val="3333FF"/>
              </a:solidFill>
            </a:endParaRPr>
          </a:p>
        </p:txBody>
      </p:sp>
      <p:sp>
        <p:nvSpPr>
          <p:cNvPr id="10" name="文本框 9"/>
          <p:cNvSpPr txBox="1"/>
          <p:nvPr/>
        </p:nvSpPr>
        <p:spPr>
          <a:xfrm>
            <a:off x="6983730" y="1363026"/>
            <a:ext cx="1066800" cy="646331"/>
          </a:xfrm>
          <a:prstGeom prst="rect">
            <a:avLst/>
          </a:prstGeom>
          <a:noFill/>
        </p:spPr>
        <p:txBody>
          <a:bodyPr wrap="square" rtlCol="0">
            <a:spAutoFit/>
          </a:bodyPr>
          <a:lstStyle/>
          <a:p>
            <a:r>
              <a:rPr kumimoji="1" lang="en-US" altLang="zh-CN" dirty="0">
                <a:solidFill>
                  <a:srgbClr val="3333FF"/>
                </a:solidFill>
              </a:rPr>
              <a:t>Surface</a:t>
            </a:r>
            <a:r>
              <a:rPr kumimoji="1" lang="zh-CN" altLang="en-US" dirty="0">
                <a:solidFill>
                  <a:srgbClr val="3333FF"/>
                </a:solidFill>
              </a:rPr>
              <a:t> </a:t>
            </a:r>
            <a:r>
              <a:rPr kumimoji="1" lang="en-US" altLang="zh-CN" dirty="0">
                <a:solidFill>
                  <a:srgbClr val="3333FF"/>
                </a:solidFill>
              </a:rPr>
              <a:t>Muon</a:t>
            </a:r>
            <a:r>
              <a:rPr kumimoji="1" lang="zh-CN" altLang="en-US" dirty="0">
                <a:solidFill>
                  <a:srgbClr val="3333FF"/>
                </a:solidFill>
              </a:rPr>
              <a:t> </a:t>
            </a:r>
            <a:r>
              <a:rPr kumimoji="1" lang="en-US" altLang="zh-CN" dirty="0">
                <a:solidFill>
                  <a:srgbClr val="3333FF"/>
                </a:solidFill>
              </a:rPr>
              <a:t>1</a:t>
            </a:r>
            <a:endParaRPr kumimoji="1" lang="zh-CN" altLang="en-US" dirty="0">
              <a:solidFill>
                <a:srgbClr val="3333FF"/>
              </a:solidFill>
            </a:endParaRPr>
          </a:p>
        </p:txBody>
      </p:sp>
      <p:sp>
        <p:nvSpPr>
          <p:cNvPr id="14" name="文本框 13"/>
          <p:cNvSpPr txBox="1"/>
          <p:nvPr/>
        </p:nvSpPr>
        <p:spPr>
          <a:xfrm>
            <a:off x="4470594" y="3865382"/>
            <a:ext cx="2881132" cy="400110"/>
          </a:xfrm>
          <a:prstGeom prst="rect">
            <a:avLst/>
          </a:prstGeom>
          <a:noFill/>
        </p:spPr>
        <p:txBody>
          <a:bodyPr wrap="square" rtlCol="0">
            <a:spAutoFit/>
          </a:bodyPr>
          <a:lstStyle/>
          <a:p>
            <a:r>
              <a:rPr kumimoji="1" lang="en-US" altLang="zh-CN" sz="2000" dirty="0">
                <a:solidFill>
                  <a:srgbClr val="FF0000"/>
                </a:solidFill>
              </a:rPr>
              <a:t>Muon</a:t>
            </a:r>
            <a:r>
              <a:rPr kumimoji="1" lang="zh-CN" altLang="en-US" sz="2000" dirty="0">
                <a:solidFill>
                  <a:srgbClr val="FF0000"/>
                </a:solidFill>
              </a:rPr>
              <a:t> </a:t>
            </a:r>
            <a:r>
              <a:rPr kumimoji="1" lang="en-US" altLang="zh-CN" sz="2000" dirty="0">
                <a:solidFill>
                  <a:srgbClr val="FF0000"/>
                </a:solidFill>
              </a:rPr>
              <a:t>Experiment</a:t>
            </a:r>
            <a:r>
              <a:rPr kumimoji="1" lang="zh-CN" altLang="en-US" sz="2000" dirty="0">
                <a:solidFill>
                  <a:srgbClr val="FF0000"/>
                </a:solidFill>
              </a:rPr>
              <a:t> </a:t>
            </a:r>
            <a:r>
              <a:rPr kumimoji="1" lang="en-US" altLang="zh-CN" sz="2000" dirty="0">
                <a:solidFill>
                  <a:srgbClr val="FF0000"/>
                </a:solidFill>
              </a:rPr>
              <a:t>Hall</a:t>
            </a:r>
            <a:endParaRPr kumimoji="1" lang="zh-CN" altLang="en-US" sz="2000" dirty="0">
              <a:solidFill>
                <a:srgbClr val="FF0000"/>
              </a:solidFill>
            </a:endParaRPr>
          </a:p>
        </p:txBody>
      </p:sp>
      <p:sp>
        <p:nvSpPr>
          <p:cNvPr id="16" name="文本框 15"/>
          <p:cNvSpPr txBox="1"/>
          <p:nvPr/>
        </p:nvSpPr>
        <p:spPr>
          <a:xfrm>
            <a:off x="1215597" y="1191825"/>
            <a:ext cx="346249" cy="1752600"/>
          </a:xfrm>
          <a:prstGeom prst="rect">
            <a:avLst/>
          </a:prstGeom>
          <a:noFill/>
        </p:spPr>
        <p:txBody>
          <a:bodyPr vert="vert270" wrap="square" rtlCol="0">
            <a:spAutoFit/>
          </a:bodyPr>
          <a:lstStyle/>
          <a:p>
            <a:r>
              <a:rPr kumimoji="1" lang="en-US" altLang="zh-CN" sz="1050" dirty="0"/>
              <a:t>To</a:t>
            </a:r>
            <a:r>
              <a:rPr kumimoji="1" lang="zh-CN" altLang="en-US" sz="1050" dirty="0"/>
              <a:t> </a:t>
            </a:r>
            <a:r>
              <a:rPr kumimoji="1" lang="en-US" altLang="zh-CN" sz="1050" dirty="0"/>
              <a:t>second</a:t>
            </a:r>
            <a:r>
              <a:rPr kumimoji="1" lang="zh-CN" altLang="en-US" sz="1050" dirty="0"/>
              <a:t> </a:t>
            </a:r>
            <a:r>
              <a:rPr kumimoji="1" lang="en-US" altLang="zh-CN" sz="1050" dirty="0"/>
              <a:t>target</a:t>
            </a:r>
            <a:r>
              <a:rPr kumimoji="1" lang="zh-CN" altLang="en-US" sz="1050" dirty="0"/>
              <a:t> </a:t>
            </a:r>
            <a:r>
              <a:rPr kumimoji="1" lang="en-US" altLang="zh-CN" sz="1050" dirty="0"/>
              <a:t>station</a:t>
            </a:r>
            <a:endParaRPr kumimoji="1" lang="zh-CN" altLang="en-US" sz="1050" dirty="0"/>
          </a:p>
        </p:txBody>
      </p:sp>
      <p:cxnSp>
        <p:nvCxnSpPr>
          <p:cNvPr id="17" name="直线箭头连接符 16"/>
          <p:cNvCxnSpPr/>
          <p:nvPr/>
        </p:nvCxnSpPr>
        <p:spPr>
          <a:xfrm flipH="1">
            <a:off x="3803761" y="2655710"/>
            <a:ext cx="7610" cy="2898001"/>
          </a:xfrm>
          <a:prstGeom prst="straightConnector1">
            <a:avLst/>
          </a:prstGeom>
          <a:ln w="19050">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文本框 11"/>
          <p:cNvSpPr txBox="1"/>
          <p:nvPr>
            <p:custDataLst>
              <p:tags r:id="rId1"/>
            </p:custDataLst>
          </p:nvPr>
        </p:nvSpPr>
        <p:spPr>
          <a:xfrm>
            <a:off x="1779591" y="3782130"/>
            <a:ext cx="1066800" cy="645160"/>
          </a:xfrm>
          <a:prstGeom prst="rect">
            <a:avLst/>
          </a:prstGeom>
          <a:noFill/>
        </p:spPr>
        <p:txBody>
          <a:bodyPr wrap="square" rtlCol="0">
            <a:spAutoFit/>
          </a:bodyPr>
          <a:lstStyle/>
          <a:p>
            <a:r>
              <a:rPr kumimoji="1" lang="en-US" dirty="0">
                <a:solidFill>
                  <a:srgbClr val="3333FF"/>
                </a:solidFill>
              </a:rPr>
              <a:t>Decay</a:t>
            </a:r>
          </a:p>
          <a:p>
            <a:r>
              <a:rPr kumimoji="1" lang="en-US" altLang="zh-CN" dirty="0">
                <a:solidFill>
                  <a:srgbClr val="3333FF"/>
                </a:solidFill>
              </a:rPr>
              <a:t>Muon</a:t>
            </a:r>
            <a:endParaRPr kumimoji="1" lang="zh-CN" altLang="en-US" dirty="0">
              <a:solidFill>
                <a:srgbClr val="3333FF"/>
              </a:solidFill>
            </a:endParaRPr>
          </a:p>
        </p:txBody>
      </p:sp>
      <p:sp>
        <p:nvSpPr>
          <p:cNvPr id="15" name="文本框 14">
            <a:extLst>
              <a:ext uri="{FF2B5EF4-FFF2-40B4-BE49-F238E27FC236}">
                <a16:creationId xmlns:a16="http://schemas.microsoft.com/office/drawing/2014/main" id="{12DE41B2-0ECD-A54B-A47C-DF1ECC072CC8}"/>
              </a:ext>
            </a:extLst>
          </p:cNvPr>
          <p:cNvSpPr txBox="1"/>
          <p:nvPr/>
        </p:nvSpPr>
        <p:spPr>
          <a:xfrm>
            <a:off x="5014107" y="2583220"/>
            <a:ext cx="1166874" cy="646331"/>
          </a:xfrm>
          <a:prstGeom prst="rect">
            <a:avLst/>
          </a:prstGeom>
          <a:noFill/>
        </p:spPr>
        <p:txBody>
          <a:bodyPr wrap="square" rtlCol="0">
            <a:spAutoFit/>
          </a:bodyPr>
          <a:lstStyle/>
          <a:p>
            <a:r>
              <a:rPr kumimoji="1" lang="en-US" altLang="zh-CN" dirty="0">
                <a:solidFill>
                  <a:srgbClr val="3333FF"/>
                </a:solidFill>
              </a:rPr>
              <a:t>Negative</a:t>
            </a:r>
            <a:r>
              <a:rPr kumimoji="1" lang="zh-CN" altLang="en-US" dirty="0">
                <a:solidFill>
                  <a:srgbClr val="3333FF"/>
                </a:solidFill>
              </a:rPr>
              <a:t> </a:t>
            </a:r>
            <a:r>
              <a:rPr kumimoji="1" lang="en-US" altLang="zh-CN" dirty="0">
                <a:solidFill>
                  <a:srgbClr val="3333FF"/>
                </a:solidFill>
              </a:rPr>
              <a:t>Muon</a:t>
            </a:r>
            <a:endParaRPr kumimoji="1" lang="zh-CN" altLang="en-US" dirty="0">
              <a:solidFill>
                <a:srgbClr val="3333FF"/>
              </a:solidFill>
            </a:endParaRPr>
          </a:p>
        </p:txBody>
      </p:sp>
      <p:sp>
        <p:nvSpPr>
          <p:cNvPr id="18" name="文本框 17">
            <a:extLst>
              <a:ext uri="{FF2B5EF4-FFF2-40B4-BE49-F238E27FC236}">
                <a16:creationId xmlns:a16="http://schemas.microsoft.com/office/drawing/2014/main" id="{B3E567E3-7E61-8F44-9C32-33E2E0629470}"/>
              </a:ext>
            </a:extLst>
          </p:cNvPr>
          <p:cNvSpPr txBox="1"/>
          <p:nvPr/>
        </p:nvSpPr>
        <p:spPr>
          <a:xfrm>
            <a:off x="6567244" y="2332544"/>
            <a:ext cx="1066800" cy="646331"/>
          </a:xfrm>
          <a:prstGeom prst="rect">
            <a:avLst/>
          </a:prstGeom>
          <a:noFill/>
        </p:spPr>
        <p:txBody>
          <a:bodyPr wrap="square" rtlCol="0">
            <a:spAutoFit/>
          </a:bodyPr>
          <a:lstStyle/>
          <a:p>
            <a:r>
              <a:rPr kumimoji="1" lang="en-US" altLang="zh-CN" dirty="0">
                <a:solidFill>
                  <a:srgbClr val="3333FF"/>
                </a:solidFill>
              </a:rPr>
              <a:t>Surface</a:t>
            </a:r>
            <a:r>
              <a:rPr kumimoji="1" lang="zh-CN" altLang="en-US" dirty="0">
                <a:solidFill>
                  <a:srgbClr val="3333FF"/>
                </a:solidFill>
              </a:rPr>
              <a:t> </a:t>
            </a:r>
            <a:r>
              <a:rPr kumimoji="1" lang="en-US" altLang="zh-CN" dirty="0">
                <a:solidFill>
                  <a:srgbClr val="3333FF"/>
                </a:solidFill>
              </a:rPr>
              <a:t>Muon</a:t>
            </a:r>
            <a:r>
              <a:rPr kumimoji="1" lang="zh-CN" altLang="en-US" dirty="0">
                <a:solidFill>
                  <a:srgbClr val="3333FF"/>
                </a:solidFill>
              </a:rPr>
              <a:t> </a:t>
            </a:r>
            <a:r>
              <a:rPr kumimoji="1" lang="en-US" altLang="zh-CN" dirty="0">
                <a:solidFill>
                  <a:srgbClr val="3333FF"/>
                </a:solidFill>
              </a:rPr>
              <a:t>2</a:t>
            </a:r>
            <a:endParaRPr kumimoji="1" lang="zh-CN" altLang="en-US" dirty="0">
              <a:solidFill>
                <a:srgbClr val="3333FF"/>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3130"/>
    </mc:Choice>
    <mc:Fallback xmlns="">
      <p:transition spd="slow" advTm="313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B6F15528-21DE-4FAA-801E-634DDDAF4B2B}" type="slidenum">
              <a:rPr lang="en-US" smtClean="0"/>
              <a:t>12</a:t>
            </a:fld>
            <a:endParaRPr lang="en-US" dirty="0"/>
          </a:p>
        </p:txBody>
      </p:sp>
      <p:sp>
        <p:nvSpPr>
          <p:cNvPr id="3" name="标题 2"/>
          <p:cNvSpPr>
            <a:spLocks noGrp="1"/>
          </p:cNvSpPr>
          <p:nvPr>
            <p:ph type="title"/>
          </p:nvPr>
        </p:nvSpPr>
        <p:spPr>
          <a:xfrm>
            <a:off x="685800" y="76200"/>
            <a:ext cx="7341570" cy="753033"/>
          </a:xfrm>
        </p:spPr>
        <p:txBody>
          <a:bodyPr vert="horz" lIns="0" tIns="0" rIns="0" bIns="0" rtlCol="0" anchor="b" anchorCtr="0">
            <a:noAutofit/>
          </a:bodyPr>
          <a:lstStyle/>
          <a:p>
            <a:r>
              <a:rPr lang="en-US" altLang="zh-CN" sz="3200" dirty="0">
                <a:solidFill>
                  <a:srgbClr val="3333FF"/>
                </a:solidFill>
                <a:latin typeface="微软雅黑" panose="020B0503020204020204" pitchFamily="34" charset="-122"/>
                <a:ea typeface="微软雅黑" panose="020B0503020204020204" pitchFamily="34" charset="-122"/>
              </a:rPr>
              <a:t>Muon</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Target</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Station</a:t>
            </a:r>
            <a:r>
              <a:rPr lang="zh-CN" altLang="en-US" sz="3200" dirty="0">
                <a:solidFill>
                  <a:srgbClr val="3333FF"/>
                </a:solidFill>
                <a:latin typeface="微软雅黑" panose="020B0503020204020204" pitchFamily="34" charset="-122"/>
                <a:ea typeface="微软雅黑" panose="020B0503020204020204" pitchFamily="34" charset="-122"/>
              </a:rPr>
              <a:t> </a:t>
            </a:r>
            <a:endParaRPr lang="zh-CN" altLang="en-US" sz="3200" dirty="0">
              <a:solidFill>
                <a:srgbClr val="C00000"/>
              </a:solidFill>
              <a:latin typeface="微软雅黑" panose="020B0503020204020204" pitchFamily="34" charset="-122"/>
              <a:ea typeface="微软雅黑" panose="020B0503020204020204" pitchFamily="34" charset="-122"/>
            </a:endParaRPr>
          </a:p>
        </p:txBody>
      </p:sp>
      <p:pic>
        <p:nvPicPr>
          <p:cNvPr id="9" name="图片 8">
            <a:extLst>
              <a:ext uri="{FF2B5EF4-FFF2-40B4-BE49-F238E27FC236}">
                <a16:creationId xmlns:a16="http://schemas.microsoft.com/office/drawing/2014/main" id="{A6E45B18-8575-FF46-9FAE-48BD90AEA113}"/>
              </a:ext>
            </a:extLst>
          </p:cNvPr>
          <p:cNvPicPr>
            <a:picLocks noChangeAspect="1"/>
          </p:cNvPicPr>
          <p:nvPr/>
        </p:nvPicPr>
        <p:blipFill rotWithShape="1">
          <a:blip r:embed="rId3"/>
          <a:srcRect b="2650"/>
          <a:stretch/>
        </p:blipFill>
        <p:spPr>
          <a:xfrm>
            <a:off x="457200" y="990600"/>
            <a:ext cx="6267450" cy="3810000"/>
          </a:xfrm>
          <a:prstGeom prst="rect">
            <a:avLst/>
          </a:prstGeom>
        </p:spPr>
      </p:pic>
      <p:pic>
        <p:nvPicPr>
          <p:cNvPr id="19" name="图片 18">
            <a:extLst>
              <a:ext uri="{FF2B5EF4-FFF2-40B4-BE49-F238E27FC236}">
                <a16:creationId xmlns:a16="http://schemas.microsoft.com/office/drawing/2014/main" id="{7DB97C5A-3157-2947-800B-F82ED5D3ABFA}"/>
              </a:ext>
            </a:extLst>
          </p:cNvPr>
          <p:cNvPicPr>
            <a:picLocks noChangeAspect="1"/>
          </p:cNvPicPr>
          <p:nvPr/>
        </p:nvPicPr>
        <p:blipFill>
          <a:blip r:embed="rId4"/>
          <a:stretch>
            <a:fillRect/>
          </a:stretch>
        </p:blipFill>
        <p:spPr>
          <a:xfrm>
            <a:off x="6291713" y="0"/>
            <a:ext cx="2852287" cy="2974389"/>
          </a:xfrm>
          <a:prstGeom prst="rect">
            <a:avLst/>
          </a:prstGeom>
        </p:spPr>
      </p:pic>
      <p:sp>
        <p:nvSpPr>
          <p:cNvPr id="16" name="文本框 15">
            <a:extLst>
              <a:ext uri="{FF2B5EF4-FFF2-40B4-BE49-F238E27FC236}">
                <a16:creationId xmlns:a16="http://schemas.microsoft.com/office/drawing/2014/main" id="{A0379A9C-485D-8B43-BF7F-4DFCDB847308}"/>
              </a:ext>
            </a:extLst>
          </p:cNvPr>
          <p:cNvSpPr txBox="1"/>
          <p:nvPr/>
        </p:nvSpPr>
        <p:spPr>
          <a:xfrm>
            <a:off x="457200" y="4961967"/>
            <a:ext cx="3676650" cy="1754326"/>
          </a:xfrm>
          <a:prstGeom prst="rect">
            <a:avLst/>
          </a:prstGeom>
          <a:noFill/>
        </p:spPr>
        <p:txBody>
          <a:bodyPr wrap="square" rtlCol="0">
            <a:spAutoFit/>
          </a:bodyPr>
          <a:lstStyle/>
          <a:p>
            <a:r>
              <a:rPr kumimoji="1" lang="en-US" altLang="zh-CN" dirty="0">
                <a:solidFill>
                  <a:srgbClr val="FF0000"/>
                </a:solidFill>
              </a:rPr>
              <a:t>Shielding</a:t>
            </a:r>
            <a:r>
              <a:rPr kumimoji="1" lang="en-US" altLang="zh-CN" dirty="0"/>
              <a:t>:</a:t>
            </a:r>
            <a:r>
              <a:rPr kumimoji="1" lang="zh-CN" altLang="en-US" dirty="0"/>
              <a:t> </a:t>
            </a:r>
            <a:r>
              <a:rPr kumimoji="1" lang="en-US" altLang="zh-CN" dirty="0">
                <a:solidFill>
                  <a:srgbClr val="3333FF"/>
                </a:solidFill>
              </a:rPr>
              <a:t>Iron</a:t>
            </a:r>
            <a:r>
              <a:rPr kumimoji="1" lang="zh-CN" altLang="en-US" dirty="0"/>
              <a:t> </a:t>
            </a:r>
            <a:r>
              <a:rPr kumimoji="1" lang="en-US" altLang="zh-CN" dirty="0"/>
              <a:t>5m</a:t>
            </a:r>
            <a:r>
              <a:rPr kumimoji="1" lang="zh-CN" altLang="en-US" dirty="0"/>
              <a:t>*</a:t>
            </a:r>
            <a:r>
              <a:rPr kumimoji="1" lang="en-US" altLang="zh-CN" dirty="0"/>
              <a:t>4m</a:t>
            </a:r>
            <a:r>
              <a:rPr kumimoji="1" lang="zh-CN" altLang="en-US" dirty="0"/>
              <a:t>*</a:t>
            </a:r>
            <a:r>
              <a:rPr kumimoji="1" lang="en-US" altLang="zh-CN" dirty="0"/>
              <a:t>4m</a:t>
            </a:r>
          </a:p>
          <a:p>
            <a:r>
              <a:rPr kumimoji="1" lang="en-US" altLang="zh-CN" dirty="0"/>
              <a:t>	</a:t>
            </a:r>
            <a:r>
              <a:rPr kumimoji="1" lang="en-US" altLang="zh-CN" dirty="0">
                <a:solidFill>
                  <a:srgbClr val="3333FF"/>
                </a:solidFill>
              </a:rPr>
              <a:t>Concrete</a:t>
            </a:r>
            <a:r>
              <a:rPr kumimoji="1" lang="zh-CN" altLang="en-US" dirty="0"/>
              <a:t> </a:t>
            </a:r>
            <a:r>
              <a:rPr kumimoji="1" lang="en-US" altLang="zh-CN" dirty="0"/>
              <a:t>5.5</a:t>
            </a:r>
            <a:r>
              <a:rPr kumimoji="1" lang="zh-CN" altLang="en-US" dirty="0"/>
              <a:t>*</a:t>
            </a:r>
            <a:r>
              <a:rPr kumimoji="1" lang="en-US" altLang="zh-CN" dirty="0"/>
              <a:t>5.5m</a:t>
            </a:r>
            <a:r>
              <a:rPr kumimoji="1" lang="zh-CN" altLang="en-US" dirty="0"/>
              <a:t>*</a:t>
            </a:r>
            <a:r>
              <a:rPr kumimoji="1" lang="en-US" altLang="zh-CN" dirty="0"/>
              <a:t>1m</a:t>
            </a:r>
          </a:p>
          <a:p>
            <a:endParaRPr kumimoji="1" lang="en-US" altLang="zh-CN" dirty="0"/>
          </a:p>
          <a:p>
            <a:r>
              <a:rPr kumimoji="1" lang="en-US" altLang="zh-CN" dirty="0">
                <a:solidFill>
                  <a:srgbClr val="FF0000"/>
                </a:solidFill>
              </a:rPr>
              <a:t>Beam</a:t>
            </a:r>
            <a:r>
              <a:rPr kumimoji="1" lang="zh-CN" altLang="en-US" dirty="0">
                <a:solidFill>
                  <a:srgbClr val="FF0000"/>
                </a:solidFill>
              </a:rPr>
              <a:t> </a:t>
            </a:r>
            <a:r>
              <a:rPr kumimoji="1" lang="en-US" altLang="zh-CN" dirty="0">
                <a:solidFill>
                  <a:srgbClr val="FF0000"/>
                </a:solidFill>
              </a:rPr>
              <a:t>absorber</a:t>
            </a:r>
            <a:r>
              <a:rPr kumimoji="1" lang="en-US" altLang="zh-CN" dirty="0"/>
              <a:t>:</a:t>
            </a:r>
            <a:r>
              <a:rPr kumimoji="1" lang="zh-CN" altLang="en-US" dirty="0"/>
              <a:t> </a:t>
            </a:r>
            <a:r>
              <a:rPr kumimoji="1" lang="en-US" altLang="zh-CN" dirty="0"/>
              <a:t>Copper</a:t>
            </a:r>
          </a:p>
          <a:p>
            <a:endParaRPr kumimoji="1" lang="en-US" altLang="zh-CN" dirty="0"/>
          </a:p>
          <a:p>
            <a:endParaRPr kumimoji="1" lang="zh-CN" altLang="en-US" dirty="0"/>
          </a:p>
        </p:txBody>
      </p:sp>
      <p:pic>
        <p:nvPicPr>
          <p:cNvPr id="23" name="图片 22">
            <a:extLst>
              <a:ext uri="{FF2B5EF4-FFF2-40B4-BE49-F238E27FC236}">
                <a16:creationId xmlns:a16="http://schemas.microsoft.com/office/drawing/2014/main" id="{524E3B08-B7A5-8644-8B1B-6AD0D6AD08FE}"/>
              </a:ext>
            </a:extLst>
          </p:cNvPr>
          <p:cNvPicPr>
            <a:picLocks noChangeAspect="1"/>
          </p:cNvPicPr>
          <p:nvPr/>
        </p:nvPicPr>
        <p:blipFill>
          <a:blip r:embed="rId5"/>
          <a:stretch>
            <a:fillRect/>
          </a:stretch>
        </p:blipFill>
        <p:spPr>
          <a:xfrm>
            <a:off x="4356585" y="4975380"/>
            <a:ext cx="1800205" cy="1819833"/>
          </a:xfrm>
          <a:prstGeom prst="rect">
            <a:avLst/>
          </a:prstGeom>
        </p:spPr>
      </p:pic>
      <p:sp>
        <p:nvSpPr>
          <p:cNvPr id="24" name="文本框 23">
            <a:extLst>
              <a:ext uri="{FF2B5EF4-FFF2-40B4-BE49-F238E27FC236}">
                <a16:creationId xmlns:a16="http://schemas.microsoft.com/office/drawing/2014/main" id="{B76813B9-FE71-CD4D-8B9E-339C0244544C}"/>
              </a:ext>
            </a:extLst>
          </p:cNvPr>
          <p:cNvSpPr txBox="1"/>
          <p:nvPr/>
        </p:nvSpPr>
        <p:spPr>
          <a:xfrm>
            <a:off x="4800600" y="2685741"/>
            <a:ext cx="2225210" cy="369332"/>
          </a:xfrm>
          <a:prstGeom prst="rect">
            <a:avLst/>
          </a:prstGeom>
          <a:noFill/>
        </p:spPr>
        <p:txBody>
          <a:bodyPr wrap="square" rtlCol="0">
            <a:spAutoFit/>
          </a:bodyPr>
          <a:lstStyle/>
          <a:p>
            <a:r>
              <a:rPr kumimoji="1" lang="en-US" altLang="zh-CN" dirty="0"/>
              <a:t>Used</a:t>
            </a:r>
            <a:r>
              <a:rPr kumimoji="1" lang="zh-CN" altLang="en-US" dirty="0"/>
              <a:t> </a:t>
            </a:r>
            <a:r>
              <a:rPr kumimoji="1" lang="en-US" altLang="zh-CN" dirty="0"/>
              <a:t>target</a:t>
            </a:r>
            <a:r>
              <a:rPr kumimoji="1" lang="zh-CN" altLang="en-US" dirty="0"/>
              <a:t> </a:t>
            </a:r>
            <a:r>
              <a:rPr kumimoji="1" lang="en-US" altLang="zh-CN" dirty="0"/>
              <a:t>storage</a:t>
            </a:r>
            <a:endParaRPr kumimoji="1" lang="zh-CN" altLang="en-US" dirty="0"/>
          </a:p>
        </p:txBody>
      </p:sp>
      <p:pic>
        <p:nvPicPr>
          <p:cNvPr id="18" name="图片 17">
            <a:extLst>
              <a:ext uri="{FF2B5EF4-FFF2-40B4-BE49-F238E27FC236}">
                <a16:creationId xmlns:a16="http://schemas.microsoft.com/office/drawing/2014/main" id="{C3652C75-4283-EC4F-9FCF-EFF940648A9A}"/>
              </a:ext>
            </a:extLst>
          </p:cNvPr>
          <p:cNvPicPr>
            <a:picLocks noChangeAspect="1"/>
          </p:cNvPicPr>
          <p:nvPr/>
        </p:nvPicPr>
        <p:blipFill rotWithShape="1">
          <a:blip r:embed="rId6"/>
          <a:srcRect l="11926" t="24158" r="16634" b="1506"/>
          <a:stretch>
            <a:fillRect/>
          </a:stretch>
        </p:blipFill>
        <p:spPr>
          <a:xfrm>
            <a:off x="6519982" y="3569977"/>
            <a:ext cx="2395747" cy="25218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494"/>
    </mc:Choice>
    <mc:Fallback xmlns="">
      <p:transition spd="slow" advTm="46494"/>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B6F15528-21DE-4FAA-801E-634DDDAF4B2B}" type="slidenum">
              <a:rPr lang="en-US" smtClean="0"/>
              <a:t>13</a:t>
            </a:fld>
            <a:endParaRPr lang="en-US" dirty="0"/>
          </a:p>
        </p:txBody>
      </p:sp>
      <p:sp>
        <p:nvSpPr>
          <p:cNvPr id="3" name="标题 2"/>
          <p:cNvSpPr>
            <a:spLocks noGrp="1"/>
          </p:cNvSpPr>
          <p:nvPr>
            <p:ph type="title"/>
          </p:nvPr>
        </p:nvSpPr>
        <p:spPr>
          <a:xfrm>
            <a:off x="685800" y="76200"/>
            <a:ext cx="7341570" cy="753033"/>
          </a:xfrm>
        </p:spPr>
        <p:txBody>
          <a:bodyPr vert="horz" lIns="0" tIns="0" rIns="0" bIns="0" rtlCol="0" anchor="b" anchorCtr="0">
            <a:noAutofit/>
          </a:bodyPr>
          <a:lstStyle/>
          <a:p>
            <a:r>
              <a:rPr lang="en-US" altLang="zh-CN" sz="3200" dirty="0">
                <a:solidFill>
                  <a:srgbClr val="3333FF"/>
                </a:solidFill>
                <a:latin typeface="微软雅黑" panose="020B0503020204020204" pitchFamily="34" charset="-122"/>
                <a:ea typeface="微软雅黑" panose="020B0503020204020204" pitchFamily="34" charset="-122"/>
              </a:rPr>
              <a:t>Muon</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Target</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Optimization</a:t>
            </a:r>
            <a:r>
              <a:rPr lang="zh-CN" altLang="en-US" sz="3200" dirty="0">
                <a:solidFill>
                  <a:srgbClr val="3333FF"/>
                </a:solidFill>
                <a:latin typeface="微软雅黑" panose="020B0503020204020204" pitchFamily="34" charset="-122"/>
                <a:ea typeface="微软雅黑" panose="020B0503020204020204" pitchFamily="34" charset="-122"/>
              </a:rPr>
              <a:t> </a:t>
            </a:r>
            <a:endParaRPr lang="zh-CN" altLang="en-US" sz="3200" dirty="0">
              <a:solidFill>
                <a:srgbClr val="C0000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533400" y="1143000"/>
            <a:ext cx="5164561" cy="1938992"/>
          </a:xfrm>
          <a:prstGeom prst="rect">
            <a:avLst/>
          </a:prstGeom>
          <a:noFill/>
        </p:spPr>
        <p:txBody>
          <a:bodyPr wrap="square" rtlCol="0">
            <a:spAutoFit/>
          </a:bodyPr>
          <a:lstStyle/>
          <a:p>
            <a:pPr marL="285750" indent="-285750">
              <a:buFont typeface="Arial" panose="020B0604020202020204" pitchFamily="34" charset="0"/>
              <a:buChar char="•"/>
            </a:pPr>
            <a:r>
              <a:rPr kumimoji="1" lang="en-US" altLang="zh-CN" sz="2400" dirty="0"/>
              <a:t>Use</a:t>
            </a:r>
            <a:r>
              <a:rPr kumimoji="1" lang="zh-CN" altLang="en-US" sz="2400" dirty="0"/>
              <a:t> </a:t>
            </a:r>
            <a:r>
              <a:rPr kumimoji="1" lang="en-US" altLang="zh-CN" sz="2400" dirty="0">
                <a:solidFill>
                  <a:srgbClr val="FF0000"/>
                </a:solidFill>
              </a:rPr>
              <a:t>Copper/Graphite</a:t>
            </a:r>
            <a:r>
              <a:rPr kumimoji="1" lang="zh-CN" altLang="en-US" sz="2400" dirty="0">
                <a:solidFill>
                  <a:srgbClr val="FF0000"/>
                </a:solidFill>
              </a:rPr>
              <a:t> </a:t>
            </a:r>
            <a:r>
              <a:rPr kumimoji="1" lang="en-US" altLang="zh-CN" sz="2400" dirty="0"/>
              <a:t>as</a:t>
            </a:r>
            <a:r>
              <a:rPr kumimoji="1" lang="zh-CN" altLang="en-US" sz="2400" dirty="0"/>
              <a:t> </a:t>
            </a:r>
            <a:r>
              <a:rPr kumimoji="1" lang="en-US" altLang="zh-CN" sz="2400" dirty="0"/>
              <a:t>target</a:t>
            </a:r>
          </a:p>
          <a:p>
            <a:pPr marL="285750" indent="-285750">
              <a:buFont typeface="Arial" panose="020B0604020202020204" pitchFamily="34" charset="0"/>
              <a:buChar char="•"/>
            </a:pPr>
            <a:r>
              <a:rPr kumimoji="1" lang="en-US" altLang="zh-CN" sz="2400" dirty="0"/>
              <a:t>Optimize</a:t>
            </a:r>
            <a:r>
              <a:rPr kumimoji="1" lang="zh-CN" altLang="en-US" sz="2400" dirty="0"/>
              <a:t> </a:t>
            </a:r>
            <a:r>
              <a:rPr kumimoji="1" lang="en-US" altLang="zh-CN" sz="2400" dirty="0"/>
              <a:t>the</a:t>
            </a:r>
            <a:r>
              <a:rPr kumimoji="1" lang="zh-CN" altLang="en-US" sz="2400" dirty="0"/>
              <a:t> </a:t>
            </a:r>
            <a:r>
              <a:rPr kumimoji="1" lang="en-US" altLang="zh-CN" sz="2400" dirty="0"/>
              <a:t>surface</a:t>
            </a:r>
            <a:r>
              <a:rPr kumimoji="1" lang="zh-CN" altLang="en-US" sz="2400" dirty="0"/>
              <a:t> </a:t>
            </a:r>
            <a:r>
              <a:rPr kumimoji="1" lang="en-US" altLang="zh-CN" sz="2400" dirty="0"/>
              <a:t>muon</a:t>
            </a:r>
            <a:r>
              <a:rPr kumimoji="1" lang="zh-CN" altLang="en-US" sz="2400" dirty="0"/>
              <a:t> </a:t>
            </a:r>
            <a:r>
              <a:rPr kumimoji="1" lang="en-US" altLang="zh-CN" sz="2400" dirty="0"/>
              <a:t>production</a:t>
            </a:r>
            <a:r>
              <a:rPr kumimoji="1" lang="zh-CN" altLang="en-US" sz="2400" dirty="0"/>
              <a:t> </a:t>
            </a:r>
            <a:r>
              <a:rPr kumimoji="1" lang="en-US" altLang="zh-CN" sz="2400" dirty="0"/>
              <a:t>with</a:t>
            </a:r>
            <a:r>
              <a:rPr kumimoji="1" lang="zh-CN" altLang="en-US" sz="2400" dirty="0"/>
              <a:t> </a:t>
            </a:r>
            <a:r>
              <a:rPr kumimoji="1" lang="en-US" altLang="zh-CN" sz="2400" dirty="0"/>
              <a:t>rotation</a:t>
            </a:r>
            <a:r>
              <a:rPr kumimoji="1" lang="zh-CN" altLang="en-US" sz="2400" dirty="0"/>
              <a:t> </a:t>
            </a:r>
            <a:r>
              <a:rPr kumimoji="1" lang="en-US" altLang="zh-CN" sz="2400" dirty="0"/>
              <a:t>of</a:t>
            </a:r>
            <a:r>
              <a:rPr kumimoji="1" lang="zh-CN" altLang="en-US" sz="2400" dirty="0"/>
              <a:t> </a:t>
            </a:r>
            <a:r>
              <a:rPr kumimoji="1" lang="en-US" altLang="zh-CN" sz="2400" dirty="0"/>
              <a:t>11°</a:t>
            </a:r>
          </a:p>
          <a:p>
            <a:pPr marL="285750" indent="-285750">
              <a:buFont typeface="Arial" panose="020B0604020202020204" pitchFamily="34" charset="0"/>
              <a:buChar char="•"/>
            </a:pPr>
            <a:r>
              <a:rPr kumimoji="1" lang="en-US" altLang="zh-CN" sz="2400" dirty="0"/>
              <a:t>Optimum:</a:t>
            </a:r>
            <a:r>
              <a:rPr kumimoji="1" lang="zh-CN" altLang="en-US" sz="2400" dirty="0"/>
              <a:t> </a:t>
            </a:r>
            <a:r>
              <a:rPr kumimoji="1" lang="en-US" altLang="zh-CN" sz="2400" dirty="0"/>
              <a:t>240</a:t>
            </a:r>
            <a:r>
              <a:rPr kumimoji="1" lang="zh-CN" altLang="en-US" sz="2400" dirty="0"/>
              <a:t>*</a:t>
            </a:r>
            <a:r>
              <a:rPr kumimoji="1" lang="en-US" altLang="zh-CN" sz="2400" dirty="0"/>
              <a:t>240</a:t>
            </a:r>
            <a:r>
              <a:rPr kumimoji="1" lang="zh-CN" altLang="en-US" sz="2400" dirty="0"/>
              <a:t>*</a:t>
            </a:r>
            <a:r>
              <a:rPr kumimoji="1" lang="en-US" altLang="zh-CN" sz="2400" dirty="0">
                <a:solidFill>
                  <a:srgbClr val="FF0000"/>
                </a:solidFill>
              </a:rPr>
              <a:t>11 </a:t>
            </a:r>
            <a:r>
              <a:rPr kumimoji="1" lang="en-US" altLang="zh-CN" sz="2400" dirty="0"/>
              <a:t>mm</a:t>
            </a:r>
            <a:r>
              <a:rPr kumimoji="1" lang="zh-CN" altLang="en-US" sz="2400" dirty="0"/>
              <a:t> </a:t>
            </a:r>
            <a:r>
              <a:rPr kumimoji="1" lang="en-US" altLang="zh-CN" sz="2400" dirty="0"/>
              <a:t>for</a:t>
            </a:r>
            <a:r>
              <a:rPr kumimoji="1" lang="zh-CN" altLang="en-US" sz="2400" dirty="0"/>
              <a:t> </a:t>
            </a:r>
            <a:r>
              <a:rPr kumimoji="1" lang="en-US" altLang="zh-CN" sz="2400" dirty="0"/>
              <a:t>Cu</a:t>
            </a:r>
          </a:p>
          <a:p>
            <a:pPr lvl="1"/>
            <a:r>
              <a:rPr kumimoji="1" lang="en-US" altLang="zh-CN" sz="2400" dirty="0"/>
              <a:t>	</a:t>
            </a:r>
            <a:r>
              <a:rPr kumimoji="1" lang="zh-CN" altLang="en-US" sz="2400" dirty="0"/>
              <a:t>         </a:t>
            </a:r>
            <a:r>
              <a:rPr kumimoji="1" lang="en-US" altLang="zh-CN" sz="2400" dirty="0"/>
              <a:t>240</a:t>
            </a:r>
            <a:r>
              <a:rPr kumimoji="1" lang="zh-CN" altLang="en-US" sz="2400" dirty="0"/>
              <a:t>*</a:t>
            </a:r>
            <a:r>
              <a:rPr kumimoji="1" lang="en-US" altLang="zh-CN" sz="2400" dirty="0"/>
              <a:t>240</a:t>
            </a:r>
            <a:r>
              <a:rPr kumimoji="1" lang="zh-CN" altLang="en-US" sz="2400" dirty="0"/>
              <a:t>*</a:t>
            </a:r>
            <a:r>
              <a:rPr kumimoji="1" lang="en-US" altLang="zh-CN" sz="2400" dirty="0">
                <a:solidFill>
                  <a:srgbClr val="FF0000"/>
                </a:solidFill>
              </a:rPr>
              <a:t>14</a:t>
            </a:r>
            <a:r>
              <a:rPr kumimoji="1" lang="zh-CN" altLang="en-US" sz="2400" dirty="0"/>
              <a:t> </a:t>
            </a:r>
            <a:r>
              <a:rPr kumimoji="1" lang="en-US" altLang="zh-CN" sz="2400" dirty="0"/>
              <a:t>mm</a:t>
            </a:r>
            <a:r>
              <a:rPr kumimoji="1" lang="zh-CN" altLang="en-US" sz="2400" dirty="0"/>
              <a:t> </a:t>
            </a:r>
            <a:r>
              <a:rPr kumimoji="1" lang="en-US" altLang="zh-CN" sz="2400" dirty="0"/>
              <a:t>for</a:t>
            </a:r>
            <a:r>
              <a:rPr kumimoji="1" lang="zh-CN" altLang="en-US" sz="2400" dirty="0"/>
              <a:t> </a:t>
            </a:r>
            <a:r>
              <a:rPr kumimoji="1" lang="en-US" altLang="zh-CN" sz="2400" dirty="0"/>
              <a:t>C</a:t>
            </a:r>
            <a:endParaRPr kumimoji="1" lang="zh-CN" altLang="en-US" sz="2400" dirty="0"/>
          </a:p>
        </p:txBody>
      </p:sp>
      <p:pic>
        <p:nvPicPr>
          <p:cNvPr id="22" name="图片 21"/>
          <p:cNvPicPr>
            <a:picLocks noChangeAspect="1"/>
          </p:cNvPicPr>
          <p:nvPr/>
        </p:nvPicPr>
        <p:blipFill>
          <a:blip r:embed="rId8"/>
          <a:stretch>
            <a:fillRect/>
          </a:stretch>
        </p:blipFill>
        <p:spPr>
          <a:xfrm>
            <a:off x="178863" y="3395759"/>
            <a:ext cx="6554042" cy="3137077"/>
          </a:xfrm>
          <a:prstGeom prst="rect">
            <a:avLst/>
          </a:prstGeom>
        </p:spPr>
      </p:pic>
      <p:sp>
        <p:nvSpPr>
          <p:cNvPr id="5" name="矩形 4"/>
          <p:cNvSpPr/>
          <p:nvPr/>
        </p:nvSpPr>
        <p:spPr>
          <a:xfrm>
            <a:off x="7086600" y="1295400"/>
            <a:ext cx="1524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custDataLst>
              <p:tags r:id="rId1"/>
            </p:custDataLst>
          </p:nvPr>
        </p:nvSpPr>
        <p:spPr>
          <a:xfrm>
            <a:off x="7620000" y="1295400"/>
            <a:ext cx="941705" cy="1143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custDataLst>
              <p:tags r:id="rId2"/>
            </p:custDataLst>
          </p:nvPr>
        </p:nvSpPr>
        <p:spPr>
          <a:xfrm>
            <a:off x="5791200" y="1295400"/>
            <a:ext cx="941705" cy="1143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箭头连接符 7"/>
          <p:cNvCxnSpPr/>
          <p:nvPr/>
        </p:nvCxnSpPr>
        <p:spPr>
          <a:xfrm>
            <a:off x="7183120" y="2631440"/>
            <a:ext cx="41529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7038975" y="2698115"/>
            <a:ext cx="1145540" cy="368300"/>
          </a:xfrm>
          <a:prstGeom prst="rect">
            <a:avLst/>
          </a:prstGeom>
          <a:noFill/>
        </p:spPr>
        <p:txBody>
          <a:bodyPr wrap="square" rtlCol="0">
            <a:spAutoFit/>
          </a:bodyPr>
          <a:lstStyle/>
          <a:p>
            <a:r>
              <a:rPr lang="en-US" altLang="zh-CN"/>
              <a:t>350mm</a:t>
            </a:r>
          </a:p>
        </p:txBody>
      </p:sp>
      <p:sp>
        <p:nvSpPr>
          <p:cNvPr id="11" name="文本框 10"/>
          <p:cNvSpPr txBox="1"/>
          <p:nvPr>
            <p:custDataLst>
              <p:tags r:id="rId3"/>
            </p:custDataLst>
          </p:nvPr>
        </p:nvSpPr>
        <p:spPr>
          <a:xfrm>
            <a:off x="7620000" y="1447800"/>
            <a:ext cx="1145540" cy="645160"/>
          </a:xfrm>
          <a:prstGeom prst="rect">
            <a:avLst/>
          </a:prstGeom>
          <a:noFill/>
        </p:spPr>
        <p:txBody>
          <a:bodyPr wrap="square" rtlCol="0">
            <a:spAutoFit/>
          </a:bodyPr>
          <a:lstStyle/>
          <a:p>
            <a:r>
              <a:rPr lang="en-US" altLang="zh-CN"/>
              <a:t>surface muon</a:t>
            </a:r>
          </a:p>
        </p:txBody>
      </p:sp>
      <p:sp>
        <p:nvSpPr>
          <p:cNvPr id="12" name="文本框 11"/>
          <p:cNvSpPr txBox="1"/>
          <p:nvPr>
            <p:custDataLst>
              <p:tags r:id="rId4"/>
            </p:custDataLst>
          </p:nvPr>
        </p:nvSpPr>
        <p:spPr>
          <a:xfrm>
            <a:off x="5774055" y="1440180"/>
            <a:ext cx="1145540" cy="922020"/>
          </a:xfrm>
          <a:prstGeom prst="rect">
            <a:avLst/>
          </a:prstGeom>
          <a:noFill/>
        </p:spPr>
        <p:txBody>
          <a:bodyPr wrap="square" rtlCol="0">
            <a:spAutoFit/>
          </a:bodyPr>
          <a:lstStyle/>
          <a:p>
            <a:r>
              <a:rPr lang="en-US" altLang="zh-CN"/>
              <a:t>Pions for decay muon</a:t>
            </a:r>
          </a:p>
        </p:txBody>
      </p:sp>
      <p:cxnSp>
        <p:nvCxnSpPr>
          <p:cNvPr id="13" name="直接箭头连接符 12"/>
          <p:cNvCxnSpPr/>
          <p:nvPr/>
        </p:nvCxnSpPr>
        <p:spPr>
          <a:xfrm flipH="1">
            <a:off x="7162800" y="485775"/>
            <a:ext cx="3810" cy="7334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文本框 13"/>
          <p:cNvSpPr txBox="1"/>
          <p:nvPr>
            <p:custDataLst>
              <p:tags r:id="rId5"/>
            </p:custDataLst>
          </p:nvPr>
        </p:nvSpPr>
        <p:spPr>
          <a:xfrm>
            <a:off x="7183120" y="886460"/>
            <a:ext cx="1145540" cy="368300"/>
          </a:xfrm>
          <a:prstGeom prst="rect">
            <a:avLst/>
          </a:prstGeom>
          <a:noFill/>
        </p:spPr>
        <p:txBody>
          <a:bodyPr wrap="square" rtlCol="0">
            <a:spAutoFit/>
          </a:bodyPr>
          <a:lstStyle/>
          <a:p>
            <a:r>
              <a:rPr lang="en-US" altLang="zh-CN"/>
              <a:t>proton</a:t>
            </a:r>
          </a:p>
        </p:txBody>
      </p:sp>
      <p:pic>
        <p:nvPicPr>
          <p:cNvPr id="15" name="图片 14">
            <a:extLst>
              <a:ext uri="{FF2B5EF4-FFF2-40B4-BE49-F238E27FC236}">
                <a16:creationId xmlns:a16="http://schemas.microsoft.com/office/drawing/2014/main" id="{8D7AA931-4E93-EE42-9CCE-738C65610B39}"/>
              </a:ext>
            </a:extLst>
          </p:cNvPr>
          <p:cNvPicPr>
            <a:picLocks noChangeAspect="1"/>
          </p:cNvPicPr>
          <p:nvPr/>
        </p:nvPicPr>
        <p:blipFill>
          <a:blip r:embed="rId9"/>
          <a:stretch>
            <a:fillRect/>
          </a:stretch>
        </p:blipFill>
        <p:spPr>
          <a:xfrm>
            <a:off x="7011962" y="3105106"/>
            <a:ext cx="1692318" cy="3660381"/>
          </a:xfrm>
          <a:prstGeom prst="rect">
            <a:avLst/>
          </a:prstGeom>
        </p:spPr>
      </p:pic>
    </p:spTree>
    <p:extLst>
      <p:ext uri="{BB962C8B-B14F-4D97-AF65-F5344CB8AC3E}">
        <p14:creationId xmlns:p14="http://schemas.microsoft.com/office/powerpoint/2010/main" val="1688408969"/>
      </p:ext>
    </p:extLst>
  </p:cSld>
  <p:clrMapOvr>
    <a:masterClrMapping/>
  </p:clrMapOvr>
  <mc:AlternateContent xmlns:mc="http://schemas.openxmlformats.org/markup-compatibility/2006" xmlns:p14="http://schemas.microsoft.com/office/powerpoint/2010/main">
    <mc:Choice Requires="p14">
      <p:transition spd="slow" p14:dur="2000" advTm="46494"/>
    </mc:Choice>
    <mc:Fallback xmlns="">
      <p:transition spd="slow" advTm="46494"/>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B6F15528-21DE-4FAA-801E-634DDDAF4B2B}" type="slidenum">
              <a:rPr lang="en-US" smtClean="0"/>
              <a:t>14</a:t>
            </a:fld>
            <a:endParaRPr lang="en-US" dirty="0"/>
          </a:p>
        </p:txBody>
      </p:sp>
      <p:sp>
        <p:nvSpPr>
          <p:cNvPr id="3" name="标题 2"/>
          <p:cNvSpPr>
            <a:spLocks noGrp="1"/>
          </p:cNvSpPr>
          <p:nvPr>
            <p:ph type="title"/>
          </p:nvPr>
        </p:nvSpPr>
        <p:spPr>
          <a:xfrm>
            <a:off x="685800" y="76200"/>
            <a:ext cx="7341570" cy="753033"/>
          </a:xfrm>
        </p:spPr>
        <p:txBody>
          <a:bodyPr vert="horz" lIns="0" tIns="0" rIns="0" bIns="0" rtlCol="0" anchor="b" anchorCtr="0">
            <a:noAutofit/>
          </a:bodyPr>
          <a:lstStyle/>
          <a:p>
            <a:r>
              <a:rPr lang="en-US" altLang="zh-CN" sz="3200" dirty="0">
                <a:solidFill>
                  <a:srgbClr val="3333FF"/>
                </a:solidFill>
                <a:latin typeface="微软雅黑" panose="020B0503020204020204" pitchFamily="34" charset="-122"/>
                <a:ea typeface="微软雅黑" panose="020B0503020204020204" pitchFamily="34" charset="-122"/>
              </a:rPr>
              <a:t>Maintenance</a:t>
            </a:r>
            <a:endParaRPr lang="zh-CN" altLang="en-US" sz="3200" dirty="0">
              <a:solidFill>
                <a:srgbClr val="3333FF"/>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685800" y="5593799"/>
            <a:ext cx="5093277" cy="1015663"/>
          </a:xfrm>
          <a:prstGeom prst="rect">
            <a:avLst/>
          </a:prstGeom>
          <a:noFill/>
        </p:spPr>
        <p:txBody>
          <a:bodyPr wrap="square" rtlCol="0">
            <a:spAutoFit/>
          </a:bodyPr>
          <a:lstStyle/>
          <a:p>
            <a:pPr marL="285750" indent="-285750">
              <a:buFont typeface="Arial" panose="020B0604020202020204" pitchFamily="34" charset="0"/>
              <a:buChar char="•"/>
            </a:pPr>
            <a:r>
              <a:rPr kumimoji="1" lang="en-US" altLang="zh-CN" sz="2000" dirty="0"/>
              <a:t>Remote</a:t>
            </a:r>
            <a:r>
              <a:rPr kumimoji="1" lang="zh-CN" altLang="en-US" sz="2000" dirty="0"/>
              <a:t> </a:t>
            </a:r>
            <a:r>
              <a:rPr kumimoji="1" lang="en-US" altLang="zh-CN" sz="2000" dirty="0"/>
              <a:t>maintain</a:t>
            </a:r>
            <a:r>
              <a:rPr kumimoji="1" lang="zh-CN" altLang="en-US" sz="2000" dirty="0"/>
              <a:t> </a:t>
            </a:r>
            <a:r>
              <a:rPr kumimoji="1" lang="en-US" altLang="zh-CN" sz="2000" dirty="0"/>
              <a:t>from</a:t>
            </a:r>
            <a:r>
              <a:rPr kumimoji="1" lang="zh-CN" altLang="en-US" sz="2000" dirty="0"/>
              <a:t> </a:t>
            </a:r>
            <a:r>
              <a:rPr kumimoji="1" lang="en-US" altLang="zh-CN" sz="2000" dirty="0"/>
              <a:t>the</a:t>
            </a:r>
            <a:r>
              <a:rPr kumimoji="1" lang="zh-CN" altLang="en-US" sz="2000" dirty="0"/>
              <a:t> </a:t>
            </a:r>
            <a:r>
              <a:rPr kumimoji="1" lang="en-US" altLang="zh-CN" sz="2000" dirty="0"/>
              <a:t>top</a:t>
            </a:r>
          </a:p>
          <a:p>
            <a:pPr marL="285750" indent="-285750">
              <a:buFont typeface="Arial" panose="020B0604020202020204" pitchFamily="34" charset="0"/>
              <a:buChar char="•"/>
            </a:pPr>
            <a:r>
              <a:rPr kumimoji="1" lang="en-US" altLang="zh-CN" sz="2000" dirty="0"/>
              <a:t>Target/magnets/absorber/flange</a:t>
            </a:r>
          </a:p>
          <a:p>
            <a:pPr marL="285750" indent="-285750">
              <a:buFont typeface="Arial" panose="020B0604020202020204" pitchFamily="34" charset="0"/>
              <a:buChar char="•"/>
            </a:pPr>
            <a:r>
              <a:rPr kumimoji="1" lang="en-US" altLang="zh-CN" sz="2000" dirty="0"/>
              <a:t>Water</a:t>
            </a:r>
            <a:r>
              <a:rPr kumimoji="1" lang="zh-CN" altLang="en-US" sz="2000" dirty="0"/>
              <a:t> </a:t>
            </a:r>
            <a:r>
              <a:rPr kumimoji="1" lang="en-US" altLang="zh-CN" sz="2000" dirty="0"/>
              <a:t>cooling</a:t>
            </a:r>
            <a:r>
              <a:rPr kumimoji="1" lang="zh-CN" altLang="en-US" sz="2000" dirty="0"/>
              <a:t> </a:t>
            </a:r>
            <a:r>
              <a:rPr kumimoji="1" lang="en-US" altLang="zh-CN" sz="2000" dirty="0"/>
              <a:t>system</a:t>
            </a:r>
          </a:p>
        </p:txBody>
      </p:sp>
      <p:pic>
        <p:nvPicPr>
          <p:cNvPr id="9" name="图片 8">
            <a:extLst>
              <a:ext uri="{FF2B5EF4-FFF2-40B4-BE49-F238E27FC236}">
                <a16:creationId xmlns:a16="http://schemas.microsoft.com/office/drawing/2014/main" id="{0679D26A-8D58-2144-9E68-23E78B1C96CC}"/>
              </a:ext>
            </a:extLst>
          </p:cNvPr>
          <p:cNvPicPr>
            <a:picLocks noChangeAspect="1"/>
          </p:cNvPicPr>
          <p:nvPr/>
        </p:nvPicPr>
        <p:blipFill>
          <a:blip r:embed="rId3"/>
          <a:stretch>
            <a:fillRect/>
          </a:stretch>
        </p:blipFill>
        <p:spPr>
          <a:xfrm>
            <a:off x="5659021" y="1191513"/>
            <a:ext cx="3248269" cy="3888432"/>
          </a:xfrm>
          <a:prstGeom prst="rect">
            <a:avLst/>
          </a:prstGeom>
        </p:spPr>
      </p:pic>
      <p:pic>
        <p:nvPicPr>
          <p:cNvPr id="12" name="图片 11">
            <a:extLst>
              <a:ext uri="{FF2B5EF4-FFF2-40B4-BE49-F238E27FC236}">
                <a16:creationId xmlns:a16="http://schemas.microsoft.com/office/drawing/2014/main" id="{762D064D-C845-0E45-B8B1-6EDEB99DDB68}"/>
              </a:ext>
            </a:extLst>
          </p:cNvPr>
          <p:cNvPicPr>
            <a:picLocks noChangeAspect="1"/>
          </p:cNvPicPr>
          <p:nvPr/>
        </p:nvPicPr>
        <p:blipFill>
          <a:blip r:embed="rId4"/>
          <a:stretch>
            <a:fillRect/>
          </a:stretch>
        </p:blipFill>
        <p:spPr>
          <a:xfrm>
            <a:off x="3484978" y="1343087"/>
            <a:ext cx="2174043" cy="3888432"/>
          </a:xfrm>
          <a:prstGeom prst="rect">
            <a:avLst/>
          </a:prstGeom>
        </p:spPr>
      </p:pic>
      <p:pic>
        <p:nvPicPr>
          <p:cNvPr id="13" name="图片 12">
            <a:extLst>
              <a:ext uri="{FF2B5EF4-FFF2-40B4-BE49-F238E27FC236}">
                <a16:creationId xmlns:a16="http://schemas.microsoft.com/office/drawing/2014/main" id="{0C39BBE2-0343-EA48-98FE-B7E51D37ADA4}"/>
              </a:ext>
            </a:extLst>
          </p:cNvPr>
          <p:cNvPicPr>
            <a:picLocks noChangeAspect="1"/>
          </p:cNvPicPr>
          <p:nvPr/>
        </p:nvPicPr>
        <p:blipFill>
          <a:blip r:embed="rId5"/>
          <a:stretch>
            <a:fillRect/>
          </a:stretch>
        </p:blipFill>
        <p:spPr>
          <a:xfrm>
            <a:off x="480919" y="1379663"/>
            <a:ext cx="2751519" cy="3796213"/>
          </a:xfrm>
          <a:prstGeom prst="rect">
            <a:avLst/>
          </a:prstGeom>
        </p:spPr>
      </p:pic>
      <p:sp>
        <p:nvSpPr>
          <p:cNvPr id="7" name="文本框 6">
            <a:extLst>
              <a:ext uri="{FF2B5EF4-FFF2-40B4-BE49-F238E27FC236}">
                <a16:creationId xmlns:a16="http://schemas.microsoft.com/office/drawing/2014/main" id="{EAE97959-84D3-A44B-845C-C205DFAD0B4D}"/>
              </a:ext>
            </a:extLst>
          </p:cNvPr>
          <p:cNvSpPr txBox="1"/>
          <p:nvPr/>
        </p:nvSpPr>
        <p:spPr>
          <a:xfrm>
            <a:off x="1221102" y="914400"/>
            <a:ext cx="2011336" cy="369332"/>
          </a:xfrm>
          <a:prstGeom prst="rect">
            <a:avLst/>
          </a:prstGeom>
          <a:noFill/>
        </p:spPr>
        <p:txBody>
          <a:bodyPr wrap="square" rtlCol="0">
            <a:spAutoFit/>
          </a:bodyPr>
          <a:lstStyle/>
          <a:p>
            <a:r>
              <a:rPr kumimoji="1" lang="en-US" altLang="zh-CN" dirty="0"/>
              <a:t>Target</a:t>
            </a:r>
            <a:r>
              <a:rPr kumimoji="1" lang="zh-CN" altLang="en-US" dirty="0"/>
              <a:t> </a:t>
            </a:r>
            <a:r>
              <a:rPr kumimoji="1" lang="en-US" altLang="zh-CN" dirty="0"/>
              <a:t>flask</a:t>
            </a:r>
            <a:endParaRPr kumimoji="1" lang="zh-CN" altLang="en-US" dirty="0"/>
          </a:p>
        </p:txBody>
      </p:sp>
      <p:sp>
        <p:nvSpPr>
          <p:cNvPr id="14" name="文本框 13">
            <a:extLst>
              <a:ext uri="{FF2B5EF4-FFF2-40B4-BE49-F238E27FC236}">
                <a16:creationId xmlns:a16="http://schemas.microsoft.com/office/drawing/2014/main" id="{A370B627-394C-C248-81BA-84EAF33FF389}"/>
              </a:ext>
            </a:extLst>
          </p:cNvPr>
          <p:cNvSpPr txBox="1"/>
          <p:nvPr/>
        </p:nvSpPr>
        <p:spPr>
          <a:xfrm>
            <a:off x="3767741" y="914400"/>
            <a:ext cx="2011336" cy="369332"/>
          </a:xfrm>
          <a:prstGeom prst="rect">
            <a:avLst/>
          </a:prstGeom>
          <a:noFill/>
        </p:spPr>
        <p:txBody>
          <a:bodyPr wrap="square" rtlCol="0">
            <a:spAutoFit/>
          </a:bodyPr>
          <a:lstStyle/>
          <a:p>
            <a:r>
              <a:rPr kumimoji="1" lang="en-US" altLang="zh-CN" dirty="0"/>
              <a:t>Beam</a:t>
            </a:r>
            <a:r>
              <a:rPr kumimoji="1" lang="zh-CN" altLang="en-US" dirty="0"/>
              <a:t> </a:t>
            </a:r>
            <a:r>
              <a:rPr kumimoji="1" lang="en-US" altLang="zh-CN" dirty="0"/>
              <a:t>dump</a:t>
            </a:r>
            <a:endParaRPr kumimoji="1" lang="zh-CN" altLang="en-US" dirty="0"/>
          </a:p>
        </p:txBody>
      </p:sp>
      <p:sp>
        <p:nvSpPr>
          <p:cNvPr id="15" name="文本框 14">
            <a:extLst>
              <a:ext uri="{FF2B5EF4-FFF2-40B4-BE49-F238E27FC236}">
                <a16:creationId xmlns:a16="http://schemas.microsoft.com/office/drawing/2014/main" id="{CD630647-D60A-FB41-B30E-D4B14B0A3853}"/>
              </a:ext>
            </a:extLst>
          </p:cNvPr>
          <p:cNvSpPr txBox="1"/>
          <p:nvPr/>
        </p:nvSpPr>
        <p:spPr>
          <a:xfrm>
            <a:off x="6314380" y="913123"/>
            <a:ext cx="2011336" cy="369332"/>
          </a:xfrm>
          <a:prstGeom prst="rect">
            <a:avLst/>
          </a:prstGeom>
          <a:noFill/>
        </p:spPr>
        <p:txBody>
          <a:bodyPr wrap="square" rtlCol="0">
            <a:spAutoFit/>
          </a:bodyPr>
          <a:lstStyle/>
          <a:p>
            <a:r>
              <a:rPr kumimoji="1" lang="en-US" altLang="zh-CN" dirty="0"/>
              <a:t>First</a:t>
            </a:r>
            <a:r>
              <a:rPr kumimoji="1" lang="zh-CN" altLang="en-US" dirty="0"/>
              <a:t> </a:t>
            </a:r>
            <a:r>
              <a:rPr kumimoji="1" lang="en-US" altLang="zh-CN" dirty="0"/>
              <a:t>solenoid</a:t>
            </a:r>
            <a:endParaRPr kumimoji="1"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Tm="25605"/>
    </mc:Choice>
    <mc:Fallback xmlns="">
      <p:transition spd="slow" advTm="2560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B6F15528-21DE-4FAA-801E-634DDDAF4B2B}" type="slidenum">
              <a:rPr lang="en-US" smtClean="0"/>
              <a:t>15</a:t>
            </a:fld>
            <a:endParaRPr lang="en-US" dirty="0"/>
          </a:p>
        </p:txBody>
      </p:sp>
      <p:sp>
        <p:nvSpPr>
          <p:cNvPr id="3" name="标题 2"/>
          <p:cNvSpPr>
            <a:spLocks noGrp="1"/>
          </p:cNvSpPr>
          <p:nvPr>
            <p:ph type="title"/>
          </p:nvPr>
        </p:nvSpPr>
        <p:spPr>
          <a:xfrm>
            <a:off x="685800" y="76200"/>
            <a:ext cx="7341570" cy="753033"/>
          </a:xfrm>
        </p:spPr>
        <p:txBody>
          <a:bodyPr vert="horz" lIns="0" tIns="0" rIns="0" bIns="0" rtlCol="0" anchor="b" anchorCtr="0">
            <a:noAutofit/>
          </a:bodyPr>
          <a:lstStyle/>
          <a:p>
            <a:r>
              <a:rPr lang="en-US" altLang="zh-CN" sz="3200" dirty="0">
                <a:solidFill>
                  <a:srgbClr val="3333FF"/>
                </a:solidFill>
                <a:latin typeface="微软雅黑" panose="020B0503020204020204" pitchFamily="34" charset="-122"/>
                <a:ea typeface="微软雅黑" panose="020B0503020204020204" pitchFamily="34" charset="-122"/>
              </a:rPr>
              <a:t>Surface</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Muon</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Beam</a:t>
            </a:r>
            <a:endParaRPr lang="zh-CN" altLang="en-US" sz="3200" dirty="0">
              <a:solidFill>
                <a:srgbClr val="3333FF"/>
              </a:solidFill>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C3507923-DEA6-E548-AC90-4C1E986FAA42}"/>
              </a:ext>
            </a:extLst>
          </p:cNvPr>
          <p:cNvPicPr>
            <a:picLocks noChangeAspect="1"/>
          </p:cNvPicPr>
          <p:nvPr/>
        </p:nvPicPr>
        <p:blipFill rotWithShape="1">
          <a:blip r:embed="rId3">
            <a:extLst>
              <a:ext uri="{28A0092B-C50C-407E-A947-70E740481C1C}">
                <a14:useLocalDpi xmlns:a14="http://schemas.microsoft.com/office/drawing/2010/main" val="0"/>
              </a:ext>
            </a:extLst>
          </a:blip>
          <a:srcRect l="12988" t="14011" r="20075"/>
          <a:stretch/>
        </p:blipFill>
        <p:spPr>
          <a:xfrm>
            <a:off x="341363" y="1306983"/>
            <a:ext cx="8621537" cy="4061645"/>
          </a:xfrm>
          <a:prstGeom prst="rect">
            <a:avLst/>
          </a:prstGeom>
        </p:spPr>
      </p:pic>
      <p:sp>
        <p:nvSpPr>
          <p:cNvPr id="7" name="同心圆 6">
            <a:extLst>
              <a:ext uri="{FF2B5EF4-FFF2-40B4-BE49-F238E27FC236}">
                <a16:creationId xmlns:a16="http://schemas.microsoft.com/office/drawing/2014/main" id="{F2BD37BB-0DAB-4E48-A1F0-A74F4268B8E5}"/>
              </a:ext>
            </a:extLst>
          </p:cNvPr>
          <p:cNvSpPr/>
          <p:nvPr/>
        </p:nvSpPr>
        <p:spPr>
          <a:xfrm rot="21125662">
            <a:off x="3634215" y="1905000"/>
            <a:ext cx="5139440" cy="838200"/>
          </a:xfrm>
          <a:prstGeom prst="donut">
            <a:avLst>
              <a:gd name="adj" fmla="val 0"/>
            </a:avLst>
          </a:pr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8" name="文本框 7">
            <a:extLst>
              <a:ext uri="{FF2B5EF4-FFF2-40B4-BE49-F238E27FC236}">
                <a16:creationId xmlns:a16="http://schemas.microsoft.com/office/drawing/2014/main" id="{14576618-59C0-FD44-804C-3D82F5F9922C}"/>
              </a:ext>
            </a:extLst>
          </p:cNvPr>
          <p:cNvSpPr txBox="1"/>
          <p:nvPr/>
        </p:nvSpPr>
        <p:spPr>
          <a:xfrm>
            <a:off x="1371600" y="5655264"/>
            <a:ext cx="2713882" cy="935385"/>
          </a:xfrm>
          <a:prstGeom prst="rect">
            <a:avLst/>
          </a:prstGeom>
          <a:noFill/>
        </p:spPr>
        <p:txBody>
          <a:bodyPr wrap="square" rtlCol="0">
            <a:noAutofit/>
          </a:bodyPr>
          <a:lstStyle/>
          <a:p>
            <a:pPr marL="342900" indent="-342900" algn="just">
              <a:lnSpc>
                <a:spcPct val="110000"/>
              </a:lnSpc>
              <a:spcBef>
                <a:spcPts val="0"/>
              </a:spcBef>
              <a:spcAft>
                <a:spcPts val="600"/>
              </a:spcAft>
              <a:buClr>
                <a:schemeClr val="tx1"/>
              </a:buClr>
              <a:buFont typeface="Arial" panose="020B0604020202020204" pitchFamily="34" charset="0"/>
              <a:buChar char="•"/>
            </a:pPr>
            <a:r>
              <a:rPr kumimoji="1" lang="en-US" altLang="zh-CN"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Energy</a:t>
            </a:r>
            <a:r>
              <a:rPr kumimoji="1" lang="zh-CN" altLang="en-US"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en-US" altLang="zh-CN"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4</a:t>
            </a:r>
            <a:r>
              <a:rPr kumimoji="1" lang="zh-CN" altLang="en-US"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MeV</a:t>
            </a:r>
          </a:p>
          <a:p>
            <a:pPr marL="342900" indent="-342900" algn="just">
              <a:lnSpc>
                <a:spcPct val="110000"/>
              </a:lnSpc>
              <a:spcBef>
                <a:spcPts val="0"/>
              </a:spcBef>
              <a:spcAft>
                <a:spcPts val="600"/>
              </a:spcAft>
              <a:buClr>
                <a:schemeClr val="tx1"/>
              </a:buClr>
              <a:buFont typeface="Arial" panose="020B0604020202020204" pitchFamily="34" charset="0"/>
              <a:buChar char="•"/>
            </a:pPr>
            <a:r>
              <a:rPr kumimoji="1" lang="en-US" altLang="zh-CN"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Polarization:</a:t>
            </a:r>
            <a:r>
              <a:rPr kumimoji="1" lang="zh-CN" altLang="en-US"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&gt;95%</a:t>
            </a:r>
            <a:endParaRPr kumimoji="1" lang="zh-CN" altLang="en-US"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文本框 8">
            <a:extLst>
              <a:ext uri="{FF2B5EF4-FFF2-40B4-BE49-F238E27FC236}">
                <a16:creationId xmlns:a16="http://schemas.microsoft.com/office/drawing/2014/main" id="{73F01EC6-B8A6-BE4C-920C-43BDE508DBCF}"/>
              </a:ext>
            </a:extLst>
          </p:cNvPr>
          <p:cNvSpPr txBox="1"/>
          <p:nvPr/>
        </p:nvSpPr>
        <p:spPr>
          <a:xfrm>
            <a:off x="4953000" y="5655264"/>
            <a:ext cx="3200400" cy="932862"/>
          </a:xfrm>
          <a:prstGeom prst="rect">
            <a:avLst/>
          </a:prstGeom>
          <a:noFill/>
        </p:spPr>
        <p:txBody>
          <a:bodyPr wrap="square" rtlCol="0">
            <a:noAutofit/>
          </a:bodyPr>
          <a:lstStyle/>
          <a:p>
            <a:pPr marL="342900" indent="-342900" algn="just">
              <a:lnSpc>
                <a:spcPct val="110000"/>
              </a:lnSpc>
              <a:spcBef>
                <a:spcPts val="0"/>
              </a:spcBef>
              <a:spcAft>
                <a:spcPts val="600"/>
              </a:spcAft>
              <a:buClr>
                <a:schemeClr val="tx1"/>
              </a:buClr>
              <a:buFont typeface="Arial" panose="020B0604020202020204" pitchFamily="34" charset="0"/>
              <a:buChar char="•"/>
            </a:pPr>
            <a:r>
              <a:rPr kumimoji="1" lang="en-US" altLang="zh-CN"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Intensity</a:t>
            </a:r>
            <a:r>
              <a:rPr kumimoji="1" lang="zh-CN" altLang="en-US"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en-US" altLang="zh-CN"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10</a:t>
            </a:r>
            <a:r>
              <a:rPr kumimoji="1" lang="en-US" altLang="zh-CN" sz="2000" b="1" baseline="30000"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5</a:t>
            </a:r>
            <a:r>
              <a:rPr kumimoji="1" lang="en-US" altLang="zh-CN"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~10</a:t>
            </a:r>
            <a:r>
              <a:rPr kumimoji="1" lang="en-US" altLang="zh-CN" sz="2000" b="1" baseline="30000"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7</a:t>
            </a:r>
            <a:r>
              <a:rPr kumimoji="1" lang="en-US" altLang="zh-CN"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μ</a:t>
            </a:r>
            <a:r>
              <a:rPr kumimoji="1" lang="en-US" altLang="zh-CN" sz="2000" b="1" baseline="30000"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en-US" altLang="zh-CN"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/s</a:t>
            </a:r>
          </a:p>
          <a:p>
            <a:pPr marL="342900" indent="-342900" algn="just">
              <a:lnSpc>
                <a:spcPct val="110000"/>
              </a:lnSpc>
              <a:spcBef>
                <a:spcPts val="0"/>
              </a:spcBef>
              <a:spcAft>
                <a:spcPts val="600"/>
              </a:spcAft>
              <a:buClr>
                <a:schemeClr val="tx1"/>
              </a:buClr>
              <a:buFont typeface="Arial" panose="020B0604020202020204" pitchFamily="34" charset="0"/>
              <a:buChar char="•"/>
            </a:pPr>
            <a:r>
              <a:rPr kumimoji="1" lang="en-US" altLang="zh-CN"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Time</a:t>
            </a:r>
            <a:r>
              <a:rPr kumimoji="1" lang="zh-CN" altLang="en-US"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Resolution:</a:t>
            </a:r>
            <a:r>
              <a:rPr kumimoji="1" lang="zh-CN" altLang="en-US"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120ns</a:t>
            </a:r>
            <a:endParaRPr kumimoji="1" lang="zh-CN" altLang="en-US"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文本框 10">
            <a:extLst>
              <a:ext uri="{FF2B5EF4-FFF2-40B4-BE49-F238E27FC236}">
                <a16:creationId xmlns:a16="http://schemas.microsoft.com/office/drawing/2014/main" id="{30C1C714-A97F-DE49-A5DC-4DF4DCE780E5}"/>
              </a:ext>
            </a:extLst>
          </p:cNvPr>
          <p:cNvSpPr txBox="1"/>
          <p:nvPr/>
        </p:nvSpPr>
        <p:spPr>
          <a:xfrm>
            <a:off x="7390509" y="1778856"/>
            <a:ext cx="1273722" cy="360040"/>
          </a:xfrm>
          <a:prstGeom prst="rect">
            <a:avLst/>
          </a:prstGeom>
          <a:noFill/>
        </p:spPr>
        <p:txBody>
          <a:bodyPr wrap="square" rtlCol="0">
            <a:noAutofit/>
          </a:bodyPr>
          <a:lstStyle/>
          <a:p>
            <a:pPr algn="just">
              <a:lnSpc>
                <a:spcPct val="110000"/>
              </a:lnSpc>
              <a:spcBef>
                <a:spcPts val="0"/>
              </a:spcBef>
              <a:spcAft>
                <a:spcPts val="600"/>
              </a:spcAft>
              <a:buClr>
                <a:schemeClr val="tx1"/>
              </a:buClr>
            </a:pPr>
            <a:r>
              <a:rPr kumimoji="1" lang="en-US" altLang="zh-CN"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Surface</a:t>
            </a:r>
            <a:r>
              <a:rPr kumimoji="1" lang="zh-CN"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Muon</a:t>
            </a:r>
            <a:r>
              <a:rPr kumimoji="1" lang="zh-CN"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a:t>
            </a:r>
            <a:endParaRPr kumimoji="1" lang="zh-CN"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文本框 11">
            <a:extLst>
              <a:ext uri="{FF2B5EF4-FFF2-40B4-BE49-F238E27FC236}">
                <a16:creationId xmlns:a16="http://schemas.microsoft.com/office/drawing/2014/main" id="{A25392C5-B8D9-D141-9F34-7D6F4928FE83}"/>
              </a:ext>
            </a:extLst>
          </p:cNvPr>
          <p:cNvSpPr txBox="1"/>
          <p:nvPr/>
        </p:nvSpPr>
        <p:spPr>
          <a:xfrm>
            <a:off x="6957694" y="2743200"/>
            <a:ext cx="1500505" cy="360040"/>
          </a:xfrm>
          <a:prstGeom prst="rect">
            <a:avLst/>
          </a:prstGeom>
          <a:noFill/>
        </p:spPr>
        <p:txBody>
          <a:bodyPr wrap="square" rtlCol="0">
            <a:noAutofit/>
          </a:bodyPr>
          <a:lstStyle/>
          <a:p>
            <a:pPr algn="just">
              <a:lnSpc>
                <a:spcPct val="110000"/>
              </a:lnSpc>
              <a:spcBef>
                <a:spcPts val="0"/>
              </a:spcBef>
              <a:spcAft>
                <a:spcPts val="600"/>
              </a:spcAft>
              <a:buClr>
                <a:schemeClr val="tx1"/>
              </a:buClr>
            </a:pPr>
            <a:r>
              <a:rPr kumimoji="1" lang="en-US" altLang="zh-CN"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Test</a:t>
            </a:r>
            <a:r>
              <a:rPr kumimoji="1" lang="zh-CN" altLang="en-US"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Beam</a:t>
            </a:r>
            <a:endParaRPr kumimoji="1" lang="zh-CN" altLang="en-US"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文本框 12">
            <a:extLst>
              <a:ext uri="{FF2B5EF4-FFF2-40B4-BE49-F238E27FC236}">
                <a16:creationId xmlns:a16="http://schemas.microsoft.com/office/drawing/2014/main" id="{C9D00E6D-F0E7-3D4D-8AEE-45560F0B49E5}"/>
              </a:ext>
            </a:extLst>
          </p:cNvPr>
          <p:cNvSpPr txBox="1"/>
          <p:nvPr/>
        </p:nvSpPr>
        <p:spPr>
          <a:xfrm>
            <a:off x="4708011" y="4065225"/>
            <a:ext cx="2073789" cy="360040"/>
          </a:xfrm>
          <a:prstGeom prst="rect">
            <a:avLst/>
          </a:prstGeom>
          <a:noFill/>
        </p:spPr>
        <p:txBody>
          <a:bodyPr wrap="square" rtlCol="0">
            <a:noAutofit/>
          </a:bodyPr>
          <a:lstStyle/>
          <a:p>
            <a:pPr algn="just">
              <a:lnSpc>
                <a:spcPct val="110000"/>
              </a:lnSpc>
              <a:spcBef>
                <a:spcPts val="0"/>
              </a:spcBef>
              <a:spcAft>
                <a:spcPts val="600"/>
              </a:spcAft>
              <a:buClr>
                <a:schemeClr val="tx1"/>
              </a:buClr>
            </a:pPr>
            <a:r>
              <a:rPr kumimoji="1" lang="en-US" altLang="zh-CN"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Negative</a:t>
            </a:r>
            <a:r>
              <a:rPr kumimoji="1" lang="zh-CN" altLang="en-US"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Muon</a:t>
            </a:r>
            <a:endParaRPr kumimoji="1" lang="zh-CN" altLang="en-US"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文本框 13">
            <a:extLst>
              <a:ext uri="{FF2B5EF4-FFF2-40B4-BE49-F238E27FC236}">
                <a16:creationId xmlns:a16="http://schemas.microsoft.com/office/drawing/2014/main" id="{B361B614-7E68-2241-96B9-0616366E4935}"/>
              </a:ext>
            </a:extLst>
          </p:cNvPr>
          <p:cNvSpPr txBox="1"/>
          <p:nvPr/>
        </p:nvSpPr>
        <p:spPr>
          <a:xfrm rot="19486256">
            <a:off x="277990" y="3248981"/>
            <a:ext cx="2073789" cy="360040"/>
          </a:xfrm>
          <a:prstGeom prst="rect">
            <a:avLst/>
          </a:prstGeom>
          <a:noFill/>
        </p:spPr>
        <p:txBody>
          <a:bodyPr wrap="square" rtlCol="0">
            <a:noAutofit/>
          </a:bodyPr>
          <a:lstStyle/>
          <a:p>
            <a:pPr algn="just">
              <a:lnSpc>
                <a:spcPct val="110000"/>
              </a:lnSpc>
              <a:spcBef>
                <a:spcPts val="0"/>
              </a:spcBef>
              <a:spcAft>
                <a:spcPts val="600"/>
              </a:spcAft>
              <a:buClr>
                <a:schemeClr val="tx1"/>
              </a:buClr>
            </a:pPr>
            <a:r>
              <a:rPr kumimoji="1" lang="en-US" altLang="zh-CN"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Decay</a:t>
            </a:r>
            <a:r>
              <a:rPr kumimoji="1" lang="zh-CN" altLang="en-US"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Muon</a:t>
            </a:r>
            <a:endParaRPr kumimoji="1" lang="zh-CN" altLang="en-US"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591191168"/>
      </p:ext>
    </p:extLst>
  </p:cSld>
  <p:clrMapOvr>
    <a:masterClrMapping/>
  </p:clrMapOvr>
  <mc:AlternateContent xmlns:mc="http://schemas.openxmlformats.org/markup-compatibility/2006" xmlns:p14="http://schemas.microsoft.com/office/powerpoint/2010/main">
    <mc:Choice Requires="p14">
      <p:transition spd="slow" p14:dur="2000" advTm="83303"/>
    </mc:Choice>
    <mc:Fallback xmlns="">
      <p:transition spd="slow" advTm="8330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B6F15528-21DE-4FAA-801E-634DDDAF4B2B}" type="slidenum">
              <a:rPr lang="en-US" smtClean="0"/>
              <a:t>16</a:t>
            </a:fld>
            <a:endParaRPr lang="en-US" dirty="0"/>
          </a:p>
        </p:txBody>
      </p:sp>
      <p:sp>
        <p:nvSpPr>
          <p:cNvPr id="3" name="标题 2"/>
          <p:cNvSpPr>
            <a:spLocks noGrp="1"/>
          </p:cNvSpPr>
          <p:nvPr>
            <p:ph type="title"/>
          </p:nvPr>
        </p:nvSpPr>
        <p:spPr>
          <a:xfrm>
            <a:off x="685800" y="76200"/>
            <a:ext cx="7341570" cy="753033"/>
          </a:xfrm>
        </p:spPr>
        <p:txBody>
          <a:bodyPr vert="horz" lIns="0" tIns="0" rIns="0" bIns="0" rtlCol="0" anchor="b" anchorCtr="0">
            <a:noAutofit/>
          </a:bodyPr>
          <a:lstStyle/>
          <a:p>
            <a:r>
              <a:rPr lang="en-US" altLang="zh-CN" sz="3200" dirty="0">
                <a:solidFill>
                  <a:srgbClr val="3333FF"/>
                </a:solidFill>
                <a:latin typeface="微软雅黑" panose="020B0503020204020204" pitchFamily="34" charset="-122"/>
                <a:ea typeface="微软雅黑" panose="020B0503020204020204" pitchFamily="34" charset="-122"/>
              </a:rPr>
              <a:t>Surface</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Muon</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application</a:t>
            </a:r>
            <a:r>
              <a:rPr lang="zh-CN" altLang="en-US" sz="3200" dirty="0">
                <a:solidFill>
                  <a:srgbClr val="3333FF"/>
                </a:solidFill>
                <a:latin typeface="微软雅黑" panose="020B0503020204020204" pitchFamily="34" charset="-122"/>
                <a:ea typeface="微软雅黑" panose="020B0503020204020204" pitchFamily="34" charset="-122"/>
              </a:rPr>
              <a:t> </a:t>
            </a:r>
          </a:p>
        </p:txBody>
      </p:sp>
      <p:pic>
        <p:nvPicPr>
          <p:cNvPr id="5" name="Grafik 8">
            <a:extLst>
              <a:ext uri="{FF2B5EF4-FFF2-40B4-BE49-F238E27FC236}">
                <a16:creationId xmlns:a16="http://schemas.microsoft.com/office/drawing/2014/main" id="{0678232B-4D8D-F342-92F2-D7974D0EF964}"/>
              </a:ext>
            </a:extLst>
          </p:cNvPr>
          <p:cNvPicPr>
            <a:picLocks noChangeAspect="1"/>
          </p:cNvPicPr>
          <p:nvPr/>
        </p:nvPicPr>
        <p:blipFill>
          <a:blip r:embed="rId3"/>
          <a:stretch>
            <a:fillRect/>
          </a:stretch>
        </p:blipFill>
        <p:spPr>
          <a:xfrm>
            <a:off x="467544" y="4221088"/>
            <a:ext cx="3143412" cy="2360656"/>
          </a:xfrm>
          <a:prstGeom prst="rect">
            <a:avLst/>
          </a:prstGeom>
        </p:spPr>
      </p:pic>
      <p:pic>
        <p:nvPicPr>
          <p:cNvPr id="7" name="Grafik 9">
            <a:extLst>
              <a:ext uri="{FF2B5EF4-FFF2-40B4-BE49-F238E27FC236}">
                <a16:creationId xmlns:a16="http://schemas.microsoft.com/office/drawing/2014/main" id="{6FB347E4-64A1-C943-9B9E-98CE7694772A}"/>
              </a:ext>
            </a:extLst>
          </p:cNvPr>
          <p:cNvPicPr>
            <a:picLocks noChangeAspect="1"/>
          </p:cNvPicPr>
          <p:nvPr/>
        </p:nvPicPr>
        <p:blipFill>
          <a:blip r:embed="rId4"/>
          <a:stretch>
            <a:fillRect/>
          </a:stretch>
        </p:blipFill>
        <p:spPr>
          <a:xfrm>
            <a:off x="35496" y="4016718"/>
            <a:ext cx="376930" cy="2742857"/>
          </a:xfrm>
          <a:prstGeom prst="rect">
            <a:avLst/>
          </a:prstGeom>
        </p:spPr>
      </p:pic>
      <p:pic>
        <p:nvPicPr>
          <p:cNvPr id="8" name="Grafik 12">
            <a:extLst>
              <a:ext uri="{FF2B5EF4-FFF2-40B4-BE49-F238E27FC236}">
                <a16:creationId xmlns:a16="http://schemas.microsoft.com/office/drawing/2014/main" id="{DA36229C-1940-6F4D-BAC7-263B2332AEB7}"/>
              </a:ext>
            </a:extLst>
          </p:cNvPr>
          <p:cNvPicPr>
            <a:picLocks noChangeAspect="1"/>
          </p:cNvPicPr>
          <p:nvPr/>
        </p:nvPicPr>
        <p:blipFill>
          <a:blip r:embed="rId5"/>
          <a:stretch>
            <a:fillRect/>
          </a:stretch>
        </p:blipFill>
        <p:spPr>
          <a:xfrm>
            <a:off x="-3175" y="1419502"/>
            <a:ext cx="5164405" cy="2034946"/>
          </a:xfrm>
          <a:prstGeom prst="rect">
            <a:avLst/>
          </a:prstGeom>
        </p:spPr>
      </p:pic>
      <p:pic>
        <p:nvPicPr>
          <p:cNvPr id="9" name="Grafik 11">
            <a:extLst>
              <a:ext uri="{FF2B5EF4-FFF2-40B4-BE49-F238E27FC236}">
                <a16:creationId xmlns:a16="http://schemas.microsoft.com/office/drawing/2014/main" id="{24FC4F13-9243-9448-990B-0AE7D8405B2C}"/>
              </a:ext>
            </a:extLst>
          </p:cNvPr>
          <p:cNvPicPr>
            <a:picLocks noChangeAspect="1"/>
          </p:cNvPicPr>
          <p:nvPr/>
        </p:nvPicPr>
        <p:blipFill>
          <a:blip r:embed="rId6"/>
          <a:stretch>
            <a:fillRect/>
          </a:stretch>
        </p:blipFill>
        <p:spPr>
          <a:xfrm>
            <a:off x="3563888" y="4365104"/>
            <a:ext cx="5468596" cy="2212255"/>
          </a:xfrm>
          <a:prstGeom prst="rect">
            <a:avLst/>
          </a:prstGeom>
        </p:spPr>
      </p:pic>
      <p:pic>
        <p:nvPicPr>
          <p:cNvPr id="12" name="Picture 2">
            <a:extLst>
              <a:ext uri="{FF2B5EF4-FFF2-40B4-BE49-F238E27FC236}">
                <a16:creationId xmlns:a16="http://schemas.microsoft.com/office/drawing/2014/main" id="{56D79560-5376-A048-88B0-5FB84434FB50}"/>
              </a:ext>
            </a:extLst>
          </p:cNvPr>
          <p:cNvPicPr/>
          <p:nvPr/>
        </p:nvPicPr>
        <p:blipFill rotWithShape="1">
          <a:blip r:embed="rId7" cstate="print">
            <a:extLst>
              <a:ext uri="{28A0092B-C50C-407E-A947-70E740481C1C}">
                <a14:useLocalDpi xmlns:a14="http://schemas.microsoft.com/office/drawing/2010/main" val="0"/>
              </a:ext>
            </a:extLst>
          </a:blip>
          <a:srcRect l="1136" r="1284" b="3942"/>
          <a:stretch/>
        </p:blipFill>
        <p:spPr bwMode="auto">
          <a:xfrm>
            <a:off x="5508104" y="900709"/>
            <a:ext cx="3513439" cy="2340727"/>
          </a:xfrm>
          <a:prstGeom prst="rect">
            <a:avLst/>
          </a:prstGeom>
          <a:noFill/>
          <a:ln>
            <a:noFill/>
          </a:ln>
          <a:extLst>
            <a:ext uri="{53640926-AAD7-44d8-BBD7-CCE9431645EC}">
              <a14:shadowObscured xmlns:a14="http://schemas.microsoft.com/office/drawing/2010/main" xmlns=""/>
            </a:ext>
          </a:extLst>
        </p:spPr>
      </p:pic>
      <p:sp>
        <p:nvSpPr>
          <p:cNvPr id="13" name="文本框 12">
            <a:extLst>
              <a:ext uri="{FF2B5EF4-FFF2-40B4-BE49-F238E27FC236}">
                <a16:creationId xmlns:a16="http://schemas.microsoft.com/office/drawing/2014/main" id="{4E710BAE-2337-F840-8FCE-623C7152373A}"/>
              </a:ext>
            </a:extLst>
          </p:cNvPr>
          <p:cNvSpPr txBox="1"/>
          <p:nvPr/>
        </p:nvSpPr>
        <p:spPr>
          <a:xfrm>
            <a:off x="1547664" y="1062542"/>
            <a:ext cx="2490936" cy="500187"/>
          </a:xfrm>
          <a:prstGeom prst="rect">
            <a:avLst/>
          </a:prstGeom>
          <a:noFill/>
        </p:spPr>
        <p:txBody>
          <a:bodyPr wrap="square" rtlCol="0">
            <a:noAutofit/>
          </a:bodyPr>
          <a:lstStyle/>
          <a:p>
            <a:pPr algn="just">
              <a:lnSpc>
                <a:spcPct val="110000"/>
              </a:lnSpc>
              <a:spcBef>
                <a:spcPts val="0"/>
              </a:spcBef>
              <a:spcAft>
                <a:spcPts val="600"/>
              </a:spcAft>
              <a:buClr>
                <a:schemeClr val="tx1"/>
              </a:buClr>
            </a:pPr>
            <a:r>
              <a:rPr kumimoji="1" lang="en-US" altLang="zh-CN" sz="20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Principle</a:t>
            </a:r>
            <a:r>
              <a:rPr kumimoji="1" lang="zh-CN" altLang="en-US" sz="20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20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of</a:t>
            </a:r>
            <a:r>
              <a:rPr kumimoji="1" lang="zh-CN" altLang="en-US" sz="20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2000" b="1" dirty="0" err="1">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MuSR</a:t>
            </a:r>
            <a:endParaRPr kumimoji="1" lang="zh-CN" altLang="en-US" sz="20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文本框 13">
            <a:extLst>
              <a:ext uri="{FF2B5EF4-FFF2-40B4-BE49-F238E27FC236}">
                <a16:creationId xmlns:a16="http://schemas.microsoft.com/office/drawing/2014/main" id="{A26ABBE1-0AFA-5D4D-9000-C7CBC80D523E}"/>
              </a:ext>
            </a:extLst>
          </p:cNvPr>
          <p:cNvSpPr txBox="1"/>
          <p:nvPr/>
        </p:nvSpPr>
        <p:spPr>
          <a:xfrm>
            <a:off x="5250490" y="3063841"/>
            <a:ext cx="3893510" cy="1184988"/>
          </a:xfrm>
          <a:prstGeom prst="rect">
            <a:avLst/>
          </a:prstGeom>
          <a:noFill/>
        </p:spPr>
        <p:txBody>
          <a:bodyPr wrap="square" rtlCol="0">
            <a:noAutofit/>
          </a:bodyPr>
          <a:lstStyle/>
          <a:p>
            <a:pPr>
              <a:lnSpc>
                <a:spcPct val="110000"/>
              </a:lnSpc>
              <a:spcBef>
                <a:spcPts val="0"/>
              </a:spcBef>
              <a:spcAft>
                <a:spcPts val="600"/>
              </a:spcAft>
              <a:buClr>
                <a:schemeClr val="tx1"/>
              </a:buClr>
            </a:pPr>
            <a:r>
              <a:rPr kumimoji="1" lang="en-US" altLang="zh-CN" sz="16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MuSR</a:t>
            </a:r>
            <a:r>
              <a:rPr kumimoji="1" lang="zh-CN" altLang="en-US" sz="16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en-US" altLang="zh-CN" sz="16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Magnetic</a:t>
            </a:r>
            <a:r>
              <a:rPr kumimoji="1" lang="zh-CN" altLang="en-US" sz="16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6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material,</a:t>
            </a:r>
            <a:r>
              <a:rPr kumimoji="1" lang="zh-CN" altLang="en-US" sz="16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6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superconductivity,</a:t>
            </a:r>
            <a:r>
              <a:rPr kumimoji="1" lang="zh-CN" altLang="en-US" sz="16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6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battery,</a:t>
            </a:r>
            <a:r>
              <a:rPr kumimoji="1" lang="zh-CN" altLang="en-US" sz="16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6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semiconductor</a:t>
            </a:r>
            <a:endParaRPr kumimoji="1" lang="zh-CN" altLang="en-US" sz="16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endParaRPr>
          </a:p>
          <a:p>
            <a:pPr>
              <a:lnSpc>
                <a:spcPct val="110000"/>
              </a:lnSpc>
              <a:spcBef>
                <a:spcPts val="0"/>
              </a:spcBef>
              <a:spcAft>
                <a:spcPts val="600"/>
              </a:spcAft>
              <a:buClr>
                <a:schemeClr val="tx1"/>
              </a:buClr>
            </a:pPr>
            <a:r>
              <a:rPr kumimoji="1" lang="en-US" altLang="zh-CN"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Advantage</a:t>
            </a:r>
            <a:r>
              <a:rPr kumimoji="1" lang="zh-CN" altLang="en-US"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en-US" altLang="zh-CN" sz="16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high</a:t>
            </a:r>
            <a:r>
              <a:rPr kumimoji="1" lang="zh-CN" altLang="en-US" sz="16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6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magnetic</a:t>
            </a:r>
            <a:r>
              <a:rPr kumimoji="1" lang="zh-CN" altLang="en-US" sz="16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6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sensitivity,</a:t>
            </a:r>
            <a:r>
              <a:rPr kumimoji="1" lang="zh-CN" altLang="en-US" sz="16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6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short</a:t>
            </a:r>
            <a:r>
              <a:rPr kumimoji="1" lang="zh-CN" altLang="en-US" sz="16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6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range</a:t>
            </a:r>
            <a:r>
              <a:rPr kumimoji="1" lang="zh-CN" altLang="en-US" sz="16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6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magnetic</a:t>
            </a:r>
            <a:r>
              <a:rPr kumimoji="1" lang="zh-CN" altLang="en-US" sz="16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6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order,</a:t>
            </a:r>
            <a:r>
              <a:rPr kumimoji="1" lang="zh-CN" altLang="en-US" sz="16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6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all</a:t>
            </a:r>
            <a:r>
              <a:rPr kumimoji="1" lang="zh-CN" altLang="en-US" sz="16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6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rPr>
              <a:t>element</a:t>
            </a:r>
            <a:endParaRPr kumimoji="1" lang="zh-CN" altLang="en-US" sz="16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01063356"/>
      </p:ext>
    </p:extLst>
  </p:cSld>
  <p:clrMapOvr>
    <a:masterClrMapping/>
  </p:clrMapOvr>
  <mc:AlternateContent xmlns:mc="http://schemas.openxmlformats.org/markup-compatibility/2006" xmlns:p14="http://schemas.microsoft.com/office/powerpoint/2010/main">
    <mc:Choice Requires="p14">
      <p:transition spd="slow" p14:dur="2000" advTm="83303"/>
    </mc:Choice>
    <mc:Fallback xmlns="">
      <p:transition spd="slow" advTm="83303"/>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EDEDC7BC-8AF3-B045-987D-F8787AED273D}"/>
              </a:ext>
            </a:extLst>
          </p:cNvPr>
          <p:cNvGrpSpPr/>
          <p:nvPr/>
        </p:nvGrpSpPr>
        <p:grpSpPr>
          <a:xfrm>
            <a:off x="467762" y="916037"/>
            <a:ext cx="6085437" cy="1829750"/>
            <a:chOff x="5401078" y="901141"/>
            <a:chExt cx="6516314" cy="2276536"/>
          </a:xfrm>
        </p:grpSpPr>
        <p:pic>
          <p:nvPicPr>
            <p:cNvPr id="18" name="Picture 4">
              <a:extLst>
                <a:ext uri="{FF2B5EF4-FFF2-40B4-BE49-F238E27FC236}">
                  <a16:creationId xmlns:a16="http://schemas.microsoft.com/office/drawing/2014/main" id="{993B223D-3F12-D548-8CCE-8C8C8C70F4B4}"/>
                </a:ext>
              </a:extLst>
            </p:cNvPr>
            <p:cNvPicPr>
              <a:picLocks noChangeAspect="1"/>
            </p:cNvPicPr>
            <p:nvPr/>
          </p:nvPicPr>
          <p:blipFill rotWithShape="1">
            <a:blip r:embed="rId3"/>
            <a:srcRect t="24458"/>
            <a:stretch/>
          </p:blipFill>
          <p:spPr>
            <a:xfrm>
              <a:off x="5401078" y="924391"/>
              <a:ext cx="6096000" cy="2253286"/>
            </a:xfrm>
            <a:prstGeom prst="rect">
              <a:avLst/>
            </a:prstGeom>
          </p:spPr>
        </p:pic>
        <p:grpSp>
          <p:nvGrpSpPr>
            <p:cNvPr id="19" name="组合 18">
              <a:extLst>
                <a:ext uri="{FF2B5EF4-FFF2-40B4-BE49-F238E27FC236}">
                  <a16:creationId xmlns:a16="http://schemas.microsoft.com/office/drawing/2014/main" id="{E8B2B6D2-2DB1-3D44-A10C-0279B5F0B52E}"/>
                </a:ext>
              </a:extLst>
            </p:cNvPr>
            <p:cNvGrpSpPr/>
            <p:nvPr/>
          </p:nvGrpSpPr>
          <p:grpSpPr>
            <a:xfrm>
              <a:off x="5622274" y="901141"/>
              <a:ext cx="6295118" cy="1501334"/>
              <a:chOff x="3065616" y="1429459"/>
              <a:chExt cx="6295118" cy="1501334"/>
            </a:xfrm>
          </p:grpSpPr>
          <p:grpSp>
            <p:nvGrpSpPr>
              <p:cNvPr id="20" name="组合 19">
                <a:extLst>
                  <a:ext uri="{FF2B5EF4-FFF2-40B4-BE49-F238E27FC236}">
                    <a16:creationId xmlns:a16="http://schemas.microsoft.com/office/drawing/2014/main" id="{31E29E42-6A80-D245-B494-78FEAC5F41FC}"/>
                  </a:ext>
                </a:extLst>
              </p:cNvPr>
              <p:cNvGrpSpPr/>
              <p:nvPr/>
            </p:nvGrpSpPr>
            <p:grpSpPr>
              <a:xfrm>
                <a:off x="3065616" y="1950210"/>
                <a:ext cx="5677312" cy="980583"/>
                <a:chOff x="3859002" y="1849400"/>
                <a:chExt cx="5677312" cy="980583"/>
              </a:xfrm>
            </p:grpSpPr>
            <p:sp>
              <p:nvSpPr>
                <p:cNvPr id="23" name="文本框 22">
                  <a:extLst>
                    <a:ext uri="{FF2B5EF4-FFF2-40B4-BE49-F238E27FC236}">
                      <a16:creationId xmlns:a16="http://schemas.microsoft.com/office/drawing/2014/main" id="{88FB487F-B08A-F946-960B-F0F81362BB4B}"/>
                    </a:ext>
                  </a:extLst>
                </p:cNvPr>
                <p:cNvSpPr txBox="1"/>
                <p:nvPr/>
              </p:nvSpPr>
              <p:spPr>
                <a:xfrm rot="21127935">
                  <a:off x="3859002" y="2396226"/>
                  <a:ext cx="669781" cy="344636"/>
                </a:xfrm>
                <a:prstGeom prst="rect">
                  <a:avLst/>
                </a:prstGeom>
                <a:noFill/>
              </p:spPr>
              <p:txBody>
                <a:bodyPr wrap="square" rtlCol="0">
                  <a:spAutoFit/>
                </a:bodyPr>
                <a:lstStyle/>
                <a:p>
                  <a:pPr algn="ctr"/>
                  <a:r>
                    <a:rPr lang="en-US" altLang="zh-CN" sz="1200" dirty="0">
                      <a:latin typeface="微软雅黑" panose="020B0503020204020204" pitchFamily="34" charset="-122"/>
                      <a:ea typeface="微软雅黑" panose="020B0503020204020204" pitchFamily="34" charset="-122"/>
                    </a:rPr>
                    <a:t>MSX</a:t>
                  </a:r>
                  <a:endParaRPr lang="zh-CN" altLang="en-US" sz="1200" dirty="0">
                    <a:latin typeface="微软雅黑" panose="020B0503020204020204" pitchFamily="34" charset="-122"/>
                    <a:ea typeface="微软雅黑" panose="020B0503020204020204" pitchFamily="34" charset="-122"/>
                  </a:endParaRPr>
                </a:p>
              </p:txBody>
            </p:sp>
            <p:sp>
              <p:nvSpPr>
                <p:cNvPr id="25" name="文本框 24">
                  <a:extLst>
                    <a:ext uri="{FF2B5EF4-FFF2-40B4-BE49-F238E27FC236}">
                      <a16:creationId xmlns:a16="http://schemas.microsoft.com/office/drawing/2014/main" id="{EED35D47-5107-7549-BA03-DD812F5D1039}"/>
                    </a:ext>
                  </a:extLst>
                </p:cNvPr>
                <p:cNvSpPr txBox="1"/>
                <p:nvPr/>
              </p:nvSpPr>
              <p:spPr>
                <a:xfrm rot="20071926">
                  <a:off x="4394126" y="2296310"/>
                  <a:ext cx="669781" cy="344636"/>
                </a:xfrm>
                <a:prstGeom prst="rect">
                  <a:avLst/>
                </a:prstGeom>
                <a:noFill/>
              </p:spPr>
              <p:txBody>
                <a:bodyPr wrap="square" rtlCol="0">
                  <a:spAutoFit/>
                </a:bodyPr>
                <a:lstStyle/>
                <a:p>
                  <a:pPr algn="ctr"/>
                  <a:r>
                    <a:rPr lang="en-US" altLang="zh-CN" sz="1200" dirty="0">
                      <a:latin typeface="微软雅黑" panose="020B0503020204020204" pitchFamily="34" charset="-122"/>
                      <a:ea typeface="微软雅黑" panose="020B0503020204020204" pitchFamily="34" charset="-122"/>
                    </a:rPr>
                    <a:t>MBA</a:t>
                  </a:r>
                  <a:endParaRPr lang="zh-CN" altLang="en-US" sz="1200" dirty="0">
                    <a:latin typeface="微软雅黑" panose="020B0503020204020204" pitchFamily="34" charset="-122"/>
                    <a:ea typeface="微软雅黑" panose="020B0503020204020204" pitchFamily="34" charset="-122"/>
                  </a:endParaRPr>
                </a:p>
              </p:txBody>
            </p:sp>
            <p:sp>
              <p:nvSpPr>
                <p:cNvPr id="27" name="文本框 26">
                  <a:extLst>
                    <a:ext uri="{FF2B5EF4-FFF2-40B4-BE49-F238E27FC236}">
                      <a16:creationId xmlns:a16="http://schemas.microsoft.com/office/drawing/2014/main" id="{B9EDB521-1023-7345-97D6-E64C5C4B88A0}"/>
                    </a:ext>
                  </a:extLst>
                </p:cNvPr>
                <p:cNvSpPr txBox="1"/>
                <p:nvPr/>
              </p:nvSpPr>
              <p:spPr>
                <a:xfrm rot="19116448">
                  <a:off x="4967990" y="2485347"/>
                  <a:ext cx="669781" cy="344636"/>
                </a:xfrm>
                <a:prstGeom prst="rect">
                  <a:avLst/>
                </a:prstGeom>
                <a:noFill/>
              </p:spPr>
              <p:txBody>
                <a:bodyPr wrap="square" rtlCol="0">
                  <a:spAutoFit/>
                </a:bodyPr>
                <a:lstStyle/>
                <a:p>
                  <a:pPr algn="ctr"/>
                  <a:r>
                    <a:rPr lang="en-US" altLang="zh-CN" sz="1200" dirty="0">
                      <a:latin typeface="微软雅黑" panose="020B0503020204020204" pitchFamily="34" charset="-122"/>
                      <a:ea typeface="微软雅黑" panose="020B0503020204020204" pitchFamily="34" charset="-122"/>
                    </a:rPr>
                    <a:t>MS1</a:t>
                  </a:r>
                  <a:endParaRPr lang="zh-CN" altLang="en-US" sz="1200" dirty="0">
                    <a:latin typeface="微软雅黑" panose="020B0503020204020204" pitchFamily="34" charset="-122"/>
                    <a:ea typeface="微软雅黑" panose="020B0503020204020204" pitchFamily="34" charset="-122"/>
                  </a:endParaRPr>
                </a:p>
              </p:txBody>
            </p:sp>
            <p:sp>
              <p:nvSpPr>
                <p:cNvPr id="28" name="文本框 27">
                  <a:extLst>
                    <a:ext uri="{FF2B5EF4-FFF2-40B4-BE49-F238E27FC236}">
                      <a16:creationId xmlns:a16="http://schemas.microsoft.com/office/drawing/2014/main" id="{D8E1EEA7-FEBB-D94A-BBB4-12E64BDA3188}"/>
                    </a:ext>
                  </a:extLst>
                </p:cNvPr>
                <p:cNvSpPr txBox="1"/>
                <p:nvPr/>
              </p:nvSpPr>
              <p:spPr>
                <a:xfrm rot="20346134">
                  <a:off x="5036652" y="1901336"/>
                  <a:ext cx="669781" cy="344636"/>
                </a:xfrm>
                <a:prstGeom prst="rect">
                  <a:avLst/>
                </a:prstGeom>
                <a:noFill/>
              </p:spPr>
              <p:txBody>
                <a:bodyPr wrap="square" rtlCol="0">
                  <a:spAutoFit/>
                </a:bodyPr>
                <a:lstStyle/>
                <a:p>
                  <a:pPr algn="ctr"/>
                  <a:r>
                    <a:rPr lang="en-US" altLang="zh-CN" sz="1200" dirty="0">
                      <a:latin typeface="微软雅黑" panose="020B0503020204020204" pitchFamily="34" charset="-122"/>
                      <a:ea typeface="微软雅黑" panose="020B0503020204020204" pitchFamily="34" charset="-122"/>
                    </a:rPr>
                    <a:t>MBB</a:t>
                  </a:r>
                  <a:endParaRPr lang="zh-CN" altLang="en-US" sz="1200" dirty="0">
                    <a:latin typeface="微软雅黑" panose="020B0503020204020204" pitchFamily="34" charset="-122"/>
                    <a:ea typeface="微软雅黑" panose="020B0503020204020204" pitchFamily="34" charset="-122"/>
                  </a:endParaRPr>
                </a:p>
              </p:txBody>
            </p:sp>
            <p:sp>
              <p:nvSpPr>
                <p:cNvPr id="30" name="文本框 29">
                  <a:extLst>
                    <a:ext uri="{FF2B5EF4-FFF2-40B4-BE49-F238E27FC236}">
                      <a16:creationId xmlns:a16="http://schemas.microsoft.com/office/drawing/2014/main" id="{F4EC41CB-7FBB-A34A-8D5E-FE8060C3B75A}"/>
                    </a:ext>
                  </a:extLst>
                </p:cNvPr>
                <p:cNvSpPr txBox="1"/>
                <p:nvPr/>
              </p:nvSpPr>
              <p:spPr>
                <a:xfrm>
                  <a:off x="5666768" y="1849400"/>
                  <a:ext cx="669781" cy="344636"/>
                </a:xfrm>
                <a:prstGeom prst="rect">
                  <a:avLst/>
                </a:prstGeom>
                <a:noFill/>
              </p:spPr>
              <p:txBody>
                <a:bodyPr wrap="square" rtlCol="0">
                  <a:spAutoFit/>
                </a:bodyPr>
                <a:lstStyle/>
                <a:p>
                  <a:pPr algn="ctr"/>
                  <a:r>
                    <a:rPr lang="en-US" altLang="zh-CN" sz="1200" dirty="0">
                      <a:latin typeface="微软雅黑" panose="020B0503020204020204" pitchFamily="34" charset="-122"/>
                      <a:ea typeface="微软雅黑" panose="020B0503020204020204" pitchFamily="34" charset="-122"/>
                    </a:rPr>
                    <a:t>MS2</a:t>
                  </a:r>
                  <a:endParaRPr lang="zh-CN" altLang="en-US" sz="1200" dirty="0">
                    <a:latin typeface="微软雅黑" panose="020B0503020204020204" pitchFamily="34" charset="-122"/>
                    <a:ea typeface="微软雅黑" panose="020B0503020204020204" pitchFamily="34" charset="-122"/>
                  </a:endParaRPr>
                </a:p>
              </p:txBody>
            </p:sp>
            <p:sp>
              <p:nvSpPr>
                <p:cNvPr id="31" name="文本框 30">
                  <a:extLst>
                    <a:ext uri="{FF2B5EF4-FFF2-40B4-BE49-F238E27FC236}">
                      <a16:creationId xmlns:a16="http://schemas.microsoft.com/office/drawing/2014/main" id="{50787F33-1733-CD4E-A432-2FF0293D39E5}"/>
                    </a:ext>
                  </a:extLst>
                </p:cNvPr>
                <p:cNvSpPr txBox="1"/>
                <p:nvPr/>
              </p:nvSpPr>
              <p:spPr>
                <a:xfrm>
                  <a:off x="6853326" y="1877912"/>
                  <a:ext cx="669781" cy="344636"/>
                </a:xfrm>
                <a:prstGeom prst="rect">
                  <a:avLst/>
                </a:prstGeom>
                <a:noFill/>
              </p:spPr>
              <p:txBody>
                <a:bodyPr wrap="square" rtlCol="0">
                  <a:spAutoFit/>
                </a:bodyPr>
                <a:lstStyle/>
                <a:p>
                  <a:pPr algn="ctr"/>
                  <a:r>
                    <a:rPr lang="en-US" altLang="zh-CN" sz="1200" dirty="0">
                      <a:latin typeface="微软雅黑" panose="020B0503020204020204" pitchFamily="34" charset="-122"/>
                      <a:ea typeface="微软雅黑" panose="020B0503020204020204" pitchFamily="34" charset="-122"/>
                    </a:rPr>
                    <a:t>MS3</a:t>
                  </a:r>
                  <a:endParaRPr lang="zh-CN" altLang="en-US" sz="1200" dirty="0">
                    <a:latin typeface="微软雅黑" panose="020B0503020204020204" pitchFamily="34" charset="-122"/>
                    <a:ea typeface="微软雅黑" panose="020B0503020204020204" pitchFamily="34" charset="-122"/>
                  </a:endParaRPr>
                </a:p>
              </p:txBody>
            </p:sp>
            <p:sp>
              <p:nvSpPr>
                <p:cNvPr id="33" name="文本框 32">
                  <a:extLst>
                    <a:ext uri="{FF2B5EF4-FFF2-40B4-BE49-F238E27FC236}">
                      <a16:creationId xmlns:a16="http://schemas.microsoft.com/office/drawing/2014/main" id="{C0C950D5-CE80-784F-8260-472ECB4900EB}"/>
                    </a:ext>
                  </a:extLst>
                </p:cNvPr>
                <p:cNvSpPr txBox="1"/>
                <p:nvPr/>
              </p:nvSpPr>
              <p:spPr>
                <a:xfrm rot="20613314">
                  <a:off x="7969395" y="2164563"/>
                  <a:ext cx="669781" cy="344636"/>
                </a:xfrm>
                <a:prstGeom prst="rect">
                  <a:avLst/>
                </a:prstGeom>
                <a:noFill/>
              </p:spPr>
              <p:txBody>
                <a:bodyPr wrap="square" rtlCol="0">
                  <a:spAutoFit/>
                </a:bodyPr>
                <a:lstStyle/>
                <a:p>
                  <a:pPr algn="ctr"/>
                  <a:r>
                    <a:rPr lang="en-US" altLang="zh-CN" sz="1200" dirty="0">
                      <a:latin typeface="微软雅黑" panose="020B0503020204020204" pitchFamily="34" charset="-122"/>
                      <a:ea typeface="微软雅黑" panose="020B0503020204020204" pitchFamily="34" charset="-122"/>
                    </a:rPr>
                    <a:t>MS4</a:t>
                  </a:r>
                  <a:endParaRPr lang="zh-CN" altLang="en-US" sz="1200" dirty="0">
                    <a:latin typeface="微软雅黑" panose="020B0503020204020204" pitchFamily="34" charset="-122"/>
                    <a:ea typeface="微软雅黑" panose="020B0503020204020204" pitchFamily="34" charset="-122"/>
                  </a:endParaRPr>
                </a:p>
              </p:txBody>
            </p:sp>
            <p:sp>
              <p:nvSpPr>
                <p:cNvPr id="34" name="文本框 33">
                  <a:extLst>
                    <a:ext uri="{FF2B5EF4-FFF2-40B4-BE49-F238E27FC236}">
                      <a16:creationId xmlns:a16="http://schemas.microsoft.com/office/drawing/2014/main" id="{71161EF1-FDB6-1F45-80DC-005476A06C01}"/>
                    </a:ext>
                  </a:extLst>
                </p:cNvPr>
                <p:cNvSpPr txBox="1"/>
                <p:nvPr/>
              </p:nvSpPr>
              <p:spPr>
                <a:xfrm rot="20735618">
                  <a:off x="8866533" y="1904345"/>
                  <a:ext cx="669781" cy="344636"/>
                </a:xfrm>
                <a:prstGeom prst="rect">
                  <a:avLst/>
                </a:prstGeom>
                <a:noFill/>
              </p:spPr>
              <p:txBody>
                <a:bodyPr wrap="square" rtlCol="0">
                  <a:spAutoFit/>
                </a:bodyPr>
                <a:lstStyle/>
                <a:p>
                  <a:pPr algn="ctr"/>
                  <a:r>
                    <a:rPr lang="en-US" altLang="zh-CN" sz="1200" dirty="0">
                      <a:latin typeface="微软雅黑" panose="020B0503020204020204" pitchFamily="34" charset="-122"/>
                      <a:ea typeface="微软雅黑" panose="020B0503020204020204" pitchFamily="34" charset="-122"/>
                    </a:rPr>
                    <a:t>MS5</a:t>
                  </a:r>
                  <a:endParaRPr lang="zh-CN" altLang="en-US" sz="1200" dirty="0">
                    <a:latin typeface="微软雅黑" panose="020B0503020204020204" pitchFamily="34" charset="-122"/>
                    <a:ea typeface="微软雅黑" panose="020B0503020204020204" pitchFamily="34" charset="-122"/>
                  </a:endParaRPr>
                </a:p>
              </p:txBody>
            </p:sp>
            <p:sp>
              <p:nvSpPr>
                <p:cNvPr id="35" name="文本框 34">
                  <a:extLst>
                    <a:ext uri="{FF2B5EF4-FFF2-40B4-BE49-F238E27FC236}">
                      <a16:creationId xmlns:a16="http://schemas.microsoft.com/office/drawing/2014/main" id="{AAB0B51D-DFD8-6547-AC46-EB77B8FC783C}"/>
                    </a:ext>
                  </a:extLst>
                </p:cNvPr>
                <p:cNvSpPr txBox="1"/>
                <p:nvPr/>
              </p:nvSpPr>
              <p:spPr>
                <a:xfrm rot="21137113">
                  <a:off x="7422235" y="2281150"/>
                  <a:ext cx="669781" cy="344636"/>
                </a:xfrm>
                <a:prstGeom prst="rect">
                  <a:avLst/>
                </a:prstGeom>
                <a:noFill/>
              </p:spPr>
              <p:txBody>
                <a:bodyPr wrap="square" rtlCol="0">
                  <a:spAutoFit/>
                </a:bodyPr>
                <a:lstStyle/>
                <a:p>
                  <a:pPr algn="ctr"/>
                  <a:r>
                    <a:rPr lang="en-US" altLang="zh-CN" sz="1200" dirty="0">
                      <a:latin typeface="微软雅黑" panose="020B0503020204020204" pitchFamily="34" charset="-122"/>
                      <a:ea typeface="微软雅黑" panose="020B0503020204020204" pitchFamily="34" charset="-122"/>
                    </a:rPr>
                    <a:t>MBC</a:t>
                  </a:r>
                  <a:endParaRPr lang="zh-CN" altLang="en-US" sz="1200" dirty="0">
                    <a:latin typeface="微软雅黑" panose="020B0503020204020204" pitchFamily="34" charset="-122"/>
                    <a:ea typeface="微软雅黑" panose="020B0503020204020204" pitchFamily="34" charset="-122"/>
                  </a:endParaRPr>
                </a:p>
              </p:txBody>
            </p:sp>
          </p:grpSp>
          <p:sp>
            <p:nvSpPr>
              <p:cNvPr id="21" name="文本框 20">
                <a:extLst>
                  <a:ext uri="{FF2B5EF4-FFF2-40B4-BE49-F238E27FC236}">
                    <a16:creationId xmlns:a16="http://schemas.microsoft.com/office/drawing/2014/main" id="{0402FE65-7EBA-A346-95C4-CF77E0AE365A}"/>
                  </a:ext>
                </a:extLst>
              </p:cNvPr>
              <p:cNvSpPr txBox="1"/>
              <p:nvPr/>
            </p:nvSpPr>
            <p:spPr>
              <a:xfrm rot="20700000">
                <a:off x="8118006" y="1429459"/>
                <a:ext cx="1242728" cy="344636"/>
              </a:xfrm>
              <a:prstGeom prst="rect">
                <a:avLst/>
              </a:prstGeom>
              <a:noFill/>
            </p:spPr>
            <p:txBody>
              <a:bodyPr wrap="square" rtlCol="0">
                <a:spAutoFit/>
              </a:bodyPr>
              <a:lstStyle/>
              <a:p>
                <a:pPr algn="ctr"/>
                <a:r>
                  <a:rPr lang="en-US" altLang="zh-CN" sz="1200" dirty="0">
                    <a:latin typeface="微软雅黑" panose="020B0503020204020204" pitchFamily="34" charset="-122"/>
                    <a:ea typeface="微软雅黑" panose="020B0503020204020204" pitchFamily="34" charset="-122"/>
                  </a:rPr>
                  <a:t>Sample</a:t>
                </a:r>
                <a:endParaRPr lang="zh-CN" altLang="en-US" sz="1200" dirty="0">
                  <a:latin typeface="微软雅黑" panose="020B0503020204020204" pitchFamily="34" charset="-122"/>
                  <a:ea typeface="微软雅黑" panose="020B0503020204020204" pitchFamily="34" charset="-122"/>
                </a:endParaRPr>
              </a:p>
            </p:txBody>
          </p:sp>
        </p:grpSp>
      </p:grpSp>
      <p:sp>
        <p:nvSpPr>
          <p:cNvPr id="2" name="灯片编号占位符 1"/>
          <p:cNvSpPr>
            <a:spLocks noGrp="1"/>
          </p:cNvSpPr>
          <p:nvPr>
            <p:ph type="sldNum" sz="quarter" idx="11"/>
          </p:nvPr>
        </p:nvSpPr>
        <p:spPr/>
        <p:txBody>
          <a:bodyPr/>
          <a:lstStyle/>
          <a:p>
            <a:fld id="{B6F15528-21DE-4FAA-801E-634DDDAF4B2B}" type="slidenum">
              <a:rPr lang="en-US" smtClean="0"/>
              <a:t>17</a:t>
            </a:fld>
            <a:endParaRPr lang="en-US" dirty="0"/>
          </a:p>
        </p:txBody>
      </p:sp>
      <p:sp>
        <p:nvSpPr>
          <p:cNvPr id="3" name="标题 2"/>
          <p:cNvSpPr>
            <a:spLocks noGrp="1"/>
          </p:cNvSpPr>
          <p:nvPr>
            <p:ph type="title"/>
          </p:nvPr>
        </p:nvSpPr>
        <p:spPr>
          <a:xfrm>
            <a:off x="123760" y="67390"/>
            <a:ext cx="8656482" cy="753033"/>
          </a:xfrm>
        </p:spPr>
        <p:txBody>
          <a:bodyPr vert="horz" lIns="0" tIns="0" rIns="0" bIns="0" rtlCol="0" anchor="b" anchorCtr="0">
            <a:noAutofit/>
          </a:bodyPr>
          <a:lstStyle/>
          <a:p>
            <a:r>
              <a:rPr lang="en-US" altLang="zh-CN" sz="3200" dirty="0">
                <a:solidFill>
                  <a:srgbClr val="3333FF"/>
                </a:solidFill>
                <a:latin typeface="微软雅黑" panose="020B0503020204020204" pitchFamily="34" charset="-122"/>
                <a:ea typeface="微软雅黑" panose="020B0503020204020204" pitchFamily="34" charset="-122"/>
              </a:rPr>
              <a:t>Surface</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Muon</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Beamline</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Design</a:t>
            </a:r>
            <a:r>
              <a:rPr lang="zh-CN" altLang="en-US" sz="3200" dirty="0">
                <a:solidFill>
                  <a:srgbClr val="3333FF"/>
                </a:solidFill>
                <a:latin typeface="微软雅黑" panose="020B0503020204020204" pitchFamily="34" charset="-122"/>
                <a:ea typeface="微软雅黑" panose="020B0503020204020204" pitchFamily="34" charset="-122"/>
              </a:rPr>
              <a:t> </a:t>
            </a:r>
          </a:p>
        </p:txBody>
      </p:sp>
      <p:sp>
        <p:nvSpPr>
          <p:cNvPr id="10" name="文本框 9"/>
          <p:cNvSpPr txBox="1"/>
          <p:nvPr/>
        </p:nvSpPr>
        <p:spPr>
          <a:xfrm>
            <a:off x="4236979" y="1755174"/>
            <a:ext cx="4509216" cy="2616101"/>
          </a:xfrm>
          <a:prstGeom prst="rect">
            <a:avLst/>
          </a:prstGeom>
          <a:noFill/>
        </p:spPr>
        <p:txBody>
          <a:bodyPr wrap="square" rtlCol="0">
            <a:spAutoFit/>
          </a:bodyPr>
          <a:lstStyle/>
          <a:p>
            <a:pPr marL="342900" indent="-342900">
              <a:buFont typeface="Arial" panose="020B0604020202020204" pitchFamily="34" charset="0"/>
              <a:buChar char="•"/>
            </a:pPr>
            <a:r>
              <a:rPr kumimoji="1" lang="en-US" altLang="zh-CN" sz="2400" dirty="0">
                <a:solidFill>
                  <a:srgbClr val="FF0000"/>
                </a:solidFill>
              </a:rPr>
              <a:t>Use</a:t>
            </a:r>
            <a:r>
              <a:rPr kumimoji="1" lang="zh-CN" altLang="en-US" sz="2400" dirty="0">
                <a:solidFill>
                  <a:srgbClr val="FF0000"/>
                </a:solidFill>
              </a:rPr>
              <a:t> </a:t>
            </a:r>
            <a:r>
              <a:rPr kumimoji="1" lang="en-US" altLang="zh-CN" sz="2400" dirty="0">
                <a:solidFill>
                  <a:srgbClr val="FF0000"/>
                </a:solidFill>
              </a:rPr>
              <a:t>all</a:t>
            </a:r>
            <a:r>
              <a:rPr kumimoji="1" lang="zh-CN" altLang="en-US" sz="2400" dirty="0">
                <a:solidFill>
                  <a:srgbClr val="FF0000"/>
                </a:solidFill>
              </a:rPr>
              <a:t> </a:t>
            </a:r>
            <a:r>
              <a:rPr kumimoji="1" lang="en-US" altLang="zh-CN" sz="2400" dirty="0">
                <a:solidFill>
                  <a:srgbClr val="FF0000"/>
                </a:solidFill>
              </a:rPr>
              <a:t>solenoids</a:t>
            </a:r>
            <a:r>
              <a:rPr kumimoji="1" lang="zh-CN" altLang="en-US" sz="2400" dirty="0">
                <a:solidFill>
                  <a:srgbClr val="FF0000"/>
                </a:solidFill>
              </a:rPr>
              <a:t> </a:t>
            </a:r>
            <a:r>
              <a:rPr kumimoji="1" lang="en-US" altLang="zh-CN" sz="2400" dirty="0">
                <a:solidFill>
                  <a:srgbClr val="FF0000"/>
                </a:solidFill>
              </a:rPr>
              <a:t>for</a:t>
            </a:r>
            <a:r>
              <a:rPr kumimoji="1" lang="zh-CN" altLang="en-US" sz="2400" dirty="0">
                <a:solidFill>
                  <a:srgbClr val="FF0000"/>
                </a:solidFill>
              </a:rPr>
              <a:t> </a:t>
            </a:r>
            <a:r>
              <a:rPr kumimoji="1" lang="en-US" altLang="zh-CN" sz="2400" dirty="0">
                <a:solidFill>
                  <a:srgbClr val="FF0000"/>
                </a:solidFill>
              </a:rPr>
              <a:t>focusing</a:t>
            </a:r>
          </a:p>
          <a:p>
            <a:pPr marL="800100" lvl="1" indent="-342900">
              <a:buFont typeface="Arial" panose="020B0604020202020204" pitchFamily="34" charset="0"/>
              <a:buChar char="•"/>
            </a:pPr>
            <a:r>
              <a:rPr kumimoji="1" lang="en-US" altLang="zh-CN" sz="2000" dirty="0"/>
              <a:t>Optics</a:t>
            </a:r>
            <a:r>
              <a:rPr kumimoji="1" lang="zh-CN" altLang="en-US" sz="2000" dirty="0"/>
              <a:t> </a:t>
            </a:r>
            <a:r>
              <a:rPr kumimoji="1" lang="en-US" altLang="zh-CN" sz="2000" dirty="0"/>
              <a:t>design	</a:t>
            </a:r>
            <a:r>
              <a:rPr kumimoji="1" lang="zh-CN" altLang="en-US" sz="2000" dirty="0"/>
              <a:t>：</a:t>
            </a:r>
            <a:endParaRPr kumimoji="1" lang="en-US" altLang="zh-CN" sz="2000" dirty="0"/>
          </a:p>
          <a:p>
            <a:pPr marL="1257300" lvl="2" indent="-342900">
              <a:buFont typeface="Arial" panose="020B0604020202020204" pitchFamily="34" charset="0"/>
              <a:buChar char="•"/>
            </a:pPr>
            <a:r>
              <a:rPr kumimoji="1" lang="en-US" altLang="zh-CN" sz="2000" dirty="0"/>
              <a:t>Transport</a:t>
            </a:r>
          </a:p>
          <a:p>
            <a:pPr marL="800100" lvl="1" indent="-342900">
              <a:buFont typeface="Arial" panose="020B0604020202020204" pitchFamily="34" charset="0"/>
              <a:buChar char="•"/>
            </a:pPr>
            <a:r>
              <a:rPr kumimoji="1" lang="en-US" altLang="zh-CN" sz="2000" dirty="0"/>
              <a:t>Simulation:</a:t>
            </a:r>
          </a:p>
          <a:p>
            <a:pPr marL="1257300" lvl="2" indent="-342900">
              <a:buFont typeface="Arial" panose="020B0604020202020204" pitchFamily="34" charset="0"/>
              <a:buChar char="•"/>
            </a:pPr>
            <a:r>
              <a:rPr kumimoji="1" lang="en-US" altLang="zh-CN" sz="2000" dirty="0"/>
              <a:t>G4beamline</a:t>
            </a:r>
            <a:r>
              <a:rPr kumimoji="1" lang="zh-CN" altLang="en-US" sz="2000" dirty="0"/>
              <a:t> </a:t>
            </a:r>
            <a:r>
              <a:rPr kumimoji="1" lang="en-US" altLang="zh-CN" sz="2000" dirty="0"/>
              <a:t>with</a:t>
            </a:r>
            <a:r>
              <a:rPr kumimoji="1" lang="zh-CN" altLang="en-US" sz="2000" dirty="0"/>
              <a:t> </a:t>
            </a:r>
            <a:r>
              <a:rPr kumimoji="1" lang="en-US" altLang="zh-CN" sz="2000" dirty="0"/>
              <a:t>10</a:t>
            </a:r>
            <a:r>
              <a:rPr kumimoji="1" lang="en-US" altLang="zh-CN" sz="2000" baseline="30000" dirty="0"/>
              <a:t>11</a:t>
            </a:r>
            <a:r>
              <a:rPr kumimoji="1" lang="zh-CN" altLang="en-US" sz="2000" dirty="0"/>
              <a:t> </a:t>
            </a:r>
            <a:r>
              <a:rPr kumimoji="1" lang="en-US" altLang="zh-CN" sz="2000" dirty="0"/>
              <a:t>POT</a:t>
            </a:r>
          </a:p>
          <a:p>
            <a:pPr marL="800100" lvl="1" indent="-342900">
              <a:buFont typeface="Arial" panose="020B0604020202020204" pitchFamily="34" charset="0"/>
              <a:buChar char="•"/>
            </a:pPr>
            <a:r>
              <a:rPr kumimoji="1" lang="en-US" altLang="zh-CN" sz="2000" dirty="0"/>
              <a:t>Fringe</a:t>
            </a:r>
            <a:r>
              <a:rPr kumimoji="1" lang="zh-CN" altLang="en-US" sz="2000" dirty="0"/>
              <a:t> </a:t>
            </a:r>
            <a:r>
              <a:rPr kumimoji="1" lang="en-US" altLang="zh-CN" sz="2000" dirty="0"/>
              <a:t>field</a:t>
            </a:r>
            <a:r>
              <a:rPr kumimoji="1" lang="zh-CN" altLang="en-US" sz="2000" dirty="0"/>
              <a:t> </a:t>
            </a:r>
            <a:r>
              <a:rPr kumimoji="1" lang="en-US" altLang="zh-CN" sz="2000" dirty="0"/>
              <a:t>shielding:</a:t>
            </a:r>
          </a:p>
          <a:p>
            <a:pPr marL="1257300" lvl="2" indent="-342900">
              <a:buFont typeface="Arial" panose="020B0604020202020204" pitchFamily="34" charset="0"/>
              <a:buChar char="•"/>
            </a:pPr>
            <a:r>
              <a:rPr kumimoji="1" lang="en-US" altLang="zh-CN" sz="2000" dirty="0"/>
              <a:t>Reduce</a:t>
            </a:r>
            <a:r>
              <a:rPr kumimoji="1" lang="zh-CN" altLang="en-US" sz="2000" dirty="0"/>
              <a:t> </a:t>
            </a:r>
            <a:r>
              <a:rPr kumimoji="1" lang="en-US" altLang="zh-CN" sz="2000" dirty="0"/>
              <a:t>the</a:t>
            </a:r>
            <a:r>
              <a:rPr kumimoji="1" lang="zh-CN" altLang="en-US" sz="2000" dirty="0"/>
              <a:t> </a:t>
            </a:r>
            <a:r>
              <a:rPr kumimoji="1" lang="en-US" altLang="zh-CN" sz="2000" dirty="0"/>
              <a:t>fringe</a:t>
            </a:r>
            <a:r>
              <a:rPr kumimoji="1" lang="zh-CN" altLang="en-US" sz="2000" dirty="0"/>
              <a:t> </a:t>
            </a:r>
            <a:r>
              <a:rPr kumimoji="1" lang="en-US" altLang="zh-CN" sz="2000" dirty="0"/>
              <a:t>field</a:t>
            </a:r>
            <a:r>
              <a:rPr kumimoji="1" lang="zh-CN" altLang="en-US" sz="2000" dirty="0"/>
              <a:t> </a:t>
            </a:r>
            <a:r>
              <a:rPr kumimoji="1" lang="en-US" altLang="zh-CN" sz="2000" dirty="0"/>
              <a:t>at</a:t>
            </a:r>
            <a:r>
              <a:rPr kumimoji="1" lang="zh-CN" altLang="en-US" sz="2000" dirty="0"/>
              <a:t> </a:t>
            </a:r>
            <a:r>
              <a:rPr kumimoji="1" lang="en-US" altLang="zh-CN" sz="2000" dirty="0"/>
              <a:t>sample</a:t>
            </a:r>
            <a:r>
              <a:rPr kumimoji="1" lang="zh-CN" altLang="en-US" sz="2000" dirty="0"/>
              <a:t> </a:t>
            </a:r>
            <a:r>
              <a:rPr kumimoji="1" lang="en-US" altLang="zh-CN" sz="2000" dirty="0"/>
              <a:t>position	</a:t>
            </a:r>
          </a:p>
        </p:txBody>
      </p:sp>
      <p:pic>
        <p:nvPicPr>
          <p:cNvPr id="12" name="图片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28600" y="3072981"/>
            <a:ext cx="4522034" cy="2616102"/>
          </a:xfrm>
          <a:prstGeom prst="rect">
            <a:avLst/>
          </a:prstGeom>
          <a:ln>
            <a:noFill/>
          </a:ln>
          <a:effectLst>
            <a:outerShdw blurRad="190500" algn="tl" rotWithShape="0">
              <a:srgbClr val="000000">
                <a:alpha val="70000"/>
              </a:srgbClr>
            </a:outerShdw>
          </a:effectLst>
        </p:spPr>
      </p:pic>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4410466"/>
            <a:ext cx="2202419" cy="2194942"/>
          </a:xfrm>
          <a:prstGeom prst="rect">
            <a:avLst/>
          </a:prstGeom>
          <a:ln>
            <a:noFill/>
          </a:ln>
          <a:effectLst>
            <a:outerShdw blurRad="190500" algn="tl" rotWithShape="0">
              <a:srgbClr val="000000">
                <a:alpha val="70000"/>
              </a:srgbClr>
            </a:outerShdw>
          </a:effectLst>
        </p:spPr>
      </p:pic>
      <p:sp>
        <p:nvSpPr>
          <p:cNvPr id="4" name="文本框 3"/>
          <p:cNvSpPr txBox="1"/>
          <p:nvPr/>
        </p:nvSpPr>
        <p:spPr>
          <a:xfrm>
            <a:off x="990600" y="5791200"/>
            <a:ext cx="2743200" cy="381000"/>
          </a:xfrm>
          <a:prstGeom prst="rect">
            <a:avLst/>
          </a:prstGeom>
          <a:noFill/>
        </p:spPr>
        <p:txBody>
          <a:bodyPr wrap="square" rtlCol="0">
            <a:spAutoFit/>
          </a:bodyPr>
          <a:lstStyle/>
          <a:p>
            <a:r>
              <a:rPr kumimoji="1" lang="en-US" altLang="zh-CN" dirty="0"/>
              <a:t>Designed</a:t>
            </a:r>
            <a:r>
              <a:rPr kumimoji="1" lang="zh-CN" altLang="en-US" dirty="0"/>
              <a:t> </a:t>
            </a:r>
            <a:r>
              <a:rPr kumimoji="1" lang="en-US" altLang="zh-CN" dirty="0"/>
              <a:t>by</a:t>
            </a:r>
            <a:r>
              <a:rPr kumimoji="1" lang="zh-CN" altLang="en-US" dirty="0"/>
              <a:t> </a:t>
            </a:r>
            <a:r>
              <a:rPr kumimoji="1" lang="en-US" altLang="zh-CN" dirty="0"/>
              <a:t>Transport</a:t>
            </a:r>
            <a:endParaRPr kumimoji="1" lang="zh-CN" altLang="en-US" dirty="0"/>
          </a:p>
        </p:txBody>
      </p:sp>
      <p:sp>
        <p:nvSpPr>
          <p:cNvPr id="14" name="文本框 13"/>
          <p:cNvSpPr txBox="1"/>
          <p:nvPr/>
        </p:nvSpPr>
        <p:spPr>
          <a:xfrm>
            <a:off x="6256440" y="5824587"/>
            <a:ext cx="2963760" cy="369332"/>
          </a:xfrm>
          <a:prstGeom prst="rect">
            <a:avLst/>
          </a:prstGeom>
          <a:noFill/>
        </p:spPr>
        <p:txBody>
          <a:bodyPr wrap="square" rtlCol="0">
            <a:spAutoFit/>
          </a:bodyPr>
          <a:lstStyle/>
          <a:p>
            <a:r>
              <a:rPr kumimoji="1" lang="en-US" altLang="zh-CN" dirty="0"/>
              <a:t>Simulated</a:t>
            </a:r>
            <a:r>
              <a:rPr kumimoji="1" lang="zh-CN" altLang="en-US" dirty="0"/>
              <a:t> </a:t>
            </a:r>
            <a:r>
              <a:rPr kumimoji="1" lang="en-US" altLang="zh-CN" dirty="0"/>
              <a:t>by</a:t>
            </a:r>
            <a:r>
              <a:rPr kumimoji="1" lang="zh-CN" altLang="en-US" dirty="0"/>
              <a:t> </a:t>
            </a:r>
            <a:r>
              <a:rPr kumimoji="1" lang="en-US" altLang="zh-CN" dirty="0"/>
              <a:t>G4beamline</a:t>
            </a:r>
            <a:endParaRPr kumimoji="1" lang="zh-CN" altLang="en-US" dirty="0"/>
          </a:p>
        </p:txBody>
      </p:sp>
      <p:cxnSp>
        <p:nvCxnSpPr>
          <p:cNvPr id="15" name="直线箭头连接符 14"/>
          <p:cNvCxnSpPr/>
          <p:nvPr/>
        </p:nvCxnSpPr>
        <p:spPr>
          <a:xfrm flipH="1" flipV="1">
            <a:off x="914400" y="2141377"/>
            <a:ext cx="952891" cy="1775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直线箭头连接符 15"/>
          <p:cNvCxnSpPr>
            <a:cxnSpLocks/>
            <a:endCxn id="27" idx="0"/>
          </p:cNvCxnSpPr>
          <p:nvPr/>
        </p:nvCxnSpPr>
        <p:spPr>
          <a:xfrm flipV="1">
            <a:off x="1867292" y="1880322"/>
            <a:ext cx="63868" cy="4385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直线箭头连接符 21"/>
          <p:cNvCxnSpPr/>
          <p:nvPr/>
        </p:nvCxnSpPr>
        <p:spPr>
          <a:xfrm flipV="1">
            <a:off x="1905000" y="1791682"/>
            <a:ext cx="735438" cy="5272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直线箭头连接符 23"/>
          <p:cNvCxnSpPr>
            <a:cxnSpLocks/>
          </p:cNvCxnSpPr>
          <p:nvPr/>
        </p:nvCxnSpPr>
        <p:spPr>
          <a:xfrm flipV="1">
            <a:off x="1905000" y="1619669"/>
            <a:ext cx="2667000" cy="6963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直线箭头连接符 25"/>
          <p:cNvCxnSpPr>
            <a:cxnSpLocks/>
          </p:cNvCxnSpPr>
          <p:nvPr/>
        </p:nvCxnSpPr>
        <p:spPr>
          <a:xfrm flipV="1">
            <a:off x="1867291" y="1673530"/>
            <a:ext cx="1790309" cy="642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直线箭头连接符 28"/>
          <p:cNvCxnSpPr>
            <a:cxnSpLocks/>
            <a:endCxn id="34" idx="1"/>
          </p:cNvCxnSpPr>
          <p:nvPr/>
        </p:nvCxnSpPr>
        <p:spPr>
          <a:xfrm flipV="1">
            <a:off x="1867291" y="1595060"/>
            <a:ext cx="3493294" cy="7406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1353515" y="2315980"/>
            <a:ext cx="1618285" cy="369332"/>
          </a:xfrm>
          <a:prstGeom prst="rect">
            <a:avLst/>
          </a:prstGeom>
          <a:noFill/>
        </p:spPr>
        <p:txBody>
          <a:bodyPr wrap="square" rtlCol="0">
            <a:spAutoFit/>
          </a:bodyPr>
          <a:lstStyle/>
          <a:p>
            <a:r>
              <a:rPr kumimoji="1" lang="en-US" altLang="zh-CN" dirty="0"/>
              <a:t>Solenoids</a:t>
            </a:r>
            <a:endParaRPr kumimoji="1"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Tm="21069"/>
    </mc:Choice>
    <mc:Fallback xmlns="">
      <p:transition spd="slow" advTm="21069"/>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B6F15528-21DE-4FAA-801E-634DDDAF4B2B}" type="slidenum">
              <a:rPr lang="en-US" smtClean="0"/>
              <a:t>18</a:t>
            </a:fld>
            <a:endParaRPr lang="en-US" dirty="0"/>
          </a:p>
        </p:txBody>
      </p:sp>
      <p:sp>
        <p:nvSpPr>
          <p:cNvPr id="3" name="标题 2"/>
          <p:cNvSpPr>
            <a:spLocks noGrp="1"/>
          </p:cNvSpPr>
          <p:nvPr>
            <p:ph type="title"/>
          </p:nvPr>
        </p:nvSpPr>
        <p:spPr>
          <a:xfrm>
            <a:off x="685800" y="76200"/>
            <a:ext cx="7341570" cy="753033"/>
          </a:xfrm>
        </p:spPr>
        <p:txBody>
          <a:bodyPr vert="horz" lIns="0" tIns="0" rIns="0" bIns="0" rtlCol="0" anchor="b" anchorCtr="0">
            <a:noAutofit/>
          </a:bodyPr>
          <a:lstStyle/>
          <a:p>
            <a:r>
              <a:rPr lang="en-US" altLang="zh-CN" sz="3200" dirty="0">
                <a:solidFill>
                  <a:srgbClr val="3333FF"/>
                </a:solidFill>
                <a:latin typeface="微软雅黑" panose="020B0503020204020204" pitchFamily="34" charset="-122"/>
                <a:ea typeface="微软雅黑" panose="020B0503020204020204" pitchFamily="34" charset="-122"/>
              </a:rPr>
              <a:t>Optimization</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by</a:t>
            </a:r>
            <a:r>
              <a:rPr lang="zh-CN" altLang="en-US" sz="3200" dirty="0">
                <a:solidFill>
                  <a:srgbClr val="3333FF"/>
                </a:solidFill>
                <a:latin typeface="微软雅黑" panose="020B0503020204020204" pitchFamily="34" charset="-122"/>
                <a:ea typeface="微软雅黑" panose="020B0503020204020204" pitchFamily="34" charset="-122"/>
              </a:rPr>
              <a:t> </a:t>
            </a:r>
            <a:r>
              <a:rPr lang="en-US" sz="3200" dirty="0">
                <a:solidFill>
                  <a:srgbClr val="3333FF"/>
                </a:solidFill>
                <a:latin typeface="微软雅黑" panose="020B0503020204020204" pitchFamily="34" charset="-122"/>
                <a:ea typeface="微软雅黑" panose="020B0503020204020204" pitchFamily="34" charset="-122"/>
              </a:rPr>
              <a:t>A.I.</a:t>
            </a: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7821" y="1143000"/>
            <a:ext cx="3756904" cy="2362200"/>
          </a:xfrm>
          <a:prstGeom prst="rect">
            <a:avLst/>
          </a:prstGeom>
          <a:ln>
            <a:noFill/>
          </a:ln>
          <a:effectLst>
            <a:outerShdw blurRad="190500" algn="tl" rotWithShape="0">
              <a:srgbClr val="000000">
                <a:alpha val="70000"/>
              </a:srgbClr>
            </a:outerShdw>
          </a:effectLst>
        </p:spPr>
      </p:pic>
      <p:sp>
        <p:nvSpPr>
          <p:cNvPr id="7" name="文本框 6"/>
          <p:cNvSpPr txBox="1"/>
          <p:nvPr/>
        </p:nvSpPr>
        <p:spPr>
          <a:xfrm>
            <a:off x="7924800" y="3305145"/>
            <a:ext cx="735630" cy="200055"/>
          </a:xfrm>
          <a:prstGeom prst="rect">
            <a:avLst/>
          </a:prstGeom>
          <a:noFill/>
        </p:spPr>
        <p:txBody>
          <a:bodyPr wrap="square" rtlCol="0">
            <a:spAutoFit/>
          </a:bodyPr>
          <a:lstStyle/>
          <a:p>
            <a:r>
              <a:rPr kumimoji="1" lang="en-US" altLang="zh-CN" sz="700" dirty="0"/>
              <a:t>generation</a:t>
            </a:r>
            <a:endParaRPr kumimoji="1" lang="zh-CN" altLang="en-US" sz="700" dirty="0"/>
          </a:p>
        </p:txBody>
      </p:sp>
      <p:sp>
        <p:nvSpPr>
          <p:cNvPr id="10" name="文本框 9"/>
          <p:cNvSpPr txBox="1"/>
          <p:nvPr/>
        </p:nvSpPr>
        <p:spPr>
          <a:xfrm>
            <a:off x="5147821" y="1447800"/>
            <a:ext cx="152400" cy="246221"/>
          </a:xfrm>
          <a:prstGeom prst="rect">
            <a:avLst/>
          </a:prstGeom>
          <a:noFill/>
        </p:spPr>
        <p:txBody>
          <a:bodyPr wrap="square" rtlCol="0">
            <a:spAutoFit/>
          </a:bodyPr>
          <a:lstStyle/>
          <a:p>
            <a:r>
              <a:rPr kumimoji="1" lang="en-US" altLang="zh-CN" sz="1000" dirty="0"/>
              <a:t>Q</a:t>
            </a:r>
            <a:endParaRPr kumimoji="1" lang="zh-CN" altLang="en-US" sz="1000" dirty="0"/>
          </a:p>
        </p:txBody>
      </p:sp>
      <p:sp>
        <p:nvSpPr>
          <p:cNvPr id="11" name="文本框 10"/>
          <p:cNvSpPr txBox="1"/>
          <p:nvPr/>
        </p:nvSpPr>
        <p:spPr>
          <a:xfrm>
            <a:off x="609600" y="1295400"/>
            <a:ext cx="4572000" cy="1477328"/>
          </a:xfrm>
          <a:prstGeom prst="rect">
            <a:avLst/>
          </a:prstGeom>
          <a:noFill/>
        </p:spPr>
        <p:txBody>
          <a:bodyPr wrap="square" rtlCol="0">
            <a:spAutoFit/>
          </a:bodyPr>
          <a:lstStyle/>
          <a:p>
            <a:pPr marL="285750" indent="-285750">
              <a:buFont typeface="Arial" panose="020B0604020202020204" pitchFamily="34" charset="0"/>
              <a:buChar char="•"/>
            </a:pPr>
            <a:r>
              <a:rPr kumimoji="1" lang="en-US" altLang="zh-CN" dirty="0"/>
              <a:t>Maximize</a:t>
            </a:r>
            <a:r>
              <a:rPr kumimoji="1" lang="zh-CN" altLang="en-US" dirty="0"/>
              <a:t> </a:t>
            </a:r>
            <a:r>
              <a:rPr kumimoji="1" lang="en-US" altLang="zh-CN" dirty="0"/>
              <a:t>the</a:t>
            </a:r>
            <a:r>
              <a:rPr kumimoji="1" lang="zh-CN" altLang="en-US" dirty="0"/>
              <a:t> </a:t>
            </a:r>
            <a:r>
              <a:rPr kumimoji="1" lang="en-US" altLang="zh-CN" dirty="0"/>
              <a:t>number</a:t>
            </a:r>
            <a:r>
              <a:rPr kumimoji="1" lang="zh-CN" altLang="en-US" dirty="0"/>
              <a:t> </a:t>
            </a:r>
            <a:r>
              <a:rPr kumimoji="1" lang="en-US" altLang="zh-CN" dirty="0"/>
              <a:t>of</a:t>
            </a:r>
            <a:r>
              <a:rPr kumimoji="1" lang="zh-CN" altLang="en-US" dirty="0"/>
              <a:t> </a:t>
            </a:r>
            <a:r>
              <a:rPr kumimoji="1" lang="en-US" altLang="zh-CN" dirty="0"/>
              <a:t>muons</a:t>
            </a:r>
            <a:r>
              <a:rPr kumimoji="1" lang="zh-CN" altLang="en-US" dirty="0"/>
              <a:t> </a:t>
            </a:r>
            <a:r>
              <a:rPr kumimoji="1" lang="en-US" altLang="zh-CN" dirty="0"/>
              <a:t>in</a:t>
            </a:r>
            <a:r>
              <a:rPr kumimoji="1" lang="zh-CN" altLang="en-US" dirty="0"/>
              <a:t> </a:t>
            </a:r>
            <a:r>
              <a:rPr kumimoji="1" lang="en-US" altLang="zh-CN" dirty="0"/>
              <a:t>the</a:t>
            </a:r>
            <a:r>
              <a:rPr kumimoji="1" lang="zh-CN" altLang="en-US" dirty="0"/>
              <a:t> 𝛷</a:t>
            </a:r>
            <a:r>
              <a:rPr kumimoji="1" lang="en-US" altLang="zh-CN" dirty="0"/>
              <a:t>=30mm</a:t>
            </a:r>
            <a:r>
              <a:rPr kumimoji="1" lang="zh-CN" altLang="en-US" dirty="0"/>
              <a:t> </a:t>
            </a:r>
            <a:r>
              <a:rPr kumimoji="1" lang="en-US" altLang="zh-CN" dirty="0"/>
              <a:t>sample</a:t>
            </a:r>
            <a:r>
              <a:rPr kumimoji="1" lang="zh-CN" altLang="en-US" dirty="0"/>
              <a:t> </a:t>
            </a:r>
            <a:r>
              <a:rPr kumimoji="1" lang="en-US" altLang="zh-CN" dirty="0"/>
              <a:t>area</a:t>
            </a:r>
          </a:p>
          <a:p>
            <a:pPr marL="285750" indent="-285750">
              <a:buFont typeface="Arial" panose="020B0604020202020204" pitchFamily="34" charset="0"/>
              <a:buChar char="•"/>
            </a:pPr>
            <a:r>
              <a:rPr kumimoji="1" lang="en-US" altLang="zh-CN" dirty="0"/>
              <a:t>Set</a:t>
            </a:r>
            <a:r>
              <a:rPr kumimoji="1" lang="zh-CN" altLang="en-US" dirty="0"/>
              <a:t> </a:t>
            </a:r>
            <a:r>
              <a:rPr kumimoji="1" lang="en-US" altLang="zh-CN" dirty="0"/>
              <a:t>the</a:t>
            </a:r>
            <a:r>
              <a:rPr kumimoji="1" lang="zh-CN" altLang="en-US" dirty="0"/>
              <a:t> </a:t>
            </a:r>
            <a:r>
              <a:rPr kumimoji="1" lang="en-US" altLang="zh-CN" dirty="0"/>
              <a:t>strength</a:t>
            </a:r>
            <a:r>
              <a:rPr kumimoji="1" lang="zh-CN" altLang="en-US" dirty="0"/>
              <a:t> </a:t>
            </a:r>
            <a:r>
              <a:rPr kumimoji="1" lang="en-US" altLang="zh-CN" dirty="0"/>
              <a:t>and</a:t>
            </a:r>
            <a:r>
              <a:rPr kumimoji="1" lang="zh-CN" altLang="en-US" dirty="0"/>
              <a:t> </a:t>
            </a:r>
            <a:r>
              <a:rPr kumimoji="1" lang="en-US" altLang="zh-CN" dirty="0"/>
              <a:t>positions</a:t>
            </a:r>
            <a:r>
              <a:rPr kumimoji="1" lang="zh-CN" altLang="en-US" dirty="0"/>
              <a:t> </a:t>
            </a:r>
            <a:r>
              <a:rPr kumimoji="1" lang="en-US" altLang="zh-CN" dirty="0"/>
              <a:t>of</a:t>
            </a:r>
            <a:r>
              <a:rPr kumimoji="1" lang="zh-CN" altLang="en-US" dirty="0"/>
              <a:t> </a:t>
            </a:r>
            <a:r>
              <a:rPr kumimoji="1" lang="en-US" altLang="zh-CN" dirty="0"/>
              <a:t>the</a:t>
            </a:r>
            <a:r>
              <a:rPr kumimoji="1" lang="zh-CN" altLang="en-US" dirty="0"/>
              <a:t> </a:t>
            </a:r>
            <a:r>
              <a:rPr kumimoji="1" lang="en-US" altLang="zh-CN" dirty="0"/>
              <a:t>6</a:t>
            </a:r>
            <a:r>
              <a:rPr kumimoji="1" lang="zh-CN" altLang="en-US" dirty="0"/>
              <a:t> </a:t>
            </a:r>
            <a:r>
              <a:rPr kumimoji="1" lang="en-US" altLang="zh-CN" dirty="0"/>
              <a:t>solenoids</a:t>
            </a:r>
            <a:r>
              <a:rPr kumimoji="1" lang="zh-CN" altLang="en-US" dirty="0"/>
              <a:t> </a:t>
            </a:r>
            <a:r>
              <a:rPr kumimoji="1" lang="en-US" altLang="zh-CN" dirty="0"/>
              <a:t>as</a:t>
            </a:r>
            <a:r>
              <a:rPr kumimoji="1" lang="zh-CN" altLang="en-US" dirty="0"/>
              <a:t> </a:t>
            </a:r>
            <a:r>
              <a:rPr kumimoji="1" lang="en-US" altLang="zh-CN" dirty="0"/>
              <a:t>tune</a:t>
            </a:r>
            <a:r>
              <a:rPr kumimoji="1" lang="zh-CN" altLang="en-US" dirty="0"/>
              <a:t> </a:t>
            </a:r>
            <a:r>
              <a:rPr kumimoji="1" lang="en-US" altLang="zh-CN" dirty="0"/>
              <a:t>parameters</a:t>
            </a:r>
          </a:p>
          <a:p>
            <a:pPr marL="285750" indent="-285750">
              <a:buFont typeface="Arial" panose="020B0604020202020204" pitchFamily="34" charset="0"/>
              <a:buChar char="•"/>
            </a:pPr>
            <a:r>
              <a:rPr kumimoji="1" lang="en-US" altLang="zh-CN" dirty="0"/>
              <a:t>Start</a:t>
            </a:r>
            <a:r>
              <a:rPr kumimoji="1" lang="zh-CN" altLang="en-US" dirty="0"/>
              <a:t> </a:t>
            </a:r>
            <a:r>
              <a:rPr kumimoji="1" lang="en-US" altLang="zh-CN" dirty="0"/>
              <a:t>from</a:t>
            </a:r>
            <a:r>
              <a:rPr kumimoji="1" lang="zh-CN" altLang="en-US" dirty="0"/>
              <a:t> </a:t>
            </a:r>
            <a:r>
              <a:rPr kumimoji="1" lang="en-US" altLang="zh-CN" dirty="0"/>
              <a:t>a</a:t>
            </a:r>
            <a:r>
              <a:rPr kumimoji="1" lang="zh-CN" altLang="en-US" dirty="0"/>
              <a:t> </a:t>
            </a:r>
            <a:r>
              <a:rPr kumimoji="1" lang="en-US" altLang="zh-CN" dirty="0"/>
              <a:t>set</a:t>
            </a:r>
            <a:r>
              <a:rPr kumimoji="1" lang="zh-CN" altLang="en-US" dirty="0"/>
              <a:t> </a:t>
            </a:r>
            <a:r>
              <a:rPr kumimoji="1" lang="en-US" altLang="zh-CN" dirty="0"/>
              <a:t>of</a:t>
            </a:r>
            <a:r>
              <a:rPr kumimoji="1" lang="zh-CN" altLang="en-US" dirty="0"/>
              <a:t> </a:t>
            </a:r>
            <a:r>
              <a:rPr kumimoji="1" lang="en-US" altLang="zh-CN" dirty="0"/>
              <a:t>random</a:t>
            </a:r>
            <a:r>
              <a:rPr kumimoji="1" lang="zh-CN" altLang="en-US" dirty="0"/>
              <a:t> </a:t>
            </a:r>
            <a:r>
              <a:rPr kumimoji="1" lang="en-US" altLang="zh-CN" dirty="0"/>
              <a:t>parameters</a:t>
            </a:r>
            <a:endParaRPr kumimoji="1" lang="zh-CN" altLang="en-US" dirty="0"/>
          </a:p>
        </p:txBody>
      </p:sp>
      <mc:AlternateContent xmlns:mc="http://schemas.openxmlformats.org/markup-compatibility/2006" xmlns:a14="http://schemas.microsoft.com/office/drawing/2010/main">
        <mc:Choice Requires="a14">
          <p:graphicFrame>
            <p:nvGraphicFramePr>
              <p:cNvPr id="12" name="表格 11"/>
              <p:cNvGraphicFramePr>
                <a:graphicFrameLocks noGrp="1"/>
              </p:cNvGraphicFramePr>
              <p:nvPr/>
            </p:nvGraphicFramePr>
            <p:xfrm>
              <a:off x="5300222" y="3610340"/>
              <a:ext cx="3336197" cy="3078480"/>
            </p:xfrm>
            <a:graphic>
              <a:graphicData uri="http://schemas.openxmlformats.org/drawingml/2006/table">
                <a:tbl>
                  <a:tblPr firstRow="1" bandRow="1">
                    <a:tableStyleId>{B301B821-A1FF-4177-AEE7-76D212191A09}</a:tableStyleId>
                  </a:tblPr>
                  <a:tblGrid>
                    <a:gridCol w="1773685">
                      <a:extLst>
                        <a:ext uri="{9D8B030D-6E8A-4147-A177-3AD203B41FA5}">
                          <a16:colId xmlns:a16="http://schemas.microsoft.com/office/drawing/2014/main" val="20000"/>
                        </a:ext>
                      </a:extLst>
                    </a:gridCol>
                    <a:gridCol w="1562512">
                      <a:extLst>
                        <a:ext uri="{9D8B030D-6E8A-4147-A177-3AD203B41FA5}">
                          <a16:colId xmlns:a16="http://schemas.microsoft.com/office/drawing/2014/main" val="20001"/>
                        </a:ext>
                      </a:extLst>
                    </a:gridCol>
                  </a:tblGrid>
                  <a:tr h="292994">
                    <a:tc>
                      <a:txBody>
                        <a:bodyPr/>
                        <a:lstStyle/>
                        <a:p>
                          <a:pPr marL="0" algn="ctr" defTabSz="914400" rtl="0" eaLnBrk="1" latinLnBrk="0" hangingPunct="1"/>
                          <a:r>
                            <a:rPr lang="en-US" altLang="zh-CN" sz="1400" b="0" kern="1200" dirty="0">
                              <a:solidFill>
                                <a:schemeClr val="tx1"/>
                              </a:solidFill>
                              <a:latin typeface="Times New Roman" panose="02020603050405020304" pitchFamily="18" charset="0"/>
                              <a:ea typeface="+mn-ea"/>
                              <a:cs typeface="Times New Roman" panose="02020603050405020304" pitchFamily="18" charset="0"/>
                            </a:rPr>
                            <a:t>Parameters </a:t>
                          </a:r>
                          <a:endParaRPr lang="zh-CN" altLang="en-US" sz="14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w="12700" cmpd="sng">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altLang="zh-CN" sz="1400" b="0" kern="1200" dirty="0" err="1">
                              <a:solidFill>
                                <a:schemeClr val="tx1"/>
                              </a:solidFill>
                              <a:latin typeface="Times New Roman" panose="02020603050405020304" pitchFamily="18" charset="0"/>
                              <a:ea typeface="+mn-ea"/>
                              <a:cs typeface="Times New Roman" panose="02020603050405020304" pitchFamily="18" charset="0"/>
                            </a:rPr>
                            <a:t>G4bl</a:t>
                          </a:r>
                          <a:r>
                            <a:rPr lang="en-US" altLang="zh-CN" sz="1400" b="0" kern="1200" dirty="0">
                              <a:solidFill>
                                <a:schemeClr val="tx1"/>
                              </a:solidFill>
                              <a:latin typeface="Times New Roman" panose="02020603050405020304" pitchFamily="18" charset="0"/>
                              <a:ea typeface="+mn-ea"/>
                              <a:cs typeface="Times New Roman" panose="02020603050405020304" pitchFamily="18" charset="0"/>
                            </a:rPr>
                            <a:t> simulation</a:t>
                          </a:r>
                          <a:endParaRPr lang="zh-CN" altLang="en-US" sz="14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91430">
                    <a:tc>
                      <a:txBody>
                        <a:bodyPr/>
                        <a:lstStyle/>
                        <a:p>
                          <a:pPr marL="0" algn="ctr" defTabSz="914400" rtl="0" eaLnBrk="1" latinLnBrk="0" hangingPunct="1"/>
                          <a:r>
                            <a:rPr lang="en-US" altLang="zh-CN" sz="1400" b="0" kern="1200" dirty="0">
                              <a:solidFill>
                                <a:schemeClr val="tx1"/>
                              </a:solidFill>
                              <a:latin typeface="Times New Roman" panose="02020603050405020304" pitchFamily="18" charset="0"/>
                              <a:ea typeface="+mn-ea"/>
                              <a:cs typeface="Times New Roman" panose="02020603050405020304" pitchFamily="18" charset="0"/>
                            </a:rPr>
                            <a:t>x (FWHM)</a:t>
                          </a:r>
                          <a:endParaRPr lang="zh-CN" altLang="en-US" sz="14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w="12700" cmpd="sng">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altLang="zh-CN" sz="1400" b="0" kern="1200" dirty="0">
                              <a:solidFill>
                                <a:schemeClr val="tx1"/>
                              </a:solidFill>
                              <a:latin typeface="Times New Roman" panose="02020603050405020304" pitchFamily="18" charset="0"/>
                              <a:ea typeface="+mn-ea"/>
                              <a:cs typeface="Times New Roman" panose="02020603050405020304" pitchFamily="18" charset="0"/>
                            </a:rPr>
                            <a:t>1.64 cm</a:t>
                          </a:r>
                          <a:endParaRPr lang="zh-CN" altLang="en-US" sz="14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91430">
                    <a:tc>
                      <a:txBody>
                        <a:bodyPr/>
                        <a:lstStyle/>
                        <a:p>
                          <a:pPr marL="0" algn="ctr" defTabSz="914400" rtl="0" eaLnBrk="1" latinLnBrk="0" hangingPunct="1"/>
                          <a:r>
                            <a:rPr lang="en-US" altLang="zh-CN" sz="1400" b="0" kern="1200" dirty="0">
                              <a:solidFill>
                                <a:schemeClr val="tx1"/>
                              </a:solidFill>
                              <a:latin typeface="Times New Roman" panose="02020603050405020304" pitchFamily="18" charset="0"/>
                              <a:ea typeface="+mn-ea"/>
                              <a:cs typeface="Times New Roman" panose="02020603050405020304" pitchFamily="18" charset="0"/>
                            </a:rPr>
                            <a:t>y (FWHM)</a:t>
                          </a:r>
                          <a:endParaRPr lang="zh-CN" altLang="en-US" sz="14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w="12700" cmpd="sng">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altLang="zh-CN" sz="1400" b="0" kern="1200" dirty="0">
                              <a:solidFill>
                                <a:schemeClr val="tx1"/>
                              </a:solidFill>
                              <a:latin typeface="Times New Roman" panose="02020603050405020304" pitchFamily="18" charset="0"/>
                              <a:ea typeface="+mn-ea"/>
                              <a:cs typeface="Times New Roman" panose="02020603050405020304" pitchFamily="18" charset="0"/>
                            </a:rPr>
                            <a:t>1.84 cm</a:t>
                          </a:r>
                          <a:endParaRPr lang="zh-CN" altLang="en-US" sz="14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91430">
                    <a:tc>
                      <a:txBody>
                        <a:bodyPr/>
                        <a:lstStyle/>
                        <a:p>
                          <a:pPr marL="0" algn="ctr" defTabSz="914400" rtl="0" eaLnBrk="1" latinLnBrk="0" hangingPunct="1"/>
                          <a:r>
                            <a:rPr lang="el-GR" altLang="zh-CN" sz="1400" b="0" kern="1200" dirty="0">
                              <a:solidFill>
                                <a:schemeClr val="tx1"/>
                              </a:solidFill>
                              <a:latin typeface="Times New Roman" panose="02020603050405020304" pitchFamily="18" charset="0"/>
                              <a:ea typeface="+mn-ea"/>
                              <a:cs typeface="Times New Roman" panose="02020603050405020304" pitchFamily="18" charset="0"/>
                            </a:rPr>
                            <a:t>Δ</a:t>
                          </a:r>
                          <a:r>
                            <a:rPr lang="en-US" altLang="zh-CN" sz="1400" b="0" kern="1200" dirty="0">
                              <a:solidFill>
                                <a:schemeClr val="tx1"/>
                              </a:solidFill>
                              <a:latin typeface="Times New Roman" panose="02020603050405020304" pitchFamily="18" charset="0"/>
                              <a:ea typeface="+mn-ea"/>
                              <a:cs typeface="Times New Roman" panose="02020603050405020304" pitchFamily="18" charset="0"/>
                            </a:rPr>
                            <a:t>p/p (FWHM)</a:t>
                          </a:r>
                          <a:endParaRPr lang="zh-CN" altLang="en-US" sz="14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w="12700" cmpd="sng">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altLang="zh-CN" sz="1400" b="0" kern="1200" dirty="0">
                              <a:solidFill>
                                <a:schemeClr val="tx1"/>
                              </a:solidFill>
                              <a:latin typeface="Times New Roman" panose="02020603050405020304" pitchFamily="18" charset="0"/>
                              <a:ea typeface="+mn-ea"/>
                              <a:cs typeface="Times New Roman" panose="02020603050405020304" pitchFamily="18" charset="0"/>
                            </a:rPr>
                            <a:t>~ 7.6%</a:t>
                          </a:r>
                          <a:endParaRPr lang="zh-CN" altLang="en-US" sz="14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91430">
                    <a:tc>
                      <a:txBody>
                        <a:bodyPr/>
                        <a:lstStyle/>
                        <a:p>
                          <a:pPr marL="0" algn="ctr" defTabSz="914400" rtl="0" eaLnBrk="1" latinLnBrk="0" hangingPunct="1"/>
                          <a:r>
                            <a:rPr lang="en-US" altLang="zh-CN" sz="1400" b="0" kern="1200" dirty="0">
                              <a:solidFill>
                                <a:schemeClr val="tx1"/>
                              </a:solidFill>
                              <a:latin typeface="Times New Roman" panose="02020603050405020304" pitchFamily="18" charset="0"/>
                              <a:ea typeface="+mn-ea"/>
                              <a:cs typeface="Times New Roman" panose="02020603050405020304" pitchFamily="18" charset="0"/>
                            </a:rPr>
                            <a:t>μ+ rate </a:t>
                          </a:r>
                          <a:endParaRPr lang="zh-CN" altLang="en-US" sz="14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w="12700" cmpd="sng">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altLang="zh-CN" sz="1400" b="0" kern="1200" dirty="0">
                              <a:solidFill>
                                <a:schemeClr val="tx1"/>
                              </a:solidFill>
                              <a:latin typeface="Times New Roman" panose="02020603050405020304" pitchFamily="18" charset="0"/>
                              <a:ea typeface="+mn-ea"/>
                              <a:cs typeface="Times New Roman" panose="02020603050405020304" pitchFamily="18" charset="0"/>
                            </a:rPr>
                            <a:t>18.2</a:t>
                          </a:r>
                          <a:r>
                            <a:rPr lang="el-GR" altLang="zh-CN" sz="1400" b="0" kern="1200" dirty="0">
                              <a:solidFill>
                                <a:schemeClr val="tx1"/>
                              </a:solidFill>
                              <a:latin typeface="Times New Roman" panose="02020603050405020304" pitchFamily="18" charset="0"/>
                              <a:ea typeface="+mn-ea"/>
                              <a:cs typeface="Times New Roman" panose="02020603050405020304" pitchFamily="18" charset="0"/>
                            </a:rPr>
                            <a:t>×10</a:t>
                          </a:r>
                          <a:r>
                            <a:rPr lang="en-US" altLang="zh-CN" sz="1400" b="0" kern="1200" baseline="30000" dirty="0">
                              <a:solidFill>
                                <a:schemeClr val="tx1"/>
                              </a:solidFill>
                              <a:latin typeface="Times New Roman" panose="02020603050405020304" pitchFamily="18" charset="0"/>
                              <a:ea typeface="+mn-ea"/>
                              <a:cs typeface="Times New Roman" panose="02020603050405020304" pitchFamily="18" charset="0"/>
                            </a:rPr>
                            <a:t>5</a:t>
                          </a:r>
                          <a:r>
                            <a:rPr lang="el-GR" altLang="zh-CN" sz="1400" b="0" kern="1200" dirty="0">
                              <a:solidFill>
                                <a:schemeClr val="tx1"/>
                              </a:solidFill>
                              <a:latin typeface="Times New Roman" panose="02020603050405020304" pitchFamily="18" charset="0"/>
                              <a:ea typeface="+mn-ea"/>
                              <a:cs typeface="Times New Roman" panose="02020603050405020304" pitchFamily="18" charset="0"/>
                            </a:rPr>
                            <a:t> μ</a:t>
                          </a:r>
                          <a:r>
                            <a:rPr lang="el-GR" altLang="zh-CN" sz="1400" b="0" kern="1200" baseline="30000" dirty="0">
                              <a:solidFill>
                                <a:schemeClr val="tx1"/>
                              </a:solidFill>
                              <a:latin typeface="Times New Roman" panose="02020603050405020304" pitchFamily="18" charset="0"/>
                              <a:ea typeface="+mn-ea"/>
                              <a:cs typeface="Times New Roman" panose="02020603050405020304" pitchFamily="18" charset="0"/>
                            </a:rPr>
                            <a:t>+</a:t>
                          </a:r>
                          <a:r>
                            <a:rPr lang="en-US" altLang="zh-CN" sz="1400" b="0" kern="1200" dirty="0">
                              <a:solidFill>
                                <a:schemeClr val="tx1"/>
                              </a:solidFill>
                              <a:latin typeface="Times New Roman" panose="02020603050405020304" pitchFamily="18" charset="0"/>
                              <a:ea typeface="+mn-ea"/>
                              <a:cs typeface="Times New Roman" panose="02020603050405020304" pitchFamily="18" charset="0"/>
                            </a:rPr>
                            <a:t>/s</a:t>
                          </a:r>
                        </a:p>
                      </a:txBody>
                      <a:tcPr anchor="ct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56366">
                    <a:tc>
                      <a:txBody>
                        <a:bodyPr/>
                        <a:lstStyle/>
                        <a:p>
                          <a:pPr marL="0" algn="ctr" defTabSz="914400" rtl="0" eaLnBrk="1" latinLnBrk="0" hangingPunct="1"/>
                          <a:r>
                            <a:rPr lang="en-US" altLang="zh-CN" sz="1600" b="1" kern="1200" dirty="0">
                              <a:solidFill>
                                <a:schemeClr val="tx1"/>
                              </a:solidFill>
                              <a:latin typeface="Times New Roman" panose="02020603050405020304" pitchFamily="18" charset="0"/>
                              <a:ea typeface="+mn-ea"/>
                              <a:cs typeface="Times New Roman" panose="02020603050405020304" pitchFamily="18" charset="0"/>
                            </a:rPr>
                            <a:t>μ+ rate on </a:t>
                          </a:r>
                          <a14:m>
                            <m:oMath xmlns:m="http://schemas.openxmlformats.org/officeDocument/2006/math">
                              <m:r>
                                <a:rPr lang="zh-CN" altLang="en-US" sz="1600" b="1" i="1" kern="1200" smtClean="0">
                                  <a:solidFill>
                                    <a:schemeClr val="tx1"/>
                                  </a:solidFill>
                                  <a:latin typeface="Cambria Math" panose="02040503050406030204" pitchFamily="18" charset="0"/>
                                  <a:ea typeface="+mn-ea"/>
                                  <a:cs typeface="Times New Roman" panose="02020603050405020304" pitchFamily="18" charset="0"/>
                                </a:rPr>
                                <m:t>𝝓</m:t>
                              </m:r>
                              <m:r>
                                <a:rPr lang="en-US" altLang="zh-CN" sz="1600" b="1" i="1" kern="1200" smtClean="0">
                                  <a:solidFill>
                                    <a:schemeClr val="tx1"/>
                                  </a:solidFill>
                                  <a:latin typeface="Cambria Math" panose="02040503050406030204" pitchFamily="18" charset="0"/>
                                  <a:ea typeface="+mn-ea"/>
                                  <a:cs typeface="Times New Roman" panose="02020603050405020304" pitchFamily="18" charset="0"/>
                                </a:rPr>
                                <m:t>𝟑𝟎</m:t>
                              </m:r>
                            </m:oMath>
                          </a14:m>
                          <a:r>
                            <a:rPr lang="zh-CN" altLang="en-US" sz="1600" b="1" kern="1200" dirty="0">
                              <a:solidFill>
                                <a:schemeClr val="tx1"/>
                              </a:solidFill>
                              <a:latin typeface="Times New Roman" panose="02020603050405020304" pitchFamily="18" charset="0"/>
                              <a:ea typeface="+mn-ea"/>
                              <a:cs typeface="Times New Roman" panose="02020603050405020304" pitchFamily="18" charset="0"/>
                            </a:rPr>
                            <a:t> </a:t>
                          </a:r>
                          <a:r>
                            <a:rPr lang="en-US" altLang="zh-CN" sz="1600" b="1" kern="1200" dirty="0">
                              <a:solidFill>
                                <a:schemeClr val="tx1"/>
                              </a:solidFill>
                              <a:latin typeface="Times New Roman" panose="02020603050405020304" pitchFamily="18" charset="0"/>
                              <a:ea typeface="+mn-ea"/>
                              <a:cs typeface="Times New Roman" panose="02020603050405020304" pitchFamily="18" charset="0"/>
                            </a:rPr>
                            <a:t>mm</a:t>
                          </a:r>
                          <a:endParaRPr lang="zh-CN" altLang="en-US" sz="1600" b="1" kern="1200" dirty="0">
                            <a:solidFill>
                              <a:schemeClr val="tx1"/>
                            </a:solidFill>
                            <a:latin typeface="Times New Roman" panose="02020603050405020304" pitchFamily="18" charset="0"/>
                            <a:ea typeface="+mn-ea"/>
                            <a:cs typeface="Times New Roman" panose="02020603050405020304" pitchFamily="18" charset="0"/>
                          </a:endParaRPr>
                        </a:p>
                      </a:txBody>
                      <a:tcPr anchor="ctr">
                        <a:lnL w="12700" cmpd="sng">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altLang="zh-CN" sz="1600" b="1" kern="1200" dirty="0">
                              <a:solidFill>
                                <a:schemeClr val="tx1"/>
                              </a:solidFill>
                              <a:latin typeface="Times New Roman" panose="02020603050405020304" pitchFamily="18" charset="0"/>
                              <a:ea typeface="+mn-ea"/>
                              <a:cs typeface="Times New Roman" panose="02020603050405020304" pitchFamily="18" charset="0"/>
                            </a:rPr>
                            <a:t>15.7 ×10</a:t>
                          </a:r>
                          <a:r>
                            <a:rPr lang="en-US" altLang="zh-CN" sz="1600" b="1" kern="1200" baseline="30000" dirty="0">
                              <a:solidFill>
                                <a:schemeClr val="tx1"/>
                              </a:solidFill>
                              <a:latin typeface="Times New Roman" panose="02020603050405020304" pitchFamily="18" charset="0"/>
                              <a:ea typeface="+mn-ea"/>
                              <a:cs typeface="Times New Roman" panose="02020603050405020304" pitchFamily="18" charset="0"/>
                            </a:rPr>
                            <a:t>5</a:t>
                          </a:r>
                          <a:r>
                            <a:rPr lang="en-US" altLang="zh-CN" sz="1600" b="1" kern="1200" dirty="0">
                              <a:solidFill>
                                <a:schemeClr val="tx1"/>
                              </a:solidFill>
                              <a:latin typeface="Times New Roman" panose="02020603050405020304" pitchFamily="18" charset="0"/>
                              <a:ea typeface="+mn-ea"/>
                              <a:cs typeface="Times New Roman" panose="02020603050405020304" pitchFamily="18" charset="0"/>
                            </a:rPr>
                            <a:t> </a:t>
                          </a:r>
                          <a:r>
                            <a:rPr lang="el-GR" altLang="zh-CN" sz="1600" b="1" kern="1200" dirty="0">
                              <a:solidFill>
                                <a:schemeClr val="tx1"/>
                              </a:solidFill>
                              <a:latin typeface="Times New Roman" panose="02020603050405020304" pitchFamily="18" charset="0"/>
                              <a:ea typeface="+mn-ea"/>
                              <a:cs typeface="Times New Roman" panose="02020603050405020304" pitchFamily="18" charset="0"/>
                            </a:rPr>
                            <a:t>μ</a:t>
                          </a:r>
                          <a:r>
                            <a:rPr lang="el-GR" altLang="zh-CN" sz="1600" b="1" kern="1200" baseline="30000" dirty="0">
                              <a:solidFill>
                                <a:schemeClr val="tx1"/>
                              </a:solidFill>
                              <a:latin typeface="Times New Roman" panose="02020603050405020304" pitchFamily="18" charset="0"/>
                              <a:ea typeface="+mn-ea"/>
                              <a:cs typeface="Times New Roman" panose="02020603050405020304" pitchFamily="18" charset="0"/>
                            </a:rPr>
                            <a:t>+</a:t>
                          </a:r>
                          <a:r>
                            <a:rPr lang="en-US" altLang="zh-CN" sz="1600" b="1" kern="1200" dirty="0">
                              <a:solidFill>
                                <a:schemeClr val="tx1"/>
                              </a:solidFill>
                              <a:latin typeface="Times New Roman" panose="02020603050405020304" pitchFamily="18" charset="0"/>
                              <a:ea typeface="+mn-ea"/>
                              <a:cs typeface="Times New Roman" panose="02020603050405020304" pitchFamily="18" charset="0"/>
                            </a:rPr>
                            <a:t>/s </a:t>
                          </a:r>
                          <a:endParaRPr lang="zh-CN" altLang="en-US" sz="1600" b="1"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17923">
                    <a:tc>
                      <a:txBody>
                        <a:bodyPr/>
                        <a:lstStyle/>
                        <a:p>
                          <a:pPr marL="0" algn="ctr" defTabSz="914400" rtl="0" eaLnBrk="1" latinLnBrk="0" hangingPunct="1"/>
                          <a:r>
                            <a:rPr lang="en-US" altLang="zh-CN" sz="1600" b="0" kern="1200" dirty="0">
                              <a:solidFill>
                                <a:schemeClr val="tx1"/>
                              </a:solidFill>
                              <a:latin typeface="Times New Roman" panose="02020603050405020304" pitchFamily="18" charset="0"/>
                              <a:ea typeface="+mn-ea"/>
                              <a:cs typeface="Times New Roman" panose="02020603050405020304" pitchFamily="18" charset="0"/>
                            </a:rPr>
                            <a:t>Core  ratio</a:t>
                          </a:r>
                          <a:endParaRPr lang="zh-CN" altLang="en-US" sz="16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w="12700" cmpd="sng">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altLang="zh-CN" sz="1600" b="0" kern="1200" dirty="0">
                              <a:solidFill>
                                <a:schemeClr val="tx1"/>
                              </a:solidFill>
                              <a:latin typeface="Times New Roman" panose="02020603050405020304" pitchFamily="18" charset="0"/>
                              <a:ea typeface="+mn-ea"/>
                              <a:cs typeface="Times New Roman" panose="02020603050405020304" pitchFamily="18" charset="0"/>
                            </a:rPr>
                            <a:t>91.24%</a:t>
                          </a:r>
                          <a:endParaRPr lang="zh-CN" altLang="en-US" sz="16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17923">
                    <a:tc>
                      <a:txBody>
                        <a:bodyPr/>
                        <a:lstStyle/>
                        <a:p>
                          <a:pPr marL="0" algn="ctr" defTabSz="914400" rtl="0" eaLnBrk="1" latinLnBrk="0" hangingPunct="1"/>
                          <a:r>
                            <a:rPr lang="en-GB" altLang="zh-CN" sz="1600" b="1" kern="1200" dirty="0">
                              <a:solidFill>
                                <a:schemeClr val="tx1"/>
                              </a:solidFill>
                              <a:latin typeface="Times New Roman" panose="02020603050405020304" pitchFamily="18" charset="0"/>
                              <a:ea typeface="+mn-ea"/>
                              <a:cs typeface="Times New Roman" panose="02020603050405020304" pitchFamily="18" charset="0"/>
                            </a:rPr>
                            <a:t>Polarization</a:t>
                          </a:r>
                          <a:endParaRPr lang="zh-CN" altLang="en-US" sz="1600" b="1" kern="1200" dirty="0">
                            <a:solidFill>
                              <a:schemeClr val="tx1"/>
                            </a:solidFill>
                            <a:latin typeface="Times New Roman" panose="02020603050405020304" pitchFamily="18" charset="0"/>
                            <a:ea typeface="+mn-ea"/>
                            <a:cs typeface="Times New Roman" panose="02020603050405020304" pitchFamily="18" charset="0"/>
                          </a:endParaRPr>
                        </a:p>
                      </a:txBody>
                      <a:tcPr anchor="ctr">
                        <a:lnL w="12700" cmpd="sng">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altLang="zh-CN" sz="1600" b="1" kern="1200" dirty="0">
                              <a:solidFill>
                                <a:schemeClr val="tx1"/>
                              </a:solidFill>
                              <a:latin typeface="Times New Roman" panose="02020603050405020304" pitchFamily="18" charset="0"/>
                              <a:ea typeface="+mn-ea"/>
                              <a:cs typeface="Times New Roman" panose="02020603050405020304" pitchFamily="18" charset="0"/>
                            </a:rPr>
                            <a:t>~ 95%</a:t>
                          </a:r>
                          <a:endParaRPr lang="zh-CN" altLang="en-US" sz="1600" b="1"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91430">
                    <a:tc>
                      <a:txBody>
                        <a:bodyPr/>
                        <a:lstStyle/>
                        <a:p>
                          <a:pPr marL="0" algn="ctr" defTabSz="914400" rtl="0" eaLnBrk="1" latinLnBrk="0" hangingPunct="1"/>
                          <a:r>
                            <a:rPr lang="en-US" altLang="zh-CN" sz="1400" b="0" kern="1200" baseline="0" dirty="0">
                              <a:solidFill>
                                <a:schemeClr val="tx1"/>
                              </a:solidFill>
                              <a:latin typeface="Times New Roman" panose="02020603050405020304" pitchFamily="18" charset="0"/>
                              <a:ea typeface="+mn-ea"/>
                              <a:cs typeface="Times New Roman" panose="02020603050405020304" pitchFamily="18" charset="0"/>
                            </a:rPr>
                            <a:t>e</a:t>
                          </a:r>
                          <a:r>
                            <a:rPr lang="en-US" altLang="zh-CN" sz="1400" b="0" kern="1200" baseline="30000" dirty="0">
                              <a:solidFill>
                                <a:schemeClr val="tx1"/>
                              </a:solidFill>
                              <a:latin typeface="Times New Roman" panose="02020603050405020304" pitchFamily="18" charset="0"/>
                              <a:ea typeface="+mn-ea"/>
                              <a:cs typeface="Times New Roman" panose="02020603050405020304" pitchFamily="18" charset="0"/>
                            </a:rPr>
                            <a:t>+</a:t>
                          </a:r>
                          <a:r>
                            <a:rPr lang="en-US" altLang="zh-CN" sz="1400" b="0" kern="1200" baseline="0" dirty="0">
                              <a:solidFill>
                                <a:schemeClr val="tx1"/>
                              </a:solidFill>
                              <a:latin typeface="Times New Roman" panose="02020603050405020304" pitchFamily="18" charset="0"/>
                              <a:ea typeface="+mn-ea"/>
                              <a:cs typeface="Times New Roman" panose="02020603050405020304" pitchFamily="18" charset="0"/>
                            </a:rPr>
                            <a:t>/μ</a:t>
                          </a:r>
                          <a:r>
                            <a:rPr lang="en-US" altLang="zh-CN" sz="1400" b="0" kern="1200" baseline="30000" dirty="0">
                              <a:solidFill>
                                <a:schemeClr val="tx1"/>
                              </a:solidFill>
                              <a:latin typeface="Times New Roman" panose="02020603050405020304" pitchFamily="18" charset="0"/>
                              <a:ea typeface="+mn-ea"/>
                              <a:cs typeface="Times New Roman" panose="02020603050405020304" pitchFamily="18" charset="0"/>
                            </a:rPr>
                            <a:t>+</a:t>
                          </a:r>
                          <a:endParaRPr lang="zh-CN" altLang="en-US" sz="1400" b="0" kern="1200" baseline="30000" dirty="0">
                            <a:solidFill>
                              <a:schemeClr val="tx1"/>
                            </a:solidFill>
                            <a:latin typeface="Times New Roman" panose="02020603050405020304" pitchFamily="18" charset="0"/>
                            <a:ea typeface="+mn-ea"/>
                            <a:cs typeface="Times New Roman" panose="02020603050405020304" pitchFamily="18" charset="0"/>
                          </a:endParaRPr>
                        </a:p>
                      </a:txBody>
                      <a:tcPr anchor="ctr">
                        <a:lnL w="12700" cmpd="sng">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altLang="zh-CN" sz="1400" b="0" kern="1200" dirty="0">
                              <a:solidFill>
                                <a:schemeClr val="tx1"/>
                              </a:solidFill>
                              <a:latin typeface="Times New Roman" panose="02020603050405020304" pitchFamily="18" charset="0"/>
                              <a:ea typeface="+mn-ea"/>
                              <a:cs typeface="Times New Roman" panose="02020603050405020304" pitchFamily="18" charset="0"/>
                            </a:rPr>
                            <a:t>&lt;0.01</a:t>
                          </a:r>
                          <a:endParaRPr lang="zh-CN" altLang="en-US" sz="14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mc:Choice>
        <mc:Fallback xmlns="">
          <p:graphicFrame>
            <p:nvGraphicFramePr>
              <p:cNvPr id="12" name="表格 11"/>
              <p:cNvGraphicFramePr>
                <a:graphicFrameLocks noGrp="1"/>
              </p:cNvGraphicFramePr>
              <p:nvPr/>
            </p:nvGraphicFramePr>
            <p:xfrm>
              <a:off x="5300222" y="3610340"/>
              <a:ext cx="3336197" cy="3078480"/>
            </p:xfrm>
            <a:graphic>
              <a:graphicData uri="http://schemas.openxmlformats.org/drawingml/2006/table">
                <a:tbl>
                  <a:tblPr firstRow="1" bandRow="1">
                    <a:tableStyleId>{B301B821-A1FF-4177-AEE7-76D212191A09}</a:tableStyleId>
                  </a:tblPr>
                  <a:tblGrid>
                    <a:gridCol w="1773685"/>
                    <a:gridCol w="1562512"/>
                  </a:tblGrid>
                  <a:tr h="292994">
                    <a:tc>
                      <a:txBody>
                        <a:bodyPr/>
                        <a:lstStyle/>
                        <a:p>
                          <a:pPr marL="0" algn="ctr" defTabSz="914400" rtl="0" eaLnBrk="1" latinLnBrk="0" hangingPunct="1"/>
                          <a:r>
                            <a:rPr lang="en-US" altLang="zh-CN" sz="1400" b="0" kern="1200" dirty="0">
                              <a:solidFill>
                                <a:schemeClr val="tx1"/>
                              </a:solidFill>
                              <a:latin typeface="Times New Roman" panose="02020603050405020304" pitchFamily="18" charset="0"/>
                              <a:ea typeface="+mn-ea"/>
                              <a:cs typeface="Times New Roman" panose="02020603050405020304" pitchFamily="18" charset="0"/>
                            </a:rPr>
                            <a:t>Parameters </a:t>
                          </a:r>
                          <a:endParaRPr lang="zh-CN" altLang="en-US" sz="14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w="12700" cmpd="sng">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altLang="zh-CN" sz="1400" b="0" kern="1200" dirty="0" err="1">
                              <a:solidFill>
                                <a:schemeClr val="tx1"/>
                              </a:solidFill>
                              <a:latin typeface="Times New Roman" panose="02020603050405020304" pitchFamily="18" charset="0"/>
                              <a:ea typeface="+mn-ea"/>
                              <a:cs typeface="Times New Roman" panose="02020603050405020304" pitchFamily="18" charset="0"/>
                            </a:rPr>
                            <a:t>G4bl</a:t>
                          </a:r>
                          <a:r>
                            <a:rPr lang="en-US" altLang="zh-CN" sz="1400" b="0" kern="1200" dirty="0">
                              <a:solidFill>
                                <a:schemeClr val="tx1"/>
                              </a:solidFill>
                              <a:latin typeface="Times New Roman" panose="02020603050405020304" pitchFamily="18" charset="0"/>
                              <a:ea typeface="+mn-ea"/>
                              <a:cs typeface="Times New Roman" panose="02020603050405020304" pitchFamily="18" charset="0"/>
                            </a:rPr>
                            <a:t> simulation</a:t>
                          </a:r>
                          <a:endParaRPr lang="zh-CN" altLang="en-US" sz="14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91430">
                    <a:tc>
                      <a:txBody>
                        <a:bodyPr/>
                        <a:lstStyle/>
                        <a:p>
                          <a:pPr marL="0" algn="ctr" defTabSz="914400" rtl="0" eaLnBrk="1" latinLnBrk="0" hangingPunct="1"/>
                          <a:r>
                            <a:rPr lang="en-US" altLang="zh-CN" sz="1400" b="0" kern="1200" dirty="0">
                              <a:solidFill>
                                <a:schemeClr val="tx1"/>
                              </a:solidFill>
                              <a:latin typeface="Times New Roman" panose="02020603050405020304" pitchFamily="18" charset="0"/>
                              <a:ea typeface="+mn-ea"/>
                              <a:cs typeface="Times New Roman" panose="02020603050405020304" pitchFamily="18" charset="0"/>
                            </a:rPr>
                            <a:t>x (FWHM)</a:t>
                          </a:r>
                          <a:endParaRPr lang="zh-CN" altLang="en-US" sz="14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w="12700" cmpd="sng">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altLang="zh-CN" sz="1400" b="0" kern="1200" dirty="0">
                              <a:solidFill>
                                <a:schemeClr val="tx1"/>
                              </a:solidFill>
                              <a:latin typeface="Times New Roman" panose="02020603050405020304" pitchFamily="18" charset="0"/>
                              <a:ea typeface="+mn-ea"/>
                              <a:cs typeface="Times New Roman" panose="02020603050405020304" pitchFamily="18" charset="0"/>
                            </a:rPr>
                            <a:t>1.64 cm</a:t>
                          </a:r>
                          <a:endParaRPr lang="zh-CN" altLang="en-US" sz="14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91430">
                    <a:tc>
                      <a:txBody>
                        <a:bodyPr/>
                        <a:lstStyle/>
                        <a:p>
                          <a:pPr marL="0" algn="ctr" defTabSz="914400" rtl="0" eaLnBrk="1" latinLnBrk="0" hangingPunct="1"/>
                          <a:r>
                            <a:rPr lang="en-US" altLang="zh-CN" sz="1400" b="0" kern="1200" dirty="0">
                              <a:solidFill>
                                <a:schemeClr val="tx1"/>
                              </a:solidFill>
                              <a:latin typeface="Times New Roman" panose="02020603050405020304" pitchFamily="18" charset="0"/>
                              <a:ea typeface="+mn-ea"/>
                              <a:cs typeface="Times New Roman" panose="02020603050405020304" pitchFamily="18" charset="0"/>
                            </a:rPr>
                            <a:t>y (FWHM)</a:t>
                          </a:r>
                          <a:endParaRPr lang="zh-CN" altLang="en-US" sz="14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w="12700" cmpd="sng">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altLang="zh-CN" sz="1400" b="0" kern="1200" dirty="0">
                              <a:solidFill>
                                <a:schemeClr val="tx1"/>
                              </a:solidFill>
                              <a:latin typeface="Times New Roman" panose="02020603050405020304" pitchFamily="18" charset="0"/>
                              <a:ea typeface="+mn-ea"/>
                              <a:cs typeface="Times New Roman" panose="02020603050405020304" pitchFamily="18" charset="0"/>
                            </a:rPr>
                            <a:t>1.84 cm</a:t>
                          </a:r>
                          <a:endParaRPr lang="zh-CN" altLang="en-US" sz="14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91430">
                    <a:tc>
                      <a:txBody>
                        <a:bodyPr/>
                        <a:lstStyle/>
                        <a:p>
                          <a:pPr marL="0" algn="ctr" defTabSz="914400" rtl="0" eaLnBrk="1" latinLnBrk="0" hangingPunct="1"/>
                          <a:r>
                            <a:rPr lang="el-GR" altLang="zh-CN" sz="1400" b="0" kern="1200" dirty="0">
                              <a:solidFill>
                                <a:schemeClr val="tx1"/>
                              </a:solidFill>
                              <a:latin typeface="Times New Roman" panose="02020603050405020304" pitchFamily="18" charset="0"/>
                              <a:ea typeface="+mn-ea"/>
                              <a:cs typeface="Times New Roman" panose="02020603050405020304" pitchFamily="18" charset="0"/>
                            </a:rPr>
                            <a:t>Δ</a:t>
                          </a:r>
                          <a:r>
                            <a:rPr lang="en-US" altLang="zh-CN" sz="1400" b="0" kern="1200" dirty="0">
                              <a:solidFill>
                                <a:schemeClr val="tx1"/>
                              </a:solidFill>
                              <a:latin typeface="Times New Roman" panose="02020603050405020304" pitchFamily="18" charset="0"/>
                              <a:ea typeface="+mn-ea"/>
                              <a:cs typeface="Times New Roman" panose="02020603050405020304" pitchFamily="18" charset="0"/>
                            </a:rPr>
                            <a:t>p/p (FWHM)</a:t>
                          </a:r>
                          <a:endParaRPr lang="zh-CN" altLang="en-US" sz="14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w="12700" cmpd="sng">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altLang="zh-CN" sz="1400" b="0" kern="1200" dirty="0">
                              <a:solidFill>
                                <a:schemeClr val="tx1"/>
                              </a:solidFill>
                              <a:latin typeface="Times New Roman" panose="02020603050405020304" pitchFamily="18" charset="0"/>
                              <a:ea typeface="+mn-ea"/>
                              <a:cs typeface="Times New Roman" panose="02020603050405020304" pitchFamily="18" charset="0"/>
                            </a:rPr>
                            <a:t>~ 7.6%</a:t>
                          </a:r>
                          <a:endParaRPr lang="zh-CN" altLang="en-US" sz="14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91430">
                    <a:tc>
                      <a:txBody>
                        <a:bodyPr/>
                        <a:lstStyle/>
                        <a:p>
                          <a:pPr marL="0" algn="ctr" defTabSz="914400" rtl="0" eaLnBrk="1" latinLnBrk="0" hangingPunct="1"/>
                          <a:r>
                            <a:rPr lang="en-US" altLang="zh-CN" sz="1400" b="0" kern="1200" dirty="0">
                              <a:solidFill>
                                <a:schemeClr val="tx1"/>
                              </a:solidFill>
                              <a:latin typeface="Times New Roman" panose="02020603050405020304" pitchFamily="18" charset="0"/>
                              <a:ea typeface="+mn-ea"/>
                              <a:cs typeface="Times New Roman" panose="02020603050405020304" pitchFamily="18" charset="0"/>
                            </a:rPr>
                            <a:t>μ+ rate </a:t>
                          </a:r>
                          <a:endParaRPr lang="zh-CN" altLang="en-US" sz="14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w="12700" cmpd="sng">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altLang="zh-CN" sz="1400" b="0" kern="1200" dirty="0">
                              <a:solidFill>
                                <a:schemeClr val="tx1"/>
                              </a:solidFill>
                              <a:latin typeface="Times New Roman" panose="02020603050405020304" pitchFamily="18" charset="0"/>
                              <a:ea typeface="+mn-ea"/>
                              <a:cs typeface="Times New Roman" panose="02020603050405020304" pitchFamily="18" charset="0"/>
                            </a:rPr>
                            <a:t>18.2</a:t>
                          </a:r>
                          <a:r>
                            <a:rPr lang="el-GR" altLang="zh-CN" sz="1400" b="0" kern="1200" dirty="0">
                              <a:solidFill>
                                <a:schemeClr val="tx1"/>
                              </a:solidFill>
                              <a:latin typeface="Times New Roman" panose="02020603050405020304" pitchFamily="18" charset="0"/>
                              <a:ea typeface="+mn-ea"/>
                              <a:cs typeface="Times New Roman" panose="02020603050405020304" pitchFamily="18" charset="0"/>
                            </a:rPr>
                            <a:t>×10</a:t>
                          </a:r>
                          <a:r>
                            <a:rPr lang="en-US" altLang="zh-CN" sz="1400" b="0" kern="1200" baseline="30000" dirty="0">
                              <a:solidFill>
                                <a:schemeClr val="tx1"/>
                              </a:solidFill>
                              <a:latin typeface="Times New Roman" panose="02020603050405020304" pitchFamily="18" charset="0"/>
                              <a:ea typeface="+mn-ea"/>
                              <a:cs typeface="Times New Roman" panose="02020603050405020304" pitchFamily="18" charset="0"/>
                            </a:rPr>
                            <a:t>5</a:t>
                          </a:r>
                          <a:r>
                            <a:rPr lang="el-GR" altLang="zh-CN" sz="1400" b="0" kern="1200" dirty="0">
                              <a:solidFill>
                                <a:schemeClr val="tx1"/>
                              </a:solidFill>
                              <a:latin typeface="Times New Roman" panose="02020603050405020304" pitchFamily="18" charset="0"/>
                              <a:ea typeface="+mn-ea"/>
                              <a:cs typeface="Times New Roman" panose="02020603050405020304" pitchFamily="18" charset="0"/>
                            </a:rPr>
                            <a:t> μ</a:t>
                          </a:r>
                          <a:r>
                            <a:rPr lang="el-GR" altLang="zh-CN" sz="1400" b="0" kern="1200" baseline="30000" dirty="0">
                              <a:solidFill>
                                <a:schemeClr val="tx1"/>
                              </a:solidFill>
                              <a:latin typeface="Times New Roman" panose="02020603050405020304" pitchFamily="18" charset="0"/>
                              <a:ea typeface="+mn-ea"/>
                              <a:cs typeface="Times New Roman" panose="02020603050405020304" pitchFamily="18" charset="0"/>
                            </a:rPr>
                            <a:t>+</a:t>
                          </a:r>
                          <a:r>
                            <a:rPr lang="en-US" altLang="zh-CN" sz="1400" b="0" kern="1200" dirty="0">
                              <a:solidFill>
                                <a:schemeClr val="tx1"/>
                              </a:solidFill>
                              <a:latin typeface="Times New Roman" panose="02020603050405020304" pitchFamily="18" charset="0"/>
                              <a:ea typeface="+mn-ea"/>
                              <a:cs typeface="Times New Roman" panose="02020603050405020304" pitchFamily="18" charset="0"/>
                            </a:rPr>
                            <a:t>/s</a:t>
                          </a:r>
                          <a:endParaRPr lang="en-US" altLang="zh-CN" sz="14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79120">
                    <a:tc>
                      <a:txBody>
                        <a:bodyPr/>
                        <a:lstStyle/>
                        <a:p>
                          <a:endParaRPr lang="zh-CN"/>
                        </a:p>
                      </a:txBody>
                      <a:tcPr anchor="ctr">
                        <a:lnL w="12700" cmpd="sng">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4"/>
                        </a:blipFill>
                      </a:tcPr>
                    </a:tc>
                    <a:tc>
                      <a:txBody>
                        <a:bodyPr/>
                        <a:lstStyle/>
                        <a:p>
                          <a:pPr marL="0" algn="ctr" defTabSz="914400" rtl="0" eaLnBrk="1" latinLnBrk="0" hangingPunct="1"/>
                          <a:r>
                            <a:rPr lang="en-US" altLang="zh-CN" sz="1600" b="1" kern="1200" dirty="0">
                              <a:solidFill>
                                <a:schemeClr val="tx1"/>
                              </a:solidFill>
                              <a:latin typeface="Times New Roman" panose="02020603050405020304" pitchFamily="18" charset="0"/>
                              <a:ea typeface="+mn-ea"/>
                              <a:cs typeface="Times New Roman" panose="02020603050405020304" pitchFamily="18" charset="0"/>
                            </a:rPr>
                            <a:t>15.7 ×10</a:t>
                          </a:r>
                          <a:r>
                            <a:rPr lang="en-US" altLang="zh-CN" sz="1600" b="1" kern="1200" baseline="30000" dirty="0">
                              <a:solidFill>
                                <a:schemeClr val="tx1"/>
                              </a:solidFill>
                              <a:latin typeface="Times New Roman" panose="02020603050405020304" pitchFamily="18" charset="0"/>
                              <a:ea typeface="+mn-ea"/>
                              <a:cs typeface="Times New Roman" panose="02020603050405020304" pitchFamily="18" charset="0"/>
                            </a:rPr>
                            <a:t>5</a:t>
                          </a:r>
                          <a:r>
                            <a:rPr lang="en-US" altLang="zh-CN" sz="1600" b="1" kern="1200" dirty="0">
                              <a:solidFill>
                                <a:schemeClr val="tx1"/>
                              </a:solidFill>
                              <a:latin typeface="Times New Roman" panose="02020603050405020304" pitchFamily="18" charset="0"/>
                              <a:ea typeface="+mn-ea"/>
                              <a:cs typeface="Times New Roman" panose="02020603050405020304" pitchFamily="18" charset="0"/>
                            </a:rPr>
                            <a:t> </a:t>
                          </a:r>
                          <a:r>
                            <a:rPr lang="el-GR" altLang="zh-CN" sz="1600" b="1" kern="1200" dirty="0">
                              <a:solidFill>
                                <a:schemeClr val="tx1"/>
                              </a:solidFill>
                              <a:latin typeface="Times New Roman" panose="02020603050405020304" pitchFamily="18" charset="0"/>
                              <a:ea typeface="+mn-ea"/>
                              <a:cs typeface="Times New Roman" panose="02020603050405020304" pitchFamily="18" charset="0"/>
                            </a:rPr>
                            <a:t>μ</a:t>
                          </a:r>
                          <a:r>
                            <a:rPr lang="el-GR" altLang="zh-CN" sz="1600" b="1" kern="1200" baseline="30000" dirty="0">
                              <a:solidFill>
                                <a:schemeClr val="tx1"/>
                              </a:solidFill>
                              <a:latin typeface="Times New Roman" panose="02020603050405020304" pitchFamily="18" charset="0"/>
                              <a:ea typeface="+mn-ea"/>
                              <a:cs typeface="Times New Roman" panose="02020603050405020304" pitchFamily="18" charset="0"/>
                            </a:rPr>
                            <a:t>+</a:t>
                          </a:r>
                          <a:r>
                            <a:rPr lang="en-US" altLang="zh-CN" sz="1600" b="1" kern="1200" dirty="0">
                              <a:solidFill>
                                <a:schemeClr val="tx1"/>
                              </a:solidFill>
                              <a:latin typeface="Times New Roman" panose="02020603050405020304" pitchFamily="18" charset="0"/>
                              <a:ea typeface="+mn-ea"/>
                              <a:cs typeface="Times New Roman" panose="02020603050405020304" pitchFamily="18" charset="0"/>
                            </a:rPr>
                            <a:t>/s </a:t>
                          </a:r>
                          <a:endParaRPr lang="zh-CN" altLang="en-US" sz="1600" b="1"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7923">
                    <a:tc>
                      <a:txBody>
                        <a:bodyPr/>
                        <a:lstStyle/>
                        <a:p>
                          <a:pPr marL="0" algn="ctr" defTabSz="914400" rtl="0" eaLnBrk="1" latinLnBrk="0" hangingPunct="1"/>
                          <a:r>
                            <a:rPr lang="en-US" altLang="zh-CN" sz="1600" b="0" kern="1200" dirty="0">
                              <a:solidFill>
                                <a:schemeClr val="tx1"/>
                              </a:solidFill>
                              <a:latin typeface="Times New Roman" panose="02020603050405020304" pitchFamily="18" charset="0"/>
                              <a:ea typeface="+mn-ea"/>
                              <a:cs typeface="Times New Roman" panose="02020603050405020304" pitchFamily="18" charset="0"/>
                            </a:rPr>
                            <a:t>Core  ratio</a:t>
                          </a:r>
                          <a:endParaRPr lang="zh-CN" altLang="en-US" sz="16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w="12700" cmpd="sng">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altLang="zh-CN" sz="1600" b="0" kern="1200" dirty="0">
                              <a:solidFill>
                                <a:schemeClr val="tx1"/>
                              </a:solidFill>
                              <a:latin typeface="Times New Roman" panose="02020603050405020304" pitchFamily="18" charset="0"/>
                              <a:ea typeface="+mn-ea"/>
                              <a:cs typeface="Times New Roman" panose="02020603050405020304" pitchFamily="18" charset="0"/>
                            </a:rPr>
                            <a:t>91.24%</a:t>
                          </a:r>
                          <a:endParaRPr lang="zh-CN" altLang="en-US" sz="16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7923">
                    <a:tc>
                      <a:txBody>
                        <a:bodyPr/>
                        <a:lstStyle/>
                        <a:p>
                          <a:pPr marL="0" algn="ctr" defTabSz="914400" rtl="0" eaLnBrk="1" latinLnBrk="0" hangingPunct="1"/>
                          <a:r>
                            <a:rPr lang="en-GB" altLang="zh-CN" sz="1600" b="1" kern="1200" dirty="0">
                              <a:solidFill>
                                <a:schemeClr val="tx1"/>
                              </a:solidFill>
                              <a:latin typeface="Times New Roman" panose="02020603050405020304" pitchFamily="18" charset="0"/>
                              <a:ea typeface="+mn-ea"/>
                              <a:cs typeface="Times New Roman" panose="02020603050405020304" pitchFamily="18" charset="0"/>
                            </a:rPr>
                            <a:t>Polarization</a:t>
                          </a:r>
                          <a:endParaRPr lang="zh-CN" altLang="en-US" sz="1600" b="1" kern="1200" dirty="0">
                            <a:solidFill>
                              <a:schemeClr val="tx1"/>
                            </a:solidFill>
                            <a:latin typeface="Times New Roman" panose="02020603050405020304" pitchFamily="18" charset="0"/>
                            <a:ea typeface="+mn-ea"/>
                            <a:cs typeface="Times New Roman" panose="02020603050405020304" pitchFamily="18" charset="0"/>
                          </a:endParaRPr>
                        </a:p>
                      </a:txBody>
                      <a:tcPr anchor="ctr">
                        <a:lnL w="12700" cmpd="sng">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altLang="zh-CN" sz="1600" b="1" kern="1200" dirty="0">
                              <a:solidFill>
                                <a:schemeClr val="tx1"/>
                              </a:solidFill>
                              <a:latin typeface="Times New Roman" panose="02020603050405020304" pitchFamily="18" charset="0"/>
                              <a:ea typeface="+mn-ea"/>
                              <a:cs typeface="Times New Roman" panose="02020603050405020304" pitchFamily="18" charset="0"/>
                            </a:rPr>
                            <a:t>~ 95%</a:t>
                          </a:r>
                          <a:endParaRPr lang="zh-CN" altLang="en-US" sz="1600" b="1"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91430">
                    <a:tc>
                      <a:txBody>
                        <a:bodyPr/>
                        <a:lstStyle/>
                        <a:p>
                          <a:pPr marL="0" algn="ctr" defTabSz="914400" rtl="0" eaLnBrk="1" latinLnBrk="0" hangingPunct="1"/>
                          <a:r>
                            <a:rPr lang="en-US" altLang="zh-CN" sz="1400" b="0" kern="1200" baseline="0" dirty="0">
                              <a:solidFill>
                                <a:schemeClr val="tx1"/>
                              </a:solidFill>
                              <a:latin typeface="Times New Roman" panose="02020603050405020304" pitchFamily="18" charset="0"/>
                              <a:ea typeface="+mn-ea"/>
                              <a:cs typeface="Times New Roman" panose="02020603050405020304" pitchFamily="18" charset="0"/>
                            </a:rPr>
                            <a:t>e</a:t>
                          </a:r>
                          <a:r>
                            <a:rPr lang="en-US" altLang="zh-CN" sz="1400" b="0" kern="1200" baseline="30000" dirty="0">
                              <a:solidFill>
                                <a:schemeClr val="tx1"/>
                              </a:solidFill>
                              <a:latin typeface="Times New Roman" panose="02020603050405020304" pitchFamily="18" charset="0"/>
                              <a:ea typeface="+mn-ea"/>
                              <a:cs typeface="Times New Roman" panose="02020603050405020304" pitchFamily="18" charset="0"/>
                            </a:rPr>
                            <a:t>+</a:t>
                          </a:r>
                          <a:r>
                            <a:rPr lang="en-US" altLang="zh-CN" sz="1400" b="0" kern="1200" baseline="0" dirty="0">
                              <a:solidFill>
                                <a:schemeClr val="tx1"/>
                              </a:solidFill>
                              <a:latin typeface="Times New Roman" panose="02020603050405020304" pitchFamily="18" charset="0"/>
                              <a:ea typeface="+mn-ea"/>
                              <a:cs typeface="Times New Roman" panose="02020603050405020304" pitchFamily="18" charset="0"/>
                            </a:rPr>
                            <a:t>/μ</a:t>
                          </a:r>
                          <a:r>
                            <a:rPr lang="en-US" altLang="zh-CN" sz="1400" b="0" kern="1200" baseline="30000" dirty="0">
                              <a:solidFill>
                                <a:schemeClr val="tx1"/>
                              </a:solidFill>
                              <a:latin typeface="Times New Roman" panose="02020603050405020304" pitchFamily="18" charset="0"/>
                              <a:ea typeface="+mn-ea"/>
                              <a:cs typeface="Times New Roman" panose="02020603050405020304" pitchFamily="18" charset="0"/>
                            </a:rPr>
                            <a:t>+</a:t>
                          </a:r>
                          <a:endParaRPr lang="zh-CN" altLang="en-US" sz="1400" b="0" kern="1200" baseline="30000" dirty="0">
                            <a:solidFill>
                              <a:schemeClr val="tx1"/>
                            </a:solidFill>
                            <a:latin typeface="Times New Roman" panose="02020603050405020304" pitchFamily="18" charset="0"/>
                            <a:ea typeface="+mn-ea"/>
                            <a:cs typeface="Times New Roman" panose="02020603050405020304" pitchFamily="18" charset="0"/>
                          </a:endParaRPr>
                        </a:p>
                      </a:txBody>
                      <a:tcPr anchor="ctr">
                        <a:lnL w="12700" cmpd="sng">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altLang="zh-CN" sz="1400" b="0" kern="1200" dirty="0">
                              <a:solidFill>
                                <a:schemeClr val="tx1"/>
                              </a:solidFill>
                              <a:latin typeface="Times New Roman" panose="02020603050405020304" pitchFamily="18" charset="0"/>
                              <a:ea typeface="+mn-ea"/>
                              <a:cs typeface="Times New Roman" panose="02020603050405020304" pitchFamily="18" charset="0"/>
                            </a:rPr>
                            <a:t>&lt;0.01</a:t>
                          </a:r>
                          <a:endParaRPr lang="zh-CN" altLang="en-US" sz="1400" b="0" kern="1200" dirty="0">
                            <a:solidFill>
                              <a:schemeClr val="tx1"/>
                            </a:solidFill>
                            <a:latin typeface="Times New Roman" panose="02020603050405020304" pitchFamily="18" charset="0"/>
                            <a:ea typeface="+mn-ea"/>
                            <a:cs typeface="Times New Roman" panose="02020603050405020304" pitchFamily="18" charset="0"/>
                          </a:endParaRPr>
                        </a:p>
                      </a:txBody>
                      <a:tcPr anchor="ctr">
                        <a:lnL>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mc:Fallback>
      </mc:AlternateContent>
      <p:pic>
        <p:nvPicPr>
          <p:cNvPr id="13" name="图片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932023" y="3405172"/>
            <a:ext cx="3424562" cy="2942355"/>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advTm="19747"/>
    </mc:Choice>
    <mc:Fallback xmlns="">
      <p:transition spd="slow" advTm="19747"/>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B6F15528-21DE-4FAA-801E-634DDDAF4B2B}" type="slidenum">
              <a:rPr lang="en-US" smtClean="0"/>
              <a:t>19</a:t>
            </a:fld>
            <a:endParaRPr lang="en-US" dirty="0"/>
          </a:p>
        </p:txBody>
      </p:sp>
      <p:sp>
        <p:nvSpPr>
          <p:cNvPr id="3" name="标题 2"/>
          <p:cNvSpPr>
            <a:spLocks noGrp="1"/>
          </p:cNvSpPr>
          <p:nvPr>
            <p:ph type="title"/>
          </p:nvPr>
        </p:nvSpPr>
        <p:spPr>
          <a:xfrm>
            <a:off x="685800" y="76200"/>
            <a:ext cx="7341570" cy="753033"/>
          </a:xfrm>
        </p:spPr>
        <p:txBody>
          <a:bodyPr vert="horz" lIns="0" tIns="0" rIns="0" bIns="0" rtlCol="0" anchor="b" anchorCtr="0">
            <a:noAutofit/>
          </a:bodyPr>
          <a:lstStyle/>
          <a:p>
            <a:r>
              <a:rPr lang="en-US" altLang="zh-CN" sz="3200" dirty="0">
                <a:solidFill>
                  <a:srgbClr val="3333FF"/>
                </a:solidFill>
                <a:latin typeface="微软雅黑" panose="020B0503020204020204" pitchFamily="34" charset="-122"/>
                <a:ea typeface="微软雅黑" panose="020B0503020204020204" pitchFamily="34" charset="-122"/>
              </a:rPr>
              <a:t>Technique</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design</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of</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the</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magnets</a:t>
            </a:r>
            <a:endParaRPr lang="zh-CN" altLang="en-US" sz="3200" dirty="0">
              <a:solidFill>
                <a:srgbClr val="3333FF"/>
              </a:solidFill>
              <a:latin typeface="微软雅黑" panose="020B0503020204020204" pitchFamily="34" charset="-122"/>
              <a:ea typeface="微软雅黑" panose="020B0503020204020204" pitchFamily="34" charset="-122"/>
            </a:endParaRPr>
          </a:p>
        </p:txBody>
      </p:sp>
      <p:pic>
        <p:nvPicPr>
          <p:cNvPr id="4" name="图片 3" descr="2D"/>
          <p:cNvPicPr/>
          <p:nvPr/>
        </p:nvPicPr>
        <p:blipFill>
          <a:blip r:embed="rId3" cstate="print">
            <a:extLst>
              <a:ext uri="{28A0092B-C50C-407E-A947-70E740481C1C}">
                <a14:useLocalDpi xmlns:a14="http://schemas.microsoft.com/office/drawing/2010/main" val="0"/>
              </a:ext>
            </a:extLst>
          </a:blip>
          <a:srcRect l="4677" t="11682" r="10611" b="7010"/>
          <a:stretch>
            <a:fillRect/>
          </a:stretch>
        </p:blipFill>
        <p:spPr>
          <a:xfrm>
            <a:off x="457201" y="1295400"/>
            <a:ext cx="3962400" cy="1219200"/>
          </a:xfrm>
          <a:prstGeom prst="rect">
            <a:avLst/>
          </a:prstGeom>
          <a:noFill/>
          <a:ln>
            <a:noFill/>
          </a:ln>
        </p:spPr>
      </p:pic>
      <p:pic>
        <p:nvPicPr>
          <p:cNvPr id="6" name="图片 5"/>
          <p:cNvPicPr/>
          <p:nvPr/>
        </p:nvPicPr>
        <p:blipFill>
          <a:blip r:embed="rId4" cstate="print">
            <a:extLst>
              <a:ext uri="{28A0092B-C50C-407E-A947-70E740481C1C}">
                <a14:useLocalDpi xmlns:a14="http://schemas.microsoft.com/office/drawing/2010/main" val="0"/>
              </a:ext>
            </a:extLst>
          </a:blip>
          <a:srcRect l="12148" t="19682" r="65880" b="24567"/>
          <a:stretch>
            <a:fillRect/>
          </a:stretch>
        </p:blipFill>
        <p:spPr>
          <a:xfrm>
            <a:off x="467360" y="3693115"/>
            <a:ext cx="3027680" cy="2467610"/>
          </a:xfrm>
          <a:prstGeom prst="rect">
            <a:avLst/>
          </a:prstGeom>
          <a:noFill/>
          <a:ln>
            <a:noFill/>
          </a:ln>
        </p:spPr>
      </p:pic>
      <p:sp>
        <p:nvSpPr>
          <p:cNvPr id="8" name="文本框 7"/>
          <p:cNvSpPr txBox="1"/>
          <p:nvPr/>
        </p:nvSpPr>
        <p:spPr>
          <a:xfrm>
            <a:off x="1981200" y="956548"/>
            <a:ext cx="2971800" cy="369332"/>
          </a:xfrm>
          <a:prstGeom prst="rect">
            <a:avLst/>
          </a:prstGeom>
          <a:noFill/>
        </p:spPr>
        <p:txBody>
          <a:bodyPr wrap="square" rtlCol="0">
            <a:spAutoFit/>
          </a:bodyPr>
          <a:lstStyle/>
          <a:p>
            <a:r>
              <a:rPr kumimoji="1" lang="en-US" altLang="zh-CN" dirty="0"/>
              <a:t>Dipole</a:t>
            </a:r>
            <a:endParaRPr kumimoji="1" lang="zh-CN" altLang="en-US" dirty="0"/>
          </a:p>
        </p:txBody>
      </p:sp>
      <p:sp>
        <p:nvSpPr>
          <p:cNvPr id="10" name="文本框 9"/>
          <p:cNvSpPr txBox="1"/>
          <p:nvPr/>
        </p:nvSpPr>
        <p:spPr>
          <a:xfrm>
            <a:off x="1102360" y="3422092"/>
            <a:ext cx="2743200" cy="369332"/>
          </a:xfrm>
          <a:prstGeom prst="rect">
            <a:avLst/>
          </a:prstGeom>
          <a:noFill/>
        </p:spPr>
        <p:txBody>
          <a:bodyPr wrap="square" rtlCol="0">
            <a:spAutoFit/>
          </a:bodyPr>
          <a:lstStyle/>
          <a:p>
            <a:r>
              <a:rPr kumimoji="1" lang="en-US" altLang="zh-CN" dirty="0"/>
              <a:t>Wein</a:t>
            </a:r>
            <a:r>
              <a:rPr kumimoji="1" lang="zh-CN" altLang="en-US" dirty="0"/>
              <a:t> </a:t>
            </a:r>
            <a:r>
              <a:rPr kumimoji="1" lang="en-US" altLang="zh-CN" dirty="0" err="1"/>
              <a:t>fielter</a:t>
            </a:r>
            <a:endParaRPr kumimoji="1" lang="zh-CN" altLang="en-US" dirty="0"/>
          </a:p>
        </p:txBody>
      </p:sp>
      <p:pic>
        <p:nvPicPr>
          <p:cNvPr id="11" name="图片 10"/>
          <p:cNvPicPr/>
          <p:nvPr/>
        </p:nvPicPr>
        <p:blipFill>
          <a:blip r:embed="rId5" cstate="print">
            <a:extLst>
              <a:ext uri="{28A0092B-C50C-407E-A947-70E740481C1C}">
                <a14:useLocalDpi xmlns:a14="http://schemas.microsoft.com/office/drawing/2010/main" val="0"/>
              </a:ext>
            </a:extLst>
          </a:blip>
          <a:srcRect l="42857" t="12833" r="32072" b="22501"/>
          <a:stretch>
            <a:fillRect/>
          </a:stretch>
        </p:blipFill>
        <p:spPr bwMode="auto">
          <a:xfrm>
            <a:off x="5791200" y="1417955"/>
            <a:ext cx="2007570" cy="2011045"/>
          </a:xfrm>
          <a:prstGeom prst="rect">
            <a:avLst/>
          </a:prstGeom>
          <a:noFill/>
          <a:ln>
            <a:noFill/>
          </a:ln>
        </p:spPr>
      </p:pic>
      <p:sp>
        <p:nvSpPr>
          <p:cNvPr id="12" name="文本框 11"/>
          <p:cNvSpPr txBox="1"/>
          <p:nvPr/>
        </p:nvSpPr>
        <p:spPr>
          <a:xfrm>
            <a:off x="5956785" y="894713"/>
            <a:ext cx="1676400" cy="369332"/>
          </a:xfrm>
          <a:prstGeom prst="rect">
            <a:avLst/>
          </a:prstGeom>
          <a:noFill/>
        </p:spPr>
        <p:txBody>
          <a:bodyPr wrap="square" rtlCol="0">
            <a:spAutoFit/>
          </a:bodyPr>
          <a:lstStyle/>
          <a:p>
            <a:r>
              <a:rPr kumimoji="1" lang="en-US" altLang="zh-CN" dirty="0"/>
              <a:t>Kicker</a:t>
            </a:r>
            <a:endParaRPr kumimoji="1" lang="zh-CN" altLang="en-US" dirty="0"/>
          </a:p>
        </p:txBody>
      </p:sp>
      <p:pic>
        <p:nvPicPr>
          <p:cNvPr id="13" name="内容占位符 1">
            <a:extLst>
              <a:ext uri="{FF2B5EF4-FFF2-40B4-BE49-F238E27FC236}">
                <a16:creationId xmlns:a16="http://schemas.microsoft.com/office/drawing/2014/main" id="{DAE72F23-86EA-6A47-AC1E-0660B01BB27A}"/>
              </a:ext>
            </a:extLst>
          </p:cNvPr>
          <p:cNvPicPr>
            <a:picLocks noChangeAspect="1"/>
          </p:cNvPicPr>
          <p:nvPr/>
        </p:nvPicPr>
        <p:blipFill>
          <a:blip r:embed="rId6"/>
          <a:stretch>
            <a:fillRect/>
          </a:stretch>
        </p:blipFill>
        <p:spPr>
          <a:xfrm>
            <a:off x="4130040" y="3403511"/>
            <a:ext cx="4540885" cy="3046819"/>
          </a:xfrm>
          <a:prstGeom prst="rect">
            <a:avLst/>
          </a:prstGeom>
        </p:spPr>
      </p:pic>
      <p:sp>
        <p:nvSpPr>
          <p:cNvPr id="7" name="文本框 6">
            <a:extLst>
              <a:ext uri="{FF2B5EF4-FFF2-40B4-BE49-F238E27FC236}">
                <a16:creationId xmlns:a16="http://schemas.microsoft.com/office/drawing/2014/main" id="{C3B29973-3E80-904E-8EAC-B0F070E292BF}"/>
              </a:ext>
            </a:extLst>
          </p:cNvPr>
          <p:cNvSpPr txBox="1"/>
          <p:nvPr/>
        </p:nvSpPr>
        <p:spPr>
          <a:xfrm>
            <a:off x="4572000" y="6318251"/>
            <a:ext cx="3994150" cy="369332"/>
          </a:xfrm>
          <a:prstGeom prst="rect">
            <a:avLst/>
          </a:prstGeom>
          <a:noFill/>
        </p:spPr>
        <p:txBody>
          <a:bodyPr wrap="square" rtlCol="0">
            <a:spAutoFit/>
          </a:bodyPr>
          <a:lstStyle/>
          <a:p>
            <a:r>
              <a:rPr kumimoji="1" lang="en-US" altLang="zh-CN" dirty="0"/>
              <a:t>Mechanical</a:t>
            </a:r>
            <a:r>
              <a:rPr kumimoji="1" lang="zh-CN" altLang="en-US" dirty="0"/>
              <a:t> </a:t>
            </a:r>
            <a:r>
              <a:rPr kumimoji="1" lang="en-US" altLang="zh-CN" dirty="0"/>
              <a:t>design</a:t>
            </a:r>
            <a:r>
              <a:rPr kumimoji="1" lang="zh-CN" altLang="en-US" dirty="0"/>
              <a:t> </a:t>
            </a:r>
            <a:r>
              <a:rPr kumimoji="1" lang="en-US" altLang="zh-CN" dirty="0"/>
              <a:t>of</a:t>
            </a:r>
            <a:r>
              <a:rPr kumimoji="1" lang="zh-CN" altLang="en-US" dirty="0"/>
              <a:t> </a:t>
            </a:r>
            <a:r>
              <a:rPr kumimoji="1" lang="en-US" altLang="zh-CN" dirty="0"/>
              <a:t>the</a:t>
            </a:r>
            <a:r>
              <a:rPr kumimoji="1" lang="zh-CN" altLang="en-US" dirty="0"/>
              <a:t> </a:t>
            </a:r>
            <a:r>
              <a:rPr kumimoji="1" lang="en-US" altLang="zh-CN" dirty="0"/>
              <a:t>magnets</a:t>
            </a:r>
            <a:endParaRPr kumimoji="1"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Tm="19747"/>
    </mc:Choice>
    <mc:Fallback xmlns="">
      <p:transition spd="slow" advTm="1974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B6F15528-21DE-4FAA-801E-634DDDAF4B2B}" type="slidenum">
              <a:rPr lang="en-US" smtClean="0"/>
              <a:t>2</a:t>
            </a:fld>
            <a:endParaRPr lang="en-US"/>
          </a:p>
        </p:txBody>
      </p:sp>
      <p:sp>
        <p:nvSpPr>
          <p:cNvPr id="4" name="内容占位符 3"/>
          <p:cNvSpPr>
            <a:spLocks noGrp="1"/>
          </p:cNvSpPr>
          <p:nvPr>
            <p:ph sz="quarter" idx="14"/>
          </p:nvPr>
        </p:nvSpPr>
        <p:spPr/>
        <p:txBody>
          <a:bodyPr>
            <a:normAutofit/>
          </a:bodyPr>
          <a:lstStyle/>
          <a:p>
            <a:pPr marL="342900" indent="-342900">
              <a:buFont typeface="Arial" panose="020B0604020202020204" pitchFamily="34" charset="0"/>
              <a:buChar char="•"/>
            </a:pPr>
            <a:r>
              <a:rPr kumimoji="1" lang="en-US" altLang="zh-CN" dirty="0"/>
              <a:t>Introduction</a:t>
            </a:r>
            <a:r>
              <a:rPr kumimoji="1" lang="zh-CN" altLang="en-US" dirty="0"/>
              <a:t> </a:t>
            </a:r>
            <a:r>
              <a:rPr kumimoji="1" lang="en-US" altLang="zh-CN" dirty="0"/>
              <a:t>on</a:t>
            </a:r>
            <a:r>
              <a:rPr kumimoji="1" lang="zh-CN" altLang="en-US" dirty="0"/>
              <a:t> </a:t>
            </a:r>
            <a:r>
              <a:rPr kumimoji="1" lang="en-US" altLang="zh-CN" dirty="0"/>
              <a:t>muon</a:t>
            </a:r>
            <a:r>
              <a:rPr kumimoji="1" lang="zh-CN" altLang="en-US" dirty="0"/>
              <a:t> </a:t>
            </a:r>
            <a:r>
              <a:rPr kumimoji="1" lang="en-US" altLang="zh-CN" dirty="0"/>
              <a:t>and</a:t>
            </a:r>
            <a:r>
              <a:rPr kumimoji="1" lang="zh-CN" altLang="en-US" dirty="0"/>
              <a:t> </a:t>
            </a:r>
            <a:r>
              <a:rPr kumimoji="1" lang="en-US" altLang="zh-CN" dirty="0"/>
              <a:t>CSNS</a:t>
            </a:r>
          </a:p>
          <a:p>
            <a:pPr marL="342900" indent="-342900">
              <a:buFont typeface="Arial" panose="020B0604020202020204" pitchFamily="34" charset="0"/>
              <a:buChar char="•"/>
            </a:pPr>
            <a:r>
              <a:rPr kumimoji="1" lang="en-US" altLang="zh-CN" dirty="0"/>
              <a:t>MELODY</a:t>
            </a:r>
            <a:r>
              <a:rPr kumimoji="1" lang="zh-CN" altLang="en-US" dirty="0"/>
              <a:t> </a:t>
            </a:r>
            <a:r>
              <a:rPr kumimoji="1" lang="en-US" altLang="zh-CN" dirty="0"/>
              <a:t>design</a:t>
            </a:r>
          </a:p>
          <a:p>
            <a:pPr marL="800100" lvl="1" indent="-342900"/>
            <a:r>
              <a:rPr kumimoji="1" lang="en-US" altLang="zh-CN" dirty="0"/>
              <a:t>Target</a:t>
            </a:r>
            <a:r>
              <a:rPr kumimoji="1" lang="zh-CN" altLang="en-US" dirty="0"/>
              <a:t> </a:t>
            </a:r>
            <a:r>
              <a:rPr kumimoji="1" lang="en-US" altLang="zh-CN" dirty="0"/>
              <a:t>station</a:t>
            </a:r>
          </a:p>
          <a:p>
            <a:pPr marL="800100" lvl="1" indent="-342900"/>
            <a:r>
              <a:rPr kumimoji="1" lang="en-US" altLang="zh-CN" dirty="0"/>
              <a:t>Muon</a:t>
            </a:r>
            <a:r>
              <a:rPr kumimoji="1" lang="zh-CN" altLang="en-US" dirty="0"/>
              <a:t> </a:t>
            </a:r>
            <a:r>
              <a:rPr kumimoji="1" lang="en-US" altLang="zh-CN" dirty="0"/>
              <a:t>beamlines</a:t>
            </a:r>
          </a:p>
          <a:p>
            <a:pPr marL="800100" lvl="1" indent="-342900"/>
            <a:r>
              <a:rPr kumimoji="1" lang="en-US" altLang="zh-CN" dirty="0" err="1"/>
              <a:t>μSR</a:t>
            </a:r>
            <a:r>
              <a:rPr kumimoji="1" lang="zh-CN" altLang="en-US" dirty="0"/>
              <a:t> </a:t>
            </a:r>
            <a:r>
              <a:rPr kumimoji="1" lang="en-US" altLang="zh-CN" dirty="0"/>
              <a:t>Spectrometer</a:t>
            </a:r>
          </a:p>
          <a:p>
            <a:pPr marL="800100" lvl="1" indent="-342900"/>
            <a:r>
              <a:rPr kumimoji="1" lang="en-US" altLang="zh-CN" dirty="0"/>
              <a:t>Beam</a:t>
            </a:r>
            <a:r>
              <a:rPr kumimoji="1" lang="zh-CN" altLang="en-US" dirty="0"/>
              <a:t> </a:t>
            </a:r>
            <a:r>
              <a:rPr kumimoji="1" lang="en-US" altLang="zh-CN" dirty="0"/>
              <a:t>measurement</a:t>
            </a:r>
          </a:p>
          <a:p>
            <a:pPr marL="342900" indent="-342900">
              <a:buFont typeface="Arial" panose="020B0604020202020204" pitchFamily="34" charset="0"/>
              <a:buChar char="•"/>
            </a:pPr>
            <a:r>
              <a:rPr kumimoji="1" lang="en-US" altLang="zh-CN" dirty="0"/>
              <a:t>Prospect of MELODY II:</a:t>
            </a:r>
          </a:p>
          <a:p>
            <a:pPr marL="800100" lvl="1" indent="-342900">
              <a:buFont typeface="Arial" panose="020B0604020202020204" pitchFamily="34" charset="0"/>
              <a:buChar char="•"/>
            </a:pPr>
            <a:r>
              <a:rPr kumimoji="1" lang="en-US" altLang="zh-CN" sz="2200" dirty="0"/>
              <a:t>More</a:t>
            </a:r>
            <a:r>
              <a:rPr kumimoji="1" lang="zh-CN" altLang="en-US" sz="2200" dirty="0"/>
              <a:t> </a:t>
            </a:r>
            <a:r>
              <a:rPr kumimoji="1" lang="en-US" altLang="zh-CN" sz="2200" dirty="0"/>
              <a:t>muon</a:t>
            </a:r>
            <a:r>
              <a:rPr kumimoji="1" lang="zh-CN" altLang="en-US" sz="2200" dirty="0"/>
              <a:t> </a:t>
            </a:r>
            <a:r>
              <a:rPr kumimoji="1" lang="en-US" altLang="zh-CN" sz="2200" dirty="0"/>
              <a:t>beams,</a:t>
            </a:r>
            <a:r>
              <a:rPr kumimoji="1" lang="zh-CN" altLang="en-US" sz="2200" dirty="0"/>
              <a:t> </a:t>
            </a:r>
            <a:r>
              <a:rPr kumimoji="1" lang="en-US" altLang="zh-CN" sz="2200" dirty="0"/>
              <a:t>more</a:t>
            </a:r>
            <a:r>
              <a:rPr kumimoji="1" lang="zh-CN" altLang="en-US" sz="2200" dirty="0"/>
              <a:t> </a:t>
            </a:r>
            <a:r>
              <a:rPr kumimoji="1" lang="en-US" altLang="zh-CN" sz="2200" dirty="0"/>
              <a:t>applications</a:t>
            </a:r>
          </a:p>
          <a:p>
            <a:pPr marL="800100" lvl="1" indent="-342900">
              <a:buFont typeface="Arial" panose="020B0604020202020204" pitchFamily="34" charset="0"/>
              <a:buChar char="•"/>
            </a:pPr>
            <a:r>
              <a:rPr kumimoji="1" lang="en-US" altLang="zh-CN" sz="2200" dirty="0"/>
              <a:t>Muon physics? - future muon facility?</a:t>
            </a:r>
            <a:endParaRPr kumimoji="1" lang="en-US" altLang="zh-CN" dirty="0"/>
          </a:p>
          <a:p>
            <a:pPr marL="342900" indent="-342900">
              <a:buFont typeface="Arial" panose="020B0604020202020204" pitchFamily="34" charset="0"/>
              <a:buChar char="•"/>
            </a:pPr>
            <a:endParaRPr kumimoji="1" lang="en-US" altLang="zh-CN" dirty="0"/>
          </a:p>
          <a:p>
            <a:pPr marL="342900" indent="-342900">
              <a:buFont typeface="Arial" panose="020B0604020202020204" pitchFamily="34" charset="0"/>
              <a:buChar char="•"/>
            </a:pPr>
            <a:r>
              <a:rPr kumimoji="1" lang="en-US" altLang="zh-CN" dirty="0"/>
              <a:t>Summary</a:t>
            </a:r>
            <a:endParaRPr kumimoji="1" lang="zh-CN" altLang="en-US" dirty="0"/>
          </a:p>
        </p:txBody>
      </p:sp>
      <p:sp>
        <p:nvSpPr>
          <p:cNvPr id="7" name="标题 2"/>
          <p:cNvSpPr>
            <a:spLocks noGrp="1"/>
          </p:cNvSpPr>
          <p:nvPr>
            <p:ph type="title"/>
          </p:nvPr>
        </p:nvSpPr>
        <p:spPr>
          <a:xfrm>
            <a:off x="457200" y="82569"/>
            <a:ext cx="7341570" cy="753033"/>
          </a:xfrm>
        </p:spPr>
        <p:txBody>
          <a:bodyPr vert="horz" lIns="0" tIns="0" rIns="0" bIns="0" rtlCol="0" anchor="b" anchorCtr="0">
            <a:noAutofit/>
          </a:bodyPr>
          <a:lstStyle/>
          <a:p>
            <a:r>
              <a:rPr lang="en-US" altLang="zh-CN" sz="3200" dirty="0">
                <a:solidFill>
                  <a:srgbClr val="3333FF"/>
                </a:solidFill>
                <a:latin typeface="微软雅黑" panose="020B0503020204020204" pitchFamily="34" charset="-122"/>
                <a:ea typeface="微软雅黑" panose="020B0503020204020204" pitchFamily="34" charset="-122"/>
              </a:rPr>
              <a:t>Outlines</a:t>
            </a:r>
            <a:endParaRPr lang="zh-CN" altLang="en-US" sz="3200" dirty="0">
              <a:solidFill>
                <a:srgbClr val="3333FF"/>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2000" advTm="473"/>
    </mc:Choice>
    <mc:Fallback xmlns="">
      <p:transition spd="slow" advTm="47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图片 93"/>
          <p:cNvPicPr>
            <a:picLocks noChangeAspect="1"/>
          </p:cNvPicPr>
          <p:nvPr/>
        </p:nvPicPr>
        <p:blipFill>
          <a:blip r:embed="rId3"/>
          <a:stretch>
            <a:fillRect/>
          </a:stretch>
        </p:blipFill>
        <p:spPr>
          <a:xfrm>
            <a:off x="6270208" y="5119796"/>
            <a:ext cx="1757162" cy="1345442"/>
          </a:xfrm>
          <a:prstGeom prst="rect">
            <a:avLst/>
          </a:prstGeom>
        </p:spPr>
      </p:pic>
      <p:sp>
        <p:nvSpPr>
          <p:cNvPr id="2" name="灯片编号占位符 1"/>
          <p:cNvSpPr>
            <a:spLocks noGrp="1"/>
          </p:cNvSpPr>
          <p:nvPr>
            <p:ph type="sldNum" sz="quarter" idx="11"/>
          </p:nvPr>
        </p:nvSpPr>
        <p:spPr/>
        <p:txBody>
          <a:bodyPr/>
          <a:lstStyle/>
          <a:p>
            <a:fld id="{B6F15528-21DE-4FAA-801E-634DDDAF4B2B}" type="slidenum">
              <a:rPr lang="en-US" smtClean="0"/>
              <a:t>20</a:t>
            </a:fld>
            <a:endParaRPr lang="en-US" dirty="0"/>
          </a:p>
        </p:txBody>
      </p:sp>
      <p:sp>
        <p:nvSpPr>
          <p:cNvPr id="3" name="标题 2"/>
          <p:cNvSpPr>
            <a:spLocks noGrp="1"/>
          </p:cNvSpPr>
          <p:nvPr>
            <p:ph type="title"/>
          </p:nvPr>
        </p:nvSpPr>
        <p:spPr>
          <a:xfrm>
            <a:off x="685800" y="76200"/>
            <a:ext cx="8001000" cy="753033"/>
          </a:xfrm>
        </p:spPr>
        <p:txBody>
          <a:bodyPr vert="horz" lIns="0" tIns="0" rIns="0" bIns="0" rtlCol="0" anchor="b" anchorCtr="0">
            <a:noAutofit/>
          </a:bodyPr>
          <a:lstStyle/>
          <a:p>
            <a:r>
              <a:rPr lang="en-US" altLang="zh-CN" sz="3200" dirty="0">
                <a:solidFill>
                  <a:srgbClr val="3333FF"/>
                </a:solidFill>
                <a:latin typeface="微软雅黑" panose="020B0503020204020204" pitchFamily="34" charset="-122"/>
                <a:ea typeface="微软雅黑" panose="020B0503020204020204" pitchFamily="34" charset="-122"/>
              </a:rPr>
              <a:t>Beam</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measurement</a:t>
            </a:r>
            <a:r>
              <a:rPr lang="en-US" altLang="zh-CN" sz="3200" dirty="0">
                <a:solidFill>
                  <a:srgbClr val="C00000"/>
                </a:solidFill>
                <a:latin typeface="微软雅黑" panose="020B0503020204020204" pitchFamily="34" charset="-122"/>
                <a:ea typeface="微软雅黑" panose="020B0503020204020204" pitchFamily="34" charset="-122"/>
              </a:rPr>
              <a:t> </a:t>
            </a:r>
            <a:endParaRPr lang="zh-CN" altLang="en-US" sz="3200" dirty="0">
              <a:solidFill>
                <a:srgbClr val="3333FF"/>
              </a:solidFill>
              <a:latin typeface="微软雅黑" panose="020B0503020204020204" pitchFamily="34" charset="-122"/>
              <a:ea typeface="微软雅黑" panose="020B0503020204020204" pitchFamily="34" charset="-122"/>
            </a:endParaRPr>
          </a:p>
        </p:txBody>
      </p:sp>
      <p:pic>
        <p:nvPicPr>
          <p:cNvPr id="5" name="图片 4"/>
          <p:cNvPicPr/>
          <p:nvPr/>
        </p:nvPicPr>
        <p:blipFill>
          <a:blip r:embed="rId4" cstate="print">
            <a:extLst>
              <a:ext uri="{28A0092B-C50C-407E-A947-70E740481C1C}">
                <a14:useLocalDpi xmlns:a14="http://schemas.microsoft.com/office/drawing/2010/main" val="0"/>
              </a:ext>
            </a:extLst>
          </a:blip>
          <a:srcRect l="4151" t="870" r="3679" b="2788"/>
          <a:stretch>
            <a:fillRect/>
          </a:stretch>
        </p:blipFill>
        <p:spPr>
          <a:xfrm>
            <a:off x="5410200" y="1510189"/>
            <a:ext cx="3048000" cy="1828800"/>
          </a:xfrm>
          <a:prstGeom prst="rect">
            <a:avLst/>
          </a:prstGeom>
        </p:spPr>
      </p:pic>
      <p:sp>
        <p:nvSpPr>
          <p:cNvPr id="8" name="文本框 7"/>
          <p:cNvSpPr txBox="1"/>
          <p:nvPr/>
        </p:nvSpPr>
        <p:spPr>
          <a:xfrm>
            <a:off x="6030866" y="3346763"/>
            <a:ext cx="2362200" cy="307777"/>
          </a:xfrm>
          <a:prstGeom prst="rect">
            <a:avLst/>
          </a:prstGeom>
          <a:noFill/>
        </p:spPr>
        <p:txBody>
          <a:bodyPr wrap="square" rtlCol="0">
            <a:spAutoFit/>
          </a:bodyPr>
          <a:lstStyle/>
          <a:p>
            <a:pPr algn="ctr"/>
            <a:r>
              <a:rPr kumimoji="1" lang="en-US" altLang="zh-CN" sz="1400" dirty="0">
                <a:latin typeface="Baoli SC" panose="02010600040101010101" pitchFamily="2" charset="-122"/>
                <a:ea typeface="Baoli SC" panose="02010600040101010101" pitchFamily="2" charset="-122"/>
              </a:rPr>
              <a:t>Beam</a:t>
            </a:r>
            <a:r>
              <a:rPr kumimoji="1" lang="zh-CN" altLang="en-US" sz="1400" dirty="0">
                <a:latin typeface="Baoli SC" panose="02010600040101010101" pitchFamily="2" charset="-122"/>
                <a:ea typeface="Baoli SC" panose="02010600040101010101" pitchFamily="2" charset="-122"/>
              </a:rPr>
              <a:t> </a:t>
            </a:r>
            <a:r>
              <a:rPr kumimoji="1" lang="en-US" altLang="zh-CN" sz="1400" dirty="0">
                <a:latin typeface="Baoli SC" panose="02010600040101010101" pitchFamily="2" charset="-122"/>
                <a:ea typeface="Baoli SC" panose="02010600040101010101" pitchFamily="2" charset="-122"/>
              </a:rPr>
              <a:t>spot</a:t>
            </a:r>
            <a:r>
              <a:rPr kumimoji="1" lang="zh-CN" altLang="en-US" sz="1400" dirty="0">
                <a:latin typeface="Baoli SC" panose="02010600040101010101" pitchFamily="2" charset="-122"/>
                <a:ea typeface="Baoli SC" panose="02010600040101010101" pitchFamily="2" charset="-122"/>
              </a:rPr>
              <a:t> </a:t>
            </a:r>
            <a:r>
              <a:rPr kumimoji="1" lang="en-US" altLang="zh-CN" sz="1400" dirty="0">
                <a:latin typeface="Baoli SC" panose="02010600040101010101" pitchFamily="2" charset="-122"/>
                <a:ea typeface="Baoli SC" panose="02010600040101010101" pitchFamily="2" charset="-122"/>
              </a:rPr>
              <a:t>monitor</a:t>
            </a:r>
            <a:endParaRPr kumimoji="1" lang="zh-CN" altLang="en-US" sz="1400" dirty="0">
              <a:latin typeface="Baoli SC" panose="02010600040101010101" pitchFamily="2" charset="-122"/>
              <a:ea typeface="Baoli SC" panose="02010600040101010101" pitchFamily="2" charset="-122"/>
            </a:endParaRPr>
          </a:p>
        </p:txBody>
      </p:sp>
      <p:pic>
        <p:nvPicPr>
          <p:cNvPr id="91" name="图片 90"/>
          <p:cNvPicPr>
            <a:picLocks noChangeAspect="1"/>
          </p:cNvPicPr>
          <p:nvPr/>
        </p:nvPicPr>
        <p:blipFill>
          <a:blip r:embed="rId5"/>
          <a:stretch>
            <a:fillRect/>
          </a:stretch>
        </p:blipFill>
        <p:spPr>
          <a:xfrm>
            <a:off x="533400" y="1066800"/>
            <a:ext cx="5448300" cy="2362200"/>
          </a:xfrm>
          <a:prstGeom prst="rect">
            <a:avLst/>
          </a:prstGeom>
        </p:spPr>
      </p:pic>
      <p:sp>
        <p:nvSpPr>
          <p:cNvPr id="92" name="文本框 91"/>
          <p:cNvSpPr txBox="1"/>
          <p:nvPr/>
        </p:nvSpPr>
        <p:spPr>
          <a:xfrm>
            <a:off x="1828800" y="3505200"/>
            <a:ext cx="2362200" cy="307777"/>
          </a:xfrm>
          <a:prstGeom prst="rect">
            <a:avLst/>
          </a:prstGeom>
          <a:noFill/>
        </p:spPr>
        <p:txBody>
          <a:bodyPr wrap="square" rtlCol="0">
            <a:spAutoFit/>
          </a:bodyPr>
          <a:lstStyle/>
          <a:p>
            <a:pPr algn="ctr"/>
            <a:r>
              <a:rPr kumimoji="1" lang="en-US" altLang="zh-CN" sz="1400" dirty="0">
                <a:latin typeface="Baoli SC" panose="02010600040101010101" pitchFamily="2" charset="-122"/>
                <a:ea typeface="Baoli SC" panose="02010600040101010101" pitchFamily="2" charset="-122"/>
              </a:rPr>
              <a:t>Beam</a:t>
            </a:r>
            <a:r>
              <a:rPr kumimoji="1" lang="zh-CN" altLang="en-US" sz="1400" dirty="0">
                <a:latin typeface="Baoli SC" panose="02010600040101010101" pitchFamily="2" charset="-122"/>
                <a:ea typeface="Baoli SC" panose="02010600040101010101" pitchFamily="2" charset="-122"/>
              </a:rPr>
              <a:t> </a:t>
            </a:r>
            <a:r>
              <a:rPr kumimoji="1" lang="en-US" altLang="zh-CN" sz="1400" dirty="0">
                <a:latin typeface="Baoli SC" panose="02010600040101010101" pitchFamily="2" charset="-122"/>
                <a:ea typeface="Baoli SC" panose="02010600040101010101" pitchFamily="2" charset="-122"/>
              </a:rPr>
              <a:t>intensity</a:t>
            </a:r>
            <a:r>
              <a:rPr kumimoji="1" lang="zh-CN" altLang="en-US" sz="1400" dirty="0">
                <a:latin typeface="Baoli SC" panose="02010600040101010101" pitchFamily="2" charset="-122"/>
                <a:ea typeface="Baoli SC" panose="02010600040101010101" pitchFamily="2" charset="-122"/>
              </a:rPr>
              <a:t> </a:t>
            </a:r>
            <a:r>
              <a:rPr kumimoji="1" lang="en-US" altLang="zh-CN" sz="1400" dirty="0" err="1">
                <a:latin typeface="Baoli SC" panose="02010600040101010101" pitchFamily="2" charset="-122"/>
                <a:ea typeface="Baoli SC" panose="02010600040101010101" pitchFamily="2" charset="-122"/>
              </a:rPr>
              <a:t>measurment</a:t>
            </a:r>
            <a:endParaRPr kumimoji="1" lang="zh-CN" altLang="en-US" sz="1400" dirty="0">
              <a:latin typeface="Baoli SC" panose="02010600040101010101" pitchFamily="2" charset="-122"/>
              <a:ea typeface="Baoli SC" panose="02010600040101010101" pitchFamily="2" charset="-122"/>
            </a:endParaRPr>
          </a:p>
        </p:txBody>
      </p:sp>
      <p:sp>
        <p:nvSpPr>
          <p:cNvPr id="93" name="文本框 92"/>
          <p:cNvSpPr txBox="1"/>
          <p:nvPr/>
        </p:nvSpPr>
        <p:spPr>
          <a:xfrm>
            <a:off x="685800" y="3886200"/>
            <a:ext cx="5295900" cy="2585323"/>
          </a:xfrm>
          <a:prstGeom prst="rect">
            <a:avLst/>
          </a:prstGeom>
          <a:noFill/>
        </p:spPr>
        <p:txBody>
          <a:bodyPr wrap="square" rtlCol="0">
            <a:spAutoFit/>
          </a:bodyPr>
          <a:lstStyle/>
          <a:p>
            <a:pPr marL="285750" indent="-285750">
              <a:buFont typeface="Arial" panose="020B0604020202020204" pitchFamily="34" charset="0"/>
              <a:buChar char="•"/>
            </a:pPr>
            <a:r>
              <a:rPr kumimoji="1" lang="en-US" altLang="zh-CN" dirty="0"/>
              <a:t>Measure</a:t>
            </a:r>
            <a:r>
              <a:rPr kumimoji="1" lang="zh-CN" altLang="en-US" dirty="0"/>
              <a:t> </a:t>
            </a:r>
            <a:r>
              <a:rPr kumimoji="1" lang="en-US" altLang="zh-CN" dirty="0"/>
              <a:t>muon</a:t>
            </a:r>
            <a:r>
              <a:rPr kumimoji="1" lang="zh-CN" altLang="en-US" dirty="0"/>
              <a:t> </a:t>
            </a:r>
            <a:r>
              <a:rPr kumimoji="1" lang="en-US" altLang="zh-CN" dirty="0"/>
              <a:t>beam</a:t>
            </a:r>
            <a:r>
              <a:rPr kumimoji="1" lang="zh-CN" altLang="en-US" dirty="0"/>
              <a:t> </a:t>
            </a:r>
            <a:r>
              <a:rPr kumimoji="1" lang="en-US" altLang="zh-CN" dirty="0"/>
              <a:t>intensity</a:t>
            </a:r>
            <a:r>
              <a:rPr kumimoji="1" lang="zh-CN" altLang="en-US" dirty="0"/>
              <a:t> </a:t>
            </a:r>
            <a:r>
              <a:rPr kumimoji="1" lang="en-US" altLang="zh-CN" dirty="0"/>
              <a:t>by</a:t>
            </a:r>
            <a:r>
              <a:rPr kumimoji="1" lang="zh-CN" altLang="en-US" dirty="0"/>
              <a:t> </a:t>
            </a:r>
            <a:r>
              <a:rPr kumimoji="1" lang="en-US" altLang="zh-CN" dirty="0"/>
              <a:t>double</a:t>
            </a:r>
            <a:r>
              <a:rPr kumimoji="1" lang="zh-CN" altLang="en-US" dirty="0"/>
              <a:t> </a:t>
            </a:r>
            <a:r>
              <a:rPr kumimoji="1" lang="en-US" altLang="zh-CN" dirty="0"/>
              <a:t>scintillators</a:t>
            </a:r>
          </a:p>
          <a:p>
            <a:pPr marL="742950" lvl="1" indent="-285750">
              <a:buFont typeface="Wingdings" panose="05000000000000000000" pitchFamily="2" charset="2"/>
              <a:buChar char="Ø"/>
            </a:pPr>
            <a:r>
              <a:rPr kumimoji="1" lang="en-US" altLang="zh-CN" dirty="0">
                <a:solidFill>
                  <a:srgbClr val="3333FF"/>
                </a:solidFill>
              </a:rPr>
              <a:t>Distinguish</a:t>
            </a:r>
            <a:r>
              <a:rPr kumimoji="1" lang="zh-CN" altLang="en-US" dirty="0">
                <a:solidFill>
                  <a:srgbClr val="3333FF"/>
                </a:solidFill>
              </a:rPr>
              <a:t> </a:t>
            </a:r>
            <a:r>
              <a:rPr kumimoji="1" lang="en-US" altLang="zh-CN" dirty="0">
                <a:solidFill>
                  <a:srgbClr val="3333FF"/>
                </a:solidFill>
              </a:rPr>
              <a:t>positron</a:t>
            </a:r>
            <a:r>
              <a:rPr kumimoji="1" lang="zh-CN" altLang="en-US" dirty="0">
                <a:solidFill>
                  <a:srgbClr val="3333FF"/>
                </a:solidFill>
              </a:rPr>
              <a:t> </a:t>
            </a:r>
            <a:r>
              <a:rPr kumimoji="1" lang="en-US" altLang="zh-CN" dirty="0">
                <a:solidFill>
                  <a:srgbClr val="3333FF"/>
                </a:solidFill>
              </a:rPr>
              <a:t>content</a:t>
            </a:r>
          </a:p>
          <a:p>
            <a:pPr marL="285750" indent="-285750">
              <a:buFont typeface="Arial" panose="020B0604020202020204" pitchFamily="34" charset="0"/>
              <a:buChar char="•"/>
            </a:pPr>
            <a:endParaRPr kumimoji="1" lang="en-US" altLang="zh-CN" dirty="0"/>
          </a:p>
          <a:p>
            <a:pPr marL="285750" indent="-285750">
              <a:buFont typeface="Arial" panose="020B0604020202020204" pitchFamily="34" charset="0"/>
              <a:buChar char="•"/>
            </a:pPr>
            <a:r>
              <a:rPr kumimoji="1" lang="en-US" altLang="zh-CN" dirty="0"/>
              <a:t>Measure</a:t>
            </a:r>
            <a:r>
              <a:rPr kumimoji="1" lang="zh-CN" altLang="en-US" dirty="0"/>
              <a:t> </a:t>
            </a:r>
            <a:r>
              <a:rPr kumimoji="1" lang="en-US" altLang="zh-CN" dirty="0"/>
              <a:t>beam</a:t>
            </a:r>
            <a:r>
              <a:rPr kumimoji="1" lang="zh-CN" altLang="en-US" dirty="0"/>
              <a:t> </a:t>
            </a:r>
            <a:r>
              <a:rPr kumimoji="1" lang="en-US" altLang="zh-CN" dirty="0"/>
              <a:t>spot</a:t>
            </a:r>
            <a:r>
              <a:rPr kumimoji="1" lang="zh-CN" altLang="en-US" dirty="0"/>
              <a:t> </a:t>
            </a:r>
            <a:r>
              <a:rPr kumimoji="1" lang="en-US" altLang="zh-CN" dirty="0"/>
              <a:t>size</a:t>
            </a:r>
            <a:r>
              <a:rPr kumimoji="1" lang="zh-CN" altLang="en-US" dirty="0"/>
              <a:t> </a:t>
            </a:r>
            <a:r>
              <a:rPr kumimoji="1" lang="en-US" altLang="zh-CN" dirty="0"/>
              <a:t>with</a:t>
            </a:r>
            <a:r>
              <a:rPr kumimoji="1" lang="zh-CN" altLang="en-US" dirty="0"/>
              <a:t> </a:t>
            </a:r>
            <a:r>
              <a:rPr kumimoji="1" lang="en-US" altLang="zh-CN" dirty="0"/>
              <a:t>a</a:t>
            </a:r>
            <a:r>
              <a:rPr kumimoji="1" lang="zh-CN" altLang="en-US" dirty="0"/>
              <a:t> </a:t>
            </a:r>
            <a:r>
              <a:rPr kumimoji="1" lang="en-US" altLang="zh-CN" dirty="0" err="1"/>
              <a:t>MicroMegas</a:t>
            </a:r>
            <a:r>
              <a:rPr kumimoji="1" lang="zh-CN" altLang="en-US" dirty="0"/>
              <a:t> </a:t>
            </a:r>
            <a:r>
              <a:rPr kumimoji="1" lang="en-US" altLang="zh-CN" dirty="0"/>
              <a:t>detector</a:t>
            </a:r>
          </a:p>
          <a:p>
            <a:pPr marL="285750" indent="-285750">
              <a:buFont typeface="Arial" panose="020B0604020202020204" pitchFamily="34" charset="0"/>
              <a:buChar char="•"/>
            </a:pPr>
            <a:endParaRPr kumimoji="1" lang="en-US" altLang="zh-CN" dirty="0"/>
          </a:p>
          <a:p>
            <a:pPr marL="285750" indent="-285750">
              <a:buFont typeface="Arial" panose="020B0604020202020204" pitchFamily="34" charset="0"/>
              <a:buChar char="•"/>
            </a:pPr>
            <a:r>
              <a:rPr kumimoji="1" lang="en-US" altLang="zh-CN" dirty="0"/>
              <a:t>Challenge:</a:t>
            </a:r>
            <a:r>
              <a:rPr kumimoji="1" lang="zh-CN" altLang="en-US" dirty="0"/>
              <a:t> </a:t>
            </a:r>
            <a:r>
              <a:rPr kumimoji="1" lang="en-US" altLang="zh-CN" dirty="0"/>
              <a:t>high</a:t>
            </a:r>
            <a:r>
              <a:rPr kumimoji="1" lang="zh-CN" altLang="en-US" dirty="0"/>
              <a:t> </a:t>
            </a:r>
            <a:r>
              <a:rPr kumimoji="1" lang="en-US" altLang="zh-CN" dirty="0"/>
              <a:t>intensity</a:t>
            </a:r>
            <a:r>
              <a:rPr kumimoji="1" lang="zh-CN" altLang="en-US" dirty="0"/>
              <a:t> </a:t>
            </a:r>
            <a:r>
              <a:rPr kumimoji="1" lang="en-US" altLang="zh-CN" dirty="0"/>
              <a:t>in</a:t>
            </a:r>
            <a:r>
              <a:rPr kumimoji="1" lang="zh-CN" altLang="en-US" dirty="0"/>
              <a:t> </a:t>
            </a:r>
            <a:r>
              <a:rPr kumimoji="1" lang="en-US" altLang="zh-CN" dirty="0"/>
              <a:t>one</a:t>
            </a:r>
            <a:r>
              <a:rPr kumimoji="1" lang="zh-CN" altLang="en-US" dirty="0"/>
              <a:t> </a:t>
            </a:r>
            <a:r>
              <a:rPr kumimoji="1" lang="en-US" altLang="zh-CN" dirty="0"/>
              <a:t>pulse</a:t>
            </a:r>
          </a:p>
          <a:p>
            <a:pPr marL="742950" lvl="1" indent="-285750">
              <a:buFont typeface="Wingdings" panose="05000000000000000000" pitchFamily="2" charset="2"/>
              <a:buChar char="Ø"/>
            </a:pPr>
            <a:r>
              <a:rPr kumimoji="1" lang="en-US" altLang="zh-CN" dirty="0">
                <a:solidFill>
                  <a:srgbClr val="3333FF"/>
                </a:solidFill>
              </a:rPr>
              <a:t>Need</a:t>
            </a:r>
            <a:r>
              <a:rPr kumimoji="1" lang="zh-CN" altLang="en-US" dirty="0">
                <a:solidFill>
                  <a:srgbClr val="3333FF"/>
                </a:solidFill>
              </a:rPr>
              <a:t> </a:t>
            </a:r>
            <a:r>
              <a:rPr kumimoji="1" lang="en-US" altLang="zh-CN" dirty="0">
                <a:solidFill>
                  <a:srgbClr val="3333FF"/>
                </a:solidFill>
              </a:rPr>
              <a:t>more</a:t>
            </a:r>
            <a:r>
              <a:rPr kumimoji="1" lang="zh-CN" altLang="en-US" dirty="0">
                <a:solidFill>
                  <a:srgbClr val="3333FF"/>
                </a:solidFill>
              </a:rPr>
              <a:t> </a:t>
            </a:r>
            <a:r>
              <a:rPr kumimoji="1" lang="en-US" altLang="zh-CN" dirty="0">
                <a:solidFill>
                  <a:srgbClr val="3333FF"/>
                </a:solidFill>
              </a:rPr>
              <a:t>online</a:t>
            </a:r>
            <a:r>
              <a:rPr kumimoji="1" lang="zh-CN" altLang="en-US" dirty="0">
                <a:solidFill>
                  <a:srgbClr val="3333FF"/>
                </a:solidFill>
              </a:rPr>
              <a:t> </a:t>
            </a:r>
            <a:r>
              <a:rPr kumimoji="1" lang="en-US" altLang="zh-CN" dirty="0">
                <a:solidFill>
                  <a:srgbClr val="3333FF"/>
                </a:solidFill>
              </a:rPr>
              <a:t>tests</a:t>
            </a:r>
            <a:endParaRPr kumimoji="1" lang="zh-CN" altLang="en-US" dirty="0">
              <a:solidFill>
                <a:srgbClr val="3333FF"/>
              </a:solidFill>
            </a:endParaRPr>
          </a:p>
        </p:txBody>
      </p:sp>
      <p:pic>
        <p:nvPicPr>
          <p:cNvPr id="95" name="图片 94"/>
          <p:cNvPicPr>
            <a:picLocks noChangeAspect="1"/>
          </p:cNvPicPr>
          <p:nvPr/>
        </p:nvPicPr>
        <p:blipFill>
          <a:blip r:embed="rId6"/>
          <a:stretch>
            <a:fillRect/>
          </a:stretch>
        </p:blipFill>
        <p:spPr>
          <a:xfrm>
            <a:off x="6298548" y="3774353"/>
            <a:ext cx="1728822" cy="13454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747"/>
    </mc:Choice>
    <mc:Fallback xmlns="">
      <p:transition spd="slow" advTm="1974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B6F15528-21DE-4FAA-801E-634DDDAF4B2B}" type="slidenum">
              <a:rPr lang="en-US" smtClean="0"/>
              <a:t>21</a:t>
            </a:fld>
            <a:endParaRPr lang="en-US" dirty="0"/>
          </a:p>
        </p:txBody>
      </p:sp>
      <p:sp>
        <p:nvSpPr>
          <p:cNvPr id="3" name="标题 2"/>
          <p:cNvSpPr>
            <a:spLocks noGrp="1"/>
          </p:cNvSpPr>
          <p:nvPr>
            <p:ph type="title"/>
          </p:nvPr>
        </p:nvSpPr>
        <p:spPr>
          <a:xfrm>
            <a:off x="685800" y="76200"/>
            <a:ext cx="7341570" cy="753033"/>
          </a:xfrm>
        </p:spPr>
        <p:txBody>
          <a:bodyPr vert="horz" lIns="0" tIns="0" rIns="0" bIns="0" rtlCol="0" anchor="b" anchorCtr="0">
            <a:noAutofit/>
          </a:bodyPr>
          <a:lstStyle/>
          <a:p>
            <a:r>
              <a:rPr lang="en-US" altLang="zh-CN" sz="3200" dirty="0" err="1">
                <a:solidFill>
                  <a:srgbClr val="3333FF"/>
                </a:solidFill>
                <a:latin typeface="微软雅黑" panose="020B0503020204020204" pitchFamily="34" charset="-122"/>
                <a:ea typeface="微软雅黑" panose="020B0503020204020204" pitchFamily="34" charset="-122"/>
              </a:rPr>
              <a:t>μSR</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Spectrometer</a:t>
            </a:r>
            <a:endParaRPr lang="zh-CN" altLang="en-US" sz="3200" dirty="0">
              <a:solidFill>
                <a:srgbClr val="3333FF"/>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15240" y="1270000"/>
            <a:ext cx="4231685" cy="3323987"/>
          </a:xfrm>
          <a:prstGeom prst="rect">
            <a:avLst/>
          </a:prstGeom>
          <a:noFill/>
        </p:spPr>
        <p:txBody>
          <a:bodyPr wrap="square" rtlCol="0">
            <a:spAutoFit/>
          </a:bodyPr>
          <a:lstStyle/>
          <a:p>
            <a:pPr marL="685800" indent="-685800">
              <a:buFont typeface="Wingdings" panose="05000000000000000000" pitchFamily="2" charset="2"/>
              <a:buChar char="l"/>
            </a:pPr>
            <a:r>
              <a:rPr lang="en-US" altLang="zh-CN" sz="2400" b="1" dirty="0">
                <a:solidFill>
                  <a:srgbClr val="0070C0"/>
                </a:solidFill>
                <a:latin typeface="Garamond" panose="02020404030301010803" pitchFamily="18" charset="0"/>
              </a:rPr>
              <a:t>Feature:</a:t>
            </a:r>
            <a:r>
              <a:rPr lang="zh-CN" altLang="en-US" sz="2400" b="1" dirty="0">
                <a:solidFill>
                  <a:srgbClr val="0070C0"/>
                </a:solidFill>
                <a:latin typeface="Garamond" panose="02020404030301010803" pitchFamily="18" charset="0"/>
              </a:rPr>
              <a:t> </a:t>
            </a:r>
            <a:r>
              <a:rPr lang="en-US" altLang="zh-CN" sz="2400" dirty="0">
                <a:latin typeface="Garamond" panose="02020404030301010803" pitchFamily="18" charset="0"/>
              </a:rPr>
              <a:t>High</a:t>
            </a:r>
            <a:r>
              <a:rPr lang="zh-CN" altLang="en-US" sz="2400" dirty="0">
                <a:latin typeface="Garamond" panose="02020404030301010803" pitchFamily="18" charset="0"/>
              </a:rPr>
              <a:t> </a:t>
            </a:r>
            <a:r>
              <a:rPr lang="en-US" altLang="zh-CN" sz="2400" dirty="0">
                <a:latin typeface="Garamond" panose="02020404030301010803" pitchFamily="18" charset="0"/>
              </a:rPr>
              <a:t>single-pulse</a:t>
            </a:r>
            <a:r>
              <a:rPr lang="zh-CN" altLang="en-US" sz="2400" dirty="0">
                <a:latin typeface="Garamond" panose="02020404030301010803" pitchFamily="18" charset="0"/>
              </a:rPr>
              <a:t> </a:t>
            </a:r>
            <a:r>
              <a:rPr lang="en-US" altLang="zh-CN" sz="2400" dirty="0">
                <a:latin typeface="Garamond" panose="02020404030301010803" pitchFamily="18" charset="0"/>
              </a:rPr>
              <a:t>intensity</a:t>
            </a:r>
            <a:r>
              <a:rPr lang="zh-CN" altLang="en-US" sz="2400" dirty="0">
                <a:latin typeface="Garamond" panose="02020404030301010803" pitchFamily="18" charset="0"/>
              </a:rPr>
              <a:t> </a:t>
            </a:r>
            <a:endParaRPr lang="en-US" altLang="zh-CN" sz="2400" dirty="0">
              <a:solidFill>
                <a:srgbClr val="0070C0"/>
              </a:solidFill>
              <a:latin typeface="Garamond" panose="02020404030301010803" pitchFamily="18" charset="0"/>
            </a:endParaRPr>
          </a:p>
          <a:p>
            <a:pPr marL="685800" indent="-685800">
              <a:buFont typeface="Wingdings" panose="05000000000000000000" pitchFamily="2" charset="2"/>
              <a:buChar char="l"/>
            </a:pPr>
            <a:r>
              <a:rPr lang="en-US" altLang="zh-CN" sz="2400" b="1" dirty="0">
                <a:solidFill>
                  <a:srgbClr val="0070C0"/>
                </a:solidFill>
                <a:latin typeface="Garamond" panose="02020404030301010803" pitchFamily="18" charset="0"/>
              </a:rPr>
              <a:t>Detector unit</a:t>
            </a:r>
            <a:r>
              <a:rPr lang="en-US" altLang="zh-CN" sz="2400" dirty="0">
                <a:latin typeface="Garamond" panose="02020404030301010803" pitchFamily="18" charset="0"/>
              </a:rPr>
              <a:t>: ~</a:t>
            </a:r>
            <a:r>
              <a:rPr lang="zh-CN" altLang="en-US" sz="2400" dirty="0">
                <a:latin typeface="Garamond" panose="02020404030301010803" pitchFamily="18" charset="0"/>
              </a:rPr>
              <a:t> </a:t>
            </a:r>
            <a:r>
              <a:rPr lang="en-US" altLang="zh-CN" sz="2400" dirty="0">
                <a:latin typeface="Garamond" panose="02020404030301010803" pitchFamily="18" charset="0"/>
              </a:rPr>
              <a:t>3000 detectors (</a:t>
            </a:r>
            <a:r>
              <a:rPr lang="en-US" altLang="zh-CN" sz="2400" dirty="0" err="1">
                <a:latin typeface="Garamond" panose="02020404030301010803" pitchFamily="18" charset="0"/>
              </a:rPr>
              <a:t>scintillator+SiPM</a:t>
            </a:r>
            <a:r>
              <a:rPr lang="en-US" altLang="zh-CN" sz="2400" dirty="0">
                <a:latin typeface="Garamond" panose="02020404030301010803" pitchFamily="18" charset="0"/>
              </a:rPr>
              <a:t>) pointed to sample</a:t>
            </a:r>
          </a:p>
          <a:p>
            <a:pPr marL="685800" indent="-685800">
              <a:buFont typeface="Wingdings" panose="05000000000000000000" pitchFamily="2" charset="2"/>
              <a:buChar char="l"/>
            </a:pPr>
            <a:r>
              <a:rPr lang="en-US" altLang="zh-CN" sz="2400" b="1" dirty="0">
                <a:solidFill>
                  <a:srgbClr val="0070C0"/>
                </a:solidFill>
                <a:latin typeface="Garamond" panose="02020404030301010803" pitchFamily="18" charset="0"/>
              </a:rPr>
              <a:t>Electronics</a:t>
            </a:r>
            <a:r>
              <a:rPr lang="en-US" altLang="zh-CN" sz="2400" dirty="0">
                <a:latin typeface="Garamond" panose="02020404030301010803" pitchFamily="18" charset="0"/>
              </a:rPr>
              <a:t>: ASIC based FEE + multi-stop TDC</a:t>
            </a:r>
          </a:p>
          <a:p>
            <a:pPr marL="685800" indent="-685800">
              <a:buFont typeface="Wingdings" panose="05000000000000000000" pitchFamily="2" charset="2"/>
              <a:buChar char="l"/>
            </a:pPr>
            <a:r>
              <a:rPr lang="en-US" altLang="zh-CN" sz="2400" b="1" dirty="0">
                <a:solidFill>
                  <a:schemeClr val="accent5">
                    <a:lumMod val="75000"/>
                  </a:schemeClr>
                </a:solidFill>
                <a:latin typeface="Garamond" panose="02020404030301010803" pitchFamily="18" charset="0"/>
              </a:rPr>
              <a:t>Fly-pass structure</a:t>
            </a:r>
          </a:p>
          <a:p>
            <a:pPr marL="800100" lvl="1" indent="-342900">
              <a:buFont typeface="Arial" panose="020B0604020202020204" pitchFamily="34" charset="0"/>
              <a:buChar char="•"/>
            </a:pPr>
            <a:endParaRPr kumimoji="1" lang="en-US" altLang="zh-CN" dirty="0"/>
          </a:p>
        </p:txBody>
      </p:sp>
      <p:pic>
        <p:nvPicPr>
          <p:cNvPr id="5" name="图片 4">
            <a:extLst>
              <a:ext uri="{FF2B5EF4-FFF2-40B4-BE49-F238E27FC236}">
                <a16:creationId xmlns:a16="http://schemas.microsoft.com/office/drawing/2014/main" id="{A744E939-AE97-134F-92F1-4070096C16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925" y="947618"/>
            <a:ext cx="4673717" cy="52023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747"/>
    </mc:Choice>
    <mc:Fallback xmlns="">
      <p:transition spd="slow" advTm="19747"/>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B6F15528-21DE-4FAA-801E-634DDDAF4B2B}" type="slidenum">
              <a:rPr lang="en-US" smtClean="0"/>
              <a:t>22</a:t>
            </a:fld>
            <a:endParaRPr lang="en-US" dirty="0"/>
          </a:p>
        </p:txBody>
      </p:sp>
      <p:sp>
        <p:nvSpPr>
          <p:cNvPr id="3" name="标题 2"/>
          <p:cNvSpPr>
            <a:spLocks noGrp="1"/>
          </p:cNvSpPr>
          <p:nvPr>
            <p:ph type="title"/>
          </p:nvPr>
        </p:nvSpPr>
        <p:spPr>
          <a:xfrm>
            <a:off x="685800" y="76200"/>
            <a:ext cx="7341570" cy="753033"/>
          </a:xfrm>
        </p:spPr>
        <p:txBody>
          <a:bodyPr vert="horz" lIns="0" tIns="0" rIns="0" bIns="0" rtlCol="0" anchor="b" anchorCtr="0">
            <a:noAutofit/>
          </a:bodyPr>
          <a:lstStyle/>
          <a:p>
            <a:r>
              <a:rPr lang="en-US" altLang="zh-CN" sz="3200" dirty="0">
                <a:solidFill>
                  <a:srgbClr val="3333FF"/>
                </a:solidFill>
                <a:latin typeface="微软雅黑" panose="020B0503020204020204" pitchFamily="34" charset="-122"/>
                <a:ea typeface="微软雅黑" panose="020B0503020204020204" pitchFamily="34" charset="-122"/>
              </a:rPr>
              <a:t>Sample</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Environment</a:t>
            </a:r>
            <a:endParaRPr lang="zh-CN" altLang="en-US" sz="3200" dirty="0">
              <a:solidFill>
                <a:srgbClr val="3333FF"/>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660400" y="1295400"/>
            <a:ext cx="8039816" cy="2646878"/>
          </a:xfrm>
          <a:prstGeom prst="rect">
            <a:avLst/>
          </a:prstGeom>
          <a:noFill/>
        </p:spPr>
        <p:txBody>
          <a:bodyPr wrap="square" rtlCol="0">
            <a:spAutoFit/>
          </a:bodyPr>
          <a:lstStyle/>
          <a:p>
            <a:pPr marL="342900" indent="-342900">
              <a:buFont typeface="Arial" panose="020B0604020202020204" pitchFamily="34" charset="0"/>
              <a:buChar char="•"/>
            </a:pPr>
            <a:r>
              <a:rPr kumimoji="1" lang="en-US" altLang="zh-CN" sz="2400" dirty="0">
                <a:solidFill>
                  <a:srgbClr val="FF0000"/>
                </a:solidFill>
              </a:rPr>
              <a:t>Magnetic field</a:t>
            </a:r>
            <a:r>
              <a:rPr kumimoji="1" lang="zh-CN" altLang="en-US" sz="2400" dirty="0">
                <a:solidFill>
                  <a:srgbClr val="FF0000"/>
                </a:solidFill>
              </a:rPr>
              <a:t>：</a:t>
            </a:r>
            <a:endParaRPr kumimoji="1" lang="en-US" altLang="zh-CN" sz="2400" dirty="0">
              <a:solidFill>
                <a:srgbClr val="FF0000"/>
              </a:solidFill>
            </a:endParaRPr>
          </a:p>
          <a:p>
            <a:pPr marL="800100" lvl="1" indent="-342900">
              <a:buFont typeface="Arial" panose="020B0604020202020204" pitchFamily="34" charset="0"/>
              <a:buChar char="•"/>
            </a:pPr>
            <a:r>
              <a:rPr kumimoji="1" lang="en-US" altLang="zh-CN" sz="2000" dirty="0">
                <a:solidFill>
                  <a:srgbClr val="3333FF"/>
                </a:solidFill>
              </a:rPr>
              <a:t>LF:5000G</a:t>
            </a:r>
            <a:r>
              <a:rPr kumimoji="1" lang="zh-CN" altLang="en-US" sz="2000" dirty="0">
                <a:solidFill>
                  <a:srgbClr val="3333FF"/>
                </a:solidFill>
              </a:rPr>
              <a:t>，</a:t>
            </a:r>
            <a:r>
              <a:rPr kumimoji="1" lang="en-US" altLang="zh-CN" sz="2000" dirty="0">
                <a:solidFill>
                  <a:srgbClr val="3333FF"/>
                </a:solidFill>
              </a:rPr>
              <a:t>TF:400G</a:t>
            </a:r>
          </a:p>
          <a:p>
            <a:pPr marL="800100" lvl="1" indent="-342900">
              <a:buFont typeface="Arial" panose="020B0604020202020204" pitchFamily="34" charset="0"/>
              <a:buChar char="•"/>
            </a:pPr>
            <a:r>
              <a:rPr kumimoji="1" lang="en-US" altLang="zh-CN" sz="2000" dirty="0">
                <a:solidFill>
                  <a:srgbClr val="3333FF"/>
                </a:solidFill>
              </a:rPr>
              <a:t>Homogeneity &lt; 100ppm @ 40*40*10mm sample area</a:t>
            </a:r>
          </a:p>
          <a:p>
            <a:pPr marL="342900" indent="-342900">
              <a:buFont typeface="Arial" panose="020B0604020202020204" pitchFamily="34" charset="0"/>
              <a:buChar char="•"/>
            </a:pPr>
            <a:endParaRPr kumimoji="1" lang="en-US" altLang="zh-CN" sz="2400" dirty="0">
              <a:solidFill>
                <a:srgbClr val="FF0000"/>
              </a:solidFill>
            </a:endParaRPr>
          </a:p>
          <a:p>
            <a:pPr marL="342900" indent="-342900">
              <a:buFont typeface="Arial" panose="020B0604020202020204" pitchFamily="34" charset="0"/>
              <a:buChar char="•"/>
            </a:pPr>
            <a:r>
              <a:rPr kumimoji="1" lang="en-US" altLang="zh-CN" sz="2400" dirty="0">
                <a:solidFill>
                  <a:srgbClr val="FF0000"/>
                </a:solidFill>
              </a:rPr>
              <a:t>Low temperature</a:t>
            </a:r>
            <a:r>
              <a:rPr kumimoji="1" lang="zh-CN" altLang="en-US" sz="2400" dirty="0">
                <a:solidFill>
                  <a:srgbClr val="FF0000"/>
                </a:solidFill>
              </a:rPr>
              <a:t>：</a:t>
            </a:r>
            <a:endParaRPr kumimoji="1" lang="en-US" altLang="zh-CN" sz="2400" dirty="0">
              <a:solidFill>
                <a:srgbClr val="FF0000"/>
              </a:solidFill>
            </a:endParaRPr>
          </a:p>
          <a:p>
            <a:pPr marL="800100" lvl="1" indent="-342900">
              <a:buFont typeface="Arial" panose="020B0604020202020204" pitchFamily="34" charset="0"/>
              <a:buChar char="•"/>
            </a:pPr>
            <a:r>
              <a:rPr kumimoji="1" lang="en-US" altLang="zh-CN" dirty="0">
                <a:solidFill>
                  <a:srgbClr val="3333FF"/>
                </a:solidFill>
              </a:rPr>
              <a:t>CCR: 10 K ~ 600K (Start-up)</a:t>
            </a:r>
          </a:p>
          <a:p>
            <a:pPr marL="800100" lvl="1" indent="-342900">
              <a:buFont typeface="Arial" panose="020B0604020202020204" pitchFamily="34" charset="0"/>
              <a:buChar char="•"/>
            </a:pPr>
            <a:r>
              <a:rPr kumimoji="1" lang="en-US" altLang="zh-CN" dirty="0"/>
              <a:t>Cryostat: 2 K ~ 300K (Future)</a:t>
            </a:r>
          </a:p>
          <a:p>
            <a:pPr marL="800100" lvl="1" indent="-342900">
              <a:buFont typeface="Arial" panose="020B0604020202020204" pitchFamily="34" charset="0"/>
              <a:buChar char="•"/>
            </a:pPr>
            <a:r>
              <a:rPr kumimoji="1" lang="en-US" altLang="zh-CN" dirty="0"/>
              <a:t>Upgrade to 300mK (Future)</a:t>
            </a:r>
          </a:p>
        </p:txBody>
      </p:sp>
      <p:pic>
        <p:nvPicPr>
          <p:cNvPr id="7" name="图片 6"/>
          <p:cNvPicPr>
            <a:picLocks noChangeAspect="1"/>
          </p:cNvPicPr>
          <p:nvPr/>
        </p:nvPicPr>
        <p:blipFill>
          <a:blip r:embed="rId3"/>
          <a:stretch>
            <a:fillRect/>
          </a:stretch>
        </p:blipFill>
        <p:spPr>
          <a:xfrm rot="16200000">
            <a:off x="6274341" y="3933778"/>
            <a:ext cx="2701483" cy="1686560"/>
          </a:xfrm>
          <a:prstGeom prst="rect">
            <a:avLst/>
          </a:prstGeom>
          <a:ln>
            <a:noFill/>
          </a:ln>
          <a:effectLst>
            <a:glow rad="101600">
              <a:schemeClr val="accent1">
                <a:satMod val="175000"/>
                <a:alpha val="40000"/>
              </a:schemeClr>
            </a:glow>
            <a:outerShdw blurRad="63500" sx="102000" sy="102000" algn="ctr" rotWithShape="0">
              <a:prstClr val="black">
                <a:alpha val="40000"/>
              </a:prstClr>
            </a:outerShdw>
          </a:effectLst>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3802" y="4267200"/>
            <a:ext cx="2780939" cy="2013000"/>
          </a:xfrm>
          <a:prstGeom prst="rect">
            <a:avLst/>
          </a:prstGeom>
          <a:ln>
            <a:noFill/>
          </a:ln>
          <a:effectLst>
            <a:glow rad="101600">
              <a:schemeClr val="accent1">
                <a:satMod val="175000"/>
                <a:alpha val="40000"/>
              </a:schemeClr>
            </a:glow>
            <a:outerShdw blurRad="63500" sx="102000" sy="102000" algn="ctr" rotWithShape="0">
              <a:prstClr val="black">
                <a:alpha val="40000"/>
              </a:prstClr>
            </a:outerShdw>
          </a:effectLst>
        </p:spPr>
      </p:pic>
      <p:pic>
        <p:nvPicPr>
          <p:cNvPr id="9" name="图片 8"/>
          <p:cNvPicPr>
            <a:picLocks noChangeAspect="1"/>
          </p:cNvPicPr>
          <p:nvPr/>
        </p:nvPicPr>
        <p:blipFill>
          <a:blip r:embed="rId5"/>
          <a:stretch>
            <a:fillRect/>
          </a:stretch>
        </p:blipFill>
        <p:spPr>
          <a:xfrm>
            <a:off x="838200" y="4278680"/>
            <a:ext cx="2160773" cy="2013000"/>
          </a:xfrm>
          <a:prstGeom prst="rect">
            <a:avLst/>
          </a:prstGeom>
          <a:ln>
            <a:noFill/>
          </a:ln>
          <a:effectLst>
            <a:glow rad="101600">
              <a:schemeClr val="accent1">
                <a:satMod val="175000"/>
                <a:alpha val="40000"/>
              </a:schemeClr>
            </a:glow>
            <a:outerShdw blurRad="63500" sx="102000" sy="102000" algn="ctr"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2000" advTm="19747"/>
    </mc:Choice>
    <mc:Fallback xmlns="">
      <p:transition spd="slow" advTm="19747"/>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stretch>
            <a:fillRect/>
          </a:stretch>
        </p:blipFill>
        <p:spPr>
          <a:xfrm>
            <a:off x="4024854" y="4393892"/>
            <a:ext cx="2938017" cy="2387908"/>
          </a:xfrm>
          <a:prstGeom prst="rect">
            <a:avLst/>
          </a:prstGeom>
        </p:spPr>
      </p:pic>
      <p:sp>
        <p:nvSpPr>
          <p:cNvPr id="2" name="灯片编号占位符 1"/>
          <p:cNvSpPr>
            <a:spLocks noGrp="1"/>
          </p:cNvSpPr>
          <p:nvPr>
            <p:ph type="sldNum" sz="quarter" idx="11"/>
          </p:nvPr>
        </p:nvSpPr>
        <p:spPr/>
        <p:txBody>
          <a:bodyPr/>
          <a:lstStyle/>
          <a:p>
            <a:fld id="{B6F15528-21DE-4FAA-801E-634DDDAF4B2B}" type="slidenum">
              <a:rPr lang="en-US" smtClean="0"/>
              <a:t>23</a:t>
            </a:fld>
            <a:endParaRPr lang="en-US" dirty="0"/>
          </a:p>
        </p:txBody>
      </p:sp>
      <p:sp>
        <p:nvSpPr>
          <p:cNvPr id="3" name="标题 2"/>
          <p:cNvSpPr>
            <a:spLocks noGrp="1"/>
          </p:cNvSpPr>
          <p:nvPr>
            <p:ph type="title"/>
          </p:nvPr>
        </p:nvSpPr>
        <p:spPr>
          <a:xfrm>
            <a:off x="685800" y="76200"/>
            <a:ext cx="7341570" cy="753033"/>
          </a:xfrm>
        </p:spPr>
        <p:txBody>
          <a:bodyPr vert="horz" lIns="0" tIns="0" rIns="0" bIns="0" rtlCol="0" anchor="b" anchorCtr="0">
            <a:noAutofit/>
          </a:bodyPr>
          <a:lstStyle/>
          <a:p>
            <a:r>
              <a:rPr lang="en-US" altLang="zh-CN" sz="3200" dirty="0">
                <a:solidFill>
                  <a:srgbClr val="3333FF"/>
                </a:solidFill>
                <a:latin typeface="微软雅黑" panose="020B0503020204020204" pitchFamily="34" charset="-122"/>
                <a:ea typeface="微软雅黑" panose="020B0503020204020204" pitchFamily="34" charset="-122"/>
              </a:rPr>
              <a:t>Simulation</a:t>
            </a:r>
            <a:endParaRPr lang="zh-CN" altLang="en-US" sz="3200" dirty="0">
              <a:solidFill>
                <a:srgbClr val="3333FF"/>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634476" y="1211563"/>
            <a:ext cx="4352721" cy="2800767"/>
          </a:xfrm>
          <a:prstGeom prst="rect">
            <a:avLst/>
          </a:prstGeom>
          <a:noFill/>
        </p:spPr>
        <p:txBody>
          <a:bodyPr wrap="square" rtlCol="0">
            <a:spAutoFit/>
          </a:bodyPr>
          <a:lstStyle/>
          <a:p>
            <a:pPr marL="342900" indent="-342900">
              <a:buFont typeface="Arial" panose="020B0604020202020204" pitchFamily="34" charset="0"/>
              <a:buChar char="•"/>
            </a:pPr>
            <a:r>
              <a:rPr kumimoji="1" lang="en-US" altLang="zh-CN" sz="2000" dirty="0"/>
              <a:t>Investigated</a:t>
            </a:r>
            <a:r>
              <a:rPr kumimoji="1" lang="zh-CN" altLang="en-US" sz="2000" dirty="0"/>
              <a:t> </a:t>
            </a:r>
            <a:r>
              <a:rPr kumimoji="1" lang="en-US" altLang="zh-CN" sz="2000" dirty="0"/>
              <a:t>the</a:t>
            </a:r>
            <a:r>
              <a:rPr kumimoji="1" lang="zh-CN" altLang="en-US" sz="2000" dirty="0"/>
              <a:t> </a:t>
            </a:r>
            <a:r>
              <a:rPr kumimoji="1" lang="en-US" altLang="zh-CN" sz="2000" dirty="0"/>
              <a:t>boundary</a:t>
            </a:r>
            <a:r>
              <a:rPr kumimoji="1" lang="zh-CN" altLang="en-US" sz="2000" dirty="0"/>
              <a:t> </a:t>
            </a:r>
            <a:r>
              <a:rPr kumimoji="1" lang="en-US" altLang="zh-CN" sz="2000" dirty="0"/>
              <a:t>conditions:</a:t>
            </a:r>
          </a:p>
          <a:p>
            <a:pPr marL="342900" indent="-342900">
              <a:buFont typeface="Arial" panose="020B0604020202020204" pitchFamily="34" charset="0"/>
              <a:buChar char="•"/>
            </a:pPr>
            <a:endParaRPr kumimoji="1" lang="en-US" altLang="zh-CN" sz="2000" dirty="0"/>
          </a:p>
          <a:p>
            <a:pPr marL="342900" indent="-342900">
              <a:buFont typeface="Arial" panose="020B0604020202020204" pitchFamily="34" charset="0"/>
              <a:buChar char="•"/>
            </a:pPr>
            <a:r>
              <a:rPr kumimoji="1" lang="en-US" altLang="zh-CN" sz="2000" dirty="0"/>
              <a:t>Use</a:t>
            </a:r>
            <a:r>
              <a:rPr kumimoji="1" lang="zh-CN" altLang="en-US" sz="2000" dirty="0"/>
              <a:t> </a:t>
            </a:r>
            <a:r>
              <a:rPr kumimoji="1" lang="en-US" altLang="zh-CN" sz="2000" dirty="0"/>
              <a:t>thick</a:t>
            </a:r>
            <a:r>
              <a:rPr kumimoji="1" lang="zh-CN" altLang="en-US" sz="2000" dirty="0"/>
              <a:t> </a:t>
            </a:r>
            <a:r>
              <a:rPr kumimoji="1" lang="en-US" altLang="zh-CN" sz="2000" dirty="0"/>
              <a:t>degrader</a:t>
            </a:r>
            <a:r>
              <a:rPr kumimoji="1" lang="zh-CN" altLang="en-US" sz="2000" dirty="0"/>
              <a:t> </a:t>
            </a:r>
            <a:r>
              <a:rPr kumimoji="1" lang="en-US" altLang="zh-CN" sz="2000" dirty="0"/>
              <a:t>to</a:t>
            </a:r>
            <a:r>
              <a:rPr kumimoji="1" lang="zh-CN" altLang="en-US" sz="2000" dirty="0"/>
              <a:t> </a:t>
            </a:r>
            <a:r>
              <a:rPr kumimoji="1" lang="en-US" altLang="zh-CN" sz="2000" dirty="0"/>
              <a:t>increase</a:t>
            </a:r>
            <a:r>
              <a:rPr kumimoji="1" lang="zh-CN" altLang="en-US" sz="2000" dirty="0"/>
              <a:t> </a:t>
            </a:r>
            <a:r>
              <a:rPr kumimoji="1" lang="en-US" altLang="zh-CN" sz="2000" dirty="0"/>
              <a:t>the</a:t>
            </a:r>
            <a:r>
              <a:rPr kumimoji="1" lang="zh-CN" altLang="en-US" sz="2000" dirty="0"/>
              <a:t> </a:t>
            </a:r>
            <a:r>
              <a:rPr kumimoji="1" lang="en-US" altLang="zh-CN" sz="2000" dirty="0"/>
              <a:t>Asymmetry</a:t>
            </a:r>
          </a:p>
          <a:p>
            <a:pPr marL="342900" indent="-342900">
              <a:buFont typeface="Arial" panose="020B0604020202020204" pitchFamily="34" charset="0"/>
              <a:buChar char="•"/>
            </a:pPr>
            <a:endParaRPr kumimoji="1" lang="en-US" altLang="zh-CN" sz="2000" dirty="0"/>
          </a:p>
          <a:p>
            <a:pPr marL="342900" indent="-342900">
              <a:buFont typeface="Arial" panose="020B0604020202020204" pitchFamily="34" charset="0"/>
              <a:buChar char="•"/>
            </a:pPr>
            <a:r>
              <a:rPr kumimoji="1" lang="en-US" altLang="zh-CN" sz="2000" dirty="0"/>
              <a:t>Simulated</a:t>
            </a:r>
            <a:r>
              <a:rPr kumimoji="1" lang="zh-CN" altLang="en-US" sz="2000" dirty="0"/>
              <a:t> </a:t>
            </a:r>
            <a:r>
              <a:rPr kumimoji="1" lang="en-US" altLang="zh-CN" sz="2000" dirty="0"/>
              <a:t>results:</a:t>
            </a:r>
          </a:p>
          <a:p>
            <a:pPr marL="800100" lvl="1" indent="-342900">
              <a:buFont typeface="Arial" panose="020B0604020202020204" pitchFamily="34" charset="0"/>
              <a:buChar char="•"/>
            </a:pPr>
            <a:r>
              <a:rPr kumimoji="1" lang="en-US" altLang="zh-CN" dirty="0">
                <a:solidFill>
                  <a:srgbClr val="FF0000"/>
                </a:solidFill>
              </a:rPr>
              <a:t>Counting</a:t>
            </a:r>
            <a:r>
              <a:rPr kumimoji="1" lang="zh-CN" altLang="en-US" dirty="0">
                <a:solidFill>
                  <a:srgbClr val="FF0000"/>
                </a:solidFill>
              </a:rPr>
              <a:t> </a:t>
            </a:r>
            <a:r>
              <a:rPr kumimoji="1" lang="en-US" altLang="zh-CN" dirty="0">
                <a:solidFill>
                  <a:srgbClr val="FF0000"/>
                </a:solidFill>
              </a:rPr>
              <a:t>rate:</a:t>
            </a:r>
            <a:r>
              <a:rPr kumimoji="1" lang="zh-CN" altLang="en-US" dirty="0">
                <a:solidFill>
                  <a:srgbClr val="FF0000"/>
                </a:solidFill>
              </a:rPr>
              <a:t> </a:t>
            </a:r>
            <a:r>
              <a:rPr kumimoji="1" lang="en-US" altLang="zh-CN" dirty="0">
                <a:solidFill>
                  <a:srgbClr val="FF0000"/>
                </a:solidFill>
              </a:rPr>
              <a:t>80</a:t>
            </a:r>
            <a:r>
              <a:rPr kumimoji="1" lang="zh-CN" altLang="en-US" dirty="0">
                <a:solidFill>
                  <a:srgbClr val="FF0000"/>
                </a:solidFill>
              </a:rPr>
              <a:t> </a:t>
            </a:r>
            <a:r>
              <a:rPr kumimoji="1" lang="en-US" altLang="zh-CN" dirty="0" err="1">
                <a:solidFill>
                  <a:srgbClr val="FF0000"/>
                </a:solidFill>
              </a:rPr>
              <a:t>Mevents</a:t>
            </a:r>
            <a:r>
              <a:rPr kumimoji="1" lang="en-US" altLang="zh-CN" dirty="0">
                <a:solidFill>
                  <a:srgbClr val="FF0000"/>
                </a:solidFill>
              </a:rPr>
              <a:t>/h</a:t>
            </a:r>
          </a:p>
          <a:p>
            <a:pPr marL="800100" lvl="1" indent="-342900">
              <a:buFont typeface="Arial" panose="020B0604020202020204" pitchFamily="34" charset="0"/>
              <a:buChar char="•"/>
            </a:pPr>
            <a:r>
              <a:rPr kumimoji="1" lang="en-US" altLang="zh-CN" dirty="0">
                <a:solidFill>
                  <a:srgbClr val="FF0000"/>
                </a:solidFill>
              </a:rPr>
              <a:t>Asymmetry:</a:t>
            </a:r>
            <a:r>
              <a:rPr kumimoji="1" lang="zh-CN" altLang="en-US" dirty="0">
                <a:solidFill>
                  <a:srgbClr val="FF0000"/>
                </a:solidFill>
              </a:rPr>
              <a:t> </a:t>
            </a:r>
            <a:r>
              <a:rPr kumimoji="1" lang="en-US" altLang="zh-CN" dirty="0">
                <a:solidFill>
                  <a:srgbClr val="FF0000"/>
                </a:solidFill>
              </a:rPr>
              <a:t>0.31</a:t>
            </a:r>
          </a:p>
        </p:txBody>
      </p:sp>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7197" y="992401"/>
            <a:ext cx="3883745" cy="3676145"/>
          </a:xfrm>
          <a:prstGeom prst="rect">
            <a:avLst/>
          </a:prstGeom>
        </p:spPr>
      </p:pic>
      <p:pic>
        <p:nvPicPr>
          <p:cNvPr id="12" name="图片 11"/>
          <p:cNvPicPr>
            <a:picLocks noChangeAspect="1"/>
          </p:cNvPicPr>
          <p:nvPr/>
        </p:nvPicPr>
        <p:blipFill>
          <a:blip r:embed="rId5"/>
          <a:stretch>
            <a:fillRect/>
          </a:stretch>
        </p:blipFill>
        <p:spPr>
          <a:xfrm>
            <a:off x="918902" y="4330244"/>
            <a:ext cx="2967298" cy="2455540"/>
          </a:xfrm>
          <a:prstGeom prst="rect">
            <a:avLst/>
          </a:prstGeom>
        </p:spPr>
      </p:pic>
      <p:sp>
        <p:nvSpPr>
          <p:cNvPr id="5" name="矩形 4"/>
          <p:cNvSpPr/>
          <p:nvPr/>
        </p:nvSpPr>
        <p:spPr>
          <a:xfrm>
            <a:off x="2133600" y="6588126"/>
            <a:ext cx="533400" cy="1936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文本框 5"/>
          <p:cNvSpPr txBox="1"/>
          <p:nvPr/>
        </p:nvSpPr>
        <p:spPr>
          <a:xfrm>
            <a:off x="2002883" y="6534330"/>
            <a:ext cx="1143000" cy="261610"/>
          </a:xfrm>
          <a:prstGeom prst="rect">
            <a:avLst/>
          </a:prstGeom>
          <a:noFill/>
        </p:spPr>
        <p:txBody>
          <a:bodyPr wrap="square" rtlCol="0">
            <a:spAutoFit/>
          </a:bodyPr>
          <a:lstStyle/>
          <a:p>
            <a:r>
              <a:rPr kumimoji="1" lang="en-US" altLang="zh-CN" sz="1050" dirty="0"/>
              <a:t>degrader</a:t>
            </a:r>
            <a:endParaRPr kumimoji="1" lang="zh-CN" altLang="en-US" sz="1050" dirty="0"/>
          </a:p>
        </p:txBody>
      </p:sp>
      <p:sp>
        <p:nvSpPr>
          <p:cNvPr id="15" name="矩形 14"/>
          <p:cNvSpPr/>
          <p:nvPr/>
        </p:nvSpPr>
        <p:spPr>
          <a:xfrm>
            <a:off x="5222779" y="6602266"/>
            <a:ext cx="533400" cy="1936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文本框 13"/>
          <p:cNvSpPr txBox="1"/>
          <p:nvPr/>
        </p:nvSpPr>
        <p:spPr>
          <a:xfrm>
            <a:off x="5105400" y="6554158"/>
            <a:ext cx="1143000" cy="261610"/>
          </a:xfrm>
          <a:prstGeom prst="rect">
            <a:avLst/>
          </a:prstGeom>
          <a:noFill/>
        </p:spPr>
        <p:txBody>
          <a:bodyPr wrap="square" rtlCol="0">
            <a:spAutoFit/>
          </a:bodyPr>
          <a:lstStyle/>
          <a:p>
            <a:r>
              <a:rPr kumimoji="1" lang="en-US" altLang="zh-CN" sz="1050" dirty="0"/>
              <a:t>degrader</a:t>
            </a:r>
            <a:endParaRPr kumimoji="1" lang="zh-CN" altLang="en-US" sz="1050" dirty="0"/>
          </a:p>
        </p:txBody>
      </p:sp>
    </p:spTree>
  </p:cSld>
  <p:clrMapOvr>
    <a:masterClrMapping/>
  </p:clrMapOvr>
  <mc:AlternateContent xmlns:mc="http://schemas.openxmlformats.org/markup-compatibility/2006" xmlns:p14="http://schemas.microsoft.com/office/powerpoint/2010/main">
    <mc:Choice Requires="p14">
      <p:transition spd="slow" p14:dur="2000" advTm="19747"/>
    </mc:Choice>
    <mc:Fallback xmlns="">
      <p:transition spd="slow" advTm="19747"/>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B6F15528-21DE-4FAA-801E-634DDDAF4B2B}" type="slidenum">
              <a:rPr lang="en-US" smtClean="0"/>
              <a:t>24</a:t>
            </a:fld>
            <a:endParaRPr lang="en-US" dirty="0"/>
          </a:p>
        </p:txBody>
      </p:sp>
      <p:sp>
        <p:nvSpPr>
          <p:cNvPr id="3" name="标题 2"/>
          <p:cNvSpPr>
            <a:spLocks noGrp="1"/>
          </p:cNvSpPr>
          <p:nvPr>
            <p:ph type="title"/>
          </p:nvPr>
        </p:nvSpPr>
        <p:spPr>
          <a:xfrm>
            <a:off x="685800" y="76200"/>
            <a:ext cx="7341570" cy="753033"/>
          </a:xfrm>
        </p:spPr>
        <p:txBody>
          <a:bodyPr vert="horz" lIns="0" tIns="0" rIns="0" bIns="0" rtlCol="0" anchor="b" anchorCtr="0">
            <a:noAutofit/>
          </a:bodyPr>
          <a:lstStyle/>
          <a:p>
            <a:r>
              <a:rPr lang="en-US" altLang="zh-CN" sz="3200" dirty="0">
                <a:solidFill>
                  <a:srgbClr val="3333FF"/>
                </a:solidFill>
                <a:latin typeface="微软雅黑" panose="020B0503020204020204" pitchFamily="34" charset="-122"/>
                <a:ea typeface="微软雅黑" panose="020B0503020204020204" pitchFamily="34" charset="-122"/>
              </a:rPr>
              <a:t>Pros</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and</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cons</a:t>
            </a:r>
            <a:endParaRPr lang="zh-CN" altLang="en-US" sz="3200" dirty="0">
              <a:solidFill>
                <a:srgbClr val="3333FF"/>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685800" y="4038402"/>
            <a:ext cx="8039816" cy="2369880"/>
          </a:xfrm>
          <a:prstGeom prst="rect">
            <a:avLst/>
          </a:prstGeom>
          <a:noFill/>
        </p:spPr>
        <p:txBody>
          <a:bodyPr wrap="square" rtlCol="0">
            <a:spAutoFit/>
          </a:bodyPr>
          <a:lstStyle/>
          <a:p>
            <a:pPr marL="342900" indent="-342900">
              <a:buFont typeface="Arial" panose="020B0604020202020204" pitchFamily="34" charset="0"/>
              <a:buChar char="•"/>
            </a:pPr>
            <a:r>
              <a:rPr kumimoji="1" lang="en-US" altLang="zh-CN" sz="2400" dirty="0">
                <a:solidFill>
                  <a:schemeClr val="accent6">
                    <a:lumMod val="50000"/>
                  </a:schemeClr>
                </a:solidFill>
              </a:rPr>
              <a:t>Low</a:t>
            </a:r>
            <a:r>
              <a:rPr kumimoji="1" lang="zh-CN" altLang="en-US" sz="2400" dirty="0">
                <a:solidFill>
                  <a:schemeClr val="accent6">
                    <a:lumMod val="50000"/>
                  </a:schemeClr>
                </a:solidFill>
              </a:rPr>
              <a:t> </a:t>
            </a:r>
            <a:r>
              <a:rPr kumimoji="1" lang="en-US" altLang="zh-CN" sz="2400" dirty="0">
                <a:solidFill>
                  <a:schemeClr val="accent6">
                    <a:lumMod val="50000"/>
                  </a:schemeClr>
                </a:solidFill>
              </a:rPr>
              <a:t>repetition</a:t>
            </a:r>
            <a:r>
              <a:rPr kumimoji="1" lang="zh-CN" altLang="en-US" sz="2400" dirty="0">
                <a:solidFill>
                  <a:schemeClr val="accent6">
                    <a:lumMod val="50000"/>
                  </a:schemeClr>
                </a:solidFill>
              </a:rPr>
              <a:t> </a:t>
            </a:r>
            <a:r>
              <a:rPr kumimoji="1" lang="en-US" altLang="zh-CN" sz="2400" dirty="0">
                <a:solidFill>
                  <a:schemeClr val="accent6">
                    <a:lumMod val="50000"/>
                  </a:schemeClr>
                </a:solidFill>
              </a:rPr>
              <a:t>rate</a:t>
            </a:r>
            <a:r>
              <a:rPr kumimoji="1" lang="zh-CN" altLang="en-US" sz="2400" dirty="0">
                <a:solidFill>
                  <a:schemeClr val="accent6">
                    <a:lumMod val="50000"/>
                  </a:schemeClr>
                </a:solidFill>
              </a:rPr>
              <a:t>：</a:t>
            </a:r>
            <a:endParaRPr kumimoji="1" lang="en-US" altLang="zh-CN" sz="2400" dirty="0">
              <a:solidFill>
                <a:schemeClr val="accent6">
                  <a:lumMod val="50000"/>
                </a:schemeClr>
              </a:solidFill>
            </a:endParaRPr>
          </a:p>
          <a:p>
            <a:pPr marL="800100" lvl="1" indent="-342900">
              <a:buFont typeface="Arial" panose="020B0604020202020204" pitchFamily="34" charset="0"/>
              <a:buChar char="•"/>
            </a:pPr>
            <a:r>
              <a:rPr kumimoji="1" lang="en-US" altLang="zh-CN" sz="2000" dirty="0"/>
              <a:t>Low counting rate</a:t>
            </a:r>
          </a:p>
          <a:p>
            <a:pPr marL="1257300" lvl="2" indent="-342900">
              <a:buFont typeface="Wingdings" panose="05000000000000000000" pitchFamily="2" charset="2"/>
              <a:buChar char="Ø"/>
            </a:pPr>
            <a:r>
              <a:rPr kumimoji="1" lang="en-US" altLang="zh-CN" sz="2000" dirty="0">
                <a:solidFill>
                  <a:schemeClr val="accent2">
                    <a:lumMod val="75000"/>
                  </a:schemeClr>
                </a:solidFill>
              </a:rPr>
              <a:t>More</a:t>
            </a:r>
            <a:r>
              <a:rPr kumimoji="1" lang="zh-CN" altLang="en-US" sz="2000" dirty="0">
                <a:solidFill>
                  <a:schemeClr val="accent2">
                    <a:lumMod val="75000"/>
                  </a:schemeClr>
                </a:solidFill>
              </a:rPr>
              <a:t> </a:t>
            </a:r>
            <a:r>
              <a:rPr kumimoji="1" lang="en-US" altLang="zh-CN" sz="2000" dirty="0">
                <a:solidFill>
                  <a:schemeClr val="accent2">
                    <a:lumMod val="75000"/>
                  </a:schemeClr>
                </a:solidFill>
              </a:rPr>
              <a:t>detectors</a:t>
            </a:r>
          </a:p>
          <a:p>
            <a:pPr marL="342900" indent="-342900">
              <a:buFont typeface="Arial" panose="020B0604020202020204" pitchFamily="34" charset="0"/>
              <a:buChar char="•"/>
            </a:pPr>
            <a:endParaRPr kumimoji="1" lang="en-US" altLang="zh-CN" sz="2400" dirty="0">
              <a:solidFill>
                <a:srgbClr val="FF0000"/>
              </a:solidFill>
            </a:endParaRPr>
          </a:p>
          <a:p>
            <a:pPr marL="342900" indent="-342900">
              <a:buFont typeface="Arial" panose="020B0604020202020204" pitchFamily="34" charset="0"/>
              <a:buChar char="•"/>
            </a:pPr>
            <a:r>
              <a:rPr kumimoji="1" lang="en-US" altLang="zh-CN" sz="2400" dirty="0">
                <a:solidFill>
                  <a:schemeClr val="accent6">
                    <a:lumMod val="50000"/>
                  </a:schemeClr>
                </a:solidFill>
              </a:rPr>
              <a:t>Large</a:t>
            </a:r>
            <a:r>
              <a:rPr kumimoji="1" lang="zh-CN" altLang="en-US" sz="2400" dirty="0">
                <a:solidFill>
                  <a:schemeClr val="accent6">
                    <a:lumMod val="50000"/>
                  </a:schemeClr>
                </a:solidFill>
              </a:rPr>
              <a:t> </a:t>
            </a:r>
            <a:r>
              <a:rPr kumimoji="1" lang="en-US" altLang="zh-CN" sz="2400" dirty="0">
                <a:solidFill>
                  <a:schemeClr val="accent6">
                    <a:lumMod val="50000"/>
                  </a:schemeClr>
                </a:solidFill>
              </a:rPr>
              <a:t>pulse</a:t>
            </a:r>
            <a:r>
              <a:rPr kumimoji="1" lang="zh-CN" altLang="en-US" sz="2400" dirty="0">
                <a:solidFill>
                  <a:schemeClr val="accent6">
                    <a:lumMod val="50000"/>
                  </a:schemeClr>
                </a:solidFill>
              </a:rPr>
              <a:t> </a:t>
            </a:r>
            <a:r>
              <a:rPr kumimoji="1" lang="en-US" altLang="zh-CN" sz="2400" dirty="0">
                <a:solidFill>
                  <a:schemeClr val="accent6">
                    <a:lumMod val="50000"/>
                  </a:schemeClr>
                </a:solidFill>
              </a:rPr>
              <a:t>width</a:t>
            </a:r>
            <a:r>
              <a:rPr kumimoji="1" lang="zh-CN" altLang="en-US" sz="2400" dirty="0">
                <a:solidFill>
                  <a:schemeClr val="accent6">
                    <a:lumMod val="50000"/>
                  </a:schemeClr>
                </a:solidFill>
              </a:rPr>
              <a:t>：</a:t>
            </a:r>
            <a:endParaRPr kumimoji="1" lang="en-US" altLang="zh-CN" sz="2400" dirty="0">
              <a:solidFill>
                <a:schemeClr val="accent6">
                  <a:lumMod val="50000"/>
                </a:schemeClr>
              </a:solidFill>
            </a:endParaRPr>
          </a:p>
          <a:p>
            <a:pPr marL="800100" lvl="1" indent="-342900">
              <a:buFont typeface="Arial" panose="020B0604020202020204" pitchFamily="34" charset="0"/>
              <a:buChar char="•"/>
            </a:pPr>
            <a:r>
              <a:rPr kumimoji="1" lang="en-US" altLang="zh-CN" dirty="0"/>
              <a:t>Low time resolution</a:t>
            </a:r>
          </a:p>
          <a:p>
            <a:pPr marL="1257300" lvl="2" indent="-342900">
              <a:buFont typeface="Wingdings" panose="05000000000000000000" pitchFamily="2" charset="2"/>
              <a:buChar char="Ø"/>
            </a:pPr>
            <a:r>
              <a:rPr kumimoji="1" lang="en-US" altLang="zh-CN" dirty="0">
                <a:solidFill>
                  <a:schemeClr val="accent2">
                    <a:lumMod val="75000"/>
                  </a:schemeClr>
                </a:solidFill>
              </a:rPr>
              <a:t>Beam</a:t>
            </a:r>
            <a:r>
              <a:rPr kumimoji="1" lang="zh-CN" altLang="en-US" dirty="0">
                <a:solidFill>
                  <a:schemeClr val="accent2">
                    <a:lumMod val="75000"/>
                  </a:schemeClr>
                </a:solidFill>
              </a:rPr>
              <a:t> </a:t>
            </a:r>
            <a:r>
              <a:rPr kumimoji="1" lang="en-US" altLang="zh-CN" dirty="0">
                <a:solidFill>
                  <a:schemeClr val="accent2">
                    <a:lumMod val="75000"/>
                  </a:schemeClr>
                </a:solidFill>
              </a:rPr>
              <a:t>slicing</a:t>
            </a:r>
          </a:p>
        </p:txBody>
      </p:sp>
      <p:sp>
        <p:nvSpPr>
          <p:cNvPr id="5" name="文本框 4"/>
          <p:cNvSpPr txBox="1"/>
          <p:nvPr/>
        </p:nvSpPr>
        <p:spPr>
          <a:xfrm>
            <a:off x="685800" y="1143000"/>
            <a:ext cx="8039816" cy="2399665"/>
          </a:xfrm>
          <a:prstGeom prst="rect">
            <a:avLst/>
          </a:prstGeom>
          <a:noFill/>
        </p:spPr>
        <p:txBody>
          <a:bodyPr wrap="square" rtlCol="0">
            <a:spAutoFit/>
          </a:bodyPr>
          <a:lstStyle/>
          <a:p>
            <a:pPr marL="342900" indent="-342900">
              <a:buFont typeface="Arial" panose="020B0604020202020204" pitchFamily="34" charset="0"/>
              <a:buChar char="•"/>
            </a:pPr>
            <a:r>
              <a:rPr kumimoji="1" lang="en-US" altLang="zh-CN" sz="2400" dirty="0">
                <a:solidFill>
                  <a:srgbClr val="FF0000"/>
                </a:solidFill>
              </a:rPr>
              <a:t>High</a:t>
            </a:r>
            <a:r>
              <a:rPr kumimoji="1" lang="zh-CN" altLang="en-US" sz="2400" dirty="0">
                <a:solidFill>
                  <a:srgbClr val="FF0000"/>
                </a:solidFill>
              </a:rPr>
              <a:t> </a:t>
            </a:r>
            <a:r>
              <a:rPr kumimoji="1" lang="en-US" altLang="zh-CN" sz="2400" dirty="0">
                <a:solidFill>
                  <a:srgbClr val="FF0000"/>
                </a:solidFill>
              </a:rPr>
              <a:t>single</a:t>
            </a:r>
            <a:r>
              <a:rPr kumimoji="1" lang="zh-CN" altLang="en-US" sz="2400" dirty="0">
                <a:solidFill>
                  <a:srgbClr val="FF0000"/>
                </a:solidFill>
              </a:rPr>
              <a:t> </a:t>
            </a:r>
            <a:r>
              <a:rPr kumimoji="1" lang="en-US" altLang="zh-CN" sz="2400" dirty="0">
                <a:solidFill>
                  <a:srgbClr val="FF0000"/>
                </a:solidFill>
              </a:rPr>
              <a:t>pulse</a:t>
            </a:r>
            <a:r>
              <a:rPr kumimoji="1" lang="zh-CN" altLang="en-US" sz="2400" dirty="0">
                <a:solidFill>
                  <a:srgbClr val="FF0000"/>
                </a:solidFill>
              </a:rPr>
              <a:t> </a:t>
            </a:r>
            <a:r>
              <a:rPr kumimoji="1" lang="en-US" altLang="zh-CN" sz="2400" dirty="0">
                <a:solidFill>
                  <a:srgbClr val="FF0000"/>
                </a:solidFill>
              </a:rPr>
              <a:t>intensity</a:t>
            </a:r>
            <a:r>
              <a:rPr kumimoji="1" lang="zh-CN" altLang="en-US" sz="2400" dirty="0">
                <a:solidFill>
                  <a:srgbClr val="FF0000"/>
                </a:solidFill>
              </a:rPr>
              <a:t>：</a:t>
            </a:r>
            <a:endParaRPr kumimoji="1" lang="en-US" altLang="zh-CN" sz="2400" dirty="0">
              <a:solidFill>
                <a:srgbClr val="FF0000"/>
              </a:solidFill>
            </a:endParaRPr>
          </a:p>
          <a:p>
            <a:pPr marL="800100" lvl="1" indent="-342900">
              <a:buFont typeface="Arial" panose="020B0604020202020204" pitchFamily="34" charset="0"/>
              <a:buChar char="•"/>
            </a:pPr>
            <a:r>
              <a:rPr kumimoji="1" lang="en-US" altLang="zh-CN" sz="2000" dirty="0"/>
              <a:t>Weak</a:t>
            </a:r>
            <a:r>
              <a:rPr kumimoji="1" lang="zh-CN" altLang="en-US" sz="2000" dirty="0"/>
              <a:t> </a:t>
            </a:r>
            <a:r>
              <a:rPr kumimoji="1" lang="en-US" altLang="zh-CN" sz="2000" dirty="0"/>
              <a:t>relaxing</a:t>
            </a:r>
            <a:r>
              <a:rPr kumimoji="1" lang="zh-CN" altLang="en-US" sz="2000" dirty="0"/>
              <a:t> </a:t>
            </a:r>
            <a:r>
              <a:rPr kumimoji="1" lang="en-US" altLang="zh-CN" sz="2000" dirty="0"/>
              <a:t>signal</a:t>
            </a:r>
            <a:r>
              <a:rPr kumimoji="1" lang="zh-CN" altLang="en-US" sz="2000" dirty="0"/>
              <a:t> </a:t>
            </a:r>
            <a:r>
              <a:rPr kumimoji="1" lang="en-US" altLang="zh-CN" sz="2000" dirty="0"/>
              <a:t>detection</a:t>
            </a:r>
          </a:p>
          <a:p>
            <a:pPr marL="800100" lvl="1" indent="-342900">
              <a:buFont typeface="Arial" panose="020B0604020202020204" pitchFamily="34" charset="0"/>
              <a:buChar char="•"/>
            </a:pPr>
            <a:r>
              <a:rPr kumimoji="1" lang="en-US" altLang="zh-CN" sz="2000" dirty="0"/>
              <a:t>Small</a:t>
            </a:r>
            <a:r>
              <a:rPr kumimoji="1" lang="zh-CN" altLang="en-US" sz="2000" dirty="0"/>
              <a:t> </a:t>
            </a:r>
            <a:r>
              <a:rPr kumimoji="1" lang="en-US" altLang="zh-CN" sz="2000" dirty="0"/>
              <a:t>beam</a:t>
            </a:r>
            <a:r>
              <a:rPr kumimoji="1" lang="zh-CN" altLang="en-US" sz="2000" dirty="0"/>
              <a:t> </a:t>
            </a:r>
            <a:r>
              <a:rPr kumimoji="1" lang="en-US" altLang="zh-CN" sz="2000" dirty="0"/>
              <a:t>spot</a:t>
            </a:r>
          </a:p>
          <a:p>
            <a:pPr marL="800100" lvl="1" indent="-342900">
              <a:buFont typeface="Arial" panose="020B0604020202020204" pitchFamily="34" charset="0"/>
              <a:buChar char="•"/>
            </a:pPr>
            <a:r>
              <a:rPr kumimoji="1" lang="en-US" altLang="zh-CN" sz="2000" dirty="0"/>
              <a:t>Beam</a:t>
            </a:r>
            <a:r>
              <a:rPr kumimoji="1" lang="zh-CN" altLang="en-US" sz="2000" dirty="0"/>
              <a:t> </a:t>
            </a:r>
            <a:r>
              <a:rPr kumimoji="1" lang="en-US" altLang="zh-CN" sz="2000" dirty="0"/>
              <a:t>slice to 10ns</a:t>
            </a:r>
          </a:p>
          <a:p>
            <a:pPr marL="800100" lvl="1" indent="-342900">
              <a:buFont typeface="Arial" panose="020B0604020202020204" pitchFamily="34" charset="0"/>
              <a:buChar char="•"/>
            </a:pPr>
            <a:endParaRPr kumimoji="1" lang="en-US" altLang="zh-CN" sz="2400" dirty="0">
              <a:solidFill>
                <a:srgbClr val="FF0000"/>
              </a:solidFill>
            </a:endParaRPr>
          </a:p>
          <a:p>
            <a:pPr marL="342900" indent="-342900">
              <a:buFont typeface="Arial" panose="020B0604020202020204" pitchFamily="34" charset="0"/>
              <a:buChar char="•"/>
            </a:pPr>
            <a:r>
              <a:rPr kumimoji="1" lang="en-US" altLang="zh-CN" sz="2400" dirty="0">
                <a:solidFill>
                  <a:srgbClr val="FF0000"/>
                </a:solidFill>
              </a:rPr>
              <a:t>High</a:t>
            </a:r>
            <a:r>
              <a:rPr kumimoji="1" lang="zh-CN" altLang="en-US" sz="2400" dirty="0">
                <a:solidFill>
                  <a:srgbClr val="FF0000"/>
                </a:solidFill>
              </a:rPr>
              <a:t> </a:t>
            </a:r>
            <a:r>
              <a:rPr kumimoji="1" lang="en-US" altLang="zh-CN" sz="2400" dirty="0">
                <a:solidFill>
                  <a:srgbClr val="FF0000"/>
                </a:solidFill>
              </a:rPr>
              <a:t>asymmetry</a:t>
            </a:r>
            <a:r>
              <a:rPr kumimoji="1" lang="zh-CN" altLang="en-US" sz="2400" dirty="0">
                <a:solidFill>
                  <a:srgbClr val="FF0000"/>
                </a:solidFill>
              </a:rPr>
              <a:t>：</a:t>
            </a:r>
            <a:endParaRPr kumimoji="1" lang="en-US" altLang="zh-CN" sz="2400" dirty="0">
              <a:solidFill>
                <a:srgbClr val="FF0000"/>
              </a:solidFill>
            </a:endParaRPr>
          </a:p>
          <a:p>
            <a:pPr marL="800100" lvl="1" indent="-342900">
              <a:buFont typeface="Arial" panose="020B0604020202020204" pitchFamily="34" charset="0"/>
              <a:buChar char="•"/>
            </a:pPr>
            <a:r>
              <a:rPr kumimoji="1" lang="en-US" altLang="zh-CN" dirty="0"/>
              <a:t>High</a:t>
            </a:r>
            <a:r>
              <a:rPr kumimoji="1" lang="zh-CN" altLang="en-US" dirty="0"/>
              <a:t> </a:t>
            </a:r>
            <a:r>
              <a:rPr kumimoji="1" lang="en-US" altLang="zh-CN" dirty="0"/>
              <a:t>precision</a:t>
            </a:r>
          </a:p>
        </p:txBody>
      </p:sp>
      <p:sp>
        <p:nvSpPr>
          <p:cNvPr id="7" name="矩形 6"/>
          <p:cNvSpPr/>
          <p:nvPr/>
        </p:nvSpPr>
        <p:spPr>
          <a:xfrm>
            <a:off x="4572000" y="3628370"/>
            <a:ext cx="1571310" cy="300082"/>
          </a:xfrm>
          <a:prstGeom prst="rect">
            <a:avLst/>
          </a:prstGeom>
        </p:spPr>
        <p:txBody>
          <a:bodyPr wrap="square">
            <a:spAutoFit/>
          </a:bodyPr>
          <a:lstStyle/>
          <a:p>
            <a:r>
              <a:rPr lang="en-US" altLang="zh-CN" sz="1350" dirty="0">
                <a:latin typeface="Times New Roman" panose="02020603050405020304" pitchFamily="18" charset="0"/>
                <a:cs typeface="Times New Roman" panose="02020603050405020304" pitchFamily="18" charset="0"/>
              </a:rPr>
              <a:t>Spin</a:t>
            </a:r>
            <a:r>
              <a:rPr lang="zh-CN" altLang="en-US" sz="1350" dirty="0">
                <a:latin typeface="Times New Roman" panose="02020603050405020304" pitchFamily="18" charset="0"/>
                <a:cs typeface="Times New Roman" panose="02020603050405020304" pitchFamily="18" charset="0"/>
              </a:rPr>
              <a:t> </a:t>
            </a:r>
            <a:r>
              <a:rPr lang="en-US" altLang="zh-CN" sz="1350" dirty="0">
                <a:latin typeface="Times New Roman" panose="02020603050405020304" pitchFamily="18" charset="0"/>
                <a:cs typeface="Times New Roman" panose="02020603050405020304" pitchFamily="18" charset="0"/>
              </a:rPr>
              <a:t>Liquid</a:t>
            </a:r>
            <a:endParaRPr lang="zh-CN" altLang="en-US" sz="1350" dirty="0">
              <a:latin typeface="Times New Roman" panose="02020603050405020304" pitchFamily="18" charset="0"/>
              <a:cs typeface="Times New Roman" panose="02020603050405020304" pitchFamily="18" charset="0"/>
            </a:endParaRPr>
          </a:p>
        </p:txBody>
      </p:sp>
      <p:sp>
        <p:nvSpPr>
          <p:cNvPr id="8" name="矩形 7"/>
          <p:cNvSpPr/>
          <p:nvPr/>
        </p:nvSpPr>
        <p:spPr>
          <a:xfrm>
            <a:off x="4115468" y="6050233"/>
            <a:ext cx="2600268" cy="300082"/>
          </a:xfrm>
          <a:prstGeom prst="rect">
            <a:avLst/>
          </a:prstGeom>
        </p:spPr>
        <p:txBody>
          <a:bodyPr wrap="square">
            <a:spAutoFit/>
          </a:bodyPr>
          <a:lstStyle/>
          <a:p>
            <a:r>
              <a:rPr lang="en-US" altLang="zh-CN" sz="1350" i="1" dirty="0">
                <a:latin typeface="Times New Roman" panose="02020603050405020304" pitchFamily="18" charset="0"/>
                <a:cs typeface="Times New Roman" panose="02020603050405020304" pitchFamily="18" charset="0"/>
              </a:rPr>
              <a:t>Phys. Rev. B</a:t>
            </a:r>
            <a:r>
              <a:rPr lang="en-US" altLang="zh-CN" sz="1350" dirty="0">
                <a:latin typeface="Times New Roman" panose="02020603050405020304" pitchFamily="18" charset="0"/>
                <a:cs typeface="Times New Roman" panose="02020603050405020304" pitchFamily="18" charset="0"/>
              </a:rPr>
              <a:t> </a:t>
            </a:r>
            <a:r>
              <a:rPr lang="en-US" altLang="zh-CN" sz="1350" b="1" dirty="0">
                <a:latin typeface="Times New Roman" panose="02020603050405020304" pitchFamily="18" charset="0"/>
                <a:cs typeface="Times New Roman" panose="02020603050405020304" pitchFamily="18" charset="0"/>
              </a:rPr>
              <a:t>103</a:t>
            </a:r>
            <a:r>
              <a:rPr lang="en-US" altLang="zh-CN" sz="1350" dirty="0">
                <a:latin typeface="Times New Roman" panose="02020603050405020304" pitchFamily="18" charset="0"/>
                <a:cs typeface="Times New Roman" panose="02020603050405020304" pitchFamily="18" charset="0"/>
              </a:rPr>
              <a:t>, (2021) 94427</a:t>
            </a:r>
            <a:endParaRPr lang="zh-CN" altLang="en-US" sz="1350" dirty="0">
              <a:latin typeface="Times New Roman" panose="02020603050405020304" pitchFamily="18" charset="0"/>
              <a:cs typeface="Times New Roman" panose="02020603050405020304" pitchFamily="18" charset="0"/>
            </a:endParaRPr>
          </a:p>
        </p:txBody>
      </p:sp>
      <p:pic>
        <p:nvPicPr>
          <p:cNvPr id="9" name="图片 8"/>
          <p:cNvPicPr/>
          <p:nvPr/>
        </p:nvPicPr>
        <p:blipFill rotWithShape="1">
          <a:blip r:embed="rId3"/>
          <a:srcRect b="27343"/>
          <a:stretch>
            <a:fillRect/>
          </a:stretch>
        </p:blipFill>
        <p:spPr>
          <a:xfrm>
            <a:off x="4105077" y="3919551"/>
            <a:ext cx="2600268" cy="2057400"/>
          </a:xfrm>
          <a:prstGeom prst="rect">
            <a:avLst/>
          </a:prstGeom>
        </p:spPr>
      </p:pic>
      <p:pic>
        <p:nvPicPr>
          <p:cNvPr id="11" name="图片 10"/>
          <p:cNvPicPr/>
          <p:nvPr/>
        </p:nvPicPr>
        <p:blipFill>
          <a:blip r:embed="rId4"/>
          <a:stretch>
            <a:fillRect/>
          </a:stretch>
        </p:blipFill>
        <p:spPr>
          <a:xfrm>
            <a:off x="6571004" y="3981992"/>
            <a:ext cx="2334860" cy="1545133"/>
          </a:xfrm>
          <a:prstGeom prst="rect">
            <a:avLst/>
          </a:prstGeom>
        </p:spPr>
      </p:pic>
      <p:sp>
        <p:nvSpPr>
          <p:cNvPr id="12" name="矩形 11"/>
          <p:cNvSpPr/>
          <p:nvPr/>
        </p:nvSpPr>
        <p:spPr>
          <a:xfrm>
            <a:off x="7100215" y="3626854"/>
            <a:ext cx="1571310" cy="300082"/>
          </a:xfrm>
          <a:prstGeom prst="rect">
            <a:avLst/>
          </a:prstGeom>
        </p:spPr>
        <p:txBody>
          <a:bodyPr wrap="square">
            <a:spAutoFit/>
          </a:bodyPr>
          <a:lstStyle/>
          <a:p>
            <a:r>
              <a:rPr lang="en-US" altLang="zh-CN" sz="1350" dirty="0">
                <a:latin typeface="Times New Roman" panose="02020603050405020304" pitchFamily="18" charset="0"/>
                <a:cs typeface="Times New Roman" panose="02020603050405020304" pitchFamily="18" charset="0"/>
              </a:rPr>
              <a:t>Batteries</a:t>
            </a:r>
            <a:endParaRPr lang="zh-CN" altLang="en-US" sz="1350" dirty="0">
              <a:latin typeface="Times New Roman" panose="02020603050405020304" pitchFamily="18" charset="0"/>
              <a:cs typeface="Times New Roman" panose="02020603050405020304" pitchFamily="18" charset="0"/>
            </a:endParaRPr>
          </a:p>
        </p:txBody>
      </p:sp>
      <p:sp>
        <p:nvSpPr>
          <p:cNvPr id="13" name="矩形 12"/>
          <p:cNvSpPr/>
          <p:nvPr/>
        </p:nvSpPr>
        <p:spPr>
          <a:xfrm>
            <a:off x="6053737" y="3211526"/>
            <a:ext cx="2417650" cy="300082"/>
          </a:xfrm>
          <a:prstGeom prst="rect">
            <a:avLst/>
          </a:prstGeom>
        </p:spPr>
        <p:txBody>
          <a:bodyPr wrap="none">
            <a:spAutoFit/>
          </a:bodyPr>
          <a:lstStyle/>
          <a:p>
            <a:r>
              <a:rPr lang="en-US" altLang="zh-CN" sz="1350" i="1" dirty="0">
                <a:latin typeface="Times New Roman" panose="02020603050405020304" pitchFamily="18" charset="0"/>
                <a:cs typeface="Times New Roman" panose="02020603050405020304" pitchFamily="18" charset="0"/>
              </a:rPr>
              <a:t>Phys. Rev. B</a:t>
            </a:r>
            <a:r>
              <a:rPr lang="en-US" altLang="zh-CN" sz="1350" dirty="0">
                <a:latin typeface="Times New Roman" panose="02020603050405020304" pitchFamily="18" charset="0"/>
                <a:cs typeface="Times New Roman" panose="02020603050405020304" pitchFamily="18" charset="0"/>
              </a:rPr>
              <a:t> </a:t>
            </a:r>
            <a:r>
              <a:rPr lang="en-US" altLang="zh-CN" sz="1350" b="1" dirty="0">
                <a:latin typeface="Times New Roman" panose="02020603050405020304" pitchFamily="18" charset="0"/>
                <a:cs typeface="Times New Roman" panose="02020603050405020304" pitchFamily="18" charset="0"/>
              </a:rPr>
              <a:t>103</a:t>
            </a:r>
            <a:r>
              <a:rPr lang="en-US" altLang="zh-CN" sz="1350" dirty="0">
                <a:latin typeface="Times New Roman" panose="02020603050405020304" pitchFamily="18" charset="0"/>
                <a:cs typeface="Times New Roman" panose="02020603050405020304" pitchFamily="18" charset="0"/>
              </a:rPr>
              <a:t> (2021) 125202</a:t>
            </a:r>
            <a:endParaRPr lang="zh-CN" altLang="en-US" sz="1350" dirty="0">
              <a:latin typeface="Times New Roman" panose="02020603050405020304" pitchFamily="18" charset="0"/>
              <a:cs typeface="Times New Roman" panose="02020603050405020304" pitchFamily="18" charset="0"/>
            </a:endParaRPr>
          </a:p>
        </p:txBody>
      </p:sp>
      <p:pic>
        <p:nvPicPr>
          <p:cNvPr id="14" name="图片 13"/>
          <p:cNvPicPr/>
          <p:nvPr/>
        </p:nvPicPr>
        <p:blipFill rotWithShape="1">
          <a:blip r:embed="rId5"/>
          <a:srcRect l="56856" t="63970"/>
          <a:stretch>
            <a:fillRect/>
          </a:stretch>
        </p:blipFill>
        <p:spPr>
          <a:xfrm>
            <a:off x="5524275" y="1069718"/>
            <a:ext cx="1902452" cy="2185246"/>
          </a:xfrm>
          <a:prstGeom prst="rect">
            <a:avLst/>
          </a:prstGeom>
        </p:spPr>
      </p:pic>
      <p:sp>
        <p:nvSpPr>
          <p:cNvPr id="15" name="矩形 14"/>
          <p:cNvSpPr/>
          <p:nvPr/>
        </p:nvSpPr>
        <p:spPr>
          <a:xfrm>
            <a:off x="6182101" y="831736"/>
            <a:ext cx="1571310" cy="300082"/>
          </a:xfrm>
          <a:prstGeom prst="rect">
            <a:avLst/>
          </a:prstGeom>
        </p:spPr>
        <p:txBody>
          <a:bodyPr wrap="square">
            <a:spAutoFit/>
          </a:bodyPr>
          <a:lstStyle/>
          <a:p>
            <a:r>
              <a:rPr lang="en-US" altLang="zh-CN" sz="1350" dirty="0">
                <a:latin typeface="Times New Roman" panose="02020603050405020304" pitchFamily="18" charset="0"/>
                <a:cs typeface="Times New Roman" panose="02020603050405020304" pitchFamily="18" charset="0"/>
              </a:rPr>
              <a:t>Organic</a:t>
            </a:r>
            <a:r>
              <a:rPr lang="zh-CN" altLang="en-US" sz="1350" dirty="0">
                <a:latin typeface="Times New Roman" panose="02020603050405020304" pitchFamily="18" charset="0"/>
                <a:cs typeface="Times New Roman" panose="02020603050405020304" pitchFamily="18" charset="0"/>
              </a:rPr>
              <a:t> </a:t>
            </a:r>
            <a:r>
              <a:rPr lang="en-US" altLang="zh-CN" sz="1350" dirty="0">
                <a:latin typeface="Times New Roman" panose="02020603050405020304" pitchFamily="18" charset="0"/>
                <a:cs typeface="Times New Roman" panose="02020603050405020304" pitchFamily="18" charset="0"/>
              </a:rPr>
              <a:t>SC</a:t>
            </a:r>
            <a:endParaRPr lang="zh-CN" altLang="en-US" sz="1350" dirty="0">
              <a:latin typeface="Times New Roman" panose="02020603050405020304" pitchFamily="18" charset="0"/>
              <a:cs typeface="Times New Roman" panose="02020603050405020304" pitchFamily="18" charset="0"/>
            </a:endParaRPr>
          </a:p>
        </p:txBody>
      </p:sp>
      <p:sp>
        <p:nvSpPr>
          <p:cNvPr id="4" name="框架 3"/>
          <p:cNvSpPr/>
          <p:nvPr/>
        </p:nvSpPr>
        <p:spPr>
          <a:xfrm>
            <a:off x="671945" y="4068076"/>
            <a:ext cx="3263275" cy="2340206"/>
          </a:xfrm>
          <a:prstGeom prst="frame">
            <a:avLst>
              <a:gd name="adj1" fmla="val 0"/>
            </a:avLst>
          </a:prstGeom>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a:solidFill>
                <a:schemeClr val="tx1"/>
              </a:solidFill>
            </a:endParaRPr>
          </a:p>
        </p:txBody>
      </p:sp>
      <p:sp>
        <p:nvSpPr>
          <p:cNvPr id="16" name="矩形 15"/>
          <p:cNvSpPr/>
          <p:nvPr/>
        </p:nvSpPr>
        <p:spPr>
          <a:xfrm>
            <a:off x="7042319" y="5535309"/>
            <a:ext cx="1874231" cy="507831"/>
          </a:xfrm>
          <a:prstGeom prst="rect">
            <a:avLst/>
          </a:prstGeom>
        </p:spPr>
        <p:txBody>
          <a:bodyPr wrap="none">
            <a:spAutoFit/>
          </a:bodyPr>
          <a:lstStyle/>
          <a:p>
            <a:r>
              <a:rPr lang="en-US" altLang="zh-CN" sz="1350" i="1" dirty="0">
                <a:latin typeface="Times New Roman" panose="02020603050405020304" pitchFamily="18" charset="0"/>
                <a:cs typeface="Times New Roman" panose="02020603050405020304" pitchFamily="18" charset="0"/>
              </a:rPr>
              <a:t>Energy Environ. Sci.</a:t>
            </a:r>
            <a:r>
              <a:rPr lang="en-US" altLang="zh-CN" sz="1350" dirty="0">
                <a:latin typeface="Times New Roman" panose="02020603050405020304" pitchFamily="18" charset="0"/>
                <a:cs typeface="Times New Roman" panose="02020603050405020304" pitchFamily="18" charset="0"/>
              </a:rPr>
              <a:t> </a:t>
            </a:r>
            <a:r>
              <a:rPr lang="en-US" altLang="zh-CN" sz="1350" b="1" dirty="0">
                <a:latin typeface="Times New Roman" panose="02020603050405020304" pitchFamily="18" charset="0"/>
                <a:cs typeface="Times New Roman" panose="02020603050405020304" pitchFamily="18" charset="0"/>
              </a:rPr>
              <a:t>12</a:t>
            </a:r>
            <a:r>
              <a:rPr lang="en-US" altLang="zh-CN" sz="1350" dirty="0">
                <a:latin typeface="Times New Roman" panose="02020603050405020304" pitchFamily="18" charset="0"/>
                <a:cs typeface="Times New Roman" panose="02020603050405020304" pitchFamily="18" charset="0"/>
              </a:rPr>
              <a:t>,</a:t>
            </a:r>
          </a:p>
          <a:p>
            <a:r>
              <a:rPr lang="en-US" altLang="zh-CN" sz="1350" dirty="0">
                <a:latin typeface="Times New Roman" panose="02020603050405020304" pitchFamily="18" charset="0"/>
                <a:cs typeface="Times New Roman" panose="02020603050405020304" pitchFamily="18" charset="0"/>
              </a:rPr>
              <a:t> (2019) 2264</a:t>
            </a:r>
            <a:endParaRPr lang="zh-CN" altLang="en-US" sz="135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9747"/>
    </mc:Choice>
    <mc:Fallback xmlns="">
      <p:transition spd="slow" advTm="19747"/>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B6F15528-21DE-4FAA-801E-634DDDAF4B2B}" type="slidenum">
              <a:rPr lang="en-US" smtClean="0"/>
              <a:t>25</a:t>
            </a:fld>
            <a:endParaRPr lang="en-US" dirty="0"/>
          </a:p>
        </p:txBody>
      </p:sp>
      <p:sp>
        <p:nvSpPr>
          <p:cNvPr id="3" name="标题 2"/>
          <p:cNvSpPr>
            <a:spLocks noGrp="1"/>
          </p:cNvSpPr>
          <p:nvPr>
            <p:ph type="title"/>
          </p:nvPr>
        </p:nvSpPr>
        <p:spPr>
          <a:xfrm>
            <a:off x="685800" y="76200"/>
            <a:ext cx="7341570" cy="753033"/>
          </a:xfrm>
        </p:spPr>
        <p:txBody>
          <a:bodyPr vert="horz" lIns="0" tIns="0" rIns="0" bIns="0" rtlCol="0" anchor="b" anchorCtr="0">
            <a:noAutofit/>
          </a:bodyPr>
          <a:lstStyle/>
          <a:p>
            <a:r>
              <a:rPr lang="en-US" altLang="zh-CN" sz="3200" dirty="0">
                <a:solidFill>
                  <a:srgbClr val="3333FF"/>
                </a:solidFill>
                <a:latin typeface="微软雅黑" panose="020B0503020204020204" pitchFamily="34" charset="-122"/>
                <a:ea typeface="微软雅黑" panose="020B0503020204020204" pitchFamily="34" charset="-122"/>
              </a:rPr>
              <a:t>Test</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Beam</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Port</a:t>
            </a:r>
            <a:endParaRPr lang="zh-CN" altLang="en-US" sz="3200" dirty="0">
              <a:solidFill>
                <a:srgbClr val="3333FF"/>
              </a:solidFill>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C3507923-DEA6-E548-AC90-4C1E986FAA42}"/>
              </a:ext>
            </a:extLst>
          </p:cNvPr>
          <p:cNvPicPr>
            <a:picLocks noChangeAspect="1"/>
          </p:cNvPicPr>
          <p:nvPr/>
        </p:nvPicPr>
        <p:blipFill rotWithShape="1">
          <a:blip r:embed="rId3">
            <a:extLst>
              <a:ext uri="{28A0092B-C50C-407E-A947-70E740481C1C}">
                <a14:useLocalDpi xmlns:a14="http://schemas.microsoft.com/office/drawing/2010/main" val="0"/>
              </a:ext>
            </a:extLst>
          </a:blip>
          <a:srcRect l="12988" t="14011" r="20075"/>
          <a:stretch/>
        </p:blipFill>
        <p:spPr>
          <a:xfrm>
            <a:off x="341363" y="1306983"/>
            <a:ext cx="8621537" cy="4061645"/>
          </a:xfrm>
          <a:prstGeom prst="rect">
            <a:avLst/>
          </a:prstGeom>
        </p:spPr>
      </p:pic>
      <p:sp>
        <p:nvSpPr>
          <p:cNvPr id="7" name="同心圆 6">
            <a:extLst>
              <a:ext uri="{FF2B5EF4-FFF2-40B4-BE49-F238E27FC236}">
                <a16:creationId xmlns:a16="http://schemas.microsoft.com/office/drawing/2014/main" id="{F2BD37BB-0DAB-4E48-A1F0-A74F4268B8E5}"/>
              </a:ext>
            </a:extLst>
          </p:cNvPr>
          <p:cNvSpPr/>
          <p:nvPr/>
        </p:nvSpPr>
        <p:spPr>
          <a:xfrm rot="1423170">
            <a:off x="4840990" y="2328011"/>
            <a:ext cx="2666083" cy="742481"/>
          </a:xfrm>
          <a:prstGeom prst="donut">
            <a:avLst>
              <a:gd name="adj" fmla="val 0"/>
            </a:avLst>
          </a:pr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8" name="文本框 7">
            <a:extLst>
              <a:ext uri="{FF2B5EF4-FFF2-40B4-BE49-F238E27FC236}">
                <a16:creationId xmlns:a16="http://schemas.microsoft.com/office/drawing/2014/main" id="{14576618-59C0-FD44-804C-3D82F5F9922C}"/>
              </a:ext>
            </a:extLst>
          </p:cNvPr>
          <p:cNvSpPr txBox="1"/>
          <p:nvPr/>
        </p:nvSpPr>
        <p:spPr>
          <a:xfrm>
            <a:off x="1371600" y="5655264"/>
            <a:ext cx="2713882" cy="935385"/>
          </a:xfrm>
          <a:prstGeom prst="rect">
            <a:avLst/>
          </a:prstGeom>
          <a:noFill/>
        </p:spPr>
        <p:txBody>
          <a:bodyPr wrap="square" rtlCol="0">
            <a:noAutofit/>
          </a:bodyPr>
          <a:lstStyle/>
          <a:p>
            <a:pPr marL="342900" indent="-342900" algn="just">
              <a:lnSpc>
                <a:spcPct val="110000"/>
              </a:lnSpc>
              <a:spcBef>
                <a:spcPts val="0"/>
              </a:spcBef>
              <a:spcAft>
                <a:spcPts val="600"/>
              </a:spcAft>
              <a:buClr>
                <a:schemeClr val="tx1"/>
              </a:buClr>
              <a:buFont typeface="Arial" panose="020B0604020202020204" pitchFamily="34" charset="0"/>
              <a:buChar char="•"/>
            </a:pPr>
            <a:r>
              <a:rPr kumimoji="1" lang="en-US" altLang="zh-CN"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Energy</a:t>
            </a:r>
            <a:r>
              <a:rPr kumimoji="1" lang="zh-CN" altLang="en-US"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en-US" altLang="zh-CN"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4</a:t>
            </a:r>
            <a:r>
              <a:rPr kumimoji="1" lang="zh-CN" altLang="en-US"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MeV</a:t>
            </a:r>
          </a:p>
          <a:p>
            <a:pPr marL="342900" indent="-342900" algn="just">
              <a:lnSpc>
                <a:spcPct val="110000"/>
              </a:lnSpc>
              <a:spcBef>
                <a:spcPts val="0"/>
              </a:spcBef>
              <a:spcAft>
                <a:spcPts val="600"/>
              </a:spcAft>
              <a:buClr>
                <a:schemeClr val="tx1"/>
              </a:buClr>
              <a:buFont typeface="Arial" panose="020B0604020202020204" pitchFamily="34" charset="0"/>
              <a:buChar char="•"/>
            </a:pPr>
            <a:r>
              <a:rPr kumimoji="1" lang="en-US" altLang="zh-CN"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Polarization:</a:t>
            </a:r>
            <a:r>
              <a:rPr kumimoji="1" lang="zh-CN" altLang="en-US"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&gt;95%</a:t>
            </a:r>
            <a:endParaRPr kumimoji="1" lang="zh-CN" altLang="en-US"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文本框 8">
            <a:extLst>
              <a:ext uri="{FF2B5EF4-FFF2-40B4-BE49-F238E27FC236}">
                <a16:creationId xmlns:a16="http://schemas.microsoft.com/office/drawing/2014/main" id="{73F01EC6-B8A6-BE4C-920C-43BDE508DBCF}"/>
              </a:ext>
            </a:extLst>
          </p:cNvPr>
          <p:cNvSpPr txBox="1"/>
          <p:nvPr/>
        </p:nvSpPr>
        <p:spPr>
          <a:xfrm>
            <a:off x="4953000" y="5655264"/>
            <a:ext cx="3200400" cy="932862"/>
          </a:xfrm>
          <a:prstGeom prst="rect">
            <a:avLst/>
          </a:prstGeom>
          <a:noFill/>
        </p:spPr>
        <p:txBody>
          <a:bodyPr wrap="square" rtlCol="0">
            <a:noAutofit/>
          </a:bodyPr>
          <a:lstStyle/>
          <a:p>
            <a:pPr marL="342900" indent="-342900" algn="just">
              <a:lnSpc>
                <a:spcPct val="110000"/>
              </a:lnSpc>
              <a:spcBef>
                <a:spcPts val="0"/>
              </a:spcBef>
              <a:spcAft>
                <a:spcPts val="600"/>
              </a:spcAft>
              <a:buClr>
                <a:schemeClr val="tx1"/>
              </a:buClr>
              <a:buFont typeface="Arial" panose="020B0604020202020204" pitchFamily="34" charset="0"/>
              <a:buChar char="•"/>
            </a:pPr>
            <a:r>
              <a:rPr kumimoji="1" lang="en-US" altLang="zh-CN"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Intensity</a:t>
            </a:r>
            <a:r>
              <a:rPr kumimoji="1" lang="zh-CN" altLang="en-US"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en-US" altLang="zh-CN"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10</a:t>
            </a:r>
            <a:r>
              <a:rPr kumimoji="1" lang="en-US" altLang="zh-CN" sz="2000" b="1" baseline="30000"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5</a:t>
            </a:r>
            <a:r>
              <a:rPr kumimoji="1" lang="en-US" altLang="zh-CN"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~10</a:t>
            </a:r>
            <a:r>
              <a:rPr kumimoji="1" lang="en-US" altLang="zh-CN" sz="2000" b="1" baseline="30000"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7</a:t>
            </a:r>
            <a:r>
              <a:rPr kumimoji="1" lang="en-US" altLang="zh-CN"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μ</a:t>
            </a:r>
            <a:r>
              <a:rPr kumimoji="1" lang="en-US" altLang="zh-CN" sz="2000" b="1" baseline="30000"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a:t>
            </a:r>
            <a:r>
              <a:rPr kumimoji="1" lang="en-US" altLang="zh-CN"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/s</a:t>
            </a:r>
          </a:p>
          <a:p>
            <a:pPr marL="342900" indent="-342900" algn="just">
              <a:lnSpc>
                <a:spcPct val="110000"/>
              </a:lnSpc>
              <a:spcBef>
                <a:spcPts val="0"/>
              </a:spcBef>
              <a:spcAft>
                <a:spcPts val="600"/>
              </a:spcAft>
              <a:buClr>
                <a:schemeClr val="tx1"/>
              </a:buClr>
              <a:buFont typeface="Arial" panose="020B0604020202020204" pitchFamily="34" charset="0"/>
              <a:buChar char="•"/>
            </a:pPr>
            <a:r>
              <a:rPr kumimoji="1" lang="en-US" altLang="zh-CN"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Time</a:t>
            </a:r>
            <a:r>
              <a:rPr kumimoji="1" lang="zh-CN" altLang="en-US"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Resolution:</a:t>
            </a:r>
            <a:r>
              <a:rPr kumimoji="1" lang="zh-CN" altLang="en-US"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120ns</a:t>
            </a:r>
            <a:endParaRPr kumimoji="1" lang="zh-CN" altLang="en-US"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文本框 10">
            <a:extLst>
              <a:ext uri="{FF2B5EF4-FFF2-40B4-BE49-F238E27FC236}">
                <a16:creationId xmlns:a16="http://schemas.microsoft.com/office/drawing/2014/main" id="{30C1C714-A97F-DE49-A5DC-4DF4DCE780E5}"/>
              </a:ext>
            </a:extLst>
          </p:cNvPr>
          <p:cNvSpPr txBox="1"/>
          <p:nvPr/>
        </p:nvSpPr>
        <p:spPr>
          <a:xfrm>
            <a:off x="7390509" y="1778856"/>
            <a:ext cx="1273722" cy="360040"/>
          </a:xfrm>
          <a:prstGeom prst="rect">
            <a:avLst/>
          </a:prstGeom>
          <a:noFill/>
        </p:spPr>
        <p:txBody>
          <a:bodyPr wrap="square" rtlCol="0">
            <a:noAutofit/>
          </a:bodyPr>
          <a:lstStyle/>
          <a:p>
            <a:pPr algn="just">
              <a:lnSpc>
                <a:spcPct val="110000"/>
              </a:lnSpc>
              <a:spcBef>
                <a:spcPts val="0"/>
              </a:spcBef>
              <a:spcAft>
                <a:spcPts val="600"/>
              </a:spcAft>
              <a:buClr>
                <a:schemeClr val="tx1"/>
              </a:buClr>
            </a:pPr>
            <a:r>
              <a:rPr kumimoji="1" lang="en-US" altLang="zh-CN"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Surface</a:t>
            </a:r>
            <a:r>
              <a:rPr kumimoji="1" lang="zh-CN" altLang="en-US"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Muon</a:t>
            </a:r>
            <a:r>
              <a:rPr kumimoji="1" lang="zh-CN" altLang="en-US"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1</a:t>
            </a:r>
            <a:endParaRPr kumimoji="1" lang="zh-CN" altLang="en-US"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文本框 11">
            <a:extLst>
              <a:ext uri="{FF2B5EF4-FFF2-40B4-BE49-F238E27FC236}">
                <a16:creationId xmlns:a16="http://schemas.microsoft.com/office/drawing/2014/main" id="{A25392C5-B8D9-D141-9F34-7D6F4928FE83}"/>
              </a:ext>
            </a:extLst>
          </p:cNvPr>
          <p:cNvSpPr txBox="1"/>
          <p:nvPr/>
        </p:nvSpPr>
        <p:spPr>
          <a:xfrm>
            <a:off x="6957694" y="2743200"/>
            <a:ext cx="1500505" cy="360040"/>
          </a:xfrm>
          <a:prstGeom prst="rect">
            <a:avLst/>
          </a:prstGeom>
          <a:noFill/>
        </p:spPr>
        <p:txBody>
          <a:bodyPr wrap="square" rtlCol="0">
            <a:noAutofit/>
          </a:bodyPr>
          <a:lstStyle/>
          <a:p>
            <a:pPr algn="just">
              <a:lnSpc>
                <a:spcPct val="110000"/>
              </a:lnSpc>
              <a:spcBef>
                <a:spcPts val="0"/>
              </a:spcBef>
              <a:spcAft>
                <a:spcPts val="600"/>
              </a:spcAft>
              <a:buClr>
                <a:schemeClr val="tx1"/>
              </a:buClr>
            </a:pPr>
            <a:r>
              <a:rPr kumimoji="1" lang="en-US" altLang="zh-CN"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Test</a:t>
            </a:r>
            <a:r>
              <a:rPr kumimoji="1" lang="zh-CN"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Beam</a:t>
            </a:r>
            <a:endParaRPr kumimoji="1" lang="zh-CN"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文本框 12">
            <a:extLst>
              <a:ext uri="{FF2B5EF4-FFF2-40B4-BE49-F238E27FC236}">
                <a16:creationId xmlns:a16="http://schemas.microsoft.com/office/drawing/2014/main" id="{C9D00E6D-F0E7-3D4D-8AEE-45560F0B49E5}"/>
              </a:ext>
            </a:extLst>
          </p:cNvPr>
          <p:cNvSpPr txBox="1"/>
          <p:nvPr/>
        </p:nvSpPr>
        <p:spPr>
          <a:xfrm>
            <a:off x="4708011" y="4065225"/>
            <a:ext cx="2073789" cy="360040"/>
          </a:xfrm>
          <a:prstGeom prst="rect">
            <a:avLst/>
          </a:prstGeom>
          <a:noFill/>
        </p:spPr>
        <p:txBody>
          <a:bodyPr wrap="square" rtlCol="0">
            <a:noAutofit/>
          </a:bodyPr>
          <a:lstStyle/>
          <a:p>
            <a:pPr algn="just">
              <a:lnSpc>
                <a:spcPct val="110000"/>
              </a:lnSpc>
              <a:spcBef>
                <a:spcPts val="0"/>
              </a:spcBef>
              <a:spcAft>
                <a:spcPts val="600"/>
              </a:spcAft>
              <a:buClr>
                <a:schemeClr val="tx1"/>
              </a:buClr>
            </a:pPr>
            <a:r>
              <a:rPr kumimoji="1" lang="en-US" altLang="zh-CN"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Negative</a:t>
            </a:r>
            <a:r>
              <a:rPr kumimoji="1" lang="zh-CN" altLang="en-US"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Muon</a:t>
            </a:r>
            <a:endParaRPr kumimoji="1" lang="zh-CN" altLang="en-US"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文本框 13">
            <a:extLst>
              <a:ext uri="{FF2B5EF4-FFF2-40B4-BE49-F238E27FC236}">
                <a16:creationId xmlns:a16="http://schemas.microsoft.com/office/drawing/2014/main" id="{B361B614-7E68-2241-96B9-0616366E4935}"/>
              </a:ext>
            </a:extLst>
          </p:cNvPr>
          <p:cNvSpPr txBox="1"/>
          <p:nvPr/>
        </p:nvSpPr>
        <p:spPr>
          <a:xfrm rot="19486256">
            <a:off x="277990" y="3248981"/>
            <a:ext cx="2073789" cy="360040"/>
          </a:xfrm>
          <a:prstGeom prst="rect">
            <a:avLst/>
          </a:prstGeom>
          <a:noFill/>
        </p:spPr>
        <p:txBody>
          <a:bodyPr wrap="square" rtlCol="0">
            <a:noAutofit/>
          </a:bodyPr>
          <a:lstStyle/>
          <a:p>
            <a:pPr algn="just">
              <a:lnSpc>
                <a:spcPct val="110000"/>
              </a:lnSpc>
              <a:spcBef>
                <a:spcPts val="0"/>
              </a:spcBef>
              <a:spcAft>
                <a:spcPts val="600"/>
              </a:spcAft>
              <a:buClr>
                <a:schemeClr val="tx1"/>
              </a:buClr>
            </a:pPr>
            <a:r>
              <a:rPr kumimoji="1" lang="en-US" altLang="zh-CN"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Decay</a:t>
            </a:r>
            <a:r>
              <a:rPr kumimoji="1" lang="zh-CN" altLang="en-US"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rPr>
              <a:t>Muon</a:t>
            </a:r>
            <a:endParaRPr kumimoji="1" lang="zh-CN" altLang="en-US" sz="2000" b="1" dirty="0">
              <a:solidFill>
                <a:srgbClr val="3333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228277648"/>
      </p:ext>
    </p:extLst>
  </p:cSld>
  <p:clrMapOvr>
    <a:masterClrMapping/>
  </p:clrMapOvr>
  <mc:AlternateContent xmlns:mc="http://schemas.openxmlformats.org/markup-compatibility/2006" xmlns:p14="http://schemas.microsoft.com/office/powerpoint/2010/main">
    <mc:Choice Requires="p14">
      <p:transition spd="slow" p14:dur="2000" advTm="83303"/>
    </mc:Choice>
    <mc:Fallback xmlns="">
      <p:transition spd="slow" advTm="83303"/>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B6F15528-21DE-4FAA-801E-634DDDAF4B2B}" type="slidenum">
              <a:rPr lang="en-US" smtClean="0"/>
              <a:t>26</a:t>
            </a:fld>
            <a:endParaRPr lang="en-US" dirty="0"/>
          </a:p>
        </p:txBody>
      </p:sp>
      <p:sp>
        <p:nvSpPr>
          <p:cNvPr id="3" name="标题 2"/>
          <p:cNvSpPr>
            <a:spLocks noGrp="1"/>
          </p:cNvSpPr>
          <p:nvPr>
            <p:ph type="title"/>
          </p:nvPr>
        </p:nvSpPr>
        <p:spPr>
          <a:xfrm>
            <a:off x="685800" y="76200"/>
            <a:ext cx="7341570" cy="753033"/>
          </a:xfrm>
        </p:spPr>
        <p:txBody>
          <a:bodyPr vert="horz" lIns="0" tIns="0" rIns="0" bIns="0" rtlCol="0" anchor="b" anchorCtr="0">
            <a:noAutofit/>
          </a:bodyPr>
          <a:lstStyle/>
          <a:p>
            <a:r>
              <a:rPr lang="en-US" altLang="zh-CN" sz="3200" dirty="0">
                <a:solidFill>
                  <a:srgbClr val="3333FF"/>
                </a:solidFill>
                <a:latin typeface="微软雅黑" panose="020B0503020204020204" pitchFamily="34" charset="-122"/>
                <a:ea typeface="微软雅黑" panose="020B0503020204020204" pitchFamily="34" charset="-122"/>
              </a:rPr>
              <a:t>Muon </a:t>
            </a:r>
            <a:r>
              <a:rPr lang="en-US" altLang="zh-CN" sz="3200" dirty="0">
                <a:solidFill>
                  <a:srgbClr val="3333FF"/>
                </a:solidFill>
                <a:latin typeface="微软雅黑" panose="020B0503020204020204" pitchFamily="34" charset="-122"/>
                <a:ea typeface="微软雅黑" panose="020B0503020204020204" pitchFamily="34" charset="-122"/>
                <a:sym typeface="+mn-ea"/>
              </a:rPr>
              <a:t>moderation </a:t>
            </a:r>
            <a:r>
              <a:rPr lang="en-US" altLang="zh-CN" sz="3200" dirty="0">
                <a:solidFill>
                  <a:srgbClr val="3333FF"/>
                </a:solidFill>
                <a:latin typeface="微软雅黑" panose="020B0503020204020204" pitchFamily="34" charset="-122"/>
                <a:ea typeface="微软雅黑" panose="020B0503020204020204" pitchFamily="34" charset="-122"/>
              </a:rPr>
              <a:t>technology </a:t>
            </a:r>
          </a:p>
        </p:txBody>
      </p:sp>
      <p:pic>
        <p:nvPicPr>
          <p:cNvPr id="4" name="图片 3"/>
          <p:cNvPicPr>
            <a:picLocks noChangeAspect="1"/>
          </p:cNvPicPr>
          <p:nvPr>
            <p:custDataLst>
              <p:tags r:id="rId1"/>
            </p:custDataLst>
          </p:nvPr>
        </p:nvPicPr>
        <p:blipFill>
          <a:blip r:embed="rId5"/>
          <a:stretch>
            <a:fillRect/>
          </a:stretch>
        </p:blipFill>
        <p:spPr>
          <a:xfrm>
            <a:off x="457200" y="914400"/>
            <a:ext cx="5116195" cy="2985135"/>
          </a:xfrm>
          <a:prstGeom prst="rect">
            <a:avLst/>
          </a:prstGeom>
        </p:spPr>
      </p:pic>
      <p:pic>
        <p:nvPicPr>
          <p:cNvPr id="5" name="图片 4"/>
          <p:cNvPicPr>
            <a:picLocks noChangeAspect="1"/>
          </p:cNvPicPr>
          <p:nvPr>
            <p:custDataLst>
              <p:tags r:id="rId2"/>
            </p:custDataLst>
          </p:nvPr>
        </p:nvPicPr>
        <p:blipFill>
          <a:blip r:embed="rId6"/>
          <a:stretch>
            <a:fillRect/>
          </a:stretch>
        </p:blipFill>
        <p:spPr>
          <a:xfrm>
            <a:off x="5429885" y="1524000"/>
            <a:ext cx="3455035" cy="3687445"/>
          </a:xfrm>
          <a:prstGeom prst="rect">
            <a:avLst/>
          </a:prstGeom>
        </p:spPr>
      </p:pic>
      <p:sp>
        <p:nvSpPr>
          <p:cNvPr id="7" name="文本框 6"/>
          <p:cNvSpPr txBox="1"/>
          <p:nvPr/>
        </p:nvSpPr>
        <p:spPr>
          <a:xfrm>
            <a:off x="533400" y="3984625"/>
            <a:ext cx="4498340" cy="1938020"/>
          </a:xfrm>
          <a:prstGeom prst="rect">
            <a:avLst/>
          </a:prstGeom>
          <a:noFill/>
        </p:spPr>
        <p:txBody>
          <a:bodyPr wrap="square" rtlCol="0">
            <a:spAutoFit/>
          </a:bodyPr>
          <a:lstStyle/>
          <a:p>
            <a:pPr marL="285750" indent="-285750">
              <a:buFont typeface="Arial" panose="020B0604020202020204" pitchFamily="34" charset="0"/>
              <a:buChar char="•"/>
            </a:pPr>
            <a:r>
              <a:rPr lang="en-US" altLang="zh-CN" sz="2000">
                <a:solidFill>
                  <a:srgbClr val="3333FF"/>
                </a:solidFill>
              </a:rPr>
              <a:t>Use helium gas to stop muons </a:t>
            </a:r>
          </a:p>
          <a:p>
            <a:pPr marL="285750" indent="-285750">
              <a:buFont typeface="Arial" panose="020B0604020202020204" pitchFamily="34" charset="0"/>
              <a:buChar char="•"/>
            </a:pPr>
            <a:r>
              <a:rPr lang="en-US" altLang="zh-CN" sz="2000">
                <a:solidFill>
                  <a:srgbClr val="3333FF"/>
                </a:solidFill>
              </a:rPr>
              <a:t>Use electric field to steer muon out of the gas cell</a:t>
            </a:r>
          </a:p>
          <a:p>
            <a:pPr marL="285750" indent="-285750">
              <a:buFont typeface="Arial" panose="020B0604020202020204" pitchFamily="34" charset="0"/>
              <a:buChar char="•"/>
            </a:pPr>
            <a:r>
              <a:rPr lang="en-US" altLang="zh-CN" sz="2000">
                <a:solidFill>
                  <a:srgbClr val="3333FF"/>
                </a:solidFill>
              </a:rPr>
              <a:t>Bring 0.1% muons to 300 eV</a:t>
            </a:r>
          </a:p>
          <a:p>
            <a:pPr marL="285750" indent="-285750">
              <a:buFont typeface="Arial" panose="020B0604020202020204" pitchFamily="34" charset="0"/>
              <a:buChar char="•"/>
            </a:pPr>
            <a:endParaRPr lang="en-US" altLang="zh-CN" sz="2000">
              <a:solidFill>
                <a:srgbClr val="3333FF"/>
              </a:solidFill>
            </a:endParaRPr>
          </a:p>
          <a:p>
            <a:pPr marL="285750" indent="-285750">
              <a:buFont typeface="Arial" panose="020B0604020202020204" pitchFamily="34" charset="0"/>
              <a:buChar char="•"/>
            </a:pPr>
            <a:endParaRPr lang="en-US" altLang="zh-CN" sz="2000">
              <a:solidFill>
                <a:srgbClr val="3333FF"/>
              </a:solidFill>
            </a:endParaRPr>
          </a:p>
        </p:txBody>
      </p:sp>
      <p:sp>
        <p:nvSpPr>
          <p:cNvPr id="8" name="文本框 7"/>
          <p:cNvSpPr txBox="1"/>
          <p:nvPr/>
        </p:nvSpPr>
        <p:spPr>
          <a:xfrm>
            <a:off x="1219200" y="5486400"/>
            <a:ext cx="7049135" cy="706755"/>
          </a:xfrm>
          <a:prstGeom prst="rect">
            <a:avLst/>
          </a:prstGeom>
          <a:noFill/>
        </p:spPr>
        <p:txBody>
          <a:bodyPr wrap="square" rtlCol="0" anchor="t">
            <a:spAutoFit/>
          </a:bodyPr>
          <a:lstStyle/>
          <a:p>
            <a:r>
              <a:rPr lang="en-US" altLang="zh-CN" sz="2000">
                <a:solidFill>
                  <a:srgbClr val="FF0000"/>
                </a:solidFill>
                <a:sym typeface="+mn-ea"/>
              </a:rPr>
              <a:t>Key: use ESD material to remove the charge and to avoid breakdown in helium gas</a:t>
            </a:r>
          </a:p>
        </p:txBody>
      </p:sp>
    </p:spTree>
  </p:cSld>
  <p:clrMapOvr>
    <a:masterClrMapping/>
  </p:clrMapOvr>
  <mc:AlternateContent xmlns:mc="http://schemas.openxmlformats.org/markup-compatibility/2006" xmlns:p14="http://schemas.microsoft.com/office/powerpoint/2010/main">
    <mc:Choice Requires="p14">
      <p:transition spd="slow" p14:dur="2000" advTm="19747"/>
    </mc:Choice>
    <mc:Fallback xmlns="">
      <p:transition spd="slow" advTm="19747"/>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B6F15528-21DE-4FAA-801E-634DDDAF4B2B}" type="slidenum">
              <a:rPr lang="en-US" smtClean="0"/>
              <a:t>27</a:t>
            </a:fld>
            <a:endParaRPr lang="en-US" dirty="0"/>
          </a:p>
        </p:txBody>
      </p:sp>
      <p:sp>
        <p:nvSpPr>
          <p:cNvPr id="3" name="标题 2"/>
          <p:cNvSpPr>
            <a:spLocks noGrp="1"/>
          </p:cNvSpPr>
          <p:nvPr>
            <p:ph type="title"/>
          </p:nvPr>
        </p:nvSpPr>
        <p:spPr>
          <a:xfrm>
            <a:off x="685800" y="76200"/>
            <a:ext cx="7341570" cy="753033"/>
          </a:xfrm>
        </p:spPr>
        <p:txBody>
          <a:bodyPr vert="horz" lIns="0" tIns="0" rIns="0" bIns="0" rtlCol="0" anchor="b" anchorCtr="0">
            <a:noAutofit/>
          </a:bodyPr>
          <a:lstStyle/>
          <a:p>
            <a:r>
              <a:rPr lang="en-US" altLang="zh-CN" sz="3200" dirty="0">
                <a:solidFill>
                  <a:srgbClr val="3333FF"/>
                </a:solidFill>
                <a:latin typeface="微软雅黑" panose="020B0503020204020204" pitchFamily="34" charset="-122"/>
                <a:ea typeface="微软雅黑" panose="020B0503020204020204" pitchFamily="34" charset="-122"/>
              </a:rPr>
              <a:t>Muon </a:t>
            </a:r>
            <a:r>
              <a:rPr lang="en-US" altLang="zh-CN" sz="3200" dirty="0">
                <a:solidFill>
                  <a:srgbClr val="3333FF"/>
                </a:solidFill>
                <a:latin typeface="微软雅黑" panose="020B0503020204020204" pitchFamily="34" charset="-122"/>
                <a:ea typeface="微软雅黑" panose="020B0503020204020204" pitchFamily="34" charset="-122"/>
                <a:sym typeface="+mn-ea"/>
              </a:rPr>
              <a:t>moderation </a:t>
            </a:r>
            <a:r>
              <a:rPr lang="en-US" altLang="zh-CN" sz="3200" dirty="0">
                <a:solidFill>
                  <a:srgbClr val="3333FF"/>
                </a:solidFill>
                <a:latin typeface="微软雅黑" panose="020B0503020204020204" pitchFamily="34" charset="-122"/>
                <a:ea typeface="微软雅黑" panose="020B0503020204020204" pitchFamily="34" charset="-122"/>
              </a:rPr>
              <a:t>technology </a:t>
            </a:r>
          </a:p>
        </p:txBody>
      </p:sp>
      <p:pic>
        <p:nvPicPr>
          <p:cNvPr id="4" name="图片 3"/>
          <p:cNvPicPr>
            <a:picLocks noChangeAspect="1"/>
          </p:cNvPicPr>
          <p:nvPr>
            <p:custDataLst>
              <p:tags r:id="rId1"/>
            </p:custDataLst>
          </p:nvPr>
        </p:nvPicPr>
        <p:blipFill>
          <a:blip r:embed="rId4"/>
          <a:stretch>
            <a:fillRect/>
          </a:stretch>
        </p:blipFill>
        <p:spPr>
          <a:xfrm>
            <a:off x="381000" y="990600"/>
            <a:ext cx="8492490" cy="4692650"/>
          </a:xfrm>
          <a:prstGeom prst="rect">
            <a:avLst/>
          </a:prstGeom>
        </p:spPr>
      </p:pic>
      <p:sp>
        <p:nvSpPr>
          <p:cNvPr id="5" name="文本框 4"/>
          <p:cNvSpPr txBox="1"/>
          <p:nvPr/>
        </p:nvSpPr>
        <p:spPr>
          <a:xfrm>
            <a:off x="715010" y="5805170"/>
            <a:ext cx="6066790" cy="368300"/>
          </a:xfrm>
          <a:prstGeom prst="rect">
            <a:avLst/>
          </a:prstGeom>
          <a:noFill/>
        </p:spPr>
        <p:txBody>
          <a:bodyPr wrap="square" rtlCol="0">
            <a:spAutoFit/>
          </a:bodyPr>
          <a:lstStyle/>
          <a:p>
            <a:r>
              <a:rPr lang="en-US" altLang="zh-CN"/>
              <a:t>Going to be tested at ISIS...</a:t>
            </a:r>
          </a:p>
        </p:txBody>
      </p:sp>
    </p:spTree>
  </p:cSld>
  <p:clrMapOvr>
    <a:masterClrMapping/>
  </p:clrMapOvr>
  <mc:AlternateContent xmlns:mc="http://schemas.openxmlformats.org/markup-compatibility/2006" xmlns:p14="http://schemas.microsoft.com/office/powerpoint/2010/main">
    <mc:Choice Requires="p14">
      <p:transition spd="slow" p14:dur="2000" advTm="19747"/>
    </mc:Choice>
    <mc:Fallback xmlns="">
      <p:transition spd="slow" advTm="19747"/>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B6F15528-21DE-4FAA-801E-634DDDAF4B2B}" type="slidenum">
              <a:rPr lang="en-US" smtClean="0"/>
              <a:t>28</a:t>
            </a:fld>
            <a:endParaRPr lang="en-US" dirty="0"/>
          </a:p>
        </p:txBody>
      </p:sp>
      <p:sp>
        <p:nvSpPr>
          <p:cNvPr id="3" name="标题 2"/>
          <p:cNvSpPr>
            <a:spLocks noGrp="1"/>
          </p:cNvSpPr>
          <p:nvPr>
            <p:ph type="title"/>
          </p:nvPr>
        </p:nvSpPr>
        <p:spPr>
          <a:xfrm>
            <a:off x="685800" y="76200"/>
            <a:ext cx="7341570" cy="753033"/>
          </a:xfrm>
        </p:spPr>
        <p:txBody>
          <a:bodyPr vert="horz" lIns="0" tIns="0" rIns="0" bIns="0" rtlCol="0" anchor="b" anchorCtr="0">
            <a:noAutofit/>
          </a:bodyPr>
          <a:lstStyle/>
          <a:p>
            <a:r>
              <a:rPr lang="en-US" altLang="zh-CN" sz="3200" dirty="0">
                <a:solidFill>
                  <a:srgbClr val="3333FF"/>
                </a:solidFill>
                <a:latin typeface="微软雅黑" panose="020B0503020204020204" pitchFamily="34" charset="-122"/>
                <a:ea typeface="微软雅黑" panose="020B0503020204020204" pitchFamily="34" charset="-122"/>
              </a:rPr>
              <a:t>Muon </a:t>
            </a:r>
            <a:r>
              <a:rPr lang="en-US" altLang="zh-CN" sz="3200" dirty="0">
                <a:solidFill>
                  <a:srgbClr val="3333FF"/>
                </a:solidFill>
                <a:latin typeface="微软雅黑" panose="020B0503020204020204" pitchFamily="34" charset="-122"/>
                <a:ea typeface="微软雅黑" panose="020B0503020204020204" pitchFamily="34" charset="-122"/>
                <a:sym typeface="+mn-ea"/>
              </a:rPr>
              <a:t>moderation </a:t>
            </a:r>
            <a:r>
              <a:rPr lang="en-US" altLang="zh-CN" sz="3200" dirty="0">
                <a:solidFill>
                  <a:srgbClr val="3333FF"/>
                </a:solidFill>
                <a:latin typeface="微软雅黑" panose="020B0503020204020204" pitchFamily="34" charset="-122"/>
                <a:ea typeface="微软雅黑" panose="020B0503020204020204" pitchFamily="34" charset="-122"/>
              </a:rPr>
              <a:t>technology </a:t>
            </a:r>
          </a:p>
        </p:txBody>
      </p:sp>
      <p:pic>
        <p:nvPicPr>
          <p:cNvPr id="7" name="图片 6"/>
          <p:cNvPicPr>
            <a:picLocks noChangeAspect="1"/>
          </p:cNvPicPr>
          <p:nvPr>
            <p:custDataLst>
              <p:tags r:id="rId1"/>
            </p:custDataLst>
          </p:nvPr>
        </p:nvPicPr>
        <p:blipFill>
          <a:blip r:embed="rId4"/>
          <a:stretch>
            <a:fillRect/>
          </a:stretch>
        </p:blipFill>
        <p:spPr>
          <a:xfrm>
            <a:off x="228600" y="1219200"/>
            <a:ext cx="8566150" cy="5041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747"/>
    </mc:Choice>
    <mc:Fallback xmlns="">
      <p:transition spd="slow" advTm="19747"/>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7F4833B-EFB4-0449-A91E-D064AE3F0D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6960" y="4191000"/>
            <a:ext cx="1946128" cy="2275116"/>
          </a:xfrm>
          <a:prstGeom prst="rect">
            <a:avLst/>
          </a:prstGeom>
        </p:spPr>
      </p:pic>
      <p:sp>
        <p:nvSpPr>
          <p:cNvPr id="2" name="灯片编号占位符 1"/>
          <p:cNvSpPr>
            <a:spLocks noGrp="1"/>
          </p:cNvSpPr>
          <p:nvPr>
            <p:ph type="sldNum" sz="quarter" idx="11"/>
          </p:nvPr>
        </p:nvSpPr>
        <p:spPr/>
        <p:txBody>
          <a:bodyPr/>
          <a:lstStyle/>
          <a:p>
            <a:fld id="{B6F15528-21DE-4FAA-801E-634DDDAF4B2B}" type="slidenum">
              <a:rPr lang="en-US" smtClean="0"/>
              <a:t>29</a:t>
            </a:fld>
            <a:endParaRPr lang="en-US" dirty="0"/>
          </a:p>
        </p:txBody>
      </p:sp>
      <p:sp>
        <p:nvSpPr>
          <p:cNvPr id="3" name="标题 2"/>
          <p:cNvSpPr>
            <a:spLocks noGrp="1"/>
          </p:cNvSpPr>
          <p:nvPr>
            <p:ph type="title"/>
          </p:nvPr>
        </p:nvSpPr>
        <p:spPr>
          <a:xfrm>
            <a:off x="685800" y="76200"/>
            <a:ext cx="7341570" cy="753033"/>
          </a:xfrm>
        </p:spPr>
        <p:txBody>
          <a:bodyPr vert="horz" lIns="0" tIns="0" rIns="0" bIns="0" rtlCol="0" anchor="b" anchorCtr="0">
            <a:noAutofit/>
          </a:bodyPr>
          <a:lstStyle/>
          <a:p>
            <a:r>
              <a:rPr lang="en-US" altLang="zh-CN" sz="3200" dirty="0">
                <a:solidFill>
                  <a:srgbClr val="3333FF"/>
                </a:solidFill>
                <a:latin typeface="微软雅黑" panose="020B0503020204020204" pitchFamily="34" charset="-122"/>
                <a:ea typeface="微软雅黑" panose="020B0503020204020204" pitchFamily="34" charset="-122"/>
              </a:rPr>
              <a:t>Muon de/acceleration/cooling</a:t>
            </a:r>
          </a:p>
        </p:txBody>
      </p:sp>
      <p:pic>
        <p:nvPicPr>
          <p:cNvPr id="5" name="内容占位符 5"/>
          <p:cNvPicPr>
            <a:picLocks noChangeAspect="1"/>
          </p:cNvPicPr>
          <p:nvPr>
            <p:custDataLst>
              <p:tags r:id="rId1"/>
            </p:custDataLst>
          </p:nvPr>
        </p:nvPicPr>
        <p:blipFill rotWithShape="1">
          <a:blip r:embed="rId6"/>
          <a:srcRect t="931" b="84"/>
          <a:stretch>
            <a:fillRect/>
          </a:stretch>
        </p:blipFill>
        <p:spPr>
          <a:xfrm>
            <a:off x="417530" y="1066800"/>
            <a:ext cx="7620000" cy="1844843"/>
          </a:xfrm>
          <a:prstGeom prst="rect">
            <a:avLst/>
          </a:prstGeom>
        </p:spPr>
      </p:pic>
      <p:sp>
        <p:nvSpPr>
          <p:cNvPr id="4" name="文本框 3"/>
          <p:cNvSpPr txBox="1"/>
          <p:nvPr/>
        </p:nvSpPr>
        <p:spPr>
          <a:xfrm>
            <a:off x="304165" y="3048000"/>
            <a:ext cx="8104505" cy="1198880"/>
          </a:xfrm>
          <a:prstGeom prst="rect">
            <a:avLst/>
          </a:prstGeom>
          <a:noFill/>
        </p:spPr>
        <p:txBody>
          <a:bodyPr wrap="square" rtlCol="0">
            <a:spAutoFit/>
          </a:bodyPr>
          <a:lstStyle/>
          <a:p>
            <a:pPr marL="285750" indent="-285750">
              <a:buFont typeface="Arial" panose="020B0604020202020204" pitchFamily="34" charset="0"/>
              <a:buChar char="•"/>
            </a:pPr>
            <a:r>
              <a:rPr lang="en-US" altLang="zh-CN"/>
              <a:t>Develop technologies for Muon Collider/Neutrino factory</a:t>
            </a:r>
          </a:p>
          <a:p>
            <a:pPr marL="742950" lvl="1" indent="-285750">
              <a:buFont typeface="Arial" panose="020B0604020202020204" pitchFamily="34" charset="0"/>
              <a:buChar char="•"/>
            </a:pPr>
            <a:r>
              <a:rPr lang="en-US" altLang="zh-CN"/>
              <a:t>Muon cooling</a:t>
            </a:r>
          </a:p>
          <a:p>
            <a:pPr marL="742950" lvl="1" indent="-285750">
              <a:buFont typeface="Arial" panose="020B0604020202020204" pitchFamily="34" charset="0"/>
              <a:buChar char="•"/>
            </a:pPr>
            <a:r>
              <a:rPr lang="en-US" altLang="zh-CN"/>
              <a:t>Phase rotation</a:t>
            </a:r>
          </a:p>
          <a:p>
            <a:pPr marL="742950" lvl="1" indent="-285750">
              <a:buFont typeface="Arial" panose="020B0604020202020204" pitchFamily="34" charset="0"/>
              <a:buChar char="•"/>
            </a:pPr>
            <a:r>
              <a:rPr lang="en-US" altLang="zh-CN"/>
              <a:t>Muon acceleration</a:t>
            </a:r>
          </a:p>
        </p:txBody>
      </p:sp>
      <p:sp>
        <p:nvSpPr>
          <p:cNvPr id="8" name="文本框 7"/>
          <p:cNvSpPr txBox="1"/>
          <p:nvPr/>
        </p:nvSpPr>
        <p:spPr>
          <a:xfrm>
            <a:off x="593725" y="6318250"/>
            <a:ext cx="4545330" cy="368300"/>
          </a:xfrm>
          <a:prstGeom prst="rect">
            <a:avLst/>
          </a:prstGeom>
          <a:noFill/>
        </p:spPr>
        <p:txBody>
          <a:bodyPr wrap="square" rtlCol="0">
            <a:spAutoFit/>
          </a:bodyPr>
          <a:lstStyle/>
          <a:p>
            <a:r>
              <a:rPr lang="en-US" altLang="zh-CN"/>
              <a:t>Induction cavity for phase rotation</a:t>
            </a:r>
          </a:p>
        </p:txBody>
      </p:sp>
      <p:sp>
        <p:nvSpPr>
          <p:cNvPr id="9" name="文本框 8"/>
          <p:cNvSpPr txBox="1"/>
          <p:nvPr>
            <p:custDataLst>
              <p:tags r:id="rId2"/>
            </p:custDataLst>
          </p:nvPr>
        </p:nvSpPr>
        <p:spPr>
          <a:xfrm>
            <a:off x="4826635" y="6172200"/>
            <a:ext cx="4198620" cy="368300"/>
          </a:xfrm>
          <a:prstGeom prst="rect">
            <a:avLst/>
          </a:prstGeom>
          <a:noFill/>
        </p:spPr>
        <p:txBody>
          <a:bodyPr wrap="square" rtlCol="0">
            <a:spAutoFit/>
          </a:bodyPr>
          <a:lstStyle/>
          <a:p>
            <a:r>
              <a:rPr lang="en-US" altLang="zh-CN" dirty="0"/>
              <a:t>Magnetic</a:t>
            </a:r>
            <a:r>
              <a:rPr lang="zh-CN" altLang="en-US" dirty="0"/>
              <a:t> </a:t>
            </a:r>
            <a:r>
              <a:rPr lang="en-US" altLang="zh-CN" dirty="0"/>
              <a:t>mirror</a:t>
            </a:r>
            <a:r>
              <a:rPr lang="zh-CN" altLang="en-US" dirty="0"/>
              <a:t> </a:t>
            </a:r>
            <a:r>
              <a:rPr lang="en-US" altLang="zh-CN" dirty="0"/>
              <a:t>for</a:t>
            </a:r>
            <a:r>
              <a:rPr lang="zh-CN" altLang="en-US" dirty="0"/>
              <a:t> </a:t>
            </a:r>
            <a:r>
              <a:rPr lang="en-US" altLang="zh-CN" dirty="0"/>
              <a:t>muonium</a:t>
            </a:r>
            <a:r>
              <a:rPr lang="zh-CN" altLang="en-US" dirty="0"/>
              <a:t> </a:t>
            </a:r>
            <a:r>
              <a:rPr lang="en-US" altLang="zh-CN" dirty="0"/>
              <a:t>physics</a:t>
            </a:r>
          </a:p>
        </p:txBody>
      </p:sp>
      <p:pic>
        <p:nvPicPr>
          <p:cNvPr id="11" name="图片 10">
            <a:extLst>
              <a:ext uri="{FF2B5EF4-FFF2-40B4-BE49-F238E27FC236}">
                <a16:creationId xmlns:a16="http://schemas.microsoft.com/office/drawing/2014/main" id="{04E9258A-C9C1-C24D-B1A0-EB06D1CAA8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2600" y="3429000"/>
            <a:ext cx="2057400" cy="2743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747"/>
    </mc:Choice>
    <mc:Fallback xmlns="">
      <p:transition spd="slow" advTm="1974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446856" cy="220612"/>
          </a:xfrm>
          <a:noFill/>
        </p:spPr>
        <p:txBody>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l"/>
            <a:fld id="{28703CA2-3F05-064F-A158-E0661BECFC9B}" type="slidenum">
              <a:rPr kumimoji="0" lang="en-US" altLang="zh-CN" sz="900">
                <a:solidFill>
                  <a:srgbClr val="4D5E68"/>
                </a:solidFill>
                <a:latin typeface="Impact" panose="020B0806030902050204" charset="0"/>
              </a:rPr>
              <a:t>3</a:t>
            </a:fld>
            <a:endParaRPr kumimoji="0" lang="en-US" altLang="zh-CN" sz="900" dirty="0">
              <a:solidFill>
                <a:srgbClr val="4D5E68"/>
              </a:solidFill>
              <a:latin typeface="Impact" panose="020B0806030902050204" charset="0"/>
            </a:endParaRPr>
          </a:p>
        </p:txBody>
      </p:sp>
      <p:sp>
        <p:nvSpPr>
          <p:cNvPr id="2" name="文本框 1"/>
          <p:cNvSpPr txBox="1"/>
          <p:nvPr/>
        </p:nvSpPr>
        <p:spPr>
          <a:xfrm>
            <a:off x="6689558" y="7571874"/>
            <a:ext cx="0" cy="0"/>
          </a:xfrm>
          <a:prstGeom prst="rect">
            <a:avLst/>
          </a:prstGeom>
          <a:solidFill>
            <a:schemeClr val="tx2">
              <a:lumMod val="60000"/>
              <a:lumOff val="40000"/>
            </a:schemeClr>
          </a:solidFill>
        </p:spPr>
        <p:txBody>
          <a:bodyPr wrap="none" rtlCol="0">
            <a:noAutofit/>
          </a:bodyPr>
          <a:lstStyle/>
          <a:p>
            <a:pPr algn="just">
              <a:lnSpc>
                <a:spcPct val="110000"/>
              </a:lnSpc>
              <a:spcBef>
                <a:spcPts val="0"/>
              </a:spcBef>
              <a:spcAft>
                <a:spcPts val="600"/>
              </a:spcAft>
              <a:buClr>
                <a:schemeClr val="tx1"/>
              </a:buClr>
            </a:pPr>
            <a:endParaRPr kumimoji="1" lang="zh-CN" altLang="en-US"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Rectangle 8"/>
          <p:cNvSpPr txBox="1">
            <a:spLocks noChangeArrowheads="1"/>
          </p:cNvSpPr>
          <p:nvPr/>
        </p:nvSpPr>
        <p:spPr bwMode="auto">
          <a:xfrm>
            <a:off x="315277" y="169595"/>
            <a:ext cx="8510270" cy="500380"/>
          </a:xfrm>
          <a:prstGeom prst="rect">
            <a:avLst/>
          </a:prstGeom>
          <a:noFill/>
          <a:ln w="9525">
            <a:noFill/>
            <a:miter lim="800000"/>
          </a:ln>
        </p:spPr>
        <p:txBody>
          <a:bodyPr anchor="ctr"/>
          <a:lstStyle/>
          <a:p>
            <a:pPr indent="0"/>
            <a:r>
              <a:rPr kumimoji="1" lang="en-US" altLang="zh-CN"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Birth</a:t>
            </a:r>
            <a:r>
              <a:rPr kumimoji="1" lang="zh-CN" altLang="en-US"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 </a:t>
            </a:r>
            <a:r>
              <a:rPr kumimoji="1" lang="en-US" altLang="zh-CN"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of</a:t>
            </a:r>
            <a:r>
              <a:rPr kumimoji="1" lang="zh-CN" altLang="en-US"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 </a:t>
            </a:r>
            <a:r>
              <a:rPr kumimoji="1" lang="en-US" altLang="zh-CN"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muon</a:t>
            </a:r>
            <a:endParaRPr kumimoji="1" lang="zh-CN" altLang="en-US"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endParaRPr>
          </a:p>
        </p:txBody>
      </p:sp>
      <p:sp>
        <p:nvSpPr>
          <p:cNvPr id="3" name="文本框 2"/>
          <p:cNvSpPr txBox="1"/>
          <p:nvPr/>
        </p:nvSpPr>
        <p:spPr>
          <a:xfrm>
            <a:off x="9894627" y="4094328"/>
            <a:ext cx="0" cy="0"/>
          </a:xfrm>
          <a:prstGeom prst="rect">
            <a:avLst/>
          </a:prstGeom>
          <a:solidFill>
            <a:schemeClr val="tx2">
              <a:lumMod val="60000"/>
              <a:lumOff val="40000"/>
            </a:schemeClr>
          </a:solidFill>
        </p:spPr>
        <p:txBody>
          <a:bodyPr wrap="none" rtlCol="0">
            <a:noAutofit/>
          </a:bodyPr>
          <a:lstStyle/>
          <a:p>
            <a:pPr algn="just">
              <a:lnSpc>
                <a:spcPct val="110000"/>
              </a:lnSpc>
              <a:spcBef>
                <a:spcPts val="0"/>
              </a:spcBef>
              <a:spcAft>
                <a:spcPts val="600"/>
              </a:spcAft>
              <a:buClr>
                <a:schemeClr val="tx1"/>
              </a:buClr>
            </a:pPr>
            <a:endParaRPr kumimoji="1" lang="zh-CN" altLang="en-US"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矩形 18"/>
          <p:cNvSpPr/>
          <p:nvPr/>
        </p:nvSpPr>
        <p:spPr>
          <a:xfrm>
            <a:off x="-3175" y="728664"/>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6">
                  <a:lumMod val="60000"/>
                  <a:lumOff val="40000"/>
                </a:schemeClr>
              </a:solidFill>
            </a:endParaRPr>
          </a:p>
        </p:txBody>
      </p:sp>
      <p:pic>
        <p:nvPicPr>
          <p:cNvPr id="15" name="图片 14">
            <a:extLst>
              <a:ext uri="{FF2B5EF4-FFF2-40B4-BE49-F238E27FC236}">
                <a16:creationId xmlns:a16="http://schemas.microsoft.com/office/drawing/2014/main" id="{909D4D8B-6A1B-6648-B5DC-F79160B644A5}"/>
              </a:ext>
            </a:extLst>
          </p:cNvPr>
          <p:cNvPicPr>
            <a:picLocks noChangeAspect="1"/>
          </p:cNvPicPr>
          <p:nvPr/>
        </p:nvPicPr>
        <p:blipFill>
          <a:blip r:embed="rId3"/>
          <a:stretch>
            <a:fillRect/>
          </a:stretch>
        </p:blipFill>
        <p:spPr>
          <a:xfrm>
            <a:off x="6660232" y="1124744"/>
            <a:ext cx="1728192" cy="2182512"/>
          </a:xfrm>
          <a:prstGeom prst="rect">
            <a:avLst/>
          </a:prstGeom>
        </p:spPr>
      </p:pic>
      <p:pic>
        <p:nvPicPr>
          <p:cNvPr id="16" name="内容占位符 3">
            <a:extLst>
              <a:ext uri="{FF2B5EF4-FFF2-40B4-BE49-F238E27FC236}">
                <a16:creationId xmlns:a16="http://schemas.microsoft.com/office/drawing/2014/main" id="{9858DB65-996A-1B4F-8ECF-7AAB0D41CBCB}"/>
              </a:ext>
            </a:extLst>
          </p:cNvPr>
          <p:cNvPicPr>
            <a:picLocks noChangeAspect="1"/>
          </p:cNvPicPr>
          <p:nvPr/>
        </p:nvPicPr>
        <p:blipFill>
          <a:blip r:embed="rId4"/>
          <a:stretch>
            <a:fillRect/>
          </a:stretch>
        </p:blipFill>
        <p:spPr>
          <a:xfrm>
            <a:off x="4788024" y="2286000"/>
            <a:ext cx="3733800" cy="2286000"/>
          </a:xfrm>
          <a:prstGeom prst="rect">
            <a:avLst/>
          </a:prstGeom>
        </p:spPr>
      </p:pic>
      <p:sp>
        <p:nvSpPr>
          <p:cNvPr id="17" name="文本框 16">
            <a:extLst>
              <a:ext uri="{FF2B5EF4-FFF2-40B4-BE49-F238E27FC236}">
                <a16:creationId xmlns:a16="http://schemas.microsoft.com/office/drawing/2014/main" id="{8094FD8F-A389-D044-8D94-A3D0BB6A47D5}"/>
              </a:ext>
            </a:extLst>
          </p:cNvPr>
          <p:cNvSpPr txBox="1"/>
          <p:nvPr/>
        </p:nvSpPr>
        <p:spPr>
          <a:xfrm>
            <a:off x="6637744" y="4630801"/>
            <a:ext cx="2088232" cy="646331"/>
          </a:xfrm>
          <a:prstGeom prst="rect">
            <a:avLst/>
          </a:prstGeom>
          <a:noFill/>
        </p:spPr>
        <p:txBody>
          <a:bodyPr wrap="square" rtlCol="0">
            <a:spAutoFit/>
          </a:bodyPr>
          <a:lstStyle/>
          <a:p>
            <a:r>
              <a:rPr kumimoji="1" lang="en-US" altLang="zh-CN" dirty="0"/>
              <a:t>Carl Anderson</a:t>
            </a:r>
          </a:p>
          <a:p>
            <a:r>
              <a:rPr kumimoji="1" lang="en-US" altLang="zh-CN" dirty="0">
                <a:latin typeface="Baoli TC Regular"/>
                <a:cs typeface="Baoli TC Regular"/>
              </a:rPr>
              <a:t>Nobel Price 1936</a:t>
            </a:r>
            <a:endParaRPr kumimoji="1" lang="zh-CN" altLang="en-US" dirty="0">
              <a:latin typeface="Baoli TC Regular"/>
              <a:cs typeface="Baoli TC Regular"/>
            </a:endParaRPr>
          </a:p>
        </p:txBody>
      </p:sp>
      <p:pic>
        <p:nvPicPr>
          <p:cNvPr id="18" name="图片 17">
            <a:extLst>
              <a:ext uri="{FF2B5EF4-FFF2-40B4-BE49-F238E27FC236}">
                <a16:creationId xmlns:a16="http://schemas.microsoft.com/office/drawing/2014/main" id="{F1D350B4-6A57-D346-B3AB-BF5C20171FEB}"/>
              </a:ext>
            </a:extLst>
          </p:cNvPr>
          <p:cNvPicPr>
            <a:picLocks noChangeAspect="1"/>
          </p:cNvPicPr>
          <p:nvPr/>
        </p:nvPicPr>
        <p:blipFill>
          <a:blip r:embed="rId5"/>
          <a:stretch>
            <a:fillRect/>
          </a:stretch>
        </p:blipFill>
        <p:spPr>
          <a:xfrm>
            <a:off x="2623560" y="3573016"/>
            <a:ext cx="1948440" cy="2755650"/>
          </a:xfrm>
          <a:prstGeom prst="rect">
            <a:avLst/>
          </a:prstGeom>
        </p:spPr>
      </p:pic>
      <p:pic>
        <p:nvPicPr>
          <p:cNvPr id="22" name="图片 21">
            <a:extLst>
              <a:ext uri="{FF2B5EF4-FFF2-40B4-BE49-F238E27FC236}">
                <a16:creationId xmlns:a16="http://schemas.microsoft.com/office/drawing/2014/main" id="{EC607548-F05A-3A41-8632-7536B4F0A8F5}"/>
              </a:ext>
            </a:extLst>
          </p:cNvPr>
          <p:cNvPicPr>
            <a:picLocks noChangeAspect="1"/>
          </p:cNvPicPr>
          <p:nvPr/>
        </p:nvPicPr>
        <p:blipFill>
          <a:blip r:embed="rId6"/>
          <a:stretch>
            <a:fillRect/>
          </a:stretch>
        </p:blipFill>
        <p:spPr>
          <a:xfrm>
            <a:off x="923917" y="1377702"/>
            <a:ext cx="3121191" cy="2051298"/>
          </a:xfrm>
          <a:prstGeom prst="rect">
            <a:avLst/>
          </a:prstGeom>
        </p:spPr>
      </p:pic>
      <p:sp>
        <p:nvSpPr>
          <p:cNvPr id="23" name="文本框 22">
            <a:extLst>
              <a:ext uri="{FF2B5EF4-FFF2-40B4-BE49-F238E27FC236}">
                <a16:creationId xmlns:a16="http://schemas.microsoft.com/office/drawing/2014/main" id="{0095718B-0943-2044-8E84-6895BE54E0FD}"/>
              </a:ext>
            </a:extLst>
          </p:cNvPr>
          <p:cNvSpPr txBox="1"/>
          <p:nvPr/>
        </p:nvSpPr>
        <p:spPr>
          <a:xfrm>
            <a:off x="607336" y="5699445"/>
            <a:ext cx="2016224" cy="646331"/>
          </a:xfrm>
          <a:prstGeom prst="rect">
            <a:avLst/>
          </a:prstGeom>
          <a:noFill/>
        </p:spPr>
        <p:txBody>
          <a:bodyPr wrap="square" rtlCol="0">
            <a:spAutoFit/>
          </a:bodyPr>
          <a:lstStyle/>
          <a:p>
            <a:r>
              <a:rPr kumimoji="1" lang="en-US" altLang="zh-CN" dirty="0"/>
              <a:t>I. I. Rabi</a:t>
            </a:r>
          </a:p>
          <a:p>
            <a:r>
              <a:rPr kumimoji="1" lang="en-US" altLang="zh-CN" dirty="0">
                <a:latin typeface="Baoli TC Regular"/>
                <a:cs typeface="Baoli TC Regular"/>
              </a:rPr>
              <a:t>Nobel Price 1944</a:t>
            </a:r>
            <a:endParaRPr kumimoji="1" lang="zh-CN" altLang="en-US" dirty="0">
              <a:latin typeface="Baoli TC Regular"/>
              <a:cs typeface="Baoli TC Regular"/>
            </a:endParaRPr>
          </a:p>
        </p:txBody>
      </p:sp>
    </p:spTree>
    <p:extLst>
      <p:ext uri="{BB962C8B-B14F-4D97-AF65-F5344CB8AC3E}">
        <p14:creationId xmlns:p14="http://schemas.microsoft.com/office/powerpoint/2010/main" val="601262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B6F15528-21DE-4FAA-801E-634DDDAF4B2B}" type="slidenum">
              <a:rPr lang="en-US" smtClean="0"/>
              <a:t>30</a:t>
            </a:fld>
            <a:endParaRPr lang="en-US" dirty="0"/>
          </a:p>
        </p:txBody>
      </p:sp>
      <p:sp>
        <p:nvSpPr>
          <p:cNvPr id="3" name="标题 2"/>
          <p:cNvSpPr>
            <a:spLocks noGrp="1"/>
          </p:cNvSpPr>
          <p:nvPr>
            <p:ph type="title"/>
          </p:nvPr>
        </p:nvSpPr>
        <p:spPr>
          <a:xfrm>
            <a:off x="685800" y="76200"/>
            <a:ext cx="7341570" cy="753033"/>
          </a:xfrm>
        </p:spPr>
        <p:txBody>
          <a:bodyPr vert="horz" lIns="0" tIns="0" rIns="0" bIns="0" rtlCol="0" anchor="b" anchorCtr="0">
            <a:noAutofit/>
          </a:bodyPr>
          <a:lstStyle/>
          <a:p>
            <a:r>
              <a:rPr lang="en-US" altLang="zh-CN" sz="3200" dirty="0">
                <a:solidFill>
                  <a:srgbClr val="3333FF"/>
                </a:solidFill>
                <a:latin typeface="微软雅黑" panose="020B0503020204020204" pitchFamily="34" charset="-122"/>
                <a:ea typeface="微软雅黑" panose="020B0503020204020204" pitchFamily="34" charset="-122"/>
              </a:rPr>
              <a:t>Timeline</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of</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MELODY</a:t>
            </a:r>
            <a:r>
              <a:rPr lang="zh-CN" altLang="en-US" sz="3200" dirty="0">
                <a:solidFill>
                  <a:srgbClr val="3333FF"/>
                </a:solidFill>
                <a:latin typeface="微软雅黑" panose="020B0503020204020204" pitchFamily="34" charset="-122"/>
                <a:ea typeface="微软雅黑" panose="020B0503020204020204" pitchFamily="34" charset="-122"/>
              </a:rPr>
              <a:t> </a:t>
            </a:r>
          </a:p>
        </p:txBody>
      </p:sp>
      <p:graphicFrame>
        <p:nvGraphicFramePr>
          <p:cNvPr id="9" name="图表 8"/>
          <p:cNvGraphicFramePr/>
          <p:nvPr>
            <p:extLst>
              <p:ext uri="{D42A27DB-BD31-4B8C-83A1-F6EECF244321}">
                <p14:modId xmlns:p14="http://schemas.microsoft.com/office/powerpoint/2010/main" val="2993955460"/>
              </p:ext>
            </p:extLst>
          </p:nvPr>
        </p:nvGraphicFramePr>
        <p:xfrm>
          <a:off x="381000" y="1982964"/>
          <a:ext cx="8382000" cy="4527550"/>
        </p:xfrm>
        <a:graphic>
          <a:graphicData uri="http://schemas.openxmlformats.org/drawingml/2006/chart">
            <c:chart xmlns:c="http://schemas.openxmlformats.org/drawingml/2006/chart" xmlns:r="http://schemas.openxmlformats.org/officeDocument/2006/relationships" r:id="rId3"/>
          </a:graphicData>
        </a:graphic>
      </p:graphicFrame>
      <p:sp>
        <p:nvSpPr>
          <p:cNvPr id="4" name="文本框 3"/>
          <p:cNvSpPr txBox="1"/>
          <p:nvPr/>
        </p:nvSpPr>
        <p:spPr>
          <a:xfrm>
            <a:off x="533400" y="990600"/>
            <a:ext cx="7239000" cy="830997"/>
          </a:xfrm>
          <a:prstGeom prst="rect">
            <a:avLst/>
          </a:prstGeom>
          <a:noFill/>
        </p:spPr>
        <p:txBody>
          <a:bodyPr wrap="square" rtlCol="0">
            <a:spAutoFit/>
          </a:bodyPr>
          <a:lstStyle/>
          <a:p>
            <a:r>
              <a:rPr kumimoji="1" lang="en-US" altLang="zh-CN" sz="2400" dirty="0"/>
              <a:t>Project</a:t>
            </a:r>
            <a:r>
              <a:rPr kumimoji="1" lang="zh-CN" altLang="en-US" sz="2400" dirty="0"/>
              <a:t> </a:t>
            </a:r>
            <a:r>
              <a:rPr kumimoji="1" lang="en-US" altLang="zh-CN" sz="2400" dirty="0"/>
              <a:t>has</a:t>
            </a:r>
            <a:r>
              <a:rPr kumimoji="1" lang="zh-CN" altLang="en-US" sz="2400" dirty="0"/>
              <a:t> </a:t>
            </a:r>
            <a:r>
              <a:rPr kumimoji="1" lang="en-US" altLang="zh-CN" sz="2400" dirty="0"/>
              <a:t>been</a:t>
            </a:r>
            <a:r>
              <a:rPr kumimoji="1" lang="zh-CN" altLang="en-US" sz="2400" dirty="0"/>
              <a:t> </a:t>
            </a:r>
            <a:r>
              <a:rPr kumimoji="1" lang="en-US" sz="2400" dirty="0"/>
              <a:t>approved </a:t>
            </a:r>
            <a:r>
              <a:rPr kumimoji="1" lang="en-US" altLang="zh-CN" sz="2400" dirty="0"/>
              <a:t>and</a:t>
            </a:r>
            <a:r>
              <a:rPr kumimoji="1" lang="zh-CN" altLang="en-US" sz="2400" dirty="0"/>
              <a:t> </a:t>
            </a:r>
            <a:r>
              <a:rPr kumimoji="1" lang="en-US" altLang="zh-CN" sz="2400" dirty="0"/>
              <a:t>will</a:t>
            </a:r>
            <a:r>
              <a:rPr kumimoji="1" lang="zh-CN" altLang="en-US" sz="2400" dirty="0"/>
              <a:t> </a:t>
            </a:r>
            <a:r>
              <a:rPr kumimoji="1" lang="en-US" altLang="zh-CN" sz="2400" dirty="0"/>
              <a:t>be</a:t>
            </a:r>
            <a:r>
              <a:rPr kumimoji="1" lang="zh-CN" altLang="en-US" sz="2400" dirty="0"/>
              <a:t> </a:t>
            </a:r>
            <a:r>
              <a:rPr kumimoji="1" lang="en-US" altLang="zh-CN" sz="2400" dirty="0"/>
              <a:t>built</a:t>
            </a:r>
            <a:r>
              <a:rPr kumimoji="1" lang="zh-CN" altLang="en-US" sz="2400" dirty="0"/>
              <a:t> </a:t>
            </a:r>
            <a:r>
              <a:rPr kumimoji="1" lang="en-US" altLang="zh-CN" sz="2400" dirty="0"/>
              <a:t>in</a:t>
            </a:r>
            <a:r>
              <a:rPr kumimoji="1" lang="zh-CN" altLang="en-US" sz="2400" dirty="0"/>
              <a:t> </a:t>
            </a:r>
            <a:r>
              <a:rPr kumimoji="1" lang="en-US" altLang="zh-CN" sz="2400" dirty="0"/>
              <a:t>5years.</a:t>
            </a:r>
            <a:endParaRPr kumimoji="1" lang="zh-CN" altLang="en-US" sz="2400" dirty="0"/>
          </a:p>
        </p:txBody>
      </p:sp>
    </p:spTree>
  </p:cSld>
  <p:clrMapOvr>
    <a:masterClrMapping/>
  </p:clrMapOvr>
  <mc:AlternateContent xmlns:mc="http://schemas.openxmlformats.org/markup-compatibility/2006" xmlns:p14="http://schemas.microsoft.com/office/powerpoint/2010/main">
    <mc:Choice Requires="p14">
      <p:transition spd="slow" p14:dur="2000" advTm="19747"/>
    </mc:Choice>
    <mc:Fallback xmlns="">
      <p:transition spd="slow" advTm="19747"/>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B6F15528-21DE-4FAA-801E-634DDDAF4B2B}" type="slidenum">
              <a:rPr lang="en-US" smtClean="0"/>
              <a:t>31</a:t>
            </a:fld>
            <a:endParaRPr lang="en-US" dirty="0"/>
          </a:p>
        </p:txBody>
      </p:sp>
      <p:sp>
        <p:nvSpPr>
          <p:cNvPr id="3" name="标题 2"/>
          <p:cNvSpPr>
            <a:spLocks noGrp="1"/>
          </p:cNvSpPr>
          <p:nvPr>
            <p:ph type="title"/>
          </p:nvPr>
        </p:nvSpPr>
        <p:spPr>
          <a:xfrm>
            <a:off x="685800" y="76200"/>
            <a:ext cx="7341570" cy="753033"/>
          </a:xfrm>
        </p:spPr>
        <p:txBody>
          <a:bodyPr vert="horz" lIns="0" tIns="0" rIns="0" bIns="0" rtlCol="0" anchor="b" anchorCtr="0">
            <a:noAutofit/>
          </a:bodyPr>
          <a:lstStyle/>
          <a:p>
            <a:r>
              <a:rPr lang="en-US" sz="3200" dirty="0">
                <a:solidFill>
                  <a:srgbClr val="3333FF"/>
                </a:solidFill>
                <a:latin typeface="微软雅黑" panose="020B0503020204020204" pitchFamily="34" charset="-122"/>
                <a:ea typeface="微软雅黑" panose="020B0503020204020204" pitchFamily="34" charset="-122"/>
              </a:rPr>
              <a:t>First Geosurvey</a:t>
            </a:r>
          </a:p>
        </p:txBody>
      </p:sp>
      <p:sp>
        <p:nvSpPr>
          <p:cNvPr id="4" name="文本框 3"/>
          <p:cNvSpPr txBox="1"/>
          <p:nvPr/>
        </p:nvSpPr>
        <p:spPr>
          <a:xfrm>
            <a:off x="533400" y="990600"/>
            <a:ext cx="8112125" cy="460375"/>
          </a:xfrm>
          <a:prstGeom prst="rect">
            <a:avLst/>
          </a:prstGeom>
          <a:noFill/>
        </p:spPr>
        <p:txBody>
          <a:bodyPr wrap="square" rtlCol="0">
            <a:spAutoFit/>
          </a:bodyPr>
          <a:lstStyle/>
          <a:p>
            <a:r>
              <a:rPr kumimoji="1" lang="en-US" sz="2400" dirty="0">
                <a:solidFill>
                  <a:srgbClr val="FF0000"/>
                </a:solidFill>
              </a:rPr>
              <a:t>First Geosurvey has been carried out at the muon hall</a:t>
            </a:r>
            <a:endParaRPr kumimoji="1" lang="en-US" sz="2400" dirty="0"/>
          </a:p>
        </p:txBody>
      </p:sp>
      <p:pic>
        <p:nvPicPr>
          <p:cNvPr id="5" name="图片 4" descr="c173302ec98b347a00c08a3c914906e"/>
          <p:cNvPicPr>
            <a:picLocks noChangeAspect="1"/>
          </p:cNvPicPr>
          <p:nvPr/>
        </p:nvPicPr>
        <p:blipFill>
          <a:blip r:embed="rId5"/>
          <a:stretch>
            <a:fillRect/>
          </a:stretch>
        </p:blipFill>
        <p:spPr>
          <a:xfrm>
            <a:off x="685800" y="3505200"/>
            <a:ext cx="2178685" cy="2905125"/>
          </a:xfrm>
          <a:prstGeom prst="rect">
            <a:avLst/>
          </a:prstGeom>
        </p:spPr>
      </p:pic>
      <p:pic>
        <p:nvPicPr>
          <p:cNvPr id="6" name="图片 5" descr="0498bd6cc00d8c70c71bce7d30dabcf"/>
          <p:cNvPicPr>
            <a:picLocks noChangeAspect="1"/>
          </p:cNvPicPr>
          <p:nvPr/>
        </p:nvPicPr>
        <p:blipFill>
          <a:blip r:embed="rId6"/>
          <a:stretch>
            <a:fillRect/>
          </a:stretch>
        </p:blipFill>
        <p:spPr>
          <a:xfrm>
            <a:off x="5181600" y="1676400"/>
            <a:ext cx="3128010" cy="2346960"/>
          </a:xfrm>
          <a:prstGeom prst="rect">
            <a:avLst/>
          </a:prstGeom>
        </p:spPr>
      </p:pic>
      <p:pic>
        <p:nvPicPr>
          <p:cNvPr id="7" name="图片 6" descr="9ca317db545255124fb7de23279254e"/>
          <p:cNvPicPr>
            <a:picLocks noChangeAspect="1"/>
          </p:cNvPicPr>
          <p:nvPr/>
        </p:nvPicPr>
        <p:blipFill>
          <a:blip r:embed="rId7"/>
          <a:stretch>
            <a:fillRect/>
          </a:stretch>
        </p:blipFill>
        <p:spPr>
          <a:xfrm flipH="1">
            <a:off x="3489325" y="4724400"/>
            <a:ext cx="2200275" cy="1647190"/>
          </a:xfrm>
          <a:prstGeom prst="rect">
            <a:avLst/>
          </a:prstGeom>
        </p:spPr>
      </p:pic>
      <p:pic>
        <p:nvPicPr>
          <p:cNvPr id="8" name="图片 7" descr="b71fd637af3af627d1aeae0f1e7a672"/>
          <p:cNvPicPr>
            <a:picLocks noChangeAspect="1"/>
          </p:cNvPicPr>
          <p:nvPr/>
        </p:nvPicPr>
        <p:blipFill>
          <a:blip r:embed="rId8"/>
          <a:stretch>
            <a:fillRect/>
          </a:stretch>
        </p:blipFill>
        <p:spPr>
          <a:xfrm>
            <a:off x="5943600" y="4191000"/>
            <a:ext cx="1954530" cy="2606675"/>
          </a:xfrm>
          <a:prstGeom prst="rect">
            <a:avLst/>
          </a:prstGeom>
        </p:spPr>
      </p:pic>
      <p:pic>
        <p:nvPicPr>
          <p:cNvPr id="10" name="Picture 1" descr="C:\Users\windows\AppData\Roaming\Tencent\Users\87651557\QQ\WinTemp\RichOle\J[Q$Y1}]Z%ZACGJH}4_DF@C.png"/>
          <p:cNvPicPr>
            <a:picLocks noChangeAspect="1" noChangeArrowheads="1"/>
          </p:cNvPicPr>
          <p:nvPr>
            <p:custDataLst>
              <p:tags r:id="rId1"/>
            </p:custDataLst>
          </p:nvPr>
        </p:nvPicPr>
        <p:blipFill>
          <a:blip r:embed="rId9">
            <a:extLst>
              <a:ext uri="{28A0092B-C50C-407E-A947-70E740481C1C}">
                <a14:useLocalDpi xmlns:a14="http://schemas.microsoft.com/office/drawing/2010/main" val="0"/>
              </a:ext>
            </a:extLst>
          </a:blip>
          <a:srcRect/>
          <a:stretch>
            <a:fillRect/>
          </a:stretch>
        </p:blipFill>
        <p:spPr bwMode="auto">
          <a:xfrm>
            <a:off x="609600" y="1461770"/>
            <a:ext cx="3778885" cy="2043430"/>
          </a:xfrm>
          <a:prstGeom prst="rect">
            <a:avLst/>
          </a:prstGeom>
          <a:noFill/>
          <a:ln>
            <a:noFill/>
          </a:ln>
        </p:spPr>
      </p:pic>
      <p:sp>
        <p:nvSpPr>
          <p:cNvPr id="11" name="框架 7"/>
          <p:cNvSpPr/>
          <p:nvPr>
            <p:custDataLst>
              <p:tags r:id="rId2"/>
            </p:custDataLst>
          </p:nvPr>
        </p:nvSpPr>
        <p:spPr>
          <a:xfrm>
            <a:off x="2785745" y="3266440"/>
            <a:ext cx="869315" cy="238760"/>
          </a:xfrm>
          <a:prstGeom prst="frame">
            <a:avLst>
              <a:gd name="adj1" fmla="val 3676"/>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200" dirty="0">
                <a:solidFill>
                  <a:srgbClr val="FF0000"/>
                </a:solidFill>
              </a:rPr>
              <a:t>MELODY</a:t>
            </a:r>
          </a:p>
        </p:txBody>
      </p:sp>
    </p:spTree>
  </p:cSld>
  <p:clrMapOvr>
    <a:masterClrMapping/>
  </p:clrMapOvr>
  <mc:AlternateContent xmlns:mc="http://schemas.openxmlformats.org/markup-compatibility/2006" xmlns:p14="http://schemas.microsoft.com/office/powerpoint/2010/main">
    <mc:Choice Requires="p14">
      <p:transition spd="slow" p14:dur="2000" advTm="19747"/>
    </mc:Choice>
    <mc:Fallback xmlns="">
      <p:transition spd="slow" advTm="19747"/>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46F0355-CD82-764B-A460-36BC8AE4AEFF}"/>
              </a:ext>
            </a:extLst>
          </p:cNvPr>
          <p:cNvPicPr>
            <a:picLocks noChangeAspect="1"/>
          </p:cNvPicPr>
          <p:nvPr/>
        </p:nvPicPr>
        <p:blipFill>
          <a:blip r:embed="rId4"/>
          <a:stretch>
            <a:fillRect/>
          </a:stretch>
        </p:blipFill>
        <p:spPr>
          <a:xfrm>
            <a:off x="425644" y="911861"/>
            <a:ext cx="7924800" cy="4851400"/>
          </a:xfrm>
          <a:prstGeom prst="rect">
            <a:avLst/>
          </a:prstGeom>
        </p:spPr>
      </p:pic>
      <p:sp>
        <p:nvSpPr>
          <p:cNvPr id="2" name="灯片编号占位符 1"/>
          <p:cNvSpPr>
            <a:spLocks noGrp="1"/>
          </p:cNvSpPr>
          <p:nvPr>
            <p:ph type="sldNum" sz="quarter" idx="11"/>
          </p:nvPr>
        </p:nvSpPr>
        <p:spPr/>
        <p:txBody>
          <a:bodyPr/>
          <a:lstStyle/>
          <a:p>
            <a:fld id="{B6F15528-21DE-4FAA-801E-634DDDAF4B2B}" type="slidenum">
              <a:rPr lang="en-US" smtClean="0"/>
              <a:t>32</a:t>
            </a:fld>
            <a:endParaRPr lang="en-US" dirty="0"/>
          </a:p>
        </p:txBody>
      </p:sp>
      <p:sp>
        <p:nvSpPr>
          <p:cNvPr id="3" name="标题 2"/>
          <p:cNvSpPr>
            <a:spLocks noGrp="1"/>
          </p:cNvSpPr>
          <p:nvPr>
            <p:ph type="title"/>
          </p:nvPr>
        </p:nvSpPr>
        <p:spPr>
          <a:xfrm>
            <a:off x="685800" y="76200"/>
            <a:ext cx="7341570" cy="753033"/>
          </a:xfrm>
        </p:spPr>
        <p:txBody>
          <a:bodyPr vert="horz" lIns="0" tIns="0" rIns="0" bIns="0" rtlCol="0" anchor="b" anchorCtr="0">
            <a:noAutofit/>
          </a:bodyPr>
          <a:lstStyle/>
          <a:p>
            <a:r>
              <a:rPr lang="en-US" altLang="zh-CN" sz="3200" dirty="0">
                <a:solidFill>
                  <a:srgbClr val="3333FF"/>
                </a:solidFill>
                <a:latin typeface="微软雅黑" panose="020B0503020204020204" pitchFamily="34" charset="-122"/>
                <a:ea typeface="微软雅黑" panose="020B0503020204020204" pitchFamily="34" charset="-122"/>
              </a:rPr>
              <a:t>Prospect</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with</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MELODY</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II</a:t>
            </a:r>
            <a:endParaRPr lang="zh-CN" altLang="en-US" sz="3200" dirty="0">
              <a:solidFill>
                <a:srgbClr val="3333FF"/>
              </a:solidFill>
              <a:latin typeface="微软雅黑" panose="020B0503020204020204" pitchFamily="34" charset="-122"/>
              <a:ea typeface="微软雅黑" panose="020B0503020204020204" pitchFamily="34" charset="-122"/>
            </a:endParaRPr>
          </a:p>
        </p:txBody>
      </p:sp>
      <p:cxnSp>
        <p:nvCxnSpPr>
          <p:cNvPr id="8" name="直线箭头连接符 7">
            <a:extLst>
              <a:ext uri="{FF2B5EF4-FFF2-40B4-BE49-F238E27FC236}">
                <a16:creationId xmlns:a16="http://schemas.microsoft.com/office/drawing/2014/main" id="{73573110-B8BD-954F-9439-E23A0F1FA44B}"/>
              </a:ext>
            </a:extLst>
          </p:cNvPr>
          <p:cNvCxnSpPr>
            <a:cxnSpLocks/>
          </p:cNvCxnSpPr>
          <p:nvPr/>
        </p:nvCxnSpPr>
        <p:spPr>
          <a:xfrm>
            <a:off x="3200428" y="914482"/>
            <a:ext cx="195573" cy="1523918"/>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3A714E63-339E-104C-B5DB-AF7921F84962}"/>
              </a:ext>
            </a:extLst>
          </p:cNvPr>
          <p:cNvSpPr txBox="1"/>
          <p:nvPr/>
        </p:nvSpPr>
        <p:spPr>
          <a:xfrm rot="21206772">
            <a:off x="2281894" y="1363025"/>
            <a:ext cx="1066800" cy="646331"/>
          </a:xfrm>
          <a:prstGeom prst="rect">
            <a:avLst/>
          </a:prstGeom>
          <a:noFill/>
        </p:spPr>
        <p:txBody>
          <a:bodyPr wrap="square" rtlCol="0">
            <a:spAutoFit/>
          </a:bodyPr>
          <a:lstStyle/>
          <a:p>
            <a:r>
              <a:rPr kumimoji="1" lang="en-US" altLang="zh-CN" dirty="0">
                <a:solidFill>
                  <a:srgbClr val="3333FF"/>
                </a:solidFill>
              </a:rPr>
              <a:t>Proton</a:t>
            </a:r>
          </a:p>
          <a:p>
            <a:r>
              <a:rPr kumimoji="1" lang="en-US" altLang="zh-CN" dirty="0">
                <a:solidFill>
                  <a:srgbClr val="3333FF"/>
                </a:solidFill>
              </a:rPr>
              <a:t>Beam</a:t>
            </a:r>
            <a:endParaRPr kumimoji="1" lang="zh-CN" altLang="en-US" dirty="0">
              <a:solidFill>
                <a:srgbClr val="3333FF"/>
              </a:solidFill>
            </a:endParaRPr>
          </a:p>
        </p:txBody>
      </p:sp>
      <p:sp>
        <p:nvSpPr>
          <p:cNvPr id="10" name="文本框 9">
            <a:extLst>
              <a:ext uri="{FF2B5EF4-FFF2-40B4-BE49-F238E27FC236}">
                <a16:creationId xmlns:a16="http://schemas.microsoft.com/office/drawing/2014/main" id="{467AD9EE-C407-AB42-A174-C387CAE212FB}"/>
              </a:ext>
            </a:extLst>
          </p:cNvPr>
          <p:cNvSpPr txBox="1"/>
          <p:nvPr/>
        </p:nvSpPr>
        <p:spPr>
          <a:xfrm>
            <a:off x="3789708" y="2767886"/>
            <a:ext cx="1066800" cy="923330"/>
          </a:xfrm>
          <a:prstGeom prst="rect">
            <a:avLst/>
          </a:prstGeom>
          <a:noFill/>
        </p:spPr>
        <p:txBody>
          <a:bodyPr wrap="square" rtlCol="0">
            <a:spAutoFit/>
          </a:bodyPr>
          <a:lstStyle/>
          <a:p>
            <a:r>
              <a:rPr kumimoji="1" lang="en-US" altLang="zh-CN" dirty="0">
                <a:solidFill>
                  <a:srgbClr val="3333FF"/>
                </a:solidFill>
              </a:rPr>
              <a:t>Muon</a:t>
            </a:r>
          </a:p>
          <a:p>
            <a:r>
              <a:rPr kumimoji="1" lang="en-US" altLang="zh-CN" dirty="0">
                <a:solidFill>
                  <a:srgbClr val="3333FF"/>
                </a:solidFill>
              </a:rPr>
              <a:t>Target</a:t>
            </a:r>
          </a:p>
          <a:p>
            <a:r>
              <a:rPr kumimoji="1" lang="en-US" altLang="zh-CN" dirty="0">
                <a:solidFill>
                  <a:srgbClr val="3333FF"/>
                </a:solidFill>
              </a:rPr>
              <a:t>Station</a:t>
            </a:r>
            <a:endParaRPr kumimoji="1" lang="zh-CN" altLang="en-US" dirty="0">
              <a:solidFill>
                <a:srgbClr val="3333FF"/>
              </a:solidFill>
            </a:endParaRPr>
          </a:p>
        </p:txBody>
      </p:sp>
      <p:sp>
        <p:nvSpPr>
          <p:cNvPr id="11" name="文本框 10">
            <a:extLst>
              <a:ext uri="{FF2B5EF4-FFF2-40B4-BE49-F238E27FC236}">
                <a16:creationId xmlns:a16="http://schemas.microsoft.com/office/drawing/2014/main" id="{5E253C58-A2E9-F440-9433-51F69E762AC6}"/>
              </a:ext>
            </a:extLst>
          </p:cNvPr>
          <p:cNvSpPr txBox="1"/>
          <p:nvPr/>
        </p:nvSpPr>
        <p:spPr>
          <a:xfrm>
            <a:off x="6983730" y="1363026"/>
            <a:ext cx="1066800" cy="646331"/>
          </a:xfrm>
          <a:prstGeom prst="rect">
            <a:avLst/>
          </a:prstGeom>
          <a:noFill/>
        </p:spPr>
        <p:txBody>
          <a:bodyPr wrap="square" rtlCol="0">
            <a:spAutoFit/>
          </a:bodyPr>
          <a:lstStyle/>
          <a:p>
            <a:r>
              <a:rPr kumimoji="1" lang="en-US" altLang="zh-CN" dirty="0">
                <a:solidFill>
                  <a:srgbClr val="3333FF"/>
                </a:solidFill>
              </a:rPr>
              <a:t>Surface</a:t>
            </a:r>
            <a:r>
              <a:rPr kumimoji="1" lang="zh-CN" altLang="en-US" dirty="0">
                <a:solidFill>
                  <a:srgbClr val="3333FF"/>
                </a:solidFill>
              </a:rPr>
              <a:t> </a:t>
            </a:r>
            <a:r>
              <a:rPr kumimoji="1" lang="en-US" altLang="zh-CN" dirty="0">
                <a:solidFill>
                  <a:srgbClr val="3333FF"/>
                </a:solidFill>
              </a:rPr>
              <a:t>Muon</a:t>
            </a:r>
            <a:r>
              <a:rPr kumimoji="1" lang="zh-CN" altLang="en-US" dirty="0">
                <a:solidFill>
                  <a:srgbClr val="3333FF"/>
                </a:solidFill>
              </a:rPr>
              <a:t> </a:t>
            </a:r>
            <a:r>
              <a:rPr kumimoji="1" lang="en-US" altLang="zh-CN" dirty="0">
                <a:solidFill>
                  <a:srgbClr val="3333FF"/>
                </a:solidFill>
              </a:rPr>
              <a:t>1</a:t>
            </a:r>
            <a:endParaRPr kumimoji="1" lang="zh-CN" altLang="en-US" dirty="0">
              <a:solidFill>
                <a:srgbClr val="3333FF"/>
              </a:solidFill>
            </a:endParaRPr>
          </a:p>
        </p:txBody>
      </p:sp>
      <p:sp>
        <p:nvSpPr>
          <p:cNvPr id="12" name="文本框 11">
            <a:extLst>
              <a:ext uri="{FF2B5EF4-FFF2-40B4-BE49-F238E27FC236}">
                <a16:creationId xmlns:a16="http://schemas.microsoft.com/office/drawing/2014/main" id="{08F2787B-EB28-EB4E-A1B7-940248991AB4}"/>
              </a:ext>
            </a:extLst>
          </p:cNvPr>
          <p:cNvSpPr txBox="1"/>
          <p:nvPr/>
        </p:nvSpPr>
        <p:spPr>
          <a:xfrm>
            <a:off x="4470594" y="3865382"/>
            <a:ext cx="2881132" cy="400110"/>
          </a:xfrm>
          <a:prstGeom prst="rect">
            <a:avLst/>
          </a:prstGeom>
          <a:noFill/>
        </p:spPr>
        <p:txBody>
          <a:bodyPr wrap="square" rtlCol="0">
            <a:spAutoFit/>
          </a:bodyPr>
          <a:lstStyle/>
          <a:p>
            <a:r>
              <a:rPr kumimoji="1" lang="en-US" altLang="zh-CN" sz="2000" dirty="0">
                <a:solidFill>
                  <a:srgbClr val="FF0000"/>
                </a:solidFill>
              </a:rPr>
              <a:t>Muon</a:t>
            </a:r>
            <a:r>
              <a:rPr kumimoji="1" lang="zh-CN" altLang="en-US" sz="2000" dirty="0">
                <a:solidFill>
                  <a:srgbClr val="FF0000"/>
                </a:solidFill>
              </a:rPr>
              <a:t> </a:t>
            </a:r>
            <a:r>
              <a:rPr kumimoji="1" lang="en-US" altLang="zh-CN" sz="2000" dirty="0">
                <a:solidFill>
                  <a:srgbClr val="FF0000"/>
                </a:solidFill>
              </a:rPr>
              <a:t>Experiment</a:t>
            </a:r>
            <a:r>
              <a:rPr kumimoji="1" lang="zh-CN" altLang="en-US" sz="2000" dirty="0">
                <a:solidFill>
                  <a:srgbClr val="FF0000"/>
                </a:solidFill>
              </a:rPr>
              <a:t> </a:t>
            </a:r>
            <a:r>
              <a:rPr kumimoji="1" lang="en-US" altLang="zh-CN" sz="2000" dirty="0">
                <a:solidFill>
                  <a:srgbClr val="FF0000"/>
                </a:solidFill>
              </a:rPr>
              <a:t>Hall</a:t>
            </a:r>
            <a:endParaRPr kumimoji="1" lang="zh-CN" altLang="en-US" sz="2000" dirty="0">
              <a:solidFill>
                <a:srgbClr val="FF0000"/>
              </a:solidFill>
            </a:endParaRPr>
          </a:p>
        </p:txBody>
      </p:sp>
      <p:sp>
        <p:nvSpPr>
          <p:cNvPr id="13" name="文本框 12">
            <a:extLst>
              <a:ext uri="{FF2B5EF4-FFF2-40B4-BE49-F238E27FC236}">
                <a16:creationId xmlns:a16="http://schemas.microsoft.com/office/drawing/2014/main" id="{6C72FF80-DF01-E24E-AE41-5464E68BB1BC}"/>
              </a:ext>
            </a:extLst>
          </p:cNvPr>
          <p:cNvSpPr txBox="1"/>
          <p:nvPr>
            <p:custDataLst>
              <p:tags r:id="rId1"/>
            </p:custDataLst>
          </p:nvPr>
        </p:nvSpPr>
        <p:spPr>
          <a:xfrm>
            <a:off x="1779591" y="3782130"/>
            <a:ext cx="1066800" cy="645160"/>
          </a:xfrm>
          <a:prstGeom prst="rect">
            <a:avLst/>
          </a:prstGeom>
          <a:noFill/>
        </p:spPr>
        <p:txBody>
          <a:bodyPr wrap="square" rtlCol="0">
            <a:spAutoFit/>
          </a:bodyPr>
          <a:lstStyle/>
          <a:p>
            <a:r>
              <a:rPr kumimoji="1" lang="en-US" dirty="0">
                <a:solidFill>
                  <a:srgbClr val="FF0000"/>
                </a:solidFill>
              </a:rPr>
              <a:t>Decay</a:t>
            </a:r>
          </a:p>
          <a:p>
            <a:r>
              <a:rPr kumimoji="1" lang="en-US" altLang="zh-CN" dirty="0">
                <a:solidFill>
                  <a:srgbClr val="FF0000"/>
                </a:solidFill>
              </a:rPr>
              <a:t>Muon</a:t>
            </a:r>
            <a:endParaRPr kumimoji="1" lang="zh-CN" altLang="en-US" dirty="0">
              <a:solidFill>
                <a:srgbClr val="FF0000"/>
              </a:solidFill>
            </a:endParaRPr>
          </a:p>
        </p:txBody>
      </p:sp>
      <p:sp>
        <p:nvSpPr>
          <p:cNvPr id="14" name="文本框 13">
            <a:extLst>
              <a:ext uri="{FF2B5EF4-FFF2-40B4-BE49-F238E27FC236}">
                <a16:creationId xmlns:a16="http://schemas.microsoft.com/office/drawing/2014/main" id="{94A6F799-BA01-6B4F-BCD6-4CCB40BBEDE6}"/>
              </a:ext>
            </a:extLst>
          </p:cNvPr>
          <p:cNvSpPr txBox="1"/>
          <p:nvPr/>
        </p:nvSpPr>
        <p:spPr>
          <a:xfrm>
            <a:off x="5014107" y="2583220"/>
            <a:ext cx="1166874" cy="646331"/>
          </a:xfrm>
          <a:prstGeom prst="rect">
            <a:avLst/>
          </a:prstGeom>
          <a:noFill/>
        </p:spPr>
        <p:txBody>
          <a:bodyPr wrap="square" rtlCol="0">
            <a:spAutoFit/>
          </a:bodyPr>
          <a:lstStyle/>
          <a:p>
            <a:r>
              <a:rPr kumimoji="1" lang="en-US" altLang="zh-CN" dirty="0">
                <a:solidFill>
                  <a:srgbClr val="FF0000"/>
                </a:solidFill>
              </a:rPr>
              <a:t>Negative</a:t>
            </a:r>
            <a:r>
              <a:rPr kumimoji="1" lang="zh-CN" altLang="en-US" dirty="0">
                <a:solidFill>
                  <a:srgbClr val="FF0000"/>
                </a:solidFill>
              </a:rPr>
              <a:t> </a:t>
            </a:r>
            <a:r>
              <a:rPr kumimoji="1" lang="en-US" altLang="zh-CN" dirty="0">
                <a:solidFill>
                  <a:srgbClr val="FF0000"/>
                </a:solidFill>
              </a:rPr>
              <a:t>Muon</a:t>
            </a:r>
            <a:endParaRPr kumimoji="1" lang="zh-CN" altLang="en-US" dirty="0">
              <a:solidFill>
                <a:srgbClr val="FF0000"/>
              </a:solidFill>
            </a:endParaRPr>
          </a:p>
        </p:txBody>
      </p:sp>
      <p:sp>
        <p:nvSpPr>
          <p:cNvPr id="15" name="文本框 14">
            <a:extLst>
              <a:ext uri="{FF2B5EF4-FFF2-40B4-BE49-F238E27FC236}">
                <a16:creationId xmlns:a16="http://schemas.microsoft.com/office/drawing/2014/main" id="{8CAAE3AF-5BB4-E142-BFBB-57B2449479F8}"/>
              </a:ext>
            </a:extLst>
          </p:cNvPr>
          <p:cNvSpPr txBox="1"/>
          <p:nvPr/>
        </p:nvSpPr>
        <p:spPr>
          <a:xfrm>
            <a:off x="6567244" y="2332544"/>
            <a:ext cx="1066800" cy="646331"/>
          </a:xfrm>
          <a:prstGeom prst="rect">
            <a:avLst/>
          </a:prstGeom>
          <a:noFill/>
        </p:spPr>
        <p:txBody>
          <a:bodyPr wrap="square" rtlCol="0">
            <a:spAutoFit/>
          </a:bodyPr>
          <a:lstStyle/>
          <a:p>
            <a:r>
              <a:rPr kumimoji="1" lang="en-US" altLang="zh-CN" dirty="0">
                <a:solidFill>
                  <a:srgbClr val="3333FF"/>
                </a:solidFill>
              </a:rPr>
              <a:t>Surface</a:t>
            </a:r>
            <a:r>
              <a:rPr kumimoji="1" lang="zh-CN" altLang="en-US" dirty="0">
                <a:solidFill>
                  <a:srgbClr val="3333FF"/>
                </a:solidFill>
              </a:rPr>
              <a:t> </a:t>
            </a:r>
            <a:r>
              <a:rPr kumimoji="1" lang="en-US" altLang="zh-CN" dirty="0">
                <a:solidFill>
                  <a:srgbClr val="3333FF"/>
                </a:solidFill>
              </a:rPr>
              <a:t>Muon</a:t>
            </a:r>
            <a:r>
              <a:rPr kumimoji="1" lang="zh-CN" altLang="en-US" dirty="0">
                <a:solidFill>
                  <a:srgbClr val="3333FF"/>
                </a:solidFill>
              </a:rPr>
              <a:t> </a:t>
            </a:r>
            <a:r>
              <a:rPr kumimoji="1" lang="en-US" altLang="zh-CN" dirty="0">
                <a:solidFill>
                  <a:srgbClr val="3333FF"/>
                </a:solidFill>
              </a:rPr>
              <a:t>2</a:t>
            </a:r>
            <a:endParaRPr kumimoji="1" lang="zh-CN" altLang="en-US" dirty="0">
              <a:solidFill>
                <a:srgbClr val="3333FF"/>
              </a:solidFill>
            </a:endParaRPr>
          </a:p>
        </p:txBody>
      </p:sp>
      <p:sp>
        <p:nvSpPr>
          <p:cNvPr id="5" name="矩形 4">
            <a:extLst>
              <a:ext uri="{FF2B5EF4-FFF2-40B4-BE49-F238E27FC236}">
                <a16:creationId xmlns:a16="http://schemas.microsoft.com/office/drawing/2014/main" id="{AC7FCB45-F183-1448-9A35-5FF1A5DB0576}"/>
              </a:ext>
            </a:extLst>
          </p:cNvPr>
          <p:cNvSpPr/>
          <p:nvPr/>
        </p:nvSpPr>
        <p:spPr>
          <a:xfrm>
            <a:off x="685800" y="5845889"/>
            <a:ext cx="4572000" cy="1200329"/>
          </a:xfrm>
          <a:prstGeom prst="rect">
            <a:avLst/>
          </a:prstGeom>
        </p:spPr>
        <p:txBody>
          <a:bodyPr>
            <a:spAutoFit/>
          </a:bodyPr>
          <a:lstStyle/>
          <a:p>
            <a:pPr marL="285750" indent="-285750">
              <a:buFont typeface="Arial" panose="020B0604020202020204" pitchFamily="34" charset="0"/>
              <a:buChar char="•"/>
            </a:pPr>
            <a:r>
              <a:rPr kumimoji="1" lang="en-US" altLang="zh-CN" dirty="0">
                <a:solidFill>
                  <a:srgbClr val="FF0000"/>
                </a:solidFill>
              </a:rPr>
              <a:t>Pion/Decay</a:t>
            </a:r>
            <a:r>
              <a:rPr kumimoji="1" lang="zh-CN" altLang="en-US" dirty="0">
                <a:solidFill>
                  <a:srgbClr val="FF0000"/>
                </a:solidFill>
              </a:rPr>
              <a:t> </a:t>
            </a:r>
            <a:r>
              <a:rPr kumimoji="1" lang="en-US" altLang="zh-CN" dirty="0">
                <a:solidFill>
                  <a:srgbClr val="FF0000"/>
                </a:solidFill>
              </a:rPr>
              <a:t>muon</a:t>
            </a:r>
            <a:r>
              <a:rPr kumimoji="1" lang="zh-CN" altLang="en-US" dirty="0">
                <a:solidFill>
                  <a:srgbClr val="FF0000"/>
                </a:solidFill>
              </a:rPr>
              <a:t> </a:t>
            </a:r>
            <a:r>
              <a:rPr kumimoji="1" lang="en-US" altLang="zh-CN" dirty="0">
                <a:solidFill>
                  <a:srgbClr val="FF0000"/>
                </a:solidFill>
              </a:rPr>
              <a:t>beam</a:t>
            </a:r>
            <a:r>
              <a:rPr kumimoji="1" lang="zh-CN" altLang="en-US" dirty="0">
                <a:solidFill>
                  <a:srgbClr val="FF0000"/>
                </a:solidFill>
              </a:rPr>
              <a:t>：</a:t>
            </a:r>
            <a:r>
              <a:rPr kumimoji="1" lang="en-US" altLang="zh-CN" dirty="0"/>
              <a:t>120MeV/c</a:t>
            </a:r>
            <a:endParaRPr kumimoji="1" lang="en-US" altLang="zh-CN" sz="1400" dirty="0"/>
          </a:p>
          <a:p>
            <a:pPr marL="285750" indent="-285750">
              <a:buFont typeface="Arial" panose="020B0604020202020204" pitchFamily="34" charset="0"/>
              <a:buChar char="•"/>
            </a:pPr>
            <a:r>
              <a:rPr kumimoji="1" lang="en-US" altLang="zh-CN" dirty="0">
                <a:solidFill>
                  <a:srgbClr val="FF0000"/>
                </a:solidFill>
              </a:rPr>
              <a:t>Negative</a:t>
            </a:r>
            <a:r>
              <a:rPr kumimoji="1" lang="zh-CN" altLang="en-US" dirty="0">
                <a:solidFill>
                  <a:srgbClr val="FF0000"/>
                </a:solidFill>
              </a:rPr>
              <a:t> </a:t>
            </a:r>
            <a:r>
              <a:rPr kumimoji="1" lang="en-US" altLang="zh-CN" dirty="0">
                <a:solidFill>
                  <a:srgbClr val="FF0000"/>
                </a:solidFill>
              </a:rPr>
              <a:t>muon</a:t>
            </a:r>
            <a:r>
              <a:rPr kumimoji="1" lang="zh-CN" altLang="en-US" dirty="0">
                <a:solidFill>
                  <a:srgbClr val="FF0000"/>
                </a:solidFill>
              </a:rPr>
              <a:t> </a:t>
            </a:r>
            <a:r>
              <a:rPr kumimoji="1" lang="en-US" altLang="zh-CN" dirty="0">
                <a:solidFill>
                  <a:srgbClr val="FF0000"/>
                </a:solidFill>
              </a:rPr>
              <a:t>beam:</a:t>
            </a:r>
            <a:r>
              <a:rPr kumimoji="1" lang="zh-CN" altLang="en-US" dirty="0">
                <a:solidFill>
                  <a:srgbClr val="FF0000"/>
                </a:solidFill>
              </a:rPr>
              <a:t> </a:t>
            </a:r>
            <a:r>
              <a:rPr kumimoji="1" lang="en-US" altLang="zh-CN" dirty="0"/>
              <a:t>30MeV/c</a:t>
            </a:r>
          </a:p>
          <a:p>
            <a:pPr marL="285750" indent="-285750">
              <a:buFont typeface="Arial" panose="020B0604020202020204" pitchFamily="34" charset="0"/>
              <a:buChar char="•"/>
            </a:pPr>
            <a:r>
              <a:rPr kumimoji="1" lang="en-US" altLang="zh-CN" dirty="0">
                <a:solidFill>
                  <a:srgbClr val="FF0000"/>
                </a:solidFill>
              </a:rPr>
              <a:t>Higher</a:t>
            </a:r>
            <a:r>
              <a:rPr kumimoji="1" lang="zh-CN" altLang="en-US" dirty="0">
                <a:solidFill>
                  <a:srgbClr val="FF0000"/>
                </a:solidFill>
              </a:rPr>
              <a:t> </a:t>
            </a:r>
            <a:r>
              <a:rPr kumimoji="1" lang="en-US" altLang="zh-CN" dirty="0">
                <a:solidFill>
                  <a:srgbClr val="FF0000"/>
                </a:solidFill>
              </a:rPr>
              <a:t>repetition</a:t>
            </a:r>
            <a:r>
              <a:rPr kumimoji="1" lang="zh-CN" altLang="en-US" dirty="0">
                <a:solidFill>
                  <a:srgbClr val="FF0000"/>
                </a:solidFill>
              </a:rPr>
              <a:t> </a:t>
            </a:r>
            <a:r>
              <a:rPr kumimoji="1" lang="en-US" altLang="zh-CN" dirty="0">
                <a:solidFill>
                  <a:srgbClr val="FF0000"/>
                </a:solidFill>
              </a:rPr>
              <a:t>rate:</a:t>
            </a:r>
            <a:r>
              <a:rPr kumimoji="1" lang="zh-CN" altLang="en-US" dirty="0">
                <a:solidFill>
                  <a:srgbClr val="FF0000"/>
                </a:solidFill>
              </a:rPr>
              <a:t> </a:t>
            </a:r>
            <a:r>
              <a:rPr kumimoji="1" lang="en-US" altLang="zh-CN" dirty="0"/>
              <a:t>up</a:t>
            </a:r>
            <a:r>
              <a:rPr kumimoji="1" lang="zh-CN" altLang="en-US" dirty="0"/>
              <a:t> </a:t>
            </a:r>
            <a:r>
              <a:rPr kumimoji="1" lang="en-US" altLang="zh-CN" dirty="0"/>
              <a:t>to</a:t>
            </a:r>
            <a:r>
              <a:rPr kumimoji="1" lang="zh-CN" altLang="en-US" dirty="0"/>
              <a:t> </a:t>
            </a:r>
            <a:r>
              <a:rPr kumimoji="1" lang="en-US" altLang="zh-CN" dirty="0"/>
              <a:t>5</a:t>
            </a:r>
            <a:r>
              <a:rPr kumimoji="1" lang="zh-CN" altLang="en-US" dirty="0"/>
              <a:t> </a:t>
            </a:r>
            <a:r>
              <a:rPr kumimoji="1" lang="en-US" altLang="zh-CN" dirty="0"/>
              <a:t>Hz</a:t>
            </a:r>
          </a:p>
          <a:p>
            <a:pPr marL="285750" indent="-285750">
              <a:buFont typeface="Arial" panose="020B0604020202020204" pitchFamily="34" charset="0"/>
              <a:buChar char="•"/>
            </a:pPr>
            <a:endParaRPr kumimoji="1" lang="en-US" altLang="zh-CN" dirty="0">
              <a:solidFill>
                <a:srgbClr val="FF0000"/>
              </a:solidFill>
            </a:endParaRPr>
          </a:p>
        </p:txBody>
      </p:sp>
      <p:sp>
        <p:nvSpPr>
          <p:cNvPr id="17" name="矩形 16">
            <a:extLst>
              <a:ext uri="{FF2B5EF4-FFF2-40B4-BE49-F238E27FC236}">
                <a16:creationId xmlns:a16="http://schemas.microsoft.com/office/drawing/2014/main" id="{9D36237A-01D4-1E41-AF53-7BE722DE95FF}"/>
              </a:ext>
            </a:extLst>
          </p:cNvPr>
          <p:cNvSpPr/>
          <p:nvPr/>
        </p:nvSpPr>
        <p:spPr>
          <a:xfrm>
            <a:off x="5003947" y="5845889"/>
            <a:ext cx="4572000" cy="1015663"/>
          </a:xfrm>
          <a:prstGeom prst="rect">
            <a:avLst/>
          </a:prstGeom>
        </p:spPr>
        <p:txBody>
          <a:bodyPr>
            <a:spAutoFit/>
          </a:bodyPr>
          <a:lstStyle/>
          <a:p>
            <a:pPr marL="285750" indent="-285750">
              <a:buFont typeface="Arial" panose="020B0604020202020204" pitchFamily="34" charset="0"/>
              <a:buChar char="•"/>
            </a:pPr>
            <a:r>
              <a:rPr kumimoji="1" lang="en-US" altLang="zh-CN" dirty="0">
                <a:solidFill>
                  <a:srgbClr val="FF0000"/>
                </a:solidFill>
              </a:rPr>
              <a:t>More</a:t>
            </a:r>
            <a:r>
              <a:rPr kumimoji="1" lang="zh-CN" altLang="en-US" dirty="0">
                <a:solidFill>
                  <a:srgbClr val="FF0000"/>
                </a:solidFill>
              </a:rPr>
              <a:t> </a:t>
            </a:r>
            <a:r>
              <a:rPr kumimoji="1" lang="en-US" altLang="zh-CN" dirty="0">
                <a:solidFill>
                  <a:srgbClr val="FF0000"/>
                </a:solidFill>
              </a:rPr>
              <a:t>terminals</a:t>
            </a:r>
            <a:r>
              <a:rPr kumimoji="1" lang="zh-CN" altLang="en-US" dirty="0">
                <a:solidFill>
                  <a:srgbClr val="FF0000"/>
                </a:solidFill>
              </a:rPr>
              <a:t>：</a:t>
            </a:r>
            <a:endParaRPr kumimoji="1" lang="en-US" altLang="zh-CN" dirty="0">
              <a:solidFill>
                <a:srgbClr val="FF0000"/>
              </a:solidFill>
            </a:endParaRPr>
          </a:p>
          <a:p>
            <a:pPr marL="742950" lvl="1" indent="-285750">
              <a:buFont typeface="Arial" panose="020B0604020202020204" pitchFamily="34" charset="0"/>
              <a:buChar char="•"/>
            </a:pPr>
            <a:r>
              <a:rPr kumimoji="1" lang="en-US" altLang="zh-CN" sz="1400" dirty="0"/>
              <a:t>Various</a:t>
            </a:r>
            <a:r>
              <a:rPr kumimoji="1" lang="zh-CN" altLang="en-US" sz="1400" dirty="0"/>
              <a:t> </a:t>
            </a:r>
            <a:r>
              <a:rPr kumimoji="1" lang="en-US" altLang="zh-CN" sz="1400" dirty="0"/>
              <a:t>spectrometers</a:t>
            </a:r>
          </a:p>
          <a:p>
            <a:pPr marL="742950" lvl="1" indent="-285750">
              <a:buFont typeface="Arial" panose="020B0604020202020204" pitchFamily="34" charset="0"/>
              <a:buChar char="•"/>
            </a:pPr>
            <a:r>
              <a:rPr kumimoji="1" lang="en-US" altLang="zh-CN" sz="1400" dirty="0"/>
              <a:t>Muon</a:t>
            </a:r>
            <a:r>
              <a:rPr kumimoji="1" lang="zh-CN" altLang="en-US" sz="1400" dirty="0"/>
              <a:t> </a:t>
            </a:r>
            <a:r>
              <a:rPr kumimoji="1" lang="en-US" altLang="zh-CN" sz="1400" dirty="0"/>
              <a:t>imaging</a:t>
            </a:r>
          </a:p>
          <a:p>
            <a:pPr marL="742950" lvl="1" indent="-285750">
              <a:buFont typeface="Arial" panose="020B0604020202020204" pitchFamily="34" charset="0"/>
              <a:buChar char="•"/>
            </a:pPr>
            <a:r>
              <a:rPr kumimoji="1" lang="en-US" altLang="zh-CN" sz="1400" dirty="0"/>
              <a:t>Muonic</a:t>
            </a:r>
            <a:r>
              <a:rPr kumimoji="1" lang="zh-CN" altLang="en-US" sz="1400" dirty="0"/>
              <a:t> </a:t>
            </a:r>
            <a:r>
              <a:rPr kumimoji="1" lang="en-US" altLang="zh-CN" sz="1400" dirty="0"/>
              <a:t>X-ray</a:t>
            </a:r>
          </a:p>
        </p:txBody>
      </p:sp>
    </p:spTree>
  </p:cSld>
  <p:clrMapOvr>
    <a:masterClrMapping/>
  </p:clrMapOvr>
  <mc:AlternateContent xmlns:mc="http://schemas.openxmlformats.org/markup-compatibility/2006" xmlns:p14="http://schemas.microsoft.com/office/powerpoint/2010/main">
    <mc:Choice Requires="p14">
      <p:transition spd="slow" p14:dur="2000" advTm="19747"/>
    </mc:Choice>
    <mc:Fallback xmlns="">
      <p:transition spd="slow" advTm="19747"/>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46F0355-CD82-764B-A460-36BC8AE4AEFF}"/>
              </a:ext>
            </a:extLst>
          </p:cNvPr>
          <p:cNvPicPr>
            <a:picLocks noChangeAspect="1"/>
          </p:cNvPicPr>
          <p:nvPr/>
        </p:nvPicPr>
        <p:blipFill>
          <a:blip r:embed="rId4"/>
          <a:stretch>
            <a:fillRect/>
          </a:stretch>
        </p:blipFill>
        <p:spPr>
          <a:xfrm>
            <a:off x="425644" y="911861"/>
            <a:ext cx="7924800" cy="4851400"/>
          </a:xfrm>
          <a:prstGeom prst="rect">
            <a:avLst/>
          </a:prstGeom>
        </p:spPr>
      </p:pic>
      <p:sp>
        <p:nvSpPr>
          <p:cNvPr id="2" name="灯片编号占位符 1"/>
          <p:cNvSpPr>
            <a:spLocks noGrp="1"/>
          </p:cNvSpPr>
          <p:nvPr>
            <p:ph type="sldNum" sz="quarter" idx="11"/>
          </p:nvPr>
        </p:nvSpPr>
        <p:spPr/>
        <p:txBody>
          <a:bodyPr/>
          <a:lstStyle/>
          <a:p>
            <a:fld id="{B6F15528-21DE-4FAA-801E-634DDDAF4B2B}" type="slidenum">
              <a:rPr lang="en-US" smtClean="0"/>
              <a:t>33</a:t>
            </a:fld>
            <a:endParaRPr lang="en-US" dirty="0"/>
          </a:p>
        </p:txBody>
      </p:sp>
      <p:sp>
        <p:nvSpPr>
          <p:cNvPr id="3" name="标题 2"/>
          <p:cNvSpPr>
            <a:spLocks noGrp="1"/>
          </p:cNvSpPr>
          <p:nvPr>
            <p:ph type="title"/>
          </p:nvPr>
        </p:nvSpPr>
        <p:spPr>
          <a:xfrm>
            <a:off x="685800" y="76200"/>
            <a:ext cx="7341570" cy="753033"/>
          </a:xfrm>
        </p:spPr>
        <p:txBody>
          <a:bodyPr vert="horz" lIns="0" tIns="0" rIns="0" bIns="0" rtlCol="0" anchor="b" anchorCtr="0">
            <a:noAutofit/>
          </a:bodyPr>
          <a:lstStyle/>
          <a:p>
            <a:r>
              <a:rPr lang="en-US" altLang="zh-CN" sz="3200" dirty="0" err="1">
                <a:solidFill>
                  <a:srgbClr val="3333FF"/>
                </a:solidFill>
                <a:latin typeface="微软雅黑" panose="020B0503020204020204" pitchFamily="34" charset="-122"/>
                <a:ea typeface="微软雅黑" panose="020B0503020204020204" pitchFamily="34" charset="-122"/>
              </a:rPr>
              <a:t>μ</a:t>
            </a:r>
            <a:r>
              <a:rPr lang="en-US" altLang="zh-CN" sz="3200" baseline="30000" dirty="0">
                <a:solidFill>
                  <a:srgbClr val="3333FF"/>
                </a:solidFill>
                <a:latin typeface="微软雅黑" panose="020B0503020204020204" pitchFamily="34" charset="-122"/>
                <a:ea typeface="微软雅黑" panose="020B0503020204020204" pitchFamily="34" charset="-122"/>
              </a:rPr>
              <a:t>-</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for</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MIXE</a:t>
            </a:r>
            <a:endParaRPr lang="zh-CN" altLang="en-US" sz="3200" dirty="0">
              <a:solidFill>
                <a:srgbClr val="3333FF"/>
              </a:solidFill>
              <a:latin typeface="微软雅黑" panose="020B0503020204020204" pitchFamily="34" charset="-122"/>
              <a:ea typeface="微软雅黑" panose="020B0503020204020204" pitchFamily="34" charset="-122"/>
            </a:endParaRPr>
          </a:p>
        </p:txBody>
      </p:sp>
      <p:cxnSp>
        <p:nvCxnSpPr>
          <p:cNvPr id="8" name="直线箭头连接符 7">
            <a:extLst>
              <a:ext uri="{FF2B5EF4-FFF2-40B4-BE49-F238E27FC236}">
                <a16:creationId xmlns:a16="http://schemas.microsoft.com/office/drawing/2014/main" id="{73573110-B8BD-954F-9439-E23A0F1FA44B}"/>
              </a:ext>
            </a:extLst>
          </p:cNvPr>
          <p:cNvCxnSpPr>
            <a:cxnSpLocks/>
          </p:cNvCxnSpPr>
          <p:nvPr/>
        </p:nvCxnSpPr>
        <p:spPr>
          <a:xfrm>
            <a:off x="3200428" y="914482"/>
            <a:ext cx="195573" cy="1523918"/>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3A714E63-339E-104C-B5DB-AF7921F84962}"/>
              </a:ext>
            </a:extLst>
          </p:cNvPr>
          <p:cNvSpPr txBox="1"/>
          <p:nvPr/>
        </p:nvSpPr>
        <p:spPr>
          <a:xfrm rot="21206772">
            <a:off x="2281894" y="1363025"/>
            <a:ext cx="1066800" cy="646331"/>
          </a:xfrm>
          <a:prstGeom prst="rect">
            <a:avLst/>
          </a:prstGeom>
          <a:noFill/>
        </p:spPr>
        <p:txBody>
          <a:bodyPr wrap="square" rtlCol="0">
            <a:spAutoFit/>
          </a:bodyPr>
          <a:lstStyle/>
          <a:p>
            <a:r>
              <a:rPr kumimoji="1" lang="en-US" altLang="zh-CN" dirty="0">
                <a:solidFill>
                  <a:srgbClr val="3333FF"/>
                </a:solidFill>
              </a:rPr>
              <a:t>Proton</a:t>
            </a:r>
          </a:p>
          <a:p>
            <a:r>
              <a:rPr kumimoji="1" lang="en-US" altLang="zh-CN" dirty="0">
                <a:solidFill>
                  <a:srgbClr val="3333FF"/>
                </a:solidFill>
              </a:rPr>
              <a:t>Beam</a:t>
            </a:r>
            <a:endParaRPr kumimoji="1" lang="zh-CN" altLang="en-US" dirty="0">
              <a:solidFill>
                <a:srgbClr val="3333FF"/>
              </a:solidFill>
            </a:endParaRPr>
          </a:p>
        </p:txBody>
      </p:sp>
      <p:sp>
        <p:nvSpPr>
          <p:cNvPr id="10" name="文本框 9">
            <a:extLst>
              <a:ext uri="{FF2B5EF4-FFF2-40B4-BE49-F238E27FC236}">
                <a16:creationId xmlns:a16="http://schemas.microsoft.com/office/drawing/2014/main" id="{467AD9EE-C407-AB42-A174-C387CAE212FB}"/>
              </a:ext>
            </a:extLst>
          </p:cNvPr>
          <p:cNvSpPr txBox="1"/>
          <p:nvPr/>
        </p:nvSpPr>
        <p:spPr>
          <a:xfrm>
            <a:off x="3789708" y="2767886"/>
            <a:ext cx="1066800" cy="923330"/>
          </a:xfrm>
          <a:prstGeom prst="rect">
            <a:avLst/>
          </a:prstGeom>
          <a:noFill/>
        </p:spPr>
        <p:txBody>
          <a:bodyPr wrap="square" rtlCol="0">
            <a:spAutoFit/>
          </a:bodyPr>
          <a:lstStyle/>
          <a:p>
            <a:r>
              <a:rPr kumimoji="1" lang="en-US" altLang="zh-CN" dirty="0">
                <a:solidFill>
                  <a:srgbClr val="3333FF"/>
                </a:solidFill>
              </a:rPr>
              <a:t>Muon</a:t>
            </a:r>
          </a:p>
          <a:p>
            <a:r>
              <a:rPr kumimoji="1" lang="en-US" altLang="zh-CN" dirty="0">
                <a:solidFill>
                  <a:srgbClr val="3333FF"/>
                </a:solidFill>
              </a:rPr>
              <a:t>Target</a:t>
            </a:r>
          </a:p>
          <a:p>
            <a:r>
              <a:rPr kumimoji="1" lang="en-US" altLang="zh-CN" dirty="0">
                <a:solidFill>
                  <a:srgbClr val="3333FF"/>
                </a:solidFill>
              </a:rPr>
              <a:t>Station</a:t>
            </a:r>
            <a:endParaRPr kumimoji="1" lang="zh-CN" altLang="en-US" dirty="0">
              <a:solidFill>
                <a:srgbClr val="3333FF"/>
              </a:solidFill>
            </a:endParaRPr>
          </a:p>
        </p:txBody>
      </p:sp>
      <p:sp>
        <p:nvSpPr>
          <p:cNvPr id="11" name="文本框 10">
            <a:extLst>
              <a:ext uri="{FF2B5EF4-FFF2-40B4-BE49-F238E27FC236}">
                <a16:creationId xmlns:a16="http://schemas.microsoft.com/office/drawing/2014/main" id="{5E253C58-A2E9-F440-9433-51F69E762AC6}"/>
              </a:ext>
            </a:extLst>
          </p:cNvPr>
          <p:cNvSpPr txBox="1"/>
          <p:nvPr/>
        </p:nvSpPr>
        <p:spPr>
          <a:xfrm>
            <a:off x="6983730" y="1363026"/>
            <a:ext cx="1066800" cy="646331"/>
          </a:xfrm>
          <a:prstGeom prst="rect">
            <a:avLst/>
          </a:prstGeom>
          <a:noFill/>
        </p:spPr>
        <p:txBody>
          <a:bodyPr wrap="square" rtlCol="0">
            <a:spAutoFit/>
          </a:bodyPr>
          <a:lstStyle/>
          <a:p>
            <a:r>
              <a:rPr kumimoji="1" lang="en-US" altLang="zh-CN" dirty="0">
                <a:solidFill>
                  <a:srgbClr val="3333FF"/>
                </a:solidFill>
              </a:rPr>
              <a:t>Surface</a:t>
            </a:r>
            <a:r>
              <a:rPr kumimoji="1" lang="zh-CN" altLang="en-US" dirty="0">
                <a:solidFill>
                  <a:srgbClr val="3333FF"/>
                </a:solidFill>
              </a:rPr>
              <a:t> </a:t>
            </a:r>
            <a:r>
              <a:rPr kumimoji="1" lang="en-US" altLang="zh-CN" dirty="0">
                <a:solidFill>
                  <a:srgbClr val="3333FF"/>
                </a:solidFill>
              </a:rPr>
              <a:t>Muon</a:t>
            </a:r>
            <a:r>
              <a:rPr kumimoji="1" lang="zh-CN" altLang="en-US" dirty="0">
                <a:solidFill>
                  <a:srgbClr val="3333FF"/>
                </a:solidFill>
              </a:rPr>
              <a:t> </a:t>
            </a:r>
            <a:r>
              <a:rPr kumimoji="1" lang="en-US" altLang="zh-CN" dirty="0">
                <a:solidFill>
                  <a:srgbClr val="3333FF"/>
                </a:solidFill>
              </a:rPr>
              <a:t>1</a:t>
            </a:r>
            <a:endParaRPr kumimoji="1" lang="zh-CN" altLang="en-US" dirty="0">
              <a:solidFill>
                <a:srgbClr val="3333FF"/>
              </a:solidFill>
            </a:endParaRPr>
          </a:p>
        </p:txBody>
      </p:sp>
      <p:sp>
        <p:nvSpPr>
          <p:cNvPr id="12" name="文本框 11">
            <a:extLst>
              <a:ext uri="{FF2B5EF4-FFF2-40B4-BE49-F238E27FC236}">
                <a16:creationId xmlns:a16="http://schemas.microsoft.com/office/drawing/2014/main" id="{08F2787B-EB28-EB4E-A1B7-940248991AB4}"/>
              </a:ext>
            </a:extLst>
          </p:cNvPr>
          <p:cNvSpPr txBox="1"/>
          <p:nvPr/>
        </p:nvSpPr>
        <p:spPr>
          <a:xfrm>
            <a:off x="4470594" y="3865382"/>
            <a:ext cx="2881132" cy="400110"/>
          </a:xfrm>
          <a:prstGeom prst="rect">
            <a:avLst/>
          </a:prstGeom>
          <a:noFill/>
        </p:spPr>
        <p:txBody>
          <a:bodyPr wrap="square" rtlCol="0">
            <a:spAutoFit/>
          </a:bodyPr>
          <a:lstStyle/>
          <a:p>
            <a:r>
              <a:rPr kumimoji="1" lang="en-US" altLang="zh-CN" sz="2000" dirty="0">
                <a:solidFill>
                  <a:srgbClr val="FF0000"/>
                </a:solidFill>
              </a:rPr>
              <a:t>Muon</a:t>
            </a:r>
            <a:r>
              <a:rPr kumimoji="1" lang="zh-CN" altLang="en-US" sz="2000" dirty="0">
                <a:solidFill>
                  <a:srgbClr val="FF0000"/>
                </a:solidFill>
              </a:rPr>
              <a:t> </a:t>
            </a:r>
            <a:r>
              <a:rPr kumimoji="1" lang="en-US" altLang="zh-CN" sz="2000" dirty="0">
                <a:solidFill>
                  <a:srgbClr val="FF0000"/>
                </a:solidFill>
              </a:rPr>
              <a:t>Experiment</a:t>
            </a:r>
            <a:r>
              <a:rPr kumimoji="1" lang="zh-CN" altLang="en-US" sz="2000" dirty="0">
                <a:solidFill>
                  <a:srgbClr val="FF0000"/>
                </a:solidFill>
              </a:rPr>
              <a:t> </a:t>
            </a:r>
            <a:r>
              <a:rPr kumimoji="1" lang="en-US" altLang="zh-CN" sz="2000" dirty="0">
                <a:solidFill>
                  <a:srgbClr val="FF0000"/>
                </a:solidFill>
              </a:rPr>
              <a:t>Hall</a:t>
            </a:r>
            <a:endParaRPr kumimoji="1" lang="zh-CN" altLang="en-US" sz="2000" dirty="0">
              <a:solidFill>
                <a:srgbClr val="FF0000"/>
              </a:solidFill>
            </a:endParaRPr>
          </a:p>
        </p:txBody>
      </p:sp>
      <p:sp>
        <p:nvSpPr>
          <p:cNvPr id="13" name="文本框 12">
            <a:extLst>
              <a:ext uri="{FF2B5EF4-FFF2-40B4-BE49-F238E27FC236}">
                <a16:creationId xmlns:a16="http://schemas.microsoft.com/office/drawing/2014/main" id="{6C72FF80-DF01-E24E-AE41-5464E68BB1BC}"/>
              </a:ext>
            </a:extLst>
          </p:cNvPr>
          <p:cNvSpPr txBox="1"/>
          <p:nvPr>
            <p:custDataLst>
              <p:tags r:id="rId1"/>
            </p:custDataLst>
          </p:nvPr>
        </p:nvSpPr>
        <p:spPr>
          <a:xfrm>
            <a:off x="1779591" y="3782130"/>
            <a:ext cx="1066800" cy="645160"/>
          </a:xfrm>
          <a:prstGeom prst="rect">
            <a:avLst/>
          </a:prstGeom>
          <a:noFill/>
        </p:spPr>
        <p:txBody>
          <a:bodyPr wrap="square" rtlCol="0">
            <a:spAutoFit/>
          </a:bodyPr>
          <a:lstStyle/>
          <a:p>
            <a:r>
              <a:rPr kumimoji="1" lang="en-US" dirty="0">
                <a:solidFill>
                  <a:srgbClr val="FF0000"/>
                </a:solidFill>
              </a:rPr>
              <a:t>Decay</a:t>
            </a:r>
          </a:p>
          <a:p>
            <a:r>
              <a:rPr kumimoji="1" lang="en-US" altLang="zh-CN" dirty="0">
                <a:solidFill>
                  <a:srgbClr val="FF0000"/>
                </a:solidFill>
              </a:rPr>
              <a:t>Muon</a:t>
            </a:r>
            <a:endParaRPr kumimoji="1" lang="zh-CN" altLang="en-US" dirty="0">
              <a:solidFill>
                <a:srgbClr val="FF0000"/>
              </a:solidFill>
            </a:endParaRPr>
          </a:p>
        </p:txBody>
      </p:sp>
      <p:sp>
        <p:nvSpPr>
          <p:cNvPr id="14" name="文本框 13">
            <a:extLst>
              <a:ext uri="{FF2B5EF4-FFF2-40B4-BE49-F238E27FC236}">
                <a16:creationId xmlns:a16="http://schemas.microsoft.com/office/drawing/2014/main" id="{94A6F799-BA01-6B4F-BCD6-4CCB40BBEDE6}"/>
              </a:ext>
            </a:extLst>
          </p:cNvPr>
          <p:cNvSpPr txBox="1"/>
          <p:nvPr/>
        </p:nvSpPr>
        <p:spPr>
          <a:xfrm>
            <a:off x="5014107" y="2583220"/>
            <a:ext cx="1166874" cy="646331"/>
          </a:xfrm>
          <a:prstGeom prst="rect">
            <a:avLst/>
          </a:prstGeom>
          <a:noFill/>
        </p:spPr>
        <p:txBody>
          <a:bodyPr wrap="square" rtlCol="0">
            <a:spAutoFit/>
          </a:bodyPr>
          <a:lstStyle/>
          <a:p>
            <a:r>
              <a:rPr kumimoji="1" lang="en-US" altLang="zh-CN" dirty="0">
                <a:solidFill>
                  <a:srgbClr val="FF0000"/>
                </a:solidFill>
              </a:rPr>
              <a:t>Negative</a:t>
            </a:r>
            <a:r>
              <a:rPr kumimoji="1" lang="zh-CN" altLang="en-US" dirty="0">
                <a:solidFill>
                  <a:srgbClr val="FF0000"/>
                </a:solidFill>
              </a:rPr>
              <a:t> </a:t>
            </a:r>
            <a:r>
              <a:rPr kumimoji="1" lang="en-US" altLang="zh-CN" dirty="0">
                <a:solidFill>
                  <a:srgbClr val="FF0000"/>
                </a:solidFill>
              </a:rPr>
              <a:t>Muon</a:t>
            </a:r>
            <a:endParaRPr kumimoji="1" lang="zh-CN" altLang="en-US" dirty="0">
              <a:solidFill>
                <a:srgbClr val="FF0000"/>
              </a:solidFill>
            </a:endParaRPr>
          </a:p>
        </p:txBody>
      </p:sp>
      <p:sp>
        <p:nvSpPr>
          <p:cNvPr id="15" name="文本框 14">
            <a:extLst>
              <a:ext uri="{FF2B5EF4-FFF2-40B4-BE49-F238E27FC236}">
                <a16:creationId xmlns:a16="http://schemas.microsoft.com/office/drawing/2014/main" id="{8CAAE3AF-5BB4-E142-BFBB-57B2449479F8}"/>
              </a:ext>
            </a:extLst>
          </p:cNvPr>
          <p:cNvSpPr txBox="1"/>
          <p:nvPr/>
        </p:nvSpPr>
        <p:spPr>
          <a:xfrm>
            <a:off x="6567244" y="2332544"/>
            <a:ext cx="1066800" cy="646331"/>
          </a:xfrm>
          <a:prstGeom prst="rect">
            <a:avLst/>
          </a:prstGeom>
          <a:noFill/>
        </p:spPr>
        <p:txBody>
          <a:bodyPr wrap="square" rtlCol="0">
            <a:spAutoFit/>
          </a:bodyPr>
          <a:lstStyle/>
          <a:p>
            <a:r>
              <a:rPr kumimoji="1" lang="en-US" altLang="zh-CN" dirty="0">
                <a:solidFill>
                  <a:srgbClr val="3333FF"/>
                </a:solidFill>
              </a:rPr>
              <a:t>Surface</a:t>
            </a:r>
            <a:r>
              <a:rPr kumimoji="1" lang="zh-CN" altLang="en-US" dirty="0">
                <a:solidFill>
                  <a:srgbClr val="3333FF"/>
                </a:solidFill>
              </a:rPr>
              <a:t> </a:t>
            </a:r>
            <a:r>
              <a:rPr kumimoji="1" lang="en-US" altLang="zh-CN" dirty="0">
                <a:solidFill>
                  <a:srgbClr val="3333FF"/>
                </a:solidFill>
              </a:rPr>
              <a:t>Muon</a:t>
            </a:r>
            <a:r>
              <a:rPr kumimoji="1" lang="zh-CN" altLang="en-US" dirty="0">
                <a:solidFill>
                  <a:srgbClr val="3333FF"/>
                </a:solidFill>
              </a:rPr>
              <a:t> </a:t>
            </a:r>
            <a:r>
              <a:rPr kumimoji="1" lang="en-US" altLang="zh-CN" dirty="0">
                <a:solidFill>
                  <a:srgbClr val="3333FF"/>
                </a:solidFill>
              </a:rPr>
              <a:t>2</a:t>
            </a:r>
            <a:endParaRPr kumimoji="1" lang="zh-CN" altLang="en-US" dirty="0">
              <a:solidFill>
                <a:srgbClr val="3333FF"/>
              </a:solidFill>
            </a:endParaRPr>
          </a:p>
        </p:txBody>
      </p:sp>
      <p:sp>
        <p:nvSpPr>
          <p:cNvPr id="5" name="矩形 4">
            <a:extLst>
              <a:ext uri="{FF2B5EF4-FFF2-40B4-BE49-F238E27FC236}">
                <a16:creationId xmlns:a16="http://schemas.microsoft.com/office/drawing/2014/main" id="{AC7FCB45-F183-1448-9A35-5FF1A5DB0576}"/>
              </a:ext>
            </a:extLst>
          </p:cNvPr>
          <p:cNvSpPr/>
          <p:nvPr/>
        </p:nvSpPr>
        <p:spPr>
          <a:xfrm>
            <a:off x="685800" y="5845889"/>
            <a:ext cx="4572000" cy="1138773"/>
          </a:xfrm>
          <a:prstGeom prst="rect">
            <a:avLst/>
          </a:prstGeom>
        </p:spPr>
        <p:txBody>
          <a:bodyPr>
            <a:spAutoFit/>
          </a:bodyPr>
          <a:lstStyle/>
          <a:p>
            <a:pPr marL="285750" indent="-285750">
              <a:buFont typeface="Arial" panose="020B0604020202020204" pitchFamily="34" charset="0"/>
              <a:buChar char="•"/>
            </a:pPr>
            <a:r>
              <a:rPr kumimoji="1" lang="en-US" altLang="zh-CN" dirty="0">
                <a:solidFill>
                  <a:srgbClr val="FF0000"/>
                </a:solidFill>
              </a:rPr>
              <a:t>Negative</a:t>
            </a:r>
            <a:r>
              <a:rPr kumimoji="1" lang="zh-CN" altLang="en-US" dirty="0">
                <a:solidFill>
                  <a:srgbClr val="FF0000"/>
                </a:solidFill>
              </a:rPr>
              <a:t> </a:t>
            </a:r>
            <a:r>
              <a:rPr kumimoji="1" lang="en-US" altLang="zh-CN" dirty="0">
                <a:solidFill>
                  <a:srgbClr val="FF0000"/>
                </a:solidFill>
              </a:rPr>
              <a:t>muon</a:t>
            </a:r>
            <a:r>
              <a:rPr kumimoji="1" lang="zh-CN" altLang="en-US" dirty="0">
                <a:solidFill>
                  <a:srgbClr val="FF0000"/>
                </a:solidFill>
              </a:rPr>
              <a:t> </a:t>
            </a:r>
            <a:r>
              <a:rPr kumimoji="1" lang="en-US" altLang="zh-CN" dirty="0">
                <a:solidFill>
                  <a:srgbClr val="FF0000"/>
                </a:solidFill>
              </a:rPr>
              <a:t>beam:</a:t>
            </a:r>
            <a:r>
              <a:rPr kumimoji="1" lang="zh-CN" altLang="en-US" dirty="0">
                <a:solidFill>
                  <a:srgbClr val="FF0000"/>
                </a:solidFill>
              </a:rPr>
              <a:t> </a:t>
            </a:r>
            <a:endParaRPr kumimoji="1" lang="en-US" altLang="zh-CN" dirty="0">
              <a:solidFill>
                <a:srgbClr val="FF0000"/>
              </a:solidFill>
            </a:endParaRPr>
          </a:p>
          <a:p>
            <a:pPr marL="742950" lvl="1" indent="-285750">
              <a:buFont typeface="Arial" panose="020B0604020202020204" pitchFamily="34" charset="0"/>
              <a:buChar char="•"/>
            </a:pPr>
            <a:r>
              <a:rPr kumimoji="1" lang="en-US" altLang="zh-CN" sz="1600" dirty="0"/>
              <a:t>Momentum:</a:t>
            </a:r>
            <a:r>
              <a:rPr kumimoji="1" lang="zh-CN" altLang="en-US" sz="1600" dirty="0"/>
              <a:t> </a:t>
            </a:r>
            <a:r>
              <a:rPr kumimoji="1" lang="en-US" altLang="zh-CN" sz="1600" dirty="0"/>
              <a:t>30MeV/c</a:t>
            </a:r>
          </a:p>
          <a:p>
            <a:pPr marL="285750" indent="-285750">
              <a:buFont typeface="Arial" panose="020B0604020202020204" pitchFamily="34" charset="0"/>
              <a:buChar char="•"/>
            </a:pPr>
            <a:endParaRPr kumimoji="1" lang="en-US" altLang="zh-CN" sz="1600" dirty="0"/>
          </a:p>
          <a:p>
            <a:pPr marL="285750" indent="-285750">
              <a:buFont typeface="Arial" panose="020B0604020202020204" pitchFamily="34" charset="0"/>
              <a:buChar char="•"/>
            </a:pPr>
            <a:endParaRPr kumimoji="1" lang="en-US" altLang="zh-CN" dirty="0">
              <a:solidFill>
                <a:srgbClr val="FF0000"/>
              </a:solidFill>
            </a:endParaRPr>
          </a:p>
        </p:txBody>
      </p:sp>
      <p:sp>
        <p:nvSpPr>
          <p:cNvPr id="17" name="矩形 16">
            <a:extLst>
              <a:ext uri="{FF2B5EF4-FFF2-40B4-BE49-F238E27FC236}">
                <a16:creationId xmlns:a16="http://schemas.microsoft.com/office/drawing/2014/main" id="{9D36237A-01D4-1E41-AF53-7BE722DE95FF}"/>
              </a:ext>
            </a:extLst>
          </p:cNvPr>
          <p:cNvSpPr/>
          <p:nvPr/>
        </p:nvSpPr>
        <p:spPr>
          <a:xfrm>
            <a:off x="5003947" y="5845889"/>
            <a:ext cx="4572000" cy="1015663"/>
          </a:xfrm>
          <a:prstGeom prst="rect">
            <a:avLst/>
          </a:prstGeom>
        </p:spPr>
        <p:txBody>
          <a:bodyPr>
            <a:spAutoFit/>
          </a:bodyPr>
          <a:lstStyle/>
          <a:p>
            <a:pPr marL="285750" indent="-285750">
              <a:buFont typeface="Arial" panose="020B0604020202020204" pitchFamily="34" charset="0"/>
              <a:buChar char="•"/>
            </a:pPr>
            <a:r>
              <a:rPr kumimoji="1" lang="en-US" altLang="zh-CN" dirty="0">
                <a:solidFill>
                  <a:srgbClr val="FF0000"/>
                </a:solidFill>
              </a:rPr>
              <a:t>More</a:t>
            </a:r>
            <a:r>
              <a:rPr kumimoji="1" lang="zh-CN" altLang="en-US" dirty="0">
                <a:solidFill>
                  <a:srgbClr val="FF0000"/>
                </a:solidFill>
              </a:rPr>
              <a:t> </a:t>
            </a:r>
            <a:r>
              <a:rPr kumimoji="1" lang="en-US" altLang="zh-CN" dirty="0">
                <a:solidFill>
                  <a:srgbClr val="FF0000"/>
                </a:solidFill>
              </a:rPr>
              <a:t>terminals</a:t>
            </a:r>
            <a:r>
              <a:rPr kumimoji="1" lang="zh-CN" altLang="en-US" dirty="0">
                <a:solidFill>
                  <a:srgbClr val="FF0000"/>
                </a:solidFill>
              </a:rPr>
              <a:t>：</a:t>
            </a:r>
            <a:endParaRPr kumimoji="1" lang="en-US" altLang="zh-CN" dirty="0">
              <a:solidFill>
                <a:srgbClr val="FF0000"/>
              </a:solidFill>
            </a:endParaRPr>
          </a:p>
          <a:p>
            <a:pPr marL="742950" lvl="1" indent="-285750">
              <a:buFont typeface="Arial" panose="020B0604020202020204" pitchFamily="34" charset="0"/>
              <a:buChar char="•"/>
            </a:pPr>
            <a:r>
              <a:rPr kumimoji="1" lang="en-US" altLang="zh-CN" sz="1400" dirty="0"/>
              <a:t>Various</a:t>
            </a:r>
            <a:r>
              <a:rPr kumimoji="1" lang="zh-CN" altLang="en-US" sz="1400" dirty="0"/>
              <a:t> </a:t>
            </a:r>
            <a:r>
              <a:rPr kumimoji="1" lang="en-US" altLang="zh-CN" sz="1400" dirty="0"/>
              <a:t>spectrometers</a:t>
            </a:r>
          </a:p>
          <a:p>
            <a:pPr marL="742950" lvl="1" indent="-285750">
              <a:buFont typeface="Arial" panose="020B0604020202020204" pitchFamily="34" charset="0"/>
              <a:buChar char="•"/>
            </a:pPr>
            <a:r>
              <a:rPr kumimoji="1" lang="en-US" altLang="zh-CN" sz="1400" dirty="0"/>
              <a:t>Muon</a:t>
            </a:r>
            <a:r>
              <a:rPr kumimoji="1" lang="zh-CN" altLang="en-US" sz="1400" dirty="0"/>
              <a:t> </a:t>
            </a:r>
            <a:r>
              <a:rPr kumimoji="1" lang="en-US" altLang="zh-CN" sz="1400" dirty="0"/>
              <a:t>imaging</a:t>
            </a:r>
          </a:p>
          <a:p>
            <a:pPr marL="742950" lvl="1" indent="-285750">
              <a:buFont typeface="Arial" panose="020B0604020202020204" pitchFamily="34" charset="0"/>
              <a:buChar char="•"/>
            </a:pPr>
            <a:r>
              <a:rPr kumimoji="1" lang="en-US" altLang="zh-CN" sz="1400" dirty="0"/>
              <a:t>Muonic</a:t>
            </a:r>
            <a:r>
              <a:rPr kumimoji="1" lang="zh-CN" altLang="en-US" sz="1400" dirty="0"/>
              <a:t> </a:t>
            </a:r>
            <a:r>
              <a:rPr kumimoji="1" lang="en-US" altLang="zh-CN" sz="1400" dirty="0"/>
              <a:t>X-ray</a:t>
            </a:r>
          </a:p>
        </p:txBody>
      </p:sp>
      <p:sp>
        <p:nvSpPr>
          <p:cNvPr id="16" name="同心圆 15">
            <a:extLst>
              <a:ext uri="{FF2B5EF4-FFF2-40B4-BE49-F238E27FC236}">
                <a16:creationId xmlns:a16="http://schemas.microsoft.com/office/drawing/2014/main" id="{7E3C1EC7-07EE-7D4F-9DD5-D14D076A274C}"/>
              </a:ext>
            </a:extLst>
          </p:cNvPr>
          <p:cNvSpPr/>
          <p:nvPr/>
        </p:nvSpPr>
        <p:spPr>
          <a:xfrm rot="1207722">
            <a:off x="3673453" y="2256750"/>
            <a:ext cx="2738823" cy="1305906"/>
          </a:xfrm>
          <a:prstGeom prst="donut">
            <a:avLst>
              <a:gd name="adj" fmla="val 0"/>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Tree>
    <p:extLst>
      <p:ext uri="{BB962C8B-B14F-4D97-AF65-F5344CB8AC3E}">
        <p14:creationId xmlns:p14="http://schemas.microsoft.com/office/powerpoint/2010/main" val="4286935576"/>
      </p:ext>
    </p:extLst>
  </p:cSld>
  <p:clrMapOvr>
    <a:masterClrMapping/>
  </p:clrMapOvr>
  <mc:AlternateContent xmlns:mc="http://schemas.openxmlformats.org/markup-compatibility/2006" xmlns:p14="http://schemas.microsoft.com/office/powerpoint/2010/main">
    <mc:Choice Requires="p14">
      <p:transition spd="slow" p14:dur="2000" advTm="19747"/>
    </mc:Choice>
    <mc:Fallback xmlns="">
      <p:transition spd="slow" advTm="19747"/>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B6F15528-21DE-4FAA-801E-634DDDAF4B2B}" type="slidenum">
              <a:rPr lang="en-US" smtClean="0"/>
              <a:t>34</a:t>
            </a:fld>
            <a:endParaRPr lang="en-US" dirty="0"/>
          </a:p>
        </p:txBody>
      </p:sp>
      <p:sp>
        <p:nvSpPr>
          <p:cNvPr id="3" name="标题 2"/>
          <p:cNvSpPr>
            <a:spLocks noGrp="1"/>
          </p:cNvSpPr>
          <p:nvPr>
            <p:ph type="title"/>
          </p:nvPr>
        </p:nvSpPr>
        <p:spPr>
          <a:xfrm>
            <a:off x="685800" y="76200"/>
            <a:ext cx="7341570" cy="753033"/>
          </a:xfrm>
        </p:spPr>
        <p:txBody>
          <a:bodyPr vert="horz" lIns="0" tIns="0" rIns="0" bIns="0" rtlCol="0" anchor="b" anchorCtr="0">
            <a:noAutofit/>
          </a:bodyPr>
          <a:lstStyle/>
          <a:p>
            <a:r>
              <a:rPr lang="en-US" altLang="zh-CN" sz="3200" dirty="0">
                <a:solidFill>
                  <a:srgbClr val="3333FF"/>
                </a:solidFill>
                <a:latin typeface="微软雅黑" panose="020B0503020204020204" pitchFamily="34" charset="-122"/>
                <a:ea typeface="微软雅黑" panose="020B0503020204020204" pitchFamily="34" charset="-122"/>
              </a:rPr>
              <a:t>Muon</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Induced</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X-ray</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Emission</a:t>
            </a:r>
            <a:endParaRPr lang="zh-CN" altLang="en-US" sz="3200" dirty="0">
              <a:solidFill>
                <a:srgbClr val="3333FF"/>
              </a:solidFill>
              <a:latin typeface="微软雅黑" panose="020B0503020204020204" pitchFamily="34" charset="-122"/>
              <a:ea typeface="微软雅黑" panose="020B0503020204020204" pitchFamily="34" charset="-122"/>
            </a:endParaRPr>
          </a:p>
        </p:txBody>
      </p:sp>
      <p:grpSp>
        <p:nvGrpSpPr>
          <p:cNvPr id="5" name="组合 4">
            <a:extLst>
              <a:ext uri="{FF2B5EF4-FFF2-40B4-BE49-F238E27FC236}">
                <a16:creationId xmlns:a16="http://schemas.microsoft.com/office/drawing/2014/main" id="{AE0C2D75-4C10-334B-8B5A-EDBB9607E008}"/>
              </a:ext>
            </a:extLst>
          </p:cNvPr>
          <p:cNvGrpSpPr/>
          <p:nvPr/>
        </p:nvGrpSpPr>
        <p:grpSpPr>
          <a:xfrm>
            <a:off x="-11559" y="915922"/>
            <a:ext cx="6163854" cy="3600400"/>
            <a:chOff x="276048" y="1399723"/>
            <a:chExt cx="5291507" cy="2638513"/>
          </a:xfrm>
        </p:grpSpPr>
        <p:pic>
          <p:nvPicPr>
            <p:cNvPr id="7" name="图形 6">
              <a:extLst>
                <a:ext uri="{FF2B5EF4-FFF2-40B4-BE49-F238E27FC236}">
                  <a16:creationId xmlns:a16="http://schemas.microsoft.com/office/drawing/2014/main" id="{48A88274-F686-ED4B-A688-9EC2F45D4CB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407555" y="1399723"/>
              <a:ext cx="2160000" cy="2638513"/>
            </a:xfrm>
            <a:prstGeom prst="rect">
              <a:avLst/>
            </a:prstGeom>
          </p:spPr>
        </p:pic>
        <mc:AlternateContent xmlns:mc="http://schemas.openxmlformats.org/markup-compatibility/2006">
          <mc:Choice xmlns:a14="http://schemas.microsoft.com/office/drawing/2010/main" Requires="a14">
            <p:sp>
              <p:nvSpPr>
                <p:cNvPr id="8" name="文本框 7">
                  <a:extLst>
                    <a:ext uri="{FF2B5EF4-FFF2-40B4-BE49-F238E27FC236}">
                      <a16:creationId xmlns:a16="http://schemas.microsoft.com/office/drawing/2014/main" id="{D30F9876-109F-BA41-BE3B-9C9AAF40BEBC}"/>
                    </a:ext>
                  </a:extLst>
                </p:cNvPr>
                <p:cNvSpPr txBox="1"/>
                <p:nvPr/>
              </p:nvSpPr>
              <p:spPr>
                <a:xfrm>
                  <a:off x="276048" y="1722712"/>
                  <a:ext cx="3221565" cy="225551"/>
                </a:xfrm>
                <a:prstGeom prst="rect">
                  <a:avLst/>
                </a:prstGeom>
                <a:noFill/>
              </p:spPr>
              <p:txBody>
                <a:bodyPr wrap="square" rtlCol="0">
                  <a:spAutoFit/>
                </a:bodyPr>
                <a:lstStyle/>
                <a:p>
                  <a:pPr algn="r"/>
                  <a14:m>
                    <m:oMath xmlns:m="http://schemas.openxmlformats.org/officeDocument/2006/math">
                      <m:sSup>
                        <m:sSupPr>
                          <m:ctrlPr>
                            <a:rPr lang="zh-CN" altLang="zh-CN" sz="1400" i="1" smtClean="0">
                              <a:effectLst/>
                              <a:latin typeface="Cambria Math" panose="02040503050406030204" pitchFamily="18" charset="0"/>
                            </a:rPr>
                          </m:ctrlPr>
                        </m:sSupPr>
                        <m:e>
                          <m:r>
                            <a:rPr lang="en-US" altLang="zh-CN" sz="1400" b="0" i="1" kern="100">
                              <a:effectLst/>
                              <a:latin typeface="Cambria Math" panose="02040503050406030204" pitchFamily="18" charset="0"/>
                              <a:cs typeface="Times New Roman" panose="02020603050405020304" pitchFamily="18" charset="0"/>
                            </a:rPr>
                            <m:t>𝜇</m:t>
                          </m:r>
                        </m:e>
                        <m:sup>
                          <m:r>
                            <a:rPr lang="en-US" altLang="zh-CN" sz="1400" b="0" i="1" kern="100">
                              <a:effectLst/>
                              <a:latin typeface="Cambria Math" panose="02040503050406030204" pitchFamily="18" charset="0"/>
                              <a:cs typeface="Times New Roman" panose="02020603050405020304" pitchFamily="18" charset="0"/>
                            </a:rPr>
                            <m:t>−</m:t>
                          </m:r>
                        </m:sup>
                      </m:sSup>
                    </m:oMath>
                  </a14:m>
                  <a:r>
                    <a:rPr lang="zh-CN" altLang="en-US" sz="1400" kern="100" dirty="0">
                      <a:effectLst/>
                      <a:latin typeface="Times New Roman" panose="02020603050405020304" pitchFamily="18" charset="0"/>
                      <a:cs typeface="Times New Roman" panose="02020603050405020304" pitchFamily="18" charset="0"/>
                    </a:rPr>
                    <a:t> </a:t>
                  </a:r>
                  <a:r>
                    <a:rPr lang="en-US" altLang="zh-CN" sz="1400" kern="100" dirty="0">
                      <a:effectLst/>
                      <a:latin typeface="Times New Roman" panose="02020603050405020304" pitchFamily="18" charset="0"/>
                      <a:cs typeface="Times New Roman" panose="02020603050405020304" pitchFamily="18" charset="0"/>
                    </a:rPr>
                    <a:t>capture</a:t>
                  </a:r>
                  <a:r>
                    <a:rPr lang="zh-CN" altLang="en-US" sz="1400" kern="100" dirty="0">
                      <a:effectLst/>
                      <a:latin typeface="Times New Roman" panose="02020603050405020304" pitchFamily="18" charset="0"/>
                      <a:cs typeface="Times New Roman" panose="02020603050405020304" pitchFamily="18" charset="0"/>
                    </a:rPr>
                    <a:t> </a:t>
                  </a:r>
                  <a:r>
                    <a:rPr lang="en-US" altLang="zh-CN" sz="1400" kern="100" dirty="0">
                      <a:effectLst/>
                      <a:latin typeface="Times New Roman" panose="02020603050405020304" pitchFamily="18" charset="0"/>
                      <a:cs typeface="Times New Roman" panose="02020603050405020304" pitchFamily="18" charset="0"/>
                    </a:rPr>
                    <a:t>in</a:t>
                  </a:r>
                  <a:r>
                    <a:rPr lang="zh-CN" altLang="en-US" sz="1400" kern="100" dirty="0">
                      <a:effectLst/>
                      <a:latin typeface="Times New Roman" panose="02020603050405020304" pitchFamily="18" charset="0"/>
                      <a:cs typeface="Times New Roman" panose="02020603050405020304" pitchFamily="18" charset="0"/>
                    </a:rPr>
                    <a:t> </a:t>
                  </a:r>
                  <a:r>
                    <a:rPr lang="en-US" altLang="zh-CN" sz="1400" kern="100" dirty="0">
                      <a:effectLst/>
                      <a:latin typeface="Times New Roman" panose="02020603050405020304" pitchFamily="18" charset="0"/>
                      <a:cs typeface="Times New Roman" panose="02020603050405020304" pitchFamily="18" charset="0"/>
                    </a:rPr>
                    <a:t>the</a:t>
                  </a:r>
                  <a:r>
                    <a:rPr lang="zh-CN" altLang="en-US" sz="1400" kern="100" dirty="0">
                      <a:effectLst/>
                      <a:latin typeface="Times New Roman" panose="02020603050405020304" pitchFamily="18" charset="0"/>
                      <a:cs typeface="Times New Roman" panose="02020603050405020304" pitchFamily="18" charset="0"/>
                    </a:rPr>
                    <a:t> </a:t>
                  </a:r>
                  <a:r>
                    <a:rPr lang="en-US" altLang="zh-CN" sz="1400" kern="100" dirty="0">
                      <a:effectLst/>
                      <a:latin typeface="Times New Roman" panose="02020603050405020304" pitchFamily="18" charset="0"/>
                      <a:cs typeface="Times New Roman" panose="02020603050405020304" pitchFamily="18" charset="0"/>
                    </a:rPr>
                    <a:t>atom</a:t>
                  </a:r>
                  <a:r>
                    <a:rPr lang="zh-CN" altLang="en-US" sz="1400" kern="100" dirty="0">
                      <a:effectLst/>
                      <a:latin typeface="Times New Roman" panose="02020603050405020304" pitchFamily="18" charset="0"/>
                      <a:cs typeface="Times New Roman" panose="02020603050405020304" pitchFamily="18" charset="0"/>
                    </a:rPr>
                    <a:t>（</a:t>
                  </a:r>
                  <a:r>
                    <a:rPr lang="en-US" altLang="zh-CN" sz="1400" kern="100" dirty="0">
                      <a:latin typeface="Times New Roman" panose="02020603050405020304" pitchFamily="18" charset="0"/>
                      <a:cs typeface="Times New Roman" panose="02020603050405020304" pitchFamily="18" charset="0"/>
                    </a:rPr>
                    <a:t>M</a:t>
                  </a:r>
                  <a:r>
                    <a:rPr lang="en-US" altLang="zh-CN" sz="1400" kern="100" dirty="0">
                      <a:effectLst/>
                      <a:latin typeface="Times New Roman" panose="02020603050405020304" pitchFamily="18" charset="0"/>
                      <a:cs typeface="Times New Roman" panose="02020603050405020304" pitchFamily="18" charset="0"/>
                    </a:rPr>
                    <a:t>uonic </a:t>
                  </a:r>
                  <a:r>
                    <a:rPr lang="en-US" altLang="zh-CN" sz="1400" kern="100" dirty="0">
                      <a:latin typeface="Times New Roman" panose="02020603050405020304" pitchFamily="18" charset="0"/>
                      <a:cs typeface="Times New Roman" panose="02020603050405020304" pitchFamily="18" charset="0"/>
                    </a:rPr>
                    <a:t>a</a:t>
                  </a:r>
                  <a:r>
                    <a:rPr lang="en-US" altLang="zh-CN" sz="1400" kern="100" dirty="0">
                      <a:effectLst/>
                      <a:latin typeface="Times New Roman" panose="02020603050405020304" pitchFamily="18" charset="0"/>
                      <a:cs typeface="Times New Roman" panose="02020603050405020304" pitchFamily="18" charset="0"/>
                    </a:rPr>
                    <a:t>tom</a:t>
                  </a:r>
                  <a:r>
                    <a:rPr lang="zh-CN" altLang="en-US" sz="1400" kern="100" dirty="0">
                      <a:effectLst/>
                      <a:latin typeface="Times New Roman" panose="02020603050405020304" pitchFamily="18" charset="0"/>
                      <a:cs typeface="Times New Roman" panose="02020603050405020304" pitchFamily="18" charset="0"/>
                    </a:rPr>
                    <a:t>）</a:t>
                  </a:r>
                  <a:endParaRPr lang="en-US" altLang="zh-CN" sz="1400" kern="100" dirty="0">
                    <a:effectLst/>
                    <a:latin typeface="Times New Roman" panose="02020603050405020304" pitchFamily="18" charset="0"/>
                    <a:cs typeface="Times New Roman" panose="02020603050405020304" pitchFamily="18" charset="0"/>
                  </a:endParaRPr>
                </a:p>
              </p:txBody>
            </p:sp>
          </mc:Choice>
          <mc:Fallback>
            <p:sp>
              <p:nvSpPr>
                <p:cNvPr id="8" name="文本框 7">
                  <a:extLst>
                    <a:ext uri="{FF2B5EF4-FFF2-40B4-BE49-F238E27FC236}">
                      <a16:creationId xmlns:a16="http://schemas.microsoft.com/office/drawing/2014/main" id="{D30F9876-109F-BA41-BE3B-9C9AAF40BEBC}"/>
                    </a:ext>
                  </a:extLst>
                </p:cNvPr>
                <p:cNvSpPr txBox="1">
                  <a:spLocks noRot="1" noChangeAspect="1" noMove="1" noResize="1" noEditPoints="1" noAdjustHandles="1" noChangeArrowheads="1" noChangeShapeType="1" noTextEdit="1"/>
                </p:cNvSpPr>
                <p:nvPr/>
              </p:nvSpPr>
              <p:spPr>
                <a:xfrm>
                  <a:off x="276048" y="1722712"/>
                  <a:ext cx="3221565" cy="225551"/>
                </a:xfrm>
                <a:prstGeom prst="rect">
                  <a:avLst/>
                </a:prstGeom>
                <a:blipFill>
                  <a:blip r:embed="rId5"/>
                  <a:stretch>
                    <a:fillRect r="-338" b="-20000"/>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9" name="文本框 8">
                  <a:extLst>
                    <a:ext uri="{FF2B5EF4-FFF2-40B4-BE49-F238E27FC236}">
                      <a16:creationId xmlns:a16="http://schemas.microsoft.com/office/drawing/2014/main" id="{0B53AB67-C401-844F-BA12-CD1039EBE1FC}"/>
                    </a:ext>
                  </a:extLst>
                </p:cNvPr>
                <p:cNvSpPr txBox="1"/>
                <p:nvPr/>
              </p:nvSpPr>
              <p:spPr>
                <a:xfrm>
                  <a:off x="486054" y="2441980"/>
                  <a:ext cx="2921501" cy="225551"/>
                </a:xfrm>
                <a:prstGeom prst="rect">
                  <a:avLst/>
                </a:prstGeom>
                <a:noFill/>
              </p:spPr>
              <p:txBody>
                <a:bodyPr wrap="square" rtlCol="0">
                  <a:spAutoFit/>
                </a:bodyPr>
                <a:lstStyle/>
                <a:p>
                  <a:pPr algn="r"/>
                  <a14:m>
                    <m:oMath xmlns:m="http://schemas.openxmlformats.org/officeDocument/2006/math">
                      <m:sSup>
                        <m:sSupPr>
                          <m:ctrlPr>
                            <a:rPr lang="zh-CN" altLang="zh-CN" sz="1400" i="1">
                              <a:effectLst/>
                              <a:latin typeface="Cambria Math" panose="02040503050406030204" pitchFamily="18" charset="0"/>
                            </a:rPr>
                          </m:ctrlPr>
                        </m:sSupPr>
                        <m:e>
                          <m:r>
                            <a:rPr lang="en-US" altLang="zh-CN" sz="1400" b="0" i="1" kern="100">
                              <a:effectLst/>
                              <a:latin typeface="Cambria Math" panose="02040503050406030204" pitchFamily="18" charset="0"/>
                              <a:cs typeface="Times New Roman" panose="02020603050405020304" pitchFamily="18" charset="0"/>
                            </a:rPr>
                            <m:t>𝜇</m:t>
                          </m:r>
                        </m:e>
                        <m:sup>
                          <m:r>
                            <a:rPr lang="en-US" altLang="zh-CN" sz="1400" b="0" i="1" kern="100">
                              <a:effectLst/>
                              <a:latin typeface="Cambria Math" panose="02040503050406030204" pitchFamily="18" charset="0"/>
                              <a:cs typeface="Times New Roman" panose="02020603050405020304" pitchFamily="18" charset="0"/>
                            </a:rPr>
                            <m:t>−</m:t>
                          </m:r>
                        </m:sup>
                      </m:sSup>
                    </m:oMath>
                  </a14:m>
                  <a:r>
                    <a:rPr lang="zh-CN" altLang="en-US" sz="1400" kern="100" dirty="0">
                      <a:effectLst/>
                      <a:latin typeface="Times New Roman" panose="02020603050405020304" pitchFamily="18" charset="0"/>
                      <a:cs typeface="Times New Roman" panose="02020603050405020304" pitchFamily="18" charset="0"/>
                    </a:rPr>
                    <a:t> </a:t>
                  </a:r>
                  <a:r>
                    <a:rPr lang="en-US" altLang="zh-CN" sz="1400" kern="100" dirty="0">
                      <a:effectLst/>
                      <a:latin typeface="Times New Roman" panose="02020603050405020304" pitchFamily="18" charset="0"/>
                      <a:cs typeface="Times New Roman" panose="02020603050405020304" pitchFamily="18" charset="0"/>
                    </a:rPr>
                    <a:t>induce</a:t>
                  </a:r>
                  <a:r>
                    <a:rPr lang="zh-CN" altLang="en-US" sz="1400" kern="100" dirty="0">
                      <a:effectLst/>
                      <a:latin typeface="Times New Roman" panose="02020603050405020304" pitchFamily="18" charset="0"/>
                      <a:cs typeface="Times New Roman" panose="02020603050405020304" pitchFamily="18" charset="0"/>
                    </a:rPr>
                    <a:t> </a:t>
                  </a:r>
                  <a:r>
                    <a:rPr lang="en-US" altLang="zh-CN" sz="1400" kern="100" dirty="0">
                      <a:effectLst/>
                      <a:latin typeface="Times New Roman" panose="02020603050405020304" pitchFamily="18" charset="0"/>
                      <a:cs typeface="Times New Roman" panose="02020603050405020304" pitchFamily="18" charset="0"/>
                    </a:rPr>
                    <a:t>the</a:t>
                  </a:r>
                  <a:r>
                    <a:rPr lang="zh-CN" altLang="en-US" sz="1400" kern="100" dirty="0">
                      <a:effectLst/>
                      <a:latin typeface="Times New Roman" panose="02020603050405020304" pitchFamily="18" charset="0"/>
                      <a:cs typeface="Times New Roman" panose="02020603050405020304" pitchFamily="18" charset="0"/>
                    </a:rPr>
                    <a:t> </a:t>
                  </a:r>
                  <a:r>
                    <a:rPr lang="en-US" altLang="zh-CN" sz="1400" kern="100" dirty="0">
                      <a:effectLst/>
                      <a:latin typeface="Times New Roman" panose="02020603050405020304" pitchFamily="18" charset="0"/>
                      <a:cs typeface="Times New Roman" panose="02020603050405020304" pitchFamily="18" charset="0"/>
                    </a:rPr>
                    <a:t>X-ray</a:t>
                  </a:r>
                  <a:r>
                    <a:rPr lang="zh-CN" altLang="en-US" sz="1400" kern="100" dirty="0">
                      <a:latin typeface="Times New Roman" panose="02020603050405020304" pitchFamily="18" charset="0"/>
                      <a:cs typeface="Times New Roman" panose="02020603050405020304" pitchFamily="18" charset="0"/>
                    </a:rPr>
                    <a:t> </a:t>
                  </a:r>
                  <a:r>
                    <a:rPr lang="en-US" altLang="zh-CN" sz="1400" kern="100" dirty="0">
                      <a:latin typeface="Times New Roman" panose="02020603050405020304" pitchFamily="18" charset="0"/>
                      <a:cs typeface="Times New Roman" panose="02020603050405020304" pitchFamily="18" charset="0"/>
                    </a:rPr>
                    <a:t>to</a:t>
                  </a:r>
                  <a:r>
                    <a:rPr lang="zh-CN" altLang="en-US" sz="1400" kern="100" dirty="0">
                      <a:latin typeface="Times New Roman" panose="02020603050405020304" pitchFamily="18" charset="0"/>
                      <a:cs typeface="Times New Roman" panose="02020603050405020304" pitchFamily="18" charset="0"/>
                    </a:rPr>
                    <a:t> </a:t>
                  </a:r>
                  <a:r>
                    <a:rPr lang="en-US" altLang="zh-CN" sz="1400" kern="100" dirty="0">
                      <a:latin typeface="Times New Roman" panose="02020603050405020304" pitchFamily="18" charset="0"/>
                      <a:cs typeface="Times New Roman" panose="02020603050405020304" pitchFamily="18" charset="0"/>
                    </a:rPr>
                    <a:t>the</a:t>
                  </a:r>
                  <a:r>
                    <a:rPr lang="zh-CN" altLang="en-US" sz="1400" kern="100" dirty="0">
                      <a:latin typeface="Times New Roman" panose="02020603050405020304" pitchFamily="18" charset="0"/>
                      <a:cs typeface="Times New Roman" panose="02020603050405020304" pitchFamily="18" charset="0"/>
                    </a:rPr>
                    <a:t> </a:t>
                  </a:r>
                  <a:r>
                    <a:rPr lang="en-US" altLang="zh-CN" sz="1400" kern="100" dirty="0">
                      <a:latin typeface="Times New Roman" panose="02020603050405020304" pitchFamily="18" charset="0"/>
                      <a:cs typeface="Times New Roman" panose="02020603050405020304" pitchFamily="18" charset="0"/>
                    </a:rPr>
                    <a:t>ground</a:t>
                  </a:r>
                  <a:r>
                    <a:rPr lang="zh-CN" altLang="en-US" sz="1400" kern="100" dirty="0">
                      <a:latin typeface="Times New Roman" panose="02020603050405020304" pitchFamily="18" charset="0"/>
                      <a:cs typeface="Times New Roman" panose="02020603050405020304" pitchFamily="18" charset="0"/>
                    </a:rPr>
                    <a:t> </a:t>
                  </a:r>
                  <a:r>
                    <a:rPr lang="en-US" altLang="zh-CN" sz="1400" kern="100" dirty="0">
                      <a:latin typeface="Times New Roman" panose="02020603050405020304" pitchFamily="18" charset="0"/>
                      <a:cs typeface="Times New Roman" panose="02020603050405020304" pitchFamily="18" charset="0"/>
                    </a:rPr>
                    <a:t>state</a:t>
                  </a:r>
                  <a:endParaRPr lang="en-US" altLang="zh-CN" sz="1400" kern="100" dirty="0">
                    <a:effectLst/>
                    <a:latin typeface="Times New Roman" panose="02020603050405020304" pitchFamily="18" charset="0"/>
                    <a:cs typeface="Times New Roman" panose="02020603050405020304" pitchFamily="18" charset="0"/>
                  </a:endParaRPr>
                </a:p>
              </p:txBody>
            </p:sp>
          </mc:Choice>
          <mc:Fallback>
            <p:sp>
              <p:nvSpPr>
                <p:cNvPr id="9" name="文本框 8">
                  <a:extLst>
                    <a:ext uri="{FF2B5EF4-FFF2-40B4-BE49-F238E27FC236}">
                      <a16:creationId xmlns:a16="http://schemas.microsoft.com/office/drawing/2014/main" id="{0B53AB67-C401-844F-BA12-CD1039EBE1FC}"/>
                    </a:ext>
                  </a:extLst>
                </p:cNvPr>
                <p:cNvSpPr txBox="1">
                  <a:spLocks noRot="1" noChangeAspect="1" noMove="1" noResize="1" noEditPoints="1" noAdjustHandles="1" noChangeArrowheads="1" noChangeShapeType="1" noTextEdit="1"/>
                </p:cNvSpPr>
                <p:nvPr/>
              </p:nvSpPr>
              <p:spPr>
                <a:xfrm>
                  <a:off x="486054" y="2441980"/>
                  <a:ext cx="2921501" cy="225551"/>
                </a:xfrm>
                <a:prstGeom prst="rect">
                  <a:avLst/>
                </a:prstGeom>
                <a:blipFill>
                  <a:blip r:embed="rId6"/>
                  <a:stretch>
                    <a:fillRect r="-743" b="-20000"/>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0" name="文本框 9">
                  <a:extLst>
                    <a:ext uri="{FF2B5EF4-FFF2-40B4-BE49-F238E27FC236}">
                      <a16:creationId xmlns:a16="http://schemas.microsoft.com/office/drawing/2014/main" id="{0D4AADA5-9D38-964B-AE41-70E985F67EAD}"/>
                    </a:ext>
                  </a:extLst>
                </p:cNvPr>
                <p:cNvSpPr txBox="1"/>
                <p:nvPr/>
              </p:nvSpPr>
              <p:spPr>
                <a:xfrm>
                  <a:off x="486054" y="3290500"/>
                  <a:ext cx="2921501" cy="383436"/>
                </a:xfrm>
                <a:prstGeom prst="rect">
                  <a:avLst/>
                </a:prstGeom>
                <a:noFill/>
              </p:spPr>
              <p:txBody>
                <a:bodyPr wrap="square" rtlCol="0">
                  <a:spAutoFit/>
                </a:bodyPr>
                <a:lstStyle/>
                <a:p>
                  <a:pPr algn="r"/>
                  <a14:m>
                    <m:oMath xmlns:m="http://schemas.openxmlformats.org/officeDocument/2006/math">
                      <m:sSup>
                        <m:sSupPr>
                          <m:ctrlPr>
                            <a:rPr lang="zh-CN" altLang="zh-CN" sz="1400" i="1" smtClean="0">
                              <a:effectLst/>
                              <a:latin typeface="Cambria Math" panose="02040503050406030204" pitchFamily="18" charset="0"/>
                              <a:ea typeface="Cambria Math" panose="02040503050406030204" pitchFamily="18" charset="0"/>
                            </a:rPr>
                          </m:ctrlPr>
                        </m:sSupPr>
                        <m:e>
                          <m:r>
                            <a:rPr lang="en-US" altLang="zh-CN" sz="1400" b="0" i="1" kern="100">
                              <a:effectLst/>
                              <a:latin typeface="Cambria Math" panose="02040503050406030204" pitchFamily="18" charset="0"/>
                              <a:cs typeface="Times New Roman" panose="02020603050405020304" pitchFamily="18" charset="0"/>
                            </a:rPr>
                            <m:t>𝜇</m:t>
                          </m:r>
                        </m:e>
                        <m:sup>
                          <m:r>
                            <a:rPr lang="en-US" altLang="zh-CN" sz="1400" b="0" i="1" kern="100">
                              <a:effectLst/>
                              <a:latin typeface="Cambria Math" panose="02040503050406030204" pitchFamily="18" charset="0"/>
                              <a:cs typeface="Times New Roman" panose="02020603050405020304" pitchFamily="18" charset="0"/>
                            </a:rPr>
                            <m:t>−</m:t>
                          </m:r>
                        </m:sup>
                      </m:sSup>
                    </m:oMath>
                  </a14:m>
                  <a:r>
                    <a:rPr lang="zh-CN" altLang="en-US" sz="1400" dirty="0">
                      <a:latin typeface="Times New Roman" panose="02020603050405020304" pitchFamily="18" charset="0"/>
                    </a:rPr>
                    <a:t> </a:t>
                  </a:r>
                  <a:r>
                    <a:rPr lang="en-US" altLang="zh-CN" sz="1400" dirty="0">
                      <a:latin typeface="Times New Roman" panose="02020603050405020304" pitchFamily="18" charset="0"/>
                    </a:rPr>
                    <a:t>decays</a:t>
                  </a:r>
                  <a:r>
                    <a:rPr lang="zh-CN" altLang="en-US" sz="1400" dirty="0">
                      <a:latin typeface="Times New Roman" panose="02020603050405020304" pitchFamily="18" charset="0"/>
                    </a:rPr>
                    <a:t> </a:t>
                  </a:r>
                  <a:r>
                    <a:rPr lang="en-US" altLang="zh-CN" sz="1400" dirty="0">
                      <a:latin typeface="Times New Roman" panose="02020603050405020304" pitchFamily="18" charset="0"/>
                    </a:rPr>
                    <a:t>or</a:t>
                  </a:r>
                  <a:r>
                    <a:rPr lang="zh-CN" altLang="en-US" sz="1400" dirty="0">
                      <a:latin typeface="Times New Roman" panose="02020603050405020304" pitchFamily="18" charset="0"/>
                    </a:rPr>
                    <a:t> </a:t>
                  </a:r>
                  <a:r>
                    <a:rPr lang="en-US" altLang="zh-CN" sz="1400" dirty="0">
                      <a:latin typeface="Times New Roman" panose="02020603050405020304" pitchFamily="18" charset="0"/>
                    </a:rPr>
                    <a:t>captured</a:t>
                  </a:r>
                  <a:r>
                    <a:rPr lang="zh-CN" altLang="en-US" sz="1400" dirty="0">
                      <a:latin typeface="Times New Roman" panose="02020603050405020304" pitchFamily="18" charset="0"/>
                    </a:rPr>
                    <a:t> </a:t>
                  </a:r>
                  <a:r>
                    <a:rPr lang="en-US" altLang="zh-CN" sz="1400" dirty="0">
                      <a:latin typeface="Times New Roman" panose="02020603050405020304" pitchFamily="18" charset="0"/>
                    </a:rPr>
                    <a:t>by</a:t>
                  </a:r>
                  <a:r>
                    <a:rPr lang="zh-CN" altLang="en-US" sz="1400" dirty="0">
                      <a:latin typeface="Times New Roman" panose="02020603050405020304" pitchFamily="18" charset="0"/>
                    </a:rPr>
                    <a:t> </a:t>
                  </a:r>
                  <a:r>
                    <a:rPr lang="en-US" altLang="zh-CN" sz="1400" dirty="0">
                      <a:latin typeface="Times New Roman" panose="02020603050405020304" pitchFamily="18" charset="0"/>
                    </a:rPr>
                    <a:t>the</a:t>
                  </a:r>
                  <a:r>
                    <a:rPr lang="zh-CN" altLang="en-US" sz="1400" dirty="0">
                      <a:latin typeface="Times New Roman" panose="02020603050405020304" pitchFamily="18" charset="0"/>
                    </a:rPr>
                    <a:t> </a:t>
                  </a:r>
                  <a:r>
                    <a:rPr lang="en-US" altLang="zh-CN" sz="1400" dirty="0">
                      <a:latin typeface="Times New Roman" panose="02020603050405020304" pitchFamily="18" charset="0"/>
                    </a:rPr>
                    <a:t>nuclei,</a:t>
                  </a:r>
                  <a:r>
                    <a:rPr lang="zh-CN" altLang="en-US" sz="1400" dirty="0">
                      <a:latin typeface="Times New Roman" panose="02020603050405020304" pitchFamily="18" charset="0"/>
                    </a:rPr>
                    <a:t> </a:t>
                  </a:r>
                  <a:r>
                    <a:rPr lang="en-US" altLang="zh-CN" sz="1400" dirty="0">
                      <a:latin typeface="Times New Roman" panose="02020603050405020304" pitchFamily="18" charset="0"/>
                    </a:rPr>
                    <a:t>and</a:t>
                  </a:r>
                  <a:r>
                    <a:rPr lang="zh-CN" altLang="en-US" sz="1400" dirty="0">
                      <a:latin typeface="Times New Roman" panose="02020603050405020304" pitchFamily="18" charset="0"/>
                    </a:rPr>
                    <a:t> </a:t>
                  </a:r>
                  <a:r>
                    <a:rPr lang="en-US" altLang="zh-CN" sz="1400" dirty="0">
                      <a:latin typeface="Times New Roman" panose="02020603050405020304" pitchFamily="18" charset="0"/>
                    </a:rPr>
                    <a:t>emits</a:t>
                  </a:r>
                  <a:r>
                    <a:rPr lang="zh-CN" altLang="en-US" sz="1400" dirty="0">
                      <a:latin typeface="Times New Roman" panose="02020603050405020304" pitchFamily="18" charset="0"/>
                    </a:rPr>
                    <a:t> </a:t>
                  </a:r>
                  <a:r>
                    <a:rPr lang="en-US" altLang="zh-CN" sz="1400" dirty="0">
                      <a:latin typeface="Times New Roman" panose="02020603050405020304" pitchFamily="18" charset="0"/>
                    </a:rPr>
                    <a:t>an</a:t>
                  </a:r>
                  <a:r>
                    <a:rPr lang="zh-CN" altLang="en-US" sz="1400" dirty="0">
                      <a:latin typeface="Times New Roman" panose="02020603050405020304" pitchFamily="18" charset="0"/>
                    </a:rPr>
                    <a:t> </a:t>
                  </a:r>
                  <a:r>
                    <a:rPr lang="en-US" altLang="zh-CN" sz="1400" dirty="0">
                      <a:latin typeface="Times New Roman" panose="02020603050405020304" pitchFamily="18" charset="0"/>
                    </a:rPr>
                    <a:t>gamma</a:t>
                  </a:r>
                  <a:r>
                    <a:rPr lang="zh-CN" altLang="en-US" sz="1400" dirty="0">
                      <a:latin typeface="Times New Roman" panose="02020603050405020304" pitchFamily="18" charset="0"/>
                    </a:rPr>
                    <a:t> </a:t>
                  </a:r>
                  <a:r>
                    <a:rPr lang="en-US" altLang="zh-CN" sz="1400" dirty="0">
                      <a:latin typeface="Times New Roman" panose="02020603050405020304" pitchFamily="18" charset="0"/>
                    </a:rPr>
                    <a:t>ray</a:t>
                  </a:r>
                  <a:endParaRPr lang="zh-CN" altLang="en-US" sz="1400" dirty="0">
                    <a:latin typeface="Times New Roman" panose="02020603050405020304" pitchFamily="18" charset="0"/>
                  </a:endParaRPr>
                </a:p>
              </p:txBody>
            </p:sp>
          </mc:Choice>
          <mc:Fallback>
            <p:sp>
              <p:nvSpPr>
                <p:cNvPr id="10" name="文本框 9">
                  <a:extLst>
                    <a:ext uri="{FF2B5EF4-FFF2-40B4-BE49-F238E27FC236}">
                      <a16:creationId xmlns:a16="http://schemas.microsoft.com/office/drawing/2014/main" id="{0D4AADA5-9D38-964B-AE41-70E985F67EAD}"/>
                    </a:ext>
                  </a:extLst>
                </p:cNvPr>
                <p:cNvSpPr txBox="1">
                  <a:spLocks noRot="1" noChangeAspect="1" noMove="1" noResize="1" noEditPoints="1" noAdjustHandles="1" noChangeArrowheads="1" noChangeShapeType="1" noTextEdit="1"/>
                </p:cNvSpPr>
                <p:nvPr/>
              </p:nvSpPr>
              <p:spPr>
                <a:xfrm>
                  <a:off x="486054" y="3290500"/>
                  <a:ext cx="2921501" cy="383436"/>
                </a:xfrm>
                <a:prstGeom prst="rect">
                  <a:avLst/>
                </a:prstGeom>
                <a:blipFill>
                  <a:blip r:embed="rId7"/>
                  <a:stretch>
                    <a:fillRect r="-743" b="-9524"/>
                  </a:stretch>
                </a:blipFill>
              </p:spPr>
              <p:txBody>
                <a:bodyPr/>
                <a:lstStyle/>
                <a:p>
                  <a:r>
                    <a:rPr lang="zh-CN" altLang="en-US">
                      <a:noFill/>
                    </a:rPr>
                    <a:t> </a:t>
                  </a:r>
                </a:p>
              </p:txBody>
            </p:sp>
          </mc:Fallback>
        </mc:AlternateContent>
      </p:grpSp>
      <p:grpSp>
        <p:nvGrpSpPr>
          <p:cNvPr id="11" name="组合 10">
            <a:extLst>
              <a:ext uri="{FF2B5EF4-FFF2-40B4-BE49-F238E27FC236}">
                <a16:creationId xmlns:a16="http://schemas.microsoft.com/office/drawing/2014/main" id="{9930F43D-2C90-EA41-AA83-4CF74B7853A6}"/>
              </a:ext>
            </a:extLst>
          </p:cNvPr>
          <p:cNvGrpSpPr/>
          <p:nvPr/>
        </p:nvGrpSpPr>
        <p:grpSpPr>
          <a:xfrm>
            <a:off x="139688" y="4801219"/>
            <a:ext cx="4078064" cy="1804743"/>
            <a:chOff x="0" y="-37719"/>
            <a:chExt cx="3392796" cy="1429085"/>
          </a:xfrm>
        </p:grpSpPr>
        <p:pic>
          <p:nvPicPr>
            <p:cNvPr id="12" name="图形 11">
              <a:extLst>
                <a:ext uri="{FF2B5EF4-FFF2-40B4-BE49-F238E27FC236}">
                  <a16:creationId xmlns:a16="http://schemas.microsoft.com/office/drawing/2014/main" id="{DB739463-DD76-4E4D-9FE7-1578FBC6EEE3}"/>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13399" y="196775"/>
              <a:ext cx="2766338" cy="1194591"/>
            </a:xfrm>
            <a:prstGeom prst="rect">
              <a:avLst/>
            </a:prstGeom>
          </p:spPr>
        </p:pic>
        <mc:AlternateContent xmlns:mc="http://schemas.openxmlformats.org/markup-compatibility/2006">
          <mc:Choice xmlns:a14="http://schemas.microsoft.com/office/drawing/2010/main" Requires="a14">
            <p:sp>
              <p:nvSpPr>
                <p:cNvPr id="13" name="文本框 14">
                  <a:extLst>
                    <a:ext uri="{FF2B5EF4-FFF2-40B4-BE49-F238E27FC236}">
                      <a16:creationId xmlns:a16="http://schemas.microsoft.com/office/drawing/2014/main" id="{27A9787E-9E09-2F41-953E-F55EBDEAFDC5}"/>
                    </a:ext>
                  </a:extLst>
                </p:cNvPr>
                <p:cNvSpPr txBox="1"/>
                <p:nvPr/>
              </p:nvSpPr>
              <p:spPr>
                <a:xfrm>
                  <a:off x="0" y="-37719"/>
                  <a:ext cx="3392796" cy="210184"/>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algn="ctr"/>
                  <a:r>
                    <a:rPr lang="en-US" altLang="zh-CN" sz="1200" b="1" kern="100" dirty="0">
                      <a:latin typeface="Cambria" panose="02040503050406030204" pitchFamily="18" charset="0"/>
                      <a:ea typeface="黑体" panose="02010609060101010101" pitchFamily="49" charset="-122"/>
                      <a:cs typeface="Times New Roman" panose="02020603050405020304" pitchFamily="18" charset="0"/>
                    </a:rPr>
                    <a:t>Fluorescence</a:t>
                  </a:r>
                  <a:r>
                    <a:rPr lang="zh-CN" altLang="en-US" sz="1200" b="1" kern="100" dirty="0">
                      <a:latin typeface="Cambria" panose="02040503050406030204" pitchFamily="18" charset="0"/>
                      <a:ea typeface="黑体" panose="02010609060101010101" pitchFamily="49" charset="-122"/>
                      <a:cs typeface="Times New Roman" panose="02020603050405020304" pitchFamily="18" charset="0"/>
                    </a:rPr>
                    <a:t> </a:t>
                  </a:r>
                  <a:r>
                    <a:rPr lang="en-US" altLang="zh-CN" sz="1200" b="1" kern="100" dirty="0">
                      <a:latin typeface="Cambria" panose="02040503050406030204" pitchFamily="18" charset="0"/>
                      <a:ea typeface="黑体" panose="02010609060101010101" pitchFamily="49" charset="-122"/>
                      <a:cs typeface="Times New Roman" panose="02020603050405020304" pitchFamily="18" charset="0"/>
                    </a:rPr>
                    <a:t>of</a:t>
                  </a:r>
                  <a:r>
                    <a:rPr lang="zh-CN" altLang="en-US" sz="1200" b="1" kern="100" dirty="0">
                      <a:latin typeface="Cambria" panose="02040503050406030204" pitchFamily="18" charset="0"/>
                      <a:ea typeface="黑体" panose="02010609060101010101" pitchFamily="49" charset="-122"/>
                      <a:cs typeface="Times New Roman" panose="02020603050405020304" pitchFamily="18" charset="0"/>
                    </a:rPr>
                    <a:t> </a:t>
                  </a:r>
                  <a:r>
                    <a:rPr lang="en-US" altLang="zh-CN" sz="1200" b="1" kern="100" dirty="0">
                      <a:effectLst/>
                      <a:latin typeface="Cambria" panose="02040503050406030204" pitchFamily="18" charset="0"/>
                      <a:ea typeface="黑体" panose="02010609060101010101" pitchFamily="49" charset="-122"/>
                      <a:cs typeface="Times New Roman" panose="02020603050405020304" pitchFamily="18" charset="0"/>
                    </a:rPr>
                    <a:t>L</a:t>
                  </a:r>
                  <a14:m>
                    <m:oMath xmlns:m="http://schemas.openxmlformats.org/officeDocument/2006/math">
                      <m:r>
                        <a:rPr lang="en-US" altLang="zh-CN" sz="1200" b="1" i="0" kern="100" smtClean="0">
                          <a:effectLst/>
                          <a:latin typeface="Cambria Math" panose="02040503050406030204" pitchFamily="18" charset="0"/>
                          <a:ea typeface="黑体" panose="02010609060101010101" pitchFamily="49" charset="-122"/>
                          <a:cs typeface="Times New Roman" panose="02020603050405020304" pitchFamily="18" charset="0"/>
                        </a:rPr>
                        <m:t>𝐢</m:t>
                      </m:r>
                      <m:r>
                        <a:rPr lang="en-US" altLang="zh-CN" sz="1200" b="1" i="0" kern="100" smtClean="0">
                          <a:effectLst/>
                          <a:latin typeface="Cambria Math" panose="02040503050406030204" pitchFamily="18" charset="0"/>
                          <a:ea typeface="黑体" panose="02010609060101010101" pitchFamily="49" charset="-122"/>
                          <a:cs typeface="Times New Roman" panose="02020603050405020304" pitchFamily="18" charset="0"/>
                        </a:rPr>
                        <m:t>,</m:t>
                      </m:r>
                      <m:r>
                        <a:rPr lang="zh-CN" altLang="en-US" sz="1200" b="1" i="0" kern="100" smtClean="0">
                          <a:effectLst/>
                          <a:latin typeface="Cambria Math" panose="02040503050406030204" pitchFamily="18" charset="0"/>
                          <a:ea typeface="黑体" panose="02010609060101010101" pitchFamily="49" charset="-122"/>
                          <a:cs typeface="Times New Roman" panose="02020603050405020304" pitchFamily="18" charset="0"/>
                        </a:rPr>
                        <m:t> </m:t>
                      </m:r>
                      <m:r>
                        <a:rPr lang="en-US" altLang="zh-CN" sz="1200" b="1" i="0" kern="100" smtClean="0">
                          <a:effectLst/>
                          <a:latin typeface="Cambria Math" panose="02040503050406030204" pitchFamily="18" charset="0"/>
                          <a:ea typeface="黑体" panose="02010609060101010101" pitchFamily="49" charset="-122"/>
                          <a:cs typeface="Times New Roman" panose="02020603050405020304" pitchFamily="18" charset="0"/>
                        </a:rPr>
                        <m:t>𝐂</m:t>
                      </m:r>
                      <m:r>
                        <a:rPr lang="en-US" altLang="zh-CN" sz="1200" b="1" i="0" kern="100" smtClean="0">
                          <a:effectLst/>
                          <a:latin typeface="Cambria Math" panose="02040503050406030204" pitchFamily="18" charset="0"/>
                          <a:ea typeface="黑体" panose="02010609060101010101" pitchFamily="49" charset="-122"/>
                          <a:cs typeface="Times New Roman" panose="02020603050405020304" pitchFamily="18" charset="0"/>
                        </a:rPr>
                        <m:t>,</m:t>
                      </m:r>
                      <m:r>
                        <a:rPr lang="zh-CN" altLang="en-US" sz="1200" b="1" i="0" kern="100" smtClean="0">
                          <a:effectLst/>
                          <a:latin typeface="Cambria Math" panose="02040503050406030204" pitchFamily="18" charset="0"/>
                          <a:ea typeface="黑体" panose="02010609060101010101" pitchFamily="49" charset="-122"/>
                          <a:cs typeface="Times New Roman" panose="02020603050405020304" pitchFamily="18" charset="0"/>
                        </a:rPr>
                        <m:t> </m:t>
                      </m:r>
                      <m:r>
                        <a:rPr lang="en-US" altLang="zh-CN" sz="1200" b="1" i="0" kern="100" smtClean="0">
                          <a:effectLst/>
                          <a:latin typeface="Cambria Math" panose="02040503050406030204" pitchFamily="18" charset="0"/>
                          <a:ea typeface="黑体" panose="02010609060101010101" pitchFamily="49" charset="-122"/>
                          <a:cs typeface="Times New Roman" panose="02020603050405020304" pitchFamily="18" charset="0"/>
                        </a:rPr>
                        <m:t>𝐂𝐮</m:t>
                      </m:r>
                    </m:oMath>
                  </a14:m>
                  <a:r>
                    <a:rPr lang="zh-CN" altLang="en-US" sz="1200" b="1" kern="100" dirty="0">
                      <a:effectLst/>
                      <a:latin typeface="Cambria" panose="02040503050406030204" pitchFamily="18" charset="0"/>
                      <a:ea typeface="黑体" panose="02010609060101010101" pitchFamily="49" charset="-122"/>
                      <a:cs typeface="Times New Roman" panose="02020603050405020304" pitchFamily="18" charset="0"/>
                    </a:rPr>
                    <a:t> </a:t>
                  </a:r>
                  <a:r>
                    <a:rPr lang="en-US" altLang="zh-CN" sz="1200" b="1" kern="100" dirty="0">
                      <a:effectLst/>
                      <a:latin typeface="Cambria" panose="02040503050406030204" pitchFamily="18" charset="0"/>
                      <a:ea typeface="黑体" panose="02010609060101010101" pitchFamily="49" charset="-122"/>
                      <a:cs typeface="Times New Roman" panose="02020603050405020304" pitchFamily="18" charset="0"/>
                    </a:rPr>
                    <a:t>and</a:t>
                  </a:r>
                  <a:r>
                    <a:rPr lang="zh-CN" altLang="en-US" sz="1200" b="1" kern="100" dirty="0">
                      <a:effectLst/>
                      <a:latin typeface="Cambria" panose="02040503050406030204" pitchFamily="18" charset="0"/>
                      <a:ea typeface="黑体" panose="02010609060101010101" pitchFamily="49" charset="-122"/>
                      <a:cs typeface="Times New Roman" panose="02020603050405020304" pitchFamily="18" charset="0"/>
                    </a:rPr>
                    <a:t> </a:t>
                  </a:r>
                  <a:r>
                    <a:rPr lang="en-US" altLang="zh-CN" sz="1200" b="1" kern="100" dirty="0">
                      <a:effectLst/>
                      <a:latin typeface="Cambria" panose="02040503050406030204" pitchFamily="18" charset="0"/>
                      <a:ea typeface="黑体" panose="02010609060101010101" pitchFamily="49" charset="-122"/>
                      <a:cs typeface="Times New Roman" panose="02020603050405020304" pitchFamily="18" charset="0"/>
                    </a:rPr>
                    <a:t>Muonic X-ray</a:t>
                  </a:r>
                  <a14:m>
                    <m:oMath xmlns:m="http://schemas.openxmlformats.org/officeDocument/2006/math">
                      <m:r>
                        <a:rPr lang="en-US" sz="1200" b="1" i="0" kern="100" smtClean="0">
                          <a:effectLst/>
                          <a:latin typeface="Cambria Math" panose="02040503050406030204" pitchFamily="18" charset="0"/>
                          <a:ea typeface="黑体" panose="02010609060101010101" pitchFamily="49" charset="-122"/>
                          <a:cs typeface="Times New Roman" panose="02020603050405020304" pitchFamily="18" charset="0"/>
                        </a:rPr>
                        <m:t> </m:t>
                      </m:r>
                      <m:r>
                        <a:rPr lang="en-US" sz="1200" b="1" i="1" kern="100">
                          <a:effectLst/>
                          <a:latin typeface="Cambria Math" panose="02040503050406030204" pitchFamily="18" charset="0"/>
                          <a:ea typeface="黑体" panose="02010609060101010101" pitchFamily="49" charset="-122"/>
                          <a:cs typeface="Times New Roman" panose="02020603050405020304" pitchFamily="18" charset="0"/>
                        </a:rPr>
                        <m:t>𝑲</m:t>
                      </m:r>
                      <m:r>
                        <a:rPr lang="en-US" sz="1200" b="1" i="1" kern="100">
                          <a:effectLst/>
                          <a:latin typeface="Cambria Math" panose="02040503050406030204" pitchFamily="18" charset="0"/>
                          <a:ea typeface="黑体" panose="02010609060101010101" pitchFamily="49" charset="-122"/>
                          <a:cs typeface="Times New Roman" panose="02020603050405020304" pitchFamily="18" charset="0"/>
                        </a:rPr>
                        <m:t>𝜶</m:t>
                      </m:r>
                    </m:oMath>
                  </a14:m>
                  <a:endParaRPr lang="zh-CN" sz="1400" kern="100" dirty="0">
                    <a:effectLst/>
                    <a:latin typeface="Cambria" panose="02040503050406030204" pitchFamily="18" charset="0"/>
                    <a:ea typeface="黑体" panose="02010609060101010101" pitchFamily="49" charset="-122"/>
                    <a:cs typeface="Times New Roman" panose="02020603050405020304" pitchFamily="18" charset="0"/>
                  </a:endParaRPr>
                </a:p>
              </p:txBody>
            </p:sp>
          </mc:Choice>
          <mc:Fallback>
            <p:sp>
              <p:nvSpPr>
                <p:cNvPr id="13" name="文本框 14">
                  <a:extLst>
                    <a:ext uri="{FF2B5EF4-FFF2-40B4-BE49-F238E27FC236}">
                      <a16:creationId xmlns:a16="http://schemas.microsoft.com/office/drawing/2014/main" id="{27A9787E-9E09-2F41-953E-F55EBDEAFDC5}"/>
                    </a:ext>
                  </a:extLst>
                </p:cNvPr>
                <p:cNvSpPr txBox="1">
                  <a:spLocks noRot="1" noChangeAspect="1" noMove="1" noResize="1" noEditPoints="1" noAdjustHandles="1" noChangeArrowheads="1" noChangeShapeType="1" noTextEdit="1"/>
                </p:cNvSpPr>
                <p:nvPr/>
              </p:nvSpPr>
              <p:spPr>
                <a:xfrm>
                  <a:off x="0" y="-37719"/>
                  <a:ext cx="3392796" cy="210184"/>
                </a:xfrm>
                <a:prstGeom prst="rect">
                  <a:avLst/>
                </a:prstGeom>
                <a:blipFill>
                  <a:blip r:embed="rId10"/>
                  <a:stretch>
                    <a:fillRect t="-13636" b="-4545"/>
                  </a:stretch>
                </a:blipFill>
                <a:ln>
                  <a:noFill/>
                </a:ln>
              </p:spPr>
              <p:txBody>
                <a:bodyPr/>
                <a:lstStyle/>
                <a:p>
                  <a:r>
                    <a:rPr lang="zh-CN" altLang="en-US">
                      <a:noFill/>
                    </a:rPr>
                    <a:t> </a:t>
                  </a:r>
                </a:p>
              </p:txBody>
            </p:sp>
          </mc:Fallback>
        </mc:AlternateContent>
      </p:grpSp>
      <p:pic>
        <p:nvPicPr>
          <p:cNvPr id="14" name="图片 13">
            <a:extLst>
              <a:ext uri="{FF2B5EF4-FFF2-40B4-BE49-F238E27FC236}">
                <a16:creationId xmlns:a16="http://schemas.microsoft.com/office/drawing/2014/main" id="{97631A7A-275A-A64B-A074-1A63578AC132}"/>
              </a:ext>
            </a:extLst>
          </p:cNvPr>
          <p:cNvPicPr>
            <a:picLocks noChangeAspect="1"/>
          </p:cNvPicPr>
          <p:nvPr/>
        </p:nvPicPr>
        <p:blipFill>
          <a:blip r:embed="rId11"/>
          <a:stretch>
            <a:fillRect/>
          </a:stretch>
        </p:blipFill>
        <p:spPr>
          <a:xfrm>
            <a:off x="4139952" y="5222609"/>
            <a:ext cx="4998720" cy="1342794"/>
          </a:xfrm>
          <a:prstGeom prst="rect">
            <a:avLst/>
          </a:prstGeom>
        </p:spPr>
      </p:pic>
      <p:pic>
        <p:nvPicPr>
          <p:cNvPr id="15" name="图片 14">
            <a:extLst>
              <a:ext uri="{FF2B5EF4-FFF2-40B4-BE49-F238E27FC236}">
                <a16:creationId xmlns:a16="http://schemas.microsoft.com/office/drawing/2014/main" id="{DFFA5DC1-F235-EC4E-A34B-ADB391C0A208}"/>
              </a:ext>
            </a:extLst>
          </p:cNvPr>
          <p:cNvPicPr>
            <a:picLocks noChangeAspect="1"/>
          </p:cNvPicPr>
          <p:nvPr/>
        </p:nvPicPr>
        <p:blipFill>
          <a:blip r:embed="rId12"/>
          <a:stretch>
            <a:fillRect/>
          </a:stretch>
        </p:blipFill>
        <p:spPr>
          <a:xfrm>
            <a:off x="6225680" y="3168112"/>
            <a:ext cx="2417680" cy="1811101"/>
          </a:xfrm>
          <a:prstGeom prst="rect">
            <a:avLst/>
          </a:prstGeom>
        </p:spPr>
      </p:pic>
      <p:sp>
        <p:nvSpPr>
          <p:cNvPr id="16" name="文本框 15">
            <a:extLst>
              <a:ext uri="{FF2B5EF4-FFF2-40B4-BE49-F238E27FC236}">
                <a16:creationId xmlns:a16="http://schemas.microsoft.com/office/drawing/2014/main" id="{E937DEDE-2D58-2849-BD52-4CEC9D20E5C7}"/>
              </a:ext>
            </a:extLst>
          </p:cNvPr>
          <p:cNvSpPr txBox="1"/>
          <p:nvPr/>
        </p:nvSpPr>
        <p:spPr>
          <a:xfrm>
            <a:off x="5052891" y="4981213"/>
            <a:ext cx="3623565" cy="421390"/>
          </a:xfrm>
          <a:prstGeom prst="rect">
            <a:avLst/>
          </a:prstGeom>
          <a:noFill/>
        </p:spPr>
        <p:txBody>
          <a:bodyPr wrap="square" rtlCol="0">
            <a:noAutofit/>
          </a:bodyPr>
          <a:lstStyle/>
          <a:p>
            <a:pPr algn="just">
              <a:lnSpc>
                <a:spcPct val="110000"/>
              </a:lnSpc>
              <a:spcBef>
                <a:spcPts val="0"/>
              </a:spcBef>
              <a:spcAft>
                <a:spcPts val="600"/>
              </a:spcAft>
              <a:buClr>
                <a:schemeClr val="tx1"/>
              </a:buClr>
            </a:pPr>
            <a:r>
              <a:rPr kumimoji="1" lang="en-US" altLang="zh-CN" sz="1200" b="1" dirty="0">
                <a:latin typeface="Times New Roman" panose="02020603050405020304" pitchFamily="18" charset="0"/>
                <a:ea typeface="微软雅黑" panose="020B0503020204020204" pitchFamily="34" charset="-122"/>
                <a:cs typeface="Times New Roman" panose="02020603050405020304" pitchFamily="18" charset="0"/>
              </a:rPr>
              <a:t>Prompt</a:t>
            </a:r>
            <a:r>
              <a:rPr kumimoji="1" lang="zh-CN" altLang="en-US" sz="1200" b="1" dirty="0">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200" b="1" dirty="0">
                <a:latin typeface="Times New Roman" panose="02020603050405020304" pitchFamily="18" charset="0"/>
                <a:ea typeface="微软雅黑" panose="020B0503020204020204" pitchFamily="34" charset="-122"/>
                <a:cs typeface="Times New Roman" panose="02020603050405020304" pitchFamily="18" charset="0"/>
              </a:rPr>
              <a:t>Gamma</a:t>
            </a:r>
            <a:r>
              <a:rPr kumimoji="1" lang="zh-CN" altLang="en-US" sz="1200" b="1" dirty="0">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200" b="1" dirty="0">
                <a:latin typeface="Times New Roman" panose="02020603050405020304" pitchFamily="18" charset="0"/>
                <a:ea typeface="微软雅黑" panose="020B0503020204020204" pitchFamily="34" charset="-122"/>
                <a:cs typeface="Times New Roman" panose="02020603050405020304" pitchFamily="18" charset="0"/>
              </a:rPr>
              <a:t>Neutron</a:t>
            </a:r>
            <a:r>
              <a:rPr kumimoji="1" lang="zh-CN" altLang="en-US" sz="1200" b="1" dirty="0">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200" b="1" dirty="0">
                <a:latin typeface="Times New Roman" panose="02020603050405020304" pitchFamily="18" charset="0"/>
                <a:ea typeface="微软雅黑" panose="020B0503020204020204" pitchFamily="34" charset="-122"/>
                <a:cs typeface="Times New Roman" panose="02020603050405020304" pitchFamily="18" charset="0"/>
              </a:rPr>
              <a:t>Activation</a:t>
            </a:r>
            <a:r>
              <a:rPr kumimoji="1" lang="zh-CN" altLang="en-US" sz="1200" b="1" dirty="0">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200" b="1" dirty="0">
                <a:latin typeface="Times New Roman" panose="02020603050405020304" pitchFamily="18" charset="0"/>
                <a:ea typeface="微软雅黑" panose="020B0503020204020204" pitchFamily="34" charset="-122"/>
                <a:cs typeface="Times New Roman" panose="02020603050405020304" pitchFamily="18" charset="0"/>
              </a:rPr>
              <a:t>Analysis</a:t>
            </a:r>
            <a:endParaRPr kumimoji="1" lang="zh-CN" altLang="en-US" sz="1200" b="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框架 3">
            <a:extLst>
              <a:ext uri="{FF2B5EF4-FFF2-40B4-BE49-F238E27FC236}">
                <a16:creationId xmlns:a16="http://schemas.microsoft.com/office/drawing/2014/main" id="{6DE699AD-687F-8447-8636-6151567F1A2E}"/>
              </a:ext>
            </a:extLst>
          </p:cNvPr>
          <p:cNvSpPr/>
          <p:nvPr/>
        </p:nvSpPr>
        <p:spPr>
          <a:xfrm>
            <a:off x="8382000" y="5685500"/>
            <a:ext cx="756672" cy="209361"/>
          </a:xfrm>
          <a:prstGeom prst="frame">
            <a:avLst>
              <a:gd name="adj1"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7" name="框架 16">
            <a:extLst>
              <a:ext uri="{FF2B5EF4-FFF2-40B4-BE49-F238E27FC236}">
                <a16:creationId xmlns:a16="http://schemas.microsoft.com/office/drawing/2014/main" id="{D8D6688B-F018-494A-A7EA-517B5A77D964}"/>
              </a:ext>
            </a:extLst>
          </p:cNvPr>
          <p:cNvSpPr/>
          <p:nvPr/>
        </p:nvSpPr>
        <p:spPr>
          <a:xfrm>
            <a:off x="8382000" y="6025652"/>
            <a:ext cx="756672" cy="146548"/>
          </a:xfrm>
          <a:prstGeom prst="frame">
            <a:avLst>
              <a:gd name="adj1"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8" name="框架 17">
            <a:extLst>
              <a:ext uri="{FF2B5EF4-FFF2-40B4-BE49-F238E27FC236}">
                <a16:creationId xmlns:a16="http://schemas.microsoft.com/office/drawing/2014/main" id="{7F7058C8-62D9-1243-802C-067ABE0A0ACA}"/>
              </a:ext>
            </a:extLst>
          </p:cNvPr>
          <p:cNvSpPr/>
          <p:nvPr/>
        </p:nvSpPr>
        <p:spPr>
          <a:xfrm>
            <a:off x="4139952" y="5637945"/>
            <a:ext cx="203448" cy="256061"/>
          </a:xfrm>
          <a:prstGeom prst="frame">
            <a:avLst>
              <a:gd name="adj1"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9" name="框架 18">
            <a:extLst>
              <a:ext uri="{FF2B5EF4-FFF2-40B4-BE49-F238E27FC236}">
                <a16:creationId xmlns:a16="http://schemas.microsoft.com/office/drawing/2014/main" id="{C615CDDA-6EA1-224F-9A4E-7D32711B73E8}"/>
              </a:ext>
            </a:extLst>
          </p:cNvPr>
          <p:cNvSpPr/>
          <p:nvPr/>
        </p:nvSpPr>
        <p:spPr>
          <a:xfrm>
            <a:off x="4139952" y="6025652"/>
            <a:ext cx="215208" cy="173693"/>
          </a:xfrm>
          <a:prstGeom prst="frame">
            <a:avLst>
              <a:gd name="adj1"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20" name="文本框 19">
            <a:extLst>
              <a:ext uri="{FF2B5EF4-FFF2-40B4-BE49-F238E27FC236}">
                <a16:creationId xmlns:a16="http://schemas.microsoft.com/office/drawing/2014/main" id="{2FA95909-86FE-5247-9D96-71DA6699B35E}"/>
              </a:ext>
            </a:extLst>
          </p:cNvPr>
          <p:cNvSpPr txBox="1"/>
          <p:nvPr/>
        </p:nvSpPr>
        <p:spPr>
          <a:xfrm>
            <a:off x="6012160" y="1114854"/>
            <a:ext cx="3024336" cy="1922468"/>
          </a:xfrm>
          <a:prstGeom prst="rect">
            <a:avLst/>
          </a:prstGeom>
          <a:noFill/>
        </p:spPr>
        <p:txBody>
          <a:bodyPr wrap="square" rtlCol="0">
            <a:noAutofit/>
          </a:bodyPr>
          <a:lstStyle/>
          <a:p>
            <a:pPr algn="just">
              <a:lnSpc>
                <a:spcPct val="110000"/>
              </a:lnSpc>
              <a:spcBef>
                <a:spcPts val="0"/>
              </a:spcBef>
              <a:spcAft>
                <a:spcPts val="600"/>
              </a:spcAft>
              <a:buClr>
                <a:schemeClr val="tx1"/>
              </a:buClr>
            </a:pPr>
            <a:r>
              <a:rPr kumimoji="1"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Advantage</a:t>
            </a:r>
            <a:r>
              <a:rPr kumimoji="1"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of</a:t>
            </a:r>
            <a:r>
              <a:rPr kumimoji="1" lang="zh-CN" altLang="en-US"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MIXE</a:t>
            </a:r>
            <a:r>
              <a:rPr kumimoji="1" lang="zh-CN" altLang="en-US"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t>
            </a:r>
            <a:endParaRPr kumimoji="1" lang="en-US" altLang="zh-CN"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lgn="just">
              <a:lnSpc>
                <a:spcPct val="110000"/>
              </a:lnSpc>
              <a:spcBef>
                <a:spcPts val="0"/>
              </a:spcBef>
              <a:spcAft>
                <a:spcPts val="600"/>
              </a:spcAft>
              <a:buClr>
                <a:schemeClr val="tx1"/>
              </a:buClr>
              <a:buFont typeface="Arial" panose="020B0604020202020204" pitchFamily="34" charset="0"/>
              <a:buChar char="•"/>
            </a:pPr>
            <a:r>
              <a:rPr kumimoji="1"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Un-destructive</a:t>
            </a:r>
            <a:r>
              <a:rPr kumimoji="1"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analysis</a:t>
            </a:r>
            <a:r>
              <a:rPr kumimoji="1"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for</a:t>
            </a:r>
            <a:r>
              <a:rPr kumimoji="1"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all</a:t>
            </a:r>
            <a:r>
              <a:rPr kumimoji="1"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elements</a:t>
            </a:r>
          </a:p>
          <a:p>
            <a:pPr marL="342900" indent="-342900" algn="just">
              <a:lnSpc>
                <a:spcPct val="110000"/>
              </a:lnSpc>
              <a:spcBef>
                <a:spcPts val="0"/>
              </a:spcBef>
              <a:spcAft>
                <a:spcPts val="600"/>
              </a:spcAft>
              <a:buClr>
                <a:schemeClr val="tx1"/>
              </a:buClr>
              <a:buFont typeface="Arial" panose="020B0604020202020204" pitchFamily="34" charset="0"/>
              <a:buChar char="•"/>
            </a:pPr>
            <a:r>
              <a:rPr kumimoji="1"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Sensitive</a:t>
            </a:r>
            <a:r>
              <a:rPr kumimoji="1"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to</a:t>
            </a:r>
            <a:r>
              <a:rPr kumimoji="1"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C,</a:t>
            </a:r>
            <a:r>
              <a:rPr kumimoji="1"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N,</a:t>
            </a:r>
            <a:r>
              <a:rPr kumimoji="1"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O,</a:t>
            </a:r>
            <a:r>
              <a:rPr kumimoji="1"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which</a:t>
            </a:r>
            <a:r>
              <a:rPr kumimoji="1"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are</a:t>
            </a:r>
            <a:r>
              <a:rPr kumimoji="1"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not</a:t>
            </a:r>
            <a:r>
              <a:rPr kumimoji="1"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easy</a:t>
            </a:r>
            <a:r>
              <a:rPr kumimoji="1"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to</a:t>
            </a:r>
            <a:r>
              <a:rPr kumimoji="1"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detector</a:t>
            </a:r>
            <a:r>
              <a:rPr kumimoji="1"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in</a:t>
            </a:r>
            <a:r>
              <a:rPr kumimoji="1"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other</a:t>
            </a:r>
            <a:r>
              <a:rPr kumimoji="1" lang="zh-CN" altLang="en-US" sz="1600" b="1" dirty="0">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methods</a:t>
            </a:r>
          </a:p>
          <a:p>
            <a:pPr marL="342900" indent="-342900" algn="just">
              <a:lnSpc>
                <a:spcPct val="110000"/>
              </a:lnSpc>
              <a:spcBef>
                <a:spcPts val="0"/>
              </a:spcBef>
              <a:spcAft>
                <a:spcPts val="600"/>
              </a:spcAft>
              <a:buClr>
                <a:schemeClr val="tx1"/>
              </a:buClr>
              <a:buFont typeface="Arial" panose="020B0604020202020204" pitchFamily="34" charset="0"/>
              <a:buChar char="•"/>
            </a:pPr>
            <a:endParaRPr kumimoji="1" lang="en-US" altLang="zh-CN" sz="16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endParaRPr>
          </a:p>
          <a:p>
            <a:pPr marL="342900" indent="-342900" algn="just">
              <a:lnSpc>
                <a:spcPct val="110000"/>
              </a:lnSpc>
              <a:spcBef>
                <a:spcPts val="0"/>
              </a:spcBef>
              <a:spcAft>
                <a:spcPts val="600"/>
              </a:spcAft>
              <a:buClr>
                <a:schemeClr val="tx1"/>
              </a:buClr>
              <a:buFont typeface="Arial" panose="020B0604020202020204" pitchFamily="34" charset="0"/>
              <a:buChar char="•"/>
            </a:pPr>
            <a:endParaRPr kumimoji="1" lang="zh-CN" altLang="en-US" sz="1600" b="1" dirty="0">
              <a:solidFill>
                <a:srgbClr val="0432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077187090"/>
      </p:ext>
    </p:extLst>
  </p:cSld>
  <p:clrMapOvr>
    <a:masterClrMapping/>
  </p:clrMapOvr>
  <mc:AlternateContent xmlns:mc="http://schemas.openxmlformats.org/markup-compatibility/2006" xmlns:p14="http://schemas.microsoft.com/office/powerpoint/2010/main">
    <mc:Choice Requires="p14">
      <p:transition spd="slow" p14:dur="2000" advTm="83303"/>
    </mc:Choice>
    <mc:Fallback xmlns="">
      <p:transition spd="slow" advTm="83303"/>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B6F15528-21DE-4FAA-801E-634DDDAF4B2B}" type="slidenum">
              <a:rPr lang="en-US" smtClean="0"/>
              <a:t>35</a:t>
            </a:fld>
            <a:endParaRPr lang="en-US" dirty="0"/>
          </a:p>
        </p:txBody>
      </p:sp>
      <p:sp>
        <p:nvSpPr>
          <p:cNvPr id="3" name="标题 2"/>
          <p:cNvSpPr>
            <a:spLocks noGrp="1"/>
          </p:cNvSpPr>
          <p:nvPr>
            <p:ph type="title"/>
          </p:nvPr>
        </p:nvSpPr>
        <p:spPr>
          <a:xfrm>
            <a:off x="685800" y="76200"/>
            <a:ext cx="7341570" cy="753033"/>
          </a:xfrm>
        </p:spPr>
        <p:txBody>
          <a:bodyPr vert="horz" lIns="0" tIns="0" rIns="0" bIns="0" rtlCol="0" anchor="b" anchorCtr="0">
            <a:noAutofit/>
          </a:bodyPr>
          <a:lstStyle/>
          <a:p>
            <a:r>
              <a:rPr lang="en-US" altLang="zh-CN" sz="3200" dirty="0">
                <a:solidFill>
                  <a:srgbClr val="3333FF"/>
                </a:solidFill>
                <a:latin typeface="微软雅黑" panose="020B0503020204020204" pitchFamily="34" charset="-122"/>
                <a:ea typeface="微软雅黑" panose="020B0503020204020204" pitchFamily="34" charset="-122"/>
              </a:rPr>
              <a:t>MIXE</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Applications</a:t>
            </a:r>
            <a:endParaRPr lang="zh-CN" altLang="en-US" sz="3200" dirty="0">
              <a:solidFill>
                <a:srgbClr val="3333FF"/>
              </a:solidFill>
              <a:latin typeface="微软雅黑" panose="020B0503020204020204" pitchFamily="34" charset="-122"/>
              <a:ea typeface="微软雅黑" panose="020B0503020204020204" pitchFamily="34" charset="-122"/>
            </a:endParaRPr>
          </a:p>
        </p:txBody>
      </p:sp>
      <p:grpSp>
        <p:nvGrpSpPr>
          <p:cNvPr id="7" name="组合 6">
            <a:extLst>
              <a:ext uri="{FF2B5EF4-FFF2-40B4-BE49-F238E27FC236}">
                <a16:creationId xmlns:a16="http://schemas.microsoft.com/office/drawing/2014/main" id="{C87F61BE-BB97-9D43-B18B-2CE549CF7E64}"/>
              </a:ext>
            </a:extLst>
          </p:cNvPr>
          <p:cNvGrpSpPr/>
          <p:nvPr/>
        </p:nvGrpSpPr>
        <p:grpSpPr>
          <a:xfrm>
            <a:off x="4817684" y="830997"/>
            <a:ext cx="4326316" cy="3600000"/>
            <a:chOff x="4868512" y="553054"/>
            <a:chExt cx="4326316" cy="3600000"/>
          </a:xfrm>
        </p:grpSpPr>
        <p:pic>
          <p:nvPicPr>
            <p:cNvPr id="9" name="图片 8">
              <a:extLst>
                <a:ext uri="{FF2B5EF4-FFF2-40B4-BE49-F238E27FC236}">
                  <a16:creationId xmlns:a16="http://schemas.microsoft.com/office/drawing/2014/main" id="{651DB646-31C9-AA4B-823A-344A1F4122EA}"/>
                </a:ext>
              </a:extLst>
            </p:cNvPr>
            <p:cNvPicPr>
              <a:picLocks noChangeAspect="1"/>
            </p:cNvPicPr>
            <p:nvPr/>
          </p:nvPicPr>
          <p:blipFill>
            <a:blip r:embed="rId3"/>
            <a:stretch>
              <a:fillRect/>
            </a:stretch>
          </p:blipFill>
          <p:spPr>
            <a:xfrm>
              <a:off x="4868512" y="553054"/>
              <a:ext cx="4326316" cy="1800000"/>
            </a:xfrm>
            <a:prstGeom prst="rect">
              <a:avLst/>
            </a:prstGeom>
          </p:spPr>
        </p:pic>
        <p:pic>
          <p:nvPicPr>
            <p:cNvPr id="10" name="图片 9">
              <a:extLst>
                <a:ext uri="{FF2B5EF4-FFF2-40B4-BE49-F238E27FC236}">
                  <a16:creationId xmlns:a16="http://schemas.microsoft.com/office/drawing/2014/main" id="{565B8D2A-F2E2-2545-92F4-75A7CE2CB932}"/>
                </a:ext>
              </a:extLst>
            </p:cNvPr>
            <p:cNvPicPr>
              <a:picLocks noChangeAspect="1"/>
            </p:cNvPicPr>
            <p:nvPr/>
          </p:nvPicPr>
          <p:blipFill>
            <a:blip r:embed="rId4"/>
            <a:stretch>
              <a:fillRect/>
            </a:stretch>
          </p:blipFill>
          <p:spPr>
            <a:xfrm>
              <a:off x="4868512" y="2353054"/>
              <a:ext cx="3308572" cy="1800000"/>
            </a:xfrm>
            <a:prstGeom prst="rect">
              <a:avLst/>
            </a:prstGeom>
          </p:spPr>
        </p:pic>
        <p:sp>
          <p:nvSpPr>
            <p:cNvPr id="11" name="矩形 10">
              <a:extLst>
                <a:ext uri="{FF2B5EF4-FFF2-40B4-BE49-F238E27FC236}">
                  <a16:creationId xmlns:a16="http://schemas.microsoft.com/office/drawing/2014/main" id="{EC0F3958-1C96-894D-AB7A-4A165D617344}"/>
                </a:ext>
              </a:extLst>
            </p:cNvPr>
            <p:cNvSpPr/>
            <p:nvPr/>
          </p:nvSpPr>
          <p:spPr>
            <a:xfrm>
              <a:off x="4905248" y="3137584"/>
              <a:ext cx="3218688" cy="711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a:extLst>
              <a:ext uri="{FF2B5EF4-FFF2-40B4-BE49-F238E27FC236}">
                <a16:creationId xmlns:a16="http://schemas.microsoft.com/office/drawing/2014/main" id="{8D3B0A33-EBBB-0547-926E-785BC26A81AD}"/>
              </a:ext>
            </a:extLst>
          </p:cNvPr>
          <p:cNvGrpSpPr/>
          <p:nvPr/>
        </p:nvGrpSpPr>
        <p:grpSpPr>
          <a:xfrm>
            <a:off x="3851920" y="4575637"/>
            <a:ext cx="3485962" cy="1399161"/>
            <a:chOff x="2522483" y="417534"/>
            <a:chExt cx="5036451" cy="1908034"/>
          </a:xfrm>
        </p:grpSpPr>
        <p:pic>
          <p:nvPicPr>
            <p:cNvPr id="13" name="图片 12">
              <a:extLst>
                <a:ext uri="{FF2B5EF4-FFF2-40B4-BE49-F238E27FC236}">
                  <a16:creationId xmlns:a16="http://schemas.microsoft.com/office/drawing/2014/main" id="{20F43624-9F65-2D4C-A55D-766E1F1CA711}"/>
                </a:ext>
              </a:extLst>
            </p:cNvPr>
            <p:cNvPicPr>
              <a:picLocks noChangeAspect="1"/>
            </p:cNvPicPr>
            <p:nvPr/>
          </p:nvPicPr>
          <p:blipFill>
            <a:blip r:embed="rId5"/>
            <a:stretch>
              <a:fillRect/>
            </a:stretch>
          </p:blipFill>
          <p:spPr>
            <a:xfrm>
              <a:off x="2522483" y="830997"/>
              <a:ext cx="3165716" cy="1494571"/>
            </a:xfrm>
            <a:prstGeom prst="rect">
              <a:avLst/>
            </a:prstGeom>
          </p:spPr>
        </p:pic>
        <p:sp>
          <p:nvSpPr>
            <p:cNvPr id="14" name="文本框 13">
              <a:extLst>
                <a:ext uri="{FF2B5EF4-FFF2-40B4-BE49-F238E27FC236}">
                  <a16:creationId xmlns:a16="http://schemas.microsoft.com/office/drawing/2014/main" id="{E8E3054B-F018-4543-BAC9-B37178A3B4FC}"/>
                </a:ext>
              </a:extLst>
            </p:cNvPr>
            <p:cNvSpPr txBox="1"/>
            <p:nvPr/>
          </p:nvSpPr>
          <p:spPr>
            <a:xfrm>
              <a:off x="2552202" y="417534"/>
              <a:ext cx="5006732" cy="419715"/>
            </a:xfrm>
            <a:prstGeom prst="rect">
              <a:avLst/>
            </a:prstGeom>
            <a:noFill/>
          </p:spPr>
          <p:txBody>
            <a:bodyPr wrap="square">
              <a:spAutoFit/>
            </a:bodyPr>
            <a:lstStyle/>
            <a:p>
              <a:pPr algn="ctr"/>
              <a:r>
                <a:rPr lang="en-US" altLang="zh-CN" sz="1400" b="1" dirty="0">
                  <a:solidFill>
                    <a:srgbClr val="0070C0"/>
                  </a:solidFill>
                </a:rPr>
                <a:t>ISIS</a:t>
              </a:r>
              <a:r>
                <a:rPr lang="zh-CN" altLang="en-US" sz="1400" b="1" dirty="0">
                  <a:solidFill>
                    <a:srgbClr val="0070C0"/>
                  </a:solidFill>
                </a:rPr>
                <a:t> </a:t>
              </a:r>
              <a:r>
                <a:rPr lang="en-US" altLang="zh-CN" sz="1400" b="1" dirty="0">
                  <a:solidFill>
                    <a:srgbClr val="0070C0"/>
                  </a:solidFill>
                </a:rPr>
                <a:t>MIXE</a:t>
              </a:r>
              <a:r>
                <a:rPr lang="zh-CN" altLang="en-US" sz="1400" b="1" dirty="0">
                  <a:solidFill>
                    <a:srgbClr val="0070C0"/>
                  </a:solidFill>
                </a:rPr>
                <a:t> </a:t>
              </a:r>
              <a:r>
                <a:rPr lang="en-US" altLang="zh-CN" sz="1400" b="1" dirty="0">
                  <a:solidFill>
                    <a:srgbClr val="0070C0"/>
                  </a:solidFill>
                </a:rPr>
                <a:t>on</a:t>
              </a:r>
              <a:r>
                <a:rPr lang="zh-CN" altLang="en-US" sz="1400" b="1" dirty="0">
                  <a:solidFill>
                    <a:srgbClr val="0070C0"/>
                  </a:solidFill>
                </a:rPr>
                <a:t> </a:t>
              </a:r>
              <a:r>
                <a:rPr lang="en-US" altLang="zh-CN" sz="1400" b="1" dirty="0">
                  <a:solidFill>
                    <a:srgbClr val="0070C0"/>
                  </a:solidFill>
                </a:rPr>
                <a:t>ancient</a:t>
              </a:r>
              <a:r>
                <a:rPr lang="zh-CN" altLang="en-US" sz="1400" b="1" dirty="0">
                  <a:solidFill>
                    <a:srgbClr val="0070C0"/>
                  </a:solidFill>
                </a:rPr>
                <a:t> </a:t>
              </a:r>
              <a:r>
                <a:rPr lang="en-US" altLang="zh-CN" sz="1400" b="1" dirty="0">
                  <a:solidFill>
                    <a:srgbClr val="0070C0"/>
                  </a:solidFill>
                </a:rPr>
                <a:t>ROME</a:t>
              </a:r>
              <a:r>
                <a:rPr lang="zh-CN" altLang="en-US" sz="1400" b="1" dirty="0">
                  <a:solidFill>
                    <a:srgbClr val="0070C0"/>
                  </a:solidFill>
                </a:rPr>
                <a:t> </a:t>
              </a:r>
              <a:r>
                <a:rPr lang="en-US" altLang="zh-CN" sz="1400" b="1" dirty="0">
                  <a:solidFill>
                    <a:srgbClr val="0070C0"/>
                  </a:solidFill>
                </a:rPr>
                <a:t>coin</a:t>
              </a:r>
              <a:endParaRPr lang="zh-CN" altLang="en-US" sz="1400" b="1" dirty="0">
                <a:solidFill>
                  <a:srgbClr val="0070C0"/>
                </a:solidFill>
              </a:endParaRPr>
            </a:p>
          </p:txBody>
        </p:sp>
      </p:grpSp>
      <p:pic>
        <p:nvPicPr>
          <p:cNvPr id="15" name="图片 14">
            <a:extLst>
              <a:ext uri="{FF2B5EF4-FFF2-40B4-BE49-F238E27FC236}">
                <a16:creationId xmlns:a16="http://schemas.microsoft.com/office/drawing/2014/main" id="{40362432-58DE-5D4F-902F-429A6174CB38}"/>
              </a:ext>
            </a:extLst>
          </p:cNvPr>
          <p:cNvPicPr>
            <a:picLocks noChangeAspect="1"/>
          </p:cNvPicPr>
          <p:nvPr/>
        </p:nvPicPr>
        <p:blipFill>
          <a:blip r:embed="rId6"/>
          <a:stretch>
            <a:fillRect/>
          </a:stretch>
        </p:blipFill>
        <p:spPr>
          <a:xfrm>
            <a:off x="1830997" y="4271500"/>
            <a:ext cx="2056182" cy="2517311"/>
          </a:xfrm>
          <a:prstGeom prst="rect">
            <a:avLst/>
          </a:prstGeom>
        </p:spPr>
      </p:pic>
      <p:pic>
        <p:nvPicPr>
          <p:cNvPr id="16" name="Picture 3">
            <a:extLst>
              <a:ext uri="{FF2B5EF4-FFF2-40B4-BE49-F238E27FC236}">
                <a16:creationId xmlns:a16="http://schemas.microsoft.com/office/drawing/2014/main" id="{B55F7939-56B6-B14E-8A46-4650472C45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61889" y="5031161"/>
            <a:ext cx="2191139" cy="873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组合 16">
            <a:extLst>
              <a:ext uri="{FF2B5EF4-FFF2-40B4-BE49-F238E27FC236}">
                <a16:creationId xmlns:a16="http://schemas.microsoft.com/office/drawing/2014/main" id="{288BE94B-C660-6C49-A4B4-EAEF235FD043}"/>
              </a:ext>
            </a:extLst>
          </p:cNvPr>
          <p:cNvGrpSpPr/>
          <p:nvPr/>
        </p:nvGrpSpPr>
        <p:grpSpPr>
          <a:xfrm>
            <a:off x="4405463" y="5905127"/>
            <a:ext cx="1199723" cy="1258257"/>
            <a:chOff x="4452000" y="0"/>
            <a:chExt cx="7740000" cy="6804466"/>
          </a:xfrm>
        </p:grpSpPr>
        <p:pic>
          <p:nvPicPr>
            <p:cNvPr id="18" name="图片 17">
              <a:extLst>
                <a:ext uri="{FF2B5EF4-FFF2-40B4-BE49-F238E27FC236}">
                  <a16:creationId xmlns:a16="http://schemas.microsoft.com/office/drawing/2014/main" id="{5E2F3B54-1D6A-764C-A91B-B36AEB23A1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2000" y="0"/>
              <a:ext cx="7740000" cy="5233929"/>
            </a:xfrm>
            <a:prstGeom prst="rect">
              <a:avLst/>
            </a:prstGeom>
          </p:spPr>
        </p:pic>
        <p:sp>
          <p:nvSpPr>
            <p:cNvPr id="19" name="文本框 18">
              <a:extLst>
                <a:ext uri="{FF2B5EF4-FFF2-40B4-BE49-F238E27FC236}">
                  <a16:creationId xmlns:a16="http://schemas.microsoft.com/office/drawing/2014/main" id="{AE04465E-908A-8540-A3E5-0DED2DCD8DC6}"/>
                </a:ext>
              </a:extLst>
            </p:cNvPr>
            <p:cNvSpPr txBox="1"/>
            <p:nvPr/>
          </p:nvSpPr>
          <p:spPr>
            <a:xfrm>
              <a:off x="6117867" y="5233929"/>
              <a:ext cx="5083534" cy="1570537"/>
            </a:xfrm>
            <a:prstGeom prst="rect">
              <a:avLst/>
            </a:prstGeom>
            <a:noFill/>
          </p:spPr>
          <p:txBody>
            <a:bodyPr wrap="square" rtlCol="0">
              <a:spAutoFit/>
            </a:bodyPr>
            <a:lstStyle/>
            <a:p>
              <a:pPr algn="ctr">
                <a:lnSpc>
                  <a:spcPct val="120000"/>
                </a:lnSpc>
              </a:pPr>
              <a:endParaRPr kumimoji="1" lang="en-US" altLang="zh-CN" sz="2000" dirty="0">
                <a:solidFill>
                  <a:schemeClr val="bg1"/>
                </a:solidFill>
                <a:latin typeface="Helvetica Now Text" panose="020B0504030202020204" pitchFamily="34" charset="0"/>
                <a:ea typeface="Microsoft YaHei" panose="020B0503020204020204" pitchFamily="34" charset="-122"/>
              </a:endParaRPr>
            </a:p>
          </p:txBody>
        </p:sp>
      </p:grpSp>
      <p:pic>
        <p:nvPicPr>
          <p:cNvPr id="20" name="图片 19">
            <a:extLst>
              <a:ext uri="{FF2B5EF4-FFF2-40B4-BE49-F238E27FC236}">
                <a16:creationId xmlns:a16="http://schemas.microsoft.com/office/drawing/2014/main" id="{3CB1C602-6618-1247-B013-F3580707BF31}"/>
              </a:ext>
            </a:extLst>
          </p:cNvPr>
          <p:cNvPicPr>
            <a:picLocks noChangeAspect="1"/>
          </p:cNvPicPr>
          <p:nvPr/>
        </p:nvPicPr>
        <p:blipFill>
          <a:blip r:embed="rId9"/>
          <a:stretch>
            <a:fillRect/>
          </a:stretch>
        </p:blipFill>
        <p:spPr>
          <a:xfrm>
            <a:off x="122360" y="4599994"/>
            <a:ext cx="2070848" cy="1642473"/>
          </a:xfrm>
          <a:prstGeom prst="rect">
            <a:avLst/>
          </a:prstGeom>
        </p:spPr>
      </p:pic>
      <p:sp>
        <p:nvSpPr>
          <p:cNvPr id="4" name="矩形 3">
            <a:extLst>
              <a:ext uri="{FF2B5EF4-FFF2-40B4-BE49-F238E27FC236}">
                <a16:creationId xmlns:a16="http://schemas.microsoft.com/office/drawing/2014/main" id="{F335362B-41ED-4A46-BE65-3AF0F1E0799B}"/>
              </a:ext>
            </a:extLst>
          </p:cNvPr>
          <p:cNvSpPr/>
          <p:nvPr/>
        </p:nvSpPr>
        <p:spPr>
          <a:xfrm>
            <a:off x="5829737" y="6041252"/>
            <a:ext cx="3055452" cy="276999"/>
          </a:xfrm>
          <a:prstGeom prst="rect">
            <a:avLst/>
          </a:prstGeom>
        </p:spPr>
        <p:txBody>
          <a:bodyPr wrap="none">
            <a:spAutoFit/>
          </a:bodyPr>
          <a:lstStyle/>
          <a:p>
            <a:pPr algn="ctr"/>
            <a:r>
              <a:rPr lang="en-US" altLang="zh-CN" sz="1200" b="1" dirty="0">
                <a:solidFill>
                  <a:srgbClr val="0070C0"/>
                </a:solidFill>
              </a:rPr>
              <a:t>JPARC</a:t>
            </a:r>
            <a:r>
              <a:rPr lang="zh-CN" altLang="en-US" sz="1200" b="1" dirty="0">
                <a:solidFill>
                  <a:srgbClr val="0070C0"/>
                </a:solidFill>
              </a:rPr>
              <a:t> </a:t>
            </a:r>
            <a:r>
              <a:rPr lang="en-US" altLang="zh-CN" sz="1200" b="1" dirty="0">
                <a:solidFill>
                  <a:srgbClr val="0070C0"/>
                </a:solidFill>
              </a:rPr>
              <a:t>MIXE</a:t>
            </a:r>
            <a:r>
              <a:rPr lang="zh-CN" altLang="en-US" sz="1200" b="1" dirty="0">
                <a:solidFill>
                  <a:srgbClr val="0070C0"/>
                </a:solidFill>
              </a:rPr>
              <a:t> </a:t>
            </a:r>
            <a:r>
              <a:rPr lang="en-US" altLang="zh-CN" sz="1200" b="1" dirty="0">
                <a:solidFill>
                  <a:srgbClr val="0070C0"/>
                </a:solidFill>
              </a:rPr>
              <a:t>on</a:t>
            </a:r>
            <a:r>
              <a:rPr lang="zh-CN" altLang="en-US" sz="1200" b="1" dirty="0">
                <a:solidFill>
                  <a:srgbClr val="0070C0"/>
                </a:solidFill>
              </a:rPr>
              <a:t> </a:t>
            </a:r>
            <a:r>
              <a:rPr lang="en-US" altLang="zh-CN" sz="1200" b="1" dirty="0">
                <a:solidFill>
                  <a:srgbClr val="0070C0"/>
                </a:solidFill>
              </a:rPr>
              <a:t>ancient</a:t>
            </a:r>
            <a:r>
              <a:rPr lang="zh-CN" altLang="en-US" sz="1200" b="1" dirty="0">
                <a:solidFill>
                  <a:srgbClr val="0070C0"/>
                </a:solidFill>
              </a:rPr>
              <a:t> </a:t>
            </a:r>
            <a:r>
              <a:rPr lang="en-US" altLang="zh-CN" sz="1200" b="1" dirty="0">
                <a:solidFill>
                  <a:srgbClr val="0070C0"/>
                </a:solidFill>
              </a:rPr>
              <a:t>Chinese</a:t>
            </a:r>
            <a:r>
              <a:rPr lang="zh-CN" altLang="en-US" sz="1200" b="1" dirty="0">
                <a:solidFill>
                  <a:srgbClr val="0070C0"/>
                </a:solidFill>
              </a:rPr>
              <a:t> </a:t>
            </a:r>
            <a:r>
              <a:rPr lang="en-US" altLang="zh-CN" sz="1200" b="1" dirty="0">
                <a:solidFill>
                  <a:srgbClr val="0070C0"/>
                </a:solidFill>
              </a:rPr>
              <a:t>Mirror</a:t>
            </a:r>
            <a:endParaRPr lang="zh-CN" altLang="en-US" sz="1200" b="1" dirty="0">
              <a:solidFill>
                <a:srgbClr val="0070C0"/>
              </a:solidFill>
            </a:endParaRPr>
          </a:p>
        </p:txBody>
      </p:sp>
      <p:sp>
        <p:nvSpPr>
          <p:cNvPr id="21" name="矩形 20">
            <a:extLst>
              <a:ext uri="{FF2B5EF4-FFF2-40B4-BE49-F238E27FC236}">
                <a16:creationId xmlns:a16="http://schemas.microsoft.com/office/drawing/2014/main" id="{50EEA26D-E9A2-2D4C-89A8-61496DC5CFD2}"/>
              </a:ext>
            </a:extLst>
          </p:cNvPr>
          <p:cNvSpPr/>
          <p:nvPr/>
        </p:nvSpPr>
        <p:spPr>
          <a:xfrm>
            <a:off x="160227" y="6293258"/>
            <a:ext cx="1843774" cy="261610"/>
          </a:xfrm>
          <a:prstGeom prst="rect">
            <a:avLst/>
          </a:prstGeom>
        </p:spPr>
        <p:txBody>
          <a:bodyPr wrap="none">
            <a:spAutoFit/>
          </a:bodyPr>
          <a:lstStyle/>
          <a:p>
            <a:pPr algn="ctr"/>
            <a:r>
              <a:rPr lang="en-US" altLang="zh-CN" sz="1100" b="1" dirty="0">
                <a:solidFill>
                  <a:srgbClr val="0070C0"/>
                </a:solidFill>
              </a:rPr>
              <a:t>PSI</a:t>
            </a:r>
            <a:r>
              <a:rPr lang="zh-CN" altLang="en-US" sz="1100" b="1" dirty="0">
                <a:solidFill>
                  <a:srgbClr val="0070C0"/>
                </a:solidFill>
              </a:rPr>
              <a:t> </a:t>
            </a:r>
            <a:r>
              <a:rPr lang="en-US" altLang="zh-CN" sz="1100" b="1" dirty="0">
                <a:solidFill>
                  <a:srgbClr val="0070C0"/>
                </a:solidFill>
              </a:rPr>
              <a:t>MIXE</a:t>
            </a:r>
            <a:r>
              <a:rPr lang="zh-CN" altLang="en-US" sz="1100" b="1" dirty="0">
                <a:solidFill>
                  <a:srgbClr val="0070C0"/>
                </a:solidFill>
              </a:rPr>
              <a:t> </a:t>
            </a:r>
            <a:r>
              <a:rPr lang="en-US" altLang="zh-CN" sz="1100" b="1" dirty="0">
                <a:solidFill>
                  <a:srgbClr val="0070C0"/>
                </a:solidFill>
              </a:rPr>
              <a:t>on</a:t>
            </a:r>
            <a:r>
              <a:rPr lang="zh-CN" altLang="en-US" sz="1100" b="1" dirty="0">
                <a:solidFill>
                  <a:srgbClr val="0070C0"/>
                </a:solidFill>
              </a:rPr>
              <a:t> </a:t>
            </a:r>
            <a:r>
              <a:rPr lang="en-US" altLang="zh-CN" sz="1100" b="1" dirty="0">
                <a:solidFill>
                  <a:srgbClr val="0070C0"/>
                </a:solidFill>
              </a:rPr>
              <a:t>car</a:t>
            </a:r>
            <a:r>
              <a:rPr lang="zh-CN" altLang="en-US" sz="1100" b="1" dirty="0">
                <a:solidFill>
                  <a:srgbClr val="0070C0"/>
                </a:solidFill>
              </a:rPr>
              <a:t> </a:t>
            </a:r>
            <a:r>
              <a:rPr lang="en-US" altLang="zh-CN" sz="1100" b="1" dirty="0">
                <a:solidFill>
                  <a:srgbClr val="0070C0"/>
                </a:solidFill>
              </a:rPr>
              <a:t>bearing</a:t>
            </a:r>
            <a:r>
              <a:rPr lang="zh-CN" altLang="en-US" sz="1100" b="1" dirty="0">
                <a:solidFill>
                  <a:srgbClr val="0070C0"/>
                </a:solidFill>
              </a:rPr>
              <a:t> </a:t>
            </a:r>
          </a:p>
        </p:txBody>
      </p:sp>
      <p:sp>
        <p:nvSpPr>
          <p:cNvPr id="22" name="矩形 21">
            <a:extLst>
              <a:ext uri="{FF2B5EF4-FFF2-40B4-BE49-F238E27FC236}">
                <a16:creationId xmlns:a16="http://schemas.microsoft.com/office/drawing/2014/main" id="{0DCBDCB8-3B77-E742-94B5-4BAA55DC57D6}"/>
              </a:ext>
            </a:extLst>
          </p:cNvPr>
          <p:cNvSpPr/>
          <p:nvPr/>
        </p:nvSpPr>
        <p:spPr>
          <a:xfrm>
            <a:off x="1782991" y="6506151"/>
            <a:ext cx="2048959" cy="261610"/>
          </a:xfrm>
          <a:prstGeom prst="rect">
            <a:avLst/>
          </a:prstGeom>
        </p:spPr>
        <p:txBody>
          <a:bodyPr wrap="none">
            <a:spAutoFit/>
          </a:bodyPr>
          <a:lstStyle/>
          <a:p>
            <a:pPr algn="ctr"/>
            <a:r>
              <a:rPr lang="en-US" altLang="zh-CN" sz="1100" b="1" dirty="0">
                <a:solidFill>
                  <a:srgbClr val="0070C0"/>
                </a:solidFill>
              </a:rPr>
              <a:t>JPARC</a:t>
            </a:r>
            <a:r>
              <a:rPr lang="zh-CN" altLang="en-US" sz="1100" b="1" dirty="0">
                <a:solidFill>
                  <a:srgbClr val="0070C0"/>
                </a:solidFill>
              </a:rPr>
              <a:t> </a:t>
            </a:r>
            <a:r>
              <a:rPr lang="en-US" altLang="zh-CN" sz="1100" b="1" dirty="0">
                <a:solidFill>
                  <a:srgbClr val="0070C0"/>
                </a:solidFill>
              </a:rPr>
              <a:t>on</a:t>
            </a:r>
            <a:r>
              <a:rPr lang="zh-CN" altLang="en-US" sz="1100" b="1" dirty="0">
                <a:solidFill>
                  <a:srgbClr val="0070C0"/>
                </a:solidFill>
              </a:rPr>
              <a:t> </a:t>
            </a:r>
            <a:r>
              <a:rPr lang="en-US" altLang="zh-CN" sz="1100" b="1" dirty="0">
                <a:solidFill>
                  <a:srgbClr val="0070C0"/>
                </a:solidFill>
              </a:rPr>
              <a:t>Lithium</a:t>
            </a:r>
            <a:r>
              <a:rPr lang="zh-CN" altLang="en-US" sz="1100" b="1" dirty="0">
                <a:solidFill>
                  <a:srgbClr val="0070C0"/>
                </a:solidFill>
              </a:rPr>
              <a:t> </a:t>
            </a:r>
            <a:r>
              <a:rPr lang="en-US" altLang="zh-CN" sz="1100" b="1" dirty="0">
                <a:solidFill>
                  <a:srgbClr val="0070C0"/>
                </a:solidFill>
              </a:rPr>
              <a:t>batteries</a:t>
            </a:r>
            <a:endParaRPr lang="zh-CN" altLang="en-US" sz="1100" b="1" dirty="0">
              <a:solidFill>
                <a:srgbClr val="0070C0"/>
              </a:solidFill>
            </a:endParaRPr>
          </a:p>
        </p:txBody>
      </p:sp>
      <p:sp>
        <p:nvSpPr>
          <p:cNvPr id="23" name="文本框 22">
            <a:extLst>
              <a:ext uri="{FF2B5EF4-FFF2-40B4-BE49-F238E27FC236}">
                <a16:creationId xmlns:a16="http://schemas.microsoft.com/office/drawing/2014/main" id="{FE48C00A-15CE-DD47-A0C2-E234626B669F}"/>
              </a:ext>
            </a:extLst>
          </p:cNvPr>
          <p:cNvSpPr txBox="1"/>
          <p:nvPr/>
        </p:nvSpPr>
        <p:spPr>
          <a:xfrm>
            <a:off x="10065" y="982405"/>
            <a:ext cx="4868512" cy="3231654"/>
          </a:xfrm>
          <a:prstGeom prst="rect">
            <a:avLst/>
          </a:prstGeom>
          <a:noFill/>
        </p:spPr>
        <p:txBody>
          <a:bodyPr wrap="square" rtlCol="0">
            <a:spAutoFit/>
          </a:bodyPr>
          <a:lstStyle/>
          <a:p>
            <a:pPr marL="342900" indent="-342900" algn="just">
              <a:spcBef>
                <a:spcPts val="600"/>
              </a:spcBef>
              <a:buFont typeface="+mj-lt"/>
              <a:buAutoNum type="arabicPeriod"/>
            </a:pPr>
            <a:r>
              <a:rPr lang="en-US" altLang="zh-CN" sz="1400" b="1" dirty="0">
                <a:solidFill>
                  <a:srgbClr val="0432FF"/>
                </a:solidFill>
              </a:rPr>
              <a:t>Asteroid</a:t>
            </a:r>
            <a:r>
              <a:rPr lang="zh-CN" altLang="en-US" sz="1400" b="1" dirty="0">
                <a:solidFill>
                  <a:srgbClr val="0432FF"/>
                </a:solidFill>
              </a:rPr>
              <a:t> </a:t>
            </a:r>
            <a:r>
              <a:rPr lang="en-US" altLang="zh-CN" sz="1400" b="1" dirty="0">
                <a:solidFill>
                  <a:srgbClr val="0432FF"/>
                </a:solidFill>
              </a:rPr>
              <a:t>or</a:t>
            </a:r>
            <a:r>
              <a:rPr lang="zh-CN" altLang="en-US" sz="1400" b="1" dirty="0">
                <a:solidFill>
                  <a:srgbClr val="0432FF"/>
                </a:solidFill>
              </a:rPr>
              <a:t> </a:t>
            </a:r>
            <a:r>
              <a:rPr lang="en-US" altLang="zh-CN" sz="1400" b="1" dirty="0">
                <a:solidFill>
                  <a:srgbClr val="0432FF"/>
                </a:solidFill>
              </a:rPr>
              <a:t>Moon</a:t>
            </a:r>
            <a:r>
              <a:rPr lang="zh-CN" altLang="en-US" sz="1400" b="1" dirty="0">
                <a:solidFill>
                  <a:srgbClr val="0432FF"/>
                </a:solidFill>
              </a:rPr>
              <a:t> </a:t>
            </a:r>
            <a:r>
              <a:rPr lang="en-US" altLang="zh-CN" sz="1400" b="1" dirty="0">
                <a:solidFill>
                  <a:srgbClr val="0432FF"/>
                </a:solidFill>
              </a:rPr>
              <a:t>samples</a:t>
            </a:r>
            <a:endParaRPr lang="en-US" altLang="zh-CN" sz="1400" dirty="0">
              <a:solidFill>
                <a:srgbClr val="0432FF"/>
              </a:solidFill>
            </a:endParaRPr>
          </a:p>
          <a:p>
            <a:pPr marL="800100" lvl="1" indent="-342900" algn="just">
              <a:spcBef>
                <a:spcPts val="600"/>
              </a:spcBef>
              <a:buFont typeface="Arial" panose="020B0604020202020204" pitchFamily="34" charset="0"/>
              <a:buChar char="•"/>
            </a:pPr>
            <a:r>
              <a:rPr lang="en-US" altLang="zh-CN" sz="1400" dirty="0"/>
              <a:t>Organic</a:t>
            </a:r>
            <a:r>
              <a:rPr lang="zh-CN" altLang="en-US" sz="1400" dirty="0"/>
              <a:t> </a:t>
            </a:r>
            <a:r>
              <a:rPr lang="en-US" altLang="zh-CN" sz="1400" dirty="0"/>
              <a:t>elements</a:t>
            </a:r>
            <a:r>
              <a:rPr lang="zh-CN" altLang="en-US" sz="1400" dirty="0"/>
              <a:t> </a:t>
            </a:r>
            <a:r>
              <a:rPr lang="en-US" altLang="zh-CN" sz="1400" dirty="0"/>
              <a:t>analysis</a:t>
            </a:r>
            <a:r>
              <a:rPr lang="zh-CN" altLang="en-US" sz="1400" dirty="0"/>
              <a:t>（</a:t>
            </a:r>
            <a:r>
              <a:rPr lang="en-US" altLang="zh-CN" sz="1400" dirty="0"/>
              <a:t>C</a:t>
            </a:r>
            <a:r>
              <a:rPr lang="zh-CN" altLang="en-US" sz="1400" dirty="0"/>
              <a:t>、</a:t>
            </a:r>
            <a:r>
              <a:rPr lang="en-US" altLang="zh-CN" sz="1400" dirty="0"/>
              <a:t>N</a:t>
            </a:r>
            <a:r>
              <a:rPr lang="zh-CN" altLang="en-US" sz="1400" dirty="0"/>
              <a:t>、</a:t>
            </a:r>
            <a:r>
              <a:rPr lang="en-US" altLang="zh-CN" sz="1400" dirty="0"/>
              <a:t>O</a:t>
            </a:r>
            <a:r>
              <a:rPr lang="zh-CN" altLang="en-US" sz="1400" dirty="0"/>
              <a:t>）</a:t>
            </a:r>
            <a:endParaRPr lang="en-US" altLang="zh-CN" sz="1400" dirty="0"/>
          </a:p>
          <a:p>
            <a:pPr marL="800100" lvl="1" indent="-342900" algn="just">
              <a:spcBef>
                <a:spcPts val="600"/>
              </a:spcBef>
              <a:buFont typeface="Arial" panose="020B0604020202020204" pitchFamily="34" charset="0"/>
              <a:buChar char="•"/>
            </a:pPr>
            <a:r>
              <a:rPr lang="en-US" altLang="zh-CN" sz="1400" dirty="0"/>
              <a:t>Key</a:t>
            </a:r>
            <a:r>
              <a:rPr lang="zh-CN" altLang="en-US" sz="1400" dirty="0"/>
              <a:t> </a:t>
            </a:r>
            <a:r>
              <a:rPr lang="en-US" altLang="zh-CN" sz="1400" dirty="0"/>
              <a:t>method</a:t>
            </a:r>
            <a:r>
              <a:rPr lang="zh-CN" altLang="en-US" sz="1400" dirty="0"/>
              <a:t> </a:t>
            </a:r>
            <a:r>
              <a:rPr lang="en-US" altLang="zh-CN" sz="1400" dirty="0"/>
              <a:t>for</a:t>
            </a:r>
            <a:r>
              <a:rPr lang="zh-CN" altLang="en-US" sz="1400" dirty="0"/>
              <a:t> </a:t>
            </a:r>
            <a:endParaRPr lang="en-US" altLang="zh-CN" sz="1400" dirty="0"/>
          </a:p>
          <a:p>
            <a:pPr marL="342900" indent="-342900" algn="just">
              <a:spcBef>
                <a:spcPts val="600"/>
              </a:spcBef>
              <a:buFont typeface="+mj-lt"/>
              <a:buAutoNum type="arabicPeriod"/>
            </a:pPr>
            <a:r>
              <a:rPr lang="en-US" altLang="zh-CN" sz="1400" dirty="0">
                <a:solidFill>
                  <a:srgbClr val="0432FF"/>
                </a:solidFill>
              </a:rPr>
              <a:t>Archaeology</a:t>
            </a:r>
          </a:p>
          <a:p>
            <a:pPr marL="800100" lvl="1" indent="-342900" algn="just">
              <a:spcBef>
                <a:spcPts val="600"/>
              </a:spcBef>
              <a:buFont typeface="Arial" panose="020B0604020202020204" pitchFamily="34" charset="0"/>
              <a:buChar char="•"/>
            </a:pPr>
            <a:r>
              <a:rPr lang="en-US" altLang="zh-CN" sz="1400" dirty="0"/>
              <a:t>Ancient</a:t>
            </a:r>
            <a:r>
              <a:rPr lang="zh-CN" altLang="en-US" sz="1400" dirty="0"/>
              <a:t> </a:t>
            </a:r>
            <a:r>
              <a:rPr lang="en-US" altLang="zh-CN" sz="1400" dirty="0"/>
              <a:t>Rome</a:t>
            </a:r>
            <a:r>
              <a:rPr lang="zh-CN" altLang="en-US" sz="1400" dirty="0"/>
              <a:t> </a:t>
            </a:r>
            <a:r>
              <a:rPr lang="en-US" altLang="zh-CN" sz="1400" dirty="0"/>
              <a:t>coin</a:t>
            </a:r>
            <a:r>
              <a:rPr lang="zh-CN" altLang="en-US" sz="1400" dirty="0"/>
              <a:t>（</a:t>
            </a:r>
            <a:r>
              <a:rPr lang="en-US" altLang="zh-CN" sz="1400" dirty="0"/>
              <a:t>ISIS</a:t>
            </a:r>
            <a:r>
              <a:rPr lang="zh-CN" altLang="en-US" sz="1400" dirty="0"/>
              <a:t>）</a:t>
            </a:r>
            <a:endParaRPr lang="en-US" altLang="zh-CN" sz="1400" dirty="0"/>
          </a:p>
          <a:p>
            <a:pPr marL="800100" lvl="1" indent="-342900" algn="just">
              <a:spcBef>
                <a:spcPts val="600"/>
              </a:spcBef>
              <a:buFont typeface="Arial" panose="020B0604020202020204" pitchFamily="34" charset="0"/>
              <a:buChar char="•"/>
            </a:pPr>
            <a:r>
              <a:rPr lang="en-US" altLang="zh-CN" sz="1400" dirty="0"/>
              <a:t>Ancient</a:t>
            </a:r>
            <a:r>
              <a:rPr lang="zh-CN" altLang="en-US" sz="1400" dirty="0"/>
              <a:t> </a:t>
            </a:r>
            <a:r>
              <a:rPr lang="en-US" altLang="zh-CN" sz="1400" dirty="0"/>
              <a:t>Chinese</a:t>
            </a:r>
            <a:r>
              <a:rPr lang="zh-CN" altLang="en-US" sz="1400" dirty="0"/>
              <a:t> </a:t>
            </a:r>
            <a:r>
              <a:rPr lang="en-US" altLang="zh-CN" sz="1400" dirty="0"/>
              <a:t>Mirror</a:t>
            </a:r>
            <a:r>
              <a:rPr lang="zh-CN" altLang="en-US" sz="1400" dirty="0"/>
              <a:t>（</a:t>
            </a:r>
            <a:r>
              <a:rPr lang="en-US" altLang="zh-CN" sz="1400" dirty="0"/>
              <a:t>JPARC</a:t>
            </a:r>
            <a:r>
              <a:rPr lang="zh-CN" altLang="en-US" sz="1400" dirty="0"/>
              <a:t>）</a:t>
            </a:r>
            <a:endParaRPr lang="en-US" altLang="zh-CN" sz="1400" dirty="0"/>
          </a:p>
          <a:p>
            <a:pPr marL="342900" indent="-342900" algn="just">
              <a:spcBef>
                <a:spcPts val="600"/>
              </a:spcBef>
              <a:buFont typeface="+mj-lt"/>
              <a:buAutoNum type="arabicPeriod"/>
            </a:pPr>
            <a:r>
              <a:rPr lang="en-US" altLang="zh-CN" sz="1400" dirty="0">
                <a:solidFill>
                  <a:srgbClr val="0432FF"/>
                </a:solidFill>
              </a:rPr>
              <a:t>Batteries</a:t>
            </a:r>
          </a:p>
          <a:p>
            <a:pPr marL="800100" lvl="1" indent="-342900" algn="just">
              <a:spcBef>
                <a:spcPts val="600"/>
              </a:spcBef>
              <a:buFont typeface="Arial" panose="020B0604020202020204" pitchFamily="34" charset="0"/>
              <a:buChar char="•"/>
            </a:pPr>
            <a:r>
              <a:rPr lang="en-US" altLang="zh-CN" sz="1400" dirty="0"/>
              <a:t>Li-ion</a:t>
            </a:r>
            <a:r>
              <a:rPr lang="zh-CN" altLang="en-US" sz="1400" dirty="0"/>
              <a:t> </a:t>
            </a:r>
            <a:r>
              <a:rPr lang="en-US" altLang="zh-CN" sz="1400" dirty="0"/>
              <a:t>battery</a:t>
            </a:r>
            <a:r>
              <a:rPr lang="zh-CN" altLang="en-US" sz="1400" dirty="0"/>
              <a:t>（</a:t>
            </a:r>
            <a:r>
              <a:rPr lang="en-US" altLang="zh-CN" sz="1400" dirty="0"/>
              <a:t>JPARC</a:t>
            </a:r>
            <a:r>
              <a:rPr lang="zh-CN" altLang="en-US" sz="1400" dirty="0"/>
              <a:t>）</a:t>
            </a:r>
            <a:endParaRPr lang="en-US" altLang="zh-CN" sz="1400" dirty="0"/>
          </a:p>
          <a:p>
            <a:pPr marL="342900" indent="-342900" algn="just">
              <a:spcBef>
                <a:spcPts val="600"/>
              </a:spcBef>
              <a:buFont typeface="+mj-lt"/>
              <a:buAutoNum type="arabicPeriod"/>
            </a:pPr>
            <a:r>
              <a:rPr lang="en-US" altLang="zh-CN" sz="1400" dirty="0">
                <a:solidFill>
                  <a:srgbClr val="0432FF"/>
                </a:solidFill>
              </a:rPr>
              <a:t>Carbon</a:t>
            </a:r>
            <a:r>
              <a:rPr lang="zh-CN" altLang="en-US" sz="1400" dirty="0">
                <a:solidFill>
                  <a:srgbClr val="0432FF"/>
                </a:solidFill>
              </a:rPr>
              <a:t> </a:t>
            </a:r>
            <a:r>
              <a:rPr lang="en-US" altLang="zh-CN" sz="1400" dirty="0">
                <a:solidFill>
                  <a:srgbClr val="0432FF"/>
                </a:solidFill>
              </a:rPr>
              <a:t>in</a:t>
            </a:r>
            <a:r>
              <a:rPr lang="zh-CN" altLang="en-US" sz="1400" dirty="0">
                <a:solidFill>
                  <a:srgbClr val="0432FF"/>
                </a:solidFill>
              </a:rPr>
              <a:t> </a:t>
            </a:r>
            <a:r>
              <a:rPr lang="en-US" altLang="zh-CN" sz="1400" dirty="0">
                <a:solidFill>
                  <a:srgbClr val="0432FF"/>
                </a:solidFill>
              </a:rPr>
              <a:t>car</a:t>
            </a:r>
            <a:r>
              <a:rPr lang="zh-CN" altLang="en-US" sz="1400" dirty="0">
                <a:solidFill>
                  <a:srgbClr val="0432FF"/>
                </a:solidFill>
              </a:rPr>
              <a:t> </a:t>
            </a:r>
            <a:r>
              <a:rPr lang="en-US" altLang="zh-CN" sz="1400" dirty="0">
                <a:solidFill>
                  <a:srgbClr val="0432FF"/>
                </a:solidFill>
              </a:rPr>
              <a:t>bearings</a:t>
            </a:r>
          </a:p>
          <a:p>
            <a:pPr marL="800100" lvl="1" indent="-342900" algn="just">
              <a:spcBef>
                <a:spcPts val="600"/>
              </a:spcBef>
              <a:buFont typeface="Arial" panose="020B0604020202020204" pitchFamily="34" charset="0"/>
              <a:buChar char="•"/>
            </a:pPr>
            <a:r>
              <a:rPr lang="en-US" altLang="zh-CN" sz="1400" dirty="0"/>
              <a:t>Welding</a:t>
            </a:r>
            <a:r>
              <a:rPr lang="zh-CN" altLang="en-US" sz="1400" dirty="0"/>
              <a:t> </a:t>
            </a:r>
            <a:r>
              <a:rPr lang="en-US" altLang="zh-CN" sz="1400" dirty="0"/>
              <a:t>of</a:t>
            </a:r>
            <a:r>
              <a:rPr lang="zh-CN" altLang="en-US" sz="1400" dirty="0"/>
              <a:t> </a:t>
            </a:r>
            <a:r>
              <a:rPr lang="en-US" altLang="zh-CN" sz="1400" dirty="0"/>
              <a:t>car</a:t>
            </a:r>
            <a:r>
              <a:rPr lang="zh-CN" altLang="en-US" sz="1400" dirty="0"/>
              <a:t> </a:t>
            </a:r>
            <a:r>
              <a:rPr lang="en-US" altLang="zh-CN" sz="1400" dirty="0"/>
              <a:t>bearing</a:t>
            </a:r>
            <a:r>
              <a:rPr lang="zh-CN" altLang="en-US" sz="1400" dirty="0"/>
              <a:t> </a:t>
            </a:r>
            <a:r>
              <a:rPr lang="en-US" altLang="zh-CN" sz="1400" dirty="0"/>
              <a:t>(PSI)</a:t>
            </a:r>
            <a:endParaRPr lang="en-US" altLang="zh-CN" sz="1400" dirty="0">
              <a:solidFill>
                <a:srgbClr val="0432FF"/>
              </a:solidFill>
            </a:endParaRPr>
          </a:p>
          <a:p>
            <a:pPr marL="342900" indent="-342900" algn="just">
              <a:spcBef>
                <a:spcPts val="600"/>
              </a:spcBef>
              <a:buFont typeface="+mj-lt"/>
              <a:buAutoNum type="arabicPeriod"/>
            </a:pPr>
            <a:endParaRPr lang="en-US" altLang="zh-CN" sz="1400" dirty="0"/>
          </a:p>
        </p:txBody>
      </p:sp>
    </p:spTree>
    <p:extLst>
      <p:ext uri="{BB962C8B-B14F-4D97-AF65-F5344CB8AC3E}">
        <p14:creationId xmlns:p14="http://schemas.microsoft.com/office/powerpoint/2010/main" val="3935701078"/>
      </p:ext>
    </p:extLst>
  </p:cSld>
  <p:clrMapOvr>
    <a:masterClrMapping/>
  </p:clrMapOvr>
  <mc:AlternateContent xmlns:mc="http://schemas.openxmlformats.org/markup-compatibility/2006" xmlns:p14="http://schemas.microsoft.com/office/powerpoint/2010/main">
    <mc:Choice Requires="p14">
      <p:transition spd="slow" p14:dur="2000" advTm="83303"/>
    </mc:Choice>
    <mc:Fallback xmlns="">
      <p:transition spd="slow" advTm="83303"/>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46F0355-CD82-764B-A460-36BC8AE4AEFF}"/>
              </a:ext>
            </a:extLst>
          </p:cNvPr>
          <p:cNvPicPr>
            <a:picLocks noChangeAspect="1"/>
          </p:cNvPicPr>
          <p:nvPr/>
        </p:nvPicPr>
        <p:blipFill>
          <a:blip r:embed="rId4"/>
          <a:stretch>
            <a:fillRect/>
          </a:stretch>
        </p:blipFill>
        <p:spPr>
          <a:xfrm>
            <a:off x="425644" y="911861"/>
            <a:ext cx="7924800" cy="4851400"/>
          </a:xfrm>
          <a:prstGeom prst="rect">
            <a:avLst/>
          </a:prstGeom>
        </p:spPr>
      </p:pic>
      <p:sp>
        <p:nvSpPr>
          <p:cNvPr id="2" name="灯片编号占位符 1"/>
          <p:cNvSpPr>
            <a:spLocks noGrp="1"/>
          </p:cNvSpPr>
          <p:nvPr>
            <p:ph type="sldNum" sz="quarter" idx="11"/>
          </p:nvPr>
        </p:nvSpPr>
        <p:spPr/>
        <p:txBody>
          <a:bodyPr/>
          <a:lstStyle/>
          <a:p>
            <a:fld id="{B6F15528-21DE-4FAA-801E-634DDDAF4B2B}" type="slidenum">
              <a:rPr lang="en-US" smtClean="0"/>
              <a:t>36</a:t>
            </a:fld>
            <a:endParaRPr lang="en-US" dirty="0"/>
          </a:p>
        </p:txBody>
      </p:sp>
      <p:sp>
        <p:nvSpPr>
          <p:cNvPr id="3" name="标题 2"/>
          <p:cNvSpPr>
            <a:spLocks noGrp="1"/>
          </p:cNvSpPr>
          <p:nvPr>
            <p:ph type="title"/>
          </p:nvPr>
        </p:nvSpPr>
        <p:spPr>
          <a:xfrm>
            <a:off x="685800" y="76200"/>
            <a:ext cx="7341570" cy="753033"/>
          </a:xfrm>
        </p:spPr>
        <p:txBody>
          <a:bodyPr vert="horz" lIns="0" tIns="0" rIns="0" bIns="0" rtlCol="0" anchor="b" anchorCtr="0">
            <a:noAutofit/>
          </a:bodyPr>
          <a:lstStyle/>
          <a:p>
            <a:r>
              <a:rPr lang="en-US" altLang="zh-CN" sz="3200" dirty="0">
                <a:solidFill>
                  <a:srgbClr val="3333FF"/>
                </a:solidFill>
                <a:latin typeface="微软雅黑" panose="020B0503020204020204" pitchFamily="34" charset="-122"/>
                <a:ea typeface="微软雅黑" panose="020B0503020204020204" pitchFamily="34" charset="-122"/>
              </a:rPr>
              <a:t>Decay</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Muon</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Beam</a:t>
            </a:r>
            <a:endParaRPr lang="zh-CN" altLang="en-US" sz="3200" dirty="0">
              <a:solidFill>
                <a:srgbClr val="3333FF"/>
              </a:solidFill>
              <a:latin typeface="微软雅黑" panose="020B0503020204020204" pitchFamily="34" charset="-122"/>
              <a:ea typeface="微软雅黑" panose="020B0503020204020204" pitchFamily="34" charset="-122"/>
            </a:endParaRPr>
          </a:p>
        </p:txBody>
      </p:sp>
      <p:cxnSp>
        <p:nvCxnSpPr>
          <p:cNvPr id="8" name="直线箭头连接符 7">
            <a:extLst>
              <a:ext uri="{FF2B5EF4-FFF2-40B4-BE49-F238E27FC236}">
                <a16:creationId xmlns:a16="http://schemas.microsoft.com/office/drawing/2014/main" id="{73573110-B8BD-954F-9439-E23A0F1FA44B}"/>
              </a:ext>
            </a:extLst>
          </p:cNvPr>
          <p:cNvCxnSpPr>
            <a:cxnSpLocks/>
          </p:cNvCxnSpPr>
          <p:nvPr/>
        </p:nvCxnSpPr>
        <p:spPr>
          <a:xfrm>
            <a:off x="3200428" y="914482"/>
            <a:ext cx="195573" cy="1523918"/>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3A714E63-339E-104C-B5DB-AF7921F84962}"/>
              </a:ext>
            </a:extLst>
          </p:cNvPr>
          <p:cNvSpPr txBox="1"/>
          <p:nvPr/>
        </p:nvSpPr>
        <p:spPr>
          <a:xfrm rot="21206772">
            <a:off x="2281894" y="1363025"/>
            <a:ext cx="1066800" cy="646331"/>
          </a:xfrm>
          <a:prstGeom prst="rect">
            <a:avLst/>
          </a:prstGeom>
          <a:noFill/>
        </p:spPr>
        <p:txBody>
          <a:bodyPr wrap="square" rtlCol="0">
            <a:spAutoFit/>
          </a:bodyPr>
          <a:lstStyle/>
          <a:p>
            <a:r>
              <a:rPr kumimoji="1" lang="en-US" altLang="zh-CN" dirty="0">
                <a:solidFill>
                  <a:srgbClr val="3333FF"/>
                </a:solidFill>
              </a:rPr>
              <a:t>Proton</a:t>
            </a:r>
          </a:p>
          <a:p>
            <a:r>
              <a:rPr kumimoji="1" lang="en-US" altLang="zh-CN" dirty="0">
                <a:solidFill>
                  <a:srgbClr val="3333FF"/>
                </a:solidFill>
              </a:rPr>
              <a:t>Beam</a:t>
            </a:r>
            <a:endParaRPr kumimoji="1" lang="zh-CN" altLang="en-US" dirty="0">
              <a:solidFill>
                <a:srgbClr val="3333FF"/>
              </a:solidFill>
            </a:endParaRPr>
          </a:p>
        </p:txBody>
      </p:sp>
      <p:sp>
        <p:nvSpPr>
          <p:cNvPr id="10" name="文本框 9">
            <a:extLst>
              <a:ext uri="{FF2B5EF4-FFF2-40B4-BE49-F238E27FC236}">
                <a16:creationId xmlns:a16="http://schemas.microsoft.com/office/drawing/2014/main" id="{467AD9EE-C407-AB42-A174-C387CAE212FB}"/>
              </a:ext>
            </a:extLst>
          </p:cNvPr>
          <p:cNvSpPr txBox="1"/>
          <p:nvPr/>
        </p:nvSpPr>
        <p:spPr>
          <a:xfrm>
            <a:off x="3789708" y="2767886"/>
            <a:ext cx="1066800" cy="923330"/>
          </a:xfrm>
          <a:prstGeom prst="rect">
            <a:avLst/>
          </a:prstGeom>
          <a:noFill/>
        </p:spPr>
        <p:txBody>
          <a:bodyPr wrap="square" rtlCol="0">
            <a:spAutoFit/>
          </a:bodyPr>
          <a:lstStyle/>
          <a:p>
            <a:r>
              <a:rPr kumimoji="1" lang="en-US" altLang="zh-CN" dirty="0">
                <a:solidFill>
                  <a:srgbClr val="3333FF"/>
                </a:solidFill>
              </a:rPr>
              <a:t>Muon</a:t>
            </a:r>
          </a:p>
          <a:p>
            <a:r>
              <a:rPr kumimoji="1" lang="en-US" altLang="zh-CN" dirty="0">
                <a:solidFill>
                  <a:srgbClr val="3333FF"/>
                </a:solidFill>
              </a:rPr>
              <a:t>Target</a:t>
            </a:r>
          </a:p>
          <a:p>
            <a:r>
              <a:rPr kumimoji="1" lang="en-US" altLang="zh-CN" dirty="0">
                <a:solidFill>
                  <a:srgbClr val="3333FF"/>
                </a:solidFill>
              </a:rPr>
              <a:t>Station</a:t>
            </a:r>
            <a:endParaRPr kumimoji="1" lang="zh-CN" altLang="en-US" dirty="0">
              <a:solidFill>
                <a:srgbClr val="3333FF"/>
              </a:solidFill>
            </a:endParaRPr>
          </a:p>
        </p:txBody>
      </p:sp>
      <p:sp>
        <p:nvSpPr>
          <p:cNvPr id="11" name="文本框 10">
            <a:extLst>
              <a:ext uri="{FF2B5EF4-FFF2-40B4-BE49-F238E27FC236}">
                <a16:creationId xmlns:a16="http://schemas.microsoft.com/office/drawing/2014/main" id="{5E253C58-A2E9-F440-9433-51F69E762AC6}"/>
              </a:ext>
            </a:extLst>
          </p:cNvPr>
          <p:cNvSpPr txBox="1"/>
          <p:nvPr/>
        </p:nvSpPr>
        <p:spPr>
          <a:xfrm>
            <a:off x="6983730" y="1363026"/>
            <a:ext cx="1066800" cy="646331"/>
          </a:xfrm>
          <a:prstGeom prst="rect">
            <a:avLst/>
          </a:prstGeom>
          <a:noFill/>
        </p:spPr>
        <p:txBody>
          <a:bodyPr wrap="square" rtlCol="0">
            <a:spAutoFit/>
          </a:bodyPr>
          <a:lstStyle/>
          <a:p>
            <a:r>
              <a:rPr kumimoji="1" lang="en-US" altLang="zh-CN" dirty="0">
                <a:solidFill>
                  <a:srgbClr val="3333FF"/>
                </a:solidFill>
              </a:rPr>
              <a:t>Surface</a:t>
            </a:r>
            <a:r>
              <a:rPr kumimoji="1" lang="zh-CN" altLang="en-US" dirty="0">
                <a:solidFill>
                  <a:srgbClr val="3333FF"/>
                </a:solidFill>
              </a:rPr>
              <a:t> </a:t>
            </a:r>
            <a:r>
              <a:rPr kumimoji="1" lang="en-US" altLang="zh-CN" dirty="0">
                <a:solidFill>
                  <a:srgbClr val="3333FF"/>
                </a:solidFill>
              </a:rPr>
              <a:t>Muon</a:t>
            </a:r>
            <a:r>
              <a:rPr kumimoji="1" lang="zh-CN" altLang="en-US" dirty="0">
                <a:solidFill>
                  <a:srgbClr val="3333FF"/>
                </a:solidFill>
              </a:rPr>
              <a:t> </a:t>
            </a:r>
            <a:r>
              <a:rPr kumimoji="1" lang="en-US" altLang="zh-CN" dirty="0">
                <a:solidFill>
                  <a:srgbClr val="3333FF"/>
                </a:solidFill>
              </a:rPr>
              <a:t>1</a:t>
            </a:r>
            <a:endParaRPr kumimoji="1" lang="zh-CN" altLang="en-US" dirty="0">
              <a:solidFill>
                <a:srgbClr val="3333FF"/>
              </a:solidFill>
            </a:endParaRPr>
          </a:p>
        </p:txBody>
      </p:sp>
      <p:sp>
        <p:nvSpPr>
          <p:cNvPr id="12" name="文本框 11">
            <a:extLst>
              <a:ext uri="{FF2B5EF4-FFF2-40B4-BE49-F238E27FC236}">
                <a16:creationId xmlns:a16="http://schemas.microsoft.com/office/drawing/2014/main" id="{08F2787B-EB28-EB4E-A1B7-940248991AB4}"/>
              </a:ext>
            </a:extLst>
          </p:cNvPr>
          <p:cNvSpPr txBox="1"/>
          <p:nvPr/>
        </p:nvSpPr>
        <p:spPr>
          <a:xfrm>
            <a:off x="4470594" y="3865382"/>
            <a:ext cx="2881132" cy="400110"/>
          </a:xfrm>
          <a:prstGeom prst="rect">
            <a:avLst/>
          </a:prstGeom>
          <a:noFill/>
        </p:spPr>
        <p:txBody>
          <a:bodyPr wrap="square" rtlCol="0">
            <a:spAutoFit/>
          </a:bodyPr>
          <a:lstStyle/>
          <a:p>
            <a:r>
              <a:rPr kumimoji="1" lang="en-US" altLang="zh-CN" sz="2000" dirty="0">
                <a:solidFill>
                  <a:srgbClr val="FF0000"/>
                </a:solidFill>
              </a:rPr>
              <a:t>Muon</a:t>
            </a:r>
            <a:r>
              <a:rPr kumimoji="1" lang="zh-CN" altLang="en-US" sz="2000" dirty="0">
                <a:solidFill>
                  <a:srgbClr val="FF0000"/>
                </a:solidFill>
              </a:rPr>
              <a:t> </a:t>
            </a:r>
            <a:r>
              <a:rPr kumimoji="1" lang="en-US" altLang="zh-CN" sz="2000" dirty="0">
                <a:solidFill>
                  <a:srgbClr val="FF0000"/>
                </a:solidFill>
              </a:rPr>
              <a:t>Experiment</a:t>
            </a:r>
            <a:r>
              <a:rPr kumimoji="1" lang="zh-CN" altLang="en-US" sz="2000" dirty="0">
                <a:solidFill>
                  <a:srgbClr val="FF0000"/>
                </a:solidFill>
              </a:rPr>
              <a:t> </a:t>
            </a:r>
            <a:r>
              <a:rPr kumimoji="1" lang="en-US" altLang="zh-CN" sz="2000" dirty="0">
                <a:solidFill>
                  <a:srgbClr val="FF0000"/>
                </a:solidFill>
              </a:rPr>
              <a:t>Hall</a:t>
            </a:r>
            <a:endParaRPr kumimoji="1" lang="zh-CN" altLang="en-US" sz="2000" dirty="0">
              <a:solidFill>
                <a:srgbClr val="FF0000"/>
              </a:solidFill>
            </a:endParaRPr>
          </a:p>
        </p:txBody>
      </p:sp>
      <p:sp>
        <p:nvSpPr>
          <p:cNvPr id="13" name="文本框 12">
            <a:extLst>
              <a:ext uri="{FF2B5EF4-FFF2-40B4-BE49-F238E27FC236}">
                <a16:creationId xmlns:a16="http://schemas.microsoft.com/office/drawing/2014/main" id="{6C72FF80-DF01-E24E-AE41-5464E68BB1BC}"/>
              </a:ext>
            </a:extLst>
          </p:cNvPr>
          <p:cNvSpPr txBox="1"/>
          <p:nvPr>
            <p:custDataLst>
              <p:tags r:id="rId1"/>
            </p:custDataLst>
          </p:nvPr>
        </p:nvSpPr>
        <p:spPr>
          <a:xfrm>
            <a:off x="1779591" y="3782130"/>
            <a:ext cx="1066800" cy="645160"/>
          </a:xfrm>
          <a:prstGeom prst="rect">
            <a:avLst/>
          </a:prstGeom>
          <a:noFill/>
        </p:spPr>
        <p:txBody>
          <a:bodyPr wrap="square" rtlCol="0">
            <a:spAutoFit/>
          </a:bodyPr>
          <a:lstStyle/>
          <a:p>
            <a:r>
              <a:rPr kumimoji="1" lang="en-US" dirty="0">
                <a:solidFill>
                  <a:srgbClr val="FF0000"/>
                </a:solidFill>
              </a:rPr>
              <a:t>Decay</a:t>
            </a:r>
          </a:p>
          <a:p>
            <a:r>
              <a:rPr kumimoji="1" lang="en-US" altLang="zh-CN" dirty="0">
                <a:solidFill>
                  <a:srgbClr val="FF0000"/>
                </a:solidFill>
              </a:rPr>
              <a:t>Muon</a:t>
            </a:r>
            <a:endParaRPr kumimoji="1" lang="zh-CN" altLang="en-US" dirty="0">
              <a:solidFill>
                <a:srgbClr val="FF0000"/>
              </a:solidFill>
            </a:endParaRPr>
          </a:p>
        </p:txBody>
      </p:sp>
      <p:sp>
        <p:nvSpPr>
          <p:cNvPr id="14" name="文本框 13">
            <a:extLst>
              <a:ext uri="{FF2B5EF4-FFF2-40B4-BE49-F238E27FC236}">
                <a16:creationId xmlns:a16="http://schemas.microsoft.com/office/drawing/2014/main" id="{94A6F799-BA01-6B4F-BCD6-4CCB40BBEDE6}"/>
              </a:ext>
            </a:extLst>
          </p:cNvPr>
          <p:cNvSpPr txBox="1"/>
          <p:nvPr/>
        </p:nvSpPr>
        <p:spPr>
          <a:xfrm>
            <a:off x="5014107" y="2583220"/>
            <a:ext cx="1166874" cy="646331"/>
          </a:xfrm>
          <a:prstGeom prst="rect">
            <a:avLst/>
          </a:prstGeom>
          <a:noFill/>
        </p:spPr>
        <p:txBody>
          <a:bodyPr wrap="square" rtlCol="0">
            <a:spAutoFit/>
          </a:bodyPr>
          <a:lstStyle/>
          <a:p>
            <a:r>
              <a:rPr kumimoji="1" lang="en-US" altLang="zh-CN" dirty="0">
                <a:solidFill>
                  <a:srgbClr val="FF0000"/>
                </a:solidFill>
              </a:rPr>
              <a:t>Negative</a:t>
            </a:r>
            <a:r>
              <a:rPr kumimoji="1" lang="zh-CN" altLang="en-US" dirty="0">
                <a:solidFill>
                  <a:srgbClr val="FF0000"/>
                </a:solidFill>
              </a:rPr>
              <a:t> </a:t>
            </a:r>
            <a:r>
              <a:rPr kumimoji="1" lang="en-US" altLang="zh-CN" dirty="0">
                <a:solidFill>
                  <a:srgbClr val="FF0000"/>
                </a:solidFill>
              </a:rPr>
              <a:t>Muon</a:t>
            </a:r>
            <a:endParaRPr kumimoji="1" lang="zh-CN" altLang="en-US" dirty="0">
              <a:solidFill>
                <a:srgbClr val="FF0000"/>
              </a:solidFill>
            </a:endParaRPr>
          </a:p>
        </p:txBody>
      </p:sp>
      <p:sp>
        <p:nvSpPr>
          <p:cNvPr id="15" name="文本框 14">
            <a:extLst>
              <a:ext uri="{FF2B5EF4-FFF2-40B4-BE49-F238E27FC236}">
                <a16:creationId xmlns:a16="http://schemas.microsoft.com/office/drawing/2014/main" id="{8CAAE3AF-5BB4-E142-BFBB-57B2449479F8}"/>
              </a:ext>
            </a:extLst>
          </p:cNvPr>
          <p:cNvSpPr txBox="1"/>
          <p:nvPr/>
        </p:nvSpPr>
        <p:spPr>
          <a:xfrm>
            <a:off x="6567244" y="2332544"/>
            <a:ext cx="1066800" cy="646331"/>
          </a:xfrm>
          <a:prstGeom prst="rect">
            <a:avLst/>
          </a:prstGeom>
          <a:noFill/>
        </p:spPr>
        <p:txBody>
          <a:bodyPr wrap="square" rtlCol="0">
            <a:spAutoFit/>
          </a:bodyPr>
          <a:lstStyle/>
          <a:p>
            <a:r>
              <a:rPr kumimoji="1" lang="en-US" altLang="zh-CN" dirty="0">
                <a:solidFill>
                  <a:srgbClr val="3333FF"/>
                </a:solidFill>
              </a:rPr>
              <a:t>Surface</a:t>
            </a:r>
            <a:r>
              <a:rPr kumimoji="1" lang="zh-CN" altLang="en-US" dirty="0">
                <a:solidFill>
                  <a:srgbClr val="3333FF"/>
                </a:solidFill>
              </a:rPr>
              <a:t> </a:t>
            </a:r>
            <a:r>
              <a:rPr kumimoji="1" lang="en-US" altLang="zh-CN" dirty="0">
                <a:solidFill>
                  <a:srgbClr val="3333FF"/>
                </a:solidFill>
              </a:rPr>
              <a:t>Muon</a:t>
            </a:r>
            <a:r>
              <a:rPr kumimoji="1" lang="zh-CN" altLang="en-US" dirty="0">
                <a:solidFill>
                  <a:srgbClr val="3333FF"/>
                </a:solidFill>
              </a:rPr>
              <a:t> </a:t>
            </a:r>
            <a:r>
              <a:rPr kumimoji="1" lang="en-US" altLang="zh-CN" dirty="0">
                <a:solidFill>
                  <a:srgbClr val="3333FF"/>
                </a:solidFill>
              </a:rPr>
              <a:t>2</a:t>
            </a:r>
            <a:endParaRPr kumimoji="1" lang="zh-CN" altLang="en-US" dirty="0">
              <a:solidFill>
                <a:srgbClr val="3333FF"/>
              </a:solidFill>
            </a:endParaRPr>
          </a:p>
        </p:txBody>
      </p:sp>
      <p:sp>
        <p:nvSpPr>
          <p:cNvPr id="5" name="矩形 4">
            <a:extLst>
              <a:ext uri="{FF2B5EF4-FFF2-40B4-BE49-F238E27FC236}">
                <a16:creationId xmlns:a16="http://schemas.microsoft.com/office/drawing/2014/main" id="{AC7FCB45-F183-1448-9A35-5FF1A5DB0576}"/>
              </a:ext>
            </a:extLst>
          </p:cNvPr>
          <p:cNvSpPr/>
          <p:nvPr/>
        </p:nvSpPr>
        <p:spPr>
          <a:xfrm>
            <a:off x="685800" y="5845889"/>
            <a:ext cx="4572000" cy="892552"/>
          </a:xfrm>
          <a:prstGeom prst="rect">
            <a:avLst/>
          </a:prstGeom>
        </p:spPr>
        <p:txBody>
          <a:bodyPr>
            <a:spAutoFit/>
          </a:bodyPr>
          <a:lstStyle/>
          <a:p>
            <a:pPr marL="285750" indent="-285750">
              <a:buFont typeface="Arial" panose="020B0604020202020204" pitchFamily="34" charset="0"/>
              <a:buChar char="•"/>
            </a:pPr>
            <a:r>
              <a:rPr kumimoji="1" lang="en-US" altLang="zh-CN" dirty="0">
                <a:solidFill>
                  <a:srgbClr val="3333FF"/>
                </a:solidFill>
              </a:rPr>
              <a:t>Momentum:</a:t>
            </a:r>
            <a:r>
              <a:rPr kumimoji="1" lang="zh-CN" altLang="en-US" dirty="0">
                <a:solidFill>
                  <a:srgbClr val="3333FF"/>
                </a:solidFill>
              </a:rPr>
              <a:t> </a:t>
            </a:r>
            <a:r>
              <a:rPr kumimoji="1" lang="en-US" altLang="zh-CN" dirty="0">
                <a:solidFill>
                  <a:srgbClr val="3333FF"/>
                </a:solidFill>
              </a:rPr>
              <a:t>20</a:t>
            </a:r>
            <a:r>
              <a:rPr kumimoji="1" lang="zh-CN" altLang="en-US" dirty="0">
                <a:solidFill>
                  <a:srgbClr val="3333FF"/>
                </a:solidFill>
              </a:rPr>
              <a:t> </a:t>
            </a:r>
            <a:r>
              <a:rPr kumimoji="1" lang="en-US" altLang="zh-CN" dirty="0">
                <a:solidFill>
                  <a:srgbClr val="3333FF"/>
                </a:solidFill>
              </a:rPr>
              <a:t>~</a:t>
            </a:r>
            <a:r>
              <a:rPr kumimoji="1" lang="zh-CN" altLang="en-US" dirty="0">
                <a:solidFill>
                  <a:srgbClr val="3333FF"/>
                </a:solidFill>
              </a:rPr>
              <a:t> </a:t>
            </a:r>
            <a:r>
              <a:rPr kumimoji="1" lang="en-US" altLang="zh-CN" dirty="0">
                <a:solidFill>
                  <a:srgbClr val="3333FF"/>
                </a:solidFill>
              </a:rPr>
              <a:t>120</a:t>
            </a:r>
            <a:r>
              <a:rPr kumimoji="1" lang="zh-CN" altLang="en-US" dirty="0">
                <a:solidFill>
                  <a:srgbClr val="3333FF"/>
                </a:solidFill>
              </a:rPr>
              <a:t> </a:t>
            </a:r>
            <a:r>
              <a:rPr kumimoji="1" lang="en-US" altLang="zh-CN" dirty="0">
                <a:solidFill>
                  <a:srgbClr val="3333FF"/>
                </a:solidFill>
              </a:rPr>
              <a:t>MeV/c</a:t>
            </a:r>
            <a:endParaRPr kumimoji="1" lang="en-US" altLang="zh-CN" sz="1600" dirty="0">
              <a:solidFill>
                <a:srgbClr val="3333FF"/>
              </a:solidFill>
            </a:endParaRPr>
          </a:p>
          <a:p>
            <a:pPr marL="285750" indent="-285750">
              <a:buFont typeface="Arial" panose="020B0604020202020204" pitchFamily="34" charset="0"/>
              <a:buChar char="•"/>
            </a:pPr>
            <a:r>
              <a:rPr kumimoji="1" lang="en-US" altLang="zh-CN" sz="1600" dirty="0">
                <a:solidFill>
                  <a:srgbClr val="3333FF"/>
                </a:solidFill>
              </a:rPr>
              <a:t>Charge:</a:t>
            </a:r>
            <a:r>
              <a:rPr kumimoji="1" lang="zh-CN" altLang="en-US" sz="1600" dirty="0">
                <a:solidFill>
                  <a:srgbClr val="3333FF"/>
                </a:solidFill>
              </a:rPr>
              <a:t> </a:t>
            </a:r>
            <a:r>
              <a:rPr kumimoji="1" lang="en-US" altLang="zh-CN" sz="1600" dirty="0">
                <a:solidFill>
                  <a:srgbClr val="3333FF"/>
                </a:solidFill>
              </a:rPr>
              <a:t>+</a:t>
            </a:r>
            <a:r>
              <a:rPr kumimoji="1" lang="zh-CN" altLang="en-US" sz="1600" dirty="0">
                <a:solidFill>
                  <a:srgbClr val="3333FF"/>
                </a:solidFill>
              </a:rPr>
              <a:t> </a:t>
            </a:r>
            <a:r>
              <a:rPr kumimoji="1" lang="en-US" altLang="zh-CN" sz="1600" dirty="0">
                <a:solidFill>
                  <a:srgbClr val="3333FF"/>
                </a:solidFill>
              </a:rPr>
              <a:t>or</a:t>
            </a:r>
            <a:r>
              <a:rPr kumimoji="1" lang="zh-CN" altLang="en-US" sz="1600" dirty="0">
                <a:solidFill>
                  <a:srgbClr val="3333FF"/>
                </a:solidFill>
              </a:rPr>
              <a:t> </a:t>
            </a:r>
            <a:r>
              <a:rPr kumimoji="1" lang="en-US" altLang="zh-CN" sz="1600" dirty="0">
                <a:solidFill>
                  <a:srgbClr val="3333FF"/>
                </a:solidFill>
              </a:rPr>
              <a:t>-</a:t>
            </a:r>
          </a:p>
          <a:p>
            <a:pPr marL="285750" indent="-285750">
              <a:buFont typeface="Arial" panose="020B0604020202020204" pitchFamily="34" charset="0"/>
              <a:buChar char="•"/>
            </a:pPr>
            <a:r>
              <a:rPr kumimoji="1" lang="en-US" altLang="zh-CN" dirty="0">
                <a:solidFill>
                  <a:srgbClr val="3333FF"/>
                </a:solidFill>
              </a:rPr>
              <a:t>Intensity:</a:t>
            </a:r>
            <a:r>
              <a:rPr kumimoji="1" lang="zh-CN" altLang="en-US" dirty="0">
                <a:solidFill>
                  <a:srgbClr val="3333FF"/>
                </a:solidFill>
              </a:rPr>
              <a:t> </a:t>
            </a:r>
            <a:r>
              <a:rPr kumimoji="1" lang="en-US" altLang="zh-CN" dirty="0">
                <a:solidFill>
                  <a:srgbClr val="3333FF"/>
                </a:solidFill>
              </a:rPr>
              <a:t>10</a:t>
            </a:r>
            <a:r>
              <a:rPr kumimoji="1" lang="en-US" altLang="zh-CN" baseline="30000" dirty="0">
                <a:solidFill>
                  <a:srgbClr val="3333FF"/>
                </a:solidFill>
              </a:rPr>
              <a:t>5</a:t>
            </a:r>
            <a:r>
              <a:rPr kumimoji="1" lang="en-US" altLang="zh-CN" dirty="0">
                <a:solidFill>
                  <a:srgbClr val="3333FF"/>
                </a:solidFill>
              </a:rPr>
              <a:t>~10</a:t>
            </a:r>
            <a:r>
              <a:rPr kumimoji="1" lang="en-US" altLang="zh-CN" baseline="30000" dirty="0">
                <a:solidFill>
                  <a:srgbClr val="3333FF"/>
                </a:solidFill>
              </a:rPr>
              <a:t>7</a:t>
            </a:r>
            <a:r>
              <a:rPr kumimoji="1" lang="zh-CN" altLang="en-US" baseline="30000" dirty="0">
                <a:solidFill>
                  <a:srgbClr val="3333FF"/>
                </a:solidFill>
              </a:rPr>
              <a:t> </a:t>
            </a:r>
            <a:r>
              <a:rPr kumimoji="1" lang="en-US" altLang="zh-CN" dirty="0">
                <a:solidFill>
                  <a:srgbClr val="3333FF"/>
                </a:solidFill>
              </a:rPr>
              <a:t>muon/s</a:t>
            </a:r>
          </a:p>
        </p:txBody>
      </p:sp>
      <p:sp>
        <p:nvSpPr>
          <p:cNvPr id="18" name="同心圆 17">
            <a:extLst>
              <a:ext uri="{FF2B5EF4-FFF2-40B4-BE49-F238E27FC236}">
                <a16:creationId xmlns:a16="http://schemas.microsoft.com/office/drawing/2014/main" id="{A163DC27-F794-1D45-969D-9ECFB53A75E9}"/>
              </a:ext>
            </a:extLst>
          </p:cNvPr>
          <p:cNvSpPr/>
          <p:nvPr/>
        </p:nvSpPr>
        <p:spPr>
          <a:xfrm rot="20174663">
            <a:off x="649905" y="2597511"/>
            <a:ext cx="3359797" cy="1719193"/>
          </a:xfrm>
          <a:prstGeom prst="donut">
            <a:avLst>
              <a:gd name="adj" fmla="val 0"/>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pic>
        <p:nvPicPr>
          <p:cNvPr id="24" name="Picture 2">
            <a:extLst>
              <a:ext uri="{FF2B5EF4-FFF2-40B4-BE49-F238E27FC236}">
                <a16:creationId xmlns:a16="http://schemas.microsoft.com/office/drawing/2014/main" id="{4A52A104-7D71-FD47-B666-36872EA827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0393" y="836613"/>
            <a:ext cx="3731965" cy="4441479"/>
          </a:xfrm>
          <a:prstGeom prst="rect">
            <a:avLst/>
          </a:prstGeom>
        </p:spPr>
      </p:pic>
      <p:sp>
        <p:nvSpPr>
          <p:cNvPr id="25" name="矩形 24">
            <a:extLst>
              <a:ext uri="{FF2B5EF4-FFF2-40B4-BE49-F238E27FC236}">
                <a16:creationId xmlns:a16="http://schemas.microsoft.com/office/drawing/2014/main" id="{E9C72348-0FD8-E24F-ABE5-09B45F07582C}"/>
              </a:ext>
            </a:extLst>
          </p:cNvPr>
          <p:cNvSpPr/>
          <p:nvPr/>
        </p:nvSpPr>
        <p:spPr>
          <a:xfrm>
            <a:off x="4340375" y="5859010"/>
            <a:ext cx="4572000" cy="646331"/>
          </a:xfrm>
          <a:prstGeom prst="rect">
            <a:avLst/>
          </a:prstGeom>
        </p:spPr>
        <p:txBody>
          <a:bodyPr>
            <a:spAutoFit/>
          </a:bodyPr>
          <a:lstStyle/>
          <a:p>
            <a:pPr marL="285750" indent="-285750">
              <a:buFont typeface="Arial" panose="020B0604020202020204" pitchFamily="34" charset="0"/>
              <a:buChar char="•"/>
            </a:pPr>
            <a:r>
              <a:rPr kumimoji="1" lang="en-US" altLang="zh-CN" dirty="0">
                <a:solidFill>
                  <a:srgbClr val="3333FF"/>
                </a:solidFill>
              </a:rPr>
              <a:t>Penetration</a:t>
            </a:r>
            <a:r>
              <a:rPr kumimoji="1" lang="zh-CN" altLang="en-US" dirty="0">
                <a:solidFill>
                  <a:srgbClr val="3333FF"/>
                </a:solidFill>
              </a:rPr>
              <a:t> </a:t>
            </a:r>
            <a:r>
              <a:rPr kumimoji="1" lang="en-US" altLang="zh-CN" dirty="0">
                <a:solidFill>
                  <a:srgbClr val="3333FF"/>
                </a:solidFill>
              </a:rPr>
              <a:t>in</a:t>
            </a:r>
            <a:r>
              <a:rPr kumimoji="1" lang="zh-CN" altLang="en-US" dirty="0">
                <a:solidFill>
                  <a:srgbClr val="3333FF"/>
                </a:solidFill>
              </a:rPr>
              <a:t> </a:t>
            </a:r>
            <a:r>
              <a:rPr kumimoji="1" lang="en-US" altLang="zh-CN" dirty="0">
                <a:solidFill>
                  <a:srgbClr val="3333FF"/>
                </a:solidFill>
              </a:rPr>
              <a:t>Cu:</a:t>
            </a:r>
            <a:r>
              <a:rPr kumimoji="1" lang="zh-CN" altLang="en-US" dirty="0">
                <a:solidFill>
                  <a:srgbClr val="3333FF"/>
                </a:solidFill>
              </a:rPr>
              <a:t> </a:t>
            </a:r>
            <a:r>
              <a:rPr kumimoji="1" lang="en-US" altLang="zh-CN" dirty="0">
                <a:solidFill>
                  <a:srgbClr val="3333FF"/>
                </a:solidFill>
              </a:rPr>
              <a:t>1</a:t>
            </a:r>
            <a:r>
              <a:rPr kumimoji="1" lang="zh-CN" altLang="en-US" dirty="0">
                <a:solidFill>
                  <a:srgbClr val="3333FF"/>
                </a:solidFill>
              </a:rPr>
              <a:t> </a:t>
            </a:r>
            <a:r>
              <a:rPr kumimoji="1" lang="en-US" altLang="zh-CN" dirty="0">
                <a:solidFill>
                  <a:srgbClr val="3333FF"/>
                </a:solidFill>
              </a:rPr>
              <a:t>~</a:t>
            </a:r>
            <a:r>
              <a:rPr kumimoji="1" lang="zh-CN" altLang="en-US" dirty="0">
                <a:solidFill>
                  <a:srgbClr val="3333FF"/>
                </a:solidFill>
              </a:rPr>
              <a:t> </a:t>
            </a:r>
            <a:r>
              <a:rPr kumimoji="1" lang="en-US" altLang="zh-CN" dirty="0">
                <a:solidFill>
                  <a:srgbClr val="3333FF"/>
                </a:solidFill>
              </a:rPr>
              <a:t>50</a:t>
            </a:r>
            <a:r>
              <a:rPr kumimoji="1" lang="zh-CN" altLang="en-US" dirty="0">
                <a:solidFill>
                  <a:srgbClr val="3333FF"/>
                </a:solidFill>
              </a:rPr>
              <a:t> </a:t>
            </a:r>
            <a:r>
              <a:rPr kumimoji="1" lang="en-US" altLang="zh-CN" dirty="0">
                <a:solidFill>
                  <a:srgbClr val="3333FF"/>
                </a:solidFill>
              </a:rPr>
              <a:t>mm</a:t>
            </a:r>
          </a:p>
          <a:p>
            <a:pPr marL="285750" indent="-285750">
              <a:buFont typeface="Arial" panose="020B0604020202020204" pitchFamily="34" charset="0"/>
              <a:buChar char="•"/>
            </a:pPr>
            <a:r>
              <a:rPr kumimoji="1" lang="en-US" altLang="zh-CN" dirty="0">
                <a:solidFill>
                  <a:srgbClr val="3333FF"/>
                </a:solidFill>
              </a:rPr>
              <a:t>Polarization:</a:t>
            </a:r>
            <a:r>
              <a:rPr kumimoji="1" lang="zh-CN" altLang="en-US" dirty="0">
                <a:solidFill>
                  <a:srgbClr val="3333FF"/>
                </a:solidFill>
              </a:rPr>
              <a:t> </a:t>
            </a:r>
            <a:r>
              <a:rPr kumimoji="1" lang="en-US" altLang="zh-CN" dirty="0">
                <a:solidFill>
                  <a:srgbClr val="3333FF"/>
                </a:solidFill>
              </a:rPr>
              <a:t>50%</a:t>
            </a:r>
            <a:r>
              <a:rPr kumimoji="1" lang="zh-CN" altLang="en-US" dirty="0">
                <a:solidFill>
                  <a:srgbClr val="3333FF"/>
                </a:solidFill>
              </a:rPr>
              <a:t> </a:t>
            </a:r>
            <a:r>
              <a:rPr kumimoji="1" lang="en-US" altLang="zh-CN" dirty="0">
                <a:solidFill>
                  <a:srgbClr val="3333FF"/>
                </a:solidFill>
              </a:rPr>
              <a:t>~</a:t>
            </a:r>
            <a:r>
              <a:rPr kumimoji="1" lang="zh-CN" altLang="en-US" dirty="0">
                <a:solidFill>
                  <a:srgbClr val="3333FF"/>
                </a:solidFill>
              </a:rPr>
              <a:t> </a:t>
            </a:r>
            <a:r>
              <a:rPr kumimoji="1" lang="en-US" altLang="zh-CN" dirty="0">
                <a:solidFill>
                  <a:srgbClr val="3333FF"/>
                </a:solidFill>
              </a:rPr>
              <a:t>99%</a:t>
            </a:r>
          </a:p>
        </p:txBody>
      </p:sp>
    </p:spTree>
    <p:extLst>
      <p:ext uri="{BB962C8B-B14F-4D97-AF65-F5344CB8AC3E}">
        <p14:creationId xmlns:p14="http://schemas.microsoft.com/office/powerpoint/2010/main" val="1394962679"/>
      </p:ext>
    </p:extLst>
  </p:cSld>
  <p:clrMapOvr>
    <a:masterClrMapping/>
  </p:clrMapOvr>
  <mc:AlternateContent xmlns:mc="http://schemas.openxmlformats.org/markup-compatibility/2006" xmlns:p14="http://schemas.microsoft.com/office/powerpoint/2010/main">
    <mc:Choice Requires="p14">
      <p:transition spd="slow" p14:dur="2000" advTm="19747"/>
    </mc:Choice>
    <mc:Fallback xmlns="">
      <p:transition spd="slow" advTm="19747"/>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B6F15528-21DE-4FAA-801E-634DDDAF4B2B}" type="slidenum">
              <a:rPr lang="en-US" smtClean="0"/>
              <a:t>37</a:t>
            </a:fld>
            <a:endParaRPr lang="en-US" dirty="0"/>
          </a:p>
        </p:txBody>
      </p:sp>
      <p:sp>
        <p:nvSpPr>
          <p:cNvPr id="3" name="标题 2"/>
          <p:cNvSpPr>
            <a:spLocks noGrp="1"/>
          </p:cNvSpPr>
          <p:nvPr>
            <p:ph type="title"/>
          </p:nvPr>
        </p:nvSpPr>
        <p:spPr>
          <a:xfrm>
            <a:off x="685800" y="76200"/>
            <a:ext cx="7341570" cy="753033"/>
          </a:xfrm>
        </p:spPr>
        <p:txBody>
          <a:bodyPr vert="horz" lIns="0" tIns="0" rIns="0" bIns="0" rtlCol="0" anchor="b" anchorCtr="0">
            <a:noAutofit/>
          </a:bodyPr>
          <a:lstStyle/>
          <a:p>
            <a:r>
              <a:rPr lang="en-US" altLang="zh-CN" sz="3200" dirty="0">
                <a:solidFill>
                  <a:srgbClr val="3333FF"/>
                </a:solidFill>
                <a:latin typeface="微软雅黑" panose="020B0503020204020204" pitchFamily="34" charset="-122"/>
                <a:ea typeface="微软雅黑" panose="020B0503020204020204" pitchFamily="34" charset="-122"/>
              </a:rPr>
              <a:t>Decay</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Muon</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Applications</a:t>
            </a:r>
            <a:endParaRPr lang="zh-CN" altLang="en-US" sz="3200" dirty="0">
              <a:solidFill>
                <a:srgbClr val="3333FF"/>
              </a:solidFill>
              <a:latin typeface="微软雅黑" panose="020B0503020204020204" pitchFamily="34" charset="-122"/>
              <a:ea typeface="微软雅黑" panose="020B0503020204020204" pitchFamily="34" charset="-122"/>
            </a:endParaRPr>
          </a:p>
        </p:txBody>
      </p:sp>
      <p:graphicFrame>
        <p:nvGraphicFramePr>
          <p:cNvPr id="5" name="图示 4">
            <a:extLst>
              <a:ext uri="{FF2B5EF4-FFF2-40B4-BE49-F238E27FC236}">
                <a16:creationId xmlns:a16="http://schemas.microsoft.com/office/drawing/2014/main" id="{1C92220D-559E-8E47-9776-8019A46DFACE}"/>
              </a:ext>
            </a:extLst>
          </p:cNvPr>
          <p:cNvGraphicFramePr/>
          <p:nvPr>
            <p:extLst>
              <p:ext uri="{D42A27DB-BD31-4B8C-83A1-F6EECF244321}">
                <p14:modId xmlns:p14="http://schemas.microsoft.com/office/powerpoint/2010/main" val="1512437054"/>
              </p:ext>
            </p:extLst>
          </p:nvPr>
        </p:nvGraphicFramePr>
        <p:xfrm>
          <a:off x="755576" y="1052735"/>
          <a:ext cx="7754442" cy="52846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40528418"/>
      </p:ext>
    </p:extLst>
  </p:cSld>
  <p:clrMapOvr>
    <a:masterClrMapping/>
  </p:clrMapOvr>
  <mc:AlternateContent xmlns:mc="http://schemas.openxmlformats.org/markup-compatibility/2006" xmlns:p14="http://schemas.microsoft.com/office/powerpoint/2010/main">
    <mc:Choice Requires="p14">
      <p:transition spd="slow" p14:dur="2000" advTm="83303"/>
    </mc:Choice>
    <mc:Fallback xmlns="">
      <p:transition spd="slow" advTm="83303"/>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B6F15528-21DE-4FAA-801E-634DDDAF4B2B}" type="slidenum">
              <a:rPr lang="en-US" smtClean="0"/>
              <a:t>38</a:t>
            </a:fld>
            <a:endParaRPr lang="en-US" dirty="0"/>
          </a:p>
        </p:txBody>
      </p:sp>
      <p:sp>
        <p:nvSpPr>
          <p:cNvPr id="3" name="标题 2"/>
          <p:cNvSpPr>
            <a:spLocks noGrp="1"/>
          </p:cNvSpPr>
          <p:nvPr>
            <p:ph type="title"/>
          </p:nvPr>
        </p:nvSpPr>
        <p:spPr>
          <a:xfrm>
            <a:off x="685800" y="76200"/>
            <a:ext cx="7341570" cy="753033"/>
          </a:xfrm>
        </p:spPr>
        <p:txBody>
          <a:bodyPr vert="horz" lIns="0" tIns="0" rIns="0" bIns="0" rtlCol="0" anchor="b" anchorCtr="0">
            <a:noAutofit/>
          </a:bodyPr>
          <a:lstStyle/>
          <a:p>
            <a:r>
              <a:rPr lang="en-US" altLang="zh-CN" sz="3200" dirty="0">
                <a:solidFill>
                  <a:srgbClr val="3333FF"/>
                </a:solidFill>
                <a:latin typeface="微软雅黑" panose="020B0503020204020204" pitchFamily="34" charset="-122"/>
                <a:ea typeface="微软雅黑" panose="020B0503020204020204" pitchFamily="34" charset="-122"/>
              </a:rPr>
              <a:t>Muon</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Beam</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Parameters</a:t>
            </a:r>
            <a:r>
              <a:rPr lang="zh-CN" altLang="en-US" sz="3200" dirty="0">
                <a:solidFill>
                  <a:srgbClr val="3333FF"/>
                </a:solidFill>
                <a:latin typeface="微软雅黑" panose="020B0503020204020204" pitchFamily="34" charset="-122"/>
                <a:ea typeface="微软雅黑" panose="020B0503020204020204" pitchFamily="34" charset="-122"/>
              </a:rPr>
              <a:t> </a:t>
            </a:r>
          </a:p>
        </p:txBody>
      </p:sp>
      <p:graphicFrame>
        <p:nvGraphicFramePr>
          <p:cNvPr id="6" name="表格 5"/>
          <p:cNvGraphicFramePr>
            <a:graphicFrameLocks noGrp="1"/>
          </p:cNvGraphicFramePr>
          <p:nvPr>
            <p:custDataLst>
              <p:tags r:id="rId1"/>
            </p:custDataLst>
            <p:extLst/>
          </p:nvPr>
        </p:nvGraphicFramePr>
        <p:xfrm>
          <a:off x="533400" y="1216654"/>
          <a:ext cx="7848600" cy="4711706"/>
        </p:xfrm>
        <a:graphic>
          <a:graphicData uri="http://schemas.openxmlformats.org/drawingml/2006/table">
            <a:tbl>
              <a:tblPr firstRow="1" bandRow="1">
                <a:tableStyleId>{5C22544A-7EE6-4342-B048-85BDC9FD1C3A}</a:tableStyleId>
              </a:tblPr>
              <a:tblGrid>
                <a:gridCol w="1962150">
                  <a:extLst>
                    <a:ext uri="{9D8B030D-6E8A-4147-A177-3AD203B41FA5}">
                      <a16:colId xmlns:a16="http://schemas.microsoft.com/office/drawing/2014/main" val="20000"/>
                    </a:ext>
                  </a:extLst>
                </a:gridCol>
                <a:gridCol w="1962150">
                  <a:extLst>
                    <a:ext uri="{9D8B030D-6E8A-4147-A177-3AD203B41FA5}">
                      <a16:colId xmlns:a16="http://schemas.microsoft.com/office/drawing/2014/main" val="20001"/>
                    </a:ext>
                  </a:extLst>
                </a:gridCol>
                <a:gridCol w="1962150">
                  <a:extLst>
                    <a:ext uri="{9D8B030D-6E8A-4147-A177-3AD203B41FA5}">
                      <a16:colId xmlns:a16="http://schemas.microsoft.com/office/drawing/2014/main" val="20002"/>
                    </a:ext>
                  </a:extLst>
                </a:gridCol>
                <a:gridCol w="1962150">
                  <a:extLst>
                    <a:ext uri="{9D8B030D-6E8A-4147-A177-3AD203B41FA5}">
                      <a16:colId xmlns:a16="http://schemas.microsoft.com/office/drawing/2014/main" val="2400748469"/>
                    </a:ext>
                  </a:extLst>
                </a:gridCol>
              </a:tblGrid>
              <a:tr h="444919">
                <a:tc>
                  <a:txBody>
                    <a:bodyPr/>
                    <a:lstStyle/>
                    <a:p>
                      <a:pPr algn="ctr"/>
                      <a:endParaRPr lang="zh-CN" altLang="en-US" sz="1200" dirty="0"/>
                    </a:p>
                  </a:txBody>
                  <a:tcPr/>
                </a:tc>
                <a:tc>
                  <a:txBody>
                    <a:bodyPr/>
                    <a:lstStyle/>
                    <a:p>
                      <a:pPr algn="ctr"/>
                      <a:r>
                        <a:rPr lang="en-US" altLang="zh-CN" sz="1600" dirty="0">
                          <a:solidFill>
                            <a:schemeClr val="tx1"/>
                          </a:solidFill>
                          <a:highlight>
                            <a:srgbClr val="FFFF00"/>
                          </a:highlight>
                        </a:rPr>
                        <a:t>Surface</a:t>
                      </a:r>
                      <a:r>
                        <a:rPr lang="zh-CN" altLang="en-US" sz="1600" dirty="0">
                          <a:solidFill>
                            <a:schemeClr val="tx1"/>
                          </a:solidFill>
                          <a:highlight>
                            <a:srgbClr val="FFFF00"/>
                          </a:highlight>
                        </a:rPr>
                        <a:t> </a:t>
                      </a:r>
                      <a:r>
                        <a:rPr lang="en-US" altLang="zh-CN" sz="1600" dirty="0">
                          <a:solidFill>
                            <a:schemeClr val="tx1"/>
                          </a:solidFill>
                          <a:highlight>
                            <a:srgbClr val="FFFF00"/>
                          </a:highlight>
                        </a:rPr>
                        <a:t>Muon</a:t>
                      </a:r>
                      <a:endParaRPr lang="zh-CN" altLang="en-US" sz="1600" dirty="0">
                        <a:solidFill>
                          <a:schemeClr val="tx1"/>
                        </a:solidFill>
                        <a:highlight>
                          <a:srgbClr val="FFFF00"/>
                        </a:highlight>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t>Negative</a:t>
                      </a:r>
                      <a:r>
                        <a:rPr lang="zh-CN" altLang="en-US" sz="1600" dirty="0"/>
                        <a:t> </a:t>
                      </a:r>
                      <a:r>
                        <a:rPr lang="en-US" altLang="zh-CN" sz="1600" dirty="0"/>
                        <a:t>Muon</a:t>
                      </a:r>
                      <a:endParaRPr lang="zh-CN" alt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t>Decay</a:t>
                      </a:r>
                      <a:r>
                        <a:rPr lang="zh-CN" altLang="en-US" sz="1600" dirty="0"/>
                        <a:t> </a:t>
                      </a:r>
                      <a:r>
                        <a:rPr lang="en-US" altLang="zh-CN" sz="1600" dirty="0"/>
                        <a:t>Muon</a:t>
                      </a:r>
                      <a:endParaRPr lang="zh-CN" altLang="en-US" sz="1600" dirty="0"/>
                    </a:p>
                  </a:txBody>
                  <a:tcPr/>
                </a:tc>
                <a:extLst>
                  <a:ext uri="{0D108BD9-81ED-4DB2-BD59-A6C34878D82A}">
                    <a16:rowId xmlns:a16="http://schemas.microsoft.com/office/drawing/2014/main" val="10000"/>
                  </a:ext>
                </a:extLst>
              </a:tr>
              <a:tr h="444919">
                <a:tc>
                  <a:txBody>
                    <a:bodyPr/>
                    <a:lstStyle/>
                    <a:p>
                      <a:pPr algn="ctr"/>
                      <a:r>
                        <a:rPr lang="en-US" altLang="zh-CN" sz="1400" dirty="0"/>
                        <a:t>Proton</a:t>
                      </a:r>
                      <a:r>
                        <a:rPr lang="zh-CN" altLang="en-US" sz="1400" dirty="0"/>
                        <a:t> </a:t>
                      </a:r>
                      <a:r>
                        <a:rPr lang="en-US" altLang="zh-CN" sz="1400" dirty="0"/>
                        <a:t>Power</a:t>
                      </a:r>
                      <a:r>
                        <a:rPr lang="zh-CN" altLang="en-US" sz="1400" dirty="0"/>
                        <a:t>（</a:t>
                      </a:r>
                      <a:r>
                        <a:rPr lang="en-US" altLang="zh-CN" sz="1400" dirty="0"/>
                        <a:t>kW</a:t>
                      </a:r>
                      <a:r>
                        <a:rPr lang="zh-CN" altLang="en-US" sz="1400" dirty="0"/>
                        <a:t>）</a:t>
                      </a:r>
                    </a:p>
                  </a:txBody>
                  <a:tcPr/>
                </a:tc>
                <a:tc>
                  <a:txBody>
                    <a:bodyPr/>
                    <a:lstStyle/>
                    <a:p>
                      <a:pPr algn="ctr"/>
                      <a:r>
                        <a:rPr lang="en-US" altLang="zh-CN" sz="1600" dirty="0">
                          <a:highlight>
                            <a:srgbClr val="FFFF00"/>
                          </a:highlight>
                        </a:rPr>
                        <a:t>20</a:t>
                      </a:r>
                      <a:endParaRPr lang="zh-CN" altLang="en-US" sz="1600" dirty="0">
                        <a:highlight>
                          <a:srgbClr val="FFFF00"/>
                        </a:highlight>
                      </a:endParaRPr>
                    </a:p>
                  </a:txBody>
                  <a:tcPr/>
                </a:tc>
                <a:tc>
                  <a:txBody>
                    <a:bodyPr/>
                    <a:lstStyle/>
                    <a:p>
                      <a:pPr algn="ctr"/>
                      <a:r>
                        <a:rPr lang="en-US" altLang="zh-CN" sz="1600" dirty="0"/>
                        <a:t>Up</a:t>
                      </a:r>
                      <a:r>
                        <a:rPr lang="zh-CN" altLang="en-US" sz="1600" dirty="0"/>
                        <a:t> </a:t>
                      </a:r>
                      <a:r>
                        <a:rPr lang="en-US" altLang="zh-CN" sz="1600" dirty="0"/>
                        <a:t>to</a:t>
                      </a:r>
                      <a:r>
                        <a:rPr lang="zh-CN" altLang="en-US" sz="1600" dirty="0"/>
                        <a:t> </a:t>
                      </a:r>
                      <a:r>
                        <a:rPr lang="en-US" altLang="zh-CN" sz="1600" dirty="0"/>
                        <a:t>100</a:t>
                      </a:r>
                      <a:endParaRPr lang="zh-CN" alt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t>Up</a:t>
                      </a:r>
                      <a:r>
                        <a:rPr lang="zh-CN" altLang="en-US" sz="1600" dirty="0"/>
                        <a:t> </a:t>
                      </a:r>
                      <a:r>
                        <a:rPr lang="en-US" altLang="zh-CN" sz="1600" dirty="0"/>
                        <a:t>to</a:t>
                      </a:r>
                      <a:r>
                        <a:rPr lang="zh-CN" altLang="en-US" sz="1600" dirty="0"/>
                        <a:t> </a:t>
                      </a:r>
                      <a:r>
                        <a:rPr lang="en-US" altLang="zh-CN" sz="1600" dirty="0"/>
                        <a:t>100</a:t>
                      </a:r>
                    </a:p>
                  </a:txBody>
                  <a:tcPr/>
                </a:tc>
                <a:extLst>
                  <a:ext uri="{0D108BD9-81ED-4DB2-BD59-A6C34878D82A}">
                    <a16:rowId xmlns:a16="http://schemas.microsoft.com/office/drawing/2014/main" val="10001"/>
                  </a:ext>
                </a:extLst>
              </a:tr>
              <a:tr h="444919">
                <a:tc>
                  <a:txBody>
                    <a:bodyPr/>
                    <a:lstStyle/>
                    <a:p>
                      <a:pPr algn="ctr"/>
                      <a:r>
                        <a:rPr lang="en-US" altLang="zh-CN" sz="1400" dirty="0"/>
                        <a:t>Pulse</a:t>
                      </a:r>
                      <a:r>
                        <a:rPr lang="zh-CN" altLang="en-US" sz="1400" dirty="0"/>
                        <a:t> </a:t>
                      </a:r>
                      <a:r>
                        <a:rPr lang="en-US" altLang="zh-CN" sz="1400" dirty="0"/>
                        <a:t>width</a:t>
                      </a:r>
                      <a:r>
                        <a:rPr lang="zh-CN" altLang="en-US" sz="1400" dirty="0"/>
                        <a:t> </a:t>
                      </a:r>
                      <a:r>
                        <a:rPr lang="en-US" altLang="zh-CN" sz="1400" dirty="0"/>
                        <a:t>(ns)</a:t>
                      </a:r>
                      <a:endParaRPr lang="zh-CN" altLang="en-US" sz="1400" dirty="0"/>
                    </a:p>
                  </a:txBody>
                  <a:tcPr/>
                </a:tc>
                <a:tc>
                  <a:txBody>
                    <a:bodyPr/>
                    <a:lstStyle/>
                    <a:p>
                      <a:pPr algn="ctr"/>
                      <a:r>
                        <a:rPr lang="en-US" altLang="zh-CN" sz="1600" dirty="0">
                          <a:solidFill>
                            <a:schemeClr val="tx1"/>
                          </a:solidFill>
                          <a:highlight>
                            <a:srgbClr val="FFFF00"/>
                          </a:highlight>
                        </a:rPr>
                        <a:t>130</a:t>
                      </a:r>
                      <a:r>
                        <a:rPr lang="zh-CN" altLang="en-US" sz="1600" dirty="0">
                          <a:solidFill>
                            <a:schemeClr val="tx1"/>
                          </a:solidFill>
                          <a:highlight>
                            <a:srgbClr val="FFFF00"/>
                          </a:highlight>
                        </a:rPr>
                        <a:t> </a:t>
                      </a:r>
                      <a:r>
                        <a:rPr lang="en-US" altLang="zh-CN" sz="1600" dirty="0">
                          <a:solidFill>
                            <a:schemeClr val="tx1"/>
                          </a:solidFill>
                          <a:highlight>
                            <a:srgbClr val="FFFF00"/>
                          </a:highlight>
                        </a:rPr>
                        <a:t>to</a:t>
                      </a:r>
                      <a:r>
                        <a:rPr lang="zh-CN" altLang="en-US" sz="1600" dirty="0">
                          <a:solidFill>
                            <a:schemeClr val="tx1"/>
                          </a:solidFill>
                          <a:highlight>
                            <a:srgbClr val="FFFF00"/>
                          </a:highlight>
                        </a:rPr>
                        <a:t> </a:t>
                      </a:r>
                      <a:r>
                        <a:rPr lang="en-US" altLang="zh-CN" sz="1600" dirty="0">
                          <a:solidFill>
                            <a:schemeClr val="tx1"/>
                          </a:solidFill>
                          <a:highlight>
                            <a:srgbClr val="FFFF00"/>
                          </a:highlight>
                        </a:rPr>
                        <a:t>10</a:t>
                      </a:r>
                      <a:endParaRPr lang="zh-CN" altLang="en-US" sz="1600" dirty="0">
                        <a:solidFill>
                          <a:schemeClr val="tx1"/>
                        </a:solidFill>
                        <a:highlight>
                          <a:srgbClr val="FFFF00"/>
                        </a:highlight>
                      </a:endParaRPr>
                    </a:p>
                  </a:txBody>
                  <a:tcPr/>
                </a:tc>
                <a:tc>
                  <a:txBody>
                    <a:bodyPr/>
                    <a:lstStyle/>
                    <a:p>
                      <a:pPr algn="ctr"/>
                      <a:r>
                        <a:rPr lang="en-US" altLang="zh-CN" sz="1600" dirty="0">
                          <a:solidFill>
                            <a:schemeClr val="tx1"/>
                          </a:solidFill>
                        </a:rPr>
                        <a:t>500</a:t>
                      </a:r>
                      <a:endParaRPr lang="zh-CN" altLang="en-US" sz="1600" dirty="0">
                        <a:solidFill>
                          <a:schemeClr val="tx1"/>
                        </a:solidFill>
                      </a:endParaRPr>
                    </a:p>
                  </a:txBody>
                  <a:tcPr/>
                </a:tc>
                <a:tc>
                  <a:txBody>
                    <a:bodyPr/>
                    <a:lstStyle/>
                    <a:p>
                      <a:pPr algn="ctr"/>
                      <a:r>
                        <a:rPr lang="en-US" altLang="zh-CN" sz="1600" dirty="0">
                          <a:solidFill>
                            <a:schemeClr val="tx1"/>
                          </a:solidFill>
                        </a:rPr>
                        <a:t>130</a:t>
                      </a:r>
                      <a:r>
                        <a:rPr lang="zh-CN" altLang="en-US" sz="1600" dirty="0">
                          <a:solidFill>
                            <a:schemeClr val="tx1"/>
                          </a:solidFill>
                        </a:rPr>
                        <a:t> </a:t>
                      </a:r>
                      <a:r>
                        <a:rPr lang="en-US" altLang="zh-CN" sz="1600" dirty="0">
                          <a:solidFill>
                            <a:schemeClr val="tx1"/>
                          </a:solidFill>
                        </a:rPr>
                        <a:t>to</a:t>
                      </a:r>
                      <a:r>
                        <a:rPr lang="zh-CN" altLang="en-US" sz="1600" dirty="0">
                          <a:solidFill>
                            <a:schemeClr val="tx1"/>
                          </a:solidFill>
                        </a:rPr>
                        <a:t> </a:t>
                      </a:r>
                      <a:r>
                        <a:rPr lang="en-US" altLang="zh-CN" sz="1600" dirty="0">
                          <a:solidFill>
                            <a:schemeClr val="tx1"/>
                          </a:solidFill>
                        </a:rPr>
                        <a:t>10</a:t>
                      </a:r>
                      <a:endParaRPr lang="zh-CN" altLang="en-US" sz="1600" dirty="0">
                        <a:solidFill>
                          <a:schemeClr val="tx1"/>
                        </a:solidFill>
                      </a:endParaRPr>
                    </a:p>
                  </a:txBody>
                  <a:tcPr/>
                </a:tc>
                <a:extLst>
                  <a:ext uri="{0D108BD9-81ED-4DB2-BD59-A6C34878D82A}">
                    <a16:rowId xmlns:a16="http://schemas.microsoft.com/office/drawing/2014/main" val="10002"/>
                  </a:ext>
                </a:extLst>
              </a:tr>
              <a:tr h="444919">
                <a:tc>
                  <a:txBody>
                    <a:bodyPr/>
                    <a:lstStyle/>
                    <a:p>
                      <a:pPr algn="ctr"/>
                      <a:r>
                        <a:rPr lang="en-US" altLang="zh-CN" sz="1400" dirty="0"/>
                        <a:t>Muon</a:t>
                      </a:r>
                      <a:r>
                        <a:rPr lang="zh-CN" altLang="en-US" sz="1400" dirty="0"/>
                        <a:t> </a:t>
                      </a:r>
                      <a:r>
                        <a:rPr lang="en-US" altLang="zh-CN" sz="1400" dirty="0"/>
                        <a:t>intensity</a:t>
                      </a:r>
                      <a:r>
                        <a:rPr lang="zh-CN" altLang="en-US" sz="1400" dirty="0"/>
                        <a:t>（</a:t>
                      </a:r>
                      <a:r>
                        <a:rPr lang="en-US" altLang="zh-CN" sz="1400" dirty="0"/>
                        <a:t>/s</a:t>
                      </a:r>
                      <a:r>
                        <a:rPr lang="zh-CN" altLang="en-US" sz="1400" dirty="0"/>
                        <a:t>）</a:t>
                      </a:r>
                    </a:p>
                  </a:txBody>
                  <a:tcPr/>
                </a:tc>
                <a:tc>
                  <a:txBody>
                    <a:bodyPr/>
                    <a:lstStyle/>
                    <a:p>
                      <a:pPr algn="ctr"/>
                      <a:r>
                        <a:rPr lang="en-US" altLang="zh-CN" sz="1600" dirty="0">
                          <a:solidFill>
                            <a:schemeClr val="tx1"/>
                          </a:solidFill>
                          <a:highlight>
                            <a:srgbClr val="FFFF00"/>
                          </a:highlight>
                        </a:rPr>
                        <a:t>10</a:t>
                      </a:r>
                      <a:r>
                        <a:rPr lang="en-US" altLang="zh-CN" sz="1600" baseline="30000" dirty="0">
                          <a:solidFill>
                            <a:schemeClr val="tx1"/>
                          </a:solidFill>
                          <a:highlight>
                            <a:srgbClr val="FFFF00"/>
                          </a:highlight>
                        </a:rPr>
                        <a:t>5</a:t>
                      </a:r>
                      <a:r>
                        <a:rPr lang="zh-CN" altLang="en-US" sz="1600" baseline="30000" dirty="0">
                          <a:solidFill>
                            <a:schemeClr val="tx1"/>
                          </a:solidFill>
                          <a:highlight>
                            <a:srgbClr val="FFFF00"/>
                          </a:highlight>
                        </a:rPr>
                        <a:t> </a:t>
                      </a:r>
                      <a:r>
                        <a:rPr lang="en-US" altLang="zh-CN" sz="1600" baseline="0" dirty="0">
                          <a:solidFill>
                            <a:schemeClr val="tx1"/>
                          </a:solidFill>
                          <a:highlight>
                            <a:srgbClr val="FFFF00"/>
                          </a:highlight>
                        </a:rPr>
                        <a:t>~</a:t>
                      </a:r>
                      <a:r>
                        <a:rPr lang="zh-CN" altLang="en-US" sz="1600" baseline="0" dirty="0">
                          <a:solidFill>
                            <a:schemeClr val="tx1"/>
                          </a:solidFill>
                          <a:highlight>
                            <a:srgbClr val="FFFF00"/>
                          </a:highlight>
                        </a:rPr>
                        <a:t> </a:t>
                      </a:r>
                      <a:r>
                        <a:rPr lang="en-US" altLang="zh-CN" sz="1600" baseline="0" dirty="0">
                          <a:solidFill>
                            <a:schemeClr val="tx1"/>
                          </a:solidFill>
                          <a:highlight>
                            <a:srgbClr val="FFFF00"/>
                          </a:highlight>
                        </a:rPr>
                        <a:t>10</a:t>
                      </a:r>
                      <a:r>
                        <a:rPr lang="en-US" altLang="zh-CN" sz="1600" baseline="30000" dirty="0">
                          <a:solidFill>
                            <a:schemeClr val="tx1"/>
                          </a:solidFill>
                          <a:highlight>
                            <a:srgbClr val="FFFF00"/>
                          </a:highlight>
                        </a:rPr>
                        <a:t>6</a:t>
                      </a:r>
                      <a:endParaRPr lang="zh-CN" altLang="en-US" sz="1600" dirty="0">
                        <a:solidFill>
                          <a:schemeClr val="tx1"/>
                        </a:solidFill>
                        <a:highlight>
                          <a:srgbClr val="FFFF00"/>
                        </a:highlight>
                      </a:endParaRPr>
                    </a:p>
                  </a:txBody>
                  <a:tcPr/>
                </a:tc>
                <a:tc>
                  <a:txBody>
                    <a:bodyPr/>
                    <a:lstStyle/>
                    <a:p>
                      <a:pPr algn="ctr"/>
                      <a:r>
                        <a:rPr lang="en-US" altLang="zh-CN" sz="1600" dirty="0">
                          <a:solidFill>
                            <a:schemeClr val="tx1"/>
                          </a:solidFill>
                        </a:rPr>
                        <a:t>Up</a:t>
                      </a:r>
                      <a:r>
                        <a:rPr lang="zh-CN" altLang="en-US" sz="1600" dirty="0">
                          <a:solidFill>
                            <a:schemeClr val="tx1"/>
                          </a:solidFill>
                        </a:rPr>
                        <a:t> </a:t>
                      </a:r>
                      <a:r>
                        <a:rPr lang="en-US" altLang="zh-CN" sz="1600" dirty="0">
                          <a:solidFill>
                            <a:schemeClr val="tx1"/>
                          </a:solidFill>
                        </a:rPr>
                        <a:t>to</a:t>
                      </a:r>
                      <a:r>
                        <a:rPr lang="zh-CN" altLang="en-US" sz="1600" dirty="0">
                          <a:solidFill>
                            <a:schemeClr val="tx1"/>
                          </a:solidFill>
                        </a:rPr>
                        <a:t> </a:t>
                      </a:r>
                      <a:r>
                        <a:rPr lang="en-US" altLang="zh-CN" sz="1600" dirty="0">
                          <a:solidFill>
                            <a:schemeClr val="tx1"/>
                          </a:solidFill>
                        </a:rPr>
                        <a:t>5</a:t>
                      </a:r>
                      <a:r>
                        <a:rPr lang="zh-CN" altLang="en-US" sz="1600" dirty="0">
                          <a:solidFill>
                            <a:schemeClr val="tx1"/>
                          </a:solidFill>
                        </a:rPr>
                        <a:t>*</a:t>
                      </a:r>
                      <a:r>
                        <a:rPr lang="en-US" altLang="zh-CN" sz="1600" dirty="0">
                          <a:solidFill>
                            <a:schemeClr val="tx1"/>
                          </a:solidFill>
                        </a:rPr>
                        <a:t>10</a:t>
                      </a:r>
                      <a:r>
                        <a:rPr lang="en-US" altLang="zh-CN" sz="1600" baseline="30000" dirty="0">
                          <a:solidFill>
                            <a:schemeClr val="tx1"/>
                          </a:solidFill>
                        </a:rPr>
                        <a:t>6</a:t>
                      </a:r>
                      <a:endParaRPr lang="zh-CN" altLang="en-US" sz="1600"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solidFill>
                            <a:schemeClr val="tx1"/>
                          </a:solidFill>
                        </a:rPr>
                        <a:t>Up</a:t>
                      </a:r>
                      <a:r>
                        <a:rPr lang="zh-CN" altLang="en-US" sz="1600" dirty="0">
                          <a:solidFill>
                            <a:schemeClr val="tx1"/>
                          </a:solidFill>
                        </a:rPr>
                        <a:t> </a:t>
                      </a:r>
                      <a:r>
                        <a:rPr lang="en-US" altLang="zh-CN" sz="1600" dirty="0">
                          <a:solidFill>
                            <a:schemeClr val="tx1"/>
                          </a:solidFill>
                        </a:rPr>
                        <a:t>to</a:t>
                      </a:r>
                      <a:r>
                        <a:rPr lang="zh-CN" altLang="en-US" sz="1600" dirty="0">
                          <a:solidFill>
                            <a:schemeClr val="tx1"/>
                          </a:solidFill>
                        </a:rPr>
                        <a:t> </a:t>
                      </a:r>
                      <a:r>
                        <a:rPr lang="en-US" altLang="zh-CN" sz="1600" dirty="0">
                          <a:solidFill>
                            <a:schemeClr val="tx1"/>
                          </a:solidFill>
                        </a:rPr>
                        <a:t>5</a:t>
                      </a:r>
                      <a:r>
                        <a:rPr lang="zh-CN" altLang="en-US" sz="1600" dirty="0">
                          <a:solidFill>
                            <a:schemeClr val="tx1"/>
                          </a:solidFill>
                        </a:rPr>
                        <a:t>*</a:t>
                      </a:r>
                      <a:r>
                        <a:rPr lang="en-US" altLang="zh-CN" sz="1600" dirty="0">
                          <a:solidFill>
                            <a:schemeClr val="tx1"/>
                          </a:solidFill>
                        </a:rPr>
                        <a:t>10</a:t>
                      </a:r>
                      <a:r>
                        <a:rPr lang="en-US" altLang="zh-CN" sz="1600" baseline="30000" dirty="0">
                          <a:solidFill>
                            <a:schemeClr val="tx1"/>
                          </a:solidFill>
                        </a:rPr>
                        <a:t>6</a:t>
                      </a:r>
                      <a:endParaRPr lang="zh-CN" altLang="en-US" sz="1600" dirty="0">
                        <a:solidFill>
                          <a:schemeClr val="tx1"/>
                        </a:solidFill>
                      </a:endParaRPr>
                    </a:p>
                  </a:txBody>
                  <a:tcPr/>
                </a:tc>
                <a:extLst>
                  <a:ext uri="{0D108BD9-81ED-4DB2-BD59-A6C34878D82A}">
                    <a16:rowId xmlns:a16="http://schemas.microsoft.com/office/drawing/2014/main" val="10003"/>
                  </a:ext>
                </a:extLst>
              </a:tr>
              <a:tr h="414838">
                <a:tc>
                  <a:txBody>
                    <a:bodyPr/>
                    <a:lstStyle/>
                    <a:p>
                      <a:pPr algn="ctr"/>
                      <a:r>
                        <a:rPr lang="en-US" altLang="zh-CN" sz="1400" dirty="0"/>
                        <a:t>Polarization</a:t>
                      </a:r>
                      <a:r>
                        <a:rPr lang="zh-CN" altLang="en-US" sz="1400" dirty="0"/>
                        <a:t>（</a:t>
                      </a:r>
                      <a:r>
                        <a:rPr lang="en-US" altLang="zh-CN" sz="1400" dirty="0"/>
                        <a:t>%</a:t>
                      </a:r>
                      <a:r>
                        <a:rPr lang="zh-CN" altLang="en-US" sz="1400" dirty="0"/>
                        <a:t>）</a:t>
                      </a:r>
                    </a:p>
                  </a:txBody>
                  <a:tcPr/>
                </a:tc>
                <a:tc>
                  <a:txBody>
                    <a:bodyPr/>
                    <a:lstStyle/>
                    <a:p>
                      <a:pPr algn="ctr"/>
                      <a:r>
                        <a:rPr lang="en-US" altLang="zh-CN" sz="1600" dirty="0">
                          <a:highlight>
                            <a:srgbClr val="FFFF00"/>
                          </a:highlight>
                        </a:rPr>
                        <a:t>&gt;95</a:t>
                      </a:r>
                      <a:endParaRPr lang="zh-CN" altLang="en-US" sz="1600" dirty="0">
                        <a:highlight>
                          <a:srgbClr val="FFFF00"/>
                        </a:highlight>
                      </a:endParaRPr>
                    </a:p>
                  </a:txBody>
                  <a:tcPr/>
                </a:tc>
                <a:tc>
                  <a:txBody>
                    <a:bodyPr/>
                    <a:lstStyle/>
                    <a:p>
                      <a:pPr algn="ctr"/>
                      <a:r>
                        <a:rPr lang="en-US" altLang="zh-CN" sz="1600" dirty="0">
                          <a:solidFill>
                            <a:schemeClr val="tx1"/>
                          </a:solidFill>
                        </a:rPr>
                        <a:t>&gt;95</a:t>
                      </a:r>
                      <a:endParaRPr lang="zh-CN" altLang="en-US" sz="1600" dirty="0">
                        <a:solidFill>
                          <a:schemeClr val="tx1"/>
                        </a:solidFill>
                      </a:endParaRPr>
                    </a:p>
                  </a:txBody>
                  <a:tcPr/>
                </a:tc>
                <a:tc>
                  <a:txBody>
                    <a:bodyPr/>
                    <a:lstStyle/>
                    <a:p>
                      <a:pPr algn="ctr"/>
                      <a:r>
                        <a:rPr lang="en-US" altLang="zh-CN" sz="1600" dirty="0">
                          <a:solidFill>
                            <a:schemeClr val="tx1"/>
                          </a:solidFill>
                        </a:rPr>
                        <a:t>50~95</a:t>
                      </a:r>
                      <a:endParaRPr lang="zh-CN" altLang="en-US" sz="1600" dirty="0">
                        <a:solidFill>
                          <a:schemeClr val="tx1"/>
                        </a:solidFill>
                      </a:endParaRPr>
                    </a:p>
                  </a:txBody>
                  <a:tcPr/>
                </a:tc>
                <a:extLst>
                  <a:ext uri="{0D108BD9-81ED-4DB2-BD59-A6C34878D82A}">
                    <a16:rowId xmlns:a16="http://schemas.microsoft.com/office/drawing/2014/main" val="10004"/>
                  </a:ext>
                </a:extLst>
              </a:tr>
              <a:tr h="392912">
                <a:tc>
                  <a:txBody>
                    <a:bodyPr/>
                    <a:lstStyle/>
                    <a:p>
                      <a:pPr algn="ctr"/>
                      <a:r>
                        <a:rPr lang="en-US" altLang="zh-CN" sz="1400" dirty="0"/>
                        <a:t>Positron</a:t>
                      </a:r>
                      <a:r>
                        <a:rPr lang="zh-CN" altLang="en-US" sz="1400" dirty="0"/>
                        <a:t>（</a:t>
                      </a:r>
                      <a:r>
                        <a:rPr lang="en-US" altLang="zh-CN" sz="1400" dirty="0"/>
                        <a:t>%</a:t>
                      </a:r>
                      <a:r>
                        <a:rPr lang="zh-CN" altLang="en-US" sz="1400" dirty="0"/>
                        <a:t>）</a:t>
                      </a:r>
                    </a:p>
                  </a:txBody>
                  <a:tcPr/>
                </a:tc>
                <a:tc>
                  <a:txBody>
                    <a:bodyPr/>
                    <a:lstStyle/>
                    <a:p>
                      <a:pPr algn="ctr"/>
                      <a:r>
                        <a:rPr lang="en-US" altLang="zh-CN" sz="1600" dirty="0">
                          <a:highlight>
                            <a:srgbClr val="FFFF00"/>
                          </a:highlight>
                        </a:rPr>
                        <a:t>&lt;1%</a:t>
                      </a:r>
                      <a:endParaRPr lang="zh-CN" altLang="en-US" sz="1600" dirty="0">
                        <a:highlight>
                          <a:srgbClr val="FFFF00"/>
                        </a:highlight>
                      </a:endParaRPr>
                    </a:p>
                  </a:txBody>
                  <a:tcPr/>
                </a:tc>
                <a:tc>
                  <a:txBody>
                    <a:bodyPr/>
                    <a:lstStyle/>
                    <a:p>
                      <a:pPr algn="ctr"/>
                      <a:r>
                        <a:rPr lang="en-US" altLang="zh-CN" sz="1600" dirty="0">
                          <a:solidFill>
                            <a:schemeClr val="tx1"/>
                          </a:solidFill>
                        </a:rPr>
                        <a:t>NA</a:t>
                      </a:r>
                      <a:endParaRPr lang="zh-CN" altLang="en-US" sz="1600" dirty="0">
                        <a:solidFill>
                          <a:schemeClr val="tx1"/>
                        </a:solidFill>
                      </a:endParaRPr>
                    </a:p>
                  </a:txBody>
                  <a:tcPr/>
                </a:tc>
                <a:tc>
                  <a:txBody>
                    <a:bodyPr/>
                    <a:lstStyle/>
                    <a:p>
                      <a:pPr algn="ctr"/>
                      <a:r>
                        <a:rPr lang="en-US" altLang="zh-CN" sz="1600" dirty="0">
                          <a:solidFill>
                            <a:schemeClr val="tx1"/>
                          </a:solidFill>
                        </a:rPr>
                        <a:t>&lt;1%</a:t>
                      </a:r>
                      <a:endParaRPr lang="zh-CN" altLang="en-US" sz="1600" dirty="0">
                        <a:solidFill>
                          <a:schemeClr val="tx1"/>
                        </a:solidFill>
                      </a:endParaRPr>
                    </a:p>
                  </a:txBody>
                  <a:tcPr/>
                </a:tc>
                <a:extLst>
                  <a:ext uri="{0D108BD9-81ED-4DB2-BD59-A6C34878D82A}">
                    <a16:rowId xmlns:a16="http://schemas.microsoft.com/office/drawing/2014/main" val="10005"/>
                  </a:ext>
                </a:extLst>
              </a:tr>
              <a:tr h="460573">
                <a:tc>
                  <a:txBody>
                    <a:bodyPr/>
                    <a:lstStyle/>
                    <a:p>
                      <a:pPr algn="ctr"/>
                      <a:r>
                        <a:rPr lang="en-US" altLang="zh-CN" sz="1400" dirty="0"/>
                        <a:t>Repetition</a:t>
                      </a:r>
                      <a:r>
                        <a:rPr lang="zh-CN" altLang="en-US" sz="1400" dirty="0"/>
                        <a:t>（</a:t>
                      </a:r>
                      <a:r>
                        <a:rPr lang="en-US" altLang="zh-CN" sz="1400" dirty="0"/>
                        <a:t>Hz</a:t>
                      </a:r>
                      <a:r>
                        <a:rPr lang="zh-CN" altLang="en-US" sz="1400" dirty="0"/>
                        <a:t>）</a:t>
                      </a:r>
                    </a:p>
                  </a:txBody>
                  <a:tcPr/>
                </a:tc>
                <a:tc>
                  <a:txBody>
                    <a:bodyPr/>
                    <a:lstStyle/>
                    <a:p>
                      <a:pPr algn="ctr"/>
                      <a:r>
                        <a:rPr lang="en-US" altLang="zh-CN" sz="1600" dirty="0">
                          <a:highlight>
                            <a:srgbClr val="FFFF00"/>
                          </a:highlight>
                        </a:rPr>
                        <a:t>1</a:t>
                      </a:r>
                      <a:endParaRPr lang="zh-CN" altLang="en-US" sz="1600" dirty="0">
                        <a:highlight>
                          <a:srgbClr val="FFFF00"/>
                        </a:highlight>
                      </a:endParaRPr>
                    </a:p>
                  </a:txBody>
                  <a:tcPr/>
                </a:tc>
                <a:tc>
                  <a:txBody>
                    <a:bodyPr/>
                    <a:lstStyle/>
                    <a:p>
                      <a:pPr algn="ctr"/>
                      <a:r>
                        <a:rPr lang="en-US" altLang="zh-CN" sz="1600" dirty="0">
                          <a:solidFill>
                            <a:schemeClr val="tx1"/>
                          </a:solidFill>
                        </a:rPr>
                        <a:t>Up</a:t>
                      </a:r>
                      <a:r>
                        <a:rPr lang="zh-CN" altLang="en-US" sz="1600" dirty="0">
                          <a:solidFill>
                            <a:schemeClr val="tx1"/>
                          </a:solidFill>
                        </a:rPr>
                        <a:t> </a:t>
                      </a:r>
                      <a:r>
                        <a:rPr lang="en-US" altLang="zh-CN" sz="1600" dirty="0">
                          <a:solidFill>
                            <a:schemeClr val="tx1"/>
                          </a:solidFill>
                        </a:rPr>
                        <a:t>to</a:t>
                      </a:r>
                      <a:r>
                        <a:rPr lang="zh-CN" altLang="en-US" sz="1600" dirty="0">
                          <a:solidFill>
                            <a:schemeClr val="tx1"/>
                          </a:solidFill>
                        </a:rPr>
                        <a:t> </a:t>
                      </a:r>
                      <a:r>
                        <a:rPr lang="en-US" altLang="zh-CN" sz="1600" dirty="0">
                          <a:solidFill>
                            <a:schemeClr val="tx1"/>
                          </a:solidFill>
                        </a:rPr>
                        <a:t>5</a:t>
                      </a:r>
                      <a:endParaRPr lang="zh-CN" altLang="en-US" sz="1600"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solidFill>
                            <a:schemeClr val="tx1"/>
                          </a:solidFill>
                        </a:rPr>
                        <a:t>Up</a:t>
                      </a:r>
                      <a:r>
                        <a:rPr lang="zh-CN" altLang="en-US" sz="1600" dirty="0">
                          <a:solidFill>
                            <a:schemeClr val="tx1"/>
                          </a:solidFill>
                        </a:rPr>
                        <a:t> </a:t>
                      </a:r>
                      <a:r>
                        <a:rPr lang="en-US" altLang="zh-CN" sz="1600" dirty="0">
                          <a:solidFill>
                            <a:schemeClr val="tx1"/>
                          </a:solidFill>
                        </a:rPr>
                        <a:t>to</a:t>
                      </a:r>
                      <a:r>
                        <a:rPr lang="zh-CN" altLang="en-US" sz="1600" dirty="0">
                          <a:solidFill>
                            <a:schemeClr val="tx1"/>
                          </a:solidFill>
                        </a:rPr>
                        <a:t> </a:t>
                      </a:r>
                      <a:r>
                        <a:rPr lang="en-US" altLang="zh-CN" sz="1600" dirty="0">
                          <a:solidFill>
                            <a:schemeClr val="tx1"/>
                          </a:solidFill>
                        </a:rPr>
                        <a:t>5</a:t>
                      </a:r>
                      <a:endParaRPr lang="zh-CN" altLang="en-US" sz="1600" dirty="0">
                        <a:solidFill>
                          <a:schemeClr val="tx1"/>
                        </a:solidFill>
                      </a:endParaRPr>
                    </a:p>
                  </a:txBody>
                  <a:tcPr/>
                </a:tc>
                <a:extLst>
                  <a:ext uri="{0D108BD9-81ED-4DB2-BD59-A6C34878D82A}">
                    <a16:rowId xmlns:a16="http://schemas.microsoft.com/office/drawing/2014/main" val="10006"/>
                  </a:ext>
                </a:extLst>
              </a:tr>
              <a:tr h="523881">
                <a:tc>
                  <a:txBody>
                    <a:bodyPr/>
                    <a:lstStyle/>
                    <a:p>
                      <a:pPr algn="ctr"/>
                      <a:r>
                        <a:rPr lang="en-US" altLang="zh-CN" sz="1400" dirty="0"/>
                        <a:t>Terminals</a:t>
                      </a:r>
                      <a:endParaRPr lang="zh-CN" altLang="en-US" sz="1400" dirty="0"/>
                    </a:p>
                  </a:txBody>
                  <a:tcPr/>
                </a:tc>
                <a:tc>
                  <a:txBody>
                    <a:bodyPr/>
                    <a:lstStyle/>
                    <a:p>
                      <a:pPr algn="ctr"/>
                      <a:r>
                        <a:rPr lang="en-US" altLang="zh-CN" sz="1600" dirty="0">
                          <a:highlight>
                            <a:srgbClr val="FFFF00"/>
                          </a:highlight>
                        </a:rPr>
                        <a:t>2</a:t>
                      </a:r>
                      <a:endParaRPr lang="zh-CN" altLang="en-US" sz="1600" dirty="0">
                        <a:highlight>
                          <a:srgbClr val="FFFF00"/>
                        </a:highlight>
                      </a:endParaRPr>
                    </a:p>
                  </a:txBody>
                  <a:tcPr/>
                </a:tc>
                <a:tc>
                  <a:txBody>
                    <a:bodyPr/>
                    <a:lstStyle/>
                    <a:p>
                      <a:pPr algn="ctr"/>
                      <a:r>
                        <a:rPr lang="en-US" altLang="zh-CN" sz="1600" dirty="0">
                          <a:solidFill>
                            <a:schemeClr val="tx1"/>
                          </a:solidFill>
                        </a:rPr>
                        <a:t>1~2</a:t>
                      </a:r>
                      <a:endParaRPr lang="zh-CN" altLang="en-US" sz="1600" dirty="0">
                        <a:solidFill>
                          <a:schemeClr val="tx1"/>
                        </a:solidFill>
                      </a:endParaRPr>
                    </a:p>
                  </a:txBody>
                  <a:tcPr/>
                </a:tc>
                <a:tc>
                  <a:txBody>
                    <a:bodyPr/>
                    <a:lstStyle/>
                    <a:p>
                      <a:pPr algn="ctr"/>
                      <a:r>
                        <a:rPr lang="en-US" altLang="zh-CN" sz="1600" dirty="0">
                          <a:solidFill>
                            <a:schemeClr val="tx1"/>
                          </a:solidFill>
                        </a:rPr>
                        <a:t>2</a:t>
                      </a:r>
                      <a:endParaRPr lang="zh-CN" altLang="en-US" sz="1600" dirty="0">
                        <a:solidFill>
                          <a:schemeClr val="tx1"/>
                        </a:solidFill>
                      </a:endParaRPr>
                    </a:p>
                  </a:txBody>
                  <a:tcPr/>
                </a:tc>
                <a:extLst>
                  <a:ext uri="{0D108BD9-81ED-4DB2-BD59-A6C34878D82A}">
                    <a16:rowId xmlns:a16="http://schemas.microsoft.com/office/drawing/2014/main" val="10007"/>
                  </a:ext>
                </a:extLst>
              </a:tr>
              <a:tr h="445961">
                <a:tc>
                  <a:txBody>
                    <a:bodyPr/>
                    <a:lstStyle/>
                    <a:p>
                      <a:pPr algn="ctr"/>
                      <a:r>
                        <a:rPr lang="en-US" altLang="zh-CN" sz="1400" dirty="0"/>
                        <a:t>Muon</a:t>
                      </a:r>
                      <a:r>
                        <a:rPr lang="zh-CN" altLang="en-US" sz="1400" dirty="0"/>
                        <a:t> </a:t>
                      </a:r>
                      <a:r>
                        <a:rPr lang="en-US" altLang="zh-CN" sz="1400" dirty="0"/>
                        <a:t>Momentum</a:t>
                      </a:r>
                    </a:p>
                    <a:p>
                      <a:pPr algn="ctr"/>
                      <a:r>
                        <a:rPr lang="zh-CN" altLang="en-US" sz="1400" dirty="0"/>
                        <a:t>（</a:t>
                      </a:r>
                      <a:r>
                        <a:rPr lang="en-US" altLang="zh-CN" sz="1400" dirty="0"/>
                        <a:t>MeV/c</a:t>
                      </a:r>
                      <a:r>
                        <a:rPr lang="zh-CN" altLang="en-US" sz="1400" dirty="0"/>
                        <a:t>）</a:t>
                      </a:r>
                      <a:endParaRPr lang="zh-CN" altLang="en-US" sz="1200" dirty="0"/>
                    </a:p>
                  </a:txBody>
                  <a:tcPr/>
                </a:tc>
                <a:tc>
                  <a:txBody>
                    <a:bodyPr/>
                    <a:lstStyle/>
                    <a:p>
                      <a:pPr algn="ctr"/>
                      <a:r>
                        <a:rPr lang="en-US" altLang="zh-CN" sz="1600" dirty="0">
                          <a:solidFill>
                            <a:schemeClr val="tx1"/>
                          </a:solidFill>
                          <a:highlight>
                            <a:srgbClr val="FFFF00"/>
                          </a:highlight>
                        </a:rPr>
                        <a:t>30</a:t>
                      </a:r>
                      <a:endParaRPr lang="zh-CN" altLang="en-US" sz="1100" dirty="0">
                        <a:solidFill>
                          <a:schemeClr val="tx1"/>
                        </a:solidFill>
                        <a:highlight>
                          <a:srgbClr val="FFFF00"/>
                        </a:highlight>
                      </a:endParaRPr>
                    </a:p>
                  </a:txBody>
                  <a:tcPr/>
                </a:tc>
                <a:tc>
                  <a:txBody>
                    <a:bodyPr/>
                    <a:lstStyle/>
                    <a:p>
                      <a:pPr algn="ctr"/>
                      <a:r>
                        <a:rPr lang="en-US" altLang="zh-CN" sz="1600" dirty="0">
                          <a:solidFill>
                            <a:schemeClr val="tx1"/>
                          </a:solidFill>
                        </a:rPr>
                        <a:t>30</a:t>
                      </a:r>
                      <a:endParaRPr lang="zh-CN" altLang="en-US" sz="1600"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solidFill>
                            <a:schemeClr val="tx1"/>
                          </a:solidFill>
                        </a:rPr>
                        <a:t>Up</a:t>
                      </a:r>
                      <a:r>
                        <a:rPr lang="zh-CN" altLang="en-US" sz="1600" dirty="0">
                          <a:solidFill>
                            <a:schemeClr val="tx1"/>
                          </a:solidFill>
                        </a:rPr>
                        <a:t> </a:t>
                      </a:r>
                      <a:r>
                        <a:rPr lang="en-US" altLang="zh-CN" sz="1600" dirty="0">
                          <a:solidFill>
                            <a:schemeClr val="tx1"/>
                          </a:solidFill>
                        </a:rPr>
                        <a:t>to</a:t>
                      </a:r>
                      <a:r>
                        <a:rPr lang="zh-CN" altLang="en-US" sz="1600" dirty="0">
                          <a:solidFill>
                            <a:schemeClr val="tx1"/>
                          </a:solidFill>
                        </a:rPr>
                        <a:t> </a:t>
                      </a:r>
                      <a:r>
                        <a:rPr lang="en-US" altLang="zh-CN" sz="1600" dirty="0">
                          <a:solidFill>
                            <a:schemeClr val="tx1"/>
                          </a:solidFill>
                        </a:rPr>
                        <a:t>120</a:t>
                      </a:r>
                      <a:endParaRPr lang="zh-CN" altLang="en-US" sz="1600" dirty="0">
                        <a:solidFill>
                          <a:schemeClr val="tx1"/>
                        </a:solidFill>
                      </a:endParaRPr>
                    </a:p>
                  </a:txBody>
                  <a:tcPr/>
                </a:tc>
                <a:extLst>
                  <a:ext uri="{0D108BD9-81ED-4DB2-BD59-A6C34878D82A}">
                    <a16:rowId xmlns:a16="http://schemas.microsoft.com/office/drawing/2014/main" val="10008"/>
                  </a:ext>
                </a:extLst>
              </a:tr>
              <a:tr h="621666">
                <a:tc>
                  <a:txBody>
                    <a:bodyPr/>
                    <a:lstStyle/>
                    <a:p>
                      <a:pPr algn="ctr"/>
                      <a:r>
                        <a:rPr lang="en-US" altLang="zh-CN" sz="1400" dirty="0"/>
                        <a:t>Full</a:t>
                      </a:r>
                      <a:r>
                        <a:rPr lang="zh-CN" altLang="en-US" sz="1400" dirty="0"/>
                        <a:t> </a:t>
                      </a:r>
                      <a:r>
                        <a:rPr lang="en-US" altLang="zh-CN" sz="1400" dirty="0"/>
                        <a:t>Beam</a:t>
                      </a:r>
                      <a:r>
                        <a:rPr lang="zh-CN" altLang="en-US" sz="1400" dirty="0"/>
                        <a:t> </a:t>
                      </a:r>
                      <a:r>
                        <a:rPr lang="en-US" altLang="zh-CN" sz="1400" dirty="0"/>
                        <a:t>Spot</a:t>
                      </a:r>
                    </a:p>
                    <a:p>
                      <a:pPr algn="ctr"/>
                      <a:r>
                        <a:rPr lang="zh-CN" altLang="en-US" sz="1400" dirty="0"/>
                        <a:t>（</a:t>
                      </a:r>
                      <a:r>
                        <a:rPr lang="en-US" altLang="zh-CN" sz="1400" dirty="0"/>
                        <a:t>mm</a:t>
                      </a:r>
                      <a:r>
                        <a:rPr lang="zh-CN" altLang="en-US" sz="1400" dirty="0"/>
                        <a:t>）</a:t>
                      </a:r>
                      <a:endParaRPr lang="zh-CN" altLang="en-US" sz="1200" dirty="0"/>
                    </a:p>
                  </a:txBody>
                  <a:tcPr/>
                </a:tc>
                <a:tc>
                  <a:txBody>
                    <a:bodyPr/>
                    <a:lstStyle/>
                    <a:p>
                      <a:pPr algn="ctr"/>
                      <a:r>
                        <a:rPr lang="en-US" altLang="zh-CN" sz="1600" dirty="0">
                          <a:solidFill>
                            <a:schemeClr val="tx1"/>
                          </a:solidFill>
                          <a:highlight>
                            <a:srgbClr val="FFFF00"/>
                          </a:highlight>
                        </a:rPr>
                        <a:t>10</a:t>
                      </a:r>
                      <a:r>
                        <a:rPr lang="zh-CN" altLang="en-US" sz="1600" dirty="0">
                          <a:solidFill>
                            <a:schemeClr val="tx1"/>
                          </a:solidFill>
                          <a:highlight>
                            <a:srgbClr val="FFFF00"/>
                          </a:highlight>
                        </a:rPr>
                        <a:t> </a:t>
                      </a:r>
                      <a:r>
                        <a:rPr lang="en-US" altLang="zh-CN" sz="1600" dirty="0">
                          <a:solidFill>
                            <a:schemeClr val="tx1"/>
                          </a:solidFill>
                          <a:highlight>
                            <a:srgbClr val="FFFF00"/>
                          </a:highlight>
                        </a:rPr>
                        <a:t>~</a:t>
                      </a:r>
                      <a:r>
                        <a:rPr lang="zh-CN" altLang="en-US" sz="1600" dirty="0">
                          <a:solidFill>
                            <a:schemeClr val="tx1"/>
                          </a:solidFill>
                          <a:highlight>
                            <a:srgbClr val="FFFF00"/>
                          </a:highlight>
                        </a:rPr>
                        <a:t> </a:t>
                      </a:r>
                      <a:r>
                        <a:rPr lang="en-US" altLang="zh-CN" sz="1600" dirty="0">
                          <a:solidFill>
                            <a:schemeClr val="tx1"/>
                          </a:solidFill>
                          <a:highlight>
                            <a:srgbClr val="FFFF00"/>
                          </a:highlight>
                        </a:rPr>
                        <a:t>30</a:t>
                      </a:r>
                      <a:endParaRPr lang="zh-CN" altLang="en-US" sz="1100" dirty="0">
                        <a:solidFill>
                          <a:schemeClr val="tx1"/>
                        </a:solidFill>
                        <a:highlight>
                          <a:srgbClr val="FFFF00"/>
                        </a:highlight>
                      </a:endParaRPr>
                    </a:p>
                  </a:txBody>
                  <a:tcPr/>
                </a:tc>
                <a:tc>
                  <a:txBody>
                    <a:bodyPr/>
                    <a:lstStyle/>
                    <a:p>
                      <a:pPr algn="ctr"/>
                      <a:r>
                        <a:rPr lang="en-US" altLang="zh-CN" sz="1600" dirty="0">
                          <a:solidFill>
                            <a:schemeClr val="tx1"/>
                          </a:solidFill>
                        </a:rPr>
                        <a:t>10</a:t>
                      </a:r>
                      <a:r>
                        <a:rPr lang="zh-CN" altLang="en-US" sz="1600" dirty="0">
                          <a:solidFill>
                            <a:schemeClr val="tx1"/>
                          </a:solidFill>
                        </a:rPr>
                        <a:t> </a:t>
                      </a:r>
                      <a:r>
                        <a:rPr lang="en-US" altLang="zh-CN" sz="1600" dirty="0">
                          <a:solidFill>
                            <a:schemeClr val="tx1"/>
                          </a:solidFill>
                        </a:rPr>
                        <a:t>~</a:t>
                      </a:r>
                      <a:r>
                        <a:rPr lang="zh-CN" altLang="en-US" sz="1600" dirty="0">
                          <a:solidFill>
                            <a:schemeClr val="tx1"/>
                          </a:solidFill>
                        </a:rPr>
                        <a:t> </a:t>
                      </a:r>
                      <a:r>
                        <a:rPr lang="en-US" altLang="zh-CN" sz="1600" dirty="0">
                          <a:solidFill>
                            <a:schemeClr val="tx1"/>
                          </a:solidFill>
                        </a:rPr>
                        <a:t>30</a:t>
                      </a:r>
                      <a:endParaRPr lang="zh-CN" altLang="en-US" sz="1600" dirty="0">
                        <a:solidFill>
                          <a:schemeClr val="tx1"/>
                        </a:solidFill>
                      </a:endParaRPr>
                    </a:p>
                  </a:txBody>
                  <a:tcPr/>
                </a:tc>
                <a:tc>
                  <a:txBody>
                    <a:bodyPr/>
                    <a:lstStyle/>
                    <a:p>
                      <a:pPr algn="ctr"/>
                      <a:r>
                        <a:rPr lang="en-US" altLang="zh-CN" sz="1600" dirty="0">
                          <a:solidFill>
                            <a:schemeClr val="tx1"/>
                          </a:solidFill>
                        </a:rPr>
                        <a:t>10~30</a:t>
                      </a:r>
                      <a:endParaRPr lang="zh-CN" altLang="en-US" sz="1600" dirty="0">
                        <a:solidFill>
                          <a:schemeClr val="tx1"/>
                        </a:solidFill>
                      </a:endParaRPr>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4229629979"/>
      </p:ext>
    </p:extLst>
  </p:cSld>
  <p:clrMapOvr>
    <a:masterClrMapping/>
  </p:clrMapOvr>
  <mc:AlternateContent xmlns:mc="http://schemas.openxmlformats.org/markup-compatibility/2006" xmlns:p14="http://schemas.microsoft.com/office/powerpoint/2010/main">
    <mc:Choice Requires="p14">
      <p:transition spd="slow" p14:dur="2000" advTm="83303"/>
    </mc:Choice>
    <mc:Fallback xmlns="">
      <p:transition spd="slow" advTm="83303"/>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446856" cy="220612"/>
          </a:xfrm>
          <a:noFill/>
        </p:spPr>
        <p:txBody>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l"/>
            <a:fld id="{28703CA2-3F05-064F-A158-E0661BECFC9B}" type="slidenum">
              <a:rPr kumimoji="0" lang="en-US" altLang="zh-CN" sz="900">
                <a:solidFill>
                  <a:srgbClr val="4D5E68"/>
                </a:solidFill>
                <a:latin typeface="Impact" panose="020B0806030902050204" charset="0"/>
              </a:rPr>
              <a:t>39</a:t>
            </a:fld>
            <a:endParaRPr kumimoji="0" lang="en-US" altLang="zh-CN" sz="900" dirty="0">
              <a:solidFill>
                <a:srgbClr val="4D5E68"/>
              </a:solidFill>
              <a:latin typeface="Impact" panose="020B0806030902050204" charset="0"/>
            </a:endParaRPr>
          </a:p>
        </p:txBody>
      </p:sp>
      <p:sp>
        <p:nvSpPr>
          <p:cNvPr id="2" name="文本框 1"/>
          <p:cNvSpPr txBox="1"/>
          <p:nvPr/>
        </p:nvSpPr>
        <p:spPr>
          <a:xfrm>
            <a:off x="6689558" y="7571874"/>
            <a:ext cx="0" cy="0"/>
          </a:xfrm>
          <a:prstGeom prst="rect">
            <a:avLst/>
          </a:prstGeom>
          <a:solidFill>
            <a:schemeClr val="tx2">
              <a:lumMod val="60000"/>
              <a:lumOff val="40000"/>
            </a:schemeClr>
          </a:solidFill>
        </p:spPr>
        <p:txBody>
          <a:bodyPr wrap="none" rtlCol="0">
            <a:noAutofit/>
          </a:bodyPr>
          <a:lstStyle/>
          <a:p>
            <a:pPr algn="just">
              <a:lnSpc>
                <a:spcPct val="110000"/>
              </a:lnSpc>
              <a:spcBef>
                <a:spcPts val="0"/>
              </a:spcBef>
              <a:spcAft>
                <a:spcPts val="600"/>
              </a:spcAft>
              <a:buClr>
                <a:schemeClr val="tx1"/>
              </a:buClr>
            </a:pPr>
            <a:endParaRPr kumimoji="1" lang="zh-CN" altLang="en-US"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Rectangle 8"/>
          <p:cNvSpPr txBox="1">
            <a:spLocks noChangeArrowheads="1"/>
          </p:cNvSpPr>
          <p:nvPr/>
        </p:nvSpPr>
        <p:spPr bwMode="auto">
          <a:xfrm>
            <a:off x="590232" y="142875"/>
            <a:ext cx="7920038" cy="500380"/>
          </a:xfrm>
          <a:prstGeom prst="rect">
            <a:avLst/>
          </a:prstGeom>
          <a:noFill/>
          <a:ln w="9525">
            <a:noFill/>
            <a:miter lim="800000"/>
          </a:ln>
        </p:spPr>
        <p:txBody>
          <a:bodyPr anchor="ctr"/>
          <a:lstStyle/>
          <a:p>
            <a:pPr indent="0"/>
            <a:r>
              <a:rPr kumimoji="1" lang="en-US" altLang="zh-CN"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Repetition</a:t>
            </a:r>
            <a:r>
              <a:rPr kumimoji="1" lang="zh-CN" altLang="en-US"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 </a:t>
            </a:r>
            <a:r>
              <a:rPr kumimoji="1" lang="en-US" altLang="zh-CN"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Rate</a:t>
            </a:r>
            <a:endParaRPr kumimoji="1" lang="zh-CN" altLang="en-US"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endParaRPr>
          </a:p>
        </p:txBody>
      </p:sp>
      <p:sp>
        <p:nvSpPr>
          <p:cNvPr id="3" name="文本框 2"/>
          <p:cNvSpPr txBox="1"/>
          <p:nvPr/>
        </p:nvSpPr>
        <p:spPr>
          <a:xfrm>
            <a:off x="9894627" y="4094328"/>
            <a:ext cx="0" cy="0"/>
          </a:xfrm>
          <a:prstGeom prst="rect">
            <a:avLst/>
          </a:prstGeom>
          <a:solidFill>
            <a:schemeClr val="tx2">
              <a:lumMod val="60000"/>
              <a:lumOff val="40000"/>
            </a:schemeClr>
          </a:solidFill>
        </p:spPr>
        <p:txBody>
          <a:bodyPr wrap="none" rtlCol="0">
            <a:noAutofit/>
          </a:bodyPr>
          <a:lstStyle/>
          <a:p>
            <a:pPr algn="just">
              <a:lnSpc>
                <a:spcPct val="110000"/>
              </a:lnSpc>
              <a:spcBef>
                <a:spcPts val="0"/>
              </a:spcBef>
              <a:spcAft>
                <a:spcPts val="600"/>
              </a:spcAft>
              <a:buClr>
                <a:schemeClr val="tx1"/>
              </a:buClr>
            </a:pPr>
            <a:endParaRPr kumimoji="1" lang="zh-CN" altLang="en-US"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矩形 18"/>
          <p:cNvSpPr/>
          <p:nvPr/>
        </p:nvSpPr>
        <p:spPr>
          <a:xfrm>
            <a:off x="-3175" y="728664"/>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6">
                  <a:lumMod val="60000"/>
                  <a:lumOff val="40000"/>
                </a:schemeClr>
              </a:solidFill>
            </a:endParaRPr>
          </a:p>
        </p:txBody>
      </p:sp>
      <p:pic>
        <p:nvPicPr>
          <p:cNvPr id="20" name="图片 19">
            <a:extLst>
              <a:ext uri="{FF2B5EF4-FFF2-40B4-BE49-F238E27FC236}">
                <a16:creationId xmlns:a16="http://schemas.microsoft.com/office/drawing/2014/main" id="{8DAFEA13-6038-0545-99C9-C4CAEC79D781}"/>
              </a:ext>
            </a:extLst>
          </p:cNvPr>
          <p:cNvPicPr>
            <a:picLocks noChangeAspect="1"/>
          </p:cNvPicPr>
          <p:nvPr/>
        </p:nvPicPr>
        <p:blipFill rotWithShape="1">
          <a:blip r:embed="rId3"/>
          <a:srcRect l="20012" t="-520" r="22521" b="22967"/>
          <a:stretch/>
        </p:blipFill>
        <p:spPr>
          <a:xfrm>
            <a:off x="4882639" y="1204359"/>
            <a:ext cx="3065333" cy="2211640"/>
          </a:xfrm>
          <a:prstGeom prst="rect">
            <a:avLst/>
          </a:prstGeom>
        </p:spPr>
      </p:pic>
      <p:graphicFrame>
        <p:nvGraphicFramePr>
          <p:cNvPr id="21" name="表格 20">
            <a:extLst>
              <a:ext uri="{FF2B5EF4-FFF2-40B4-BE49-F238E27FC236}">
                <a16:creationId xmlns:a16="http://schemas.microsoft.com/office/drawing/2014/main" id="{0058B75E-4324-5D40-A3EC-89DB6C507545}"/>
              </a:ext>
            </a:extLst>
          </p:cNvPr>
          <p:cNvGraphicFramePr>
            <a:graphicFrameLocks noGrp="1"/>
          </p:cNvGraphicFramePr>
          <p:nvPr>
            <p:extLst>
              <p:ext uri="{D42A27DB-BD31-4B8C-83A1-F6EECF244321}">
                <p14:modId xmlns:p14="http://schemas.microsoft.com/office/powerpoint/2010/main" val="1474161363"/>
              </p:ext>
            </p:extLst>
          </p:nvPr>
        </p:nvGraphicFramePr>
        <p:xfrm>
          <a:off x="990600" y="4114800"/>
          <a:ext cx="7162800" cy="1483360"/>
        </p:xfrm>
        <a:graphic>
          <a:graphicData uri="http://schemas.openxmlformats.org/drawingml/2006/table">
            <a:tbl>
              <a:tblPr firstRow="1" bandRow="1">
                <a:tableStyleId>{5A111915-BE36-4E01-A7E5-04B1672EAD32}</a:tableStyleId>
              </a:tblPr>
              <a:tblGrid>
                <a:gridCol w="2387600">
                  <a:extLst>
                    <a:ext uri="{9D8B030D-6E8A-4147-A177-3AD203B41FA5}">
                      <a16:colId xmlns:a16="http://schemas.microsoft.com/office/drawing/2014/main" val="20000"/>
                    </a:ext>
                  </a:extLst>
                </a:gridCol>
                <a:gridCol w="2387600">
                  <a:extLst>
                    <a:ext uri="{9D8B030D-6E8A-4147-A177-3AD203B41FA5}">
                      <a16:colId xmlns:a16="http://schemas.microsoft.com/office/drawing/2014/main" val="20001"/>
                    </a:ext>
                  </a:extLst>
                </a:gridCol>
                <a:gridCol w="2387600">
                  <a:extLst>
                    <a:ext uri="{9D8B030D-6E8A-4147-A177-3AD203B41FA5}">
                      <a16:colId xmlns:a16="http://schemas.microsoft.com/office/drawing/2014/main" val="20002"/>
                    </a:ext>
                  </a:extLst>
                </a:gridCol>
              </a:tblGrid>
              <a:tr h="370840">
                <a:tc>
                  <a:txBody>
                    <a:bodyPr/>
                    <a:lstStyle/>
                    <a:p>
                      <a:pPr algn="ctr"/>
                      <a:endParaRPr lang="zh-CN" altLang="en-US" dirty="0"/>
                    </a:p>
                  </a:txBody>
                  <a:tcPr/>
                </a:tc>
                <a:tc>
                  <a:txBody>
                    <a:bodyPr/>
                    <a:lstStyle/>
                    <a:p>
                      <a:pPr algn="ctr"/>
                      <a:r>
                        <a:rPr lang="zh-CN" altLang="en-US" dirty="0"/>
                        <a:t>连续型</a:t>
                      </a:r>
                    </a:p>
                  </a:txBody>
                  <a:tcPr/>
                </a:tc>
                <a:tc>
                  <a:txBody>
                    <a:bodyPr/>
                    <a:lstStyle/>
                    <a:p>
                      <a:pPr algn="ctr"/>
                      <a:r>
                        <a:rPr lang="zh-CN" altLang="en-US" dirty="0"/>
                        <a:t>脉冲型</a:t>
                      </a:r>
                    </a:p>
                  </a:txBody>
                  <a:tcPr/>
                </a:tc>
                <a:extLst>
                  <a:ext uri="{0D108BD9-81ED-4DB2-BD59-A6C34878D82A}">
                    <a16:rowId xmlns:a16="http://schemas.microsoft.com/office/drawing/2014/main" val="10000"/>
                  </a:ext>
                </a:extLst>
              </a:tr>
              <a:tr h="370840">
                <a:tc>
                  <a:txBody>
                    <a:bodyPr/>
                    <a:lstStyle/>
                    <a:p>
                      <a:pPr algn="ctr"/>
                      <a:r>
                        <a:rPr lang="en-US" altLang="zh-CN" dirty="0"/>
                        <a:t>Count</a:t>
                      </a:r>
                      <a:r>
                        <a:rPr lang="zh-CN" altLang="en-US" dirty="0"/>
                        <a:t> </a:t>
                      </a:r>
                      <a:r>
                        <a:rPr lang="en-US" altLang="zh-CN" dirty="0"/>
                        <a:t>Rate</a:t>
                      </a:r>
                      <a:endParaRPr lang="zh-CN" altLang="en-US" dirty="0"/>
                    </a:p>
                  </a:txBody>
                  <a:tcPr/>
                </a:tc>
                <a:tc>
                  <a:txBody>
                    <a:bodyPr/>
                    <a:lstStyle/>
                    <a:p>
                      <a:pPr algn="ctr"/>
                      <a:r>
                        <a:rPr lang="en-US" altLang="zh-CN" dirty="0">
                          <a:solidFill>
                            <a:srgbClr val="008000"/>
                          </a:solidFill>
                        </a:rPr>
                        <a:t>&lt; 5</a:t>
                      </a:r>
                      <a:r>
                        <a:rPr lang="zh-CN" altLang="en-US" dirty="0">
                          <a:solidFill>
                            <a:srgbClr val="008000"/>
                          </a:solidFill>
                        </a:rPr>
                        <a:t>*</a:t>
                      </a:r>
                      <a:r>
                        <a:rPr lang="en-US" altLang="zh-CN" dirty="0">
                          <a:solidFill>
                            <a:srgbClr val="008000"/>
                          </a:solidFill>
                        </a:rPr>
                        <a:t>10</a:t>
                      </a:r>
                      <a:r>
                        <a:rPr lang="en-US" altLang="zh-CN" baseline="30000" dirty="0">
                          <a:solidFill>
                            <a:srgbClr val="008000"/>
                          </a:solidFill>
                        </a:rPr>
                        <a:t>4 </a:t>
                      </a:r>
                      <a:r>
                        <a:rPr lang="en-US" altLang="zh-CN" baseline="0" dirty="0">
                          <a:solidFill>
                            <a:srgbClr val="008000"/>
                          </a:solidFill>
                        </a:rPr>
                        <a:t>μ</a:t>
                      </a:r>
                      <a:r>
                        <a:rPr lang="en-US" altLang="zh-CN" baseline="30000" dirty="0">
                          <a:solidFill>
                            <a:srgbClr val="008000"/>
                          </a:solidFill>
                        </a:rPr>
                        <a:t>+</a:t>
                      </a:r>
                      <a:r>
                        <a:rPr lang="en-US" altLang="zh-CN" baseline="0" dirty="0">
                          <a:solidFill>
                            <a:srgbClr val="008000"/>
                          </a:solidFill>
                        </a:rPr>
                        <a:t>/s</a:t>
                      </a:r>
                      <a:endParaRPr lang="zh-CN" altLang="en-US" dirty="0">
                        <a:solidFill>
                          <a:srgbClr val="008000"/>
                        </a:solidFill>
                      </a:endParaRPr>
                    </a:p>
                  </a:txBody>
                  <a:tcPr/>
                </a:tc>
                <a:tc>
                  <a:txBody>
                    <a:bodyPr/>
                    <a:lstStyle/>
                    <a:p>
                      <a:pPr algn="ctr"/>
                      <a:r>
                        <a:rPr lang="en-US" altLang="zh-CN" dirty="0">
                          <a:solidFill>
                            <a:srgbClr val="FF0000"/>
                          </a:solidFill>
                        </a:rPr>
                        <a:t>Limited</a:t>
                      </a:r>
                      <a:r>
                        <a:rPr lang="zh-CN" altLang="en-US" dirty="0">
                          <a:solidFill>
                            <a:srgbClr val="FF0000"/>
                          </a:solidFill>
                        </a:rPr>
                        <a:t> </a:t>
                      </a:r>
                      <a:r>
                        <a:rPr lang="en-US" altLang="zh-CN" dirty="0">
                          <a:solidFill>
                            <a:srgbClr val="FF0000"/>
                          </a:solidFill>
                        </a:rPr>
                        <a:t>by</a:t>
                      </a:r>
                      <a:r>
                        <a:rPr lang="zh-CN" altLang="en-US" dirty="0">
                          <a:solidFill>
                            <a:srgbClr val="FF0000"/>
                          </a:solidFill>
                        </a:rPr>
                        <a:t> </a:t>
                      </a:r>
                      <a:r>
                        <a:rPr lang="en-US" altLang="zh-CN" dirty="0">
                          <a:solidFill>
                            <a:srgbClr val="FF0000"/>
                          </a:solidFill>
                        </a:rPr>
                        <a:t>Repetition</a:t>
                      </a:r>
                      <a:endParaRPr lang="zh-CN" altLang="en-US" dirty="0">
                        <a:solidFill>
                          <a:srgbClr val="FF0000"/>
                        </a:solidFill>
                      </a:endParaRPr>
                    </a:p>
                  </a:txBody>
                  <a:tcPr/>
                </a:tc>
                <a:extLst>
                  <a:ext uri="{0D108BD9-81ED-4DB2-BD59-A6C34878D82A}">
                    <a16:rowId xmlns:a16="http://schemas.microsoft.com/office/drawing/2014/main" val="10001"/>
                  </a:ext>
                </a:extLst>
              </a:tr>
              <a:tr h="370840">
                <a:tc>
                  <a:txBody>
                    <a:bodyPr/>
                    <a:lstStyle/>
                    <a:p>
                      <a:pPr algn="ctr"/>
                      <a:r>
                        <a:rPr lang="en-US" altLang="zh-CN" dirty="0"/>
                        <a:t>Background</a:t>
                      </a:r>
                      <a:endParaRPr lang="zh-CN" altLang="en-US" dirty="0"/>
                    </a:p>
                  </a:txBody>
                  <a:tcPr/>
                </a:tc>
                <a:tc>
                  <a:txBody>
                    <a:bodyPr/>
                    <a:lstStyle/>
                    <a:p>
                      <a:pPr algn="ctr"/>
                      <a:r>
                        <a:rPr lang="en-US" altLang="zh-CN" dirty="0">
                          <a:solidFill>
                            <a:srgbClr val="008000"/>
                          </a:solidFill>
                        </a:rPr>
                        <a:t>High</a:t>
                      </a:r>
                      <a:endParaRPr lang="zh-CN" altLang="en-US" dirty="0">
                        <a:solidFill>
                          <a:srgbClr val="008000"/>
                        </a:solidFill>
                      </a:endParaRPr>
                    </a:p>
                  </a:txBody>
                  <a:tcPr/>
                </a:tc>
                <a:tc>
                  <a:txBody>
                    <a:bodyPr/>
                    <a:lstStyle/>
                    <a:p>
                      <a:pPr algn="ctr"/>
                      <a:r>
                        <a:rPr lang="en-US" altLang="zh-CN" dirty="0">
                          <a:solidFill>
                            <a:srgbClr val="FF0000"/>
                          </a:solidFill>
                        </a:rPr>
                        <a:t>low</a:t>
                      </a:r>
                      <a:endParaRPr lang="zh-CN" altLang="en-US" dirty="0">
                        <a:solidFill>
                          <a:srgbClr val="FF0000"/>
                        </a:solidFill>
                      </a:endParaRPr>
                    </a:p>
                  </a:txBody>
                  <a:tcPr/>
                </a:tc>
                <a:extLst>
                  <a:ext uri="{0D108BD9-81ED-4DB2-BD59-A6C34878D82A}">
                    <a16:rowId xmlns:a16="http://schemas.microsoft.com/office/drawing/2014/main" val="10002"/>
                  </a:ext>
                </a:extLst>
              </a:tr>
              <a:tr h="370840">
                <a:tc>
                  <a:txBody>
                    <a:bodyPr/>
                    <a:lstStyle/>
                    <a:p>
                      <a:pPr algn="ctr"/>
                      <a:r>
                        <a:rPr lang="en-US" altLang="zh-CN" dirty="0"/>
                        <a:t>Time</a:t>
                      </a:r>
                      <a:r>
                        <a:rPr lang="zh-CN" altLang="en-US" dirty="0"/>
                        <a:t> </a:t>
                      </a:r>
                      <a:r>
                        <a:rPr lang="en-US" altLang="zh-CN" dirty="0"/>
                        <a:t>resolution</a:t>
                      </a:r>
                      <a:endParaRPr lang="zh-CN" altLang="en-US" dirty="0"/>
                    </a:p>
                  </a:txBody>
                  <a:tcPr/>
                </a:tc>
                <a:tc>
                  <a:txBody>
                    <a:bodyPr/>
                    <a:lstStyle/>
                    <a:p>
                      <a:pPr algn="ctr"/>
                      <a:r>
                        <a:rPr lang="en-US" altLang="zh-CN" dirty="0">
                          <a:solidFill>
                            <a:srgbClr val="FF0000"/>
                          </a:solidFill>
                        </a:rPr>
                        <a:t>1</a:t>
                      </a:r>
                      <a:r>
                        <a:rPr lang="en-US" altLang="zh-CN" baseline="0" dirty="0">
                          <a:solidFill>
                            <a:srgbClr val="FF0000"/>
                          </a:solidFill>
                        </a:rPr>
                        <a:t> ns</a:t>
                      </a:r>
                      <a:endParaRPr lang="zh-CN" altLang="en-US" dirty="0">
                        <a:solidFill>
                          <a:srgbClr val="FF0000"/>
                        </a:solidFill>
                      </a:endParaRPr>
                    </a:p>
                  </a:txBody>
                  <a:tcPr/>
                </a:tc>
                <a:tc>
                  <a:txBody>
                    <a:bodyPr/>
                    <a:lstStyle/>
                    <a:p>
                      <a:pPr algn="ctr"/>
                      <a:r>
                        <a:rPr lang="en-US" altLang="zh-CN" dirty="0">
                          <a:solidFill>
                            <a:srgbClr val="008000"/>
                          </a:solidFill>
                        </a:rPr>
                        <a:t>130 ns</a:t>
                      </a:r>
                      <a:endParaRPr lang="zh-CN" altLang="en-US" dirty="0">
                        <a:solidFill>
                          <a:srgbClr val="008000"/>
                        </a:solidFill>
                      </a:endParaRPr>
                    </a:p>
                  </a:txBody>
                  <a:tcPr/>
                </a:tc>
                <a:extLst>
                  <a:ext uri="{0D108BD9-81ED-4DB2-BD59-A6C34878D82A}">
                    <a16:rowId xmlns:a16="http://schemas.microsoft.com/office/drawing/2014/main" val="10003"/>
                  </a:ext>
                </a:extLst>
              </a:tr>
            </a:tbl>
          </a:graphicData>
        </a:graphic>
      </p:graphicFrame>
      <p:sp>
        <p:nvSpPr>
          <p:cNvPr id="24" name="椭圆 23">
            <a:extLst>
              <a:ext uri="{FF2B5EF4-FFF2-40B4-BE49-F238E27FC236}">
                <a16:creationId xmlns:a16="http://schemas.microsoft.com/office/drawing/2014/main" id="{C6505B4B-88B8-AE46-85E3-41B48A549B8D}"/>
              </a:ext>
            </a:extLst>
          </p:cNvPr>
          <p:cNvSpPr/>
          <p:nvPr/>
        </p:nvSpPr>
        <p:spPr>
          <a:xfrm>
            <a:off x="1600200" y="1219200"/>
            <a:ext cx="152400" cy="152400"/>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7" name="椭圆 26">
            <a:extLst>
              <a:ext uri="{FF2B5EF4-FFF2-40B4-BE49-F238E27FC236}">
                <a16:creationId xmlns:a16="http://schemas.microsoft.com/office/drawing/2014/main" id="{836A96F4-E8A8-F44E-96E2-1C32F0C526F2}"/>
              </a:ext>
            </a:extLst>
          </p:cNvPr>
          <p:cNvSpPr/>
          <p:nvPr/>
        </p:nvSpPr>
        <p:spPr>
          <a:xfrm>
            <a:off x="1981200" y="1219200"/>
            <a:ext cx="152400" cy="152400"/>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8" name="椭圆 27">
            <a:extLst>
              <a:ext uri="{FF2B5EF4-FFF2-40B4-BE49-F238E27FC236}">
                <a16:creationId xmlns:a16="http://schemas.microsoft.com/office/drawing/2014/main" id="{51D120BE-A2DB-F846-BEB3-0BB5EE83F27A}"/>
              </a:ext>
            </a:extLst>
          </p:cNvPr>
          <p:cNvSpPr/>
          <p:nvPr/>
        </p:nvSpPr>
        <p:spPr>
          <a:xfrm>
            <a:off x="2362200" y="1219200"/>
            <a:ext cx="152400" cy="152400"/>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0" name="椭圆 29">
            <a:extLst>
              <a:ext uri="{FF2B5EF4-FFF2-40B4-BE49-F238E27FC236}">
                <a16:creationId xmlns:a16="http://schemas.microsoft.com/office/drawing/2014/main" id="{F5D41747-513C-B248-8730-AA0382010D01}"/>
              </a:ext>
            </a:extLst>
          </p:cNvPr>
          <p:cNvSpPr/>
          <p:nvPr/>
        </p:nvSpPr>
        <p:spPr>
          <a:xfrm>
            <a:off x="2743200" y="1219200"/>
            <a:ext cx="152400" cy="152400"/>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1" name="椭圆 30">
            <a:extLst>
              <a:ext uri="{FF2B5EF4-FFF2-40B4-BE49-F238E27FC236}">
                <a16:creationId xmlns:a16="http://schemas.microsoft.com/office/drawing/2014/main" id="{413231AE-5616-6849-8B75-EB2192FD9914}"/>
              </a:ext>
            </a:extLst>
          </p:cNvPr>
          <p:cNvSpPr/>
          <p:nvPr/>
        </p:nvSpPr>
        <p:spPr>
          <a:xfrm>
            <a:off x="3124200" y="1219200"/>
            <a:ext cx="152400" cy="152400"/>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2" name="梯形 31">
            <a:extLst>
              <a:ext uri="{FF2B5EF4-FFF2-40B4-BE49-F238E27FC236}">
                <a16:creationId xmlns:a16="http://schemas.microsoft.com/office/drawing/2014/main" id="{3222AAAE-AB46-8649-AAC0-559DCEBB2A2A}"/>
              </a:ext>
            </a:extLst>
          </p:cNvPr>
          <p:cNvSpPr/>
          <p:nvPr/>
        </p:nvSpPr>
        <p:spPr>
          <a:xfrm>
            <a:off x="1143000" y="2362200"/>
            <a:ext cx="381000" cy="685800"/>
          </a:xfrm>
          <a:prstGeom prst="trapezoid">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3" name="梯形 32">
            <a:extLst>
              <a:ext uri="{FF2B5EF4-FFF2-40B4-BE49-F238E27FC236}">
                <a16:creationId xmlns:a16="http://schemas.microsoft.com/office/drawing/2014/main" id="{922E5339-1E77-2242-88E1-6D2A00AA3A93}"/>
              </a:ext>
            </a:extLst>
          </p:cNvPr>
          <p:cNvSpPr/>
          <p:nvPr/>
        </p:nvSpPr>
        <p:spPr>
          <a:xfrm>
            <a:off x="2514600" y="2362200"/>
            <a:ext cx="381000" cy="685800"/>
          </a:xfrm>
          <a:prstGeom prst="trapezoid">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4" name="梯形 33">
            <a:extLst>
              <a:ext uri="{FF2B5EF4-FFF2-40B4-BE49-F238E27FC236}">
                <a16:creationId xmlns:a16="http://schemas.microsoft.com/office/drawing/2014/main" id="{B6CEE93F-8F6D-BE4A-B6C8-43A42F411BE7}"/>
              </a:ext>
            </a:extLst>
          </p:cNvPr>
          <p:cNvSpPr/>
          <p:nvPr/>
        </p:nvSpPr>
        <p:spPr>
          <a:xfrm>
            <a:off x="3886200" y="2362200"/>
            <a:ext cx="381000" cy="685800"/>
          </a:xfrm>
          <a:prstGeom prst="trapezoid">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5" name="文本框 34">
            <a:extLst>
              <a:ext uri="{FF2B5EF4-FFF2-40B4-BE49-F238E27FC236}">
                <a16:creationId xmlns:a16="http://schemas.microsoft.com/office/drawing/2014/main" id="{FC06C681-0EEC-6249-A545-67F803281C1C}"/>
              </a:ext>
            </a:extLst>
          </p:cNvPr>
          <p:cNvSpPr txBox="1"/>
          <p:nvPr/>
        </p:nvSpPr>
        <p:spPr>
          <a:xfrm>
            <a:off x="228600" y="1066800"/>
            <a:ext cx="990600" cy="381000"/>
          </a:xfrm>
          <a:prstGeom prst="rect">
            <a:avLst/>
          </a:prstGeom>
          <a:noFill/>
        </p:spPr>
        <p:txBody>
          <a:bodyPr wrap="square" rtlCol="0">
            <a:spAutoFit/>
          </a:bodyPr>
          <a:lstStyle/>
          <a:p>
            <a:r>
              <a:rPr kumimoji="1" lang="en-US" altLang="zh-CN" dirty="0"/>
              <a:t>CW</a:t>
            </a:r>
            <a:endParaRPr kumimoji="1" lang="zh-CN" altLang="en-US" dirty="0"/>
          </a:p>
        </p:txBody>
      </p:sp>
      <p:sp>
        <p:nvSpPr>
          <p:cNvPr id="36" name="文本框 35">
            <a:extLst>
              <a:ext uri="{FF2B5EF4-FFF2-40B4-BE49-F238E27FC236}">
                <a16:creationId xmlns:a16="http://schemas.microsoft.com/office/drawing/2014/main" id="{82BB86B4-B4D8-DA4E-9208-183FB3628A83}"/>
              </a:ext>
            </a:extLst>
          </p:cNvPr>
          <p:cNvSpPr txBox="1"/>
          <p:nvPr/>
        </p:nvSpPr>
        <p:spPr>
          <a:xfrm>
            <a:off x="228600" y="2590800"/>
            <a:ext cx="990600" cy="369332"/>
          </a:xfrm>
          <a:prstGeom prst="rect">
            <a:avLst/>
          </a:prstGeom>
          <a:noFill/>
        </p:spPr>
        <p:txBody>
          <a:bodyPr wrap="square" rtlCol="0">
            <a:spAutoFit/>
          </a:bodyPr>
          <a:lstStyle/>
          <a:p>
            <a:r>
              <a:rPr kumimoji="1" lang="en-US" altLang="zh-CN" dirty="0"/>
              <a:t>Pulsed</a:t>
            </a:r>
            <a:endParaRPr kumimoji="1" lang="zh-CN" altLang="en-US" dirty="0"/>
          </a:p>
        </p:txBody>
      </p:sp>
      <p:sp>
        <p:nvSpPr>
          <p:cNvPr id="37" name="文本框 36">
            <a:extLst>
              <a:ext uri="{FF2B5EF4-FFF2-40B4-BE49-F238E27FC236}">
                <a16:creationId xmlns:a16="http://schemas.microsoft.com/office/drawing/2014/main" id="{121D9D95-658F-8548-9379-D3359D7F2C1E}"/>
              </a:ext>
            </a:extLst>
          </p:cNvPr>
          <p:cNvSpPr txBox="1"/>
          <p:nvPr/>
        </p:nvSpPr>
        <p:spPr>
          <a:xfrm>
            <a:off x="5486400" y="5867400"/>
            <a:ext cx="3048000" cy="307777"/>
          </a:xfrm>
          <a:prstGeom prst="rect">
            <a:avLst/>
          </a:prstGeom>
          <a:noFill/>
        </p:spPr>
        <p:txBody>
          <a:bodyPr wrap="square" rtlCol="0">
            <a:spAutoFit/>
          </a:bodyPr>
          <a:lstStyle/>
          <a:p>
            <a:r>
              <a:rPr kumimoji="1" lang="zh-CN" altLang="en-US" sz="1400" dirty="0"/>
              <a:t>* </a:t>
            </a:r>
            <a:r>
              <a:rPr kumimoji="1" lang="en-US" altLang="zh-CN" sz="1400" dirty="0"/>
              <a:t>For</a:t>
            </a:r>
            <a:r>
              <a:rPr kumimoji="1" lang="zh-CN" altLang="en-US" sz="1400" dirty="0"/>
              <a:t> </a:t>
            </a:r>
            <a:r>
              <a:rPr kumimoji="1" lang="en-US" altLang="zh-CN" sz="1400" dirty="0"/>
              <a:t>certain</a:t>
            </a:r>
            <a:r>
              <a:rPr kumimoji="1" lang="zh-CN" altLang="en-US" sz="1400" dirty="0"/>
              <a:t> </a:t>
            </a:r>
            <a:r>
              <a:rPr kumimoji="1" lang="en-US" altLang="zh-CN" sz="1400" dirty="0"/>
              <a:t>spectrometer</a:t>
            </a:r>
            <a:endParaRPr kumimoji="1" lang="zh-CN" altLang="en-US" sz="1400" dirty="0"/>
          </a:p>
        </p:txBody>
      </p:sp>
      <p:sp>
        <p:nvSpPr>
          <p:cNvPr id="38" name="矩形标注 37">
            <a:extLst>
              <a:ext uri="{FF2B5EF4-FFF2-40B4-BE49-F238E27FC236}">
                <a16:creationId xmlns:a16="http://schemas.microsoft.com/office/drawing/2014/main" id="{E8F48A1F-C6D2-DD48-B073-F24218AAB4EE}"/>
              </a:ext>
            </a:extLst>
          </p:cNvPr>
          <p:cNvSpPr/>
          <p:nvPr/>
        </p:nvSpPr>
        <p:spPr>
          <a:xfrm>
            <a:off x="7772400" y="1600200"/>
            <a:ext cx="1143000" cy="381000"/>
          </a:xfrm>
          <a:prstGeom prst="wedgeRectCallout">
            <a:avLst>
              <a:gd name="adj1" fmla="val -57229"/>
              <a:gd name="adj2" fmla="val 117818"/>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a:solidFill>
                  <a:schemeClr val="tx1"/>
                </a:solidFill>
              </a:rPr>
              <a:t>CW</a:t>
            </a:r>
            <a:endParaRPr kumimoji="1" lang="zh-CN" altLang="en-US" dirty="0">
              <a:solidFill>
                <a:schemeClr val="tx1"/>
              </a:solidFill>
            </a:endParaRPr>
          </a:p>
        </p:txBody>
      </p:sp>
      <p:sp>
        <p:nvSpPr>
          <p:cNvPr id="39" name="矩形标注 38">
            <a:extLst>
              <a:ext uri="{FF2B5EF4-FFF2-40B4-BE49-F238E27FC236}">
                <a16:creationId xmlns:a16="http://schemas.microsoft.com/office/drawing/2014/main" id="{AF2E3892-BED4-394F-909D-03AFC10E70C6}"/>
              </a:ext>
            </a:extLst>
          </p:cNvPr>
          <p:cNvSpPr/>
          <p:nvPr/>
        </p:nvSpPr>
        <p:spPr>
          <a:xfrm>
            <a:off x="7772400" y="2286000"/>
            <a:ext cx="1143000" cy="381000"/>
          </a:xfrm>
          <a:prstGeom prst="wedgeRectCallout">
            <a:avLst>
              <a:gd name="adj1" fmla="val -57229"/>
              <a:gd name="adj2" fmla="val 117818"/>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a:solidFill>
                  <a:srgbClr val="FF0000"/>
                </a:solidFill>
              </a:rPr>
              <a:t>Pulsed</a:t>
            </a:r>
            <a:endParaRPr kumimoji="1" lang="zh-CN" altLang="en-US" dirty="0">
              <a:solidFill>
                <a:srgbClr val="FF0000"/>
              </a:solidFill>
            </a:endParaRPr>
          </a:p>
        </p:txBody>
      </p:sp>
      <p:sp>
        <p:nvSpPr>
          <p:cNvPr id="41" name="椭圆 40">
            <a:extLst>
              <a:ext uri="{FF2B5EF4-FFF2-40B4-BE49-F238E27FC236}">
                <a16:creationId xmlns:a16="http://schemas.microsoft.com/office/drawing/2014/main" id="{87CC9512-88EE-CE4C-9075-EFAB85C8C7C3}"/>
              </a:ext>
            </a:extLst>
          </p:cNvPr>
          <p:cNvSpPr/>
          <p:nvPr/>
        </p:nvSpPr>
        <p:spPr>
          <a:xfrm>
            <a:off x="1219200" y="1219200"/>
            <a:ext cx="152400" cy="152400"/>
          </a:xfrm>
          <a:prstGeom prst="ellipse">
            <a:avLst/>
          </a:prstGeom>
          <a:solidFill>
            <a:srgbClr val="FF6600">
              <a:alpha val="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cxnSp>
        <p:nvCxnSpPr>
          <p:cNvPr id="42" name="直线箭头连接符 41">
            <a:extLst>
              <a:ext uri="{FF2B5EF4-FFF2-40B4-BE49-F238E27FC236}">
                <a16:creationId xmlns:a16="http://schemas.microsoft.com/office/drawing/2014/main" id="{EDA0D584-2D70-0A48-BEB3-23B00F604441}"/>
              </a:ext>
            </a:extLst>
          </p:cNvPr>
          <p:cNvCxnSpPr/>
          <p:nvPr/>
        </p:nvCxnSpPr>
        <p:spPr>
          <a:xfrm>
            <a:off x="1374595" y="1292405"/>
            <a:ext cx="301805" cy="29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3" name="直线箭头连接符 42">
            <a:extLst>
              <a:ext uri="{FF2B5EF4-FFF2-40B4-BE49-F238E27FC236}">
                <a16:creationId xmlns:a16="http://schemas.microsoft.com/office/drawing/2014/main" id="{B7CBB643-E424-994F-9AD1-AB9F0D9757FD}"/>
              </a:ext>
            </a:extLst>
          </p:cNvPr>
          <p:cNvCxnSpPr/>
          <p:nvPr/>
        </p:nvCxnSpPr>
        <p:spPr>
          <a:xfrm>
            <a:off x="1295400" y="1524000"/>
            <a:ext cx="381000" cy="0"/>
          </a:xfrm>
          <a:prstGeom prst="straightConnector1">
            <a:avLst/>
          </a:prstGeom>
          <a:ln w="12700" cmpd="sng">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4" name="文本框 43">
            <a:extLst>
              <a:ext uri="{FF2B5EF4-FFF2-40B4-BE49-F238E27FC236}">
                <a16:creationId xmlns:a16="http://schemas.microsoft.com/office/drawing/2014/main" id="{AD8CD0B5-5112-884E-BA41-FA80A896B886}"/>
              </a:ext>
            </a:extLst>
          </p:cNvPr>
          <p:cNvSpPr txBox="1"/>
          <p:nvPr/>
        </p:nvSpPr>
        <p:spPr>
          <a:xfrm>
            <a:off x="1143000" y="1524000"/>
            <a:ext cx="1295400" cy="307777"/>
          </a:xfrm>
          <a:prstGeom prst="rect">
            <a:avLst/>
          </a:prstGeom>
          <a:noFill/>
        </p:spPr>
        <p:txBody>
          <a:bodyPr wrap="square" rtlCol="0">
            <a:spAutoFit/>
          </a:bodyPr>
          <a:lstStyle/>
          <a:p>
            <a:r>
              <a:rPr kumimoji="1" lang="el-GR" altLang="zh-CN" sz="1400" dirty="0"/>
              <a:t>Δ</a:t>
            </a:r>
            <a:r>
              <a:rPr kumimoji="1" lang="en-US" altLang="zh-CN" sz="1400" dirty="0"/>
              <a:t>t&gt;22μs</a:t>
            </a:r>
            <a:endParaRPr kumimoji="1" lang="zh-CN" altLang="en-US" sz="1400" dirty="0"/>
          </a:p>
        </p:txBody>
      </p:sp>
      <p:sp>
        <p:nvSpPr>
          <p:cNvPr id="48" name="梯形 47">
            <a:extLst>
              <a:ext uri="{FF2B5EF4-FFF2-40B4-BE49-F238E27FC236}">
                <a16:creationId xmlns:a16="http://schemas.microsoft.com/office/drawing/2014/main" id="{22BB161A-D298-1B4B-BA38-ECD4C01282A6}"/>
              </a:ext>
            </a:extLst>
          </p:cNvPr>
          <p:cNvSpPr/>
          <p:nvPr/>
        </p:nvSpPr>
        <p:spPr>
          <a:xfrm>
            <a:off x="1828800" y="2362200"/>
            <a:ext cx="381000" cy="685800"/>
          </a:xfrm>
          <a:prstGeom prst="trapezoid">
            <a:avLst/>
          </a:prstGeom>
          <a:solidFill>
            <a:srgbClr val="FF66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49" name="梯形 48">
            <a:extLst>
              <a:ext uri="{FF2B5EF4-FFF2-40B4-BE49-F238E27FC236}">
                <a16:creationId xmlns:a16="http://schemas.microsoft.com/office/drawing/2014/main" id="{F5F79916-B64B-A94E-8F77-1ACE269F87DF}"/>
              </a:ext>
            </a:extLst>
          </p:cNvPr>
          <p:cNvSpPr/>
          <p:nvPr/>
        </p:nvSpPr>
        <p:spPr>
          <a:xfrm>
            <a:off x="3200400" y="2362200"/>
            <a:ext cx="381000" cy="685800"/>
          </a:xfrm>
          <a:prstGeom prst="trapezoid">
            <a:avLst/>
          </a:prstGeom>
          <a:solidFill>
            <a:srgbClr val="FF66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pic>
        <p:nvPicPr>
          <p:cNvPr id="50" name="图片 49">
            <a:extLst>
              <a:ext uri="{FF2B5EF4-FFF2-40B4-BE49-F238E27FC236}">
                <a16:creationId xmlns:a16="http://schemas.microsoft.com/office/drawing/2014/main" id="{83C2D979-6111-8D48-9D8F-88B7972B136B}"/>
              </a:ext>
            </a:extLst>
          </p:cNvPr>
          <p:cNvPicPr>
            <a:picLocks noChangeAspect="1"/>
          </p:cNvPicPr>
          <p:nvPr/>
        </p:nvPicPr>
        <p:blipFill>
          <a:blip r:embed="rId4"/>
          <a:stretch>
            <a:fillRect/>
          </a:stretch>
        </p:blipFill>
        <p:spPr>
          <a:xfrm>
            <a:off x="6362700" y="36641"/>
            <a:ext cx="2514600" cy="636608"/>
          </a:xfrm>
          <a:prstGeom prst="rect">
            <a:avLst/>
          </a:prstGeom>
        </p:spPr>
      </p:pic>
    </p:spTree>
    <p:extLst>
      <p:ext uri="{BB962C8B-B14F-4D97-AF65-F5344CB8AC3E}">
        <p14:creationId xmlns:p14="http://schemas.microsoft.com/office/powerpoint/2010/main" val="1500625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446856" cy="220612"/>
          </a:xfrm>
          <a:noFill/>
        </p:spPr>
        <p:txBody>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l"/>
            <a:fld id="{28703CA2-3F05-064F-A158-E0661BECFC9B}" type="slidenum">
              <a:rPr kumimoji="0" lang="en-US" altLang="zh-CN" sz="900">
                <a:solidFill>
                  <a:srgbClr val="4D5E68"/>
                </a:solidFill>
                <a:latin typeface="Impact" panose="020B0806030902050204" charset="0"/>
              </a:rPr>
              <a:t>4</a:t>
            </a:fld>
            <a:endParaRPr kumimoji="0" lang="en-US" altLang="zh-CN" sz="900" dirty="0">
              <a:solidFill>
                <a:srgbClr val="4D5E68"/>
              </a:solidFill>
              <a:latin typeface="Impact" panose="020B0806030902050204" charset="0"/>
            </a:endParaRPr>
          </a:p>
        </p:txBody>
      </p:sp>
      <p:sp>
        <p:nvSpPr>
          <p:cNvPr id="2" name="文本框 1"/>
          <p:cNvSpPr txBox="1"/>
          <p:nvPr/>
        </p:nvSpPr>
        <p:spPr>
          <a:xfrm>
            <a:off x="6689558" y="7571874"/>
            <a:ext cx="0" cy="0"/>
          </a:xfrm>
          <a:prstGeom prst="rect">
            <a:avLst/>
          </a:prstGeom>
          <a:solidFill>
            <a:schemeClr val="tx2">
              <a:lumMod val="60000"/>
              <a:lumOff val="40000"/>
            </a:schemeClr>
          </a:solidFill>
        </p:spPr>
        <p:txBody>
          <a:bodyPr wrap="none" rtlCol="0">
            <a:noAutofit/>
          </a:bodyPr>
          <a:lstStyle/>
          <a:p>
            <a:pPr algn="just">
              <a:lnSpc>
                <a:spcPct val="110000"/>
              </a:lnSpc>
              <a:spcBef>
                <a:spcPts val="0"/>
              </a:spcBef>
              <a:spcAft>
                <a:spcPts val="600"/>
              </a:spcAft>
              <a:buClr>
                <a:schemeClr val="tx1"/>
              </a:buClr>
            </a:pPr>
            <a:endParaRPr kumimoji="1" lang="zh-CN" altLang="en-US"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Rectangle 8"/>
          <p:cNvSpPr txBox="1">
            <a:spLocks noChangeArrowheads="1"/>
          </p:cNvSpPr>
          <p:nvPr/>
        </p:nvSpPr>
        <p:spPr bwMode="auto">
          <a:xfrm>
            <a:off x="315277" y="169595"/>
            <a:ext cx="8510270" cy="500380"/>
          </a:xfrm>
          <a:prstGeom prst="rect">
            <a:avLst/>
          </a:prstGeom>
          <a:noFill/>
          <a:ln w="9525">
            <a:noFill/>
            <a:miter lim="800000"/>
          </a:ln>
        </p:spPr>
        <p:txBody>
          <a:bodyPr anchor="ctr"/>
          <a:lstStyle/>
          <a:p>
            <a:pPr indent="0"/>
            <a:r>
              <a:rPr kumimoji="1" lang="en-US" altLang="zh-CN"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Muon</a:t>
            </a:r>
            <a:endParaRPr kumimoji="1" lang="zh-CN" altLang="en-US"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endParaRPr>
          </a:p>
        </p:txBody>
      </p:sp>
      <p:sp>
        <p:nvSpPr>
          <p:cNvPr id="3" name="文本框 2"/>
          <p:cNvSpPr txBox="1"/>
          <p:nvPr/>
        </p:nvSpPr>
        <p:spPr>
          <a:xfrm>
            <a:off x="9894627" y="4094328"/>
            <a:ext cx="0" cy="0"/>
          </a:xfrm>
          <a:prstGeom prst="rect">
            <a:avLst/>
          </a:prstGeom>
          <a:solidFill>
            <a:schemeClr val="tx2">
              <a:lumMod val="60000"/>
              <a:lumOff val="40000"/>
            </a:schemeClr>
          </a:solidFill>
        </p:spPr>
        <p:txBody>
          <a:bodyPr wrap="none" rtlCol="0">
            <a:noAutofit/>
          </a:bodyPr>
          <a:lstStyle/>
          <a:p>
            <a:pPr algn="just">
              <a:lnSpc>
                <a:spcPct val="110000"/>
              </a:lnSpc>
              <a:spcBef>
                <a:spcPts val="0"/>
              </a:spcBef>
              <a:spcAft>
                <a:spcPts val="600"/>
              </a:spcAft>
              <a:buClr>
                <a:schemeClr val="tx1"/>
              </a:buClr>
            </a:pPr>
            <a:endParaRPr kumimoji="1" lang="zh-CN" altLang="en-US"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矩形 18"/>
          <p:cNvSpPr/>
          <p:nvPr/>
        </p:nvSpPr>
        <p:spPr>
          <a:xfrm>
            <a:off x="-3175" y="728664"/>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6">
                  <a:lumMod val="60000"/>
                  <a:lumOff val="40000"/>
                </a:schemeClr>
              </a:solidFill>
            </a:endParaRPr>
          </a:p>
        </p:txBody>
      </p:sp>
      <p:pic>
        <p:nvPicPr>
          <p:cNvPr id="20" name="图片 19" descr="512px-Standard_Model_of_Elementary_Particles.svg.png">
            <a:extLst>
              <a:ext uri="{FF2B5EF4-FFF2-40B4-BE49-F238E27FC236}">
                <a16:creationId xmlns:a16="http://schemas.microsoft.com/office/drawing/2014/main" id="{6D9E9B3F-5E51-5347-ADA2-EE6E4AE7B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4369" y="927817"/>
            <a:ext cx="5435057" cy="5201519"/>
          </a:xfrm>
          <a:prstGeom prst="rect">
            <a:avLst/>
          </a:prstGeom>
        </p:spPr>
      </p:pic>
      <p:sp>
        <p:nvSpPr>
          <p:cNvPr id="21" name="内容占位符 2">
            <a:extLst>
              <a:ext uri="{FF2B5EF4-FFF2-40B4-BE49-F238E27FC236}">
                <a16:creationId xmlns:a16="http://schemas.microsoft.com/office/drawing/2014/main" id="{DD713552-E523-3A46-BD4A-56C971316AC2}"/>
              </a:ext>
            </a:extLst>
          </p:cNvPr>
          <p:cNvSpPr>
            <a:spLocks noGrp="1"/>
          </p:cNvSpPr>
          <p:nvPr>
            <p:ph idx="1"/>
          </p:nvPr>
        </p:nvSpPr>
        <p:spPr>
          <a:xfrm>
            <a:off x="59124" y="3048000"/>
            <a:ext cx="4546848" cy="2195563"/>
          </a:xfrm>
        </p:spPr>
        <p:txBody>
          <a:bodyPr/>
          <a:lstStyle/>
          <a:p>
            <a:pPr marL="342900" indent="-342900">
              <a:buFont typeface="Arial"/>
              <a:buChar char="•"/>
            </a:pPr>
            <a:r>
              <a:rPr kumimoji="1" lang="en-US" altLang="zh-CN" dirty="0"/>
              <a:t>Mass:	106MeV/c2</a:t>
            </a:r>
          </a:p>
          <a:p>
            <a:pPr marL="342900" indent="-342900">
              <a:buFont typeface="Arial"/>
              <a:buChar char="•"/>
            </a:pPr>
            <a:r>
              <a:rPr kumimoji="1" lang="en-US" altLang="zh-CN" dirty="0"/>
              <a:t>Charge:	mu-</a:t>
            </a:r>
            <a:r>
              <a:rPr kumimoji="1" lang="zh-CN" altLang="en-US" dirty="0"/>
              <a:t>、</a:t>
            </a:r>
            <a:r>
              <a:rPr kumimoji="1" lang="en-US" altLang="zh-CN" dirty="0"/>
              <a:t>mu+</a:t>
            </a:r>
          </a:p>
          <a:p>
            <a:pPr marL="342900" indent="-342900">
              <a:buFont typeface="Arial"/>
              <a:buChar char="•"/>
            </a:pPr>
            <a:r>
              <a:rPr kumimoji="1" lang="en-US" altLang="zh-CN" dirty="0"/>
              <a:t>Life:	2.2us</a:t>
            </a:r>
          </a:p>
        </p:txBody>
      </p:sp>
    </p:spTree>
    <p:extLst>
      <p:ext uri="{BB962C8B-B14F-4D97-AF65-F5344CB8AC3E}">
        <p14:creationId xmlns:p14="http://schemas.microsoft.com/office/powerpoint/2010/main" val="10847336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6">
                  <a:lumMod val="60000"/>
                  <a:lumOff val="40000"/>
                </a:schemeClr>
              </a:solidFill>
            </a:endParaRPr>
          </a:p>
        </p:txBody>
      </p:sp>
      <p:sp>
        <p:nvSpPr>
          <p:cNvPr id="36874" name="灯片编号占位符 3"/>
          <p:cNvSpPr txBox="1">
            <a:spLocks noGrp="1"/>
          </p:cNvSpPr>
          <p:nvPr/>
        </p:nvSpPr>
        <p:spPr bwMode="auto">
          <a:xfrm>
            <a:off x="8207375" y="6516688"/>
            <a:ext cx="436563" cy="198437"/>
          </a:xfrm>
          <a:prstGeom prst="rect">
            <a:avLst/>
          </a:prstGeom>
          <a:noFill/>
          <a:ln w="9525">
            <a:noFill/>
            <a:miter lim="800000"/>
          </a:ln>
        </p:spPr>
        <p:txBody>
          <a:bodyPr/>
          <a:lstStyle/>
          <a:p>
            <a:pPr algn="r" eaLnBrk="1" hangingPunct="1"/>
            <a:fld id="{AEFDA90C-B5F4-49F5-A092-C540F301C1D8}" type="slidenum">
              <a:rPr lang="en-US" altLang="zh-CN" sz="900">
                <a:solidFill>
                  <a:srgbClr val="4D5E68"/>
                </a:solidFill>
                <a:latin typeface="Impact" panose="020B0806030902050204" charset="0"/>
              </a:rPr>
              <a:t>40</a:t>
            </a:fld>
            <a:endParaRPr lang="en-US" altLang="zh-CN" sz="900">
              <a:solidFill>
                <a:srgbClr val="4D5E68"/>
              </a:solidFill>
              <a:latin typeface="Impact" panose="020B0806030902050204" charset="0"/>
              <a:ea typeface="Arial Unicode MS" panose="020B0604020202020204" pitchFamily="34" charset="-122"/>
              <a:cs typeface="Arial Unicode MS" panose="020B0604020202020204" pitchFamily="34" charset="-122"/>
            </a:endParaRPr>
          </a:p>
        </p:txBody>
      </p:sp>
      <p:sp>
        <p:nvSpPr>
          <p:cNvPr id="10" name="Text Box 6"/>
          <p:cNvSpPr txBox="1">
            <a:spLocks noChangeArrowheads="1"/>
          </p:cNvSpPr>
          <p:nvPr/>
        </p:nvSpPr>
        <p:spPr bwMode="auto">
          <a:xfrm>
            <a:off x="0" y="1428736"/>
            <a:ext cx="9144000" cy="504825"/>
          </a:xfrm>
          <a:prstGeom prst="rect">
            <a:avLst/>
          </a:prstGeom>
          <a:noFill/>
          <a:ln w="9525">
            <a:noFill/>
            <a:miter lim="800000"/>
          </a:ln>
        </p:spPr>
        <p:txBody>
          <a:bodyPr anchor="ctr"/>
          <a:lstStyle/>
          <a:p>
            <a:pPr algn="ctr" eaLnBrk="1" hangingPunct="1">
              <a:spcBef>
                <a:spcPct val="50000"/>
              </a:spcBef>
            </a:pPr>
            <a:endParaRPr lang="en-US" altLang="zh-CN" sz="3200" b="1" dirty="0">
              <a:solidFill>
                <a:srgbClr val="0033CC"/>
              </a:solidFill>
              <a:latin typeface="华文新魏" panose="02010800040101010101" pitchFamily="2" charset="-122"/>
              <a:ea typeface="华文新魏" panose="02010800040101010101" pitchFamily="2" charset="-122"/>
            </a:endParaRPr>
          </a:p>
        </p:txBody>
      </p:sp>
      <p:sp>
        <p:nvSpPr>
          <p:cNvPr id="12" name="Rectangle 8"/>
          <p:cNvSpPr txBox="1">
            <a:spLocks noChangeArrowheads="1"/>
          </p:cNvSpPr>
          <p:nvPr/>
        </p:nvSpPr>
        <p:spPr bwMode="auto">
          <a:xfrm>
            <a:off x="152400" y="188640"/>
            <a:ext cx="8510270" cy="500380"/>
          </a:xfrm>
          <a:prstGeom prst="rect">
            <a:avLst/>
          </a:prstGeom>
          <a:noFill/>
          <a:ln w="9525">
            <a:noFill/>
            <a:miter lim="800000"/>
          </a:ln>
        </p:spPr>
        <p:txBody>
          <a:bodyPr anchor="ctr"/>
          <a:lstStyle/>
          <a:p>
            <a:pPr indent="0"/>
            <a:r>
              <a:rPr kumimoji="1" lang="en-US" altLang="zh-CN"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High</a:t>
            </a:r>
            <a:r>
              <a:rPr kumimoji="1" lang="zh-CN" altLang="en-US"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 </a:t>
            </a:r>
            <a:r>
              <a:rPr kumimoji="1" lang="en-US" altLang="zh-CN" sz="3200" b="1" dirty="0" err="1">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rEpetition</a:t>
            </a:r>
            <a:r>
              <a:rPr kumimoji="1" lang="zh-CN" altLang="en-US"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 </a:t>
            </a:r>
            <a:r>
              <a:rPr kumimoji="1" lang="en-US" altLang="zh-CN"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Muon</a:t>
            </a:r>
            <a:r>
              <a:rPr kumimoji="1" lang="zh-CN" altLang="en-US"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 </a:t>
            </a:r>
            <a:r>
              <a:rPr kumimoji="1" lang="en-US" altLang="zh-CN"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Source</a:t>
            </a:r>
            <a:r>
              <a:rPr kumimoji="1" lang="zh-CN" altLang="en-US"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 </a:t>
            </a:r>
            <a:r>
              <a:rPr kumimoji="1" lang="en-US" altLang="zh-CN"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(HEMS)</a:t>
            </a:r>
            <a:endParaRPr kumimoji="1" lang="zh-CN" altLang="en-US"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endParaRPr>
          </a:p>
        </p:txBody>
      </p:sp>
      <p:sp>
        <p:nvSpPr>
          <p:cNvPr id="20" name="矩形 19"/>
          <p:cNvSpPr/>
          <p:nvPr/>
        </p:nvSpPr>
        <p:spPr>
          <a:xfrm>
            <a:off x="-3175" y="728664"/>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6">
                  <a:lumMod val="60000"/>
                  <a:lumOff val="40000"/>
                </a:schemeClr>
              </a:solidFill>
            </a:endParaRPr>
          </a:p>
        </p:txBody>
      </p:sp>
      <p:pic>
        <p:nvPicPr>
          <p:cNvPr id="15" name="图片 14">
            <a:extLst>
              <a:ext uri="{FF2B5EF4-FFF2-40B4-BE49-F238E27FC236}">
                <a16:creationId xmlns:a16="http://schemas.microsoft.com/office/drawing/2014/main" id="{8C91F2F6-E507-464C-9D99-C423D49612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852251"/>
            <a:ext cx="6005749" cy="6005749"/>
          </a:xfrm>
          <a:prstGeom prst="rect">
            <a:avLst/>
          </a:prstGeom>
        </p:spPr>
      </p:pic>
      <p:sp>
        <p:nvSpPr>
          <p:cNvPr id="2" name="椭圆 1">
            <a:extLst>
              <a:ext uri="{FF2B5EF4-FFF2-40B4-BE49-F238E27FC236}">
                <a16:creationId xmlns:a16="http://schemas.microsoft.com/office/drawing/2014/main" id="{5C2A1083-AC5B-3848-9ADC-B591DA7C8F2D}"/>
              </a:ext>
            </a:extLst>
          </p:cNvPr>
          <p:cNvSpPr/>
          <p:nvPr/>
        </p:nvSpPr>
        <p:spPr>
          <a:xfrm>
            <a:off x="5724128" y="4114594"/>
            <a:ext cx="576064" cy="576064"/>
          </a:xfrm>
          <a:prstGeom prst="ellipse">
            <a:avLst/>
          </a:prstGeom>
          <a:noFill/>
          <a:ln w="38100">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rgbClr val="2433F8"/>
                </a:solidFill>
              </a:rPr>
              <a:t>1</a:t>
            </a:r>
            <a:endParaRPr kumimoji="1" lang="zh-CN" altLang="en-US" dirty="0">
              <a:solidFill>
                <a:srgbClr val="2433F8"/>
              </a:solidFill>
            </a:endParaRPr>
          </a:p>
        </p:txBody>
      </p:sp>
      <p:sp>
        <p:nvSpPr>
          <p:cNvPr id="14" name="椭圆 13">
            <a:extLst>
              <a:ext uri="{FF2B5EF4-FFF2-40B4-BE49-F238E27FC236}">
                <a16:creationId xmlns:a16="http://schemas.microsoft.com/office/drawing/2014/main" id="{268B3F70-B6DD-024C-A43C-5ABCDA2DF67D}"/>
              </a:ext>
            </a:extLst>
          </p:cNvPr>
          <p:cNvSpPr/>
          <p:nvPr/>
        </p:nvSpPr>
        <p:spPr>
          <a:xfrm>
            <a:off x="4119503" y="5229200"/>
            <a:ext cx="576064" cy="576064"/>
          </a:xfrm>
          <a:prstGeom prst="ellipse">
            <a:avLst/>
          </a:prstGeom>
          <a:noFill/>
          <a:ln>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rgbClr val="2433F8"/>
                </a:solidFill>
              </a:rPr>
              <a:t>2</a:t>
            </a:r>
            <a:endParaRPr kumimoji="1" lang="zh-CN" altLang="en-US" dirty="0">
              <a:solidFill>
                <a:srgbClr val="2433F8"/>
              </a:solidFill>
            </a:endParaRPr>
          </a:p>
        </p:txBody>
      </p:sp>
      <p:sp>
        <p:nvSpPr>
          <p:cNvPr id="16" name="椭圆 15">
            <a:extLst>
              <a:ext uri="{FF2B5EF4-FFF2-40B4-BE49-F238E27FC236}">
                <a16:creationId xmlns:a16="http://schemas.microsoft.com/office/drawing/2014/main" id="{74E98802-2205-004B-8ABC-47384339DDA6}"/>
              </a:ext>
            </a:extLst>
          </p:cNvPr>
          <p:cNvSpPr/>
          <p:nvPr/>
        </p:nvSpPr>
        <p:spPr>
          <a:xfrm>
            <a:off x="6545301" y="949710"/>
            <a:ext cx="576064" cy="576064"/>
          </a:xfrm>
          <a:prstGeom prst="ellipse">
            <a:avLst/>
          </a:prstGeom>
          <a:noFill/>
          <a:ln>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rgbClr val="2433F8"/>
                </a:solidFill>
              </a:rPr>
              <a:t>3</a:t>
            </a:r>
            <a:endParaRPr kumimoji="1" lang="zh-CN" altLang="en-US" dirty="0">
              <a:solidFill>
                <a:srgbClr val="2433F8"/>
              </a:solidFill>
            </a:endParaRPr>
          </a:p>
        </p:txBody>
      </p:sp>
      <p:sp>
        <p:nvSpPr>
          <p:cNvPr id="3" name="文本框 2">
            <a:extLst>
              <a:ext uri="{FF2B5EF4-FFF2-40B4-BE49-F238E27FC236}">
                <a16:creationId xmlns:a16="http://schemas.microsoft.com/office/drawing/2014/main" id="{C6E9D707-FAF5-514D-865D-F64264EF9985}"/>
              </a:ext>
            </a:extLst>
          </p:cNvPr>
          <p:cNvSpPr txBox="1"/>
          <p:nvPr/>
        </p:nvSpPr>
        <p:spPr>
          <a:xfrm>
            <a:off x="6336036" y="4196999"/>
            <a:ext cx="684236" cy="397562"/>
          </a:xfrm>
          <a:prstGeom prst="rect">
            <a:avLst/>
          </a:prstGeom>
          <a:solidFill>
            <a:srgbClr val="0432FF"/>
          </a:solidFill>
        </p:spPr>
        <p:txBody>
          <a:bodyPr wrap="square" rtlCol="0">
            <a:noAutofit/>
          </a:bodyPr>
          <a:lstStyle/>
          <a:p>
            <a:pPr algn="just">
              <a:lnSpc>
                <a:spcPct val="110000"/>
              </a:lnSpc>
              <a:spcBef>
                <a:spcPts val="0"/>
              </a:spcBef>
              <a:spcAft>
                <a:spcPts val="600"/>
              </a:spcAft>
              <a:buClr>
                <a:schemeClr val="tx1"/>
              </a:buClr>
            </a:pPr>
            <a:r>
              <a:rPr kumimoji="1" lang="en-US" altLang="zh-CN"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1Hz</a:t>
            </a:r>
            <a:endParaRPr kumimoji="1" lang="zh-CN" altLang="en-US"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文本框 3">
            <a:extLst>
              <a:ext uri="{FF2B5EF4-FFF2-40B4-BE49-F238E27FC236}">
                <a16:creationId xmlns:a16="http://schemas.microsoft.com/office/drawing/2014/main" id="{71FDFF53-F311-B64C-BA18-D1744EBB0508}"/>
              </a:ext>
            </a:extLst>
          </p:cNvPr>
          <p:cNvSpPr txBox="1"/>
          <p:nvPr/>
        </p:nvSpPr>
        <p:spPr>
          <a:xfrm>
            <a:off x="4799261" y="5329232"/>
            <a:ext cx="780851" cy="376000"/>
          </a:xfrm>
          <a:prstGeom prst="rect">
            <a:avLst/>
          </a:prstGeom>
          <a:solidFill>
            <a:srgbClr val="FF0000"/>
          </a:solidFill>
        </p:spPr>
        <p:txBody>
          <a:bodyPr wrap="square" rtlCol="0">
            <a:noAutofit/>
          </a:bodyPr>
          <a:lstStyle/>
          <a:p>
            <a:pPr algn="just">
              <a:lnSpc>
                <a:spcPct val="110000"/>
              </a:lnSpc>
              <a:spcBef>
                <a:spcPts val="0"/>
              </a:spcBef>
              <a:spcAft>
                <a:spcPts val="600"/>
              </a:spcAft>
              <a:buClr>
                <a:schemeClr val="tx1"/>
              </a:buClr>
            </a:pPr>
            <a:r>
              <a:rPr kumimoji="1" lang="en-US" altLang="zh-CN"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8Hz?</a:t>
            </a:r>
            <a:endParaRPr kumimoji="1" lang="zh-CN" altLang="en-US"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7" name="文本框 16">
            <a:extLst>
              <a:ext uri="{FF2B5EF4-FFF2-40B4-BE49-F238E27FC236}">
                <a16:creationId xmlns:a16="http://schemas.microsoft.com/office/drawing/2014/main" id="{661A9CC3-A1F2-C449-B6D8-8B94D27A5DE8}"/>
              </a:ext>
            </a:extLst>
          </p:cNvPr>
          <p:cNvSpPr txBox="1"/>
          <p:nvPr/>
        </p:nvSpPr>
        <p:spPr>
          <a:xfrm>
            <a:off x="7207815" y="1032116"/>
            <a:ext cx="1612657" cy="376000"/>
          </a:xfrm>
          <a:prstGeom prst="rect">
            <a:avLst/>
          </a:prstGeom>
          <a:solidFill>
            <a:srgbClr val="FF0000"/>
          </a:solidFill>
        </p:spPr>
        <p:txBody>
          <a:bodyPr wrap="square" rtlCol="0">
            <a:noAutofit/>
          </a:bodyPr>
          <a:lstStyle/>
          <a:p>
            <a:pPr algn="just">
              <a:lnSpc>
                <a:spcPct val="110000"/>
              </a:lnSpc>
              <a:spcBef>
                <a:spcPts val="0"/>
              </a:spcBef>
              <a:spcAft>
                <a:spcPts val="600"/>
              </a:spcAft>
              <a:buClr>
                <a:schemeClr val="tx1"/>
              </a:buClr>
            </a:pPr>
            <a:r>
              <a:rPr kumimoji="1" lang="en-US" altLang="zh-CN"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100~1000</a:t>
            </a:r>
            <a:r>
              <a:rPr kumimoji="1" lang="zh-CN" altLang="en-US"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kumimoji="1" lang="en-US" altLang="zh-CN"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Hz</a:t>
            </a:r>
            <a:r>
              <a:rPr kumimoji="1" lang="zh-CN" altLang="en-US"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p>
        </p:txBody>
      </p:sp>
    </p:spTree>
    <p:extLst>
      <p:ext uri="{BB962C8B-B14F-4D97-AF65-F5344CB8AC3E}">
        <p14:creationId xmlns:p14="http://schemas.microsoft.com/office/powerpoint/2010/main" val="3077100836"/>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B6F15528-21DE-4FAA-801E-634DDDAF4B2B}" type="slidenum">
              <a:rPr lang="en-US" smtClean="0"/>
              <a:t>41</a:t>
            </a:fld>
            <a:endParaRPr lang="en-US" dirty="0"/>
          </a:p>
        </p:txBody>
      </p:sp>
      <p:sp>
        <p:nvSpPr>
          <p:cNvPr id="3" name="标题 2"/>
          <p:cNvSpPr>
            <a:spLocks noGrp="1"/>
          </p:cNvSpPr>
          <p:nvPr>
            <p:ph type="title"/>
          </p:nvPr>
        </p:nvSpPr>
        <p:spPr>
          <a:xfrm>
            <a:off x="685800" y="76200"/>
            <a:ext cx="7341570" cy="753033"/>
          </a:xfrm>
        </p:spPr>
        <p:txBody>
          <a:bodyPr vert="horz" lIns="0" tIns="0" rIns="0" bIns="0" rtlCol="0" anchor="b" anchorCtr="0">
            <a:noAutofit/>
          </a:bodyPr>
          <a:lstStyle/>
          <a:p>
            <a:r>
              <a:rPr lang="en-US" altLang="zh-CN" sz="3200" dirty="0">
                <a:solidFill>
                  <a:srgbClr val="3333FF"/>
                </a:solidFill>
                <a:latin typeface="微软雅黑" panose="020B0503020204020204" pitchFamily="34" charset="-122"/>
                <a:ea typeface="微软雅黑" panose="020B0503020204020204" pitchFamily="34" charset="-122"/>
              </a:rPr>
              <a:t>Summary</a:t>
            </a:r>
            <a:endParaRPr lang="zh-CN" altLang="en-US" sz="3200" dirty="0">
              <a:solidFill>
                <a:srgbClr val="3333FF"/>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B86A3001-143E-3846-A6D5-B86234BEFEB0}"/>
              </a:ext>
            </a:extLst>
          </p:cNvPr>
          <p:cNvSpPr txBox="1"/>
          <p:nvPr/>
        </p:nvSpPr>
        <p:spPr>
          <a:xfrm>
            <a:off x="685800" y="1219200"/>
            <a:ext cx="8077200" cy="3534622"/>
          </a:xfrm>
          <a:prstGeom prst="rect">
            <a:avLst/>
          </a:prstGeom>
          <a:noFill/>
        </p:spPr>
        <p:txBody>
          <a:bodyPr wrap="square" rtlCol="0">
            <a:spAutoFit/>
          </a:bodyPr>
          <a:lstStyle/>
          <a:p>
            <a:pPr marL="342900" indent="-342900">
              <a:buFont typeface="Arial" panose="020B0604020202020204" pitchFamily="34" charset="0"/>
              <a:buChar char="•"/>
            </a:pPr>
            <a:r>
              <a:rPr kumimoji="1" lang="en-US" altLang="zh-CN" sz="2400" dirty="0">
                <a:latin typeface="Times New Roman" panose="02020603050405020304" pitchFamily="18" charset="0"/>
                <a:cs typeface="Times New Roman" panose="02020603050405020304" pitchFamily="18" charset="0"/>
              </a:rPr>
              <a:t>MELODY</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has</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been</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approved</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by</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the</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government,</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and</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will</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start</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construction</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soon.</a:t>
            </a:r>
          </a:p>
          <a:p>
            <a:pPr marL="342900" indent="-342900">
              <a:lnSpc>
                <a:spcPct val="150000"/>
              </a:lnSpc>
              <a:buFont typeface="Arial" panose="020B0604020202020204" pitchFamily="34" charset="0"/>
              <a:buChar char="•"/>
            </a:pPr>
            <a:r>
              <a:rPr kumimoji="1" lang="en-US" altLang="zh-CN" sz="2400" dirty="0">
                <a:latin typeface="Times New Roman" panose="02020603050405020304" pitchFamily="18" charset="0"/>
                <a:cs typeface="Times New Roman" panose="02020603050405020304" pitchFamily="18" charset="0"/>
              </a:rPr>
              <a:t>Phase</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I</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of</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MELODY</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will</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build</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a</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target</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station</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with</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one</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surface</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muon</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beam</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and</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one</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err="1">
                <a:latin typeface="Times New Roman" panose="02020603050405020304" pitchFamily="18" charset="0"/>
                <a:cs typeface="Times New Roman" panose="02020603050405020304" pitchFamily="18" charset="0"/>
              </a:rPr>
              <a:t>muSR</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spectrometer.</a:t>
            </a:r>
          </a:p>
          <a:p>
            <a:pPr marL="342900" indent="-342900">
              <a:lnSpc>
                <a:spcPct val="150000"/>
              </a:lnSpc>
              <a:buFont typeface="Arial" panose="020B0604020202020204" pitchFamily="34" charset="0"/>
              <a:buChar char="•"/>
            </a:pPr>
            <a:r>
              <a:rPr kumimoji="1" lang="en-US" altLang="zh-CN" sz="2400" dirty="0">
                <a:latin typeface="Times New Roman" panose="02020603050405020304" pitchFamily="18" charset="0"/>
                <a:cs typeface="Times New Roman" panose="02020603050405020304" pitchFamily="18" charset="0"/>
              </a:rPr>
              <a:t>A</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negative</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muon</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beam</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and</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a</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decay</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muon</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beam</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will</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be</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built</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in</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the</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future.</a:t>
            </a:r>
          </a:p>
          <a:p>
            <a:pPr marL="342900" indent="-342900">
              <a:lnSpc>
                <a:spcPct val="150000"/>
              </a:lnSpc>
              <a:buFont typeface="Arial" panose="020B0604020202020204" pitchFamily="34" charset="0"/>
              <a:buChar char="•"/>
            </a:pPr>
            <a:r>
              <a:rPr kumimoji="1" lang="en-US" altLang="zh-CN" sz="2400" dirty="0">
                <a:latin typeface="Times New Roman" panose="02020603050405020304" pitchFamily="18" charset="0"/>
                <a:cs typeface="Times New Roman" panose="02020603050405020304" pitchFamily="18" charset="0"/>
              </a:rPr>
              <a:t>A</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high</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repetition</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muon</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source</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is</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under</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consideration.</a:t>
            </a:r>
            <a:endParaRPr kumimoji="1" lang="zh-CN" altLang="en-US" sz="2400" dirty="0">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94F0D5F7-E9CE-5143-9538-B1E06EC9F1D9}"/>
              </a:ext>
            </a:extLst>
          </p:cNvPr>
          <p:cNvSpPr txBox="1"/>
          <p:nvPr/>
        </p:nvSpPr>
        <p:spPr>
          <a:xfrm>
            <a:off x="1524000" y="5029200"/>
            <a:ext cx="6019800" cy="1015663"/>
          </a:xfrm>
          <a:prstGeom prst="rect">
            <a:avLst/>
          </a:prstGeom>
          <a:noFill/>
        </p:spPr>
        <p:txBody>
          <a:bodyPr wrap="square" rtlCol="0">
            <a:spAutoFit/>
          </a:bodyPr>
          <a:lstStyle/>
          <a:p>
            <a:pPr algn="ctr"/>
            <a:r>
              <a:rPr kumimoji="1" lang="en-US" altLang="zh-CN" dirty="0">
                <a:solidFill>
                  <a:srgbClr val="3333FF"/>
                </a:solidFill>
              </a:rPr>
              <a:t>All</a:t>
            </a:r>
            <a:r>
              <a:rPr kumimoji="1" lang="zh-CN" altLang="en-US" dirty="0">
                <a:solidFill>
                  <a:srgbClr val="3333FF"/>
                </a:solidFill>
              </a:rPr>
              <a:t> </a:t>
            </a:r>
            <a:r>
              <a:rPr kumimoji="1" lang="en-US" altLang="zh-CN" dirty="0">
                <a:solidFill>
                  <a:srgbClr val="3333FF"/>
                </a:solidFill>
              </a:rPr>
              <a:t>collaboration</a:t>
            </a:r>
            <a:r>
              <a:rPr kumimoji="1" lang="zh-CN" altLang="en-US" dirty="0">
                <a:solidFill>
                  <a:srgbClr val="3333FF"/>
                </a:solidFill>
              </a:rPr>
              <a:t> </a:t>
            </a:r>
            <a:r>
              <a:rPr kumimoji="1" lang="en-US" altLang="zh-CN" dirty="0">
                <a:solidFill>
                  <a:srgbClr val="3333FF"/>
                </a:solidFill>
              </a:rPr>
              <a:t>is</a:t>
            </a:r>
            <a:r>
              <a:rPr kumimoji="1" lang="zh-CN" altLang="en-US" dirty="0">
                <a:solidFill>
                  <a:srgbClr val="3333FF"/>
                </a:solidFill>
              </a:rPr>
              <a:t> </a:t>
            </a:r>
            <a:r>
              <a:rPr kumimoji="1" lang="en-US" altLang="zh-CN" dirty="0">
                <a:solidFill>
                  <a:srgbClr val="3333FF"/>
                </a:solidFill>
              </a:rPr>
              <a:t>welcome!</a:t>
            </a:r>
          </a:p>
          <a:p>
            <a:pPr algn="ctr"/>
            <a:endParaRPr kumimoji="1" lang="en-US" altLang="zh-CN" dirty="0"/>
          </a:p>
          <a:p>
            <a:pPr algn="ctr"/>
            <a:r>
              <a:rPr kumimoji="1" lang="en-US" altLang="zh-CN" sz="2400" dirty="0">
                <a:solidFill>
                  <a:srgbClr val="FF0000"/>
                </a:solidFill>
              </a:rPr>
              <a:t>THANK</a:t>
            </a:r>
            <a:r>
              <a:rPr kumimoji="1" lang="zh-CN" altLang="en-US" sz="2400" dirty="0">
                <a:solidFill>
                  <a:srgbClr val="FF0000"/>
                </a:solidFill>
              </a:rPr>
              <a:t> </a:t>
            </a:r>
            <a:r>
              <a:rPr kumimoji="1" lang="en-US" altLang="zh-CN" sz="2400" dirty="0">
                <a:solidFill>
                  <a:srgbClr val="FF0000"/>
                </a:solidFill>
              </a:rPr>
              <a:t>YOU</a:t>
            </a:r>
            <a:r>
              <a:rPr kumimoji="1" lang="zh-CN" altLang="en-US" sz="2400" dirty="0">
                <a:solidFill>
                  <a:srgbClr val="FF0000"/>
                </a:solidFill>
              </a:rPr>
              <a:t> </a:t>
            </a:r>
            <a:r>
              <a:rPr kumimoji="1" lang="en-US" altLang="zh-CN" sz="2400" dirty="0">
                <a:solidFill>
                  <a:srgbClr val="FF0000"/>
                </a:solidFill>
              </a:rPr>
              <a:t>!</a:t>
            </a:r>
            <a:endParaRPr kumimoji="1" lang="zh-CN" altLang="en-US" sz="2400" dirty="0">
              <a:solidFill>
                <a:srgbClr val="FF0000"/>
              </a:solidFill>
            </a:endParaRPr>
          </a:p>
        </p:txBody>
      </p:sp>
    </p:spTree>
    <p:extLst>
      <p:ext uri="{BB962C8B-B14F-4D97-AF65-F5344CB8AC3E}">
        <p14:creationId xmlns:p14="http://schemas.microsoft.com/office/powerpoint/2010/main" val="53700152"/>
      </p:ext>
    </p:extLst>
  </p:cSld>
  <p:clrMapOvr>
    <a:masterClrMapping/>
  </p:clrMapOvr>
  <mc:AlternateContent xmlns:mc="http://schemas.openxmlformats.org/markup-compatibility/2006" xmlns:p14="http://schemas.microsoft.com/office/powerpoint/2010/main">
    <mc:Choice Requires="p14">
      <p:transition spd="slow" p14:dur="2000" advTm="83303"/>
    </mc:Choice>
    <mc:Fallback xmlns="">
      <p:transition spd="slow" advTm="83303"/>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6710C6-FE8F-FC40-8898-878D5F0358E8}"/>
              </a:ext>
            </a:extLst>
          </p:cNvPr>
          <p:cNvSpPr>
            <a:spLocks noGrp="1"/>
          </p:cNvSpPr>
          <p:nvPr>
            <p:ph type="title"/>
          </p:nvPr>
        </p:nvSpPr>
        <p:spPr/>
        <p:txBody>
          <a:bodyPr/>
          <a:lstStyle/>
          <a:p>
            <a:r>
              <a:rPr kumimoji="1" lang="en-US" altLang="zh-CN" dirty="0"/>
              <a:t>backups</a:t>
            </a:r>
            <a:endParaRPr kumimoji="1" lang="zh-CN" altLang="en-US" dirty="0"/>
          </a:p>
        </p:txBody>
      </p:sp>
      <p:sp>
        <p:nvSpPr>
          <p:cNvPr id="3" name="内容占位符 2">
            <a:extLst>
              <a:ext uri="{FF2B5EF4-FFF2-40B4-BE49-F238E27FC236}">
                <a16:creationId xmlns:a16="http://schemas.microsoft.com/office/drawing/2014/main" id="{7057B40D-457F-7447-ACE2-2A98B6BEC48F}"/>
              </a:ext>
            </a:extLst>
          </p:cNvPr>
          <p:cNvSpPr>
            <a:spLocks noGrp="1"/>
          </p:cNvSpPr>
          <p:nvPr>
            <p:ph idx="1"/>
          </p:nvPr>
        </p:nvSpPr>
        <p:spPr/>
        <p:txBody>
          <a:bodyPr/>
          <a:lstStyle/>
          <a:p>
            <a:endParaRPr kumimoji="1" lang="zh-CN" altLang="en-US"/>
          </a:p>
        </p:txBody>
      </p:sp>
      <p:sp>
        <p:nvSpPr>
          <p:cNvPr id="4" name="灯片编号占位符 3">
            <a:extLst>
              <a:ext uri="{FF2B5EF4-FFF2-40B4-BE49-F238E27FC236}">
                <a16:creationId xmlns:a16="http://schemas.microsoft.com/office/drawing/2014/main" id="{B7C0573B-F0B9-4542-9A39-8F9268772302}"/>
              </a:ext>
            </a:extLst>
          </p:cNvPr>
          <p:cNvSpPr>
            <a:spLocks noGrp="1"/>
          </p:cNvSpPr>
          <p:nvPr>
            <p:ph type="sldNum" sz="quarter" idx="12"/>
          </p:nvPr>
        </p:nvSpPr>
        <p:spPr/>
        <p:txBody>
          <a:bodyPr/>
          <a:lstStyle/>
          <a:p>
            <a:pPr>
              <a:defRPr/>
            </a:pPr>
            <a:fld id="{F22E5DDF-294A-47C7-9938-98EB7AF5D866}" type="slidenum">
              <a:rPr lang="en-US" altLang="zh-CN" smtClean="0"/>
              <a:t>42</a:t>
            </a:fld>
            <a:endParaRPr lang="en-US" altLang="zh-CN"/>
          </a:p>
        </p:txBody>
      </p:sp>
    </p:spTree>
    <p:extLst>
      <p:ext uri="{BB962C8B-B14F-4D97-AF65-F5344CB8AC3E}">
        <p14:creationId xmlns:p14="http://schemas.microsoft.com/office/powerpoint/2010/main" val="35236165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B6F15528-21DE-4FAA-801E-634DDDAF4B2B}" type="slidenum">
              <a:rPr lang="en-US" smtClean="0"/>
              <a:t>43</a:t>
            </a:fld>
            <a:endParaRPr lang="en-US" dirty="0"/>
          </a:p>
        </p:txBody>
      </p:sp>
      <p:sp>
        <p:nvSpPr>
          <p:cNvPr id="3" name="标题 2"/>
          <p:cNvSpPr>
            <a:spLocks noGrp="1"/>
          </p:cNvSpPr>
          <p:nvPr>
            <p:ph type="title"/>
          </p:nvPr>
        </p:nvSpPr>
        <p:spPr>
          <a:xfrm>
            <a:off x="685800" y="76200"/>
            <a:ext cx="7341570" cy="753033"/>
          </a:xfrm>
        </p:spPr>
        <p:txBody>
          <a:bodyPr vert="horz" lIns="0" tIns="0" rIns="0" bIns="0" rtlCol="0" anchor="b" anchorCtr="0">
            <a:noAutofit/>
          </a:bodyPr>
          <a:lstStyle/>
          <a:p>
            <a:r>
              <a:rPr lang="en-US" sz="3200" dirty="0">
                <a:solidFill>
                  <a:srgbClr val="3333FF"/>
                </a:solidFill>
                <a:latin typeface="微软雅黑" panose="020B0503020204020204" pitchFamily="34" charset="-122"/>
                <a:ea typeface="微软雅黑" panose="020B0503020204020204" pitchFamily="34" charset="-122"/>
              </a:rPr>
              <a:t>Potential muon physics - MuMuBar?</a:t>
            </a:r>
          </a:p>
        </p:txBody>
      </p:sp>
      <p:sp>
        <p:nvSpPr>
          <p:cNvPr id="7" name="同心圆 6"/>
          <p:cNvSpPr/>
          <p:nvPr>
            <p:custDataLst>
              <p:tags r:id="rId1"/>
            </p:custDataLst>
          </p:nvPr>
        </p:nvSpPr>
        <p:spPr>
          <a:xfrm>
            <a:off x="5181600" y="1600200"/>
            <a:ext cx="2743200" cy="1371600"/>
          </a:xfrm>
          <a:prstGeom prst="donut">
            <a:avLst>
              <a:gd name="adj" fmla="val 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13" name="椭圆 12"/>
          <p:cNvSpPr/>
          <p:nvPr>
            <p:custDataLst>
              <p:tags r:id="rId2"/>
            </p:custDataLst>
          </p:nvPr>
        </p:nvSpPr>
        <p:spPr>
          <a:xfrm>
            <a:off x="5334000" y="1695510"/>
            <a:ext cx="304800" cy="3048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4" name="椭圆 13"/>
          <p:cNvSpPr/>
          <p:nvPr>
            <p:custDataLst>
              <p:tags r:id="rId3"/>
            </p:custDataLst>
          </p:nvPr>
        </p:nvSpPr>
        <p:spPr>
          <a:xfrm>
            <a:off x="6362163" y="2133600"/>
            <a:ext cx="304800" cy="304800"/>
          </a:xfrm>
          <a:prstGeom prst="ellips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5" name="文本框 14"/>
          <p:cNvSpPr txBox="1"/>
          <p:nvPr>
            <p:custDataLst>
              <p:tags r:id="rId4"/>
            </p:custDataLst>
          </p:nvPr>
        </p:nvSpPr>
        <p:spPr>
          <a:xfrm>
            <a:off x="6781800" y="1991380"/>
            <a:ext cx="609600" cy="523220"/>
          </a:xfrm>
          <a:prstGeom prst="rect">
            <a:avLst/>
          </a:prstGeom>
          <a:noFill/>
        </p:spPr>
        <p:txBody>
          <a:bodyPr wrap="square" rtlCol="0">
            <a:spAutoFit/>
          </a:bodyPr>
          <a:lstStyle/>
          <a:p>
            <a:r>
              <a:rPr kumimoji="1" lang="en-US" altLang="zh-CN" sz="2800" dirty="0"/>
              <a:t>μ</a:t>
            </a:r>
            <a:r>
              <a:rPr kumimoji="1" lang="en-US" altLang="zh-CN" sz="2800" baseline="30000" dirty="0"/>
              <a:t>-</a:t>
            </a:r>
            <a:endParaRPr kumimoji="1" lang="zh-CN" altLang="en-US" sz="2800" dirty="0"/>
          </a:p>
        </p:txBody>
      </p:sp>
      <p:sp>
        <p:nvSpPr>
          <p:cNvPr id="16" name="文本框 15"/>
          <p:cNvSpPr txBox="1"/>
          <p:nvPr>
            <p:custDataLst>
              <p:tags r:id="rId5"/>
            </p:custDataLst>
          </p:nvPr>
        </p:nvSpPr>
        <p:spPr>
          <a:xfrm>
            <a:off x="5638800" y="1752600"/>
            <a:ext cx="609600" cy="523220"/>
          </a:xfrm>
          <a:prstGeom prst="rect">
            <a:avLst/>
          </a:prstGeom>
          <a:noFill/>
        </p:spPr>
        <p:txBody>
          <a:bodyPr wrap="square" rtlCol="0">
            <a:spAutoFit/>
          </a:bodyPr>
          <a:lstStyle/>
          <a:p>
            <a:r>
              <a:rPr kumimoji="1" lang="en-US" altLang="zh-CN" sz="2800" dirty="0"/>
              <a:t>e</a:t>
            </a:r>
            <a:r>
              <a:rPr kumimoji="1" lang="en-US" altLang="zh-CN" sz="2800" baseline="30000" dirty="0"/>
              <a:t>+</a:t>
            </a:r>
            <a:endParaRPr kumimoji="1" lang="zh-CN" altLang="en-US" sz="2800" dirty="0"/>
          </a:p>
        </p:txBody>
      </p:sp>
      <mc:AlternateContent xmlns:mc="http://schemas.openxmlformats.org/markup-compatibility/2006" xmlns:a14="http://schemas.microsoft.com/office/drawing/2010/main">
        <mc:Choice Requires="a14">
          <p:sp>
            <p:nvSpPr>
              <p:cNvPr id="17" name="文本框 16"/>
              <p:cNvSpPr txBox="1"/>
              <p:nvPr>
                <p:custDataLst>
                  <p:tags r:id="rId6"/>
                </p:custDataLst>
              </p:nvPr>
            </p:nvSpPr>
            <p:spPr>
              <a:xfrm>
                <a:off x="5410200" y="1143000"/>
                <a:ext cx="2667000" cy="400110"/>
              </a:xfrm>
              <a:prstGeom prst="rect">
                <a:avLst/>
              </a:prstGeom>
              <a:noFill/>
            </p:spPr>
            <p:txBody>
              <a:bodyPr wrap="square" rtlCol="0">
                <a:spAutoFit/>
              </a:bodyPr>
              <a:lstStyle/>
              <a:p>
                <a:r>
                  <a:rPr kumimoji="1" lang="en-US" altLang="zh-CN" sz="2000" b="1" dirty="0"/>
                  <a:t>Anti-</a:t>
                </a:r>
                <a:r>
                  <a:rPr kumimoji="1" lang="en-US" altLang="zh-CN" sz="2000" b="1" dirty="0" err="1"/>
                  <a:t>muonium</a:t>
                </a:r>
                <a:r>
                  <a:rPr kumimoji="1" lang="en-US" altLang="zh-CN" sz="2000" b="1" dirty="0"/>
                  <a:t> (</a:t>
                </a:r>
                <a14:m>
                  <m:oMath xmlns:m="http://schemas.openxmlformats.org/officeDocument/2006/math">
                    <m:acc>
                      <m:accPr>
                        <m:chr m:val="̅"/>
                        <m:ctrlPr>
                          <a:rPr kumimoji="1" lang="en-US" altLang="zh-CN" sz="2000" b="1" i="1" smtClean="0">
                            <a:latin typeface="Cambria Math" panose="02040503050406030204" pitchFamily="18" charset="0"/>
                          </a:rPr>
                        </m:ctrlPr>
                      </m:accPr>
                      <m:e>
                        <m:r>
                          <a:rPr kumimoji="1" lang="en-US" altLang="zh-CN" sz="2000" b="1" i="1" smtClean="0">
                            <a:latin typeface="Cambria Math" panose="02040503050406030204" pitchFamily="18" charset="0"/>
                          </a:rPr>
                          <m:t>𝑴𝒖</m:t>
                        </m:r>
                      </m:e>
                    </m:acc>
                  </m:oMath>
                </a14:m>
                <a:r>
                  <a:rPr kumimoji="1" lang="en-US" altLang="zh-CN" sz="2000" b="1" dirty="0"/>
                  <a:t>)</a:t>
                </a:r>
                <a:endParaRPr kumimoji="1" lang="zh-CN" altLang="en-US" sz="2000" b="1" dirty="0"/>
              </a:p>
            </p:txBody>
          </p:sp>
        </mc:Choice>
        <mc:Fallback xmlns="">
          <p:sp>
            <p:nvSpPr>
              <p:cNvPr id="17" name="文本框 16"/>
              <p:cNvSpPr txBox="1">
                <a:spLocks noRot="1" noChangeAspect="1" noMove="1" noResize="1" noEditPoints="1" noAdjustHandles="1" noChangeArrowheads="1" noChangeShapeType="1" noTextEdit="1"/>
              </p:cNvSpPr>
              <p:nvPr>
                <p:custDataLst>
                  <p:tags r:id="rId18"/>
                </p:custDataLst>
              </p:nvPr>
            </p:nvSpPr>
            <p:spPr>
              <a:xfrm>
                <a:off x="5410200" y="1143000"/>
                <a:ext cx="2667000" cy="400110"/>
              </a:xfrm>
              <a:prstGeom prst="rect">
                <a:avLst/>
              </a:prstGeom>
              <a:blipFill rotWithShape="1">
                <a:blip r:embed="rId19"/>
                <a:stretch>
                  <a:fillRect b="15"/>
                </a:stretch>
              </a:blipFill>
            </p:spPr>
            <p:txBody>
              <a:bodyPr/>
              <a:lstStyle/>
              <a:p>
                <a:r>
                  <a:rPr lang="zh-CN" altLang="en-US">
                    <a:noFill/>
                  </a:rPr>
                  <a:t> </a:t>
                </a:r>
              </a:p>
            </p:txBody>
          </p:sp>
        </mc:Fallback>
      </mc:AlternateContent>
      <p:sp>
        <p:nvSpPr>
          <p:cNvPr id="18" name="下箭头 17"/>
          <p:cNvSpPr/>
          <p:nvPr>
            <p:custDataLst>
              <p:tags r:id="rId7"/>
            </p:custDataLst>
          </p:nvPr>
        </p:nvSpPr>
        <p:spPr>
          <a:xfrm rot="16200000">
            <a:off x="4229100" y="1942912"/>
            <a:ext cx="304800" cy="8382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9" name="同心圆 18"/>
          <p:cNvSpPr/>
          <p:nvPr>
            <p:custDataLst>
              <p:tags r:id="rId8"/>
            </p:custDataLst>
          </p:nvPr>
        </p:nvSpPr>
        <p:spPr>
          <a:xfrm>
            <a:off x="838200" y="1600200"/>
            <a:ext cx="2743200" cy="1371600"/>
          </a:xfrm>
          <a:prstGeom prst="donut">
            <a:avLst>
              <a:gd name="adj" fmla="val 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20" name="椭圆 19"/>
          <p:cNvSpPr/>
          <p:nvPr>
            <p:custDataLst>
              <p:tags r:id="rId9"/>
            </p:custDataLst>
          </p:nvPr>
        </p:nvSpPr>
        <p:spPr>
          <a:xfrm>
            <a:off x="2057400" y="2133600"/>
            <a:ext cx="304800" cy="3048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1" name="椭圆 20"/>
          <p:cNvSpPr/>
          <p:nvPr>
            <p:custDataLst>
              <p:tags r:id="rId10"/>
            </p:custDataLst>
          </p:nvPr>
        </p:nvSpPr>
        <p:spPr>
          <a:xfrm>
            <a:off x="1066800" y="1676400"/>
            <a:ext cx="304800" cy="304800"/>
          </a:xfrm>
          <a:prstGeom prst="ellips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2" name="文本框 21"/>
          <p:cNvSpPr txBox="1"/>
          <p:nvPr>
            <p:custDataLst>
              <p:tags r:id="rId11"/>
            </p:custDataLst>
          </p:nvPr>
        </p:nvSpPr>
        <p:spPr>
          <a:xfrm>
            <a:off x="2438400" y="1991380"/>
            <a:ext cx="609600" cy="523220"/>
          </a:xfrm>
          <a:prstGeom prst="rect">
            <a:avLst/>
          </a:prstGeom>
          <a:noFill/>
        </p:spPr>
        <p:txBody>
          <a:bodyPr wrap="square" rtlCol="0">
            <a:spAutoFit/>
          </a:bodyPr>
          <a:lstStyle/>
          <a:p>
            <a:r>
              <a:rPr kumimoji="1" lang="en-US" altLang="zh-CN" sz="2800" dirty="0"/>
              <a:t>μ</a:t>
            </a:r>
            <a:r>
              <a:rPr kumimoji="1" lang="en-US" altLang="zh-CN" sz="2800" baseline="30000" dirty="0"/>
              <a:t>+</a:t>
            </a:r>
            <a:endParaRPr kumimoji="1" lang="zh-CN" altLang="en-US" sz="2800" dirty="0"/>
          </a:p>
        </p:txBody>
      </p:sp>
      <p:sp>
        <p:nvSpPr>
          <p:cNvPr id="23" name="文本框 22"/>
          <p:cNvSpPr txBox="1"/>
          <p:nvPr>
            <p:custDataLst>
              <p:tags r:id="rId12"/>
            </p:custDataLst>
          </p:nvPr>
        </p:nvSpPr>
        <p:spPr>
          <a:xfrm>
            <a:off x="1295400" y="1752600"/>
            <a:ext cx="609600" cy="523220"/>
          </a:xfrm>
          <a:prstGeom prst="rect">
            <a:avLst/>
          </a:prstGeom>
          <a:noFill/>
        </p:spPr>
        <p:txBody>
          <a:bodyPr wrap="square" rtlCol="0">
            <a:spAutoFit/>
          </a:bodyPr>
          <a:lstStyle/>
          <a:p>
            <a:r>
              <a:rPr kumimoji="1" lang="en-US" altLang="zh-CN" sz="2800" dirty="0"/>
              <a:t>e</a:t>
            </a:r>
            <a:r>
              <a:rPr kumimoji="1" lang="en-US" altLang="zh-CN" sz="2800" baseline="30000" dirty="0"/>
              <a:t>-</a:t>
            </a:r>
            <a:endParaRPr kumimoji="1" lang="zh-CN" altLang="en-US" sz="2800" dirty="0"/>
          </a:p>
        </p:txBody>
      </p:sp>
      <mc:AlternateContent xmlns:mc="http://schemas.openxmlformats.org/markup-compatibility/2006" xmlns:a14="http://schemas.microsoft.com/office/drawing/2010/main">
        <mc:Choice Requires="a14">
          <p:sp>
            <p:nvSpPr>
              <p:cNvPr id="24" name="文本框 23"/>
              <p:cNvSpPr txBox="1"/>
              <p:nvPr>
                <p:custDataLst>
                  <p:tags r:id="rId13"/>
                </p:custDataLst>
              </p:nvPr>
            </p:nvSpPr>
            <p:spPr>
              <a:xfrm>
                <a:off x="1066800" y="1143000"/>
                <a:ext cx="2667000" cy="400110"/>
              </a:xfrm>
              <a:prstGeom prst="rect">
                <a:avLst/>
              </a:prstGeom>
              <a:noFill/>
            </p:spPr>
            <p:txBody>
              <a:bodyPr wrap="square" rtlCol="0">
                <a:spAutoFit/>
              </a:bodyPr>
              <a:lstStyle/>
              <a:p>
                <a:r>
                  <a:rPr kumimoji="1" lang="en-US" altLang="zh-CN" sz="2000" b="1" dirty="0"/>
                  <a:t> </a:t>
                </a:r>
                <a:r>
                  <a:rPr kumimoji="1" lang="en-US" altLang="zh-CN" sz="2000" b="1" dirty="0" err="1"/>
                  <a:t>Muonium</a:t>
                </a:r>
                <a:r>
                  <a:rPr kumimoji="1" lang="en-US" altLang="zh-CN" sz="2000" b="1" dirty="0"/>
                  <a:t> (</a:t>
                </a:r>
                <a14:m>
                  <m:oMath xmlns:m="http://schemas.openxmlformats.org/officeDocument/2006/math">
                    <m:r>
                      <a:rPr kumimoji="1" lang="en-US" altLang="zh-CN" sz="2000" b="1" i="1" smtClean="0">
                        <a:latin typeface="Cambria Math" panose="02040503050406030204" pitchFamily="18" charset="0"/>
                      </a:rPr>
                      <m:t>𝑴𝒖</m:t>
                    </m:r>
                  </m:oMath>
                </a14:m>
                <a:r>
                  <a:rPr kumimoji="1" lang="en-US" altLang="zh-CN" sz="2000" b="1" dirty="0"/>
                  <a:t>)</a:t>
                </a:r>
                <a:endParaRPr kumimoji="1" lang="zh-CN" altLang="en-US" sz="2000" b="1" dirty="0"/>
              </a:p>
            </p:txBody>
          </p:sp>
        </mc:Choice>
        <mc:Fallback xmlns="">
          <p:sp>
            <p:nvSpPr>
              <p:cNvPr id="24" name="文本框 23"/>
              <p:cNvSpPr txBox="1">
                <a:spLocks noRot="1" noChangeAspect="1" noMove="1" noResize="1" noEditPoints="1" noAdjustHandles="1" noChangeArrowheads="1" noChangeShapeType="1" noTextEdit="1"/>
              </p:cNvSpPr>
              <p:nvPr>
                <p:custDataLst>
                  <p:tags r:id="rId20"/>
                </p:custDataLst>
              </p:nvPr>
            </p:nvSpPr>
            <p:spPr>
              <a:xfrm>
                <a:off x="1066800" y="1143000"/>
                <a:ext cx="2667000" cy="400110"/>
              </a:xfrm>
              <a:prstGeom prst="rect">
                <a:avLst/>
              </a:prstGeom>
              <a:blipFill rotWithShape="1">
                <a:blip r:embed="rId21"/>
                <a:stretch>
                  <a:fillRect b="15"/>
                </a:stretch>
              </a:blipFill>
            </p:spPr>
            <p:txBody>
              <a:bodyPr/>
              <a:lstStyle/>
              <a:p>
                <a:r>
                  <a:rPr lang="zh-CN" altLang="en-US">
                    <a:noFill/>
                  </a:rPr>
                  <a:t> </a:t>
                </a:r>
              </a:p>
            </p:txBody>
          </p:sp>
        </mc:Fallback>
      </mc:AlternateContent>
      <p:cxnSp>
        <p:nvCxnSpPr>
          <p:cNvPr id="25" name="直线连接符 20"/>
          <p:cNvCxnSpPr/>
          <p:nvPr>
            <p:custDataLst>
              <p:tags r:id="rId14"/>
            </p:custDataLst>
          </p:nvPr>
        </p:nvCxnSpPr>
        <p:spPr>
          <a:xfrm>
            <a:off x="7391400" y="1219200"/>
            <a:ext cx="381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33" name="图表 32"/>
          <p:cNvGraphicFramePr/>
          <p:nvPr>
            <p:custDataLst>
              <p:tags r:id="rId15"/>
            </p:custDataLst>
          </p:nvPr>
        </p:nvGraphicFramePr>
        <p:xfrm>
          <a:off x="1325880" y="2590800"/>
          <a:ext cx="6172200" cy="4038600"/>
        </p:xfrm>
        <a:graphic>
          <a:graphicData uri="http://schemas.openxmlformats.org/drawingml/2006/chart">
            <c:chart xmlns:c="http://schemas.openxmlformats.org/drawingml/2006/chart" xmlns:r="http://schemas.openxmlformats.org/officeDocument/2006/relationships" r:id="rId22"/>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19747"/>
    </mc:Choice>
    <mc:Fallback xmlns="">
      <p:transition spd="slow" advTm="19747"/>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编号占位符 1"/>
          <p:cNvSpPr>
            <a:spLocks noGrp="1"/>
          </p:cNvSpPr>
          <p:nvPr>
            <p:ph type="sldNum" sz="quarter" idx="11"/>
          </p:nvPr>
        </p:nvSpPr>
        <p:spPr/>
        <p:txBody>
          <a:bodyPr/>
          <a:lstStyle/>
          <a:p>
            <a:fld id="{B6F15528-21DE-4FAA-801E-634DDDAF4B2B}" type="slidenum">
              <a:rPr lang="en-US" smtClean="0"/>
              <a:t>44</a:t>
            </a:fld>
            <a:endParaRPr lang="en-US"/>
          </a:p>
        </p:txBody>
      </p:sp>
      <p:sp>
        <p:nvSpPr>
          <p:cNvPr id="4" name="五角星 3"/>
          <p:cNvSpPr/>
          <p:nvPr/>
        </p:nvSpPr>
        <p:spPr>
          <a:xfrm>
            <a:off x="6629400" y="4343400"/>
            <a:ext cx="304800" cy="304800"/>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6" name="标题 1"/>
          <p:cNvSpPr txBox="1"/>
          <p:nvPr/>
        </p:nvSpPr>
        <p:spPr>
          <a:xfrm>
            <a:off x="451822" y="0"/>
            <a:ext cx="8103570" cy="753033"/>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chemeClr val="bg2"/>
                </a:solidFill>
                <a:latin typeface="Arial" panose="020B0604020202020204" pitchFamily="34" charset="0"/>
                <a:ea typeface="+mj-ea"/>
                <a:cs typeface="Arial" panose="020B0604020202020204" pitchFamily="34" charset="0"/>
              </a:defRPr>
            </a:lvl1pPr>
          </a:lstStyle>
          <a:p>
            <a:r>
              <a:rPr kumimoji="1" lang="en-US" altLang="zh-CN" sz="2800" dirty="0" err="1">
                <a:solidFill>
                  <a:srgbClr val="3333FF"/>
                </a:solidFill>
                <a:latin typeface="微软雅黑" panose="020B0503020204020204" pitchFamily="34" charset="-122"/>
                <a:ea typeface="微软雅黑" panose="020B0503020204020204" pitchFamily="34" charset="-122"/>
                <a:cs typeface="微软雅黑" panose="020B0503020204020204" pitchFamily="34" charset="-122"/>
              </a:rPr>
              <a:t>MuMuBar in history</a:t>
            </a:r>
            <a:endParaRPr kumimoji="1" lang="zh-CN" altLang="en-US" sz="2800" dirty="0">
              <a:solidFill>
                <a:srgbClr val="3333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990600" y="5105221"/>
            <a:ext cx="7467600" cy="1568450"/>
          </a:xfrm>
          <a:prstGeom prst="rect">
            <a:avLst/>
          </a:prstGeom>
          <a:noFill/>
        </p:spPr>
        <p:txBody>
          <a:bodyPr wrap="square" rtlCol="0">
            <a:spAutoFit/>
          </a:bodyPr>
          <a:lstStyle/>
          <a:p>
            <a:pPr marL="285750" indent="-285750">
              <a:lnSpc>
                <a:spcPct val="150000"/>
              </a:lnSpc>
              <a:buFont typeface="Arial" panose="020B0604020202020204"/>
              <a:buChar char="•"/>
            </a:pPr>
            <a:r>
              <a:rPr kumimoji="1" lang="en-US" altLang="zh-CN" sz="1600" dirty="0">
                <a:solidFill>
                  <a:srgbClr val="000000"/>
                </a:solidFill>
              </a:rPr>
              <a:t>We have reconstructed the PSI experiment</a:t>
            </a:r>
          </a:p>
          <a:p>
            <a:pPr marL="285750" indent="-285750">
              <a:lnSpc>
                <a:spcPct val="150000"/>
              </a:lnSpc>
              <a:buFont typeface="Arial" panose="020B0604020202020204"/>
              <a:buChar char="•"/>
            </a:pPr>
            <a:r>
              <a:rPr kumimoji="1" lang="en-US" altLang="zh-CN" sz="1600" dirty="0">
                <a:solidFill>
                  <a:srgbClr val="000000"/>
                </a:solidFill>
              </a:rPr>
              <a:t>We are developing the data analysis software and detector system for MuMuBar</a:t>
            </a:r>
          </a:p>
          <a:p>
            <a:pPr marL="285750" indent="-285750">
              <a:lnSpc>
                <a:spcPct val="150000"/>
              </a:lnSpc>
              <a:buFont typeface="Arial" panose="020B0604020202020204"/>
              <a:buChar char="•"/>
            </a:pPr>
            <a:r>
              <a:rPr kumimoji="1" lang="en-US" altLang="zh-CN" sz="1600" dirty="0">
                <a:solidFill>
                  <a:srgbClr val="000000"/>
                </a:solidFill>
              </a:rPr>
              <a:t>However...</a:t>
            </a:r>
          </a:p>
        </p:txBody>
      </p:sp>
      <p:sp>
        <p:nvSpPr>
          <p:cNvPr id="5" name="文本框 4"/>
          <p:cNvSpPr txBox="1"/>
          <p:nvPr/>
        </p:nvSpPr>
        <p:spPr>
          <a:xfrm>
            <a:off x="3810000" y="3276600"/>
            <a:ext cx="838200" cy="276999"/>
          </a:xfrm>
          <a:prstGeom prst="rect">
            <a:avLst/>
          </a:prstGeom>
          <a:noFill/>
        </p:spPr>
        <p:txBody>
          <a:bodyPr wrap="square" rtlCol="0">
            <a:spAutoFit/>
          </a:bodyPr>
          <a:lstStyle/>
          <a:p>
            <a:r>
              <a:rPr kumimoji="1" lang="en-US" altLang="zh-CN" sz="1200" dirty="0"/>
              <a:t>PSI,1999</a:t>
            </a:r>
            <a:endParaRPr kumimoji="1" lang="zh-CN" altLang="en-US" sz="1200" dirty="0"/>
          </a:p>
        </p:txBody>
      </p:sp>
      <p:sp>
        <p:nvSpPr>
          <p:cNvPr id="8" name="文本框 7"/>
          <p:cNvSpPr txBox="1"/>
          <p:nvPr/>
        </p:nvSpPr>
        <p:spPr>
          <a:xfrm>
            <a:off x="6248400" y="4038600"/>
            <a:ext cx="1143000" cy="276999"/>
          </a:xfrm>
          <a:prstGeom prst="rect">
            <a:avLst/>
          </a:prstGeom>
          <a:noFill/>
        </p:spPr>
        <p:txBody>
          <a:bodyPr wrap="square" rtlCol="0">
            <a:spAutoFit/>
          </a:bodyPr>
          <a:lstStyle/>
          <a:p>
            <a:r>
              <a:rPr kumimoji="1" lang="en-US" altLang="zh-CN" sz="1200" dirty="0"/>
              <a:t>CSNS,2030</a:t>
            </a:r>
          </a:p>
        </p:txBody>
      </p:sp>
      <p:pic>
        <p:nvPicPr>
          <p:cNvPr id="26" name="图片 25"/>
          <p:cNvPicPr>
            <a:picLocks noChangeAspect="1"/>
          </p:cNvPicPr>
          <p:nvPr>
            <p:custDataLst>
              <p:tags r:id="rId1"/>
            </p:custDataLst>
          </p:nvPr>
        </p:nvPicPr>
        <p:blipFill>
          <a:blip r:embed="rId9"/>
          <a:stretch>
            <a:fillRect/>
          </a:stretch>
        </p:blipFill>
        <p:spPr>
          <a:xfrm>
            <a:off x="304800" y="1219200"/>
            <a:ext cx="8084185" cy="3760470"/>
          </a:xfrm>
          <a:prstGeom prst="rect">
            <a:avLst/>
          </a:prstGeom>
        </p:spPr>
      </p:pic>
      <p:grpSp>
        <p:nvGrpSpPr>
          <p:cNvPr id="14" name="组合 13"/>
          <p:cNvGrpSpPr/>
          <p:nvPr/>
        </p:nvGrpSpPr>
        <p:grpSpPr>
          <a:xfrm>
            <a:off x="6241906" y="2438400"/>
            <a:ext cx="2226454" cy="1567442"/>
            <a:chOff x="7670203" y="1142563"/>
            <a:chExt cx="4026647" cy="3254206"/>
          </a:xfrm>
        </p:grpSpPr>
        <p:pic>
          <p:nvPicPr>
            <p:cNvPr id="9" name="图片 8"/>
            <p:cNvPicPr>
              <a:picLocks noChangeAspect="1"/>
            </p:cNvPicPr>
            <p:nvPr>
              <p:custDataLst>
                <p:tags r:id="rId2"/>
              </p:custDataLst>
            </p:nvPr>
          </p:nvPicPr>
          <p:blipFill rotWithShape="1">
            <a:blip r:embed="rId10"/>
            <a:srcRect t="4831"/>
            <a:stretch>
              <a:fillRect/>
            </a:stretch>
          </p:blipFill>
          <p:spPr>
            <a:xfrm>
              <a:off x="7820025" y="1142563"/>
              <a:ext cx="3848100" cy="2496388"/>
            </a:xfrm>
            <a:prstGeom prst="rect">
              <a:avLst/>
            </a:prstGeom>
          </p:spPr>
        </p:pic>
        <mc:AlternateContent xmlns:mc="http://schemas.openxmlformats.org/markup-compatibility/2006" xmlns:a14="http://schemas.microsoft.com/office/drawing/2010/main">
          <mc:Choice Requires="a14">
            <p:sp>
              <p:nvSpPr>
                <p:cNvPr id="10" name="文本框 9"/>
                <p:cNvSpPr txBox="1"/>
                <p:nvPr>
                  <p:custDataLst>
                    <p:tags r:id="rId3"/>
                  </p:custDataLst>
                </p:nvPr>
              </p:nvSpPr>
              <p:spPr>
                <a:xfrm>
                  <a:off x="9358312" y="3440973"/>
                  <a:ext cx="771525" cy="955796"/>
                </a:xfrm>
                <a:prstGeom prst="rect">
                  <a:avLst/>
                </a:prstGeom>
                <a:noFill/>
              </p:spPr>
              <p:txBody>
                <a:bodyPr wrap="square" rtlCol="0">
                  <a:spAutoFit/>
                </a:bodyPr>
                <a:lstStyle/>
                <a:p>
                  <a:pPr algn="l"/>
                  <a14:m>
                    <m:oMathPara xmlns:m="http://schemas.openxmlformats.org/officeDocument/2006/math">
                      <m:oMathParaPr>
                        <m:jc m:val="center"/>
                      </m:oMathParaPr>
                      <m:oMath xmlns:m="http://schemas.openxmlformats.org/officeDocument/2006/math">
                        <m:r>
                          <a:rPr lang="en-US" altLang="zh-CN" sz="1200" b="1" i="0" smtClean="0">
                            <a:latin typeface="Cambria Math" panose="02040503050406030204" pitchFamily="18" charset="0"/>
                            <a:ea typeface="华文楷体" panose="02010600040101010101" pitchFamily="2" charset="-122"/>
                          </a:rPr>
                          <m:t>𝚫</m:t>
                        </m:r>
                        <m:r>
                          <a:rPr lang="en-US" altLang="zh-CN" sz="1200" b="1" i="1" smtClean="0">
                            <a:latin typeface="Cambria Math" panose="02040503050406030204" pitchFamily="18" charset="0"/>
                            <a:ea typeface="华文楷体" panose="02010600040101010101" pitchFamily="2" charset="-122"/>
                          </a:rPr>
                          <m:t>𝑻</m:t>
                        </m:r>
                        <m:r>
                          <a:rPr lang="en-US" altLang="zh-CN" sz="1200" b="1" i="1" smtClean="0">
                            <a:latin typeface="Cambria Math" panose="02040503050406030204" pitchFamily="18" charset="0"/>
                            <a:ea typeface="华文楷体" panose="02010600040101010101" pitchFamily="2" charset="-122"/>
                          </a:rPr>
                          <m:t>/</m:t>
                        </m:r>
                        <m:r>
                          <a:rPr lang="en-US" altLang="zh-CN" sz="1200" b="1" i="1" smtClean="0">
                            <a:latin typeface="Cambria Math" panose="02040503050406030204" pitchFamily="18" charset="0"/>
                            <a:ea typeface="华文楷体" panose="02010600040101010101" pitchFamily="2" charset="-122"/>
                          </a:rPr>
                          <m:t>𝒏𝒔</m:t>
                        </m:r>
                      </m:oMath>
                    </m:oMathPara>
                  </a14:m>
                  <a:endParaRPr lang="zh-CN" altLang="en-US" sz="1200" b="1" dirty="0">
                    <a:latin typeface="Book Antiqua" panose="02040602050305030304" pitchFamily="18" charset="0"/>
                    <a:ea typeface="华文楷体" panose="02010600040101010101" pitchFamily="2" charset="-122"/>
                  </a:endParaRPr>
                </a:p>
              </p:txBody>
            </p:sp>
          </mc:Choice>
          <mc:Fallback xmlns="">
            <p:sp>
              <p:nvSpPr>
                <p:cNvPr id="10" name="文本框 9"/>
                <p:cNvSpPr txBox="1">
                  <a:spLocks noRot="1" noChangeAspect="1" noMove="1" noResize="1" noEditPoints="1" noAdjustHandles="1" noChangeArrowheads="1" noChangeShapeType="1" noTextEdit="1"/>
                </p:cNvSpPr>
                <p:nvPr>
                  <p:custDataLst>
                    <p:tags r:id="rId11"/>
                  </p:custDataLst>
                </p:nvPr>
              </p:nvSpPr>
              <p:spPr>
                <a:xfrm>
                  <a:off x="9358312" y="3440973"/>
                  <a:ext cx="771525" cy="955796"/>
                </a:xfrm>
                <a:prstGeom prst="rect">
                  <a:avLst/>
                </a:prstGeom>
                <a:blipFill rotWithShape="1">
                  <a:blip r:embed="rId12"/>
                </a:blipFill>
              </p:spPr>
              <p:txBody>
                <a:bodyPr/>
                <a:lstStyle/>
                <a:p>
                  <a:r>
                    <a:rPr lang="zh-CN" altLang="en-US">
                      <a:noFill/>
                    </a:rPr>
                    <a:t> </a:t>
                  </a:r>
                </a:p>
              </p:txBody>
            </p:sp>
          </mc:Fallback>
        </mc:AlternateContent>
        <p:sp>
          <p:nvSpPr>
            <p:cNvPr id="3" name="文本框 2"/>
            <p:cNvSpPr txBox="1"/>
            <p:nvPr>
              <p:custDataLst>
                <p:tags r:id="rId4"/>
              </p:custDataLst>
            </p:nvPr>
          </p:nvSpPr>
          <p:spPr>
            <a:xfrm rot="16200000">
              <a:off x="7506087" y="2187282"/>
              <a:ext cx="771525" cy="443293"/>
            </a:xfrm>
            <a:prstGeom prst="rect">
              <a:avLst/>
            </a:prstGeom>
            <a:noFill/>
          </p:spPr>
          <p:txBody>
            <a:bodyPr wrap="square" rtlCol="0">
              <a:spAutoFit/>
            </a:bodyPr>
            <a:lstStyle/>
            <a:p>
              <a:pPr algn="l"/>
              <a:r>
                <a:rPr lang="en-US" altLang="zh-CN" sz="500" b="1" dirty="0">
                  <a:latin typeface="Book Antiqua" panose="02040602050305030304" pitchFamily="18" charset="0"/>
                  <a:ea typeface="华文楷体" panose="02010600040101010101" pitchFamily="2" charset="-122"/>
                </a:rPr>
                <a:t>Counts</a:t>
              </a:r>
            </a:p>
          </p:txBody>
        </p:sp>
        <p:sp>
          <p:nvSpPr>
            <p:cNvPr id="12" name="矩形 11"/>
            <p:cNvSpPr/>
            <p:nvPr>
              <p:custDataLst>
                <p:tags r:id="rId5"/>
              </p:custDataLst>
            </p:nvPr>
          </p:nvSpPr>
          <p:spPr>
            <a:xfrm>
              <a:off x="9258300" y="1266605"/>
              <a:ext cx="324000" cy="2124000"/>
            </a:xfrm>
            <a:prstGeom prst="rect">
              <a:avLst/>
            </a:prstGeom>
            <a:solidFill>
              <a:srgbClr val="92D050">
                <a:alpha val="24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sp>
          <p:nvSpPr>
            <p:cNvPr id="13" name="文本框 12"/>
            <p:cNvSpPr txBox="1"/>
            <p:nvPr>
              <p:custDataLst>
                <p:tags r:id="rId6"/>
              </p:custDataLst>
            </p:nvPr>
          </p:nvSpPr>
          <p:spPr>
            <a:xfrm>
              <a:off x="9648975" y="2037695"/>
              <a:ext cx="2047875" cy="1530592"/>
            </a:xfrm>
            <a:prstGeom prst="rect">
              <a:avLst/>
            </a:prstGeom>
            <a:noFill/>
          </p:spPr>
          <p:txBody>
            <a:bodyPr wrap="square" rtlCol="0">
              <a:spAutoFit/>
            </a:bodyPr>
            <a:lstStyle/>
            <a:p>
              <a:pPr algn="l"/>
              <a:r>
                <a:rPr lang="en-US" altLang="zh-CN" sz="1400" b="1" dirty="0" err="1">
                  <a:latin typeface="Book Antiqua" panose="02040602050305030304" pitchFamily="18" charset="0"/>
                  <a:ea typeface="华文楷体" panose="02010600040101010101" pitchFamily="2" charset="-122"/>
                </a:rPr>
                <a:t>Mubar</a:t>
              </a:r>
              <a:r>
                <a:rPr lang="en-US" altLang="zh-CN" sz="1400" b="1" dirty="0">
                  <a:latin typeface="Book Antiqua" panose="02040602050305030304" pitchFamily="18" charset="0"/>
                  <a:ea typeface="华文楷体" panose="02010600040101010101" pitchFamily="2" charset="-122"/>
                </a:rPr>
                <a:t> decays are expected in this region</a:t>
              </a:r>
              <a:endParaRPr lang="zh-CN" altLang="en-US" sz="1400" b="1" dirty="0">
                <a:latin typeface="Book Antiqua" panose="02040602050305030304" pitchFamily="18" charset="0"/>
                <a:ea typeface="华文楷体" panose="02010600040101010101"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39478"/>
    </mc:Choice>
    <mc:Fallback xmlns="">
      <p:transition spd="slow" advTm="39478"/>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编号占位符 1"/>
          <p:cNvSpPr>
            <a:spLocks noGrp="1"/>
          </p:cNvSpPr>
          <p:nvPr>
            <p:ph type="sldNum" sz="quarter" idx="11"/>
          </p:nvPr>
        </p:nvSpPr>
        <p:spPr/>
        <p:txBody>
          <a:bodyPr/>
          <a:lstStyle/>
          <a:p>
            <a:fld id="{B6F15528-21DE-4FAA-801E-634DDDAF4B2B}" type="slidenum">
              <a:rPr lang="en-US" smtClean="0"/>
              <a:t>45</a:t>
            </a:fld>
            <a:endParaRPr lang="en-US"/>
          </a:p>
        </p:txBody>
      </p:sp>
      <p:sp>
        <p:nvSpPr>
          <p:cNvPr id="11" name="同心圆 10"/>
          <p:cNvSpPr/>
          <p:nvPr/>
        </p:nvSpPr>
        <p:spPr>
          <a:xfrm>
            <a:off x="2743200" y="1828800"/>
            <a:ext cx="2743200" cy="1371600"/>
          </a:xfrm>
          <a:prstGeom prst="donut">
            <a:avLst>
              <a:gd name="adj" fmla="val 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12" name="椭圆 11"/>
          <p:cNvSpPr/>
          <p:nvPr/>
        </p:nvSpPr>
        <p:spPr>
          <a:xfrm>
            <a:off x="3962400" y="2362200"/>
            <a:ext cx="304800" cy="3048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3" name="椭圆 12"/>
          <p:cNvSpPr/>
          <p:nvPr/>
        </p:nvSpPr>
        <p:spPr>
          <a:xfrm>
            <a:off x="2971800" y="1905000"/>
            <a:ext cx="304800" cy="304800"/>
          </a:xfrm>
          <a:prstGeom prst="ellips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4" name="文本框 13"/>
          <p:cNvSpPr txBox="1"/>
          <p:nvPr/>
        </p:nvSpPr>
        <p:spPr>
          <a:xfrm>
            <a:off x="4343400" y="2219980"/>
            <a:ext cx="609600" cy="523220"/>
          </a:xfrm>
          <a:prstGeom prst="rect">
            <a:avLst/>
          </a:prstGeom>
          <a:noFill/>
        </p:spPr>
        <p:txBody>
          <a:bodyPr wrap="square" rtlCol="0">
            <a:spAutoFit/>
          </a:bodyPr>
          <a:lstStyle/>
          <a:p>
            <a:r>
              <a:rPr kumimoji="1" lang="en-US" altLang="zh-CN" sz="2800" dirty="0"/>
              <a:t>μ</a:t>
            </a:r>
            <a:r>
              <a:rPr kumimoji="1" lang="en-US" altLang="zh-CN" sz="2800" baseline="30000" dirty="0"/>
              <a:t>+</a:t>
            </a:r>
            <a:endParaRPr kumimoji="1" lang="zh-CN" altLang="en-US" sz="2800" dirty="0"/>
          </a:p>
        </p:txBody>
      </p:sp>
      <p:sp>
        <p:nvSpPr>
          <p:cNvPr id="15" name="文本框 14"/>
          <p:cNvSpPr txBox="1"/>
          <p:nvPr/>
        </p:nvSpPr>
        <p:spPr>
          <a:xfrm>
            <a:off x="3200400" y="1981200"/>
            <a:ext cx="609600" cy="523220"/>
          </a:xfrm>
          <a:prstGeom prst="rect">
            <a:avLst/>
          </a:prstGeom>
          <a:noFill/>
        </p:spPr>
        <p:txBody>
          <a:bodyPr wrap="square" rtlCol="0">
            <a:spAutoFit/>
          </a:bodyPr>
          <a:lstStyle/>
          <a:p>
            <a:r>
              <a:rPr kumimoji="1" lang="en-US" altLang="zh-CN" sz="2800" dirty="0"/>
              <a:t>e</a:t>
            </a:r>
            <a:r>
              <a:rPr kumimoji="1" lang="en-US" altLang="zh-CN" sz="2800" baseline="30000" dirty="0"/>
              <a:t>-</a:t>
            </a:r>
            <a:endParaRPr kumimoji="1" lang="zh-CN" altLang="en-US" sz="2800" dirty="0"/>
          </a:p>
        </p:txBody>
      </p:sp>
      <mc:AlternateContent xmlns:mc="http://schemas.openxmlformats.org/markup-compatibility/2006" xmlns:a14="http://schemas.microsoft.com/office/drawing/2010/main">
        <mc:Choice Requires="a14">
          <p:sp>
            <p:nvSpPr>
              <p:cNvPr id="16" name="文本框 15"/>
              <p:cNvSpPr txBox="1"/>
              <p:nvPr/>
            </p:nvSpPr>
            <p:spPr>
              <a:xfrm>
                <a:off x="2971800" y="1371600"/>
                <a:ext cx="2667000" cy="400110"/>
              </a:xfrm>
              <a:prstGeom prst="rect">
                <a:avLst/>
              </a:prstGeom>
              <a:noFill/>
            </p:spPr>
            <p:txBody>
              <a:bodyPr wrap="square" rtlCol="0">
                <a:spAutoFit/>
              </a:bodyPr>
              <a:lstStyle/>
              <a:p>
                <a:r>
                  <a:rPr kumimoji="1" lang="en-US" altLang="zh-CN" sz="2000" b="1" dirty="0"/>
                  <a:t> </a:t>
                </a:r>
                <a:r>
                  <a:rPr kumimoji="1" lang="en-US" altLang="zh-CN" sz="2000" b="1" dirty="0" err="1"/>
                  <a:t>Muonium</a:t>
                </a:r>
                <a:r>
                  <a:rPr kumimoji="1" lang="en-US" altLang="zh-CN" sz="2000" b="1" dirty="0"/>
                  <a:t> (</a:t>
                </a:r>
                <a14:m>
                  <m:oMath xmlns:m="http://schemas.openxmlformats.org/officeDocument/2006/math">
                    <m:r>
                      <a:rPr kumimoji="1" lang="en-US" altLang="zh-CN" sz="2000" b="1" i="1" smtClean="0">
                        <a:latin typeface="Cambria Math" panose="02040503050406030204" pitchFamily="18" charset="0"/>
                      </a:rPr>
                      <m:t>𝑴𝒖</m:t>
                    </m:r>
                  </m:oMath>
                </a14:m>
                <a:r>
                  <a:rPr kumimoji="1" lang="en-US" altLang="zh-CN" sz="2000" b="1" dirty="0"/>
                  <a:t>)</a:t>
                </a:r>
                <a:endParaRPr kumimoji="1" lang="zh-CN" altLang="en-US" sz="2000" b="1" dirty="0"/>
              </a:p>
            </p:txBody>
          </p:sp>
        </mc:Choice>
        <mc:Fallback xmlns="">
          <p:sp>
            <p:nvSpPr>
              <p:cNvPr id="16" name="文本框 15"/>
              <p:cNvSpPr txBox="1">
                <a:spLocks noRot="1" noChangeAspect="1" noMove="1" noResize="1" noEditPoints="1" noAdjustHandles="1" noChangeArrowheads="1" noChangeShapeType="1" noTextEdit="1"/>
              </p:cNvSpPr>
              <p:nvPr/>
            </p:nvSpPr>
            <p:spPr>
              <a:xfrm>
                <a:off x="2971800" y="1371600"/>
                <a:ext cx="2667000" cy="400110"/>
              </a:xfrm>
              <a:prstGeom prst="rect">
                <a:avLst/>
              </a:prstGeom>
              <a:blipFill rotWithShape="1">
                <a:blip r:embed="rId3"/>
                <a:stretch>
                  <a:fillRect b="15"/>
                </a:stretch>
              </a:blipFill>
            </p:spPr>
            <p:txBody>
              <a:bodyPr/>
              <a:lstStyle/>
              <a:p>
                <a:r>
                  <a:rPr lang="zh-CN" altLang="en-US">
                    <a:noFill/>
                  </a:rPr>
                  <a:t> </a:t>
                </a:r>
              </a:p>
            </p:txBody>
          </p:sp>
        </mc:Fallback>
      </mc:AlternateContent>
      <p:sp>
        <p:nvSpPr>
          <p:cNvPr id="21" name="文本框 20"/>
          <p:cNvSpPr txBox="1"/>
          <p:nvPr/>
        </p:nvSpPr>
        <p:spPr>
          <a:xfrm>
            <a:off x="762000" y="4191000"/>
            <a:ext cx="6297295" cy="1198880"/>
          </a:xfrm>
          <a:prstGeom prst="rect">
            <a:avLst/>
          </a:prstGeom>
          <a:noFill/>
        </p:spPr>
        <p:txBody>
          <a:bodyPr wrap="square" rtlCol="0">
            <a:spAutoFit/>
          </a:bodyPr>
          <a:lstStyle/>
          <a:p>
            <a:r>
              <a:rPr kumimoji="1" lang="en-US" altLang="zh-CN" sz="2400" dirty="0"/>
              <a:t>Total intensity</a:t>
            </a:r>
            <a:r>
              <a:rPr kumimoji="1" lang="zh-CN" altLang="en-US" sz="2400" dirty="0"/>
              <a:t>：</a:t>
            </a:r>
            <a:r>
              <a:rPr kumimoji="1" lang="en-US" altLang="zh-CN" sz="2400" dirty="0">
                <a:solidFill>
                  <a:srgbClr val="FF0000"/>
                </a:solidFill>
              </a:rPr>
              <a:t>&gt;</a:t>
            </a:r>
            <a:r>
              <a:rPr kumimoji="1" lang="en-US" altLang="zh-CN" sz="2400" dirty="0"/>
              <a:t> </a:t>
            </a:r>
            <a:r>
              <a:rPr kumimoji="1" lang="en-US" altLang="zh-CN" sz="2400" dirty="0">
                <a:solidFill>
                  <a:srgbClr val="FF0000"/>
                </a:solidFill>
              </a:rPr>
              <a:t>2</a:t>
            </a:r>
            <a:r>
              <a:rPr kumimoji="1" lang="zh-CN" altLang="en-US" sz="2400" dirty="0">
                <a:solidFill>
                  <a:srgbClr val="FF0000"/>
                </a:solidFill>
              </a:rPr>
              <a:t>*</a:t>
            </a:r>
            <a:r>
              <a:rPr kumimoji="1" lang="en-US" altLang="zh-CN" sz="2400" dirty="0">
                <a:solidFill>
                  <a:srgbClr val="FF0000"/>
                </a:solidFill>
              </a:rPr>
              <a:t>10</a:t>
            </a:r>
            <a:r>
              <a:rPr kumimoji="1" lang="en-US" altLang="zh-CN" sz="2400" baseline="30000" dirty="0">
                <a:solidFill>
                  <a:srgbClr val="FF0000"/>
                </a:solidFill>
              </a:rPr>
              <a:t>8</a:t>
            </a:r>
            <a:r>
              <a:rPr kumimoji="1" lang="zh-CN" altLang="en-US" sz="2400" dirty="0"/>
              <a:t> </a:t>
            </a:r>
            <a:r>
              <a:rPr kumimoji="1" lang="en-US" altLang="zh-CN" sz="2400" dirty="0"/>
              <a:t>μ</a:t>
            </a:r>
            <a:r>
              <a:rPr kumimoji="1" lang="en-US" altLang="zh-CN" sz="2400" baseline="30000" dirty="0"/>
              <a:t>+</a:t>
            </a:r>
            <a:r>
              <a:rPr kumimoji="1" lang="en-US" altLang="zh-CN" sz="2400" dirty="0"/>
              <a:t>/s</a:t>
            </a:r>
          </a:p>
          <a:p>
            <a:r>
              <a:rPr kumimoji="1" lang="en-US" altLang="zh-CN" sz="2400" dirty="0"/>
              <a:t>Single Pulse intensity</a:t>
            </a:r>
            <a:r>
              <a:rPr kumimoji="1" lang="zh-CN" altLang="en-US" sz="2400" dirty="0"/>
              <a:t>：</a:t>
            </a:r>
            <a:r>
              <a:rPr kumimoji="1" lang="en-US" altLang="zh-CN" sz="2400" dirty="0">
                <a:solidFill>
                  <a:srgbClr val="FF0000"/>
                </a:solidFill>
              </a:rPr>
              <a:t>&lt; 5</a:t>
            </a:r>
            <a:r>
              <a:rPr kumimoji="1" lang="zh-CN" altLang="en-US" sz="2400" dirty="0">
                <a:solidFill>
                  <a:srgbClr val="FF0000"/>
                </a:solidFill>
              </a:rPr>
              <a:t>*</a:t>
            </a:r>
            <a:r>
              <a:rPr kumimoji="1" lang="en-US" altLang="zh-CN" sz="2400" dirty="0">
                <a:solidFill>
                  <a:srgbClr val="FF0000"/>
                </a:solidFill>
              </a:rPr>
              <a:t>10</a:t>
            </a:r>
            <a:r>
              <a:rPr kumimoji="1" lang="zh-CN" altLang="zh-CN" sz="2400" baseline="30000" dirty="0">
                <a:solidFill>
                  <a:srgbClr val="FF0000"/>
                </a:solidFill>
              </a:rPr>
              <a:t>6</a:t>
            </a:r>
            <a:endParaRPr kumimoji="1" lang="en-US" altLang="zh-CN" sz="2400" baseline="30000" dirty="0">
              <a:solidFill>
                <a:srgbClr val="FF0000"/>
              </a:solidFill>
            </a:endParaRPr>
          </a:p>
          <a:p>
            <a:r>
              <a:rPr kumimoji="1" lang="en-US" altLang="zh-CN" sz="2400" dirty="0"/>
              <a:t>	</a:t>
            </a:r>
            <a:endParaRPr kumimoji="1" lang="zh-CN" altLang="en-US" sz="2400" dirty="0"/>
          </a:p>
        </p:txBody>
      </p:sp>
      <p:cxnSp>
        <p:nvCxnSpPr>
          <p:cNvPr id="20" name="直线箭头连接符 19"/>
          <p:cNvCxnSpPr/>
          <p:nvPr/>
        </p:nvCxnSpPr>
        <p:spPr>
          <a:xfrm>
            <a:off x="5257800" y="4343400"/>
            <a:ext cx="9144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直线箭头连接符 23"/>
          <p:cNvCxnSpPr/>
          <p:nvPr/>
        </p:nvCxnSpPr>
        <p:spPr>
          <a:xfrm flipV="1">
            <a:off x="5257800" y="4648200"/>
            <a:ext cx="914400" cy="76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文本框 24"/>
          <p:cNvSpPr txBox="1"/>
          <p:nvPr/>
        </p:nvSpPr>
        <p:spPr>
          <a:xfrm>
            <a:off x="6248400" y="4343400"/>
            <a:ext cx="2743200" cy="460375"/>
          </a:xfrm>
          <a:prstGeom prst="rect">
            <a:avLst/>
          </a:prstGeom>
          <a:noFill/>
        </p:spPr>
        <p:txBody>
          <a:bodyPr wrap="square" rtlCol="0">
            <a:spAutoFit/>
          </a:bodyPr>
          <a:lstStyle/>
          <a:p>
            <a:r>
              <a:rPr kumimoji="1" lang="en-US" altLang="zh-CN" sz="2400" dirty="0"/>
              <a:t>Repetition&gt;40Hz</a:t>
            </a:r>
            <a:endParaRPr kumimoji="1" lang="zh-CN" altLang="en-US" sz="2400" dirty="0"/>
          </a:p>
        </p:txBody>
      </p:sp>
      <p:sp>
        <p:nvSpPr>
          <p:cNvPr id="26" name="Title 1"/>
          <p:cNvSpPr txBox="1">
            <a:spLocks noGrp="1"/>
          </p:cNvSpPr>
          <p:nvPr>
            <p:ph type="title"/>
          </p:nvPr>
        </p:nvSpPr>
        <p:spPr>
          <a:prstGeom prst="rect">
            <a:avLst/>
          </a:prstGeom>
        </p:spPr>
        <p:txBody>
          <a:bodyPr vert="horz" lIns="0" tIns="0" rIns="0" bIns="0" rtlCol="0" anchor="ctr" anchorCtr="0">
            <a:noAutofit/>
          </a:bodyPr>
          <a:lstStyle>
            <a:lvl1pPr algn="l" defTabSz="914400" rtl="0" eaLnBrk="1" latinLnBrk="0" hangingPunct="1">
              <a:spcBef>
                <a:spcPct val="0"/>
              </a:spcBef>
              <a:buNone/>
              <a:defRPr sz="2400" b="1" kern="1200">
                <a:solidFill>
                  <a:schemeClr val="bg2"/>
                </a:solidFill>
                <a:latin typeface="Arial" panose="020B0604020202020204" pitchFamily="34" charset="0"/>
                <a:ea typeface="+mj-ea"/>
                <a:cs typeface="Arial" panose="020B0604020202020204" pitchFamily="34" charset="0"/>
              </a:defRPr>
            </a:lvl1pPr>
          </a:lstStyle>
          <a:p>
            <a:pPr fontAlgn="ctr"/>
            <a:r>
              <a:rPr lang="en-US" altLang="zh-CN" sz="2800" dirty="0" err="1">
                <a:solidFill>
                  <a:srgbClr val="3333FF"/>
                </a:solidFill>
                <a:latin typeface="微软雅黑" panose="020B0503020204020204" pitchFamily="34" charset="-122"/>
                <a:ea typeface="微软雅黑" panose="020B0503020204020204" pitchFamily="34" charset="-122"/>
              </a:rPr>
              <a:t>MuMuBar</a:t>
            </a:r>
            <a:r>
              <a:rPr lang="en-US" altLang="zh-CN" sz="2800" dirty="0">
                <a:solidFill>
                  <a:srgbClr val="3333FF"/>
                </a:solidFill>
                <a:latin typeface="微软雅黑" panose="020B0503020204020204" pitchFamily="34" charset="-122"/>
                <a:ea typeface="微软雅黑" panose="020B0503020204020204" pitchFamily="34" charset="-122"/>
              </a:rPr>
              <a:t> requires High Repetition Muons</a:t>
            </a:r>
          </a:p>
        </p:txBody>
      </p:sp>
    </p:spTree>
  </p:cSld>
  <p:clrMapOvr>
    <a:masterClrMapping/>
  </p:clrMapOvr>
  <mc:AlternateContent xmlns:mc="http://schemas.openxmlformats.org/markup-compatibility/2006" xmlns:p14="http://schemas.microsoft.com/office/powerpoint/2010/main">
    <mc:Choice Requires="p14">
      <p:transition spd="slow" p14:dur="2000" advTm="44884"/>
    </mc:Choice>
    <mc:Fallback xmlns="">
      <p:transition spd="slow" advTm="44884"/>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20200621宁常军整体.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9467"/>
            <a:ext cx="9144000" cy="6468533"/>
          </a:xfrm>
          <a:prstGeom prst="rect">
            <a:avLst/>
          </a:prstGeom>
        </p:spPr>
      </p:pic>
      <p:sp>
        <p:nvSpPr>
          <p:cNvPr id="2" name="幻灯片编号占位符 1"/>
          <p:cNvSpPr>
            <a:spLocks noGrp="1"/>
          </p:cNvSpPr>
          <p:nvPr>
            <p:ph type="sldNum" sz="quarter" idx="11"/>
          </p:nvPr>
        </p:nvSpPr>
        <p:spPr/>
        <p:txBody>
          <a:bodyPr/>
          <a:lstStyle/>
          <a:p>
            <a:fld id="{B6F15528-21DE-4FAA-801E-634DDDAF4B2B}" type="slidenum">
              <a:rPr lang="en-US" smtClean="0"/>
              <a:t>46</a:t>
            </a:fld>
            <a:endParaRPr lang="en-US"/>
          </a:p>
        </p:txBody>
      </p:sp>
      <p:sp>
        <p:nvSpPr>
          <p:cNvPr id="8" name="标题 1"/>
          <p:cNvSpPr txBox="1"/>
          <p:nvPr/>
        </p:nvSpPr>
        <p:spPr>
          <a:xfrm>
            <a:off x="451822" y="0"/>
            <a:ext cx="8103570" cy="753033"/>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chemeClr val="bg2"/>
                </a:solidFill>
                <a:latin typeface="Arial" panose="020B0604020202020204" pitchFamily="34" charset="0"/>
                <a:ea typeface="+mj-ea"/>
                <a:cs typeface="Arial" panose="020B0604020202020204" pitchFamily="34" charset="0"/>
              </a:defRPr>
            </a:lvl1pPr>
          </a:lstStyle>
          <a:p>
            <a:r>
              <a:rPr kumimoji="1" lang="en-US" altLang="zh-CN" sz="2800" dirty="0">
                <a:solidFill>
                  <a:srgbClr val="3333FF"/>
                </a:solidFill>
                <a:latin typeface="微软雅黑" panose="020B0503020204020204" pitchFamily="34" charset="-122"/>
                <a:ea typeface="微软雅黑" panose="020B0503020204020204" pitchFamily="34" charset="-122"/>
                <a:cs typeface="微软雅黑" panose="020B0503020204020204" pitchFamily="34" charset="-122"/>
              </a:rPr>
              <a:t>High rEpetition Muon Soure - HEMS</a:t>
            </a:r>
            <a:endParaRPr kumimoji="1" lang="zh-CN" altLang="en-US" sz="2800" dirty="0">
              <a:solidFill>
                <a:srgbClr val="3333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1828800" y="990600"/>
            <a:ext cx="2819400" cy="1323439"/>
          </a:xfrm>
          <a:prstGeom prst="rect">
            <a:avLst/>
          </a:prstGeom>
          <a:noFill/>
        </p:spPr>
        <p:txBody>
          <a:bodyPr wrap="square" rtlCol="0">
            <a:spAutoFit/>
          </a:bodyPr>
          <a:lstStyle/>
          <a:p>
            <a:pPr marL="342900" indent="-342900">
              <a:buFont typeface="+mj-lt"/>
              <a:buAutoNum type="arabicPeriod"/>
            </a:pPr>
            <a:r>
              <a:rPr kumimoji="1" lang="zh-CN" altLang="en-US" sz="1600" dirty="0"/>
              <a:t>直线</a:t>
            </a:r>
            <a:r>
              <a:rPr kumimoji="1" lang="en-US" altLang="zh-CN" sz="1600" dirty="0"/>
              <a:t>300MeV</a:t>
            </a:r>
            <a:r>
              <a:rPr kumimoji="1" lang="zh-CN" altLang="en-US" sz="1600" dirty="0"/>
              <a:t>*</a:t>
            </a:r>
            <a:r>
              <a:rPr kumimoji="1" lang="en-US" altLang="zh-CN" sz="1600" dirty="0"/>
              <a:t>5Hz</a:t>
            </a:r>
            <a:r>
              <a:rPr kumimoji="1" lang="zh-CN" altLang="en-US" sz="1600" dirty="0"/>
              <a:t>注入</a:t>
            </a:r>
            <a:endParaRPr kumimoji="1" lang="en-US" altLang="zh-CN" sz="1600" dirty="0"/>
          </a:p>
          <a:p>
            <a:pPr marL="342900" indent="-342900">
              <a:buFont typeface="+mj-lt"/>
              <a:buAutoNum type="arabicPeriod"/>
            </a:pPr>
            <a:r>
              <a:rPr kumimoji="1" lang="zh-CN" altLang="en-US" sz="1600" dirty="0"/>
              <a:t>小环加速到</a:t>
            </a:r>
            <a:r>
              <a:rPr kumimoji="1" lang="en-US" altLang="zh-CN" sz="1600" dirty="0"/>
              <a:t>500MeV</a:t>
            </a:r>
          </a:p>
          <a:p>
            <a:pPr marL="342900" indent="-342900">
              <a:buFont typeface="+mj-lt"/>
              <a:buAutoNum type="arabicPeriod"/>
            </a:pPr>
            <a:r>
              <a:rPr kumimoji="1" lang="zh-CN" altLang="en-US" sz="1600" dirty="0"/>
              <a:t>引出到外环打靶</a:t>
            </a:r>
            <a:endParaRPr kumimoji="1" lang="en-US" altLang="zh-CN" sz="1600" dirty="0"/>
          </a:p>
          <a:p>
            <a:pPr marL="342900" indent="-342900">
              <a:buFont typeface="+mj-lt"/>
              <a:buAutoNum type="arabicPeriod"/>
            </a:pPr>
            <a:r>
              <a:rPr kumimoji="1" lang="zh-CN" altLang="en-US" sz="1600" dirty="0"/>
              <a:t>回注到小环存储</a:t>
            </a:r>
            <a:endParaRPr kumimoji="1" lang="en-US" altLang="zh-CN" sz="1600" dirty="0"/>
          </a:p>
          <a:p>
            <a:pPr marL="342900" indent="-342900">
              <a:buFont typeface="+mj-lt"/>
              <a:buAutoNum type="arabicPeriod"/>
            </a:pPr>
            <a:r>
              <a:rPr kumimoji="1" lang="zh-CN" altLang="en-US" sz="1600" dirty="0"/>
              <a:t>反复引出打靶</a:t>
            </a:r>
            <a:r>
              <a:rPr kumimoji="1" lang="en-US" altLang="zh-CN" sz="1600" dirty="0"/>
              <a:t>20</a:t>
            </a:r>
            <a:r>
              <a:rPr kumimoji="1" lang="zh-CN" altLang="en-US" sz="1600" dirty="0"/>
              <a:t>次</a:t>
            </a:r>
          </a:p>
        </p:txBody>
      </p:sp>
      <p:sp>
        <p:nvSpPr>
          <p:cNvPr id="11" name="框架 10"/>
          <p:cNvSpPr/>
          <p:nvPr/>
        </p:nvSpPr>
        <p:spPr>
          <a:xfrm>
            <a:off x="7010400" y="1066800"/>
            <a:ext cx="2057400" cy="1295400"/>
          </a:xfrm>
          <a:prstGeom prst="frame">
            <a:avLst>
              <a:gd name="adj1" fmla="val 121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65319"/>
    </mc:Choice>
    <mc:Fallback xmlns="">
      <p:transition spd="slow" advTm="65319"/>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20200621宁常军整体.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9467"/>
            <a:ext cx="9144000" cy="6468533"/>
          </a:xfrm>
          <a:prstGeom prst="rect">
            <a:avLst/>
          </a:prstGeom>
        </p:spPr>
      </p:pic>
      <p:sp>
        <p:nvSpPr>
          <p:cNvPr id="2" name="幻灯片编号占位符 1"/>
          <p:cNvSpPr>
            <a:spLocks noGrp="1"/>
          </p:cNvSpPr>
          <p:nvPr>
            <p:ph type="sldNum" sz="quarter" idx="11"/>
          </p:nvPr>
        </p:nvSpPr>
        <p:spPr/>
        <p:txBody>
          <a:bodyPr/>
          <a:lstStyle/>
          <a:p>
            <a:fld id="{B6F15528-21DE-4FAA-801E-634DDDAF4B2B}" type="slidenum">
              <a:rPr lang="en-US" smtClean="0"/>
              <a:t>47</a:t>
            </a:fld>
            <a:endParaRPr lang="en-US"/>
          </a:p>
        </p:txBody>
      </p:sp>
      <p:sp>
        <p:nvSpPr>
          <p:cNvPr id="8" name="标题 1"/>
          <p:cNvSpPr txBox="1"/>
          <p:nvPr/>
        </p:nvSpPr>
        <p:spPr>
          <a:xfrm>
            <a:off x="451822" y="0"/>
            <a:ext cx="8103570" cy="753033"/>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chemeClr val="bg2"/>
                </a:solidFill>
                <a:latin typeface="Arial" panose="020B0604020202020204" pitchFamily="34" charset="0"/>
                <a:ea typeface="+mj-ea"/>
                <a:cs typeface="Arial" panose="020B0604020202020204" pitchFamily="34" charset="0"/>
              </a:defRPr>
            </a:lvl1pPr>
          </a:lstStyle>
          <a:p>
            <a:r>
              <a:rPr kumimoji="1" lang="en-US" altLang="zh-CN" sz="2800" dirty="0">
                <a:solidFill>
                  <a:srgbClr val="3333FF"/>
                </a:solidFill>
                <a:latin typeface="微软雅黑" panose="020B0503020204020204" pitchFamily="34" charset="-122"/>
                <a:ea typeface="微软雅黑" panose="020B0503020204020204" pitchFamily="34" charset="-122"/>
                <a:cs typeface="微软雅黑" panose="020B0503020204020204" pitchFamily="34" charset="-122"/>
                <a:sym typeface="+mn-ea"/>
              </a:rPr>
              <a:t>High rEpetition Muon Soure - HEMS</a:t>
            </a:r>
            <a:endParaRPr kumimoji="1" lang="zh-CN" altLang="en-US" sz="2800" dirty="0">
              <a:solidFill>
                <a:srgbClr val="3333F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2133600" y="1066800"/>
            <a:ext cx="2819400" cy="1323439"/>
          </a:xfrm>
          <a:prstGeom prst="rect">
            <a:avLst/>
          </a:prstGeom>
          <a:noFill/>
        </p:spPr>
        <p:txBody>
          <a:bodyPr wrap="square" rtlCol="0">
            <a:spAutoFit/>
          </a:bodyPr>
          <a:lstStyle/>
          <a:p>
            <a:pPr marL="342900" indent="-342900">
              <a:buFont typeface="+mj-lt"/>
              <a:buAutoNum type="arabicPeriod"/>
            </a:pPr>
            <a:r>
              <a:rPr kumimoji="1" lang="zh-CN" altLang="en-US" sz="1600" dirty="0"/>
              <a:t>直线</a:t>
            </a:r>
            <a:r>
              <a:rPr kumimoji="1" lang="en-US" altLang="zh-CN" sz="1600" dirty="0"/>
              <a:t>300MeV</a:t>
            </a:r>
            <a:r>
              <a:rPr kumimoji="1" lang="zh-CN" altLang="en-US" sz="1600" dirty="0"/>
              <a:t>*</a:t>
            </a:r>
            <a:r>
              <a:rPr kumimoji="1" lang="en-US" altLang="zh-CN" sz="1600" dirty="0"/>
              <a:t>5Hz</a:t>
            </a:r>
            <a:r>
              <a:rPr kumimoji="1" lang="zh-CN" altLang="en-US" sz="1600" dirty="0"/>
              <a:t>注入</a:t>
            </a:r>
            <a:endParaRPr kumimoji="1" lang="en-US" altLang="zh-CN" sz="1600" dirty="0"/>
          </a:p>
          <a:p>
            <a:pPr marL="342900" indent="-342900">
              <a:buFont typeface="+mj-lt"/>
              <a:buAutoNum type="arabicPeriod"/>
            </a:pPr>
            <a:r>
              <a:rPr kumimoji="1" lang="zh-CN" altLang="en-US" sz="1600" dirty="0"/>
              <a:t>小环加速到</a:t>
            </a:r>
            <a:r>
              <a:rPr kumimoji="1" lang="en-US" altLang="zh-CN" sz="1600" dirty="0"/>
              <a:t>500MeV</a:t>
            </a:r>
          </a:p>
          <a:p>
            <a:pPr marL="342900" indent="-342900">
              <a:buFont typeface="+mj-lt"/>
              <a:buAutoNum type="arabicPeriod"/>
            </a:pPr>
            <a:r>
              <a:rPr kumimoji="1" lang="zh-CN" altLang="en-US" sz="1600" dirty="0"/>
              <a:t>引出到外环打靶</a:t>
            </a:r>
            <a:endParaRPr kumimoji="1" lang="en-US" altLang="zh-CN" sz="1600" dirty="0"/>
          </a:p>
          <a:p>
            <a:pPr marL="342900" indent="-342900">
              <a:buFont typeface="+mj-lt"/>
              <a:buAutoNum type="arabicPeriod"/>
            </a:pPr>
            <a:r>
              <a:rPr kumimoji="1" lang="zh-CN" altLang="en-US" sz="1600" dirty="0"/>
              <a:t>回注到小环存储</a:t>
            </a:r>
            <a:endParaRPr kumimoji="1" lang="en-US" altLang="zh-CN" sz="1600" dirty="0"/>
          </a:p>
          <a:p>
            <a:pPr marL="342900" indent="-342900">
              <a:buFont typeface="+mj-lt"/>
              <a:buAutoNum type="arabicPeriod"/>
            </a:pPr>
            <a:r>
              <a:rPr kumimoji="1" lang="zh-CN" altLang="en-US" sz="1600" dirty="0"/>
              <a:t>反复引出打靶</a:t>
            </a:r>
            <a:r>
              <a:rPr kumimoji="1" lang="en-US" altLang="zh-CN" sz="1600" dirty="0"/>
              <a:t>20</a:t>
            </a:r>
            <a:r>
              <a:rPr kumimoji="1" lang="zh-CN" altLang="en-US" sz="1600" dirty="0"/>
              <a:t>次</a:t>
            </a:r>
          </a:p>
        </p:txBody>
      </p:sp>
      <p:sp>
        <p:nvSpPr>
          <p:cNvPr id="11" name="框架 10"/>
          <p:cNvSpPr/>
          <p:nvPr/>
        </p:nvSpPr>
        <p:spPr>
          <a:xfrm>
            <a:off x="7010400" y="1066800"/>
            <a:ext cx="2057400" cy="1295400"/>
          </a:xfrm>
          <a:prstGeom prst="frame">
            <a:avLst>
              <a:gd name="adj1" fmla="val 121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9" name="右箭头标注 8"/>
          <p:cNvSpPr/>
          <p:nvPr/>
        </p:nvSpPr>
        <p:spPr>
          <a:xfrm>
            <a:off x="304800" y="1143000"/>
            <a:ext cx="1828800" cy="838200"/>
          </a:xfrm>
          <a:prstGeom prst="rightArrowCallout">
            <a:avLst>
              <a:gd name="adj1" fmla="val 25000"/>
              <a:gd name="adj2" fmla="val 25000"/>
              <a:gd name="adj3" fmla="val 25000"/>
              <a:gd name="adj4" fmla="val 80128"/>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dirty="0">
                <a:solidFill>
                  <a:srgbClr val="FF0000"/>
                </a:solidFill>
              </a:rPr>
              <a:t>不影响大环</a:t>
            </a:r>
            <a:r>
              <a:rPr kumimoji="1" lang="en-US" altLang="zh-CN" dirty="0">
                <a:solidFill>
                  <a:srgbClr val="FF0000"/>
                </a:solidFill>
              </a:rPr>
              <a:t>/</a:t>
            </a:r>
            <a:r>
              <a:rPr kumimoji="1" lang="zh-CN" altLang="en-US" dirty="0">
                <a:solidFill>
                  <a:srgbClr val="FF0000"/>
                </a:solidFill>
              </a:rPr>
              <a:t>中子靶运行</a:t>
            </a:r>
          </a:p>
        </p:txBody>
      </p:sp>
      <p:cxnSp>
        <p:nvCxnSpPr>
          <p:cNvPr id="10" name="直线箭头连接符 9"/>
          <p:cNvCxnSpPr/>
          <p:nvPr/>
        </p:nvCxnSpPr>
        <p:spPr>
          <a:xfrm>
            <a:off x="4572000" y="1295400"/>
            <a:ext cx="60960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直线箭头连接符 11"/>
          <p:cNvCxnSpPr/>
          <p:nvPr/>
        </p:nvCxnSpPr>
        <p:spPr>
          <a:xfrm flipV="1">
            <a:off x="4343400" y="1752600"/>
            <a:ext cx="83820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圆角矩形 13"/>
          <p:cNvSpPr/>
          <p:nvPr/>
        </p:nvSpPr>
        <p:spPr>
          <a:xfrm>
            <a:off x="5181600" y="1447800"/>
            <a:ext cx="1295400" cy="685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dirty="0"/>
              <a:t>重复频率</a:t>
            </a:r>
            <a:r>
              <a:rPr kumimoji="1" lang="en-US" altLang="zh-CN" dirty="0"/>
              <a:t>100Hz</a:t>
            </a:r>
            <a:endParaRPr kumimoji="1"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Tm="34832"/>
    </mc:Choice>
    <mc:Fallback xmlns="">
      <p:transition spd="slow" advTm="34832"/>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布局图新.png"/>
          <p:cNvPicPr>
            <a:picLocks noChangeAspect="1"/>
          </p:cNvPicPr>
          <p:nvPr/>
        </p:nvPicPr>
        <p:blipFill rotWithShape="1">
          <a:blip r:embed="rId3" cstate="print">
            <a:extLst>
              <a:ext uri="{28A0092B-C50C-407E-A947-70E740481C1C}">
                <a14:useLocalDpi xmlns:a14="http://schemas.microsoft.com/office/drawing/2010/main" val="0"/>
              </a:ext>
            </a:extLst>
          </a:blip>
          <a:srcRect r="19546"/>
          <a:stretch>
            <a:fillRect/>
          </a:stretch>
        </p:blipFill>
        <p:spPr>
          <a:xfrm>
            <a:off x="228600" y="990599"/>
            <a:ext cx="8305800" cy="5659131"/>
          </a:xfrm>
          <a:prstGeom prst="rect">
            <a:avLst/>
          </a:prstGeom>
        </p:spPr>
      </p:pic>
      <p:sp>
        <p:nvSpPr>
          <p:cNvPr id="2" name="幻灯片编号占位符 1"/>
          <p:cNvSpPr>
            <a:spLocks noGrp="1"/>
          </p:cNvSpPr>
          <p:nvPr>
            <p:ph type="sldNum" sz="quarter" idx="11"/>
          </p:nvPr>
        </p:nvSpPr>
        <p:spPr/>
        <p:txBody>
          <a:bodyPr/>
          <a:lstStyle/>
          <a:p>
            <a:fld id="{B6F15528-21DE-4FAA-801E-634DDDAF4B2B}" type="slidenum">
              <a:rPr lang="en-US" smtClean="0"/>
              <a:t>48</a:t>
            </a:fld>
            <a:endParaRPr lang="en-US"/>
          </a:p>
        </p:txBody>
      </p:sp>
      <p:sp>
        <p:nvSpPr>
          <p:cNvPr id="3" name="标题 2"/>
          <p:cNvSpPr>
            <a:spLocks noGrp="1"/>
          </p:cNvSpPr>
          <p:nvPr>
            <p:ph type="title"/>
          </p:nvPr>
        </p:nvSpPr>
        <p:spPr>
          <a:xfrm>
            <a:off x="457200" y="152400"/>
            <a:ext cx="7620000" cy="625050"/>
          </a:xfrm>
        </p:spPr>
        <p:txBody>
          <a:bodyPr/>
          <a:lstStyle/>
          <a:p>
            <a:r>
              <a:rPr kumimoji="1" lang="en-US" altLang="zh-CN" sz="2800" dirty="0">
                <a:solidFill>
                  <a:srgbClr val="3333FF"/>
                </a:solidFill>
              </a:rPr>
              <a:t>HEMS</a:t>
            </a:r>
            <a:r>
              <a:rPr kumimoji="1" lang="zh-CN" altLang="en-US" sz="2800" dirty="0">
                <a:solidFill>
                  <a:srgbClr val="3333FF"/>
                </a:solidFill>
              </a:rPr>
              <a:t> 高强度缪子束线</a:t>
            </a:r>
          </a:p>
        </p:txBody>
      </p:sp>
      <p:cxnSp>
        <p:nvCxnSpPr>
          <p:cNvPr id="9" name="直线箭头连接符 8"/>
          <p:cNvCxnSpPr/>
          <p:nvPr/>
        </p:nvCxnSpPr>
        <p:spPr>
          <a:xfrm flipV="1">
            <a:off x="457200" y="5638800"/>
            <a:ext cx="9144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文本框 9"/>
          <p:cNvSpPr txBox="1"/>
          <p:nvPr/>
        </p:nvSpPr>
        <p:spPr>
          <a:xfrm>
            <a:off x="304800" y="6172200"/>
            <a:ext cx="1981200" cy="381000"/>
          </a:xfrm>
          <a:prstGeom prst="rect">
            <a:avLst/>
          </a:prstGeom>
          <a:noFill/>
        </p:spPr>
        <p:txBody>
          <a:bodyPr wrap="square" rtlCol="0">
            <a:spAutoFit/>
          </a:bodyPr>
          <a:lstStyle/>
          <a:p>
            <a:r>
              <a:rPr kumimoji="1" lang="zh-CN" altLang="en-US" dirty="0"/>
              <a:t>直线注入</a:t>
            </a:r>
            <a:r>
              <a:rPr kumimoji="1" lang="en-US" altLang="zh-CN" dirty="0"/>
              <a:t>300MeV</a:t>
            </a:r>
            <a:endParaRPr kumimoji="1" lang="zh-CN" altLang="en-US" dirty="0"/>
          </a:p>
        </p:txBody>
      </p:sp>
      <p:sp>
        <p:nvSpPr>
          <p:cNvPr id="11" name="文本框 10"/>
          <p:cNvSpPr txBox="1"/>
          <p:nvPr/>
        </p:nvSpPr>
        <p:spPr>
          <a:xfrm>
            <a:off x="1447800" y="2438400"/>
            <a:ext cx="1828800" cy="646331"/>
          </a:xfrm>
          <a:prstGeom prst="rect">
            <a:avLst/>
          </a:prstGeom>
          <a:noFill/>
        </p:spPr>
        <p:txBody>
          <a:bodyPr wrap="square" rtlCol="0">
            <a:spAutoFit/>
          </a:bodyPr>
          <a:lstStyle/>
          <a:p>
            <a:r>
              <a:rPr kumimoji="1" lang="zh-CN" altLang="en-US" dirty="0"/>
              <a:t>加速</a:t>
            </a:r>
            <a:r>
              <a:rPr kumimoji="1" lang="en-US" altLang="zh-CN" dirty="0"/>
              <a:t>/</a:t>
            </a:r>
            <a:r>
              <a:rPr kumimoji="1" lang="zh-CN" altLang="en-US" dirty="0"/>
              <a:t>储存环</a:t>
            </a:r>
            <a:endParaRPr kumimoji="1" lang="en-US" altLang="zh-CN" dirty="0"/>
          </a:p>
          <a:p>
            <a:r>
              <a:rPr kumimoji="1" lang="en-US" altLang="zh-CN" dirty="0"/>
              <a:t>500MeV</a:t>
            </a:r>
            <a:endParaRPr kumimoji="1" lang="zh-CN" altLang="en-US" dirty="0"/>
          </a:p>
        </p:txBody>
      </p:sp>
      <p:sp>
        <p:nvSpPr>
          <p:cNvPr id="12" name="文本框 11"/>
          <p:cNvSpPr txBox="1"/>
          <p:nvPr/>
        </p:nvSpPr>
        <p:spPr>
          <a:xfrm>
            <a:off x="6934200" y="3657600"/>
            <a:ext cx="1371600" cy="369332"/>
          </a:xfrm>
          <a:prstGeom prst="rect">
            <a:avLst/>
          </a:prstGeom>
          <a:noFill/>
        </p:spPr>
        <p:txBody>
          <a:bodyPr wrap="square" rtlCol="0">
            <a:spAutoFit/>
          </a:bodyPr>
          <a:lstStyle/>
          <a:p>
            <a:r>
              <a:rPr kumimoji="1" lang="zh-CN" altLang="en-US" dirty="0"/>
              <a:t>缪子靶站</a:t>
            </a:r>
            <a:endParaRPr kumimoji="1" lang="en-US" altLang="zh-CN" dirty="0"/>
          </a:p>
        </p:txBody>
      </p:sp>
      <p:sp>
        <p:nvSpPr>
          <p:cNvPr id="13" name="矩形 12"/>
          <p:cNvSpPr/>
          <p:nvPr/>
        </p:nvSpPr>
        <p:spPr>
          <a:xfrm>
            <a:off x="1143000" y="1524000"/>
            <a:ext cx="533400" cy="228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5334000" y="4953000"/>
            <a:ext cx="1828800" cy="646331"/>
          </a:xfrm>
          <a:prstGeom prst="rect">
            <a:avLst/>
          </a:prstGeom>
          <a:noFill/>
        </p:spPr>
        <p:txBody>
          <a:bodyPr wrap="square" rtlCol="0">
            <a:spAutoFit/>
          </a:bodyPr>
          <a:lstStyle/>
          <a:p>
            <a:r>
              <a:rPr kumimoji="1" lang="zh-CN" altLang="en-US" dirty="0"/>
              <a:t>高极化缪子源</a:t>
            </a:r>
            <a:endParaRPr kumimoji="1" lang="en-US" altLang="zh-CN" dirty="0"/>
          </a:p>
          <a:p>
            <a:r>
              <a:rPr kumimoji="1" lang="en-US" altLang="zh-CN" dirty="0" err="1">
                <a:solidFill>
                  <a:srgbClr val="3333FF"/>
                </a:solidFill>
              </a:rPr>
              <a:t>μSR</a:t>
            </a:r>
            <a:r>
              <a:rPr kumimoji="1" lang="zh-CN" altLang="en-US" dirty="0">
                <a:solidFill>
                  <a:srgbClr val="3333FF"/>
                </a:solidFill>
              </a:rPr>
              <a:t>应用</a:t>
            </a:r>
          </a:p>
        </p:txBody>
      </p:sp>
      <p:sp>
        <p:nvSpPr>
          <p:cNvPr id="6" name="文本框 5"/>
          <p:cNvSpPr txBox="1"/>
          <p:nvPr/>
        </p:nvSpPr>
        <p:spPr>
          <a:xfrm>
            <a:off x="5943600" y="2438400"/>
            <a:ext cx="1828800" cy="646331"/>
          </a:xfrm>
          <a:prstGeom prst="rect">
            <a:avLst/>
          </a:prstGeom>
          <a:noFill/>
        </p:spPr>
        <p:txBody>
          <a:bodyPr wrap="square" rtlCol="0">
            <a:spAutoFit/>
          </a:bodyPr>
          <a:lstStyle/>
          <a:p>
            <a:r>
              <a:rPr kumimoji="1" lang="zh-CN" altLang="en-US" dirty="0"/>
              <a:t>高强度缪子源</a:t>
            </a:r>
            <a:endParaRPr kumimoji="1" lang="en-US" altLang="zh-CN" dirty="0"/>
          </a:p>
          <a:p>
            <a:r>
              <a:rPr kumimoji="1" lang="zh-CN" altLang="en-US" dirty="0">
                <a:solidFill>
                  <a:srgbClr val="FF0000"/>
                </a:solidFill>
              </a:rPr>
              <a:t>粒子物理</a:t>
            </a:r>
          </a:p>
        </p:txBody>
      </p:sp>
      <p:sp>
        <p:nvSpPr>
          <p:cNvPr id="14" name="框架 13"/>
          <p:cNvSpPr/>
          <p:nvPr/>
        </p:nvSpPr>
        <p:spPr>
          <a:xfrm>
            <a:off x="5943600" y="1295400"/>
            <a:ext cx="2895600" cy="2743200"/>
          </a:xfrm>
          <a:prstGeom prst="frame">
            <a:avLst>
              <a:gd name="adj1" fmla="val 827"/>
            </a:avLst>
          </a:prstGeom>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41345"/>
    </mc:Choice>
    <mc:Fallback xmlns="">
      <p:transition spd="slow" advTm="41345"/>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编号占位符 1"/>
          <p:cNvSpPr>
            <a:spLocks noGrp="1"/>
          </p:cNvSpPr>
          <p:nvPr>
            <p:ph type="sldNum" sz="quarter" idx="11"/>
          </p:nvPr>
        </p:nvSpPr>
        <p:spPr/>
        <p:txBody>
          <a:bodyPr/>
          <a:lstStyle/>
          <a:p>
            <a:fld id="{B6F15528-21DE-4FAA-801E-634DDDAF4B2B}" type="slidenum">
              <a:rPr lang="en-US" smtClean="0"/>
              <a:t>49</a:t>
            </a:fld>
            <a:endParaRPr lang="en-US"/>
          </a:p>
        </p:txBody>
      </p:sp>
      <p:sp>
        <p:nvSpPr>
          <p:cNvPr id="3" name="标题 2"/>
          <p:cNvSpPr>
            <a:spLocks noGrp="1"/>
          </p:cNvSpPr>
          <p:nvPr>
            <p:ph type="title"/>
          </p:nvPr>
        </p:nvSpPr>
        <p:spPr>
          <a:xfrm>
            <a:off x="451822" y="129091"/>
            <a:ext cx="8103570" cy="632909"/>
          </a:xfrm>
        </p:spPr>
        <p:txBody>
          <a:bodyPr/>
          <a:lstStyle/>
          <a:p>
            <a:r>
              <a:rPr kumimoji="1" lang="en-US" altLang="zh-CN" dirty="0">
                <a:solidFill>
                  <a:srgbClr val="3333FF"/>
                </a:solidFill>
                <a:latin typeface="微软雅黑" panose="020B0503020204020204" pitchFamily="34" charset="-122"/>
                <a:ea typeface="微软雅黑" panose="020B0503020204020204" pitchFamily="34" charset="-122"/>
                <a:cs typeface="微软雅黑" panose="020B0503020204020204" pitchFamily="34" charset="-122"/>
              </a:rPr>
              <a:t>HEMS parameters</a:t>
            </a:r>
          </a:p>
        </p:txBody>
      </p:sp>
      <p:graphicFrame>
        <p:nvGraphicFramePr>
          <p:cNvPr id="4" name="表格 3"/>
          <p:cNvGraphicFramePr>
            <a:graphicFrameLocks noGrp="1"/>
          </p:cNvGraphicFramePr>
          <p:nvPr/>
        </p:nvGraphicFramePr>
        <p:xfrm>
          <a:off x="390360" y="1306226"/>
          <a:ext cx="7848599" cy="4313911"/>
        </p:xfrm>
        <a:graphic>
          <a:graphicData uri="http://schemas.openxmlformats.org/drawingml/2006/table">
            <a:tbl>
              <a:tblPr firstRow="1" bandRow="1">
                <a:tableStyleId>{0505E3EF-67EA-436B-97B2-0124C06EBD24}</a:tableStyleId>
              </a:tblPr>
              <a:tblGrid>
                <a:gridCol w="2331051">
                  <a:extLst>
                    <a:ext uri="{9D8B030D-6E8A-4147-A177-3AD203B41FA5}">
                      <a16:colId xmlns:a16="http://schemas.microsoft.com/office/drawing/2014/main" val="20000"/>
                    </a:ext>
                  </a:extLst>
                </a:gridCol>
                <a:gridCol w="1677487">
                  <a:extLst>
                    <a:ext uri="{9D8B030D-6E8A-4147-A177-3AD203B41FA5}">
                      <a16:colId xmlns:a16="http://schemas.microsoft.com/office/drawing/2014/main" val="20001"/>
                    </a:ext>
                  </a:extLst>
                </a:gridCol>
                <a:gridCol w="1655699">
                  <a:extLst>
                    <a:ext uri="{9D8B030D-6E8A-4147-A177-3AD203B41FA5}">
                      <a16:colId xmlns:a16="http://schemas.microsoft.com/office/drawing/2014/main" val="20002"/>
                    </a:ext>
                  </a:extLst>
                </a:gridCol>
                <a:gridCol w="1148340">
                  <a:extLst>
                    <a:ext uri="{9D8B030D-6E8A-4147-A177-3AD203B41FA5}">
                      <a16:colId xmlns:a16="http://schemas.microsoft.com/office/drawing/2014/main" val="20003"/>
                    </a:ext>
                  </a:extLst>
                </a:gridCol>
                <a:gridCol w="1036022">
                  <a:extLst>
                    <a:ext uri="{9D8B030D-6E8A-4147-A177-3AD203B41FA5}">
                      <a16:colId xmlns:a16="http://schemas.microsoft.com/office/drawing/2014/main" val="20004"/>
                    </a:ext>
                  </a:extLst>
                </a:gridCol>
              </a:tblGrid>
              <a:tr h="503907">
                <a:tc>
                  <a:txBody>
                    <a:bodyPr/>
                    <a:lstStyle/>
                    <a:p>
                      <a:pPr algn="ctr"/>
                      <a:r>
                        <a:rPr lang="zh-CN" altLang="en-US" dirty="0"/>
                        <a:t>参数</a:t>
                      </a:r>
                    </a:p>
                  </a:txBody>
                  <a:tcPr/>
                </a:tc>
                <a:tc>
                  <a:txBody>
                    <a:bodyPr/>
                    <a:lstStyle/>
                    <a:p>
                      <a:pPr algn="ctr"/>
                      <a:r>
                        <a:rPr lang="en-US" altLang="zh-CN" dirty="0"/>
                        <a:t>HEMS</a:t>
                      </a:r>
                      <a:endParaRPr lang="zh-CN" altLang="en-US" dirty="0"/>
                    </a:p>
                  </a:txBody>
                  <a:tcPr>
                    <a:solidFill>
                      <a:srgbClr val="FFFF00"/>
                    </a:solidFill>
                  </a:tcPr>
                </a:tc>
                <a:tc>
                  <a:txBody>
                    <a:bodyPr/>
                    <a:lstStyle/>
                    <a:p>
                      <a:pPr algn="ctr"/>
                      <a:r>
                        <a:rPr lang="en-US" altLang="zh-CN" dirty="0"/>
                        <a:t>PSI</a:t>
                      </a:r>
                      <a:endParaRPr lang="zh-CN" altLang="en-US" dirty="0"/>
                    </a:p>
                  </a:txBody>
                  <a:tcPr>
                    <a:solidFill>
                      <a:srgbClr val="F5F5D7"/>
                    </a:solidFill>
                  </a:tcPr>
                </a:tc>
                <a:tc>
                  <a:txBody>
                    <a:bodyPr/>
                    <a:lstStyle/>
                    <a:p>
                      <a:pPr algn="ctr"/>
                      <a:r>
                        <a:rPr lang="en-US" altLang="zh-CN" dirty="0"/>
                        <a:t>ISIS</a:t>
                      </a:r>
                      <a:endParaRPr lang="zh-CN" altLang="en-US" dirty="0"/>
                    </a:p>
                  </a:txBody>
                  <a:tcPr>
                    <a:solidFill>
                      <a:srgbClr val="FFFFFF"/>
                    </a:solidFill>
                  </a:tcPr>
                </a:tc>
                <a:tc>
                  <a:txBody>
                    <a:bodyPr/>
                    <a:lstStyle/>
                    <a:p>
                      <a:pPr algn="ctr"/>
                      <a:r>
                        <a:rPr lang="en-US" altLang="zh-CN" dirty="0"/>
                        <a:t>JPARC</a:t>
                      </a:r>
                      <a:endParaRPr lang="zh-CN" altLang="en-US" dirty="0"/>
                    </a:p>
                  </a:txBody>
                  <a:tcPr>
                    <a:solidFill>
                      <a:srgbClr val="FFFFFF"/>
                    </a:solidFill>
                  </a:tcPr>
                </a:tc>
                <a:extLst>
                  <a:ext uri="{0D108BD9-81ED-4DB2-BD59-A6C34878D82A}">
                    <a16:rowId xmlns:a16="http://schemas.microsoft.com/office/drawing/2014/main" val="10000"/>
                  </a:ext>
                </a:extLst>
              </a:tr>
              <a:tr h="503907">
                <a:tc gridSpan="5">
                  <a:txBody>
                    <a:bodyPr/>
                    <a:lstStyle/>
                    <a:p>
                      <a:pPr algn="ctr"/>
                      <a:r>
                        <a:rPr lang="en-US" altLang="zh-CN" dirty="0" err="1"/>
                        <a:t>μSR</a:t>
                      </a:r>
                      <a:r>
                        <a:rPr lang="zh-CN" altLang="en-US" dirty="0"/>
                        <a:t>应用</a:t>
                      </a:r>
                    </a:p>
                  </a:txBody>
                  <a:tcPr/>
                </a:tc>
                <a:tc hMerge="1">
                  <a:txBody>
                    <a:bodyPr/>
                    <a:lstStyle/>
                    <a:p>
                      <a:endParaRPr lang="zh-CN"/>
                    </a:p>
                  </a:txBody>
                  <a:tcPr>
                    <a:solidFill>
                      <a:srgbClr val="FFFF00"/>
                    </a:solidFill>
                  </a:tcPr>
                </a:tc>
                <a:tc hMerge="1">
                  <a:txBody>
                    <a:bodyPr/>
                    <a:lstStyle/>
                    <a:p>
                      <a:endParaRPr lang="zh-CN"/>
                    </a:p>
                  </a:txBody>
                  <a:tcPr/>
                </a:tc>
                <a:tc hMerge="1">
                  <a:txBody>
                    <a:bodyPr/>
                    <a:lstStyle/>
                    <a:p>
                      <a:endParaRPr lang="zh-CN"/>
                    </a:p>
                  </a:txBody>
                  <a:tcPr>
                    <a:solidFill>
                      <a:srgbClr val="FFFFFF"/>
                    </a:solidFill>
                  </a:tcPr>
                </a:tc>
                <a:tc hMerge="1">
                  <a:txBody>
                    <a:bodyPr/>
                    <a:lstStyle/>
                    <a:p>
                      <a:endParaRPr lang="zh-CN"/>
                    </a:p>
                  </a:txBody>
                  <a:tcPr>
                    <a:solidFill>
                      <a:srgbClr val="FFFFFF"/>
                    </a:solidFill>
                  </a:tcPr>
                </a:tc>
                <a:extLst>
                  <a:ext uri="{0D108BD9-81ED-4DB2-BD59-A6C34878D82A}">
                    <a16:rowId xmlns:a16="http://schemas.microsoft.com/office/drawing/2014/main" val="10001"/>
                  </a:ext>
                </a:extLst>
              </a:tr>
              <a:tr h="465724">
                <a:tc>
                  <a:txBody>
                    <a:bodyPr/>
                    <a:lstStyle/>
                    <a:p>
                      <a:pPr algn="ctr"/>
                      <a:r>
                        <a:rPr lang="zh-CN" altLang="en-US" sz="1400" dirty="0"/>
                        <a:t>重复频率</a:t>
                      </a:r>
                      <a:r>
                        <a:rPr lang="en-US" altLang="zh-CN" sz="1400" dirty="0"/>
                        <a:t>[Hz]</a:t>
                      </a:r>
                      <a:endParaRPr lang="zh-CN" altLang="en-US" sz="1400" dirty="0"/>
                    </a:p>
                  </a:txBody>
                  <a:tcPr/>
                </a:tc>
                <a:tc>
                  <a:txBody>
                    <a:bodyPr/>
                    <a:lstStyle/>
                    <a:p>
                      <a:pPr algn="ctr"/>
                      <a:r>
                        <a:rPr lang="en-US" altLang="zh-CN" dirty="0"/>
                        <a:t>100</a:t>
                      </a:r>
                      <a:endParaRPr lang="zh-CN" altLang="en-US" dirty="0"/>
                    </a:p>
                  </a:txBody>
                  <a:tcPr>
                    <a:solidFill>
                      <a:srgbClr val="FFFF00"/>
                    </a:solidFill>
                  </a:tcPr>
                </a:tc>
                <a:tc>
                  <a:txBody>
                    <a:bodyPr/>
                    <a:lstStyle/>
                    <a:p>
                      <a:pPr algn="ctr"/>
                      <a:r>
                        <a:rPr lang="en-US" altLang="zh-CN" dirty="0"/>
                        <a:t>CW</a:t>
                      </a:r>
                      <a:endParaRPr lang="zh-CN" altLang="en-US" dirty="0"/>
                    </a:p>
                  </a:txBody>
                  <a:tcPr>
                    <a:solidFill>
                      <a:srgbClr val="F5F5D7"/>
                    </a:solidFill>
                  </a:tcPr>
                </a:tc>
                <a:tc>
                  <a:txBody>
                    <a:bodyPr/>
                    <a:lstStyle/>
                    <a:p>
                      <a:pPr algn="ctr"/>
                      <a:r>
                        <a:rPr lang="en-US" altLang="zh-CN" dirty="0"/>
                        <a:t>40</a:t>
                      </a:r>
                      <a:endParaRPr lang="zh-CN" altLang="en-US" dirty="0"/>
                    </a:p>
                  </a:txBody>
                  <a:tcPr>
                    <a:solidFill>
                      <a:srgbClr val="FFFFFF"/>
                    </a:solidFill>
                  </a:tcPr>
                </a:tc>
                <a:tc>
                  <a:txBody>
                    <a:bodyPr/>
                    <a:lstStyle/>
                    <a:p>
                      <a:pPr algn="ctr"/>
                      <a:r>
                        <a:rPr lang="en-US" altLang="zh-CN" dirty="0"/>
                        <a:t>25</a:t>
                      </a:r>
                      <a:endParaRPr lang="zh-CN" altLang="en-US" dirty="0"/>
                    </a:p>
                  </a:txBody>
                  <a:tcPr>
                    <a:solidFill>
                      <a:srgbClr val="FFFFFF"/>
                    </a:solidFill>
                  </a:tcPr>
                </a:tc>
                <a:extLst>
                  <a:ext uri="{0D108BD9-81ED-4DB2-BD59-A6C34878D82A}">
                    <a16:rowId xmlns:a16="http://schemas.microsoft.com/office/drawing/2014/main" val="10002"/>
                  </a:ext>
                </a:extLst>
              </a:tr>
              <a:tr h="409316">
                <a:tc>
                  <a:txBody>
                    <a:bodyPr/>
                    <a:lstStyle/>
                    <a:p>
                      <a:pPr algn="ctr"/>
                      <a:r>
                        <a:rPr lang="en-US" altLang="zh-CN" sz="1400" dirty="0"/>
                        <a:t>μ+</a:t>
                      </a:r>
                      <a:r>
                        <a:rPr lang="zh-CN" altLang="en-US" sz="1400" dirty="0"/>
                        <a:t>强度</a:t>
                      </a:r>
                      <a:r>
                        <a:rPr lang="en-US" altLang="zh-CN" sz="1400" dirty="0"/>
                        <a:t>[μ+/s]</a:t>
                      </a:r>
                      <a:endParaRPr lang="zh-CN" altLang="en-US" sz="1400" dirty="0"/>
                    </a:p>
                  </a:txBody>
                  <a:tcPr/>
                </a:tc>
                <a:tc>
                  <a:txBody>
                    <a:bodyPr/>
                    <a:lstStyle/>
                    <a:p>
                      <a:pPr algn="ctr"/>
                      <a:r>
                        <a:rPr lang="en-US" altLang="zh-CN" sz="1400" dirty="0"/>
                        <a:t>5E6</a:t>
                      </a:r>
                      <a:endParaRPr lang="zh-CN" altLang="en-US" sz="1400" dirty="0"/>
                    </a:p>
                  </a:txBody>
                  <a:tcPr>
                    <a:solidFill>
                      <a:srgbClr val="FFFF00"/>
                    </a:solidFill>
                  </a:tcPr>
                </a:tc>
                <a:tc>
                  <a:txBody>
                    <a:bodyPr/>
                    <a:lstStyle/>
                    <a:p>
                      <a:pPr algn="ctr"/>
                      <a:r>
                        <a:rPr lang="en-US" altLang="zh-CN" sz="1400" dirty="0"/>
                        <a:t>1.5E7~4E8</a:t>
                      </a:r>
                      <a:endParaRPr lang="zh-CN" altLang="en-US" sz="1400" dirty="0"/>
                    </a:p>
                  </a:txBody>
                  <a:tcPr>
                    <a:solidFill>
                      <a:srgbClr val="F5F5D7"/>
                    </a:solidFill>
                  </a:tcPr>
                </a:tc>
                <a:tc>
                  <a:txBody>
                    <a:bodyPr/>
                    <a:lstStyle/>
                    <a:p>
                      <a:pPr algn="ctr"/>
                      <a:r>
                        <a:rPr lang="en-US" altLang="zh-CN" sz="1400" dirty="0"/>
                        <a:t>5E5</a:t>
                      </a:r>
                      <a:endParaRPr lang="zh-CN" altLang="en-US" sz="1400" dirty="0"/>
                    </a:p>
                  </a:txBody>
                  <a:tcPr>
                    <a:solidFill>
                      <a:srgbClr val="FFFFFF"/>
                    </a:solidFill>
                  </a:tcPr>
                </a:tc>
                <a:tc>
                  <a:txBody>
                    <a:bodyPr/>
                    <a:lstStyle/>
                    <a:p>
                      <a:pPr algn="ctr"/>
                      <a:r>
                        <a:rPr lang="en-US" altLang="zh-CN" sz="1400" dirty="0"/>
                        <a:t>3E6</a:t>
                      </a:r>
                      <a:endParaRPr lang="zh-CN" altLang="en-US" sz="1400" dirty="0"/>
                    </a:p>
                  </a:txBody>
                  <a:tcPr>
                    <a:solidFill>
                      <a:srgbClr val="FFFFFF"/>
                    </a:solidFill>
                  </a:tcPr>
                </a:tc>
                <a:extLst>
                  <a:ext uri="{0D108BD9-81ED-4DB2-BD59-A6C34878D82A}">
                    <a16:rowId xmlns:a16="http://schemas.microsoft.com/office/drawing/2014/main" val="10003"/>
                  </a:ext>
                </a:extLst>
              </a:tr>
              <a:tr h="415429">
                <a:tc>
                  <a:txBody>
                    <a:bodyPr/>
                    <a:lstStyle/>
                    <a:p>
                      <a:pPr algn="ctr"/>
                      <a:r>
                        <a:rPr lang="zh-CN" altLang="en-US" sz="1400" dirty="0"/>
                        <a:t>动量范围</a:t>
                      </a:r>
                      <a:r>
                        <a:rPr lang="en-US" altLang="zh-CN" sz="1400" dirty="0"/>
                        <a:t>[MeV/c]</a:t>
                      </a:r>
                      <a:endParaRPr lang="zh-CN" altLang="en-US" sz="1400" dirty="0"/>
                    </a:p>
                  </a:txBody>
                  <a:tcPr/>
                </a:tc>
                <a:tc>
                  <a:txBody>
                    <a:bodyPr/>
                    <a:lstStyle/>
                    <a:p>
                      <a:pPr algn="ctr"/>
                      <a:r>
                        <a:rPr lang="en-US" altLang="zh-CN" sz="1400" dirty="0"/>
                        <a:t>20-200</a:t>
                      </a:r>
                      <a:endParaRPr lang="zh-CN" altLang="en-US" sz="1400" dirty="0"/>
                    </a:p>
                  </a:txBody>
                  <a:tcPr>
                    <a:solidFill>
                      <a:srgbClr val="FFFF00"/>
                    </a:solidFill>
                  </a:tcPr>
                </a:tc>
                <a:tc>
                  <a:txBody>
                    <a:bodyPr/>
                    <a:lstStyle/>
                    <a:p>
                      <a:pPr algn="ctr"/>
                      <a:r>
                        <a:rPr lang="en-US" altLang="zh-CN" sz="1400" dirty="0"/>
                        <a:t>10-350</a:t>
                      </a:r>
                      <a:endParaRPr lang="zh-CN" altLang="en-US" sz="1400" dirty="0"/>
                    </a:p>
                  </a:txBody>
                  <a:tcPr>
                    <a:solidFill>
                      <a:srgbClr val="F5F5D7"/>
                    </a:solidFill>
                  </a:tcPr>
                </a:tc>
                <a:tc>
                  <a:txBody>
                    <a:bodyPr/>
                    <a:lstStyle/>
                    <a:p>
                      <a:pPr algn="ctr"/>
                      <a:r>
                        <a:rPr lang="en-US" altLang="zh-CN" sz="1400" dirty="0"/>
                        <a:t>20-200</a:t>
                      </a:r>
                      <a:endParaRPr lang="zh-CN" altLang="en-US" sz="1400" dirty="0"/>
                    </a:p>
                  </a:txBody>
                  <a:tcPr>
                    <a:solidFill>
                      <a:srgbClr val="FFFFFF"/>
                    </a:solidFill>
                  </a:tcPr>
                </a:tc>
                <a:tc>
                  <a:txBody>
                    <a:bodyPr/>
                    <a:lstStyle/>
                    <a:p>
                      <a:pPr algn="ctr"/>
                      <a:r>
                        <a:rPr lang="en-US" altLang="zh-CN" sz="1400" dirty="0"/>
                        <a:t>20-300</a:t>
                      </a:r>
                      <a:endParaRPr lang="zh-CN" altLang="en-US" sz="1400" dirty="0"/>
                    </a:p>
                  </a:txBody>
                  <a:tcPr>
                    <a:solidFill>
                      <a:srgbClr val="FFFFFF"/>
                    </a:solidFill>
                  </a:tcPr>
                </a:tc>
                <a:extLst>
                  <a:ext uri="{0D108BD9-81ED-4DB2-BD59-A6C34878D82A}">
                    <a16:rowId xmlns:a16="http://schemas.microsoft.com/office/drawing/2014/main" val="10004"/>
                  </a:ext>
                </a:extLst>
              </a:tr>
              <a:tr h="503907">
                <a:tc>
                  <a:txBody>
                    <a:bodyPr/>
                    <a:lstStyle/>
                    <a:p>
                      <a:pPr algn="ctr"/>
                      <a:r>
                        <a:rPr lang="zh-CN" altLang="en-US" sz="1400" dirty="0"/>
                        <a:t>计数率</a:t>
                      </a:r>
                      <a:r>
                        <a:rPr lang="en-US" altLang="zh-CN" sz="1400" dirty="0"/>
                        <a:t>[</a:t>
                      </a:r>
                      <a:r>
                        <a:rPr lang="en-US" altLang="zh-CN" sz="1400" dirty="0" err="1"/>
                        <a:t>MEvent</a:t>
                      </a:r>
                      <a:r>
                        <a:rPr lang="en-US" altLang="zh-CN" sz="1400" dirty="0"/>
                        <a:t>/h]</a:t>
                      </a:r>
                      <a:endParaRPr lang="zh-CN" altLang="en-US" sz="1400" dirty="0"/>
                    </a:p>
                  </a:txBody>
                  <a:tcPr>
                    <a:noFill/>
                  </a:tcPr>
                </a:tc>
                <a:tc>
                  <a:txBody>
                    <a:bodyPr/>
                    <a:lstStyle/>
                    <a:p>
                      <a:pPr algn="ctr"/>
                      <a:r>
                        <a:rPr lang="en-US" altLang="zh-CN" sz="1800" dirty="0"/>
                        <a:t>Up to 800</a:t>
                      </a:r>
                      <a:endParaRPr lang="zh-CN" altLang="en-US" sz="1800" dirty="0"/>
                    </a:p>
                  </a:txBody>
                  <a:tcPr>
                    <a:solidFill>
                      <a:srgbClr val="FFFF00"/>
                    </a:solidFill>
                  </a:tcPr>
                </a:tc>
                <a:tc>
                  <a:txBody>
                    <a:bodyPr/>
                    <a:lstStyle/>
                    <a:p>
                      <a:pPr algn="ctr"/>
                      <a:r>
                        <a:rPr lang="en-US" altLang="zh-CN" sz="1800" dirty="0"/>
                        <a:t>~20</a:t>
                      </a:r>
                      <a:endParaRPr lang="zh-CN" altLang="en-US" sz="1800" dirty="0"/>
                    </a:p>
                  </a:txBody>
                  <a:tcPr>
                    <a:noFill/>
                  </a:tcPr>
                </a:tc>
                <a:tc>
                  <a:txBody>
                    <a:bodyPr/>
                    <a:lstStyle/>
                    <a:p>
                      <a:pPr algn="ctr"/>
                      <a:r>
                        <a:rPr lang="en-US" altLang="zh-CN" sz="1800" dirty="0"/>
                        <a:t>20-200</a:t>
                      </a:r>
                      <a:endParaRPr lang="zh-CN" altLang="en-US" sz="1800" dirty="0"/>
                    </a:p>
                  </a:txBody>
                  <a:tcPr>
                    <a:noFill/>
                  </a:tcPr>
                </a:tc>
                <a:tc>
                  <a:txBody>
                    <a:bodyPr/>
                    <a:lstStyle/>
                    <a:p>
                      <a:pPr algn="ctr"/>
                      <a:r>
                        <a:rPr lang="zh-CN" altLang="zh-CN" sz="1800" dirty="0"/>
                        <a:t>1</a:t>
                      </a:r>
                      <a:r>
                        <a:rPr lang="en-US" altLang="zh-CN" sz="1800" dirty="0"/>
                        <a:t>80</a:t>
                      </a:r>
                      <a:endParaRPr lang="zh-CN" altLang="en-US" sz="1800" dirty="0"/>
                    </a:p>
                  </a:txBody>
                  <a:tcPr>
                    <a:noFill/>
                  </a:tcPr>
                </a:tc>
                <a:extLst>
                  <a:ext uri="{0D108BD9-81ED-4DB2-BD59-A6C34878D82A}">
                    <a16:rowId xmlns:a16="http://schemas.microsoft.com/office/drawing/2014/main" val="10005"/>
                  </a:ext>
                </a:extLst>
              </a:tr>
              <a:tr h="503907">
                <a:tc gridSpan="5">
                  <a:txBody>
                    <a:bodyPr/>
                    <a:lstStyle/>
                    <a:p>
                      <a:pPr algn="ctr"/>
                      <a:r>
                        <a:rPr lang="zh-CN" altLang="en-US" dirty="0"/>
                        <a:t>粒子物理实验</a:t>
                      </a:r>
                    </a:p>
                  </a:txBody>
                  <a:tcPr>
                    <a:noFill/>
                  </a:tcPr>
                </a:tc>
                <a:tc hMerge="1">
                  <a:txBody>
                    <a:bodyPr/>
                    <a:lstStyle/>
                    <a:p>
                      <a:endParaRPr lang="zh-CN"/>
                    </a:p>
                  </a:txBody>
                  <a:tcPr>
                    <a:noFill/>
                  </a:tcPr>
                </a:tc>
                <a:tc hMerge="1">
                  <a:txBody>
                    <a:bodyPr/>
                    <a:lstStyle/>
                    <a:p>
                      <a:endParaRPr lang="zh-CN"/>
                    </a:p>
                  </a:txBody>
                  <a:tcPr/>
                </a:tc>
                <a:tc hMerge="1">
                  <a:txBody>
                    <a:bodyPr/>
                    <a:lstStyle/>
                    <a:p>
                      <a:endParaRPr lang="zh-CN"/>
                    </a:p>
                  </a:txBody>
                  <a:tcPr>
                    <a:noFill/>
                  </a:tcPr>
                </a:tc>
                <a:tc hMerge="1">
                  <a:txBody>
                    <a:bodyPr/>
                    <a:lstStyle/>
                    <a:p>
                      <a:endParaRPr lang="zh-CN"/>
                    </a:p>
                  </a:txBody>
                  <a:tcPr>
                    <a:noFill/>
                  </a:tcPr>
                </a:tc>
                <a:extLst>
                  <a:ext uri="{0D108BD9-81ED-4DB2-BD59-A6C34878D82A}">
                    <a16:rowId xmlns:a16="http://schemas.microsoft.com/office/drawing/2014/main" val="10006"/>
                  </a:ext>
                </a:extLst>
              </a:tr>
              <a:tr h="503907">
                <a:tc>
                  <a:txBody>
                    <a:bodyPr/>
                    <a:lstStyle/>
                    <a:p>
                      <a:pPr algn="ctr"/>
                      <a:r>
                        <a:rPr lang="en-US" altLang="zh-CN" sz="1400" dirty="0" err="1"/>
                        <a:t>MuMuBar</a:t>
                      </a:r>
                      <a:endParaRPr lang="zh-CN" altLang="en-US" sz="1400" dirty="0"/>
                    </a:p>
                  </a:txBody>
                  <a:tcPr>
                    <a:noFill/>
                  </a:tcPr>
                </a:tc>
                <a:tc>
                  <a:txBody>
                    <a:bodyPr/>
                    <a:lstStyle/>
                    <a:p>
                      <a:pPr algn="ctr"/>
                      <a:r>
                        <a:rPr lang="en-US" altLang="zh-CN" sz="1600" dirty="0">
                          <a:solidFill>
                            <a:srgbClr val="FF0000"/>
                          </a:solidFill>
                        </a:rPr>
                        <a:t>3E8</a:t>
                      </a:r>
                      <a:r>
                        <a:rPr lang="zh-CN" altLang="en-US" sz="1600" dirty="0">
                          <a:solidFill>
                            <a:srgbClr val="FF0000"/>
                          </a:solidFill>
                        </a:rPr>
                        <a:t> </a:t>
                      </a:r>
                      <a:r>
                        <a:rPr lang="en-US" altLang="zh-CN" sz="1600" dirty="0">
                          <a:solidFill>
                            <a:srgbClr val="FF0000"/>
                          </a:solidFill>
                        </a:rPr>
                        <a:t>μ</a:t>
                      </a:r>
                      <a:r>
                        <a:rPr lang="en-US" altLang="zh-CN" sz="1600" baseline="30000" dirty="0">
                          <a:solidFill>
                            <a:srgbClr val="FF0000"/>
                          </a:solidFill>
                        </a:rPr>
                        <a:t>+</a:t>
                      </a:r>
                      <a:r>
                        <a:rPr lang="en-US" altLang="zh-CN" sz="1600" baseline="0" dirty="0">
                          <a:solidFill>
                            <a:srgbClr val="FF0000"/>
                          </a:solidFill>
                        </a:rPr>
                        <a:t>/s</a:t>
                      </a:r>
                      <a:endParaRPr lang="zh-CN" altLang="en-US" sz="1600" dirty="0">
                        <a:solidFill>
                          <a:srgbClr val="FF0000"/>
                        </a:solidFill>
                      </a:endParaRPr>
                    </a:p>
                  </a:txBody>
                  <a:tcPr>
                    <a:solidFill>
                      <a:srgbClr val="FFFF00"/>
                    </a:solidFill>
                  </a:tcPr>
                </a:tc>
                <a:tc>
                  <a:txBody>
                    <a:bodyPr/>
                    <a:lstStyle/>
                    <a:p>
                      <a:pPr algn="ctr"/>
                      <a:r>
                        <a:rPr lang="en-US" altLang="zh-CN" sz="1600" dirty="0"/>
                        <a:t>8E6</a:t>
                      </a:r>
                      <a:r>
                        <a:rPr lang="zh-CN" altLang="en-US" sz="1600" dirty="0"/>
                        <a:t> </a:t>
                      </a:r>
                      <a:r>
                        <a:rPr lang="en-US" altLang="zh-CN" sz="1600" dirty="0"/>
                        <a:t>μ</a:t>
                      </a:r>
                      <a:r>
                        <a:rPr lang="en-US" altLang="zh-CN" sz="1600" baseline="30000" dirty="0"/>
                        <a:t>+</a:t>
                      </a:r>
                      <a:r>
                        <a:rPr lang="en-US" altLang="zh-CN" sz="1600" dirty="0"/>
                        <a:t>/s</a:t>
                      </a:r>
                      <a:endParaRPr lang="zh-CN" altLang="en-US" sz="1600" dirty="0"/>
                    </a:p>
                  </a:txBody>
                  <a:tcPr>
                    <a:noFill/>
                  </a:tcPr>
                </a:tc>
                <a:tc>
                  <a:txBody>
                    <a:bodyPr/>
                    <a:lstStyle/>
                    <a:p>
                      <a:pPr algn="ctr"/>
                      <a:r>
                        <a:rPr lang="en-US" altLang="zh-CN" sz="1400" dirty="0"/>
                        <a:t>NA</a:t>
                      </a:r>
                      <a:endParaRPr lang="zh-CN" altLang="en-US" sz="1400" dirty="0"/>
                    </a:p>
                  </a:txBody>
                  <a:tcPr>
                    <a:noFill/>
                  </a:tcPr>
                </a:tc>
                <a:tc>
                  <a:txBody>
                    <a:bodyPr/>
                    <a:lstStyle/>
                    <a:p>
                      <a:pPr algn="ctr"/>
                      <a:r>
                        <a:rPr lang="en-US" altLang="zh-CN" sz="1400" dirty="0"/>
                        <a:t>NA</a:t>
                      </a:r>
                      <a:endParaRPr lang="zh-CN" altLang="en-US" sz="1400" dirty="0"/>
                    </a:p>
                  </a:txBody>
                  <a:tcPr>
                    <a:noFill/>
                  </a:tcPr>
                </a:tc>
                <a:extLst>
                  <a:ext uri="{0D108BD9-81ED-4DB2-BD59-A6C34878D82A}">
                    <a16:rowId xmlns:a16="http://schemas.microsoft.com/office/drawing/2014/main" val="10007"/>
                  </a:ext>
                </a:extLst>
              </a:tr>
              <a:tr h="503907">
                <a:tc>
                  <a:txBody>
                    <a:bodyPr/>
                    <a:lstStyle/>
                    <a:p>
                      <a:pPr algn="ctr"/>
                      <a:r>
                        <a:rPr lang="en-US" altLang="zh-CN" sz="1400" dirty="0"/>
                        <a:t>μ-EDM</a:t>
                      </a:r>
                      <a:endParaRPr lang="zh-CN" altLang="en-US" sz="1400" dirty="0"/>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dirty="0">
                          <a:solidFill>
                            <a:srgbClr val="FF0000"/>
                          </a:solidFill>
                        </a:rPr>
                        <a:t>5*10</a:t>
                      </a:r>
                      <a:r>
                        <a:rPr lang="en-US" altLang="zh-CN" sz="1600" baseline="30000" dirty="0">
                          <a:solidFill>
                            <a:srgbClr val="FF0000"/>
                          </a:solidFill>
                        </a:rPr>
                        <a:t>6</a:t>
                      </a:r>
                      <a:r>
                        <a:rPr lang="en-US" altLang="zh-CN" sz="1600" baseline="0" dirty="0">
                          <a:solidFill>
                            <a:srgbClr val="FF0000"/>
                          </a:solidFill>
                        </a:rPr>
                        <a:t> </a:t>
                      </a:r>
                      <a:r>
                        <a:rPr lang="en-US" altLang="zh-CN" sz="1600" dirty="0">
                          <a:solidFill>
                            <a:srgbClr val="FF0000"/>
                          </a:solidFill>
                        </a:rPr>
                        <a:t>μ</a:t>
                      </a:r>
                      <a:r>
                        <a:rPr lang="en-US" altLang="zh-CN" sz="1600" baseline="30000" dirty="0">
                          <a:solidFill>
                            <a:srgbClr val="FF0000"/>
                          </a:solidFill>
                        </a:rPr>
                        <a:t>+</a:t>
                      </a:r>
                      <a:r>
                        <a:rPr lang="en-US" altLang="zh-CN" sz="1600" baseline="0" dirty="0">
                          <a:solidFill>
                            <a:srgbClr val="FF0000"/>
                          </a:solidFill>
                        </a:rPr>
                        <a:t>/s</a:t>
                      </a:r>
                      <a:endParaRPr lang="zh-CN" altLang="en-US" sz="1600" dirty="0">
                        <a:solidFill>
                          <a:srgbClr val="FF0000"/>
                        </a:solidFill>
                      </a:endParaRPr>
                    </a:p>
                  </a:txBody>
                  <a:tcPr>
                    <a:solidFill>
                      <a:srgbClr val="FFFF00"/>
                    </a:solidFill>
                  </a:tcPr>
                </a:tc>
                <a:tc>
                  <a:txBody>
                    <a:bodyPr/>
                    <a:lstStyle/>
                    <a:p>
                      <a:pPr algn="ctr"/>
                      <a:r>
                        <a:rPr lang="en-US" altLang="zh-CN" sz="1600" dirty="0">
                          <a:solidFill>
                            <a:schemeClr val="tx1"/>
                          </a:solidFill>
                        </a:rPr>
                        <a:t>&lt;5*10</a:t>
                      </a:r>
                      <a:r>
                        <a:rPr lang="zh-CN" altLang="zh-CN" sz="1600" baseline="30000" dirty="0">
                          <a:solidFill>
                            <a:schemeClr val="tx1"/>
                          </a:solidFill>
                        </a:rPr>
                        <a:t>4</a:t>
                      </a:r>
                      <a:r>
                        <a:rPr lang="en-US" altLang="zh-CN" sz="1600" baseline="0" dirty="0">
                          <a:solidFill>
                            <a:schemeClr val="tx1"/>
                          </a:solidFill>
                        </a:rPr>
                        <a:t> </a:t>
                      </a:r>
                      <a:r>
                        <a:rPr lang="en-US" altLang="zh-CN" sz="1600" dirty="0">
                          <a:solidFill>
                            <a:schemeClr val="tx1"/>
                          </a:solidFill>
                        </a:rPr>
                        <a:t>μ</a:t>
                      </a:r>
                      <a:r>
                        <a:rPr lang="en-US" altLang="zh-CN" sz="1600" baseline="30000" dirty="0">
                          <a:solidFill>
                            <a:schemeClr val="tx1"/>
                          </a:solidFill>
                        </a:rPr>
                        <a:t>+</a:t>
                      </a:r>
                      <a:r>
                        <a:rPr lang="en-US" altLang="zh-CN" sz="1600" baseline="0" dirty="0">
                          <a:solidFill>
                            <a:schemeClr val="tx1"/>
                          </a:solidFill>
                        </a:rPr>
                        <a:t>/s</a:t>
                      </a:r>
                      <a:endParaRPr lang="zh-CN" altLang="en-US" sz="1600" dirty="0">
                        <a:solidFill>
                          <a:schemeClr val="tx1"/>
                        </a:solidFill>
                      </a:endParaRPr>
                    </a:p>
                  </a:txBody>
                  <a:tcPr>
                    <a:noFill/>
                  </a:tcPr>
                </a:tc>
                <a:tc>
                  <a:txBody>
                    <a:bodyPr/>
                    <a:lstStyle/>
                    <a:p>
                      <a:pPr algn="ctr"/>
                      <a:r>
                        <a:rPr lang="en-US" altLang="zh-CN" sz="1400" dirty="0"/>
                        <a:t>NA</a:t>
                      </a:r>
                      <a:endParaRPr lang="zh-CN" altLang="en-US" sz="1400" dirty="0"/>
                    </a:p>
                  </a:txBody>
                  <a:tcPr>
                    <a:noFill/>
                  </a:tcPr>
                </a:tc>
                <a:tc>
                  <a:txBody>
                    <a:bodyPr/>
                    <a:lstStyle/>
                    <a:p>
                      <a:pPr algn="ctr"/>
                      <a:endParaRPr lang="zh-CN" altLang="en-US" sz="1400" dirty="0"/>
                    </a:p>
                  </a:txBody>
                  <a:tcPr>
                    <a:noFill/>
                  </a:tcPr>
                </a:tc>
                <a:extLst>
                  <a:ext uri="{0D108BD9-81ED-4DB2-BD59-A6C34878D82A}">
                    <a16:rowId xmlns:a16="http://schemas.microsoft.com/office/drawing/2014/main" val="10008"/>
                  </a:ext>
                </a:extLst>
              </a:tr>
            </a:tbl>
          </a:graphicData>
        </a:graphic>
      </p:graphicFrame>
      <p:sp>
        <p:nvSpPr>
          <p:cNvPr id="5" name="文本框 4"/>
          <p:cNvSpPr txBox="1"/>
          <p:nvPr/>
        </p:nvSpPr>
        <p:spPr>
          <a:xfrm>
            <a:off x="1247140" y="5918200"/>
            <a:ext cx="6296660" cy="368300"/>
          </a:xfrm>
          <a:prstGeom prst="rect">
            <a:avLst/>
          </a:prstGeom>
          <a:noFill/>
        </p:spPr>
        <p:txBody>
          <a:bodyPr wrap="square" rtlCol="0">
            <a:spAutoFit/>
          </a:bodyPr>
          <a:lstStyle/>
          <a:p>
            <a:r>
              <a:rPr lang="en-US" altLang="zh-CN"/>
              <a:t>in the far future, but who knows...</a:t>
            </a:r>
          </a:p>
        </p:txBody>
      </p:sp>
    </p:spTree>
  </p:cSld>
  <p:clrMapOvr>
    <a:masterClrMapping/>
  </p:clrMapOvr>
  <mc:AlternateContent xmlns:mc="http://schemas.openxmlformats.org/markup-compatibility/2006" xmlns:p14="http://schemas.microsoft.com/office/powerpoint/2010/main">
    <mc:Choice Requires="p14">
      <p:transition spd="slow" p14:dur="2000" advTm="33878"/>
    </mc:Choice>
    <mc:Fallback xmlns="">
      <p:transition spd="slow" advTm="33878"/>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446856" cy="220612"/>
          </a:xfrm>
          <a:noFill/>
        </p:spPr>
        <p:txBody>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l"/>
            <a:fld id="{28703CA2-3F05-064F-A158-E0661BECFC9B}" type="slidenum">
              <a:rPr kumimoji="0" lang="en-US" altLang="zh-CN" sz="900">
                <a:solidFill>
                  <a:srgbClr val="4D5E68"/>
                </a:solidFill>
                <a:latin typeface="Impact" panose="020B0806030902050204" charset="0"/>
              </a:rPr>
              <a:t>5</a:t>
            </a:fld>
            <a:endParaRPr kumimoji="0" lang="en-US" altLang="zh-CN" sz="900" dirty="0">
              <a:solidFill>
                <a:srgbClr val="4D5E68"/>
              </a:solidFill>
              <a:latin typeface="Impact" panose="020B0806030902050204" charset="0"/>
            </a:endParaRPr>
          </a:p>
        </p:txBody>
      </p:sp>
      <p:sp>
        <p:nvSpPr>
          <p:cNvPr id="2" name="文本框 1"/>
          <p:cNvSpPr txBox="1"/>
          <p:nvPr/>
        </p:nvSpPr>
        <p:spPr>
          <a:xfrm>
            <a:off x="6689558" y="7571874"/>
            <a:ext cx="0" cy="0"/>
          </a:xfrm>
          <a:prstGeom prst="rect">
            <a:avLst/>
          </a:prstGeom>
          <a:solidFill>
            <a:schemeClr val="tx2">
              <a:lumMod val="60000"/>
              <a:lumOff val="40000"/>
            </a:schemeClr>
          </a:solidFill>
        </p:spPr>
        <p:txBody>
          <a:bodyPr wrap="none" rtlCol="0">
            <a:noAutofit/>
          </a:bodyPr>
          <a:lstStyle/>
          <a:p>
            <a:pPr algn="just">
              <a:lnSpc>
                <a:spcPct val="110000"/>
              </a:lnSpc>
              <a:spcBef>
                <a:spcPts val="0"/>
              </a:spcBef>
              <a:spcAft>
                <a:spcPts val="600"/>
              </a:spcAft>
              <a:buClr>
                <a:schemeClr val="tx1"/>
              </a:buClr>
            </a:pPr>
            <a:endParaRPr kumimoji="1" lang="zh-CN" altLang="en-US"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Rectangle 8"/>
          <p:cNvSpPr txBox="1">
            <a:spLocks noChangeArrowheads="1"/>
          </p:cNvSpPr>
          <p:nvPr/>
        </p:nvSpPr>
        <p:spPr bwMode="auto">
          <a:xfrm>
            <a:off x="315277" y="169595"/>
            <a:ext cx="8510270" cy="500380"/>
          </a:xfrm>
          <a:prstGeom prst="rect">
            <a:avLst/>
          </a:prstGeom>
          <a:noFill/>
          <a:ln w="9525">
            <a:noFill/>
            <a:miter lim="800000"/>
          </a:ln>
        </p:spPr>
        <p:txBody>
          <a:bodyPr anchor="ctr"/>
          <a:lstStyle/>
          <a:p>
            <a:pPr indent="0"/>
            <a:r>
              <a:rPr kumimoji="1" lang="en-US" altLang="zh-CN"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Production</a:t>
            </a:r>
            <a:r>
              <a:rPr kumimoji="1" lang="zh-CN" altLang="en-US"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 </a:t>
            </a:r>
            <a:r>
              <a:rPr kumimoji="1" lang="en-US" altLang="zh-CN"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of</a:t>
            </a:r>
            <a:r>
              <a:rPr kumimoji="1" lang="zh-CN" altLang="en-US"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 </a:t>
            </a:r>
            <a:r>
              <a:rPr kumimoji="1" lang="en-US" altLang="zh-CN"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Muons</a:t>
            </a:r>
            <a:endParaRPr kumimoji="1" lang="zh-CN" altLang="en-US"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endParaRPr>
          </a:p>
        </p:txBody>
      </p:sp>
      <p:sp>
        <p:nvSpPr>
          <p:cNvPr id="3" name="文本框 2"/>
          <p:cNvSpPr txBox="1"/>
          <p:nvPr/>
        </p:nvSpPr>
        <p:spPr>
          <a:xfrm>
            <a:off x="9894627" y="4094328"/>
            <a:ext cx="0" cy="0"/>
          </a:xfrm>
          <a:prstGeom prst="rect">
            <a:avLst/>
          </a:prstGeom>
          <a:solidFill>
            <a:schemeClr val="tx2">
              <a:lumMod val="60000"/>
              <a:lumOff val="40000"/>
            </a:schemeClr>
          </a:solidFill>
        </p:spPr>
        <p:txBody>
          <a:bodyPr wrap="none" rtlCol="0">
            <a:noAutofit/>
          </a:bodyPr>
          <a:lstStyle/>
          <a:p>
            <a:pPr algn="just">
              <a:lnSpc>
                <a:spcPct val="110000"/>
              </a:lnSpc>
              <a:spcBef>
                <a:spcPts val="0"/>
              </a:spcBef>
              <a:spcAft>
                <a:spcPts val="600"/>
              </a:spcAft>
              <a:buClr>
                <a:schemeClr val="tx1"/>
              </a:buClr>
            </a:pPr>
            <a:endParaRPr kumimoji="1" lang="zh-CN" altLang="en-US"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矩形 18"/>
          <p:cNvSpPr/>
          <p:nvPr/>
        </p:nvSpPr>
        <p:spPr>
          <a:xfrm>
            <a:off x="-3175" y="728664"/>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6">
                  <a:lumMod val="60000"/>
                  <a:lumOff val="40000"/>
                </a:schemeClr>
              </a:solidFill>
            </a:endParaRPr>
          </a:p>
        </p:txBody>
      </p:sp>
      <p:pic>
        <p:nvPicPr>
          <p:cNvPr id="4" name="图片 3">
            <a:extLst>
              <a:ext uri="{FF2B5EF4-FFF2-40B4-BE49-F238E27FC236}">
                <a16:creationId xmlns:a16="http://schemas.microsoft.com/office/drawing/2014/main" id="{43E49B9A-A71B-CD4E-A970-5F059FD0412A}"/>
              </a:ext>
            </a:extLst>
          </p:cNvPr>
          <p:cNvPicPr>
            <a:picLocks noChangeAspect="1"/>
          </p:cNvPicPr>
          <p:nvPr/>
        </p:nvPicPr>
        <p:blipFill>
          <a:blip r:embed="rId3"/>
          <a:stretch>
            <a:fillRect/>
          </a:stretch>
        </p:blipFill>
        <p:spPr>
          <a:xfrm>
            <a:off x="3481469" y="1045642"/>
            <a:ext cx="2129133" cy="2016224"/>
          </a:xfrm>
          <a:prstGeom prst="rect">
            <a:avLst/>
          </a:prstGeom>
        </p:spPr>
      </p:pic>
      <p:sp>
        <p:nvSpPr>
          <p:cNvPr id="11" name="AutoShape 3">
            <a:extLst>
              <a:ext uri="{FF2B5EF4-FFF2-40B4-BE49-F238E27FC236}">
                <a16:creationId xmlns:a16="http://schemas.microsoft.com/office/drawing/2014/main" id="{418DD934-65E7-A941-85E8-FE6E0875312E}"/>
              </a:ext>
            </a:extLst>
          </p:cNvPr>
          <p:cNvSpPr>
            <a:spLocks noChangeArrowheads="1"/>
          </p:cNvSpPr>
          <p:nvPr/>
        </p:nvSpPr>
        <p:spPr bwMode="auto">
          <a:xfrm>
            <a:off x="4084697" y="3116514"/>
            <a:ext cx="1428607" cy="1427321"/>
          </a:xfrm>
          <a:prstGeom prst="irregularSeal2">
            <a:avLst/>
          </a:prstGeom>
          <a:gradFill rotWithShape="0">
            <a:gsLst>
              <a:gs pos="0">
                <a:srgbClr val="FF0A0E"/>
              </a:gs>
              <a:gs pos="100000">
                <a:srgbClr val="FFFF2E"/>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e-CH" sz="3000" b="0" i="0" u="none" strike="noStrike" kern="0" cap="none" spc="0" normalizeH="0" baseline="0" noProof="0">
              <a:ln>
                <a:noFill/>
              </a:ln>
              <a:solidFill>
                <a:srgbClr val="333399"/>
              </a:solidFill>
              <a:effectLst/>
              <a:uLnTx/>
              <a:uFillTx/>
              <a:latin typeface="Arial Narrow" pitchFamily="34" charset="0"/>
              <a:ea typeface="+mn-ea"/>
              <a:cs typeface="+mn-cs"/>
            </a:endParaRPr>
          </a:p>
        </p:txBody>
      </p:sp>
      <p:sp>
        <p:nvSpPr>
          <p:cNvPr id="12" name="Oval 4">
            <a:extLst>
              <a:ext uri="{FF2B5EF4-FFF2-40B4-BE49-F238E27FC236}">
                <a16:creationId xmlns:a16="http://schemas.microsoft.com/office/drawing/2014/main" id="{CF93DFFD-D925-054E-955A-CF3DE5B6B2B3}"/>
              </a:ext>
            </a:extLst>
          </p:cNvPr>
          <p:cNvSpPr>
            <a:spLocks noChangeArrowheads="1"/>
          </p:cNvSpPr>
          <p:nvPr/>
        </p:nvSpPr>
        <p:spPr bwMode="auto">
          <a:xfrm>
            <a:off x="6673163" y="3692586"/>
            <a:ext cx="298323" cy="298323"/>
          </a:xfrm>
          <a:prstGeom prst="ellipse">
            <a:avLst/>
          </a:prstGeom>
          <a:gradFill rotWithShape="1">
            <a:gsLst>
              <a:gs pos="0">
                <a:srgbClr val="FFFFFF"/>
              </a:gs>
              <a:gs pos="100000">
                <a:srgbClr val="CC3399"/>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2000" tIns="226800" rIns="162000"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e-CH" sz="3000" b="0" i="0" u="none" strike="noStrike" kern="0" cap="none" spc="0" normalizeH="0" baseline="0" noProof="0">
              <a:ln>
                <a:noFill/>
              </a:ln>
              <a:solidFill>
                <a:srgbClr val="333399"/>
              </a:solidFill>
              <a:effectLst/>
              <a:uLnTx/>
              <a:uFillTx/>
              <a:latin typeface="Arial Narrow" pitchFamily="34" charset="0"/>
              <a:ea typeface="+mn-ea"/>
              <a:cs typeface="+mn-cs"/>
            </a:endParaRPr>
          </a:p>
        </p:txBody>
      </p:sp>
      <p:sp>
        <p:nvSpPr>
          <p:cNvPr id="13" name="Oval 5">
            <a:extLst>
              <a:ext uri="{FF2B5EF4-FFF2-40B4-BE49-F238E27FC236}">
                <a16:creationId xmlns:a16="http://schemas.microsoft.com/office/drawing/2014/main" id="{DA2C26CF-39AF-5349-B73C-91FDB882F06E}"/>
              </a:ext>
            </a:extLst>
          </p:cNvPr>
          <p:cNvSpPr>
            <a:spLocks noChangeArrowheads="1"/>
          </p:cNvSpPr>
          <p:nvPr/>
        </p:nvSpPr>
        <p:spPr bwMode="auto">
          <a:xfrm>
            <a:off x="2359052" y="3692586"/>
            <a:ext cx="298323" cy="298323"/>
          </a:xfrm>
          <a:prstGeom prst="ellipse">
            <a:avLst/>
          </a:prstGeom>
          <a:gradFill rotWithShape="1">
            <a:gsLst>
              <a:gs pos="0">
                <a:srgbClr val="FFFFFF"/>
              </a:gs>
              <a:gs pos="100000">
                <a:srgbClr val="333399"/>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2000" tIns="226800" rIns="162000"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e-CH" sz="3000" b="0" i="0" u="none" strike="noStrike" kern="0" cap="none" spc="0" normalizeH="0" baseline="0" noProof="0">
              <a:ln>
                <a:noFill/>
              </a:ln>
              <a:solidFill>
                <a:srgbClr val="333399"/>
              </a:solidFill>
              <a:effectLst/>
              <a:uLnTx/>
              <a:uFillTx/>
              <a:latin typeface="Arial Narrow" pitchFamily="34" charset="0"/>
              <a:ea typeface="+mn-ea"/>
              <a:cs typeface="+mn-cs"/>
            </a:endParaRPr>
          </a:p>
        </p:txBody>
      </p:sp>
      <p:sp>
        <p:nvSpPr>
          <p:cNvPr id="15" name="Freeform 6">
            <a:extLst>
              <a:ext uri="{FF2B5EF4-FFF2-40B4-BE49-F238E27FC236}">
                <a16:creationId xmlns:a16="http://schemas.microsoft.com/office/drawing/2014/main" id="{A6A8EDB9-7915-1644-8212-83709642DE7E}"/>
              </a:ext>
            </a:extLst>
          </p:cNvPr>
          <p:cNvSpPr>
            <a:spLocks/>
          </p:cNvSpPr>
          <p:nvPr/>
        </p:nvSpPr>
        <p:spPr bwMode="auto">
          <a:xfrm>
            <a:off x="2401486" y="3652724"/>
            <a:ext cx="191595" cy="390906"/>
          </a:xfrm>
          <a:custGeom>
            <a:avLst/>
            <a:gdLst>
              <a:gd name="T0" fmla="*/ 0 w 117"/>
              <a:gd name="T1" fmla="*/ 231 h 238"/>
              <a:gd name="T2" fmla="*/ 63 w 117"/>
              <a:gd name="T3" fmla="*/ 229 h 238"/>
              <a:gd name="T4" fmla="*/ 104 w 117"/>
              <a:gd name="T5" fmla="*/ 179 h 238"/>
              <a:gd name="T6" fmla="*/ 116 w 117"/>
              <a:gd name="T7" fmla="*/ 95 h 238"/>
              <a:gd name="T8" fmla="*/ 100 w 117"/>
              <a:gd name="T9" fmla="*/ 31 h 238"/>
              <a:gd name="T10" fmla="*/ 60 w 117"/>
              <a:gd name="T11" fmla="*/ 3 h 238"/>
              <a:gd name="T12" fmla="*/ 20 w 117"/>
              <a:gd name="T13" fmla="*/ 11 h 238"/>
            </a:gdLst>
            <a:ahLst/>
            <a:cxnLst>
              <a:cxn ang="0">
                <a:pos x="T0" y="T1"/>
              </a:cxn>
              <a:cxn ang="0">
                <a:pos x="T2" y="T3"/>
              </a:cxn>
              <a:cxn ang="0">
                <a:pos x="T4" y="T5"/>
              </a:cxn>
              <a:cxn ang="0">
                <a:pos x="T6" y="T7"/>
              </a:cxn>
              <a:cxn ang="0">
                <a:pos x="T8" y="T9"/>
              </a:cxn>
              <a:cxn ang="0">
                <a:pos x="T10" y="T11"/>
              </a:cxn>
              <a:cxn ang="0">
                <a:pos x="T12" y="T13"/>
              </a:cxn>
            </a:cxnLst>
            <a:rect l="0" t="0" r="r" b="b"/>
            <a:pathLst>
              <a:path w="117" h="238">
                <a:moveTo>
                  <a:pt x="0" y="231"/>
                </a:moveTo>
                <a:cubicBezTo>
                  <a:pt x="11" y="231"/>
                  <a:pt x="46" y="238"/>
                  <a:pt x="63" y="229"/>
                </a:cubicBezTo>
                <a:cubicBezTo>
                  <a:pt x="80" y="220"/>
                  <a:pt x="95" y="201"/>
                  <a:pt x="104" y="179"/>
                </a:cubicBezTo>
                <a:cubicBezTo>
                  <a:pt x="113" y="157"/>
                  <a:pt x="117" y="120"/>
                  <a:pt x="116" y="95"/>
                </a:cubicBezTo>
                <a:cubicBezTo>
                  <a:pt x="115" y="70"/>
                  <a:pt x="109" y="46"/>
                  <a:pt x="100" y="31"/>
                </a:cubicBezTo>
                <a:cubicBezTo>
                  <a:pt x="91" y="16"/>
                  <a:pt x="73" y="6"/>
                  <a:pt x="60" y="3"/>
                </a:cubicBezTo>
                <a:cubicBezTo>
                  <a:pt x="47" y="0"/>
                  <a:pt x="28" y="9"/>
                  <a:pt x="20" y="11"/>
                </a:cubicBezTo>
              </a:path>
            </a:pathLst>
          </a:custGeom>
          <a:noFill/>
          <a:ln w="12700" cap="flat" cmpd="sng">
            <a:solidFill>
              <a:srgbClr val="000000"/>
            </a:solidFill>
            <a:prstDash val="solid"/>
            <a:round/>
            <a:headEnd type="triangle" w="med" len="med"/>
            <a:tailEnd type="none" w="med" len="med"/>
          </a:ln>
          <a:effectLst/>
          <a:extLst>
            <a:ext uri="{909E8E84-426E-40DD-AFC4-6F175D3DCCD1}">
              <a14:hiddenFill xmlns:a14="http://schemas.microsoft.com/office/drawing/2010/main">
                <a:solidFill>
                  <a:srgbClr val="DFE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2000" tIns="226800" rIns="162000"/>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e-CH" sz="3000" b="0" i="0" u="none" strike="noStrike" kern="0" cap="none" spc="0" normalizeH="0" baseline="0" noProof="0">
              <a:ln>
                <a:noFill/>
              </a:ln>
              <a:solidFill>
                <a:srgbClr val="333399"/>
              </a:solidFill>
              <a:effectLst/>
              <a:uLnTx/>
              <a:uFillTx/>
              <a:latin typeface="Arial Narrow" pitchFamily="34" charset="0"/>
              <a:ea typeface="+mn-ea"/>
              <a:cs typeface="+mn-cs"/>
            </a:endParaRPr>
          </a:p>
        </p:txBody>
      </p:sp>
      <p:sp>
        <p:nvSpPr>
          <p:cNvPr id="16" name="Freeform 7">
            <a:extLst>
              <a:ext uri="{FF2B5EF4-FFF2-40B4-BE49-F238E27FC236}">
                <a16:creationId xmlns:a16="http://schemas.microsoft.com/office/drawing/2014/main" id="{593668F6-1598-F547-A148-0ED42F9D4219}"/>
              </a:ext>
            </a:extLst>
          </p:cNvPr>
          <p:cNvSpPr>
            <a:spLocks/>
          </p:cNvSpPr>
          <p:nvPr/>
        </p:nvSpPr>
        <p:spPr bwMode="auto">
          <a:xfrm>
            <a:off x="6731028" y="3657867"/>
            <a:ext cx="176165" cy="362617"/>
          </a:xfrm>
          <a:custGeom>
            <a:avLst/>
            <a:gdLst>
              <a:gd name="T0" fmla="*/ 0 w 108"/>
              <a:gd name="T1" fmla="*/ 204 h 221"/>
              <a:gd name="T2" fmla="*/ 32 w 108"/>
              <a:gd name="T3" fmla="*/ 220 h 221"/>
              <a:gd name="T4" fmla="*/ 72 w 108"/>
              <a:gd name="T5" fmla="*/ 212 h 221"/>
              <a:gd name="T6" fmla="*/ 96 w 108"/>
              <a:gd name="T7" fmla="*/ 168 h 221"/>
              <a:gd name="T8" fmla="*/ 107 w 108"/>
              <a:gd name="T9" fmla="*/ 88 h 221"/>
              <a:gd name="T10" fmla="*/ 91 w 108"/>
              <a:gd name="T11" fmla="*/ 24 h 221"/>
              <a:gd name="T12" fmla="*/ 64 w 108"/>
              <a:gd name="T13" fmla="*/ 4 h 221"/>
              <a:gd name="T14" fmla="*/ 12 w 108"/>
              <a:gd name="T15" fmla="*/ 0 h 2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21">
                <a:moveTo>
                  <a:pt x="0" y="204"/>
                </a:moveTo>
                <a:cubicBezTo>
                  <a:pt x="5" y="206"/>
                  <a:pt x="20" y="219"/>
                  <a:pt x="32" y="220"/>
                </a:cubicBezTo>
                <a:cubicBezTo>
                  <a:pt x="44" y="221"/>
                  <a:pt x="61" y="221"/>
                  <a:pt x="72" y="212"/>
                </a:cubicBezTo>
                <a:cubicBezTo>
                  <a:pt x="83" y="203"/>
                  <a:pt x="90" y="188"/>
                  <a:pt x="96" y="168"/>
                </a:cubicBezTo>
                <a:cubicBezTo>
                  <a:pt x="102" y="148"/>
                  <a:pt x="108" y="112"/>
                  <a:pt x="107" y="88"/>
                </a:cubicBezTo>
                <a:cubicBezTo>
                  <a:pt x="106" y="64"/>
                  <a:pt x="98" y="38"/>
                  <a:pt x="91" y="24"/>
                </a:cubicBezTo>
                <a:cubicBezTo>
                  <a:pt x="84" y="10"/>
                  <a:pt x="77" y="8"/>
                  <a:pt x="64" y="4"/>
                </a:cubicBezTo>
                <a:cubicBezTo>
                  <a:pt x="51" y="0"/>
                  <a:pt x="23" y="1"/>
                  <a:pt x="12" y="0"/>
                </a:cubicBezTo>
              </a:path>
            </a:pathLst>
          </a:custGeom>
          <a:noFill/>
          <a:ln w="12700" cap="flat" cmpd="sng">
            <a:solidFill>
              <a:srgbClr val="000000"/>
            </a:solidFill>
            <a:prstDash val="solid"/>
            <a:round/>
            <a:headEnd type="none" w="med" len="med"/>
            <a:tailEnd type="triangle" w="med" len="med"/>
          </a:ln>
          <a:effectLst/>
          <a:extLst>
            <a:ext uri="{909E8E84-426E-40DD-AFC4-6F175D3DCCD1}">
              <a14:hiddenFill xmlns:a14="http://schemas.microsoft.com/office/drawing/2010/main">
                <a:solidFill>
                  <a:srgbClr val="DFE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2000" tIns="226800" rIns="162000"/>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e-CH" sz="3000" b="0" i="0" u="none" strike="noStrike" kern="0" cap="none" spc="0" normalizeH="0" baseline="0" noProof="0">
              <a:ln>
                <a:noFill/>
              </a:ln>
              <a:solidFill>
                <a:srgbClr val="333399"/>
              </a:solidFill>
              <a:effectLst/>
              <a:uLnTx/>
              <a:uFillTx/>
              <a:latin typeface="Arial Narrow" pitchFamily="34" charset="0"/>
              <a:ea typeface="+mn-ea"/>
              <a:cs typeface="+mn-cs"/>
            </a:endParaRPr>
          </a:p>
        </p:txBody>
      </p:sp>
      <p:sp>
        <p:nvSpPr>
          <p:cNvPr id="17" name="AutoShape 8">
            <a:extLst>
              <a:ext uri="{FF2B5EF4-FFF2-40B4-BE49-F238E27FC236}">
                <a16:creationId xmlns:a16="http://schemas.microsoft.com/office/drawing/2014/main" id="{18BF99D8-68D3-B646-9CD8-C762D513B29C}"/>
              </a:ext>
            </a:extLst>
          </p:cNvPr>
          <p:cNvSpPr>
            <a:spLocks noChangeArrowheads="1"/>
          </p:cNvSpPr>
          <p:nvPr/>
        </p:nvSpPr>
        <p:spPr bwMode="auto">
          <a:xfrm>
            <a:off x="2652232" y="3782597"/>
            <a:ext cx="446199" cy="147876"/>
          </a:xfrm>
          <a:prstGeom prst="rightArrow">
            <a:avLst>
              <a:gd name="adj1" fmla="val 50000"/>
              <a:gd name="adj2" fmla="val 75435"/>
            </a:avLst>
          </a:prstGeom>
          <a:noFill/>
          <a:ln w="28575" algn="ctr">
            <a:solidFill>
              <a:srgbClr val="333399"/>
            </a:solidFill>
            <a:miter lim="800000"/>
            <a:headEnd/>
            <a:tailEnd/>
          </a:ln>
          <a:effectLst/>
          <a:extLst>
            <a:ext uri="{909E8E84-426E-40DD-AFC4-6F175D3DCCD1}">
              <a14:hiddenFill xmlns:a14="http://schemas.microsoft.com/office/drawing/2010/main">
                <a:solidFill>
                  <a:srgbClr val="DFE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2000" tIns="226800" rIns="162000"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e-CH" sz="3000" b="0" i="0" u="none" strike="noStrike" kern="0" cap="none" spc="0" normalizeH="0" baseline="0" noProof="0">
              <a:ln>
                <a:noFill/>
              </a:ln>
              <a:solidFill>
                <a:srgbClr val="333399"/>
              </a:solidFill>
              <a:effectLst/>
              <a:uLnTx/>
              <a:uFillTx/>
              <a:latin typeface="Arial Narrow" pitchFamily="34" charset="0"/>
              <a:ea typeface="+mn-ea"/>
              <a:cs typeface="+mn-cs"/>
            </a:endParaRPr>
          </a:p>
        </p:txBody>
      </p:sp>
      <p:sp>
        <p:nvSpPr>
          <p:cNvPr id="18" name="AutoShape 9">
            <a:extLst>
              <a:ext uri="{FF2B5EF4-FFF2-40B4-BE49-F238E27FC236}">
                <a16:creationId xmlns:a16="http://schemas.microsoft.com/office/drawing/2014/main" id="{AE00F190-DAD1-0B42-9225-7AB6D16D766E}"/>
              </a:ext>
            </a:extLst>
          </p:cNvPr>
          <p:cNvSpPr>
            <a:spLocks noChangeArrowheads="1"/>
          </p:cNvSpPr>
          <p:nvPr/>
        </p:nvSpPr>
        <p:spPr bwMode="auto">
          <a:xfrm rot="10800000">
            <a:off x="6246253" y="3776168"/>
            <a:ext cx="446199" cy="147876"/>
          </a:xfrm>
          <a:prstGeom prst="rightArrow">
            <a:avLst>
              <a:gd name="adj1" fmla="val 50000"/>
              <a:gd name="adj2" fmla="val 75435"/>
            </a:avLst>
          </a:prstGeom>
          <a:noFill/>
          <a:ln w="28575" algn="ctr">
            <a:solidFill>
              <a:srgbClr val="CC3399"/>
            </a:solidFill>
            <a:miter lim="800000"/>
            <a:headEnd/>
            <a:tailEnd/>
          </a:ln>
          <a:effectLst/>
          <a:extLst>
            <a:ext uri="{909E8E84-426E-40DD-AFC4-6F175D3DCCD1}">
              <a14:hiddenFill xmlns:a14="http://schemas.microsoft.com/office/drawing/2010/main">
                <a:solidFill>
                  <a:srgbClr val="DFE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2000" tIns="226800" rIns="162000"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e-CH" sz="3000" b="0" i="0" u="none" strike="noStrike" kern="0" cap="none" spc="0" normalizeH="0" baseline="0" noProof="0">
              <a:ln>
                <a:noFill/>
              </a:ln>
              <a:solidFill>
                <a:srgbClr val="333399"/>
              </a:solidFill>
              <a:effectLst/>
              <a:uLnTx/>
              <a:uFillTx/>
              <a:latin typeface="Arial Narrow" pitchFamily="34" charset="0"/>
              <a:ea typeface="+mn-ea"/>
              <a:cs typeface="+mn-cs"/>
            </a:endParaRPr>
          </a:p>
        </p:txBody>
      </p:sp>
      <p:sp>
        <p:nvSpPr>
          <p:cNvPr id="20" name="Line 10">
            <a:extLst>
              <a:ext uri="{FF2B5EF4-FFF2-40B4-BE49-F238E27FC236}">
                <a16:creationId xmlns:a16="http://schemas.microsoft.com/office/drawing/2014/main" id="{A9AB675B-2992-5C49-8836-6E618349F717}"/>
              </a:ext>
            </a:extLst>
          </p:cNvPr>
          <p:cNvSpPr>
            <a:spLocks noChangeShapeType="1"/>
          </p:cNvSpPr>
          <p:nvPr/>
        </p:nvSpPr>
        <p:spPr bwMode="auto">
          <a:xfrm flipH="1">
            <a:off x="1475656" y="3848177"/>
            <a:ext cx="882110" cy="0"/>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2000" tIns="226800" rIns="162000"/>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e-CH" sz="3000" b="0" i="0" u="none" strike="noStrike" kern="0" cap="none" spc="0" normalizeH="0" baseline="0" noProof="0">
              <a:ln>
                <a:noFill/>
              </a:ln>
              <a:solidFill>
                <a:srgbClr val="333399"/>
              </a:solidFill>
              <a:effectLst/>
              <a:uLnTx/>
              <a:uFillTx/>
              <a:latin typeface="Arial Narrow" pitchFamily="34" charset="0"/>
              <a:ea typeface="+mn-ea"/>
              <a:cs typeface="+mn-cs"/>
            </a:endParaRPr>
          </a:p>
        </p:txBody>
      </p:sp>
      <p:sp>
        <p:nvSpPr>
          <p:cNvPr id="21" name="Line 11">
            <a:extLst>
              <a:ext uri="{FF2B5EF4-FFF2-40B4-BE49-F238E27FC236}">
                <a16:creationId xmlns:a16="http://schemas.microsoft.com/office/drawing/2014/main" id="{9067DE72-D79A-A94C-9649-157571B1D476}"/>
              </a:ext>
            </a:extLst>
          </p:cNvPr>
          <p:cNvSpPr>
            <a:spLocks noChangeShapeType="1"/>
          </p:cNvSpPr>
          <p:nvPr/>
        </p:nvSpPr>
        <p:spPr bwMode="auto">
          <a:xfrm flipH="1">
            <a:off x="6970201" y="3841747"/>
            <a:ext cx="882110" cy="0"/>
          </a:xfrm>
          <a:prstGeom prst="line">
            <a:avLst/>
          </a:prstGeom>
          <a:noFill/>
          <a:ln w="28575">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2000" tIns="226800" rIns="162000"/>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e-CH" sz="3000" b="0" i="0" u="none" strike="noStrike" kern="0" cap="none" spc="0" normalizeH="0" baseline="0" noProof="0">
              <a:ln>
                <a:noFill/>
              </a:ln>
              <a:solidFill>
                <a:srgbClr val="333399"/>
              </a:solidFill>
              <a:effectLst/>
              <a:uLnTx/>
              <a:uFillTx/>
              <a:latin typeface="Arial Narrow" pitchFamily="34" charset="0"/>
              <a:ea typeface="+mn-ea"/>
              <a:cs typeface="+mn-cs"/>
            </a:endParaRPr>
          </a:p>
        </p:txBody>
      </p:sp>
      <p:sp>
        <p:nvSpPr>
          <p:cNvPr id="22" name="Text Box 12">
            <a:extLst>
              <a:ext uri="{FF2B5EF4-FFF2-40B4-BE49-F238E27FC236}">
                <a16:creationId xmlns:a16="http://schemas.microsoft.com/office/drawing/2014/main" id="{7ED0E51B-3761-E54A-9F61-A0D17984E136}"/>
              </a:ext>
            </a:extLst>
          </p:cNvPr>
          <p:cNvSpPr txBox="1">
            <a:spLocks noChangeArrowheads="1"/>
          </p:cNvSpPr>
          <p:nvPr/>
        </p:nvSpPr>
        <p:spPr bwMode="auto">
          <a:xfrm>
            <a:off x="6606219" y="2984086"/>
            <a:ext cx="486061" cy="516922"/>
          </a:xfrm>
          <a:prstGeom prst="rect">
            <a:avLst/>
          </a:prstGeom>
          <a:noFill/>
          <a:ln>
            <a:noFill/>
          </a:ln>
          <a:effectLst/>
          <a:extLst>
            <a:ext uri="{909E8E84-426E-40DD-AFC4-6F175D3DCCD1}">
              <a14:hiddenFill xmlns:a14="http://schemas.microsoft.com/office/drawing/2010/main">
                <a:solidFill>
                  <a:srgbClr val="DFE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2000" tIns="226800" rIns="162000">
            <a:spAutoFit/>
          </a:bodyPr>
          <a:lstStyle/>
          <a:p>
            <a:pPr marL="0" marR="0" lvl="0" indent="0" defTabSz="914400" eaLnBrk="1" fontAlgn="auto" latinLnBrk="0" hangingPunct="1">
              <a:lnSpc>
                <a:spcPct val="100000"/>
              </a:lnSpc>
              <a:spcBef>
                <a:spcPct val="100000"/>
              </a:spcBef>
              <a:spcAft>
                <a:spcPts val="0"/>
              </a:spcAft>
              <a:buClr>
                <a:srgbClr val="333399"/>
              </a:buClr>
              <a:buSzTx/>
              <a:buFontTx/>
              <a:buNone/>
              <a:tabLst/>
              <a:defRPr/>
            </a:pPr>
            <a:r>
              <a:rPr kumimoji="0" lang="de-CH" sz="2400" b="1" i="0" u="none" strike="noStrike" kern="0" cap="none" spc="0" normalizeH="0" baseline="0" noProof="0" dirty="0">
                <a:ln>
                  <a:noFill/>
                </a:ln>
                <a:solidFill>
                  <a:srgbClr val="CC3399"/>
                </a:solidFill>
                <a:effectLst/>
                <a:uLnTx/>
                <a:uFillTx/>
                <a:latin typeface="Symbol" pitchFamily="18" charset="2"/>
                <a:ea typeface="+mn-ea"/>
                <a:cs typeface="+mn-cs"/>
              </a:rPr>
              <a:t>n</a:t>
            </a:r>
            <a:r>
              <a:rPr kumimoji="0" lang="de-CH" sz="2400" b="1" i="0" u="none" strike="noStrike" kern="0" cap="none" spc="0" normalizeH="0" baseline="-25000" noProof="0" dirty="0">
                <a:ln>
                  <a:noFill/>
                </a:ln>
                <a:solidFill>
                  <a:srgbClr val="CC3399"/>
                </a:solidFill>
                <a:effectLst/>
                <a:uLnTx/>
                <a:uFillTx/>
                <a:latin typeface="Arial Narrow" pitchFamily="34" charset="0"/>
                <a:ea typeface="+mn-ea"/>
                <a:cs typeface="+mn-cs"/>
              </a:rPr>
              <a:t>µ</a:t>
            </a:r>
            <a:endParaRPr kumimoji="0" lang="de-CH" sz="2400" b="1" i="0" u="none" strike="noStrike" kern="0" cap="none" spc="0" normalizeH="0" baseline="0" noProof="0" dirty="0">
              <a:ln>
                <a:noFill/>
              </a:ln>
              <a:solidFill>
                <a:srgbClr val="CC3399"/>
              </a:solidFill>
              <a:effectLst/>
              <a:uLnTx/>
              <a:uFillTx/>
              <a:latin typeface="Symbol" pitchFamily="18" charset="2"/>
              <a:ea typeface="+mn-ea"/>
              <a:cs typeface="+mn-cs"/>
            </a:endParaRPr>
          </a:p>
        </p:txBody>
      </p:sp>
      <p:sp>
        <p:nvSpPr>
          <p:cNvPr id="23" name="Text Box 13">
            <a:extLst>
              <a:ext uri="{FF2B5EF4-FFF2-40B4-BE49-F238E27FC236}">
                <a16:creationId xmlns:a16="http://schemas.microsoft.com/office/drawing/2014/main" id="{B4958F1F-4716-9A44-BF4A-3F88A60DA4E1}"/>
              </a:ext>
            </a:extLst>
          </p:cNvPr>
          <p:cNvSpPr txBox="1">
            <a:spLocks noChangeArrowheads="1"/>
          </p:cNvSpPr>
          <p:nvPr/>
        </p:nvSpPr>
        <p:spPr bwMode="auto">
          <a:xfrm>
            <a:off x="2320476" y="2996952"/>
            <a:ext cx="483489" cy="516922"/>
          </a:xfrm>
          <a:prstGeom prst="rect">
            <a:avLst/>
          </a:prstGeom>
          <a:noFill/>
          <a:ln>
            <a:noFill/>
          </a:ln>
          <a:effectLst/>
          <a:extLst>
            <a:ext uri="{909E8E84-426E-40DD-AFC4-6F175D3DCCD1}">
              <a14:hiddenFill xmlns:a14="http://schemas.microsoft.com/office/drawing/2010/main">
                <a:solidFill>
                  <a:srgbClr val="DFE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2000" tIns="226800" rIns="162000">
            <a:spAutoFit/>
          </a:bodyPr>
          <a:lstStyle/>
          <a:p>
            <a:pPr marL="0" marR="0" lvl="0" indent="0" defTabSz="914400" eaLnBrk="1" fontAlgn="auto" latinLnBrk="0" hangingPunct="1">
              <a:lnSpc>
                <a:spcPct val="100000"/>
              </a:lnSpc>
              <a:spcBef>
                <a:spcPct val="100000"/>
              </a:spcBef>
              <a:spcAft>
                <a:spcPts val="0"/>
              </a:spcAft>
              <a:buClr>
                <a:srgbClr val="333399"/>
              </a:buClr>
              <a:buSzTx/>
              <a:buFontTx/>
              <a:buNone/>
              <a:tabLst/>
              <a:defRPr/>
            </a:pPr>
            <a:r>
              <a:rPr kumimoji="0" lang="de-CH" sz="2400" b="1" i="0" u="none" strike="noStrike" kern="0" cap="none" spc="0" normalizeH="0" baseline="0" noProof="0" dirty="0">
                <a:ln>
                  <a:noFill/>
                </a:ln>
                <a:solidFill>
                  <a:srgbClr val="333399"/>
                </a:solidFill>
                <a:effectLst/>
                <a:uLnTx/>
                <a:uFillTx/>
                <a:latin typeface="Arial Narrow" pitchFamily="34" charset="0"/>
                <a:ea typeface="+mn-ea"/>
                <a:cs typeface="+mn-cs"/>
              </a:rPr>
              <a:t>µ</a:t>
            </a:r>
            <a:r>
              <a:rPr kumimoji="0" lang="de-CH" sz="2400" b="1" i="0" u="none" strike="noStrike" kern="0" cap="none" spc="0" normalizeH="0" baseline="30000" noProof="0" dirty="0">
                <a:ln>
                  <a:noFill/>
                </a:ln>
                <a:solidFill>
                  <a:srgbClr val="333399"/>
                </a:solidFill>
                <a:effectLst/>
                <a:uLnTx/>
                <a:uFillTx/>
                <a:latin typeface="Arial Narrow" pitchFamily="34" charset="0"/>
                <a:ea typeface="+mn-ea"/>
                <a:cs typeface="+mn-cs"/>
              </a:rPr>
              <a:t>+</a:t>
            </a:r>
            <a:endParaRPr kumimoji="0" lang="de-CH" sz="2400" b="1" i="0" u="none" strike="noStrike" kern="0" cap="none" spc="0" normalizeH="0" baseline="0" noProof="0" dirty="0">
              <a:ln>
                <a:noFill/>
              </a:ln>
              <a:solidFill>
                <a:srgbClr val="333399"/>
              </a:solidFill>
              <a:effectLst/>
              <a:uLnTx/>
              <a:uFillTx/>
              <a:latin typeface="Symbol" pitchFamily="18" charset="2"/>
              <a:ea typeface="+mn-ea"/>
              <a:cs typeface="+mn-cs"/>
            </a:endParaRPr>
          </a:p>
        </p:txBody>
      </p:sp>
      <p:sp>
        <p:nvSpPr>
          <p:cNvPr id="24" name="Oval 15">
            <a:extLst>
              <a:ext uri="{FF2B5EF4-FFF2-40B4-BE49-F238E27FC236}">
                <a16:creationId xmlns:a16="http://schemas.microsoft.com/office/drawing/2014/main" id="{EEA70E24-8EB1-154B-9BDB-4AFE53D9DE7C}"/>
              </a:ext>
            </a:extLst>
          </p:cNvPr>
          <p:cNvSpPr>
            <a:spLocks noChangeArrowheads="1"/>
          </p:cNvSpPr>
          <p:nvPr/>
        </p:nvSpPr>
        <p:spPr bwMode="auto">
          <a:xfrm>
            <a:off x="4536040" y="3606432"/>
            <a:ext cx="447485" cy="447484"/>
          </a:xfrm>
          <a:prstGeom prst="ellipse">
            <a:avLst/>
          </a:prstGeom>
          <a:gradFill rotWithShape="1">
            <a:gsLst>
              <a:gs pos="0">
                <a:srgbClr val="FFFFFF"/>
              </a:gs>
              <a:gs pos="100000">
                <a:srgbClr val="FF0000"/>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62000" tIns="226800" rIns="162000" anchor="ct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de-CH" sz="3000" b="0" i="0" u="none" strike="noStrike" kern="0" cap="none" spc="0" normalizeH="0" baseline="0" noProof="0">
              <a:ln>
                <a:noFill/>
              </a:ln>
              <a:solidFill>
                <a:srgbClr val="333399"/>
              </a:solidFill>
              <a:effectLst/>
              <a:uLnTx/>
              <a:uFillTx/>
              <a:latin typeface="Arial Narrow" pitchFamily="34" charset="0"/>
              <a:ea typeface="+mn-ea"/>
              <a:cs typeface="+mn-cs"/>
            </a:endParaRPr>
          </a:p>
        </p:txBody>
      </p:sp>
      <p:sp>
        <p:nvSpPr>
          <p:cNvPr id="25" name="Text Box 17">
            <a:extLst>
              <a:ext uri="{FF2B5EF4-FFF2-40B4-BE49-F238E27FC236}">
                <a16:creationId xmlns:a16="http://schemas.microsoft.com/office/drawing/2014/main" id="{4801C9F1-3C39-904C-9E9A-E295CD46091C}"/>
              </a:ext>
            </a:extLst>
          </p:cNvPr>
          <p:cNvSpPr txBox="1">
            <a:spLocks noChangeArrowheads="1"/>
          </p:cNvSpPr>
          <p:nvPr/>
        </p:nvSpPr>
        <p:spPr bwMode="auto">
          <a:xfrm>
            <a:off x="3851920" y="2921533"/>
            <a:ext cx="2076795" cy="1875619"/>
          </a:xfrm>
          <a:prstGeom prst="rect">
            <a:avLst/>
          </a:prstGeom>
          <a:noFill/>
          <a:ln>
            <a:noFill/>
          </a:ln>
          <a:effectLst/>
          <a:extLst>
            <a:ext uri="{909E8E84-426E-40DD-AFC4-6F175D3DCCD1}">
              <a14:hiddenFill xmlns:a14="http://schemas.microsoft.com/office/drawing/2010/main">
                <a:solidFill>
                  <a:srgbClr val="DFEF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62000" tIns="226800" rIns="162000">
            <a:spAutoFit/>
          </a:bodyPr>
          <a:lstStyle/>
          <a:p>
            <a:pPr marL="0" marR="0" lvl="0" indent="0" defTabSz="914400" eaLnBrk="1" fontAlgn="auto" latinLnBrk="0" hangingPunct="1">
              <a:lnSpc>
                <a:spcPct val="100000"/>
              </a:lnSpc>
              <a:spcBef>
                <a:spcPct val="100000"/>
              </a:spcBef>
              <a:spcAft>
                <a:spcPts val="0"/>
              </a:spcAft>
              <a:buClr>
                <a:srgbClr val="333399"/>
              </a:buClr>
              <a:buSzTx/>
              <a:buFontTx/>
              <a:buNone/>
              <a:tabLst/>
              <a:defRPr/>
            </a:pPr>
            <a:r>
              <a:rPr kumimoji="0" lang="de-CH" sz="2400" b="1" i="0" u="none" strike="noStrike" kern="0" cap="none" spc="0" normalizeH="0" baseline="0" noProof="0" dirty="0">
                <a:ln>
                  <a:noFill/>
                </a:ln>
                <a:solidFill>
                  <a:srgbClr val="FF0000"/>
                </a:solidFill>
                <a:effectLst/>
                <a:uLnTx/>
                <a:uFillTx/>
                <a:latin typeface="Symbol" panose="05050102010706020507" pitchFamily="18" charset="2"/>
                <a:ea typeface="+mn-ea"/>
                <a:cs typeface="+mn-cs"/>
              </a:rPr>
              <a:t>p</a:t>
            </a:r>
            <a:r>
              <a:rPr kumimoji="0" lang="de-CH" sz="2400" b="1" i="0" u="none" strike="noStrike" kern="0" cap="none" spc="0" normalizeH="0" baseline="30000" noProof="0" dirty="0">
                <a:ln>
                  <a:noFill/>
                </a:ln>
                <a:solidFill>
                  <a:srgbClr val="FF0000"/>
                </a:solidFill>
                <a:effectLst/>
                <a:uLnTx/>
                <a:uFillTx/>
                <a:latin typeface="Arial Narrow" pitchFamily="34" charset="0"/>
                <a:ea typeface="+mn-ea"/>
                <a:cs typeface="+mn-cs"/>
              </a:rPr>
              <a:t>+</a:t>
            </a:r>
            <a:r>
              <a:rPr lang="de-CH" sz="2400" b="1" kern="0" baseline="30000" dirty="0">
                <a:solidFill>
                  <a:srgbClr val="FF0000"/>
                </a:solidFill>
                <a:latin typeface="Arial Narrow" pitchFamily="34" charset="0"/>
                <a:ea typeface="+mn-ea"/>
                <a:cs typeface="+mn-cs"/>
              </a:rPr>
              <a:t> </a:t>
            </a:r>
            <a:r>
              <a:rPr kumimoji="0" lang="de-CH" sz="2400" b="1" i="0" u="none" strike="noStrike" kern="0" cap="none" spc="0" normalizeH="0" baseline="0" noProof="0" dirty="0">
                <a:ln>
                  <a:noFill/>
                </a:ln>
                <a:solidFill>
                  <a:srgbClr val="FF0000"/>
                </a:solidFill>
                <a:effectLst/>
                <a:uLnTx/>
                <a:uFillTx/>
                <a:latin typeface="Arial Narrow" pitchFamily="34" charset="0"/>
                <a:ea typeface="+mn-ea"/>
                <a:cs typeface="+mn-cs"/>
              </a:rPr>
              <a:t>(</a:t>
            </a:r>
            <a:r>
              <a:rPr kumimoji="0" lang="de-CH" sz="2400" b="1" i="0" u="none" strike="noStrike" kern="0" cap="none" spc="0" normalizeH="0" baseline="0" noProof="0" dirty="0" err="1">
                <a:ln>
                  <a:noFill/>
                </a:ln>
                <a:solidFill>
                  <a:srgbClr val="FF0000"/>
                </a:solidFill>
                <a:effectLst/>
                <a:uLnTx/>
                <a:uFillTx/>
                <a:latin typeface="Arial Narrow" pitchFamily="34" charset="0"/>
                <a:ea typeface="+mn-ea"/>
                <a:cs typeface="+mn-cs"/>
              </a:rPr>
              <a:t>ud</a:t>
            </a:r>
            <a:r>
              <a:rPr kumimoji="0" lang="de-CH" sz="2400" b="1" i="0" u="none" strike="noStrike" kern="0" cap="none" spc="0" normalizeH="0" baseline="0" noProof="0" dirty="0">
                <a:ln>
                  <a:noFill/>
                </a:ln>
                <a:solidFill>
                  <a:srgbClr val="FF0000"/>
                </a:solidFill>
                <a:effectLst/>
                <a:uLnTx/>
                <a:uFillTx/>
                <a:latin typeface="Arial Narrow" pitchFamily="34" charset="0"/>
                <a:ea typeface="+mn-ea"/>
                <a:cs typeface="+mn-cs"/>
              </a:rPr>
              <a:t>)</a:t>
            </a:r>
          </a:p>
          <a:p>
            <a:pPr marL="0" marR="0" lvl="0" indent="0" defTabSz="914400" eaLnBrk="1" fontAlgn="auto" latinLnBrk="0" hangingPunct="1">
              <a:lnSpc>
                <a:spcPct val="100000"/>
              </a:lnSpc>
              <a:spcBef>
                <a:spcPct val="100000"/>
              </a:spcBef>
              <a:spcAft>
                <a:spcPts val="0"/>
              </a:spcAft>
              <a:buClr>
                <a:srgbClr val="333399"/>
              </a:buClr>
              <a:buSzTx/>
              <a:buFontTx/>
              <a:buNone/>
              <a:tabLst/>
              <a:defRPr/>
            </a:pPr>
            <a:br>
              <a:rPr kumimoji="0" lang="de-CH" sz="2000" b="1" i="0" u="none" strike="noStrike" kern="0" cap="none" spc="0" normalizeH="0" baseline="0" noProof="0" dirty="0">
                <a:ln>
                  <a:noFill/>
                </a:ln>
                <a:solidFill>
                  <a:srgbClr val="FF0000"/>
                </a:solidFill>
                <a:effectLst/>
                <a:uLnTx/>
                <a:uFillTx/>
                <a:latin typeface="Arial Narrow" pitchFamily="34" charset="0"/>
                <a:ea typeface="+mn-ea"/>
                <a:cs typeface="+mn-cs"/>
              </a:rPr>
            </a:br>
            <a:br>
              <a:rPr kumimoji="0" lang="de-CH" sz="2000" b="1" i="0" u="none" strike="noStrike" kern="0" cap="none" spc="0" normalizeH="0" baseline="0" noProof="0" dirty="0">
                <a:ln>
                  <a:noFill/>
                </a:ln>
                <a:solidFill>
                  <a:srgbClr val="FF0000"/>
                </a:solidFill>
                <a:effectLst/>
                <a:uLnTx/>
                <a:uFillTx/>
                <a:latin typeface="Arial Narrow" pitchFamily="34" charset="0"/>
                <a:ea typeface="+mn-ea"/>
                <a:cs typeface="+mn-cs"/>
              </a:rPr>
            </a:br>
            <a:r>
              <a:rPr kumimoji="0" lang="de-CH" sz="2000" b="1" i="1" u="none" strike="noStrike" kern="0" cap="none" spc="0" normalizeH="0" baseline="0" noProof="0" dirty="0">
                <a:ln>
                  <a:noFill/>
                </a:ln>
                <a:solidFill>
                  <a:srgbClr val="FF0000"/>
                </a:solidFill>
                <a:effectLst/>
                <a:uLnTx/>
                <a:uFillTx/>
                <a:latin typeface="+mn-lt"/>
                <a:ea typeface="+mn-ea"/>
                <a:cs typeface="+mn-cs"/>
              </a:rPr>
              <a:t>S</a:t>
            </a:r>
            <a:r>
              <a:rPr kumimoji="0" lang="de-CH" sz="2000" b="1" i="0" u="none" strike="noStrike" kern="0" cap="none" spc="0" normalizeH="0" baseline="0" noProof="0" dirty="0">
                <a:ln>
                  <a:noFill/>
                </a:ln>
                <a:solidFill>
                  <a:srgbClr val="FF0000"/>
                </a:solidFill>
                <a:effectLst/>
                <a:uLnTx/>
                <a:uFillTx/>
                <a:latin typeface="+mn-lt"/>
                <a:ea typeface="+mn-ea"/>
                <a:cs typeface="+mn-cs"/>
              </a:rPr>
              <a:t> = 0</a:t>
            </a:r>
            <a:r>
              <a:rPr kumimoji="0" lang="de-CH" sz="2000" b="1" i="0" u="none" strike="noStrike" kern="0" cap="none" spc="0" normalizeH="0" noProof="0" dirty="0">
                <a:ln>
                  <a:noFill/>
                </a:ln>
                <a:solidFill>
                  <a:srgbClr val="FF0000"/>
                </a:solidFill>
                <a:effectLst/>
                <a:uLnTx/>
                <a:uFillTx/>
                <a:latin typeface="+mn-lt"/>
                <a:ea typeface="+mn-ea"/>
                <a:cs typeface="+mn-cs"/>
              </a:rPr>
              <a:t> </a:t>
            </a:r>
            <a:r>
              <a:rPr kumimoji="0" lang="de-CH" sz="2000" b="1" i="0" u="none" strike="noStrike" kern="0" cap="none" spc="0" normalizeH="0" baseline="0" noProof="0" dirty="0">
                <a:ln>
                  <a:noFill/>
                </a:ln>
                <a:solidFill>
                  <a:srgbClr val="FF0000"/>
                </a:solidFill>
                <a:effectLst/>
                <a:uLnTx/>
                <a:uFillTx/>
                <a:latin typeface="+mn-lt"/>
                <a:ea typeface="+mn-ea"/>
                <a:cs typeface="+mn-cs"/>
              </a:rPr>
              <a:t>(</a:t>
            </a:r>
            <a:r>
              <a:rPr kumimoji="0" lang="de-CH" sz="2000" b="1" i="0" u="none" strike="noStrike" kern="0" cap="none" spc="0" normalizeH="0" baseline="0" noProof="0" dirty="0" err="1">
                <a:ln>
                  <a:noFill/>
                </a:ln>
                <a:solidFill>
                  <a:srgbClr val="FF0000"/>
                </a:solidFill>
                <a:effectLst/>
                <a:uLnTx/>
                <a:uFillTx/>
                <a:latin typeface="Symbol" panose="05050102010706020507" pitchFamily="18" charset="2"/>
                <a:ea typeface="+mn-ea"/>
                <a:cs typeface="+mn-cs"/>
              </a:rPr>
              <a:t>t</a:t>
            </a:r>
            <a:r>
              <a:rPr kumimoji="0" lang="de-CH" sz="2000" b="1" i="0" u="none" strike="noStrike" kern="0" cap="none" spc="0" normalizeH="0" baseline="-25000" noProof="0" dirty="0" err="1">
                <a:ln>
                  <a:noFill/>
                </a:ln>
                <a:solidFill>
                  <a:srgbClr val="FF0000"/>
                </a:solidFill>
                <a:effectLst/>
                <a:uLnTx/>
                <a:uFillTx/>
                <a:latin typeface="Symbol" panose="05050102010706020507" pitchFamily="18" charset="2"/>
                <a:ea typeface="+mn-ea"/>
                <a:cs typeface="+mn-cs"/>
              </a:rPr>
              <a:t>p</a:t>
            </a:r>
            <a:r>
              <a:rPr kumimoji="0" lang="de-CH" sz="2000" b="1" i="0" u="none" strike="noStrike" kern="0" cap="none" spc="0" normalizeH="0" baseline="-25000" noProof="0" dirty="0">
                <a:ln>
                  <a:noFill/>
                </a:ln>
                <a:solidFill>
                  <a:srgbClr val="FF0000"/>
                </a:solidFill>
                <a:effectLst/>
                <a:uLnTx/>
                <a:uFillTx/>
                <a:latin typeface="+mn-lt"/>
                <a:ea typeface="+mn-ea"/>
                <a:cs typeface="+mn-cs"/>
              </a:rPr>
              <a:t> </a:t>
            </a:r>
            <a:r>
              <a:rPr kumimoji="0" lang="de-CH" sz="2000" b="1" i="0" u="none" strike="noStrike" kern="0" cap="none" spc="0" normalizeH="0" baseline="0" noProof="0" dirty="0">
                <a:ln>
                  <a:noFill/>
                </a:ln>
                <a:solidFill>
                  <a:srgbClr val="FF0000"/>
                </a:solidFill>
                <a:effectLst/>
                <a:uLnTx/>
                <a:uFillTx/>
                <a:latin typeface="+mn-lt"/>
                <a:ea typeface="+mn-ea"/>
                <a:cs typeface="+mn-cs"/>
              </a:rPr>
              <a:t>= 26ns)</a:t>
            </a:r>
          </a:p>
        </p:txBody>
      </p:sp>
      <p:sp>
        <p:nvSpPr>
          <p:cNvPr id="26" name="Rectangle 19">
            <a:extLst>
              <a:ext uri="{FF2B5EF4-FFF2-40B4-BE49-F238E27FC236}">
                <a16:creationId xmlns:a16="http://schemas.microsoft.com/office/drawing/2014/main" id="{4C1AAA80-5BD7-4B4D-AAB8-D44A8B750A89}"/>
              </a:ext>
            </a:extLst>
          </p:cNvPr>
          <p:cNvSpPr>
            <a:spLocks noChangeArrowheads="1"/>
          </p:cNvSpPr>
          <p:nvPr/>
        </p:nvSpPr>
        <p:spPr bwMode="auto">
          <a:xfrm>
            <a:off x="899293" y="5013175"/>
            <a:ext cx="7777163" cy="1675225"/>
          </a:xfrm>
          <a:prstGeom prst="rect">
            <a:avLst/>
          </a:prstGeom>
          <a:solidFill>
            <a:srgbClr val="DFEFFF"/>
          </a:solidFill>
          <a:ln w="12700">
            <a:solidFill>
              <a:srgbClr val="000000"/>
            </a:solidFill>
            <a:miter lim="800000"/>
            <a:headEnd/>
            <a:tailEnd/>
          </a:ln>
          <a:effectLst>
            <a:outerShdw dist="107763" dir="2700000" algn="ctr" rotWithShape="0">
              <a:srgbClr val="808080">
                <a:alpha val="50000"/>
              </a:srgbClr>
            </a:outerShdw>
          </a:effectLst>
        </p:spPr>
        <p:txBody>
          <a:bodyPr lIns="162000" tIns="226800" rIns="162000"/>
          <a:lstStyle/>
          <a:p>
            <a:pPr marL="0" marR="0" lvl="0" indent="0" defTabSz="914400" eaLnBrk="1" fontAlgn="auto" latinLnBrk="0" hangingPunct="1">
              <a:lnSpc>
                <a:spcPct val="100000"/>
              </a:lnSpc>
              <a:spcBef>
                <a:spcPct val="100000"/>
              </a:spcBef>
              <a:spcAft>
                <a:spcPts val="0"/>
              </a:spcAft>
              <a:buClr>
                <a:srgbClr val="333399"/>
              </a:buClr>
              <a:buSzTx/>
              <a:buFont typeface="Wingdings 3" pitchFamily="18" charset="2"/>
              <a:buNone/>
              <a:tabLst>
                <a:tab pos="1708150" algn="l"/>
                <a:tab pos="2060575" algn="l"/>
              </a:tabLst>
              <a:defRPr/>
            </a:pPr>
            <a:r>
              <a:rPr kumimoji="0" lang="en-US" b="1" i="0" u="none" strike="noStrike" kern="0" cap="none" spc="0" normalizeH="0" baseline="0" noProof="0" dirty="0">
                <a:ln>
                  <a:noFill/>
                </a:ln>
                <a:effectLst/>
                <a:uLnTx/>
                <a:uFillTx/>
                <a:latin typeface="+mn-lt"/>
                <a:ea typeface="+mn-ea"/>
                <a:cs typeface="+mn-cs"/>
              </a:rPr>
              <a:t>Two-body decay	</a:t>
            </a:r>
            <a:r>
              <a:rPr kumimoji="0" lang="en-US" b="1" i="0" u="none" strike="noStrike" kern="0" cap="none" spc="0" normalizeH="0" baseline="0" noProof="0" dirty="0">
                <a:ln>
                  <a:noFill/>
                </a:ln>
                <a:effectLst/>
                <a:uLnTx/>
                <a:uFillTx/>
                <a:latin typeface="+mn-lt"/>
                <a:ea typeface="+mn-ea"/>
                <a:cs typeface="+mn-cs"/>
                <a:sym typeface="Wingdings 3" pitchFamily="18" charset="2"/>
              </a:rPr>
              <a:t>	muon has always the energy 4.1 MeV in the reference 			frame of the pion (assuming </a:t>
            </a:r>
            <a:r>
              <a:rPr kumimoji="0" lang="en-US" b="1" i="0" u="none" strike="noStrike" kern="0" cap="none" spc="0" normalizeH="0" baseline="0" noProof="0" dirty="0" err="1">
                <a:ln>
                  <a:noFill/>
                </a:ln>
                <a:effectLst/>
                <a:uLnTx/>
                <a:uFillTx/>
                <a:latin typeface="+mn-lt"/>
                <a:ea typeface="+mn-ea"/>
                <a:cs typeface="+mn-cs"/>
                <a:sym typeface="Wingdings 3" pitchFamily="18" charset="2"/>
              </a:rPr>
              <a:t>m</a:t>
            </a:r>
            <a:r>
              <a:rPr kumimoji="0" lang="en-US" b="1" i="0" u="none" strike="noStrike" kern="0" cap="none" spc="0" normalizeH="0" baseline="-25000" noProof="0" dirty="0" err="1">
                <a:ln>
                  <a:noFill/>
                </a:ln>
                <a:effectLst/>
                <a:uLnTx/>
                <a:uFillTx/>
                <a:latin typeface="Symbol" panose="05050102010706020507" pitchFamily="18" charset="2"/>
                <a:ea typeface="+mn-ea"/>
                <a:cs typeface="+mn-cs"/>
                <a:sym typeface="Wingdings 3" pitchFamily="18" charset="2"/>
              </a:rPr>
              <a:t>n</a:t>
            </a:r>
            <a:r>
              <a:rPr kumimoji="0" lang="en-US" b="1" i="0" u="none" strike="noStrike" kern="0" cap="none" spc="0" normalizeH="0" baseline="0" noProof="0" dirty="0">
                <a:ln>
                  <a:noFill/>
                </a:ln>
                <a:effectLst/>
                <a:uLnTx/>
                <a:uFillTx/>
                <a:latin typeface="+mn-lt"/>
                <a:ea typeface="+mn-ea"/>
                <a:cs typeface="+mn-cs"/>
                <a:sym typeface="Wingdings 3" pitchFamily="18" charset="2"/>
              </a:rPr>
              <a:t> = 0)</a:t>
            </a:r>
          </a:p>
          <a:p>
            <a:pPr marL="0" marR="0" lvl="0" indent="0" defTabSz="914400" eaLnBrk="1" fontAlgn="auto" latinLnBrk="0" hangingPunct="1">
              <a:lnSpc>
                <a:spcPct val="100000"/>
              </a:lnSpc>
              <a:spcBef>
                <a:spcPct val="100000"/>
              </a:spcBef>
              <a:spcAft>
                <a:spcPts val="0"/>
              </a:spcAft>
              <a:buClr>
                <a:srgbClr val="333399"/>
              </a:buClr>
              <a:buSzTx/>
              <a:buFont typeface="Wingdings 3" pitchFamily="18" charset="2"/>
              <a:buNone/>
              <a:tabLst>
                <a:tab pos="1708150" algn="l"/>
                <a:tab pos="2060575" algn="l"/>
              </a:tabLst>
              <a:defRPr/>
            </a:pPr>
            <a:r>
              <a:rPr kumimoji="0" lang="en-US" b="1" i="0" u="none" strike="noStrike" kern="0" cap="none" spc="0" normalizeH="0" baseline="0" noProof="0" dirty="0">
                <a:ln>
                  <a:noFill/>
                </a:ln>
                <a:effectLst/>
                <a:uLnTx/>
                <a:uFillTx/>
                <a:latin typeface="+mn-lt"/>
                <a:ea typeface="+mn-ea"/>
                <a:cs typeface="+mn-cs"/>
                <a:sym typeface="Wingdings 3" pitchFamily="18" charset="2"/>
              </a:rPr>
              <a:t>Spin pion = 0		Muon has a spin 1/2 and is 100% polarized</a:t>
            </a:r>
            <a:br>
              <a:rPr kumimoji="0" lang="en-US" b="1" i="0" u="none" strike="noStrike" kern="0" cap="none" spc="0" normalizeH="0" baseline="0" noProof="0" dirty="0">
                <a:ln>
                  <a:noFill/>
                </a:ln>
                <a:effectLst/>
                <a:uLnTx/>
                <a:uFillTx/>
                <a:latin typeface="+mn-lt"/>
                <a:ea typeface="+mn-ea"/>
                <a:cs typeface="+mn-cs"/>
                <a:sym typeface="Wingdings 3" pitchFamily="18" charset="2"/>
              </a:rPr>
            </a:br>
            <a:r>
              <a:rPr kumimoji="0" lang="en-US" b="1" i="0" u="none" strike="noStrike" kern="0" cap="none" spc="0" normalizeH="0" baseline="0" noProof="0" dirty="0">
                <a:ln>
                  <a:noFill/>
                </a:ln>
                <a:effectLst/>
                <a:uLnTx/>
                <a:uFillTx/>
                <a:latin typeface="+mn-lt"/>
                <a:ea typeface="+mn-ea"/>
                <a:cs typeface="+mn-cs"/>
                <a:sym typeface="Wingdings 3" pitchFamily="18" charset="2"/>
              </a:rPr>
              <a:t>		(</a:t>
            </a:r>
            <a:r>
              <a:rPr kumimoji="0" lang="en-US" b="1" i="0" u="none" strike="noStrike" kern="0" cap="none" spc="0" normalizeH="0" baseline="0" noProof="0" dirty="0">
                <a:ln>
                  <a:noFill/>
                </a:ln>
                <a:effectLst/>
                <a:uLnTx/>
                <a:uFillTx/>
                <a:latin typeface="+mn-lt"/>
                <a:ea typeface="+mn-ea"/>
                <a:cs typeface="+mn-cs"/>
              </a:rPr>
              <a:t>as only left-handed neutrinos are produced)</a:t>
            </a:r>
            <a:endParaRPr kumimoji="0" lang="de-CH" b="0" i="0" u="none" strike="noStrike" kern="0" cap="none" spc="0" normalizeH="0" baseline="0" noProof="0" dirty="0">
              <a:ln>
                <a:noFill/>
              </a:ln>
              <a:effectLst/>
              <a:uLnTx/>
              <a:uFillTx/>
              <a:latin typeface="+mn-lt"/>
              <a:ea typeface="+mn-ea"/>
              <a:cs typeface="+mn-cs"/>
            </a:endParaRPr>
          </a:p>
        </p:txBody>
      </p:sp>
    </p:spTree>
    <p:extLst>
      <p:ext uri="{BB962C8B-B14F-4D97-AF65-F5344CB8AC3E}">
        <p14:creationId xmlns:p14="http://schemas.microsoft.com/office/powerpoint/2010/main" val="34396623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B6F15528-21DE-4FAA-801E-634DDDAF4B2B}" type="slidenum">
              <a:rPr lang="en-US" smtClean="0"/>
              <a:t>50</a:t>
            </a:fld>
            <a:endParaRPr lang="en-US" dirty="0"/>
          </a:p>
        </p:txBody>
      </p:sp>
      <p:sp>
        <p:nvSpPr>
          <p:cNvPr id="3" name="标题 2"/>
          <p:cNvSpPr>
            <a:spLocks noGrp="1"/>
          </p:cNvSpPr>
          <p:nvPr>
            <p:ph type="title"/>
          </p:nvPr>
        </p:nvSpPr>
        <p:spPr>
          <a:xfrm>
            <a:off x="685800" y="76200"/>
            <a:ext cx="7341570" cy="753033"/>
          </a:xfrm>
        </p:spPr>
        <p:txBody>
          <a:bodyPr vert="horz" lIns="0" tIns="0" rIns="0" bIns="0" rtlCol="0" anchor="b" anchorCtr="0">
            <a:noAutofit/>
          </a:bodyPr>
          <a:lstStyle/>
          <a:p>
            <a:r>
              <a:rPr lang="en-US" altLang="zh-CN" sz="3200" dirty="0">
                <a:solidFill>
                  <a:srgbClr val="3333FF"/>
                </a:solidFill>
                <a:latin typeface="微软雅黑" panose="020B0503020204020204" pitchFamily="34" charset="-122"/>
                <a:ea typeface="微软雅黑" panose="020B0503020204020204" pitchFamily="34" charset="-122"/>
              </a:rPr>
              <a:t>Summary</a:t>
            </a:r>
            <a:endParaRPr lang="zh-CN" altLang="en-US" sz="3200" dirty="0">
              <a:solidFill>
                <a:srgbClr val="3333FF"/>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304800" y="1295400"/>
            <a:ext cx="8839200" cy="4954270"/>
          </a:xfrm>
          <a:prstGeom prst="rect">
            <a:avLst/>
          </a:prstGeom>
          <a:noFill/>
        </p:spPr>
        <p:txBody>
          <a:bodyPr wrap="square" rtlCol="0">
            <a:spAutoFit/>
          </a:bodyPr>
          <a:lstStyle/>
          <a:p>
            <a:pPr marL="342900" indent="-342900">
              <a:buFont typeface="Arial" panose="020B0604020202020204" pitchFamily="34" charset="0"/>
              <a:buChar char="•"/>
            </a:pPr>
            <a:r>
              <a:rPr kumimoji="1" lang="en-US" altLang="zh-CN" sz="2400" dirty="0">
                <a:solidFill>
                  <a:srgbClr val="FF0000"/>
                </a:solidFill>
              </a:rPr>
              <a:t>MELODY</a:t>
            </a:r>
            <a:r>
              <a:rPr kumimoji="1" lang="zh-CN" altLang="en-US" sz="2400" dirty="0">
                <a:solidFill>
                  <a:srgbClr val="FF0000"/>
                </a:solidFill>
              </a:rPr>
              <a:t> </a:t>
            </a:r>
            <a:r>
              <a:rPr kumimoji="1" lang="en-US" sz="2400" dirty="0">
                <a:solidFill>
                  <a:srgbClr val="FF0000"/>
                </a:solidFill>
              </a:rPr>
              <a:t>has been approved</a:t>
            </a:r>
            <a:r>
              <a:rPr kumimoji="1" lang="zh-CN" altLang="en-US" sz="2400" dirty="0">
                <a:solidFill>
                  <a:srgbClr val="FF0000"/>
                </a:solidFill>
                <a:ea typeface="宋体" panose="02010600030101010101" pitchFamily="2" charset="-122"/>
              </a:rPr>
              <a:t>！</a:t>
            </a:r>
            <a:endParaRPr kumimoji="1" lang="en-US" altLang="zh-CN" sz="2000" dirty="0"/>
          </a:p>
          <a:p>
            <a:pPr lvl="1"/>
            <a:r>
              <a:rPr kumimoji="1" lang="en-US" altLang="zh-CN" sz="2000" dirty="0"/>
              <a:t>	</a:t>
            </a:r>
          </a:p>
          <a:p>
            <a:pPr marL="342900" indent="-342900">
              <a:buFont typeface="Arial" panose="020B0604020202020204" pitchFamily="34" charset="0"/>
              <a:buChar char="•"/>
            </a:pPr>
            <a:r>
              <a:rPr kumimoji="1" lang="en-US" altLang="zh-CN" sz="2400" dirty="0">
                <a:solidFill>
                  <a:srgbClr val="3333FF"/>
                </a:solidFill>
              </a:rPr>
              <a:t>Now</a:t>
            </a:r>
            <a:r>
              <a:rPr kumimoji="1" lang="en-US" altLang="zh-CN" sz="2400" dirty="0"/>
              <a:t>: We</a:t>
            </a:r>
            <a:r>
              <a:rPr kumimoji="1" lang="zh-CN" altLang="en-US" sz="2400" dirty="0"/>
              <a:t> </a:t>
            </a:r>
            <a:r>
              <a:rPr kumimoji="1" lang="en-US" sz="2400" dirty="0"/>
              <a:t>are going to build</a:t>
            </a:r>
            <a:r>
              <a:rPr kumimoji="1" lang="zh-CN" altLang="en-US" sz="2400" dirty="0"/>
              <a:t> </a:t>
            </a:r>
            <a:r>
              <a:rPr kumimoji="1" lang="en-US" altLang="zh-CN" sz="2400" dirty="0"/>
              <a:t>a</a:t>
            </a:r>
            <a:r>
              <a:rPr kumimoji="1" lang="zh-CN" altLang="en-US" sz="2400" dirty="0"/>
              <a:t> </a:t>
            </a:r>
            <a:r>
              <a:rPr kumimoji="1" lang="en-US" altLang="zh-CN" sz="2400" dirty="0"/>
              <a:t>surface</a:t>
            </a:r>
            <a:r>
              <a:rPr kumimoji="1" lang="zh-CN" altLang="en-US" sz="2400" dirty="0"/>
              <a:t> </a:t>
            </a:r>
            <a:r>
              <a:rPr kumimoji="1" lang="en-US" altLang="zh-CN" sz="2400" dirty="0"/>
              <a:t>muon</a:t>
            </a:r>
            <a:r>
              <a:rPr kumimoji="1" lang="zh-CN" altLang="en-US" sz="2400" dirty="0"/>
              <a:t> </a:t>
            </a:r>
            <a:r>
              <a:rPr kumimoji="1" lang="en-US" altLang="zh-CN" sz="2400" dirty="0"/>
              <a:t>beam</a:t>
            </a:r>
            <a:r>
              <a:rPr kumimoji="1" lang="zh-CN" altLang="en-US" sz="2400" dirty="0"/>
              <a:t> </a:t>
            </a:r>
            <a:r>
              <a:rPr kumimoji="1" lang="en-US" altLang="zh-CN" sz="2400" dirty="0"/>
              <a:t>and</a:t>
            </a:r>
            <a:r>
              <a:rPr kumimoji="1" lang="zh-CN" altLang="en-US" sz="2400" dirty="0"/>
              <a:t> </a:t>
            </a:r>
            <a:r>
              <a:rPr kumimoji="1" lang="en-US" altLang="zh-CN" sz="2400" dirty="0"/>
              <a:t>a</a:t>
            </a:r>
            <a:r>
              <a:rPr kumimoji="1" lang="zh-CN" altLang="en-US" sz="2400" dirty="0"/>
              <a:t> </a:t>
            </a:r>
            <a:r>
              <a:rPr kumimoji="1" lang="en-US" altLang="zh-CN" sz="2400" dirty="0"/>
              <a:t>muSR spectrometer.</a:t>
            </a:r>
          </a:p>
          <a:p>
            <a:pPr marL="342900" indent="-342900">
              <a:buFont typeface="Arial" panose="020B0604020202020204" pitchFamily="34" charset="0"/>
              <a:buChar char="•"/>
            </a:pPr>
            <a:endParaRPr kumimoji="1" lang="en-US" altLang="zh-CN" sz="2400" dirty="0"/>
          </a:p>
          <a:p>
            <a:pPr marL="342900" indent="-342900">
              <a:buFont typeface="Arial" panose="020B0604020202020204" pitchFamily="34" charset="0"/>
              <a:buChar char="•"/>
            </a:pPr>
            <a:r>
              <a:rPr kumimoji="1" lang="en-US" altLang="zh-CN" sz="2400" dirty="0">
                <a:solidFill>
                  <a:srgbClr val="3333FF"/>
                </a:solidFill>
              </a:rPr>
              <a:t>Future</a:t>
            </a:r>
            <a:r>
              <a:rPr kumimoji="1" lang="en-US" altLang="zh-CN" sz="2400" dirty="0"/>
              <a:t>: We </a:t>
            </a:r>
            <a:r>
              <a:rPr kumimoji="1" lang="en-US" sz="2400" dirty="0"/>
              <a:t>reserve the </a:t>
            </a:r>
            <a:r>
              <a:rPr kumimoji="1" lang="en-US" altLang="zh-CN" sz="2400" dirty="0"/>
              <a:t>space</a:t>
            </a:r>
            <a:r>
              <a:rPr kumimoji="1" lang="zh-CN" altLang="en-US" sz="2400" dirty="0"/>
              <a:t> </a:t>
            </a:r>
            <a:r>
              <a:rPr kumimoji="1" lang="en-US" altLang="zh-CN" sz="2400" dirty="0"/>
              <a:t>for</a:t>
            </a:r>
            <a:r>
              <a:rPr kumimoji="1" lang="zh-CN" altLang="en-US" sz="2400" dirty="0"/>
              <a:t> </a:t>
            </a:r>
            <a:r>
              <a:rPr kumimoji="1" lang="en-US" altLang="zh-CN" sz="2400" dirty="0"/>
              <a:t>more</a:t>
            </a:r>
            <a:r>
              <a:rPr kumimoji="1" lang="zh-CN" altLang="en-US" sz="2400" dirty="0"/>
              <a:t> </a:t>
            </a:r>
            <a:r>
              <a:rPr kumimoji="1" lang="en-US" altLang="zh-CN" sz="2400" dirty="0"/>
              <a:t>applications</a:t>
            </a:r>
            <a:r>
              <a:rPr kumimoji="1" lang="zh-CN" altLang="en-US" sz="2400" dirty="0"/>
              <a:t> </a:t>
            </a:r>
            <a:r>
              <a:rPr kumimoji="1" lang="en-US" altLang="zh-CN" sz="2400" dirty="0"/>
              <a:t>in</a:t>
            </a:r>
            <a:r>
              <a:rPr kumimoji="1" lang="zh-CN" altLang="en-US" sz="2400" dirty="0"/>
              <a:t> </a:t>
            </a:r>
            <a:r>
              <a:rPr kumimoji="1" lang="en-US" altLang="zh-CN" sz="2400" dirty="0"/>
              <a:t>the</a:t>
            </a:r>
            <a:r>
              <a:rPr kumimoji="1" lang="zh-CN" altLang="en-US" sz="2400" dirty="0"/>
              <a:t> </a:t>
            </a:r>
            <a:r>
              <a:rPr kumimoji="1" lang="en-US" altLang="zh-CN" sz="2400" dirty="0"/>
              <a:t>future.</a:t>
            </a:r>
          </a:p>
          <a:p>
            <a:pPr marL="342900" indent="-342900">
              <a:buFont typeface="Arial" panose="020B0604020202020204" pitchFamily="34" charset="0"/>
              <a:buChar char="•"/>
            </a:pPr>
            <a:endParaRPr kumimoji="1" lang="en-US" altLang="zh-CN" sz="2400" dirty="0"/>
          </a:p>
          <a:p>
            <a:pPr marL="342900" indent="-342900">
              <a:buFont typeface="Arial" panose="020B0604020202020204" pitchFamily="34" charset="0"/>
              <a:buChar char="•"/>
            </a:pPr>
            <a:r>
              <a:rPr kumimoji="1" lang="en-US" altLang="zh-CN" sz="2400" dirty="0">
                <a:solidFill>
                  <a:srgbClr val="3333FF"/>
                </a:solidFill>
              </a:rPr>
              <a:t>Far future</a:t>
            </a:r>
            <a:r>
              <a:rPr kumimoji="1" lang="en-US" altLang="zh-CN" sz="2400" dirty="0"/>
              <a:t>: We expect muon physics and HEMS </a:t>
            </a:r>
          </a:p>
          <a:p>
            <a:pPr marL="800100" lvl="1" indent="-342900">
              <a:buFont typeface="Arial" panose="020B0604020202020204" pitchFamily="34" charset="0"/>
              <a:buChar char="•"/>
            </a:pPr>
            <a:endParaRPr kumimoji="1" lang="en-US" altLang="zh-CN" sz="2000" dirty="0"/>
          </a:p>
          <a:p>
            <a:pPr marL="342900" indent="-342900">
              <a:buFont typeface="Arial" panose="020B0604020202020204" pitchFamily="34" charset="0"/>
              <a:buChar char="•"/>
            </a:pPr>
            <a:r>
              <a:rPr kumimoji="1" lang="en-US" altLang="zh-CN" sz="2400" dirty="0"/>
              <a:t>We</a:t>
            </a:r>
            <a:r>
              <a:rPr kumimoji="1" lang="zh-CN" altLang="en-US" sz="2400" dirty="0"/>
              <a:t> </a:t>
            </a:r>
            <a:r>
              <a:rPr kumimoji="1" lang="en-US" altLang="zh-CN" sz="2400" dirty="0"/>
              <a:t>welcome</a:t>
            </a:r>
            <a:r>
              <a:rPr kumimoji="1" lang="zh-CN" altLang="en-US" sz="2400" dirty="0"/>
              <a:t> </a:t>
            </a:r>
            <a:r>
              <a:rPr kumimoji="1" lang="en-US" altLang="zh-CN" sz="2400" dirty="0"/>
              <a:t>all</a:t>
            </a:r>
            <a:r>
              <a:rPr kumimoji="1" lang="zh-CN" altLang="en-US" sz="2400" dirty="0"/>
              <a:t> </a:t>
            </a:r>
            <a:r>
              <a:rPr kumimoji="1" lang="en-US" altLang="zh-CN" sz="2400" dirty="0"/>
              <a:t>kinds</a:t>
            </a:r>
            <a:r>
              <a:rPr kumimoji="1" lang="zh-CN" altLang="en-US" sz="2400" dirty="0"/>
              <a:t> </a:t>
            </a:r>
            <a:r>
              <a:rPr kumimoji="1" lang="en-US" altLang="zh-CN" sz="2400" dirty="0"/>
              <a:t>of</a:t>
            </a:r>
            <a:r>
              <a:rPr kumimoji="1" lang="zh-CN" altLang="en-US" sz="2400" dirty="0"/>
              <a:t> </a:t>
            </a:r>
            <a:r>
              <a:rPr kumimoji="1" lang="en-US" altLang="zh-CN" sz="2400" dirty="0"/>
              <a:t>suggestions</a:t>
            </a:r>
            <a:r>
              <a:rPr kumimoji="1" lang="zh-CN" altLang="en-US" sz="2400" dirty="0"/>
              <a:t> </a:t>
            </a:r>
            <a:r>
              <a:rPr kumimoji="1" lang="en-US" altLang="zh-CN" sz="2400" dirty="0"/>
              <a:t>and</a:t>
            </a:r>
            <a:r>
              <a:rPr kumimoji="1" lang="zh-CN" altLang="en-US" sz="2400" dirty="0"/>
              <a:t> </a:t>
            </a:r>
            <a:r>
              <a:rPr kumimoji="1" lang="en-US" altLang="zh-CN" sz="2400" dirty="0"/>
              <a:t>collaborations.</a:t>
            </a:r>
            <a:endParaRPr kumimoji="1" lang="en-US" altLang="zh-CN" sz="2000" dirty="0"/>
          </a:p>
          <a:p>
            <a:pPr lvl="1"/>
            <a:r>
              <a:rPr kumimoji="1" lang="en-US" altLang="zh-CN" sz="2000" dirty="0"/>
              <a:t>	</a:t>
            </a:r>
          </a:p>
          <a:p>
            <a:pPr marL="800100" lvl="1" indent="-342900">
              <a:buFont typeface="Arial" panose="020B0604020202020204" pitchFamily="34" charset="0"/>
              <a:buChar char="•"/>
            </a:pPr>
            <a:endParaRPr kumimoji="1" lang="en-US" altLang="zh-CN" sz="2000" dirty="0"/>
          </a:p>
          <a:p>
            <a:pPr marL="800100" lvl="1" indent="-342900">
              <a:buFont typeface="Arial" panose="020B0604020202020204" pitchFamily="34" charset="0"/>
              <a:buChar char="•"/>
            </a:pPr>
            <a:endParaRPr kumimoji="1" lang="en-US" altLang="zh-CN" sz="2000" dirty="0"/>
          </a:p>
        </p:txBody>
      </p:sp>
      <p:sp>
        <p:nvSpPr>
          <p:cNvPr id="4" name="文本框 3"/>
          <p:cNvSpPr txBox="1"/>
          <p:nvPr/>
        </p:nvSpPr>
        <p:spPr>
          <a:xfrm>
            <a:off x="4862114" y="429123"/>
            <a:ext cx="3886200" cy="400110"/>
          </a:xfrm>
          <a:prstGeom prst="rect">
            <a:avLst/>
          </a:prstGeom>
          <a:noFill/>
        </p:spPr>
        <p:txBody>
          <a:bodyPr wrap="square" rtlCol="0">
            <a:spAutoFit/>
          </a:bodyPr>
          <a:lstStyle/>
          <a:p>
            <a:r>
              <a:rPr kumimoji="1" lang="en-US" altLang="zh-CN" sz="2000" dirty="0" err="1"/>
              <a:t>yubao@ihep.ac.cn</a:t>
            </a:r>
            <a:endParaRPr kumimoji="1" lang="zh-CN" altLang="en-US" sz="2000" dirty="0"/>
          </a:p>
        </p:txBody>
      </p:sp>
      <p:sp>
        <p:nvSpPr>
          <p:cNvPr id="5" name="矩形 4"/>
          <p:cNvSpPr/>
          <p:nvPr/>
        </p:nvSpPr>
        <p:spPr>
          <a:xfrm>
            <a:off x="2633345" y="5638800"/>
            <a:ext cx="3877986" cy="923330"/>
          </a:xfrm>
          <a:prstGeom prst="rect">
            <a:avLst/>
          </a:prstGeom>
          <a:noFill/>
        </p:spPr>
        <p:txBody>
          <a:bodyPr wrap="none" lIns="91440" tIns="45720" rIns="91440" bIns="45720">
            <a:spAutoFit/>
          </a:bodyPr>
          <a:lstStyle/>
          <a:p>
            <a:pPr algn="ctr"/>
            <a:r>
              <a:rPr lang="en-US" altLang="zh-CN"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Thank</a:t>
            </a:r>
            <a:r>
              <a:rPr lang="zh-CN" alt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n-US" altLang="zh-CN"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you!</a:t>
            </a:r>
            <a:endParaRPr lang="zh-CN" alt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advTm="19747"/>
    </mc:Choice>
    <mc:Fallback xmlns="">
      <p:transition spd="slow" advTm="19747"/>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B6F15528-21DE-4FAA-801E-634DDDAF4B2B}" type="slidenum">
              <a:rPr lang="en-US" smtClean="0"/>
              <a:t>51</a:t>
            </a:fld>
            <a:endParaRPr lang="en-US"/>
          </a:p>
        </p:txBody>
      </p:sp>
      <p:sp>
        <p:nvSpPr>
          <p:cNvPr id="3" name="标题 2"/>
          <p:cNvSpPr>
            <a:spLocks noGrp="1"/>
          </p:cNvSpPr>
          <p:nvPr>
            <p:ph type="title"/>
          </p:nvPr>
        </p:nvSpPr>
        <p:spPr/>
        <p:txBody>
          <a:bodyPr/>
          <a:lstStyle/>
          <a:p>
            <a:r>
              <a:rPr kumimoji="1" lang="en-US" altLang="zh-CN" dirty="0"/>
              <a:t>backups</a:t>
            </a:r>
            <a:endParaRPr kumimoji="1" lang="zh-CN" alt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p:nvPr/>
        </p:nvPicPr>
        <p:blipFill>
          <a:blip r:embed="rId2">
            <a:extLst>
              <a:ext uri="{28A0092B-C50C-407E-A947-70E740481C1C}">
                <a14:useLocalDpi xmlns:a14="http://schemas.microsoft.com/office/drawing/2010/main" val="0"/>
              </a:ext>
            </a:extLst>
          </a:blip>
          <a:srcRect/>
          <a:stretch>
            <a:fillRect/>
          </a:stretch>
        </p:blipFill>
        <p:spPr bwMode="auto">
          <a:xfrm>
            <a:off x="477520" y="1059893"/>
            <a:ext cx="7696200" cy="5486400"/>
          </a:xfrm>
          <a:prstGeom prst="rect">
            <a:avLst/>
          </a:prstGeom>
          <a:noFill/>
          <a:ln>
            <a:noFill/>
          </a:ln>
        </p:spPr>
      </p:pic>
      <p:sp>
        <p:nvSpPr>
          <p:cNvPr id="2" name="灯片编号占位符 1"/>
          <p:cNvSpPr>
            <a:spLocks noGrp="1"/>
          </p:cNvSpPr>
          <p:nvPr>
            <p:ph type="sldNum" sz="quarter" idx="11"/>
          </p:nvPr>
        </p:nvSpPr>
        <p:spPr/>
        <p:txBody>
          <a:bodyPr/>
          <a:lstStyle/>
          <a:p>
            <a:fld id="{B6F15528-21DE-4FAA-801E-634DDDAF4B2B}" type="slidenum">
              <a:rPr lang="en-US" smtClean="0"/>
              <a:t>52</a:t>
            </a:fld>
            <a:endParaRPr lang="en-US"/>
          </a:p>
        </p:txBody>
      </p:sp>
      <p:sp>
        <p:nvSpPr>
          <p:cNvPr id="7" name="标题 2"/>
          <p:cNvSpPr>
            <a:spLocks noGrp="1"/>
          </p:cNvSpPr>
          <p:nvPr>
            <p:ph type="title"/>
          </p:nvPr>
        </p:nvSpPr>
        <p:spPr>
          <a:xfrm>
            <a:off x="457200" y="82569"/>
            <a:ext cx="7341570" cy="753033"/>
          </a:xfrm>
        </p:spPr>
        <p:txBody>
          <a:bodyPr vert="horz" lIns="0" tIns="0" rIns="0" bIns="0" rtlCol="0" anchor="b" anchorCtr="0">
            <a:noAutofit/>
          </a:bodyPr>
          <a:lstStyle/>
          <a:p>
            <a:r>
              <a:rPr lang="en-US" altLang="zh-CN" sz="3200" dirty="0">
                <a:solidFill>
                  <a:srgbClr val="3333FF"/>
                </a:solidFill>
                <a:latin typeface="微软雅黑" panose="020B0503020204020204" pitchFamily="34" charset="-122"/>
                <a:ea typeface="微软雅黑" panose="020B0503020204020204" pitchFamily="34" charset="-122"/>
              </a:rPr>
              <a:t>CSNS</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II</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Project</a:t>
            </a:r>
            <a:endParaRPr lang="zh-CN" altLang="en-US" sz="3200" dirty="0">
              <a:solidFill>
                <a:srgbClr val="3333FF"/>
              </a:solidFill>
              <a:latin typeface="微软雅黑" panose="020B0503020204020204" pitchFamily="34" charset="-122"/>
              <a:ea typeface="微软雅黑" panose="020B0503020204020204" pitchFamily="34" charset="-122"/>
            </a:endParaRPr>
          </a:p>
        </p:txBody>
      </p:sp>
      <p:sp>
        <p:nvSpPr>
          <p:cNvPr id="8" name="框架 7"/>
          <p:cNvSpPr/>
          <p:nvPr/>
        </p:nvSpPr>
        <p:spPr>
          <a:xfrm>
            <a:off x="5181600" y="5181601"/>
            <a:ext cx="2057400" cy="1070532"/>
          </a:xfrm>
          <a:prstGeom prst="frame">
            <a:avLst>
              <a:gd name="adj1" fmla="val 3676"/>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FF0000"/>
              </a:solidFill>
            </a:endParaRPr>
          </a:p>
        </p:txBody>
      </p:sp>
      <p:sp>
        <p:nvSpPr>
          <p:cNvPr id="3" name="文本框 2"/>
          <p:cNvSpPr txBox="1"/>
          <p:nvPr/>
        </p:nvSpPr>
        <p:spPr>
          <a:xfrm>
            <a:off x="5181600" y="6254038"/>
            <a:ext cx="2057400" cy="646331"/>
          </a:xfrm>
          <a:prstGeom prst="rect">
            <a:avLst/>
          </a:prstGeom>
          <a:noFill/>
        </p:spPr>
        <p:txBody>
          <a:bodyPr wrap="square" rtlCol="0">
            <a:spAutoFit/>
          </a:bodyPr>
          <a:lstStyle/>
          <a:p>
            <a:r>
              <a:rPr kumimoji="1" lang="en-US" altLang="zh-CN" dirty="0">
                <a:solidFill>
                  <a:srgbClr val="FF0000"/>
                </a:solidFill>
              </a:rPr>
              <a:t>Muon</a:t>
            </a:r>
            <a:r>
              <a:rPr kumimoji="1" lang="zh-CN" altLang="en-US" dirty="0">
                <a:solidFill>
                  <a:srgbClr val="FF0000"/>
                </a:solidFill>
              </a:rPr>
              <a:t> </a:t>
            </a:r>
            <a:r>
              <a:rPr kumimoji="1" lang="en-US" altLang="zh-CN" dirty="0">
                <a:solidFill>
                  <a:srgbClr val="FF0000"/>
                </a:solidFill>
              </a:rPr>
              <a:t>and</a:t>
            </a:r>
            <a:r>
              <a:rPr kumimoji="1" lang="zh-CN" altLang="en-US" dirty="0">
                <a:solidFill>
                  <a:srgbClr val="FF0000"/>
                </a:solidFill>
              </a:rPr>
              <a:t> </a:t>
            </a:r>
            <a:r>
              <a:rPr kumimoji="1" lang="en-US" altLang="zh-CN" dirty="0">
                <a:solidFill>
                  <a:srgbClr val="FF0000"/>
                </a:solidFill>
              </a:rPr>
              <a:t>Proton</a:t>
            </a:r>
            <a:r>
              <a:rPr kumimoji="1" lang="zh-CN" altLang="en-US" dirty="0">
                <a:solidFill>
                  <a:srgbClr val="FF0000"/>
                </a:solidFill>
              </a:rPr>
              <a:t> </a:t>
            </a:r>
            <a:endParaRPr kumimoji="1" lang="en-US" altLang="zh-CN" dirty="0">
              <a:solidFill>
                <a:srgbClr val="FF0000"/>
              </a:solidFill>
            </a:endParaRPr>
          </a:p>
          <a:p>
            <a:pPr algn="ctr"/>
            <a:r>
              <a:rPr kumimoji="1" lang="en-US" altLang="zh-CN" dirty="0">
                <a:solidFill>
                  <a:srgbClr val="FF0000"/>
                </a:solidFill>
              </a:rPr>
              <a:t>Station</a:t>
            </a:r>
            <a:endParaRPr kumimoji="1" lang="zh-CN" altLang="en-US" dirty="0">
              <a:solidFill>
                <a:srgbClr val="FF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175" y="728663"/>
            <a:ext cx="7920038" cy="1079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sp>
        <p:nvSpPr>
          <p:cNvPr id="8" name="矩形 7"/>
          <p:cNvSpPr/>
          <p:nvPr/>
        </p:nvSpPr>
        <p:spPr>
          <a:xfrm>
            <a:off x="7956550" y="728663"/>
            <a:ext cx="1187450" cy="1079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accent6">
                  <a:lumMod val="60000"/>
                  <a:lumOff val="40000"/>
                </a:schemeClr>
              </a:solidFill>
            </a:endParaRPr>
          </a:p>
        </p:txBody>
      </p:sp>
      <p:pic>
        <p:nvPicPr>
          <p:cNvPr id="3077" name="Picture 5" descr="I:\工作\照片\效果图 logo等\CSNSlogo.png"/>
          <p:cNvPicPr>
            <a:picLocks noChangeAspect="1" noChangeArrowheads="1"/>
          </p:cNvPicPr>
          <p:nvPr/>
        </p:nvPicPr>
        <p:blipFill>
          <a:blip r:embed="rId2" cstate="screen">
            <a:duotone>
              <a:schemeClr val="accent1">
                <a:shade val="45000"/>
                <a:satMod val="135000"/>
              </a:schemeClr>
              <a:prstClr val="white"/>
            </a:duotone>
          </a:blip>
          <a:srcRect/>
          <a:stretch>
            <a:fillRect/>
          </a:stretch>
        </p:blipFill>
        <p:spPr bwMode="auto">
          <a:xfrm>
            <a:off x="7500958" y="71414"/>
            <a:ext cx="1009060" cy="571504"/>
          </a:xfrm>
          <a:prstGeom prst="rect">
            <a:avLst/>
          </a:prstGeom>
          <a:noFill/>
        </p:spPr>
      </p:pic>
      <p:sp>
        <p:nvSpPr>
          <p:cNvPr id="25605" name="灯片编号占位符 1"/>
          <p:cNvSpPr>
            <a:spLocks noGrp="1"/>
          </p:cNvSpPr>
          <p:nvPr>
            <p:ph type="sldNum" sz="quarter" idx="12"/>
          </p:nvPr>
        </p:nvSpPr>
        <p:spPr bwMode="auto">
          <a:xfrm>
            <a:off x="8229600" y="6524625"/>
            <a:ext cx="446856" cy="220612"/>
          </a:xfrm>
          <a:noFill/>
        </p:spPr>
        <p:txBody>
          <a:bodyPr/>
          <a:lstStyle>
            <a:lvl1pPr>
              <a:defRPr kumimoji="1" sz="2400">
                <a:solidFill>
                  <a:schemeClr val="tx1"/>
                </a:solidFill>
                <a:latin typeface="Arial" panose="020B0604020202020204" pitchFamily="34" charset="0"/>
                <a:ea typeface="宋体" panose="02010600030101010101" pitchFamily="2" charset="-122"/>
                <a:cs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l"/>
            <a:fld id="{28703CA2-3F05-064F-A158-E0661BECFC9B}" type="slidenum">
              <a:rPr kumimoji="0" lang="en-US" altLang="zh-CN" sz="900">
                <a:solidFill>
                  <a:srgbClr val="4D5E68"/>
                </a:solidFill>
                <a:latin typeface="Impact" panose="020B0806030902050204" charset="0"/>
              </a:rPr>
              <a:t>6</a:t>
            </a:fld>
            <a:endParaRPr kumimoji="0" lang="en-US" altLang="zh-CN" sz="900" dirty="0">
              <a:solidFill>
                <a:srgbClr val="4D5E68"/>
              </a:solidFill>
              <a:latin typeface="Impact" panose="020B0806030902050204" charset="0"/>
            </a:endParaRPr>
          </a:p>
        </p:txBody>
      </p:sp>
      <p:sp>
        <p:nvSpPr>
          <p:cNvPr id="2" name="文本框 1"/>
          <p:cNvSpPr txBox="1"/>
          <p:nvPr/>
        </p:nvSpPr>
        <p:spPr>
          <a:xfrm>
            <a:off x="6689558" y="7571874"/>
            <a:ext cx="0" cy="0"/>
          </a:xfrm>
          <a:prstGeom prst="rect">
            <a:avLst/>
          </a:prstGeom>
          <a:solidFill>
            <a:schemeClr val="tx2">
              <a:lumMod val="60000"/>
              <a:lumOff val="40000"/>
            </a:schemeClr>
          </a:solidFill>
        </p:spPr>
        <p:txBody>
          <a:bodyPr wrap="none" rtlCol="0">
            <a:noAutofit/>
          </a:bodyPr>
          <a:lstStyle/>
          <a:p>
            <a:pPr algn="just">
              <a:lnSpc>
                <a:spcPct val="110000"/>
              </a:lnSpc>
              <a:spcBef>
                <a:spcPts val="0"/>
              </a:spcBef>
              <a:spcAft>
                <a:spcPts val="600"/>
              </a:spcAft>
              <a:buClr>
                <a:schemeClr val="tx1"/>
              </a:buClr>
            </a:pPr>
            <a:endParaRPr kumimoji="1" lang="zh-CN" altLang="en-US"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Rectangle 8"/>
          <p:cNvSpPr txBox="1">
            <a:spLocks noChangeArrowheads="1"/>
          </p:cNvSpPr>
          <p:nvPr/>
        </p:nvSpPr>
        <p:spPr bwMode="auto">
          <a:xfrm>
            <a:off x="315277" y="169595"/>
            <a:ext cx="8510270" cy="500380"/>
          </a:xfrm>
          <a:prstGeom prst="rect">
            <a:avLst/>
          </a:prstGeom>
          <a:noFill/>
          <a:ln w="9525">
            <a:noFill/>
            <a:miter lim="800000"/>
          </a:ln>
        </p:spPr>
        <p:txBody>
          <a:bodyPr anchor="ctr"/>
          <a:lstStyle/>
          <a:p>
            <a:pPr indent="0"/>
            <a:r>
              <a:rPr kumimoji="1" lang="en-US" altLang="zh-CN"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Muon</a:t>
            </a:r>
            <a:r>
              <a:rPr kumimoji="1" lang="zh-CN" altLang="en-US"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 </a:t>
            </a:r>
            <a:r>
              <a:rPr kumimoji="1" lang="en-US" altLang="zh-CN"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rPr>
              <a:t>facilities</a:t>
            </a:r>
            <a:endParaRPr kumimoji="1" lang="zh-CN" altLang="en-US" sz="3200" b="1" dirty="0">
              <a:solidFill>
                <a:srgbClr val="0070C0"/>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mj-cs"/>
            </a:endParaRPr>
          </a:p>
        </p:txBody>
      </p:sp>
      <p:sp>
        <p:nvSpPr>
          <p:cNvPr id="3" name="文本框 2"/>
          <p:cNvSpPr txBox="1"/>
          <p:nvPr/>
        </p:nvSpPr>
        <p:spPr>
          <a:xfrm>
            <a:off x="9894627" y="4094328"/>
            <a:ext cx="0" cy="0"/>
          </a:xfrm>
          <a:prstGeom prst="rect">
            <a:avLst/>
          </a:prstGeom>
          <a:solidFill>
            <a:schemeClr val="tx2">
              <a:lumMod val="60000"/>
              <a:lumOff val="40000"/>
            </a:schemeClr>
          </a:solidFill>
        </p:spPr>
        <p:txBody>
          <a:bodyPr wrap="none" rtlCol="0">
            <a:noAutofit/>
          </a:bodyPr>
          <a:lstStyle/>
          <a:p>
            <a:pPr algn="just">
              <a:lnSpc>
                <a:spcPct val="110000"/>
              </a:lnSpc>
              <a:spcBef>
                <a:spcPts val="0"/>
              </a:spcBef>
              <a:spcAft>
                <a:spcPts val="600"/>
              </a:spcAft>
              <a:buClr>
                <a:schemeClr val="tx1"/>
              </a:buClr>
            </a:pPr>
            <a:endParaRPr kumimoji="1" lang="zh-CN" altLang="en-US"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矩形 18"/>
          <p:cNvSpPr/>
          <p:nvPr/>
        </p:nvSpPr>
        <p:spPr>
          <a:xfrm>
            <a:off x="-3175" y="728664"/>
            <a:ext cx="9147175" cy="1285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chemeClr val="accent6">
                  <a:lumMod val="60000"/>
                  <a:lumOff val="40000"/>
                </a:schemeClr>
              </a:solidFill>
            </a:endParaRPr>
          </a:p>
        </p:txBody>
      </p:sp>
      <p:pic>
        <p:nvPicPr>
          <p:cNvPr id="33" name="内容占位符 5" descr="未命名.png">
            <a:extLst>
              <a:ext uri="{FF2B5EF4-FFF2-40B4-BE49-F238E27FC236}">
                <a16:creationId xmlns:a16="http://schemas.microsoft.com/office/drawing/2014/main" id="{6643C4D6-135F-0943-8E34-F46F9A4E5BF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22" t="13465" r="129"/>
          <a:stretch/>
        </p:blipFill>
        <p:spPr>
          <a:xfrm>
            <a:off x="898599" y="1793773"/>
            <a:ext cx="6990410" cy="4198850"/>
          </a:xfrm>
          <a:prstGeom prst="rect">
            <a:avLst/>
          </a:prstGeom>
        </p:spPr>
      </p:pic>
      <p:cxnSp>
        <p:nvCxnSpPr>
          <p:cNvPr id="34" name="直线连接符 33">
            <a:extLst>
              <a:ext uri="{FF2B5EF4-FFF2-40B4-BE49-F238E27FC236}">
                <a16:creationId xmlns:a16="http://schemas.microsoft.com/office/drawing/2014/main" id="{CF5545D0-3347-114B-AE27-5E00EDC213BD}"/>
              </a:ext>
            </a:extLst>
          </p:cNvPr>
          <p:cNvCxnSpPr/>
          <p:nvPr/>
        </p:nvCxnSpPr>
        <p:spPr>
          <a:xfrm flipH="1">
            <a:off x="1736799" y="3851173"/>
            <a:ext cx="609600" cy="838200"/>
          </a:xfrm>
          <a:prstGeom prst="line">
            <a:avLst/>
          </a:prstGeom>
        </p:spPr>
        <p:style>
          <a:lnRef idx="2">
            <a:schemeClr val="accent1"/>
          </a:lnRef>
          <a:fillRef idx="0">
            <a:schemeClr val="accent1"/>
          </a:fillRef>
          <a:effectRef idx="1">
            <a:schemeClr val="accent1"/>
          </a:effectRef>
          <a:fontRef idx="minor">
            <a:schemeClr val="tx1"/>
          </a:fontRef>
        </p:style>
      </p:cxnSp>
      <p:pic>
        <p:nvPicPr>
          <p:cNvPr id="35" name="图片 34">
            <a:extLst>
              <a:ext uri="{FF2B5EF4-FFF2-40B4-BE49-F238E27FC236}">
                <a16:creationId xmlns:a16="http://schemas.microsoft.com/office/drawing/2014/main" id="{72DD22DF-FDD2-0B49-B148-255103AB68F7}"/>
              </a:ext>
            </a:extLst>
          </p:cNvPr>
          <p:cNvPicPr>
            <a:picLocks noChangeAspect="1"/>
          </p:cNvPicPr>
          <p:nvPr/>
        </p:nvPicPr>
        <p:blipFill>
          <a:blip r:embed="rId4"/>
          <a:stretch>
            <a:fillRect/>
          </a:stretch>
        </p:blipFill>
        <p:spPr>
          <a:xfrm>
            <a:off x="746199" y="4765573"/>
            <a:ext cx="990600" cy="597074"/>
          </a:xfrm>
          <a:prstGeom prst="rect">
            <a:avLst/>
          </a:prstGeom>
        </p:spPr>
      </p:pic>
      <p:sp>
        <p:nvSpPr>
          <p:cNvPr id="36" name="文本框 35">
            <a:extLst>
              <a:ext uri="{FF2B5EF4-FFF2-40B4-BE49-F238E27FC236}">
                <a16:creationId xmlns:a16="http://schemas.microsoft.com/office/drawing/2014/main" id="{D1646E78-0337-604A-9AA5-DC6C650DD689}"/>
              </a:ext>
            </a:extLst>
          </p:cNvPr>
          <p:cNvSpPr txBox="1"/>
          <p:nvPr/>
        </p:nvSpPr>
        <p:spPr>
          <a:xfrm>
            <a:off x="669999" y="4384573"/>
            <a:ext cx="1219200" cy="369332"/>
          </a:xfrm>
          <a:prstGeom prst="rect">
            <a:avLst/>
          </a:prstGeom>
          <a:noFill/>
        </p:spPr>
        <p:txBody>
          <a:bodyPr wrap="square" rtlCol="0">
            <a:spAutoFit/>
          </a:bodyPr>
          <a:lstStyle/>
          <a:p>
            <a:r>
              <a:rPr kumimoji="1" lang="en-US" altLang="zh-CN" dirty="0"/>
              <a:t>Fermilab</a:t>
            </a:r>
          </a:p>
        </p:txBody>
      </p:sp>
      <p:sp>
        <p:nvSpPr>
          <p:cNvPr id="38" name="同心圆 37">
            <a:extLst>
              <a:ext uri="{FF2B5EF4-FFF2-40B4-BE49-F238E27FC236}">
                <a16:creationId xmlns:a16="http://schemas.microsoft.com/office/drawing/2014/main" id="{20067974-5991-FD42-90D9-B678971E742D}"/>
              </a:ext>
            </a:extLst>
          </p:cNvPr>
          <p:cNvSpPr/>
          <p:nvPr/>
        </p:nvSpPr>
        <p:spPr>
          <a:xfrm>
            <a:off x="6080199" y="3165373"/>
            <a:ext cx="2362200" cy="1371600"/>
          </a:xfrm>
          <a:prstGeom prst="donut">
            <a:avLst>
              <a:gd name="adj" fmla="val 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39" name="同心圆 38">
            <a:extLst>
              <a:ext uri="{FF2B5EF4-FFF2-40B4-BE49-F238E27FC236}">
                <a16:creationId xmlns:a16="http://schemas.microsoft.com/office/drawing/2014/main" id="{B54772CB-C32C-B742-A90D-9B7ADC1CB017}"/>
              </a:ext>
            </a:extLst>
          </p:cNvPr>
          <p:cNvSpPr/>
          <p:nvPr/>
        </p:nvSpPr>
        <p:spPr>
          <a:xfrm>
            <a:off x="288999" y="4308373"/>
            <a:ext cx="1828800" cy="1295400"/>
          </a:xfrm>
          <a:prstGeom prst="donut">
            <a:avLst>
              <a:gd name="adj" fmla="val 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40" name="同心圆 39">
            <a:extLst>
              <a:ext uri="{FF2B5EF4-FFF2-40B4-BE49-F238E27FC236}">
                <a16:creationId xmlns:a16="http://schemas.microsoft.com/office/drawing/2014/main" id="{626512D9-F2E3-0B47-A38B-859F6B232D3B}"/>
              </a:ext>
            </a:extLst>
          </p:cNvPr>
          <p:cNvSpPr/>
          <p:nvPr/>
        </p:nvSpPr>
        <p:spPr>
          <a:xfrm>
            <a:off x="4556199" y="1869973"/>
            <a:ext cx="1600200" cy="1371600"/>
          </a:xfrm>
          <a:prstGeom prst="donut">
            <a:avLst>
              <a:gd name="adj" fmla="val 0"/>
            </a:avLst>
          </a:prstGeom>
          <a:ln>
            <a:solidFill>
              <a:srgbClr val="3333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41" name="同心圆 40">
            <a:extLst>
              <a:ext uri="{FF2B5EF4-FFF2-40B4-BE49-F238E27FC236}">
                <a16:creationId xmlns:a16="http://schemas.microsoft.com/office/drawing/2014/main" id="{9F9C6D1E-CD4E-1448-AFC0-81C667FD9701}"/>
              </a:ext>
            </a:extLst>
          </p:cNvPr>
          <p:cNvSpPr/>
          <p:nvPr/>
        </p:nvSpPr>
        <p:spPr>
          <a:xfrm>
            <a:off x="822399" y="2022373"/>
            <a:ext cx="1676400" cy="1295400"/>
          </a:xfrm>
          <a:prstGeom prst="donut">
            <a:avLst>
              <a:gd name="adj" fmla="val 0"/>
            </a:avLst>
          </a:prstGeom>
          <a:ln>
            <a:solidFill>
              <a:srgbClr val="3333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42" name="同心圆 41">
            <a:extLst>
              <a:ext uri="{FF2B5EF4-FFF2-40B4-BE49-F238E27FC236}">
                <a16:creationId xmlns:a16="http://schemas.microsoft.com/office/drawing/2014/main" id="{6170E21B-D531-A846-B0A8-EB91C20594C8}"/>
              </a:ext>
            </a:extLst>
          </p:cNvPr>
          <p:cNvSpPr/>
          <p:nvPr/>
        </p:nvSpPr>
        <p:spPr>
          <a:xfrm>
            <a:off x="6156399" y="3241573"/>
            <a:ext cx="2362200" cy="1371600"/>
          </a:xfrm>
          <a:prstGeom prst="donut">
            <a:avLst>
              <a:gd name="adj" fmla="val 0"/>
            </a:avLst>
          </a:prstGeom>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43" name="同心圆 42">
            <a:extLst>
              <a:ext uri="{FF2B5EF4-FFF2-40B4-BE49-F238E27FC236}">
                <a16:creationId xmlns:a16="http://schemas.microsoft.com/office/drawing/2014/main" id="{A97095ED-5684-DE4E-95E6-24A683157FCA}"/>
              </a:ext>
            </a:extLst>
          </p:cNvPr>
          <p:cNvSpPr/>
          <p:nvPr/>
        </p:nvSpPr>
        <p:spPr>
          <a:xfrm>
            <a:off x="2727399" y="1946173"/>
            <a:ext cx="1524000" cy="1295400"/>
          </a:xfrm>
          <a:prstGeom prst="donut">
            <a:avLst>
              <a:gd name="adj" fmla="val 0"/>
            </a:avLst>
          </a:prstGeom>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44" name="文本框 43">
            <a:extLst>
              <a:ext uri="{FF2B5EF4-FFF2-40B4-BE49-F238E27FC236}">
                <a16:creationId xmlns:a16="http://schemas.microsoft.com/office/drawing/2014/main" id="{D2471756-DCB4-E748-834C-59BC836F10E3}"/>
              </a:ext>
            </a:extLst>
          </p:cNvPr>
          <p:cNvSpPr txBox="1"/>
          <p:nvPr/>
        </p:nvSpPr>
        <p:spPr>
          <a:xfrm>
            <a:off x="4860999" y="1488973"/>
            <a:ext cx="1066800" cy="369332"/>
          </a:xfrm>
          <a:prstGeom prst="rect">
            <a:avLst/>
          </a:prstGeom>
          <a:noFill/>
        </p:spPr>
        <p:txBody>
          <a:bodyPr wrap="square" rtlCol="0">
            <a:spAutoFit/>
          </a:bodyPr>
          <a:lstStyle/>
          <a:p>
            <a:r>
              <a:rPr kumimoji="1" lang="en-US" altLang="zh-CN" dirty="0">
                <a:solidFill>
                  <a:srgbClr val="3333FF"/>
                </a:solidFill>
              </a:rPr>
              <a:t>CW</a:t>
            </a:r>
          </a:p>
        </p:txBody>
      </p:sp>
      <p:sp>
        <p:nvSpPr>
          <p:cNvPr id="45" name="矩形 44">
            <a:extLst>
              <a:ext uri="{FF2B5EF4-FFF2-40B4-BE49-F238E27FC236}">
                <a16:creationId xmlns:a16="http://schemas.microsoft.com/office/drawing/2014/main" id="{FC9C23E3-A735-5743-AED7-7067BDF979BF}"/>
              </a:ext>
            </a:extLst>
          </p:cNvPr>
          <p:cNvSpPr/>
          <p:nvPr/>
        </p:nvSpPr>
        <p:spPr>
          <a:xfrm>
            <a:off x="3032199" y="1565173"/>
            <a:ext cx="723538" cy="369332"/>
          </a:xfrm>
          <a:prstGeom prst="rect">
            <a:avLst/>
          </a:prstGeom>
        </p:spPr>
        <p:txBody>
          <a:bodyPr wrap="none">
            <a:spAutoFit/>
          </a:bodyPr>
          <a:lstStyle/>
          <a:p>
            <a:r>
              <a:rPr kumimoji="1" lang="en-US" altLang="zh-CN" dirty="0">
                <a:solidFill>
                  <a:srgbClr val="008000"/>
                </a:solidFill>
              </a:rPr>
              <a:t>40Hz</a:t>
            </a:r>
            <a:endParaRPr kumimoji="1" lang="zh-CN" altLang="en-US" dirty="0">
              <a:solidFill>
                <a:srgbClr val="008000"/>
              </a:solidFill>
            </a:endParaRPr>
          </a:p>
        </p:txBody>
      </p:sp>
      <p:sp>
        <p:nvSpPr>
          <p:cNvPr id="46" name="文本框 45">
            <a:extLst>
              <a:ext uri="{FF2B5EF4-FFF2-40B4-BE49-F238E27FC236}">
                <a16:creationId xmlns:a16="http://schemas.microsoft.com/office/drawing/2014/main" id="{6CDB2C4A-46F9-8A4D-BF66-9854C1111B9B}"/>
              </a:ext>
            </a:extLst>
          </p:cNvPr>
          <p:cNvSpPr txBox="1"/>
          <p:nvPr/>
        </p:nvSpPr>
        <p:spPr>
          <a:xfrm>
            <a:off x="1127199" y="1641373"/>
            <a:ext cx="1066800" cy="369332"/>
          </a:xfrm>
          <a:prstGeom prst="rect">
            <a:avLst/>
          </a:prstGeom>
          <a:noFill/>
        </p:spPr>
        <p:txBody>
          <a:bodyPr wrap="square" rtlCol="0">
            <a:spAutoFit/>
          </a:bodyPr>
          <a:lstStyle/>
          <a:p>
            <a:r>
              <a:rPr kumimoji="1" lang="en-US" altLang="zh-CN" dirty="0">
                <a:solidFill>
                  <a:srgbClr val="3333FF"/>
                </a:solidFill>
              </a:rPr>
              <a:t>CW</a:t>
            </a:r>
          </a:p>
        </p:txBody>
      </p:sp>
      <p:sp>
        <p:nvSpPr>
          <p:cNvPr id="47" name="矩形 46">
            <a:extLst>
              <a:ext uri="{FF2B5EF4-FFF2-40B4-BE49-F238E27FC236}">
                <a16:creationId xmlns:a16="http://schemas.microsoft.com/office/drawing/2014/main" id="{850DA259-7A03-3243-9A79-EBC5196406A4}"/>
              </a:ext>
            </a:extLst>
          </p:cNvPr>
          <p:cNvSpPr/>
          <p:nvPr/>
        </p:nvSpPr>
        <p:spPr>
          <a:xfrm>
            <a:off x="6842199" y="2860573"/>
            <a:ext cx="1600200" cy="369332"/>
          </a:xfrm>
          <a:prstGeom prst="rect">
            <a:avLst/>
          </a:prstGeom>
        </p:spPr>
        <p:txBody>
          <a:bodyPr wrap="square">
            <a:spAutoFit/>
          </a:bodyPr>
          <a:lstStyle/>
          <a:p>
            <a:r>
              <a:rPr kumimoji="1" lang="en-US" altLang="zh-CN" dirty="0">
                <a:solidFill>
                  <a:srgbClr val="008000"/>
                </a:solidFill>
              </a:rPr>
              <a:t>25Hz</a:t>
            </a:r>
            <a:endParaRPr kumimoji="1" lang="zh-CN" altLang="en-US" dirty="0">
              <a:solidFill>
                <a:srgbClr val="008000"/>
              </a:solidFill>
            </a:endParaRPr>
          </a:p>
        </p:txBody>
      </p:sp>
      <p:sp>
        <p:nvSpPr>
          <p:cNvPr id="48" name="矩形 47">
            <a:extLst>
              <a:ext uri="{FF2B5EF4-FFF2-40B4-BE49-F238E27FC236}">
                <a16:creationId xmlns:a16="http://schemas.microsoft.com/office/drawing/2014/main" id="{415858FF-DF22-A144-8306-46C85EED95CB}"/>
              </a:ext>
            </a:extLst>
          </p:cNvPr>
          <p:cNvSpPr/>
          <p:nvPr/>
        </p:nvSpPr>
        <p:spPr>
          <a:xfrm>
            <a:off x="441399" y="5679973"/>
            <a:ext cx="1600200" cy="369332"/>
          </a:xfrm>
          <a:prstGeom prst="rect">
            <a:avLst/>
          </a:prstGeom>
        </p:spPr>
        <p:txBody>
          <a:bodyPr wrap="square">
            <a:spAutoFit/>
          </a:bodyPr>
          <a:lstStyle/>
          <a:p>
            <a:r>
              <a:rPr kumimoji="1" lang="en-US" altLang="zh-CN" dirty="0">
                <a:solidFill>
                  <a:srgbClr val="FF0000"/>
                </a:solidFill>
              </a:rPr>
              <a:t>Mu2e/g-2…</a:t>
            </a:r>
            <a:endParaRPr kumimoji="1" lang="zh-CN" altLang="en-US" dirty="0">
              <a:solidFill>
                <a:srgbClr val="FF0000"/>
              </a:solidFill>
            </a:endParaRPr>
          </a:p>
        </p:txBody>
      </p:sp>
      <p:sp>
        <p:nvSpPr>
          <p:cNvPr id="49" name="矩形 48">
            <a:extLst>
              <a:ext uri="{FF2B5EF4-FFF2-40B4-BE49-F238E27FC236}">
                <a16:creationId xmlns:a16="http://schemas.microsoft.com/office/drawing/2014/main" id="{8ED782C7-F49A-D742-A71E-DCE3C07029C5}"/>
              </a:ext>
            </a:extLst>
          </p:cNvPr>
          <p:cNvSpPr/>
          <p:nvPr/>
        </p:nvSpPr>
        <p:spPr>
          <a:xfrm>
            <a:off x="7146998" y="4765573"/>
            <a:ext cx="1920801" cy="369332"/>
          </a:xfrm>
          <a:prstGeom prst="rect">
            <a:avLst/>
          </a:prstGeom>
        </p:spPr>
        <p:txBody>
          <a:bodyPr wrap="square">
            <a:spAutoFit/>
          </a:bodyPr>
          <a:lstStyle/>
          <a:p>
            <a:r>
              <a:rPr kumimoji="1" lang="en-US" altLang="zh-CN" dirty="0">
                <a:solidFill>
                  <a:srgbClr val="FF0000"/>
                </a:solidFill>
              </a:rPr>
              <a:t>COMET/g-2…</a:t>
            </a:r>
            <a:endParaRPr kumimoji="1" lang="zh-CN" altLang="en-US" dirty="0">
              <a:solidFill>
                <a:srgbClr val="FF0000"/>
              </a:solidFill>
            </a:endParaRPr>
          </a:p>
        </p:txBody>
      </p:sp>
      <p:sp>
        <p:nvSpPr>
          <p:cNvPr id="50" name="文本框 49">
            <a:extLst>
              <a:ext uri="{FF2B5EF4-FFF2-40B4-BE49-F238E27FC236}">
                <a16:creationId xmlns:a16="http://schemas.microsoft.com/office/drawing/2014/main" id="{027AFB48-925C-1344-A3CA-84B6CAED95BF}"/>
              </a:ext>
            </a:extLst>
          </p:cNvPr>
          <p:cNvSpPr txBox="1"/>
          <p:nvPr/>
        </p:nvSpPr>
        <p:spPr>
          <a:xfrm>
            <a:off x="6537399" y="1336573"/>
            <a:ext cx="2362200" cy="1200329"/>
          </a:xfrm>
          <a:prstGeom prst="rect">
            <a:avLst/>
          </a:prstGeom>
          <a:noFill/>
        </p:spPr>
        <p:txBody>
          <a:bodyPr wrap="square" rtlCol="0">
            <a:spAutoFit/>
          </a:bodyPr>
          <a:lstStyle/>
          <a:p>
            <a:pPr marL="285750" indent="-285750">
              <a:buFont typeface="Arial"/>
              <a:buChar char="•"/>
            </a:pPr>
            <a:r>
              <a:rPr kumimoji="1" lang="en-US" altLang="zh-CN" dirty="0">
                <a:solidFill>
                  <a:srgbClr val="FF0000"/>
                </a:solidFill>
              </a:rPr>
              <a:t>Particle</a:t>
            </a:r>
            <a:r>
              <a:rPr kumimoji="1" lang="zh-CN" altLang="en-US" dirty="0">
                <a:solidFill>
                  <a:srgbClr val="FF0000"/>
                </a:solidFill>
              </a:rPr>
              <a:t> </a:t>
            </a:r>
            <a:r>
              <a:rPr kumimoji="1" lang="en-US" altLang="zh-CN" dirty="0">
                <a:solidFill>
                  <a:srgbClr val="FF0000"/>
                </a:solidFill>
              </a:rPr>
              <a:t>physics</a:t>
            </a:r>
            <a:endParaRPr kumimoji="1" lang="en-US" altLang="en-US" dirty="0">
              <a:solidFill>
                <a:srgbClr val="FF0000"/>
              </a:solidFill>
            </a:endParaRPr>
          </a:p>
          <a:p>
            <a:pPr marL="285750" indent="-285750">
              <a:buFont typeface="Arial"/>
              <a:buChar char="•"/>
            </a:pPr>
            <a:r>
              <a:rPr kumimoji="1" lang="en-US" altLang="en-US" dirty="0"/>
              <a:t> </a:t>
            </a:r>
            <a:r>
              <a:rPr kumimoji="1" lang="en-US" altLang="en-US" dirty="0" err="1"/>
              <a:t>μSR</a:t>
            </a:r>
            <a:r>
              <a:rPr kumimoji="1" lang="zh-CN" altLang="en-US" dirty="0"/>
              <a:t> </a:t>
            </a:r>
            <a:r>
              <a:rPr kumimoji="1" lang="en-US" altLang="zh-CN" dirty="0"/>
              <a:t>platform</a:t>
            </a:r>
            <a:endParaRPr kumimoji="1" lang="en-US" altLang="en-US" dirty="0"/>
          </a:p>
          <a:p>
            <a:pPr marL="742950" lvl="1" indent="-285750">
              <a:buFont typeface="Arial"/>
              <a:buChar char="•"/>
            </a:pPr>
            <a:r>
              <a:rPr kumimoji="1" lang="en-US" altLang="zh-CN" dirty="0">
                <a:solidFill>
                  <a:srgbClr val="008000"/>
                </a:solidFill>
              </a:rPr>
              <a:t>Pulsed</a:t>
            </a:r>
          </a:p>
          <a:p>
            <a:pPr marL="742950" lvl="1" indent="-285750">
              <a:buFont typeface="Arial"/>
              <a:buChar char="•"/>
            </a:pPr>
            <a:r>
              <a:rPr kumimoji="1" lang="en-US" altLang="zh-CN" dirty="0">
                <a:solidFill>
                  <a:srgbClr val="3333FF"/>
                </a:solidFill>
              </a:rPr>
              <a:t>CW</a:t>
            </a:r>
            <a:endParaRPr kumimoji="1" lang="en-US" altLang="en-US" dirty="0">
              <a:solidFill>
                <a:srgbClr val="3333FF"/>
              </a:solidFill>
            </a:endParaRPr>
          </a:p>
        </p:txBody>
      </p:sp>
    </p:spTree>
    <p:extLst>
      <p:ext uri="{BB962C8B-B14F-4D97-AF65-F5344CB8AC3E}">
        <p14:creationId xmlns:p14="http://schemas.microsoft.com/office/powerpoint/2010/main" val="701751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B6F15528-21DE-4FAA-801E-634DDDAF4B2B}" type="slidenum">
              <a:rPr lang="en-US" smtClean="0"/>
              <a:t>7</a:t>
            </a:fld>
            <a:endParaRPr lang="en-US"/>
          </a:p>
        </p:txBody>
      </p:sp>
      <p:sp>
        <p:nvSpPr>
          <p:cNvPr id="4" name="内容占位符 3"/>
          <p:cNvSpPr>
            <a:spLocks noGrp="1"/>
          </p:cNvSpPr>
          <p:nvPr>
            <p:ph sz="quarter" idx="14"/>
          </p:nvPr>
        </p:nvSpPr>
        <p:spPr/>
        <p:txBody>
          <a:bodyPr/>
          <a:lstStyle/>
          <a:p>
            <a:endParaRPr kumimoji="1" lang="zh-CN" altLang="en-US" dirty="0"/>
          </a:p>
        </p:txBody>
      </p:sp>
      <p:sp>
        <p:nvSpPr>
          <p:cNvPr id="7" name="标题 2"/>
          <p:cNvSpPr>
            <a:spLocks noGrp="1"/>
          </p:cNvSpPr>
          <p:nvPr>
            <p:ph type="title"/>
          </p:nvPr>
        </p:nvSpPr>
        <p:spPr>
          <a:xfrm>
            <a:off x="457200" y="82569"/>
            <a:ext cx="7341570" cy="753033"/>
          </a:xfrm>
        </p:spPr>
        <p:txBody>
          <a:bodyPr vert="horz" lIns="0" tIns="0" rIns="0" bIns="0" rtlCol="0" anchor="b" anchorCtr="0">
            <a:noAutofit/>
          </a:bodyPr>
          <a:lstStyle/>
          <a:p>
            <a:r>
              <a:rPr lang="en-US" altLang="zh-CN" sz="3200" dirty="0">
                <a:solidFill>
                  <a:srgbClr val="3333FF"/>
                </a:solidFill>
                <a:latin typeface="微软雅黑" panose="020B0503020204020204" pitchFamily="34" charset="-122"/>
                <a:ea typeface="微软雅黑" panose="020B0503020204020204" pitchFamily="34" charset="-122"/>
              </a:rPr>
              <a:t>China</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Spallation</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Neutron</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Source</a:t>
            </a:r>
            <a:endParaRPr lang="zh-CN" altLang="en-US" sz="3200" dirty="0">
              <a:solidFill>
                <a:srgbClr val="3333FF"/>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rotWithShape="1">
          <a:blip r:embed="rId3"/>
          <a:srcRect l="-1" r="-1885" b="30377"/>
          <a:stretch>
            <a:fillRect/>
          </a:stretch>
        </p:blipFill>
        <p:spPr>
          <a:xfrm>
            <a:off x="460513" y="1064326"/>
            <a:ext cx="7620000" cy="5424037"/>
          </a:xfrm>
          <a:prstGeom prst="rect">
            <a:avLst/>
          </a:prstGeom>
        </p:spPr>
      </p:pic>
      <p:sp>
        <p:nvSpPr>
          <p:cNvPr id="5" name="圆角矩形标注 4"/>
          <p:cNvSpPr/>
          <p:nvPr/>
        </p:nvSpPr>
        <p:spPr>
          <a:xfrm>
            <a:off x="5257800" y="5029200"/>
            <a:ext cx="914400" cy="381000"/>
          </a:xfrm>
          <a:prstGeom prst="wedgeRoundRectCallout">
            <a:avLst>
              <a:gd name="adj1" fmla="val -11259"/>
              <a:gd name="adj2" fmla="val 10912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CSNS</a:t>
            </a:r>
            <a:endParaRPr kumimoji="1" lang="zh-CN" altLang="en-US" dirty="0"/>
          </a:p>
        </p:txBody>
      </p:sp>
      <p:sp>
        <p:nvSpPr>
          <p:cNvPr id="12" name="文本框 11"/>
          <p:cNvSpPr txBox="1"/>
          <p:nvPr/>
        </p:nvSpPr>
        <p:spPr>
          <a:xfrm>
            <a:off x="5829300" y="5528975"/>
            <a:ext cx="1143000" cy="306705"/>
          </a:xfrm>
          <a:prstGeom prst="rect">
            <a:avLst/>
          </a:prstGeom>
          <a:noFill/>
        </p:spPr>
        <p:txBody>
          <a:bodyPr wrap="square" rtlCol="0">
            <a:spAutoFit/>
          </a:bodyPr>
          <a:lstStyle/>
          <a:p>
            <a:r>
              <a:rPr kumimoji="1" lang="en-US" altLang="zh-CN" sz="1400" dirty="0"/>
              <a:t>Dongguan</a:t>
            </a:r>
            <a:endParaRPr kumimoji="1" lang="zh-CN" altLang="en-US" sz="1400" dirty="0"/>
          </a:p>
        </p:txBody>
      </p:sp>
      <p:sp>
        <p:nvSpPr>
          <p:cNvPr id="13" name="文本框 12"/>
          <p:cNvSpPr txBox="1"/>
          <p:nvPr/>
        </p:nvSpPr>
        <p:spPr>
          <a:xfrm>
            <a:off x="5257800" y="5885022"/>
            <a:ext cx="1143000" cy="307777"/>
          </a:xfrm>
          <a:prstGeom prst="rect">
            <a:avLst/>
          </a:prstGeom>
          <a:noFill/>
        </p:spPr>
        <p:txBody>
          <a:bodyPr wrap="square" rtlCol="0">
            <a:spAutoFit/>
          </a:bodyPr>
          <a:lstStyle/>
          <a:p>
            <a:r>
              <a:rPr kumimoji="1" lang="en-US" altLang="zh-CN" sz="1400" dirty="0"/>
              <a:t>Hongkong</a:t>
            </a:r>
            <a:endParaRPr kumimoji="1" lang="zh-CN" altLang="en-US" sz="1400" dirty="0"/>
          </a:p>
        </p:txBody>
      </p:sp>
      <p:cxnSp>
        <p:nvCxnSpPr>
          <p:cNvPr id="15" name="直线箭头连接符 14"/>
          <p:cNvCxnSpPr/>
          <p:nvPr/>
        </p:nvCxnSpPr>
        <p:spPr>
          <a:xfrm flipV="1">
            <a:off x="5562600" y="5705764"/>
            <a:ext cx="0" cy="2378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直线箭头连接符 16"/>
          <p:cNvCxnSpPr/>
          <p:nvPr/>
        </p:nvCxnSpPr>
        <p:spPr>
          <a:xfrm flipH="1">
            <a:off x="5715000" y="5705764"/>
            <a:ext cx="1143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Tm="34770"/>
    </mc:Choice>
    <mc:Fallback xmlns="">
      <p:transition spd="slow" advTm="3477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1"/>
          </p:nvPr>
        </p:nvSpPr>
        <p:spPr/>
        <p:txBody>
          <a:bodyPr/>
          <a:lstStyle/>
          <a:p>
            <a:fld id="{B6F15528-21DE-4FAA-801E-634DDDAF4B2B}" type="slidenum">
              <a:rPr lang="en-US" smtClean="0"/>
              <a:t>8</a:t>
            </a:fld>
            <a:endParaRPr lang="en-US"/>
          </a:p>
        </p:txBody>
      </p:sp>
      <p:sp>
        <p:nvSpPr>
          <p:cNvPr id="4" name="内容占位符 3"/>
          <p:cNvSpPr>
            <a:spLocks noGrp="1"/>
          </p:cNvSpPr>
          <p:nvPr>
            <p:ph sz="quarter" idx="14"/>
          </p:nvPr>
        </p:nvSpPr>
        <p:spPr/>
        <p:txBody>
          <a:bodyPr/>
          <a:lstStyle/>
          <a:p>
            <a:endParaRPr kumimoji="1" lang="zh-CN" altLang="en-US" dirty="0"/>
          </a:p>
        </p:txBody>
      </p:sp>
      <p:pic>
        <p:nvPicPr>
          <p:cNvPr id="6" name="Picture 1" descr="C:\Users\windows\AppData\Roaming\Tencent\Users\87651557\QQ\WinTemp\RichOle\J[Q$Y1}]Z%ZACGJH}4_DF@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355" y="1234440"/>
            <a:ext cx="8427445" cy="4556760"/>
          </a:xfrm>
          <a:prstGeom prst="rect">
            <a:avLst/>
          </a:prstGeom>
          <a:noFill/>
          <a:ln>
            <a:noFill/>
          </a:ln>
        </p:spPr>
      </p:pic>
      <p:sp>
        <p:nvSpPr>
          <p:cNvPr id="7" name="标题 2"/>
          <p:cNvSpPr>
            <a:spLocks noGrp="1"/>
          </p:cNvSpPr>
          <p:nvPr>
            <p:ph type="title"/>
          </p:nvPr>
        </p:nvSpPr>
        <p:spPr>
          <a:xfrm>
            <a:off x="457200" y="82569"/>
            <a:ext cx="8427444" cy="753033"/>
          </a:xfrm>
        </p:spPr>
        <p:txBody>
          <a:bodyPr vert="horz" lIns="0" tIns="0" rIns="0" bIns="0" rtlCol="0" anchor="b" anchorCtr="0">
            <a:noAutofit/>
          </a:bodyPr>
          <a:lstStyle/>
          <a:p>
            <a:r>
              <a:rPr lang="en-US" altLang="zh-CN" sz="3200" dirty="0">
                <a:solidFill>
                  <a:srgbClr val="3333FF"/>
                </a:solidFill>
                <a:latin typeface="微软雅黑" panose="020B0503020204020204" pitchFamily="34" charset="-122"/>
                <a:ea typeface="微软雅黑" panose="020B0503020204020204" pitchFamily="34" charset="-122"/>
              </a:rPr>
              <a:t>China</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Spallation</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Neutron</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Source</a:t>
            </a:r>
            <a:r>
              <a:rPr lang="zh-CN" altLang="en-US" sz="3200" dirty="0">
                <a:solidFill>
                  <a:srgbClr val="3333FF"/>
                </a:solidFill>
                <a:latin typeface="微软雅黑" panose="020B0503020204020204" pitchFamily="34" charset="-122"/>
                <a:ea typeface="微软雅黑" panose="020B0503020204020204" pitchFamily="34" charset="-122"/>
              </a:rPr>
              <a:t>（</a:t>
            </a:r>
            <a:r>
              <a:rPr lang="en-US" altLang="zh-CN" sz="3200" dirty="0">
                <a:solidFill>
                  <a:srgbClr val="3333FF"/>
                </a:solidFill>
                <a:latin typeface="微软雅黑" panose="020B0503020204020204" pitchFamily="34" charset="-122"/>
                <a:ea typeface="微软雅黑" panose="020B0503020204020204" pitchFamily="34" charset="-122"/>
              </a:rPr>
              <a:t>CSNS</a:t>
            </a:r>
            <a:r>
              <a:rPr lang="zh-CN" altLang="en-US" sz="3200" dirty="0">
                <a:solidFill>
                  <a:srgbClr val="3333FF"/>
                </a:solidFill>
                <a:latin typeface="微软雅黑" panose="020B0503020204020204" pitchFamily="34" charset="-122"/>
                <a:ea typeface="微软雅黑" panose="020B0503020204020204" pitchFamily="34" charset="-122"/>
              </a:rPr>
              <a:t>）</a:t>
            </a:r>
          </a:p>
        </p:txBody>
      </p:sp>
      <p:sp>
        <p:nvSpPr>
          <p:cNvPr id="8" name="框架 7"/>
          <p:cNvSpPr/>
          <p:nvPr/>
        </p:nvSpPr>
        <p:spPr>
          <a:xfrm>
            <a:off x="5562600" y="5181600"/>
            <a:ext cx="1219200" cy="609600"/>
          </a:xfrm>
          <a:prstGeom prst="frame">
            <a:avLst>
              <a:gd name="adj1" fmla="val 3676"/>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solidFill>
                  <a:srgbClr val="FF0000"/>
                </a:solidFill>
              </a:rPr>
              <a:t>MELODY</a:t>
            </a:r>
            <a:endParaRPr kumimoji="1" lang="zh-CN" altLang="en-US" dirty="0">
              <a:solidFill>
                <a:srgbClr val="FF0000"/>
              </a:solidFill>
            </a:endParaRPr>
          </a:p>
        </p:txBody>
      </p:sp>
      <p:sp>
        <p:nvSpPr>
          <p:cNvPr id="3" name="文本框 2"/>
          <p:cNvSpPr txBox="1"/>
          <p:nvPr/>
        </p:nvSpPr>
        <p:spPr>
          <a:xfrm>
            <a:off x="457200" y="5867400"/>
            <a:ext cx="8001000" cy="645160"/>
          </a:xfrm>
          <a:prstGeom prst="rect">
            <a:avLst/>
          </a:prstGeom>
          <a:noFill/>
        </p:spPr>
        <p:txBody>
          <a:bodyPr wrap="square" rtlCol="0">
            <a:spAutoFit/>
          </a:bodyPr>
          <a:lstStyle/>
          <a:p>
            <a:r>
              <a:rPr kumimoji="1" lang="en-US" altLang="zh-CN" dirty="0"/>
              <a:t>Accelerator:</a:t>
            </a:r>
            <a:r>
              <a:rPr kumimoji="1" lang="zh-CN" altLang="en-US" dirty="0"/>
              <a:t> </a:t>
            </a:r>
            <a:r>
              <a:rPr kumimoji="1" lang="en-US" altLang="zh-CN" dirty="0"/>
              <a:t>100kW</a:t>
            </a:r>
            <a:r>
              <a:rPr kumimoji="1" lang="zh-CN" altLang="en-US" dirty="0"/>
              <a:t> </a:t>
            </a:r>
            <a:r>
              <a:rPr kumimoji="1" lang="en-US" altLang="zh-CN" dirty="0"/>
              <a:t>25Hz</a:t>
            </a:r>
            <a:r>
              <a:rPr kumimoji="1" lang="zh-CN" altLang="en-US" dirty="0"/>
              <a:t> </a:t>
            </a:r>
            <a:r>
              <a:rPr kumimoji="1" lang="en-US" altLang="zh-CN" dirty="0"/>
              <a:t>1.6GeV</a:t>
            </a:r>
            <a:r>
              <a:rPr kumimoji="1" lang="zh-CN" altLang="en-US" dirty="0"/>
              <a:t> </a:t>
            </a:r>
            <a:r>
              <a:rPr kumimoji="1" lang="en-US" altLang="zh-CN" dirty="0"/>
              <a:t>proton</a:t>
            </a:r>
            <a:r>
              <a:rPr kumimoji="1" lang="zh-CN" altLang="en-US" dirty="0"/>
              <a:t> </a:t>
            </a:r>
            <a:r>
              <a:rPr kumimoji="1" lang="en-US" altLang="zh-CN" dirty="0"/>
              <a:t>beam</a:t>
            </a:r>
            <a:r>
              <a:rPr kumimoji="1" lang="zh-CN" altLang="en-US" dirty="0"/>
              <a:t> </a:t>
            </a:r>
            <a:endParaRPr kumimoji="1" lang="en-US" altLang="zh-CN" dirty="0"/>
          </a:p>
          <a:p>
            <a:r>
              <a:rPr kumimoji="1" lang="en-US" altLang="zh-CN" dirty="0"/>
              <a:t>Neutron</a:t>
            </a:r>
            <a:r>
              <a:rPr kumimoji="1" lang="zh-CN" altLang="en-US" dirty="0"/>
              <a:t> </a:t>
            </a:r>
            <a:r>
              <a:rPr kumimoji="1" lang="en-US" altLang="zh-CN" dirty="0"/>
              <a:t>Spectrometers:</a:t>
            </a:r>
            <a:r>
              <a:rPr kumimoji="1" lang="zh-CN" altLang="en-US" dirty="0"/>
              <a:t> </a:t>
            </a:r>
            <a:r>
              <a:rPr kumimoji="1" lang="en-US" altLang="zh-CN" dirty="0"/>
              <a:t>7</a:t>
            </a:r>
            <a:r>
              <a:rPr kumimoji="1" lang="zh-CN" altLang="en-US" dirty="0"/>
              <a:t> </a:t>
            </a:r>
            <a:r>
              <a:rPr kumimoji="1" lang="en-US" altLang="zh-CN" dirty="0"/>
              <a:t>built</a:t>
            </a:r>
            <a:r>
              <a:rPr kumimoji="1" lang="zh-CN" altLang="en-US" dirty="0"/>
              <a:t> </a:t>
            </a:r>
            <a:r>
              <a:rPr kumimoji="1" lang="en-US" altLang="zh-CN" dirty="0"/>
              <a:t>and</a:t>
            </a:r>
            <a:r>
              <a:rPr kumimoji="1" lang="zh-CN" altLang="en-US" dirty="0"/>
              <a:t> </a:t>
            </a:r>
            <a:r>
              <a:rPr kumimoji="1" lang="en-US" altLang="zh-CN" dirty="0"/>
              <a:t>3</a:t>
            </a:r>
            <a:r>
              <a:rPr kumimoji="1" lang="zh-CN" altLang="en-US" dirty="0"/>
              <a:t> </a:t>
            </a:r>
            <a:r>
              <a:rPr kumimoji="1" lang="en-US" altLang="zh-CN" dirty="0"/>
              <a:t>under</a:t>
            </a:r>
            <a:r>
              <a:rPr kumimoji="1" lang="zh-CN" altLang="en-US" dirty="0"/>
              <a:t> </a:t>
            </a:r>
            <a:r>
              <a:rPr kumimoji="1" lang="en-US" altLang="zh-CN" dirty="0"/>
              <a:t>construction</a:t>
            </a:r>
            <a:endParaRPr kumimoji="1" lang="zh-CN" altLang="en-US" dirty="0"/>
          </a:p>
        </p:txBody>
      </p:sp>
      <p:sp>
        <p:nvSpPr>
          <p:cNvPr id="5" name="文本框 4"/>
          <p:cNvSpPr txBox="1"/>
          <p:nvPr/>
        </p:nvSpPr>
        <p:spPr>
          <a:xfrm rot="238955">
            <a:off x="3642222" y="2052089"/>
            <a:ext cx="2057400" cy="461665"/>
          </a:xfrm>
          <a:prstGeom prst="rect">
            <a:avLst/>
          </a:prstGeom>
          <a:noFill/>
        </p:spPr>
        <p:txBody>
          <a:bodyPr wrap="square" rtlCol="0">
            <a:spAutoFit/>
          </a:bodyPr>
          <a:lstStyle/>
          <a:p>
            <a:r>
              <a:rPr kumimoji="1" lang="en-US" altLang="zh-CN" sz="2400" dirty="0">
                <a:solidFill>
                  <a:schemeClr val="bg1"/>
                </a:solidFill>
              </a:rPr>
              <a:t>80</a:t>
            </a:r>
            <a:r>
              <a:rPr kumimoji="1" lang="zh-CN" altLang="en-US" sz="2400" dirty="0">
                <a:solidFill>
                  <a:schemeClr val="bg1"/>
                </a:solidFill>
              </a:rPr>
              <a:t> </a:t>
            </a:r>
            <a:r>
              <a:rPr kumimoji="1" lang="en-US" altLang="zh-CN" sz="2400" dirty="0">
                <a:solidFill>
                  <a:schemeClr val="bg1"/>
                </a:solidFill>
              </a:rPr>
              <a:t>MeV</a:t>
            </a:r>
            <a:r>
              <a:rPr kumimoji="1" lang="zh-CN" altLang="en-US" sz="2400" dirty="0">
                <a:solidFill>
                  <a:schemeClr val="bg1"/>
                </a:solidFill>
              </a:rPr>
              <a:t> </a:t>
            </a:r>
            <a:r>
              <a:rPr kumimoji="1" lang="en-US" altLang="zh-CN" sz="2400" dirty="0" err="1">
                <a:solidFill>
                  <a:schemeClr val="bg1"/>
                </a:solidFill>
              </a:rPr>
              <a:t>Linac</a:t>
            </a:r>
            <a:endParaRPr kumimoji="1" lang="zh-CN" altLang="en-US" sz="2400" dirty="0">
              <a:solidFill>
                <a:schemeClr val="bg1"/>
              </a:solidFill>
            </a:endParaRPr>
          </a:p>
        </p:txBody>
      </p:sp>
      <p:sp>
        <p:nvSpPr>
          <p:cNvPr id="9" name="文本框 8"/>
          <p:cNvSpPr txBox="1"/>
          <p:nvPr/>
        </p:nvSpPr>
        <p:spPr>
          <a:xfrm>
            <a:off x="685800" y="3512820"/>
            <a:ext cx="1143000" cy="830997"/>
          </a:xfrm>
          <a:prstGeom prst="rect">
            <a:avLst/>
          </a:prstGeom>
          <a:noFill/>
        </p:spPr>
        <p:txBody>
          <a:bodyPr wrap="square" rtlCol="0">
            <a:spAutoFit/>
          </a:bodyPr>
          <a:lstStyle/>
          <a:p>
            <a:r>
              <a:rPr kumimoji="1" lang="en-US" altLang="zh-CN" sz="2400" dirty="0">
                <a:solidFill>
                  <a:schemeClr val="bg1"/>
                </a:solidFill>
              </a:rPr>
              <a:t>Target</a:t>
            </a:r>
            <a:r>
              <a:rPr kumimoji="1" lang="zh-CN" altLang="en-US" sz="2400" dirty="0">
                <a:solidFill>
                  <a:schemeClr val="bg1"/>
                </a:solidFill>
              </a:rPr>
              <a:t> </a:t>
            </a:r>
            <a:r>
              <a:rPr kumimoji="1" lang="en-US" altLang="zh-CN" sz="2400" dirty="0">
                <a:solidFill>
                  <a:schemeClr val="bg1"/>
                </a:solidFill>
              </a:rPr>
              <a:t>Station</a:t>
            </a:r>
            <a:endParaRPr kumimoji="1" lang="zh-CN" altLang="en-US" sz="24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50073"/>
    </mc:Choice>
    <mc:Fallback xmlns="">
      <p:transition spd="slow" advTm="5007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322389" y="1136789"/>
            <a:ext cx="8499222" cy="5082918"/>
            <a:chOff x="2642583" y="11540534"/>
            <a:chExt cx="9794622" cy="6257344"/>
          </a:xfrm>
        </p:grpSpPr>
        <p:grpSp>
          <p:nvGrpSpPr>
            <p:cNvPr id="11" name="layoutCSNS"/>
            <p:cNvGrpSpPr/>
            <p:nvPr/>
          </p:nvGrpSpPr>
          <p:grpSpPr>
            <a:xfrm>
              <a:off x="2642583" y="11540534"/>
              <a:ext cx="9794622" cy="6257344"/>
              <a:chOff x="2884629" y="11540534"/>
              <a:chExt cx="9794622" cy="6257344"/>
            </a:xfrm>
          </p:grpSpPr>
          <p:pic>
            <p:nvPicPr>
              <p:cNvPr id="14" name="图片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884629" y="11540534"/>
                <a:ext cx="9794622" cy="6257344"/>
              </a:xfrm>
              <a:prstGeom prst="rect">
                <a:avLst/>
              </a:prstGeom>
              <a:ln>
                <a:noFill/>
              </a:ln>
              <a:effectLst>
                <a:outerShdw blurRad="292100" dist="139700" dir="2700000" algn="tl" rotWithShape="0">
                  <a:srgbClr val="333333">
                    <a:alpha val="65000"/>
                  </a:srgbClr>
                </a:outerShdw>
              </a:effectLst>
            </p:spPr>
          </p:pic>
          <p:sp>
            <p:nvSpPr>
              <p:cNvPr id="15" name="矩形 14"/>
              <p:cNvSpPr/>
              <p:nvPr/>
            </p:nvSpPr>
            <p:spPr>
              <a:xfrm>
                <a:off x="9986433" y="16131116"/>
                <a:ext cx="2631525" cy="154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6" name="图片 6"/>
              <p:cNvPicPr>
                <a:picLocks noChangeAspect="1"/>
              </p:cNvPicPr>
              <p:nvPr/>
            </p:nvPicPr>
            <p:blipFill rotWithShape="1">
              <a:blip r:embed="rId3"/>
              <a:srcRect l="5191" t="66198" r="67133" b="5573"/>
              <a:stretch>
                <a:fillRect/>
              </a:stretch>
            </p:blipFill>
            <p:spPr>
              <a:xfrm rot="16200000">
                <a:off x="10060366" y="16679359"/>
                <a:ext cx="832010" cy="767054"/>
              </a:xfrm>
              <a:prstGeom prst="rect">
                <a:avLst/>
              </a:prstGeom>
              <a:effectLst/>
            </p:spPr>
          </p:pic>
          <p:pic>
            <p:nvPicPr>
              <p:cNvPr id="17" name="图片 16"/>
              <p:cNvPicPr>
                <a:picLocks noChangeAspect="1"/>
              </p:cNvPicPr>
              <p:nvPr/>
            </p:nvPicPr>
            <p:blipFill rotWithShape="1">
              <a:blip r:embed="rId4">
                <a:extLst>
                  <a:ext uri="{28A0092B-C50C-407E-A947-70E740481C1C}">
                    <a14:useLocalDpi xmlns:a14="http://schemas.microsoft.com/office/drawing/2010/main" val="0"/>
                  </a:ext>
                </a:extLst>
              </a:blip>
              <a:srcRect l="84399" t="64248" r="4330" b="22631"/>
              <a:stretch>
                <a:fillRect/>
              </a:stretch>
            </p:blipFill>
            <p:spPr>
              <a:xfrm>
                <a:off x="10450972" y="16838487"/>
                <a:ext cx="253477" cy="291197"/>
              </a:xfrm>
              <a:prstGeom prst="rect">
                <a:avLst/>
              </a:prstGeom>
            </p:spPr>
          </p:pic>
          <p:pic>
            <p:nvPicPr>
              <p:cNvPr id="18" name="图片 17"/>
              <p:cNvPicPr>
                <a:picLocks noChangeAspect="1"/>
              </p:cNvPicPr>
              <p:nvPr/>
            </p:nvPicPr>
            <p:blipFill rotWithShape="1">
              <a:blip r:embed="rId4">
                <a:extLst>
                  <a:ext uri="{28A0092B-C50C-407E-A947-70E740481C1C}">
                    <a14:useLocalDpi xmlns:a14="http://schemas.microsoft.com/office/drawing/2010/main" val="0"/>
                  </a:ext>
                </a:extLst>
              </a:blip>
              <a:srcRect l="104" t="6847" r="-101" b="2452"/>
              <a:stretch>
                <a:fillRect/>
              </a:stretch>
            </p:blipFill>
            <p:spPr>
              <a:xfrm>
                <a:off x="8448005" y="15469552"/>
                <a:ext cx="2413082" cy="2160000"/>
              </a:xfrm>
              <a:prstGeom prst="rect">
                <a:avLst/>
              </a:prstGeom>
            </p:spPr>
          </p:pic>
          <p:sp>
            <p:nvSpPr>
              <p:cNvPr id="19" name="文本框 18"/>
              <p:cNvSpPr txBox="1"/>
              <p:nvPr/>
            </p:nvSpPr>
            <p:spPr>
              <a:xfrm>
                <a:off x="9558159" y="15941110"/>
                <a:ext cx="1792051" cy="568334"/>
              </a:xfrm>
              <a:prstGeom prst="rect">
                <a:avLst/>
              </a:prstGeom>
              <a:solidFill>
                <a:schemeClr val="bg1"/>
              </a:solidFill>
            </p:spPr>
            <p:txBody>
              <a:bodyPr wrap="none" rtlCol="0">
                <a:spAutoFit/>
              </a:bodyPr>
              <a:lstStyle/>
              <a:p>
                <a:r>
                  <a:rPr lang="en-US" altLang="zh-CN" sz="2400" b="1" dirty="0">
                    <a:solidFill>
                      <a:srgbClr val="FF0000"/>
                    </a:solidFill>
                    <a:latin typeface="Garamond" panose="02020404030301010803" pitchFamily="18" charset="0"/>
                  </a:rPr>
                  <a:t>MELODY</a:t>
                </a:r>
                <a:endParaRPr lang="zh-CN" altLang="en-US" sz="2400" b="1" dirty="0">
                  <a:solidFill>
                    <a:srgbClr val="FF0000"/>
                  </a:solidFill>
                  <a:latin typeface="Garamond" panose="02020404030301010803" pitchFamily="18" charset="0"/>
                </a:endParaRPr>
              </a:p>
            </p:txBody>
          </p:sp>
          <p:pic>
            <p:nvPicPr>
              <p:cNvPr id="20" name="图片 6"/>
              <p:cNvPicPr>
                <a:picLocks noChangeAspect="1"/>
              </p:cNvPicPr>
              <p:nvPr/>
            </p:nvPicPr>
            <p:blipFill rotWithShape="1">
              <a:blip r:embed="rId3"/>
              <a:srcRect l="4992" t="64519" r="63991" b="7441"/>
              <a:stretch>
                <a:fillRect/>
              </a:stretch>
            </p:blipFill>
            <p:spPr>
              <a:xfrm rot="16200000">
                <a:off x="9977086" y="16631919"/>
                <a:ext cx="960869" cy="785068"/>
              </a:xfrm>
              <a:prstGeom prst="rect">
                <a:avLst/>
              </a:prstGeom>
              <a:effectLst/>
            </p:spPr>
          </p:pic>
          <p:pic>
            <p:nvPicPr>
              <p:cNvPr id="21" name="图片 20"/>
              <p:cNvPicPr>
                <a:picLocks noChangeAspect="1"/>
              </p:cNvPicPr>
              <p:nvPr/>
            </p:nvPicPr>
            <p:blipFill rotWithShape="1">
              <a:blip r:embed="rId2">
                <a:extLst>
                  <a:ext uri="{28A0092B-C50C-407E-A947-70E740481C1C}">
                    <a14:useLocalDpi xmlns:a14="http://schemas.microsoft.com/office/drawing/2010/main" val="0"/>
                  </a:ext>
                </a:extLst>
              </a:blip>
              <a:srcRect l="51962" t="60354" r="33395" b="34158"/>
              <a:stretch>
                <a:fillRect/>
              </a:stretch>
            </p:blipFill>
            <p:spPr>
              <a:xfrm>
                <a:off x="7971631" y="15318575"/>
                <a:ext cx="1434280" cy="343359"/>
              </a:xfrm>
              <a:prstGeom prst="rect">
                <a:avLst/>
              </a:prstGeom>
              <a:ln>
                <a:noFill/>
              </a:ln>
              <a:effectLst/>
            </p:spPr>
          </p:pic>
          <p:pic>
            <p:nvPicPr>
              <p:cNvPr id="22" name="图片 21"/>
              <p:cNvPicPr>
                <a:picLocks noChangeAspect="1"/>
              </p:cNvPicPr>
              <p:nvPr/>
            </p:nvPicPr>
            <p:blipFill rotWithShape="1">
              <a:blip r:embed="rId4">
                <a:extLst>
                  <a:ext uri="{28A0092B-C50C-407E-A947-70E740481C1C}">
                    <a14:useLocalDpi xmlns:a14="http://schemas.microsoft.com/office/drawing/2010/main" val="0"/>
                  </a:ext>
                </a:extLst>
              </a:blip>
              <a:srcRect l="66797" t="91222" r="-101" b="2452"/>
              <a:stretch>
                <a:fillRect/>
              </a:stretch>
            </p:blipFill>
            <p:spPr>
              <a:xfrm>
                <a:off x="10051870" y="17477156"/>
                <a:ext cx="813600" cy="152521"/>
              </a:xfrm>
              <a:prstGeom prst="rect">
                <a:avLst/>
              </a:prstGeom>
            </p:spPr>
          </p:pic>
          <p:sp>
            <p:nvSpPr>
              <p:cNvPr id="23" name="矩形 22"/>
              <p:cNvSpPr/>
              <p:nvPr/>
            </p:nvSpPr>
            <p:spPr>
              <a:xfrm>
                <a:off x="10850055" y="16508730"/>
                <a:ext cx="18000" cy="11160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rot="5400000">
                <a:off x="10797134" y="17567370"/>
                <a:ext cx="10800" cy="1080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10603195" y="17399878"/>
                <a:ext cx="228747" cy="175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10577710" y="17414664"/>
                <a:ext cx="126739" cy="590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rot="2230529">
                <a:off x="9763489" y="16459891"/>
                <a:ext cx="241441" cy="77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rot="672812">
                <a:off x="9939881" y="16550858"/>
                <a:ext cx="241441" cy="77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rot="672812">
                <a:off x="9790655" y="16449463"/>
                <a:ext cx="142461" cy="78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p:cNvSpPr txBox="1"/>
            <p:nvPr/>
          </p:nvSpPr>
          <p:spPr>
            <a:xfrm>
              <a:off x="10801713" y="16405117"/>
              <a:ext cx="1564280" cy="646331"/>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Surface muon beam line</a:t>
              </a:r>
              <a:endParaRPr lang="zh-CN" altLang="en-US" dirty="0">
                <a:latin typeface="Times New Roman" panose="02020603050405020304" pitchFamily="18" charset="0"/>
                <a:cs typeface="Times New Roman" panose="02020603050405020304" pitchFamily="18" charset="0"/>
              </a:endParaRPr>
            </a:p>
          </p:txBody>
        </p:sp>
        <p:cxnSp>
          <p:nvCxnSpPr>
            <p:cNvPr id="13" name="直接箭头连接符 24"/>
            <p:cNvCxnSpPr/>
            <p:nvPr/>
          </p:nvCxnSpPr>
          <p:spPr>
            <a:xfrm flipH="1">
              <a:off x="10147633" y="16755276"/>
              <a:ext cx="636081" cy="102057"/>
            </a:xfrm>
            <a:prstGeom prst="straightConnector1">
              <a:avLst/>
            </a:prstGeom>
            <a:ln w="31750">
              <a:headEnd type="none" w="med" len="lg"/>
              <a:tailEnd type="triangle" w="med" len="lg"/>
            </a:ln>
          </p:spPr>
          <p:style>
            <a:lnRef idx="1">
              <a:schemeClr val="accent1"/>
            </a:lnRef>
            <a:fillRef idx="0">
              <a:schemeClr val="accent1"/>
            </a:fillRef>
            <a:effectRef idx="0">
              <a:schemeClr val="accent1"/>
            </a:effectRef>
            <a:fontRef idx="minor">
              <a:schemeClr val="tx1"/>
            </a:fontRef>
          </p:style>
        </p:cxnSp>
      </p:grpSp>
      <p:sp>
        <p:nvSpPr>
          <p:cNvPr id="2" name="灯片编号占位符 1"/>
          <p:cNvSpPr>
            <a:spLocks noGrp="1"/>
          </p:cNvSpPr>
          <p:nvPr>
            <p:ph type="sldNum" sz="quarter" idx="11"/>
          </p:nvPr>
        </p:nvSpPr>
        <p:spPr/>
        <p:txBody>
          <a:bodyPr/>
          <a:lstStyle/>
          <a:p>
            <a:fld id="{B6F15528-21DE-4FAA-801E-634DDDAF4B2B}" type="slidenum">
              <a:rPr lang="en-US" smtClean="0"/>
              <a:t>9</a:t>
            </a:fld>
            <a:endParaRPr lang="en-US"/>
          </a:p>
        </p:txBody>
      </p:sp>
      <p:sp>
        <p:nvSpPr>
          <p:cNvPr id="7" name="标题 2"/>
          <p:cNvSpPr>
            <a:spLocks noGrp="1"/>
          </p:cNvSpPr>
          <p:nvPr>
            <p:ph type="title"/>
          </p:nvPr>
        </p:nvSpPr>
        <p:spPr>
          <a:xfrm>
            <a:off x="457200" y="82569"/>
            <a:ext cx="7341570" cy="753033"/>
          </a:xfrm>
        </p:spPr>
        <p:txBody>
          <a:bodyPr vert="horz" lIns="0" tIns="0" rIns="0" bIns="0" rtlCol="0" anchor="b" anchorCtr="0">
            <a:noAutofit/>
          </a:bodyPr>
          <a:lstStyle/>
          <a:p>
            <a:r>
              <a:rPr lang="en-US" altLang="zh-CN" sz="3200" dirty="0">
                <a:solidFill>
                  <a:srgbClr val="3333FF"/>
                </a:solidFill>
                <a:latin typeface="微软雅黑" panose="020B0503020204020204" pitchFamily="34" charset="-122"/>
                <a:ea typeface="微软雅黑" panose="020B0503020204020204" pitchFamily="34" charset="-122"/>
              </a:rPr>
              <a:t>CSNS</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II</a:t>
            </a:r>
            <a:r>
              <a:rPr lang="zh-CN" altLang="en-US" sz="3200" dirty="0">
                <a:solidFill>
                  <a:srgbClr val="3333FF"/>
                </a:solidFill>
                <a:latin typeface="微软雅黑" panose="020B0503020204020204" pitchFamily="34" charset="-122"/>
                <a:ea typeface="微软雅黑" panose="020B0503020204020204" pitchFamily="34" charset="-122"/>
              </a:rPr>
              <a:t> </a:t>
            </a:r>
            <a:r>
              <a:rPr lang="en-US" altLang="zh-CN" sz="3200" dirty="0">
                <a:solidFill>
                  <a:srgbClr val="3333FF"/>
                </a:solidFill>
                <a:latin typeface="微软雅黑" panose="020B0503020204020204" pitchFamily="34" charset="-122"/>
                <a:ea typeface="微软雅黑" panose="020B0503020204020204" pitchFamily="34" charset="-122"/>
              </a:rPr>
              <a:t>Project</a:t>
            </a:r>
            <a:endParaRPr lang="zh-CN" altLang="en-US" sz="3200" dirty="0">
              <a:solidFill>
                <a:srgbClr val="3333FF"/>
              </a:solidFill>
              <a:latin typeface="微软雅黑" panose="020B0503020204020204" pitchFamily="34" charset="-122"/>
              <a:ea typeface="微软雅黑" panose="020B0503020204020204" pitchFamily="34" charset="-122"/>
            </a:endParaRPr>
          </a:p>
        </p:txBody>
      </p:sp>
      <p:sp>
        <p:nvSpPr>
          <p:cNvPr id="8" name="框架 7"/>
          <p:cNvSpPr/>
          <p:nvPr/>
        </p:nvSpPr>
        <p:spPr>
          <a:xfrm>
            <a:off x="5867399" y="5112958"/>
            <a:ext cx="1417787" cy="1070532"/>
          </a:xfrm>
          <a:prstGeom prst="frame">
            <a:avLst>
              <a:gd name="adj1" fmla="val 3676"/>
            </a:avLst>
          </a:prstGeom>
          <a:solidFill>
            <a:srgbClr val="3333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srgbClr val="FF0000"/>
              </a:solidFill>
            </a:endParaRPr>
          </a:p>
        </p:txBody>
      </p:sp>
      <p:sp>
        <p:nvSpPr>
          <p:cNvPr id="5" name="文本框 4"/>
          <p:cNvSpPr txBox="1"/>
          <p:nvPr/>
        </p:nvSpPr>
        <p:spPr>
          <a:xfrm>
            <a:off x="3841626" y="1143000"/>
            <a:ext cx="1797174" cy="400110"/>
          </a:xfrm>
          <a:prstGeom prst="rect">
            <a:avLst/>
          </a:prstGeom>
          <a:noFill/>
        </p:spPr>
        <p:txBody>
          <a:bodyPr wrap="square" rtlCol="0">
            <a:spAutoFit/>
          </a:bodyPr>
          <a:lstStyle/>
          <a:p>
            <a:r>
              <a:rPr kumimoji="1" lang="en-US" altLang="zh-CN" sz="2000" b="1" dirty="0">
                <a:solidFill>
                  <a:schemeClr val="accent6">
                    <a:lumMod val="75000"/>
                  </a:schemeClr>
                </a:solidFill>
                <a:latin typeface="Times New Roman" panose="02020603050405020304" pitchFamily="18" charset="0"/>
                <a:ea typeface="华文仿宋" panose="02010600040101010101" pitchFamily="2" charset="-122"/>
                <a:cs typeface="Times New Roman" panose="02020603050405020304" pitchFamily="18" charset="0"/>
              </a:rPr>
              <a:t>300MeV</a:t>
            </a:r>
            <a:r>
              <a:rPr kumimoji="1" lang="zh-CN" altLang="en-US" sz="2000" b="1" dirty="0">
                <a:solidFill>
                  <a:schemeClr val="accent6">
                    <a:lumMod val="75000"/>
                  </a:schemeClr>
                </a:solidFill>
                <a:latin typeface="Times New Roman" panose="02020603050405020304" pitchFamily="18" charset="0"/>
                <a:ea typeface="华文仿宋" panose="02010600040101010101" pitchFamily="2" charset="-122"/>
                <a:cs typeface="Times New Roman" panose="02020603050405020304" pitchFamily="18" charset="0"/>
              </a:rPr>
              <a:t> </a:t>
            </a:r>
            <a:r>
              <a:rPr kumimoji="1" lang="en-US" altLang="zh-CN" sz="2000" b="1" dirty="0">
                <a:solidFill>
                  <a:schemeClr val="accent6">
                    <a:lumMod val="75000"/>
                  </a:schemeClr>
                </a:solidFill>
                <a:latin typeface="Times New Roman" panose="02020603050405020304" pitchFamily="18" charset="0"/>
                <a:ea typeface="华文仿宋" panose="02010600040101010101" pitchFamily="2" charset="-122"/>
                <a:cs typeface="Times New Roman" panose="02020603050405020304" pitchFamily="18" charset="0"/>
              </a:rPr>
              <a:t>SC</a:t>
            </a:r>
            <a:endParaRPr kumimoji="1" lang="zh-CN" altLang="en-US" sz="2000" b="1" dirty="0">
              <a:solidFill>
                <a:schemeClr val="accent6">
                  <a:lumMod val="75000"/>
                </a:schemeClr>
              </a:solidFill>
              <a:latin typeface="Times New Roman" panose="02020603050405020304" pitchFamily="18" charset="0"/>
              <a:ea typeface="华文仿宋" panose="02010600040101010101" pitchFamily="2" charset="-122"/>
              <a:cs typeface="Times New Roman" panose="02020603050405020304" pitchFamily="18" charset="0"/>
            </a:endParaRPr>
          </a:p>
        </p:txBody>
      </p:sp>
      <p:sp>
        <p:nvSpPr>
          <p:cNvPr id="30" name="文本框 29"/>
          <p:cNvSpPr txBox="1"/>
          <p:nvPr/>
        </p:nvSpPr>
        <p:spPr>
          <a:xfrm>
            <a:off x="6834849" y="2601173"/>
            <a:ext cx="1797174" cy="400110"/>
          </a:xfrm>
          <a:prstGeom prst="rect">
            <a:avLst/>
          </a:prstGeom>
          <a:noFill/>
        </p:spPr>
        <p:txBody>
          <a:bodyPr wrap="square" rtlCol="0">
            <a:spAutoFit/>
          </a:bodyPr>
          <a:lstStyle/>
          <a:p>
            <a:r>
              <a:rPr kumimoji="1" lang="en-US" altLang="zh-CN" sz="2000" b="1" dirty="0">
                <a:solidFill>
                  <a:schemeClr val="accent6">
                    <a:lumMod val="75000"/>
                  </a:schemeClr>
                </a:solidFill>
                <a:latin typeface="Times New Roman" panose="02020603050405020304" pitchFamily="18" charset="0"/>
                <a:ea typeface="华文仿宋" panose="02010600040101010101" pitchFamily="2" charset="-122"/>
                <a:cs typeface="Times New Roman" panose="02020603050405020304" pitchFamily="18" charset="0"/>
              </a:rPr>
              <a:t>500</a:t>
            </a:r>
            <a:r>
              <a:rPr kumimoji="1" lang="zh-CN" altLang="en-US" sz="2000" b="1" dirty="0">
                <a:solidFill>
                  <a:schemeClr val="accent6">
                    <a:lumMod val="75000"/>
                  </a:schemeClr>
                </a:solidFill>
                <a:latin typeface="Times New Roman" panose="02020603050405020304" pitchFamily="18" charset="0"/>
                <a:ea typeface="华文仿宋" panose="02010600040101010101" pitchFamily="2" charset="-122"/>
                <a:cs typeface="Times New Roman" panose="02020603050405020304" pitchFamily="18" charset="0"/>
              </a:rPr>
              <a:t> </a:t>
            </a:r>
            <a:r>
              <a:rPr kumimoji="1" lang="en-US" altLang="zh-CN" sz="2000" b="1" dirty="0">
                <a:solidFill>
                  <a:schemeClr val="accent6">
                    <a:lumMod val="75000"/>
                  </a:schemeClr>
                </a:solidFill>
                <a:latin typeface="Times New Roman" panose="02020603050405020304" pitchFamily="18" charset="0"/>
                <a:ea typeface="华文仿宋" panose="02010600040101010101" pitchFamily="2" charset="-122"/>
                <a:cs typeface="Times New Roman" panose="02020603050405020304" pitchFamily="18" charset="0"/>
              </a:rPr>
              <a:t>kW</a:t>
            </a:r>
            <a:endParaRPr kumimoji="1" lang="zh-CN" altLang="en-US" sz="2000" b="1" dirty="0">
              <a:solidFill>
                <a:schemeClr val="accent6">
                  <a:lumMod val="75000"/>
                </a:schemeClr>
              </a:solidFill>
              <a:latin typeface="Times New Roman" panose="02020603050405020304" pitchFamily="18" charset="0"/>
              <a:ea typeface="华文仿宋" panose="02010600040101010101" pitchFamily="2" charset="-122"/>
              <a:cs typeface="Times New Roman" panose="02020603050405020304" pitchFamily="18" charset="0"/>
            </a:endParaRPr>
          </a:p>
        </p:txBody>
      </p:sp>
      <p:sp>
        <p:nvSpPr>
          <p:cNvPr id="31" name="文本框 30"/>
          <p:cNvSpPr txBox="1"/>
          <p:nvPr/>
        </p:nvSpPr>
        <p:spPr>
          <a:xfrm>
            <a:off x="1752600" y="3678248"/>
            <a:ext cx="1797174" cy="400110"/>
          </a:xfrm>
          <a:prstGeom prst="rect">
            <a:avLst/>
          </a:prstGeom>
          <a:noFill/>
        </p:spPr>
        <p:txBody>
          <a:bodyPr wrap="square" rtlCol="0">
            <a:spAutoFit/>
          </a:bodyPr>
          <a:lstStyle/>
          <a:p>
            <a:r>
              <a:rPr kumimoji="1" lang="en-US" altLang="zh-CN" sz="2000" b="1" dirty="0">
                <a:solidFill>
                  <a:schemeClr val="accent6">
                    <a:lumMod val="75000"/>
                  </a:schemeClr>
                </a:solidFill>
                <a:latin typeface="Times New Roman" panose="02020603050405020304" pitchFamily="18" charset="0"/>
                <a:ea typeface="华文仿宋" panose="02010600040101010101" pitchFamily="2" charset="-122"/>
                <a:cs typeface="Times New Roman" panose="02020603050405020304" pitchFamily="18" charset="0"/>
              </a:rPr>
              <a:t>500</a:t>
            </a:r>
            <a:r>
              <a:rPr kumimoji="1" lang="zh-CN" altLang="en-US" sz="2000" b="1" dirty="0">
                <a:solidFill>
                  <a:schemeClr val="accent6">
                    <a:lumMod val="75000"/>
                  </a:schemeClr>
                </a:solidFill>
                <a:latin typeface="Times New Roman" panose="02020603050405020304" pitchFamily="18" charset="0"/>
                <a:ea typeface="华文仿宋" panose="02010600040101010101" pitchFamily="2" charset="-122"/>
                <a:cs typeface="Times New Roman" panose="02020603050405020304" pitchFamily="18" charset="0"/>
              </a:rPr>
              <a:t> </a:t>
            </a:r>
            <a:r>
              <a:rPr kumimoji="1" lang="en-US" altLang="zh-CN" sz="2000" b="1" dirty="0">
                <a:solidFill>
                  <a:schemeClr val="accent6">
                    <a:lumMod val="75000"/>
                  </a:schemeClr>
                </a:solidFill>
                <a:latin typeface="Times New Roman" panose="02020603050405020304" pitchFamily="18" charset="0"/>
                <a:ea typeface="华文仿宋" panose="02010600040101010101" pitchFamily="2" charset="-122"/>
                <a:cs typeface="Times New Roman" panose="02020603050405020304" pitchFamily="18" charset="0"/>
              </a:rPr>
              <a:t>kW</a:t>
            </a:r>
            <a:endParaRPr kumimoji="1" lang="zh-CN" altLang="en-US" sz="2000" b="1" dirty="0">
              <a:solidFill>
                <a:schemeClr val="accent6">
                  <a:lumMod val="75000"/>
                </a:schemeClr>
              </a:solidFill>
              <a:latin typeface="Times New Roman" panose="02020603050405020304" pitchFamily="18" charset="0"/>
              <a:ea typeface="华文仿宋" panose="02010600040101010101" pitchFamily="2" charset="-122"/>
              <a:cs typeface="Times New Roman" panose="02020603050405020304" pitchFamily="18" charset="0"/>
            </a:endParaRPr>
          </a:p>
        </p:txBody>
      </p:sp>
      <p:sp>
        <p:nvSpPr>
          <p:cNvPr id="32" name="文本框 31"/>
          <p:cNvSpPr txBox="1"/>
          <p:nvPr/>
        </p:nvSpPr>
        <p:spPr>
          <a:xfrm>
            <a:off x="2698626" y="2895600"/>
            <a:ext cx="2482974" cy="707886"/>
          </a:xfrm>
          <a:prstGeom prst="rect">
            <a:avLst/>
          </a:prstGeom>
          <a:noFill/>
        </p:spPr>
        <p:txBody>
          <a:bodyPr wrap="square" rtlCol="0">
            <a:spAutoFit/>
          </a:bodyPr>
          <a:lstStyle/>
          <a:p>
            <a:r>
              <a:rPr kumimoji="1" lang="en-US" altLang="zh-CN" sz="2000" b="1" dirty="0">
                <a:solidFill>
                  <a:schemeClr val="accent6">
                    <a:lumMod val="75000"/>
                  </a:schemeClr>
                </a:solidFill>
                <a:latin typeface="Times New Roman" panose="02020603050405020304" pitchFamily="18" charset="0"/>
                <a:ea typeface="华文仿宋" panose="02010600040101010101" pitchFamily="2" charset="-122"/>
                <a:cs typeface="Times New Roman" panose="02020603050405020304" pitchFamily="18" charset="0"/>
              </a:rPr>
              <a:t>9</a:t>
            </a:r>
            <a:r>
              <a:rPr kumimoji="1" lang="zh-CN" altLang="en-US" sz="2000" b="1" dirty="0">
                <a:solidFill>
                  <a:schemeClr val="accent6">
                    <a:lumMod val="75000"/>
                  </a:schemeClr>
                </a:solidFill>
                <a:latin typeface="Times New Roman" panose="02020603050405020304" pitchFamily="18" charset="0"/>
                <a:ea typeface="华文仿宋" panose="02010600040101010101" pitchFamily="2" charset="-122"/>
                <a:cs typeface="Times New Roman" panose="02020603050405020304" pitchFamily="18" charset="0"/>
              </a:rPr>
              <a:t> </a:t>
            </a:r>
            <a:r>
              <a:rPr kumimoji="1" lang="en-US" altLang="zh-CN" sz="2000" b="1" dirty="0">
                <a:solidFill>
                  <a:schemeClr val="accent6">
                    <a:lumMod val="75000"/>
                  </a:schemeClr>
                </a:solidFill>
                <a:latin typeface="Times New Roman" panose="02020603050405020304" pitchFamily="18" charset="0"/>
                <a:ea typeface="华文仿宋" panose="02010600040101010101" pitchFamily="2" charset="-122"/>
                <a:cs typeface="Times New Roman" panose="02020603050405020304" pitchFamily="18" charset="0"/>
              </a:rPr>
              <a:t>more</a:t>
            </a:r>
            <a:r>
              <a:rPr kumimoji="1" lang="zh-CN" altLang="en-US" sz="2000" b="1" dirty="0">
                <a:solidFill>
                  <a:schemeClr val="accent6">
                    <a:lumMod val="75000"/>
                  </a:schemeClr>
                </a:solidFill>
                <a:latin typeface="Times New Roman" panose="02020603050405020304" pitchFamily="18" charset="0"/>
                <a:ea typeface="华文仿宋" panose="02010600040101010101" pitchFamily="2" charset="-122"/>
                <a:cs typeface="Times New Roman" panose="02020603050405020304" pitchFamily="18" charset="0"/>
              </a:rPr>
              <a:t> </a:t>
            </a:r>
            <a:r>
              <a:rPr kumimoji="1" lang="en-US" altLang="zh-CN" sz="2000" b="1" dirty="0">
                <a:solidFill>
                  <a:schemeClr val="accent6">
                    <a:lumMod val="75000"/>
                  </a:schemeClr>
                </a:solidFill>
                <a:latin typeface="Times New Roman" panose="02020603050405020304" pitchFamily="18" charset="0"/>
                <a:ea typeface="华文仿宋" panose="02010600040101010101" pitchFamily="2" charset="-122"/>
                <a:cs typeface="Times New Roman" panose="02020603050405020304" pitchFamily="18" charset="0"/>
              </a:rPr>
              <a:t>neutron</a:t>
            </a:r>
            <a:r>
              <a:rPr kumimoji="1" lang="zh-CN" altLang="en-US" sz="2000" b="1" dirty="0">
                <a:solidFill>
                  <a:schemeClr val="accent6">
                    <a:lumMod val="75000"/>
                  </a:schemeClr>
                </a:solidFill>
                <a:latin typeface="Times New Roman" panose="02020603050405020304" pitchFamily="18" charset="0"/>
                <a:ea typeface="华文仿宋" panose="02010600040101010101" pitchFamily="2" charset="-122"/>
                <a:cs typeface="Times New Roman" panose="02020603050405020304" pitchFamily="18" charset="0"/>
              </a:rPr>
              <a:t> </a:t>
            </a:r>
            <a:r>
              <a:rPr kumimoji="1" lang="en-US" altLang="zh-CN" sz="2000" b="1" dirty="0">
                <a:solidFill>
                  <a:schemeClr val="accent6">
                    <a:lumMod val="75000"/>
                  </a:schemeClr>
                </a:solidFill>
                <a:latin typeface="Times New Roman" panose="02020603050405020304" pitchFamily="18" charset="0"/>
                <a:ea typeface="华文仿宋" panose="02010600040101010101" pitchFamily="2" charset="-122"/>
                <a:cs typeface="Times New Roman" panose="02020603050405020304" pitchFamily="18" charset="0"/>
              </a:rPr>
              <a:t>spectrometers</a:t>
            </a:r>
            <a:endParaRPr kumimoji="1" lang="zh-CN" altLang="en-US" sz="2000" b="1" dirty="0">
              <a:solidFill>
                <a:schemeClr val="accent6">
                  <a:lumMod val="75000"/>
                </a:schemeClr>
              </a:solidFill>
              <a:latin typeface="Times New Roman" panose="02020603050405020304" pitchFamily="18" charset="0"/>
              <a:ea typeface="华文仿宋" panose="0201060004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46967"/>
    </mc:Choice>
    <mc:Fallback xmlns="">
      <p:transition spd="slow" advTm="46967"/>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OMMONDATA" val="eyJoZGlkIjoiYWVhYTkwYjdkY2QwYjBmZjc1NGFjN2FhMTYyOGQ0YWE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UNIT_TABLE_BEAUTIFY" val="smartTable{6f61d368-8401-4f88-88ad-b2d6de6fb62e}"/>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0.xml><?xml version="1.0" encoding="utf-8"?>
<p:tagLst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PT Project Intro Wang</Template>
  <TotalTime>5914</TotalTime>
  <Words>3518</Words>
  <Application>Microsoft Macintosh PowerPoint</Application>
  <PresentationFormat>全屏显示(4:3)</PresentationFormat>
  <Paragraphs>633</Paragraphs>
  <Slides>52</Slides>
  <Notes>40</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52</vt:i4>
      </vt:variant>
    </vt:vector>
  </HeadingPairs>
  <TitlesOfParts>
    <vt:vector size="71" baseType="lpstr">
      <vt:lpstr>华文新魏</vt:lpstr>
      <vt:lpstr>微软雅黑</vt:lpstr>
      <vt:lpstr>Baoli SC</vt:lpstr>
      <vt:lpstr>Baoli TC Regular</vt:lpstr>
      <vt:lpstr>Gulliver</vt:lpstr>
      <vt:lpstr>Arial</vt:lpstr>
      <vt:lpstr>Arial Narrow</vt:lpstr>
      <vt:lpstr>Book Antiqua</vt:lpstr>
      <vt:lpstr>Calibri</vt:lpstr>
      <vt:lpstr>Cambria</vt:lpstr>
      <vt:lpstr>Cambria Math</vt:lpstr>
      <vt:lpstr>Garamond</vt:lpstr>
      <vt:lpstr>Helvetica Now Text</vt:lpstr>
      <vt:lpstr>Impact</vt:lpstr>
      <vt:lpstr>Symbol</vt:lpstr>
      <vt:lpstr>Times New Roman</vt:lpstr>
      <vt:lpstr>Wingdings</vt:lpstr>
      <vt:lpstr>Wingdings 3</vt:lpstr>
      <vt:lpstr>Blank</vt:lpstr>
      <vt:lpstr>PowerPoint 演示文稿</vt:lpstr>
      <vt:lpstr>Outlines</vt:lpstr>
      <vt:lpstr>PowerPoint 演示文稿</vt:lpstr>
      <vt:lpstr>PowerPoint 演示文稿</vt:lpstr>
      <vt:lpstr>PowerPoint 演示文稿</vt:lpstr>
      <vt:lpstr>PowerPoint 演示文稿</vt:lpstr>
      <vt:lpstr>China Spallation Neutron Source</vt:lpstr>
      <vt:lpstr>China Spallation Neutron Source（CSNS）</vt:lpstr>
      <vt:lpstr>CSNS II Project</vt:lpstr>
      <vt:lpstr>Architectural Design of MELODY</vt:lpstr>
      <vt:lpstr>MELODY Design</vt:lpstr>
      <vt:lpstr>Muon Target Station </vt:lpstr>
      <vt:lpstr>Muon Target Optimization </vt:lpstr>
      <vt:lpstr>Maintenance</vt:lpstr>
      <vt:lpstr>Surface Muon Beam</vt:lpstr>
      <vt:lpstr>Surface Muon application </vt:lpstr>
      <vt:lpstr>Surface Muon Beamline Design </vt:lpstr>
      <vt:lpstr>Optimization by A.I.</vt:lpstr>
      <vt:lpstr>Technique design of the magnets</vt:lpstr>
      <vt:lpstr>Beam measurement </vt:lpstr>
      <vt:lpstr>μSR Spectrometer</vt:lpstr>
      <vt:lpstr>Sample Environment</vt:lpstr>
      <vt:lpstr>Simulation</vt:lpstr>
      <vt:lpstr>Pros and cons</vt:lpstr>
      <vt:lpstr>Test Beam Port</vt:lpstr>
      <vt:lpstr>Muon moderation technology </vt:lpstr>
      <vt:lpstr>Muon moderation technology </vt:lpstr>
      <vt:lpstr>Muon moderation technology </vt:lpstr>
      <vt:lpstr>Muon de/acceleration/cooling</vt:lpstr>
      <vt:lpstr>Timeline of MELODY </vt:lpstr>
      <vt:lpstr>First Geosurvey</vt:lpstr>
      <vt:lpstr>Prospect with MELODY II</vt:lpstr>
      <vt:lpstr>μ- for MIXE</vt:lpstr>
      <vt:lpstr>Muon Induced X-ray Emission</vt:lpstr>
      <vt:lpstr>MIXE Applications</vt:lpstr>
      <vt:lpstr>Decay Muon Beam</vt:lpstr>
      <vt:lpstr>Decay Muon Applications</vt:lpstr>
      <vt:lpstr>Muon Beam Parameters </vt:lpstr>
      <vt:lpstr>PowerPoint 演示文稿</vt:lpstr>
      <vt:lpstr>PowerPoint 演示文稿</vt:lpstr>
      <vt:lpstr>Summary</vt:lpstr>
      <vt:lpstr>backups</vt:lpstr>
      <vt:lpstr>Potential muon physics - MuMuBar?</vt:lpstr>
      <vt:lpstr>PowerPoint 演示文稿</vt:lpstr>
      <vt:lpstr>MuMuBar requires High Repetition Muons</vt:lpstr>
      <vt:lpstr>PowerPoint 演示文稿</vt:lpstr>
      <vt:lpstr>PowerPoint 演示文稿</vt:lpstr>
      <vt:lpstr>HEMS 高强度缪子束线</vt:lpstr>
      <vt:lpstr>HEMS parameters</vt:lpstr>
      <vt:lpstr>Summary</vt:lpstr>
      <vt:lpstr>backups</vt:lpstr>
      <vt:lpstr>CSNS II Project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LLRF Feedback Stability</dc:title>
  <dc:creator>Wang, Faya</dc:creator>
  <cp:lastModifiedBy>Yu Bao</cp:lastModifiedBy>
  <cp:revision>3865</cp:revision>
  <cp:lastPrinted>2021-09-02T15:33:00Z</cp:lastPrinted>
  <dcterms:created xsi:type="dcterms:W3CDTF">2006-08-16T00:00:00Z</dcterms:created>
  <dcterms:modified xsi:type="dcterms:W3CDTF">2023-11-03T08:49:25Z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878EF46A2B4040FFB9E404656D0891BD</vt:lpwstr>
  </property>
  <property fmtid="{D5CDD505-2E9C-101B-9397-08002B2CF9AE}" pid="3" name="KSOProductBuildVer">
    <vt:lpwstr>2052-11.1.0.13703</vt:lpwstr>
  </property>
</Properties>
</file>