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pn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4.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75.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xml" ContentType="application/vnd.openxmlformats-officedocument.themeOverride+xml"/>
  <Override PartName="/ppt/notesSlides/notesSlide42.xml" ContentType="application/vnd.openxmlformats-officedocument.presentationml.notesSlide+xml"/>
  <Override PartName="/ppt/media/image127.jpg" ContentType="image/jpeg"/>
  <Override PartName="/ppt/notesSlides/notesSlide43.xml" ContentType="application/vnd.openxmlformats-officedocument.presentationml.notesSlide+xml"/>
  <Override PartName="/ppt/theme/themeOverride2.xml" ContentType="application/vnd.openxmlformats-officedocument.themeOverride+xml"/>
  <Override PartName="/ppt/tags/tag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04" r:id="rId2"/>
    <p:sldId id="3342" r:id="rId3"/>
    <p:sldId id="3343" r:id="rId4"/>
    <p:sldId id="3344" r:id="rId5"/>
    <p:sldId id="293" r:id="rId6"/>
    <p:sldId id="1910" r:id="rId7"/>
    <p:sldId id="927" r:id="rId8"/>
    <p:sldId id="1965" r:id="rId9"/>
    <p:sldId id="928" r:id="rId10"/>
    <p:sldId id="1939" r:id="rId11"/>
    <p:sldId id="1913" r:id="rId12"/>
    <p:sldId id="1079" r:id="rId13"/>
    <p:sldId id="2073" r:id="rId14"/>
    <p:sldId id="1936" r:id="rId15"/>
    <p:sldId id="1917" r:id="rId16"/>
    <p:sldId id="1903" r:id="rId17"/>
    <p:sldId id="3335" r:id="rId18"/>
    <p:sldId id="1940" r:id="rId19"/>
    <p:sldId id="1919" r:id="rId20"/>
    <p:sldId id="1204" r:id="rId21"/>
    <p:sldId id="1918" r:id="rId22"/>
    <p:sldId id="1955" r:id="rId23"/>
    <p:sldId id="1922" r:id="rId24"/>
    <p:sldId id="1923" r:id="rId25"/>
    <p:sldId id="1924" r:id="rId26"/>
    <p:sldId id="1380" r:id="rId27"/>
    <p:sldId id="1926" r:id="rId28"/>
    <p:sldId id="1947" r:id="rId29"/>
    <p:sldId id="3336" r:id="rId30"/>
    <p:sldId id="1944" r:id="rId31"/>
    <p:sldId id="962" r:id="rId32"/>
    <p:sldId id="1945" r:id="rId33"/>
    <p:sldId id="1946" r:id="rId34"/>
    <p:sldId id="984" r:id="rId35"/>
    <p:sldId id="977" r:id="rId36"/>
    <p:sldId id="1934" r:id="rId37"/>
    <p:sldId id="1931" r:id="rId38"/>
    <p:sldId id="1932" r:id="rId39"/>
    <p:sldId id="958" r:id="rId40"/>
    <p:sldId id="959" r:id="rId41"/>
    <p:sldId id="974" r:id="rId42"/>
    <p:sldId id="1210" r:id="rId43"/>
    <p:sldId id="1212" r:id="rId44"/>
    <p:sldId id="1211" r:id="rId45"/>
    <p:sldId id="1263" r:id="rId46"/>
    <p:sldId id="1943" r:id="rId47"/>
    <p:sldId id="3337" r:id="rId48"/>
    <p:sldId id="3340" r:id="rId49"/>
    <p:sldId id="3333" r:id="rId50"/>
    <p:sldId id="3338" r:id="rId51"/>
    <p:sldId id="3339" r:id="rId52"/>
    <p:sldId id="3334" r:id="rId53"/>
    <p:sldId id="3341" r:id="rId54"/>
    <p:sldId id="981" r:id="rId55"/>
    <p:sldId id="1654" r:id="rId56"/>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5" pos="7355" userDrawn="1">
          <p15:clr>
            <a:srgbClr val="A4A3A4"/>
          </p15:clr>
        </p15:guide>
        <p15:guide id="6" orient="horz" pos="3974" userDrawn="1">
          <p15:clr>
            <a:srgbClr val="A4A3A4"/>
          </p15:clr>
        </p15:guide>
        <p15:guide id="7" orient="horz" pos="2160" userDrawn="1">
          <p15:clr>
            <a:srgbClr val="A4A3A4"/>
          </p15:clr>
        </p15:guide>
        <p15:guide id="8" orient="horz" pos="10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ang" initials="h" lastIdx="1" clrIdx="0">
    <p:extLst>
      <p:ext uri="{19B8F6BF-5375-455C-9EA6-DF929625EA0E}">
        <p15:presenceInfo xmlns:p15="http://schemas.microsoft.com/office/powerpoint/2012/main" userId="huyang" providerId="None"/>
      </p:ext>
    </p:extLst>
  </p:cmAuthor>
  <p:cmAuthor id="2" name="绎奇 传媒" initials="绎奇" lastIdx="1" clrIdx="1">
    <p:extLst>
      <p:ext uri="{19B8F6BF-5375-455C-9EA6-DF929625EA0E}">
        <p15:presenceInfo xmlns:p15="http://schemas.microsoft.com/office/powerpoint/2012/main" userId="bed03f38a9ea49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0B57D3"/>
    <a:srgbClr val="FFFFFF"/>
    <a:srgbClr val="C00000"/>
    <a:srgbClr val="5B9BD5"/>
    <a:srgbClr val="0070C0"/>
    <a:srgbClr val="941100"/>
    <a:srgbClr val="000000"/>
    <a:srgbClr val="EDFFF7"/>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2" autoAdjust="0"/>
    <p:restoredTop sz="86395" autoAdjust="0"/>
  </p:normalViewPr>
  <p:slideViewPr>
    <p:cSldViewPr snapToGrid="0">
      <p:cViewPr varScale="1">
        <p:scale>
          <a:sx n="110" d="100"/>
          <a:sy n="110" d="100"/>
        </p:scale>
        <p:origin x="1576" y="168"/>
      </p:cViewPr>
      <p:guideLst>
        <p:guide pos="325"/>
        <p:guide pos="7355"/>
        <p:guide orient="horz" pos="3974"/>
        <p:guide orient="horz" pos="2160"/>
        <p:guide orient="horz" pos="1049"/>
      </p:guideLst>
    </p:cSldViewPr>
  </p:slideViewPr>
  <p:notesTextViewPr>
    <p:cViewPr>
      <p:scale>
        <a:sx n="150" d="100"/>
        <a:sy n="150" d="100"/>
      </p:scale>
      <p:origin x="0" y="0"/>
    </p:cViewPr>
  </p:notesTextViewPr>
  <p:sorterViewPr>
    <p:cViewPr varScale="1">
      <p:scale>
        <a:sx n="100" d="100"/>
        <a:sy n="100" d="100"/>
      </p:scale>
      <p:origin x="0" y="-16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3"/>
            <a:ext cx="2945659" cy="498134"/>
          </a:xfrm>
          <a:prstGeom prst="rect">
            <a:avLst/>
          </a:prstGeom>
        </p:spPr>
        <p:txBody>
          <a:bodyPr vert="horz" lIns="95562" tIns="47782" rIns="95562" bIns="47782" rtlCol="0"/>
          <a:lstStyle>
            <a:lvl1pPr algn="l">
              <a:defRPr sz="1300"/>
            </a:lvl1pPr>
          </a:lstStyle>
          <a:p>
            <a:endParaRPr lang="zh-CN" altLang="en-US"/>
          </a:p>
        </p:txBody>
      </p:sp>
      <p:sp>
        <p:nvSpPr>
          <p:cNvPr id="3" name="日期占位符 2"/>
          <p:cNvSpPr>
            <a:spLocks noGrp="1"/>
          </p:cNvSpPr>
          <p:nvPr>
            <p:ph type="dt" idx="1"/>
          </p:nvPr>
        </p:nvSpPr>
        <p:spPr>
          <a:xfrm>
            <a:off x="3850444" y="3"/>
            <a:ext cx="2945659" cy="498134"/>
          </a:xfrm>
          <a:prstGeom prst="rect">
            <a:avLst/>
          </a:prstGeom>
        </p:spPr>
        <p:txBody>
          <a:bodyPr vert="horz" lIns="95562" tIns="47782" rIns="95562" bIns="47782" rtlCol="0"/>
          <a:lstStyle>
            <a:lvl1pPr algn="r">
              <a:defRPr sz="1300"/>
            </a:lvl1pPr>
          </a:lstStyle>
          <a:p>
            <a:fld id="{0A2ABE51-0104-496D-A9E3-D512DCC6C481}" type="datetimeFigureOut">
              <a:rPr lang="zh-CN" altLang="en-US" smtClean="0"/>
              <a:t>2023/11/4</a:t>
            </a:fld>
            <a:endParaRPr lang="zh-CN" altLang="en-US"/>
          </a:p>
        </p:txBody>
      </p:sp>
      <p:sp>
        <p:nvSpPr>
          <p:cNvPr id="4" name="幻灯片图像占位符 3"/>
          <p:cNvSpPr>
            <a:spLocks noGrp="1" noRot="1" noChangeAspect="1"/>
          </p:cNvSpPr>
          <p:nvPr>
            <p:ph type="sldImg" idx="2"/>
          </p:nvPr>
        </p:nvSpPr>
        <p:spPr>
          <a:xfrm>
            <a:off x="419100" y="1241425"/>
            <a:ext cx="5959475" cy="3352800"/>
          </a:xfrm>
          <a:prstGeom prst="rect">
            <a:avLst/>
          </a:prstGeom>
          <a:noFill/>
          <a:ln w="12700">
            <a:solidFill>
              <a:prstClr val="black"/>
            </a:solidFill>
          </a:ln>
        </p:spPr>
        <p:txBody>
          <a:bodyPr vert="horz" lIns="95562" tIns="47782" rIns="95562" bIns="47782" rtlCol="0" anchor="ctr"/>
          <a:lstStyle/>
          <a:p>
            <a:endParaRPr lang="zh-CN" altLang="en-US"/>
          </a:p>
        </p:txBody>
      </p:sp>
      <p:sp>
        <p:nvSpPr>
          <p:cNvPr id="5" name="备注占位符 4"/>
          <p:cNvSpPr>
            <a:spLocks noGrp="1"/>
          </p:cNvSpPr>
          <p:nvPr>
            <p:ph type="body" sz="quarter" idx="3"/>
          </p:nvPr>
        </p:nvSpPr>
        <p:spPr>
          <a:xfrm>
            <a:off x="679768" y="4777959"/>
            <a:ext cx="5438140" cy="3909239"/>
          </a:xfrm>
          <a:prstGeom prst="rect">
            <a:avLst/>
          </a:prstGeom>
        </p:spPr>
        <p:txBody>
          <a:bodyPr vert="horz" lIns="95562" tIns="47782" rIns="95562" bIns="47782"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1" y="9430093"/>
            <a:ext cx="2945659" cy="498133"/>
          </a:xfrm>
          <a:prstGeom prst="rect">
            <a:avLst/>
          </a:prstGeom>
        </p:spPr>
        <p:txBody>
          <a:bodyPr vert="horz" lIns="95562" tIns="47782" rIns="95562" bIns="47782"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850444" y="9430093"/>
            <a:ext cx="2945659" cy="498133"/>
          </a:xfrm>
          <a:prstGeom prst="rect">
            <a:avLst/>
          </a:prstGeom>
        </p:spPr>
        <p:txBody>
          <a:bodyPr vert="horz" lIns="95562" tIns="47782" rIns="95562" bIns="47782" rtlCol="0" anchor="b"/>
          <a:lstStyle>
            <a:lvl1pPr algn="r">
              <a:defRPr sz="1300"/>
            </a:lvl1pPr>
          </a:lstStyle>
          <a:p>
            <a:fld id="{35FECD03-DB0F-463A-91C8-2F6CD57640CC}" type="slidenum">
              <a:rPr lang="zh-CN" altLang="en-US" smtClean="0"/>
              <a:t>‹#›</a:t>
            </a:fld>
            <a:endParaRPr lang="zh-CN" altLang="en-US"/>
          </a:p>
        </p:txBody>
      </p:sp>
    </p:spTree>
    <p:extLst>
      <p:ext uri="{BB962C8B-B14F-4D97-AF65-F5344CB8AC3E}">
        <p14:creationId xmlns:p14="http://schemas.microsoft.com/office/powerpoint/2010/main" val="3989178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316">
              <a:lnSpc>
                <a:spcPct val="200000"/>
              </a:lnSpc>
            </a:pPr>
            <a:endParaRPr lang="zh-CN" altLang="zh-CN" sz="15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1</a:t>
            </a:fld>
            <a:endParaRPr lang="zh-CN" altLang="en-US"/>
          </a:p>
        </p:txBody>
      </p:sp>
    </p:spTree>
    <p:extLst>
      <p:ext uri="{BB962C8B-B14F-4D97-AF65-F5344CB8AC3E}">
        <p14:creationId xmlns:p14="http://schemas.microsoft.com/office/powerpoint/2010/main" val="979911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55553">
              <a:defRPr/>
            </a:pPr>
            <a:fld id="{35FECD03-DB0F-463A-91C8-2F6CD57640CC}" type="slidenum">
              <a:rPr lang="zh-CN" altLang="en-US">
                <a:solidFill>
                  <a:prstClr val="black"/>
                </a:solidFill>
                <a:latin typeface="Calibri" panose="020F0502020204030204"/>
                <a:ea typeface="宋体" panose="02010600030101010101" pitchFamily="2" charset="-122"/>
              </a:rPr>
              <a:pPr defTabSz="955553">
                <a:defRPr/>
              </a:pPr>
              <a:t>13</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397280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14</a:t>
            </a:fld>
            <a:endParaRPr lang="zh-CN" altLang="en-US"/>
          </a:p>
        </p:txBody>
      </p:sp>
    </p:spTree>
    <p:extLst>
      <p:ext uri="{BB962C8B-B14F-4D97-AF65-F5344CB8AC3E}">
        <p14:creationId xmlns:p14="http://schemas.microsoft.com/office/powerpoint/2010/main" val="208115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15</a:t>
            </a:fld>
            <a:endParaRPr lang="zh-CN" altLang="en-US"/>
          </a:p>
        </p:txBody>
      </p:sp>
    </p:spTree>
    <p:extLst>
      <p:ext uri="{BB962C8B-B14F-4D97-AF65-F5344CB8AC3E}">
        <p14:creationId xmlns:p14="http://schemas.microsoft.com/office/powerpoint/2010/main" val="245588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16</a:t>
            </a:fld>
            <a:endParaRPr lang="zh-CN" altLang="en-US"/>
          </a:p>
        </p:txBody>
      </p:sp>
    </p:spTree>
    <p:extLst>
      <p:ext uri="{BB962C8B-B14F-4D97-AF65-F5344CB8AC3E}">
        <p14:creationId xmlns:p14="http://schemas.microsoft.com/office/powerpoint/2010/main" val="2511201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316">
              <a:lnSpc>
                <a:spcPct val="200000"/>
              </a:lnSpc>
            </a:pPr>
            <a:endParaRPr lang="en-US" altLang="zh-CN" sz="1400" kern="100" baseline="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17</a:t>
            </a:fld>
            <a:endParaRPr lang="zh-CN" altLang="en-US"/>
          </a:p>
        </p:txBody>
      </p:sp>
    </p:spTree>
    <p:extLst>
      <p:ext uri="{BB962C8B-B14F-4D97-AF65-F5344CB8AC3E}">
        <p14:creationId xmlns:p14="http://schemas.microsoft.com/office/powerpoint/2010/main" val="3157911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18</a:t>
            </a:fld>
            <a:endParaRPr lang="zh-CN" altLang="en-US"/>
          </a:p>
        </p:txBody>
      </p:sp>
    </p:spTree>
    <p:extLst>
      <p:ext uri="{BB962C8B-B14F-4D97-AF65-F5344CB8AC3E}">
        <p14:creationId xmlns:p14="http://schemas.microsoft.com/office/powerpoint/2010/main" val="386613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19</a:t>
            </a:fld>
            <a:endParaRPr lang="zh-CN" altLang="en-US"/>
          </a:p>
        </p:txBody>
      </p:sp>
    </p:spTree>
    <p:extLst>
      <p:ext uri="{BB962C8B-B14F-4D97-AF65-F5344CB8AC3E}">
        <p14:creationId xmlns:p14="http://schemas.microsoft.com/office/powerpoint/2010/main" val="2532271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20</a:t>
            </a:fld>
            <a:endParaRPr lang="zh-CN" altLang="en-US"/>
          </a:p>
        </p:txBody>
      </p:sp>
    </p:spTree>
    <p:extLst>
      <p:ext uri="{BB962C8B-B14F-4D97-AF65-F5344CB8AC3E}">
        <p14:creationId xmlns:p14="http://schemas.microsoft.com/office/powerpoint/2010/main" val="34285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21</a:t>
            </a:fld>
            <a:endParaRPr lang="zh-CN" altLang="en-US"/>
          </a:p>
        </p:txBody>
      </p:sp>
    </p:spTree>
    <p:extLst>
      <p:ext uri="{BB962C8B-B14F-4D97-AF65-F5344CB8AC3E}">
        <p14:creationId xmlns:p14="http://schemas.microsoft.com/office/powerpoint/2010/main" val="1910370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22</a:t>
            </a:fld>
            <a:endParaRPr lang="zh-CN" altLang="en-US"/>
          </a:p>
        </p:txBody>
      </p:sp>
    </p:spTree>
    <p:extLst>
      <p:ext uri="{BB962C8B-B14F-4D97-AF65-F5344CB8AC3E}">
        <p14:creationId xmlns:p14="http://schemas.microsoft.com/office/powerpoint/2010/main" val="2113620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316">
              <a:lnSpc>
                <a:spcPct val="200000"/>
              </a:lnSpc>
            </a:pPr>
            <a:endParaRPr lang="en-US" altLang="zh-CN" sz="1400" kern="100" baseline="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5</a:t>
            </a:fld>
            <a:endParaRPr lang="zh-CN" altLang="en-US"/>
          </a:p>
        </p:txBody>
      </p:sp>
    </p:spTree>
    <p:extLst>
      <p:ext uri="{BB962C8B-B14F-4D97-AF65-F5344CB8AC3E}">
        <p14:creationId xmlns:p14="http://schemas.microsoft.com/office/powerpoint/2010/main" val="3650144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23</a:t>
            </a:fld>
            <a:endParaRPr lang="zh-CN" altLang="en-US"/>
          </a:p>
        </p:txBody>
      </p:sp>
    </p:spTree>
    <p:extLst>
      <p:ext uri="{BB962C8B-B14F-4D97-AF65-F5344CB8AC3E}">
        <p14:creationId xmlns:p14="http://schemas.microsoft.com/office/powerpoint/2010/main" val="2014390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24</a:t>
            </a:fld>
            <a:endParaRPr lang="zh-CN" altLang="en-US"/>
          </a:p>
        </p:txBody>
      </p:sp>
    </p:spTree>
    <p:extLst>
      <p:ext uri="{BB962C8B-B14F-4D97-AF65-F5344CB8AC3E}">
        <p14:creationId xmlns:p14="http://schemas.microsoft.com/office/powerpoint/2010/main" val="342450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25</a:t>
            </a:fld>
            <a:endParaRPr lang="zh-CN" altLang="en-US"/>
          </a:p>
        </p:txBody>
      </p:sp>
    </p:spTree>
    <p:extLst>
      <p:ext uri="{BB962C8B-B14F-4D97-AF65-F5344CB8AC3E}">
        <p14:creationId xmlns:p14="http://schemas.microsoft.com/office/powerpoint/2010/main" val="360127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ECD03-DB0F-463A-91C8-2F6CD57640CC}"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sz="1800" b="1" kern="1200" dirty="0">
              <a:solidFill>
                <a:srgbClr val="0070C0"/>
              </a:solidFill>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ECD03-DB0F-463A-91C8-2F6CD57640CC}"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2212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28</a:t>
            </a:fld>
            <a:endParaRPr lang="zh-CN" altLang="en-US"/>
          </a:p>
        </p:txBody>
      </p:sp>
    </p:spTree>
    <p:extLst>
      <p:ext uri="{BB962C8B-B14F-4D97-AF65-F5344CB8AC3E}">
        <p14:creationId xmlns:p14="http://schemas.microsoft.com/office/powerpoint/2010/main" val="1909796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316">
              <a:lnSpc>
                <a:spcPct val="200000"/>
              </a:lnSpc>
            </a:pPr>
            <a:endParaRPr lang="en-US" altLang="zh-CN" sz="1400" kern="100" baseline="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29</a:t>
            </a:fld>
            <a:endParaRPr lang="zh-CN" altLang="en-US"/>
          </a:p>
        </p:txBody>
      </p:sp>
    </p:spTree>
    <p:extLst>
      <p:ext uri="{BB962C8B-B14F-4D97-AF65-F5344CB8AC3E}">
        <p14:creationId xmlns:p14="http://schemas.microsoft.com/office/powerpoint/2010/main" val="316522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30</a:t>
            </a:fld>
            <a:endParaRPr lang="zh-CN" altLang="en-US"/>
          </a:p>
        </p:txBody>
      </p:sp>
    </p:spTree>
    <p:extLst>
      <p:ext uri="{BB962C8B-B14F-4D97-AF65-F5344CB8AC3E}">
        <p14:creationId xmlns:p14="http://schemas.microsoft.com/office/powerpoint/2010/main" val="1839497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31</a:t>
            </a:fld>
            <a:endParaRPr lang="zh-CN" altLang="en-US"/>
          </a:p>
        </p:txBody>
      </p:sp>
    </p:spTree>
    <p:extLst>
      <p:ext uri="{BB962C8B-B14F-4D97-AF65-F5344CB8AC3E}">
        <p14:creationId xmlns:p14="http://schemas.microsoft.com/office/powerpoint/2010/main" val="698038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55553">
              <a:defRPr/>
            </a:pPr>
            <a:fld id="{35FECD03-DB0F-463A-91C8-2F6CD57640CC}" type="slidenum">
              <a:rPr lang="zh-CN" altLang="en-US">
                <a:solidFill>
                  <a:prstClr val="black"/>
                </a:solidFill>
                <a:latin typeface="Calibri" panose="020F0502020204030204"/>
                <a:ea typeface="宋体" panose="02010600030101010101" pitchFamily="2" charset="-122"/>
              </a:rPr>
              <a:pPr defTabSz="955553">
                <a:defRPr/>
              </a:pPr>
              <a:t>32</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78769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nSpc>
                <a:spcPct val="150000"/>
              </a:lnSpc>
            </a:pPr>
            <a:endParaRPr lang="zh-CN" altLang="zh-CN" sz="1200" kern="1200" dirty="0">
              <a:solidFill>
                <a:schemeClr val="tx1"/>
              </a:solidFill>
              <a:effectLst/>
              <a:latin typeface="微软雅黑" pitchFamily="34" charset="-122"/>
              <a:ea typeface="微软雅黑" pitchFamily="34" charset="-122"/>
              <a:cs typeface="+mn-cs"/>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6</a:t>
            </a:fld>
            <a:endParaRPr lang="zh-CN" altLang="en-US"/>
          </a:p>
        </p:txBody>
      </p:sp>
    </p:spTree>
    <p:extLst>
      <p:ext uri="{BB962C8B-B14F-4D97-AF65-F5344CB8AC3E}">
        <p14:creationId xmlns:p14="http://schemas.microsoft.com/office/powerpoint/2010/main" val="2874653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55553">
              <a:defRPr/>
            </a:pPr>
            <a:fld id="{35FECD03-DB0F-463A-91C8-2F6CD57640CC}" type="slidenum">
              <a:rPr lang="zh-CN" altLang="en-US">
                <a:solidFill>
                  <a:prstClr val="black"/>
                </a:solidFill>
                <a:latin typeface="Calibri" panose="020F0502020204030204"/>
                <a:ea typeface="宋体" panose="02010600030101010101" pitchFamily="2" charset="-122"/>
              </a:rPr>
              <a:pPr defTabSz="955553">
                <a:defRPr/>
              </a:pPr>
              <a:t>33</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394874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34</a:t>
            </a:fld>
            <a:endParaRPr lang="zh-CN" altLang="en-US"/>
          </a:p>
        </p:txBody>
      </p:sp>
    </p:spTree>
    <p:extLst>
      <p:ext uri="{BB962C8B-B14F-4D97-AF65-F5344CB8AC3E}">
        <p14:creationId xmlns:p14="http://schemas.microsoft.com/office/powerpoint/2010/main" val="243428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35</a:t>
            </a:fld>
            <a:endParaRPr lang="zh-CN" altLang="en-US"/>
          </a:p>
        </p:txBody>
      </p:sp>
    </p:spTree>
    <p:extLst>
      <p:ext uri="{BB962C8B-B14F-4D97-AF65-F5344CB8AC3E}">
        <p14:creationId xmlns:p14="http://schemas.microsoft.com/office/powerpoint/2010/main" val="2317273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37</a:t>
            </a:fld>
            <a:endParaRPr lang="zh-CN" altLang="en-US"/>
          </a:p>
        </p:txBody>
      </p:sp>
    </p:spTree>
    <p:extLst>
      <p:ext uri="{BB962C8B-B14F-4D97-AF65-F5344CB8AC3E}">
        <p14:creationId xmlns:p14="http://schemas.microsoft.com/office/powerpoint/2010/main" val="2819203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38</a:t>
            </a:fld>
            <a:endParaRPr lang="zh-CN" altLang="en-US"/>
          </a:p>
        </p:txBody>
      </p:sp>
    </p:spTree>
    <p:extLst>
      <p:ext uri="{BB962C8B-B14F-4D97-AF65-F5344CB8AC3E}">
        <p14:creationId xmlns:p14="http://schemas.microsoft.com/office/powerpoint/2010/main" val="2017678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39</a:t>
            </a:fld>
            <a:endParaRPr lang="zh-CN" altLang="en-US"/>
          </a:p>
        </p:txBody>
      </p:sp>
    </p:spTree>
    <p:extLst>
      <p:ext uri="{BB962C8B-B14F-4D97-AF65-F5344CB8AC3E}">
        <p14:creationId xmlns:p14="http://schemas.microsoft.com/office/powerpoint/2010/main" val="770325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b="0"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40</a:t>
            </a:fld>
            <a:endParaRPr lang="zh-CN" altLang="en-US"/>
          </a:p>
        </p:txBody>
      </p:sp>
    </p:spTree>
    <p:extLst>
      <p:ext uri="{BB962C8B-B14F-4D97-AF65-F5344CB8AC3E}">
        <p14:creationId xmlns:p14="http://schemas.microsoft.com/office/powerpoint/2010/main" val="658125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41</a:t>
            </a:fld>
            <a:endParaRPr lang="zh-CN" altLang="en-US"/>
          </a:p>
        </p:txBody>
      </p:sp>
    </p:spTree>
    <p:extLst>
      <p:ext uri="{BB962C8B-B14F-4D97-AF65-F5344CB8AC3E}">
        <p14:creationId xmlns:p14="http://schemas.microsoft.com/office/powerpoint/2010/main" val="1390236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ECD03-DB0F-463A-91C8-2F6CD57640CC}"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859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ECD03-DB0F-463A-91C8-2F6CD57640CC}"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85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7</a:t>
            </a:fld>
            <a:endParaRPr lang="zh-CN" altLang="en-US"/>
          </a:p>
        </p:txBody>
      </p:sp>
    </p:spTree>
    <p:extLst>
      <p:ext uri="{BB962C8B-B14F-4D97-AF65-F5344CB8AC3E}">
        <p14:creationId xmlns:p14="http://schemas.microsoft.com/office/powerpoint/2010/main" val="807634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FECD03-DB0F-463A-91C8-2F6CD57640CC}" type="slidenum">
              <a:rPr kumimoji="0" lang="zh-CN" altLang="en-US" sz="13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3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859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45</a:t>
            </a:fld>
            <a:endParaRPr lang="zh-CN" altLang="en-US"/>
          </a:p>
        </p:txBody>
      </p:sp>
    </p:spTree>
    <p:extLst>
      <p:ext uri="{BB962C8B-B14F-4D97-AF65-F5344CB8AC3E}">
        <p14:creationId xmlns:p14="http://schemas.microsoft.com/office/powerpoint/2010/main" val="342859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76250" y="919163"/>
            <a:ext cx="6146800" cy="3457575"/>
          </a:xfrm>
        </p:spPr>
      </p:sp>
      <p:sp>
        <p:nvSpPr>
          <p:cNvPr id="3" name="备注占位符 2"/>
          <p:cNvSpPr>
            <a:spLocks noGrp="1"/>
          </p:cNvSpPr>
          <p:nvPr>
            <p:ph type="body" idx="1"/>
          </p:nvPr>
        </p:nvSpPr>
        <p:spPr/>
        <p:txBody>
          <a:bodyPr/>
          <a:lstStyle/>
          <a:p>
            <a:pPr>
              <a:lnSpc>
                <a:spcPct val="150000"/>
              </a:lnSpc>
            </a:pPr>
            <a:endParaRPr lang="zh-CN" altLang="zh-CN" dirty="0">
              <a:latin typeface="微软雅黑" pitchFamily="34" charset="-122"/>
              <a:ea typeface="微软雅黑" pitchFamily="34" charset="-122"/>
            </a:endParaRPr>
          </a:p>
        </p:txBody>
      </p:sp>
      <p:sp>
        <p:nvSpPr>
          <p:cNvPr id="4" name="灯片编号占位符 3"/>
          <p:cNvSpPr>
            <a:spLocks noGrp="1"/>
          </p:cNvSpPr>
          <p:nvPr>
            <p:ph type="sldNum" sz="quarter" idx="5"/>
          </p:nvPr>
        </p:nvSpPr>
        <p:spPr/>
        <p:txBody>
          <a:bodyPr/>
          <a:lstStyle/>
          <a:p>
            <a:fld id="{35FECD03-DB0F-463A-91C8-2F6CD57640CC}" type="slidenum">
              <a:rPr lang="zh-CN" altLang="en-US" smtClean="0"/>
              <a:t>46</a:t>
            </a:fld>
            <a:endParaRPr lang="zh-CN" altLang="en-US"/>
          </a:p>
        </p:txBody>
      </p:sp>
    </p:spTree>
    <p:extLst>
      <p:ext uri="{BB962C8B-B14F-4D97-AF65-F5344CB8AC3E}">
        <p14:creationId xmlns:p14="http://schemas.microsoft.com/office/powerpoint/2010/main" val="9788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316">
              <a:lnSpc>
                <a:spcPct val="200000"/>
              </a:lnSpc>
            </a:pPr>
            <a:endParaRPr lang="en-US" altLang="zh-CN" sz="1400" kern="100" baseline="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47</a:t>
            </a:fld>
            <a:endParaRPr lang="zh-CN" altLang="en-US"/>
          </a:p>
        </p:txBody>
      </p:sp>
    </p:spTree>
    <p:extLst>
      <p:ext uri="{BB962C8B-B14F-4D97-AF65-F5344CB8AC3E}">
        <p14:creationId xmlns:p14="http://schemas.microsoft.com/office/powerpoint/2010/main" val="2153025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zh-CN" baseline="0" dirty="0"/>
          </a:p>
        </p:txBody>
      </p:sp>
      <p:sp>
        <p:nvSpPr>
          <p:cNvPr id="10244"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spcBef>
                <a:spcPct val="30000"/>
              </a:spcBef>
              <a:defRPr sz="1200">
                <a:solidFill>
                  <a:schemeClr val="tx1"/>
                </a:solidFill>
                <a:latin typeface="Calibri" panose="020F0502020204030204" charset="0"/>
                <a:ea typeface="宋体" panose="02010600030101010101" pitchFamily="2" charset="-122"/>
              </a:defRPr>
            </a:lvl1pPr>
            <a:lvl2pPr marL="742950" indent="-285750">
              <a:spcBef>
                <a:spcPct val="30000"/>
              </a:spcBef>
              <a:defRPr sz="1200">
                <a:solidFill>
                  <a:schemeClr val="tx1"/>
                </a:solidFill>
                <a:latin typeface="Calibri" panose="020F0502020204030204" charset="0"/>
                <a:ea typeface="宋体" panose="02010600030101010101" pitchFamily="2" charset="-122"/>
              </a:defRPr>
            </a:lvl2pPr>
            <a:lvl3pPr marL="1143000" indent="-228600">
              <a:spcBef>
                <a:spcPct val="30000"/>
              </a:spcBef>
              <a:defRPr sz="1200">
                <a:solidFill>
                  <a:schemeClr val="tx1"/>
                </a:solidFill>
                <a:latin typeface="Calibri" panose="020F0502020204030204" charset="0"/>
                <a:ea typeface="宋体" panose="02010600030101010101" pitchFamily="2" charset="-122"/>
              </a:defRPr>
            </a:lvl3pPr>
            <a:lvl4pPr marL="1600200" indent="-228600">
              <a:spcBef>
                <a:spcPct val="30000"/>
              </a:spcBef>
              <a:defRPr sz="1200">
                <a:solidFill>
                  <a:schemeClr val="tx1"/>
                </a:solidFill>
                <a:latin typeface="Calibri" panose="020F0502020204030204" charset="0"/>
                <a:ea typeface="宋体" panose="02010600030101010101" pitchFamily="2" charset="-122"/>
              </a:defRPr>
            </a:lvl4pPr>
            <a:lvl5pPr marL="2057400" indent="-228600">
              <a:spcBef>
                <a:spcPct val="30000"/>
              </a:spcBef>
              <a:defRPr sz="1200">
                <a:solidFill>
                  <a:schemeClr val="tx1"/>
                </a:solidFill>
                <a:latin typeface="Calibri" panose="020F050202020403020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a:spcBef>
                <a:spcPct val="0"/>
              </a:spcBef>
            </a:pPr>
            <a:fld id="{F6E3CBB2-26F0-48FC-89BA-D99C3F9B0A16}" type="datetime1">
              <a:rPr lang="zh-CN" altLang="en-US" smtClean="0">
                <a:latin typeface="Times New Roman" panose="02020603050405020304" pitchFamily="18" charset="0"/>
                <a:ea typeface="微软雅黑" panose="020B0503020204020204" pitchFamily="34" charset="-122"/>
              </a:rPr>
              <a:t>2023/11/4</a:t>
            </a:fld>
            <a:endParaRPr lang="zh-CN" altLang="en-US" dirty="0">
              <a:latin typeface="Times New Roman" panose="02020603050405020304" pitchFamily="18" charset="0"/>
              <a:ea typeface="微软雅黑" panose="020B0503020204020204" pitchFamily="34" charset="-122"/>
            </a:endParaRPr>
          </a:p>
        </p:txBody>
      </p:sp>
      <p:sp>
        <p:nvSpPr>
          <p:cNvPr id="10245"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charset="0"/>
                <a:ea typeface="宋体" panose="02010600030101010101" pitchFamily="2" charset="-122"/>
              </a:defRPr>
            </a:lvl1pPr>
            <a:lvl2pPr marL="742950" indent="-285750">
              <a:spcBef>
                <a:spcPct val="30000"/>
              </a:spcBef>
              <a:defRPr sz="1200">
                <a:solidFill>
                  <a:schemeClr val="tx1"/>
                </a:solidFill>
                <a:latin typeface="Calibri" panose="020F0502020204030204" charset="0"/>
                <a:ea typeface="宋体" panose="02010600030101010101" pitchFamily="2" charset="-122"/>
              </a:defRPr>
            </a:lvl2pPr>
            <a:lvl3pPr marL="1143000" indent="-228600">
              <a:spcBef>
                <a:spcPct val="30000"/>
              </a:spcBef>
              <a:defRPr sz="1200">
                <a:solidFill>
                  <a:schemeClr val="tx1"/>
                </a:solidFill>
                <a:latin typeface="Calibri" panose="020F0502020204030204" charset="0"/>
                <a:ea typeface="宋体" panose="02010600030101010101" pitchFamily="2" charset="-122"/>
              </a:defRPr>
            </a:lvl3pPr>
            <a:lvl4pPr marL="1600200" indent="-228600">
              <a:spcBef>
                <a:spcPct val="30000"/>
              </a:spcBef>
              <a:defRPr sz="1200">
                <a:solidFill>
                  <a:schemeClr val="tx1"/>
                </a:solidFill>
                <a:latin typeface="Calibri" panose="020F0502020204030204" charset="0"/>
                <a:ea typeface="宋体" panose="02010600030101010101" pitchFamily="2" charset="-122"/>
              </a:defRPr>
            </a:lvl4pPr>
            <a:lvl5pPr marL="2057400" indent="-228600">
              <a:spcBef>
                <a:spcPct val="30000"/>
              </a:spcBef>
              <a:defRPr sz="1200">
                <a:solidFill>
                  <a:schemeClr val="tx1"/>
                </a:solidFill>
                <a:latin typeface="Calibri" panose="020F050202020403020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a:spcBef>
                <a:spcPct val="0"/>
              </a:spcBef>
            </a:pPr>
            <a:fld id="{20CAE150-C126-4F42-B9DC-7A70F4335E99}" type="slidenum">
              <a:rPr lang="zh-CN" altLang="en-US" smtClean="0">
                <a:latin typeface="Times New Roman" panose="02020603050405020304" pitchFamily="18" charset="0"/>
                <a:ea typeface="微软雅黑" panose="020B0503020204020204" pitchFamily="34" charset="-122"/>
              </a:rPr>
              <a:t>49</a:t>
            </a:fld>
            <a:endParaRPr lang="zh-CN" altLang="en-US" dirty="0">
              <a:latin typeface="Times New Roman" panose="02020603050405020304" pitchFamily="18" charset="0"/>
              <a:ea typeface="微软雅黑" panose="020B0503020204020204" pitchFamily="34" charset="-122"/>
            </a:endParaRPr>
          </a:p>
        </p:txBody>
      </p:sp>
    </p:spTree>
    <p:extLst>
      <p:ext uri="{BB962C8B-B14F-4D97-AF65-F5344CB8AC3E}">
        <p14:creationId xmlns:p14="http://schemas.microsoft.com/office/powerpoint/2010/main" val="2776756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zh-CN" baseline="0" dirty="0"/>
          </a:p>
        </p:txBody>
      </p:sp>
      <p:sp>
        <p:nvSpPr>
          <p:cNvPr id="10244"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spcBef>
                <a:spcPct val="30000"/>
              </a:spcBef>
              <a:defRPr sz="1200">
                <a:solidFill>
                  <a:schemeClr val="tx1"/>
                </a:solidFill>
                <a:latin typeface="Calibri" panose="020F0502020204030204" charset="0"/>
                <a:ea typeface="宋体" panose="02010600030101010101" pitchFamily="2" charset="-122"/>
              </a:defRPr>
            </a:lvl1pPr>
            <a:lvl2pPr marL="742950" indent="-285750">
              <a:spcBef>
                <a:spcPct val="30000"/>
              </a:spcBef>
              <a:defRPr sz="1200">
                <a:solidFill>
                  <a:schemeClr val="tx1"/>
                </a:solidFill>
                <a:latin typeface="Calibri" panose="020F0502020204030204" charset="0"/>
                <a:ea typeface="宋体" panose="02010600030101010101" pitchFamily="2" charset="-122"/>
              </a:defRPr>
            </a:lvl2pPr>
            <a:lvl3pPr marL="1143000" indent="-228600">
              <a:spcBef>
                <a:spcPct val="30000"/>
              </a:spcBef>
              <a:defRPr sz="1200">
                <a:solidFill>
                  <a:schemeClr val="tx1"/>
                </a:solidFill>
                <a:latin typeface="Calibri" panose="020F0502020204030204" charset="0"/>
                <a:ea typeface="宋体" panose="02010600030101010101" pitchFamily="2" charset="-122"/>
              </a:defRPr>
            </a:lvl3pPr>
            <a:lvl4pPr marL="1600200" indent="-228600">
              <a:spcBef>
                <a:spcPct val="30000"/>
              </a:spcBef>
              <a:defRPr sz="1200">
                <a:solidFill>
                  <a:schemeClr val="tx1"/>
                </a:solidFill>
                <a:latin typeface="Calibri" panose="020F0502020204030204" charset="0"/>
                <a:ea typeface="宋体" panose="02010600030101010101" pitchFamily="2" charset="-122"/>
              </a:defRPr>
            </a:lvl4pPr>
            <a:lvl5pPr marL="2057400" indent="-228600">
              <a:spcBef>
                <a:spcPct val="30000"/>
              </a:spcBef>
              <a:defRPr sz="1200">
                <a:solidFill>
                  <a:schemeClr val="tx1"/>
                </a:solidFill>
                <a:latin typeface="Calibri" panose="020F050202020403020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a:spcBef>
                <a:spcPct val="0"/>
              </a:spcBef>
            </a:pPr>
            <a:fld id="{F6E3CBB2-26F0-48FC-89BA-D99C3F9B0A16}" type="datetime1">
              <a:rPr lang="zh-CN" altLang="en-US" smtClean="0">
                <a:latin typeface="Times New Roman" panose="02020603050405020304" pitchFamily="18" charset="0"/>
                <a:ea typeface="微软雅黑" panose="020B0503020204020204" pitchFamily="34" charset="-122"/>
              </a:rPr>
              <a:t>2023/11/4</a:t>
            </a:fld>
            <a:endParaRPr lang="zh-CN" altLang="en-US" dirty="0">
              <a:latin typeface="Times New Roman" panose="02020603050405020304" pitchFamily="18" charset="0"/>
              <a:ea typeface="微软雅黑" panose="020B0503020204020204" pitchFamily="34" charset="-122"/>
            </a:endParaRPr>
          </a:p>
        </p:txBody>
      </p:sp>
      <p:sp>
        <p:nvSpPr>
          <p:cNvPr id="10245"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charset="0"/>
                <a:ea typeface="宋体" panose="02010600030101010101" pitchFamily="2" charset="-122"/>
              </a:defRPr>
            </a:lvl1pPr>
            <a:lvl2pPr marL="742950" indent="-285750">
              <a:spcBef>
                <a:spcPct val="30000"/>
              </a:spcBef>
              <a:defRPr sz="1200">
                <a:solidFill>
                  <a:schemeClr val="tx1"/>
                </a:solidFill>
                <a:latin typeface="Calibri" panose="020F0502020204030204" charset="0"/>
                <a:ea typeface="宋体" panose="02010600030101010101" pitchFamily="2" charset="-122"/>
              </a:defRPr>
            </a:lvl2pPr>
            <a:lvl3pPr marL="1143000" indent="-228600">
              <a:spcBef>
                <a:spcPct val="30000"/>
              </a:spcBef>
              <a:defRPr sz="1200">
                <a:solidFill>
                  <a:schemeClr val="tx1"/>
                </a:solidFill>
                <a:latin typeface="Calibri" panose="020F0502020204030204" charset="0"/>
                <a:ea typeface="宋体" panose="02010600030101010101" pitchFamily="2" charset="-122"/>
              </a:defRPr>
            </a:lvl3pPr>
            <a:lvl4pPr marL="1600200" indent="-228600">
              <a:spcBef>
                <a:spcPct val="30000"/>
              </a:spcBef>
              <a:defRPr sz="1200">
                <a:solidFill>
                  <a:schemeClr val="tx1"/>
                </a:solidFill>
                <a:latin typeface="Calibri" panose="020F0502020204030204" charset="0"/>
                <a:ea typeface="宋体" panose="02010600030101010101" pitchFamily="2" charset="-122"/>
              </a:defRPr>
            </a:lvl4pPr>
            <a:lvl5pPr marL="2057400" indent="-228600">
              <a:spcBef>
                <a:spcPct val="30000"/>
              </a:spcBef>
              <a:defRPr sz="1200">
                <a:solidFill>
                  <a:schemeClr val="tx1"/>
                </a:solidFill>
                <a:latin typeface="Calibri" panose="020F050202020403020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charset="0"/>
                <a:ea typeface="宋体" panose="02010600030101010101" pitchFamily="2" charset="-122"/>
              </a:defRPr>
            </a:lvl9pPr>
          </a:lstStyle>
          <a:p>
            <a:pPr>
              <a:spcBef>
                <a:spcPct val="0"/>
              </a:spcBef>
            </a:pPr>
            <a:fld id="{20CAE150-C126-4F42-B9DC-7A70F4335E99}" type="slidenum">
              <a:rPr lang="zh-CN" altLang="en-US" smtClean="0">
                <a:latin typeface="Times New Roman" panose="02020603050405020304" pitchFamily="18" charset="0"/>
                <a:ea typeface="微软雅黑" panose="020B0503020204020204" pitchFamily="34" charset="-122"/>
              </a:rPr>
              <a:t>50</a:t>
            </a:fld>
            <a:endParaRPr lang="zh-CN" altLang="en-US" dirty="0">
              <a:latin typeface="Times New Roman" panose="02020603050405020304" pitchFamily="18" charset="0"/>
              <a:ea typeface="微软雅黑" panose="020B0503020204020204" pitchFamily="34" charset="-122"/>
            </a:endParaRPr>
          </a:p>
        </p:txBody>
      </p:sp>
    </p:spTree>
    <p:extLst>
      <p:ext uri="{BB962C8B-B14F-4D97-AF65-F5344CB8AC3E}">
        <p14:creationId xmlns:p14="http://schemas.microsoft.com/office/powerpoint/2010/main" val="12646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316">
              <a:lnSpc>
                <a:spcPct val="200000"/>
              </a:lnSpc>
            </a:pPr>
            <a:endParaRPr lang="en-US" altLang="zh-CN" sz="1400" kern="100" baseline="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53</a:t>
            </a:fld>
            <a:endParaRPr lang="zh-CN" altLang="en-US"/>
          </a:p>
        </p:txBody>
      </p:sp>
    </p:spTree>
    <p:extLst>
      <p:ext uri="{BB962C8B-B14F-4D97-AF65-F5344CB8AC3E}">
        <p14:creationId xmlns:p14="http://schemas.microsoft.com/office/powerpoint/2010/main" val="1493574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C00000"/>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54</a:t>
            </a:fld>
            <a:endParaRPr lang="zh-CN" altLang="en-US"/>
          </a:p>
        </p:txBody>
      </p:sp>
    </p:spTree>
    <p:extLst>
      <p:ext uri="{BB962C8B-B14F-4D97-AF65-F5344CB8AC3E}">
        <p14:creationId xmlns:p14="http://schemas.microsoft.com/office/powerpoint/2010/main" val="2414987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55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8</a:t>
            </a:fld>
            <a:endParaRPr lang="zh-CN" altLang="en-US"/>
          </a:p>
        </p:txBody>
      </p:sp>
    </p:spTree>
    <p:extLst>
      <p:ext uri="{BB962C8B-B14F-4D97-AF65-F5344CB8AC3E}">
        <p14:creationId xmlns:p14="http://schemas.microsoft.com/office/powerpoint/2010/main" val="2054111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0C0BDA0-D54D-4D34-A06B-132CA4047830}" type="slidenum">
              <a:rPr lang="en-US" altLang="zh-CN">
                <a:latin typeface="Helvetica Neue Bold Condensed"/>
                <a:ea typeface="ヒラギノ角ゴ ProN W6"/>
                <a:cs typeface="ヒラギノ角ゴ ProN W6"/>
                <a:sym typeface="Helvetica Neue Bold Condensed"/>
              </a:rPr>
              <a:pPr/>
              <a:t>9</a:t>
            </a:fld>
            <a:endParaRPr lang="en-US" altLang="zh-CN">
              <a:latin typeface="Helvetica Neue Bold Condensed"/>
              <a:ea typeface="ヒラギノ角ゴ ProN W6"/>
              <a:cs typeface="ヒラギノ角ゴ ProN W6"/>
              <a:sym typeface="Helvetica Neue Bold Condensed"/>
            </a:endParaRPr>
          </a:p>
        </p:txBody>
      </p:sp>
    </p:spTree>
    <p:extLst>
      <p:ext uri="{BB962C8B-B14F-4D97-AF65-F5344CB8AC3E}">
        <p14:creationId xmlns:p14="http://schemas.microsoft.com/office/powerpoint/2010/main" val="2791725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10</a:t>
            </a:fld>
            <a:endParaRPr lang="zh-CN" altLang="en-US"/>
          </a:p>
        </p:txBody>
      </p:sp>
    </p:spTree>
    <p:extLst>
      <p:ext uri="{BB962C8B-B14F-4D97-AF65-F5344CB8AC3E}">
        <p14:creationId xmlns:p14="http://schemas.microsoft.com/office/powerpoint/2010/main" val="1626796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FECD03-DB0F-463A-91C8-2F6CD57640CC}" type="slidenum">
              <a:rPr lang="zh-CN" altLang="en-US" smtClean="0"/>
              <a:t>11</a:t>
            </a:fld>
            <a:endParaRPr lang="zh-CN" altLang="en-US"/>
          </a:p>
        </p:txBody>
      </p:sp>
    </p:spTree>
    <p:extLst>
      <p:ext uri="{BB962C8B-B14F-4D97-AF65-F5344CB8AC3E}">
        <p14:creationId xmlns:p14="http://schemas.microsoft.com/office/powerpoint/2010/main" val="2216616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55553">
              <a:defRPr/>
            </a:pPr>
            <a:fld id="{35FECD03-DB0F-463A-91C8-2F6CD57640CC}" type="slidenum">
              <a:rPr lang="zh-CN" altLang="en-US">
                <a:solidFill>
                  <a:prstClr val="black"/>
                </a:solidFill>
                <a:latin typeface="Calibri" panose="020F0502020204030204"/>
                <a:ea typeface="宋体" panose="02010600030101010101" pitchFamily="2" charset="-122"/>
              </a:rPr>
              <a:pPr defTabSz="955553">
                <a:defRPr/>
              </a:pPr>
              <a:t>12</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92434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3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00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DF244DE-0FD5-4147-B3E7-3ECF616CB6A9}"/>
              </a:ext>
            </a:extLst>
          </p:cNvPr>
          <p:cNvGrpSpPr/>
          <p:nvPr userDrawn="1"/>
        </p:nvGrpSpPr>
        <p:grpSpPr>
          <a:xfrm>
            <a:off x="0" y="-18032"/>
            <a:ext cx="12192000" cy="976418"/>
            <a:chOff x="0" y="-18032"/>
            <a:chExt cx="12192000" cy="976418"/>
          </a:xfrm>
        </p:grpSpPr>
        <p:grpSp>
          <p:nvGrpSpPr>
            <p:cNvPr id="6" name="组合 5"/>
            <p:cNvGrpSpPr/>
            <p:nvPr userDrawn="1"/>
          </p:nvGrpSpPr>
          <p:grpSpPr>
            <a:xfrm>
              <a:off x="0" y="-10160"/>
              <a:ext cx="12192000" cy="968546"/>
              <a:chOff x="0" y="-159026"/>
              <a:chExt cx="9144000" cy="968546"/>
            </a:xfrm>
          </p:grpSpPr>
          <p:pic>
            <p:nvPicPr>
              <p:cNvPr id="7" name="图片 6" descr="图片包含 自然, 草, 户外, 山&#10;&#10;描述已自动生成"/>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a14:imgEffect>
                        <a14:imgEffect>
                          <a14:colorTemperature colorTemp="5500"/>
                        </a14:imgEffect>
                      </a14:imgLayer>
                    </a14:imgProps>
                  </a:ext>
                  <a:ext uri="{28A0092B-C50C-407E-A947-70E740481C1C}">
                    <a14:useLocalDpi xmlns:a14="http://schemas.microsoft.com/office/drawing/2010/main" val="0"/>
                  </a:ext>
                </a:extLst>
              </a:blip>
              <a:srcRect l="661" t="4353" r="578" b="82695"/>
              <a:stretch>
                <a:fillRect/>
              </a:stretch>
            </p:blipFill>
            <p:spPr>
              <a:xfrm>
                <a:off x="0" y="-159026"/>
                <a:ext cx="9144000" cy="924203"/>
              </a:xfrm>
              <a:custGeom>
                <a:avLst/>
                <a:gdLst>
                  <a:gd name="connsiteX0" fmla="*/ 0 w 9144000"/>
                  <a:gd name="connsiteY0" fmla="*/ 0 h 765175"/>
                  <a:gd name="connsiteX1" fmla="*/ 9144000 w 9144000"/>
                  <a:gd name="connsiteY1" fmla="*/ 0 h 765175"/>
                  <a:gd name="connsiteX2" fmla="*/ 9144000 w 9144000"/>
                  <a:gd name="connsiteY2" fmla="*/ 765175 h 765175"/>
                  <a:gd name="connsiteX3" fmla="*/ 0 w 9144000"/>
                  <a:gd name="connsiteY3" fmla="*/ 765175 h 765175"/>
                </a:gdLst>
                <a:ahLst/>
                <a:cxnLst>
                  <a:cxn ang="0">
                    <a:pos x="connsiteX0" y="connsiteY0"/>
                  </a:cxn>
                  <a:cxn ang="0">
                    <a:pos x="connsiteX1" y="connsiteY1"/>
                  </a:cxn>
                  <a:cxn ang="0">
                    <a:pos x="connsiteX2" y="connsiteY2"/>
                  </a:cxn>
                  <a:cxn ang="0">
                    <a:pos x="connsiteX3" y="connsiteY3"/>
                  </a:cxn>
                </a:cxnLst>
                <a:rect l="l" t="t" r="r" b="b"/>
                <a:pathLst>
                  <a:path w="9144000" h="765175">
                    <a:moveTo>
                      <a:pt x="0" y="0"/>
                    </a:moveTo>
                    <a:lnTo>
                      <a:pt x="9144000" y="0"/>
                    </a:lnTo>
                    <a:lnTo>
                      <a:pt x="9144000" y="765175"/>
                    </a:lnTo>
                    <a:lnTo>
                      <a:pt x="0" y="765175"/>
                    </a:lnTo>
                    <a:close/>
                  </a:path>
                </a:pathLst>
              </a:custGeom>
            </p:spPr>
          </p:pic>
          <p:sp>
            <p:nvSpPr>
              <p:cNvPr id="8" name="矩形 7"/>
              <p:cNvSpPr/>
              <p:nvPr/>
            </p:nvSpPr>
            <p:spPr>
              <a:xfrm>
                <a:off x="0" y="763801"/>
                <a:ext cx="9144000" cy="45719"/>
              </a:xfrm>
              <a:prstGeom prst="rect">
                <a:avLst/>
              </a:prstGeom>
              <a:gradFill flip="none" rotWithShape="1">
                <a:gsLst>
                  <a:gs pos="0">
                    <a:srgbClr val="00B0F0"/>
                  </a:gs>
                  <a:gs pos="100000">
                    <a:srgbClr val="0070C0"/>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0" y="-149672"/>
                <a:ext cx="9144000" cy="924203"/>
              </a:xfrm>
              <a:prstGeom prst="rect">
                <a:avLst/>
              </a:prstGeom>
              <a:gradFill>
                <a:gsLst>
                  <a:gs pos="13000">
                    <a:schemeClr val="bg1"/>
                  </a:gs>
                  <a:gs pos="100000">
                    <a:sysClr val="window" lastClr="FFFFFF">
                      <a:alpha val="58000"/>
                    </a:sysClr>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矩形 1">
              <a:extLst>
                <a:ext uri="{FF2B5EF4-FFF2-40B4-BE49-F238E27FC236}">
                  <a16:creationId xmlns:a16="http://schemas.microsoft.com/office/drawing/2014/main" id="{13EF44A4-24D9-429E-992B-16ADAB1F3C80}"/>
                </a:ext>
              </a:extLst>
            </p:cNvPr>
            <p:cNvSpPr/>
            <p:nvPr userDrawn="1"/>
          </p:nvSpPr>
          <p:spPr>
            <a:xfrm>
              <a:off x="0" y="-18032"/>
              <a:ext cx="12192000" cy="944147"/>
            </a:xfrm>
            <a:prstGeom prst="rect">
              <a:avLst/>
            </a:prstGeom>
            <a:gradFill>
              <a:gsLst>
                <a:gs pos="100000">
                  <a:srgbClr val="022A74"/>
                </a:gs>
                <a:gs pos="0">
                  <a:srgbClr val="022A74">
                    <a:alpha val="66000"/>
                  </a:srgbClr>
                </a:gs>
                <a:gs pos="22000">
                  <a:srgbClr val="022A74">
                    <a:alpha val="92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灯片编号占位符 5">
            <a:extLst>
              <a:ext uri="{FF2B5EF4-FFF2-40B4-BE49-F238E27FC236}">
                <a16:creationId xmlns:a16="http://schemas.microsoft.com/office/drawing/2014/main" id="{68DC718F-D2C4-4FB6-A1DE-86584E9ADD9C}"/>
              </a:ext>
            </a:extLst>
          </p:cNvPr>
          <p:cNvSpPr txBox="1">
            <a:spLocks/>
          </p:cNvSpPr>
          <p:nvPr userDrawn="1"/>
        </p:nvSpPr>
        <p:spPr>
          <a:xfrm>
            <a:off x="11311468" y="6347883"/>
            <a:ext cx="7026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7B2D24-6423-4DF6-BFED-D2194B85043E}" type="slidenum">
              <a:rPr lang="zh-CN" altLang="en-US" smtClean="0">
                <a:solidFill>
                  <a:schemeClr val="tx1">
                    <a:lumMod val="75000"/>
                    <a:lumOff val="25000"/>
                  </a:schemeClr>
                </a:solidFill>
                <a:latin typeface="+mj-ea"/>
                <a:ea typeface="+mj-ea"/>
              </a:rPr>
              <a:pPr algn="ctr"/>
              <a:t>‹#›</a:t>
            </a:fld>
            <a:r>
              <a:rPr lang="en-US" altLang="zh-CN">
                <a:solidFill>
                  <a:schemeClr val="tx1">
                    <a:lumMod val="75000"/>
                    <a:lumOff val="25000"/>
                  </a:schemeClr>
                </a:solidFill>
                <a:latin typeface="+mj-ea"/>
                <a:ea typeface="+mj-ea"/>
              </a:rPr>
              <a:t>/55</a:t>
            </a:r>
            <a:endParaRPr lang="zh-CN" altLang="en-US"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1644800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6" name="组合 5"/>
          <p:cNvGrpSpPr/>
          <p:nvPr userDrawn="1"/>
        </p:nvGrpSpPr>
        <p:grpSpPr>
          <a:xfrm>
            <a:off x="0" y="-10160"/>
            <a:ext cx="12192000" cy="968546"/>
            <a:chOff x="0" y="-159026"/>
            <a:chExt cx="9144000" cy="968546"/>
          </a:xfrm>
        </p:grpSpPr>
        <p:pic>
          <p:nvPicPr>
            <p:cNvPr id="7" name="图片 6" descr="图片包含 自然, 草, 户外, 山&#10;&#10;描述已自动生成"/>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
                      </a14:imgEffect>
                      <a14:imgEffect>
                        <a14:colorTemperature colorTemp="5500"/>
                      </a14:imgEffect>
                    </a14:imgLayer>
                  </a14:imgProps>
                </a:ext>
                <a:ext uri="{28A0092B-C50C-407E-A947-70E740481C1C}">
                  <a14:useLocalDpi xmlns:a14="http://schemas.microsoft.com/office/drawing/2010/main" val="0"/>
                </a:ext>
              </a:extLst>
            </a:blip>
            <a:srcRect l="661" t="4353" r="578" b="82695"/>
            <a:stretch>
              <a:fillRect/>
            </a:stretch>
          </p:blipFill>
          <p:spPr>
            <a:xfrm>
              <a:off x="0" y="-159026"/>
              <a:ext cx="9144000" cy="924203"/>
            </a:xfrm>
            <a:custGeom>
              <a:avLst/>
              <a:gdLst>
                <a:gd name="connsiteX0" fmla="*/ 0 w 9144000"/>
                <a:gd name="connsiteY0" fmla="*/ 0 h 765175"/>
                <a:gd name="connsiteX1" fmla="*/ 9144000 w 9144000"/>
                <a:gd name="connsiteY1" fmla="*/ 0 h 765175"/>
                <a:gd name="connsiteX2" fmla="*/ 9144000 w 9144000"/>
                <a:gd name="connsiteY2" fmla="*/ 765175 h 765175"/>
                <a:gd name="connsiteX3" fmla="*/ 0 w 9144000"/>
                <a:gd name="connsiteY3" fmla="*/ 765175 h 765175"/>
              </a:gdLst>
              <a:ahLst/>
              <a:cxnLst>
                <a:cxn ang="0">
                  <a:pos x="connsiteX0" y="connsiteY0"/>
                </a:cxn>
                <a:cxn ang="0">
                  <a:pos x="connsiteX1" y="connsiteY1"/>
                </a:cxn>
                <a:cxn ang="0">
                  <a:pos x="connsiteX2" y="connsiteY2"/>
                </a:cxn>
                <a:cxn ang="0">
                  <a:pos x="connsiteX3" y="connsiteY3"/>
                </a:cxn>
              </a:cxnLst>
              <a:rect l="l" t="t" r="r" b="b"/>
              <a:pathLst>
                <a:path w="9144000" h="765175">
                  <a:moveTo>
                    <a:pt x="0" y="0"/>
                  </a:moveTo>
                  <a:lnTo>
                    <a:pt x="9144000" y="0"/>
                  </a:lnTo>
                  <a:lnTo>
                    <a:pt x="9144000" y="765175"/>
                  </a:lnTo>
                  <a:lnTo>
                    <a:pt x="0" y="765175"/>
                  </a:lnTo>
                  <a:close/>
                </a:path>
              </a:pathLst>
            </a:custGeom>
          </p:spPr>
        </p:pic>
        <p:sp>
          <p:nvSpPr>
            <p:cNvPr id="8" name="矩形 7"/>
            <p:cNvSpPr/>
            <p:nvPr/>
          </p:nvSpPr>
          <p:spPr>
            <a:xfrm>
              <a:off x="0" y="763801"/>
              <a:ext cx="9144000" cy="45719"/>
            </a:xfrm>
            <a:prstGeom prst="rect">
              <a:avLst/>
            </a:prstGeom>
            <a:gradFill flip="none" rotWithShape="1">
              <a:gsLst>
                <a:gs pos="0">
                  <a:srgbClr val="00B0F0"/>
                </a:gs>
                <a:gs pos="100000">
                  <a:srgbClr val="0070C0"/>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0" y="-149672"/>
              <a:ext cx="9144000" cy="924203"/>
            </a:xfrm>
            <a:prstGeom prst="rect">
              <a:avLst/>
            </a:prstGeom>
            <a:gradFill>
              <a:gsLst>
                <a:gs pos="13000">
                  <a:schemeClr val="bg1"/>
                </a:gs>
                <a:gs pos="100000">
                  <a:sysClr val="window" lastClr="FFFFFF">
                    <a:alpha val="58000"/>
                  </a:sysClr>
                </a:gs>
              </a:gsLst>
              <a:lin ang="0" scaled="1"/>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2" name="矩形 1">
            <a:extLst>
              <a:ext uri="{FF2B5EF4-FFF2-40B4-BE49-F238E27FC236}">
                <a16:creationId xmlns:a16="http://schemas.microsoft.com/office/drawing/2014/main" id="{13EF44A4-24D9-429E-992B-16ADAB1F3C80}"/>
              </a:ext>
            </a:extLst>
          </p:cNvPr>
          <p:cNvSpPr/>
          <p:nvPr userDrawn="1"/>
        </p:nvSpPr>
        <p:spPr>
          <a:xfrm>
            <a:off x="0" y="-18032"/>
            <a:ext cx="12192000" cy="944147"/>
          </a:xfrm>
          <a:prstGeom prst="rect">
            <a:avLst/>
          </a:prstGeom>
          <a:gradFill>
            <a:gsLst>
              <a:gs pos="100000">
                <a:srgbClr val="022A74"/>
              </a:gs>
              <a:gs pos="0">
                <a:srgbClr val="022A74">
                  <a:alpha val="66000"/>
                </a:srgbClr>
              </a:gs>
              <a:gs pos="22000">
                <a:srgbClr val="022A74">
                  <a:alpha val="92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4" name="灯片编号占位符 5">
            <a:extLst>
              <a:ext uri="{FF2B5EF4-FFF2-40B4-BE49-F238E27FC236}">
                <a16:creationId xmlns:a16="http://schemas.microsoft.com/office/drawing/2014/main" id="{147F98F6-0C93-7826-57ED-D46C978F6330}"/>
              </a:ext>
            </a:extLst>
          </p:cNvPr>
          <p:cNvSpPr txBox="1">
            <a:spLocks/>
          </p:cNvSpPr>
          <p:nvPr userDrawn="1"/>
        </p:nvSpPr>
        <p:spPr>
          <a:xfrm>
            <a:off x="11311468" y="6347883"/>
            <a:ext cx="7026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7B2D24-6423-4DF6-BFED-D2194B85043E}" type="slidenum">
              <a:rPr lang="zh-CN" altLang="en-US" smtClean="0">
                <a:solidFill>
                  <a:schemeClr val="tx1">
                    <a:lumMod val="75000"/>
                    <a:lumOff val="25000"/>
                  </a:schemeClr>
                </a:solidFill>
                <a:latin typeface="+mj-ea"/>
                <a:ea typeface="+mj-ea"/>
              </a:rPr>
              <a:pPr algn="ctr"/>
              <a:t>‹#›</a:t>
            </a:fld>
            <a:r>
              <a:rPr lang="en-US" altLang="zh-CN">
                <a:solidFill>
                  <a:schemeClr val="tx1">
                    <a:lumMod val="75000"/>
                    <a:lumOff val="25000"/>
                  </a:schemeClr>
                </a:solidFill>
                <a:latin typeface="+mj-ea"/>
                <a:ea typeface="+mj-ea"/>
              </a:rPr>
              <a:t>/55</a:t>
            </a:r>
            <a:endParaRPr lang="zh-CN" altLang="en-US"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1267451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936A402-E606-4A1A-AFCC-26D5D87210B8}" type="datetimeFigureOut">
              <a:rPr lang="zh-CN" altLang="en-US" smtClean="0"/>
              <a:t>2023/11/4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a:xfrm>
            <a:off x="6017067" y="5066063"/>
            <a:ext cx="152910" cy="162282"/>
          </a:xfrm>
        </p:spPr>
        <p:txBody>
          <a:bodyPr/>
          <a:lstStyle/>
          <a:p>
            <a:fld id="{FF45474B-0F13-4C34-A4D9-55B732E2FAA7}" type="slidenum">
              <a:rPr lang="zh-CN" altLang="en-US" smtClean="0"/>
              <a:t>‹#›</a:t>
            </a:fld>
            <a:endParaRPr lang="zh-CN" altLang="en-US"/>
          </a:p>
        </p:txBody>
      </p:sp>
      <p:sp>
        <p:nvSpPr>
          <p:cNvPr id="13" name="矩形 6"/>
          <p:cNvSpPr/>
          <p:nvPr userDrawn="1">
            <p:custDataLst>
              <p:tags r:id="rId1"/>
            </p:custDataLst>
          </p:nvPr>
        </p:nvSpPr>
        <p:spPr>
          <a:xfrm>
            <a:off x="1" y="740212"/>
            <a:ext cx="12180499" cy="84055"/>
          </a:xfrm>
          <a:prstGeom prst="rect">
            <a:avLst/>
          </a:prstGeom>
          <a:gradFill>
            <a:gsLst>
              <a:gs pos="0">
                <a:srgbClr val="012D86"/>
              </a:gs>
              <a:gs pos="100000">
                <a:srgbClr val="2C4D8A"/>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fontAlgn="auto">
              <a:spcBef>
                <a:spcPts val="0"/>
              </a:spcBef>
              <a:spcAft>
                <a:spcPts val="0"/>
              </a:spcAft>
              <a:defRPr/>
            </a:pPr>
            <a:endParaRPr lang="zh-CN" altLang="en-US" sz="4399" dirty="0">
              <a:latin typeface="Times New Roman" panose="02020603050405020304" pitchFamily="18" charset="0"/>
              <a:ea typeface="微软雅黑" panose="020B0503020204020204" pitchFamily="34" charset="-122"/>
            </a:endParaRPr>
          </a:p>
        </p:txBody>
      </p:sp>
      <p:sp>
        <p:nvSpPr>
          <p:cNvPr id="15" name="圆角矩形 44"/>
          <p:cNvSpPr/>
          <p:nvPr userDrawn="1"/>
        </p:nvSpPr>
        <p:spPr>
          <a:xfrm>
            <a:off x="11502" y="8626"/>
            <a:ext cx="259063" cy="731586"/>
          </a:xfrm>
          <a:prstGeom prst="roundRect">
            <a:avLst>
              <a:gd name="adj" fmla="val 7741"/>
            </a:avLst>
          </a:prstGeom>
          <a:gradFill flip="none" rotWithShape="1">
            <a:gsLst>
              <a:gs pos="36000">
                <a:srgbClr val="243F71"/>
              </a:gs>
              <a:gs pos="0">
                <a:schemeClr val="accent1">
                  <a:lumMod val="85000"/>
                </a:schemeClr>
              </a:gs>
              <a:gs pos="100000">
                <a:schemeClr val="accent1">
                  <a:lumMod val="50000"/>
                </a:schemeClr>
              </a:gs>
            </a:gsLst>
            <a:lin ang="5400000" scaled="1"/>
            <a:tileRect/>
          </a:gradFill>
          <a:ln w="15875">
            <a:noFill/>
          </a:ln>
          <a:effectLst>
            <a:outerShdw blurRad="342900" dist="1651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dirty="0">
              <a:latin typeface="Times New Roman" panose="02020603050405020304" pitchFamily="18" charset="0"/>
              <a:ea typeface="微软雅黑" panose="020B0503020204020204" pitchFamily="34" charset="-122"/>
            </a:endParaRPr>
          </a:p>
        </p:txBody>
      </p:sp>
      <p:sp>
        <p:nvSpPr>
          <p:cNvPr id="18" name="矩形 6"/>
          <p:cNvSpPr/>
          <p:nvPr userDrawn="1">
            <p:custDataLst>
              <p:tags r:id="rId2"/>
            </p:custDataLst>
          </p:nvPr>
        </p:nvSpPr>
        <p:spPr>
          <a:xfrm>
            <a:off x="0" y="6764607"/>
            <a:ext cx="12180500" cy="84055"/>
          </a:xfrm>
          <a:prstGeom prst="rect">
            <a:avLst/>
          </a:prstGeom>
          <a:gradFill>
            <a:gsLst>
              <a:gs pos="0">
                <a:srgbClr val="012D86"/>
              </a:gs>
              <a:gs pos="100000">
                <a:srgbClr val="2C4D8A"/>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fontAlgn="auto">
              <a:spcBef>
                <a:spcPts val="0"/>
              </a:spcBef>
              <a:spcAft>
                <a:spcPts val="0"/>
              </a:spcAft>
              <a:defRPr/>
            </a:pPr>
            <a:endParaRPr lang="zh-CN" altLang="en-US" sz="4399" dirty="0">
              <a:latin typeface="Times New Roman" panose="02020603050405020304" pitchFamily="18" charset="0"/>
              <a:ea typeface="微软雅黑" panose="020B0503020204020204" pitchFamily="34" charset="-122"/>
            </a:endParaRPr>
          </a:p>
        </p:txBody>
      </p:sp>
    </p:spTree>
    <p:extLst>
      <p:ext uri="{BB962C8B-B14F-4D97-AF65-F5344CB8AC3E}">
        <p14:creationId xmlns:p14="http://schemas.microsoft.com/office/powerpoint/2010/main" val="386153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pic>
        <p:nvPicPr>
          <p:cNvPr id="6" name="图片 18" descr="图片1副本">
            <a:extLst>
              <a:ext uri="{FF2B5EF4-FFF2-40B4-BE49-F238E27FC236}">
                <a16:creationId xmlns:a16="http://schemas.microsoft.com/office/drawing/2014/main" id="{52285864-BFA9-BA4A-91E0-BA1473A84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289356" y="174365"/>
            <a:ext cx="1280143" cy="575938"/>
          </a:xfrm>
          <a:prstGeom prst="rect">
            <a:avLst/>
          </a:prstGeom>
          <a:noFill/>
          <a:ln w="9525">
            <a:noFill/>
            <a:miter lim="800000"/>
            <a:headEnd/>
            <a:tailEnd/>
          </a:ln>
        </p:spPr>
      </p:pic>
      <p:sp>
        <p:nvSpPr>
          <p:cNvPr id="7" name="矩形 6">
            <a:extLst>
              <a:ext uri="{FF2B5EF4-FFF2-40B4-BE49-F238E27FC236}">
                <a16:creationId xmlns:a16="http://schemas.microsoft.com/office/drawing/2014/main" id="{7B145EF1-C525-0745-A4D3-5AC578253821}"/>
              </a:ext>
            </a:extLst>
          </p:cNvPr>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p>
        </p:txBody>
      </p:sp>
      <p:sp>
        <p:nvSpPr>
          <p:cNvPr id="8" name="圆角矩形 7">
            <a:extLst>
              <a:ext uri="{FF2B5EF4-FFF2-40B4-BE49-F238E27FC236}">
                <a16:creationId xmlns:a16="http://schemas.microsoft.com/office/drawing/2014/main" id="{76C6E964-61B3-4041-8A4F-D6C08976E51A}"/>
              </a:ext>
            </a:extLst>
          </p:cNvPr>
          <p:cNvSpPr/>
          <p:nvPr userDrawn="1"/>
        </p:nvSpPr>
        <p:spPr>
          <a:xfrm>
            <a:off x="260288" y="663895"/>
            <a:ext cx="267094"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 name="标题 1">
            <a:extLst>
              <a:ext uri="{FF2B5EF4-FFF2-40B4-BE49-F238E27FC236}">
                <a16:creationId xmlns:a16="http://schemas.microsoft.com/office/drawing/2014/main" id="{13C77E8D-2392-D340-A39D-57550850598C}"/>
              </a:ext>
            </a:extLst>
          </p:cNvPr>
          <p:cNvSpPr>
            <a:spLocks noGrp="1"/>
          </p:cNvSpPr>
          <p:nvPr>
            <p:ph type="title"/>
          </p:nvPr>
        </p:nvSpPr>
        <p:spPr>
          <a:xfrm>
            <a:off x="609600" y="174365"/>
            <a:ext cx="9175768" cy="575938"/>
          </a:xfrm>
        </p:spPr>
        <p:txBody>
          <a:bodyPr/>
          <a:lstStyle>
            <a:lvl1pPr algn="l">
              <a:defRPr sz="3733" b="1">
                <a:latin typeface="Microsoft YaHei" panose="020B0503020204020204" pitchFamily="34" charset="-122"/>
                <a:ea typeface="Microsoft YaHei"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862078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752678"/>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67" r:id="rId3"/>
    <p:sldLayoutId id="2147483666" r:id="rId4"/>
    <p:sldLayoutId id="2147483668" r:id="rId5"/>
    <p:sldLayoutId id="214748366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00.png"/><Relationship Id="rId13" Type="http://schemas.openxmlformats.org/officeDocument/2006/relationships/image" Target="../media/image25.png"/><Relationship Id="rId3" Type="http://schemas.openxmlformats.org/officeDocument/2006/relationships/image" Target="../media/image20.png"/><Relationship Id="rId12"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30.png"/><Relationship Id="rId5" Type="http://schemas.openxmlformats.org/officeDocument/2006/relationships/image" Target="../media/image22.png"/><Relationship Id="rId10" Type="http://schemas.openxmlformats.org/officeDocument/2006/relationships/image" Target="../media/image220.png"/><Relationship Id="rId4" Type="http://schemas.openxmlformats.org/officeDocument/2006/relationships/image" Target="../media/image21.png"/><Relationship Id="rId9" Type="http://schemas.openxmlformats.org/officeDocument/2006/relationships/image" Target="../media/image210.png"/></Relationships>
</file>

<file path=ppt/slides/_rels/slide13.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110.png"/><Relationship Id="rId7" Type="http://schemas.openxmlformats.org/officeDocument/2006/relationships/image" Target="../media/image15.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6.png"/><Relationship Id="rId9" Type="http://schemas.openxmlformats.org/officeDocument/2006/relationships/image" Target="../media/image25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56.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5.jp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59.png"/><Relationship Id="rId9"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0.jpeg"/><Relationship Id="rId5" Type="http://schemas.openxmlformats.org/officeDocument/2006/relationships/image" Target="../media/image99.w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7.png"/><Relationship Id="rId7" Type="http://schemas.microsoft.com/office/2007/relationships/hdphoto" Target="../media/hdphoto3.wdp"/><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10.png"/></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4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42.xml"/><Relationship Id="rId7" Type="http://schemas.openxmlformats.org/officeDocument/2006/relationships/image" Target="../media/image129.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128.jpeg"/><Relationship Id="rId5" Type="http://schemas.openxmlformats.org/officeDocument/2006/relationships/image" Target="../media/image127.jpg"/><Relationship Id="rId4" Type="http://schemas.openxmlformats.org/officeDocument/2006/relationships/image" Target="../media/image126.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hemeOverride" Target="../theme/themeOverride2.xml"/><Relationship Id="rId5" Type="http://schemas.openxmlformats.org/officeDocument/2006/relationships/image" Target="../media/image132.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wmf"/><Relationship Id="rId5" Type="http://schemas.openxmlformats.org/officeDocument/2006/relationships/image" Target="../media/image14.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 name="图片 84" descr="建筑与房屋的城市空拍图&#10;&#10;描述已自动生成">
            <a:extLst>
              <a:ext uri="{FF2B5EF4-FFF2-40B4-BE49-F238E27FC236}">
                <a16:creationId xmlns:a16="http://schemas.microsoft.com/office/drawing/2014/main" id="{026ACE98-9B2F-40C7-A470-B392668B3CB4}"/>
              </a:ext>
            </a:extLst>
          </p:cNvPr>
          <p:cNvPicPr>
            <a:picLocks noChangeAspect="1"/>
          </p:cNvPicPr>
          <p:nvPr/>
        </p:nvPicPr>
        <p:blipFill rotWithShape="1">
          <a:blip r:embed="rId3">
            <a:alphaModFix amt="49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836" t="-6103" r="248" b="4391"/>
          <a:stretch/>
        </p:blipFill>
        <p:spPr>
          <a:xfrm>
            <a:off x="0" y="0"/>
            <a:ext cx="12192000" cy="6858000"/>
          </a:xfrm>
          <a:prstGeom prst="rect">
            <a:avLst/>
          </a:prstGeom>
          <a:effectLst>
            <a:glow>
              <a:schemeClr val="accent1"/>
            </a:glow>
          </a:effectLst>
        </p:spPr>
      </p:pic>
      <p:sp>
        <p:nvSpPr>
          <p:cNvPr id="86" name="矩形 85">
            <a:extLst>
              <a:ext uri="{FF2B5EF4-FFF2-40B4-BE49-F238E27FC236}">
                <a16:creationId xmlns:a16="http://schemas.microsoft.com/office/drawing/2014/main" id="{C756844B-D45E-45CA-93E8-CA0F586D8ED2}"/>
              </a:ext>
            </a:extLst>
          </p:cNvPr>
          <p:cNvSpPr/>
          <p:nvPr/>
        </p:nvSpPr>
        <p:spPr>
          <a:xfrm>
            <a:off x="0" y="9331"/>
            <a:ext cx="12192000" cy="7264400"/>
          </a:xfrm>
          <a:prstGeom prst="rect">
            <a:avLst/>
          </a:prstGeom>
          <a:gradFill>
            <a:gsLst>
              <a:gs pos="10000">
                <a:schemeClr val="bg1"/>
              </a:gs>
              <a:gs pos="20000">
                <a:schemeClr val="bg1">
                  <a:alpha val="90000"/>
                </a:schemeClr>
              </a:gs>
              <a:gs pos="51000">
                <a:srgbClr val="FFFFFF">
                  <a:alpha val="62000"/>
                </a:srgbClr>
              </a:gs>
              <a:gs pos="70000">
                <a:srgbClr val="FFFFFF">
                  <a:alpha val="72000"/>
                </a:srgbClr>
              </a:gs>
              <a:gs pos="86000">
                <a:schemeClr val="bg1">
                  <a:alpha val="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文本框 38">
            <a:extLst>
              <a:ext uri="{FF2B5EF4-FFF2-40B4-BE49-F238E27FC236}">
                <a16:creationId xmlns:a16="http://schemas.microsoft.com/office/drawing/2014/main" id="{155BA944-6D35-4260-9D37-51E5B8EB586C}"/>
              </a:ext>
            </a:extLst>
          </p:cNvPr>
          <p:cNvSpPr txBox="1"/>
          <p:nvPr/>
        </p:nvSpPr>
        <p:spPr>
          <a:xfrm>
            <a:off x="515938" y="1665288"/>
            <a:ext cx="11160125" cy="1323439"/>
          </a:xfrm>
          <a:prstGeom prst="rect">
            <a:avLst/>
          </a:prstGeom>
          <a:noFill/>
        </p:spPr>
        <p:txBody>
          <a:bodyPr wrap="square">
            <a:spAutoFit/>
          </a:bodyPr>
          <a:lstStyle/>
          <a:p>
            <a:pPr algn="ctr"/>
            <a:r>
              <a:rPr lang="en-US" sz="4000" b="1">
                <a:effectLst/>
                <a:latin typeface="Microsoft YaHei" panose="020B0503020204020204" pitchFamily="34" charset="-122"/>
                <a:ea typeface="Microsoft YaHei" panose="020B0503020204020204" pitchFamily="34" charset="-122"/>
              </a:rPr>
              <a:t>An efficient high power proton accelerator and its possible muon applications </a:t>
            </a:r>
            <a:endParaRPr lang="en-US" sz="6000" b="1">
              <a:effectLst/>
              <a:latin typeface="Microsoft YaHei" panose="020B0503020204020204" pitchFamily="34" charset="-122"/>
              <a:ea typeface="Microsoft YaHei" panose="020B0503020204020204" pitchFamily="34" charset="-122"/>
            </a:endParaRPr>
          </a:p>
        </p:txBody>
      </p:sp>
      <p:sp>
        <p:nvSpPr>
          <p:cNvPr id="43" name="文本框 42">
            <a:extLst>
              <a:ext uri="{FF2B5EF4-FFF2-40B4-BE49-F238E27FC236}">
                <a16:creationId xmlns:a16="http://schemas.microsoft.com/office/drawing/2014/main" id="{EABFE045-D4D9-4070-BD50-FBA86BB6BFC8}"/>
              </a:ext>
            </a:extLst>
          </p:cNvPr>
          <p:cNvSpPr txBox="1"/>
          <p:nvPr/>
        </p:nvSpPr>
        <p:spPr>
          <a:xfrm>
            <a:off x="515938" y="318680"/>
            <a:ext cx="90802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kern="100" dirty="0">
                <a:solidFill>
                  <a:schemeClr val="bg2">
                    <a:lumMod val="50000"/>
                  </a:schemeClr>
                </a:solidFill>
                <a:latin typeface="Arial" panose="020F0502020204030204"/>
                <a:ea typeface="微软雅黑"/>
                <a:cs typeface="+mn-ea"/>
                <a:sym typeface="+mn-lt"/>
              </a:rPr>
              <a:t>WORKSHOP OF MELODY2023</a:t>
            </a:r>
          </a:p>
        </p:txBody>
      </p:sp>
      <p:sp>
        <p:nvSpPr>
          <p:cNvPr id="41" name="文本框 40">
            <a:extLst>
              <a:ext uri="{FF2B5EF4-FFF2-40B4-BE49-F238E27FC236}">
                <a16:creationId xmlns:a16="http://schemas.microsoft.com/office/drawing/2014/main" id="{14991559-8F7C-413D-B81E-BF4878ADAFB7}"/>
              </a:ext>
            </a:extLst>
          </p:cNvPr>
          <p:cNvSpPr txBox="1"/>
          <p:nvPr/>
        </p:nvSpPr>
        <p:spPr>
          <a:xfrm>
            <a:off x="0" y="3511396"/>
            <a:ext cx="1220216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00" cap="none" spc="0" normalizeH="0" baseline="0" noProof="0" dirty="0" err="1">
                <a:ln>
                  <a:noFill/>
                </a:ln>
                <a:solidFill>
                  <a:srgbClr val="000000"/>
                </a:solidFill>
                <a:effectLst/>
                <a:uLnTx/>
                <a:uFillTx/>
                <a:latin typeface="Arial" panose="020F0502020204030204"/>
                <a:ea typeface="微软雅黑"/>
                <a:cs typeface="+mn-ea"/>
                <a:sym typeface="+mn-lt"/>
              </a:rPr>
              <a:t>Tianjue</a:t>
            </a:r>
            <a:r>
              <a:rPr kumimoji="0" lang="en-US" altLang="zh-CN" sz="2400" b="1" i="0" u="none" strike="noStrike" kern="100" cap="none" spc="0" normalizeH="0" baseline="0" noProof="0" dirty="0">
                <a:ln>
                  <a:noFill/>
                </a:ln>
                <a:solidFill>
                  <a:srgbClr val="000000"/>
                </a:solidFill>
                <a:effectLst/>
                <a:uLnTx/>
                <a:uFillTx/>
                <a:latin typeface="Arial" panose="020F0502020204030204"/>
                <a:ea typeface="微软雅黑"/>
                <a:cs typeface="+mn-ea"/>
                <a:sym typeface="+mn-lt"/>
              </a:rPr>
              <a:t> Zhang for the Cyclotron Team at CIAE</a:t>
            </a:r>
            <a:endParaRPr kumimoji="0" lang="zh-CN" altLang="en-US" sz="2400" b="1" i="0" u="none" strike="noStrike" kern="100" cap="none" spc="0" normalizeH="0" baseline="0" noProof="0" dirty="0">
              <a:ln>
                <a:noFill/>
              </a:ln>
              <a:solidFill>
                <a:srgbClr val="000000"/>
              </a:solidFill>
              <a:effectLst/>
              <a:uLnTx/>
              <a:uFillTx/>
              <a:latin typeface="Arial" panose="020F0502020204030204"/>
              <a:ea typeface="微软雅黑"/>
              <a:cs typeface="+mn-ea"/>
              <a:sym typeface="+mn-lt"/>
            </a:endParaRPr>
          </a:p>
        </p:txBody>
      </p:sp>
      <p:grpSp>
        <p:nvGrpSpPr>
          <p:cNvPr id="10" name="组合 9">
            <a:extLst>
              <a:ext uri="{FF2B5EF4-FFF2-40B4-BE49-F238E27FC236}">
                <a16:creationId xmlns:a16="http://schemas.microsoft.com/office/drawing/2014/main" id="{692BF348-A8F7-41C0-9858-40B8E7217A2B}"/>
              </a:ext>
            </a:extLst>
          </p:cNvPr>
          <p:cNvGrpSpPr/>
          <p:nvPr/>
        </p:nvGrpSpPr>
        <p:grpSpPr>
          <a:xfrm>
            <a:off x="10211" y="4159035"/>
            <a:ext cx="12212320" cy="911770"/>
            <a:chOff x="2860682" y="3116877"/>
            <a:chExt cx="8137215" cy="911770"/>
          </a:xfrm>
        </p:grpSpPr>
        <p:sp>
          <p:nvSpPr>
            <p:cNvPr id="51" name="文本框 50">
              <a:extLst>
                <a:ext uri="{FF2B5EF4-FFF2-40B4-BE49-F238E27FC236}">
                  <a16:creationId xmlns:a16="http://schemas.microsoft.com/office/drawing/2014/main" id="{5675B71A-E9C6-4758-AFF7-12BFB2133F9B}"/>
                </a:ext>
              </a:extLst>
            </p:cNvPr>
            <p:cNvSpPr txBox="1"/>
            <p:nvPr/>
          </p:nvSpPr>
          <p:spPr>
            <a:xfrm>
              <a:off x="2860682" y="3116877"/>
              <a:ext cx="813721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sng" strike="noStrike" kern="100" cap="none" spc="0" normalizeH="0" baseline="0" noProof="0" dirty="0">
                  <a:ln>
                    <a:noFill/>
                  </a:ln>
                  <a:solidFill>
                    <a:srgbClr val="C00000"/>
                  </a:solidFill>
                  <a:effectLst/>
                  <a:uLnTx/>
                  <a:uFillTx/>
                  <a:latin typeface="Arial" panose="020F0502020204030204"/>
                  <a:ea typeface="微软雅黑"/>
                  <a:cs typeface="+mn-ea"/>
                  <a:sym typeface="+mn-lt"/>
                </a:rPr>
                <a:t>C</a:t>
              </a:r>
              <a:r>
                <a:rPr kumimoji="0" lang="en-US" altLang="zh-CN" sz="2000" b="1" i="0" u="none" strike="noStrike" kern="100" cap="none" spc="0" normalizeH="0" baseline="0" noProof="0" dirty="0">
                  <a:ln>
                    <a:noFill/>
                  </a:ln>
                  <a:solidFill>
                    <a:prstClr val="black"/>
                  </a:solidFill>
                  <a:effectLst/>
                  <a:uLnTx/>
                  <a:uFillTx/>
                  <a:latin typeface="Arial" panose="020F0502020204030204"/>
                  <a:ea typeface="微软雅黑"/>
                  <a:cs typeface="+mn-ea"/>
                  <a:sym typeface="+mn-lt"/>
                </a:rPr>
                <a:t>hina </a:t>
              </a:r>
              <a:r>
                <a:rPr lang="en-US" altLang="zh-CN" sz="2000" b="1" u="sng" kern="100" dirty="0">
                  <a:solidFill>
                    <a:srgbClr val="C00000"/>
                  </a:solidFill>
                  <a:latin typeface="Arial" panose="020F0502020204030204"/>
                  <a:ea typeface="微软雅黑"/>
                  <a:cs typeface="+mn-ea"/>
                  <a:sym typeface="+mn-lt"/>
                </a:rPr>
                <a:t>I</a:t>
              </a:r>
              <a:r>
                <a:rPr kumimoji="0" lang="en-US" altLang="zh-CN" sz="2000" b="1" i="0" u="none" strike="noStrike" kern="100" cap="none" spc="0" normalizeH="0" baseline="0" noProof="0" dirty="0">
                  <a:ln>
                    <a:noFill/>
                  </a:ln>
                  <a:solidFill>
                    <a:prstClr val="black"/>
                  </a:solidFill>
                  <a:effectLst/>
                  <a:uLnTx/>
                  <a:uFillTx/>
                  <a:latin typeface="Arial" panose="020F0502020204030204"/>
                  <a:ea typeface="微软雅黑"/>
                  <a:cs typeface="+mn-ea"/>
                  <a:sym typeface="+mn-lt"/>
                </a:rPr>
                <a:t>nstitute of </a:t>
              </a:r>
              <a:r>
                <a:rPr lang="en-US" altLang="zh-CN" sz="2000" b="1" u="sng" kern="100" dirty="0">
                  <a:solidFill>
                    <a:srgbClr val="C00000"/>
                  </a:solidFill>
                  <a:latin typeface="Arial" panose="020F0502020204030204"/>
                  <a:ea typeface="微软雅黑"/>
                  <a:cs typeface="+mn-ea"/>
                  <a:sym typeface="+mn-lt"/>
                </a:rPr>
                <a:t>A</a:t>
              </a:r>
              <a:r>
                <a:rPr kumimoji="0" lang="en-US" altLang="zh-CN" sz="2000" b="1" i="0" u="none" strike="noStrike" kern="100" cap="none" spc="0" normalizeH="0" baseline="0" noProof="0" dirty="0">
                  <a:ln>
                    <a:noFill/>
                  </a:ln>
                  <a:solidFill>
                    <a:prstClr val="black"/>
                  </a:solidFill>
                  <a:effectLst/>
                  <a:uLnTx/>
                  <a:uFillTx/>
                  <a:latin typeface="Arial" panose="020F0502020204030204"/>
                  <a:ea typeface="微软雅黑"/>
                  <a:cs typeface="+mn-ea"/>
                  <a:sym typeface="+mn-lt"/>
                </a:rPr>
                <a:t>tomic </a:t>
              </a:r>
              <a:r>
                <a:rPr lang="en-US" altLang="zh-CN" sz="2000" b="1" u="sng" kern="100" dirty="0">
                  <a:solidFill>
                    <a:srgbClr val="C00000"/>
                  </a:solidFill>
                  <a:latin typeface="Arial" panose="020F0502020204030204"/>
                  <a:ea typeface="微软雅黑"/>
                  <a:cs typeface="+mn-ea"/>
                  <a:sym typeface="+mn-lt"/>
                </a:rPr>
                <a:t>E</a:t>
              </a:r>
              <a:r>
                <a:rPr kumimoji="0" lang="en-US" altLang="zh-CN" sz="2000" b="1" i="0" u="none" strike="noStrike" kern="100" cap="none" spc="0" normalizeH="0" baseline="0" noProof="0" dirty="0">
                  <a:ln>
                    <a:noFill/>
                  </a:ln>
                  <a:solidFill>
                    <a:prstClr val="black"/>
                  </a:solidFill>
                  <a:effectLst/>
                  <a:uLnTx/>
                  <a:uFillTx/>
                  <a:latin typeface="Arial" panose="020F0502020204030204"/>
                  <a:ea typeface="微软雅黑"/>
                  <a:cs typeface="+mn-ea"/>
                  <a:sym typeface="+mn-lt"/>
                </a:rPr>
                <a:t>nergy</a:t>
              </a:r>
              <a:endParaRPr kumimoji="0" lang="zh-CN" altLang="en-US" sz="2000" b="1" i="0" u="none" strike="noStrike" kern="10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47" name="文本框 46">
              <a:extLst>
                <a:ext uri="{FF2B5EF4-FFF2-40B4-BE49-F238E27FC236}">
                  <a16:creationId xmlns:a16="http://schemas.microsoft.com/office/drawing/2014/main" id="{BAC3D324-B429-4BE8-9B45-6CB38A25C056}"/>
                </a:ext>
              </a:extLst>
            </p:cNvPr>
            <p:cNvSpPr txBox="1"/>
            <p:nvPr/>
          </p:nvSpPr>
          <p:spPr>
            <a:xfrm>
              <a:off x="4625960" y="3628537"/>
              <a:ext cx="4586282" cy="400110"/>
            </a:xfrm>
            <a:prstGeom prst="rect">
              <a:avLst/>
            </a:prstGeom>
            <a:noFill/>
          </p:spPr>
          <p:txBody>
            <a:bodyPr wrap="square">
              <a:spAutoFit/>
            </a:bodyPr>
            <a:lstStyle/>
            <a:p>
              <a:pPr lvl="0" algn="ctr">
                <a:defRPr/>
              </a:pPr>
              <a:r>
                <a:rPr lang="en-US" altLang="zh-CN" sz="2000" dirty="0"/>
                <a:t>Nov 4th, 2023</a:t>
              </a:r>
              <a:endParaRPr kumimoji="0" lang="zh-CN" altLang="en-US" sz="2000" b="1" i="0" u="none" strike="noStrike" kern="100" cap="none" spc="0" normalizeH="0" baseline="0" noProof="0" dirty="0">
                <a:ln>
                  <a:noFill/>
                </a:ln>
                <a:solidFill>
                  <a:prstClr val="black"/>
                </a:solidFill>
                <a:effectLst/>
                <a:uLnTx/>
                <a:uFillTx/>
                <a:latin typeface="Arial" panose="020F0502020204030204"/>
                <a:ea typeface="微软雅黑"/>
                <a:cs typeface="+mn-ea"/>
                <a:sym typeface="+mn-lt"/>
              </a:endParaRPr>
            </a:p>
          </p:txBody>
        </p:sp>
      </p:grpSp>
    </p:spTree>
    <p:extLst>
      <p:ext uri="{BB962C8B-B14F-4D97-AF65-F5344CB8AC3E}">
        <p14:creationId xmlns:p14="http://schemas.microsoft.com/office/powerpoint/2010/main" val="3620160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105">
            <a:extLst>
              <a:ext uri="{FF2B5EF4-FFF2-40B4-BE49-F238E27FC236}">
                <a16:creationId xmlns:a16="http://schemas.microsoft.com/office/drawing/2014/main" id="{4218967B-7135-FA93-81CB-E79F86AB61AB}"/>
              </a:ext>
            </a:extLst>
          </p:cNvPr>
          <p:cNvGrpSpPr>
            <a:grpSpLocks/>
          </p:cNvGrpSpPr>
          <p:nvPr/>
        </p:nvGrpSpPr>
        <p:grpSpPr bwMode="auto">
          <a:xfrm>
            <a:off x="357883" y="1027112"/>
            <a:ext cx="11834118" cy="658812"/>
            <a:chOff x="778406" y="1579891"/>
            <a:chExt cx="11834204" cy="905811"/>
          </a:xfrm>
        </p:grpSpPr>
        <p:grpSp>
          <p:nvGrpSpPr>
            <p:cNvPr id="9" name="组合 106">
              <a:extLst>
                <a:ext uri="{FF2B5EF4-FFF2-40B4-BE49-F238E27FC236}">
                  <a16:creationId xmlns:a16="http://schemas.microsoft.com/office/drawing/2014/main" id="{F0F10BC1-217A-B51A-BBF6-AE796DA95520}"/>
                </a:ext>
              </a:extLst>
            </p:cNvPr>
            <p:cNvGrpSpPr>
              <a:grpSpLocks/>
            </p:cNvGrpSpPr>
            <p:nvPr/>
          </p:nvGrpSpPr>
          <p:grpSpPr bwMode="auto">
            <a:xfrm>
              <a:off x="778406" y="1579891"/>
              <a:ext cx="11354774" cy="905811"/>
              <a:chOff x="341983" y="1597484"/>
              <a:chExt cx="12202536" cy="973441"/>
            </a:xfrm>
          </p:grpSpPr>
          <p:sp>
            <p:nvSpPr>
              <p:cNvPr id="11" name="矩形: 剪去单角 108">
                <a:extLst>
                  <a:ext uri="{FF2B5EF4-FFF2-40B4-BE49-F238E27FC236}">
                    <a16:creationId xmlns:a16="http://schemas.microsoft.com/office/drawing/2014/main" id="{BB9E8F8B-28B8-5352-AA84-1F8CA80D4BBA}"/>
                  </a:ext>
                </a:extLst>
              </p:cNvPr>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12" name="直角三角形 109">
                <a:extLst>
                  <a:ext uri="{FF2B5EF4-FFF2-40B4-BE49-F238E27FC236}">
                    <a16:creationId xmlns:a16="http://schemas.microsoft.com/office/drawing/2014/main" id="{9808732F-E1B4-9826-CED3-34BB827969F3}"/>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3" name="组合 110">
                <a:extLst>
                  <a:ext uri="{FF2B5EF4-FFF2-40B4-BE49-F238E27FC236}">
                    <a16:creationId xmlns:a16="http://schemas.microsoft.com/office/drawing/2014/main" id="{C66608B1-75E2-AD88-F5E6-E7BFF4E0979B}"/>
                  </a:ext>
                </a:extLst>
              </p:cNvPr>
              <p:cNvGrpSpPr>
                <a:grpSpLocks/>
              </p:cNvGrpSpPr>
              <p:nvPr/>
            </p:nvGrpSpPr>
            <p:grpSpPr bwMode="auto">
              <a:xfrm>
                <a:off x="341983" y="1651433"/>
                <a:ext cx="3512348" cy="865542"/>
                <a:chOff x="341983" y="1651433"/>
                <a:chExt cx="3512348" cy="865542"/>
              </a:xfrm>
            </p:grpSpPr>
            <p:sp>
              <p:nvSpPr>
                <p:cNvPr id="14" name="任意多边形: 形状 111">
                  <a:extLst>
                    <a:ext uri="{FF2B5EF4-FFF2-40B4-BE49-F238E27FC236}">
                      <a16:creationId xmlns:a16="http://schemas.microsoft.com/office/drawing/2014/main" id="{FBA7548F-DA04-F889-21F0-E80BE400712F}"/>
                    </a:ext>
                  </a:extLst>
                </p:cNvPr>
                <p:cNvSpPr/>
                <p:nvPr/>
              </p:nvSpPr>
              <p:spPr>
                <a:xfrm>
                  <a:off x="479423" y="1651433"/>
                  <a:ext cx="3374908"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15" name="矩形 112">
                  <a:extLst>
                    <a:ext uri="{FF2B5EF4-FFF2-40B4-BE49-F238E27FC236}">
                      <a16:creationId xmlns:a16="http://schemas.microsoft.com/office/drawing/2014/main" id="{941C58DD-AD5A-5186-6121-4BB4289DCABB}"/>
                    </a:ext>
                  </a:extLst>
                </p:cNvPr>
                <p:cNvSpPr/>
                <p:nvPr/>
              </p:nvSpPr>
              <p:spPr>
                <a:xfrm>
                  <a:off x="341983" y="1720329"/>
                  <a:ext cx="3325430" cy="682143"/>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a:ea typeface="微软雅黑"/>
                      <a:cs typeface="+mn-ea"/>
                      <a:sym typeface="+mn-lt"/>
                    </a:rPr>
                    <a:t>Energy efficiency</a:t>
                  </a:r>
                  <a:endParaRPr kumimoji="0" lang="zh-CN" altLang="en-US" sz="24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10" name="矩形 107">
              <a:extLst>
                <a:ext uri="{FF2B5EF4-FFF2-40B4-BE49-F238E27FC236}">
                  <a16:creationId xmlns:a16="http://schemas.microsoft.com/office/drawing/2014/main" id="{9C1B2189-CF93-568F-F2F7-592EECA59AF6}"/>
                </a:ext>
              </a:extLst>
            </p:cNvPr>
            <p:cNvSpPr/>
            <p:nvPr/>
          </p:nvSpPr>
          <p:spPr>
            <a:xfrm>
              <a:off x="4046738" y="1689835"/>
              <a:ext cx="8565872" cy="680241"/>
            </a:xfrm>
            <a:prstGeom prst="rect">
              <a:avLst/>
            </a:prstGeom>
            <a:noFill/>
            <a:ln w="9525">
              <a:noFill/>
            </a:ln>
          </p:spPr>
          <p:txBody>
            <a:bodyPr wrap="square">
              <a:spAutoFit/>
            </a:bodyPr>
            <a:lstStyle/>
            <a:p>
              <a:pPr lvl="0">
                <a:lnSpc>
                  <a:spcPct val="120000"/>
                </a:lnSpc>
                <a:defRPr/>
              </a:pPr>
              <a:r>
                <a:rPr lang="en-US" sz="2400" b="1" dirty="0">
                  <a:solidFill>
                    <a:srgbClr val="C00000"/>
                  </a:solidFill>
                </a:rPr>
                <a:t>CW FFA </a:t>
              </a:r>
              <a:r>
                <a:rPr lang="en-US" sz="2400" b="1" dirty="0">
                  <a:solidFill>
                    <a:schemeClr val="accent1">
                      <a:lumMod val="75000"/>
                    </a:schemeClr>
                  </a:solidFill>
                </a:rPr>
                <a:t>with HTS magnets and high-Q RF cavity </a:t>
              </a:r>
              <a:r>
                <a:rPr lang="en-US" sz="2400" b="1" dirty="0">
                  <a:solidFill>
                    <a:srgbClr val="C00000"/>
                  </a:solidFill>
                </a:rPr>
                <a:t>≈ 30%</a:t>
              </a:r>
              <a:endParaRPr lang="zh-CN" altLang="en-US" sz="2400" b="1" dirty="0">
                <a:solidFill>
                  <a:srgbClr val="C00000"/>
                </a:solidFill>
                <a:sym typeface="+mn-lt"/>
              </a:endParaRPr>
            </a:p>
          </p:txBody>
        </p:sp>
      </p:grpSp>
      <p:sp>
        <p:nvSpPr>
          <p:cNvPr id="16" name="TextBox 15">
            <a:extLst>
              <a:ext uri="{FF2B5EF4-FFF2-40B4-BE49-F238E27FC236}">
                <a16:creationId xmlns:a16="http://schemas.microsoft.com/office/drawing/2014/main" id="{6325B331-89AF-0AEE-EBFC-4777CA43DB3C}"/>
              </a:ext>
            </a:extLst>
          </p:cNvPr>
          <p:cNvSpPr txBox="1"/>
          <p:nvPr/>
        </p:nvSpPr>
        <p:spPr>
          <a:xfrm>
            <a:off x="645118" y="1937739"/>
            <a:ext cx="4443316" cy="4487062"/>
          </a:xfrm>
          <a:prstGeom prst="rect">
            <a:avLst/>
          </a:prstGeom>
          <a:noFill/>
        </p:spPr>
        <p:txBody>
          <a:bodyPr wrap="square">
            <a:spAutoFit/>
          </a:bodyPr>
          <a:lstStyle/>
          <a:p>
            <a:pPr marL="342900" indent="-342900" algn="just">
              <a:lnSpc>
                <a:spcPct val="114000"/>
              </a:lnSpc>
              <a:buFont typeface="Wingdings" pitchFamily="2" charset="2"/>
              <a:buChar char="q"/>
            </a:pPr>
            <a:r>
              <a:rPr lang="fr-FR" b="1" kern="800" dirty="0">
                <a:effectLst/>
                <a:ea typeface="SimSun" panose="02010600030101010101" pitchFamily="2" charset="-122"/>
                <a:cs typeface="Times New Roman" panose="02020603050405020304" pitchFamily="18" charset="0"/>
              </a:rPr>
              <a:t>The energy efficiency of the PSI isochronous cyclotron is about 3 times of the other types.</a:t>
            </a:r>
          </a:p>
          <a:p>
            <a:pPr marL="342900" indent="-342900" algn="just">
              <a:lnSpc>
                <a:spcPct val="114000"/>
              </a:lnSpc>
              <a:buFont typeface="Wingdings" pitchFamily="2" charset="2"/>
              <a:buChar char="q"/>
            </a:pPr>
            <a:r>
              <a:rPr lang="fr-FR" b="1" kern="800" dirty="0">
                <a:effectLst/>
                <a:ea typeface="SimSun" panose="02010600030101010101" pitchFamily="2" charset="-122"/>
                <a:cs typeface="Times New Roman" panose="02020603050405020304" pitchFamily="18" charset="0"/>
              </a:rPr>
              <a:t>To develop high average beam power, high power efficiency, and high cost-effective proton machine, the isochronous accelerator is a good technical route.</a:t>
            </a:r>
            <a:r>
              <a:rPr lang="en-CN" b="1" dirty="0">
                <a:effectLst/>
              </a:rPr>
              <a:t>  </a:t>
            </a:r>
          </a:p>
          <a:p>
            <a:pPr marL="342900" indent="-342900" algn="just">
              <a:lnSpc>
                <a:spcPct val="114000"/>
              </a:lnSpc>
              <a:buFont typeface="Wingdings" pitchFamily="2" charset="2"/>
              <a:buChar char="q"/>
            </a:pPr>
            <a:r>
              <a:rPr lang="fr-FR" b="1" kern="800" dirty="0">
                <a:solidFill>
                  <a:srgbClr val="C00000"/>
                </a:solidFill>
                <a:effectLst/>
                <a:ea typeface="SimSun" panose="02010600030101010101" pitchFamily="2" charset="-122"/>
                <a:cs typeface="Times New Roman" panose="02020603050405020304" pitchFamily="18" charset="0"/>
              </a:rPr>
              <a:t>HTS magnet </a:t>
            </a:r>
            <a:r>
              <a:rPr lang="fr-FR" b="1" kern="800" dirty="0">
                <a:effectLst/>
                <a:ea typeface="SimSun" panose="02010600030101010101" pitchFamily="2" charset="-122"/>
                <a:cs typeface="Times New Roman" panose="02020603050405020304" pitchFamily="18" charset="0"/>
              </a:rPr>
              <a:t>is used to replace the normal temperature magnet , and an </a:t>
            </a:r>
            <a:r>
              <a:rPr lang="fr-FR" b="1" kern="800" dirty="0">
                <a:solidFill>
                  <a:srgbClr val="C00000"/>
                </a:solidFill>
                <a:effectLst/>
                <a:ea typeface="SimSun" panose="02010600030101010101" pitchFamily="2" charset="-122"/>
                <a:cs typeface="Times New Roman" panose="02020603050405020304" pitchFamily="18" charset="0"/>
              </a:rPr>
              <a:t>RF cavity with Q value of 90000</a:t>
            </a:r>
            <a:r>
              <a:rPr lang="fr-FR" b="1" kern="800" dirty="0">
                <a:effectLst/>
                <a:ea typeface="SimSun" panose="02010600030101010101" pitchFamily="2" charset="-122"/>
                <a:cs typeface="Times New Roman" panose="02020603050405020304" pitchFamily="18" charset="0"/>
              </a:rPr>
              <a:t> to replace the </a:t>
            </a:r>
            <a:r>
              <a:rPr lang="fr-FR" b="1" kern="800" dirty="0">
                <a:solidFill>
                  <a:srgbClr val="0B57D3"/>
                </a:solidFill>
                <a:effectLst/>
                <a:ea typeface="SimSun" panose="02010600030101010101" pitchFamily="2" charset="-122"/>
                <a:cs typeface="Times New Roman" panose="02020603050405020304" pitchFamily="18" charset="0"/>
              </a:rPr>
              <a:t>45000</a:t>
            </a:r>
            <a:r>
              <a:rPr lang="fr-FR" b="1" kern="800" dirty="0">
                <a:effectLst/>
                <a:ea typeface="SimSun" panose="02010600030101010101" pitchFamily="2" charset="-122"/>
                <a:cs typeface="Times New Roman" panose="02020603050405020304" pitchFamily="18" charset="0"/>
              </a:rPr>
              <a:t> cavity at PSI. </a:t>
            </a:r>
            <a:r>
              <a:rPr lang="fr-FR" sz="1800" b="1" kern="800" dirty="0">
                <a:effectLst/>
                <a:ea typeface="SimSun" panose="02010600030101010101" pitchFamily="2" charset="-122"/>
                <a:cs typeface="Times New Roman" panose="02020603050405020304" pitchFamily="18" charset="0"/>
              </a:rPr>
              <a:t>Energy efficiency can be increased from PSI’s ~20% to 30%,</a:t>
            </a:r>
            <a:r>
              <a:rPr lang="en-CN" b="1" dirty="0">
                <a:effectLst/>
              </a:rPr>
              <a:t> </a:t>
            </a:r>
            <a:endParaRPr lang="en-CN" b="1" dirty="0">
              <a:solidFill>
                <a:srgbClr val="C00000"/>
              </a:solidFill>
            </a:endParaRPr>
          </a:p>
        </p:txBody>
      </p:sp>
      <p:sp>
        <p:nvSpPr>
          <p:cNvPr id="17" name="矩形 114">
            <a:extLst>
              <a:ext uri="{FF2B5EF4-FFF2-40B4-BE49-F238E27FC236}">
                <a16:creationId xmlns:a16="http://schemas.microsoft.com/office/drawing/2014/main" id="{F53A18A4-6ED4-E410-9526-699DD51B602D}"/>
              </a:ext>
            </a:extLst>
          </p:cNvPr>
          <p:cNvSpPr/>
          <p:nvPr/>
        </p:nvSpPr>
        <p:spPr>
          <a:xfrm>
            <a:off x="542289" y="1844190"/>
            <a:ext cx="4659465" cy="470167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51" name="Rectangle 3">
            <a:extLst>
              <a:ext uri="{FF2B5EF4-FFF2-40B4-BE49-F238E27FC236}">
                <a16:creationId xmlns:a16="http://schemas.microsoft.com/office/drawing/2014/main" id="{A13858A9-2214-D54B-F62A-B4FFACA2E128}"/>
              </a:ext>
            </a:extLst>
          </p:cNvPr>
          <p:cNvSpPr txBox="1">
            <a:spLocks noChangeArrowheads="1"/>
          </p:cNvSpPr>
          <p:nvPr/>
        </p:nvSpPr>
        <p:spPr bwMode="auto">
          <a:xfrm>
            <a:off x="5304583" y="1844190"/>
            <a:ext cx="3175388" cy="400110"/>
          </a:xfrm>
          <a:prstGeom prst="rect">
            <a:avLst/>
          </a:prstGeom>
          <a:solidFill>
            <a:srgbClr val="800000"/>
          </a:solidFill>
          <a:ln w="9525" algn="ctr">
            <a:solidFill>
              <a:schemeClr val="bg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defRPr sz="3200">
                <a:solidFill>
                  <a:schemeClr val="tx1"/>
                </a:solidFill>
                <a:latin typeface="Times New Roman" panose="02020603050405020304" pitchFamily="18" charset="0"/>
                <a:ea typeface="宋体" panose="02010600030101010101" pitchFamily="2" charset="-122"/>
              </a:defRPr>
            </a:lvl1pPr>
            <a:lvl2pPr marL="742950" indent="-285750" algn="l">
              <a:defRPr sz="3200">
                <a:solidFill>
                  <a:schemeClr val="tx1"/>
                </a:solidFill>
                <a:latin typeface="Times New Roman" panose="02020603050405020304" pitchFamily="18" charset="0"/>
                <a:ea typeface="宋体" panose="02010600030101010101" pitchFamily="2" charset="-122"/>
              </a:defRPr>
            </a:lvl2pPr>
            <a:lvl3pPr marL="1143000" indent="-228600" algn="l">
              <a:defRPr sz="3200">
                <a:solidFill>
                  <a:schemeClr val="tx1"/>
                </a:solidFill>
                <a:latin typeface="Times New Roman" panose="02020603050405020304" pitchFamily="18" charset="0"/>
                <a:ea typeface="宋体" panose="02010600030101010101" pitchFamily="2" charset="-122"/>
              </a:defRPr>
            </a:lvl3pPr>
            <a:lvl4pPr marL="1600200" indent="-228600" algn="l">
              <a:defRPr sz="3200">
                <a:solidFill>
                  <a:schemeClr val="tx1"/>
                </a:solidFill>
                <a:latin typeface="Times New Roman" panose="02020603050405020304" pitchFamily="18" charset="0"/>
                <a:ea typeface="宋体" panose="02010600030101010101" pitchFamily="2" charset="-122"/>
              </a:defRPr>
            </a:lvl4pPr>
            <a:lvl5pPr marL="2057400" indent="-228600" algn="l">
              <a:defRPr sz="32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a:defRPr/>
            </a:pPr>
            <a:r>
              <a:rPr lang="en-US" altLang="zh-CN" sz="20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LINAC+RCS</a:t>
            </a:r>
          </a:p>
        </p:txBody>
      </p:sp>
      <p:pic>
        <p:nvPicPr>
          <p:cNvPr id="52" name="内容占位符 3">
            <a:extLst>
              <a:ext uri="{FF2B5EF4-FFF2-40B4-BE49-F238E27FC236}">
                <a16:creationId xmlns:a16="http://schemas.microsoft.com/office/drawing/2014/main" id="{D17997BC-700D-9235-A4D2-69DDCB25CDCB}"/>
              </a:ext>
            </a:extLst>
          </p:cNvPr>
          <p:cNvPicPr>
            <a:picLocks noGrp="1" noChangeAspect="1"/>
          </p:cNvPicPr>
          <p:nvPr/>
        </p:nvPicPr>
        <p:blipFill>
          <a:blip r:embed="rId3" cstate="print">
            <a:extLst>
              <a:ext uri="{28A0092B-C50C-407E-A947-70E740481C1C}">
                <a14:useLocalDpi xmlns:a14="http://schemas.microsoft.com/office/drawing/2010/main" val="0"/>
              </a:ext>
            </a:extLst>
          </a:blip>
          <a:srcRect l="7088" r="6361"/>
          <a:stretch>
            <a:fillRect/>
          </a:stretch>
        </p:blipFill>
        <p:spPr bwMode="auto">
          <a:xfrm>
            <a:off x="5613205" y="2462831"/>
            <a:ext cx="2754086" cy="175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内容占位符 3">
            <a:extLst>
              <a:ext uri="{FF2B5EF4-FFF2-40B4-BE49-F238E27FC236}">
                <a16:creationId xmlns:a16="http://schemas.microsoft.com/office/drawing/2014/main" id="{29261578-7413-3070-7249-3969811CFA2C}"/>
              </a:ext>
            </a:extLst>
          </p:cNvPr>
          <p:cNvPicPr>
            <a:picLocks noGrp="1"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91460" y="2367665"/>
            <a:ext cx="3058251" cy="194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3">
            <a:extLst>
              <a:ext uri="{FF2B5EF4-FFF2-40B4-BE49-F238E27FC236}">
                <a16:creationId xmlns:a16="http://schemas.microsoft.com/office/drawing/2014/main" id="{1FF116B6-05E8-F253-8C95-8C7DF7D4671A}"/>
              </a:ext>
            </a:extLst>
          </p:cNvPr>
          <p:cNvSpPr txBox="1">
            <a:spLocks noChangeArrowheads="1"/>
          </p:cNvSpPr>
          <p:nvPr/>
        </p:nvSpPr>
        <p:spPr bwMode="auto">
          <a:xfrm>
            <a:off x="8603911" y="1844189"/>
            <a:ext cx="3108664" cy="400110"/>
          </a:xfrm>
          <a:prstGeom prst="rect">
            <a:avLst/>
          </a:prstGeom>
          <a:solidFill>
            <a:srgbClr val="800000"/>
          </a:solidFill>
          <a:ln w="9525" algn="ctr">
            <a:solidFill>
              <a:schemeClr val="bg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defRPr sz="3200">
                <a:solidFill>
                  <a:schemeClr val="tx1"/>
                </a:solidFill>
                <a:latin typeface="Times New Roman" panose="02020603050405020304" pitchFamily="18" charset="0"/>
                <a:ea typeface="宋体" panose="02010600030101010101" pitchFamily="2" charset="-122"/>
              </a:defRPr>
            </a:lvl1pPr>
            <a:lvl2pPr marL="742950" indent="-285750" algn="l">
              <a:defRPr sz="3200">
                <a:solidFill>
                  <a:schemeClr val="tx1"/>
                </a:solidFill>
                <a:latin typeface="Times New Roman" panose="02020603050405020304" pitchFamily="18" charset="0"/>
                <a:ea typeface="宋体" panose="02010600030101010101" pitchFamily="2" charset="-122"/>
              </a:defRPr>
            </a:lvl2pPr>
            <a:lvl3pPr marL="1143000" indent="-228600" algn="l">
              <a:defRPr sz="3200">
                <a:solidFill>
                  <a:schemeClr val="tx1"/>
                </a:solidFill>
                <a:latin typeface="Times New Roman" panose="02020603050405020304" pitchFamily="18" charset="0"/>
                <a:ea typeface="宋体" panose="02010600030101010101" pitchFamily="2" charset="-122"/>
              </a:defRPr>
            </a:lvl3pPr>
            <a:lvl4pPr marL="1600200" indent="-228600" algn="l">
              <a:defRPr sz="3200">
                <a:solidFill>
                  <a:schemeClr val="tx1"/>
                </a:solidFill>
                <a:latin typeface="Times New Roman" panose="02020603050405020304" pitchFamily="18" charset="0"/>
                <a:ea typeface="宋体" panose="02010600030101010101" pitchFamily="2" charset="-122"/>
              </a:defRPr>
            </a:lvl4pPr>
            <a:lvl5pPr marL="2057400" indent="-228600" algn="l">
              <a:defRPr sz="32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a:defRPr/>
            </a:pPr>
            <a:r>
              <a:rPr lang="en-US" altLang="zh-CN" sz="20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SC LINAC</a:t>
            </a:r>
          </a:p>
        </p:txBody>
      </p:sp>
      <p:sp>
        <p:nvSpPr>
          <p:cNvPr id="55" name="文本框 4">
            <a:extLst>
              <a:ext uri="{FF2B5EF4-FFF2-40B4-BE49-F238E27FC236}">
                <a16:creationId xmlns:a16="http://schemas.microsoft.com/office/drawing/2014/main" id="{29B23235-17AB-A43B-CBA5-381FA7A40E78}"/>
              </a:ext>
            </a:extLst>
          </p:cNvPr>
          <p:cNvSpPr txBox="1"/>
          <p:nvPr/>
        </p:nvSpPr>
        <p:spPr>
          <a:xfrm>
            <a:off x="307470" y="25376"/>
            <a:ext cx="11757627"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Basic Description of 2 GeV CW FFA –Energy efficiency</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pic>
        <p:nvPicPr>
          <p:cNvPr id="57" name="图片 4">
            <a:extLst>
              <a:ext uri="{FF2B5EF4-FFF2-40B4-BE49-F238E27FC236}">
                <a16:creationId xmlns:a16="http://schemas.microsoft.com/office/drawing/2014/main" id="{6A9952D0-9EB1-B491-3FDC-69CE0E2188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2120" y="4842615"/>
            <a:ext cx="2520175" cy="170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3">
            <a:extLst>
              <a:ext uri="{FF2B5EF4-FFF2-40B4-BE49-F238E27FC236}">
                <a16:creationId xmlns:a16="http://schemas.microsoft.com/office/drawing/2014/main" id="{ACF064A0-1FC9-434E-1D87-359C77DE5921}"/>
              </a:ext>
            </a:extLst>
          </p:cNvPr>
          <p:cNvSpPr txBox="1">
            <a:spLocks noChangeArrowheads="1"/>
          </p:cNvSpPr>
          <p:nvPr/>
        </p:nvSpPr>
        <p:spPr bwMode="auto">
          <a:xfrm>
            <a:off x="5304583" y="4349128"/>
            <a:ext cx="6407991" cy="400110"/>
          </a:xfrm>
          <a:prstGeom prst="rect">
            <a:avLst/>
          </a:prstGeom>
          <a:solidFill>
            <a:srgbClr val="800000"/>
          </a:solidFill>
          <a:ln w="9525" algn="ctr">
            <a:solidFill>
              <a:schemeClr val="bg1"/>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l">
              <a:defRPr sz="3200">
                <a:solidFill>
                  <a:schemeClr val="tx1"/>
                </a:solidFill>
                <a:latin typeface="Times New Roman" panose="02020603050405020304" pitchFamily="18" charset="0"/>
                <a:ea typeface="宋体" panose="02010600030101010101" pitchFamily="2" charset="-122"/>
              </a:defRPr>
            </a:lvl1pPr>
            <a:lvl2pPr marL="742950" indent="-285750" algn="l">
              <a:defRPr sz="3200">
                <a:solidFill>
                  <a:schemeClr val="tx1"/>
                </a:solidFill>
                <a:latin typeface="Times New Roman" panose="02020603050405020304" pitchFamily="18" charset="0"/>
                <a:ea typeface="宋体" panose="02010600030101010101" pitchFamily="2" charset="-122"/>
              </a:defRPr>
            </a:lvl2pPr>
            <a:lvl3pPr marL="1143000" indent="-228600" algn="l">
              <a:defRPr sz="3200">
                <a:solidFill>
                  <a:schemeClr val="tx1"/>
                </a:solidFill>
                <a:latin typeface="Times New Roman" panose="02020603050405020304" pitchFamily="18" charset="0"/>
                <a:ea typeface="宋体" panose="02010600030101010101" pitchFamily="2" charset="-122"/>
              </a:defRPr>
            </a:lvl3pPr>
            <a:lvl4pPr marL="1600200" indent="-228600" algn="l">
              <a:defRPr sz="3200">
                <a:solidFill>
                  <a:schemeClr val="tx1"/>
                </a:solidFill>
                <a:latin typeface="Times New Roman" panose="02020603050405020304" pitchFamily="18" charset="0"/>
                <a:ea typeface="宋体" panose="02010600030101010101" pitchFamily="2" charset="-122"/>
              </a:defRPr>
            </a:lvl4pPr>
            <a:lvl5pPr marL="2057400" indent="-228600" algn="l">
              <a:defRPr sz="32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lgn="ctr">
              <a:defRPr/>
            </a:pPr>
            <a:r>
              <a:rPr lang="en-US" altLang="zh-CN" sz="2000" b="1" dirty="0">
                <a:solidFill>
                  <a:schemeClr val="bg1"/>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mn-ea"/>
              </a:rPr>
              <a:t>CYCLOTRON</a:t>
            </a:r>
          </a:p>
        </p:txBody>
      </p:sp>
      <p:sp>
        <p:nvSpPr>
          <p:cNvPr id="60" name="TextBox 59">
            <a:extLst>
              <a:ext uri="{FF2B5EF4-FFF2-40B4-BE49-F238E27FC236}">
                <a16:creationId xmlns:a16="http://schemas.microsoft.com/office/drawing/2014/main" id="{7488C0D7-64EF-C50C-7066-59E5CBE0989D}"/>
              </a:ext>
            </a:extLst>
          </p:cNvPr>
          <p:cNvSpPr txBox="1"/>
          <p:nvPr/>
        </p:nvSpPr>
        <p:spPr>
          <a:xfrm>
            <a:off x="8202661" y="4873275"/>
            <a:ext cx="3527381" cy="1641924"/>
          </a:xfrm>
          <a:prstGeom prst="rect">
            <a:avLst/>
          </a:prstGeom>
          <a:noFill/>
        </p:spPr>
        <p:txBody>
          <a:bodyPr wrap="square">
            <a:spAutoFit/>
          </a:bodyPr>
          <a:lstStyle/>
          <a:p>
            <a:pPr marL="342900" indent="-342900" algn="just">
              <a:lnSpc>
                <a:spcPct val="102000"/>
              </a:lnSpc>
              <a:spcBef>
                <a:spcPts val="600"/>
              </a:spcBef>
              <a:buFont typeface="Wingdings" pitchFamily="2" charset="2"/>
              <a:buChar char="q"/>
            </a:pPr>
            <a:r>
              <a:rPr lang="en-US" altLang="zh-CN" sz="2000" b="1" dirty="0">
                <a:ea typeface="微软雅黑" panose="020B0503020204020204" pitchFamily="34" charset="-122"/>
              </a:rPr>
              <a:t>Total power of PSI Cyclotron  ~8</a:t>
            </a:r>
            <a:r>
              <a:rPr lang="zh-CN" altLang="en-US" sz="2000" b="1" dirty="0">
                <a:ea typeface="微软雅黑" panose="020B0503020204020204" pitchFamily="34" charset="-122"/>
              </a:rPr>
              <a:t> </a:t>
            </a:r>
            <a:r>
              <a:rPr lang="en-US" altLang="zh-CN" sz="2000" b="1" dirty="0">
                <a:ea typeface="微软雅黑" panose="020B0503020204020204" pitchFamily="34" charset="-122"/>
              </a:rPr>
              <a:t>MW</a:t>
            </a:r>
            <a:r>
              <a:rPr lang="en-US" sz="2000" b="1" dirty="0">
                <a:ea typeface="微软雅黑" panose="020B0503020204020204" pitchFamily="34" charset="-122"/>
              </a:rPr>
              <a:t>，</a:t>
            </a:r>
            <a:r>
              <a:rPr lang="en-US" altLang="zh-CN" sz="2000" b="1" dirty="0">
                <a:ea typeface="微软雅黑" panose="020B0503020204020204" pitchFamily="34" charset="-122"/>
              </a:rPr>
              <a:t>1.4 MW proton beam, beam/grid efficiency: </a:t>
            </a:r>
            <a:r>
              <a:rPr lang="en-US" altLang="zh-CN" sz="2000" b="1" dirty="0">
                <a:solidFill>
                  <a:srgbClr val="C00000"/>
                </a:solidFill>
                <a:ea typeface="微软雅黑" panose="020B0503020204020204" pitchFamily="34" charset="-122"/>
              </a:rPr>
              <a:t>18%</a:t>
            </a:r>
            <a:r>
              <a:rPr lang="en-US" altLang="zh-CN" sz="2000" b="1" dirty="0">
                <a:ea typeface="微软雅黑" panose="020B0503020204020204" pitchFamily="34" charset="-122"/>
              </a:rPr>
              <a:t>,</a:t>
            </a:r>
            <a:r>
              <a:rPr lang="zh-CN" altLang="en-US" sz="2000" b="1" dirty="0">
                <a:ea typeface="微软雅黑" panose="020B0503020204020204" pitchFamily="34" charset="-122"/>
              </a:rPr>
              <a:t> </a:t>
            </a:r>
            <a:r>
              <a:rPr lang="en-US" altLang="zh-CN" sz="2000" b="1" dirty="0">
                <a:ea typeface="微软雅黑" panose="020B0503020204020204" pitchFamily="34" charset="-122"/>
              </a:rPr>
              <a:t>after upgrade: </a:t>
            </a:r>
            <a:r>
              <a:rPr lang="en-US" altLang="zh-CN" sz="2000" b="1" dirty="0">
                <a:solidFill>
                  <a:srgbClr val="C00000"/>
                </a:solidFill>
                <a:ea typeface="微软雅黑" panose="020B0503020204020204" pitchFamily="34" charset="-122"/>
              </a:rPr>
              <a:t>24%</a:t>
            </a:r>
          </a:p>
        </p:txBody>
      </p:sp>
      <p:sp>
        <p:nvSpPr>
          <p:cNvPr id="62" name="TextBox 61">
            <a:extLst>
              <a:ext uri="{FF2B5EF4-FFF2-40B4-BE49-F238E27FC236}">
                <a16:creationId xmlns:a16="http://schemas.microsoft.com/office/drawing/2014/main" id="{667B5FF1-2509-B4AC-0DFC-D4C6A80F6B7D}"/>
              </a:ext>
            </a:extLst>
          </p:cNvPr>
          <p:cNvSpPr txBox="1"/>
          <p:nvPr/>
        </p:nvSpPr>
        <p:spPr>
          <a:xfrm>
            <a:off x="10825990" y="3628074"/>
            <a:ext cx="1001486" cy="369332"/>
          </a:xfrm>
          <a:prstGeom prst="rect">
            <a:avLst/>
          </a:prstGeom>
          <a:noFill/>
        </p:spPr>
        <p:txBody>
          <a:bodyPr wrap="square">
            <a:spAutoFit/>
          </a:bodyPr>
          <a:lstStyle/>
          <a:p>
            <a:r>
              <a:rPr lang="zh-CN" altLang="en-US" sz="1800" b="1">
                <a:solidFill>
                  <a:srgbClr val="C00000"/>
                </a:solidFill>
                <a:latin typeface="微软雅黑" panose="020B0503020204020204" pitchFamily="34" charset="-122"/>
                <a:ea typeface="微软雅黑" panose="020B0503020204020204" pitchFamily="34" charset="-122"/>
              </a:rPr>
              <a:t>～</a:t>
            </a:r>
            <a:r>
              <a:rPr lang="en-US" altLang="zh-CN" sz="1800" b="1">
                <a:solidFill>
                  <a:srgbClr val="C00000"/>
                </a:solidFill>
                <a:latin typeface="微软雅黑" panose="020B0503020204020204" pitchFamily="34" charset="-122"/>
                <a:ea typeface="微软雅黑" panose="020B0503020204020204" pitchFamily="34" charset="-122"/>
              </a:rPr>
              <a:t>8.6%</a:t>
            </a:r>
            <a:r>
              <a:rPr lang="zh-CN" altLang="en-US" sz="1800" b="1">
                <a:solidFill>
                  <a:srgbClr val="C00000"/>
                </a:solidFill>
                <a:latin typeface="微软雅黑" panose="020B0503020204020204" pitchFamily="34" charset="-122"/>
                <a:ea typeface="微软雅黑" panose="020B0503020204020204" pitchFamily="34" charset="-122"/>
              </a:rPr>
              <a:t> </a:t>
            </a:r>
            <a:endParaRPr lang="en-CN">
              <a:solidFill>
                <a:srgbClr val="C00000"/>
              </a:solidFill>
            </a:endParaRPr>
          </a:p>
        </p:txBody>
      </p:sp>
      <p:sp>
        <p:nvSpPr>
          <p:cNvPr id="63" name="TextBox 62">
            <a:extLst>
              <a:ext uri="{FF2B5EF4-FFF2-40B4-BE49-F238E27FC236}">
                <a16:creationId xmlns:a16="http://schemas.microsoft.com/office/drawing/2014/main" id="{DF60B9C8-5CCC-4B56-F075-33ACC24B67DB}"/>
              </a:ext>
            </a:extLst>
          </p:cNvPr>
          <p:cNvSpPr txBox="1"/>
          <p:nvPr/>
        </p:nvSpPr>
        <p:spPr>
          <a:xfrm>
            <a:off x="7201175" y="2402566"/>
            <a:ext cx="1001486" cy="369332"/>
          </a:xfrm>
          <a:prstGeom prst="rect">
            <a:avLst/>
          </a:prstGeom>
          <a:noFill/>
        </p:spPr>
        <p:txBody>
          <a:bodyPr wrap="square">
            <a:spAutoFit/>
          </a:bodyPr>
          <a:lstStyle/>
          <a:p>
            <a:r>
              <a:rPr lang="zh-CN" altLang="en-US" sz="1800" b="1">
                <a:solidFill>
                  <a:srgbClr val="C00000"/>
                </a:solidFill>
                <a:latin typeface="微软雅黑" panose="020B0503020204020204" pitchFamily="34" charset="-122"/>
                <a:ea typeface="微软雅黑" panose="020B0503020204020204" pitchFamily="34" charset="-122"/>
              </a:rPr>
              <a:t>～</a:t>
            </a:r>
            <a:r>
              <a:rPr lang="en-US" altLang="zh-CN" sz="1800" b="1">
                <a:solidFill>
                  <a:srgbClr val="C00000"/>
                </a:solidFill>
                <a:latin typeface="微软雅黑" panose="020B0503020204020204" pitchFamily="34" charset="-122"/>
                <a:ea typeface="微软雅黑" panose="020B0503020204020204" pitchFamily="34" charset="-122"/>
              </a:rPr>
              <a:t>3</a:t>
            </a:r>
            <a:r>
              <a:rPr lang="zh-CN" altLang="en-US" sz="1800" b="1">
                <a:solidFill>
                  <a:srgbClr val="C00000"/>
                </a:solidFill>
                <a:latin typeface="微软雅黑" panose="020B0503020204020204" pitchFamily="34" charset="-122"/>
                <a:ea typeface="微软雅黑" panose="020B0503020204020204" pitchFamily="34" charset="-122"/>
              </a:rPr>
              <a:t> </a:t>
            </a:r>
            <a:r>
              <a:rPr lang="en-US" altLang="zh-CN" sz="1800" b="1">
                <a:solidFill>
                  <a:srgbClr val="C00000"/>
                </a:solidFill>
                <a:latin typeface="微软雅黑" panose="020B0503020204020204" pitchFamily="34" charset="-122"/>
                <a:ea typeface="微软雅黑" panose="020B0503020204020204" pitchFamily="34" charset="-122"/>
              </a:rPr>
              <a:t>%</a:t>
            </a:r>
            <a:r>
              <a:rPr lang="zh-CN" altLang="en-US" sz="1800" b="1">
                <a:solidFill>
                  <a:srgbClr val="C00000"/>
                </a:solidFill>
                <a:latin typeface="微软雅黑" panose="020B0503020204020204" pitchFamily="34" charset="-122"/>
                <a:ea typeface="微软雅黑" panose="020B0503020204020204" pitchFamily="34" charset="-122"/>
              </a:rPr>
              <a:t> </a:t>
            </a:r>
            <a:endParaRPr lang="en-CN">
              <a:solidFill>
                <a:srgbClr val="C00000"/>
              </a:solidFill>
            </a:endParaRPr>
          </a:p>
        </p:txBody>
      </p:sp>
    </p:spTree>
    <p:extLst>
      <p:ext uri="{BB962C8B-B14F-4D97-AF65-F5344CB8AC3E}">
        <p14:creationId xmlns:p14="http://schemas.microsoft.com/office/powerpoint/2010/main" val="77766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52116" y="1123885"/>
            <a:ext cx="3036311" cy="4883215"/>
            <a:chOff x="252116" y="1123885"/>
            <a:chExt cx="3036311" cy="4883215"/>
          </a:xfrm>
        </p:grpSpPr>
        <p:sp>
          <p:nvSpPr>
            <p:cNvPr id="20" name="箭头: 右 89">
              <a:extLst>
                <a:ext uri="{FF2B5EF4-FFF2-40B4-BE49-F238E27FC236}">
                  <a16:creationId xmlns:a16="http://schemas.microsoft.com/office/drawing/2014/main" id="{FC04009D-7CF1-4AD2-A05D-02757D265E01}"/>
                </a:ext>
              </a:extLst>
            </p:cNvPr>
            <p:cNvSpPr/>
            <p:nvPr/>
          </p:nvSpPr>
          <p:spPr>
            <a:xfrm rot="5400000">
              <a:off x="-2032188" y="3497154"/>
              <a:ext cx="4794250" cy="225642"/>
            </a:xfrm>
            <a:prstGeom prst="rightArrow">
              <a:avLst>
                <a:gd name="adj1" fmla="val 34881"/>
                <a:gd name="adj2" fmla="val 73013"/>
              </a:avLst>
            </a:prstGeom>
            <a:gradFill>
              <a:gsLst>
                <a:gs pos="30000">
                  <a:srgbClr val="0B57D3">
                    <a:alpha val="86000"/>
                  </a:srgbClr>
                </a:gs>
                <a:gs pos="0">
                  <a:srgbClr val="0B57D3">
                    <a:alpha val="0"/>
                  </a:srgbClr>
                </a:gs>
                <a:gs pos="100000">
                  <a:srgbClr val="0B57D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a:extLst>
                <a:ext uri="{FF2B5EF4-FFF2-40B4-BE49-F238E27FC236}">
                  <a16:creationId xmlns:a16="http://schemas.microsoft.com/office/drawing/2014/main" id="{D68C712C-09BE-4927-B94F-4C4A959A960C}"/>
                </a:ext>
              </a:extLst>
            </p:cNvPr>
            <p:cNvGrpSpPr/>
            <p:nvPr/>
          </p:nvGrpSpPr>
          <p:grpSpPr>
            <a:xfrm rot="5400000">
              <a:off x="-1244547" y="3427172"/>
              <a:ext cx="3548526" cy="329558"/>
              <a:chOff x="1541129" y="5234940"/>
              <a:chExt cx="6837918" cy="162560"/>
            </a:xfrm>
          </p:grpSpPr>
          <p:cxnSp>
            <p:nvCxnSpPr>
              <p:cNvPr id="45" name="直接连接符 44">
                <a:extLst>
                  <a:ext uri="{FF2B5EF4-FFF2-40B4-BE49-F238E27FC236}">
                    <a16:creationId xmlns:a16="http://schemas.microsoft.com/office/drawing/2014/main" id="{7FEF7A99-E711-4309-9EF8-A1B5E237B43D}"/>
                  </a:ext>
                </a:extLst>
              </p:cNvPr>
              <p:cNvCxnSpPr/>
              <p:nvPr/>
            </p:nvCxnSpPr>
            <p:spPr>
              <a:xfrm>
                <a:off x="1541129" y="5234940"/>
                <a:ext cx="0" cy="16256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0ED8D627-2BDC-4EB1-AFDE-9C4F69148837}"/>
                  </a:ext>
                </a:extLst>
              </p:cNvPr>
              <p:cNvCxnSpPr/>
              <p:nvPr/>
            </p:nvCxnSpPr>
            <p:spPr>
              <a:xfrm>
                <a:off x="3820435" y="5234940"/>
                <a:ext cx="0" cy="16256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A7F58870-4AC6-4A57-9FF6-7DBAA466B469}"/>
                  </a:ext>
                </a:extLst>
              </p:cNvPr>
              <p:cNvCxnSpPr/>
              <p:nvPr/>
            </p:nvCxnSpPr>
            <p:spPr>
              <a:xfrm>
                <a:off x="6099741" y="5234940"/>
                <a:ext cx="0" cy="16256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2A92ECC5-477B-48BE-B6E5-D0F1956F9A2B}"/>
                  </a:ext>
                </a:extLst>
              </p:cNvPr>
              <p:cNvCxnSpPr/>
              <p:nvPr/>
            </p:nvCxnSpPr>
            <p:spPr>
              <a:xfrm>
                <a:off x="8379047" y="5234940"/>
                <a:ext cx="0" cy="16256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639414" y="1123885"/>
              <a:ext cx="2649013" cy="1072594"/>
              <a:chOff x="639415" y="1123885"/>
              <a:chExt cx="2392964" cy="1072594"/>
            </a:xfrm>
          </p:grpSpPr>
          <p:grpSp>
            <p:nvGrpSpPr>
              <p:cNvPr id="35" name="组合 34">
                <a:extLst>
                  <a:ext uri="{FF2B5EF4-FFF2-40B4-BE49-F238E27FC236}">
                    <a16:creationId xmlns:a16="http://schemas.microsoft.com/office/drawing/2014/main" id="{8CD824BB-85D0-4A6A-ACA9-0376315E4C14}"/>
                  </a:ext>
                </a:extLst>
              </p:cNvPr>
              <p:cNvGrpSpPr/>
              <p:nvPr/>
            </p:nvGrpSpPr>
            <p:grpSpPr>
              <a:xfrm>
                <a:off x="639415" y="1123885"/>
                <a:ext cx="1840708" cy="793350"/>
                <a:chOff x="1255354" y="4358108"/>
                <a:chExt cx="1840708" cy="793350"/>
              </a:xfrm>
            </p:grpSpPr>
            <p:sp>
              <p:nvSpPr>
                <p:cNvPr id="36" name="椭圆 35">
                  <a:extLst>
                    <a:ext uri="{FF2B5EF4-FFF2-40B4-BE49-F238E27FC236}">
                      <a16:creationId xmlns:a16="http://schemas.microsoft.com/office/drawing/2014/main" id="{2855659C-CF32-468E-A8AC-C74968DD8C87}"/>
                    </a:ext>
                  </a:extLst>
                </p:cNvPr>
                <p:cNvSpPr/>
                <p:nvPr/>
              </p:nvSpPr>
              <p:spPr>
                <a:xfrm>
                  <a:off x="1255354" y="4978062"/>
                  <a:ext cx="173396" cy="173396"/>
                </a:xfrm>
                <a:prstGeom prst="ellipse">
                  <a:avLst/>
                </a:prstGeom>
                <a:solidFill>
                  <a:schemeClr val="bg1"/>
                </a:solidFill>
                <a:ln w="25400">
                  <a:solidFill>
                    <a:srgbClr val="0B5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E6222CF6-39ED-4CED-94B3-E7C5DD7CD3B5}"/>
                    </a:ext>
                  </a:extLst>
                </p:cNvPr>
                <p:cNvSpPr txBox="1"/>
                <p:nvPr/>
              </p:nvSpPr>
              <p:spPr>
                <a:xfrm>
                  <a:off x="1949846" y="4358108"/>
                  <a:ext cx="11462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0B57D3"/>
                      </a:solidFill>
                      <a:effectLst/>
                      <a:uLnTx/>
                      <a:uFillTx/>
                      <a:latin typeface="Arial" panose="020F0502020204030204"/>
                      <a:ea typeface="微软雅黑"/>
                      <a:cs typeface="+mn-ea"/>
                      <a:sym typeface="+mn-lt"/>
                    </a:rPr>
                    <a:t>2011</a:t>
                  </a:r>
                </a:p>
              </p:txBody>
            </p:sp>
          </p:grpSp>
          <p:sp>
            <p:nvSpPr>
              <p:cNvPr id="54" name="矩形: 圆角 115">
                <a:extLst>
                  <a:ext uri="{FF2B5EF4-FFF2-40B4-BE49-F238E27FC236}">
                    <a16:creationId xmlns:a16="http://schemas.microsoft.com/office/drawing/2014/main" id="{3CA835EB-8055-4084-9529-D2A1E0A9D759}"/>
                  </a:ext>
                </a:extLst>
              </p:cNvPr>
              <p:cNvSpPr/>
              <p:nvPr/>
            </p:nvSpPr>
            <p:spPr>
              <a:xfrm>
                <a:off x="923935" y="1493217"/>
                <a:ext cx="2108444" cy="703262"/>
              </a:xfrm>
              <a:prstGeom prst="roundRect">
                <a:avLst>
                  <a:gd name="adj" fmla="val 3066"/>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rgbClr val="C00000"/>
                    </a:solidFill>
                    <a:latin typeface="等线" panose="020F0502020204030204"/>
                    <a:ea typeface="等线" panose="02010600030101010101" pitchFamily="2" charset="-122"/>
                  </a:rPr>
                  <a:t>800 MeV Ring Cyclotron Proposal</a:t>
                </a:r>
                <a:endParaRPr lang="zh-CN" altLang="en-US" b="1" dirty="0">
                  <a:solidFill>
                    <a:srgbClr val="C00000"/>
                  </a:solidFill>
                  <a:latin typeface="等线" panose="020F0502020204030204"/>
                  <a:ea typeface="等线" panose="02010600030101010101" pitchFamily="2" charset="-122"/>
                </a:endParaRPr>
              </a:p>
            </p:txBody>
          </p:sp>
        </p:grpSp>
        <p:grpSp>
          <p:nvGrpSpPr>
            <p:cNvPr id="67" name="组合 66"/>
            <p:cNvGrpSpPr/>
            <p:nvPr/>
          </p:nvGrpSpPr>
          <p:grpSpPr>
            <a:xfrm>
              <a:off x="639415" y="2312077"/>
              <a:ext cx="2649012" cy="1072594"/>
              <a:chOff x="639415" y="1123885"/>
              <a:chExt cx="2649012" cy="1072594"/>
            </a:xfrm>
          </p:grpSpPr>
          <p:grpSp>
            <p:nvGrpSpPr>
              <p:cNvPr id="68" name="组合 67">
                <a:extLst>
                  <a:ext uri="{FF2B5EF4-FFF2-40B4-BE49-F238E27FC236}">
                    <a16:creationId xmlns:a16="http://schemas.microsoft.com/office/drawing/2014/main" id="{8CD824BB-85D0-4A6A-ACA9-0376315E4C14}"/>
                  </a:ext>
                </a:extLst>
              </p:cNvPr>
              <p:cNvGrpSpPr/>
              <p:nvPr/>
            </p:nvGrpSpPr>
            <p:grpSpPr>
              <a:xfrm>
                <a:off x="639415" y="1123885"/>
                <a:ext cx="1976341" cy="793350"/>
                <a:chOff x="1255354" y="4358108"/>
                <a:chExt cx="1976341" cy="793350"/>
              </a:xfrm>
            </p:grpSpPr>
            <p:sp>
              <p:nvSpPr>
                <p:cNvPr id="70" name="椭圆 69">
                  <a:extLst>
                    <a:ext uri="{FF2B5EF4-FFF2-40B4-BE49-F238E27FC236}">
                      <a16:creationId xmlns:a16="http://schemas.microsoft.com/office/drawing/2014/main" id="{2855659C-CF32-468E-A8AC-C74968DD8C87}"/>
                    </a:ext>
                  </a:extLst>
                </p:cNvPr>
                <p:cNvSpPr/>
                <p:nvPr/>
              </p:nvSpPr>
              <p:spPr>
                <a:xfrm>
                  <a:off x="1255354" y="4978062"/>
                  <a:ext cx="173396" cy="173396"/>
                </a:xfrm>
                <a:prstGeom prst="ellipse">
                  <a:avLst/>
                </a:prstGeom>
                <a:solidFill>
                  <a:schemeClr val="bg1"/>
                </a:solidFill>
                <a:ln w="25400">
                  <a:solidFill>
                    <a:srgbClr val="0B5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E6222CF6-39ED-4CED-94B3-E7C5DD7CD3B5}"/>
                    </a:ext>
                  </a:extLst>
                </p:cNvPr>
                <p:cNvSpPr txBox="1"/>
                <p:nvPr/>
              </p:nvSpPr>
              <p:spPr>
                <a:xfrm>
                  <a:off x="2085479" y="4358108"/>
                  <a:ext cx="11462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0B57D3"/>
                      </a:solidFill>
                      <a:effectLst/>
                      <a:uLnTx/>
                      <a:uFillTx/>
                      <a:latin typeface="Arial" panose="020F0502020204030204"/>
                      <a:ea typeface="微软雅黑"/>
                      <a:cs typeface="+mn-ea"/>
                      <a:sym typeface="+mn-lt"/>
                    </a:rPr>
                    <a:t>2014</a:t>
                  </a:r>
                </a:p>
              </p:txBody>
            </p:sp>
          </p:grpSp>
          <p:sp>
            <p:nvSpPr>
              <p:cNvPr id="69" name="矩形: 圆角 115">
                <a:extLst>
                  <a:ext uri="{FF2B5EF4-FFF2-40B4-BE49-F238E27FC236}">
                    <a16:creationId xmlns:a16="http://schemas.microsoft.com/office/drawing/2014/main" id="{3CA835EB-8055-4084-9529-D2A1E0A9D759}"/>
                  </a:ext>
                </a:extLst>
              </p:cNvPr>
              <p:cNvSpPr/>
              <p:nvPr/>
            </p:nvSpPr>
            <p:spPr>
              <a:xfrm>
                <a:off x="923935" y="1493217"/>
                <a:ext cx="2364492" cy="703262"/>
              </a:xfrm>
              <a:prstGeom prst="roundRect">
                <a:avLst>
                  <a:gd name="adj" fmla="val 3066"/>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rgbClr val="C00000"/>
                    </a:solidFill>
                    <a:latin typeface="等线" panose="020F0502020204030204"/>
                    <a:ea typeface="等线" panose="02010600030101010101" pitchFamily="2" charset="-122"/>
                  </a:rPr>
                  <a:t>2GeV FFA Conceptual Design</a:t>
                </a:r>
                <a:endParaRPr lang="zh-CN" altLang="en-US" b="1" dirty="0">
                  <a:solidFill>
                    <a:srgbClr val="C00000"/>
                  </a:solidFill>
                  <a:latin typeface="等线" panose="020F0502020204030204"/>
                  <a:ea typeface="等线" panose="02010600030101010101" pitchFamily="2" charset="-122"/>
                </a:endParaRPr>
              </a:p>
            </p:txBody>
          </p:sp>
        </p:grpSp>
        <p:grpSp>
          <p:nvGrpSpPr>
            <p:cNvPr id="72" name="组合 71"/>
            <p:cNvGrpSpPr/>
            <p:nvPr/>
          </p:nvGrpSpPr>
          <p:grpSpPr>
            <a:xfrm>
              <a:off x="644389" y="3514765"/>
              <a:ext cx="2644038" cy="1043048"/>
              <a:chOff x="639415" y="1153431"/>
              <a:chExt cx="2644038" cy="1043048"/>
            </a:xfrm>
          </p:grpSpPr>
          <p:grpSp>
            <p:nvGrpSpPr>
              <p:cNvPr id="73" name="组合 72">
                <a:extLst>
                  <a:ext uri="{FF2B5EF4-FFF2-40B4-BE49-F238E27FC236}">
                    <a16:creationId xmlns:a16="http://schemas.microsoft.com/office/drawing/2014/main" id="{8CD824BB-85D0-4A6A-ACA9-0376315E4C14}"/>
                  </a:ext>
                </a:extLst>
              </p:cNvPr>
              <p:cNvGrpSpPr/>
              <p:nvPr/>
            </p:nvGrpSpPr>
            <p:grpSpPr>
              <a:xfrm>
                <a:off x="639415" y="1153431"/>
                <a:ext cx="2008551" cy="763804"/>
                <a:chOff x="1255354" y="4387654"/>
                <a:chExt cx="2008551" cy="763804"/>
              </a:xfrm>
            </p:grpSpPr>
            <p:sp>
              <p:nvSpPr>
                <p:cNvPr id="75" name="椭圆 74">
                  <a:extLst>
                    <a:ext uri="{FF2B5EF4-FFF2-40B4-BE49-F238E27FC236}">
                      <a16:creationId xmlns:a16="http://schemas.microsoft.com/office/drawing/2014/main" id="{2855659C-CF32-468E-A8AC-C74968DD8C87}"/>
                    </a:ext>
                  </a:extLst>
                </p:cNvPr>
                <p:cNvSpPr/>
                <p:nvPr/>
              </p:nvSpPr>
              <p:spPr>
                <a:xfrm>
                  <a:off x="1255354" y="4978062"/>
                  <a:ext cx="173396" cy="173396"/>
                </a:xfrm>
                <a:prstGeom prst="ellipse">
                  <a:avLst/>
                </a:prstGeom>
                <a:solidFill>
                  <a:schemeClr val="bg1"/>
                </a:solidFill>
                <a:ln w="25400">
                  <a:solidFill>
                    <a:srgbClr val="0B5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a:extLst>
                    <a:ext uri="{FF2B5EF4-FFF2-40B4-BE49-F238E27FC236}">
                      <a16:creationId xmlns:a16="http://schemas.microsoft.com/office/drawing/2014/main" id="{E6222CF6-39ED-4CED-94B3-E7C5DD7CD3B5}"/>
                    </a:ext>
                  </a:extLst>
                </p:cNvPr>
                <p:cNvSpPr txBox="1"/>
                <p:nvPr/>
              </p:nvSpPr>
              <p:spPr>
                <a:xfrm>
                  <a:off x="2117689" y="4387654"/>
                  <a:ext cx="11462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0B57D3"/>
                      </a:solidFill>
                      <a:effectLst/>
                      <a:uLnTx/>
                      <a:uFillTx/>
                      <a:latin typeface="Arial" panose="020F0502020204030204"/>
                      <a:ea typeface="微软雅黑"/>
                      <a:cs typeface="+mn-ea"/>
                      <a:sym typeface="+mn-lt"/>
                    </a:rPr>
                    <a:t>2018</a:t>
                  </a:r>
                </a:p>
              </p:txBody>
            </p:sp>
          </p:grpSp>
          <p:sp>
            <p:nvSpPr>
              <p:cNvPr id="74" name="矩形: 圆角 115">
                <a:extLst>
                  <a:ext uri="{FF2B5EF4-FFF2-40B4-BE49-F238E27FC236}">
                    <a16:creationId xmlns:a16="http://schemas.microsoft.com/office/drawing/2014/main" id="{3CA835EB-8055-4084-9529-D2A1E0A9D759}"/>
                  </a:ext>
                </a:extLst>
              </p:cNvPr>
              <p:cNvSpPr/>
              <p:nvPr/>
            </p:nvSpPr>
            <p:spPr>
              <a:xfrm>
                <a:off x="923935" y="1493217"/>
                <a:ext cx="2359518" cy="703262"/>
              </a:xfrm>
              <a:prstGeom prst="roundRect">
                <a:avLst>
                  <a:gd name="adj" fmla="val 3066"/>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rgbClr val="C00000"/>
                    </a:solidFill>
                    <a:latin typeface="等线" panose="020F0502020204030204"/>
                    <a:ea typeface="等线" panose="02010600030101010101" pitchFamily="2" charset="-122"/>
                  </a:rPr>
                  <a:t>2GeV Isochronous FFA Proposal</a:t>
                </a:r>
                <a:endParaRPr lang="zh-CN" altLang="en-US" b="1" dirty="0">
                  <a:solidFill>
                    <a:srgbClr val="C00000"/>
                  </a:solidFill>
                  <a:latin typeface="等线" panose="020F0502020204030204"/>
                  <a:ea typeface="等线" panose="02010600030101010101" pitchFamily="2" charset="-122"/>
                </a:endParaRPr>
              </a:p>
            </p:txBody>
          </p:sp>
        </p:grpSp>
        <p:grpSp>
          <p:nvGrpSpPr>
            <p:cNvPr id="77" name="组合 76"/>
            <p:cNvGrpSpPr/>
            <p:nvPr/>
          </p:nvGrpSpPr>
          <p:grpSpPr>
            <a:xfrm>
              <a:off x="639415" y="4683020"/>
              <a:ext cx="2649012" cy="1068337"/>
              <a:chOff x="639415" y="1128142"/>
              <a:chExt cx="2649012" cy="1068337"/>
            </a:xfrm>
          </p:grpSpPr>
          <p:grpSp>
            <p:nvGrpSpPr>
              <p:cNvPr id="78" name="组合 77">
                <a:extLst>
                  <a:ext uri="{FF2B5EF4-FFF2-40B4-BE49-F238E27FC236}">
                    <a16:creationId xmlns:a16="http://schemas.microsoft.com/office/drawing/2014/main" id="{8CD824BB-85D0-4A6A-ACA9-0376315E4C14}"/>
                  </a:ext>
                </a:extLst>
              </p:cNvPr>
              <p:cNvGrpSpPr/>
              <p:nvPr/>
            </p:nvGrpSpPr>
            <p:grpSpPr>
              <a:xfrm>
                <a:off x="639415" y="1128142"/>
                <a:ext cx="2013525" cy="789093"/>
                <a:chOff x="1255354" y="4362365"/>
                <a:chExt cx="2013525" cy="789093"/>
              </a:xfrm>
            </p:grpSpPr>
            <p:sp>
              <p:nvSpPr>
                <p:cNvPr id="80" name="椭圆 79">
                  <a:extLst>
                    <a:ext uri="{FF2B5EF4-FFF2-40B4-BE49-F238E27FC236}">
                      <a16:creationId xmlns:a16="http://schemas.microsoft.com/office/drawing/2014/main" id="{2855659C-CF32-468E-A8AC-C74968DD8C87}"/>
                    </a:ext>
                  </a:extLst>
                </p:cNvPr>
                <p:cNvSpPr/>
                <p:nvPr/>
              </p:nvSpPr>
              <p:spPr>
                <a:xfrm>
                  <a:off x="1255354" y="4978062"/>
                  <a:ext cx="173396" cy="173396"/>
                </a:xfrm>
                <a:prstGeom prst="ellipse">
                  <a:avLst/>
                </a:prstGeom>
                <a:solidFill>
                  <a:schemeClr val="bg1"/>
                </a:solidFill>
                <a:ln w="25400">
                  <a:solidFill>
                    <a:srgbClr val="0B5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E6222CF6-39ED-4CED-94B3-E7C5DD7CD3B5}"/>
                    </a:ext>
                  </a:extLst>
                </p:cNvPr>
                <p:cNvSpPr txBox="1"/>
                <p:nvPr/>
              </p:nvSpPr>
              <p:spPr>
                <a:xfrm>
                  <a:off x="2122663" y="4362365"/>
                  <a:ext cx="11462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0B57D3"/>
                      </a:solidFill>
                      <a:effectLst/>
                      <a:uLnTx/>
                      <a:uFillTx/>
                      <a:latin typeface="Arial" panose="020F0502020204030204"/>
                      <a:ea typeface="微软雅黑"/>
                      <a:cs typeface="+mn-ea"/>
                      <a:sym typeface="+mn-lt"/>
                    </a:rPr>
                    <a:t>2019</a:t>
                  </a:r>
                </a:p>
              </p:txBody>
            </p:sp>
          </p:grpSp>
          <p:sp>
            <p:nvSpPr>
              <p:cNvPr id="79" name="矩形: 圆角 115">
                <a:extLst>
                  <a:ext uri="{FF2B5EF4-FFF2-40B4-BE49-F238E27FC236}">
                    <a16:creationId xmlns:a16="http://schemas.microsoft.com/office/drawing/2014/main" id="{3CA835EB-8055-4084-9529-D2A1E0A9D759}"/>
                  </a:ext>
                </a:extLst>
              </p:cNvPr>
              <p:cNvSpPr/>
              <p:nvPr/>
            </p:nvSpPr>
            <p:spPr>
              <a:xfrm>
                <a:off x="923935" y="1493217"/>
                <a:ext cx="2364492" cy="703262"/>
              </a:xfrm>
              <a:prstGeom prst="roundRect">
                <a:avLst>
                  <a:gd name="adj" fmla="val 3066"/>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b="1" dirty="0">
                    <a:solidFill>
                      <a:srgbClr val="C00000"/>
                    </a:solidFill>
                    <a:latin typeface="等线" panose="020F0502020204030204"/>
                    <a:ea typeface="等线" panose="02010600030101010101" pitchFamily="2" charset="-122"/>
                  </a:rPr>
                  <a:t>Financial Support for Pre-research</a:t>
                </a:r>
                <a:endParaRPr lang="zh-CN" altLang="en-US" b="1" dirty="0">
                  <a:solidFill>
                    <a:srgbClr val="C00000"/>
                  </a:solidFill>
                  <a:latin typeface="等线" panose="020F0502020204030204"/>
                  <a:ea typeface="等线" panose="02010600030101010101" pitchFamily="2" charset="-122"/>
                </a:endParaRPr>
              </a:p>
            </p:txBody>
          </p:sp>
        </p:grpSp>
      </p:grpSp>
      <p:sp>
        <p:nvSpPr>
          <p:cNvPr id="2" name="文本框 146">
            <a:extLst>
              <a:ext uri="{FF2B5EF4-FFF2-40B4-BE49-F238E27FC236}">
                <a16:creationId xmlns:a16="http://schemas.microsoft.com/office/drawing/2014/main" id="{45F42C1E-C6A9-8E29-F525-09DF04B6B1F9}"/>
              </a:ext>
            </a:extLst>
          </p:cNvPr>
          <p:cNvSpPr txBox="1"/>
          <p:nvPr/>
        </p:nvSpPr>
        <p:spPr>
          <a:xfrm>
            <a:off x="173911" y="40658"/>
            <a:ext cx="8596795"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Basic Description of 2 GeV CW FFA </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9" name="TextBox 8">
            <a:extLst>
              <a:ext uri="{FF2B5EF4-FFF2-40B4-BE49-F238E27FC236}">
                <a16:creationId xmlns:a16="http://schemas.microsoft.com/office/drawing/2014/main" id="{69DA28D0-678F-516A-6B74-D1061A3FADAE}"/>
              </a:ext>
            </a:extLst>
          </p:cNvPr>
          <p:cNvSpPr txBox="1"/>
          <p:nvPr/>
        </p:nvSpPr>
        <p:spPr>
          <a:xfrm>
            <a:off x="0" y="6210973"/>
            <a:ext cx="12191999" cy="648997"/>
          </a:xfrm>
          <a:prstGeom prst="rect">
            <a:avLst/>
          </a:prstGeom>
          <a:noFill/>
        </p:spPr>
        <p:txBody>
          <a:bodyPr wrap="square" tIns="108000" bIns="108000">
            <a:spAutoFit/>
          </a:bodyPr>
          <a:lstStyle/>
          <a:p>
            <a:pPr algn="ctr">
              <a:defRPr/>
            </a:pPr>
            <a:r>
              <a:rPr lang="en-US" altLang="zh-CN" sz="2800" b="1" dirty="0">
                <a:solidFill>
                  <a:srgbClr val="C00000"/>
                </a:solidFill>
                <a:latin typeface="Arial Black" panose="020B0A04020102020204" pitchFamily="34" charset="0"/>
                <a:ea typeface="微软雅黑" panose="020B0503020204020204" pitchFamily="34" charset="-122"/>
              </a:rPr>
              <a:t>Goal:   2GeV, 3mA, 6MW CW Proton Beam</a:t>
            </a:r>
          </a:p>
        </p:txBody>
      </p:sp>
      <p:pic>
        <p:nvPicPr>
          <p:cNvPr id="4" name="Picture 3">
            <a:extLst>
              <a:ext uri="{FF2B5EF4-FFF2-40B4-BE49-F238E27FC236}">
                <a16:creationId xmlns:a16="http://schemas.microsoft.com/office/drawing/2014/main" id="{4B545935-22B8-041F-7D6A-9640D2A00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789" y="1180869"/>
            <a:ext cx="8376095" cy="4740170"/>
          </a:xfrm>
          <a:prstGeom prst="rect">
            <a:avLst/>
          </a:prstGeom>
        </p:spPr>
      </p:pic>
    </p:spTree>
    <p:extLst>
      <p:ext uri="{BB962C8B-B14F-4D97-AF65-F5344CB8AC3E}">
        <p14:creationId xmlns:p14="http://schemas.microsoft.com/office/powerpoint/2010/main" val="227318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70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1" name="Rectangle 70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5">
            <a:extLst>
              <a:ext uri="{FF2B5EF4-FFF2-40B4-BE49-F238E27FC236}">
                <a16:creationId xmlns:a16="http://schemas.microsoft.com/office/drawing/2014/main" id="{1D0FE634-2380-93F0-1A72-19BAEE3B6040}"/>
              </a:ext>
            </a:extLst>
          </p:cNvPr>
          <p:cNvSpPr txBox="1"/>
          <p:nvPr/>
        </p:nvSpPr>
        <p:spPr>
          <a:xfrm>
            <a:off x="307471" y="25376"/>
            <a:ext cx="10107064"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Realization of strong focusing in GeV-class FFA</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33" name="组合 105">
            <a:extLst>
              <a:ext uri="{FF2B5EF4-FFF2-40B4-BE49-F238E27FC236}">
                <a16:creationId xmlns:a16="http://schemas.microsoft.com/office/drawing/2014/main" id="{478F8CF8-B39E-62EF-AC1A-64EB02899D0F}"/>
              </a:ext>
            </a:extLst>
          </p:cNvPr>
          <p:cNvGrpSpPr>
            <a:grpSpLocks/>
          </p:cNvGrpSpPr>
          <p:nvPr/>
        </p:nvGrpSpPr>
        <p:grpSpPr bwMode="auto">
          <a:xfrm>
            <a:off x="485775" y="1027112"/>
            <a:ext cx="11190288" cy="658812"/>
            <a:chOff x="906299" y="1579891"/>
            <a:chExt cx="11190369" cy="905811"/>
          </a:xfrm>
        </p:grpSpPr>
        <p:grpSp>
          <p:nvGrpSpPr>
            <p:cNvPr id="35" name="组合 106">
              <a:extLst>
                <a:ext uri="{FF2B5EF4-FFF2-40B4-BE49-F238E27FC236}">
                  <a16:creationId xmlns:a16="http://schemas.microsoft.com/office/drawing/2014/main" id="{A8BD926B-92A5-CB15-E3DD-7FA65B3CEDAA}"/>
                </a:ext>
              </a:extLst>
            </p:cNvPr>
            <p:cNvGrpSpPr>
              <a:grpSpLocks/>
            </p:cNvGrpSpPr>
            <p:nvPr/>
          </p:nvGrpSpPr>
          <p:grpSpPr bwMode="auto">
            <a:xfrm>
              <a:off x="906299" y="1579891"/>
              <a:ext cx="11190369" cy="905811"/>
              <a:chOff x="479425" y="1597484"/>
              <a:chExt cx="12025856" cy="973441"/>
            </a:xfrm>
          </p:grpSpPr>
          <p:sp>
            <p:nvSpPr>
              <p:cNvPr id="37" name="矩形: 剪去单角 108">
                <a:extLst>
                  <a:ext uri="{FF2B5EF4-FFF2-40B4-BE49-F238E27FC236}">
                    <a16:creationId xmlns:a16="http://schemas.microsoft.com/office/drawing/2014/main" id="{C2B69EA7-092E-41F7-C5E4-8E756859E338}"/>
                  </a:ext>
                </a:extLst>
              </p:cNvPr>
              <p:cNvSpPr/>
              <p:nvPr/>
            </p:nvSpPr>
            <p:spPr>
              <a:xfrm>
                <a:off x="528901" y="1597484"/>
                <a:ext cx="11976380"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8" name="直角三角形 109">
                <a:extLst>
                  <a:ext uri="{FF2B5EF4-FFF2-40B4-BE49-F238E27FC236}">
                    <a16:creationId xmlns:a16="http://schemas.microsoft.com/office/drawing/2014/main" id="{0A29CCDA-00DE-B3F5-7299-CAD036612AA0}"/>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9" name="组合 110">
                <a:extLst>
                  <a:ext uri="{FF2B5EF4-FFF2-40B4-BE49-F238E27FC236}">
                    <a16:creationId xmlns:a16="http://schemas.microsoft.com/office/drawing/2014/main" id="{F7290E46-F6A4-4EC6-0583-41DA06A36A3B}"/>
                  </a:ext>
                </a:extLst>
              </p:cNvPr>
              <p:cNvGrpSpPr>
                <a:grpSpLocks/>
              </p:cNvGrpSpPr>
              <p:nvPr/>
            </p:nvGrpSpPr>
            <p:grpSpPr bwMode="auto">
              <a:xfrm>
                <a:off x="479425" y="1651433"/>
                <a:ext cx="1778574" cy="865542"/>
                <a:chOff x="479425" y="1651433"/>
                <a:chExt cx="1778574" cy="865542"/>
              </a:xfrm>
            </p:grpSpPr>
            <p:sp>
              <p:nvSpPr>
                <p:cNvPr id="40" name="任意多边形: 形状 111">
                  <a:extLst>
                    <a:ext uri="{FF2B5EF4-FFF2-40B4-BE49-F238E27FC236}">
                      <a16:creationId xmlns:a16="http://schemas.microsoft.com/office/drawing/2014/main" id="{5A530112-5B8A-7C9C-D5CE-774A302C53DE}"/>
                    </a:ext>
                  </a:extLst>
                </p:cNvPr>
                <p:cNvSpPr/>
                <p:nvPr/>
              </p:nvSpPr>
              <p:spPr>
                <a:xfrm>
                  <a:off x="479425" y="1651433"/>
                  <a:ext cx="1778574"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41" name="矩形 112">
                  <a:extLst>
                    <a:ext uri="{FF2B5EF4-FFF2-40B4-BE49-F238E27FC236}">
                      <a16:creationId xmlns:a16="http://schemas.microsoft.com/office/drawing/2014/main" id="{99300A24-C934-4E89-D8D1-F50DB82B8929}"/>
                    </a:ext>
                  </a:extLst>
                </p:cNvPr>
                <p:cNvSpPr/>
                <p:nvPr/>
              </p:nvSpPr>
              <p:spPr>
                <a:xfrm>
                  <a:off x="487957" y="1717111"/>
                  <a:ext cx="1453797" cy="682141"/>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a:ea typeface="微软雅黑"/>
                      <a:cs typeface="+mn-ea"/>
                      <a:sym typeface="+mn-lt"/>
                    </a:rPr>
                    <a:t>Theory </a:t>
                  </a:r>
                  <a:endParaRPr kumimoji="0" lang="zh-CN" altLang="en-US" sz="24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36" name="矩形 107">
              <a:extLst>
                <a:ext uri="{FF2B5EF4-FFF2-40B4-BE49-F238E27FC236}">
                  <a16:creationId xmlns:a16="http://schemas.microsoft.com/office/drawing/2014/main" id="{1A436D85-1C72-63E5-6D30-3453726F1E90}"/>
                </a:ext>
              </a:extLst>
            </p:cNvPr>
            <p:cNvSpPr/>
            <p:nvPr/>
          </p:nvSpPr>
          <p:spPr>
            <a:xfrm>
              <a:off x="2599407" y="1688892"/>
              <a:ext cx="9038590" cy="680241"/>
            </a:xfrm>
            <a:prstGeom prst="rect">
              <a:avLst/>
            </a:prstGeom>
            <a:noFill/>
            <a:ln w="9525">
              <a:noFill/>
            </a:ln>
          </p:spPr>
          <p:txBody>
            <a:bodyPr>
              <a:spAutoFit/>
            </a:bodyPr>
            <a:lstStyle/>
            <a:p>
              <a:pPr lvl="0">
                <a:lnSpc>
                  <a:spcPct val="120000"/>
                </a:lnSpc>
                <a:defRPr/>
              </a:pPr>
              <a:r>
                <a:rPr lang="en-US" sz="2400" b="1">
                  <a:solidFill>
                    <a:schemeClr val="accent1">
                      <a:lumMod val="75000"/>
                    </a:schemeClr>
                  </a:solidFill>
                </a:rPr>
                <a:t>Adjustment of peak field gradients in wide radial range.</a:t>
              </a:r>
              <a:r>
                <a:rPr lang="en-CN" sz="2400" b="1">
                  <a:solidFill>
                    <a:schemeClr val="accent1">
                      <a:lumMod val="75000"/>
                    </a:schemeClr>
                  </a:solidFill>
                </a:rPr>
                <a:t> </a:t>
              </a:r>
              <a:endParaRPr lang="zh-CN" altLang="en-US" sz="2400" b="1" dirty="0">
                <a:solidFill>
                  <a:schemeClr val="accent1">
                    <a:lumMod val="75000"/>
                  </a:schemeClr>
                </a:solidFill>
                <a:sym typeface="+mn-lt"/>
              </a:endParaRPr>
            </a:p>
          </p:txBody>
        </p:sp>
      </p:grpSp>
      <p:sp>
        <p:nvSpPr>
          <p:cNvPr id="44" name="TextBox 43">
            <a:extLst>
              <a:ext uri="{FF2B5EF4-FFF2-40B4-BE49-F238E27FC236}">
                <a16:creationId xmlns:a16="http://schemas.microsoft.com/office/drawing/2014/main" id="{358D0FA7-E9EA-D3E1-851D-2A72888AC2A6}"/>
              </a:ext>
            </a:extLst>
          </p:cNvPr>
          <p:cNvSpPr txBox="1"/>
          <p:nvPr/>
        </p:nvSpPr>
        <p:spPr>
          <a:xfrm>
            <a:off x="644263" y="2016121"/>
            <a:ext cx="4026800" cy="1963102"/>
          </a:xfrm>
          <a:prstGeom prst="rect">
            <a:avLst/>
          </a:prstGeom>
          <a:noFill/>
        </p:spPr>
        <p:txBody>
          <a:bodyPr wrap="square">
            <a:spAutoFit/>
          </a:bodyPr>
          <a:lstStyle/>
          <a:p>
            <a:pPr marL="342900" indent="-342900" algn="just">
              <a:lnSpc>
                <a:spcPct val="114000"/>
              </a:lnSpc>
              <a:buFont typeface="Wingdings" pitchFamily="2" charset="2"/>
              <a:buChar char="q"/>
            </a:pPr>
            <a:r>
              <a:rPr lang="en-GB" b="1" kern="800">
                <a:effectLst/>
                <a:cs typeface="Times New Roman" panose="02020603050405020304" pitchFamily="18" charset="0"/>
              </a:rPr>
              <a:t>In a synchrotron, particle orbits are fixed within a small radial range, </a:t>
            </a:r>
            <a:r>
              <a:rPr lang="en-GB" b="1" kern="800">
                <a:solidFill>
                  <a:schemeClr val="accent1">
                    <a:lumMod val="75000"/>
                  </a:schemeClr>
                </a:solidFill>
                <a:effectLst/>
                <a:cs typeface="Times New Roman" panose="02020603050405020304" pitchFamily="18" charset="0"/>
              </a:rPr>
              <a:t>and the tune is easily controlled</a:t>
            </a:r>
            <a:r>
              <a:rPr lang="en-GB" b="1" kern="800">
                <a:effectLst/>
                <a:cs typeface="Times New Roman" panose="02020603050405020304" pitchFamily="18" charset="0"/>
              </a:rPr>
              <a:t>, so the energy can </a:t>
            </a:r>
            <a:r>
              <a:rPr lang="en-GB" b="1" kern="800">
                <a:solidFill>
                  <a:srgbClr val="C00000"/>
                </a:solidFill>
                <a:effectLst/>
                <a:cs typeface="Times New Roman" panose="02020603050405020304" pitchFamily="18" charset="0"/>
              </a:rPr>
              <a:t>reach higher levels than in a cyclotron.</a:t>
            </a:r>
            <a:r>
              <a:rPr lang="en-CN" b="1">
                <a:solidFill>
                  <a:srgbClr val="C00000"/>
                </a:solidFill>
                <a:effectLst/>
              </a:rPr>
              <a:t> </a:t>
            </a:r>
            <a:endParaRPr lang="en-CN" b="1">
              <a:solidFill>
                <a:srgbClr val="C00000"/>
              </a:solidFill>
            </a:endParaRPr>
          </a:p>
        </p:txBody>
      </p:sp>
      <p:sp>
        <p:nvSpPr>
          <p:cNvPr id="45" name="矩形 114">
            <a:extLst>
              <a:ext uri="{FF2B5EF4-FFF2-40B4-BE49-F238E27FC236}">
                <a16:creationId xmlns:a16="http://schemas.microsoft.com/office/drawing/2014/main" id="{265074F1-BBC3-B738-FCF8-71B9F551BA66}"/>
              </a:ext>
            </a:extLst>
          </p:cNvPr>
          <p:cNvSpPr/>
          <p:nvPr/>
        </p:nvSpPr>
        <p:spPr>
          <a:xfrm>
            <a:off x="542290" y="1844190"/>
            <a:ext cx="4230746" cy="446453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61" name="TextBox 60">
            <a:extLst>
              <a:ext uri="{FF2B5EF4-FFF2-40B4-BE49-F238E27FC236}">
                <a16:creationId xmlns:a16="http://schemas.microsoft.com/office/drawing/2014/main" id="{868A560F-8639-8BCC-C15C-6FA37B50FF56}"/>
              </a:ext>
            </a:extLst>
          </p:cNvPr>
          <p:cNvSpPr txBox="1"/>
          <p:nvPr/>
        </p:nvSpPr>
        <p:spPr>
          <a:xfrm>
            <a:off x="644263" y="4098639"/>
            <a:ext cx="4026800" cy="1963102"/>
          </a:xfrm>
          <a:prstGeom prst="rect">
            <a:avLst/>
          </a:prstGeom>
          <a:noFill/>
        </p:spPr>
        <p:txBody>
          <a:bodyPr wrap="square">
            <a:spAutoFit/>
          </a:bodyPr>
          <a:lstStyle/>
          <a:p>
            <a:pPr marL="342900" indent="-342900" algn="just">
              <a:lnSpc>
                <a:spcPct val="114000"/>
              </a:lnSpc>
              <a:buFont typeface="Wingdings" pitchFamily="2" charset="2"/>
              <a:buChar char="q"/>
            </a:pPr>
            <a:r>
              <a:rPr lang="en-GB" b="1" kern="800">
                <a:effectLst/>
                <a:latin typeface="+mn-ea"/>
                <a:cs typeface="Times New Roman" panose="02020603050405020304" pitchFamily="18" charset="0"/>
              </a:rPr>
              <a:t>In a cyclotron, hundreds of orbits change with energy increasement, which makes it more difficult to control the tune within certain range</a:t>
            </a:r>
            <a:r>
              <a:rPr lang="zh-CN" altLang="en-US" b="1" kern="800">
                <a:effectLst/>
                <a:latin typeface="+mn-ea"/>
                <a:cs typeface="Times New Roman" panose="02020603050405020304" pitchFamily="18" charset="0"/>
              </a:rPr>
              <a:t> </a:t>
            </a:r>
            <a:r>
              <a:rPr lang="en-US" altLang="zh-CN" b="1" kern="800">
                <a:latin typeface="+mn-ea"/>
                <a:cs typeface="Times New Roman" panose="02020603050405020304" pitchFamily="18" charset="0"/>
              </a:rPr>
              <a:t>or manipulate it</a:t>
            </a:r>
            <a:r>
              <a:rPr lang="en-GB" b="1" kern="800">
                <a:effectLst/>
                <a:latin typeface="+mn-ea"/>
                <a:cs typeface="Times New Roman" panose="02020603050405020304" pitchFamily="18" charset="0"/>
              </a:rPr>
              <a:t>. </a:t>
            </a:r>
            <a:endParaRPr lang="en-CN" b="1">
              <a:latin typeface="+mn-ea"/>
            </a:endParaRPr>
          </a:p>
        </p:txBody>
      </p:sp>
      <p:grpSp>
        <p:nvGrpSpPr>
          <p:cNvPr id="24199" name="Group 24198">
            <a:extLst>
              <a:ext uri="{FF2B5EF4-FFF2-40B4-BE49-F238E27FC236}">
                <a16:creationId xmlns:a16="http://schemas.microsoft.com/office/drawing/2014/main" id="{78F1694D-D09B-B7D9-4639-B4C72FE04AC1}"/>
              </a:ext>
            </a:extLst>
          </p:cNvPr>
          <p:cNvGrpSpPr/>
          <p:nvPr/>
        </p:nvGrpSpPr>
        <p:grpSpPr>
          <a:xfrm>
            <a:off x="4906754" y="1844190"/>
            <a:ext cx="3429511" cy="4464535"/>
            <a:chOff x="8197733" y="1903891"/>
            <a:chExt cx="3557749" cy="4701670"/>
          </a:xfrm>
        </p:grpSpPr>
        <p:sp>
          <p:nvSpPr>
            <p:cNvPr id="56" name="矩形 55">
              <a:extLst>
                <a:ext uri="{FF2B5EF4-FFF2-40B4-BE49-F238E27FC236}">
                  <a16:creationId xmlns:a16="http://schemas.microsoft.com/office/drawing/2014/main" id="{82503E9B-E808-45D6-BE23-219D694D8413}"/>
                </a:ext>
              </a:extLst>
            </p:cNvPr>
            <p:cNvSpPr/>
            <p:nvPr/>
          </p:nvSpPr>
          <p:spPr>
            <a:xfrm>
              <a:off x="8197734" y="1903891"/>
              <a:ext cx="3557748" cy="470167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pic>
          <p:nvPicPr>
            <p:cNvPr id="74" name="Picture 686"/>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t="47248" r="66631" b="1835"/>
            <a:stretch/>
          </p:blipFill>
          <p:spPr bwMode="auto">
            <a:xfrm>
              <a:off x="10306564" y="3995108"/>
              <a:ext cx="1235356" cy="253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a:extLst>
                <a:ext uri="{FF2B5EF4-FFF2-40B4-BE49-F238E27FC236}">
                  <a16:creationId xmlns:a16="http://schemas.microsoft.com/office/drawing/2014/main" id="{B23B2445-036C-70E6-14B9-B0E35784394E}"/>
                </a:ext>
              </a:extLst>
            </p:cNvPr>
            <p:cNvGrpSpPr/>
            <p:nvPr/>
          </p:nvGrpSpPr>
          <p:grpSpPr>
            <a:xfrm>
              <a:off x="8357037" y="2597786"/>
              <a:ext cx="3355537" cy="1431002"/>
              <a:chOff x="579933" y="2440085"/>
              <a:chExt cx="3557789" cy="1596840"/>
            </a:xfrm>
          </p:grpSpPr>
          <p:pic>
            <p:nvPicPr>
              <p:cNvPr id="12" name="图片 65">
                <a:extLst>
                  <a:ext uri="{FF2B5EF4-FFF2-40B4-BE49-F238E27FC236}">
                    <a16:creationId xmlns:a16="http://schemas.microsoft.com/office/drawing/2014/main" id="{D6DE6142-7C67-CEDA-F45B-72943D2130A7}"/>
                  </a:ext>
                </a:extLst>
              </p:cNvPr>
              <p:cNvPicPr>
                <a:picLocks noChangeAspect="1"/>
              </p:cNvPicPr>
              <p:nvPr/>
            </p:nvPicPr>
            <p:blipFill rotWithShape="1">
              <a:blip r:embed="rId4"/>
              <a:srcRect l="3814" t="5684" r="823" b="3374"/>
              <a:stretch/>
            </p:blipFill>
            <p:spPr>
              <a:xfrm>
                <a:off x="1828055" y="2440085"/>
                <a:ext cx="2309667" cy="1478187"/>
              </a:xfrm>
              <a:prstGeom prst="rect">
                <a:avLst/>
              </a:prstGeom>
            </p:spPr>
          </p:pic>
          <p:sp>
            <p:nvSpPr>
              <p:cNvPr id="14" name="矩形 10">
                <a:extLst>
                  <a:ext uri="{FF2B5EF4-FFF2-40B4-BE49-F238E27FC236}">
                    <a16:creationId xmlns:a16="http://schemas.microsoft.com/office/drawing/2014/main" id="{839A7C8A-4CEB-D0BF-BBE8-84EAE76CD038}"/>
                  </a:ext>
                </a:extLst>
              </p:cNvPr>
              <p:cNvSpPr/>
              <p:nvPr/>
            </p:nvSpPr>
            <p:spPr>
              <a:xfrm>
                <a:off x="2231763" y="3179178"/>
                <a:ext cx="468351" cy="743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67">
                <a:extLst>
                  <a:ext uri="{FF2B5EF4-FFF2-40B4-BE49-F238E27FC236}">
                    <a16:creationId xmlns:a16="http://schemas.microsoft.com/office/drawing/2014/main" id="{11325BCF-D7F9-F6B2-3A25-9FC37E432D82}"/>
                  </a:ext>
                </a:extLst>
              </p:cNvPr>
              <p:cNvPicPr>
                <a:picLocks noChangeAspect="1"/>
              </p:cNvPicPr>
              <p:nvPr/>
            </p:nvPicPr>
            <p:blipFill rotWithShape="1">
              <a:blip r:embed="rId5"/>
              <a:srcRect b="8817"/>
              <a:stretch/>
            </p:blipFill>
            <p:spPr>
              <a:xfrm>
                <a:off x="579933" y="2805929"/>
                <a:ext cx="1841401" cy="1230996"/>
              </a:xfrm>
              <a:prstGeom prst="rect">
                <a:avLst/>
              </a:prstGeom>
            </p:spPr>
          </p:pic>
        </p:grpSp>
        <p:sp>
          <p:nvSpPr>
            <p:cNvPr id="42" name="任意多边形: 形状 193">
              <a:extLst>
                <a:ext uri="{FF2B5EF4-FFF2-40B4-BE49-F238E27FC236}">
                  <a16:creationId xmlns:a16="http://schemas.microsoft.com/office/drawing/2014/main" id="{9BCBCCB1-2444-8CAA-08D0-CA29369B13AB}"/>
                </a:ext>
              </a:extLst>
            </p:cNvPr>
            <p:cNvSpPr/>
            <p:nvPr/>
          </p:nvSpPr>
          <p:spPr bwMode="auto">
            <a:xfrm>
              <a:off x="8197733" y="1908437"/>
              <a:ext cx="3557749"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rPr>
                <a:t>Synchrotron</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sp>
          <p:nvSpPr>
            <p:cNvPr id="24192" name="TextBox 24191">
              <a:extLst>
                <a:ext uri="{FF2B5EF4-FFF2-40B4-BE49-F238E27FC236}">
                  <a16:creationId xmlns:a16="http://schemas.microsoft.com/office/drawing/2014/main" id="{087F355F-EB3F-4193-FD1F-CA8B7FC1BA22}"/>
                </a:ext>
              </a:extLst>
            </p:cNvPr>
            <p:cNvSpPr txBox="1"/>
            <p:nvPr/>
          </p:nvSpPr>
          <p:spPr>
            <a:xfrm>
              <a:off x="8197734" y="5049668"/>
              <a:ext cx="891932" cy="584775"/>
            </a:xfrm>
            <a:prstGeom prst="rect">
              <a:avLst/>
            </a:prstGeom>
            <a:noFill/>
          </p:spPr>
          <p:txBody>
            <a:bodyPr wrap="square" rtlCol="0">
              <a:spAutoFit/>
            </a:bodyPr>
            <a:lstStyle/>
            <a:p>
              <a:pPr algn="ctr"/>
              <a:r>
                <a:rPr lang="en-CN" sz="1600" b="1" dirty="0"/>
                <a:t>Fixed</a:t>
              </a:r>
              <a:r>
                <a:rPr lang="zh-CN" altLang="en-US" sz="1600" b="1" dirty="0"/>
                <a:t> </a:t>
              </a:r>
              <a:r>
                <a:rPr lang="en-US" altLang="zh-CN" sz="1600" b="1" dirty="0"/>
                <a:t>orbits</a:t>
              </a:r>
              <a:endParaRPr lang="en-CN" sz="1600" b="1" dirty="0"/>
            </a:p>
          </p:txBody>
        </p:sp>
        <p:sp>
          <p:nvSpPr>
            <p:cNvPr id="24194" name="TextBox 24193">
              <a:extLst>
                <a:ext uri="{FF2B5EF4-FFF2-40B4-BE49-F238E27FC236}">
                  <a16:creationId xmlns:a16="http://schemas.microsoft.com/office/drawing/2014/main" id="{47E9EFDB-4F2F-8F2F-036B-6CC85670130A}"/>
                </a:ext>
              </a:extLst>
            </p:cNvPr>
            <p:cNvSpPr txBox="1"/>
            <p:nvPr/>
          </p:nvSpPr>
          <p:spPr>
            <a:xfrm>
              <a:off x="9143168" y="4107850"/>
              <a:ext cx="919779" cy="307777"/>
            </a:xfrm>
            <a:prstGeom prst="rect">
              <a:avLst/>
            </a:prstGeom>
            <a:noFill/>
          </p:spPr>
          <p:txBody>
            <a:bodyPr wrap="square">
              <a:spAutoFit/>
            </a:bodyPr>
            <a:lstStyle/>
            <a:p>
              <a:r>
                <a:rPr lang="en-CN" sz="1400" b="1"/>
                <a:t>Dipole</a:t>
              </a:r>
            </a:p>
          </p:txBody>
        </p:sp>
        <p:sp>
          <p:nvSpPr>
            <p:cNvPr id="24195" name="TextBox 24194">
              <a:extLst>
                <a:ext uri="{FF2B5EF4-FFF2-40B4-BE49-F238E27FC236}">
                  <a16:creationId xmlns:a16="http://schemas.microsoft.com/office/drawing/2014/main" id="{35B3A012-6578-3E8C-11F7-3AAE11483D1F}"/>
                </a:ext>
              </a:extLst>
            </p:cNvPr>
            <p:cNvSpPr txBox="1"/>
            <p:nvPr/>
          </p:nvSpPr>
          <p:spPr>
            <a:xfrm>
              <a:off x="9143168" y="4732177"/>
              <a:ext cx="1235356" cy="307777"/>
            </a:xfrm>
            <a:prstGeom prst="rect">
              <a:avLst/>
            </a:prstGeom>
            <a:noFill/>
          </p:spPr>
          <p:txBody>
            <a:bodyPr wrap="square">
              <a:spAutoFit/>
            </a:bodyPr>
            <a:lstStyle/>
            <a:p>
              <a:r>
                <a:rPr lang="en-GB" sz="1400" b="1"/>
                <a:t>Quadrupole</a:t>
              </a:r>
              <a:endParaRPr lang="en-CN" sz="1400" b="1"/>
            </a:p>
          </p:txBody>
        </p:sp>
        <p:sp>
          <p:nvSpPr>
            <p:cNvPr id="24196" name="TextBox 24195">
              <a:extLst>
                <a:ext uri="{FF2B5EF4-FFF2-40B4-BE49-F238E27FC236}">
                  <a16:creationId xmlns:a16="http://schemas.microsoft.com/office/drawing/2014/main" id="{DC54CF2D-45AC-6CA2-5FD4-E45865E93BD9}"/>
                </a:ext>
              </a:extLst>
            </p:cNvPr>
            <p:cNvSpPr txBox="1"/>
            <p:nvPr/>
          </p:nvSpPr>
          <p:spPr>
            <a:xfrm>
              <a:off x="9143168" y="5419780"/>
              <a:ext cx="1235356" cy="307777"/>
            </a:xfrm>
            <a:prstGeom prst="rect">
              <a:avLst/>
            </a:prstGeom>
            <a:noFill/>
          </p:spPr>
          <p:txBody>
            <a:bodyPr wrap="square">
              <a:spAutoFit/>
            </a:bodyPr>
            <a:lstStyle/>
            <a:p>
              <a:r>
                <a:rPr lang="en-GB" sz="1400" b="1" dirty="0" err="1"/>
                <a:t>Sextupole</a:t>
              </a:r>
              <a:endParaRPr lang="en-CN" sz="1400" b="1" dirty="0"/>
            </a:p>
          </p:txBody>
        </p:sp>
        <p:sp>
          <p:nvSpPr>
            <p:cNvPr id="24197" name="TextBox 24196">
              <a:extLst>
                <a:ext uri="{FF2B5EF4-FFF2-40B4-BE49-F238E27FC236}">
                  <a16:creationId xmlns:a16="http://schemas.microsoft.com/office/drawing/2014/main" id="{AD710336-D2E6-7239-8665-87C46FB747B2}"/>
                </a:ext>
              </a:extLst>
            </p:cNvPr>
            <p:cNvSpPr txBox="1"/>
            <p:nvPr/>
          </p:nvSpPr>
          <p:spPr>
            <a:xfrm>
              <a:off x="9143168" y="6013228"/>
              <a:ext cx="1235356" cy="307777"/>
            </a:xfrm>
            <a:prstGeom prst="rect">
              <a:avLst/>
            </a:prstGeom>
            <a:noFill/>
          </p:spPr>
          <p:txBody>
            <a:bodyPr wrap="square">
              <a:spAutoFit/>
            </a:bodyPr>
            <a:lstStyle/>
            <a:p>
              <a:r>
                <a:rPr lang="en-GB" sz="1400" b="1"/>
                <a:t>Octupole</a:t>
              </a:r>
              <a:endParaRPr lang="en-CN" sz="1400" b="1"/>
            </a:p>
          </p:txBody>
        </p:sp>
      </p:grpSp>
      <p:sp>
        <p:nvSpPr>
          <p:cNvPr id="24198" name="矩形 1">
            <a:extLst>
              <a:ext uri="{FF2B5EF4-FFF2-40B4-BE49-F238E27FC236}">
                <a16:creationId xmlns:a16="http://schemas.microsoft.com/office/drawing/2014/main" id="{53E26288-2282-F4E7-A56B-70E3ED46520A}"/>
              </a:ext>
            </a:extLst>
          </p:cNvPr>
          <p:cNvSpPr/>
          <p:nvPr/>
        </p:nvSpPr>
        <p:spPr>
          <a:xfrm>
            <a:off x="522281" y="6441154"/>
            <a:ext cx="11151547" cy="276999"/>
          </a:xfrm>
          <a:prstGeom prst="rect">
            <a:avLst/>
          </a:prstGeom>
        </p:spPr>
        <p:txBody>
          <a:bodyPr wrap="square">
            <a:spAutoFit/>
          </a:bodyPr>
          <a:lstStyle/>
          <a:p>
            <a:r>
              <a:rPr lang="en-US" altLang="zh-CN" sz="1200" dirty="0"/>
              <a:t>          E.D. Courant, M.S. Livingston, H.S. Snyder, "The Strong-Focusing Synchrotron—A New High Energy Accelerator", Phys. Rev.  88 (5): 1190–1196 (1952).</a:t>
            </a:r>
            <a:endParaRPr lang="zh-CN" altLang="en-US" sz="1200" dirty="0"/>
          </a:p>
        </p:txBody>
      </p:sp>
      <p:grpSp>
        <p:nvGrpSpPr>
          <p:cNvPr id="2" name="Group 1">
            <a:extLst>
              <a:ext uri="{FF2B5EF4-FFF2-40B4-BE49-F238E27FC236}">
                <a16:creationId xmlns:a16="http://schemas.microsoft.com/office/drawing/2014/main" id="{A3ACD565-440C-32A4-A4C8-8F620C90708B}"/>
              </a:ext>
            </a:extLst>
          </p:cNvPr>
          <p:cNvGrpSpPr/>
          <p:nvPr/>
        </p:nvGrpSpPr>
        <p:grpSpPr>
          <a:xfrm>
            <a:off x="8414022" y="1856382"/>
            <a:ext cx="3262041" cy="4452343"/>
            <a:chOff x="8414022" y="1856382"/>
            <a:chExt cx="3321178" cy="4715478"/>
          </a:xfrm>
        </p:grpSpPr>
        <p:grpSp>
          <p:nvGrpSpPr>
            <p:cNvPr id="24204" name="Group 24203">
              <a:extLst>
                <a:ext uri="{FF2B5EF4-FFF2-40B4-BE49-F238E27FC236}">
                  <a16:creationId xmlns:a16="http://schemas.microsoft.com/office/drawing/2014/main" id="{9104F554-0E9D-8BBE-D084-B91503DA94EE}"/>
                </a:ext>
              </a:extLst>
            </p:cNvPr>
            <p:cNvGrpSpPr/>
            <p:nvPr/>
          </p:nvGrpSpPr>
          <p:grpSpPr>
            <a:xfrm>
              <a:off x="8447597" y="1856382"/>
              <a:ext cx="3264978" cy="4715478"/>
              <a:chOff x="8447597" y="1856382"/>
              <a:chExt cx="3264978" cy="4715478"/>
            </a:xfrm>
          </p:grpSpPr>
          <p:sp>
            <p:nvSpPr>
              <p:cNvPr id="24202" name="矩形 55">
                <a:extLst>
                  <a:ext uri="{FF2B5EF4-FFF2-40B4-BE49-F238E27FC236}">
                    <a16:creationId xmlns:a16="http://schemas.microsoft.com/office/drawing/2014/main" id="{29DB34D7-6088-F834-4BDB-FC819B0C74DD}"/>
                  </a:ext>
                </a:extLst>
              </p:cNvPr>
              <p:cNvSpPr/>
              <p:nvPr/>
            </p:nvSpPr>
            <p:spPr>
              <a:xfrm>
                <a:off x="8447598" y="1870190"/>
                <a:ext cx="3264977" cy="470167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24203" name="任意多边形: 形状 193">
                <a:extLst>
                  <a:ext uri="{FF2B5EF4-FFF2-40B4-BE49-F238E27FC236}">
                    <a16:creationId xmlns:a16="http://schemas.microsoft.com/office/drawing/2014/main" id="{13E61119-B24A-D900-097C-66CBD203BB18}"/>
                  </a:ext>
                </a:extLst>
              </p:cNvPr>
              <p:cNvSpPr/>
              <p:nvPr/>
            </p:nvSpPr>
            <p:spPr bwMode="auto">
              <a:xfrm>
                <a:off x="8447597" y="1856382"/>
                <a:ext cx="3264977"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rPr>
                  <a:t>Cyclotron</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pic>
          <p:nvPicPr>
            <p:cNvPr id="24200" name="图片 69">
              <a:extLst>
                <a:ext uri="{FF2B5EF4-FFF2-40B4-BE49-F238E27FC236}">
                  <a16:creationId xmlns:a16="http://schemas.microsoft.com/office/drawing/2014/main" id="{FA956C2F-D2D7-10A8-8C8D-FD96EC6C0458}"/>
                </a:ext>
              </a:extLst>
            </p:cNvPr>
            <p:cNvPicPr>
              <a:picLocks noChangeAspect="1"/>
            </p:cNvPicPr>
            <p:nvPr/>
          </p:nvPicPr>
          <p:blipFill rotWithShape="1">
            <a:blip r:embed="rId6"/>
            <a:srcRect l="1314" t="7008" r="2993" b="-157"/>
            <a:stretch/>
          </p:blipFill>
          <p:spPr>
            <a:xfrm>
              <a:off x="9960496" y="2522029"/>
              <a:ext cx="1715217" cy="1237766"/>
            </a:xfrm>
            <a:prstGeom prst="rect">
              <a:avLst/>
            </a:prstGeom>
          </p:spPr>
        </p:pic>
        <p:sp>
          <p:nvSpPr>
            <p:cNvPr id="24205" name="TextBox 24204">
              <a:extLst>
                <a:ext uri="{FF2B5EF4-FFF2-40B4-BE49-F238E27FC236}">
                  <a16:creationId xmlns:a16="http://schemas.microsoft.com/office/drawing/2014/main" id="{021F7557-3651-B620-8839-544E12BF7F7B}"/>
                </a:ext>
              </a:extLst>
            </p:cNvPr>
            <p:cNvSpPr txBox="1"/>
            <p:nvPr/>
          </p:nvSpPr>
          <p:spPr>
            <a:xfrm>
              <a:off x="8753378" y="3805559"/>
              <a:ext cx="2589763" cy="338554"/>
            </a:xfrm>
            <a:prstGeom prst="rect">
              <a:avLst/>
            </a:prstGeom>
            <a:noFill/>
          </p:spPr>
          <p:txBody>
            <a:bodyPr wrap="square" rtlCol="0">
              <a:spAutoFit/>
            </a:bodyPr>
            <a:lstStyle/>
            <a:p>
              <a:pPr algn="ctr"/>
              <a:r>
                <a:rPr lang="en-CN" sz="1600" b="1" dirty="0"/>
                <a:t>Thomas focusing </a:t>
              </a:r>
            </a:p>
          </p:txBody>
        </p:sp>
        <p:sp>
          <p:nvSpPr>
            <p:cNvPr id="24206" name="TextBox 24205">
              <a:extLst>
                <a:ext uri="{FF2B5EF4-FFF2-40B4-BE49-F238E27FC236}">
                  <a16:creationId xmlns:a16="http://schemas.microsoft.com/office/drawing/2014/main" id="{EDB32BE4-BB3B-FB16-CF7B-E58C5A17C87C}"/>
                </a:ext>
              </a:extLst>
            </p:cNvPr>
            <p:cNvSpPr txBox="1"/>
            <p:nvPr/>
          </p:nvSpPr>
          <p:spPr>
            <a:xfrm>
              <a:off x="8414022" y="5010913"/>
              <a:ext cx="1031200" cy="584775"/>
            </a:xfrm>
            <a:prstGeom prst="rect">
              <a:avLst/>
            </a:prstGeom>
            <a:noFill/>
          </p:spPr>
          <p:txBody>
            <a:bodyPr wrap="square" rtlCol="0">
              <a:spAutoFit/>
            </a:bodyPr>
            <a:lstStyle/>
            <a:p>
              <a:pPr algn="ctr"/>
              <a:r>
                <a:rPr lang="en-GB" altLang="zh-CN" sz="1600" b="1"/>
                <a:t>variable</a:t>
              </a:r>
              <a:r>
                <a:rPr lang="zh-CN" altLang="en-US" sz="1600" b="1"/>
                <a:t> </a:t>
              </a:r>
              <a:r>
                <a:rPr lang="en-US" altLang="zh-CN" sz="1600" b="1"/>
                <a:t>orbits</a:t>
              </a:r>
              <a:endParaRPr lang="en-CN" sz="1600" b="1"/>
            </a:p>
          </p:txBody>
        </p:sp>
        <p:sp>
          <p:nvSpPr>
            <p:cNvPr id="24207" name="Left Brace 24206">
              <a:extLst>
                <a:ext uri="{FF2B5EF4-FFF2-40B4-BE49-F238E27FC236}">
                  <a16:creationId xmlns:a16="http://schemas.microsoft.com/office/drawing/2014/main" id="{1850D84D-8DCE-7B81-C3E1-4AE66EAD9E02}"/>
                </a:ext>
              </a:extLst>
            </p:cNvPr>
            <p:cNvSpPr/>
            <p:nvPr/>
          </p:nvSpPr>
          <p:spPr>
            <a:xfrm>
              <a:off x="9339117" y="4427954"/>
              <a:ext cx="267465" cy="1750692"/>
            </a:xfrm>
            <a:prstGeom prst="leftBrace">
              <a:avLst>
                <a:gd name="adj1" fmla="val 30414"/>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N"/>
            </a:p>
          </p:txBody>
        </p:sp>
        <p:sp>
          <p:nvSpPr>
            <p:cNvPr id="24208" name="TextBox 24207">
              <a:extLst>
                <a:ext uri="{FF2B5EF4-FFF2-40B4-BE49-F238E27FC236}">
                  <a16:creationId xmlns:a16="http://schemas.microsoft.com/office/drawing/2014/main" id="{F9DF11F1-9D00-E12A-27BB-6EC43B05DC87}"/>
                </a:ext>
              </a:extLst>
            </p:cNvPr>
            <p:cNvSpPr txBox="1"/>
            <p:nvPr/>
          </p:nvSpPr>
          <p:spPr>
            <a:xfrm>
              <a:off x="9573489" y="4284147"/>
              <a:ext cx="919779" cy="276999"/>
            </a:xfrm>
            <a:prstGeom prst="rect">
              <a:avLst/>
            </a:prstGeom>
            <a:noFill/>
          </p:spPr>
          <p:txBody>
            <a:bodyPr wrap="square">
              <a:spAutoFit/>
            </a:bodyPr>
            <a:lstStyle/>
            <a:p>
              <a:r>
                <a:rPr lang="en-CN" sz="1200" b="1"/>
                <a:t>Dipole</a:t>
              </a:r>
            </a:p>
          </p:txBody>
        </p:sp>
        <p:sp>
          <p:nvSpPr>
            <p:cNvPr id="24209" name="TextBox 24208">
              <a:extLst>
                <a:ext uri="{FF2B5EF4-FFF2-40B4-BE49-F238E27FC236}">
                  <a16:creationId xmlns:a16="http://schemas.microsoft.com/office/drawing/2014/main" id="{4BAEA287-B2F6-CA78-9190-D868DED9DBB4}"/>
                </a:ext>
              </a:extLst>
            </p:cNvPr>
            <p:cNvSpPr txBox="1"/>
            <p:nvPr/>
          </p:nvSpPr>
          <p:spPr>
            <a:xfrm>
              <a:off x="9573489" y="4847441"/>
              <a:ext cx="1235356" cy="276999"/>
            </a:xfrm>
            <a:prstGeom prst="rect">
              <a:avLst/>
            </a:prstGeom>
            <a:noFill/>
          </p:spPr>
          <p:txBody>
            <a:bodyPr wrap="square">
              <a:spAutoFit/>
            </a:bodyPr>
            <a:lstStyle/>
            <a:p>
              <a:r>
                <a:rPr lang="en-GB" sz="1200" b="1"/>
                <a:t>Quadrupole</a:t>
              </a:r>
              <a:endParaRPr lang="en-CN" sz="1200" b="1"/>
            </a:p>
          </p:txBody>
        </p:sp>
        <p:sp>
          <p:nvSpPr>
            <p:cNvPr id="24210" name="TextBox 24209">
              <a:extLst>
                <a:ext uri="{FF2B5EF4-FFF2-40B4-BE49-F238E27FC236}">
                  <a16:creationId xmlns:a16="http://schemas.microsoft.com/office/drawing/2014/main" id="{5749DC6B-ACA5-7349-AF17-30E6D0D2C371}"/>
                </a:ext>
              </a:extLst>
            </p:cNvPr>
            <p:cNvSpPr txBox="1"/>
            <p:nvPr/>
          </p:nvSpPr>
          <p:spPr>
            <a:xfrm>
              <a:off x="9573488" y="5410735"/>
              <a:ext cx="1235356" cy="293370"/>
            </a:xfrm>
            <a:prstGeom prst="rect">
              <a:avLst/>
            </a:prstGeom>
            <a:noFill/>
          </p:spPr>
          <p:txBody>
            <a:bodyPr wrap="square">
              <a:spAutoFit/>
            </a:bodyPr>
            <a:lstStyle/>
            <a:p>
              <a:r>
                <a:rPr lang="en-GB" sz="1200" b="1"/>
                <a:t>Sextupole</a:t>
              </a:r>
              <a:endParaRPr lang="en-CN" sz="1200" b="1"/>
            </a:p>
          </p:txBody>
        </p:sp>
        <p:sp>
          <p:nvSpPr>
            <p:cNvPr id="24211" name="TextBox 24210">
              <a:extLst>
                <a:ext uri="{FF2B5EF4-FFF2-40B4-BE49-F238E27FC236}">
                  <a16:creationId xmlns:a16="http://schemas.microsoft.com/office/drawing/2014/main" id="{8844D562-FFBF-F1A1-FBAC-B7AB0BB16368}"/>
                </a:ext>
              </a:extLst>
            </p:cNvPr>
            <p:cNvSpPr txBox="1"/>
            <p:nvPr/>
          </p:nvSpPr>
          <p:spPr>
            <a:xfrm>
              <a:off x="9573489" y="5974029"/>
              <a:ext cx="1235356" cy="276999"/>
            </a:xfrm>
            <a:prstGeom prst="rect">
              <a:avLst/>
            </a:prstGeom>
            <a:noFill/>
          </p:spPr>
          <p:txBody>
            <a:bodyPr wrap="square">
              <a:spAutoFit/>
            </a:bodyPr>
            <a:lstStyle/>
            <a:p>
              <a:r>
                <a:rPr lang="en-GB" sz="1200" b="1"/>
                <a:t>Octupole</a:t>
              </a:r>
              <a:endParaRPr lang="en-CN" sz="1200" b="1"/>
            </a:p>
          </p:txBody>
        </p:sp>
        <mc:AlternateContent xmlns:mc="http://schemas.openxmlformats.org/markup-compatibility/2006" xmlns:a14="http://schemas.microsoft.com/office/drawing/2010/main">
          <mc:Choice Requires="a14">
            <p:sp>
              <p:nvSpPr>
                <p:cNvPr id="24212" name="TextBox 24211">
                  <a:extLst>
                    <a:ext uri="{FF2B5EF4-FFF2-40B4-BE49-F238E27FC236}">
                      <a16:creationId xmlns:a16="http://schemas.microsoft.com/office/drawing/2014/main" id="{3DA20C8E-7F40-F6FB-300A-E44947A11826}"/>
                    </a:ext>
                  </a:extLst>
                </p:cNvPr>
                <p:cNvSpPr txBox="1"/>
                <p:nvPr/>
              </p:nvSpPr>
              <p:spPr>
                <a:xfrm>
                  <a:off x="10542923" y="4333769"/>
                  <a:ext cx="1192277"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200">
                            <a:latin typeface="Cambria Math" panose="02040503050406030204" pitchFamily="18" charset="0"/>
                          </a:rPr>
                          <m:t>d</m:t>
                        </m:r>
                        <m:r>
                          <a:rPr lang="en-US" sz="1200" i="1">
                            <a:latin typeface="Cambria Math" panose="02040503050406030204" pitchFamily="18" charset="0"/>
                          </a:rPr>
                          <m:t>𝐵</m:t>
                        </m:r>
                        <m:r>
                          <m:rPr>
                            <m:lit/>
                          </m:rPr>
                          <a:rPr lang="en-US" sz="1200" b="0" i="0">
                            <a:latin typeface="Cambria Math" panose="02040503050406030204" pitchFamily="18" charset="0"/>
                          </a:rPr>
                          <m:t>/</m:t>
                        </m:r>
                        <m:r>
                          <m:rPr>
                            <m:sty m:val="p"/>
                          </m:rPr>
                          <a:rPr lang="en-US" sz="1200" b="0" i="0">
                            <a:latin typeface="Cambria Math" panose="02040503050406030204" pitchFamily="18" charset="0"/>
                          </a:rPr>
                          <m:t>d</m:t>
                        </m:r>
                        <m:r>
                          <a:rPr lang="en-US" sz="1200" b="0" i="1">
                            <a:latin typeface="Cambria Math" panose="02040503050406030204" pitchFamily="18" charset="0"/>
                          </a:rPr>
                          <m:t>𝑟</m:t>
                        </m:r>
                        <m:r>
                          <a:rPr lang="en-US" sz="1200" b="0" i="1">
                            <a:latin typeface="Cambria Math" panose="02040503050406030204" pitchFamily="18" charset="0"/>
                          </a:rPr>
                          <m:t>=</m:t>
                        </m:r>
                        <m:r>
                          <a:rPr lang="en-US" sz="1200" b="0" i="0">
                            <a:latin typeface="Cambria Math" panose="02040503050406030204" pitchFamily="18" charset="0"/>
                          </a:rPr>
                          <m:t>0</m:t>
                        </m:r>
                      </m:oMath>
                    </m:oMathPara>
                  </a14:m>
                  <a:endParaRPr lang="en-CN" sz="1200"/>
                </a:p>
              </p:txBody>
            </p:sp>
          </mc:Choice>
          <mc:Fallback xmlns="">
            <p:sp>
              <p:nvSpPr>
                <p:cNvPr id="24212" name="TextBox 24211">
                  <a:extLst>
                    <a:ext uri="{FF2B5EF4-FFF2-40B4-BE49-F238E27FC236}">
                      <a16:creationId xmlns:a16="http://schemas.microsoft.com/office/drawing/2014/main" id="{3DA20C8E-7F40-F6FB-300A-E44947A11826}"/>
                    </a:ext>
                  </a:extLst>
                </p:cNvPr>
                <p:cNvSpPr txBox="1">
                  <a:spLocks noRot="1" noChangeAspect="1" noMove="1" noResize="1" noEditPoints="1" noAdjustHandles="1" noChangeArrowheads="1" noChangeShapeType="1" noTextEdit="1"/>
                </p:cNvSpPr>
                <p:nvPr/>
              </p:nvSpPr>
              <p:spPr>
                <a:xfrm>
                  <a:off x="10542923" y="4333769"/>
                  <a:ext cx="1192277" cy="184666"/>
                </a:xfrm>
                <a:prstGeom prst="rect">
                  <a:avLst/>
                </a:prstGeom>
                <a:blipFill>
                  <a:blip r:embed="rId8"/>
                  <a:stretch>
                    <a:fillRect b="-40000"/>
                  </a:stretch>
                </a:blipFill>
              </p:spPr>
              <p:txBody>
                <a:bodyPr/>
                <a:lstStyle/>
                <a:p>
                  <a:r>
                    <a:rPr>
                      <a:noFill/>
                    </a:rPr>
                    <a:t> </a:t>
                  </a:r>
                </a:p>
              </p:txBody>
            </p:sp>
          </mc:Fallback>
        </mc:AlternateContent>
        <p:sp>
          <p:nvSpPr>
            <p:cNvPr id="24217" name="TextBox 24216">
              <a:extLst>
                <a:ext uri="{FF2B5EF4-FFF2-40B4-BE49-F238E27FC236}">
                  <a16:creationId xmlns:a16="http://schemas.microsoft.com/office/drawing/2014/main" id="{72B15674-8C86-BEBF-6EDA-616C4D7DCBE0}"/>
                </a:ext>
              </a:extLst>
            </p:cNvPr>
            <p:cNvSpPr txBox="1"/>
            <p:nvPr/>
          </p:nvSpPr>
          <p:spPr>
            <a:xfrm>
              <a:off x="9581364" y="5129088"/>
              <a:ext cx="1946895" cy="293370"/>
            </a:xfrm>
            <a:prstGeom prst="rect">
              <a:avLst/>
            </a:prstGeom>
            <a:noFill/>
          </p:spPr>
          <p:txBody>
            <a:bodyPr wrap="square" rtlCol="0">
              <a:spAutoFit/>
            </a:bodyPr>
            <a:lstStyle/>
            <a:p>
              <a:r>
                <a:rPr lang="en-US" altLang="zh-CN" sz="1200" b="1">
                  <a:solidFill>
                    <a:srgbClr val="C00000"/>
                  </a:solidFill>
                </a:rPr>
                <a:t>1</a:t>
              </a:r>
              <a:r>
                <a:rPr lang="en-US" altLang="zh-CN" sz="1200" b="1" baseline="30000">
                  <a:solidFill>
                    <a:srgbClr val="C00000"/>
                  </a:solidFill>
                </a:rPr>
                <a:t>st</a:t>
              </a:r>
              <a:r>
                <a:rPr lang="zh-CN" altLang="en-US" sz="1200" b="1">
                  <a:solidFill>
                    <a:srgbClr val="C00000"/>
                  </a:solidFill>
                </a:rPr>
                <a:t> </a:t>
              </a:r>
              <a:r>
                <a:rPr lang="en-US" altLang="zh-CN" sz="1200" b="1">
                  <a:solidFill>
                    <a:srgbClr val="C00000"/>
                  </a:solidFill>
                </a:rPr>
                <a:t>order</a:t>
              </a:r>
              <a:r>
                <a:rPr lang="zh-CN" altLang="en-US" sz="1200" b="1">
                  <a:solidFill>
                    <a:srgbClr val="C00000"/>
                  </a:solidFill>
                </a:rPr>
                <a:t> </a:t>
              </a:r>
              <a:r>
                <a:rPr lang="en-US" altLang="zh-CN" sz="1200" b="1">
                  <a:solidFill>
                    <a:srgbClr val="C00000"/>
                  </a:solidFill>
                </a:rPr>
                <a:t>variable</a:t>
              </a:r>
              <a:r>
                <a:rPr lang="zh-CN" altLang="en-US" sz="1200" b="1">
                  <a:solidFill>
                    <a:srgbClr val="C00000"/>
                  </a:solidFill>
                </a:rPr>
                <a:t> </a:t>
              </a:r>
              <a:r>
                <a:rPr lang="en-US" altLang="zh-CN" sz="1200" b="1">
                  <a:solidFill>
                    <a:srgbClr val="C00000"/>
                  </a:solidFill>
                </a:rPr>
                <a:t>gap</a:t>
              </a:r>
              <a:endParaRPr lang="en-CN" sz="1200" b="1">
                <a:solidFill>
                  <a:srgbClr val="C00000"/>
                </a:solidFill>
              </a:endParaRPr>
            </a:p>
          </p:txBody>
        </p:sp>
        <mc:AlternateContent xmlns:mc="http://schemas.openxmlformats.org/markup-compatibility/2006" xmlns:a14="http://schemas.microsoft.com/office/drawing/2010/main">
          <mc:Choice Requires="a14">
            <p:sp>
              <p:nvSpPr>
                <p:cNvPr id="24218" name="TextBox 24217">
                  <a:extLst>
                    <a:ext uri="{FF2B5EF4-FFF2-40B4-BE49-F238E27FC236}">
                      <a16:creationId xmlns:a16="http://schemas.microsoft.com/office/drawing/2014/main" id="{2FC3F025-BD5A-1BFB-02BE-E32666DA791D}"/>
                    </a:ext>
                  </a:extLst>
                </p:cNvPr>
                <p:cNvSpPr txBox="1"/>
                <p:nvPr/>
              </p:nvSpPr>
              <p:spPr>
                <a:xfrm>
                  <a:off x="10542923" y="4901133"/>
                  <a:ext cx="1192277"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200">
                            <a:latin typeface="Cambria Math" panose="02040503050406030204" pitchFamily="18" charset="0"/>
                          </a:rPr>
                          <m:t>d</m:t>
                        </m:r>
                        <m:r>
                          <a:rPr lang="en-US" sz="1200" i="1">
                            <a:latin typeface="Cambria Math" panose="02040503050406030204" pitchFamily="18" charset="0"/>
                          </a:rPr>
                          <m:t>𝐵</m:t>
                        </m:r>
                        <m:r>
                          <m:rPr>
                            <m:lit/>
                          </m:rPr>
                          <a:rPr lang="en-US" sz="1200" b="0" i="0">
                            <a:latin typeface="Cambria Math" panose="02040503050406030204" pitchFamily="18" charset="0"/>
                          </a:rPr>
                          <m:t>/</m:t>
                        </m:r>
                        <m:r>
                          <m:rPr>
                            <m:sty m:val="p"/>
                          </m:rPr>
                          <a:rPr lang="en-US" sz="1200" b="0" i="0">
                            <a:latin typeface="Cambria Math" panose="02040503050406030204" pitchFamily="18" charset="0"/>
                          </a:rPr>
                          <m:t>d</m:t>
                        </m:r>
                        <m:r>
                          <a:rPr lang="en-US" sz="1200" b="0" i="1">
                            <a:latin typeface="Cambria Math" panose="02040503050406030204" pitchFamily="18" charset="0"/>
                          </a:rPr>
                          <m:t>𝑟</m:t>
                        </m:r>
                        <m:r>
                          <a:rPr lang="en-US" sz="1200" b="0" i="0">
                            <a:latin typeface="Cambria Math" panose="02040503050406030204" pitchFamily="18" charset="0"/>
                          </a:rPr>
                          <m:t>≠0</m:t>
                        </m:r>
                      </m:oMath>
                    </m:oMathPara>
                  </a14:m>
                  <a:endParaRPr lang="en-CN" sz="1200"/>
                </a:p>
              </p:txBody>
            </p:sp>
          </mc:Choice>
          <mc:Fallback xmlns="">
            <p:sp>
              <p:nvSpPr>
                <p:cNvPr id="24218" name="TextBox 24217">
                  <a:extLst>
                    <a:ext uri="{FF2B5EF4-FFF2-40B4-BE49-F238E27FC236}">
                      <a16:creationId xmlns:a16="http://schemas.microsoft.com/office/drawing/2014/main" id="{2FC3F025-BD5A-1BFB-02BE-E32666DA791D}"/>
                    </a:ext>
                  </a:extLst>
                </p:cNvPr>
                <p:cNvSpPr txBox="1">
                  <a:spLocks noRot="1" noChangeAspect="1" noMove="1" noResize="1" noEditPoints="1" noAdjustHandles="1" noChangeArrowheads="1" noChangeShapeType="1" noTextEdit="1"/>
                </p:cNvSpPr>
                <p:nvPr/>
              </p:nvSpPr>
              <p:spPr>
                <a:xfrm>
                  <a:off x="10542923" y="4901133"/>
                  <a:ext cx="1192277" cy="184666"/>
                </a:xfrm>
                <a:prstGeom prst="rect">
                  <a:avLst/>
                </a:prstGeom>
                <a:blipFill>
                  <a:blip r:embed="rId9"/>
                  <a:stretch>
                    <a:fillRect b="-46667"/>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24219" name="TextBox 24218">
                  <a:extLst>
                    <a:ext uri="{FF2B5EF4-FFF2-40B4-BE49-F238E27FC236}">
                      <a16:creationId xmlns:a16="http://schemas.microsoft.com/office/drawing/2014/main" id="{0FB64E78-3CDD-3072-E07A-B81EB5B20852}"/>
                    </a:ext>
                  </a:extLst>
                </p:cNvPr>
                <p:cNvSpPr txBox="1"/>
                <p:nvPr/>
              </p:nvSpPr>
              <p:spPr>
                <a:xfrm>
                  <a:off x="10542923" y="5499665"/>
                  <a:ext cx="1192277"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a:latin typeface="Cambria Math" panose="02040503050406030204" pitchFamily="18" charset="0"/>
                              </a:rPr>
                            </m:ctrlPr>
                          </m:sSupPr>
                          <m:e>
                            <m:r>
                              <m:rPr>
                                <m:sty m:val="p"/>
                              </m:rPr>
                              <a:rPr lang="en-US" sz="1200">
                                <a:latin typeface="Cambria Math" panose="02040503050406030204" pitchFamily="18" charset="0"/>
                              </a:rPr>
                              <m:t>d</m:t>
                            </m:r>
                          </m:e>
                          <m:sup>
                            <m:r>
                              <a:rPr lang="en-US" sz="1200" b="0" i="1">
                                <a:latin typeface="Cambria Math" panose="02040503050406030204" pitchFamily="18" charset="0"/>
                              </a:rPr>
                              <m:t>2</m:t>
                            </m:r>
                          </m:sup>
                        </m:sSup>
                        <m:r>
                          <a:rPr lang="en-US" sz="1200" i="1">
                            <a:latin typeface="Cambria Math" panose="02040503050406030204" pitchFamily="18" charset="0"/>
                          </a:rPr>
                          <m:t>𝐵</m:t>
                        </m:r>
                        <m:r>
                          <m:rPr>
                            <m:lit/>
                          </m:rPr>
                          <a:rPr lang="en-US" sz="1200" b="0" i="0">
                            <a:latin typeface="Cambria Math" panose="02040503050406030204" pitchFamily="18" charset="0"/>
                          </a:rPr>
                          <m:t>/</m:t>
                        </m:r>
                        <m:r>
                          <m:rPr>
                            <m:sty m:val="p"/>
                          </m:rPr>
                          <a:rPr lang="en-US" sz="1200" b="0" i="0">
                            <a:latin typeface="Cambria Math" panose="02040503050406030204" pitchFamily="18" charset="0"/>
                          </a:rPr>
                          <m:t>d</m:t>
                        </m:r>
                        <m:sSup>
                          <m:sSupPr>
                            <m:ctrlPr>
                              <a:rPr lang="en-US" sz="1200" b="0" i="1">
                                <a:latin typeface="Cambria Math" panose="02040503050406030204" pitchFamily="18" charset="0"/>
                              </a:rPr>
                            </m:ctrlPr>
                          </m:sSupPr>
                          <m:e>
                            <m:r>
                              <a:rPr lang="en-US" sz="1200" b="0" i="1">
                                <a:latin typeface="Cambria Math" panose="02040503050406030204" pitchFamily="18" charset="0"/>
                              </a:rPr>
                              <m:t>𝑟</m:t>
                            </m:r>
                          </m:e>
                          <m:sup>
                            <m:r>
                              <a:rPr lang="en-US" sz="1200" b="0" i="1">
                                <a:latin typeface="Cambria Math" panose="02040503050406030204" pitchFamily="18" charset="0"/>
                              </a:rPr>
                              <m:t>2</m:t>
                            </m:r>
                          </m:sup>
                        </m:sSup>
                        <m:r>
                          <a:rPr lang="en-US" sz="1200" b="0" i="0">
                            <a:latin typeface="Cambria Math" panose="02040503050406030204" pitchFamily="18" charset="0"/>
                          </a:rPr>
                          <m:t>≠0</m:t>
                        </m:r>
                      </m:oMath>
                    </m:oMathPara>
                  </a14:m>
                  <a:endParaRPr lang="en-CN" sz="1200"/>
                </a:p>
              </p:txBody>
            </p:sp>
          </mc:Choice>
          <mc:Fallback xmlns="">
            <p:sp>
              <p:nvSpPr>
                <p:cNvPr id="24219" name="TextBox 24218">
                  <a:extLst>
                    <a:ext uri="{FF2B5EF4-FFF2-40B4-BE49-F238E27FC236}">
                      <a16:creationId xmlns:a16="http://schemas.microsoft.com/office/drawing/2014/main" id="{0FB64E78-3CDD-3072-E07A-B81EB5B20852}"/>
                    </a:ext>
                  </a:extLst>
                </p:cNvPr>
                <p:cNvSpPr txBox="1">
                  <a:spLocks noRot="1" noChangeAspect="1" noMove="1" noResize="1" noEditPoints="1" noAdjustHandles="1" noChangeArrowheads="1" noChangeShapeType="1" noTextEdit="1"/>
                </p:cNvSpPr>
                <p:nvPr/>
              </p:nvSpPr>
              <p:spPr>
                <a:xfrm>
                  <a:off x="10542923" y="5499665"/>
                  <a:ext cx="1192277" cy="184666"/>
                </a:xfrm>
                <a:prstGeom prst="rect">
                  <a:avLst/>
                </a:prstGeom>
                <a:blipFill>
                  <a:blip r:embed="rId10"/>
                  <a:stretch>
                    <a:fillRect b="-50000"/>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24220" name="TextBox 24219">
                  <a:extLst>
                    <a:ext uri="{FF2B5EF4-FFF2-40B4-BE49-F238E27FC236}">
                      <a16:creationId xmlns:a16="http://schemas.microsoft.com/office/drawing/2014/main" id="{2825DAA7-56EB-7A60-A977-4BBD29763051}"/>
                    </a:ext>
                  </a:extLst>
                </p:cNvPr>
                <p:cNvSpPr txBox="1"/>
                <p:nvPr/>
              </p:nvSpPr>
              <p:spPr>
                <a:xfrm>
                  <a:off x="10542923" y="6052994"/>
                  <a:ext cx="1192277"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200" b="0" i="1">
                                <a:latin typeface="Cambria Math" panose="02040503050406030204" pitchFamily="18" charset="0"/>
                              </a:rPr>
                            </m:ctrlPr>
                          </m:sSupPr>
                          <m:e>
                            <m:r>
                              <m:rPr>
                                <m:sty m:val="p"/>
                              </m:rPr>
                              <a:rPr lang="en-US" sz="1200">
                                <a:latin typeface="Cambria Math" panose="02040503050406030204" pitchFamily="18" charset="0"/>
                              </a:rPr>
                              <m:t>d</m:t>
                            </m:r>
                          </m:e>
                          <m:sup>
                            <m:r>
                              <a:rPr lang="en-US" sz="1200" b="0" i="1">
                                <a:latin typeface="Cambria Math" panose="02040503050406030204" pitchFamily="18" charset="0"/>
                              </a:rPr>
                              <m:t>2</m:t>
                            </m:r>
                          </m:sup>
                        </m:sSup>
                        <m:r>
                          <a:rPr lang="en-US" sz="1200" i="1">
                            <a:latin typeface="Cambria Math" panose="02040503050406030204" pitchFamily="18" charset="0"/>
                          </a:rPr>
                          <m:t>𝐵</m:t>
                        </m:r>
                        <m:r>
                          <m:rPr>
                            <m:lit/>
                          </m:rPr>
                          <a:rPr lang="en-US" sz="1200" b="0" i="0">
                            <a:latin typeface="Cambria Math" panose="02040503050406030204" pitchFamily="18" charset="0"/>
                          </a:rPr>
                          <m:t>/</m:t>
                        </m:r>
                        <m:r>
                          <m:rPr>
                            <m:sty m:val="p"/>
                          </m:rPr>
                          <a:rPr lang="en-US" sz="1200" b="0" i="0">
                            <a:latin typeface="Cambria Math" panose="02040503050406030204" pitchFamily="18" charset="0"/>
                          </a:rPr>
                          <m:t>d</m:t>
                        </m:r>
                        <m:sSup>
                          <m:sSupPr>
                            <m:ctrlPr>
                              <a:rPr lang="en-US" sz="1200" b="0" i="1">
                                <a:latin typeface="Cambria Math" panose="02040503050406030204" pitchFamily="18" charset="0"/>
                              </a:rPr>
                            </m:ctrlPr>
                          </m:sSupPr>
                          <m:e>
                            <m:r>
                              <a:rPr lang="en-US" sz="1200" b="0" i="1">
                                <a:latin typeface="Cambria Math" panose="02040503050406030204" pitchFamily="18" charset="0"/>
                              </a:rPr>
                              <m:t>𝑟</m:t>
                            </m:r>
                          </m:e>
                          <m:sup>
                            <m:r>
                              <a:rPr lang="en-US" sz="1200" b="0" i="1">
                                <a:latin typeface="Cambria Math" panose="02040503050406030204" pitchFamily="18" charset="0"/>
                              </a:rPr>
                              <m:t>2</m:t>
                            </m:r>
                          </m:sup>
                        </m:sSup>
                        <m:r>
                          <a:rPr lang="en-US" sz="1200" b="0" i="0">
                            <a:latin typeface="Cambria Math" panose="02040503050406030204" pitchFamily="18" charset="0"/>
                          </a:rPr>
                          <m:t>≠0</m:t>
                        </m:r>
                      </m:oMath>
                    </m:oMathPara>
                  </a14:m>
                  <a:endParaRPr lang="en-CN" sz="1200"/>
                </a:p>
              </p:txBody>
            </p:sp>
          </mc:Choice>
          <mc:Fallback xmlns="">
            <p:sp>
              <p:nvSpPr>
                <p:cNvPr id="24220" name="TextBox 24219">
                  <a:extLst>
                    <a:ext uri="{FF2B5EF4-FFF2-40B4-BE49-F238E27FC236}">
                      <a16:creationId xmlns:a16="http://schemas.microsoft.com/office/drawing/2014/main" id="{2825DAA7-56EB-7A60-A977-4BBD29763051}"/>
                    </a:ext>
                  </a:extLst>
                </p:cNvPr>
                <p:cNvSpPr txBox="1">
                  <a:spLocks noRot="1" noChangeAspect="1" noMove="1" noResize="1" noEditPoints="1" noAdjustHandles="1" noChangeArrowheads="1" noChangeShapeType="1" noTextEdit="1"/>
                </p:cNvSpPr>
                <p:nvPr/>
              </p:nvSpPr>
              <p:spPr>
                <a:xfrm>
                  <a:off x="10542923" y="6052994"/>
                  <a:ext cx="1192277" cy="184666"/>
                </a:xfrm>
                <a:prstGeom prst="rect">
                  <a:avLst/>
                </a:prstGeom>
                <a:blipFill>
                  <a:blip r:embed="rId11"/>
                  <a:stretch>
                    <a:fillRect b="-57143"/>
                  </a:stretch>
                </a:blipFill>
              </p:spPr>
              <p:txBody>
                <a:bodyPr/>
                <a:lstStyle/>
                <a:p>
                  <a:r>
                    <a:rPr>
                      <a:noFill/>
                    </a:rPr>
                    <a:t> </a:t>
                  </a:r>
                </a:p>
              </p:txBody>
            </p:sp>
          </mc:Fallback>
        </mc:AlternateContent>
        <p:sp>
          <p:nvSpPr>
            <p:cNvPr id="24221" name="TextBox 24220">
              <a:extLst>
                <a:ext uri="{FF2B5EF4-FFF2-40B4-BE49-F238E27FC236}">
                  <a16:creationId xmlns:a16="http://schemas.microsoft.com/office/drawing/2014/main" id="{630116D1-9239-7638-07CA-1496D1A92A46}"/>
                </a:ext>
              </a:extLst>
            </p:cNvPr>
            <p:cNvSpPr txBox="1"/>
            <p:nvPr/>
          </p:nvSpPr>
          <p:spPr>
            <a:xfrm>
              <a:off x="9581365" y="5692382"/>
              <a:ext cx="1907385" cy="276999"/>
            </a:xfrm>
            <a:prstGeom prst="rect">
              <a:avLst/>
            </a:prstGeom>
            <a:noFill/>
          </p:spPr>
          <p:txBody>
            <a:bodyPr wrap="square" rtlCol="0">
              <a:spAutoFit/>
            </a:bodyPr>
            <a:lstStyle/>
            <a:p>
              <a:r>
                <a:rPr lang="en-US" altLang="zh-CN" sz="1200" b="1">
                  <a:solidFill>
                    <a:srgbClr val="C00000"/>
                  </a:solidFill>
                </a:rPr>
                <a:t>2</a:t>
              </a:r>
              <a:r>
                <a:rPr lang="en-US" altLang="zh-CN" sz="1200" b="1" baseline="30000">
                  <a:solidFill>
                    <a:srgbClr val="C00000"/>
                  </a:solidFill>
                </a:rPr>
                <a:t>nd</a:t>
              </a:r>
              <a:r>
                <a:rPr lang="en-US" altLang="zh-CN" sz="1200" b="1">
                  <a:solidFill>
                    <a:srgbClr val="C00000"/>
                  </a:solidFill>
                </a:rPr>
                <a:t> </a:t>
              </a:r>
              <a:r>
                <a:rPr lang="zh-CN" altLang="en-US" sz="1200" b="1">
                  <a:solidFill>
                    <a:srgbClr val="C00000"/>
                  </a:solidFill>
                </a:rPr>
                <a:t> </a:t>
              </a:r>
              <a:r>
                <a:rPr lang="en-US" altLang="zh-CN" sz="1200" b="1">
                  <a:solidFill>
                    <a:srgbClr val="C00000"/>
                  </a:solidFill>
                </a:rPr>
                <a:t>order</a:t>
              </a:r>
              <a:r>
                <a:rPr lang="zh-CN" altLang="en-US" sz="1200" b="1">
                  <a:solidFill>
                    <a:srgbClr val="C00000"/>
                  </a:solidFill>
                </a:rPr>
                <a:t> </a:t>
              </a:r>
              <a:r>
                <a:rPr lang="en-US" altLang="zh-CN" sz="1200" b="1">
                  <a:solidFill>
                    <a:srgbClr val="C00000"/>
                  </a:solidFill>
                </a:rPr>
                <a:t>variable</a:t>
              </a:r>
              <a:r>
                <a:rPr lang="zh-CN" altLang="en-US" sz="1200" b="1">
                  <a:solidFill>
                    <a:srgbClr val="C00000"/>
                  </a:solidFill>
                </a:rPr>
                <a:t> </a:t>
              </a:r>
              <a:r>
                <a:rPr lang="en-US" altLang="zh-CN" sz="1200" b="1">
                  <a:solidFill>
                    <a:srgbClr val="C00000"/>
                  </a:solidFill>
                </a:rPr>
                <a:t>gap</a:t>
              </a:r>
              <a:endParaRPr lang="en-CN" sz="1200" b="1">
                <a:solidFill>
                  <a:srgbClr val="C00000"/>
                </a:solidFill>
              </a:endParaRPr>
            </a:p>
          </p:txBody>
        </p:sp>
        <p:sp>
          <p:nvSpPr>
            <p:cNvPr id="24223" name="TextBox 24222">
              <a:extLst>
                <a:ext uri="{FF2B5EF4-FFF2-40B4-BE49-F238E27FC236}">
                  <a16:creationId xmlns:a16="http://schemas.microsoft.com/office/drawing/2014/main" id="{226B01C6-2A63-4F2D-8A23-E75B590B8E5C}"/>
                </a:ext>
              </a:extLst>
            </p:cNvPr>
            <p:cNvSpPr txBox="1"/>
            <p:nvPr/>
          </p:nvSpPr>
          <p:spPr>
            <a:xfrm>
              <a:off x="9592042" y="4565794"/>
              <a:ext cx="1729096" cy="276999"/>
            </a:xfrm>
            <a:prstGeom prst="rect">
              <a:avLst/>
            </a:prstGeom>
            <a:noFill/>
          </p:spPr>
          <p:txBody>
            <a:bodyPr wrap="square" rtlCol="0">
              <a:spAutoFit/>
            </a:bodyPr>
            <a:lstStyle/>
            <a:p>
              <a:r>
                <a:rPr lang="en-GB" altLang="zh-CN" sz="1200" b="1">
                  <a:solidFill>
                    <a:srgbClr val="C00000"/>
                  </a:solidFill>
                </a:rPr>
                <a:t>uniform</a:t>
              </a:r>
              <a:r>
                <a:rPr lang="zh-CN" altLang="en-US" sz="1200" b="1">
                  <a:solidFill>
                    <a:srgbClr val="C00000"/>
                  </a:solidFill>
                </a:rPr>
                <a:t> </a:t>
              </a:r>
              <a:r>
                <a:rPr lang="en-US" altLang="zh-CN" sz="1200" b="1">
                  <a:solidFill>
                    <a:srgbClr val="C00000"/>
                  </a:solidFill>
                </a:rPr>
                <a:t>gap</a:t>
              </a:r>
              <a:endParaRPr lang="en-CN" sz="1200" b="1">
                <a:solidFill>
                  <a:srgbClr val="C00000"/>
                </a:solidFill>
              </a:endParaRPr>
            </a:p>
          </p:txBody>
        </p:sp>
        <p:sp>
          <p:nvSpPr>
            <p:cNvPr id="24224" name="TextBox 24223">
              <a:extLst>
                <a:ext uri="{FF2B5EF4-FFF2-40B4-BE49-F238E27FC236}">
                  <a16:creationId xmlns:a16="http://schemas.microsoft.com/office/drawing/2014/main" id="{883B834D-F6C2-7839-B55A-0A68FF0CC050}"/>
                </a:ext>
              </a:extLst>
            </p:cNvPr>
            <p:cNvSpPr txBox="1"/>
            <p:nvPr/>
          </p:nvSpPr>
          <p:spPr>
            <a:xfrm>
              <a:off x="9620875" y="6255676"/>
              <a:ext cx="1907385" cy="276999"/>
            </a:xfrm>
            <a:prstGeom prst="rect">
              <a:avLst/>
            </a:prstGeom>
            <a:noFill/>
          </p:spPr>
          <p:txBody>
            <a:bodyPr wrap="square" rtlCol="0">
              <a:spAutoFit/>
            </a:bodyPr>
            <a:lstStyle/>
            <a:p>
              <a:r>
                <a:rPr lang="en-US" altLang="zh-CN" sz="1200" b="1">
                  <a:solidFill>
                    <a:srgbClr val="C00000"/>
                  </a:solidFill>
                </a:rPr>
                <a:t>3</a:t>
              </a:r>
              <a:r>
                <a:rPr lang="en-US" altLang="zh-CN" sz="1200" b="1" baseline="30000">
                  <a:solidFill>
                    <a:srgbClr val="C00000"/>
                  </a:solidFill>
                </a:rPr>
                <a:t>rd</a:t>
              </a:r>
              <a:r>
                <a:rPr lang="en-US" altLang="zh-CN" sz="1200" b="1">
                  <a:solidFill>
                    <a:srgbClr val="C00000"/>
                  </a:solidFill>
                </a:rPr>
                <a:t>  </a:t>
              </a:r>
              <a:r>
                <a:rPr lang="zh-CN" altLang="en-US" sz="1200" b="1">
                  <a:solidFill>
                    <a:srgbClr val="C00000"/>
                  </a:solidFill>
                </a:rPr>
                <a:t> </a:t>
              </a:r>
              <a:r>
                <a:rPr lang="en-US" altLang="zh-CN" sz="1200" b="1">
                  <a:solidFill>
                    <a:srgbClr val="C00000"/>
                  </a:solidFill>
                </a:rPr>
                <a:t>order</a:t>
              </a:r>
              <a:r>
                <a:rPr lang="zh-CN" altLang="en-US" sz="1200" b="1">
                  <a:solidFill>
                    <a:srgbClr val="C00000"/>
                  </a:solidFill>
                </a:rPr>
                <a:t> </a:t>
              </a:r>
              <a:r>
                <a:rPr lang="en-US" altLang="zh-CN" sz="1200" b="1">
                  <a:solidFill>
                    <a:srgbClr val="C00000"/>
                  </a:solidFill>
                </a:rPr>
                <a:t>variable</a:t>
              </a:r>
              <a:r>
                <a:rPr lang="zh-CN" altLang="en-US" sz="1200" b="1">
                  <a:solidFill>
                    <a:srgbClr val="C00000"/>
                  </a:solidFill>
                </a:rPr>
                <a:t> </a:t>
              </a:r>
              <a:r>
                <a:rPr lang="en-US" altLang="zh-CN" sz="1200" b="1">
                  <a:solidFill>
                    <a:srgbClr val="C00000"/>
                  </a:solidFill>
                </a:rPr>
                <a:t>gap</a:t>
              </a:r>
              <a:endParaRPr lang="en-CN" sz="1200" b="1">
                <a:solidFill>
                  <a:srgbClr val="C00000"/>
                </a:solidFill>
              </a:endParaRPr>
            </a:p>
          </p:txBody>
        </p:sp>
      </p:grpSp>
      <p:grpSp>
        <p:nvGrpSpPr>
          <p:cNvPr id="4" name="组合 3">
            <a:extLst>
              <a:ext uri="{FF2B5EF4-FFF2-40B4-BE49-F238E27FC236}">
                <a16:creationId xmlns:a16="http://schemas.microsoft.com/office/drawing/2014/main" id="{1FB9CE9C-4282-E573-610C-A6F89FF2AE08}"/>
              </a:ext>
            </a:extLst>
          </p:cNvPr>
          <p:cNvGrpSpPr/>
          <p:nvPr/>
        </p:nvGrpSpPr>
        <p:grpSpPr>
          <a:xfrm>
            <a:off x="8513981" y="2420710"/>
            <a:ext cx="1378114" cy="1287428"/>
            <a:chOff x="15054867" y="-1319611"/>
            <a:chExt cx="3705225" cy="3560100"/>
          </a:xfrm>
        </p:grpSpPr>
        <p:pic>
          <p:nvPicPr>
            <p:cNvPr id="7" name="图片 6" descr="图示&#10;&#10;描述已自动生成">
              <a:extLst>
                <a:ext uri="{FF2B5EF4-FFF2-40B4-BE49-F238E27FC236}">
                  <a16:creationId xmlns:a16="http://schemas.microsoft.com/office/drawing/2014/main" id="{0DB2DBFF-2521-D8B7-26D5-398834BA793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54867" y="-1300770"/>
              <a:ext cx="3705225" cy="3438525"/>
            </a:xfrm>
            <a:prstGeom prst="rect">
              <a:avLst/>
            </a:prstGeom>
          </p:spPr>
        </p:pic>
        <p:pic>
          <p:nvPicPr>
            <p:cNvPr id="9" name="图片 8" descr="形状, 圆圈&#10;&#10;描述已自动生成">
              <a:extLst>
                <a:ext uri="{FF2B5EF4-FFF2-40B4-BE49-F238E27FC236}">
                  <a16:creationId xmlns:a16="http://schemas.microsoft.com/office/drawing/2014/main" id="{31956038-F8F6-B260-13CB-F4EC7957BFD5}"/>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5069311" y="-1319611"/>
              <a:ext cx="3602737" cy="3560100"/>
            </a:xfrm>
            <a:prstGeom prst="rect">
              <a:avLst/>
            </a:prstGeom>
          </p:spPr>
        </p:pic>
      </p:grpSp>
      <p:cxnSp>
        <p:nvCxnSpPr>
          <p:cNvPr id="11" name="直接连接符 10">
            <a:extLst>
              <a:ext uri="{FF2B5EF4-FFF2-40B4-BE49-F238E27FC236}">
                <a16:creationId xmlns:a16="http://schemas.microsoft.com/office/drawing/2014/main" id="{915C0671-1FE4-1449-559B-2A8F7EC9DD57}"/>
              </a:ext>
            </a:extLst>
          </p:cNvPr>
          <p:cNvCxnSpPr>
            <a:stCxn id="24202" idx="1"/>
            <a:endCxn id="24202" idx="3"/>
          </p:cNvCxnSpPr>
          <p:nvPr/>
        </p:nvCxnSpPr>
        <p:spPr>
          <a:xfrm>
            <a:off x="8447000" y="4089072"/>
            <a:ext cx="3206841" cy="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80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70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1" name="Rectangle 70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5">
            <a:extLst>
              <a:ext uri="{FF2B5EF4-FFF2-40B4-BE49-F238E27FC236}">
                <a16:creationId xmlns:a16="http://schemas.microsoft.com/office/drawing/2014/main" id="{1D0FE634-2380-93F0-1A72-19BAEE3B6040}"/>
              </a:ext>
            </a:extLst>
          </p:cNvPr>
          <p:cNvSpPr txBox="1"/>
          <p:nvPr/>
        </p:nvSpPr>
        <p:spPr>
          <a:xfrm>
            <a:off x="307471" y="25376"/>
            <a:ext cx="10107064"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Realization of strong focusing in GeV-class FFA</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33" name="组合 105">
            <a:extLst>
              <a:ext uri="{FF2B5EF4-FFF2-40B4-BE49-F238E27FC236}">
                <a16:creationId xmlns:a16="http://schemas.microsoft.com/office/drawing/2014/main" id="{478F8CF8-B39E-62EF-AC1A-64EB02899D0F}"/>
              </a:ext>
            </a:extLst>
          </p:cNvPr>
          <p:cNvGrpSpPr>
            <a:grpSpLocks/>
          </p:cNvGrpSpPr>
          <p:nvPr/>
        </p:nvGrpSpPr>
        <p:grpSpPr bwMode="auto">
          <a:xfrm>
            <a:off x="485775" y="1027112"/>
            <a:ext cx="11190288" cy="658812"/>
            <a:chOff x="906299" y="1579891"/>
            <a:chExt cx="11190369" cy="905811"/>
          </a:xfrm>
        </p:grpSpPr>
        <p:grpSp>
          <p:nvGrpSpPr>
            <p:cNvPr id="35" name="组合 106">
              <a:extLst>
                <a:ext uri="{FF2B5EF4-FFF2-40B4-BE49-F238E27FC236}">
                  <a16:creationId xmlns:a16="http://schemas.microsoft.com/office/drawing/2014/main" id="{A8BD926B-92A5-CB15-E3DD-7FA65B3CEDAA}"/>
                </a:ext>
              </a:extLst>
            </p:cNvPr>
            <p:cNvGrpSpPr>
              <a:grpSpLocks/>
            </p:cNvGrpSpPr>
            <p:nvPr/>
          </p:nvGrpSpPr>
          <p:grpSpPr bwMode="auto">
            <a:xfrm>
              <a:off x="906299" y="1579891"/>
              <a:ext cx="11190369" cy="905811"/>
              <a:chOff x="479425" y="1597484"/>
              <a:chExt cx="12025856" cy="973441"/>
            </a:xfrm>
          </p:grpSpPr>
          <p:sp>
            <p:nvSpPr>
              <p:cNvPr id="37" name="矩形: 剪去单角 108">
                <a:extLst>
                  <a:ext uri="{FF2B5EF4-FFF2-40B4-BE49-F238E27FC236}">
                    <a16:creationId xmlns:a16="http://schemas.microsoft.com/office/drawing/2014/main" id="{C2B69EA7-092E-41F7-C5E4-8E756859E338}"/>
                  </a:ext>
                </a:extLst>
              </p:cNvPr>
              <p:cNvSpPr/>
              <p:nvPr/>
            </p:nvSpPr>
            <p:spPr>
              <a:xfrm>
                <a:off x="528901" y="1597484"/>
                <a:ext cx="11976380"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8" name="直角三角形 109">
                <a:extLst>
                  <a:ext uri="{FF2B5EF4-FFF2-40B4-BE49-F238E27FC236}">
                    <a16:creationId xmlns:a16="http://schemas.microsoft.com/office/drawing/2014/main" id="{0A29CCDA-00DE-B3F5-7299-CAD036612AA0}"/>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9" name="组合 110">
                <a:extLst>
                  <a:ext uri="{FF2B5EF4-FFF2-40B4-BE49-F238E27FC236}">
                    <a16:creationId xmlns:a16="http://schemas.microsoft.com/office/drawing/2014/main" id="{F7290E46-F6A4-4EC6-0583-41DA06A36A3B}"/>
                  </a:ext>
                </a:extLst>
              </p:cNvPr>
              <p:cNvGrpSpPr>
                <a:grpSpLocks/>
              </p:cNvGrpSpPr>
              <p:nvPr/>
            </p:nvGrpSpPr>
            <p:grpSpPr bwMode="auto">
              <a:xfrm>
                <a:off x="479425" y="1651433"/>
                <a:ext cx="1778574" cy="865542"/>
                <a:chOff x="479425" y="1651433"/>
                <a:chExt cx="1778574" cy="865542"/>
              </a:xfrm>
            </p:grpSpPr>
            <p:sp>
              <p:nvSpPr>
                <p:cNvPr id="40" name="任意多边形: 形状 111">
                  <a:extLst>
                    <a:ext uri="{FF2B5EF4-FFF2-40B4-BE49-F238E27FC236}">
                      <a16:creationId xmlns:a16="http://schemas.microsoft.com/office/drawing/2014/main" id="{5A530112-5B8A-7C9C-D5CE-774A302C53DE}"/>
                    </a:ext>
                  </a:extLst>
                </p:cNvPr>
                <p:cNvSpPr/>
                <p:nvPr/>
              </p:nvSpPr>
              <p:spPr>
                <a:xfrm>
                  <a:off x="479425" y="1651433"/>
                  <a:ext cx="1778574"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41" name="矩形 112">
                  <a:extLst>
                    <a:ext uri="{FF2B5EF4-FFF2-40B4-BE49-F238E27FC236}">
                      <a16:creationId xmlns:a16="http://schemas.microsoft.com/office/drawing/2014/main" id="{99300A24-C934-4E89-D8D1-F50DB82B8929}"/>
                    </a:ext>
                  </a:extLst>
                </p:cNvPr>
                <p:cNvSpPr/>
                <p:nvPr/>
              </p:nvSpPr>
              <p:spPr>
                <a:xfrm>
                  <a:off x="487957" y="1717111"/>
                  <a:ext cx="1691983" cy="682143"/>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lang="en-US" altLang="zh-CN" sz="2400" b="1" spc="50" dirty="0">
                      <a:ln w="3175">
                        <a:noFill/>
                      </a:ln>
                      <a:solidFill>
                        <a:prstClr val="white"/>
                      </a:solidFill>
                      <a:latin typeface="Arial"/>
                      <a:ea typeface="微软雅黑"/>
                      <a:cs typeface="+mn-ea"/>
                      <a:sym typeface="+mn-lt"/>
                    </a:rPr>
                    <a:t>Example</a:t>
                  </a:r>
                  <a:endParaRPr kumimoji="0" lang="zh-CN" altLang="en-US" sz="24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36" name="矩形 107">
              <a:extLst>
                <a:ext uri="{FF2B5EF4-FFF2-40B4-BE49-F238E27FC236}">
                  <a16:creationId xmlns:a16="http://schemas.microsoft.com/office/drawing/2014/main" id="{1A436D85-1C72-63E5-6D30-3453726F1E90}"/>
                </a:ext>
              </a:extLst>
            </p:cNvPr>
            <p:cNvSpPr/>
            <p:nvPr/>
          </p:nvSpPr>
          <p:spPr>
            <a:xfrm>
              <a:off x="2599407" y="1688892"/>
              <a:ext cx="9038590" cy="680241"/>
            </a:xfrm>
            <a:prstGeom prst="rect">
              <a:avLst/>
            </a:prstGeom>
            <a:noFill/>
            <a:ln w="9525">
              <a:noFill/>
            </a:ln>
          </p:spPr>
          <p:txBody>
            <a:bodyPr>
              <a:spAutoFit/>
            </a:bodyPr>
            <a:lstStyle/>
            <a:p>
              <a:pPr lvl="0">
                <a:lnSpc>
                  <a:spcPct val="120000"/>
                </a:lnSpc>
                <a:defRPr/>
              </a:pPr>
              <a:r>
                <a:rPr lang="en-US" sz="2400" b="1">
                  <a:solidFill>
                    <a:schemeClr val="accent1">
                      <a:lumMod val="75000"/>
                    </a:schemeClr>
                  </a:solidFill>
                </a:rPr>
                <a:t>Adjustment of peak field gradients in wide radial range.</a:t>
              </a:r>
              <a:r>
                <a:rPr lang="en-CN" sz="2400" b="1">
                  <a:solidFill>
                    <a:schemeClr val="accent1">
                      <a:lumMod val="75000"/>
                    </a:schemeClr>
                  </a:solidFill>
                </a:rPr>
                <a:t> </a:t>
              </a:r>
              <a:endParaRPr lang="zh-CN" altLang="en-US" sz="2400" b="1" dirty="0">
                <a:solidFill>
                  <a:schemeClr val="accent1">
                    <a:lumMod val="75000"/>
                  </a:schemeClr>
                </a:solidFill>
                <a:sym typeface="+mn-lt"/>
              </a:endParaRPr>
            </a:p>
          </p:txBody>
        </p:sp>
      </p:grpSp>
      <p:sp>
        <p:nvSpPr>
          <p:cNvPr id="45" name="矩形 114">
            <a:extLst>
              <a:ext uri="{FF2B5EF4-FFF2-40B4-BE49-F238E27FC236}">
                <a16:creationId xmlns:a16="http://schemas.microsoft.com/office/drawing/2014/main" id="{265074F1-BBC3-B738-FCF8-71B9F551BA66}"/>
              </a:ext>
            </a:extLst>
          </p:cNvPr>
          <p:cNvSpPr/>
          <p:nvPr/>
        </p:nvSpPr>
        <p:spPr>
          <a:xfrm>
            <a:off x="542290" y="1844190"/>
            <a:ext cx="3657858" cy="4716948"/>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61" name="TextBox 60">
            <a:extLst>
              <a:ext uri="{FF2B5EF4-FFF2-40B4-BE49-F238E27FC236}">
                <a16:creationId xmlns:a16="http://schemas.microsoft.com/office/drawing/2014/main" id="{868A560F-8639-8BCC-C15C-6FA37B50FF56}"/>
              </a:ext>
            </a:extLst>
          </p:cNvPr>
          <p:cNvSpPr txBox="1"/>
          <p:nvPr/>
        </p:nvSpPr>
        <p:spPr>
          <a:xfrm>
            <a:off x="610396" y="1992478"/>
            <a:ext cx="3409577" cy="2316724"/>
          </a:xfrm>
          <a:prstGeom prst="rect">
            <a:avLst/>
          </a:prstGeom>
          <a:noFill/>
        </p:spPr>
        <p:txBody>
          <a:bodyPr wrap="square">
            <a:spAutoFit/>
          </a:bodyPr>
          <a:lstStyle/>
          <a:p>
            <a:pPr marL="342900" indent="-342900" algn="just">
              <a:lnSpc>
                <a:spcPct val="114000"/>
              </a:lnSpc>
              <a:buFont typeface="Wingdings" pitchFamily="2" charset="2"/>
              <a:buChar char="q"/>
            </a:pPr>
            <a:r>
              <a:rPr lang="en-GB" sz="1600" b="1" kern="800" dirty="0">
                <a:effectLst/>
                <a:latin typeface="+mn-ea"/>
                <a:cs typeface="Times New Roman" panose="02020603050405020304" pitchFamily="18" charset="0"/>
              </a:rPr>
              <a:t>Effects of magnets such as quadrupole, hexapole, and octupole lenses to enhance vertical and radial focusing, compensate chromaticity, and handle resonance are realized by </a:t>
            </a:r>
            <a:r>
              <a:rPr lang="en-GB" sz="1600" b="1" kern="800" dirty="0">
                <a:solidFill>
                  <a:srgbClr val="C00000"/>
                </a:solidFill>
                <a:effectLst/>
                <a:latin typeface="+mn-ea"/>
                <a:cs typeface="Times New Roman" panose="02020603050405020304" pitchFamily="18" charset="0"/>
              </a:rPr>
              <a:t>high order field equivalent.</a:t>
            </a:r>
            <a:endParaRPr lang="en-CN" sz="1600" b="1" dirty="0">
              <a:solidFill>
                <a:srgbClr val="C00000"/>
              </a:solidFill>
              <a:latin typeface="+mn-ea"/>
            </a:endParaRPr>
          </a:p>
        </p:txBody>
      </p:sp>
      <p:grpSp>
        <p:nvGrpSpPr>
          <p:cNvPr id="24199" name="Group 24198">
            <a:extLst>
              <a:ext uri="{FF2B5EF4-FFF2-40B4-BE49-F238E27FC236}">
                <a16:creationId xmlns:a16="http://schemas.microsoft.com/office/drawing/2014/main" id="{78F1694D-D09B-B7D9-4639-B4C72FE04AC1}"/>
              </a:ext>
            </a:extLst>
          </p:cNvPr>
          <p:cNvGrpSpPr/>
          <p:nvPr/>
        </p:nvGrpSpPr>
        <p:grpSpPr>
          <a:xfrm>
            <a:off x="4326132" y="1844190"/>
            <a:ext cx="3453068" cy="4716948"/>
            <a:chOff x="8197733" y="1903891"/>
            <a:chExt cx="3557749" cy="4967490"/>
          </a:xfrm>
        </p:grpSpPr>
        <p:sp>
          <p:nvSpPr>
            <p:cNvPr id="56" name="矩形 55">
              <a:extLst>
                <a:ext uri="{FF2B5EF4-FFF2-40B4-BE49-F238E27FC236}">
                  <a16:creationId xmlns:a16="http://schemas.microsoft.com/office/drawing/2014/main" id="{82503E9B-E808-45D6-BE23-219D694D8413}"/>
                </a:ext>
              </a:extLst>
            </p:cNvPr>
            <p:cNvSpPr/>
            <p:nvPr/>
          </p:nvSpPr>
          <p:spPr>
            <a:xfrm>
              <a:off x="8197734" y="1903891"/>
              <a:ext cx="3557748" cy="496749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14" name="矩形 10">
              <a:extLst>
                <a:ext uri="{FF2B5EF4-FFF2-40B4-BE49-F238E27FC236}">
                  <a16:creationId xmlns:a16="http://schemas.microsoft.com/office/drawing/2014/main" id="{839A7C8A-4CEB-D0BF-BBE8-84EAE76CD038}"/>
                </a:ext>
              </a:extLst>
            </p:cNvPr>
            <p:cNvSpPr/>
            <p:nvPr/>
          </p:nvSpPr>
          <p:spPr>
            <a:xfrm>
              <a:off x="9914964" y="3260122"/>
              <a:ext cx="441726" cy="666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193">
              <a:extLst>
                <a:ext uri="{FF2B5EF4-FFF2-40B4-BE49-F238E27FC236}">
                  <a16:creationId xmlns:a16="http://schemas.microsoft.com/office/drawing/2014/main" id="{9BCBCCB1-2444-8CAA-08D0-CA29369B13AB}"/>
                </a:ext>
              </a:extLst>
            </p:cNvPr>
            <p:cNvSpPr/>
            <p:nvPr/>
          </p:nvSpPr>
          <p:spPr bwMode="auto">
            <a:xfrm>
              <a:off x="8197733" y="1908437"/>
              <a:ext cx="3557749"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sym typeface="+mn-lt"/>
                </a:rPr>
                <a:t>Simple</a:t>
              </a:r>
              <a:r>
                <a:rPr lang="zh-CN" altLang="en-US"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sym typeface="+mn-lt"/>
                </a:rPr>
                <a:t> </a:t>
              </a:r>
              <a:r>
                <a:rPr lang="en-US" altLang="zh-CN"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sym typeface="+mn-lt"/>
                </a:rPr>
                <a:t>1st order</a:t>
              </a:r>
              <a:r>
                <a:rPr lang="zh-CN" altLang="en-US"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sym typeface="+mn-lt"/>
                </a:rPr>
                <a:t> </a:t>
              </a:r>
              <a:r>
                <a:rPr lang="en-US" altLang="zh-CN"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sym typeface="+mn-lt"/>
                </a:rPr>
                <a:t>magnet</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grpSp>
        <p:nvGrpSpPr>
          <p:cNvPr id="24204" name="Group 24203">
            <a:extLst>
              <a:ext uri="{FF2B5EF4-FFF2-40B4-BE49-F238E27FC236}">
                <a16:creationId xmlns:a16="http://schemas.microsoft.com/office/drawing/2014/main" id="{9104F554-0E9D-8BBE-D084-B91503DA94EE}"/>
              </a:ext>
            </a:extLst>
          </p:cNvPr>
          <p:cNvGrpSpPr/>
          <p:nvPr/>
        </p:nvGrpSpPr>
        <p:grpSpPr>
          <a:xfrm>
            <a:off x="7943305" y="1856382"/>
            <a:ext cx="3707066" cy="4704754"/>
            <a:chOff x="8447598" y="1856382"/>
            <a:chExt cx="3264977" cy="4982807"/>
          </a:xfrm>
        </p:grpSpPr>
        <p:sp>
          <p:nvSpPr>
            <p:cNvPr id="24202" name="矩形 55">
              <a:extLst>
                <a:ext uri="{FF2B5EF4-FFF2-40B4-BE49-F238E27FC236}">
                  <a16:creationId xmlns:a16="http://schemas.microsoft.com/office/drawing/2014/main" id="{29DB34D7-6088-F834-4BDB-FC819B0C74DD}"/>
                </a:ext>
              </a:extLst>
            </p:cNvPr>
            <p:cNvSpPr/>
            <p:nvPr/>
          </p:nvSpPr>
          <p:spPr>
            <a:xfrm>
              <a:off x="8447598" y="1870188"/>
              <a:ext cx="3264977" cy="4969001"/>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24203" name="任意多边形: 形状 193">
              <a:extLst>
                <a:ext uri="{FF2B5EF4-FFF2-40B4-BE49-F238E27FC236}">
                  <a16:creationId xmlns:a16="http://schemas.microsoft.com/office/drawing/2014/main" id="{13E61119-B24A-D900-097C-66CBD203BB18}"/>
                </a:ext>
              </a:extLst>
            </p:cNvPr>
            <p:cNvSpPr/>
            <p:nvPr/>
          </p:nvSpPr>
          <p:spPr bwMode="auto">
            <a:xfrm>
              <a:off x="8447598" y="1856382"/>
              <a:ext cx="3264977" cy="522923"/>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a:defRPr/>
              </a:pPr>
              <a:r>
                <a:rPr lang="en-US" altLang="zh-CN"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rPr>
                <a:t>Work path optimization</a:t>
              </a:r>
              <a:endParaRPr lang="zh-CN" altLang="en-US" sz="2000" b="1" kern="100" dirty="0">
                <a:solidFill>
                  <a:schemeClr val="bg1"/>
                </a:solidFill>
                <a:effectLst>
                  <a:outerShdw blurRad="38100" dist="38100" dir="2700000" algn="tl">
                    <a:srgbClr val="000000">
                      <a:alpha val="19000"/>
                    </a:srgbClr>
                  </a:outerShdw>
                </a:effectLst>
                <a:latin typeface="Arial" panose="020F0502020204030204"/>
                <a:ea typeface="微软雅黑"/>
                <a:cs typeface="+mn-ea"/>
                <a:sym typeface="+mn-lt"/>
              </a:endParaRP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A1CD3C7-3792-DEE0-EC8F-2D7339089E74}"/>
                  </a:ext>
                </a:extLst>
              </p:cNvPr>
              <p:cNvSpPr txBox="1"/>
              <p:nvPr/>
            </p:nvSpPr>
            <p:spPr>
              <a:xfrm>
                <a:off x="5691745" y="2534650"/>
                <a:ext cx="1829681" cy="58836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1400" b="0" i="1">
                          <a:latin typeface="Cambria Math" panose="02040503050406030204" pitchFamily="18" charset="0"/>
                        </a:rPr>
                        <m:t>𝐵</m:t>
                      </m:r>
                      <m:d>
                        <m:dPr>
                          <m:ctrlPr>
                            <a:rPr lang="en-US" sz="1400" b="0" i="1">
                              <a:latin typeface="Cambria Math" panose="02040503050406030204" pitchFamily="18" charset="0"/>
                            </a:rPr>
                          </m:ctrlPr>
                        </m:dPr>
                        <m:e>
                          <m:r>
                            <a:rPr lang="en-US" sz="1400" b="0" i="1">
                              <a:latin typeface="Cambria Math" panose="02040503050406030204" pitchFamily="18" charset="0"/>
                            </a:rPr>
                            <m:t>𝑟</m:t>
                          </m:r>
                        </m:e>
                      </m:d>
                      <m:r>
                        <a:rPr lang="en-US" sz="1400" b="0" i="1">
                          <a:latin typeface="Cambria Math" panose="02040503050406030204" pitchFamily="18" charset="0"/>
                        </a:rPr>
                        <m:t>=</m:t>
                      </m:r>
                      <m:nary>
                        <m:naryPr>
                          <m:chr m:val="∑"/>
                          <m:ctrlPr>
                            <a:rPr lang="en-US" sz="1400" b="0" i="1">
                              <a:latin typeface="Cambria Math" panose="02040503050406030204" pitchFamily="18" charset="0"/>
                            </a:rPr>
                          </m:ctrlPr>
                        </m:naryPr>
                        <m:sub>
                          <m:r>
                            <a:rPr lang="en-US" sz="1400" b="0" i="1">
                              <a:latin typeface="Cambria Math" panose="02040503050406030204" pitchFamily="18" charset="0"/>
                            </a:rPr>
                            <m:t>𝑖</m:t>
                          </m:r>
                          <m:r>
                            <a:rPr lang="en-US" sz="1400" b="0" i="1">
                              <a:latin typeface="Cambria Math" panose="02040503050406030204" pitchFamily="18" charset="0"/>
                            </a:rPr>
                            <m:t>=0</m:t>
                          </m:r>
                        </m:sub>
                        <m:sup>
                          <m:r>
                            <a:rPr lang="en-US" sz="1400" b="0" i="1">
                              <a:latin typeface="Cambria Math" panose="02040503050406030204" pitchFamily="18" charset="0"/>
                            </a:rPr>
                            <m:t>𝑛</m:t>
                          </m:r>
                        </m:sup>
                        <m:e>
                          <m:sSub>
                            <m:sSubPr>
                              <m:ctrlPr>
                                <a:rPr lang="en-US" sz="1400" b="0" i="1">
                                  <a:latin typeface="Cambria Math" panose="02040503050406030204" pitchFamily="18" charset="0"/>
                                </a:rPr>
                              </m:ctrlPr>
                            </m:sSubPr>
                            <m:e>
                              <m:r>
                                <a:rPr lang="en-US" sz="1400" b="0" i="1">
                                  <a:latin typeface="Cambria Math" panose="02040503050406030204" pitchFamily="18" charset="0"/>
                                </a:rPr>
                                <m:t>𝑎</m:t>
                              </m:r>
                            </m:e>
                            <m:sub>
                              <m:r>
                                <a:rPr lang="en-US" sz="1400" b="0" i="1">
                                  <a:latin typeface="Cambria Math" panose="02040503050406030204" pitchFamily="18" charset="0"/>
                                </a:rPr>
                                <m:t>𝑖</m:t>
                              </m:r>
                            </m:sub>
                          </m:sSub>
                          <m:sSup>
                            <m:sSupPr>
                              <m:ctrlPr>
                                <a:rPr lang="en-US" sz="1400" b="0" i="1">
                                  <a:latin typeface="Cambria Math" panose="02040503050406030204" pitchFamily="18" charset="0"/>
                                </a:rPr>
                              </m:ctrlPr>
                            </m:sSupPr>
                            <m:e>
                              <m:r>
                                <a:rPr lang="en-US" sz="1400" b="0" i="1">
                                  <a:latin typeface="Cambria Math" panose="02040503050406030204" pitchFamily="18" charset="0"/>
                                </a:rPr>
                                <m:t>𝑟</m:t>
                              </m:r>
                            </m:e>
                            <m:sup>
                              <m:r>
                                <a:rPr lang="en-US" sz="1400" b="0" i="1">
                                  <a:latin typeface="Cambria Math" panose="02040503050406030204" pitchFamily="18" charset="0"/>
                                </a:rPr>
                                <m:t>𝑖</m:t>
                              </m:r>
                            </m:sup>
                          </m:sSup>
                        </m:e>
                      </m:nary>
                      <m:r>
                        <a:rPr lang="en-US" sz="1400" b="0" i="1">
                          <a:latin typeface="Cambria Math" panose="02040503050406030204" pitchFamily="18" charset="0"/>
                        </a:rPr>
                        <m:t>, </m:t>
                      </m:r>
                      <m:r>
                        <a:rPr lang="en-US" sz="1400" b="0" i="1">
                          <a:latin typeface="Cambria Math" panose="02040503050406030204" pitchFamily="18" charset="0"/>
                        </a:rPr>
                        <m:t>𝑛</m:t>
                      </m:r>
                      <m:r>
                        <a:rPr lang="en-US" sz="1400" b="0" i="1">
                          <a:latin typeface="Cambria Math" panose="02040503050406030204" pitchFamily="18" charset="0"/>
                        </a:rPr>
                        <m:t>=1</m:t>
                      </m:r>
                    </m:oMath>
                  </m:oMathPara>
                </a14:m>
                <a:endParaRPr sz="1400"/>
              </a:p>
            </p:txBody>
          </p:sp>
        </mc:Choice>
        <mc:Fallback xmlns="">
          <p:sp>
            <p:nvSpPr>
              <p:cNvPr id="4" name="TextBox 3">
                <a:extLst>
                  <a:ext uri="{FF2B5EF4-FFF2-40B4-BE49-F238E27FC236}">
                    <a16:creationId xmlns:a16="http://schemas.microsoft.com/office/drawing/2014/main" id="{5A1CD3C7-3792-DEE0-EC8F-2D7339089E74}"/>
                  </a:ext>
                </a:extLst>
              </p:cNvPr>
              <p:cNvSpPr txBox="1">
                <a:spLocks noRot="1" noChangeAspect="1" noMove="1" noResize="1" noEditPoints="1" noAdjustHandles="1" noChangeArrowheads="1" noChangeShapeType="1" noTextEdit="1"/>
              </p:cNvSpPr>
              <p:nvPr/>
            </p:nvSpPr>
            <p:spPr>
              <a:xfrm>
                <a:off x="5691745" y="2534650"/>
                <a:ext cx="1829681" cy="588366"/>
              </a:xfrm>
              <a:prstGeom prst="rect">
                <a:avLst/>
              </a:prstGeom>
              <a:blipFill>
                <a:blip r:embed="rId3"/>
                <a:stretch>
                  <a:fillRect l="-5517" t="-119149" b="-185106"/>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E702C66-4B7B-989E-4448-66103670E2EA}"/>
                  </a:ext>
                </a:extLst>
              </p:cNvPr>
              <p:cNvSpPr txBox="1"/>
              <p:nvPr/>
            </p:nvSpPr>
            <p:spPr>
              <a:xfrm>
                <a:off x="5691745" y="3238409"/>
                <a:ext cx="1571905" cy="21544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1400" b="0" i="1">
                          <a:latin typeface="Cambria Math" panose="02040503050406030204" pitchFamily="18" charset="0"/>
                        </a:rPr>
                        <m:t>𝑀</m:t>
                      </m:r>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𝑀</m:t>
                          </m:r>
                        </m:e>
                        <m:sub>
                          <m:r>
                            <a:rPr lang="en-US" sz="1400" b="0" i="1">
                              <a:latin typeface="Cambria Math" panose="02040503050406030204" pitchFamily="18" charset="0"/>
                            </a:rPr>
                            <m:t>0</m:t>
                          </m:r>
                        </m:sub>
                      </m:sSub>
                      <m:sSub>
                        <m:sSubPr>
                          <m:ctrlPr>
                            <a:rPr lang="en-US" sz="1400" b="0" i="1">
                              <a:latin typeface="Cambria Math" panose="02040503050406030204" pitchFamily="18" charset="0"/>
                            </a:rPr>
                          </m:ctrlPr>
                        </m:sSubPr>
                        <m:e>
                          <m:r>
                            <a:rPr lang="en-US" sz="1400" b="0" i="1">
                              <a:latin typeface="Cambria Math" panose="02040503050406030204" pitchFamily="18" charset="0"/>
                            </a:rPr>
                            <m:t>𝑀</m:t>
                          </m:r>
                        </m:e>
                        <m:sub>
                          <m:r>
                            <a:rPr lang="en-US" sz="1400" b="0" i="1">
                              <a:latin typeface="Cambria Math" panose="02040503050406030204" pitchFamily="18" charset="0"/>
                            </a:rPr>
                            <m:t>1</m:t>
                          </m:r>
                        </m:sub>
                      </m:sSub>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𝑀</m:t>
                          </m:r>
                        </m:e>
                        <m:sub>
                          <m:r>
                            <a:rPr lang="en-US" sz="1400" b="0" i="1">
                              <a:latin typeface="Cambria Math" panose="02040503050406030204" pitchFamily="18" charset="0"/>
                            </a:rPr>
                            <m:t>𝑛</m:t>
                          </m:r>
                        </m:sub>
                      </m:sSub>
                    </m:oMath>
                  </m:oMathPara>
                </a14:m>
                <a:endParaRPr sz="1400"/>
              </a:p>
            </p:txBody>
          </p:sp>
        </mc:Choice>
        <mc:Fallback xmlns="">
          <p:sp>
            <p:nvSpPr>
              <p:cNvPr id="6" name="TextBox 5">
                <a:extLst>
                  <a:ext uri="{FF2B5EF4-FFF2-40B4-BE49-F238E27FC236}">
                    <a16:creationId xmlns:a16="http://schemas.microsoft.com/office/drawing/2014/main" id="{DE702C66-4B7B-989E-4448-66103670E2EA}"/>
                  </a:ext>
                </a:extLst>
              </p:cNvPr>
              <p:cNvSpPr txBox="1">
                <a:spLocks noRot="1" noChangeAspect="1" noMove="1" noResize="1" noEditPoints="1" noAdjustHandles="1" noChangeArrowheads="1" noChangeShapeType="1" noTextEdit="1"/>
              </p:cNvSpPr>
              <p:nvPr/>
            </p:nvSpPr>
            <p:spPr>
              <a:xfrm>
                <a:off x="5691745" y="3238409"/>
                <a:ext cx="1571905" cy="215444"/>
              </a:xfrm>
              <a:prstGeom prst="rect">
                <a:avLst/>
              </a:prstGeom>
              <a:blipFill>
                <a:blip r:embed="rId4"/>
                <a:stretch>
                  <a:fillRect l="-4000" b="-15789"/>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390D3F8-D801-7DFA-7491-F193FFDCA810}"/>
                  </a:ext>
                </a:extLst>
              </p:cNvPr>
              <p:cNvSpPr txBox="1"/>
              <p:nvPr/>
            </p:nvSpPr>
            <p:spPr>
              <a:xfrm>
                <a:off x="5691745" y="3569246"/>
                <a:ext cx="2087455" cy="23275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𝑚</m:t>
                          </m:r>
                        </m:e>
                        <m:sub>
                          <m:r>
                            <a:rPr lang="en-US" sz="1400" b="0" i="1">
                              <a:latin typeface="Cambria Math" panose="02040503050406030204" pitchFamily="18" charset="0"/>
                            </a:rPr>
                            <m:t>𝑖𝑗</m:t>
                          </m:r>
                        </m:sub>
                      </m:sSub>
                      <m:r>
                        <a:rPr lang="en-US" sz="1400" b="0" i="1">
                          <a:latin typeface="Cambria Math" panose="02040503050406030204" pitchFamily="18" charset="0"/>
                        </a:rPr>
                        <m:t>=</m:t>
                      </m:r>
                      <m:r>
                        <a:rPr lang="en-US" sz="1400" b="0" i="1">
                          <a:latin typeface="Cambria Math" panose="02040503050406030204" pitchFamily="18" charset="0"/>
                        </a:rPr>
                        <m:t>𝑓</m:t>
                      </m:r>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𝑎</m:t>
                          </m:r>
                        </m:e>
                        <m:sub>
                          <m:r>
                            <a:rPr lang="en-US" sz="1400" b="0" i="1">
                              <a:latin typeface="Cambria Math" panose="02040503050406030204" pitchFamily="18" charset="0"/>
                            </a:rPr>
                            <m:t>0</m:t>
                          </m:r>
                        </m:sub>
                      </m:sSub>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𝑎</m:t>
                          </m:r>
                        </m:e>
                        <m:sub>
                          <m:r>
                            <a:rPr lang="en-US" sz="1400" b="0" i="1">
                              <a:latin typeface="Cambria Math" panose="02040503050406030204" pitchFamily="18" charset="0"/>
                            </a:rPr>
                            <m:t>1</m:t>
                          </m:r>
                        </m:sub>
                      </m:sSub>
                      <m:r>
                        <a:rPr lang="en-US" sz="1400" b="0" i="1">
                          <a:latin typeface="Cambria Math" panose="02040503050406030204" pitchFamily="18" charset="0"/>
                        </a:rPr>
                        <m:t>,⋯,</m:t>
                      </m:r>
                      <m:sSub>
                        <m:sSubPr>
                          <m:ctrlPr>
                            <a:rPr lang="en-US" sz="1400" b="0" i="1">
                              <a:latin typeface="Cambria Math" panose="02040503050406030204" pitchFamily="18" charset="0"/>
                            </a:rPr>
                          </m:ctrlPr>
                        </m:sSubPr>
                        <m:e>
                          <m:r>
                            <a:rPr lang="en-US" sz="1400" b="0" i="1">
                              <a:latin typeface="Cambria Math" panose="02040503050406030204" pitchFamily="18" charset="0"/>
                            </a:rPr>
                            <m:t>𝑎</m:t>
                          </m:r>
                        </m:e>
                        <m:sub>
                          <m:r>
                            <a:rPr lang="en-US" sz="1400" b="0" i="1">
                              <a:latin typeface="Cambria Math" panose="02040503050406030204" pitchFamily="18" charset="0"/>
                            </a:rPr>
                            <m:t>𝑛</m:t>
                          </m:r>
                        </m:sub>
                      </m:sSub>
                      <m:r>
                        <a:rPr lang="en-US" sz="1400" b="0" i="1">
                          <a:latin typeface="Cambria Math" panose="02040503050406030204" pitchFamily="18" charset="0"/>
                        </a:rPr>
                        <m:t>,</m:t>
                      </m:r>
                      <m:r>
                        <a:rPr lang="en-US" sz="1400" b="0" i="1">
                          <a:latin typeface="Cambria Math" panose="02040503050406030204" pitchFamily="18" charset="0"/>
                        </a:rPr>
                        <m:t>𝑠</m:t>
                      </m:r>
                      <m:r>
                        <a:rPr lang="en-US" sz="1400" b="0" i="1">
                          <a:latin typeface="Cambria Math" panose="02040503050406030204" pitchFamily="18" charset="0"/>
                        </a:rPr>
                        <m:t>)</m:t>
                      </m:r>
                    </m:oMath>
                  </m:oMathPara>
                </a14:m>
                <a:endParaRPr sz="1400"/>
              </a:p>
            </p:txBody>
          </p:sp>
        </mc:Choice>
        <mc:Fallback xmlns="">
          <p:sp>
            <p:nvSpPr>
              <p:cNvPr id="7" name="TextBox 6">
                <a:extLst>
                  <a:ext uri="{FF2B5EF4-FFF2-40B4-BE49-F238E27FC236}">
                    <a16:creationId xmlns:a16="http://schemas.microsoft.com/office/drawing/2014/main" id="{6390D3F8-D801-7DFA-7491-F193FFDCA810}"/>
                  </a:ext>
                </a:extLst>
              </p:cNvPr>
              <p:cNvSpPr txBox="1">
                <a:spLocks noRot="1" noChangeAspect="1" noMove="1" noResize="1" noEditPoints="1" noAdjustHandles="1" noChangeArrowheads="1" noChangeShapeType="1" noTextEdit="1"/>
              </p:cNvSpPr>
              <p:nvPr/>
            </p:nvSpPr>
            <p:spPr>
              <a:xfrm>
                <a:off x="5691745" y="3569246"/>
                <a:ext cx="2087455" cy="232756"/>
              </a:xfrm>
              <a:prstGeom prst="rect">
                <a:avLst/>
              </a:prstGeom>
              <a:blipFill>
                <a:blip r:embed="rId5"/>
                <a:stretch>
                  <a:fillRect l="-2424" t="-5263" b="-21053"/>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A7E70E7-65B5-815E-1106-F81183F11407}"/>
                  </a:ext>
                </a:extLst>
              </p:cNvPr>
              <p:cNvSpPr txBox="1"/>
              <p:nvPr/>
            </p:nvSpPr>
            <p:spPr>
              <a:xfrm>
                <a:off x="5691745" y="4650906"/>
                <a:ext cx="2087455" cy="51097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𝜈</m:t>
                          </m:r>
                        </m:e>
                        <m:sub>
                          <m:r>
                            <a:rPr lang="en-US" sz="1400" b="0" i="1">
                              <a:latin typeface="Cambria Math" panose="02040503050406030204" pitchFamily="18" charset="0"/>
                            </a:rPr>
                            <m:t>𝑥</m:t>
                          </m:r>
                        </m:sub>
                      </m:sSub>
                      <m:r>
                        <a:rPr lang="en-US" sz="1400" b="0" i="1">
                          <a:latin typeface="Cambria Math" panose="02040503050406030204" pitchFamily="18" charset="0"/>
                        </a:rPr>
                        <m:t>=</m:t>
                      </m:r>
                      <m:f>
                        <m:fPr>
                          <m:ctrlPr>
                            <a:rPr lang="en-US" sz="1400" b="0" i="1">
                              <a:latin typeface="Cambria Math" panose="02040503050406030204" pitchFamily="18" charset="0"/>
                            </a:rPr>
                          </m:ctrlPr>
                        </m:fPr>
                        <m:num>
                          <m:r>
                            <a:rPr lang="en-US" sz="1400" b="0" i="1">
                              <a:latin typeface="Cambria Math" panose="02040503050406030204" pitchFamily="18" charset="0"/>
                            </a:rPr>
                            <m:t>𝑁</m:t>
                          </m:r>
                        </m:num>
                        <m:den>
                          <m:r>
                            <a:rPr lang="en-US" sz="1400" b="0" i="1">
                              <a:latin typeface="Cambria Math" panose="02040503050406030204" pitchFamily="18" charset="0"/>
                            </a:rPr>
                            <m:t>2</m:t>
                          </m:r>
                          <m:r>
                            <a:rPr lang="en-US" sz="1400" b="0" i="1">
                              <a:latin typeface="Cambria Math" panose="02040503050406030204" pitchFamily="18" charset="0"/>
                            </a:rPr>
                            <m:t>𝜋</m:t>
                          </m:r>
                        </m:den>
                      </m:f>
                      <m:nary>
                        <m:naryPr>
                          <m:ctrlPr>
                            <a:rPr lang="en-US" sz="1400" b="0" i="1">
                              <a:latin typeface="Cambria Math" panose="02040503050406030204" pitchFamily="18" charset="0"/>
                            </a:rPr>
                          </m:ctrlPr>
                        </m:naryPr>
                        <m:sub>
                          <m:sSub>
                            <m:sSubPr>
                              <m:ctrlPr>
                                <a:rPr lang="en-US" sz="1400" b="0" i="1">
                                  <a:latin typeface="Cambria Math" panose="02040503050406030204" pitchFamily="18" charset="0"/>
                                </a:rPr>
                              </m:ctrlPr>
                            </m:sSubPr>
                            <m:e>
                              <m:r>
                                <m:rPr>
                                  <m:brk m:alnAt="23"/>
                                </m:rPr>
                                <a:rPr lang="en-US" sz="1400" b="0" i="1">
                                  <a:latin typeface="Cambria Math" panose="02040503050406030204" pitchFamily="18" charset="0"/>
                                </a:rPr>
                                <m:t>𝑠</m:t>
                              </m:r>
                            </m:e>
                            <m:sub>
                              <m:r>
                                <m:rPr>
                                  <m:brk m:alnAt="23"/>
                                </m:rPr>
                                <a:rPr lang="en-US" sz="1400" b="0" i="1">
                                  <a:latin typeface="Cambria Math" panose="02040503050406030204" pitchFamily="18" charset="0"/>
                                </a:rPr>
                                <m:t>0</m:t>
                              </m:r>
                            </m:sub>
                          </m:sSub>
                        </m:sub>
                        <m:sup>
                          <m:sSub>
                            <m:sSubPr>
                              <m:ctrlPr>
                                <a:rPr lang="en-US" sz="1400" b="0" i="1">
                                  <a:latin typeface="Cambria Math" panose="02040503050406030204" pitchFamily="18" charset="0"/>
                                </a:rPr>
                              </m:ctrlPr>
                            </m:sSubPr>
                            <m:e>
                              <m:r>
                                <a:rPr lang="en-US" sz="1400" b="0" i="1">
                                  <a:latin typeface="Cambria Math" panose="02040503050406030204" pitchFamily="18" charset="0"/>
                                </a:rPr>
                                <m:t>𝑠</m:t>
                              </m:r>
                            </m:e>
                            <m:sub>
                              <m:r>
                                <a:rPr lang="en-US" sz="1400" b="0" i="1">
                                  <a:latin typeface="Cambria Math" panose="02040503050406030204" pitchFamily="18" charset="0"/>
                                </a:rPr>
                                <m:t>0</m:t>
                              </m:r>
                            </m:sub>
                          </m:sSub>
                          <m:r>
                            <a:rPr lang="en-US" sz="1400" b="0" i="1">
                              <a:latin typeface="Cambria Math" panose="02040503050406030204" pitchFamily="18" charset="0"/>
                            </a:rPr>
                            <m:t>+</m:t>
                          </m:r>
                          <m:r>
                            <a:rPr lang="en-US" sz="1400" b="0" i="1">
                              <a:latin typeface="Cambria Math" panose="02040503050406030204" pitchFamily="18" charset="0"/>
                            </a:rPr>
                            <m:t>𝐿</m:t>
                          </m:r>
                        </m:sup>
                        <m:e>
                          <m:f>
                            <m:fPr>
                              <m:ctrlPr>
                                <a:rPr lang="en-US" sz="1400" b="0" i="1">
                                  <a:latin typeface="Cambria Math" panose="02040503050406030204" pitchFamily="18" charset="0"/>
                                </a:rPr>
                              </m:ctrlPr>
                            </m:fPr>
                            <m:num>
                              <m:r>
                                <a:rPr lang="en-US" sz="1400" b="0" i="1">
                                  <a:latin typeface="Cambria Math" panose="02040503050406030204" pitchFamily="18" charset="0"/>
                                </a:rPr>
                                <m:t>1</m:t>
                              </m:r>
                            </m:num>
                            <m:den>
                              <m:sSub>
                                <m:sSubPr>
                                  <m:ctrlPr>
                                    <a:rPr lang="en-US" sz="1400" b="0" i="1">
                                      <a:latin typeface="Cambria Math" panose="02040503050406030204" pitchFamily="18" charset="0"/>
                                    </a:rPr>
                                  </m:ctrlPr>
                                </m:sSubPr>
                                <m:e>
                                  <m:r>
                                    <a:rPr lang="en-US" sz="1400" b="0" i="1">
                                      <a:latin typeface="Cambria Math" panose="02040503050406030204" pitchFamily="18" charset="0"/>
                                    </a:rPr>
                                    <m:t>𝛽</m:t>
                                  </m:r>
                                </m:e>
                                <m:sub>
                                  <m:r>
                                    <a:rPr lang="en-US" sz="1400" b="0" i="1">
                                      <a:latin typeface="Cambria Math" panose="02040503050406030204" pitchFamily="18" charset="0"/>
                                    </a:rPr>
                                    <m:t>𝑥</m:t>
                                  </m:r>
                                </m:sub>
                              </m:sSub>
                              <m:d>
                                <m:dPr>
                                  <m:ctrlPr>
                                    <a:rPr lang="en-US" sz="1400" b="0" i="1">
                                      <a:latin typeface="Cambria Math" panose="02040503050406030204" pitchFamily="18" charset="0"/>
                                    </a:rPr>
                                  </m:ctrlPr>
                                </m:dPr>
                                <m:e>
                                  <m:r>
                                    <a:rPr lang="en-US" sz="1400" b="0" i="1">
                                      <a:latin typeface="Cambria Math" panose="02040503050406030204" pitchFamily="18" charset="0"/>
                                    </a:rPr>
                                    <m:t>𝑠</m:t>
                                  </m:r>
                                </m:e>
                              </m:d>
                            </m:den>
                          </m:f>
                          <m:r>
                            <m:rPr>
                              <m:sty m:val="p"/>
                            </m:rPr>
                            <a:rPr lang="en-US" sz="1400" b="0" i="0">
                              <a:latin typeface="Cambria Math" panose="02040503050406030204" pitchFamily="18" charset="0"/>
                            </a:rPr>
                            <m:t>d</m:t>
                          </m:r>
                          <m:r>
                            <a:rPr lang="en-US" sz="1400" b="0" i="1">
                              <a:latin typeface="Cambria Math" panose="02040503050406030204" pitchFamily="18" charset="0"/>
                            </a:rPr>
                            <m:t>𝑠</m:t>
                          </m:r>
                        </m:e>
                      </m:nary>
                    </m:oMath>
                  </m:oMathPara>
                </a14:m>
                <a:endParaRPr sz="1400"/>
              </a:p>
            </p:txBody>
          </p:sp>
        </mc:Choice>
        <mc:Fallback xmlns="">
          <p:sp>
            <p:nvSpPr>
              <p:cNvPr id="9" name="TextBox 8">
                <a:extLst>
                  <a:ext uri="{FF2B5EF4-FFF2-40B4-BE49-F238E27FC236}">
                    <a16:creationId xmlns:a16="http://schemas.microsoft.com/office/drawing/2014/main" id="{CA7E70E7-65B5-815E-1106-F81183F11407}"/>
                  </a:ext>
                </a:extLst>
              </p:cNvPr>
              <p:cNvSpPr txBox="1">
                <a:spLocks noRot="1" noChangeAspect="1" noMove="1" noResize="1" noEditPoints="1" noAdjustHandles="1" noChangeArrowheads="1" noChangeShapeType="1" noTextEdit="1"/>
              </p:cNvSpPr>
              <p:nvPr/>
            </p:nvSpPr>
            <p:spPr>
              <a:xfrm>
                <a:off x="5691745" y="4650906"/>
                <a:ext cx="2087455" cy="510974"/>
              </a:xfrm>
              <a:prstGeom prst="rect">
                <a:avLst/>
              </a:prstGeom>
              <a:blipFill>
                <a:blip r:embed="rId6"/>
                <a:stretch>
                  <a:fillRect l="-6061" t="-170732" b="-243902"/>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3FDCE0C-8CB5-D33A-C8D2-56C5C3D45AD9}"/>
                  </a:ext>
                </a:extLst>
              </p:cNvPr>
              <p:cNvSpPr txBox="1"/>
              <p:nvPr/>
            </p:nvSpPr>
            <p:spPr>
              <a:xfrm>
                <a:off x="5691745" y="3917395"/>
                <a:ext cx="2087455" cy="61811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1400" b="0" i="1">
                          <a:latin typeface="Cambria Math" panose="02040503050406030204" pitchFamily="18" charset="0"/>
                        </a:rPr>
                        <m:t>𝛽</m:t>
                      </m:r>
                      <m:d>
                        <m:dPr>
                          <m:ctrlPr>
                            <a:rPr lang="en-US" sz="1400" b="0" i="1">
                              <a:latin typeface="Cambria Math" panose="02040503050406030204" pitchFamily="18" charset="0"/>
                            </a:rPr>
                          </m:ctrlPr>
                        </m:dPr>
                        <m:e>
                          <m:r>
                            <a:rPr lang="en-US" sz="1400" b="0" i="1">
                              <a:latin typeface="Cambria Math" panose="02040503050406030204" pitchFamily="18" charset="0"/>
                            </a:rPr>
                            <m:t>𝑠</m:t>
                          </m:r>
                        </m:e>
                      </m:d>
                      <m:r>
                        <a:rPr lang="en-US" sz="1400" b="0" i="1">
                          <a:latin typeface="Cambria Math" panose="02040503050406030204" pitchFamily="18" charset="0"/>
                        </a:rPr>
                        <m:t>=</m:t>
                      </m:r>
                      <m:f>
                        <m:fPr>
                          <m:ctrlPr>
                            <a:rPr lang="en-US" sz="1400" b="0" i="1">
                              <a:latin typeface="Cambria Math" panose="02040503050406030204" pitchFamily="18" charset="0"/>
                            </a:rPr>
                          </m:ctrlPr>
                        </m:fPr>
                        <m:num>
                          <m:sSub>
                            <m:sSubPr>
                              <m:ctrlPr>
                                <a:rPr lang="en-US" sz="1400" b="0" i="1">
                                  <a:latin typeface="Cambria Math" panose="02040503050406030204" pitchFamily="18" charset="0"/>
                                </a:rPr>
                              </m:ctrlPr>
                            </m:sSubPr>
                            <m:e>
                              <m:r>
                                <a:rPr lang="en-US" sz="1400" b="0" i="1">
                                  <a:latin typeface="Cambria Math" panose="02040503050406030204" pitchFamily="18" charset="0"/>
                                </a:rPr>
                                <m:t>𝑚</m:t>
                              </m:r>
                            </m:e>
                            <m:sub>
                              <m:r>
                                <a:rPr lang="en-US" sz="1400" b="0" i="1">
                                  <a:latin typeface="Cambria Math" panose="02040503050406030204" pitchFamily="18" charset="0"/>
                                </a:rPr>
                                <m:t>12</m:t>
                              </m:r>
                            </m:sub>
                          </m:sSub>
                        </m:num>
                        <m:den>
                          <m:func>
                            <m:funcPr>
                              <m:ctrlPr>
                                <a:rPr lang="en-US" sz="1400" b="0" i="1">
                                  <a:latin typeface="Cambria Math" panose="02040503050406030204" pitchFamily="18" charset="0"/>
                                </a:rPr>
                              </m:ctrlPr>
                            </m:funcPr>
                            <m:fName>
                              <m:r>
                                <m:rPr>
                                  <m:sty m:val="p"/>
                                </m:rPr>
                                <a:rPr lang="en-US" sz="1400" b="0" i="0">
                                  <a:latin typeface="Cambria Math" panose="02040503050406030204" pitchFamily="18" charset="0"/>
                                </a:rPr>
                                <m:t>sin</m:t>
                              </m:r>
                            </m:fName>
                            <m:e>
                              <m:r>
                                <a:rPr lang="en-US" sz="1400" b="0" i="1">
                                  <a:latin typeface="Cambria Math" panose="02040503050406030204" pitchFamily="18" charset="0"/>
                                </a:rPr>
                                <m:t>𝜇</m:t>
                              </m:r>
                            </m:e>
                          </m:func>
                        </m:den>
                      </m:f>
                      <m:r>
                        <a:rPr lang="en-US" sz="1400" b="0" i="1">
                          <a:latin typeface="Cambria Math" panose="02040503050406030204" pitchFamily="18" charset="0"/>
                        </a:rPr>
                        <m:t>=</m:t>
                      </m:r>
                      <m:r>
                        <a:rPr lang="en-US" sz="1400" b="0" i="1">
                          <a:latin typeface="Cambria Math" panose="02040503050406030204" pitchFamily="18" charset="0"/>
                        </a:rPr>
                        <m:t>𝑔</m:t>
                      </m:r>
                      <m:r>
                        <a:rPr lang="en-US" sz="1400" b="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0</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𝑛</m:t>
                          </m:r>
                        </m:sub>
                      </m:sSub>
                      <m:r>
                        <a:rPr lang="en-US" sz="1400" i="1">
                          <a:latin typeface="Cambria Math" panose="02040503050406030204" pitchFamily="18" charset="0"/>
                        </a:rPr>
                        <m:t>,</m:t>
                      </m:r>
                      <m:r>
                        <a:rPr lang="en-US" sz="1400" i="1">
                          <a:latin typeface="Cambria Math" panose="02040503050406030204" pitchFamily="18" charset="0"/>
                        </a:rPr>
                        <m:t>𝑠</m:t>
                      </m:r>
                      <m:r>
                        <a:rPr lang="en-US" sz="1400" b="0" i="1">
                          <a:latin typeface="Cambria Math" panose="02040503050406030204" pitchFamily="18" charset="0"/>
                        </a:rPr>
                        <m:t>)</m:t>
                      </m:r>
                    </m:oMath>
                  </m:oMathPara>
                </a14:m>
                <a:endParaRPr sz="1400"/>
              </a:p>
            </p:txBody>
          </p:sp>
        </mc:Choice>
        <mc:Fallback xmlns="">
          <p:sp>
            <p:nvSpPr>
              <p:cNvPr id="10" name="TextBox 9">
                <a:extLst>
                  <a:ext uri="{FF2B5EF4-FFF2-40B4-BE49-F238E27FC236}">
                    <a16:creationId xmlns:a16="http://schemas.microsoft.com/office/drawing/2014/main" id="{A3FDCE0C-8CB5-D33A-C8D2-56C5C3D45AD9}"/>
                  </a:ext>
                </a:extLst>
              </p:cNvPr>
              <p:cNvSpPr txBox="1">
                <a:spLocks noRot="1" noChangeAspect="1" noMove="1" noResize="1" noEditPoints="1" noAdjustHandles="1" noChangeArrowheads="1" noChangeShapeType="1" noTextEdit="1"/>
              </p:cNvSpPr>
              <p:nvPr/>
            </p:nvSpPr>
            <p:spPr>
              <a:xfrm>
                <a:off x="5691745" y="3917395"/>
                <a:ext cx="2087455" cy="618118"/>
              </a:xfrm>
              <a:prstGeom prst="rect">
                <a:avLst/>
              </a:prstGeom>
              <a:blipFill>
                <a:blip r:embed="rId7"/>
                <a:stretch>
                  <a:fillRect l="-4242" t="-2000" b="-12000"/>
                </a:stretch>
              </a:blipFill>
            </p:spPr>
            <p:txBody>
              <a:bodyPr/>
              <a:lstStyle/>
              <a:p>
                <a:r>
                  <a:rP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8B5E0F-9CCE-D3FD-3908-FA1D4B10B247}"/>
                  </a:ext>
                </a:extLst>
              </p:cNvPr>
              <p:cNvSpPr txBox="1"/>
              <p:nvPr/>
            </p:nvSpPr>
            <p:spPr>
              <a:xfrm>
                <a:off x="5691745" y="5277273"/>
                <a:ext cx="2087455" cy="51097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400" b="0" i="1">
                              <a:latin typeface="Cambria Math" panose="02040503050406030204" pitchFamily="18" charset="0"/>
                            </a:rPr>
                          </m:ctrlPr>
                        </m:sSubPr>
                        <m:e>
                          <m:r>
                            <a:rPr lang="en-US" sz="1400" b="0" i="1">
                              <a:latin typeface="Cambria Math" panose="02040503050406030204" pitchFamily="18" charset="0"/>
                            </a:rPr>
                            <m:t>𝜈</m:t>
                          </m:r>
                        </m:e>
                        <m:sub>
                          <m:r>
                            <a:rPr lang="en-US" sz="1400" b="0" i="1">
                              <a:latin typeface="Cambria Math" panose="02040503050406030204" pitchFamily="18" charset="0"/>
                            </a:rPr>
                            <m:t>𝑧</m:t>
                          </m:r>
                        </m:sub>
                      </m:sSub>
                      <m:r>
                        <a:rPr lang="en-US" sz="1400" b="0" i="1">
                          <a:latin typeface="Cambria Math" panose="02040503050406030204" pitchFamily="18" charset="0"/>
                        </a:rPr>
                        <m:t>=</m:t>
                      </m:r>
                      <m:f>
                        <m:fPr>
                          <m:ctrlPr>
                            <a:rPr lang="en-US" sz="1400" b="0" i="1">
                              <a:latin typeface="Cambria Math" panose="02040503050406030204" pitchFamily="18" charset="0"/>
                            </a:rPr>
                          </m:ctrlPr>
                        </m:fPr>
                        <m:num>
                          <m:r>
                            <a:rPr lang="en-US" sz="1400" b="0" i="1">
                              <a:latin typeface="Cambria Math" panose="02040503050406030204" pitchFamily="18" charset="0"/>
                            </a:rPr>
                            <m:t>𝑁</m:t>
                          </m:r>
                        </m:num>
                        <m:den>
                          <m:r>
                            <a:rPr lang="en-US" sz="1400" b="0" i="1">
                              <a:latin typeface="Cambria Math" panose="02040503050406030204" pitchFamily="18" charset="0"/>
                            </a:rPr>
                            <m:t>2</m:t>
                          </m:r>
                          <m:r>
                            <a:rPr lang="en-US" sz="1400" b="0" i="1">
                              <a:latin typeface="Cambria Math" panose="02040503050406030204" pitchFamily="18" charset="0"/>
                            </a:rPr>
                            <m:t>𝜋</m:t>
                          </m:r>
                        </m:den>
                      </m:f>
                      <m:nary>
                        <m:naryPr>
                          <m:ctrlPr>
                            <a:rPr lang="en-US" sz="1400" b="0" i="1">
                              <a:latin typeface="Cambria Math" panose="02040503050406030204" pitchFamily="18" charset="0"/>
                            </a:rPr>
                          </m:ctrlPr>
                        </m:naryPr>
                        <m:sub>
                          <m:sSub>
                            <m:sSubPr>
                              <m:ctrlPr>
                                <a:rPr lang="en-US" sz="1400" b="0" i="1">
                                  <a:latin typeface="Cambria Math" panose="02040503050406030204" pitchFamily="18" charset="0"/>
                                </a:rPr>
                              </m:ctrlPr>
                            </m:sSubPr>
                            <m:e>
                              <m:r>
                                <m:rPr>
                                  <m:brk m:alnAt="23"/>
                                </m:rPr>
                                <a:rPr lang="en-US" sz="1400" b="0" i="1">
                                  <a:latin typeface="Cambria Math" panose="02040503050406030204" pitchFamily="18" charset="0"/>
                                </a:rPr>
                                <m:t>𝑠</m:t>
                              </m:r>
                            </m:e>
                            <m:sub>
                              <m:r>
                                <m:rPr>
                                  <m:brk m:alnAt="23"/>
                                </m:rPr>
                                <a:rPr lang="en-US" sz="1400" b="0" i="1">
                                  <a:latin typeface="Cambria Math" panose="02040503050406030204" pitchFamily="18" charset="0"/>
                                </a:rPr>
                                <m:t>0</m:t>
                              </m:r>
                            </m:sub>
                          </m:sSub>
                        </m:sub>
                        <m:sup>
                          <m:sSub>
                            <m:sSubPr>
                              <m:ctrlPr>
                                <a:rPr lang="en-US" sz="1400" b="0" i="1">
                                  <a:latin typeface="Cambria Math" panose="02040503050406030204" pitchFamily="18" charset="0"/>
                                </a:rPr>
                              </m:ctrlPr>
                            </m:sSubPr>
                            <m:e>
                              <m:r>
                                <a:rPr lang="en-US" sz="1400" b="0" i="1">
                                  <a:latin typeface="Cambria Math" panose="02040503050406030204" pitchFamily="18" charset="0"/>
                                </a:rPr>
                                <m:t>𝑠</m:t>
                              </m:r>
                            </m:e>
                            <m:sub>
                              <m:r>
                                <a:rPr lang="en-US" sz="1400" b="0" i="1">
                                  <a:latin typeface="Cambria Math" panose="02040503050406030204" pitchFamily="18" charset="0"/>
                                </a:rPr>
                                <m:t>0</m:t>
                              </m:r>
                            </m:sub>
                          </m:sSub>
                          <m:r>
                            <a:rPr lang="en-US" sz="1400" b="0" i="1">
                              <a:latin typeface="Cambria Math" panose="02040503050406030204" pitchFamily="18" charset="0"/>
                            </a:rPr>
                            <m:t>+</m:t>
                          </m:r>
                          <m:r>
                            <a:rPr lang="en-US" sz="1400" b="0" i="1">
                              <a:latin typeface="Cambria Math" panose="02040503050406030204" pitchFamily="18" charset="0"/>
                            </a:rPr>
                            <m:t>𝐿</m:t>
                          </m:r>
                        </m:sup>
                        <m:e>
                          <m:f>
                            <m:fPr>
                              <m:ctrlPr>
                                <a:rPr lang="en-US" sz="1400" b="0" i="1">
                                  <a:latin typeface="Cambria Math" panose="02040503050406030204" pitchFamily="18" charset="0"/>
                                </a:rPr>
                              </m:ctrlPr>
                            </m:fPr>
                            <m:num>
                              <m:r>
                                <a:rPr lang="en-US" sz="1400" b="0" i="1">
                                  <a:latin typeface="Cambria Math" panose="02040503050406030204" pitchFamily="18" charset="0"/>
                                </a:rPr>
                                <m:t>1</m:t>
                              </m:r>
                            </m:num>
                            <m:den>
                              <m:sSub>
                                <m:sSubPr>
                                  <m:ctrlPr>
                                    <a:rPr lang="en-US" sz="1400" b="0" i="1">
                                      <a:latin typeface="Cambria Math" panose="02040503050406030204" pitchFamily="18" charset="0"/>
                                    </a:rPr>
                                  </m:ctrlPr>
                                </m:sSubPr>
                                <m:e>
                                  <m:r>
                                    <a:rPr lang="en-US" sz="1400" b="0" i="1">
                                      <a:latin typeface="Cambria Math" panose="02040503050406030204" pitchFamily="18" charset="0"/>
                                    </a:rPr>
                                    <m:t>𝛽</m:t>
                                  </m:r>
                                </m:e>
                                <m:sub>
                                  <m:r>
                                    <a:rPr lang="en-US" sz="1400" b="0" i="1">
                                      <a:latin typeface="Cambria Math" panose="02040503050406030204" pitchFamily="18" charset="0"/>
                                    </a:rPr>
                                    <m:t>𝑧</m:t>
                                  </m:r>
                                </m:sub>
                              </m:sSub>
                              <m:d>
                                <m:dPr>
                                  <m:ctrlPr>
                                    <a:rPr lang="en-US" sz="1400" b="0" i="1">
                                      <a:latin typeface="Cambria Math" panose="02040503050406030204" pitchFamily="18" charset="0"/>
                                    </a:rPr>
                                  </m:ctrlPr>
                                </m:dPr>
                                <m:e>
                                  <m:r>
                                    <a:rPr lang="en-US" sz="1400" b="0" i="1">
                                      <a:latin typeface="Cambria Math" panose="02040503050406030204" pitchFamily="18" charset="0"/>
                                    </a:rPr>
                                    <m:t>𝑠</m:t>
                                  </m:r>
                                </m:e>
                              </m:d>
                            </m:den>
                          </m:f>
                          <m:r>
                            <m:rPr>
                              <m:sty m:val="p"/>
                            </m:rPr>
                            <a:rPr lang="en-US" sz="1400" b="0" i="0">
                              <a:latin typeface="Cambria Math" panose="02040503050406030204" pitchFamily="18" charset="0"/>
                            </a:rPr>
                            <m:t>d</m:t>
                          </m:r>
                          <m:r>
                            <a:rPr lang="en-US" sz="1400" b="0" i="1">
                              <a:latin typeface="Cambria Math" panose="02040503050406030204" pitchFamily="18" charset="0"/>
                            </a:rPr>
                            <m:t>𝑠</m:t>
                          </m:r>
                        </m:e>
                      </m:nary>
                    </m:oMath>
                  </m:oMathPara>
                </a14:m>
                <a:endParaRPr sz="1400"/>
              </a:p>
            </p:txBody>
          </p:sp>
        </mc:Choice>
        <mc:Fallback xmlns="">
          <p:sp>
            <p:nvSpPr>
              <p:cNvPr id="11" name="TextBox 10">
                <a:extLst>
                  <a:ext uri="{FF2B5EF4-FFF2-40B4-BE49-F238E27FC236}">
                    <a16:creationId xmlns:a16="http://schemas.microsoft.com/office/drawing/2014/main" id="{DC8B5E0F-9CCE-D3FD-3908-FA1D4B10B247}"/>
                  </a:ext>
                </a:extLst>
              </p:cNvPr>
              <p:cNvSpPr txBox="1">
                <a:spLocks noRot="1" noChangeAspect="1" noMove="1" noResize="1" noEditPoints="1" noAdjustHandles="1" noChangeArrowheads="1" noChangeShapeType="1" noTextEdit="1"/>
              </p:cNvSpPr>
              <p:nvPr/>
            </p:nvSpPr>
            <p:spPr>
              <a:xfrm>
                <a:off x="5691745" y="5277273"/>
                <a:ext cx="2087455" cy="510974"/>
              </a:xfrm>
              <a:prstGeom prst="rect">
                <a:avLst/>
              </a:prstGeom>
              <a:blipFill>
                <a:blip r:embed="rId8"/>
                <a:stretch>
                  <a:fillRect l="-6667" t="-166667" b="-235714"/>
                </a:stretch>
              </a:blipFill>
            </p:spPr>
            <p:txBody>
              <a:bodyPr/>
              <a:lstStyle/>
              <a:p>
                <a:r>
                  <a:rPr>
                    <a:noFill/>
                  </a:rPr>
                  <a:t> </a:t>
                </a:r>
              </a:p>
            </p:txBody>
          </p:sp>
        </mc:Fallback>
      </mc:AlternateContent>
      <p:sp>
        <p:nvSpPr>
          <p:cNvPr id="13" name="TextBox 12">
            <a:extLst>
              <a:ext uri="{FF2B5EF4-FFF2-40B4-BE49-F238E27FC236}">
                <a16:creationId xmlns:a16="http://schemas.microsoft.com/office/drawing/2014/main" id="{54638AAD-4CC2-99BD-CAC8-911C07BE8ABD}"/>
              </a:ext>
            </a:extLst>
          </p:cNvPr>
          <p:cNvSpPr txBox="1"/>
          <p:nvPr/>
        </p:nvSpPr>
        <p:spPr>
          <a:xfrm>
            <a:off x="4364253" y="2703641"/>
            <a:ext cx="1278319" cy="319255"/>
          </a:xfrm>
          <a:prstGeom prst="rect">
            <a:avLst/>
          </a:prstGeom>
          <a:noFill/>
        </p:spPr>
        <p:txBody>
          <a:bodyPr wrap="square">
            <a:spAutoFit/>
          </a:bodyPr>
          <a:lstStyle/>
          <a:p>
            <a:pPr>
              <a:lnSpc>
                <a:spcPct val="114000"/>
              </a:lnSpc>
            </a:pPr>
            <a:r>
              <a:rPr lang="en-GB" sz="1400" b="1" kern="800" dirty="0">
                <a:effectLst/>
                <a:latin typeface="+mn-ea"/>
                <a:cs typeface="Times New Roman" panose="02020603050405020304" pitchFamily="18" charset="0"/>
              </a:rPr>
              <a:t>Radial field</a:t>
            </a:r>
            <a:endParaRPr lang="en-CN" sz="1400" b="1" dirty="0">
              <a:latin typeface="+mn-ea"/>
            </a:endParaRPr>
          </a:p>
        </p:txBody>
      </p:sp>
      <p:sp>
        <p:nvSpPr>
          <p:cNvPr id="16" name="TextBox 15">
            <a:extLst>
              <a:ext uri="{FF2B5EF4-FFF2-40B4-BE49-F238E27FC236}">
                <a16:creationId xmlns:a16="http://schemas.microsoft.com/office/drawing/2014/main" id="{4E03ABA1-D472-6B70-8E97-A20848A37A38}"/>
              </a:ext>
            </a:extLst>
          </p:cNvPr>
          <p:cNvSpPr txBox="1"/>
          <p:nvPr/>
        </p:nvSpPr>
        <p:spPr>
          <a:xfrm>
            <a:off x="4383844" y="3236303"/>
            <a:ext cx="1346027" cy="564835"/>
          </a:xfrm>
          <a:prstGeom prst="rect">
            <a:avLst/>
          </a:prstGeom>
          <a:noFill/>
        </p:spPr>
        <p:txBody>
          <a:bodyPr wrap="square">
            <a:spAutoFit/>
          </a:bodyPr>
          <a:lstStyle/>
          <a:p>
            <a:pPr>
              <a:lnSpc>
                <a:spcPct val="114000"/>
              </a:lnSpc>
            </a:pPr>
            <a:r>
              <a:rPr lang="en-GB" sz="1400" b="1" kern="800" dirty="0">
                <a:effectLst/>
                <a:latin typeface="+mn-ea"/>
                <a:cs typeface="Times New Roman" panose="02020603050405020304" pitchFamily="18" charset="0"/>
              </a:rPr>
              <a:t>Transfer matrix</a:t>
            </a:r>
            <a:endParaRPr lang="en-CN" sz="1400" b="1" dirty="0">
              <a:latin typeface="+mn-ea"/>
            </a:endParaRPr>
          </a:p>
        </p:txBody>
      </p:sp>
      <p:sp>
        <p:nvSpPr>
          <p:cNvPr id="17" name="TextBox 16">
            <a:extLst>
              <a:ext uri="{FF2B5EF4-FFF2-40B4-BE49-F238E27FC236}">
                <a16:creationId xmlns:a16="http://schemas.microsoft.com/office/drawing/2014/main" id="{795DA471-9999-F479-B4B2-B5882A766C9E}"/>
              </a:ext>
            </a:extLst>
          </p:cNvPr>
          <p:cNvSpPr txBox="1"/>
          <p:nvPr/>
        </p:nvSpPr>
        <p:spPr>
          <a:xfrm>
            <a:off x="4383844" y="3962557"/>
            <a:ext cx="1279619" cy="564835"/>
          </a:xfrm>
          <a:prstGeom prst="rect">
            <a:avLst/>
          </a:prstGeom>
          <a:noFill/>
        </p:spPr>
        <p:txBody>
          <a:bodyPr wrap="square">
            <a:spAutoFit/>
          </a:bodyPr>
          <a:lstStyle/>
          <a:p>
            <a:pPr>
              <a:lnSpc>
                <a:spcPct val="114000"/>
              </a:lnSpc>
            </a:pPr>
            <a:r>
              <a:rPr lang="en-GB" sz="1400" b="1" kern="800" dirty="0">
                <a:effectLst/>
                <a:latin typeface="+mn-ea"/>
                <a:cs typeface="Times New Roman" panose="02020603050405020304" pitchFamily="18" charset="0"/>
              </a:rPr>
              <a:t>Twiss parameter</a:t>
            </a:r>
            <a:endParaRPr lang="en-CN" sz="1400" b="1" dirty="0">
              <a:latin typeface="+mn-ea"/>
            </a:endParaRPr>
          </a:p>
        </p:txBody>
      </p:sp>
      <p:sp>
        <p:nvSpPr>
          <p:cNvPr id="18" name="TextBox 17">
            <a:extLst>
              <a:ext uri="{FF2B5EF4-FFF2-40B4-BE49-F238E27FC236}">
                <a16:creationId xmlns:a16="http://schemas.microsoft.com/office/drawing/2014/main" id="{B22620D3-7689-23C3-EEF5-FBECEA121596}"/>
              </a:ext>
            </a:extLst>
          </p:cNvPr>
          <p:cNvSpPr txBox="1"/>
          <p:nvPr/>
        </p:nvSpPr>
        <p:spPr>
          <a:xfrm>
            <a:off x="4418570" y="4767657"/>
            <a:ext cx="1244893" cy="564835"/>
          </a:xfrm>
          <a:prstGeom prst="rect">
            <a:avLst/>
          </a:prstGeom>
          <a:noFill/>
        </p:spPr>
        <p:txBody>
          <a:bodyPr wrap="square">
            <a:spAutoFit/>
          </a:bodyPr>
          <a:lstStyle/>
          <a:p>
            <a:pPr>
              <a:lnSpc>
                <a:spcPct val="114000"/>
              </a:lnSpc>
            </a:pPr>
            <a:r>
              <a:rPr lang="en-GB" sz="1400" b="1" kern="800" dirty="0">
                <a:effectLst/>
                <a:latin typeface="+mn-ea"/>
                <a:cs typeface="Times New Roman" panose="02020603050405020304" pitchFamily="18" charset="0"/>
              </a:rPr>
              <a:t>Oscillation frequency</a:t>
            </a:r>
            <a:endParaRPr lang="en-CN" sz="1400" b="1" dirty="0">
              <a:latin typeface="+mn-ea"/>
            </a:endParaRPr>
          </a:p>
        </p:txBody>
      </p:sp>
      <p:sp>
        <p:nvSpPr>
          <p:cNvPr id="20" name="Curved Up Arrow 19">
            <a:extLst>
              <a:ext uri="{FF2B5EF4-FFF2-40B4-BE49-F238E27FC236}">
                <a16:creationId xmlns:a16="http://schemas.microsoft.com/office/drawing/2014/main" id="{38452B72-DAD4-1EDB-A173-5761B26F1CC5}"/>
              </a:ext>
            </a:extLst>
          </p:cNvPr>
          <p:cNvSpPr/>
          <p:nvPr/>
        </p:nvSpPr>
        <p:spPr>
          <a:xfrm rot="4343745">
            <a:off x="5076850" y="5751610"/>
            <a:ext cx="703901" cy="228171"/>
          </a:xfrm>
          <a:prstGeom prst="curvedUp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solidFill>
                <a:schemeClr val="tx1"/>
              </a:solidFill>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5CEA9E3-BA49-DAD9-7FD9-184222BC00B3}"/>
                  </a:ext>
                </a:extLst>
              </p:cNvPr>
              <p:cNvSpPr txBox="1"/>
              <p:nvPr/>
            </p:nvSpPr>
            <p:spPr>
              <a:xfrm>
                <a:off x="5453704" y="6042447"/>
                <a:ext cx="2307813" cy="351763"/>
              </a:xfrm>
              <a:prstGeom prst="rect">
                <a:avLst/>
              </a:prstGeom>
              <a:noFill/>
            </p:spPr>
            <p:txBody>
              <a:bodyPr wrap="square">
                <a:spAutoFit/>
              </a:bodyPr>
              <a:lstStyle/>
              <a:p>
                <a:pPr algn="ctr">
                  <a:lnSpc>
                    <a:spcPct val="114000"/>
                  </a:lnSpc>
                </a:pPr>
                <a:r>
                  <a:rPr lang="en-GB" sz="1600" b="1" kern="800" dirty="0">
                    <a:solidFill>
                      <a:srgbClr val="C00000"/>
                    </a:solidFill>
                    <a:effectLst/>
                    <a:latin typeface="+mn-ea"/>
                    <a:cs typeface="Times New Roman" panose="02020603050405020304" pitchFamily="18" charset="0"/>
                  </a:rPr>
                  <a:t>Solving</a:t>
                </a:r>
                <a:r>
                  <a:rPr lang="zh-CN" altLang="en-US" sz="1600" b="1" kern="800" dirty="0">
                    <a:solidFill>
                      <a:srgbClr val="C00000"/>
                    </a:solidFill>
                    <a:effectLst/>
                    <a:latin typeface="+mn-ea"/>
                    <a:cs typeface="Times New Roman" panose="02020603050405020304" pitchFamily="18" charset="0"/>
                  </a:rPr>
                  <a:t> </a:t>
                </a:r>
                <a14:m>
                  <m:oMath xmlns:m="http://schemas.openxmlformats.org/officeDocument/2006/math">
                    <m:sSub>
                      <m:sSubPr>
                        <m:ctrlPr>
                          <a:rPr lang="en-US" altLang="zh-CN" sz="1600" b="1" i="1" kern="800">
                            <a:solidFill>
                              <a:srgbClr val="C00000"/>
                            </a:solidFill>
                            <a:effectLst/>
                            <a:latin typeface="Cambria Math" panose="02040503050406030204" pitchFamily="18" charset="0"/>
                            <a:cs typeface="Times New Roman" panose="02020603050405020304" pitchFamily="18" charset="0"/>
                          </a:rPr>
                        </m:ctrlPr>
                      </m:sSubPr>
                      <m:e>
                        <m:r>
                          <a:rPr lang="en-US" altLang="zh-CN" sz="1600" b="1" i="1" kern="800">
                            <a:solidFill>
                              <a:srgbClr val="C00000"/>
                            </a:solidFill>
                            <a:effectLst/>
                            <a:latin typeface="Cambria Math" panose="02040503050406030204" pitchFamily="18" charset="0"/>
                            <a:cs typeface="Times New Roman" panose="02020603050405020304" pitchFamily="18" charset="0"/>
                          </a:rPr>
                          <m:t>𝒂</m:t>
                        </m:r>
                      </m:e>
                      <m:sub>
                        <m:r>
                          <a:rPr lang="en-US" altLang="zh-CN" sz="1600" b="1" i="1" kern="800">
                            <a:solidFill>
                              <a:srgbClr val="C00000"/>
                            </a:solidFill>
                            <a:effectLst/>
                            <a:latin typeface="Cambria Math" panose="02040503050406030204" pitchFamily="18" charset="0"/>
                            <a:cs typeface="Times New Roman" panose="02020603050405020304" pitchFamily="18" charset="0"/>
                          </a:rPr>
                          <m:t>𝟎</m:t>
                        </m:r>
                      </m:sub>
                    </m:sSub>
                  </m:oMath>
                </a14:m>
                <a:r>
                  <a:rPr lang="en-CN" sz="1600" b="1" dirty="0">
                    <a:solidFill>
                      <a:srgbClr val="C00000"/>
                    </a:solidFill>
                    <a:latin typeface="+mn-ea"/>
                  </a:rPr>
                  <a:t> and </a:t>
                </a:r>
                <a14:m>
                  <m:oMath xmlns:m="http://schemas.openxmlformats.org/officeDocument/2006/math">
                    <m:sSub>
                      <m:sSubPr>
                        <m:ctrlPr>
                          <a:rPr lang="en-US" altLang="zh-CN" sz="1600" b="1" i="1" kern="800">
                            <a:solidFill>
                              <a:srgbClr val="C00000"/>
                            </a:solidFill>
                            <a:latin typeface="Cambria Math" panose="02040503050406030204" pitchFamily="18" charset="0"/>
                            <a:cs typeface="Times New Roman" panose="02020603050405020304" pitchFamily="18" charset="0"/>
                          </a:rPr>
                        </m:ctrlPr>
                      </m:sSubPr>
                      <m:e>
                        <m:r>
                          <a:rPr lang="en-US" altLang="zh-CN" sz="1600" b="1" i="1" kern="800">
                            <a:solidFill>
                              <a:srgbClr val="C00000"/>
                            </a:solidFill>
                            <a:latin typeface="Cambria Math" panose="02040503050406030204" pitchFamily="18" charset="0"/>
                            <a:cs typeface="Times New Roman" panose="02020603050405020304" pitchFamily="18" charset="0"/>
                          </a:rPr>
                          <m:t>𝒂</m:t>
                        </m:r>
                      </m:e>
                      <m:sub>
                        <m:r>
                          <a:rPr lang="en-US" altLang="zh-CN" sz="1600" b="1" i="1" kern="800">
                            <a:solidFill>
                              <a:srgbClr val="C00000"/>
                            </a:solidFill>
                            <a:latin typeface="Cambria Math" panose="02040503050406030204" pitchFamily="18" charset="0"/>
                            <a:cs typeface="Times New Roman" panose="02020603050405020304" pitchFamily="18" charset="0"/>
                          </a:rPr>
                          <m:t>𝟏</m:t>
                        </m:r>
                      </m:sub>
                    </m:sSub>
                  </m:oMath>
                </a14:m>
                <a:endParaRPr lang="en-CN" sz="1600" b="1" dirty="0">
                  <a:solidFill>
                    <a:srgbClr val="C00000"/>
                  </a:solidFill>
                  <a:latin typeface="+mn-ea"/>
                </a:endParaRPr>
              </a:p>
            </p:txBody>
          </p:sp>
        </mc:Choice>
        <mc:Fallback xmlns="">
          <p:sp>
            <p:nvSpPr>
              <p:cNvPr id="21" name="TextBox 20">
                <a:extLst>
                  <a:ext uri="{FF2B5EF4-FFF2-40B4-BE49-F238E27FC236}">
                    <a16:creationId xmlns:a16="http://schemas.microsoft.com/office/drawing/2014/main" id="{35CEA9E3-BA49-DAD9-7FD9-184222BC00B3}"/>
                  </a:ext>
                </a:extLst>
              </p:cNvPr>
              <p:cNvSpPr txBox="1">
                <a:spLocks noRot="1" noChangeAspect="1" noMove="1" noResize="1" noEditPoints="1" noAdjustHandles="1" noChangeArrowheads="1" noChangeShapeType="1" noTextEdit="1"/>
              </p:cNvSpPr>
              <p:nvPr/>
            </p:nvSpPr>
            <p:spPr>
              <a:xfrm>
                <a:off x="5453704" y="6042447"/>
                <a:ext cx="2307813" cy="351763"/>
              </a:xfrm>
              <a:prstGeom prst="rect">
                <a:avLst/>
              </a:prstGeom>
              <a:blipFill>
                <a:blip r:embed="rId9"/>
                <a:stretch>
                  <a:fillRect t="-1724" b="-20690"/>
                </a:stretch>
              </a:blipFill>
            </p:spPr>
            <p:txBody>
              <a:bodyPr/>
              <a:lstStyle/>
              <a:p>
                <a:r>
                  <a:rPr lang="zh-CN" altLang="en-US">
                    <a:noFill/>
                  </a:rPr>
                  <a:t> </a:t>
                </a:r>
              </a:p>
            </p:txBody>
          </p:sp>
        </mc:Fallback>
      </mc:AlternateContent>
      <p:sp>
        <p:nvSpPr>
          <p:cNvPr id="22" name="TextBox 21">
            <a:extLst>
              <a:ext uri="{FF2B5EF4-FFF2-40B4-BE49-F238E27FC236}">
                <a16:creationId xmlns:a16="http://schemas.microsoft.com/office/drawing/2014/main" id="{D6F8FF67-5D80-2191-CF90-8C16E1722276}"/>
              </a:ext>
            </a:extLst>
          </p:cNvPr>
          <p:cNvSpPr txBox="1"/>
          <p:nvPr/>
        </p:nvSpPr>
        <p:spPr>
          <a:xfrm>
            <a:off x="7976486" y="2519694"/>
            <a:ext cx="2155708" cy="319255"/>
          </a:xfrm>
          <a:prstGeom prst="rect">
            <a:avLst/>
          </a:prstGeom>
          <a:noFill/>
        </p:spPr>
        <p:txBody>
          <a:bodyPr wrap="square">
            <a:spAutoFit/>
          </a:bodyPr>
          <a:lstStyle/>
          <a:p>
            <a:pPr>
              <a:lnSpc>
                <a:spcPct val="114000"/>
              </a:lnSpc>
            </a:pPr>
            <a:r>
              <a:rPr lang="en-GB" sz="1400" b="1" kern="800" dirty="0">
                <a:latin typeface="+mn-ea"/>
                <a:cs typeface="Times New Roman" panose="02020603050405020304" pitchFamily="18" charset="0"/>
              </a:rPr>
              <a:t>Octupole C</a:t>
            </a:r>
            <a:r>
              <a:rPr lang="en-GB" sz="1400" b="1" kern="800" dirty="0">
                <a:effectLst/>
                <a:latin typeface="+mn-ea"/>
                <a:cs typeface="Times New Roman" panose="02020603050405020304" pitchFamily="18" charset="0"/>
              </a:rPr>
              <a:t>omponent</a:t>
            </a:r>
            <a:endParaRPr lang="en-CN" sz="1400" b="1" dirty="0">
              <a:latin typeface="+mn-ea"/>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93A09F1-6BC6-97BA-41CF-7E5B52BF4FCB}"/>
                  </a:ext>
                </a:extLst>
              </p:cNvPr>
              <p:cNvSpPr txBox="1"/>
              <p:nvPr/>
            </p:nvSpPr>
            <p:spPr>
              <a:xfrm>
                <a:off x="8165397" y="2823894"/>
                <a:ext cx="3262882" cy="656590"/>
              </a:xfrm>
              <a:prstGeom prst="rect">
                <a:avLst/>
              </a:prstGeom>
              <a:solidFill>
                <a:srgbClr val="FFFF00"/>
              </a:solidFill>
            </p:spPr>
            <p:txBody>
              <a:bodyPr wrap="square">
                <a:spAutoFit/>
              </a:bodyPr>
              <a:lstStyle/>
              <a:p>
                <a:pPr indent="355600">
                  <a:lnSpc>
                    <a:spcPts val="2200"/>
                  </a:lnSpc>
                </a:pPr>
                <a14:m>
                  <m:oMathPara xmlns:m="http://schemas.openxmlformats.org/officeDocument/2006/math">
                    <m:oMathParaPr>
                      <m:jc m:val="centerGroup"/>
                    </m:oMathParaPr>
                    <m:oMath xmlns:m="http://schemas.openxmlformats.org/officeDocument/2006/math">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𝐵</m:t>
                          </m:r>
                        </m:e>
                        <m:sub>
                          <m:r>
                            <a:rPr lang="en-US" altLang="zh-CN" sz="1400" i="1">
                              <a:solidFill>
                                <a:schemeClr val="tx1"/>
                              </a:solidFill>
                              <a:latin typeface="Cambria Math" panose="02040503050406030204" pitchFamily="18" charset="0"/>
                            </a:rPr>
                            <m:t>𝑥</m:t>
                          </m:r>
                        </m:sub>
                        <m:sup>
                          <m:r>
                            <a:rPr lang="en-US" altLang="zh-CN" sz="1400" i="1">
                              <a:solidFill>
                                <a:schemeClr val="tx1"/>
                              </a:solidFill>
                              <a:latin typeface="Cambria Math" panose="02040503050406030204" pitchFamily="18" charset="0"/>
                            </a:rPr>
                            <m:t>𝑜𝑐𝑡</m:t>
                          </m:r>
                        </m:sup>
                      </m:sSubSup>
                      <m:r>
                        <a:rPr lang="en-US" altLang="zh-CN" sz="1400" i="1">
                          <a:solidFill>
                            <a:schemeClr val="tx1"/>
                          </a:solidFill>
                          <a:latin typeface="Cambria Math" panose="02040503050406030204" pitchFamily="18" charset="0"/>
                        </a:rPr>
                        <m:t>=</m:t>
                      </m:r>
                      <m:sSub>
                        <m:sSubPr>
                          <m:ctrlPr>
                            <a:rPr lang="zh-CN"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𝑐</m:t>
                          </m:r>
                        </m:e>
                        <m:sub>
                          <m:r>
                            <a:rPr lang="en-US" altLang="zh-CN" sz="1400" i="1">
                              <a:solidFill>
                                <a:schemeClr val="tx1"/>
                              </a:solidFill>
                              <a:latin typeface="Cambria Math" panose="02040503050406030204" pitchFamily="18" charset="0"/>
                            </a:rPr>
                            <m:t>3</m:t>
                          </m:r>
                        </m:sub>
                      </m:sSub>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(3</m:t>
                          </m:r>
                          <m:r>
                            <a:rPr lang="en-US" altLang="zh-CN" sz="1400" i="1">
                              <a:solidFill>
                                <a:schemeClr val="tx1"/>
                              </a:solidFill>
                              <a:latin typeface="Cambria Math" panose="02040503050406030204" pitchFamily="18" charset="0"/>
                            </a:rPr>
                            <m:t>𝑥</m:t>
                          </m:r>
                        </m:e>
                        <m:sup>
                          <m:r>
                            <a:rPr lang="en-US" altLang="zh-CN" sz="1400" i="1">
                              <a:solidFill>
                                <a:schemeClr val="tx1"/>
                              </a:solidFill>
                              <a:latin typeface="Cambria Math" panose="02040503050406030204" pitchFamily="18" charset="0"/>
                            </a:rPr>
                            <m:t>2</m:t>
                          </m:r>
                        </m:sup>
                      </m:sSup>
                      <m:r>
                        <a:rPr lang="en-US" altLang="zh-CN" sz="1400" i="1">
                          <a:solidFill>
                            <a:schemeClr val="tx1"/>
                          </a:solidFill>
                          <a:latin typeface="Cambria Math" panose="02040503050406030204" pitchFamily="18" charset="0"/>
                        </a:rPr>
                        <m:t>𝑧</m:t>
                      </m:r>
                      <m:r>
                        <a:rPr lang="en-US" altLang="zh-CN" sz="1400" i="1">
                          <a:solidFill>
                            <a:schemeClr val="tx1"/>
                          </a:solidFill>
                          <a:latin typeface="Cambria Math" panose="02040503050406030204" pitchFamily="18" charset="0"/>
                        </a:rPr>
                        <m:t>−</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𝑧</m:t>
                          </m:r>
                        </m:e>
                        <m:sup>
                          <m:r>
                            <a:rPr lang="en-US" altLang="zh-CN" sz="1400" i="1">
                              <a:solidFill>
                                <a:schemeClr val="tx1"/>
                              </a:solidFill>
                              <a:latin typeface="Cambria Math" panose="02040503050406030204" pitchFamily="18" charset="0"/>
                            </a:rPr>
                            <m:t>3</m:t>
                          </m:r>
                        </m:sup>
                      </m:sSup>
                      <m:r>
                        <a:rPr lang="en-US" altLang="zh-CN" sz="1400" i="1">
                          <a:solidFill>
                            <a:schemeClr val="tx1"/>
                          </a:solidFill>
                          <a:latin typeface="Cambria Math" panose="02040503050406030204" pitchFamily="18" charset="0"/>
                        </a:rPr>
                        <m:t>)</m:t>
                      </m:r>
                      <m:r>
                        <a:rPr lang="zh-CN" altLang="zh-CN" sz="1400" i="1">
                          <a:solidFill>
                            <a:schemeClr val="tx1"/>
                          </a:solidFill>
                          <a:latin typeface="Cambria Math" panose="02040503050406030204" pitchFamily="18" charset="0"/>
                        </a:rPr>
                        <m:t>，</m:t>
                      </m:r>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𝐵</m:t>
                          </m:r>
                        </m:e>
                        <m:sub>
                          <m:r>
                            <a:rPr lang="en-US" altLang="zh-CN" sz="1400" i="1">
                              <a:solidFill>
                                <a:schemeClr val="tx1"/>
                              </a:solidFill>
                              <a:latin typeface="Cambria Math" panose="02040503050406030204" pitchFamily="18" charset="0"/>
                            </a:rPr>
                            <m:t>𝑧</m:t>
                          </m:r>
                        </m:sub>
                        <m:sup>
                          <m:r>
                            <a:rPr lang="en-US" altLang="zh-CN" sz="1400" i="1">
                              <a:solidFill>
                                <a:schemeClr val="tx1"/>
                              </a:solidFill>
                              <a:latin typeface="Cambria Math" panose="02040503050406030204" pitchFamily="18" charset="0"/>
                            </a:rPr>
                            <m:t>𝑜𝑐𝑡</m:t>
                          </m:r>
                        </m:sup>
                      </m:sSubSup>
                      <m:r>
                        <a:rPr lang="en-US" altLang="zh-CN" sz="1400" i="1">
                          <a:solidFill>
                            <a:schemeClr val="tx1"/>
                          </a:solidFill>
                          <a:latin typeface="Cambria Math" panose="02040503050406030204" pitchFamily="18" charset="0"/>
                        </a:rPr>
                        <m:t>=</m:t>
                      </m:r>
                      <m:sSub>
                        <m:sSubPr>
                          <m:ctrlPr>
                            <a:rPr lang="zh-CN"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𝑐</m:t>
                          </m:r>
                        </m:e>
                        <m:sub>
                          <m:r>
                            <a:rPr lang="en-US" altLang="zh-CN" sz="1400" i="1">
                              <a:solidFill>
                                <a:schemeClr val="tx1"/>
                              </a:solidFill>
                              <a:latin typeface="Cambria Math" panose="02040503050406030204" pitchFamily="18" charset="0"/>
                            </a:rPr>
                            <m:t>3</m:t>
                          </m:r>
                        </m:sub>
                      </m:sSub>
                      <m:r>
                        <a:rPr lang="en-US" altLang="zh-CN" sz="1400" i="1">
                          <a:solidFill>
                            <a:schemeClr val="tx1"/>
                          </a:solidFill>
                          <a:latin typeface="Cambria Math" panose="02040503050406030204" pitchFamily="18" charset="0"/>
                        </a:rPr>
                        <m:t>(</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𝑥</m:t>
                          </m:r>
                        </m:e>
                        <m:sup>
                          <m:r>
                            <a:rPr lang="en-US" altLang="zh-CN" sz="1400" i="1">
                              <a:solidFill>
                                <a:schemeClr val="tx1"/>
                              </a:solidFill>
                              <a:latin typeface="Cambria Math" panose="02040503050406030204" pitchFamily="18" charset="0"/>
                            </a:rPr>
                            <m:t>3</m:t>
                          </m:r>
                        </m:sup>
                      </m:sSup>
                      <m:r>
                        <a:rPr lang="en-US" altLang="zh-CN" sz="1400" i="1">
                          <a:solidFill>
                            <a:schemeClr val="tx1"/>
                          </a:solidFill>
                          <a:latin typeface="Cambria Math" panose="02040503050406030204" pitchFamily="18" charset="0"/>
                        </a:rPr>
                        <m:t>−3</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𝑥𝑧</m:t>
                          </m:r>
                        </m:e>
                        <m:sup>
                          <m:r>
                            <a:rPr lang="en-US" altLang="zh-CN" sz="1400" i="1">
                              <a:solidFill>
                                <a:schemeClr val="tx1"/>
                              </a:solidFill>
                              <a:latin typeface="Cambria Math" panose="02040503050406030204" pitchFamily="18" charset="0"/>
                            </a:rPr>
                            <m:t>2</m:t>
                          </m:r>
                        </m:sup>
                      </m:sSup>
                      <m:r>
                        <a:rPr lang="en-US" altLang="zh-CN" sz="1400" i="1">
                          <a:solidFill>
                            <a:schemeClr val="tx1"/>
                          </a:solidFill>
                          <a:latin typeface="Cambria Math" panose="02040503050406030204" pitchFamily="18" charset="0"/>
                        </a:rPr>
                        <m:t>)</m:t>
                      </m:r>
                    </m:oMath>
                  </m:oMathPara>
                </a14:m>
                <a:endParaRPr lang="zh-CN" altLang="zh-CN" sz="1400" i="1" dirty="0">
                  <a:solidFill>
                    <a:schemeClr val="tx1"/>
                  </a:solidFill>
                  <a:latin typeface="Times New Roman" panose="02020603050405020304" pitchFamily="18" charset="0"/>
                  <a:ea typeface="微软雅黑" panose="020B0503020204020204" pitchFamily="34" charset="-122"/>
                </a:endParaRPr>
              </a:p>
            </p:txBody>
          </p:sp>
        </mc:Choice>
        <mc:Fallback xmlns="">
          <p:sp>
            <p:nvSpPr>
              <p:cNvPr id="24" name="TextBox 23">
                <a:extLst>
                  <a:ext uri="{FF2B5EF4-FFF2-40B4-BE49-F238E27FC236}">
                    <a16:creationId xmlns:a16="http://schemas.microsoft.com/office/drawing/2014/main" id="{B93A09F1-6BC6-97BA-41CF-7E5B52BF4FCB}"/>
                  </a:ext>
                </a:extLst>
              </p:cNvPr>
              <p:cNvSpPr txBox="1">
                <a:spLocks noRot="1" noChangeAspect="1" noMove="1" noResize="1" noEditPoints="1" noAdjustHandles="1" noChangeArrowheads="1" noChangeShapeType="1" noTextEdit="1"/>
              </p:cNvSpPr>
              <p:nvPr/>
            </p:nvSpPr>
            <p:spPr>
              <a:xfrm>
                <a:off x="8165397" y="2823894"/>
                <a:ext cx="3262882" cy="656590"/>
              </a:xfrm>
              <a:prstGeom prst="rect">
                <a:avLst/>
              </a:prstGeom>
              <a:blipFill>
                <a:blip r:embed="rId10"/>
                <a:stretch>
                  <a:fillRect/>
                </a:stretch>
              </a:blipFill>
            </p:spPr>
            <p:txBody>
              <a:bodyPr/>
              <a:lstStyle/>
              <a:p>
                <a:r>
                  <a:rPr lang="zh-CN" altLang="en-US">
                    <a:noFill/>
                  </a:rPr>
                  <a:t> </a:t>
                </a:r>
              </a:p>
            </p:txBody>
          </p:sp>
        </mc:Fallback>
      </mc:AlternateContent>
      <p:sp>
        <p:nvSpPr>
          <p:cNvPr id="25" name="TextBox 24">
            <a:extLst>
              <a:ext uri="{FF2B5EF4-FFF2-40B4-BE49-F238E27FC236}">
                <a16:creationId xmlns:a16="http://schemas.microsoft.com/office/drawing/2014/main" id="{EA4A87A1-4992-349B-07AE-A6CA0334C8C1}"/>
              </a:ext>
            </a:extLst>
          </p:cNvPr>
          <p:cNvSpPr txBox="1"/>
          <p:nvPr/>
        </p:nvSpPr>
        <p:spPr>
          <a:xfrm>
            <a:off x="8040618" y="3530517"/>
            <a:ext cx="3540986" cy="564835"/>
          </a:xfrm>
          <a:prstGeom prst="rect">
            <a:avLst/>
          </a:prstGeom>
          <a:noFill/>
        </p:spPr>
        <p:txBody>
          <a:bodyPr wrap="square">
            <a:spAutoFit/>
          </a:bodyPr>
          <a:lstStyle/>
          <a:p>
            <a:pPr>
              <a:lnSpc>
                <a:spcPct val="114000"/>
              </a:lnSpc>
            </a:pPr>
            <a:r>
              <a:rPr lang="en-GB" sz="1400" b="1" kern="800" dirty="0">
                <a:latin typeface="+mn-ea"/>
                <a:cs typeface="Times New Roman" panose="02020603050405020304" pitchFamily="18" charset="0"/>
              </a:rPr>
              <a:t>No vertical motion and delta momentum equals </a:t>
            </a:r>
            <a:r>
              <a:rPr lang="en-GB" sz="1400" b="1" kern="800" dirty="0" err="1">
                <a:latin typeface="+mn-ea"/>
                <a:cs typeface="Times New Roman" panose="02020603050405020304" pitchFamily="18" charset="0"/>
              </a:rPr>
              <a:t>dp</a:t>
            </a:r>
            <a:endParaRPr lang="en-CN" sz="1400" b="1" dirty="0">
              <a:latin typeface="+mn-ea"/>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5505835-365B-1899-0229-759D96E856D3}"/>
                  </a:ext>
                </a:extLst>
              </p:cNvPr>
              <p:cNvSpPr txBox="1"/>
              <p:nvPr/>
            </p:nvSpPr>
            <p:spPr>
              <a:xfrm>
                <a:off x="8236654" y="4093266"/>
                <a:ext cx="3191625" cy="656590"/>
              </a:xfrm>
              <a:prstGeom prst="rect">
                <a:avLst/>
              </a:prstGeom>
              <a:solidFill>
                <a:srgbClr val="FFFF00"/>
              </a:solidFill>
            </p:spPr>
            <p:txBody>
              <a:bodyPr wrap="square">
                <a:spAutoFit/>
              </a:bodyPr>
              <a:lstStyle/>
              <a:p>
                <a:pPr indent="355600">
                  <a:lnSpc>
                    <a:spcPts val="2200"/>
                  </a:lnSpc>
                </a:pPr>
                <a14:m>
                  <m:oMathPara xmlns:m="http://schemas.openxmlformats.org/officeDocument/2006/math">
                    <m:oMathParaPr>
                      <m:jc m:val="centerGroup"/>
                    </m:oMathParaPr>
                    <m:oMath xmlns:m="http://schemas.openxmlformats.org/officeDocument/2006/math">
                      <m:sSubSup>
                        <m:sSubSupPr>
                          <m:ctrlPr>
                            <a:rPr lang="zh-CN" altLang="zh-CN" sz="1400" i="1">
                              <a:latin typeface="Cambria Math" panose="02040503050406030204" pitchFamily="18" charset="0"/>
                            </a:rPr>
                          </m:ctrlPr>
                        </m:sSubSupPr>
                        <m:e>
                          <m:r>
                            <m:rPr>
                              <m:sty m:val="p"/>
                            </m:rPr>
                            <a:rPr lang="en-US" altLang="zh-CN" sz="1400" i="1">
                              <a:latin typeface="Cambria Math" panose="02040503050406030204" pitchFamily="18" charset="0"/>
                            </a:rPr>
                            <m:t>B</m:t>
                          </m:r>
                        </m:e>
                        <m:sub>
                          <m:r>
                            <m:rPr>
                              <m:sty m:val="p"/>
                            </m:rPr>
                            <a:rPr lang="en-US" altLang="zh-CN" sz="1400" i="1">
                              <a:latin typeface="Cambria Math" panose="02040503050406030204" pitchFamily="18" charset="0"/>
                            </a:rPr>
                            <m:t>z</m:t>
                          </m:r>
                        </m:sub>
                        <m:sup>
                          <m:r>
                            <m:rPr>
                              <m:sty m:val="p"/>
                            </m:rPr>
                            <a:rPr lang="en-US" altLang="zh-CN" sz="1400" i="1">
                              <a:latin typeface="Cambria Math" panose="02040503050406030204" pitchFamily="18" charset="0"/>
                            </a:rPr>
                            <m:t>oct</m:t>
                          </m:r>
                        </m:sup>
                      </m:sSubSup>
                      <m:r>
                        <a:rPr lang="en-US" altLang="zh-CN" sz="1400" i="1">
                          <a:latin typeface="Cambria Math" panose="02040503050406030204" pitchFamily="18" charset="0"/>
                        </a:rPr>
                        <m:t>=</m:t>
                      </m:r>
                      <m:sSub>
                        <m:sSubPr>
                          <m:ctrlPr>
                            <a:rPr lang="zh-CN" altLang="zh-CN" sz="1400" i="1">
                              <a:latin typeface="Cambria Math" panose="02040503050406030204" pitchFamily="18" charset="0"/>
                            </a:rPr>
                          </m:ctrlPr>
                        </m:sSubPr>
                        <m:e>
                          <m:r>
                            <m:rPr>
                              <m:sty m:val="p"/>
                            </m:rPr>
                            <a:rPr lang="en-US" altLang="zh-CN" sz="1400" i="1">
                              <a:latin typeface="Cambria Math" panose="02040503050406030204" pitchFamily="18" charset="0"/>
                            </a:rPr>
                            <m:t>c</m:t>
                          </m:r>
                        </m:e>
                        <m:sub>
                          <m:r>
                            <a:rPr lang="en-US" altLang="zh-CN" sz="1400" i="1">
                              <a:latin typeface="Cambria Math" panose="02040503050406030204" pitchFamily="18" charset="0"/>
                            </a:rPr>
                            <m:t>2</m:t>
                          </m:r>
                        </m:sub>
                      </m:sSub>
                      <m:sSup>
                        <m:sSupPr>
                          <m:ctrlPr>
                            <a:rPr lang="zh-CN" altLang="zh-CN" sz="1400" i="1">
                              <a:latin typeface="Cambria Math" panose="02040503050406030204" pitchFamily="18" charset="0"/>
                            </a:rPr>
                          </m:ctrlPr>
                        </m:sSupPr>
                        <m:e>
                          <m:r>
                            <m:rPr>
                              <m:sty m:val="p"/>
                            </m:rPr>
                            <a:rPr lang="en-US" altLang="zh-CN" sz="1400" i="1">
                              <a:latin typeface="Cambria Math" panose="02040503050406030204" pitchFamily="18" charset="0"/>
                            </a:rPr>
                            <m:t>x</m:t>
                          </m:r>
                        </m:e>
                        <m:sup>
                          <m:r>
                            <a:rPr lang="en-US" altLang="zh-CN" sz="1400" i="1">
                              <a:latin typeface="Cambria Math" panose="02040503050406030204" pitchFamily="18" charset="0"/>
                            </a:rPr>
                            <m:t>3</m:t>
                          </m:r>
                        </m:sup>
                      </m:sSup>
                      <m:r>
                        <a:rPr lang="en-US" altLang="zh-CN" sz="1400" i="1">
                          <a:latin typeface="Cambria Math" panose="02040503050406030204" pitchFamily="18" charset="0"/>
                        </a:rPr>
                        <m:t>=</m:t>
                      </m:r>
                      <m:sSub>
                        <m:sSubPr>
                          <m:ctrlPr>
                            <a:rPr lang="zh-CN" altLang="zh-CN" sz="1400" i="1">
                              <a:latin typeface="Cambria Math" panose="02040503050406030204" pitchFamily="18" charset="0"/>
                            </a:rPr>
                          </m:ctrlPr>
                        </m:sSubPr>
                        <m:e>
                          <m:r>
                            <m:rPr>
                              <m:sty m:val="p"/>
                            </m:rPr>
                            <a:rPr lang="en-US" altLang="zh-CN" sz="1400" i="1">
                              <a:latin typeface="Cambria Math" panose="02040503050406030204" pitchFamily="18" charset="0"/>
                            </a:rPr>
                            <m:t>c</m:t>
                          </m:r>
                        </m:e>
                        <m:sub>
                          <m:r>
                            <a:rPr lang="en-US" altLang="zh-CN" sz="1400" i="1">
                              <a:latin typeface="Cambria Math" panose="02040503050406030204" pitchFamily="18" charset="0"/>
                            </a:rPr>
                            <m:t>3</m:t>
                          </m:r>
                        </m:sub>
                      </m:sSub>
                      <m:sSup>
                        <m:sSupPr>
                          <m:ctrlPr>
                            <a:rPr lang="zh-CN" altLang="zh-CN" sz="1400" i="1">
                              <a:latin typeface="Cambria Math" panose="02040503050406030204" pitchFamily="18" charset="0"/>
                            </a:rPr>
                          </m:ctrlPr>
                        </m:sSupPr>
                        <m:e>
                          <m:r>
                            <a:rPr lang="en-US" altLang="zh-CN" sz="1400" i="1">
                              <a:latin typeface="Cambria Math" panose="02040503050406030204" pitchFamily="18" charset="0"/>
                            </a:rPr>
                            <m:t>(</m:t>
                          </m:r>
                          <m:sSub>
                            <m:sSubPr>
                              <m:ctrlPr>
                                <a:rPr lang="zh-CN" altLang="zh-CN" sz="1400" i="1">
                                  <a:latin typeface="Cambria Math" panose="02040503050406030204" pitchFamily="18" charset="0"/>
                                </a:rPr>
                              </m:ctrlPr>
                            </m:sSubPr>
                            <m:e>
                              <m:r>
                                <m:rPr>
                                  <m:sty m:val="p"/>
                                </m:rPr>
                                <a:rPr lang="en-US" altLang="zh-CN" sz="1400" i="1">
                                  <a:latin typeface="Cambria Math" panose="02040503050406030204" pitchFamily="18" charset="0"/>
                                </a:rPr>
                                <m:t>x</m:t>
                              </m:r>
                            </m:e>
                            <m:sub>
                              <m:r>
                                <a:rPr lang="en-US" altLang="zh-CN" sz="1400" i="1">
                                  <a:latin typeface="Cambria Math" panose="02040503050406030204" pitchFamily="18" charset="0"/>
                                </a:rPr>
                                <m:t>0</m:t>
                              </m:r>
                            </m:sub>
                          </m:sSub>
                          <m:r>
                            <a:rPr lang="en-US" altLang="zh-CN" sz="1400" i="1">
                              <a:latin typeface="Cambria Math" panose="02040503050406030204" pitchFamily="18" charset="0"/>
                            </a:rPr>
                            <m:t>+</m:t>
                          </m:r>
                          <m:r>
                            <m:rPr>
                              <m:sty m:val="p"/>
                            </m:rPr>
                            <a:rPr lang="en-US" altLang="zh-CN" sz="1400" i="1">
                              <a:latin typeface="Cambria Math" panose="02040503050406030204" pitchFamily="18" charset="0"/>
                            </a:rPr>
                            <m:t>dr</m:t>
                          </m:r>
                          <m:r>
                            <a:rPr lang="en-US" altLang="zh-CN" sz="1400" i="1">
                              <a:latin typeface="Cambria Math" panose="02040503050406030204" pitchFamily="18" charset="0"/>
                            </a:rPr>
                            <m:t>)</m:t>
                          </m:r>
                        </m:e>
                        <m:sup>
                          <m:r>
                            <a:rPr lang="en-US" altLang="zh-CN" sz="1400" i="1">
                              <a:latin typeface="Cambria Math" panose="02040503050406030204" pitchFamily="18" charset="0"/>
                            </a:rPr>
                            <m:t>3</m:t>
                          </m:r>
                        </m:sup>
                      </m:sSup>
                      <m:r>
                        <a:rPr lang="en-US" altLang="zh-CN" sz="1400" i="1">
                          <a:latin typeface="Cambria Math" panose="02040503050406030204" pitchFamily="18" charset="0"/>
                        </a:rPr>
                        <m:t>=</m:t>
                      </m:r>
                      <m:sSub>
                        <m:sSubPr>
                          <m:ctrlPr>
                            <a:rPr lang="zh-CN" altLang="zh-CN" sz="1400" i="1">
                              <a:latin typeface="Cambria Math" panose="02040503050406030204" pitchFamily="18" charset="0"/>
                            </a:rPr>
                          </m:ctrlPr>
                        </m:sSubPr>
                        <m:e>
                          <m:r>
                            <m:rPr>
                              <m:sty m:val="p"/>
                            </m:rPr>
                            <a:rPr lang="en-US" altLang="zh-CN" sz="1400" i="1">
                              <a:latin typeface="Cambria Math" panose="02040503050406030204" pitchFamily="18" charset="0"/>
                            </a:rPr>
                            <m:t>c</m:t>
                          </m:r>
                        </m:e>
                        <m:sub>
                          <m:r>
                            <a:rPr lang="en-US" altLang="zh-CN" sz="1400" i="1">
                              <a:latin typeface="Cambria Math" panose="02040503050406030204" pitchFamily="18" charset="0"/>
                            </a:rPr>
                            <m:t>3</m:t>
                          </m:r>
                        </m:sub>
                      </m:sSub>
                      <m:r>
                        <a:rPr lang="en-US" altLang="zh-CN" sz="1400" i="1">
                          <a:latin typeface="Cambria Math" panose="02040503050406030204" pitchFamily="18" charset="0"/>
                        </a:rPr>
                        <m:t>(</m:t>
                      </m:r>
                      <m:sSup>
                        <m:sSupPr>
                          <m:ctrlPr>
                            <a:rPr lang="zh-CN" altLang="zh-CN" sz="1400" i="1">
                              <a:latin typeface="Cambria Math" panose="02040503050406030204" pitchFamily="18" charset="0"/>
                            </a:rPr>
                          </m:ctrlPr>
                        </m:sSupPr>
                        <m:e>
                          <m:r>
                            <m:rPr>
                              <m:sty m:val="p"/>
                            </m:rPr>
                            <a:rPr lang="en-US" altLang="zh-CN" sz="1400" i="1">
                              <a:latin typeface="Cambria Math" panose="02040503050406030204" pitchFamily="18" charset="0"/>
                            </a:rPr>
                            <m:t>dr</m:t>
                          </m:r>
                        </m:e>
                        <m:sup>
                          <m:r>
                            <a:rPr lang="en-US" altLang="zh-CN" sz="1400" i="1">
                              <a:latin typeface="Cambria Math" panose="02040503050406030204" pitchFamily="18" charset="0"/>
                            </a:rPr>
                            <m:t>3</m:t>
                          </m:r>
                        </m:sup>
                      </m:sSup>
                      <m:r>
                        <a:rPr lang="en-US" altLang="zh-CN" sz="1400" i="1">
                          <a:latin typeface="Cambria Math" panose="02040503050406030204" pitchFamily="18" charset="0"/>
                        </a:rPr>
                        <m:t>+3</m:t>
                      </m:r>
                      <m:sSup>
                        <m:sSupPr>
                          <m:ctrlPr>
                            <a:rPr lang="zh-CN" altLang="zh-CN" sz="1400" i="1">
                              <a:latin typeface="Cambria Math" panose="02040503050406030204" pitchFamily="18" charset="0"/>
                            </a:rPr>
                          </m:ctrlPr>
                        </m:sSupPr>
                        <m:e>
                          <m:r>
                            <m:rPr>
                              <m:sty m:val="p"/>
                            </m:rPr>
                            <a:rPr lang="en-US" altLang="zh-CN" sz="1400" i="1">
                              <a:latin typeface="Cambria Math" panose="02040503050406030204" pitchFamily="18" charset="0"/>
                            </a:rPr>
                            <m:t>dr</m:t>
                          </m:r>
                        </m:e>
                        <m:sup>
                          <m:r>
                            <a:rPr lang="en-US" altLang="zh-CN" sz="1400" i="1">
                              <a:latin typeface="Cambria Math" panose="02040503050406030204" pitchFamily="18" charset="0"/>
                            </a:rPr>
                            <m:t>2</m:t>
                          </m:r>
                        </m:sup>
                      </m:sSup>
                      <m:sSub>
                        <m:sSubPr>
                          <m:ctrlPr>
                            <a:rPr lang="zh-CN" altLang="zh-CN" sz="1400" i="1">
                              <a:latin typeface="Cambria Math" panose="02040503050406030204" pitchFamily="18" charset="0"/>
                            </a:rPr>
                          </m:ctrlPr>
                        </m:sSubPr>
                        <m:e>
                          <m:r>
                            <m:rPr>
                              <m:sty m:val="p"/>
                            </m:rPr>
                            <a:rPr lang="en-US" altLang="zh-CN" sz="1400" i="1">
                              <a:latin typeface="Cambria Math" panose="02040503050406030204" pitchFamily="18" charset="0"/>
                            </a:rPr>
                            <m:t>x</m:t>
                          </m:r>
                        </m:e>
                        <m:sub>
                          <m:r>
                            <a:rPr lang="en-US" altLang="zh-CN" sz="1400" i="1">
                              <a:latin typeface="Cambria Math" panose="02040503050406030204" pitchFamily="18" charset="0"/>
                            </a:rPr>
                            <m:t>0</m:t>
                          </m:r>
                        </m:sub>
                      </m:sSub>
                      <m:r>
                        <a:rPr lang="en-US" altLang="zh-CN" sz="1400" i="1">
                          <a:latin typeface="Cambria Math" panose="02040503050406030204" pitchFamily="18" charset="0"/>
                        </a:rPr>
                        <m:t>+3</m:t>
                      </m:r>
                      <m:r>
                        <m:rPr>
                          <m:sty m:val="p"/>
                        </m:rPr>
                        <a:rPr lang="en-US" altLang="zh-CN" sz="1400" i="1">
                          <a:latin typeface="Cambria Math" panose="02040503050406030204" pitchFamily="18" charset="0"/>
                        </a:rPr>
                        <m:t>dr</m:t>
                      </m:r>
                      <m:sSubSup>
                        <m:sSubSupPr>
                          <m:ctrlPr>
                            <a:rPr lang="zh-CN" altLang="zh-CN" sz="1400" i="1">
                              <a:latin typeface="Cambria Math" panose="02040503050406030204" pitchFamily="18" charset="0"/>
                            </a:rPr>
                          </m:ctrlPr>
                        </m:sSubSupPr>
                        <m:e>
                          <m:r>
                            <m:rPr>
                              <m:sty m:val="p"/>
                            </m:rPr>
                            <a:rPr lang="en-US" altLang="zh-CN" sz="1400" i="1">
                              <a:latin typeface="Cambria Math" panose="02040503050406030204" pitchFamily="18" charset="0"/>
                            </a:rPr>
                            <m:t>x</m:t>
                          </m:r>
                        </m:e>
                        <m:sub>
                          <m:r>
                            <a:rPr lang="en-US" altLang="zh-CN" sz="1400" i="1">
                              <a:latin typeface="Cambria Math" panose="02040503050406030204" pitchFamily="18" charset="0"/>
                            </a:rPr>
                            <m:t>0</m:t>
                          </m:r>
                        </m:sub>
                        <m:sup>
                          <m:r>
                            <a:rPr lang="en-US" altLang="zh-CN" sz="1400" i="1">
                              <a:latin typeface="Cambria Math" panose="02040503050406030204" pitchFamily="18" charset="0"/>
                            </a:rPr>
                            <m:t>2</m:t>
                          </m:r>
                        </m:sup>
                      </m:sSubSup>
                      <m:r>
                        <a:rPr lang="en-US" altLang="zh-CN" sz="1400" i="1">
                          <a:latin typeface="Cambria Math" panose="02040503050406030204" pitchFamily="18" charset="0"/>
                        </a:rPr>
                        <m:t>+</m:t>
                      </m:r>
                      <m:sSubSup>
                        <m:sSubSupPr>
                          <m:ctrlPr>
                            <a:rPr lang="zh-CN" altLang="zh-CN" sz="1400" i="1">
                              <a:latin typeface="Cambria Math" panose="02040503050406030204" pitchFamily="18" charset="0"/>
                            </a:rPr>
                          </m:ctrlPr>
                        </m:sSubSupPr>
                        <m:e>
                          <m:r>
                            <m:rPr>
                              <m:sty m:val="p"/>
                            </m:rPr>
                            <a:rPr lang="en-US" altLang="zh-CN" sz="1400" i="1">
                              <a:latin typeface="Cambria Math" panose="02040503050406030204" pitchFamily="18" charset="0"/>
                            </a:rPr>
                            <m:t>x</m:t>
                          </m:r>
                        </m:e>
                        <m:sub>
                          <m:r>
                            <a:rPr lang="en-US" altLang="zh-CN" sz="1400" i="1">
                              <a:latin typeface="Cambria Math" panose="02040503050406030204" pitchFamily="18" charset="0"/>
                            </a:rPr>
                            <m:t>0</m:t>
                          </m:r>
                        </m:sub>
                        <m:sup>
                          <m:r>
                            <a:rPr lang="en-US" altLang="zh-CN" sz="1400" i="1">
                              <a:latin typeface="Cambria Math" panose="02040503050406030204" pitchFamily="18" charset="0"/>
                            </a:rPr>
                            <m:t>3</m:t>
                          </m:r>
                        </m:sup>
                      </m:sSubSup>
                      <m:r>
                        <a:rPr lang="en-US" altLang="zh-CN" sz="1400" i="1">
                          <a:latin typeface="Cambria Math" panose="02040503050406030204" pitchFamily="18" charset="0"/>
                        </a:rPr>
                        <m:t>)</m:t>
                      </m:r>
                    </m:oMath>
                  </m:oMathPara>
                </a14:m>
                <a:endParaRPr lang="en-US" altLang="zh-CN" sz="1400" i="1" dirty="0">
                  <a:latin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35505835-365B-1899-0229-759D96E856D3}"/>
                  </a:ext>
                </a:extLst>
              </p:cNvPr>
              <p:cNvSpPr txBox="1">
                <a:spLocks noRot="1" noChangeAspect="1" noMove="1" noResize="1" noEditPoints="1" noAdjustHandles="1" noChangeArrowheads="1" noChangeShapeType="1" noTextEdit="1"/>
              </p:cNvSpPr>
              <p:nvPr/>
            </p:nvSpPr>
            <p:spPr>
              <a:xfrm>
                <a:off x="8236654" y="4093266"/>
                <a:ext cx="3191625" cy="656590"/>
              </a:xfrm>
              <a:prstGeom prst="rect">
                <a:avLst/>
              </a:prstGeom>
              <a:blipFill>
                <a:blip r:embed="rId11"/>
                <a:stretch>
                  <a:fillRect/>
                </a:stretch>
              </a:blipFill>
            </p:spPr>
            <p:txBody>
              <a:bodyPr/>
              <a:lstStyle/>
              <a:p>
                <a:r>
                  <a:rPr lang="zh-CN" altLang="en-US">
                    <a:noFill/>
                  </a:rPr>
                  <a:t> </a:t>
                </a:r>
              </a:p>
            </p:txBody>
          </p:sp>
        </mc:Fallback>
      </mc:AlternateContent>
      <p:sp>
        <p:nvSpPr>
          <p:cNvPr id="28" name="文本框 24">
            <a:extLst>
              <a:ext uri="{FF2B5EF4-FFF2-40B4-BE49-F238E27FC236}">
                <a16:creationId xmlns:a16="http://schemas.microsoft.com/office/drawing/2014/main" id="{BCDB0B7D-A541-68A3-C410-0ECC5C2ACF47}"/>
              </a:ext>
            </a:extLst>
          </p:cNvPr>
          <p:cNvSpPr txBox="1"/>
          <p:nvPr/>
        </p:nvSpPr>
        <p:spPr>
          <a:xfrm>
            <a:off x="8165397" y="4945944"/>
            <a:ext cx="853315" cy="523220"/>
          </a:xfrm>
          <a:prstGeom prst="rect">
            <a:avLst/>
          </a:prstGeom>
          <a:noFill/>
        </p:spPr>
        <p:txBody>
          <a:bodyPr wrap="square" rtlCol="0">
            <a:spAutoFit/>
          </a:bodyPr>
          <a:lstStyle/>
          <a:p>
            <a:r>
              <a:rPr lang="en-US" altLang="zh-CN" sz="1400" dirty="0">
                <a:solidFill>
                  <a:srgbClr val="FF0000"/>
                </a:solidFill>
              </a:rPr>
              <a:t>Nolinear effect</a:t>
            </a:r>
            <a:endParaRPr lang="zh-CN" altLang="en-US" sz="1400" dirty="0">
              <a:solidFill>
                <a:srgbClr val="FF0000"/>
              </a:solidFill>
            </a:endParaRPr>
          </a:p>
        </p:txBody>
      </p:sp>
      <p:sp>
        <p:nvSpPr>
          <p:cNvPr id="30" name="矩形 25">
            <a:extLst>
              <a:ext uri="{FF2B5EF4-FFF2-40B4-BE49-F238E27FC236}">
                <a16:creationId xmlns:a16="http://schemas.microsoft.com/office/drawing/2014/main" id="{223A81A0-4D9D-846A-0E92-94182204827D}"/>
              </a:ext>
            </a:extLst>
          </p:cNvPr>
          <p:cNvSpPr/>
          <p:nvPr/>
        </p:nvSpPr>
        <p:spPr bwMode="auto">
          <a:xfrm>
            <a:off x="8927020" y="4446843"/>
            <a:ext cx="424506" cy="258663"/>
          </a:xfrm>
          <a:prstGeom prst="rect">
            <a:avLst/>
          </a:prstGeom>
          <a:noFill/>
          <a:ln w="254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cxnSp>
        <p:nvCxnSpPr>
          <p:cNvPr id="32" name="直接箭头连接符 6">
            <a:extLst>
              <a:ext uri="{FF2B5EF4-FFF2-40B4-BE49-F238E27FC236}">
                <a16:creationId xmlns:a16="http://schemas.microsoft.com/office/drawing/2014/main" id="{E41670A2-CE3D-4026-6AFB-A7001A5E1222}"/>
              </a:ext>
            </a:extLst>
          </p:cNvPr>
          <p:cNvCxnSpPr>
            <a:cxnSpLocks/>
            <a:stCxn id="30" idx="2"/>
            <a:endCxn id="28" idx="0"/>
          </p:cNvCxnSpPr>
          <p:nvPr/>
        </p:nvCxnSpPr>
        <p:spPr bwMode="auto">
          <a:xfrm flipH="1">
            <a:off x="8592055" y="4705506"/>
            <a:ext cx="547218" cy="240438"/>
          </a:xfrm>
          <a:prstGeom prst="straightConnector1">
            <a:avLst/>
          </a:prstGeom>
          <a:solidFill>
            <a:srgbClr val="FFFFFF"/>
          </a:solidFill>
          <a:ln w="22225" cap="flat" cmpd="sng" algn="ctr">
            <a:solidFill>
              <a:srgbClr val="FF0000"/>
            </a:solidFill>
            <a:prstDash val="solid"/>
            <a:round/>
            <a:headEnd type="none" w="med" len="med"/>
            <a:tailEnd type="triangle"/>
          </a:ln>
        </p:spPr>
      </p:cxnSp>
      <p:sp>
        <p:nvSpPr>
          <p:cNvPr id="49" name="文本框 24">
            <a:extLst>
              <a:ext uri="{FF2B5EF4-FFF2-40B4-BE49-F238E27FC236}">
                <a16:creationId xmlns:a16="http://schemas.microsoft.com/office/drawing/2014/main" id="{A6AF6E71-E2A4-26C5-10CF-07817E485A01}"/>
              </a:ext>
            </a:extLst>
          </p:cNvPr>
          <p:cNvSpPr txBox="1"/>
          <p:nvPr/>
        </p:nvSpPr>
        <p:spPr>
          <a:xfrm>
            <a:off x="9107333" y="4945944"/>
            <a:ext cx="1168069" cy="307777"/>
          </a:xfrm>
          <a:prstGeom prst="rect">
            <a:avLst/>
          </a:prstGeom>
          <a:noFill/>
        </p:spPr>
        <p:txBody>
          <a:bodyPr wrap="square" rtlCol="0">
            <a:spAutoFit/>
          </a:bodyPr>
          <a:lstStyle/>
          <a:p>
            <a:r>
              <a:rPr lang="en-US" altLang="zh-CN" sz="1400" dirty="0">
                <a:solidFill>
                  <a:srgbClr val="FF0000"/>
                </a:solidFill>
              </a:rPr>
              <a:t>quadrupole</a:t>
            </a:r>
            <a:endParaRPr lang="zh-CN" altLang="en-US" sz="1400" dirty="0">
              <a:solidFill>
                <a:srgbClr val="FF0000"/>
              </a:solidFill>
            </a:endParaRPr>
          </a:p>
        </p:txBody>
      </p:sp>
      <p:sp>
        <p:nvSpPr>
          <p:cNvPr id="50" name="矩形 25">
            <a:extLst>
              <a:ext uri="{FF2B5EF4-FFF2-40B4-BE49-F238E27FC236}">
                <a16:creationId xmlns:a16="http://schemas.microsoft.com/office/drawing/2014/main" id="{35A57B41-134C-5C6A-3A15-487CF3F9C8B4}"/>
              </a:ext>
            </a:extLst>
          </p:cNvPr>
          <p:cNvSpPr/>
          <p:nvPr/>
        </p:nvSpPr>
        <p:spPr bwMode="auto">
          <a:xfrm>
            <a:off x="9515631" y="4432685"/>
            <a:ext cx="279398" cy="258663"/>
          </a:xfrm>
          <a:prstGeom prst="rect">
            <a:avLst/>
          </a:prstGeom>
          <a:noFill/>
          <a:ln w="254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cxnSp>
        <p:nvCxnSpPr>
          <p:cNvPr id="51" name="直接箭头连接符 6">
            <a:extLst>
              <a:ext uri="{FF2B5EF4-FFF2-40B4-BE49-F238E27FC236}">
                <a16:creationId xmlns:a16="http://schemas.microsoft.com/office/drawing/2014/main" id="{574E766A-A974-4EC9-AF2F-72D41102574D}"/>
              </a:ext>
            </a:extLst>
          </p:cNvPr>
          <p:cNvCxnSpPr>
            <a:cxnSpLocks/>
            <a:stCxn id="50" idx="2"/>
          </p:cNvCxnSpPr>
          <p:nvPr/>
        </p:nvCxnSpPr>
        <p:spPr bwMode="auto">
          <a:xfrm flipH="1">
            <a:off x="8638540" y="4691348"/>
            <a:ext cx="1016790" cy="240438"/>
          </a:xfrm>
          <a:prstGeom prst="straightConnector1">
            <a:avLst/>
          </a:prstGeom>
          <a:solidFill>
            <a:srgbClr val="FFFFFF"/>
          </a:solidFill>
          <a:ln w="22225" cap="flat" cmpd="sng" algn="ctr">
            <a:solidFill>
              <a:srgbClr val="FF0000"/>
            </a:solidFill>
            <a:prstDash val="solid"/>
            <a:round/>
            <a:headEnd type="none" w="med" len="med"/>
            <a:tailEnd type="triangle"/>
          </a:ln>
        </p:spPr>
      </p:cxnSp>
      <p:sp>
        <p:nvSpPr>
          <p:cNvPr id="54" name="矩形 25">
            <a:extLst>
              <a:ext uri="{FF2B5EF4-FFF2-40B4-BE49-F238E27FC236}">
                <a16:creationId xmlns:a16="http://schemas.microsoft.com/office/drawing/2014/main" id="{DD7DE791-CD05-D244-5508-C73A8CF769B1}"/>
              </a:ext>
            </a:extLst>
          </p:cNvPr>
          <p:cNvSpPr/>
          <p:nvPr/>
        </p:nvSpPr>
        <p:spPr bwMode="auto">
          <a:xfrm>
            <a:off x="10252483" y="4444817"/>
            <a:ext cx="288480" cy="258663"/>
          </a:xfrm>
          <a:prstGeom prst="rect">
            <a:avLst/>
          </a:prstGeom>
          <a:noFill/>
          <a:ln w="254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cxnSp>
        <p:nvCxnSpPr>
          <p:cNvPr id="55" name="直接箭头连接符 6">
            <a:extLst>
              <a:ext uri="{FF2B5EF4-FFF2-40B4-BE49-F238E27FC236}">
                <a16:creationId xmlns:a16="http://schemas.microsoft.com/office/drawing/2014/main" id="{682A2EDB-50E0-DA0B-40C1-B0A13B33C410}"/>
              </a:ext>
            </a:extLst>
          </p:cNvPr>
          <p:cNvCxnSpPr>
            <a:cxnSpLocks/>
            <a:stCxn id="54" idx="2"/>
            <a:endCxn id="49" idx="0"/>
          </p:cNvCxnSpPr>
          <p:nvPr/>
        </p:nvCxnSpPr>
        <p:spPr bwMode="auto">
          <a:xfrm flipH="1">
            <a:off x="9691368" y="4703480"/>
            <a:ext cx="705355" cy="242464"/>
          </a:xfrm>
          <a:prstGeom prst="straightConnector1">
            <a:avLst/>
          </a:prstGeom>
          <a:solidFill>
            <a:srgbClr val="FFFFFF"/>
          </a:solidFill>
          <a:ln w="22225" cap="flat" cmpd="sng" algn="ctr">
            <a:solidFill>
              <a:srgbClr val="FF0000"/>
            </a:solidFill>
            <a:prstDash val="solid"/>
            <a:round/>
            <a:headEnd type="none" w="med" len="med"/>
            <a:tailEnd type="triangle"/>
          </a:ln>
        </p:spPr>
      </p:cxnSp>
      <p:sp>
        <p:nvSpPr>
          <p:cNvPr id="59" name="矩形 25">
            <a:extLst>
              <a:ext uri="{FF2B5EF4-FFF2-40B4-BE49-F238E27FC236}">
                <a16:creationId xmlns:a16="http://schemas.microsoft.com/office/drawing/2014/main" id="{AF3CC874-E1F3-211F-48DF-EE2F04D9253B}"/>
              </a:ext>
            </a:extLst>
          </p:cNvPr>
          <p:cNvSpPr/>
          <p:nvPr/>
        </p:nvSpPr>
        <p:spPr bwMode="auto">
          <a:xfrm>
            <a:off x="10798610" y="4445164"/>
            <a:ext cx="288480" cy="258663"/>
          </a:xfrm>
          <a:prstGeom prst="rect">
            <a:avLst/>
          </a:prstGeom>
          <a:noFill/>
          <a:ln w="254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sp>
        <p:nvSpPr>
          <p:cNvPr id="60" name="文本框 24">
            <a:extLst>
              <a:ext uri="{FF2B5EF4-FFF2-40B4-BE49-F238E27FC236}">
                <a16:creationId xmlns:a16="http://schemas.microsoft.com/office/drawing/2014/main" id="{8A752056-27E4-60BB-8E7D-1FB688F2BD20}"/>
              </a:ext>
            </a:extLst>
          </p:cNvPr>
          <p:cNvSpPr txBox="1"/>
          <p:nvPr/>
        </p:nvSpPr>
        <p:spPr>
          <a:xfrm>
            <a:off x="10252484" y="4945944"/>
            <a:ext cx="1329120" cy="523220"/>
          </a:xfrm>
          <a:prstGeom prst="rect">
            <a:avLst/>
          </a:prstGeom>
          <a:noFill/>
        </p:spPr>
        <p:txBody>
          <a:bodyPr wrap="square" rtlCol="0">
            <a:spAutoFit/>
          </a:bodyPr>
          <a:lstStyle/>
          <a:p>
            <a:r>
              <a:rPr lang="en-US" altLang="zh-CN" sz="1400" dirty="0">
                <a:solidFill>
                  <a:srgbClr val="FF0000"/>
                </a:solidFill>
              </a:rPr>
              <a:t>Dipole, distort Isochronism</a:t>
            </a:r>
            <a:endParaRPr lang="zh-CN" altLang="en-US" sz="1400" dirty="0">
              <a:solidFill>
                <a:srgbClr val="FF0000"/>
              </a:solidFill>
            </a:endParaRPr>
          </a:p>
        </p:txBody>
      </p:sp>
      <p:cxnSp>
        <p:nvCxnSpPr>
          <p:cNvPr id="62" name="直接箭头连接符 6">
            <a:extLst>
              <a:ext uri="{FF2B5EF4-FFF2-40B4-BE49-F238E27FC236}">
                <a16:creationId xmlns:a16="http://schemas.microsoft.com/office/drawing/2014/main" id="{6A92B2EF-FA16-52E0-CDDF-B7F752370032}"/>
              </a:ext>
            </a:extLst>
          </p:cNvPr>
          <p:cNvCxnSpPr>
            <a:cxnSpLocks/>
            <a:stCxn id="59" idx="2"/>
            <a:endCxn id="60" idx="0"/>
          </p:cNvCxnSpPr>
          <p:nvPr/>
        </p:nvCxnSpPr>
        <p:spPr bwMode="auto">
          <a:xfrm flipH="1">
            <a:off x="10917044" y="4703827"/>
            <a:ext cx="25806" cy="242117"/>
          </a:xfrm>
          <a:prstGeom prst="straightConnector1">
            <a:avLst/>
          </a:prstGeom>
          <a:solidFill>
            <a:srgbClr val="FFFFFF"/>
          </a:solidFill>
          <a:ln w="22225" cap="flat" cmpd="sng" algn="ctr">
            <a:solidFill>
              <a:srgbClr val="FF0000"/>
            </a:solidFill>
            <a:prstDash val="solid"/>
            <a:round/>
            <a:headEnd type="none" w="med" len="med"/>
            <a:tailEnd type="triangle"/>
          </a:ln>
        </p:spPr>
      </p:cxnSp>
      <p:pic>
        <p:nvPicPr>
          <p:cNvPr id="24222" name="图片 14">
            <a:extLst>
              <a:ext uri="{FF2B5EF4-FFF2-40B4-BE49-F238E27FC236}">
                <a16:creationId xmlns:a16="http://schemas.microsoft.com/office/drawing/2014/main" id="{4F119705-129D-F829-B0D2-C5AC8F948C8E}"/>
              </a:ext>
            </a:extLst>
          </p:cNvPr>
          <p:cNvPicPr/>
          <p:nvPr/>
        </p:nvPicPr>
        <p:blipFill rotWithShape="1">
          <a:blip r:embed="rId12">
            <a:extLst>
              <a:ext uri="{28A0092B-C50C-407E-A947-70E740481C1C}">
                <a14:useLocalDpi xmlns:a14="http://schemas.microsoft.com/office/drawing/2010/main" val="0"/>
              </a:ext>
            </a:extLst>
          </a:blip>
          <a:srcRect t="47519"/>
          <a:stretch/>
        </p:blipFill>
        <p:spPr>
          <a:xfrm>
            <a:off x="8306475" y="5495723"/>
            <a:ext cx="2840009" cy="1045939"/>
          </a:xfrm>
          <a:prstGeom prst="rect">
            <a:avLst/>
          </a:prstGeom>
        </p:spPr>
      </p:pic>
      <p:sp>
        <p:nvSpPr>
          <p:cNvPr id="24225" name="TextBox 24224">
            <a:extLst>
              <a:ext uri="{FF2B5EF4-FFF2-40B4-BE49-F238E27FC236}">
                <a16:creationId xmlns:a16="http://schemas.microsoft.com/office/drawing/2014/main" id="{78618553-135C-0F58-F61D-CF910C368C0B}"/>
              </a:ext>
            </a:extLst>
          </p:cNvPr>
          <p:cNvSpPr txBox="1"/>
          <p:nvPr/>
        </p:nvSpPr>
        <p:spPr>
          <a:xfrm>
            <a:off x="607107" y="4389210"/>
            <a:ext cx="3409577" cy="2036007"/>
          </a:xfrm>
          <a:prstGeom prst="rect">
            <a:avLst/>
          </a:prstGeom>
          <a:noFill/>
        </p:spPr>
        <p:txBody>
          <a:bodyPr wrap="square">
            <a:spAutoFit/>
          </a:bodyPr>
          <a:lstStyle/>
          <a:p>
            <a:pPr marL="342900" indent="-342900" algn="just">
              <a:lnSpc>
                <a:spcPct val="114000"/>
              </a:lnSpc>
              <a:buFont typeface="Wingdings" pitchFamily="2" charset="2"/>
              <a:buChar char="q"/>
            </a:pPr>
            <a:r>
              <a:rPr lang="en-GB" sz="1600" b="1" kern="800" dirty="0">
                <a:latin typeface="+mn-ea"/>
                <a:cs typeface="Times New Roman" panose="02020603050405020304" pitchFamily="18" charset="0"/>
              </a:rPr>
              <a:t>M</a:t>
            </a:r>
            <a:r>
              <a:rPr lang="en-GB" sz="1600" b="1" kern="800" dirty="0">
                <a:effectLst/>
                <a:latin typeface="+mn-ea"/>
                <a:cs typeface="Times New Roman" panose="02020603050405020304" pitchFamily="18" charset="0"/>
              </a:rPr>
              <a:t>odulating the magnetic field gradient in a large radial range, provides additional focusing power and chromaticity  matching effects, </a:t>
            </a:r>
            <a:r>
              <a:rPr lang="en-GB" sz="1600" b="1" kern="800" dirty="0">
                <a:solidFill>
                  <a:srgbClr val="C00000"/>
                </a:solidFill>
                <a:effectLst/>
                <a:latin typeface="+mn-ea"/>
                <a:cs typeface="Times New Roman" panose="02020603050405020304" pitchFamily="18" charset="0"/>
              </a:rPr>
              <a:t>hit the energy limit of isochronous accelerators.</a:t>
            </a:r>
            <a:endParaRPr lang="en-CN" sz="1600" b="1" dirty="0">
              <a:solidFill>
                <a:srgbClr val="C00000"/>
              </a:solidFill>
              <a:latin typeface="+mn-ea"/>
            </a:endParaRPr>
          </a:p>
        </p:txBody>
      </p:sp>
    </p:spTree>
    <p:extLst>
      <p:ext uri="{BB962C8B-B14F-4D97-AF65-F5344CB8AC3E}">
        <p14:creationId xmlns:p14="http://schemas.microsoft.com/office/powerpoint/2010/main" val="2278255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6">
            <a:extLst>
              <a:ext uri="{FF2B5EF4-FFF2-40B4-BE49-F238E27FC236}">
                <a16:creationId xmlns:a16="http://schemas.microsoft.com/office/drawing/2014/main" id="{2E89B47A-76E4-8CF3-4A96-2272AF118E65}"/>
              </a:ext>
            </a:extLst>
          </p:cNvPr>
          <p:cNvSpPr txBox="1"/>
          <p:nvPr/>
        </p:nvSpPr>
        <p:spPr>
          <a:xfrm>
            <a:off x="173911" y="40658"/>
            <a:ext cx="9732089"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Injection, extraction, and RF consideration</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8" name="组合 105">
            <a:extLst>
              <a:ext uri="{FF2B5EF4-FFF2-40B4-BE49-F238E27FC236}">
                <a16:creationId xmlns:a16="http://schemas.microsoft.com/office/drawing/2014/main" id="{4F45001A-C831-C72B-525F-85E7CF88ACC0}"/>
              </a:ext>
            </a:extLst>
          </p:cNvPr>
          <p:cNvGrpSpPr>
            <a:grpSpLocks/>
          </p:cNvGrpSpPr>
          <p:nvPr/>
        </p:nvGrpSpPr>
        <p:grpSpPr bwMode="auto">
          <a:xfrm>
            <a:off x="485775" y="1027112"/>
            <a:ext cx="11190288" cy="658812"/>
            <a:chOff x="906299" y="1579891"/>
            <a:chExt cx="11190369" cy="905811"/>
          </a:xfrm>
        </p:grpSpPr>
        <p:grpSp>
          <p:nvGrpSpPr>
            <p:cNvPr id="10" name="组合 106">
              <a:extLst>
                <a:ext uri="{FF2B5EF4-FFF2-40B4-BE49-F238E27FC236}">
                  <a16:creationId xmlns:a16="http://schemas.microsoft.com/office/drawing/2014/main" id="{2B7302C2-E812-FCCC-DA9E-470C988F43C0}"/>
                </a:ext>
              </a:extLst>
            </p:cNvPr>
            <p:cNvGrpSpPr>
              <a:grpSpLocks/>
            </p:cNvGrpSpPr>
            <p:nvPr/>
          </p:nvGrpSpPr>
          <p:grpSpPr bwMode="auto">
            <a:xfrm>
              <a:off x="906299" y="1579891"/>
              <a:ext cx="11190369" cy="905811"/>
              <a:chOff x="479425" y="1597484"/>
              <a:chExt cx="12025856" cy="973441"/>
            </a:xfrm>
          </p:grpSpPr>
          <p:sp>
            <p:nvSpPr>
              <p:cNvPr id="14" name="矩形: 剪去单角 108">
                <a:extLst>
                  <a:ext uri="{FF2B5EF4-FFF2-40B4-BE49-F238E27FC236}">
                    <a16:creationId xmlns:a16="http://schemas.microsoft.com/office/drawing/2014/main" id="{626EA515-1C36-F5E5-B63D-851ADEF0CFF9}"/>
                  </a:ext>
                </a:extLst>
              </p:cNvPr>
              <p:cNvSpPr/>
              <p:nvPr/>
            </p:nvSpPr>
            <p:spPr>
              <a:xfrm>
                <a:off x="528901" y="1597484"/>
                <a:ext cx="11976380"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15" name="直角三角形 109">
                <a:extLst>
                  <a:ext uri="{FF2B5EF4-FFF2-40B4-BE49-F238E27FC236}">
                    <a16:creationId xmlns:a16="http://schemas.microsoft.com/office/drawing/2014/main" id="{05E1F8C5-A56F-DF6B-ECB3-683DDA00C086}"/>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0" name="组合 110">
                <a:extLst>
                  <a:ext uri="{FF2B5EF4-FFF2-40B4-BE49-F238E27FC236}">
                    <a16:creationId xmlns:a16="http://schemas.microsoft.com/office/drawing/2014/main" id="{A1D84508-F3EB-5257-BDD0-8743005FAB02}"/>
                  </a:ext>
                </a:extLst>
              </p:cNvPr>
              <p:cNvGrpSpPr>
                <a:grpSpLocks/>
              </p:cNvGrpSpPr>
              <p:nvPr/>
            </p:nvGrpSpPr>
            <p:grpSpPr bwMode="auto">
              <a:xfrm>
                <a:off x="479425" y="1651433"/>
                <a:ext cx="2105250" cy="865542"/>
                <a:chOff x="479425" y="1651433"/>
                <a:chExt cx="2105250" cy="865542"/>
              </a:xfrm>
            </p:grpSpPr>
            <p:sp>
              <p:nvSpPr>
                <p:cNvPr id="31" name="任意多边形: 形状 111">
                  <a:extLst>
                    <a:ext uri="{FF2B5EF4-FFF2-40B4-BE49-F238E27FC236}">
                      <a16:creationId xmlns:a16="http://schemas.microsoft.com/office/drawing/2014/main" id="{2CBB6503-4894-3281-238B-8BC3CC43C6B9}"/>
                    </a:ext>
                  </a:extLst>
                </p:cNvPr>
                <p:cNvSpPr/>
                <p:nvPr/>
              </p:nvSpPr>
              <p:spPr>
                <a:xfrm>
                  <a:off x="479425" y="1651433"/>
                  <a:ext cx="2105250"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90487CCB-1E99-ED79-6664-AF9FB0287D84}"/>
                    </a:ext>
                  </a:extLst>
                </p:cNvPr>
                <p:cNvSpPr/>
                <p:nvPr/>
              </p:nvSpPr>
              <p:spPr>
                <a:xfrm>
                  <a:off x="487956" y="1717111"/>
                  <a:ext cx="1878347" cy="682142"/>
                </a:xfrm>
                <a:prstGeom prst="rect">
                  <a:avLst/>
                </a:prstGeom>
              </p:spPr>
              <p:txBody>
                <a:bodyPr>
                  <a:spAutoFit/>
                </a:bodyPr>
                <a:lstStyle/>
                <a:p>
                  <a:pPr algn="ctr" defTabSz="457200" fontAlgn="auto">
                    <a:spcBef>
                      <a:spcPts val="0"/>
                    </a:spcBef>
                    <a:spcAft>
                      <a:spcPts val="0"/>
                    </a:spcAft>
                    <a:defRPr/>
                  </a:pPr>
                  <a:r>
                    <a:rPr lang="en-US" altLang="zh-CN" sz="2400" b="1" spc="50" dirty="0">
                      <a:ln w="3175">
                        <a:noFill/>
                      </a:ln>
                      <a:solidFill>
                        <a:schemeClr val="bg1"/>
                      </a:solidFill>
                      <a:latin typeface="Arial" panose="020B0604020202020204"/>
                      <a:cs typeface="+mn-ea"/>
                      <a:sym typeface="+mn-lt"/>
                    </a:rPr>
                    <a:t>Extraction</a:t>
                  </a:r>
                  <a:endParaRPr lang="zh-CN" altLang="en-US" sz="2400" b="1" spc="50" dirty="0">
                    <a:ln w="3175">
                      <a:noFill/>
                    </a:ln>
                    <a:solidFill>
                      <a:schemeClr val="bg1"/>
                    </a:solidFill>
                    <a:latin typeface="Arial" panose="020B0604020202020204"/>
                    <a:cs typeface="+mn-ea"/>
                    <a:sym typeface="+mn-lt"/>
                  </a:endParaRPr>
                </a:p>
              </p:txBody>
            </p:sp>
          </p:grpSp>
        </p:grpSp>
        <p:sp>
          <p:nvSpPr>
            <p:cNvPr id="13" name="矩形 107">
              <a:extLst>
                <a:ext uri="{FF2B5EF4-FFF2-40B4-BE49-F238E27FC236}">
                  <a16:creationId xmlns:a16="http://schemas.microsoft.com/office/drawing/2014/main" id="{35E0A4E6-CBE3-3DF5-C5F3-6B8412F032D1}"/>
                </a:ext>
              </a:extLst>
            </p:cNvPr>
            <p:cNvSpPr/>
            <p:nvPr/>
          </p:nvSpPr>
          <p:spPr>
            <a:xfrm>
              <a:off x="2955280" y="1715111"/>
              <a:ext cx="9038590" cy="634752"/>
            </a:xfrm>
            <a:prstGeom prst="rect">
              <a:avLst/>
            </a:prstGeom>
            <a:noFill/>
            <a:ln w="9525">
              <a:noFill/>
            </a:ln>
          </p:spPr>
          <p:txBody>
            <a:bodyPr>
              <a:spAutoFit/>
            </a:bodyPr>
            <a:lstStyle/>
            <a:p>
              <a:r>
                <a:rPr lang="en-GB" altLang="zh-CN" sz="2400" b="1" noProof="1">
                  <a:solidFill>
                    <a:srgbClr val="164E8C"/>
                  </a:solidFill>
                  <a:sym typeface="Arial" panose="020B0604020202020204" pitchFamily="34" charset="0"/>
                </a:rPr>
                <a:t>Two methods for increasing the turn separation</a:t>
              </a:r>
            </a:p>
          </p:txBody>
        </p:sp>
      </p:grpSp>
      <p:sp>
        <p:nvSpPr>
          <p:cNvPr id="37" name="TextBox 36">
            <a:extLst>
              <a:ext uri="{FF2B5EF4-FFF2-40B4-BE49-F238E27FC236}">
                <a16:creationId xmlns:a16="http://schemas.microsoft.com/office/drawing/2014/main" id="{C9CA4D4F-6048-DAAA-9B60-677289DAFF08}"/>
              </a:ext>
            </a:extLst>
          </p:cNvPr>
          <p:cNvSpPr txBox="1"/>
          <p:nvPr/>
        </p:nvSpPr>
        <p:spPr>
          <a:xfrm>
            <a:off x="531811" y="1866024"/>
            <a:ext cx="11041455" cy="1015663"/>
          </a:xfrm>
          <a:prstGeom prst="rect">
            <a:avLst/>
          </a:prstGeom>
          <a:noFill/>
        </p:spPr>
        <p:txBody>
          <a:bodyPr wrap="square">
            <a:spAutoFit/>
          </a:bodyPr>
          <a:lstStyle/>
          <a:p>
            <a:pPr algn="just"/>
            <a:r>
              <a:rPr lang="zh-CN" altLang="en-US" sz="2000" b="1" kern="800" dirty="0">
                <a:ea typeface="SimSun" panose="02010600030101010101" pitchFamily="2" charset="-122"/>
                <a:cs typeface="Times New Roman" panose="02020603050405020304" pitchFamily="18" charset="0"/>
              </a:rPr>
              <a:t>       </a:t>
            </a:r>
            <a:r>
              <a:rPr lang="en-GB" sz="2000" b="1" kern="800" dirty="0">
                <a:effectLst/>
                <a:ea typeface="SimSun" panose="02010600030101010101" pitchFamily="2" charset="-122"/>
                <a:cs typeface="Times New Roman" panose="02020603050405020304" pitchFamily="18" charset="0"/>
              </a:rPr>
              <a:t>Five RF cavities are added in addition to the original design of 10 RF cavities so that the energy gain per turn is </a:t>
            </a:r>
            <a:r>
              <a:rPr lang="en-GB" sz="2000" b="1" kern="800" dirty="0">
                <a:solidFill>
                  <a:srgbClr val="C00000"/>
                </a:solidFill>
                <a:effectLst/>
                <a:ea typeface="SimSun" panose="02010600030101010101" pitchFamily="2" charset="-122"/>
                <a:cs typeface="Times New Roman" panose="02020603050405020304" pitchFamily="18" charset="0"/>
              </a:rPr>
              <a:t>up to 15</a:t>
            </a:r>
            <a:r>
              <a:rPr lang="zh-CN" altLang="en-US" sz="2000" b="1" kern="800" dirty="0">
                <a:solidFill>
                  <a:srgbClr val="C00000"/>
                </a:solidFill>
                <a:effectLst/>
                <a:ea typeface="SimSun" panose="02010600030101010101" pitchFamily="2" charset="-122"/>
                <a:cs typeface="Times New Roman" panose="02020603050405020304" pitchFamily="18" charset="0"/>
              </a:rPr>
              <a:t> </a:t>
            </a:r>
            <a:r>
              <a:rPr lang="en-GB" sz="2000" b="1" kern="800" dirty="0">
                <a:solidFill>
                  <a:srgbClr val="C00000"/>
                </a:solidFill>
                <a:effectLst/>
                <a:ea typeface="SimSun" panose="02010600030101010101" pitchFamily="2" charset="-122"/>
                <a:cs typeface="Times New Roman" panose="02020603050405020304" pitchFamily="18" charset="0"/>
              </a:rPr>
              <a:t>MeV</a:t>
            </a:r>
            <a:r>
              <a:rPr lang="en-GB" sz="2000" b="1" kern="800" dirty="0">
                <a:effectLst/>
                <a:ea typeface="SimSun" panose="02010600030101010101" pitchFamily="2" charset="-122"/>
                <a:cs typeface="Times New Roman" panose="02020603050405020304" pitchFamily="18" charset="0"/>
              </a:rPr>
              <a:t>. </a:t>
            </a:r>
            <a:r>
              <a:rPr lang="fr-FR" sz="2000" b="1" kern="800" dirty="0">
                <a:effectLst/>
                <a:ea typeface="SimSun" panose="02010600030101010101" pitchFamily="2" charset="-122"/>
                <a:cs typeface="Times New Roman" panose="02020603050405020304" pitchFamily="18" charset="0"/>
              </a:rPr>
              <a:t>Thereby, the turn separation is increased </a:t>
            </a:r>
            <a:r>
              <a:rPr lang="fr-FR" sz="2000" b="1" kern="800" dirty="0">
                <a:solidFill>
                  <a:srgbClr val="C00000"/>
                </a:solidFill>
                <a:effectLst/>
                <a:ea typeface="SimSun" panose="02010600030101010101" pitchFamily="2" charset="-122"/>
                <a:cs typeface="Times New Roman" panose="02020603050405020304" pitchFamily="18" charset="0"/>
              </a:rPr>
              <a:t>from 10</a:t>
            </a:r>
            <a:r>
              <a:rPr lang="zh-CN" altLang="en-US" sz="2000" b="1" kern="800" dirty="0">
                <a:solidFill>
                  <a:srgbClr val="C00000"/>
                </a:solidFill>
                <a:effectLst/>
                <a:ea typeface="SimSun" panose="02010600030101010101" pitchFamily="2" charset="-122"/>
                <a:cs typeface="Times New Roman" panose="02020603050405020304" pitchFamily="18" charset="0"/>
              </a:rPr>
              <a:t> </a:t>
            </a:r>
            <a:r>
              <a:rPr lang="fr-FR" sz="2000" b="1" kern="800" dirty="0">
                <a:solidFill>
                  <a:srgbClr val="C00000"/>
                </a:solidFill>
                <a:effectLst/>
                <a:ea typeface="SimSun" panose="02010600030101010101" pitchFamily="2" charset="-122"/>
                <a:cs typeface="Times New Roman" panose="02020603050405020304" pitchFamily="18" charset="0"/>
              </a:rPr>
              <a:t>mm to 15</a:t>
            </a:r>
            <a:r>
              <a:rPr lang="zh-CN" altLang="en-US" sz="2000" b="1" kern="800" dirty="0">
                <a:solidFill>
                  <a:srgbClr val="C00000"/>
                </a:solidFill>
                <a:effectLst/>
                <a:ea typeface="SimSun" panose="02010600030101010101" pitchFamily="2" charset="-122"/>
                <a:cs typeface="Times New Roman" panose="02020603050405020304" pitchFamily="18" charset="0"/>
              </a:rPr>
              <a:t> </a:t>
            </a:r>
            <a:r>
              <a:rPr lang="fr-FR" sz="2000" b="1" kern="800" dirty="0">
                <a:solidFill>
                  <a:srgbClr val="C00000"/>
                </a:solidFill>
                <a:effectLst/>
                <a:ea typeface="SimSun" panose="02010600030101010101" pitchFamily="2" charset="-122"/>
                <a:cs typeface="Times New Roman" panose="02020603050405020304" pitchFamily="18" charset="0"/>
              </a:rPr>
              <a:t>mm</a:t>
            </a:r>
            <a:r>
              <a:rPr lang="fr-FR" sz="2000" b="1" kern="800" dirty="0">
                <a:effectLst/>
                <a:ea typeface="SimSun" panose="02010600030101010101" pitchFamily="2" charset="-122"/>
                <a:cs typeface="Times New Roman" panose="02020603050405020304" pitchFamily="18" charset="0"/>
              </a:rPr>
              <a:t>, and  can be further increased to about </a:t>
            </a:r>
            <a:r>
              <a:rPr lang="fr-FR" sz="2000" b="1" kern="800" dirty="0">
                <a:solidFill>
                  <a:srgbClr val="C00000"/>
                </a:solidFill>
                <a:effectLst/>
                <a:ea typeface="SimSun" panose="02010600030101010101" pitchFamily="2" charset="-122"/>
                <a:cs typeface="Times New Roman" panose="02020603050405020304" pitchFamily="18" charset="0"/>
              </a:rPr>
              <a:t>30 mm by precession</a:t>
            </a:r>
            <a:r>
              <a:rPr lang="fr-FR" sz="2000" b="1" kern="800" dirty="0">
                <a:effectLst/>
                <a:ea typeface="SimSun" panose="02010600030101010101" pitchFamily="2" charset="-122"/>
                <a:cs typeface="Times New Roman" panose="02020603050405020304" pitchFamily="18" charset="0"/>
              </a:rPr>
              <a:t>.</a:t>
            </a:r>
            <a:r>
              <a:rPr lang="en-CN" sz="2000" b="1" dirty="0">
                <a:effectLst/>
              </a:rPr>
              <a:t> </a:t>
            </a:r>
            <a:endParaRPr lang="en-CN" sz="2000" b="1" dirty="0"/>
          </a:p>
        </p:txBody>
      </p:sp>
      <p:grpSp>
        <p:nvGrpSpPr>
          <p:cNvPr id="3" name="Group 2">
            <a:extLst>
              <a:ext uri="{FF2B5EF4-FFF2-40B4-BE49-F238E27FC236}">
                <a16:creationId xmlns:a16="http://schemas.microsoft.com/office/drawing/2014/main" id="{6C30202E-4B48-3A9F-8186-A8AC55758FB6}"/>
              </a:ext>
            </a:extLst>
          </p:cNvPr>
          <p:cNvGrpSpPr/>
          <p:nvPr/>
        </p:nvGrpSpPr>
        <p:grpSpPr>
          <a:xfrm>
            <a:off x="531812" y="2997142"/>
            <a:ext cx="11144252" cy="3321999"/>
            <a:chOff x="531812" y="3135559"/>
            <a:chExt cx="11144252" cy="3639718"/>
          </a:xfrm>
        </p:grpSpPr>
        <p:pic>
          <p:nvPicPr>
            <p:cNvPr id="38" name="图片 13">
              <a:extLst>
                <a:ext uri="{FF2B5EF4-FFF2-40B4-BE49-F238E27FC236}">
                  <a16:creationId xmlns:a16="http://schemas.microsoft.com/office/drawing/2014/main" id="{0C2CD201-123B-BD60-C385-D5D27C8A63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3522" y="3200551"/>
              <a:ext cx="3669744" cy="350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4">
              <a:extLst>
                <a:ext uri="{FF2B5EF4-FFF2-40B4-BE49-F238E27FC236}">
                  <a16:creationId xmlns:a16="http://schemas.microsoft.com/office/drawing/2014/main" id="{C74E4271-0D33-DBDD-B05D-BD7181A8AB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919" y="3209745"/>
              <a:ext cx="6205084" cy="348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组合 17">
              <a:extLst>
                <a:ext uri="{FF2B5EF4-FFF2-40B4-BE49-F238E27FC236}">
                  <a16:creationId xmlns:a16="http://schemas.microsoft.com/office/drawing/2014/main" id="{DEEDA5EA-A053-D6A8-658F-16584AF0393D}"/>
                </a:ext>
              </a:extLst>
            </p:cNvPr>
            <p:cNvGrpSpPr/>
            <p:nvPr/>
          </p:nvGrpSpPr>
          <p:grpSpPr>
            <a:xfrm>
              <a:off x="5362253" y="4078287"/>
              <a:ext cx="5759285" cy="2171120"/>
              <a:chOff x="6195877" y="2213962"/>
              <a:chExt cx="5759285" cy="2171120"/>
            </a:xfrm>
          </p:grpSpPr>
          <p:cxnSp>
            <p:nvCxnSpPr>
              <p:cNvPr id="41" name="直接箭头连接符 5">
                <a:extLst>
                  <a:ext uri="{FF2B5EF4-FFF2-40B4-BE49-F238E27FC236}">
                    <a16:creationId xmlns:a16="http://schemas.microsoft.com/office/drawing/2014/main" id="{8E51C231-4D18-C098-4F87-EF04F357CA66}"/>
                  </a:ext>
                </a:extLst>
              </p:cNvPr>
              <p:cNvCxnSpPr/>
              <p:nvPr/>
            </p:nvCxnSpPr>
            <p:spPr>
              <a:xfrm>
                <a:off x="10992022" y="2885500"/>
                <a:ext cx="0" cy="12356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22">
                <a:extLst>
                  <a:ext uri="{FF2B5EF4-FFF2-40B4-BE49-F238E27FC236}">
                    <a16:creationId xmlns:a16="http://schemas.microsoft.com/office/drawing/2014/main" id="{105B1BDD-3A4C-6118-8B73-187A41BFADC3}"/>
                  </a:ext>
                </a:extLst>
              </p:cNvPr>
              <p:cNvCxnSpPr/>
              <p:nvPr/>
            </p:nvCxnSpPr>
            <p:spPr>
              <a:xfrm>
                <a:off x="6929624" y="3149406"/>
                <a:ext cx="0" cy="12356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6">
                <a:extLst>
                  <a:ext uri="{FF2B5EF4-FFF2-40B4-BE49-F238E27FC236}">
                    <a16:creationId xmlns:a16="http://schemas.microsoft.com/office/drawing/2014/main" id="{B90EF963-700C-F695-D315-489F2F2A9CF7}"/>
                  </a:ext>
                </a:extLst>
              </p:cNvPr>
              <p:cNvSpPr txBox="1"/>
              <p:nvPr/>
            </p:nvSpPr>
            <p:spPr>
              <a:xfrm>
                <a:off x="6195877" y="2423835"/>
                <a:ext cx="1519881" cy="461665"/>
              </a:xfrm>
              <a:prstGeom prst="rect">
                <a:avLst/>
              </a:prstGeom>
              <a:noFill/>
            </p:spPr>
            <p:txBody>
              <a:bodyPr wrap="square" rtlCol="0">
                <a:spAutoFit/>
              </a:bodyPr>
              <a:lstStyle/>
              <a:p>
                <a:r>
                  <a:rPr lang="en-US" altLang="zh-CN" sz="2400" b="1" dirty="0">
                    <a:solidFill>
                      <a:srgbClr val="0B57D3"/>
                    </a:solidFill>
                  </a:rPr>
                  <a:t>Septum</a:t>
                </a:r>
                <a:endParaRPr lang="zh-CN" altLang="en-US" sz="2400" b="1" dirty="0">
                  <a:solidFill>
                    <a:srgbClr val="0B57D3"/>
                  </a:solidFill>
                </a:endParaRPr>
              </a:p>
            </p:txBody>
          </p:sp>
          <p:sp>
            <p:nvSpPr>
              <p:cNvPr id="44" name="文本框 24">
                <a:extLst>
                  <a:ext uri="{FF2B5EF4-FFF2-40B4-BE49-F238E27FC236}">
                    <a16:creationId xmlns:a16="http://schemas.microsoft.com/office/drawing/2014/main" id="{353C5F8D-5E8C-CA44-6B6B-F257CDA6FF4B}"/>
                  </a:ext>
                </a:extLst>
              </p:cNvPr>
              <p:cNvSpPr txBox="1"/>
              <p:nvPr/>
            </p:nvSpPr>
            <p:spPr>
              <a:xfrm>
                <a:off x="10435281" y="2213962"/>
                <a:ext cx="1519881" cy="461665"/>
              </a:xfrm>
              <a:prstGeom prst="rect">
                <a:avLst/>
              </a:prstGeom>
              <a:noFill/>
            </p:spPr>
            <p:txBody>
              <a:bodyPr wrap="square" rtlCol="0">
                <a:spAutoFit/>
              </a:bodyPr>
              <a:lstStyle/>
              <a:p>
                <a:r>
                  <a:rPr lang="en-US" altLang="zh-CN" sz="2400" b="1" dirty="0">
                    <a:solidFill>
                      <a:srgbClr val="0B57D3"/>
                    </a:solidFill>
                  </a:rPr>
                  <a:t>Septum</a:t>
                </a:r>
                <a:endParaRPr lang="zh-CN" altLang="en-US" sz="2400" b="1" dirty="0">
                  <a:solidFill>
                    <a:srgbClr val="0B57D3"/>
                  </a:solidFill>
                </a:endParaRPr>
              </a:p>
            </p:txBody>
          </p:sp>
        </p:grpSp>
        <p:sp>
          <p:nvSpPr>
            <p:cNvPr id="45" name="矩形 114">
              <a:extLst>
                <a:ext uri="{FF2B5EF4-FFF2-40B4-BE49-F238E27FC236}">
                  <a16:creationId xmlns:a16="http://schemas.microsoft.com/office/drawing/2014/main" id="{A835ACDE-0C6C-7782-E601-53CAED118172}"/>
                </a:ext>
              </a:extLst>
            </p:cNvPr>
            <p:cNvSpPr/>
            <p:nvPr/>
          </p:nvSpPr>
          <p:spPr>
            <a:xfrm>
              <a:off x="531812" y="3135559"/>
              <a:ext cx="11144252" cy="3639718"/>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grpSp>
      <p:sp>
        <p:nvSpPr>
          <p:cNvPr id="46" name="矩形 114">
            <a:extLst>
              <a:ext uri="{FF2B5EF4-FFF2-40B4-BE49-F238E27FC236}">
                <a16:creationId xmlns:a16="http://schemas.microsoft.com/office/drawing/2014/main" id="{685BA528-59F2-76DA-7F9B-C126DCBE9CE7}"/>
              </a:ext>
            </a:extLst>
          </p:cNvPr>
          <p:cNvSpPr/>
          <p:nvPr/>
        </p:nvSpPr>
        <p:spPr>
          <a:xfrm>
            <a:off x="531812" y="1790936"/>
            <a:ext cx="11144252" cy="110119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48" name="等腰三角形 120">
            <a:extLst>
              <a:ext uri="{FF2B5EF4-FFF2-40B4-BE49-F238E27FC236}">
                <a16:creationId xmlns:a16="http://schemas.microsoft.com/office/drawing/2014/main" id="{71EAA98C-A920-2348-35F1-F2574AA8C0FB}"/>
              </a:ext>
            </a:extLst>
          </p:cNvPr>
          <p:cNvSpPr>
            <a:spLocks noChangeAspect="1"/>
          </p:cNvSpPr>
          <p:nvPr/>
        </p:nvSpPr>
        <p:spPr>
          <a:xfrm rot="5400000">
            <a:off x="744734" y="1969025"/>
            <a:ext cx="208800" cy="18000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674775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05"/>
          <p:cNvGrpSpPr>
            <a:grpSpLocks/>
          </p:cNvGrpSpPr>
          <p:nvPr/>
        </p:nvGrpSpPr>
        <p:grpSpPr bwMode="auto">
          <a:xfrm>
            <a:off x="485775" y="1027112"/>
            <a:ext cx="11621561" cy="658812"/>
            <a:chOff x="906299" y="1579891"/>
            <a:chExt cx="11621645" cy="905811"/>
          </a:xfrm>
        </p:grpSpPr>
        <p:grpSp>
          <p:nvGrpSpPr>
            <p:cNvPr id="20" name="组合 106"/>
            <p:cNvGrpSpPr>
              <a:grpSpLocks/>
            </p:cNvGrpSpPr>
            <p:nvPr/>
          </p:nvGrpSpPr>
          <p:grpSpPr bwMode="auto">
            <a:xfrm>
              <a:off x="906299" y="1579891"/>
              <a:ext cx="11190369" cy="905811"/>
              <a:chOff x="479425" y="1597484"/>
              <a:chExt cx="12025856" cy="973441"/>
            </a:xfrm>
          </p:grpSpPr>
          <p:sp>
            <p:nvSpPr>
              <p:cNvPr id="22" name="矩形: 剪去单角 108"/>
              <p:cNvSpPr/>
              <p:nvPr/>
            </p:nvSpPr>
            <p:spPr>
              <a:xfrm>
                <a:off x="528901" y="1597484"/>
                <a:ext cx="11976380"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23" name="直角三角形 109"/>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24" name="组合 110"/>
              <p:cNvGrpSpPr>
                <a:grpSpLocks/>
              </p:cNvGrpSpPr>
              <p:nvPr/>
            </p:nvGrpSpPr>
            <p:grpSpPr bwMode="auto">
              <a:xfrm>
                <a:off x="479425" y="1651433"/>
                <a:ext cx="2678105" cy="865542"/>
                <a:chOff x="479425" y="1651433"/>
                <a:chExt cx="2678105" cy="865542"/>
              </a:xfrm>
            </p:grpSpPr>
            <p:sp>
              <p:nvSpPr>
                <p:cNvPr id="25" name="任意多边形: 形状 111"/>
                <p:cNvSpPr/>
                <p:nvPr/>
              </p:nvSpPr>
              <p:spPr>
                <a:xfrm>
                  <a:off x="479425" y="1651433"/>
                  <a:ext cx="2678105"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26" name="矩形 112"/>
                <p:cNvSpPr/>
                <p:nvPr/>
              </p:nvSpPr>
              <p:spPr>
                <a:xfrm>
                  <a:off x="487956" y="1717111"/>
                  <a:ext cx="2292909"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chemeClr val="bg1"/>
                      </a:solidFill>
                      <a:latin typeface="Arial" panose="020B0604020202020204"/>
                      <a:cs typeface="+mn-ea"/>
                      <a:sym typeface="+mn-lt"/>
                    </a:rPr>
                    <a:t>Current limit </a:t>
                  </a:r>
                  <a:endParaRPr lang="zh-CN" altLang="en-US" sz="2400" b="1" spc="50" dirty="0">
                    <a:ln w="3175">
                      <a:noFill/>
                    </a:ln>
                    <a:solidFill>
                      <a:schemeClr val="bg1"/>
                    </a:solidFill>
                    <a:latin typeface="Arial" panose="020B0604020202020204"/>
                    <a:cs typeface="+mn-ea"/>
                    <a:sym typeface="+mn-lt"/>
                  </a:endParaRPr>
                </a:p>
              </p:txBody>
            </p:sp>
          </p:grpSp>
        </p:grpSp>
        <p:sp>
          <p:nvSpPr>
            <p:cNvPr id="21" name="矩形 107"/>
            <p:cNvSpPr/>
            <p:nvPr/>
          </p:nvSpPr>
          <p:spPr>
            <a:xfrm>
              <a:off x="3489354" y="1713813"/>
              <a:ext cx="9038590" cy="634752"/>
            </a:xfrm>
            <a:prstGeom prst="rect">
              <a:avLst/>
            </a:prstGeom>
            <a:noFill/>
            <a:ln w="9525">
              <a:noFill/>
            </a:ln>
          </p:spPr>
          <p:txBody>
            <a:bodyPr>
              <a:spAutoFit/>
            </a:bodyPr>
            <a:lstStyle/>
            <a:p>
              <a:r>
                <a:rPr lang="en-GB" altLang="zh-CN" sz="2400" b="1" noProof="1">
                  <a:solidFill>
                    <a:srgbClr val="164E8C"/>
                  </a:solidFill>
                  <a:sym typeface="Arial" panose="020B0604020202020204" pitchFamily="34" charset="0"/>
                </a:rPr>
                <a:t>3 mA/6 MW beam could be expected very conservatively</a:t>
              </a:r>
            </a:p>
          </p:txBody>
        </p:sp>
      </p:grpSp>
      <p:grpSp>
        <p:nvGrpSpPr>
          <p:cNvPr id="27" name="组合 191"/>
          <p:cNvGrpSpPr>
            <a:grpSpLocks/>
          </p:cNvGrpSpPr>
          <p:nvPr/>
        </p:nvGrpSpPr>
        <p:grpSpPr bwMode="auto">
          <a:xfrm>
            <a:off x="531812" y="1800571"/>
            <a:ext cx="5702671" cy="4424552"/>
            <a:chOff x="479422" y="1431610"/>
            <a:chExt cx="4964559" cy="4806247"/>
          </a:xfrm>
        </p:grpSpPr>
        <p:sp>
          <p:nvSpPr>
            <p:cNvPr id="28" name="矩形 27"/>
            <p:cNvSpPr/>
            <p:nvPr/>
          </p:nvSpPr>
          <p:spPr>
            <a:xfrm>
              <a:off x="479422" y="1431610"/>
              <a:ext cx="4964559" cy="4806247"/>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latin typeface="等线" panose="02010600030101010101" charset="-122"/>
                <a:ea typeface="等线" panose="02010600030101010101" charset="-122"/>
              </a:endParaRPr>
            </a:p>
          </p:txBody>
        </p:sp>
        <p:sp>
          <p:nvSpPr>
            <p:cNvPr id="29" name="任意多边形: 形状 193"/>
            <p:cNvSpPr/>
            <p:nvPr/>
          </p:nvSpPr>
          <p:spPr>
            <a:xfrm>
              <a:off x="479424" y="1431611"/>
              <a:ext cx="4964556" cy="58062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fontAlgn="auto">
                <a:spcBef>
                  <a:spcPts val="0"/>
                </a:spcBef>
                <a:spcAft>
                  <a:spcPts val="0"/>
                </a:spcAft>
                <a:defRPr/>
              </a:pPr>
              <a:r>
                <a:rPr lang="en-GB" altLang="zh-CN" sz="2000" b="1" kern="0">
                  <a:solidFill>
                    <a:prstClr val="white"/>
                  </a:solidFill>
                  <a:latin typeface="Microsoft YaHei" panose="020B0503020204020204" pitchFamily="34" charset="-122"/>
                  <a:ea typeface="Microsoft YaHei" panose="020B0503020204020204" pitchFamily="34" charset="-122"/>
                  <a:cs typeface="+mn-ea"/>
                </a:rPr>
                <a:t>Beam Intensity Estimation</a:t>
              </a:r>
              <a:endParaRPr lang="zh-CN" altLang="en-US" sz="2000" b="1" kern="0">
                <a:solidFill>
                  <a:prstClr val="white"/>
                </a:solidFill>
                <a:latin typeface="Microsoft YaHei" panose="020B0503020204020204" pitchFamily="34" charset="-122"/>
                <a:ea typeface="Microsoft YaHei" panose="020B0503020204020204" pitchFamily="34" charset="-122"/>
                <a:cs typeface="+mn-ea"/>
              </a:endParaRPr>
            </a:p>
          </p:txBody>
        </p:sp>
      </p:grpSp>
      <p:grpSp>
        <p:nvGrpSpPr>
          <p:cNvPr id="32" name="组合 10"/>
          <p:cNvGrpSpPr>
            <a:grpSpLocks/>
          </p:cNvGrpSpPr>
          <p:nvPr/>
        </p:nvGrpSpPr>
        <p:grpSpPr bwMode="auto">
          <a:xfrm>
            <a:off x="6376136" y="1800571"/>
            <a:ext cx="5299928" cy="4424551"/>
            <a:chOff x="1210408" y="1431610"/>
            <a:chExt cx="2876282" cy="4808084"/>
          </a:xfrm>
        </p:grpSpPr>
        <p:sp>
          <p:nvSpPr>
            <p:cNvPr id="33" name="矩形 32"/>
            <p:cNvSpPr/>
            <p:nvPr/>
          </p:nvSpPr>
          <p:spPr>
            <a:xfrm>
              <a:off x="1215764" y="1431610"/>
              <a:ext cx="2870926" cy="4808084"/>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latin typeface="等线" panose="02010600030101010101" charset="-122"/>
                <a:ea typeface="等线" panose="02010600030101010101" charset="-122"/>
              </a:endParaRPr>
            </a:p>
          </p:txBody>
        </p:sp>
        <p:sp>
          <p:nvSpPr>
            <p:cNvPr id="34" name="任意多边形: 形状 193"/>
            <p:cNvSpPr/>
            <p:nvPr/>
          </p:nvSpPr>
          <p:spPr>
            <a:xfrm>
              <a:off x="1210408" y="1431613"/>
              <a:ext cx="2876282" cy="574053"/>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GB" altLang="zh-CN" sz="2000" b="1" dirty="0">
                  <a:solidFill>
                    <a:schemeClr val="bg1"/>
                  </a:solidFill>
                  <a:latin typeface="微软雅黑" pitchFamily="34" charset="-122"/>
                  <a:sym typeface="微软雅黑" pitchFamily="34" charset="-122"/>
                </a:rPr>
                <a:t>Tune Shift Estimation</a:t>
              </a:r>
            </a:p>
          </p:txBody>
        </p:sp>
      </p:grpSp>
      <p:pic>
        <p:nvPicPr>
          <p:cNvPr id="3" name="Picture 2">
            <a:extLst>
              <a:ext uri="{FF2B5EF4-FFF2-40B4-BE49-F238E27FC236}">
                <a16:creationId xmlns:a16="http://schemas.microsoft.com/office/drawing/2014/main" id="{0E4CED27-1A87-C65A-33EB-A697672C7094}"/>
              </a:ext>
            </a:extLst>
          </p:cNvPr>
          <p:cNvPicPr>
            <a:picLocks noChangeAspect="1"/>
          </p:cNvPicPr>
          <p:nvPr/>
        </p:nvPicPr>
        <p:blipFill>
          <a:blip r:embed="rId3"/>
          <a:stretch>
            <a:fillRect/>
          </a:stretch>
        </p:blipFill>
        <p:spPr>
          <a:xfrm>
            <a:off x="6709913" y="2391919"/>
            <a:ext cx="4614036" cy="2307018"/>
          </a:xfrm>
          <a:prstGeom prst="rect">
            <a:avLst/>
          </a:prstGeom>
        </p:spPr>
      </p:pic>
      <p:pic>
        <p:nvPicPr>
          <p:cNvPr id="4" name="Picture 3">
            <a:extLst>
              <a:ext uri="{FF2B5EF4-FFF2-40B4-BE49-F238E27FC236}">
                <a16:creationId xmlns:a16="http://schemas.microsoft.com/office/drawing/2014/main" id="{255608AE-8D60-69F3-FEBD-EA929ABFBB8C}"/>
              </a:ext>
            </a:extLst>
          </p:cNvPr>
          <p:cNvPicPr>
            <a:picLocks noChangeAspect="1"/>
          </p:cNvPicPr>
          <p:nvPr/>
        </p:nvPicPr>
        <p:blipFill>
          <a:blip r:embed="rId4"/>
          <a:stretch>
            <a:fillRect/>
          </a:stretch>
        </p:blipFill>
        <p:spPr>
          <a:xfrm>
            <a:off x="8524902" y="2530792"/>
            <a:ext cx="2316699" cy="452039"/>
          </a:xfrm>
          <a:prstGeom prst="rect">
            <a:avLst/>
          </a:prstGeom>
        </p:spPr>
      </p:pic>
      <p:sp>
        <p:nvSpPr>
          <p:cNvPr id="5" name="TextBox 4">
            <a:extLst>
              <a:ext uri="{FF2B5EF4-FFF2-40B4-BE49-F238E27FC236}">
                <a16:creationId xmlns:a16="http://schemas.microsoft.com/office/drawing/2014/main" id="{8D67BDF9-6453-8B07-4AE9-6AF317D619C8}"/>
              </a:ext>
            </a:extLst>
          </p:cNvPr>
          <p:cNvSpPr txBox="1"/>
          <p:nvPr/>
        </p:nvSpPr>
        <p:spPr>
          <a:xfrm>
            <a:off x="6506820" y="4776980"/>
            <a:ext cx="5041421" cy="1329146"/>
          </a:xfrm>
          <a:prstGeom prst="rect">
            <a:avLst/>
          </a:prstGeom>
          <a:noFill/>
        </p:spPr>
        <p:txBody>
          <a:bodyPr wrap="square" rtlCol="0">
            <a:spAutoFit/>
          </a:bodyPr>
          <a:lstStyle/>
          <a:p>
            <a:pPr marL="342900" indent="-342900" algn="just">
              <a:lnSpc>
                <a:spcPct val="114000"/>
              </a:lnSpc>
              <a:buFont typeface="Wingdings" pitchFamily="2" charset="2"/>
              <a:buChar char="q"/>
            </a:pPr>
            <a:r>
              <a:rPr lang="en-GB" b="1" dirty="0">
                <a:ea typeface="Microsoft YaHei" panose="020B0503020204020204" pitchFamily="34" charset="-122"/>
              </a:rPr>
              <a:t>Taking into account relativistic effects for the high energy beam, the </a:t>
            </a:r>
            <a:r>
              <a:rPr lang="en-CN" b="1" dirty="0">
                <a:ea typeface="Microsoft YaHei" panose="020B0503020204020204" pitchFamily="34" charset="-122"/>
              </a:rPr>
              <a:t>tune</a:t>
            </a:r>
            <a:r>
              <a:rPr lang="zh-CN" altLang="en-US" b="1" dirty="0">
                <a:ea typeface="Microsoft YaHei" panose="020B0503020204020204" pitchFamily="34" charset="-122"/>
              </a:rPr>
              <a:t> </a:t>
            </a:r>
            <a:r>
              <a:rPr lang="en-US" altLang="zh-CN" b="1" dirty="0">
                <a:ea typeface="Microsoft YaHei" panose="020B0503020204020204" pitchFamily="34" charset="-122"/>
              </a:rPr>
              <a:t>shift is </a:t>
            </a:r>
            <a:r>
              <a:rPr lang="en-US" altLang="zh-CN" b="1" dirty="0">
                <a:solidFill>
                  <a:srgbClr val="0070C0"/>
                </a:solidFill>
                <a:ea typeface="Microsoft YaHei" panose="020B0503020204020204" pitchFamily="34" charset="-122"/>
              </a:rPr>
              <a:t>0.025</a:t>
            </a:r>
            <a:r>
              <a:rPr lang="en-US" altLang="zh-CN" b="1" dirty="0">
                <a:ea typeface="Microsoft YaHei" panose="020B0503020204020204" pitchFamily="34" charset="-122"/>
              </a:rPr>
              <a:t> ~ 0.1 in  </a:t>
            </a:r>
            <a:r>
              <a:rPr lang="en-US" altLang="zh-CN" b="1" dirty="0">
                <a:solidFill>
                  <a:srgbClr val="0070C0"/>
                </a:solidFill>
                <a:ea typeface="Microsoft YaHei" panose="020B0503020204020204" pitchFamily="34" charset="-122"/>
              </a:rPr>
              <a:t>high energy </a:t>
            </a:r>
            <a:r>
              <a:rPr lang="en-US" altLang="zh-CN" b="1" dirty="0">
                <a:ea typeface="Microsoft YaHei" panose="020B0503020204020204" pitchFamily="34" charset="-122"/>
              </a:rPr>
              <a:t>and low energy regions.</a:t>
            </a:r>
            <a:endParaRPr lang="en-CN" b="1" dirty="0">
              <a:ea typeface="Microsoft YaHei" panose="020B0503020204020204" pitchFamily="34" charset="-122"/>
            </a:endParaRPr>
          </a:p>
        </p:txBody>
      </p:sp>
      <p:pic>
        <p:nvPicPr>
          <p:cNvPr id="9" name="Picture 8">
            <a:extLst>
              <a:ext uri="{FF2B5EF4-FFF2-40B4-BE49-F238E27FC236}">
                <a16:creationId xmlns:a16="http://schemas.microsoft.com/office/drawing/2014/main" id="{90E7F1E0-88C1-B419-F1BA-E831E47356DB}"/>
              </a:ext>
            </a:extLst>
          </p:cNvPr>
          <p:cNvPicPr>
            <a:picLocks noChangeAspect="1"/>
          </p:cNvPicPr>
          <p:nvPr/>
        </p:nvPicPr>
        <p:blipFill>
          <a:blip r:embed="rId5"/>
          <a:stretch>
            <a:fillRect/>
          </a:stretch>
        </p:blipFill>
        <p:spPr>
          <a:xfrm>
            <a:off x="3862414" y="3165730"/>
            <a:ext cx="2111436" cy="517900"/>
          </a:xfrm>
          <a:prstGeom prst="rect">
            <a:avLst/>
          </a:prstGeom>
        </p:spPr>
      </p:pic>
      <p:sp>
        <p:nvSpPr>
          <p:cNvPr id="11" name="TextBox 10">
            <a:extLst>
              <a:ext uri="{FF2B5EF4-FFF2-40B4-BE49-F238E27FC236}">
                <a16:creationId xmlns:a16="http://schemas.microsoft.com/office/drawing/2014/main" id="{17CC8C11-0F8D-094E-B9ED-17A0EEB22365}"/>
              </a:ext>
            </a:extLst>
          </p:cNvPr>
          <p:cNvSpPr txBox="1"/>
          <p:nvPr/>
        </p:nvSpPr>
        <p:spPr>
          <a:xfrm>
            <a:off x="5869367" y="2525127"/>
            <a:ext cx="388935" cy="261610"/>
          </a:xfrm>
          <a:prstGeom prst="rect">
            <a:avLst/>
          </a:prstGeom>
          <a:noFill/>
        </p:spPr>
        <p:txBody>
          <a:bodyPr wrap="square" rtlCol="0">
            <a:spAutoFit/>
          </a:bodyPr>
          <a:lstStyle/>
          <a:p>
            <a:r>
              <a:rPr lang="en-CN" sz="1100"/>
              <a:t>[2]</a:t>
            </a:r>
          </a:p>
        </p:txBody>
      </p:sp>
      <p:sp>
        <p:nvSpPr>
          <p:cNvPr id="12" name="TextBox 11">
            <a:extLst>
              <a:ext uri="{FF2B5EF4-FFF2-40B4-BE49-F238E27FC236}">
                <a16:creationId xmlns:a16="http://schemas.microsoft.com/office/drawing/2014/main" id="{85E30541-2590-56D2-A19A-09AE0656993F}"/>
              </a:ext>
            </a:extLst>
          </p:cNvPr>
          <p:cNvSpPr txBox="1"/>
          <p:nvPr/>
        </p:nvSpPr>
        <p:spPr>
          <a:xfrm>
            <a:off x="643759" y="4776980"/>
            <a:ext cx="5452241" cy="1329146"/>
          </a:xfrm>
          <a:prstGeom prst="rect">
            <a:avLst/>
          </a:prstGeom>
          <a:noFill/>
        </p:spPr>
        <p:txBody>
          <a:bodyPr wrap="square" rtlCol="0">
            <a:spAutoFit/>
          </a:bodyPr>
          <a:lstStyle/>
          <a:p>
            <a:pPr marL="285750" indent="-285750" algn="just">
              <a:lnSpc>
                <a:spcPct val="114000"/>
              </a:lnSpc>
              <a:buFont typeface="Wingdings" pitchFamily="2" charset="2"/>
              <a:buChar char="q"/>
            </a:pPr>
            <a:r>
              <a:rPr lang="en-GB" b="1" dirty="0">
                <a:ea typeface="Microsoft YaHei" panose="020B0503020204020204" pitchFamily="34" charset="-122"/>
              </a:rPr>
              <a:t>The beam intensity of ~5 mA for 10 MeV, and more than </a:t>
            </a:r>
            <a:r>
              <a:rPr lang="en-GB" b="1" dirty="0">
                <a:solidFill>
                  <a:srgbClr val="0070C0"/>
                </a:solidFill>
                <a:ea typeface="Microsoft YaHei" panose="020B0503020204020204" pitchFamily="34" charset="-122"/>
              </a:rPr>
              <a:t>10 mA for 15 MeV energy gain per turn</a:t>
            </a:r>
            <a:r>
              <a:rPr lang="en-GB" b="1" dirty="0">
                <a:ea typeface="Microsoft YaHei" panose="020B0503020204020204" pitchFamily="34" charset="-122"/>
              </a:rPr>
              <a:t>. Such a high current limitation is also due to the big transverse acceptance of FFA.</a:t>
            </a:r>
            <a:endParaRPr lang="en-CN" b="1" dirty="0">
              <a:ea typeface="Microsoft YaHei" panose="020B0503020204020204" pitchFamily="34" charset="-122"/>
            </a:endParaRPr>
          </a:p>
        </p:txBody>
      </p:sp>
      <p:pic>
        <p:nvPicPr>
          <p:cNvPr id="16" name="Picture 15">
            <a:extLst>
              <a:ext uri="{FF2B5EF4-FFF2-40B4-BE49-F238E27FC236}">
                <a16:creationId xmlns:a16="http://schemas.microsoft.com/office/drawing/2014/main" id="{0859A12A-0FE9-B8B9-A45B-FEFC3F9FC7C3}"/>
              </a:ext>
            </a:extLst>
          </p:cNvPr>
          <p:cNvPicPr>
            <a:picLocks noChangeAspect="1"/>
          </p:cNvPicPr>
          <p:nvPr/>
        </p:nvPicPr>
        <p:blipFill>
          <a:blip r:embed="rId6"/>
          <a:stretch>
            <a:fillRect/>
          </a:stretch>
        </p:blipFill>
        <p:spPr>
          <a:xfrm>
            <a:off x="3842397" y="2545232"/>
            <a:ext cx="2111435" cy="529996"/>
          </a:xfrm>
          <a:prstGeom prst="rect">
            <a:avLst/>
          </a:prstGeom>
        </p:spPr>
      </p:pic>
      <p:pic>
        <p:nvPicPr>
          <p:cNvPr id="17" name="Picture 16">
            <a:extLst>
              <a:ext uri="{FF2B5EF4-FFF2-40B4-BE49-F238E27FC236}">
                <a16:creationId xmlns:a16="http://schemas.microsoft.com/office/drawing/2014/main" id="{9CBBDFB4-26DC-9DB0-EBAB-59263B611AA5}"/>
              </a:ext>
            </a:extLst>
          </p:cNvPr>
          <p:cNvPicPr>
            <a:picLocks noChangeAspect="1"/>
          </p:cNvPicPr>
          <p:nvPr/>
        </p:nvPicPr>
        <p:blipFill>
          <a:blip r:embed="rId7">
            <a:extLst>
              <a:ext uri="{28A0092B-C50C-407E-A947-70E740481C1C}">
                <a14:useLocalDpi xmlns:a14="http://schemas.microsoft.com/office/drawing/2010/main" val="0"/>
              </a:ext>
            </a:extLst>
          </a:blip>
          <a:srcRect l="11272" t="7274" r="9238" b="16795"/>
          <a:stretch>
            <a:fillRect/>
          </a:stretch>
        </p:blipFill>
        <p:spPr bwMode="auto">
          <a:xfrm>
            <a:off x="621622" y="2481040"/>
            <a:ext cx="3016970" cy="2162199"/>
          </a:xfrm>
          <a:prstGeom prst="rect">
            <a:avLst/>
          </a:prstGeom>
          <a:noFill/>
          <a:ln>
            <a:noFill/>
          </a:ln>
        </p:spPr>
      </p:pic>
      <p:pic>
        <p:nvPicPr>
          <p:cNvPr id="18" name="Picture 17">
            <a:extLst>
              <a:ext uri="{FF2B5EF4-FFF2-40B4-BE49-F238E27FC236}">
                <a16:creationId xmlns:a16="http://schemas.microsoft.com/office/drawing/2014/main" id="{7A6CA101-EB1B-F199-0139-897BC8C71C67}"/>
              </a:ext>
            </a:extLst>
          </p:cNvPr>
          <p:cNvPicPr>
            <a:picLocks noChangeAspect="1"/>
          </p:cNvPicPr>
          <p:nvPr/>
        </p:nvPicPr>
        <p:blipFill rotWithShape="1">
          <a:blip r:embed="rId8"/>
          <a:srcRect r="2680" b="-2648"/>
          <a:stretch/>
        </p:blipFill>
        <p:spPr>
          <a:xfrm>
            <a:off x="943285" y="3769492"/>
            <a:ext cx="1294735" cy="313292"/>
          </a:xfrm>
          <a:prstGeom prst="rect">
            <a:avLst/>
          </a:prstGeom>
        </p:spPr>
      </p:pic>
      <p:cxnSp>
        <p:nvCxnSpPr>
          <p:cNvPr id="71" name="Straight Connector 70">
            <a:extLst>
              <a:ext uri="{FF2B5EF4-FFF2-40B4-BE49-F238E27FC236}">
                <a16:creationId xmlns:a16="http://schemas.microsoft.com/office/drawing/2014/main" id="{9004A1A0-3C90-2EA6-9974-9A6875F9D65A}"/>
              </a:ext>
            </a:extLst>
          </p:cNvPr>
          <p:cNvCxnSpPr>
            <a:cxnSpLocks/>
          </p:cNvCxnSpPr>
          <p:nvPr/>
        </p:nvCxnSpPr>
        <p:spPr>
          <a:xfrm>
            <a:off x="3760228" y="2557906"/>
            <a:ext cx="0" cy="1747701"/>
          </a:xfrm>
          <a:prstGeom prst="line">
            <a:avLst/>
          </a:prstGeom>
          <a:ln w="12700">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DBE81382-4163-31EB-A811-CE41F5109ED7}"/>
              </a:ext>
            </a:extLst>
          </p:cNvPr>
          <p:cNvSpPr txBox="1"/>
          <p:nvPr/>
        </p:nvSpPr>
        <p:spPr>
          <a:xfrm>
            <a:off x="3490830" y="2495201"/>
            <a:ext cx="388935" cy="261610"/>
          </a:xfrm>
          <a:prstGeom prst="rect">
            <a:avLst/>
          </a:prstGeom>
          <a:noFill/>
        </p:spPr>
        <p:txBody>
          <a:bodyPr wrap="square" rtlCol="0">
            <a:spAutoFit/>
          </a:bodyPr>
          <a:lstStyle/>
          <a:p>
            <a:r>
              <a:rPr lang="en-CN" sz="1100"/>
              <a:t>[1]</a:t>
            </a:r>
          </a:p>
        </p:txBody>
      </p:sp>
      <p:sp>
        <p:nvSpPr>
          <p:cNvPr id="2" name="文本框 146">
            <a:extLst>
              <a:ext uri="{FF2B5EF4-FFF2-40B4-BE49-F238E27FC236}">
                <a16:creationId xmlns:a16="http://schemas.microsoft.com/office/drawing/2014/main" id="{2E89B47A-76E4-8CF3-4A96-2272AF118E65}"/>
              </a:ext>
            </a:extLst>
          </p:cNvPr>
          <p:cNvSpPr txBox="1"/>
          <p:nvPr/>
        </p:nvSpPr>
        <p:spPr>
          <a:xfrm>
            <a:off x="173911" y="40658"/>
            <a:ext cx="11399355"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Injection, extraction, and RF consideration</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8" name="TextBox 7">
            <a:extLst>
              <a:ext uri="{FF2B5EF4-FFF2-40B4-BE49-F238E27FC236}">
                <a16:creationId xmlns:a16="http://schemas.microsoft.com/office/drawing/2014/main" id="{28F46104-AE7E-DF21-7A38-1835CDE9257F}"/>
              </a:ext>
            </a:extLst>
          </p:cNvPr>
          <p:cNvSpPr txBox="1"/>
          <p:nvPr/>
        </p:nvSpPr>
        <p:spPr>
          <a:xfrm>
            <a:off x="0" y="6341308"/>
            <a:ext cx="12192000" cy="400110"/>
          </a:xfrm>
          <a:prstGeom prst="rect">
            <a:avLst/>
          </a:prstGeom>
          <a:noFill/>
        </p:spPr>
        <p:txBody>
          <a:bodyPr wrap="square">
            <a:spAutoFit/>
          </a:bodyPr>
          <a:lstStyle/>
          <a:p>
            <a:pPr algn="ctr"/>
            <a:r>
              <a:rPr lang="fr-FR" sz="2000" b="1" kern="800" dirty="0">
                <a:solidFill>
                  <a:srgbClr val="C00000"/>
                </a:solidFill>
                <a:effectLst/>
                <a:ea typeface="SimSun" panose="02010600030101010101" pitchFamily="2" charset="-122"/>
                <a:cs typeface="Times New Roman" panose="02020603050405020304" pitchFamily="18" charset="0"/>
              </a:rPr>
              <a:t>The 2GeV FFA machine has a potential to hit the aim of 10MW average beam power.</a:t>
            </a:r>
            <a:r>
              <a:rPr lang="en-CN" sz="2000" b="1" dirty="0">
                <a:solidFill>
                  <a:srgbClr val="C00000"/>
                </a:solidFill>
                <a:effectLst/>
              </a:rPr>
              <a:t> </a:t>
            </a:r>
            <a:endParaRPr lang="en-CN" sz="2000" b="1" dirty="0">
              <a:solidFill>
                <a:srgbClr val="C00000"/>
              </a:solidFill>
            </a:endParaRPr>
          </a:p>
        </p:txBody>
      </p:sp>
      <p:sp>
        <p:nvSpPr>
          <p:cNvPr id="6" name="TextBox 5">
            <a:extLst>
              <a:ext uri="{FF2B5EF4-FFF2-40B4-BE49-F238E27FC236}">
                <a16:creationId xmlns:a16="http://schemas.microsoft.com/office/drawing/2014/main" id="{7DA5D53C-E3D7-481F-1E99-5E165A5187E4}"/>
              </a:ext>
            </a:extLst>
          </p:cNvPr>
          <p:cNvSpPr txBox="1"/>
          <p:nvPr/>
        </p:nvSpPr>
        <p:spPr>
          <a:xfrm>
            <a:off x="944823" y="4043997"/>
            <a:ext cx="388935" cy="261610"/>
          </a:xfrm>
          <a:prstGeom prst="rect">
            <a:avLst/>
          </a:prstGeom>
          <a:noFill/>
        </p:spPr>
        <p:txBody>
          <a:bodyPr wrap="square" rtlCol="0">
            <a:spAutoFit/>
          </a:bodyPr>
          <a:lstStyle/>
          <a:p>
            <a:r>
              <a:rPr lang="en-CN" sz="1100"/>
              <a:t>[1]</a:t>
            </a:r>
          </a:p>
        </p:txBody>
      </p:sp>
      <p:sp>
        <p:nvSpPr>
          <p:cNvPr id="7" name="TextBox 6">
            <a:extLst>
              <a:ext uri="{FF2B5EF4-FFF2-40B4-BE49-F238E27FC236}">
                <a16:creationId xmlns:a16="http://schemas.microsoft.com/office/drawing/2014/main" id="{A642D8FF-5829-8EAC-F9B6-F837CB4BFE3E}"/>
              </a:ext>
            </a:extLst>
          </p:cNvPr>
          <p:cNvSpPr txBox="1"/>
          <p:nvPr/>
        </p:nvSpPr>
        <p:spPr>
          <a:xfrm>
            <a:off x="1155445" y="4066626"/>
            <a:ext cx="1294735" cy="261610"/>
          </a:xfrm>
          <a:prstGeom prst="rect">
            <a:avLst/>
          </a:prstGeom>
          <a:noFill/>
        </p:spPr>
        <p:txBody>
          <a:bodyPr wrap="square" rtlCol="0">
            <a:spAutoFit/>
          </a:bodyPr>
          <a:lstStyle/>
          <a:p>
            <a:r>
              <a:rPr lang="en-CN" sz="1100" b="1"/>
              <a:t>PSI</a:t>
            </a:r>
            <a:r>
              <a:rPr lang="zh-CN" altLang="en-US" sz="1100" b="1"/>
              <a:t> </a:t>
            </a:r>
            <a:r>
              <a:rPr lang="en-US" altLang="zh-CN" sz="1100" b="1"/>
              <a:t>scaling</a:t>
            </a:r>
            <a:r>
              <a:rPr lang="zh-CN" altLang="en-US" sz="1100" b="1"/>
              <a:t> </a:t>
            </a:r>
            <a:r>
              <a:rPr lang="en-US" altLang="zh-CN" sz="1100" b="1"/>
              <a:t>law</a:t>
            </a:r>
            <a:r>
              <a:rPr lang="zh-CN" altLang="en-US" sz="1100" b="1"/>
              <a:t> </a:t>
            </a:r>
            <a:endParaRPr lang="en-CN" sz="1100" b="1"/>
          </a:p>
        </p:txBody>
      </p:sp>
      <p:sp>
        <p:nvSpPr>
          <p:cNvPr id="10" name="TextBox 9">
            <a:extLst>
              <a:ext uri="{FF2B5EF4-FFF2-40B4-BE49-F238E27FC236}">
                <a16:creationId xmlns:a16="http://schemas.microsoft.com/office/drawing/2014/main" id="{0892F66D-7E12-DAD4-48AE-B46A9BA8C58C}"/>
              </a:ext>
            </a:extLst>
          </p:cNvPr>
          <p:cNvSpPr txBox="1"/>
          <p:nvPr/>
        </p:nvSpPr>
        <p:spPr>
          <a:xfrm>
            <a:off x="3746801" y="4050020"/>
            <a:ext cx="388935" cy="261610"/>
          </a:xfrm>
          <a:prstGeom prst="rect">
            <a:avLst/>
          </a:prstGeom>
          <a:noFill/>
        </p:spPr>
        <p:txBody>
          <a:bodyPr wrap="square" rtlCol="0">
            <a:spAutoFit/>
          </a:bodyPr>
          <a:lstStyle/>
          <a:p>
            <a:r>
              <a:rPr lang="en-CN" sz="1100"/>
              <a:t>[2]</a:t>
            </a:r>
          </a:p>
        </p:txBody>
      </p:sp>
      <p:sp>
        <p:nvSpPr>
          <p:cNvPr id="13" name="TextBox 12">
            <a:extLst>
              <a:ext uri="{FF2B5EF4-FFF2-40B4-BE49-F238E27FC236}">
                <a16:creationId xmlns:a16="http://schemas.microsoft.com/office/drawing/2014/main" id="{CCE260C7-82E7-DD52-224B-7606AC33BD33}"/>
              </a:ext>
            </a:extLst>
          </p:cNvPr>
          <p:cNvSpPr txBox="1"/>
          <p:nvPr/>
        </p:nvSpPr>
        <p:spPr>
          <a:xfrm>
            <a:off x="3948999" y="4066626"/>
            <a:ext cx="2272056" cy="430887"/>
          </a:xfrm>
          <a:prstGeom prst="rect">
            <a:avLst/>
          </a:prstGeom>
          <a:noFill/>
        </p:spPr>
        <p:txBody>
          <a:bodyPr wrap="square" rtlCol="0">
            <a:spAutoFit/>
          </a:bodyPr>
          <a:lstStyle/>
          <a:p>
            <a:r>
              <a:rPr lang="en-CN" altLang="zh-CN" sz="1100" b="1"/>
              <a:t>Dr. </a:t>
            </a:r>
            <a:r>
              <a:rPr lang="en-US" altLang="zh-CN" sz="1100" b="1"/>
              <a:t>Richard Baartman, TRIUMF, Proc. of cyclotrons 2013</a:t>
            </a:r>
            <a:endParaRPr lang="en-CN" sz="1100" b="1"/>
          </a:p>
        </p:txBody>
      </p:sp>
      <p:pic>
        <p:nvPicPr>
          <p:cNvPr id="14" name="Picture 13">
            <a:extLst>
              <a:ext uri="{FF2B5EF4-FFF2-40B4-BE49-F238E27FC236}">
                <a16:creationId xmlns:a16="http://schemas.microsoft.com/office/drawing/2014/main" id="{D71C45F9-FD05-10CD-0796-5A4B1F0C38D8}"/>
              </a:ext>
            </a:extLst>
          </p:cNvPr>
          <p:cNvPicPr>
            <a:picLocks noChangeAspect="1"/>
          </p:cNvPicPr>
          <p:nvPr/>
        </p:nvPicPr>
        <p:blipFill>
          <a:blip r:embed="rId9"/>
          <a:stretch>
            <a:fillRect/>
          </a:stretch>
        </p:blipFill>
        <p:spPr>
          <a:xfrm>
            <a:off x="4355364" y="3653036"/>
            <a:ext cx="829745" cy="458800"/>
          </a:xfrm>
          <a:prstGeom prst="rect">
            <a:avLst/>
          </a:prstGeom>
        </p:spPr>
      </p:pic>
    </p:spTree>
    <p:extLst>
      <p:ext uri="{BB962C8B-B14F-4D97-AF65-F5344CB8AC3E}">
        <p14:creationId xmlns:p14="http://schemas.microsoft.com/office/powerpoint/2010/main" val="3324894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05"/>
          <p:cNvGrpSpPr>
            <a:grpSpLocks/>
          </p:cNvGrpSpPr>
          <p:nvPr/>
        </p:nvGrpSpPr>
        <p:grpSpPr bwMode="auto">
          <a:xfrm>
            <a:off x="485775" y="1027112"/>
            <a:ext cx="11190282" cy="658812"/>
            <a:chOff x="906299" y="1579891"/>
            <a:chExt cx="11190363" cy="905811"/>
          </a:xfrm>
        </p:grpSpPr>
        <p:grpSp>
          <p:nvGrpSpPr>
            <p:cNvPr id="20" name="组合 106"/>
            <p:cNvGrpSpPr>
              <a:grpSpLocks/>
            </p:cNvGrpSpPr>
            <p:nvPr/>
          </p:nvGrpSpPr>
          <p:grpSpPr bwMode="auto">
            <a:xfrm>
              <a:off x="906299" y="1579891"/>
              <a:ext cx="11190363" cy="905811"/>
              <a:chOff x="479425" y="1597484"/>
              <a:chExt cx="12025850" cy="973441"/>
            </a:xfrm>
          </p:grpSpPr>
          <p:sp>
            <p:nvSpPr>
              <p:cNvPr id="22" name="矩形: 剪去单角 108"/>
              <p:cNvSpPr/>
              <p:nvPr/>
            </p:nvSpPr>
            <p:spPr>
              <a:xfrm>
                <a:off x="528901" y="1597484"/>
                <a:ext cx="11976374"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23" name="直角三角形 109"/>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24" name="组合 110"/>
              <p:cNvGrpSpPr>
                <a:grpSpLocks/>
              </p:cNvGrpSpPr>
              <p:nvPr/>
            </p:nvGrpSpPr>
            <p:grpSpPr bwMode="auto">
              <a:xfrm>
                <a:off x="479425" y="1651433"/>
                <a:ext cx="2678105" cy="865542"/>
                <a:chOff x="479425" y="1651433"/>
                <a:chExt cx="2678105" cy="865542"/>
              </a:xfrm>
            </p:grpSpPr>
            <p:sp>
              <p:nvSpPr>
                <p:cNvPr id="25" name="任意多边形: 形状 111"/>
                <p:cNvSpPr/>
                <p:nvPr/>
              </p:nvSpPr>
              <p:spPr>
                <a:xfrm>
                  <a:off x="479425" y="1651433"/>
                  <a:ext cx="2678105"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26" name="矩形 112"/>
                <p:cNvSpPr/>
                <p:nvPr/>
              </p:nvSpPr>
              <p:spPr>
                <a:xfrm>
                  <a:off x="487956" y="1717111"/>
                  <a:ext cx="2292909"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chemeClr val="bg1"/>
                      </a:solidFill>
                      <a:latin typeface="Arial" panose="020B0604020202020204"/>
                      <a:cs typeface="+mn-ea"/>
                      <a:sym typeface="+mn-lt"/>
                    </a:rPr>
                    <a:t>RF</a:t>
                  </a:r>
                  <a:r>
                    <a:rPr lang="zh-CN" altLang="en-US" sz="2400" b="1" spc="50" dirty="0">
                      <a:ln w="3175">
                        <a:noFill/>
                      </a:ln>
                      <a:solidFill>
                        <a:schemeClr val="bg1"/>
                      </a:solidFill>
                      <a:latin typeface="Arial" panose="020B0604020202020204"/>
                      <a:cs typeface="+mn-ea"/>
                      <a:sym typeface="+mn-lt"/>
                    </a:rPr>
                    <a:t> </a:t>
                  </a:r>
                  <a:r>
                    <a:rPr lang="en-US" altLang="zh-CN" sz="2400" b="1" spc="50" dirty="0">
                      <a:ln w="3175">
                        <a:noFill/>
                      </a:ln>
                      <a:solidFill>
                        <a:schemeClr val="bg1"/>
                      </a:solidFill>
                      <a:latin typeface="Arial" panose="020B0604020202020204"/>
                      <a:cs typeface="+mn-ea"/>
                      <a:sym typeface="+mn-lt"/>
                    </a:rPr>
                    <a:t>system</a:t>
                  </a:r>
                  <a:endParaRPr lang="zh-CN" altLang="en-US" sz="2400" b="1" spc="50" dirty="0">
                    <a:ln w="3175">
                      <a:noFill/>
                    </a:ln>
                    <a:solidFill>
                      <a:schemeClr val="bg1"/>
                    </a:solidFill>
                    <a:latin typeface="Arial" panose="020B0604020202020204"/>
                    <a:cs typeface="+mn-ea"/>
                    <a:sym typeface="+mn-lt"/>
                  </a:endParaRPr>
                </a:p>
              </p:txBody>
            </p:sp>
          </p:grpSp>
        </p:grpSp>
        <p:sp>
          <p:nvSpPr>
            <p:cNvPr id="21" name="矩形 107"/>
            <p:cNvSpPr/>
            <p:nvPr/>
          </p:nvSpPr>
          <p:spPr>
            <a:xfrm>
              <a:off x="3489354" y="1713813"/>
              <a:ext cx="8504516"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High-Q RF cavit</a:t>
              </a:r>
              <a:r>
                <a:rPr lang="en-US" altLang="zh-CN" sz="2400" b="1" noProof="1">
                  <a:solidFill>
                    <a:srgbClr val="164E8C"/>
                  </a:solidFill>
                  <a:sym typeface="Arial" panose="020B0604020202020204" pitchFamily="34" charset="0"/>
                </a:rPr>
                <a:t>iy</a:t>
              </a:r>
              <a:r>
                <a:rPr lang="en-GB" altLang="zh-CN" sz="2400" b="1" noProof="1">
                  <a:solidFill>
                    <a:srgbClr val="164E8C"/>
                  </a:solidFill>
                  <a:sym typeface="Arial" panose="020B0604020202020204" pitchFamily="34" charset="0"/>
                </a:rPr>
                <a:t> </a:t>
              </a:r>
              <a:r>
                <a:rPr lang="en-US" altLang="zh-CN" sz="2400" b="1" noProof="1">
                  <a:solidFill>
                    <a:srgbClr val="164E8C"/>
                  </a:solidFill>
                  <a:sym typeface="Arial" panose="020B0604020202020204" pitchFamily="34" charset="0"/>
                </a:rPr>
                <a:t>is</a:t>
              </a:r>
              <a:r>
                <a:rPr lang="en-GB" altLang="zh-CN" sz="2400" b="1" noProof="1">
                  <a:solidFill>
                    <a:srgbClr val="164E8C"/>
                  </a:solidFill>
                  <a:sym typeface="Arial" panose="020B0604020202020204" pitchFamily="34" charset="0"/>
                </a:rPr>
                <a:t> </a:t>
              </a:r>
              <a:r>
                <a:rPr lang="en-US" altLang="zh-CN" sz="2400" b="1" noProof="1">
                  <a:solidFill>
                    <a:srgbClr val="164E8C"/>
                  </a:solidFill>
                  <a:sym typeface="Arial" panose="020B0604020202020204" pitchFamily="34" charset="0"/>
                </a:rPr>
                <a:t>crucial</a:t>
              </a:r>
              <a:r>
                <a:rPr lang="en-GB" altLang="zh-CN" sz="2400" b="1" noProof="1">
                  <a:solidFill>
                    <a:srgbClr val="164E8C"/>
                  </a:solidFill>
                  <a:sym typeface="Arial" panose="020B0604020202020204" pitchFamily="34" charset="0"/>
                </a:rPr>
                <a:t> for stable operation.</a:t>
              </a:r>
            </a:p>
          </p:txBody>
        </p:sp>
      </p:grpSp>
      <p:sp>
        <p:nvSpPr>
          <p:cNvPr id="2" name="文本框 146">
            <a:extLst>
              <a:ext uri="{FF2B5EF4-FFF2-40B4-BE49-F238E27FC236}">
                <a16:creationId xmlns:a16="http://schemas.microsoft.com/office/drawing/2014/main" id="{2E89B47A-76E4-8CF3-4A96-2272AF118E65}"/>
              </a:ext>
            </a:extLst>
          </p:cNvPr>
          <p:cNvSpPr txBox="1"/>
          <p:nvPr/>
        </p:nvSpPr>
        <p:spPr>
          <a:xfrm>
            <a:off x="173911" y="40658"/>
            <a:ext cx="11399355"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Injection, extraction, and RF consideration</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13" name="TextBox 12">
            <a:extLst>
              <a:ext uri="{FF2B5EF4-FFF2-40B4-BE49-F238E27FC236}">
                <a16:creationId xmlns:a16="http://schemas.microsoft.com/office/drawing/2014/main" id="{A8BD4937-1FB2-11D0-FA20-48F01A656D58}"/>
              </a:ext>
            </a:extLst>
          </p:cNvPr>
          <p:cNvSpPr txBox="1"/>
          <p:nvPr/>
        </p:nvSpPr>
        <p:spPr>
          <a:xfrm>
            <a:off x="587009" y="2008810"/>
            <a:ext cx="6797709" cy="4076437"/>
          </a:xfrm>
          <a:prstGeom prst="rect">
            <a:avLst/>
          </a:prstGeom>
          <a:noFill/>
        </p:spPr>
        <p:txBody>
          <a:bodyPr wrap="square">
            <a:spAutoFit/>
          </a:bodyPr>
          <a:lstStyle/>
          <a:p>
            <a:pPr marL="342900" indent="-342900" algn="just">
              <a:lnSpc>
                <a:spcPct val="114000"/>
              </a:lnSpc>
              <a:spcAft>
                <a:spcPts val="600"/>
              </a:spcAft>
              <a:buFont typeface="Wingdings" pitchFamily="2" charset="2"/>
              <a:buChar char="q"/>
            </a:pPr>
            <a:r>
              <a:rPr lang="fr-FR" sz="2000" b="1" dirty="0"/>
              <a:t>In the overall design, we still have </a:t>
            </a:r>
            <a:r>
              <a:rPr lang="fr-FR" sz="2000" b="1" dirty="0">
                <a:solidFill>
                  <a:srgbClr val="C00000"/>
                </a:solidFill>
              </a:rPr>
              <a:t>five valleys with enough space</a:t>
            </a:r>
            <a:r>
              <a:rPr lang="fr-FR" sz="2000" b="1" dirty="0"/>
              <a:t>, one for injection/extraction, and the rest for flattop cavities. </a:t>
            </a:r>
          </a:p>
          <a:p>
            <a:pPr marL="342900" indent="-342900" algn="just">
              <a:lnSpc>
                <a:spcPct val="114000"/>
              </a:lnSpc>
              <a:spcAft>
                <a:spcPts val="600"/>
              </a:spcAft>
              <a:buFont typeface="Wingdings" pitchFamily="2" charset="2"/>
              <a:buChar char="q"/>
            </a:pPr>
            <a:r>
              <a:rPr lang="fr-FR" sz="2000" b="1" dirty="0"/>
              <a:t>During the operation of this high power machine, in case of the worst case, two RF systems fail. Our solution is to improve the Q value of each main RF cavity in the design stage. Then we should be able to increase the voltage of each RF cavity </a:t>
            </a:r>
            <a:r>
              <a:rPr lang="fr-FR" sz="2000" b="1" dirty="0">
                <a:solidFill>
                  <a:srgbClr val="C00000"/>
                </a:solidFill>
              </a:rPr>
              <a:t>by 20% </a:t>
            </a:r>
            <a:r>
              <a:rPr lang="fr-FR" sz="2000" b="1" dirty="0"/>
              <a:t>to maintain the 15 MeV energy gain per turn. </a:t>
            </a:r>
          </a:p>
          <a:p>
            <a:pPr marL="342900" indent="-342900" algn="just">
              <a:lnSpc>
                <a:spcPct val="114000"/>
              </a:lnSpc>
              <a:spcAft>
                <a:spcPts val="600"/>
              </a:spcAft>
              <a:buFont typeface="Wingdings" pitchFamily="2" charset="2"/>
              <a:buChar char="q"/>
            </a:pPr>
            <a:r>
              <a:rPr lang="fr-FR" sz="2000" b="1" dirty="0">
                <a:solidFill>
                  <a:srgbClr val="C00000"/>
                </a:solidFill>
              </a:rPr>
              <a:t>We have completed the 1:4 scale RF cavity test, and the test result of Q value encourages this idea</a:t>
            </a:r>
            <a:r>
              <a:rPr lang="fr-FR" sz="2000" b="1" dirty="0"/>
              <a:t>. </a:t>
            </a:r>
            <a:endParaRPr lang="en-CN" sz="2000" b="1" dirty="0"/>
          </a:p>
        </p:txBody>
      </p:sp>
      <p:sp>
        <p:nvSpPr>
          <p:cNvPr id="4" name="矩形 114">
            <a:extLst>
              <a:ext uri="{FF2B5EF4-FFF2-40B4-BE49-F238E27FC236}">
                <a16:creationId xmlns:a16="http://schemas.microsoft.com/office/drawing/2014/main" id="{D3F6D754-AAF5-1728-0B5B-9F0B8BD7F4BD}"/>
              </a:ext>
            </a:extLst>
          </p:cNvPr>
          <p:cNvSpPr/>
          <p:nvPr/>
        </p:nvSpPr>
        <p:spPr>
          <a:xfrm>
            <a:off x="531811" y="1790936"/>
            <a:ext cx="6908107" cy="451779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grpSp>
        <p:nvGrpSpPr>
          <p:cNvPr id="3" name="Group 2">
            <a:extLst>
              <a:ext uri="{FF2B5EF4-FFF2-40B4-BE49-F238E27FC236}">
                <a16:creationId xmlns:a16="http://schemas.microsoft.com/office/drawing/2014/main" id="{A05ED2DA-A9D8-82FD-2F62-93C97C923615}"/>
              </a:ext>
            </a:extLst>
          </p:cNvPr>
          <p:cNvGrpSpPr/>
          <p:nvPr/>
        </p:nvGrpSpPr>
        <p:grpSpPr>
          <a:xfrm>
            <a:off x="7564582" y="1809699"/>
            <a:ext cx="4111475" cy="4499026"/>
            <a:chOff x="7277281" y="1800571"/>
            <a:chExt cx="4429890" cy="4826667"/>
          </a:xfrm>
        </p:grpSpPr>
        <p:sp>
          <p:nvSpPr>
            <p:cNvPr id="5" name="矩形 32">
              <a:extLst>
                <a:ext uri="{FF2B5EF4-FFF2-40B4-BE49-F238E27FC236}">
                  <a16:creationId xmlns:a16="http://schemas.microsoft.com/office/drawing/2014/main" id="{3003E0D0-1F9E-8934-2A0D-9396736B9E49}"/>
                </a:ext>
              </a:extLst>
            </p:cNvPr>
            <p:cNvSpPr/>
            <p:nvPr/>
          </p:nvSpPr>
          <p:spPr bwMode="auto">
            <a:xfrm>
              <a:off x="7277281" y="1800571"/>
              <a:ext cx="4429884" cy="4826667"/>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latin typeface="等线" panose="02010600030101010101" charset="-122"/>
                <a:ea typeface="等线" panose="02010600030101010101" charset="-122"/>
              </a:endParaRPr>
            </a:p>
          </p:txBody>
        </p:sp>
        <p:pic>
          <p:nvPicPr>
            <p:cNvPr id="8" name="Picture 7">
              <a:extLst>
                <a:ext uri="{FF2B5EF4-FFF2-40B4-BE49-F238E27FC236}">
                  <a16:creationId xmlns:a16="http://schemas.microsoft.com/office/drawing/2014/main" id="{3B87CEBB-FF68-697F-BAE0-84476CFE5341}"/>
                </a:ext>
              </a:extLst>
            </p:cNvPr>
            <p:cNvPicPr>
              <a:picLocks noChangeAspect="1"/>
            </p:cNvPicPr>
            <p:nvPr/>
          </p:nvPicPr>
          <p:blipFill rotWithShape="1">
            <a:blip r:embed="rId3">
              <a:extLst>
                <a:ext uri="{28A0092B-C50C-407E-A947-70E740481C1C}">
                  <a14:useLocalDpi xmlns:a14="http://schemas.microsoft.com/office/drawing/2010/main" val="0"/>
                </a:ext>
              </a:extLst>
            </a:blip>
            <a:srcRect l="38751"/>
            <a:stretch/>
          </p:blipFill>
          <p:spPr>
            <a:xfrm>
              <a:off x="7411599" y="2676412"/>
              <a:ext cx="4161247" cy="3844813"/>
            </a:xfrm>
            <a:prstGeom prst="rect">
              <a:avLst/>
            </a:prstGeom>
          </p:spPr>
        </p:pic>
        <p:sp>
          <p:nvSpPr>
            <p:cNvPr id="9" name="任意多边形: 形状 193">
              <a:extLst>
                <a:ext uri="{FF2B5EF4-FFF2-40B4-BE49-F238E27FC236}">
                  <a16:creationId xmlns:a16="http://schemas.microsoft.com/office/drawing/2014/main" id="{DA6F789D-6D40-7A47-5FA1-8959B80693A2}"/>
                </a:ext>
              </a:extLst>
            </p:cNvPr>
            <p:cNvSpPr/>
            <p:nvPr/>
          </p:nvSpPr>
          <p:spPr bwMode="auto">
            <a:xfrm>
              <a:off x="7277281" y="1800574"/>
              <a:ext cx="4429890"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GB" altLang="zh-CN" sz="2000" b="1" dirty="0">
                  <a:solidFill>
                    <a:schemeClr val="bg1"/>
                  </a:solidFill>
                  <a:latin typeface="微软雅黑" pitchFamily="34" charset="-122"/>
                  <a:sym typeface="微软雅黑" pitchFamily="34" charset="-122"/>
                </a:rPr>
                <a:t>Layout</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of</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2</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GeV</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FFA</a:t>
              </a:r>
              <a:endParaRPr lang="en-GB" altLang="zh-CN" sz="2000" b="1" dirty="0">
                <a:solidFill>
                  <a:schemeClr val="bg1"/>
                </a:solidFill>
                <a:latin typeface="微软雅黑" pitchFamily="34" charset="-122"/>
                <a:sym typeface="微软雅黑" pitchFamily="34" charset="-122"/>
              </a:endParaRPr>
            </a:p>
          </p:txBody>
        </p:sp>
      </p:grpSp>
    </p:spTree>
    <p:extLst>
      <p:ext uri="{BB962C8B-B14F-4D97-AF65-F5344CB8AC3E}">
        <p14:creationId xmlns:p14="http://schemas.microsoft.com/office/powerpoint/2010/main" val="2887642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D160C10C-3F50-491E-9BBC-8BD69A3BB1E7}"/>
              </a:ext>
            </a:extLst>
          </p:cNvPr>
          <p:cNvGrpSpPr/>
          <p:nvPr/>
        </p:nvGrpSpPr>
        <p:grpSpPr>
          <a:xfrm>
            <a:off x="0" y="535007"/>
            <a:ext cx="12192000" cy="6322992"/>
            <a:chOff x="0" y="535007"/>
            <a:chExt cx="12192000" cy="6322992"/>
          </a:xfrm>
        </p:grpSpPr>
        <p:grpSp>
          <p:nvGrpSpPr>
            <p:cNvPr id="150" name="组合 149">
              <a:extLst>
                <a:ext uri="{FF2B5EF4-FFF2-40B4-BE49-F238E27FC236}">
                  <a16:creationId xmlns:a16="http://schemas.microsoft.com/office/drawing/2014/main" id="{56534FC8-A8B3-45E6-B919-40C34F93C720}"/>
                </a:ext>
              </a:extLst>
            </p:cNvPr>
            <p:cNvGrpSpPr/>
            <p:nvPr/>
          </p:nvGrpSpPr>
          <p:grpSpPr>
            <a:xfrm>
              <a:off x="0" y="535007"/>
              <a:ext cx="12192000" cy="6322992"/>
              <a:chOff x="0" y="535007"/>
              <a:chExt cx="12192000" cy="6322992"/>
            </a:xfrm>
          </p:grpSpPr>
          <p:pic>
            <p:nvPicPr>
              <p:cNvPr id="149" name="图片 148" descr="建筑的高楼&#10;&#10;描述已自动生成">
                <a:extLst>
                  <a:ext uri="{FF2B5EF4-FFF2-40B4-BE49-F238E27FC236}">
                    <a16:creationId xmlns:a16="http://schemas.microsoft.com/office/drawing/2014/main" id="{475DCFBC-A58B-4D5B-86AE-A488CB6CC4DD}"/>
                  </a:ext>
                </a:extLst>
              </p:cNvPr>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p:blipFill>
            <p:spPr>
              <a:xfrm>
                <a:off x="0" y="601980"/>
                <a:ext cx="5273040" cy="6256019"/>
              </a:xfrm>
              <a:prstGeom prst="rect">
                <a:avLst/>
              </a:prstGeom>
            </p:spPr>
          </p:pic>
          <p:pic>
            <p:nvPicPr>
              <p:cNvPr id="143" name="图片 142">
                <a:extLst>
                  <a:ext uri="{FF2B5EF4-FFF2-40B4-BE49-F238E27FC236}">
                    <a16:creationId xmlns:a16="http://schemas.microsoft.com/office/drawing/2014/main" id="{6A2808B7-7816-478C-80DD-A38AE1A2EB31}"/>
                  </a:ext>
                </a:extLst>
              </p:cNvPr>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a:extLst>
                <a:ext uri="{FF2B5EF4-FFF2-40B4-BE49-F238E27FC236}">
                  <a16:creationId xmlns:a16="http://schemas.microsoft.com/office/drawing/2014/main" id="{DDB1C5CC-7E66-49BB-9BC7-941183060506}"/>
                </a:ext>
              </a:extLst>
            </p:cNvPr>
            <p:cNvSpPr/>
            <p:nvPr/>
          </p:nvSpPr>
          <p:spPr>
            <a:xfrm>
              <a:off x="0" y="535007"/>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7" name="组合 56">
            <a:extLst>
              <a:ext uri="{FF2B5EF4-FFF2-40B4-BE49-F238E27FC236}">
                <a16:creationId xmlns:a16="http://schemas.microsoft.com/office/drawing/2014/main" id="{FB3D725D-31E4-4CF1-9438-527698663A6B}"/>
              </a:ext>
            </a:extLst>
          </p:cNvPr>
          <p:cNvGrpSpPr/>
          <p:nvPr/>
        </p:nvGrpSpPr>
        <p:grpSpPr>
          <a:xfrm>
            <a:off x="2039718" y="1831373"/>
            <a:ext cx="8112564" cy="683557"/>
            <a:chOff x="1821099" y="2336592"/>
            <a:chExt cx="5786471" cy="683557"/>
          </a:xfrm>
        </p:grpSpPr>
        <p:grpSp>
          <p:nvGrpSpPr>
            <p:cNvPr id="72" name="组合 71">
              <a:extLst>
                <a:ext uri="{FF2B5EF4-FFF2-40B4-BE49-F238E27FC236}">
                  <a16:creationId xmlns:a16="http://schemas.microsoft.com/office/drawing/2014/main" id="{DA93652D-F72C-4078-99F8-69E3E5C3333C}"/>
                </a:ext>
              </a:extLst>
            </p:cNvPr>
            <p:cNvGrpSpPr/>
            <p:nvPr/>
          </p:nvGrpSpPr>
          <p:grpSpPr>
            <a:xfrm>
              <a:off x="1821099" y="2336592"/>
              <a:ext cx="5786469" cy="683557"/>
              <a:chOff x="5241839" y="889091"/>
              <a:chExt cx="6210469" cy="733644"/>
            </a:xfrm>
          </p:grpSpPr>
          <p:grpSp>
            <p:nvGrpSpPr>
              <p:cNvPr id="74" name="组合 73">
                <a:extLst>
                  <a:ext uri="{FF2B5EF4-FFF2-40B4-BE49-F238E27FC236}">
                    <a16:creationId xmlns:a16="http://schemas.microsoft.com/office/drawing/2014/main" id="{BBDD2CA3-3354-4AEC-B4BC-619301532053}"/>
                  </a:ext>
                </a:extLst>
              </p:cNvPr>
              <p:cNvGrpSpPr/>
              <p:nvPr/>
            </p:nvGrpSpPr>
            <p:grpSpPr>
              <a:xfrm>
                <a:off x="5241839" y="889091"/>
                <a:ext cx="6210469" cy="733644"/>
                <a:chOff x="5241842" y="888785"/>
                <a:chExt cx="3595000" cy="424678"/>
              </a:xfrm>
            </p:grpSpPr>
            <p:sp>
              <p:nvSpPr>
                <p:cNvPr id="76" name="矩形: 对角圆角 75">
                  <a:extLst>
                    <a:ext uri="{FF2B5EF4-FFF2-40B4-BE49-F238E27FC236}">
                      <a16:creationId xmlns:a16="http://schemas.microsoft.com/office/drawing/2014/main" id="{9474952C-5ABE-4E18-8963-6BB5D4C434BC}"/>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77" name="任意多边形: 形状 76">
                  <a:extLst>
                    <a:ext uri="{FF2B5EF4-FFF2-40B4-BE49-F238E27FC236}">
                      <a16:creationId xmlns:a16="http://schemas.microsoft.com/office/drawing/2014/main" id="{6C5340A6-3E6C-4EC7-9038-EAB8C63697F4}"/>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5" name="文本框 74">
                <a:extLst>
                  <a:ext uri="{FF2B5EF4-FFF2-40B4-BE49-F238E27FC236}">
                    <a16:creationId xmlns:a16="http://schemas.microsoft.com/office/drawing/2014/main" id="{2C7B6DB8-AD15-4B60-8E4C-7AC2D8D3DB50}"/>
                  </a:ext>
                </a:extLst>
              </p:cNvPr>
              <p:cNvSpPr txBox="1"/>
              <p:nvPr/>
            </p:nvSpPr>
            <p:spPr>
              <a:xfrm>
                <a:off x="5423523" y="962808"/>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3" name="文本框 72">
              <a:extLst>
                <a:ext uri="{FF2B5EF4-FFF2-40B4-BE49-F238E27FC236}">
                  <a16:creationId xmlns:a16="http://schemas.microsoft.com/office/drawing/2014/main" id="{155E9D17-E0A7-4CAA-9D40-5A5879DC16F2}"/>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effectLst/>
                  <a:uLnTx/>
                  <a:uFillTx/>
                  <a:ea typeface="微软雅黑"/>
                  <a:cs typeface="+mn-ea"/>
                  <a:sym typeface="+mn-lt"/>
                </a:rPr>
                <a:t>General consideration and overall design </a:t>
              </a:r>
              <a:endParaRPr kumimoji="0" lang="zh-CN" altLang="en-US" sz="2400" b="1" i="0" u="none" strike="noStrike" kern="0" cap="none" spc="0" normalizeH="0" baseline="0" noProof="0" dirty="0">
                <a:ln>
                  <a:noFill/>
                </a:ln>
                <a:effectLst/>
                <a:uLnTx/>
                <a:uFillTx/>
                <a:ea typeface="微软雅黑"/>
                <a:cs typeface="+mn-ea"/>
                <a:sym typeface="+mn-lt"/>
              </a:endParaRPr>
            </a:p>
          </p:txBody>
        </p:sp>
      </p:grpSp>
      <p:grpSp>
        <p:nvGrpSpPr>
          <p:cNvPr id="49" name="组合 48">
            <a:extLst>
              <a:ext uri="{FF2B5EF4-FFF2-40B4-BE49-F238E27FC236}">
                <a16:creationId xmlns:a16="http://schemas.microsoft.com/office/drawing/2014/main" id="{86CCA398-AC0C-4DE6-92F9-9894258159D5}"/>
              </a:ext>
            </a:extLst>
          </p:cNvPr>
          <p:cNvGrpSpPr/>
          <p:nvPr/>
        </p:nvGrpSpPr>
        <p:grpSpPr>
          <a:xfrm>
            <a:off x="0" y="-1"/>
            <a:ext cx="12192000" cy="1342086"/>
            <a:chOff x="0" y="-1"/>
            <a:chExt cx="12192000" cy="1342086"/>
          </a:xfrm>
        </p:grpSpPr>
        <p:sp>
          <p:nvSpPr>
            <p:cNvPr id="50" name="矩形 49">
              <a:extLst>
                <a:ext uri="{FF2B5EF4-FFF2-40B4-BE49-F238E27FC236}">
                  <a16:creationId xmlns:a16="http://schemas.microsoft.com/office/drawing/2014/main" id="{2EA43075-D55A-4D0D-A96A-3218010B9DE8}"/>
                </a:ext>
              </a:extLst>
            </p:cNvPr>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1" name="组合 50">
              <a:extLst>
                <a:ext uri="{FF2B5EF4-FFF2-40B4-BE49-F238E27FC236}">
                  <a16:creationId xmlns:a16="http://schemas.microsoft.com/office/drawing/2014/main" id="{BCFFD54A-A74E-4977-B506-B988BF59D61A}"/>
                </a:ext>
              </a:extLst>
            </p:cNvPr>
            <p:cNvGrpSpPr/>
            <p:nvPr/>
          </p:nvGrpSpPr>
          <p:grpSpPr>
            <a:xfrm>
              <a:off x="0" y="-1"/>
              <a:ext cx="12192000" cy="1296366"/>
              <a:chOff x="0" y="-1"/>
              <a:chExt cx="12192000" cy="1296366"/>
            </a:xfrm>
          </p:grpSpPr>
          <p:grpSp>
            <p:nvGrpSpPr>
              <p:cNvPr id="61" name="组合 60">
                <a:extLst>
                  <a:ext uri="{FF2B5EF4-FFF2-40B4-BE49-F238E27FC236}">
                    <a16:creationId xmlns:a16="http://schemas.microsoft.com/office/drawing/2014/main" id="{208405BA-E6D0-44EE-AAF2-CC2166088D2F}"/>
                  </a:ext>
                </a:extLst>
              </p:cNvPr>
              <p:cNvGrpSpPr/>
              <p:nvPr/>
            </p:nvGrpSpPr>
            <p:grpSpPr>
              <a:xfrm>
                <a:off x="0" y="-1"/>
                <a:ext cx="12192000" cy="1296366"/>
                <a:chOff x="0" y="-1"/>
                <a:chExt cx="12192000" cy="1296366"/>
              </a:xfrm>
            </p:grpSpPr>
            <p:pic>
              <p:nvPicPr>
                <p:cNvPr id="63" name="图片 62" descr="建筑与房屋的城市空拍图&#10;&#10;描述已自动生成">
                  <a:extLst>
                    <a:ext uri="{FF2B5EF4-FFF2-40B4-BE49-F238E27FC236}">
                      <a16:creationId xmlns:a16="http://schemas.microsoft.com/office/drawing/2014/main" id="{E0A5547A-769F-4F6D-AA65-42CED05032CA}"/>
                    </a:ext>
                  </a:extLst>
                </p:cNvPr>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a:extLst>
                    <a:ext uri="{FF2B5EF4-FFF2-40B4-BE49-F238E27FC236}">
                      <a16:creationId xmlns:a16="http://schemas.microsoft.com/office/drawing/2014/main" id="{198F617C-07A3-4366-AB95-2FE6F37F25DC}"/>
                    </a:ext>
                  </a:extLst>
                </p:cNvPr>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385F5"/>
                    </a:solidFill>
                    <a:effectLst/>
                    <a:uLnTx/>
                    <a:uFillTx/>
                    <a:latin typeface="等线" panose="020F0502020204030204"/>
                    <a:ea typeface="等线" panose="02010600030101010101" pitchFamily="2" charset="-122"/>
                    <a:cs typeface="+mn-cs"/>
                  </a:endParaRPr>
                </a:p>
              </p:txBody>
            </p:sp>
          </p:grpSp>
          <p:pic>
            <p:nvPicPr>
              <p:cNvPr id="62" name="图片 61">
                <a:extLst>
                  <a:ext uri="{FF2B5EF4-FFF2-40B4-BE49-F238E27FC236}">
                    <a16:creationId xmlns:a16="http://schemas.microsoft.com/office/drawing/2014/main" id="{97118C22-FF0F-491E-B83E-D8998587CB39}"/>
                  </a:ext>
                </a:extLst>
              </p:cNvPr>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a:extLst>
                <a:ext uri="{FF2B5EF4-FFF2-40B4-BE49-F238E27FC236}">
                  <a16:creationId xmlns:a16="http://schemas.microsoft.com/office/drawing/2014/main" id="{4BBC7382-C272-4107-B921-A8A35137EC77}"/>
                </a:ext>
              </a:extLst>
            </p:cNvPr>
            <p:cNvGrpSpPr/>
            <p:nvPr/>
          </p:nvGrpSpPr>
          <p:grpSpPr>
            <a:xfrm>
              <a:off x="3806186" y="407561"/>
              <a:ext cx="4293877" cy="707886"/>
              <a:chOff x="3806186" y="570121"/>
              <a:chExt cx="4293877" cy="707886"/>
            </a:xfrm>
          </p:grpSpPr>
          <p:sp>
            <p:nvSpPr>
              <p:cNvPr id="58" name="文本框 57">
                <a:extLst>
                  <a:ext uri="{FF2B5EF4-FFF2-40B4-BE49-F238E27FC236}">
                    <a16:creationId xmlns:a16="http://schemas.microsoft.com/office/drawing/2014/main" id="{B1ADDDD2-D572-4FA9-A7C8-9955A498A5A8}"/>
                  </a:ext>
                </a:extLst>
              </p:cNvPr>
              <p:cNvSpPr txBox="1"/>
              <p:nvPr/>
            </p:nvSpPr>
            <p:spPr>
              <a:xfrm>
                <a:off x="4426851" y="570121"/>
                <a:ext cx="302396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rPr>
                  <a:t>Plan of Talk</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endParaRPr>
              </a:p>
            </p:txBody>
          </p:sp>
          <p:cxnSp>
            <p:nvCxnSpPr>
              <p:cNvPr id="59" name="直接连接符 58">
                <a:extLst>
                  <a:ext uri="{FF2B5EF4-FFF2-40B4-BE49-F238E27FC236}">
                    <a16:creationId xmlns:a16="http://schemas.microsoft.com/office/drawing/2014/main" id="{E11111B8-5A11-41FC-9E30-7EBEF0CF94F5}"/>
                  </a:ext>
                </a:extLst>
              </p:cNvPr>
              <p:cNvCxnSpPr/>
              <p:nvPr/>
            </p:nvCxnSpPr>
            <p:spPr>
              <a:xfrm>
                <a:off x="7467603"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a:extLst>
                  <a:ext uri="{FF2B5EF4-FFF2-40B4-BE49-F238E27FC236}">
                    <a16:creationId xmlns:a16="http://schemas.microsoft.com/office/drawing/2014/main" id="{5AE04AF2-4730-4E6C-9F04-E05B333D85D8}"/>
                  </a:ext>
                </a:extLst>
              </p:cNvPr>
              <p:cNvCxnSpPr/>
              <p:nvPr/>
            </p:nvCxnSpPr>
            <p:spPr>
              <a:xfrm>
                <a:off x="3806186"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3" name="组合 56">
            <a:extLst>
              <a:ext uri="{FF2B5EF4-FFF2-40B4-BE49-F238E27FC236}">
                <a16:creationId xmlns:a16="http://schemas.microsoft.com/office/drawing/2014/main" id="{4D84B443-1B56-8917-3D1D-C6696EF69EC9}"/>
              </a:ext>
            </a:extLst>
          </p:cNvPr>
          <p:cNvGrpSpPr/>
          <p:nvPr/>
        </p:nvGrpSpPr>
        <p:grpSpPr>
          <a:xfrm>
            <a:off x="2039718" y="2826302"/>
            <a:ext cx="8112567" cy="683557"/>
            <a:chOff x="1821099" y="2336592"/>
            <a:chExt cx="5786471" cy="683557"/>
          </a:xfrm>
        </p:grpSpPr>
        <p:grpSp>
          <p:nvGrpSpPr>
            <p:cNvPr id="4" name="组合 71">
              <a:extLst>
                <a:ext uri="{FF2B5EF4-FFF2-40B4-BE49-F238E27FC236}">
                  <a16:creationId xmlns:a16="http://schemas.microsoft.com/office/drawing/2014/main" id="{D699F05C-CA08-9779-8A6A-D5DDF7433BE5}"/>
                </a:ext>
              </a:extLst>
            </p:cNvPr>
            <p:cNvGrpSpPr/>
            <p:nvPr/>
          </p:nvGrpSpPr>
          <p:grpSpPr>
            <a:xfrm>
              <a:off x="1821099" y="2336592"/>
              <a:ext cx="5786469" cy="683557"/>
              <a:chOff x="5241839" y="889091"/>
              <a:chExt cx="6210469" cy="733644"/>
            </a:xfrm>
          </p:grpSpPr>
          <p:grpSp>
            <p:nvGrpSpPr>
              <p:cNvPr id="6" name="组合 73">
                <a:extLst>
                  <a:ext uri="{FF2B5EF4-FFF2-40B4-BE49-F238E27FC236}">
                    <a16:creationId xmlns:a16="http://schemas.microsoft.com/office/drawing/2014/main" id="{8D3DFAAF-A53B-E3D8-2799-C7D9B35A8678}"/>
                  </a:ext>
                </a:extLst>
              </p:cNvPr>
              <p:cNvGrpSpPr/>
              <p:nvPr/>
            </p:nvGrpSpPr>
            <p:grpSpPr>
              <a:xfrm>
                <a:off x="5241839" y="889091"/>
                <a:ext cx="6210469" cy="733644"/>
                <a:chOff x="5241842" y="888785"/>
                <a:chExt cx="3595000" cy="424678"/>
              </a:xfrm>
            </p:grpSpPr>
            <p:sp>
              <p:nvSpPr>
                <p:cNvPr id="8" name="矩形: 对角圆角 75">
                  <a:extLst>
                    <a:ext uri="{FF2B5EF4-FFF2-40B4-BE49-F238E27FC236}">
                      <a16:creationId xmlns:a16="http://schemas.microsoft.com/office/drawing/2014/main" id="{A79AA021-E9BF-78B8-5DAD-90E9A2E7E7A0}"/>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9" name="任意多边形: 形状 76">
                  <a:extLst>
                    <a:ext uri="{FF2B5EF4-FFF2-40B4-BE49-F238E27FC236}">
                      <a16:creationId xmlns:a16="http://schemas.microsoft.com/office/drawing/2014/main" id="{047DA9F1-AD7E-2AEE-7F2C-F1A2D308B80B}"/>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 name="文本框 74">
                <a:extLst>
                  <a:ext uri="{FF2B5EF4-FFF2-40B4-BE49-F238E27FC236}">
                    <a16:creationId xmlns:a16="http://schemas.microsoft.com/office/drawing/2014/main" id="{F3A705B9-721E-BADC-FC98-9BB41F7622C7}"/>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72">
              <a:extLst>
                <a:ext uri="{FF2B5EF4-FFF2-40B4-BE49-F238E27FC236}">
                  <a16:creationId xmlns:a16="http://schemas.microsoft.com/office/drawing/2014/main" id="{6D7BA0ED-53A9-AD89-FB17-1124A5E46DA4}"/>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solidFill>
                    <a:srgbClr val="C00000"/>
                  </a:solidFill>
                  <a:effectLst/>
                  <a:uLnTx/>
                  <a:uFillTx/>
                  <a:ea typeface="微软雅黑"/>
                  <a:cs typeface="+mn-ea"/>
                  <a:sym typeface="+mn-lt"/>
                </a:rPr>
                <a:t>Beam</a:t>
              </a:r>
              <a:r>
                <a:rPr kumimoji="0" lang="zh-CN" altLang="en-US" sz="2400" b="1" i="0" u="none" strike="noStrike" kern="0" cap="none" spc="0" normalizeH="0" baseline="0" noProof="0" dirty="0">
                  <a:ln>
                    <a:noFill/>
                  </a:ln>
                  <a:solidFill>
                    <a:srgbClr val="C00000"/>
                  </a:solidFill>
                  <a:effectLst/>
                  <a:uLnTx/>
                  <a:uFillTx/>
                  <a:ea typeface="微软雅黑"/>
                  <a:cs typeface="+mn-ea"/>
                  <a:sym typeface="+mn-lt"/>
                </a:rPr>
                <a:t> </a:t>
              </a:r>
              <a:r>
                <a:rPr lang="en-US" altLang="zh-CN" sz="2400" b="1" kern="0" dirty="0">
                  <a:solidFill>
                    <a:srgbClr val="C00000"/>
                  </a:solidFill>
                  <a:ea typeface="微软雅黑"/>
                  <a:cs typeface="+mn-ea"/>
                  <a:sym typeface="+mn-lt"/>
                </a:rPr>
                <a:t>d</a:t>
              </a:r>
              <a:r>
                <a:rPr kumimoji="0" lang="en-US" altLang="zh-CN" sz="2400" b="1" i="0" u="none" strike="noStrike" kern="0" cap="none" spc="0" normalizeH="0" baseline="0" noProof="0" dirty="0" err="1">
                  <a:ln>
                    <a:noFill/>
                  </a:ln>
                  <a:solidFill>
                    <a:srgbClr val="C00000"/>
                  </a:solidFill>
                  <a:effectLst/>
                  <a:uLnTx/>
                  <a:uFillTx/>
                  <a:ea typeface="微软雅黑"/>
                  <a:cs typeface="+mn-ea"/>
                  <a:sym typeface="+mn-lt"/>
                </a:rPr>
                <a:t>ynamics</a:t>
              </a:r>
              <a:r>
                <a:rPr kumimoji="0" lang="zh-CN" altLang="en-US" sz="2400" b="1" i="0" u="none" strike="noStrike" kern="0" cap="none" spc="0" normalizeH="0" baseline="0" noProof="0" dirty="0">
                  <a:ln>
                    <a:noFill/>
                  </a:ln>
                  <a:solidFill>
                    <a:srgbClr val="C00000"/>
                  </a:solidFill>
                  <a:effectLst/>
                  <a:uLnTx/>
                  <a:uFillTx/>
                  <a:ea typeface="微软雅黑"/>
                  <a:cs typeface="+mn-ea"/>
                  <a:sym typeface="+mn-lt"/>
                </a:rPr>
                <a:t> </a:t>
              </a:r>
              <a:r>
                <a:rPr kumimoji="0" lang="en-US" altLang="zh-CN" sz="2400" b="1" i="0" u="none" strike="noStrike" kern="0" cap="none" spc="0" normalizeH="0" baseline="0" noProof="0" dirty="0">
                  <a:ln>
                    <a:noFill/>
                  </a:ln>
                  <a:solidFill>
                    <a:srgbClr val="C00000"/>
                  </a:solidFill>
                  <a:effectLst/>
                  <a:uLnTx/>
                  <a:uFillTx/>
                  <a:ea typeface="微软雅黑"/>
                  <a:cs typeface="+mn-ea"/>
                  <a:sym typeface="+mn-lt"/>
                </a:rPr>
                <a:t>and parallel computing</a:t>
              </a:r>
              <a:endParaRPr kumimoji="0" lang="zh-CN" altLang="en-US" sz="2400" b="1" i="0" u="none" strike="noStrike" kern="0" cap="none" spc="0" normalizeH="0" baseline="0" noProof="0" dirty="0">
                <a:ln>
                  <a:noFill/>
                </a:ln>
                <a:solidFill>
                  <a:srgbClr val="C00000"/>
                </a:solidFill>
                <a:effectLst/>
                <a:uLnTx/>
                <a:uFillTx/>
                <a:ea typeface="微软雅黑"/>
                <a:cs typeface="+mn-ea"/>
                <a:sym typeface="+mn-lt"/>
              </a:endParaRPr>
            </a:p>
          </p:txBody>
        </p:sp>
      </p:grpSp>
      <p:grpSp>
        <p:nvGrpSpPr>
          <p:cNvPr id="10" name="组合 56">
            <a:extLst>
              <a:ext uri="{FF2B5EF4-FFF2-40B4-BE49-F238E27FC236}">
                <a16:creationId xmlns:a16="http://schemas.microsoft.com/office/drawing/2014/main" id="{87DE8360-14EE-8126-77F9-06DC0E745598}"/>
              </a:ext>
            </a:extLst>
          </p:cNvPr>
          <p:cNvGrpSpPr/>
          <p:nvPr/>
        </p:nvGrpSpPr>
        <p:grpSpPr>
          <a:xfrm>
            <a:off x="2039718" y="3825664"/>
            <a:ext cx="8112570" cy="683557"/>
            <a:chOff x="1821099" y="2336592"/>
            <a:chExt cx="5786471" cy="683557"/>
          </a:xfrm>
        </p:grpSpPr>
        <p:grpSp>
          <p:nvGrpSpPr>
            <p:cNvPr id="11" name="组合 71">
              <a:extLst>
                <a:ext uri="{FF2B5EF4-FFF2-40B4-BE49-F238E27FC236}">
                  <a16:creationId xmlns:a16="http://schemas.microsoft.com/office/drawing/2014/main" id="{926C09E8-5FF6-858E-4490-8D7F04A4AA0B}"/>
                </a:ext>
              </a:extLst>
            </p:cNvPr>
            <p:cNvGrpSpPr/>
            <p:nvPr/>
          </p:nvGrpSpPr>
          <p:grpSpPr>
            <a:xfrm>
              <a:off x="1821099" y="2336592"/>
              <a:ext cx="5786469" cy="683557"/>
              <a:chOff x="5241839" y="889091"/>
              <a:chExt cx="6210469" cy="733644"/>
            </a:xfrm>
          </p:grpSpPr>
          <p:grpSp>
            <p:nvGrpSpPr>
              <p:cNvPr id="13" name="组合 73">
                <a:extLst>
                  <a:ext uri="{FF2B5EF4-FFF2-40B4-BE49-F238E27FC236}">
                    <a16:creationId xmlns:a16="http://schemas.microsoft.com/office/drawing/2014/main" id="{C4535393-1C52-8484-236A-41C2075B7557}"/>
                  </a:ext>
                </a:extLst>
              </p:cNvPr>
              <p:cNvGrpSpPr/>
              <p:nvPr/>
            </p:nvGrpSpPr>
            <p:grpSpPr>
              <a:xfrm>
                <a:off x="5241839" y="889091"/>
                <a:ext cx="6210469" cy="733644"/>
                <a:chOff x="5241842" y="888785"/>
                <a:chExt cx="3595000" cy="424678"/>
              </a:xfrm>
            </p:grpSpPr>
            <p:sp>
              <p:nvSpPr>
                <p:cNvPr id="15" name="矩形: 对角圆角 75">
                  <a:extLst>
                    <a:ext uri="{FF2B5EF4-FFF2-40B4-BE49-F238E27FC236}">
                      <a16:creationId xmlns:a16="http://schemas.microsoft.com/office/drawing/2014/main" id="{C24E2D6F-B1FF-2091-A852-ED7592E1A737}"/>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16" name="任意多边形: 形状 76">
                  <a:extLst>
                    <a:ext uri="{FF2B5EF4-FFF2-40B4-BE49-F238E27FC236}">
                      <a16:creationId xmlns:a16="http://schemas.microsoft.com/office/drawing/2014/main" id="{8FC41678-969B-8AA7-42F4-BCB8801223D9}"/>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14" name="文本框 74">
                <a:extLst>
                  <a:ext uri="{FF2B5EF4-FFF2-40B4-BE49-F238E27FC236}">
                    <a16:creationId xmlns:a16="http://schemas.microsoft.com/office/drawing/2014/main" id="{DFB673BF-3159-4BD6-143D-69A2C51FA15F}"/>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2" name="文本框 72">
              <a:extLst>
                <a:ext uri="{FF2B5EF4-FFF2-40B4-BE49-F238E27FC236}">
                  <a16:creationId xmlns:a16="http://schemas.microsoft.com/office/drawing/2014/main" id="{BB1A54D1-5C4D-2634-54E3-09030CA39A23}"/>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kumimoji="0" lang="en-GB"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RF system &amp; HTS magnet</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7" name="组合 56">
            <a:extLst>
              <a:ext uri="{FF2B5EF4-FFF2-40B4-BE49-F238E27FC236}">
                <a16:creationId xmlns:a16="http://schemas.microsoft.com/office/drawing/2014/main" id="{336FEA25-CA35-7F47-6071-32A37E74F7A4}"/>
              </a:ext>
            </a:extLst>
          </p:cNvPr>
          <p:cNvGrpSpPr/>
          <p:nvPr/>
        </p:nvGrpSpPr>
        <p:grpSpPr>
          <a:xfrm>
            <a:off x="2039718" y="4833609"/>
            <a:ext cx="8112570" cy="683557"/>
            <a:chOff x="1821099" y="2336592"/>
            <a:chExt cx="5786471" cy="683557"/>
          </a:xfrm>
        </p:grpSpPr>
        <p:grpSp>
          <p:nvGrpSpPr>
            <p:cNvPr id="18" name="组合 71">
              <a:extLst>
                <a:ext uri="{FF2B5EF4-FFF2-40B4-BE49-F238E27FC236}">
                  <a16:creationId xmlns:a16="http://schemas.microsoft.com/office/drawing/2014/main" id="{86C4368A-0908-E41D-B4ED-C2B6BE55E9ED}"/>
                </a:ext>
              </a:extLst>
            </p:cNvPr>
            <p:cNvGrpSpPr/>
            <p:nvPr/>
          </p:nvGrpSpPr>
          <p:grpSpPr>
            <a:xfrm>
              <a:off x="1821099" y="2336592"/>
              <a:ext cx="5786471" cy="683557"/>
              <a:chOff x="5241839" y="889091"/>
              <a:chExt cx="6210471" cy="733644"/>
            </a:xfrm>
          </p:grpSpPr>
          <p:grpSp>
            <p:nvGrpSpPr>
              <p:cNvPr id="20" name="组合 73">
                <a:extLst>
                  <a:ext uri="{FF2B5EF4-FFF2-40B4-BE49-F238E27FC236}">
                    <a16:creationId xmlns:a16="http://schemas.microsoft.com/office/drawing/2014/main" id="{FA4ED064-2426-E3AD-EE73-5ACDDD2F168F}"/>
                  </a:ext>
                </a:extLst>
              </p:cNvPr>
              <p:cNvGrpSpPr/>
              <p:nvPr/>
            </p:nvGrpSpPr>
            <p:grpSpPr>
              <a:xfrm>
                <a:off x="5241839" y="889091"/>
                <a:ext cx="6210471" cy="733644"/>
                <a:chOff x="5241842" y="888785"/>
                <a:chExt cx="3595001" cy="424678"/>
              </a:xfrm>
            </p:grpSpPr>
            <p:sp>
              <p:nvSpPr>
                <p:cNvPr id="22" name="矩形: 对角圆角 75">
                  <a:extLst>
                    <a:ext uri="{FF2B5EF4-FFF2-40B4-BE49-F238E27FC236}">
                      <a16:creationId xmlns:a16="http://schemas.microsoft.com/office/drawing/2014/main" id="{10966C2F-74BA-3549-A5D5-0ED34578A4B3}"/>
                    </a:ext>
                  </a:extLst>
                </p:cNvPr>
                <p:cNvSpPr/>
                <p:nvPr/>
              </p:nvSpPr>
              <p:spPr>
                <a:xfrm flipH="1">
                  <a:off x="5241842" y="891540"/>
                  <a:ext cx="3595001"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23" name="任意多边形: 形状 76">
                  <a:extLst>
                    <a:ext uri="{FF2B5EF4-FFF2-40B4-BE49-F238E27FC236}">
                      <a16:creationId xmlns:a16="http://schemas.microsoft.com/office/drawing/2014/main" id="{E643D465-5DA9-19B7-AC5C-29F21C1B4642}"/>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1" name="文本框 74">
                <a:extLst>
                  <a:ext uri="{FF2B5EF4-FFF2-40B4-BE49-F238E27FC236}">
                    <a16:creationId xmlns:a16="http://schemas.microsoft.com/office/drawing/2014/main" id="{8D5DB7EE-6C01-8D84-02EF-163DEBAC2D5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72">
              <a:extLst>
                <a:ext uri="{FF2B5EF4-FFF2-40B4-BE49-F238E27FC236}">
                  <a16:creationId xmlns:a16="http://schemas.microsoft.com/office/drawing/2014/main" id="{27FF055C-8BA3-4122-D786-E287572457B4}"/>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lang="en-US" sz="2400" b="1">
                  <a:latin typeface="+mn-ea"/>
                </a:rPr>
                <a:t>P</a:t>
              </a:r>
              <a:r>
                <a:rPr lang="en-US" sz="2400" b="1">
                  <a:effectLst/>
                  <a:latin typeface="+mn-ea"/>
                </a:rPr>
                <a:t>ossible muon application</a:t>
              </a:r>
              <a:endParaRPr kumimoji="0" lang="zh-CN" altLang="en-US" sz="2400" b="1" i="0" u="none" strike="noStrike" kern="0" cap="none" spc="0" normalizeH="0" baseline="0" noProof="0" dirty="0">
                <a:ln>
                  <a:noFill/>
                </a:ln>
                <a:solidFill>
                  <a:prstClr val="black">
                    <a:lumMod val="95000"/>
                    <a:lumOff val="5000"/>
                  </a:prstClr>
                </a:solidFill>
                <a:effectLst/>
                <a:uLnTx/>
                <a:uFillTx/>
                <a:latin typeface="+mn-ea"/>
                <a:cs typeface="+mn-ea"/>
                <a:sym typeface="+mn-lt"/>
              </a:endParaRPr>
            </a:p>
          </p:txBody>
        </p:sp>
      </p:grpSp>
      <p:grpSp>
        <p:nvGrpSpPr>
          <p:cNvPr id="24" name="组合 56">
            <a:extLst>
              <a:ext uri="{FF2B5EF4-FFF2-40B4-BE49-F238E27FC236}">
                <a16:creationId xmlns:a16="http://schemas.microsoft.com/office/drawing/2014/main" id="{88FA032D-3EA6-9D18-FDBD-8ECEDDE756C6}"/>
              </a:ext>
            </a:extLst>
          </p:cNvPr>
          <p:cNvGrpSpPr/>
          <p:nvPr/>
        </p:nvGrpSpPr>
        <p:grpSpPr>
          <a:xfrm>
            <a:off x="2039718" y="5766882"/>
            <a:ext cx="8112570" cy="683557"/>
            <a:chOff x="1821099" y="2336592"/>
            <a:chExt cx="6145163" cy="683557"/>
          </a:xfrm>
        </p:grpSpPr>
        <p:grpSp>
          <p:nvGrpSpPr>
            <p:cNvPr id="25" name="组合 71">
              <a:extLst>
                <a:ext uri="{FF2B5EF4-FFF2-40B4-BE49-F238E27FC236}">
                  <a16:creationId xmlns:a16="http://schemas.microsoft.com/office/drawing/2014/main" id="{97E90E99-15FA-0E0C-EE36-48F0D5A79359}"/>
                </a:ext>
              </a:extLst>
            </p:cNvPr>
            <p:cNvGrpSpPr/>
            <p:nvPr/>
          </p:nvGrpSpPr>
          <p:grpSpPr>
            <a:xfrm>
              <a:off x="1821099" y="2336592"/>
              <a:ext cx="6145163" cy="683557"/>
              <a:chOff x="5241839" y="889091"/>
              <a:chExt cx="6595446" cy="733644"/>
            </a:xfrm>
          </p:grpSpPr>
          <p:grpSp>
            <p:nvGrpSpPr>
              <p:cNvPr id="27" name="组合 73">
                <a:extLst>
                  <a:ext uri="{FF2B5EF4-FFF2-40B4-BE49-F238E27FC236}">
                    <a16:creationId xmlns:a16="http://schemas.microsoft.com/office/drawing/2014/main" id="{3AAF45F8-6CED-C3B8-FE3E-D98C3730962F}"/>
                  </a:ext>
                </a:extLst>
              </p:cNvPr>
              <p:cNvGrpSpPr/>
              <p:nvPr/>
            </p:nvGrpSpPr>
            <p:grpSpPr>
              <a:xfrm>
                <a:off x="5241839" y="889091"/>
                <a:ext cx="6595446" cy="733644"/>
                <a:chOff x="5241842" y="888785"/>
                <a:chExt cx="3817848" cy="424678"/>
              </a:xfrm>
            </p:grpSpPr>
            <p:sp>
              <p:nvSpPr>
                <p:cNvPr id="29" name="矩形: 对角圆角 75">
                  <a:extLst>
                    <a:ext uri="{FF2B5EF4-FFF2-40B4-BE49-F238E27FC236}">
                      <a16:creationId xmlns:a16="http://schemas.microsoft.com/office/drawing/2014/main" id="{BCD1E0C0-AA41-AD52-75E4-3B1F85279101}"/>
                    </a:ext>
                  </a:extLst>
                </p:cNvPr>
                <p:cNvSpPr/>
                <p:nvPr/>
              </p:nvSpPr>
              <p:spPr>
                <a:xfrm flipH="1">
                  <a:off x="5241842" y="891540"/>
                  <a:ext cx="3817848"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30" name="任意多边形: 形状 76">
                  <a:extLst>
                    <a:ext uri="{FF2B5EF4-FFF2-40B4-BE49-F238E27FC236}">
                      <a16:creationId xmlns:a16="http://schemas.microsoft.com/office/drawing/2014/main" id="{0C21F2C8-5388-96A6-292B-4BAB22E1F7E1}"/>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8" name="文本框 74">
                <a:extLst>
                  <a:ext uri="{FF2B5EF4-FFF2-40B4-BE49-F238E27FC236}">
                    <a16:creationId xmlns:a16="http://schemas.microsoft.com/office/drawing/2014/main" id="{30A03831-C4C2-CCF8-5BA0-E00CEA268A4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26" name="文本框 72">
              <a:extLst>
                <a:ext uri="{FF2B5EF4-FFF2-40B4-BE49-F238E27FC236}">
                  <a16:creationId xmlns:a16="http://schemas.microsoft.com/office/drawing/2014/main" id="{CD890270-124A-B48E-6743-3097C513BED9}"/>
                </a:ext>
              </a:extLst>
            </p:cNvPr>
            <p:cNvSpPr txBox="1"/>
            <p:nvPr/>
          </p:nvSpPr>
          <p:spPr>
            <a:xfrm>
              <a:off x="2504570" y="2468221"/>
              <a:ext cx="5434606" cy="424732"/>
            </a:xfrm>
            <a:prstGeom prst="rect">
              <a:avLst/>
            </a:prstGeom>
            <a:noFill/>
          </p:spPr>
          <p:txBody>
            <a:bodyPr wrap="square">
              <a:spAutoFit/>
            </a:bodyPr>
            <a:lstStyle/>
            <a:p>
              <a:pPr defTabSz="1244600">
                <a:lnSpc>
                  <a:spcPct val="90000"/>
                </a:lnSpc>
                <a:spcAft>
                  <a:spcPct val="35000"/>
                </a:spcAf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Summary</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spTree>
    <p:extLst>
      <p:ext uri="{BB962C8B-B14F-4D97-AF65-F5344CB8AC3E}">
        <p14:creationId xmlns:p14="http://schemas.microsoft.com/office/powerpoint/2010/main" val="1094321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6">
            <a:extLst>
              <a:ext uri="{FF2B5EF4-FFF2-40B4-BE49-F238E27FC236}">
                <a16:creationId xmlns:a16="http://schemas.microsoft.com/office/drawing/2014/main" id="{2E89B47A-76E4-8CF3-4A96-2272AF118E65}"/>
              </a:ext>
            </a:extLst>
          </p:cNvPr>
          <p:cNvSpPr txBox="1"/>
          <p:nvPr/>
        </p:nvSpPr>
        <p:spPr>
          <a:xfrm>
            <a:off x="173911" y="40658"/>
            <a:ext cx="12018089"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Basic beam dynamics and resonance study</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12" name="组合 11">
            <a:extLst>
              <a:ext uri="{FF2B5EF4-FFF2-40B4-BE49-F238E27FC236}">
                <a16:creationId xmlns:a16="http://schemas.microsoft.com/office/drawing/2014/main" id="{9326411A-3D90-DF20-49EF-FEE22DFA98F4}"/>
              </a:ext>
            </a:extLst>
          </p:cNvPr>
          <p:cNvGrpSpPr/>
          <p:nvPr/>
        </p:nvGrpSpPr>
        <p:grpSpPr>
          <a:xfrm>
            <a:off x="3061711" y="1060809"/>
            <a:ext cx="3779015" cy="4736381"/>
            <a:chOff x="3730904" y="1434160"/>
            <a:chExt cx="3779015" cy="4736381"/>
          </a:xfrm>
        </p:grpSpPr>
        <p:grpSp>
          <p:nvGrpSpPr>
            <p:cNvPr id="41" name="组合 191">
              <a:extLst>
                <a:ext uri="{FF2B5EF4-FFF2-40B4-BE49-F238E27FC236}">
                  <a16:creationId xmlns:a16="http://schemas.microsoft.com/office/drawing/2014/main" id="{B5487038-0518-9E59-EFF4-A737D08CA8D7}"/>
                </a:ext>
              </a:extLst>
            </p:cNvPr>
            <p:cNvGrpSpPr>
              <a:grpSpLocks/>
            </p:cNvGrpSpPr>
            <p:nvPr/>
          </p:nvGrpSpPr>
          <p:grpSpPr bwMode="auto">
            <a:xfrm>
              <a:off x="3730904" y="1434160"/>
              <a:ext cx="3779015" cy="4736381"/>
              <a:chOff x="479423" y="1431611"/>
              <a:chExt cx="3561080" cy="4279838"/>
            </a:xfrm>
          </p:grpSpPr>
          <p:sp>
            <p:nvSpPr>
              <p:cNvPr id="42" name="矩形 27">
                <a:extLst>
                  <a:ext uri="{FF2B5EF4-FFF2-40B4-BE49-F238E27FC236}">
                    <a16:creationId xmlns:a16="http://schemas.microsoft.com/office/drawing/2014/main" id="{492C7AD2-48CD-040E-4582-044CA42C4D6D}"/>
                  </a:ext>
                </a:extLst>
              </p:cNvPr>
              <p:cNvSpPr/>
              <p:nvPr/>
            </p:nvSpPr>
            <p:spPr>
              <a:xfrm>
                <a:off x="479423" y="1431611"/>
                <a:ext cx="3288452" cy="427983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latin typeface="等线" panose="02010600030101010101" charset="-122"/>
                  <a:ea typeface="等线" panose="02010600030101010101" charset="-122"/>
                </a:endParaRPr>
              </a:p>
            </p:txBody>
          </p:sp>
          <p:sp>
            <p:nvSpPr>
              <p:cNvPr id="43" name="任意多边形: 形状 193">
                <a:extLst>
                  <a:ext uri="{FF2B5EF4-FFF2-40B4-BE49-F238E27FC236}">
                    <a16:creationId xmlns:a16="http://schemas.microsoft.com/office/drawing/2014/main" id="{2B3CA4F4-CE6C-36CA-C442-1973A665A5CC}"/>
                  </a:ext>
                </a:extLst>
              </p:cNvPr>
              <p:cNvSpPr/>
              <p:nvPr/>
            </p:nvSpPr>
            <p:spPr>
              <a:xfrm>
                <a:off x="479425" y="1431612"/>
                <a:ext cx="3288449" cy="493856"/>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kern="100" noProof="1">
                    <a:solidFill>
                      <a:schemeClr val="bg1"/>
                    </a:solidFill>
                    <a:effectLst>
                      <a:outerShdw blurRad="38100" dist="38100" dir="2700000" algn="tl">
                        <a:srgbClr val="000000">
                          <a:alpha val="19000"/>
                        </a:srgbClr>
                      </a:outerShdw>
                    </a:effectLst>
                    <a:latin typeface="+mn-lt"/>
                    <a:ea typeface="+mn-ea"/>
                    <a:cs typeface="+mn-ea"/>
                    <a:sym typeface="+mn-lt"/>
                  </a:rPr>
                  <a:t>2GeV FFA t</a:t>
                </a:r>
                <a:r>
                  <a:rPr lang="en-US" altLang="zh-CN" sz="2000" b="1" kern="100" noProof="1">
                    <a:solidFill>
                      <a:schemeClr val="bg1"/>
                    </a:solidFill>
                    <a:effectLst>
                      <a:outerShdw blurRad="38100" dist="38100" dir="2700000" algn="tl">
                        <a:srgbClr val="000000">
                          <a:alpha val="19000"/>
                        </a:srgbClr>
                      </a:outerShdw>
                    </a:effectLst>
                    <a:cs typeface="+mn-ea"/>
                    <a:sym typeface="+mn-lt"/>
                  </a:rPr>
                  <a:t>une diagram</a:t>
                </a:r>
                <a:endParaRPr lang="zh-CN" altLang="en-US" sz="2000" b="1" kern="100" noProof="1">
                  <a:solidFill>
                    <a:schemeClr val="bg1"/>
                  </a:solidFill>
                  <a:effectLst>
                    <a:outerShdw blurRad="38100" dist="38100" dir="2700000" algn="tl">
                      <a:srgbClr val="000000">
                        <a:alpha val="19000"/>
                      </a:srgbClr>
                    </a:outerShdw>
                  </a:effectLst>
                  <a:latin typeface="+mn-lt"/>
                  <a:ea typeface="+mn-ea"/>
                  <a:cs typeface="+mn-ea"/>
                  <a:sym typeface="+mn-lt"/>
                </a:endParaRPr>
              </a:p>
            </p:txBody>
          </p:sp>
          <p:sp>
            <p:nvSpPr>
              <p:cNvPr id="45" name="文本框 195">
                <a:extLst>
                  <a:ext uri="{FF2B5EF4-FFF2-40B4-BE49-F238E27FC236}">
                    <a16:creationId xmlns:a16="http://schemas.microsoft.com/office/drawing/2014/main" id="{90642826-0760-96E8-4753-2595FC6A805F}"/>
                  </a:ext>
                </a:extLst>
              </p:cNvPr>
              <p:cNvSpPr txBox="1">
                <a:spLocks noChangeArrowheads="1"/>
              </p:cNvSpPr>
              <p:nvPr/>
            </p:nvSpPr>
            <p:spPr bwMode="auto">
              <a:xfrm>
                <a:off x="691513" y="1985966"/>
                <a:ext cx="3348990" cy="41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endParaRPr lang="zh-CN" altLang="en-US" sz="1600" b="1">
                  <a:solidFill>
                    <a:srgbClr val="164E8C"/>
                  </a:solidFill>
                  <a:latin typeface="微软雅黑" pitchFamily="34" charset="-122"/>
                  <a:sym typeface="Arial" pitchFamily="34" charset="0"/>
                </a:endParaRPr>
              </a:p>
            </p:txBody>
          </p:sp>
        </p:grpSp>
        <p:pic>
          <p:nvPicPr>
            <p:cNvPr id="4" name="Picture 3">
              <a:extLst>
                <a:ext uri="{FF2B5EF4-FFF2-40B4-BE49-F238E27FC236}">
                  <a16:creationId xmlns:a16="http://schemas.microsoft.com/office/drawing/2014/main" id="{C09552A0-70F5-AF90-DD32-3D4090DAA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0" t="17590" r="30609" b="12182"/>
            <a:stretch/>
          </p:blipFill>
          <p:spPr bwMode="auto">
            <a:xfrm>
              <a:off x="3775153" y="2080130"/>
              <a:ext cx="3384000" cy="3471613"/>
            </a:xfrm>
            <a:prstGeom prst="rect">
              <a:avLst/>
            </a:prstGeom>
            <a:ln>
              <a:noFill/>
            </a:ln>
            <a:extLst>
              <a:ext uri="{53640926-AAD7-44D8-BBD7-CCE9431645EC}">
                <a14:shadowObscured xmlns:a14="http://schemas.microsoft.com/office/drawing/2010/main"/>
              </a:ext>
            </a:extLst>
          </p:spPr>
        </p:pic>
        <p:sp>
          <p:nvSpPr>
            <p:cNvPr id="48" name="矩形 72">
              <a:extLst>
                <a:ext uri="{FF2B5EF4-FFF2-40B4-BE49-F238E27FC236}">
                  <a16:creationId xmlns:a16="http://schemas.microsoft.com/office/drawing/2014/main" id="{9FFB75D4-46A8-3AC6-A82F-9C4C83A6A4DD}"/>
                </a:ext>
              </a:extLst>
            </p:cNvPr>
            <p:cNvSpPr/>
            <p:nvPr/>
          </p:nvSpPr>
          <p:spPr>
            <a:xfrm>
              <a:off x="5834517" y="2657220"/>
              <a:ext cx="1188000" cy="369333"/>
            </a:xfrm>
            <a:prstGeom prst="rect">
              <a:avLst/>
            </a:prstGeom>
            <a:solidFill>
              <a:schemeClr val="accent1">
                <a:lumMod val="75000"/>
              </a:schemeClr>
            </a:solidFill>
          </p:spPr>
          <p:txBody>
            <a:bodyPr wrap="none" anchor="ctr">
              <a:noAutofit/>
            </a:bodyPr>
            <a:lstStyle/>
            <a:p>
              <a:pPr algn="ctr"/>
              <a:r>
                <a:rPr lang="en-US" altLang="zh-CN" b="1" dirty="0">
                  <a:solidFill>
                    <a:srgbClr val="FFFF00"/>
                  </a:solidFill>
                </a:rPr>
                <a:t>Scheme</a:t>
              </a:r>
              <a:r>
                <a:rPr lang="zh-CN" altLang="en-US" b="1" dirty="0">
                  <a:solidFill>
                    <a:srgbClr val="FFFF00"/>
                  </a:solidFill>
                </a:rPr>
                <a:t> </a:t>
              </a:r>
              <a:r>
                <a:rPr lang="en-US" altLang="zh-CN" b="1" dirty="0">
                  <a:solidFill>
                    <a:srgbClr val="FFFF00"/>
                  </a:solidFill>
                </a:rPr>
                <a:t>1</a:t>
              </a:r>
              <a:endParaRPr lang="zh-CN" altLang="en-US" b="1" dirty="0">
                <a:solidFill>
                  <a:srgbClr val="FFFF00"/>
                </a:solidFill>
              </a:endParaRPr>
            </a:p>
          </p:txBody>
        </p:sp>
        <p:sp>
          <p:nvSpPr>
            <p:cNvPr id="60" name="矩形 72">
              <a:extLst>
                <a:ext uri="{FF2B5EF4-FFF2-40B4-BE49-F238E27FC236}">
                  <a16:creationId xmlns:a16="http://schemas.microsoft.com/office/drawing/2014/main" id="{CF70AFD7-65EC-37C8-02D0-25517F86028B}"/>
                </a:ext>
              </a:extLst>
            </p:cNvPr>
            <p:cNvSpPr/>
            <p:nvPr/>
          </p:nvSpPr>
          <p:spPr>
            <a:xfrm>
              <a:off x="5303746" y="4513409"/>
              <a:ext cx="1188000" cy="369332"/>
            </a:xfrm>
            <a:prstGeom prst="rect">
              <a:avLst/>
            </a:prstGeom>
            <a:solidFill>
              <a:schemeClr val="accent1">
                <a:lumMod val="75000"/>
              </a:schemeClr>
            </a:solidFill>
          </p:spPr>
          <p:txBody>
            <a:bodyPr wrap="none" anchor="ctr">
              <a:noAutofit/>
            </a:bodyPr>
            <a:lstStyle/>
            <a:p>
              <a:pPr algn="ctr"/>
              <a:r>
                <a:rPr lang="en-CN" altLang="zh-CN" b="1" kern="100" dirty="0">
                  <a:solidFill>
                    <a:srgbClr val="FFFF00"/>
                  </a:solidFill>
                  <a:effectLst>
                    <a:outerShdw blurRad="38100" dist="38100" dir="2700000" algn="tl">
                      <a:srgbClr val="000000">
                        <a:alpha val="19000"/>
                      </a:srgbClr>
                    </a:outerShdw>
                  </a:effectLst>
                  <a:cs typeface="+mn-ea"/>
                  <a:sym typeface="+mn-lt"/>
                </a:rPr>
                <a:t>Scheme</a:t>
              </a:r>
              <a:r>
                <a:rPr lang="zh-CN" altLang="en-US" b="1" kern="100" dirty="0">
                  <a:solidFill>
                    <a:srgbClr val="FFFF00"/>
                  </a:solidFill>
                  <a:effectLst>
                    <a:outerShdw blurRad="38100" dist="38100" dir="2700000" algn="tl">
                      <a:srgbClr val="000000">
                        <a:alpha val="19000"/>
                      </a:srgbClr>
                    </a:outerShdw>
                  </a:effectLst>
                  <a:cs typeface="+mn-ea"/>
                  <a:sym typeface="+mn-lt"/>
                </a:rPr>
                <a:t> </a:t>
              </a:r>
              <a:r>
                <a:rPr lang="en-US" altLang="zh-CN" b="1" kern="100" dirty="0">
                  <a:solidFill>
                    <a:srgbClr val="FFFF00"/>
                  </a:solidFill>
                  <a:effectLst>
                    <a:outerShdw blurRad="38100" dist="38100" dir="2700000" algn="tl">
                      <a:srgbClr val="000000">
                        <a:alpha val="19000"/>
                      </a:srgbClr>
                    </a:outerShdw>
                  </a:effectLst>
                  <a:cs typeface="+mn-ea"/>
                  <a:sym typeface="+mn-lt"/>
                </a:rPr>
                <a:t>3</a:t>
              </a:r>
              <a:endParaRPr lang="zh-CN" altLang="en-US" dirty="0">
                <a:solidFill>
                  <a:srgbClr val="FFFF00"/>
                </a:solidFill>
              </a:endParaRPr>
            </a:p>
          </p:txBody>
        </p:sp>
        <p:sp>
          <p:nvSpPr>
            <p:cNvPr id="49" name="矩形 74">
              <a:extLst>
                <a:ext uri="{FF2B5EF4-FFF2-40B4-BE49-F238E27FC236}">
                  <a16:creationId xmlns:a16="http://schemas.microsoft.com/office/drawing/2014/main" id="{C1B122CB-36C8-7ECB-30D6-E3A7DAD76C8D}"/>
                </a:ext>
              </a:extLst>
            </p:cNvPr>
            <p:cNvSpPr/>
            <p:nvPr/>
          </p:nvSpPr>
          <p:spPr>
            <a:xfrm>
              <a:off x="5834518" y="3221945"/>
              <a:ext cx="1188000" cy="369333"/>
            </a:xfrm>
            <a:prstGeom prst="rect">
              <a:avLst/>
            </a:prstGeom>
            <a:solidFill>
              <a:schemeClr val="accent1">
                <a:lumMod val="75000"/>
              </a:schemeClr>
            </a:solidFill>
          </p:spPr>
          <p:txBody>
            <a:bodyPr wrap="none" anchor="ctr">
              <a:noAutofit/>
            </a:bodyPr>
            <a:lstStyle/>
            <a:p>
              <a:pPr algn="ctr"/>
              <a:r>
                <a:rPr lang="en-CN" altLang="zh-CN" b="1" kern="100" dirty="0">
                  <a:solidFill>
                    <a:srgbClr val="FFFF00"/>
                  </a:solidFill>
                  <a:effectLst>
                    <a:outerShdw blurRad="38100" dist="38100" dir="2700000" algn="tl">
                      <a:srgbClr val="000000">
                        <a:alpha val="19000"/>
                      </a:srgbClr>
                    </a:outerShdw>
                  </a:effectLst>
                  <a:cs typeface="+mn-ea"/>
                  <a:sym typeface="+mn-lt"/>
                </a:rPr>
                <a:t>Scheme</a:t>
              </a:r>
              <a:r>
                <a:rPr lang="zh-CN" altLang="en-US" b="1" kern="100" dirty="0">
                  <a:solidFill>
                    <a:srgbClr val="FFFF00"/>
                  </a:solidFill>
                  <a:effectLst>
                    <a:outerShdw blurRad="38100" dist="38100" dir="2700000" algn="tl">
                      <a:srgbClr val="000000">
                        <a:alpha val="19000"/>
                      </a:srgbClr>
                    </a:outerShdw>
                  </a:effectLst>
                  <a:cs typeface="+mn-ea"/>
                  <a:sym typeface="+mn-lt"/>
                </a:rPr>
                <a:t> </a:t>
              </a:r>
              <a:r>
                <a:rPr lang="en-US" altLang="zh-CN" b="1" kern="100" dirty="0">
                  <a:solidFill>
                    <a:srgbClr val="FFFF00"/>
                  </a:solidFill>
                  <a:effectLst>
                    <a:outerShdw blurRad="38100" dist="38100" dir="2700000" algn="tl">
                      <a:srgbClr val="000000">
                        <a:alpha val="19000"/>
                      </a:srgbClr>
                    </a:outerShdw>
                  </a:effectLst>
                  <a:cs typeface="+mn-ea"/>
                  <a:sym typeface="+mn-lt"/>
                </a:rPr>
                <a:t>2</a:t>
              </a:r>
              <a:endParaRPr lang="zh-CN" altLang="en-US" dirty="0">
                <a:solidFill>
                  <a:srgbClr val="FFFF00"/>
                </a:solidFill>
              </a:endParaRPr>
            </a:p>
          </p:txBody>
        </p:sp>
        <p:pic>
          <p:nvPicPr>
            <p:cNvPr id="5" name="Picture 4">
              <a:extLst>
                <a:ext uri="{FF2B5EF4-FFF2-40B4-BE49-F238E27FC236}">
                  <a16:creationId xmlns:a16="http://schemas.microsoft.com/office/drawing/2014/main" id="{51F2777D-477C-A593-AAE8-9E7DC7EAE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416" t="59701" r="3898" b="24043"/>
            <a:stretch/>
          </p:blipFill>
          <p:spPr bwMode="auto">
            <a:xfrm>
              <a:off x="3893602" y="5467271"/>
              <a:ext cx="1034070" cy="629924"/>
            </a:xfrm>
            <a:prstGeom prst="rect">
              <a:avLst/>
            </a:prstGeom>
            <a:ln>
              <a:noFill/>
            </a:ln>
            <a:extLst>
              <a:ext uri="{53640926-AAD7-44D8-BBD7-CCE9431645EC}">
                <a14:shadowObscured xmlns:a14="http://schemas.microsoft.com/office/drawing/2010/main"/>
              </a:ext>
            </a:extLst>
          </p:spPr>
        </p:pic>
      </p:grpSp>
      <p:graphicFrame>
        <p:nvGraphicFramePr>
          <p:cNvPr id="3" name="Table 2">
            <a:extLst>
              <a:ext uri="{FF2B5EF4-FFF2-40B4-BE49-F238E27FC236}">
                <a16:creationId xmlns:a16="http://schemas.microsoft.com/office/drawing/2014/main" id="{CEF6203F-CD81-B627-25C3-FA48AF4287F8}"/>
              </a:ext>
            </a:extLst>
          </p:cNvPr>
          <p:cNvGraphicFramePr>
            <a:graphicFrameLocks noGrp="1"/>
          </p:cNvGraphicFramePr>
          <p:nvPr>
            <p:extLst>
              <p:ext uri="{D42A27DB-BD31-4B8C-83A1-F6EECF244321}">
                <p14:modId xmlns:p14="http://schemas.microsoft.com/office/powerpoint/2010/main" val="1155267543"/>
              </p:ext>
            </p:extLst>
          </p:nvPr>
        </p:nvGraphicFramePr>
        <p:xfrm>
          <a:off x="6679891" y="1060809"/>
          <a:ext cx="5382040" cy="5589233"/>
        </p:xfrm>
        <a:graphic>
          <a:graphicData uri="http://schemas.openxmlformats.org/drawingml/2006/table">
            <a:tbl>
              <a:tblPr firstRow="1" firstCol="1" bandRow="1">
                <a:tableStyleId>{5C22544A-7EE6-4342-B048-85BDC9FD1C3A}</a:tableStyleId>
              </a:tblPr>
              <a:tblGrid>
                <a:gridCol w="2206450">
                  <a:extLst>
                    <a:ext uri="{9D8B030D-6E8A-4147-A177-3AD203B41FA5}">
                      <a16:colId xmlns:a16="http://schemas.microsoft.com/office/drawing/2014/main" val="108688626"/>
                    </a:ext>
                  </a:extLst>
                </a:gridCol>
                <a:gridCol w="1058530">
                  <a:extLst>
                    <a:ext uri="{9D8B030D-6E8A-4147-A177-3AD203B41FA5}">
                      <a16:colId xmlns:a16="http://schemas.microsoft.com/office/drawing/2014/main" val="2745130644"/>
                    </a:ext>
                  </a:extLst>
                </a:gridCol>
                <a:gridCol w="1058530">
                  <a:extLst>
                    <a:ext uri="{9D8B030D-6E8A-4147-A177-3AD203B41FA5}">
                      <a16:colId xmlns:a16="http://schemas.microsoft.com/office/drawing/2014/main" val="3373517490"/>
                    </a:ext>
                  </a:extLst>
                </a:gridCol>
                <a:gridCol w="1058530">
                  <a:extLst>
                    <a:ext uri="{9D8B030D-6E8A-4147-A177-3AD203B41FA5}">
                      <a16:colId xmlns:a16="http://schemas.microsoft.com/office/drawing/2014/main" val="3323203171"/>
                    </a:ext>
                  </a:extLst>
                </a:gridCol>
              </a:tblGrid>
              <a:tr h="343283">
                <a:tc>
                  <a:txBody>
                    <a:bodyPr/>
                    <a:lstStyle/>
                    <a:p>
                      <a:pPr algn="l">
                        <a:lnSpc>
                          <a:spcPct val="115000"/>
                        </a:lnSpc>
                      </a:pPr>
                      <a:r>
                        <a:rPr lang="en-US" sz="1400" b="1" kern="100" dirty="0">
                          <a:effectLst/>
                        </a:rPr>
                        <a:t>Parameters</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Scheme</a:t>
                      </a:r>
                      <a:r>
                        <a:rPr lang="zh-CN" altLang="en-US" sz="1400" b="1" kern="100" dirty="0">
                          <a:effectLst/>
                        </a:rPr>
                        <a:t> </a:t>
                      </a:r>
                      <a:r>
                        <a:rPr lang="en-US" altLang="zh-CN" sz="1400" b="1" kern="100" dirty="0">
                          <a:effectLst/>
                        </a:rPr>
                        <a:t>1</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Scheme</a:t>
                      </a:r>
                      <a:r>
                        <a:rPr lang="zh-CN" altLang="en-US" sz="1400" b="1" kern="100" dirty="0">
                          <a:effectLst/>
                        </a:rPr>
                        <a:t> </a:t>
                      </a:r>
                      <a:r>
                        <a:rPr lang="en-US" altLang="zh-CN" sz="1400" b="1" kern="100" dirty="0">
                          <a:effectLst/>
                        </a:rPr>
                        <a:t>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a:effectLst/>
                        </a:rPr>
                        <a:t>Scheme</a:t>
                      </a:r>
                      <a:r>
                        <a:rPr lang="zh-CN" altLang="en-US" sz="1400" b="1" kern="100">
                          <a:effectLst/>
                        </a:rPr>
                        <a:t> </a:t>
                      </a:r>
                      <a:r>
                        <a:rPr lang="en-US" altLang="zh-CN" sz="1400" b="1" kern="100">
                          <a:effectLst/>
                        </a:rPr>
                        <a:t>3</a:t>
                      </a:r>
                      <a:endParaRPr lang="en-CN" sz="1400" b="1"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86862263"/>
                  </a:ext>
                </a:extLst>
              </a:tr>
              <a:tr h="455334">
                <a:tc>
                  <a:txBody>
                    <a:bodyPr/>
                    <a:lstStyle/>
                    <a:p>
                      <a:pPr algn="l">
                        <a:lnSpc>
                          <a:spcPct val="115000"/>
                        </a:lnSpc>
                      </a:pPr>
                      <a:r>
                        <a:rPr lang="en-US" sz="1400" b="1" kern="100" dirty="0">
                          <a:effectLst/>
                        </a:rPr>
                        <a:t>Extracted energy/</a:t>
                      </a:r>
                      <a:r>
                        <a:rPr lang="en-US" altLang="zh-CN" sz="1400" b="1" kern="100" dirty="0">
                          <a:effectLst/>
                        </a:rPr>
                        <a:t>GeV</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82371797"/>
                  </a:ext>
                </a:extLst>
              </a:tr>
              <a:tr h="455334">
                <a:tc>
                  <a:txBody>
                    <a:bodyPr/>
                    <a:lstStyle/>
                    <a:p>
                      <a:pPr algn="l">
                        <a:lnSpc>
                          <a:spcPct val="115000"/>
                        </a:lnSpc>
                      </a:pPr>
                      <a:r>
                        <a:rPr lang="en-US" sz="1400" b="1" kern="100" dirty="0">
                          <a:solidFill>
                            <a:srgbClr val="FFFF00"/>
                          </a:solidFill>
                          <a:effectLst/>
                        </a:rPr>
                        <a:t>F magnet radius/m</a:t>
                      </a:r>
                      <a:endParaRPr lang="en-CN" sz="1400" b="1" kern="100" dirty="0">
                        <a:solidFill>
                          <a:srgbClr val="FFFF00"/>
                        </a:solidFill>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solidFill>
                            <a:srgbClr val="C00000"/>
                          </a:solidFill>
                          <a:effectLst/>
                        </a:rPr>
                        <a:t>23.3~26.8</a:t>
                      </a:r>
                      <a:endParaRPr lang="en-CN" sz="1400" b="1" kern="100" dirty="0">
                        <a:solidFill>
                          <a:srgbClr val="C00000"/>
                        </a:solidFill>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solidFill>
                            <a:srgbClr val="C00000"/>
                          </a:solidFill>
                          <a:effectLst/>
                        </a:rPr>
                        <a:t>18.2 ~20.9 </a:t>
                      </a:r>
                      <a:endParaRPr lang="en-CN" sz="1400" b="1" kern="100" dirty="0">
                        <a:solidFill>
                          <a:srgbClr val="C00000"/>
                        </a:solidFill>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solidFill>
                            <a:srgbClr val="C00000"/>
                          </a:solidFill>
                          <a:effectLst/>
                        </a:rPr>
                        <a:t>17.6~19.4 </a:t>
                      </a:r>
                      <a:endParaRPr lang="en-CN" sz="1400" b="1" kern="100" dirty="0">
                        <a:solidFill>
                          <a:srgbClr val="C00000"/>
                        </a:solidFill>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633569892"/>
                  </a:ext>
                </a:extLst>
              </a:tr>
              <a:tr h="455334">
                <a:tc>
                  <a:txBody>
                    <a:bodyPr/>
                    <a:lstStyle/>
                    <a:p>
                      <a:pPr algn="l">
                        <a:lnSpc>
                          <a:spcPct val="115000"/>
                        </a:lnSpc>
                      </a:pPr>
                      <a:r>
                        <a:rPr lang="en-US" sz="1400" b="1" kern="100" dirty="0">
                          <a:effectLst/>
                        </a:rPr>
                        <a:t>D magnet radius/m</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23.3~26.8 </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18.2 ~20.9 </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17.6~19.4 </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21543015"/>
                  </a:ext>
                </a:extLst>
              </a:tr>
              <a:tr h="455334">
                <a:tc>
                  <a:txBody>
                    <a:bodyPr/>
                    <a:lstStyle/>
                    <a:p>
                      <a:pPr algn="l">
                        <a:lnSpc>
                          <a:spcPct val="115000"/>
                        </a:lnSpc>
                      </a:pPr>
                      <a:r>
                        <a:rPr lang="en-US" sz="1400" b="1" kern="100" dirty="0">
                          <a:effectLst/>
                        </a:rPr>
                        <a:t>Focusing field/T </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a:t>
                      </a:r>
                      <a:r>
                        <a:rPr lang="en-US" sz="1400" b="1" kern="100" dirty="0">
                          <a:solidFill>
                            <a:srgbClr val="C00000"/>
                          </a:solidFill>
                          <a:effectLst/>
                        </a:rPr>
                        <a:t>2.7</a:t>
                      </a:r>
                      <a:r>
                        <a:rPr lang="en-US" sz="1400" b="1" kern="100" dirty="0">
                          <a:effectLst/>
                        </a:rPr>
                        <a:t> </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1.56~2.62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1.57~2.66</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90062595"/>
                  </a:ext>
                </a:extLst>
              </a:tr>
              <a:tr h="455334">
                <a:tc>
                  <a:txBody>
                    <a:bodyPr/>
                    <a:lstStyle/>
                    <a:p>
                      <a:pPr algn="l">
                        <a:lnSpc>
                          <a:spcPct val="115000"/>
                        </a:lnSpc>
                      </a:pPr>
                      <a:r>
                        <a:rPr lang="en-US" sz="1400" b="1" kern="100" dirty="0">
                          <a:effectLst/>
                        </a:rPr>
                        <a:t>Defocusing field/T</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1.0 ~2.4</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1.77~</a:t>
                      </a:r>
                      <a:r>
                        <a:rPr lang="en-US" sz="1400" b="1" kern="100" dirty="0">
                          <a:solidFill>
                            <a:srgbClr val="C00000"/>
                          </a:solidFill>
                          <a:effectLst/>
                        </a:rPr>
                        <a:t>2.51</a:t>
                      </a:r>
                      <a:endParaRPr lang="en-CN" sz="1400" b="1" kern="100" dirty="0">
                        <a:solidFill>
                          <a:srgbClr val="C00000"/>
                        </a:solidFill>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1.15~2.31</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37190991"/>
                  </a:ext>
                </a:extLst>
              </a:tr>
              <a:tr h="455334">
                <a:tc>
                  <a:txBody>
                    <a:bodyPr/>
                    <a:lstStyle/>
                    <a:p>
                      <a:pPr algn="l">
                        <a:lnSpc>
                          <a:spcPct val="115000"/>
                        </a:lnSpc>
                      </a:pPr>
                      <a:r>
                        <a:rPr lang="en-US" sz="1400" b="1" kern="100" dirty="0">
                          <a:effectLst/>
                        </a:rPr>
                        <a:t>Number of lattices</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10</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a:effectLst/>
                        </a:rPr>
                        <a:t>10</a:t>
                      </a:r>
                      <a:endParaRPr lang="en-CN" sz="1400" b="1"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10</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27905064"/>
                  </a:ext>
                </a:extLst>
              </a:tr>
              <a:tr h="455334">
                <a:tc>
                  <a:txBody>
                    <a:bodyPr/>
                    <a:lstStyle/>
                    <a:p>
                      <a:pPr algn="l">
                        <a:lnSpc>
                          <a:spcPct val="115000"/>
                        </a:lnSpc>
                      </a:pPr>
                      <a:r>
                        <a:rPr lang="en-US" sz="1400" b="1" kern="100" dirty="0">
                          <a:effectLst/>
                        </a:rPr>
                        <a:t>RF frequency/MHz</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44.4</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35.1</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51.6</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87442784"/>
                  </a:ext>
                </a:extLst>
              </a:tr>
              <a:tr h="455334">
                <a:tc>
                  <a:txBody>
                    <a:bodyPr/>
                    <a:lstStyle/>
                    <a:p>
                      <a:pPr algn="l">
                        <a:lnSpc>
                          <a:spcPct val="115000"/>
                        </a:lnSpc>
                      </a:pPr>
                      <a:r>
                        <a:rPr lang="en-US" sz="1400" b="1" kern="100" dirty="0">
                          <a:effectLst/>
                        </a:rPr>
                        <a:t>Cavity voltage/MeV</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81080213"/>
                  </a:ext>
                </a:extLst>
              </a:tr>
              <a:tr h="455334">
                <a:tc>
                  <a:txBody>
                    <a:bodyPr/>
                    <a:lstStyle/>
                    <a:p>
                      <a:pPr algn="l">
                        <a:lnSpc>
                          <a:spcPct val="115000"/>
                        </a:lnSpc>
                      </a:pPr>
                      <a:r>
                        <a:rPr lang="en-US" sz="1400" b="1" kern="100" dirty="0">
                          <a:effectLst/>
                        </a:rPr>
                        <a:t>Harmonic number</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a:effectLst/>
                        </a:rPr>
                        <a:t>26</a:t>
                      </a:r>
                      <a:endParaRPr lang="en-CN" sz="1400" b="1"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a:effectLst/>
                        </a:rPr>
                        <a:t>16</a:t>
                      </a:r>
                      <a:endParaRPr lang="en-CN" sz="1400" b="1"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22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61343859"/>
                  </a:ext>
                </a:extLst>
              </a:tr>
              <a:tr h="455334">
                <a:tc>
                  <a:txBody>
                    <a:bodyPr/>
                    <a:lstStyle/>
                    <a:p>
                      <a:pPr algn="l">
                        <a:lnSpc>
                          <a:spcPct val="115000"/>
                        </a:lnSpc>
                      </a:pPr>
                      <a:r>
                        <a:rPr lang="en-US" sz="1400" b="1" kern="100" dirty="0">
                          <a:effectLst/>
                        </a:rPr>
                        <a:t>Number of cavities</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10</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a:effectLst/>
                        </a:rPr>
                        <a:t>15</a:t>
                      </a:r>
                      <a:endParaRPr lang="en-CN" sz="1400" b="1" kern="10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220682390"/>
                  </a:ext>
                </a:extLst>
              </a:tr>
              <a:tr h="692610">
                <a:tc>
                  <a:txBody>
                    <a:bodyPr/>
                    <a:lstStyle/>
                    <a:p>
                      <a:pPr algn="l">
                        <a:lnSpc>
                          <a:spcPct val="115000"/>
                        </a:lnSpc>
                      </a:pPr>
                      <a:r>
                        <a:rPr lang="en-US" sz="1400" b="1" kern="100" dirty="0">
                          <a:effectLst/>
                        </a:rPr>
                        <a:t>Turn separation for the extraction/cm</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1.5</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pPr>
                      <a:r>
                        <a:rPr lang="en-US" sz="1400" b="1" kern="100" dirty="0">
                          <a:effectLst/>
                        </a:rPr>
                        <a:t>2</a:t>
                      </a:r>
                      <a:endParaRPr lang="en-CN" sz="1400" b="1" kern="100" dirty="0">
                        <a:effectLst/>
                        <a:latin typeface="Times New Roman" panose="02020603050405020304" pitchFamily="18" charset="0"/>
                        <a:ea typeface="DengXia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10266282"/>
                  </a:ext>
                </a:extLst>
              </a:tr>
            </a:tbl>
          </a:graphicData>
        </a:graphic>
      </p:graphicFrame>
      <p:grpSp>
        <p:nvGrpSpPr>
          <p:cNvPr id="7" name="组合 191">
            <a:extLst>
              <a:ext uri="{FF2B5EF4-FFF2-40B4-BE49-F238E27FC236}">
                <a16:creationId xmlns:a16="http://schemas.microsoft.com/office/drawing/2014/main" id="{8F9342DF-10FD-B25F-F070-31119203C60F}"/>
              </a:ext>
            </a:extLst>
          </p:cNvPr>
          <p:cNvGrpSpPr>
            <a:grpSpLocks/>
          </p:cNvGrpSpPr>
          <p:nvPr/>
        </p:nvGrpSpPr>
        <p:grpSpPr bwMode="auto">
          <a:xfrm>
            <a:off x="84212" y="1066356"/>
            <a:ext cx="2878913" cy="4725287"/>
            <a:chOff x="479423" y="1431611"/>
            <a:chExt cx="3625938" cy="4584902"/>
          </a:xfrm>
        </p:grpSpPr>
        <p:sp>
          <p:nvSpPr>
            <p:cNvPr id="10" name="矩形 27">
              <a:extLst>
                <a:ext uri="{FF2B5EF4-FFF2-40B4-BE49-F238E27FC236}">
                  <a16:creationId xmlns:a16="http://schemas.microsoft.com/office/drawing/2014/main" id="{BDB7B1C2-199D-54A1-C7CB-810263B64D3C}"/>
                </a:ext>
              </a:extLst>
            </p:cNvPr>
            <p:cNvSpPr/>
            <p:nvPr/>
          </p:nvSpPr>
          <p:spPr>
            <a:xfrm>
              <a:off x="479423" y="1431611"/>
              <a:ext cx="3609851" cy="4584902"/>
            </a:xfrm>
            <a:prstGeom prst="rect">
              <a:avLst/>
            </a:prstGeom>
            <a:solidFill>
              <a:schemeClr val="bg1"/>
            </a:solidFill>
            <a:ln w="3175" cap="flat" cmpd="sng" algn="ctr">
              <a:solidFill>
                <a:srgbClr val="005CFA"/>
              </a:solid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latin typeface="等线" panose="02010600030101010101" charset="-122"/>
                <a:ea typeface="等线" panose="02010600030101010101" charset="-122"/>
              </a:endParaRPr>
            </a:p>
          </p:txBody>
        </p:sp>
        <p:sp>
          <p:nvSpPr>
            <p:cNvPr id="11" name="任意多边形: 形状 193">
              <a:extLst>
                <a:ext uri="{FF2B5EF4-FFF2-40B4-BE49-F238E27FC236}">
                  <a16:creationId xmlns:a16="http://schemas.microsoft.com/office/drawing/2014/main" id="{79001747-FCDD-E566-E626-342871F30911}"/>
                </a:ext>
              </a:extLst>
            </p:cNvPr>
            <p:cNvSpPr/>
            <p:nvPr/>
          </p:nvSpPr>
          <p:spPr>
            <a:xfrm>
              <a:off x="479426" y="1431612"/>
              <a:ext cx="3625935" cy="493856"/>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kern="100" noProof="1">
                  <a:solidFill>
                    <a:schemeClr val="bg1"/>
                  </a:solidFill>
                  <a:effectLst>
                    <a:outerShdw blurRad="38100" dist="38100" dir="2700000" algn="tl">
                      <a:srgbClr val="000000">
                        <a:alpha val="19000"/>
                      </a:srgbClr>
                    </a:outerShdw>
                  </a:effectLst>
                  <a:latin typeface="+mn-lt"/>
                  <a:ea typeface="+mn-ea"/>
                  <a:cs typeface="+mn-ea"/>
                  <a:sym typeface="+mn-lt"/>
                </a:rPr>
                <a:t>Field</a:t>
              </a:r>
              <a:r>
                <a:rPr lang="zh-CN" altLang="en-US" sz="2000" b="1" kern="100" noProof="1">
                  <a:solidFill>
                    <a:schemeClr val="bg1"/>
                  </a:solidFill>
                  <a:effectLst>
                    <a:outerShdw blurRad="38100" dist="38100" dir="2700000" algn="tl">
                      <a:srgbClr val="000000">
                        <a:alpha val="19000"/>
                      </a:srgbClr>
                    </a:outerShdw>
                  </a:effectLst>
                  <a:latin typeface="+mn-lt"/>
                  <a:ea typeface="+mn-ea"/>
                  <a:cs typeface="+mn-ea"/>
                  <a:sym typeface="+mn-lt"/>
                </a:rPr>
                <a:t> </a:t>
              </a:r>
              <a:r>
                <a:rPr lang="en-US" altLang="zh-CN" sz="2000" b="1" kern="100" noProof="1">
                  <a:solidFill>
                    <a:schemeClr val="bg1"/>
                  </a:solidFill>
                  <a:effectLst>
                    <a:outerShdw blurRad="38100" dist="38100" dir="2700000" algn="tl">
                      <a:srgbClr val="000000">
                        <a:alpha val="19000"/>
                      </a:srgbClr>
                    </a:outerShdw>
                  </a:effectLst>
                  <a:latin typeface="+mn-lt"/>
                  <a:ea typeface="+mn-ea"/>
                  <a:cs typeface="+mn-ea"/>
                  <a:sym typeface="+mn-lt"/>
                </a:rPr>
                <a:t>distribution</a:t>
              </a:r>
              <a:endParaRPr lang="zh-CN" altLang="en-US" sz="2000" b="1" kern="100" noProof="1">
                <a:solidFill>
                  <a:schemeClr val="bg1"/>
                </a:solidFill>
                <a:effectLst>
                  <a:outerShdw blurRad="38100" dist="38100" dir="2700000" algn="tl">
                    <a:srgbClr val="000000">
                      <a:alpha val="19000"/>
                    </a:srgbClr>
                  </a:outerShdw>
                </a:effectLst>
                <a:latin typeface="+mn-lt"/>
                <a:ea typeface="+mn-ea"/>
                <a:cs typeface="+mn-ea"/>
                <a:sym typeface="+mn-lt"/>
              </a:endParaRPr>
            </a:p>
          </p:txBody>
        </p:sp>
      </p:grpSp>
      <p:pic>
        <p:nvPicPr>
          <p:cNvPr id="8" name="Picture 14">
            <a:extLst>
              <a:ext uri="{FF2B5EF4-FFF2-40B4-BE49-F238E27FC236}">
                <a16:creationId xmlns:a16="http://schemas.microsoft.com/office/drawing/2014/main" id="{96722C3A-44CD-8684-FB55-EDE23AEFC7EC}"/>
              </a:ext>
            </a:extLst>
          </p:cNvPr>
          <p:cNvPicPr>
            <a:picLocks noChangeAspect="1"/>
          </p:cNvPicPr>
          <p:nvPr/>
        </p:nvPicPr>
        <p:blipFill rotWithShape="1">
          <a:blip r:embed="rId4">
            <a:extLst>
              <a:ext uri="{28A0092B-C50C-407E-A947-70E740481C1C}">
                <a14:useLocalDpi xmlns:a14="http://schemas.microsoft.com/office/drawing/2010/main" val="0"/>
              </a:ext>
            </a:extLst>
          </a:blip>
          <a:srcRect l="2441" r="4835"/>
          <a:stretch/>
        </p:blipFill>
        <p:spPr>
          <a:xfrm>
            <a:off x="145391" y="1687921"/>
            <a:ext cx="2736000" cy="3053867"/>
          </a:xfrm>
          <a:prstGeom prst="rect">
            <a:avLst/>
          </a:prstGeom>
        </p:spPr>
      </p:pic>
      <p:pic>
        <p:nvPicPr>
          <p:cNvPr id="9" name="Picture 20">
            <a:extLst>
              <a:ext uri="{FF2B5EF4-FFF2-40B4-BE49-F238E27FC236}">
                <a16:creationId xmlns:a16="http://schemas.microsoft.com/office/drawing/2014/main" id="{CD296DBD-D5EB-1196-B73D-79AF042123E9}"/>
              </a:ext>
            </a:extLst>
          </p:cNvPr>
          <p:cNvPicPr>
            <a:picLocks noChangeAspect="1"/>
          </p:cNvPicPr>
          <p:nvPr/>
        </p:nvPicPr>
        <p:blipFill rotWithShape="1">
          <a:blip r:embed="rId5">
            <a:extLst>
              <a:ext uri="{28A0092B-C50C-407E-A947-70E740481C1C}">
                <a14:useLocalDpi xmlns:a14="http://schemas.microsoft.com/office/drawing/2010/main" val="0"/>
              </a:ext>
            </a:extLst>
          </a:blip>
          <a:srcRect l="2441" r="6055"/>
          <a:stretch/>
        </p:blipFill>
        <p:spPr>
          <a:xfrm>
            <a:off x="130069" y="4607595"/>
            <a:ext cx="2700000" cy="1142811"/>
          </a:xfrm>
          <a:prstGeom prst="rect">
            <a:avLst/>
          </a:prstGeom>
        </p:spPr>
      </p:pic>
      <mc:AlternateContent xmlns:mc="http://schemas.openxmlformats.org/markup-compatibility/2006" xmlns:a14="http://schemas.microsoft.com/office/drawing/2010/main">
        <mc:Choice Requires="a14">
          <p:sp>
            <p:nvSpPr>
              <p:cNvPr id="13" name="TextBox 18">
                <a:extLst>
                  <a:ext uri="{FF2B5EF4-FFF2-40B4-BE49-F238E27FC236}">
                    <a16:creationId xmlns:a16="http://schemas.microsoft.com/office/drawing/2014/main" id="{723A02D7-C00D-724E-C08F-B267D6443D93}"/>
                  </a:ext>
                </a:extLst>
              </p:cNvPr>
              <p:cNvSpPr txBox="1"/>
              <p:nvPr/>
            </p:nvSpPr>
            <p:spPr>
              <a:xfrm>
                <a:off x="190398" y="5957863"/>
                <a:ext cx="2776786" cy="692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N" sz="1600" i="1">
                          <a:latin typeface="Cambria Math" panose="02040503050406030204" pitchFamily="18" charset="0"/>
                        </a:rPr>
                        <m:t>𝐵</m:t>
                      </m:r>
                      <m:d>
                        <m:dPr>
                          <m:ctrlPr>
                            <a:rPr lang="en-CN" sz="1600" i="1">
                              <a:latin typeface="Cambria Math" panose="02040503050406030204" pitchFamily="18" charset="0"/>
                            </a:rPr>
                          </m:ctrlPr>
                        </m:dPr>
                        <m:e>
                          <m:r>
                            <a:rPr lang="en-CN" sz="1600" i="1">
                              <a:latin typeface="Cambria Math" panose="02040503050406030204" pitchFamily="18" charset="0"/>
                            </a:rPr>
                            <m:t>𝑟</m:t>
                          </m:r>
                          <m:r>
                            <a:rPr lang="en-US" sz="1600" i="1">
                              <a:latin typeface="Cambria Math" panose="02040503050406030204" pitchFamily="18" charset="0"/>
                            </a:rPr>
                            <m:t>,</m:t>
                          </m:r>
                          <m:r>
                            <a:rPr lang="en-US" sz="1600" i="1">
                              <a:latin typeface="Cambria Math" panose="02040503050406030204" pitchFamily="18" charset="0"/>
                            </a:rPr>
                            <m:t>𝜃</m:t>
                          </m:r>
                        </m:e>
                      </m:d>
                      <m:r>
                        <a:rPr lang="en-CN" sz="1600" i="1">
                          <a:latin typeface="Cambria Math" panose="02040503050406030204" pitchFamily="18" charset="0"/>
                        </a:rPr>
                        <m:t>=</m:t>
                      </m:r>
                      <m:d>
                        <m:dPr>
                          <m:ctrlPr>
                            <a:rPr lang="en-CN" sz="1600" i="1">
                              <a:latin typeface="Cambria Math" panose="02040503050406030204" pitchFamily="18" charset="0"/>
                            </a:rPr>
                          </m:ctrlPr>
                        </m:dPr>
                        <m:e>
                          <m:sSub>
                            <m:sSubPr>
                              <m:ctrlPr>
                                <a:rPr lang="en-CN" sz="1600" i="1">
                                  <a:latin typeface="Cambria Math" panose="02040503050406030204" pitchFamily="18" charset="0"/>
                                </a:rPr>
                              </m:ctrlPr>
                            </m:sSubPr>
                            <m:e>
                              <m:r>
                                <a:rPr lang="en-CN" sz="1600" i="1">
                                  <a:latin typeface="Cambria Math" panose="02040503050406030204" pitchFamily="18" charset="0"/>
                                </a:rPr>
                                <m:t>𝑎</m:t>
                              </m:r>
                            </m:e>
                            <m:sub>
                              <m:r>
                                <a:rPr lang="en-CN" sz="1600" i="1">
                                  <a:latin typeface="Cambria Math" panose="02040503050406030204" pitchFamily="18" charset="0"/>
                                </a:rPr>
                                <m:t>0</m:t>
                              </m:r>
                            </m:sub>
                          </m:sSub>
                          <m:r>
                            <a:rPr lang="en-CN" sz="1600" i="1">
                              <a:latin typeface="Cambria Math" panose="02040503050406030204" pitchFamily="18" charset="0"/>
                            </a:rPr>
                            <m:t>+</m:t>
                          </m:r>
                          <m:nary>
                            <m:naryPr>
                              <m:chr m:val="∑"/>
                              <m:ctrlPr>
                                <a:rPr lang="en-CN" sz="1600" i="1">
                                  <a:latin typeface="Cambria Math" panose="02040503050406030204" pitchFamily="18" charset="0"/>
                                </a:rPr>
                              </m:ctrlPr>
                            </m:naryPr>
                            <m:sub>
                              <m:r>
                                <a:rPr lang="en-CN" sz="1600" i="1">
                                  <a:latin typeface="Cambria Math" panose="02040503050406030204" pitchFamily="18" charset="0"/>
                                </a:rPr>
                                <m:t>𝑖</m:t>
                              </m:r>
                              <m:r>
                                <a:rPr lang="en-CN" sz="1600" i="1">
                                  <a:latin typeface="Cambria Math" panose="02040503050406030204" pitchFamily="18" charset="0"/>
                                </a:rPr>
                                <m:t>=1</m:t>
                              </m:r>
                            </m:sub>
                            <m:sup>
                              <m:r>
                                <a:rPr lang="en-CN" sz="1600" i="1">
                                  <a:latin typeface="Cambria Math" panose="02040503050406030204" pitchFamily="18" charset="0"/>
                                </a:rPr>
                                <m:t>3</m:t>
                              </m:r>
                            </m:sup>
                            <m:e>
                              <m:sSub>
                                <m:sSubPr>
                                  <m:ctrlPr>
                                    <a:rPr lang="en-CN" sz="1600" i="1">
                                      <a:latin typeface="Cambria Math" panose="02040503050406030204" pitchFamily="18" charset="0"/>
                                    </a:rPr>
                                  </m:ctrlPr>
                                </m:sSubPr>
                                <m:e>
                                  <m:r>
                                    <a:rPr lang="en-CN" sz="1600" i="1">
                                      <a:latin typeface="Cambria Math" panose="02040503050406030204" pitchFamily="18" charset="0"/>
                                    </a:rPr>
                                    <m:t>𝑎</m:t>
                                  </m:r>
                                </m:e>
                                <m:sub>
                                  <m:r>
                                    <a:rPr lang="en-CN" sz="1600" i="1">
                                      <a:latin typeface="Cambria Math" panose="02040503050406030204" pitchFamily="18" charset="0"/>
                                    </a:rPr>
                                    <m:t>𝑖</m:t>
                                  </m:r>
                                </m:sub>
                              </m:sSub>
                              <m:sSup>
                                <m:sSupPr>
                                  <m:ctrlPr>
                                    <a:rPr lang="en-CN" sz="1600" i="1">
                                      <a:latin typeface="Cambria Math" panose="02040503050406030204" pitchFamily="18" charset="0"/>
                                    </a:rPr>
                                  </m:ctrlPr>
                                </m:sSupPr>
                                <m:e>
                                  <m:r>
                                    <a:rPr lang="en-CN" sz="1600" i="1">
                                      <a:latin typeface="Cambria Math" panose="02040503050406030204" pitchFamily="18" charset="0"/>
                                    </a:rPr>
                                    <m:t>𝑟</m:t>
                                  </m:r>
                                </m:e>
                                <m:sup>
                                  <m:r>
                                    <a:rPr lang="en-CN" sz="1600" i="1">
                                      <a:latin typeface="Cambria Math" panose="02040503050406030204" pitchFamily="18" charset="0"/>
                                    </a:rPr>
                                    <m:t>𝑖</m:t>
                                  </m:r>
                                </m:sup>
                              </m:sSup>
                            </m:e>
                          </m:nary>
                        </m:e>
                      </m:d>
                      <m:r>
                        <a:rPr lang="en-CN" sz="1600" i="1">
                          <a:latin typeface="Cambria Math" panose="02040503050406030204" pitchFamily="18" charset="0"/>
                        </a:rPr>
                        <m:t>ℱ</m:t>
                      </m:r>
                      <m:r>
                        <a:rPr lang="en-CN" sz="1600" i="1">
                          <a:latin typeface="Cambria Math" panose="02040503050406030204" pitchFamily="18" charset="0"/>
                        </a:rPr>
                        <m:t>(</m:t>
                      </m:r>
                      <m:r>
                        <a:rPr lang="en-CN" sz="1600" i="1">
                          <a:latin typeface="Cambria Math" panose="02040503050406030204" pitchFamily="18" charset="0"/>
                        </a:rPr>
                        <m:t>𝜃</m:t>
                      </m:r>
                      <m:r>
                        <a:rPr lang="en-CN" sz="1600" i="1">
                          <a:latin typeface="Cambria Math" panose="02040503050406030204" pitchFamily="18" charset="0"/>
                        </a:rPr>
                        <m:t>)</m:t>
                      </m:r>
                    </m:oMath>
                  </m:oMathPara>
                </a14:m>
                <a:endParaRPr lang="en-CN" sz="1600" dirty="0"/>
              </a:p>
            </p:txBody>
          </p:sp>
        </mc:Choice>
        <mc:Fallback xmlns="">
          <p:sp>
            <p:nvSpPr>
              <p:cNvPr id="13" name="TextBox 18">
                <a:extLst>
                  <a:ext uri="{FF2B5EF4-FFF2-40B4-BE49-F238E27FC236}">
                    <a16:creationId xmlns:a16="http://schemas.microsoft.com/office/drawing/2014/main" id="{723A02D7-C00D-724E-C08F-B267D6443D93}"/>
                  </a:ext>
                </a:extLst>
              </p:cNvPr>
              <p:cNvSpPr txBox="1">
                <a:spLocks noRot="1" noChangeAspect="1" noMove="1" noResize="1" noEditPoints="1" noAdjustHandles="1" noChangeArrowheads="1" noChangeShapeType="1" noTextEdit="1"/>
              </p:cNvSpPr>
              <p:nvPr/>
            </p:nvSpPr>
            <p:spPr>
              <a:xfrm>
                <a:off x="190398" y="5957863"/>
                <a:ext cx="2776786" cy="692177"/>
              </a:xfrm>
              <a:prstGeom prst="rect">
                <a:avLst/>
              </a:prstGeom>
              <a:blipFill>
                <a:blip r:embed="rId6"/>
                <a:stretch>
                  <a:fillRect b="-140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19">
                <a:extLst>
                  <a:ext uri="{FF2B5EF4-FFF2-40B4-BE49-F238E27FC236}">
                    <a16:creationId xmlns:a16="http://schemas.microsoft.com/office/drawing/2014/main" id="{2C08B3B2-DAC0-273D-7ACA-FC259CAC3083}"/>
                  </a:ext>
                </a:extLst>
              </p:cNvPr>
              <p:cNvSpPr txBox="1"/>
              <p:nvPr/>
            </p:nvSpPr>
            <p:spPr>
              <a:xfrm>
                <a:off x="3382373" y="6056724"/>
                <a:ext cx="2882328" cy="5041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N" sz="1600" i="1">
                          <a:latin typeface="Cambria Math" panose="02040503050406030204" pitchFamily="18" charset="0"/>
                        </a:rPr>
                        <m:t>𝐹</m:t>
                      </m:r>
                      <m:r>
                        <a:rPr lang="en-US" sz="1600" i="1">
                          <a:latin typeface="Cambria Math" panose="02040503050406030204" pitchFamily="18" charset="0"/>
                        </a:rPr>
                        <m:t>=</m:t>
                      </m:r>
                      <m:f>
                        <m:fPr>
                          <m:ctrlPr>
                            <a:rPr lang="en-CN" sz="1600" i="1">
                              <a:latin typeface="Cambria Math" panose="02040503050406030204" pitchFamily="18" charset="0"/>
                            </a:rPr>
                          </m:ctrlPr>
                        </m:fPr>
                        <m:num>
                          <m:r>
                            <a:rPr lang="en-US" sz="1600" i="1">
                              <a:latin typeface="Cambria Math" panose="02040503050406030204" pitchFamily="18" charset="0"/>
                            </a:rPr>
                            <m:t>1</m:t>
                          </m:r>
                        </m:num>
                        <m:den>
                          <m:r>
                            <a:rPr lang="en-CN" sz="1600" i="1">
                              <a:latin typeface="Cambria Math" panose="02040503050406030204" pitchFamily="18" charset="0"/>
                            </a:rPr>
                            <m:t>1+</m:t>
                          </m:r>
                          <m:func>
                            <m:funcPr>
                              <m:ctrlPr>
                                <a:rPr lang="en-CN" sz="1600" i="1">
                                  <a:latin typeface="Cambria Math" panose="02040503050406030204" pitchFamily="18" charset="0"/>
                                </a:rPr>
                              </m:ctrlPr>
                            </m:funcPr>
                            <m:fName>
                              <m:r>
                                <m:rPr>
                                  <m:sty m:val="p"/>
                                </m:rPr>
                                <a:rPr lang="en-CN" sz="1600">
                                  <a:latin typeface="Cambria Math" panose="02040503050406030204" pitchFamily="18" charset="0"/>
                                </a:rPr>
                                <m:t>exp</m:t>
                              </m:r>
                            </m:fName>
                            <m:e>
                              <m:d>
                                <m:dPr>
                                  <m:ctrlPr>
                                    <a:rPr lang="en-CN" sz="1600" i="1">
                                      <a:latin typeface="Cambria Math" panose="02040503050406030204" pitchFamily="18" charset="0"/>
                                    </a:rPr>
                                  </m:ctrlPr>
                                </m:dPr>
                                <m:e>
                                  <m:sSub>
                                    <m:sSubPr>
                                      <m:ctrlPr>
                                        <a:rPr lang="en-CN" sz="1600" i="1">
                                          <a:latin typeface="Cambria Math" panose="02040503050406030204" pitchFamily="18" charset="0"/>
                                        </a:rPr>
                                      </m:ctrlPr>
                                    </m:sSubPr>
                                    <m:e>
                                      <m:r>
                                        <a:rPr lang="en-CN" sz="1600" i="1">
                                          <a:latin typeface="Cambria Math" panose="02040503050406030204" pitchFamily="18" charset="0"/>
                                        </a:rPr>
                                        <m:t>𝐶</m:t>
                                      </m:r>
                                    </m:e>
                                    <m:sub>
                                      <m:r>
                                        <a:rPr lang="en-CN" sz="1600" i="1">
                                          <a:latin typeface="Cambria Math" panose="02040503050406030204" pitchFamily="18" charset="0"/>
                                        </a:rPr>
                                        <m:t>0</m:t>
                                      </m:r>
                                    </m:sub>
                                  </m:sSub>
                                  <m:r>
                                    <a:rPr lang="en-CN" sz="1600" i="1">
                                      <a:latin typeface="Cambria Math" panose="02040503050406030204" pitchFamily="18" charset="0"/>
                                    </a:rPr>
                                    <m:t>+</m:t>
                                  </m:r>
                                  <m:sSub>
                                    <m:sSubPr>
                                      <m:ctrlPr>
                                        <a:rPr lang="en-CN" sz="1600" i="1">
                                          <a:latin typeface="Cambria Math" panose="02040503050406030204" pitchFamily="18" charset="0"/>
                                        </a:rPr>
                                      </m:ctrlPr>
                                    </m:sSubPr>
                                    <m:e>
                                      <m:r>
                                        <a:rPr lang="en-CN" sz="1600" i="1">
                                          <a:latin typeface="Cambria Math" panose="02040503050406030204" pitchFamily="18" charset="0"/>
                                        </a:rPr>
                                        <m:t>𝐶</m:t>
                                      </m:r>
                                    </m:e>
                                    <m:sub>
                                      <m:r>
                                        <a:rPr lang="en-CN" sz="1600" i="1">
                                          <a:latin typeface="Cambria Math" panose="02040503050406030204" pitchFamily="18" charset="0"/>
                                        </a:rPr>
                                        <m:t>1</m:t>
                                      </m:r>
                                    </m:sub>
                                  </m:sSub>
                                  <m:d>
                                    <m:dPr>
                                      <m:ctrlPr>
                                        <a:rPr lang="en-CN" sz="1600" i="1">
                                          <a:latin typeface="Cambria Math" panose="02040503050406030204" pitchFamily="18" charset="0"/>
                                        </a:rPr>
                                      </m:ctrlPr>
                                    </m:dPr>
                                    <m:e>
                                      <m:r>
                                        <a:rPr lang="en-CN" sz="1600" i="1">
                                          <a:latin typeface="Cambria Math" panose="02040503050406030204" pitchFamily="18" charset="0"/>
                                        </a:rPr>
                                        <m:t>𝑠</m:t>
                                      </m:r>
                                      <m:r>
                                        <m:rPr>
                                          <m:lit/>
                                        </m:rPr>
                                        <a:rPr lang="en-CN" sz="1600" i="1">
                                          <a:latin typeface="Cambria Math" panose="02040503050406030204" pitchFamily="18" charset="0"/>
                                        </a:rPr>
                                        <m:t>/</m:t>
                                      </m:r>
                                      <m:r>
                                        <a:rPr lang="en-CN" sz="1600" i="1">
                                          <a:latin typeface="Cambria Math" panose="02040503050406030204" pitchFamily="18" charset="0"/>
                                        </a:rPr>
                                        <m:t>𝜆</m:t>
                                      </m:r>
                                    </m:e>
                                  </m:d>
                                  <m:r>
                                    <a:rPr lang="en-CN" sz="1600" i="1">
                                      <a:latin typeface="Cambria Math" panose="02040503050406030204" pitchFamily="18" charset="0"/>
                                    </a:rPr>
                                    <m:t>+…</m:t>
                                  </m:r>
                                </m:e>
                              </m:d>
                            </m:e>
                          </m:func>
                        </m:den>
                      </m:f>
                    </m:oMath>
                  </m:oMathPara>
                </a14:m>
                <a:endParaRPr lang="en-CN" sz="1600" dirty="0"/>
              </a:p>
            </p:txBody>
          </p:sp>
        </mc:Choice>
        <mc:Fallback xmlns="">
          <p:sp>
            <p:nvSpPr>
              <p:cNvPr id="14" name="TextBox 19">
                <a:extLst>
                  <a:ext uri="{FF2B5EF4-FFF2-40B4-BE49-F238E27FC236}">
                    <a16:creationId xmlns:a16="http://schemas.microsoft.com/office/drawing/2014/main" id="{2C08B3B2-DAC0-273D-7ACA-FC259CAC3083}"/>
                  </a:ext>
                </a:extLst>
              </p:cNvPr>
              <p:cNvSpPr txBox="1">
                <a:spLocks noRot="1" noChangeAspect="1" noMove="1" noResize="1" noEditPoints="1" noAdjustHandles="1" noChangeArrowheads="1" noChangeShapeType="1" noTextEdit="1"/>
              </p:cNvSpPr>
              <p:nvPr/>
            </p:nvSpPr>
            <p:spPr>
              <a:xfrm>
                <a:off x="3382373" y="6056724"/>
                <a:ext cx="2882328" cy="504112"/>
              </a:xfrm>
              <a:prstGeom prst="rect">
                <a:avLst/>
              </a:prstGeom>
              <a:blipFill>
                <a:blip r:embed="rId7"/>
                <a:stretch>
                  <a:fillRect/>
                </a:stretch>
              </a:blipFill>
            </p:spPr>
            <p:txBody>
              <a:bodyPr/>
              <a:lstStyle/>
              <a:p>
                <a:r>
                  <a:rPr lang="zh-CN" altLang="en-US">
                    <a:noFill/>
                  </a:rPr>
                  <a:t> </a:t>
                </a:r>
              </a:p>
            </p:txBody>
          </p:sp>
        </mc:Fallback>
      </mc:AlternateContent>
      <p:sp>
        <p:nvSpPr>
          <p:cNvPr id="15" name="文本框 5">
            <a:extLst>
              <a:ext uri="{FF2B5EF4-FFF2-40B4-BE49-F238E27FC236}">
                <a16:creationId xmlns:a16="http://schemas.microsoft.com/office/drawing/2014/main" id="{BA0A9051-F1E0-A8B7-5743-38A2E41CB79D}"/>
              </a:ext>
            </a:extLst>
          </p:cNvPr>
          <p:cNvSpPr txBox="1"/>
          <p:nvPr/>
        </p:nvSpPr>
        <p:spPr>
          <a:xfrm>
            <a:off x="419063" y="1593205"/>
            <a:ext cx="2237724" cy="338554"/>
          </a:xfrm>
          <a:prstGeom prst="rect">
            <a:avLst/>
          </a:prstGeom>
          <a:noFill/>
          <a:ln>
            <a:noFill/>
          </a:ln>
        </p:spPr>
        <p:txBody>
          <a:bodyPr wrap="square">
            <a:spAutoFit/>
          </a:bodyPr>
          <a:lstStyle>
            <a:defPPr>
              <a:defRPr lang="zh-CN"/>
            </a:defPPr>
            <a:lvl1pPr>
              <a:lnSpc>
                <a:spcPct val="90000"/>
              </a:lnSpc>
              <a:spcAft>
                <a:spcPts val="600"/>
              </a:spcAft>
              <a:defRPr b="1" kern="2400" spc="300">
                <a:solidFill>
                  <a:schemeClr val="bg1"/>
                </a:solidFill>
                <a:effectLst>
                  <a:outerShdw blurRad="38100" dist="38100" dir="2700000" algn="tl">
                    <a:srgbClr val="000000"/>
                  </a:outerShdw>
                </a:effectLst>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zh-CN"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rPr>
              <a:t>径</a:t>
            </a:r>
            <a:r>
              <a:rPr kumimoji="0" lang="zh-CN" altLang="en-US"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rPr>
              <a:t>向三阶</a:t>
            </a:r>
            <a:r>
              <a:rPr kumimoji="0" lang="zh-CN" altLang="zh-CN"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rPr>
              <a:t>调变磁场</a:t>
            </a:r>
            <a:r>
              <a:rPr kumimoji="0" lang="zh-CN" altLang="en-US"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rPr>
              <a:t>梯度</a:t>
            </a:r>
            <a:endParaRPr kumimoji="0" lang="zh-CN" altLang="zh-CN"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endParaRPr>
          </a:p>
        </p:txBody>
      </p:sp>
      <p:sp>
        <p:nvSpPr>
          <p:cNvPr id="16" name="文本框 5">
            <a:extLst>
              <a:ext uri="{FF2B5EF4-FFF2-40B4-BE49-F238E27FC236}">
                <a16:creationId xmlns:a16="http://schemas.microsoft.com/office/drawing/2014/main" id="{9E73639C-C3D9-4AF2-4677-93E4E58DCAEA}"/>
              </a:ext>
            </a:extLst>
          </p:cNvPr>
          <p:cNvSpPr txBox="1"/>
          <p:nvPr/>
        </p:nvSpPr>
        <p:spPr>
          <a:xfrm>
            <a:off x="1687687" y="5133402"/>
            <a:ext cx="989503" cy="338554"/>
          </a:xfrm>
          <a:prstGeom prst="rect">
            <a:avLst/>
          </a:prstGeom>
          <a:noFill/>
          <a:ln>
            <a:noFill/>
          </a:ln>
        </p:spPr>
        <p:txBody>
          <a:bodyPr wrap="square">
            <a:spAutoFit/>
          </a:bodyPr>
          <a:lstStyle>
            <a:defPPr>
              <a:defRPr lang="zh-CN"/>
            </a:defPPr>
            <a:lvl1pPr>
              <a:lnSpc>
                <a:spcPct val="90000"/>
              </a:lnSpc>
              <a:spcAft>
                <a:spcPts val="600"/>
              </a:spcAft>
              <a:defRPr b="1" kern="2400" spc="300">
                <a:solidFill>
                  <a:schemeClr val="bg1"/>
                </a:solidFill>
                <a:effectLst>
                  <a:outerShdw blurRad="38100" dist="38100" dir="2700000" algn="tl">
                    <a:srgbClr val="000000"/>
                  </a:outerShdw>
                </a:effectLst>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rPr>
              <a:t>边缘场</a:t>
            </a:r>
            <a:endParaRPr kumimoji="0" lang="zh-CN" altLang="zh-CN" sz="1600" b="1" i="0" u="none" strike="noStrike" kern="2400" cap="none" spc="0" normalizeH="0" baseline="0" noProof="0" dirty="0">
              <a:ln>
                <a:noFill/>
              </a:ln>
              <a:solidFill>
                <a:srgbClr val="C00000"/>
              </a:solidFill>
              <a:effectLst/>
              <a:uLnTx/>
              <a:uFillTx/>
              <a:latin typeface="Arial" panose="020B0604020202020204"/>
              <a:ea typeface="微软雅黑" panose="020B0503020204020204" pitchFamily="34" charset="-122"/>
              <a:sym typeface="+mn-lt"/>
            </a:endParaRPr>
          </a:p>
        </p:txBody>
      </p:sp>
    </p:spTree>
    <p:extLst>
      <p:ext uri="{BB962C8B-B14F-4D97-AF65-F5344CB8AC3E}">
        <p14:creationId xmlns:p14="http://schemas.microsoft.com/office/powerpoint/2010/main" val="1678255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6707CCE0-D512-DCCE-D09B-89F2CBF1D8A4}"/>
              </a:ext>
            </a:extLst>
          </p:cNvPr>
          <p:cNvGrpSpPr/>
          <p:nvPr/>
        </p:nvGrpSpPr>
        <p:grpSpPr>
          <a:xfrm>
            <a:off x="6194973" y="3604892"/>
            <a:ext cx="5481090" cy="2715508"/>
            <a:chOff x="286716" y="3539805"/>
            <a:chExt cx="5593384" cy="2848296"/>
          </a:xfrm>
        </p:grpSpPr>
        <p:sp>
          <p:nvSpPr>
            <p:cNvPr id="6" name="矩形 24">
              <a:extLst>
                <a:ext uri="{FF2B5EF4-FFF2-40B4-BE49-F238E27FC236}">
                  <a16:creationId xmlns:a16="http://schemas.microsoft.com/office/drawing/2014/main" id="{DA6EC0A8-D9D5-8785-2DDB-ACE850017AAC}"/>
                </a:ext>
              </a:extLst>
            </p:cNvPr>
            <p:cNvSpPr/>
            <p:nvPr/>
          </p:nvSpPr>
          <p:spPr>
            <a:xfrm>
              <a:off x="286716" y="3539807"/>
              <a:ext cx="5593384" cy="2848294"/>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17">
              <a:extLst>
                <a:ext uri="{FF2B5EF4-FFF2-40B4-BE49-F238E27FC236}">
                  <a16:creationId xmlns:a16="http://schemas.microsoft.com/office/drawing/2014/main" id="{5A77D893-259F-C31D-ABC3-52234DAE4B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454"/>
            <a:stretch/>
          </p:blipFill>
          <p:spPr bwMode="auto">
            <a:xfrm>
              <a:off x="517140" y="4210208"/>
              <a:ext cx="2401997" cy="204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a16="http://schemas.microsoft.com/office/drawing/2014/main" id="{01E76748-530F-84C2-8083-CE02E1C5D4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3906" y="4188565"/>
              <a:ext cx="2437427" cy="20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9">
              <a:extLst>
                <a:ext uri="{FF2B5EF4-FFF2-40B4-BE49-F238E27FC236}">
                  <a16:creationId xmlns:a16="http://schemas.microsoft.com/office/drawing/2014/main" id="{DF4A6993-08EC-4DEE-2EB5-6D75B87AFEE5}"/>
                </a:ext>
              </a:extLst>
            </p:cNvPr>
            <p:cNvSpPr txBox="1"/>
            <p:nvPr/>
          </p:nvSpPr>
          <p:spPr>
            <a:xfrm>
              <a:off x="1018220" y="5543210"/>
              <a:ext cx="1198158" cy="261610"/>
            </a:xfrm>
            <a:prstGeom prst="rect">
              <a:avLst/>
            </a:prstGeom>
            <a:noFill/>
          </p:spPr>
          <p:txBody>
            <a:bodyPr wrap="square" rtlCol="0">
              <a:spAutoFit/>
            </a:bodyPr>
            <a:lstStyle>
              <a:defPPr>
                <a:defRPr lang="zh-CN"/>
              </a:defPPr>
              <a:lvl1pPr>
                <a:defRPr sz="1100">
                  <a:solidFill>
                    <a:srgbClr val="C00000"/>
                  </a:solidFill>
                </a:defRPr>
              </a:lvl1pPr>
            </a:lstStyle>
            <a:p>
              <a:r>
                <a:rPr lang="en-US" altLang="zh-CN" b="1" i="1" dirty="0"/>
                <a:t>3V</a:t>
              </a:r>
              <a:r>
                <a:rPr lang="en-US" altLang="zh-CN" b="1" i="1" baseline="-25000" dirty="0"/>
                <a:t>r</a:t>
              </a:r>
              <a:r>
                <a:rPr lang="en-US" altLang="zh-CN" b="1" i="1" dirty="0"/>
                <a:t>=10</a:t>
              </a:r>
              <a:endParaRPr lang="zh-CN" altLang="en-US" b="1" i="1" dirty="0"/>
            </a:p>
          </p:txBody>
        </p:sp>
        <p:sp>
          <p:nvSpPr>
            <p:cNvPr id="12" name="文本框 45">
              <a:extLst>
                <a:ext uri="{FF2B5EF4-FFF2-40B4-BE49-F238E27FC236}">
                  <a16:creationId xmlns:a16="http://schemas.microsoft.com/office/drawing/2014/main" id="{870DF581-39A1-EFE1-72B1-160DC67448E1}"/>
                </a:ext>
              </a:extLst>
            </p:cNvPr>
            <p:cNvSpPr txBox="1"/>
            <p:nvPr/>
          </p:nvSpPr>
          <p:spPr>
            <a:xfrm>
              <a:off x="3622787" y="5521567"/>
              <a:ext cx="1198158" cy="261610"/>
            </a:xfrm>
            <a:prstGeom prst="rect">
              <a:avLst/>
            </a:prstGeom>
            <a:noFill/>
          </p:spPr>
          <p:txBody>
            <a:bodyPr wrap="square" rtlCol="0">
              <a:spAutoFit/>
            </a:bodyPr>
            <a:lstStyle>
              <a:defPPr>
                <a:defRPr lang="zh-CN"/>
              </a:defPPr>
              <a:lvl1pPr>
                <a:defRPr sz="1100">
                  <a:solidFill>
                    <a:srgbClr val="C00000"/>
                  </a:solidFill>
                </a:defRPr>
              </a:lvl1pPr>
            </a:lstStyle>
            <a:p>
              <a:r>
                <a:rPr lang="en-US" altLang="zh-CN" b="1" i="1" dirty="0"/>
                <a:t>4V</a:t>
              </a:r>
              <a:r>
                <a:rPr lang="en-US" altLang="zh-CN" b="1" i="1" baseline="-25000" dirty="0"/>
                <a:t>r</a:t>
              </a:r>
              <a:r>
                <a:rPr lang="en-US" altLang="zh-CN" b="1" i="1" dirty="0"/>
                <a:t>=10</a:t>
              </a:r>
              <a:endParaRPr lang="zh-CN" altLang="en-US" b="1" i="1" dirty="0"/>
            </a:p>
          </p:txBody>
        </p:sp>
        <p:sp>
          <p:nvSpPr>
            <p:cNvPr id="13" name="任意多边形: 形状 193">
              <a:extLst>
                <a:ext uri="{FF2B5EF4-FFF2-40B4-BE49-F238E27FC236}">
                  <a16:creationId xmlns:a16="http://schemas.microsoft.com/office/drawing/2014/main" id="{BB6E6C9C-EBCF-FD82-939A-EF9DCDAEB81A}"/>
                </a:ext>
              </a:extLst>
            </p:cNvPr>
            <p:cNvSpPr/>
            <p:nvPr/>
          </p:nvSpPr>
          <p:spPr bwMode="auto">
            <a:xfrm>
              <a:off x="286716" y="3539805"/>
              <a:ext cx="5593384"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dirty="0">
                  <a:solidFill>
                    <a:schemeClr val="bg1"/>
                  </a:solidFill>
                </a:rPr>
                <a:t>Stable region for Scheme 3</a:t>
              </a:r>
              <a:endParaRPr lang="zh-CN" altLang="en-US" sz="2000" b="1" dirty="0">
                <a:solidFill>
                  <a:schemeClr val="bg1"/>
                </a:solidFill>
              </a:endParaRPr>
            </a:p>
          </p:txBody>
        </p:sp>
      </p:grpSp>
      <p:grpSp>
        <p:nvGrpSpPr>
          <p:cNvPr id="28" name="组合 105">
            <a:extLst>
              <a:ext uri="{FF2B5EF4-FFF2-40B4-BE49-F238E27FC236}">
                <a16:creationId xmlns:a16="http://schemas.microsoft.com/office/drawing/2014/main" id="{AFA0AD4E-BAC3-87F1-B427-A2E6B54C7975}"/>
              </a:ext>
            </a:extLst>
          </p:cNvPr>
          <p:cNvGrpSpPr>
            <a:grpSpLocks/>
          </p:cNvGrpSpPr>
          <p:nvPr/>
        </p:nvGrpSpPr>
        <p:grpSpPr bwMode="auto">
          <a:xfrm>
            <a:off x="424653" y="1027112"/>
            <a:ext cx="11251410" cy="658812"/>
            <a:chOff x="845177" y="1579891"/>
            <a:chExt cx="11251491" cy="905811"/>
          </a:xfrm>
        </p:grpSpPr>
        <p:grpSp>
          <p:nvGrpSpPr>
            <p:cNvPr id="29" name="组合 106">
              <a:extLst>
                <a:ext uri="{FF2B5EF4-FFF2-40B4-BE49-F238E27FC236}">
                  <a16:creationId xmlns:a16="http://schemas.microsoft.com/office/drawing/2014/main" id="{AF435CD8-F907-9906-7AD6-4FC87C0C4C5C}"/>
                </a:ext>
              </a:extLst>
            </p:cNvPr>
            <p:cNvGrpSpPr>
              <a:grpSpLocks/>
            </p:cNvGrpSpPr>
            <p:nvPr/>
          </p:nvGrpSpPr>
          <p:grpSpPr bwMode="auto">
            <a:xfrm>
              <a:off x="845177" y="1579891"/>
              <a:ext cx="11251491" cy="905811"/>
              <a:chOff x="413740" y="1597484"/>
              <a:chExt cx="12091541" cy="973441"/>
            </a:xfrm>
          </p:grpSpPr>
          <p:sp>
            <p:nvSpPr>
              <p:cNvPr id="31" name="矩形: 剪去单角 108">
                <a:extLst>
                  <a:ext uri="{FF2B5EF4-FFF2-40B4-BE49-F238E27FC236}">
                    <a16:creationId xmlns:a16="http://schemas.microsoft.com/office/drawing/2014/main" id="{5CDDA402-E07F-1294-5A1D-5FE7F84A45AD}"/>
                  </a:ext>
                </a:extLst>
              </p:cNvPr>
              <p:cNvSpPr/>
              <p:nvPr/>
            </p:nvSpPr>
            <p:spPr>
              <a:xfrm>
                <a:off x="528902" y="1597484"/>
                <a:ext cx="11976379"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2" name="直角三角形 109">
                <a:extLst>
                  <a:ext uri="{FF2B5EF4-FFF2-40B4-BE49-F238E27FC236}">
                    <a16:creationId xmlns:a16="http://schemas.microsoft.com/office/drawing/2014/main" id="{B37117B0-7711-0E2C-83B7-A21CDC2F9DAD}"/>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3" name="组合 110">
                <a:extLst>
                  <a:ext uri="{FF2B5EF4-FFF2-40B4-BE49-F238E27FC236}">
                    <a16:creationId xmlns:a16="http://schemas.microsoft.com/office/drawing/2014/main" id="{8D56CBC3-0300-BACC-93FB-B5E219E838E5}"/>
                  </a:ext>
                </a:extLst>
              </p:cNvPr>
              <p:cNvGrpSpPr>
                <a:grpSpLocks/>
              </p:cNvGrpSpPr>
              <p:nvPr/>
            </p:nvGrpSpPr>
            <p:grpSpPr bwMode="auto">
              <a:xfrm>
                <a:off x="413740" y="1651433"/>
                <a:ext cx="2507437" cy="865542"/>
                <a:chOff x="413740" y="1651433"/>
                <a:chExt cx="2507437" cy="865542"/>
              </a:xfrm>
            </p:grpSpPr>
            <p:sp>
              <p:nvSpPr>
                <p:cNvPr id="34" name="任意多边形: 形状 111">
                  <a:extLst>
                    <a:ext uri="{FF2B5EF4-FFF2-40B4-BE49-F238E27FC236}">
                      <a16:creationId xmlns:a16="http://schemas.microsoft.com/office/drawing/2014/main" id="{6DCC98DB-9524-BFAB-AB5B-9E15D35FD95C}"/>
                    </a:ext>
                  </a:extLst>
                </p:cNvPr>
                <p:cNvSpPr/>
                <p:nvPr/>
              </p:nvSpPr>
              <p:spPr>
                <a:xfrm>
                  <a:off x="479425" y="1651433"/>
                  <a:ext cx="2441752"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C5B486B2-BF10-0898-66A0-5A032FC95B7C}"/>
                    </a:ext>
                  </a:extLst>
                </p:cNvPr>
                <p:cNvSpPr/>
                <p:nvPr/>
              </p:nvSpPr>
              <p:spPr>
                <a:xfrm>
                  <a:off x="413740" y="1734922"/>
                  <a:ext cx="2433221"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Stable region</a:t>
                  </a:r>
                  <a:endParaRPr lang="zh-CN" altLang="en-US" sz="2400" b="1" spc="50" dirty="0">
                    <a:ln w="3175">
                      <a:noFill/>
                    </a:ln>
                    <a:solidFill>
                      <a:srgbClr val="FFFF00"/>
                    </a:solidFill>
                    <a:latin typeface="Arial" panose="020B0604020202020204"/>
                    <a:cs typeface="+mn-ea"/>
                    <a:sym typeface="+mn-lt"/>
                  </a:endParaRPr>
                </a:p>
              </p:txBody>
            </p:sp>
          </p:grpSp>
        </p:grpSp>
        <p:sp>
          <p:nvSpPr>
            <p:cNvPr id="30" name="矩形 107">
              <a:extLst>
                <a:ext uri="{FF2B5EF4-FFF2-40B4-BE49-F238E27FC236}">
                  <a16:creationId xmlns:a16="http://schemas.microsoft.com/office/drawing/2014/main" id="{EAD4A6B2-5F3F-FF30-9D76-C8CC0F4C32F6}"/>
                </a:ext>
              </a:extLst>
            </p:cNvPr>
            <p:cNvSpPr/>
            <p:nvPr/>
          </p:nvSpPr>
          <p:spPr>
            <a:xfrm>
              <a:off x="3132372" y="1745978"/>
              <a:ext cx="8898635"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10 cell lattice scheme is suitable for 2 GeV isochronous FFA</a:t>
              </a:r>
            </a:p>
          </p:txBody>
        </p:sp>
      </p:grpSp>
      <p:sp>
        <p:nvSpPr>
          <p:cNvPr id="46" name="矩形 114">
            <a:extLst>
              <a:ext uri="{FF2B5EF4-FFF2-40B4-BE49-F238E27FC236}">
                <a16:creationId xmlns:a16="http://schemas.microsoft.com/office/drawing/2014/main" id="{82A591DC-1613-E101-C456-504F91E2116A}"/>
              </a:ext>
            </a:extLst>
          </p:cNvPr>
          <p:cNvSpPr/>
          <p:nvPr/>
        </p:nvSpPr>
        <p:spPr>
          <a:xfrm>
            <a:off x="531812" y="1790935"/>
            <a:ext cx="11144252" cy="174171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47" name="TextBox 46">
            <a:extLst>
              <a:ext uri="{FF2B5EF4-FFF2-40B4-BE49-F238E27FC236}">
                <a16:creationId xmlns:a16="http://schemas.microsoft.com/office/drawing/2014/main" id="{B4B5D744-DBAC-6839-2626-CFAAD61A1D6A}"/>
              </a:ext>
            </a:extLst>
          </p:cNvPr>
          <p:cNvSpPr txBox="1"/>
          <p:nvPr/>
        </p:nvSpPr>
        <p:spPr>
          <a:xfrm>
            <a:off x="581597" y="1897284"/>
            <a:ext cx="11028806" cy="1477328"/>
          </a:xfrm>
          <a:prstGeom prst="rect">
            <a:avLst/>
          </a:prstGeom>
          <a:noFill/>
        </p:spPr>
        <p:txBody>
          <a:bodyPr wrap="square" rtlCol="0">
            <a:spAutoFit/>
          </a:bodyPr>
          <a:lstStyle/>
          <a:p>
            <a:pPr marL="342900" indent="-342900" algn="just">
              <a:buFont typeface="Wingdings" pitchFamily="2" charset="2"/>
              <a:buChar char="q"/>
            </a:pPr>
            <a:r>
              <a:rPr lang="en-US" altLang="zh-CN" b="1" dirty="0">
                <a:latin typeface="Microsoft YaHei" panose="020B0503020204020204" pitchFamily="34" charset="-122"/>
                <a:ea typeface="Microsoft YaHei" panose="020B0503020204020204" pitchFamily="34" charset="-122"/>
              </a:rPr>
              <a:t>The physical parameters of the lattice scheme have been determined for all schemes and are proven to</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be feasible in engineering.</a:t>
            </a:r>
          </a:p>
          <a:p>
            <a:pPr marL="342900" indent="-342900" algn="just">
              <a:buFont typeface="Wingdings" pitchFamily="2" charset="2"/>
              <a:buChar char="q"/>
            </a:pPr>
            <a:r>
              <a:rPr lang="en-GB" b="1" dirty="0" err="1">
                <a:latin typeface="Microsoft YaHei" panose="020B0503020204020204" pitchFamily="34" charset="-122"/>
                <a:ea typeface="Microsoft YaHei" panose="020B0503020204020204" pitchFamily="34" charset="-122"/>
              </a:rPr>
              <a:t>Analyze</a:t>
            </a:r>
            <a:r>
              <a:rPr lang="en-GB" b="1" dirty="0">
                <a:latin typeface="Microsoft YaHei" panose="020B0503020204020204" pitchFamily="34" charset="-122"/>
                <a:ea typeface="Microsoft YaHei" panose="020B0503020204020204" pitchFamily="34" charset="-122"/>
              </a:rPr>
              <a:t> the </a:t>
            </a:r>
            <a:r>
              <a:rPr lang="en-GB" altLang="zh-CN" b="1" dirty="0">
                <a:latin typeface="Microsoft YaHei" panose="020B0503020204020204" pitchFamily="34" charset="-122"/>
                <a:ea typeface="Microsoft YaHei" panose="020B0503020204020204" pitchFamily="34" charset="-122"/>
              </a:rPr>
              <a:t>phase space of </a:t>
            </a:r>
            <a:r>
              <a:rPr lang="en-US" altLang="zh-CN" b="1" dirty="0">
                <a:solidFill>
                  <a:srgbClr val="0B57D3"/>
                </a:solidFill>
                <a:latin typeface="Microsoft YaHei" panose="020B0503020204020204" pitchFamily="34" charset="-122"/>
                <a:ea typeface="Microsoft YaHei" panose="020B0503020204020204" pitchFamily="34" charset="-122"/>
              </a:rPr>
              <a:t>3</a:t>
            </a:r>
            <a:r>
              <a:rPr lang="en-US" altLang="zh-CN" b="1" baseline="30000" dirty="0">
                <a:solidFill>
                  <a:srgbClr val="0B57D3"/>
                </a:solidFill>
                <a:latin typeface="Microsoft YaHei" panose="020B0503020204020204" pitchFamily="34" charset="-122"/>
                <a:ea typeface="Microsoft YaHei" panose="020B0503020204020204" pitchFamily="34" charset="-122"/>
              </a:rPr>
              <a:t>rd</a:t>
            </a:r>
            <a:r>
              <a:rPr lang="en-US" altLang="zh-CN" b="1" dirty="0">
                <a:solidFill>
                  <a:srgbClr val="0B57D3"/>
                </a:solidFill>
                <a:latin typeface="Microsoft YaHei" panose="020B0503020204020204" pitchFamily="34" charset="-122"/>
                <a:ea typeface="Microsoft YaHei" panose="020B0503020204020204" pitchFamily="34" charset="-122"/>
              </a:rPr>
              <a:t> </a:t>
            </a:r>
            <a:r>
              <a:rPr lang="en-GB" b="1" dirty="0">
                <a:solidFill>
                  <a:srgbClr val="0B57D3"/>
                </a:solidFill>
                <a:latin typeface="Microsoft YaHei" panose="020B0503020204020204" pitchFamily="34" charset="-122"/>
                <a:ea typeface="Microsoft YaHei" panose="020B0503020204020204" pitchFamily="34" charset="-122"/>
              </a:rPr>
              <a:t> and 4</a:t>
            </a:r>
            <a:r>
              <a:rPr lang="en-GB" b="1" baseline="30000" dirty="0">
                <a:solidFill>
                  <a:srgbClr val="0B57D3"/>
                </a:solidFill>
                <a:latin typeface="Microsoft YaHei" panose="020B0503020204020204" pitchFamily="34" charset="-122"/>
                <a:ea typeface="Microsoft YaHei" panose="020B0503020204020204" pitchFamily="34" charset="-122"/>
              </a:rPr>
              <a:t>th</a:t>
            </a:r>
            <a:r>
              <a:rPr lang="en-GB" b="1" dirty="0">
                <a:solidFill>
                  <a:srgbClr val="0B57D3"/>
                </a:solidFill>
                <a:latin typeface="Microsoft YaHei" panose="020B0503020204020204" pitchFamily="34" charset="-122"/>
                <a:ea typeface="Microsoft YaHei" panose="020B0503020204020204" pitchFamily="34" charset="-122"/>
              </a:rPr>
              <a:t> </a:t>
            </a:r>
            <a:r>
              <a:rPr lang="en-GB" altLang="zh-CN" b="1" dirty="0">
                <a:solidFill>
                  <a:srgbClr val="0B57D3"/>
                </a:solidFill>
                <a:latin typeface="Microsoft YaHei" panose="020B0503020204020204" pitchFamily="34" charset="-122"/>
                <a:ea typeface="Microsoft YaHei" panose="020B0503020204020204" pitchFamily="34" charset="-122"/>
              </a:rPr>
              <a:t>inherent </a:t>
            </a:r>
            <a:r>
              <a:rPr lang="en-GB" b="1" dirty="0">
                <a:solidFill>
                  <a:srgbClr val="0B57D3"/>
                </a:solidFill>
                <a:latin typeface="Microsoft YaHei" panose="020B0503020204020204" pitchFamily="34" charset="-122"/>
                <a:ea typeface="Microsoft YaHei" panose="020B0503020204020204" pitchFamily="34" charset="-122"/>
              </a:rPr>
              <a:t>resonance</a:t>
            </a:r>
            <a:r>
              <a:rPr lang="en-GB" b="1" dirty="0">
                <a:latin typeface="Microsoft YaHei" panose="020B0503020204020204" pitchFamily="34" charset="-122"/>
                <a:ea typeface="Microsoft YaHei" panose="020B0503020204020204" pitchFamily="34" charset="-122"/>
              </a:rPr>
              <a:t> during the 2GeV acceleration, and the </a:t>
            </a:r>
            <a:r>
              <a:rPr lang="en-GB" b="1" dirty="0">
                <a:solidFill>
                  <a:srgbClr val="C00000"/>
                </a:solidFill>
                <a:latin typeface="Microsoft YaHei" panose="020B0503020204020204" pitchFamily="34" charset="-122"/>
                <a:ea typeface="Microsoft YaHei" panose="020B0503020204020204" pitchFamily="34" charset="-122"/>
              </a:rPr>
              <a:t>large transverse phase space acceptance </a:t>
            </a:r>
            <a:r>
              <a:rPr lang="en-GB" b="1" dirty="0">
                <a:latin typeface="Microsoft YaHei" panose="020B0503020204020204" pitchFamily="34" charset="-122"/>
                <a:ea typeface="Microsoft YaHei" panose="020B0503020204020204" pitchFamily="34" charset="-122"/>
              </a:rPr>
              <a:t>of the accelerator lays the foundation for higher current beam acceleration.</a:t>
            </a:r>
            <a:endParaRPr lang="en-CN" b="1" dirty="0">
              <a:latin typeface="Microsoft YaHei" panose="020B0503020204020204" pitchFamily="34" charset="-122"/>
              <a:ea typeface="Microsoft YaHei" panose="020B0503020204020204" pitchFamily="34" charset="-122"/>
            </a:endParaRPr>
          </a:p>
        </p:txBody>
      </p:sp>
      <p:sp>
        <p:nvSpPr>
          <p:cNvPr id="48" name="文本框 146">
            <a:extLst>
              <a:ext uri="{FF2B5EF4-FFF2-40B4-BE49-F238E27FC236}">
                <a16:creationId xmlns:a16="http://schemas.microsoft.com/office/drawing/2014/main" id="{D8142F90-756A-335E-7FDB-877C83646294}"/>
              </a:ext>
            </a:extLst>
          </p:cNvPr>
          <p:cNvSpPr txBox="1"/>
          <p:nvPr/>
        </p:nvSpPr>
        <p:spPr>
          <a:xfrm>
            <a:off x="173911" y="40658"/>
            <a:ext cx="12018089"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Basic beam dynamics and resonance study</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2" name="Group 1">
            <a:extLst>
              <a:ext uri="{FF2B5EF4-FFF2-40B4-BE49-F238E27FC236}">
                <a16:creationId xmlns:a16="http://schemas.microsoft.com/office/drawing/2014/main" id="{5B1FA660-6F42-55FD-2E5B-BF1018C9A15C}"/>
              </a:ext>
            </a:extLst>
          </p:cNvPr>
          <p:cNvGrpSpPr/>
          <p:nvPr/>
        </p:nvGrpSpPr>
        <p:grpSpPr>
          <a:xfrm>
            <a:off x="531812" y="3604893"/>
            <a:ext cx="5486589" cy="2715510"/>
            <a:chOff x="531811" y="3651037"/>
            <a:chExt cx="5598996" cy="2848296"/>
          </a:xfrm>
        </p:grpSpPr>
        <p:sp>
          <p:nvSpPr>
            <p:cNvPr id="3" name="矩形 24">
              <a:extLst>
                <a:ext uri="{FF2B5EF4-FFF2-40B4-BE49-F238E27FC236}">
                  <a16:creationId xmlns:a16="http://schemas.microsoft.com/office/drawing/2014/main" id="{B5CE3410-49B2-B0E8-161A-AB7EB33350E0}"/>
                </a:ext>
              </a:extLst>
            </p:cNvPr>
            <p:cNvSpPr/>
            <p:nvPr/>
          </p:nvSpPr>
          <p:spPr>
            <a:xfrm>
              <a:off x="531811" y="3651039"/>
              <a:ext cx="5593384" cy="2848294"/>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多边形: 形状 193">
              <a:extLst>
                <a:ext uri="{FF2B5EF4-FFF2-40B4-BE49-F238E27FC236}">
                  <a16:creationId xmlns:a16="http://schemas.microsoft.com/office/drawing/2014/main" id="{532A821E-7496-209F-D75D-FC14B31D0FC4}"/>
                </a:ext>
              </a:extLst>
            </p:cNvPr>
            <p:cNvSpPr/>
            <p:nvPr/>
          </p:nvSpPr>
          <p:spPr bwMode="auto">
            <a:xfrm>
              <a:off x="531811" y="3651037"/>
              <a:ext cx="5593384" cy="539999"/>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dirty="0">
                  <a:solidFill>
                    <a:schemeClr val="bg1"/>
                  </a:solidFill>
                </a:rPr>
                <a:t>Stable region for Scheme 2</a:t>
              </a:r>
              <a:endParaRPr lang="zh-CN" altLang="en-US" sz="2000" b="1" dirty="0">
                <a:solidFill>
                  <a:schemeClr val="bg1"/>
                </a:solidFill>
              </a:endParaRPr>
            </a:p>
          </p:txBody>
        </p:sp>
        <p:pic>
          <p:nvPicPr>
            <p:cNvPr id="15" name="Picture 14">
              <a:extLst>
                <a:ext uri="{FF2B5EF4-FFF2-40B4-BE49-F238E27FC236}">
                  <a16:creationId xmlns:a16="http://schemas.microsoft.com/office/drawing/2014/main" id="{6AAE2C22-0004-648B-7E88-BB3FDA609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5646" y="4299796"/>
              <a:ext cx="2945161" cy="1957997"/>
            </a:xfrm>
            <a:prstGeom prst="rect">
              <a:avLst/>
            </a:prstGeom>
          </p:spPr>
        </p:pic>
        <p:sp>
          <p:nvSpPr>
            <p:cNvPr id="8" name="文本框 45">
              <a:extLst>
                <a:ext uri="{FF2B5EF4-FFF2-40B4-BE49-F238E27FC236}">
                  <a16:creationId xmlns:a16="http://schemas.microsoft.com/office/drawing/2014/main" id="{9F6CF5D2-BFC9-E00C-F624-EAFF67ABA20B}"/>
                </a:ext>
              </a:extLst>
            </p:cNvPr>
            <p:cNvSpPr txBox="1"/>
            <p:nvPr/>
          </p:nvSpPr>
          <p:spPr>
            <a:xfrm>
              <a:off x="3896129" y="5596069"/>
              <a:ext cx="1198158" cy="261610"/>
            </a:xfrm>
            <a:prstGeom prst="rect">
              <a:avLst/>
            </a:prstGeom>
            <a:noFill/>
          </p:spPr>
          <p:txBody>
            <a:bodyPr wrap="square" rtlCol="0">
              <a:spAutoFit/>
            </a:bodyPr>
            <a:lstStyle>
              <a:defPPr>
                <a:defRPr lang="zh-CN"/>
              </a:defPPr>
              <a:lvl1pPr>
                <a:defRPr sz="1100">
                  <a:solidFill>
                    <a:srgbClr val="C00000"/>
                  </a:solidFill>
                </a:defRPr>
              </a:lvl1pPr>
            </a:lstStyle>
            <a:p>
              <a:r>
                <a:rPr lang="en-US" altLang="zh-CN" b="1" i="1" dirty="0"/>
                <a:t>4V</a:t>
              </a:r>
              <a:r>
                <a:rPr lang="en-US" altLang="zh-CN" b="1" i="1" baseline="-25000" dirty="0"/>
                <a:t>r</a:t>
              </a:r>
              <a:r>
                <a:rPr lang="en-US" altLang="zh-CN" b="1" i="1" dirty="0"/>
                <a:t>=10</a:t>
              </a:r>
              <a:endParaRPr lang="zh-CN" altLang="en-US" b="1" i="1" dirty="0"/>
            </a:p>
          </p:txBody>
        </p:sp>
        <p:pic>
          <p:nvPicPr>
            <p:cNvPr id="16" name="Picture 15">
              <a:extLst>
                <a:ext uri="{FF2B5EF4-FFF2-40B4-BE49-F238E27FC236}">
                  <a16:creationId xmlns:a16="http://schemas.microsoft.com/office/drawing/2014/main" id="{5F071251-37D2-7412-5151-D817BBB094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616" y="4360143"/>
              <a:ext cx="2825204" cy="1878248"/>
            </a:xfrm>
            <a:prstGeom prst="rect">
              <a:avLst/>
            </a:prstGeom>
          </p:spPr>
        </p:pic>
        <p:sp>
          <p:nvSpPr>
            <p:cNvPr id="7" name="文本框 9">
              <a:extLst>
                <a:ext uri="{FF2B5EF4-FFF2-40B4-BE49-F238E27FC236}">
                  <a16:creationId xmlns:a16="http://schemas.microsoft.com/office/drawing/2014/main" id="{4D9ECCEA-A9F3-86C6-CE8E-A2D3DAD7BBD1}"/>
                </a:ext>
              </a:extLst>
            </p:cNvPr>
            <p:cNvSpPr txBox="1"/>
            <p:nvPr/>
          </p:nvSpPr>
          <p:spPr>
            <a:xfrm>
              <a:off x="1163390" y="5582300"/>
              <a:ext cx="1556350" cy="261610"/>
            </a:xfrm>
            <a:prstGeom prst="rect">
              <a:avLst/>
            </a:prstGeom>
            <a:noFill/>
          </p:spPr>
          <p:txBody>
            <a:bodyPr wrap="square" rtlCol="0">
              <a:spAutoFit/>
            </a:bodyPr>
            <a:lstStyle>
              <a:defPPr>
                <a:defRPr lang="zh-CN"/>
              </a:defPPr>
              <a:lvl1pPr>
                <a:defRPr sz="1100">
                  <a:solidFill>
                    <a:srgbClr val="C00000"/>
                  </a:solidFill>
                </a:defRPr>
              </a:lvl1pPr>
            </a:lstStyle>
            <a:p>
              <a:r>
                <a:rPr lang="en-US" altLang="zh-CN" b="1" i="1" dirty="0"/>
                <a:t>Energy</a:t>
              </a:r>
              <a:r>
                <a:rPr lang="zh-CN" altLang="en-US" b="1" i="1" dirty="0"/>
                <a:t> </a:t>
              </a:r>
              <a:r>
                <a:rPr lang="en-US" altLang="zh-CN" b="1" i="1" dirty="0"/>
                <a:t>=</a:t>
              </a:r>
              <a:r>
                <a:rPr lang="zh-CN" altLang="en-US" b="1" i="1" dirty="0"/>
                <a:t> </a:t>
              </a:r>
              <a:r>
                <a:rPr lang="en-US" altLang="zh-CN" b="1" i="1" dirty="0"/>
                <a:t>800</a:t>
              </a:r>
              <a:r>
                <a:rPr lang="zh-CN" altLang="en-US" b="1" i="1" dirty="0"/>
                <a:t> </a:t>
              </a:r>
              <a:r>
                <a:rPr lang="en-US" altLang="zh-CN" b="1" i="1" dirty="0"/>
                <a:t>MeV</a:t>
              </a:r>
              <a:endParaRPr lang="zh-CN" altLang="en-US" b="1" i="1" dirty="0"/>
            </a:p>
          </p:txBody>
        </p:sp>
      </p:grpSp>
    </p:spTree>
    <p:extLst>
      <p:ext uri="{BB962C8B-B14F-4D97-AF65-F5344CB8AC3E}">
        <p14:creationId xmlns:p14="http://schemas.microsoft.com/office/powerpoint/2010/main" val="368808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7D546-4862-76CB-4E18-D8E111888C63}"/>
              </a:ext>
            </a:extLst>
          </p:cNvPr>
          <p:cNvPicPr>
            <a:picLocks noChangeAspect="1"/>
          </p:cNvPicPr>
          <p:nvPr/>
        </p:nvPicPr>
        <p:blipFill>
          <a:blip r:embed="rId2"/>
          <a:stretch>
            <a:fillRect/>
          </a:stretch>
        </p:blipFill>
        <p:spPr>
          <a:xfrm>
            <a:off x="0" y="0"/>
            <a:ext cx="12192000" cy="6863512"/>
          </a:xfrm>
          <a:prstGeom prst="rect">
            <a:avLst/>
          </a:prstGeom>
        </p:spPr>
      </p:pic>
    </p:spTree>
    <p:extLst>
      <p:ext uri="{BB962C8B-B14F-4D97-AF65-F5344CB8AC3E}">
        <p14:creationId xmlns:p14="http://schemas.microsoft.com/office/powerpoint/2010/main" val="77098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A49A32D-B90B-D9FF-3761-8B664D3CE767}"/>
              </a:ext>
            </a:extLst>
          </p:cNvPr>
          <p:cNvGrpSpPr/>
          <p:nvPr/>
        </p:nvGrpSpPr>
        <p:grpSpPr>
          <a:xfrm>
            <a:off x="549654" y="3930719"/>
            <a:ext cx="5740310" cy="2378006"/>
            <a:chOff x="549654" y="3718068"/>
            <a:chExt cx="5564187" cy="2590657"/>
          </a:xfrm>
        </p:grpSpPr>
        <p:sp>
          <p:nvSpPr>
            <p:cNvPr id="68" name="矩形 18">
              <a:extLst>
                <a:ext uri="{FF2B5EF4-FFF2-40B4-BE49-F238E27FC236}">
                  <a16:creationId xmlns:a16="http://schemas.microsoft.com/office/drawing/2014/main" id="{B9465A2D-DFF2-E89E-68C3-0A95C9BD15A4}"/>
                </a:ext>
              </a:extLst>
            </p:cNvPr>
            <p:cNvSpPr/>
            <p:nvPr/>
          </p:nvSpPr>
          <p:spPr>
            <a:xfrm>
              <a:off x="549654" y="3718068"/>
              <a:ext cx="5564187" cy="2590657"/>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endParaRPr>
            </a:p>
          </p:txBody>
        </p:sp>
        <p:pic>
          <p:nvPicPr>
            <p:cNvPr id="24" name="图片 23">
              <a:extLst>
                <a:ext uri="{FF2B5EF4-FFF2-40B4-BE49-F238E27FC236}">
                  <a16:creationId xmlns:a16="http://schemas.microsoft.com/office/drawing/2014/main" id="{B07A800F-6ABB-44C4-BA31-BF5BE0418AED}"/>
                </a:ext>
              </a:extLst>
            </p:cNvPr>
            <p:cNvPicPr/>
            <p:nvPr/>
          </p:nvPicPr>
          <p:blipFill>
            <a:blip r:embed="rId3"/>
            <a:stretch>
              <a:fillRect/>
            </a:stretch>
          </p:blipFill>
          <p:spPr>
            <a:xfrm>
              <a:off x="3259850" y="3989573"/>
              <a:ext cx="2675478" cy="2081815"/>
            </a:xfrm>
            <a:prstGeom prst="rect">
              <a:avLst/>
            </a:prstGeom>
          </p:spPr>
        </p:pic>
        <p:pic>
          <p:nvPicPr>
            <p:cNvPr id="51" name="图片 50">
              <a:extLst>
                <a:ext uri="{FF2B5EF4-FFF2-40B4-BE49-F238E27FC236}">
                  <a16:creationId xmlns:a16="http://schemas.microsoft.com/office/drawing/2014/main" id="{B33D93E0-51F7-4EF2-8D8C-732B56317E66}"/>
                </a:ext>
              </a:extLst>
            </p:cNvPr>
            <p:cNvPicPr>
              <a:picLocks noChangeAspect="1"/>
            </p:cNvPicPr>
            <p:nvPr/>
          </p:nvPicPr>
          <p:blipFill rotWithShape="1">
            <a:blip r:embed="rId4"/>
            <a:srcRect l="66696" t="68217"/>
            <a:stretch/>
          </p:blipFill>
          <p:spPr>
            <a:xfrm>
              <a:off x="683075" y="3914980"/>
              <a:ext cx="2564015" cy="2156408"/>
            </a:xfrm>
            <a:prstGeom prst="rect">
              <a:avLst/>
            </a:prstGeom>
          </p:spPr>
        </p:pic>
      </p:grpSp>
      <p:sp>
        <p:nvSpPr>
          <p:cNvPr id="2" name="文本框 146">
            <a:extLst>
              <a:ext uri="{FF2B5EF4-FFF2-40B4-BE49-F238E27FC236}">
                <a16:creationId xmlns:a16="http://schemas.microsoft.com/office/drawing/2014/main" id="{8F6AD731-D224-AB72-B5CE-9ADEC2A9F0A7}"/>
              </a:ext>
            </a:extLst>
          </p:cNvPr>
          <p:cNvSpPr txBox="1"/>
          <p:nvPr/>
        </p:nvSpPr>
        <p:spPr>
          <a:xfrm>
            <a:off x="173911" y="40658"/>
            <a:ext cx="12018089"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Basic beam dynamics and resonance study</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4" name="文本框 30">
            <a:extLst>
              <a:ext uri="{FF2B5EF4-FFF2-40B4-BE49-F238E27FC236}">
                <a16:creationId xmlns:a16="http://schemas.microsoft.com/office/drawing/2014/main" id="{30487FB1-B899-C92B-6B85-5BF905FB9E1D}"/>
              </a:ext>
            </a:extLst>
          </p:cNvPr>
          <p:cNvSpPr txBox="1">
            <a:spLocks noChangeArrowheads="1"/>
          </p:cNvSpPr>
          <p:nvPr/>
        </p:nvSpPr>
        <p:spPr bwMode="auto">
          <a:xfrm>
            <a:off x="531809" y="1909473"/>
            <a:ext cx="5573991"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p>
            <a:pPr marL="342900" indent="-342900" algn="just" eaLnBrk="0" hangingPunct="0">
              <a:buFont typeface="Wingdings" pitchFamily="2" charset="2"/>
              <a:buChar char="q"/>
            </a:pPr>
            <a:r>
              <a:rPr lang="en-US" altLang="zh-CN" sz="2000" b="1" dirty="0"/>
              <a:t>The 𝜈</a:t>
            </a:r>
            <a:r>
              <a:rPr lang="en-US" altLang="zh-CN" sz="2000" b="1" baseline="-25000" dirty="0"/>
              <a:t>r</a:t>
            </a:r>
            <a:r>
              <a:rPr lang="en-US" altLang="zh-CN" sz="2000" b="1" dirty="0"/>
              <a:t>=2 resonance line will excite the overall oscillation of bunches, and bunches will be stretched longitudinally, </a:t>
            </a:r>
            <a:r>
              <a:rPr lang="en-US" altLang="zh-CN" sz="2000" b="1" dirty="0">
                <a:solidFill>
                  <a:srgbClr val="0070C0"/>
                </a:solidFill>
              </a:rPr>
              <a:t>resulting in increased energy dispersion</a:t>
            </a:r>
            <a:r>
              <a:rPr lang="en-US" altLang="zh-CN" sz="2000" b="1" dirty="0"/>
              <a:t>. </a:t>
            </a:r>
          </a:p>
          <a:p>
            <a:pPr marL="342900" indent="-342900" algn="just" eaLnBrk="0" hangingPunct="0">
              <a:buFont typeface="Wingdings" pitchFamily="2" charset="2"/>
              <a:buChar char="q"/>
            </a:pPr>
            <a:r>
              <a:rPr lang="en-US" altLang="zh-CN" sz="2000" b="1" dirty="0"/>
              <a:t>By adjusting the phase of B</a:t>
            </a:r>
            <a:r>
              <a:rPr lang="en-US" altLang="zh-CN" sz="2000" b="1" baseline="-25000" dirty="0"/>
              <a:t>2 </a:t>
            </a:r>
            <a:r>
              <a:rPr lang="en-US" altLang="zh-CN" sz="2000" b="1" dirty="0"/>
              <a:t>properly, the beam can be centered.</a:t>
            </a:r>
          </a:p>
        </p:txBody>
      </p:sp>
      <p:grpSp>
        <p:nvGrpSpPr>
          <p:cNvPr id="5" name="Group 4">
            <a:extLst>
              <a:ext uri="{FF2B5EF4-FFF2-40B4-BE49-F238E27FC236}">
                <a16:creationId xmlns:a16="http://schemas.microsoft.com/office/drawing/2014/main" id="{E0593BD4-A541-D351-D641-7FD7F7891626}"/>
              </a:ext>
            </a:extLst>
          </p:cNvPr>
          <p:cNvGrpSpPr/>
          <p:nvPr/>
        </p:nvGrpSpPr>
        <p:grpSpPr>
          <a:xfrm>
            <a:off x="6437744" y="1805194"/>
            <a:ext cx="5252705" cy="4503531"/>
            <a:chOff x="6210983" y="1805194"/>
            <a:chExt cx="5479469" cy="4860752"/>
          </a:xfrm>
        </p:grpSpPr>
        <p:sp>
          <p:nvSpPr>
            <p:cNvPr id="19" name="矩形 18">
              <a:extLst>
                <a:ext uri="{FF2B5EF4-FFF2-40B4-BE49-F238E27FC236}">
                  <a16:creationId xmlns:a16="http://schemas.microsoft.com/office/drawing/2014/main" id="{BE9C5418-0C50-4C8F-A4D0-EE0E995521FD}"/>
                </a:ext>
              </a:extLst>
            </p:cNvPr>
            <p:cNvSpPr/>
            <p:nvPr/>
          </p:nvSpPr>
          <p:spPr>
            <a:xfrm>
              <a:off x="6210986" y="1805194"/>
              <a:ext cx="5479466" cy="4860752"/>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endParaRPr>
            </a:p>
          </p:txBody>
        </p:sp>
        <p:pic>
          <p:nvPicPr>
            <p:cNvPr id="25" name="图片 24">
              <a:extLst>
                <a:ext uri="{FF2B5EF4-FFF2-40B4-BE49-F238E27FC236}">
                  <a16:creationId xmlns:a16="http://schemas.microsoft.com/office/drawing/2014/main" id="{B33D93E0-51F7-4EF2-8D8C-732B56317E66}"/>
                </a:ext>
              </a:extLst>
            </p:cNvPr>
            <p:cNvPicPr>
              <a:picLocks noChangeAspect="1"/>
            </p:cNvPicPr>
            <p:nvPr/>
          </p:nvPicPr>
          <p:blipFill>
            <a:blip r:embed="rId4"/>
            <a:stretch>
              <a:fillRect/>
            </a:stretch>
          </p:blipFill>
          <p:spPr>
            <a:xfrm>
              <a:off x="6331495" y="2345194"/>
              <a:ext cx="5346197" cy="4235596"/>
            </a:xfrm>
            <a:prstGeom prst="rect">
              <a:avLst/>
            </a:prstGeom>
          </p:spPr>
        </p:pic>
        <p:sp>
          <p:nvSpPr>
            <p:cNvPr id="55" name="任意多边形: 形状 193">
              <a:extLst>
                <a:ext uri="{FF2B5EF4-FFF2-40B4-BE49-F238E27FC236}">
                  <a16:creationId xmlns:a16="http://schemas.microsoft.com/office/drawing/2014/main" id="{12089CB7-AE52-DFD0-89FD-B43E68403BC5}"/>
                </a:ext>
              </a:extLst>
            </p:cNvPr>
            <p:cNvSpPr/>
            <p:nvPr/>
          </p:nvSpPr>
          <p:spPr bwMode="auto">
            <a:xfrm>
              <a:off x="6210983" y="1805194"/>
              <a:ext cx="5479467"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kern="100" noProof="1">
                  <a:solidFill>
                    <a:schemeClr val="bg1"/>
                  </a:solidFill>
                  <a:effectLst>
                    <a:outerShdw blurRad="38100" dist="38100" dir="2700000" algn="tl">
                      <a:srgbClr val="000000">
                        <a:alpha val="19000"/>
                      </a:srgbClr>
                    </a:outerShdw>
                  </a:effectLst>
                  <a:latin typeface="+mn-lt"/>
                  <a:ea typeface="+mn-ea"/>
                  <a:cs typeface="+mn-ea"/>
                  <a:sym typeface="+mn-lt"/>
                </a:rPr>
                <a:t>Resonance Suppression Method</a:t>
              </a:r>
              <a:endParaRPr lang="zh-CN" altLang="en-US" sz="2000" b="1" kern="100" noProof="1">
                <a:solidFill>
                  <a:schemeClr val="bg1"/>
                </a:solidFill>
                <a:effectLst>
                  <a:outerShdw blurRad="38100" dist="38100" dir="2700000" algn="tl">
                    <a:srgbClr val="000000">
                      <a:alpha val="19000"/>
                    </a:srgbClr>
                  </a:outerShdw>
                </a:effectLst>
                <a:latin typeface="+mn-lt"/>
                <a:ea typeface="+mn-ea"/>
                <a:cs typeface="+mn-ea"/>
                <a:sym typeface="+mn-lt"/>
              </a:endParaRPr>
            </a:p>
          </p:txBody>
        </p:sp>
      </p:grpSp>
      <p:grpSp>
        <p:nvGrpSpPr>
          <p:cNvPr id="58" name="组合 105">
            <a:extLst>
              <a:ext uri="{FF2B5EF4-FFF2-40B4-BE49-F238E27FC236}">
                <a16:creationId xmlns:a16="http://schemas.microsoft.com/office/drawing/2014/main" id="{39DB0E5C-894A-3325-A27F-BBA6D12A0DE0}"/>
              </a:ext>
            </a:extLst>
          </p:cNvPr>
          <p:cNvGrpSpPr>
            <a:grpSpLocks/>
          </p:cNvGrpSpPr>
          <p:nvPr/>
        </p:nvGrpSpPr>
        <p:grpSpPr bwMode="auto">
          <a:xfrm>
            <a:off x="424653" y="1027112"/>
            <a:ext cx="11251410" cy="658812"/>
            <a:chOff x="845177" y="1579891"/>
            <a:chExt cx="11251491" cy="905811"/>
          </a:xfrm>
        </p:grpSpPr>
        <p:grpSp>
          <p:nvGrpSpPr>
            <p:cNvPr id="60" name="组合 106">
              <a:extLst>
                <a:ext uri="{FF2B5EF4-FFF2-40B4-BE49-F238E27FC236}">
                  <a16:creationId xmlns:a16="http://schemas.microsoft.com/office/drawing/2014/main" id="{84C550BF-745E-CE50-89E3-E01D0E88CEFB}"/>
                </a:ext>
              </a:extLst>
            </p:cNvPr>
            <p:cNvGrpSpPr>
              <a:grpSpLocks/>
            </p:cNvGrpSpPr>
            <p:nvPr/>
          </p:nvGrpSpPr>
          <p:grpSpPr bwMode="auto">
            <a:xfrm>
              <a:off x="845177" y="1579891"/>
              <a:ext cx="11251491" cy="905811"/>
              <a:chOff x="413740" y="1597484"/>
              <a:chExt cx="12091541" cy="973441"/>
            </a:xfrm>
          </p:grpSpPr>
          <p:sp>
            <p:nvSpPr>
              <p:cNvPr id="62" name="矩形: 剪去单角 108">
                <a:extLst>
                  <a:ext uri="{FF2B5EF4-FFF2-40B4-BE49-F238E27FC236}">
                    <a16:creationId xmlns:a16="http://schemas.microsoft.com/office/drawing/2014/main" id="{17931FA4-B884-94D7-6946-BA11C435C7CB}"/>
                  </a:ext>
                </a:extLst>
              </p:cNvPr>
              <p:cNvSpPr/>
              <p:nvPr/>
            </p:nvSpPr>
            <p:spPr>
              <a:xfrm>
                <a:off x="528902" y="1597484"/>
                <a:ext cx="11976379"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63" name="直角三角形 109">
                <a:extLst>
                  <a:ext uri="{FF2B5EF4-FFF2-40B4-BE49-F238E27FC236}">
                    <a16:creationId xmlns:a16="http://schemas.microsoft.com/office/drawing/2014/main" id="{F1C77D32-2D76-E256-0FB3-8F2B28C31F21}"/>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64" name="组合 110">
                <a:extLst>
                  <a:ext uri="{FF2B5EF4-FFF2-40B4-BE49-F238E27FC236}">
                    <a16:creationId xmlns:a16="http://schemas.microsoft.com/office/drawing/2014/main" id="{DCA10266-ECA2-0E9C-F74B-2A0896B27D2A}"/>
                  </a:ext>
                </a:extLst>
              </p:cNvPr>
              <p:cNvGrpSpPr>
                <a:grpSpLocks/>
              </p:cNvGrpSpPr>
              <p:nvPr/>
            </p:nvGrpSpPr>
            <p:grpSpPr bwMode="auto">
              <a:xfrm>
                <a:off x="413740" y="1651433"/>
                <a:ext cx="2507437" cy="865542"/>
                <a:chOff x="413740" y="1651433"/>
                <a:chExt cx="2507437" cy="865542"/>
              </a:xfrm>
            </p:grpSpPr>
            <p:sp>
              <p:nvSpPr>
                <p:cNvPr id="65" name="任意多边形: 形状 111">
                  <a:extLst>
                    <a:ext uri="{FF2B5EF4-FFF2-40B4-BE49-F238E27FC236}">
                      <a16:creationId xmlns:a16="http://schemas.microsoft.com/office/drawing/2014/main" id="{6240DE56-E81B-453E-40C0-AAA78A9BF531}"/>
                    </a:ext>
                  </a:extLst>
                </p:cNvPr>
                <p:cNvSpPr/>
                <p:nvPr/>
              </p:nvSpPr>
              <p:spPr>
                <a:xfrm>
                  <a:off x="479425" y="1651433"/>
                  <a:ext cx="2441752"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66" name="矩形 112">
                  <a:extLst>
                    <a:ext uri="{FF2B5EF4-FFF2-40B4-BE49-F238E27FC236}">
                      <a16:creationId xmlns:a16="http://schemas.microsoft.com/office/drawing/2014/main" id="{B9DCAB9E-5C3E-9E84-4FBD-EE2609180E8B}"/>
                    </a:ext>
                  </a:extLst>
                </p:cNvPr>
                <p:cNvSpPr/>
                <p:nvPr/>
              </p:nvSpPr>
              <p:spPr>
                <a:xfrm>
                  <a:off x="413740" y="1734922"/>
                  <a:ext cx="2433221"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Resonances</a:t>
                  </a:r>
                  <a:endParaRPr lang="zh-CN" altLang="en-US" sz="2400" b="1" spc="50" dirty="0">
                    <a:ln w="3175">
                      <a:noFill/>
                    </a:ln>
                    <a:solidFill>
                      <a:srgbClr val="FFFF00"/>
                    </a:solidFill>
                    <a:latin typeface="Arial" panose="020B0604020202020204"/>
                    <a:cs typeface="+mn-ea"/>
                    <a:sym typeface="+mn-lt"/>
                  </a:endParaRPr>
                </a:p>
              </p:txBody>
            </p:sp>
          </p:grpSp>
        </p:grpSp>
        <p:sp>
          <p:nvSpPr>
            <p:cNvPr id="61" name="矩形 107">
              <a:extLst>
                <a:ext uri="{FF2B5EF4-FFF2-40B4-BE49-F238E27FC236}">
                  <a16:creationId xmlns:a16="http://schemas.microsoft.com/office/drawing/2014/main" id="{335164F6-5829-22AB-17DB-F64B8689E861}"/>
                </a:ext>
              </a:extLst>
            </p:cNvPr>
            <p:cNvSpPr/>
            <p:nvPr/>
          </p:nvSpPr>
          <p:spPr>
            <a:xfrm>
              <a:off x="3280584" y="1702433"/>
              <a:ext cx="8519218" cy="634750"/>
            </a:xfrm>
            <a:prstGeom prst="rect">
              <a:avLst/>
            </a:prstGeom>
            <a:noFill/>
            <a:ln w="9525">
              <a:noFill/>
            </a:ln>
          </p:spPr>
          <p:txBody>
            <a:bodyPr wrap="square">
              <a:spAutoFit/>
            </a:bodyPr>
            <a:lstStyle/>
            <a:p>
              <a:r>
                <a:rPr lang="en-US" altLang="zh-CN" sz="2400" b="1" dirty="0">
                  <a:solidFill>
                    <a:schemeClr val="accent1">
                      <a:lumMod val="75000"/>
                    </a:schemeClr>
                  </a:solidFill>
                </a:rPr>
                <a:t>𝜈</a:t>
              </a:r>
              <a:r>
                <a:rPr lang="en-US" altLang="zh-CN" sz="2400" b="1" baseline="-25000" dirty="0">
                  <a:solidFill>
                    <a:schemeClr val="accent1">
                      <a:lumMod val="75000"/>
                    </a:schemeClr>
                  </a:solidFill>
                </a:rPr>
                <a:t>r</a:t>
              </a:r>
              <a:r>
                <a:rPr lang="en-US" altLang="zh-CN" sz="2400" b="1" dirty="0">
                  <a:solidFill>
                    <a:schemeClr val="accent1">
                      <a:lumMod val="75000"/>
                    </a:schemeClr>
                  </a:solidFill>
                </a:rPr>
                <a:t>=2 would cause radial and longitudinal coupling effect.</a:t>
              </a:r>
              <a:endParaRPr lang="en-GB" altLang="zh-CN" sz="2400" b="1" noProof="1">
                <a:solidFill>
                  <a:schemeClr val="accent1">
                    <a:lumMod val="75000"/>
                  </a:schemeClr>
                </a:solidFill>
                <a:sym typeface="Arial" panose="020B0604020202020204" pitchFamily="34" charset="0"/>
              </a:endParaRPr>
            </a:p>
          </p:txBody>
        </p:sp>
      </p:grpSp>
      <p:sp>
        <p:nvSpPr>
          <p:cNvPr id="67" name="矩形 114">
            <a:extLst>
              <a:ext uri="{FF2B5EF4-FFF2-40B4-BE49-F238E27FC236}">
                <a16:creationId xmlns:a16="http://schemas.microsoft.com/office/drawing/2014/main" id="{AA4F8CD5-67F1-2E66-0EFE-5DF785321189}"/>
              </a:ext>
            </a:extLst>
          </p:cNvPr>
          <p:cNvSpPr/>
          <p:nvPr/>
        </p:nvSpPr>
        <p:spPr>
          <a:xfrm>
            <a:off x="531812" y="1827219"/>
            <a:ext cx="5758152" cy="2021246"/>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Tree>
    <p:extLst>
      <p:ext uri="{BB962C8B-B14F-4D97-AF65-F5344CB8AC3E}">
        <p14:creationId xmlns:p14="http://schemas.microsoft.com/office/powerpoint/2010/main" val="425609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AFA0AD4E-BAC3-87F1-B427-A2E6B54C7975}"/>
              </a:ext>
            </a:extLst>
          </p:cNvPr>
          <p:cNvGrpSpPr>
            <a:grpSpLocks/>
          </p:cNvGrpSpPr>
          <p:nvPr/>
        </p:nvGrpSpPr>
        <p:grpSpPr bwMode="auto">
          <a:xfrm>
            <a:off x="439735" y="1027112"/>
            <a:ext cx="11236327" cy="658812"/>
            <a:chOff x="860259" y="1579891"/>
            <a:chExt cx="11236408" cy="905811"/>
          </a:xfrm>
        </p:grpSpPr>
        <p:grpSp>
          <p:nvGrpSpPr>
            <p:cNvPr id="29" name="组合 106">
              <a:extLst>
                <a:ext uri="{FF2B5EF4-FFF2-40B4-BE49-F238E27FC236}">
                  <a16:creationId xmlns:a16="http://schemas.microsoft.com/office/drawing/2014/main" id="{AF435CD8-F907-9906-7AD6-4FC87C0C4C5C}"/>
                </a:ext>
              </a:extLst>
            </p:cNvPr>
            <p:cNvGrpSpPr>
              <a:grpSpLocks/>
            </p:cNvGrpSpPr>
            <p:nvPr/>
          </p:nvGrpSpPr>
          <p:grpSpPr bwMode="auto">
            <a:xfrm>
              <a:off x="860259" y="1579891"/>
              <a:ext cx="11236408" cy="905811"/>
              <a:chOff x="429948" y="1597484"/>
              <a:chExt cx="12075332" cy="973441"/>
            </a:xfrm>
          </p:grpSpPr>
          <p:sp>
            <p:nvSpPr>
              <p:cNvPr id="31" name="矩形: 剪去单角 108">
                <a:extLst>
                  <a:ext uri="{FF2B5EF4-FFF2-40B4-BE49-F238E27FC236}">
                    <a16:creationId xmlns:a16="http://schemas.microsoft.com/office/drawing/2014/main" id="{5CDDA402-E07F-1294-5A1D-5FE7F84A45AD}"/>
                  </a:ext>
                </a:extLst>
              </p:cNvPr>
              <p:cNvSpPr/>
              <p:nvPr/>
            </p:nvSpPr>
            <p:spPr>
              <a:xfrm>
                <a:off x="528901" y="1597484"/>
                <a:ext cx="11976379"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2" name="直角三角形 109">
                <a:extLst>
                  <a:ext uri="{FF2B5EF4-FFF2-40B4-BE49-F238E27FC236}">
                    <a16:creationId xmlns:a16="http://schemas.microsoft.com/office/drawing/2014/main" id="{B37117B0-7711-0E2C-83B7-A21CDC2F9DAD}"/>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3" name="组合 110">
                <a:extLst>
                  <a:ext uri="{FF2B5EF4-FFF2-40B4-BE49-F238E27FC236}">
                    <a16:creationId xmlns:a16="http://schemas.microsoft.com/office/drawing/2014/main" id="{8D56CBC3-0300-BACC-93FB-B5E219E838E5}"/>
                  </a:ext>
                </a:extLst>
              </p:cNvPr>
              <p:cNvGrpSpPr>
                <a:grpSpLocks/>
              </p:cNvGrpSpPr>
              <p:nvPr/>
            </p:nvGrpSpPr>
            <p:grpSpPr bwMode="auto">
              <a:xfrm>
                <a:off x="429948" y="1651433"/>
                <a:ext cx="2357744" cy="865542"/>
                <a:chOff x="429948" y="1651433"/>
                <a:chExt cx="2357744" cy="865542"/>
              </a:xfrm>
            </p:grpSpPr>
            <p:sp>
              <p:nvSpPr>
                <p:cNvPr id="34" name="任意多边形: 形状 111">
                  <a:extLst>
                    <a:ext uri="{FF2B5EF4-FFF2-40B4-BE49-F238E27FC236}">
                      <a16:creationId xmlns:a16="http://schemas.microsoft.com/office/drawing/2014/main" id="{6DCC98DB-9524-BFAB-AB5B-9E15D35FD95C}"/>
                    </a:ext>
                  </a:extLst>
                </p:cNvPr>
                <p:cNvSpPr/>
                <p:nvPr/>
              </p:nvSpPr>
              <p:spPr>
                <a:xfrm>
                  <a:off x="479425" y="1651433"/>
                  <a:ext cx="2308267"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C5B486B2-BF10-0898-66A0-5A032FC95B7C}"/>
                    </a:ext>
                  </a:extLst>
                </p:cNvPr>
                <p:cNvSpPr/>
                <p:nvPr/>
              </p:nvSpPr>
              <p:spPr>
                <a:xfrm>
                  <a:off x="429948" y="1741807"/>
                  <a:ext cx="2252155"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Resonances</a:t>
                  </a:r>
                  <a:endParaRPr lang="zh-CN" altLang="en-US" sz="2400" b="1" spc="50" dirty="0">
                    <a:ln w="3175">
                      <a:noFill/>
                    </a:ln>
                    <a:solidFill>
                      <a:srgbClr val="FFFF00"/>
                    </a:solidFill>
                    <a:latin typeface="Arial" panose="020B0604020202020204"/>
                    <a:cs typeface="+mn-ea"/>
                    <a:sym typeface="+mn-lt"/>
                  </a:endParaRPr>
                </a:p>
              </p:txBody>
            </p:sp>
          </p:grpSp>
        </p:grpSp>
        <p:sp>
          <p:nvSpPr>
            <p:cNvPr id="30" name="矩形 107">
              <a:extLst>
                <a:ext uri="{FF2B5EF4-FFF2-40B4-BE49-F238E27FC236}">
                  <a16:creationId xmlns:a16="http://schemas.microsoft.com/office/drawing/2014/main" id="{EAD4A6B2-5F3F-FF30-9D76-C8CC0F4C32F6}"/>
                </a:ext>
              </a:extLst>
            </p:cNvPr>
            <p:cNvSpPr/>
            <p:nvPr/>
          </p:nvSpPr>
          <p:spPr>
            <a:xfrm>
              <a:off x="3055964" y="1728745"/>
              <a:ext cx="8943930"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10 cell lattice scheme is suitable for 2 GeV isochronous FFA</a:t>
              </a:r>
            </a:p>
          </p:txBody>
        </p:sp>
      </p:grpSp>
      <p:sp>
        <p:nvSpPr>
          <p:cNvPr id="48" name="文本框 146">
            <a:extLst>
              <a:ext uri="{FF2B5EF4-FFF2-40B4-BE49-F238E27FC236}">
                <a16:creationId xmlns:a16="http://schemas.microsoft.com/office/drawing/2014/main" id="{D8142F90-756A-335E-7FDB-877C83646294}"/>
              </a:ext>
            </a:extLst>
          </p:cNvPr>
          <p:cNvSpPr txBox="1"/>
          <p:nvPr/>
        </p:nvSpPr>
        <p:spPr>
          <a:xfrm>
            <a:off x="173911" y="40658"/>
            <a:ext cx="12018089"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Basic beam dynamics and resonance study</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55" name="文本框 12">
            <a:extLst>
              <a:ext uri="{FF2B5EF4-FFF2-40B4-BE49-F238E27FC236}">
                <a16:creationId xmlns:a16="http://schemas.microsoft.com/office/drawing/2014/main" id="{2047885B-CC09-50A4-4C79-DC61298BB296}"/>
              </a:ext>
            </a:extLst>
          </p:cNvPr>
          <p:cNvSpPr txBox="1">
            <a:spLocks noChangeArrowheads="1"/>
          </p:cNvSpPr>
          <p:nvPr/>
        </p:nvSpPr>
        <p:spPr bwMode="auto">
          <a:xfrm>
            <a:off x="540310" y="1879589"/>
            <a:ext cx="5719692"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defPPr>
              <a:defRPr lang="zh-CN"/>
            </a:defPPr>
            <a:lvl1pPr algn="ctr" eaLnBrk="0" hangingPunct="0">
              <a:defRPr sz="1400">
                <a:solidFill>
                  <a:srgbClr val="0E3092"/>
                </a:solidFill>
                <a:latin typeface="Times New Roman" panose="02020603050405020304" pitchFamily="18" charset="0"/>
                <a:ea typeface="微软雅黑" panose="020B0503020204020204" pitchFamily="34" charset="-122"/>
              </a:defRPr>
            </a:lvl1pPr>
          </a:lstStyle>
          <a:p>
            <a:pPr marL="342900" indent="-342900" algn="just">
              <a:buFont typeface="Wingdings" pitchFamily="2" charset="2"/>
              <a:buChar char="q"/>
            </a:pPr>
            <a:r>
              <a:rPr lang="en-GB" altLang="zh-CN" sz="1800" b="1" dirty="0">
                <a:solidFill>
                  <a:schemeClr val="tx1"/>
                </a:solidFill>
                <a:latin typeface="Microsoft YaHei" panose="020B0503020204020204" pitchFamily="34" charset="-122"/>
                <a:ea typeface="Microsoft YaHei" panose="020B0503020204020204" pitchFamily="34" charset="-122"/>
              </a:rPr>
              <a:t>Driving terms of the resonance excited by </a:t>
            </a:r>
            <a:r>
              <a:rPr lang="en-US" altLang="zh-CN" sz="1800" b="1" dirty="0">
                <a:solidFill>
                  <a:schemeClr val="tx1"/>
                </a:solidFill>
                <a:latin typeface="Microsoft YaHei" panose="020B0503020204020204" pitchFamily="34" charset="-122"/>
                <a:ea typeface="Microsoft YaHei" panose="020B0503020204020204" pitchFamily="34" charset="-122"/>
              </a:rPr>
              <a:t>3</a:t>
            </a:r>
            <a:r>
              <a:rPr lang="en-US" altLang="zh-CN" sz="1800" b="1" baseline="30000" dirty="0">
                <a:solidFill>
                  <a:schemeClr val="tx1"/>
                </a:solidFill>
                <a:latin typeface="Microsoft YaHei" panose="020B0503020204020204" pitchFamily="34" charset="-122"/>
                <a:ea typeface="Microsoft YaHei" panose="020B0503020204020204" pitchFamily="34" charset="-122"/>
              </a:rPr>
              <a:t>rd</a:t>
            </a:r>
            <a:r>
              <a:rPr lang="en-US" altLang="zh-CN" sz="1800" b="1" dirty="0">
                <a:solidFill>
                  <a:schemeClr val="tx1"/>
                </a:solidFill>
                <a:latin typeface="Microsoft YaHei" panose="020B0503020204020204" pitchFamily="34" charset="-122"/>
                <a:ea typeface="Microsoft YaHei" panose="020B0503020204020204" pitchFamily="34" charset="-122"/>
              </a:rPr>
              <a:t> and lower</a:t>
            </a:r>
            <a:r>
              <a:rPr lang="zh-CN" altLang="en-US" sz="1800" b="1" dirty="0">
                <a:solidFill>
                  <a:schemeClr val="tx1"/>
                </a:solidFill>
                <a:latin typeface="Microsoft YaHei" panose="020B0503020204020204" pitchFamily="34" charset="-122"/>
                <a:ea typeface="Microsoft YaHei" panose="020B0503020204020204" pitchFamily="34" charset="-122"/>
              </a:rPr>
              <a:t> </a:t>
            </a:r>
            <a:r>
              <a:rPr lang="en-US" altLang="zh-CN" sz="1800" b="1" dirty="0">
                <a:solidFill>
                  <a:schemeClr val="tx1"/>
                </a:solidFill>
                <a:latin typeface="Microsoft YaHei" panose="020B0503020204020204" pitchFamily="34" charset="-122"/>
                <a:ea typeface="Microsoft YaHei" panose="020B0503020204020204" pitchFamily="34" charset="-122"/>
              </a:rPr>
              <a:t>order</a:t>
            </a:r>
            <a:r>
              <a:rPr lang="en-GB" altLang="zh-CN" sz="1800" b="1" dirty="0">
                <a:solidFill>
                  <a:schemeClr val="tx1"/>
                </a:solidFill>
                <a:latin typeface="Microsoft YaHei" panose="020B0503020204020204" pitchFamily="34" charset="-122"/>
                <a:ea typeface="Microsoft YaHei" panose="020B0503020204020204" pitchFamily="34" charset="-122"/>
              </a:rPr>
              <a:t> imperfection field are summarized, and the results ensures that the influence of the resonance  excited by magnetic field is controllable.</a:t>
            </a:r>
            <a:endParaRPr lang="zh-CN" altLang="en-US" sz="1800" b="1" dirty="0">
              <a:solidFill>
                <a:schemeClr val="tx1"/>
              </a:solidFill>
              <a:latin typeface="Microsoft YaHei" panose="020B0503020204020204" pitchFamily="34" charset="-122"/>
              <a:ea typeface="Microsoft YaHei" panose="020B0503020204020204" pitchFamily="34" charset="-122"/>
            </a:endParaRPr>
          </a:p>
        </p:txBody>
      </p:sp>
      <p:grpSp>
        <p:nvGrpSpPr>
          <p:cNvPr id="2" name="Group 1">
            <a:extLst>
              <a:ext uri="{FF2B5EF4-FFF2-40B4-BE49-F238E27FC236}">
                <a16:creationId xmlns:a16="http://schemas.microsoft.com/office/drawing/2014/main" id="{B0971DF4-EC2B-CBD9-636D-24156FC87935}"/>
              </a:ext>
            </a:extLst>
          </p:cNvPr>
          <p:cNvGrpSpPr/>
          <p:nvPr/>
        </p:nvGrpSpPr>
        <p:grpSpPr>
          <a:xfrm>
            <a:off x="6531429" y="1818426"/>
            <a:ext cx="5144634" cy="4490299"/>
            <a:chOff x="6265817" y="1818426"/>
            <a:chExt cx="5446758" cy="4860753"/>
          </a:xfrm>
        </p:grpSpPr>
        <p:sp>
          <p:nvSpPr>
            <p:cNvPr id="51" name="矩形 12">
              <a:extLst>
                <a:ext uri="{FF2B5EF4-FFF2-40B4-BE49-F238E27FC236}">
                  <a16:creationId xmlns:a16="http://schemas.microsoft.com/office/drawing/2014/main" id="{9FCCCB1D-CD34-8852-7D3F-6A590729C8BD}"/>
                </a:ext>
              </a:extLst>
            </p:cNvPr>
            <p:cNvSpPr/>
            <p:nvPr/>
          </p:nvSpPr>
          <p:spPr>
            <a:xfrm>
              <a:off x="6265817" y="1818427"/>
              <a:ext cx="5446758" cy="4860752"/>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endParaRPr>
            </a:p>
          </p:txBody>
        </p:sp>
        <p:pic>
          <p:nvPicPr>
            <p:cNvPr id="71" name="图片 3">
              <a:extLst>
                <a:ext uri="{FF2B5EF4-FFF2-40B4-BE49-F238E27FC236}">
                  <a16:creationId xmlns:a16="http://schemas.microsoft.com/office/drawing/2014/main" id="{1CF99D03-D828-A7CC-A875-DA31E3332211}"/>
                </a:ext>
              </a:extLst>
            </p:cNvPr>
            <p:cNvPicPr>
              <a:picLocks noChangeAspect="1"/>
            </p:cNvPicPr>
            <p:nvPr/>
          </p:nvPicPr>
          <p:blipFill>
            <a:blip r:embed="rId3"/>
            <a:stretch>
              <a:fillRect/>
            </a:stretch>
          </p:blipFill>
          <p:spPr>
            <a:xfrm>
              <a:off x="6690473" y="2413414"/>
              <a:ext cx="4597445" cy="4210775"/>
            </a:xfrm>
            <a:prstGeom prst="rect">
              <a:avLst/>
            </a:prstGeom>
          </p:spPr>
        </p:pic>
        <p:sp>
          <p:nvSpPr>
            <p:cNvPr id="72" name="任意多边形: 形状 193">
              <a:extLst>
                <a:ext uri="{FF2B5EF4-FFF2-40B4-BE49-F238E27FC236}">
                  <a16:creationId xmlns:a16="http://schemas.microsoft.com/office/drawing/2014/main" id="{5577F421-4E10-B46C-EA0C-19AD7D9ED0AA}"/>
                </a:ext>
              </a:extLst>
            </p:cNvPr>
            <p:cNvSpPr/>
            <p:nvPr/>
          </p:nvSpPr>
          <p:spPr bwMode="auto">
            <a:xfrm>
              <a:off x="6265817" y="1818426"/>
              <a:ext cx="5446758"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b="1" dirty="0">
                  <a:solidFill>
                    <a:schemeClr val="bg1"/>
                  </a:solidFill>
                </a:rPr>
                <a:t>Numerical simulation for resonance  study</a:t>
              </a:r>
              <a:endParaRPr lang="zh-CN" altLang="en-US" b="1" dirty="0">
                <a:solidFill>
                  <a:schemeClr val="bg1"/>
                </a:solidFill>
              </a:endParaRPr>
            </a:p>
          </p:txBody>
        </p:sp>
      </p:grpSp>
      <p:sp>
        <p:nvSpPr>
          <p:cNvPr id="73" name="矩形 114">
            <a:extLst>
              <a:ext uri="{FF2B5EF4-FFF2-40B4-BE49-F238E27FC236}">
                <a16:creationId xmlns:a16="http://schemas.microsoft.com/office/drawing/2014/main" id="{71CC7D18-365B-148A-8451-16122E1B429E}"/>
              </a:ext>
            </a:extLst>
          </p:cNvPr>
          <p:cNvSpPr/>
          <p:nvPr/>
        </p:nvSpPr>
        <p:spPr>
          <a:xfrm>
            <a:off x="531812" y="1827220"/>
            <a:ext cx="5813004" cy="1529698"/>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mc:AlternateContent xmlns:mc="http://schemas.openxmlformats.org/markup-compatibility/2006" xmlns:a14="http://schemas.microsoft.com/office/drawing/2010/main">
        <mc:Choice Requires="a14">
          <p:graphicFrame>
            <p:nvGraphicFramePr>
              <p:cNvPr id="76" name="表格 21">
                <a:extLst>
                  <a:ext uri="{FF2B5EF4-FFF2-40B4-BE49-F238E27FC236}">
                    <a16:creationId xmlns:a16="http://schemas.microsoft.com/office/drawing/2014/main" id="{0E30D974-8F9C-A2C5-521B-AB9FBD16A684}"/>
                  </a:ext>
                </a:extLst>
              </p:cNvPr>
              <p:cNvGraphicFramePr>
                <a:graphicFrameLocks noGrp="1"/>
              </p:cNvGraphicFramePr>
              <p:nvPr>
                <p:extLst>
                  <p:ext uri="{D42A27DB-BD31-4B8C-83A1-F6EECF244321}">
                    <p14:modId xmlns:p14="http://schemas.microsoft.com/office/powerpoint/2010/main" val="993020599"/>
                  </p:ext>
                </p:extLst>
              </p:nvPr>
            </p:nvGraphicFramePr>
            <p:xfrm>
              <a:off x="531812" y="3461225"/>
              <a:ext cx="5813004" cy="2847500"/>
            </p:xfrm>
            <a:graphic>
              <a:graphicData uri="http://schemas.openxmlformats.org/drawingml/2006/table">
                <a:tbl>
                  <a:tblPr firstRow="1" firstCol="1" bandRow="1">
                    <a:tableStyleId>{5940675A-B579-460E-94D1-54222C63F5DA}</a:tableStyleId>
                  </a:tblPr>
                  <a:tblGrid>
                    <a:gridCol w="1805691">
                      <a:extLst>
                        <a:ext uri="{9D8B030D-6E8A-4147-A177-3AD203B41FA5}">
                          <a16:colId xmlns:a16="http://schemas.microsoft.com/office/drawing/2014/main" val="2532237047"/>
                        </a:ext>
                      </a:extLst>
                    </a:gridCol>
                    <a:gridCol w="729809">
                      <a:extLst>
                        <a:ext uri="{9D8B030D-6E8A-4147-A177-3AD203B41FA5}">
                          <a16:colId xmlns:a16="http://schemas.microsoft.com/office/drawing/2014/main" val="2879265007"/>
                        </a:ext>
                      </a:extLst>
                    </a:gridCol>
                    <a:gridCol w="1599516">
                      <a:extLst>
                        <a:ext uri="{9D8B030D-6E8A-4147-A177-3AD203B41FA5}">
                          <a16:colId xmlns:a16="http://schemas.microsoft.com/office/drawing/2014/main" val="3667906010"/>
                        </a:ext>
                      </a:extLst>
                    </a:gridCol>
                    <a:gridCol w="1677988">
                      <a:extLst>
                        <a:ext uri="{9D8B030D-6E8A-4147-A177-3AD203B41FA5}">
                          <a16:colId xmlns:a16="http://schemas.microsoft.com/office/drawing/2014/main" val="517572176"/>
                        </a:ext>
                      </a:extLst>
                    </a:gridCol>
                  </a:tblGrid>
                  <a:tr h="300239">
                    <a:tc>
                      <a:txBody>
                        <a:bodyPr/>
                        <a:lstStyle/>
                        <a:p>
                          <a:pPr algn="ctr">
                            <a:lnSpc>
                              <a:spcPts val="2200"/>
                            </a:lnSpc>
                          </a:pPr>
                          <a:r>
                            <a:rPr lang="en-US" altLang="zh-CN" sz="1200" b="1" dirty="0">
                              <a:latin typeface="+mn-lt"/>
                            </a:rPr>
                            <a:t>Resonance lines</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altLang="zh-CN" sz="1200" b="1" dirty="0">
                              <a:latin typeface="+mn-lt"/>
                            </a:rPr>
                            <a:t>Order</a:t>
                          </a:r>
                          <a:endParaRPr lang="zh-CN" altLang="en-US" sz="1200" b="1" dirty="0">
                            <a:latin typeface="+mn-lt"/>
                          </a:endParaRPr>
                        </a:p>
                      </a:txBody>
                      <a:tcPr marL="68580" marR="6858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altLang="zh-CN" sz="1200" b="1" dirty="0">
                              <a:latin typeface="+mn-lt"/>
                            </a:rPr>
                            <a:t>Driving term </a:t>
                          </a:r>
                          <a:endParaRPr lang="zh-CN" altLang="en-US" sz="1200" b="1" dirty="0">
                            <a:latin typeface="+mn-lt"/>
                          </a:endParaRPr>
                        </a:p>
                      </a:txBody>
                      <a:tcPr marL="68580" marR="6858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altLang="zh-CN" sz="1200" b="1" dirty="0">
                              <a:latin typeface="+mn-lt"/>
                            </a:rPr>
                            <a:t>Energy (MeV)</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0796152"/>
                      </a:ext>
                    </a:extLst>
                  </a:tr>
                  <a:tr h="283029">
                    <a:tc>
                      <a:txBody>
                        <a:bodyPr/>
                        <a:lstStyle/>
                        <a:p>
                          <a:pPr algn="ctr">
                            <a:lnSpc>
                              <a:spcPts val="2200"/>
                            </a:lnSpc>
                          </a:pPr>
                          <a:r>
                            <a:rPr lang="en-US" sz="1200" b="1" dirty="0" err="1">
                              <a:latin typeface="+mn-lt"/>
                            </a:rPr>
                            <a:t>vr</a:t>
                          </a:r>
                          <a:r>
                            <a:rPr lang="en-US" sz="1200" b="1" dirty="0">
                              <a:latin typeface="+mn-lt"/>
                            </a:rPr>
                            <a:t>=3</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a:t>
                          </a:r>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r>
                                      <a:rPr lang="en-US" sz="1200" b="1" i="1" smtClean="0">
                                        <a:latin typeface="Cambria Math" panose="02040503050406030204" pitchFamily="18" charset="0"/>
                                      </a:rPr>
                                      <m:t>𝑩</m:t>
                                    </m:r>
                                  </m:e>
                                  <m:sub>
                                    <m:r>
                                      <a:rPr lang="en-US" sz="1200" b="1" i="1" smtClean="0">
                                        <a:latin typeface="Cambria Math" panose="02040503050406030204" pitchFamily="18" charset="0"/>
                                      </a:rPr>
                                      <m:t>𝟑</m:t>
                                    </m:r>
                                  </m:sub>
                                </m:sSub>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1850~2000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0814170"/>
                      </a:ext>
                    </a:extLst>
                  </a:tr>
                  <a:tr h="283029">
                    <a:tc>
                      <a:txBody>
                        <a:bodyPr/>
                        <a:lstStyle/>
                        <a:p>
                          <a:pPr algn="ctr">
                            <a:lnSpc>
                              <a:spcPts val="2200"/>
                            </a:lnSpc>
                          </a:pPr>
                          <a:r>
                            <a:rPr lang="en-US" sz="1200" b="1" dirty="0">
                              <a:latin typeface="+mn-lt"/>
                            </a:rPr>
                            <a:t>2vr=5</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2</a:t>
                          </a:r>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r>
                                      <a:rPr lang="en-US" sz="1200" b="1" i="1" smtClean="0">
                                        <a:latin typeface="Cambria Math" panose="02040503050406030204" pitchFamily="18" charset="0"/>
                                      </a:rPr>
                                      <m:t>𝒅𝑩</m:t>
                                    </m:r>
                                  </m:e>
                                  <m:sub>
                                    <m:r>
                                      <a:rPr lang="en-US" sz="1200" b="1" i="1" smtClean="0">
                                        <a:latin typeface="Cambria Math" panose="02040503050406030204" pitchFamily="18" charset="0"/>
                                      </a:rPr>
                                      <m:t>𝟓</m:t>
                                    </m:r>
                                  </m:sub>
                                </m:sSub>
                                <m:r>
                                  <a:rPr lang="en-US" sz="1200" b="1" smtClean="0">
                                    <a:latin typeface="Cambria Math" panose="02040503050406030204" pitchFamily="18" charset="0"/>
                                  </a:rPr>
                                  <m:t>/</m:t>
                                </m:r>
                                <m:r>
                                  <a:rPr lang="en-US" sz="1200" b="1" i="1">
                                    <a:latin typeface="Cambria Math" panose="02040503050406030204" pitchFamily="18" charset="0"/>
                                  </a:rPr>
                                  <m:t>𝒅𝒓</m:t>
                                </m:r>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1280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9778568"/>
                      </a:ext>
                    </a:extLst>
                  </a:tr>
                  <a:tr h="283029">
                    <a:tc>
                      <a:txBody>
                        <a:bodyPr/>
                        <a:lstStyle/>
                        <a:p>
                          <a:pPr algn="ctr">
                            <a:lnSpc>
                              <a:spcPts val="2200"/>
                            </a:lnSpc>
                          </a:pPr>
                          <a:r>
                            <a:rPr lang="en-US" sz="1200" b="1" dirty="0" err="1">
                              <a:latin typeface="+mn-lt"/>
                            </a:rPr>
                            <a:t>vr-vz</a:t>
                          </a:r>
                          <a:r>
                            <a:rPr lang="en-US" sz="1200" b="1" dirty="0">
                              <a:latin typeface="+mn-lt"/>
                            </a:rPr>
                            <a:t>=0</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2</a:t>
                          </a:r>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r>
                                      <a:rPr lang="en-US" sz="1200" b="1" i="1" smtClean="0">
                                        <a:latin typeface="Cambria Math" panose="02040503050406030204" pitchFamily="18" charset="0"/>
                                      </a:rPr>
                                      <m:t>𝒅𝑩</m:t>
                                    </m:r>
                                  </m:e>
                                  <m:sub>
                                    <m:r>
                                      <a:rPr lang="en-US" sz="1200" b="1" i="1" smtClean="0">
                                        <a:latin typeface="Cambria Math" panose="02040503050406030204" pitchFamily="18" charset="0"/>
                                      </a:rPr>
                                      <m:t>𝒂𝒗</m:t>
                                    </m:r>
                                  </m:sub>
                                </m:sSub>
                                <m:r>
                                  <a:rPr lang="en-US" sz="1200" b="1" smtClean="0">
                                    <a:latin typeface="Cambria Math" panose="02040503050406030204" pitchFamily="18" charset="0"/>
                                  </a:rPr>
                                  <m:t>/</m:t>
                                </m:r>
                                <m:r>
                                  <a:rPr lang="en-US" sz="1200" b="1" i="1">
                                    <a:latin typeface="Cambria Math" panose="02040503050406030204" pitchFamily="18" charset="0"/>
                                  </a:rPr>
                                  <m:t>𝒅𝒓</m:t>
                                </m:r>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1120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3701609"/>
                      </a:ext>
                    </a:extLst>
                  </a:tr>
                  <a:tr h="283029">
                    <a:tc>
                      <a:txBody>
                        <a:bodyPr/>
                        <a:lstStyle/>
                        <a:p>
                          <a:pPr algn="ctr">
                            <a:lnSpc>
                              <a:spcPts val="2200"/>
                            </a:lnSpc>
                          </a:pPr>
                          <a:r>
                            <a:rPr lang="en-US" sz="1200" b="1" dirty="0" err="1">
                              <a:solidFill>
                                <a:srgbClr val="C00000"/>
                              </a:solidFill>
                              <a:latin typeface="+mn-lt"/>
                            </a:rPr>
                            <a:t>vr+vz</a:t>
                          </a:r>
                          <a:r>
                            <a:rPr lang="en-US" sz="1200" b="1" dirty="0">
                              <a:solidFill>
                                <a:srgbClr val="C00000"/>
                              </a:solidFill>
                              <a:latin typeface="+mn-lt"/>
                            </a:rPr>
                            <a:t>=5</a:t>
                          </a:r>
                          <a:endParaRPr lang="zh-CN" altLang="en-US" sz="1200" b="1" dirty="0">
                            <a:solidFill>
                              <a:srgbClr val="C00000"/>
                            </a:solidFill>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solidFill>
                                <a:srgbClr val="C00000"/>
                              </a:solidFill>
                              <a:latin typeface="+mn-lt"/>
                            </a:rPr>
                            <a:t>2</a:t>
                          </a:r>
                          <a:endParaRPr lang="zh-CN" altLang="en-US" sz="1200" b="1" dirty="0">
                            <a:solidFill>
                              <a:srgbClr val="C00000"/>
                            </a:solidFill>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smtClean="0">
                                        <a:solidFill>
                                          <a:srgbClr val="C00000"/>
                                        </a:solidFill>
                                        <a:latin typeface="Cambria Math" panose="02040503050406030204" pitchFamily="18" charset="0"/>
                                      </a:rPr>
                                    </m:ctrlPr>
                                  </m:sSubPr>
                                  <m:e>
                                    <m:r>
                                      <a:rPr lang="en-US" sz="1200" b="1" i="1" smtClean="0">
                                        <a:solidFill>
                                          <a:srgbClr val="C00000"/>
                                        </a:solidFill>
                                        <a:latin typeface="Cambria Math" panose="02040503050406030204" pitchFamily="18" charset="0"/>
                                      </a:rPr>
                                      <m:t>𝒅𝑩</m:t>
                                    </m:r>
                                  </m:e>
                                  <m:sub>
                                    <m:r>
                                      <a:rPr lang="en-US" sz="1200" b="1" i="1" smtClean="0">
                                        <a:solidFill>
                                          <a:srgbClr val="C00000"/>
                                        </a:solidFill>
                                        <a:latin typeface="Cambria Math" panose="02040503050406030204" pitchFamily="18" charset="0"/>
                                      </a:rPr>
                                      <m:t>𝟓</m:t>
                                    </m:r>
                                  </m:sub>
                                </m:sSub>
                                <m:r>
                                  <a:rPr lang="en-US" sz="1200" b="1" smtClean="0">
                                    <a:solidFill>
                                      <a:srgbClr val="C00000"/>
                                    </a:solidFill>
                                    <a:latin typeface="Cambria Math" panose="02040503050406030204" pitchFamily="18" charset="0"/>
                                  </a:rPr>
                                  <m:t>/</m:t>
                                </m:r>
                                <m:r>
                                  <a:rPr lang="en-US" sz="1200" b="1" i="1">
                                    <a:solidFill>
                                      <a:srgbClr val="C00000"/>
                                    </a:solidFill>
                                    <a:latin typeface="Cambria Math" panose="02040503050406030204" pitchFamily="18" charset="0"/>
                                  </a:rPr>
                                  <m:t>𝒅𝒓</m:t>
                                </m:r>
                              </m:oMath>
                            </m:oMathPara>
                          </a14:m>
                          <a:endParaRPr lang="zh-CN" altLang="en-US" sz="1200" b="1" dirty="0">
                            <a:solidFill>
                              <a:srgbClr val="C00000"/>
                            </a:solidFill>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solidFill>
                                <a:srgbClr val="C00000"/>
                              </a:solidFill>
                              <a:latin typeface="+mn-lt"/>
                            </a:rPr>
                            <a:t>1640</a:t>
                          </a:r>
                          <a:endParaRPr lang="zh-CN" altLang="en-US" sz="1200" b="1" dirty="0">
                            <a:solidFill>
                              <a:srgbClr val="C00000"/>
                            </a:solidFill>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226549"/>
                      </a:ext>
                    </a:extLst>
                  </a:tr>
                  <a:tr h="283029">
                    <a:tc>
                      <a:txBody>
                        <a:bodyPr/>
                        <a:lstStyle/>
                        <a:p>
                          <a:pPr algn="ctr">
                            <a:lnSpc>
                              <a:spcPts val="2200"/>
                            </a:lnSpc>
                          </a:pPr>
                          <a:r>
                            <a:rPr lang="en-US" sz="1200" b="1" dirty="0">
                              <a:latin typeface="+mn-lt"/>
                            </a:rPr>
                            <a:t>vr+2vz=7</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m:t>
                                        </m:r>
                                      </m:e>
                                      <m:sup>
                                        <m:r>
                                          <a:rPr lang="en-US" sz="1200" b="1" i="1" smtClean="0">
                                            <a:latin typeface="Cambria Math" panose="02040503050406030204" pitchFamily="18" charset="0"/>
                                          </a:rPr>
                                          <m:t>𝟐</m:t>
                                        </m:r>
                                      </m:sup>
                                    </m:sSup>
                                    <m:r>
                                      <a:rPr lang="en-US" sz="1200" b="1" i="1" smtClean="0">
                                        <a:latin typeface="Cambria Math" panose="02040503050406030204" pitchFamily="18" charset="0"/>
                                      </a:rPr>
                                      <m:t>𝑩</m:t>
                                    </m:r>
                                  </m:e>
                                  <m:sub>
                                    <m:r>
                                      <a:rPr lang="en-US" sz="1200" b="1" i="1" smtClean="0">
                                        <a:latin typeface="Cambria Math" panose="02040503050406030204" pitchFamily="18" charset="0"/>
                                      </a:rPr>
                                      <m:t>𝟕</m:t>
                                    </m:r>
                                  </m:sub>
                                </m:sSub>
                                <m:r>
                                  <a:rPr lang="en-US" sz="1200" b="1" smtClean="0">
                                    <a:latin typeface="Cambria Math" panose="02040503050406030204" pitchFamily="18" charset="0"/>
                                  </a:rPr>
                                  <m:t>/</m:t>
                                </m:r>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𝒅𝒓</m:t>
                                    </m:r>
                                  </m:e>
                                  <m:sup>
                                    <m:r>
                                      <a:rPr lang="en-US" sz="1200" b="1" i="1" smtClean="0">
                                        <a:latin typeface="Cambria Math" panose="02040503050406030204" pitchFamily="18" charset="0"/>
                                      </a:rPr>
                                      <m:t>𝟐</m:t>
                                    </m:r>
                                  </m:sup>
                                </m:sSup>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1390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3149669"/>
                      </a:ext>
                    </a:extLst>
                  </a:tr>
                  <a:tr h="283029">
                    <a:tc>
                      <a:txBody>
                        <a:bodyPr/>
                        <a:lstStyle/>
                        <a:p>
                          <a:pPr algn="ctr">
                            <a:lnSpc>
                              <a:spcPts val="2200"/>
                            </a:lnSpc>
                          </a:pPr>
                          <a:r>
                            <a:rPr lang="en-US" sz="1200" b="1" dirty="0">
                              <a:latin typeface="+mn-lt"/>
                            </a:rPr>
                            <a:t>vr-2vz=-2</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m:t>
                                        </m:r>
                                      </m:e>
                                      <m:sup>
                                        <m:r>
                                          <a:rPr lang="en-US" sz="1200" b="1" i="1" smtClean="0">
                                            <a:latin typeface="Cambria Math" panose="02040503050406030204" pitchFamily="18" charset="0"/>
                                          </a:rPr>
                                          <m:t>𝟐</m:t>
                                        </m:r>
                                      </m:sup>
                                    </m:sSup>
                                    <m:r>
                                      <a:rPr lang="en-US" sz="1200" b="1" i="1" smtClean="0">
                                        <a:latin typeface="Cambria Math" panose="02040503050406030204" pitchFamily="18" charset="0"/>
                                      </a:rPr>
                                      <m:t>𝑩</m:t>
                                    </m:r>
                                  </m:e>
                                  <m:sub>
                                    <m:r>
                                      <a:rPr lang="en-US" sz="1200" b="1" i="1" smtClean="0">
                                        <a:latin typeface="Cambria Math" panose="02040503050406030204" pitchFamily="18" charset="0"/>
                                      </a:rPr>
                                      <m:t>𝟐</m:t>
                                    </m:r>
                                  </m:sub>
                                </m:sSub>
                                <m:r>
                                  <a:rPr lang="en-US" sz="1200" b="1" smtClean="0">
                                    <a:latin typeface="Cambria Math" panose="02040503050406030204" pitchFamily="18" charset="0"/>
                                  </a:rPr>
                                  <m:t>/</m:t>
                                </m:r>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𝒅𝒓</m:t>
                                    </m:r>
                                  </m:e>
                                  <m:sup>
                                    <m:r>
                                      <a:rPr lang="en-US" sz="1200" b="1" i="1" smtClean="0">
                                        <a:latin typeface="Cambria Math" panose="02040503050406030204" pitchFamily="18" charset="0"/>
                                      </a:rPr>
                                      <m:t>𝟐</m:t>
                                    </m:r>
                                  </m:sup>
                                </m:sSup>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1250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6342834"/>
                      </a:ext>
                    </a:extLst>
                  </a:tr>
                  <a:tr h="283029">
                    <a:tc>
                      <a:txBody>
                        <a:bodyPr/>
                        <a:lstStyle/>
                        <a:p>
                          <a:pPr algn="ctr">
                            <a:lnSpc>
                              <a:spcPts val="2200"/>
                            </a:lnSpc>
                          </a:pPr>
                          <a:r>
                            <a:rPr lang="en-US" sz="1200" b="1" dirty="0">
                              <a:latin typeface="+mn-lt"/>
                            </a:rPr>
                            <a:t>2vr-vz=2</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m:t>
                                        </m:r>
                                      </m:e>
                                      <m:sup>
                                        <m:r>
                                          <a:rPr lang="en-US" sz="1200" b="1" i="1" smtClean="0">
                                            <a:latin typeface="Cambria Math" panose="02040503050406030204" pitchFamily="18" charset="0"/>
                                          </a:rPr>
                                          <m:t>𝟐</m:t>
                                        </m:r>
                                      </m:sup>
                                    </m:sSup>
                                    <m:r>
                                      <a:rPr lang="en-US" sz="1200" b="1" i="1" smtClean="0">
                                        <a:latin typeface="Cambria Math" panose="02040503050406030204" pitchFamily="18" charset="0"/>
                                      </a:rPr>
                                      <m:t>𝑩</m:t>
                                    </m:r>
                                  </m:e>
                                  <m:sub>
                                    <m:r>
                                      <a:rPr lang="en-US" sz="1200" b="1" i="1" smtClean="0">
                                        <a:latin typeface="Cambria Math" panose="02040503050406030204" pitchFamily="18" charset="0"/>
                                      </a:rPr>
                                      <m:t>𝟐</m:t>
                                    </m:r>
                                  </m:sub>
                                </m:sSub>
                                <m:r>
                                  <a:rPr lang="en-US" sz="1200" b="1" smtClean="0">
                                    <a:latin typeface="Cambria Math" panose="02040503050406030204" pitchFamily="18" charset="0"/>
                                  </a:rPr>
                                  <m:t>/</m:t>
                                </m:r>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𝒅𝒓</m:t>
                                    </m:r>
                                  </m:e>
                                  <m:sup>
                                    <m:r>
                                      <a:rPr lang="en-US" sz="1200" b="1" i="1" smtClean="0">
                                        <a:latin typeface="Cambria Math" panose="02040503050406030204" pitchFamily="18" charset="0"/>
                                      </a:rPr>
                                      <m:t>𝟐</m:t>
                                    </m:r>
                                  </m:sup>
                                </m:sSup>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1030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7239844"/>
                      </a:ext>
                    </a:extLst>
                  </a:tr>
                  <a:tr h="283029">
                    <a:tc>
                      <a:txBody>
                        <a:bodyPr/>
                        <a:lstStyle/>
                        <a:p>
                          <a:pPr algn="ctr">
                            <a:lnSpc>
                              <a:spcPts val="2200"/>
                            </a:lnSpc>
                          </a:pPr>
                          <a:r>
                            <a:rPr lang="en-US" sz="1200" b="1" dirty="0">
                              <a:latin typeface="+mn-lt"/>
                            </a:rPr>
                            <a:t>2vr+vz=8</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m:t>
                                        </m:r>
                                      </m:e>
                                      <m:sup>
                                        <m:r>
                                          <a:rPr lang="en-US" sz="1200" b="1" i="1" smtClean="0">
                                            <a:latin typeface="Cambria Math" panose="02040503050406030204" pitchFamily="18" charset="0"/>
                                          </a:rPr>
                                          <m:t>𝟐</m:t>
                                        </m:r>
                                      </m:sup>
                                    </m:sSup>
                                    <m:r>
                                      <a:rPr lang="en-US" sz="1200" b="1" i="1" smtClean="0">
                                        <a:latin typeface="Cambria Math" panose="02040503050406030204" pitchFamily="18" charset="0"/>
                                      </a:rPr>
                                      <m:t>𝑩</m:t>
                                    </m:r>
                                  </m:e>
                                  <m:sub>
                                    <m:r>
                                      <a:rPr lang="en-US" sz="1200" b="1" i="1" smtClean="0">
                                        <a:latin typeface="Cambria Math" panose="02040503050406030204" pitchFamily="18" charset="0"/>
                                      </a:rPr>
                                      <m:t>𝟖</m:t>
                                    </m:r>
                                  </m:sub>
                                </m:sSub>
                                <m:r>
                                  <a:rPr lang="en-US" sz="1200" b="1" smtClean="0">
                                    <a:latin typeface="Cambria Math" panose="02040503050406030204" pitchFamily="18" charset="0"/>
                                  </a:rPr>
                                  <m:t>/</m:t>
                                </m:r>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𝒅𝒓</m:t>
                                    </m:r>
                                  </m:e>
                                  <m:sup>
                                    <m:r>
                                      <a:rPr lang="en-US" sz="1200" b="1" i="1" smtClean="0">
                                        <a:latin typeface="Cambria Math" panose="02040503050406030204" pitchFamily="18" charset="0"/>
                                      </a:rPr>
                                      <m:t>𝟐</m:t>
                                    </m:r>
                                  </m:sup>
                                </m:sSup>
                              </m:oMath>
                            </m:oMathPara>
                          </a14:m>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1730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3507758"/>
                      </a:ext>
                    </a:extLst>
                  </a:tr>
                  <a:tr h="283029">
                    <a:tc>
                      <a:txBody>
                        <a:bodyPr/>
                        <a:lstStyle/>
                        <a:p>
                          <a:pPr algn="ctr">
                            <a:lnSpc>
                              <a:spcPts val="2200"/>
                            </a:lnSpc>
                          </a:pPr>
                          <a:r>
                            <a:rPr lang="en-US" sz="1200" b="1" dirty="0">
                              <a:latin typeface="+mn-lt"/>
                            </a:rPr>
                            <a:t>3vr=7</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indent="266700" algn="ctr">
                            <a:lnSpc>
                              <a:spcPts val="2200"/>
                            </a:lnSpc>
                          </a:pPr>
                          <a14:m>
                            <m:oMathPara xmlns:m="http://schemas.openxmlformats.org/officeDocument/2006/math">
                              <m:oMathParaPr>
                                <m:jc m:val="centerGroup"/>
                              </m:oMathParaPr>
                              <m:oMath xmlns:m="http://schemas.openxmlformats.org/officeDocument/2006/math">
                                <m:sSub>
                                  <m:sSubPr>
                                    <m:ctrlPr>
                                      <a:rPr lang="zh-CN" altLang="en-US" sz="1200" b="1" i="1">
                                        <a:latin typeface="Cambria Math" panose="02040503050406030204" pitchFamily="18" charset="0"/>
                                      </a:rPr>
                                    </m:ctrlPr>
                                  </m:sSubPr>
                                  <m:e>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m:t>
                                        </m:r>
                                      </m:e>
                                      <m:sup>
                                        <m:r>
                                          <a:rPr lang="en-US" sz="1200" b="1" i="1" smtClean="0">
                                            <a:latin typeface="Cambria Math" panose="02040503050406030204" pitchFamily="18" charset="0"/>
                                          </a:rPr>
                                          <m:t>𝟐</m:t>
                                        </m:r>
                                      </m:sup>
                                    </m:sSup>
                                    <m:r>
                                      <a:rPr lang="en-US" sz="1200" b="1" i="1" smtClean="0">
                                        <a:latin typeface="Cambria Math" panose="02040503050406030204" pitchFamily="18" charset="0"/>
                                      </a:rPr>
                                      <m:t>𝑩</m:t>
                                    </m:r>
                                  </m:e>
                                  <m:sub>
                                    <m:r>
                                      <a:rPr lang="en-US" sz="1200" b="1" i="1" smtClean="0">
                                        <a:latin typeface="Cambria Math" panose="02040503050406030204" pitchFamily="18" charset="0"/>
                                      </a:rPr>
                                      <m:t>𝟕</m:t>
                                    </m:r>
                                  </m:sub>
                                </m:sSub>
                                <m:r>
                                  <a:rPr lang="en-US" sz="1200" b="1" smtClean="0">
                                    <a:latin typeface="Cambria Math" panose="02040503050406030204" pitchFamily="18" charset="0"/>
                                  </a:rPr>
                                  <m:t>/</m:t>
                                </m:r>
                                <m:sSup>
                                  <m:sSupPr>
                                    <m:ctrlPr>
                                      <a:rPr lang="zh-CN" altLang="en-US" sz="1200" b="1" i="1">
                                        <a:latin typeface="Cambria Math" panose="02040503050406030204" pitchFamily="18" charset="0"/>
                                      </a:rPr>
                                    </m:ctrlPr>
                                  </m:sSupPr>
                                  <m:e>
                                    <m:r>
                                      <a:rPr lang="en-US" sz="1200" b="1" i="1" smtClean="0">
                                        <a:latin typeface="Cambria Math" panose="02040503050406030204" pitchFamily="18" charset="0"/>
                                      </a:rPr>
                                      <m:t>𝒅𝒓</m:t>
                                    </m:r>
                                  </m:e>
                                  <m:sup>
                                    <m:r>
                                      <a:rPr lang="en-US" sz="1200" b="1" i="1" smtClean="0">
                                        <a:latin typeface="Cambria Math" panose="02040503050406030204" pitchFamily="18" charset="0"/>
                                      </a:rPr>
                                      <m:t>𝟐</m:t>
                                    </m:r>
                                  </m:sup>
                                </m:sSup>
                              </m:oMath>
                            </m:oMathPara>
                          </a14:m>
                          <a:endParaRPr lang="zh-CN" altLang="en-US" sz="1200" b="1" dirty="0">
                            <a:latin typeface="+mn-lt"/>
                          </a:endParaRPr>
                        </a:p>
                      </a:txBody>
                      <a:tcPr marL="68580" marR="68580" marT="0" marB="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1160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1164967"/>
                      </a:ext>
                    </a:extLst>
                  </a:tr>
                </a:tbl>
              </a:graphicData>
            </a:graphic>
          </p:graphicFrame>
        </mc:Choice>
        <mc:Fallback xmlns="">
          <p:graphicFrame>
            <p:nvGraphicFramePr>
              <p:cNvPr id="76" name="表格 21">
                <a:extLst>
                  <a:ext uri="{FF2B5EF4-FFF2-40B4-BE49-F238E27FC236}">
                    <a16:creationId xmlns:a16="http://schemas.microsoft.com/office/drawing/2014/main" id="{0E30D974-8F9C-A2C5-521B-AB9FBD16A684}"/>
                  </a:ext>
                </a:extLst>
              </p:cNvPr>
              <p:cNvGraphicFramePr>
                <a:graphicFrameLocks noGrp="1"/>
              </p:cNvGraphicFramePr>
              <p:nvPr>
                <p:extLst>
                  <p:ext uri="{D42A27DB-BD31-4B8C-83A1-F6EECF244321}">
                    <p14:modId xmlns:p14="http://schemas.microsoft.com/office/powerpoint/2010/main" val="993020599"/>
                  </p:ext>
                </p:extLst>
              </p:nvPr>
            </p:nvGraphicFramePr>
            <p:xfrm>
              <a:off x="531812" y="3461225"/>
              <a:ext cx="5813004" cy="2847500"/>
            </p:xfrm>
            <a:graphic>
              <a:graphicData uri="http://schemas.openxmlformats.org/drawingml/2006/table">
                <a:tbl>
                  <a:tblPr firstRow="1" firstCol="1" bandRow="1">
                    <a:tableStyleId>{5940675A-B579-460E-94D1-54222C63F5DA}</a:tableStyleId>
                  </a:tblPr>
                  <a:tblGrid>
                    <a:gridCol w="1805691">
                      <a:extLst>
                        <a:ext uri="{9D8B030D-6E8A-4147-A177-3AD203B41FA5}">
                          <a16:colId xmlns:a16="http://schemas.microsoft.com/office/drawing/2014/main" val="2532237047"/>
                        </a:ext>
                      </a:extLst>
                    </a:gridCol>
                    <a:gridCol w="729809">
                      <a:extLst>
                        <a:ext uri="{9D8B030D-6E8A-4147-A177-3AD203B41FA5}">
                          <a16:colId xmlns:a16="http://schemas.microsoft.com/office/drawing/2014/main" val="2879265007"/>
                        </a:ext>
                      </a:extLst>
                    </a:gridCol>
                    <a:gridCol w="1599516">
                      <a:extLst>
                        <a:ext uri="{9D8B030D-6E8A-4147-A177-3AD203B41FA5}">
                          <a16:colId xmlns:a16="http://schemas.microsoft.com/office/drawing/2014/main" val="3667906010"/>
                        </a:ext>
                      </a:extLst>
                    </a:gridCol>
                    <a:gridCol w="1677988">
                      <a:extLst>
                        <a:ext uri="{9D8B030D-6E8A-4147-A177-3AD203B41FA5}">
                          <a16:colId xmlns:a16="http://schemas.microsoft.com/office/drawing/2014/main" val="517572176"/>
                        </a:ext>
                      </a:extLst>
                    </a:gridCol>
                  </a:tblGrid>
                  <a:tr h="300239">
                    <a:tc>
                      <a:txBody>
                        <a:bodyPr/>
                        <a:lstStyle/>
                        <a:p>
                          <a:pPr algn="ctr">
                            <a:lnSpc>
                              <a:spcPts val="2200"/>
                            </a:lnSpc>
                          </a:pPr>
                          <a:r>
                            <a:rPr lang="en-US" altLang="zh-CN" sz="1200" b="1" dirty="0">
                              <a:latin typeface="+mn-lt"/>
                            </a:rPr>
                            <a:t>Resonance lines</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altLang="zh-CN" sz="1200" b="1" dirty="0">
                              <a:latin typeface="+mn-lt"/>
                            </a:rPr>
                            <a:t>Order</a:t>
                          </a:r>
                          <a:endParaRPr lang="zh-CN" altLang="en-US" sz="1200" b="1" dirty="0">
                            <a:latin typeface="+mn-lt"/>
                          </a:endParaRPr>
                        </a:p>
                      </a:txBody>
                      <a:tcPr marL="68580" marR="6858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altLang="zh-CN" sz="1200" b="1" dirty="0">
                              <a:latin typeface="+mn-lt"/>
                            </a:rPr>
                            <a:t>Driving term </a:t>
                          </a:r>
                          <a:endParaRPr lang="zh-CN" altLang="en-US" sz="1200" b="1" dirty="0">
                            <a:latin typeface="+mn-lt"/>
                          </a:endParaRPr>
                        </a:p>
                      </a:txBody>
                      <a:tcPr marL="68580" marR="6858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altLang="zh-CN" sz="1200" b="1" dirty="0">
                              <a:latin typeface="+mn-lt"/>
                            </a:rPr>
                            <a:t>Energy (MeV)</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60796152"/>
                      </a:ext>
                    </a:extLst>
                  </a:tr>
                  <a:tr h="283029">
                    <a:tc>
                      <a:txBody>
                        <a:bodyPr/>
                        <a:lstStyle/>
                        <a:p>
                          <a:pPr algn="ctr">
                            <a:lnSpc>
                              <a:spcPts val="2200"/>
                            </a:lnSpc>
                          </a:pPr>
                          <a:r>
                            <a:rPr lang="en-US" sz="1200" b="1" dirty="0" err="1">
                              <a:latin typeface="+mn-lt"/>
                            </a:rPr>
                            <a:t>vr</a:t>
                          </a:r>
                          <a:r>
                            <a:rPr lang="en-US" sz="1200" b="1" dirty="0">
                              <a:latin typeface="+mn-lt"/>
                            </a:rPr>
                            <a:t>=3</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1</a:t>
                          </a:r>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106383" r="-105323" b="-814894"/>
                          </a:stretch>
                        </a:blipFill>
                      </a:tcPr>
                    </a:tc>
                    <a:tc>
                      <a:txBody>
                        <a:bodyPr/>
                        <a:lstStyle/>
                        <a:p>
                          <a:pPr algn="ctr">
                            <a:lnSpc>
                              <a:spcPts val="2200"/>
                            </a:lnSpc>
                          </a:pPr>
                          <a:r>
                            <a:rPr lang="en-US" sz="1200" b="1" dirty="0">
                              <a:latin typeface="+mn-lt"/>
                            </a:rPr>
                            <a:t>1850~2000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0814170"/>
                      </a:ext>
                    </a:extLst>
                  </a:tr>
                  <a:tr h="283029">
                    <a:tc>
                      <a:txBody>
                        <a:bodyPr/>
                        <a:lstStyle/>
                        <a:p>
                          <a:pPr algn="ctr">
                            <a:lnSpc>
                              <a:spcPts val="2200"/>
                            </a:lnSpc>
                          </a:pPr>
                          <a:r>
                            <a:rPr lang="en-US" sz="1200" b="1" dirty="0">
                              <a:latin typeface="+mn-lt"/>
                            </a:rPr>
                            <a:t>2vr=5</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2</a:t>
                          </a:r>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210870" r="-105323" b="-732609"/>
                          </a:stretch>
                        </a:blipFill>
                      </a:tcPr>
                    </a:tc>
                    <a:tc>
                      <a:txBody>
                        <a:bodyPr/>
                        <a:lstStyle/>
                        <a:p>
                          <a:pPr algn="ctr">
                            <a:lnSpc>
                              <a:spcPts val="2200"/>
                            </a:lnSpc>
                          </a:pPr>
                          <a:r>
                            <a:rPr lang="en-US" sz="1200" b="1" dirty="0">
                              <a:latin typeface="+mn-lt"/>
                            </a:rPr>
                            <a:t>1280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9778568"/>
                      </a:ext>
                    </a:extLst>
                  </a:tr>
                  <a:tr h="283029">
                    <a:tc>
                      <a:txBody>
                        <a:bodyPr/>
                        <a:lstStyle/>
                        <a:p>
                          <a:pPr algn="ctr">
                            <a:lnSpc>
                              <a:spcPts val="2200"/>
                            </a:lnSpc>
                          </a:pPr>
                          <a:r>
                            <a:rPr lang="en-US" sz="1200" b="1" dirty="0" err="1">
                              <a:latin typeface="+mn-lt"/>
                            </a:rPr>
                            <a:t>vr-vz</a:t>
                          </a:r>
                          <a:r>
                            <a:rPr lang="en-US" sz="1200" b="1" dirty="0">
                              <a:latin typeface="+mn-lt"/>
                            </a:rPr>
                            <a:t>=0</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latin typeface="+mn-lt"/>
                            </a:rPr>
                            <a:t>2</a:t>
                          </a:r>
                          <a:endParaRPr lang="zh-CN" altLang="en-US" sz="1200" b="1" dirty="0">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304255" r="-105323" b="-617021"/>
                          </a:stretch>
                        </a:blipFill>
                      </a:tcPr>
                    </a:tc>
                    <a:tc>
                      <a:txBody>
                        <a:bodyPr/>
                        <a:lstStyle/>
                        <a:p>
                          <a:pPr algn="ctr">
                            <a:lnSpc>
                              <a:spcPts val="2200"/>
                            </a:lnSpc>
                          </a:pPr>
                          <a:r>
                            <a:rPr lang="en-US" sz="1200" b="1" dirty="0">
                              <a:latin typeface="+mn-lt"/>
                            </a:rPr>
                            <a:t>1120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3701609"/>
                      </a:ext>
                    </a:extLst>
                  </a:tr>
                  <a:tr h="283029">
                    <a:tc>
                      <a:txBody>
                        <a:bodyPr/>
                        <a:lstStyle/>
                        <a:p>
                          <a:pPr algn="ctr">
                            <a:lnSpc>
                              <a:spcPts val="2200"/>
                            </a:lnSpc>
                          </a:pPr>
                          <a:r>
                            <a:rPr lang="en-US" sz="1200" b="1" dirty="0" err="1">
                              <a:solidFill>
                                <a:srgbClr val="C00000"/>
                              </a:solidFill>
                              <a:latin typeface="+mn-lt"/>
                            </a:rPr>
                            <a:t>vr+vz</a:t>
                          </a:r>
                          <a:r>
                            <a:rPr lang="en-US" sz="1200" b="1" dirty="0">
                              <a:solidFill>
                                <a:srgbClr val="C00000"/>
                              </a:solidFill>
                              <a:latin typeface="+mn-lt"/>
                            </a:rPr>
                            <a:t>=5</a:t>
                          </a:r>
                          <a:endParaRPr lang="zh-CN" altLang="en-US" sz="1200" b="1" dirty="0">
                            <a:solidFill>
                              <a:srgbClr val="C00000"/>
                            </a:solidFill>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dirty="0">
                              <a:solidFill>
                                <a:srgbClr val="C00000"/>
                              </a:solidFill>
                              <a:latin typeface="+mn-lt"/>
                            </a:rPr>
                            <a:t>2</a:t>
                          </a:r>
                          <a:endParaRPr lang="zh-CN" altLang="en-US" sz="1200" b="1" dirty="0">
                            <a:solidFill>
                              <a:srgbClr val="C00000"/>
                            </a:solidFill>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413043" r="-105323" b="-530435"/>
                          </a:stretch>
                        </a:blipFill>
                      </a:tcPr>
                    </a:tc>
                    <a:tc>
                      <a:txBody>
                        <a:bodyPr/>
                        <a:lstStyle/>
                        <a:p>
                          <a:pPr algn="ctr">
                            <a:lnSpc>
                              <a:spcPts val="2200"/>
                            </a:lnSpc>
                          </a:pPr>
                          <a:r>
                            <a:rPr lang="en-US" sz="1200" b="1" dirty="0">
                              <a:solidFill>
                                <a:srgbClr val="C00000"/>
                              </a:solidFill>
                              <a:latin typeface="+mn-lt"/>
                            </a:rPr>
                            <a:t>1640</a:t>
                          </a:r>
                          <a:endParaRPr lang="zh-CN" altLang="en-US" sz="1200" b="1" dirty="0">
                            <a:solidFill>
                              <a:srgbClr val="C00000"/>
                            </a:solidFill>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3226549"/>
                      </a:ext>
                    </a:extLst>
                  </a:tr>
                  <a:tr h="283029">
                    <a:tc>
                      <a:txBody>
                        <a:bodyPr/>
                        <a:lstStyle/>
                        <a:p>
                          <a:pPr algn="ctr">
                            <a:lnSpc>
                              <a:spcPts val="2200"/>
                            </a:lnSpc>
                          </a:pPr>
                          <a:r>
                            <a:rPr lang="en-US" sz="1200" b="1" dirty="0">
                              <a:latin typeface="+mn-lt"/>
                            </a:rPr>
                            <a:t>vr+2vz=7</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502128" r="-105323" b="-419149"/>
                          </a:stretch>
                        </a:blipFill>
                      </a:tcPr>
                    </a:tc>
                    <a:tc>
                      <a:txBody>
                        <a:bodyPr/>
                        <a:lstStyle/>
                        <a:p>
                          <a:pPr algn="ctr">
                            <a:lnSpc>
                              <a:spcPts val="2200"/>
                            </a:lnSpc>
                          </a:pPr>
                          <a:r>
                            <a:rPr lang="en-US" sz="1200" b="1" dirty="0">
                              <a:latin typeface="+mn-lt"/>
                            </a:rPr>
                            <a:t>1390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3149669"/>
                      </a:ext>
                    </a:extLst>
                  </a:tr>
                  <a:tr h="283029">
                    <a:tc>
                      <a:txBody>
                        <a:bodyPr/>
                        <a:lstStyle/>
                        <a:p>
                          <a:pPr algn="ctr">
                            <a:lnSpc>
                              <a:spcPts val="2200"/>
                            </a:lnSpc>
                          </a:pPr>
                          <a:r>
                            <a:rPr lang="en-US" sz="1200" b="1" dirty="0">
                              <a:latin typeface="+mn-lt"/>
                            </a:rPr>
                            <a:t>vr-2vz=-2</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615217" r="-105323" b="-328261"/>
                          </a:stretch>
                        </a:blipFill>
                      </a:tcPr>
                    </a:tc>
                    <a:tc>
                      <a:txBody>
                        <a:bodyPr/>
                        <a:lstStyle/>
                        <a:p>
                          <a:pPr algn="ctr">
                            <a:lnSpc>
                              <a:spcPts val="2200"/>
                            </a:lnSpc>
                          </a:pPr>
                          <a:r>
                            <a:rPr lang="en-US" sz="1200" b="1" dirty="0">
                              <a:latin typeface="+mn-lt"/>
                            </a:rPr>
                            <a:t>1250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6342834"/>
                      </a:ext>
                    </a:extLst>
                  </a:tr>
                  <a:tr h="283029">
                    <a:tc>
                      <a:txBody>
                        <a:bodyPr/>
                        <a:lstStyle/>
                        <a:p>
                          <a:pPr algn="ctr">
                            <a:lnSpc>
                              <a:spcPts val="2200"/>
                            </a:lnSpc>
                          </a:pPr>
                          <a:r>
                            <a:rPr lang="en-US" sz="1200" b="1" dirty="0">
                              <a:latin typeface="+mn-lt"/>
                            </a:rPr>
                            <a:t>2vr-vz=2</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700000" r="-105323" b="-221277"/>
                          </a:stretch>
                        </a:blipFill>
                      </a:tcPr>
                    </a:tc>
                    <a:tc>
                      <a:txBody>
                        <a:bodyPr/>
                        <a:lstStyle/>
                        <a:p>
                          <a:pPr algn="ctr">
                            <a:lnSpc>
                              <a:spcPts val="2200"/>
                            </a:lnSpc>
                          </a:pPr>
                          <a:r>
                            <a:rPr lang="en-US" sz="1200" b="1" dirty="0">
                              <a:latin typeface="+mn-lt"/>
                            </a:rPr>
                            <a:t>1030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7239844"/>
                      </a:ext>
                    </a:extLst>
                  </a:tr>
                  <a:tr h="283029">
                    <a:tc>
                      <a:txBody>
                        <a:bodyPr/>
                        <a:lstStyle/>
                        <a:p>
                          <a:pPr algn="ctr">
                            <a:lnSpc>
                              <a:spcPts val="2200"/>
                            </a:lnSpc>
                          </a:pPr>
                          <a:r>
                            <a:rPr lang="en-US" sz="1200" b="1" dirty="0">
                              <a:latin typeface="+mn-lt"/>
                            </a:rPr>
                            <a:t>2vr+vz=8</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l="-158555" t="-817391" r="-105323" b="-126087"/>
                          </a:stretch>
                        </a:blipFill>
                      </a:tcPr>
                    </a:tc>
                    <a:tc>
                      <a:txBody>
                        <a:bodyPr/>
                        <a:lstStyle/>
                        <a:p>
                          <a:pPr algn="ctr">
                            <a:lnSpc>
                              <a:spcPts val="2200"/>
                            </a:lnSpc>
                          </a:pPr>
                          <a:r>
                            <a:rPr lang="en-US" sz="1200" b="1" dirty="0">
                              <a:latin typeface="+mn-lt"/>
                            </a:rPr>
                            <a:t>1730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3507758"/>
                      </a:ext>
                    </a:extLst>
                  </a:tr>
                  <a:tr h="283029">
                    <a:tc>
                      <a:txBody>
                        <a:bodyPr/>
                        <a:lstStyle/>
                        <a:p>
                          <a:pPr algn="ctr">
                            <a:lnSpc>
                              <a:spcPts val="2200"/>
                            </a:lnSpc>
                          </a:pPr>
                          <a:r>
                            <a:rPr lang="en-US" sz="1200" b="1" dirty="0">
                              <a:latin typeface="+mn-lt"/>
                            </a:rPr>
                            <a:t>3vr=7</a:t>
                          </a:r>
                          <a:endParaRPr lang="zh-CN" altLang="en-US" sz="1200" b="1" dirty="0">
                            <a:latin typeface="+mn-lt"/>
                          </a:endParaRPr>
                        </a:p>
                      </a:txBody>
                      <a:tcPr marL="68580" marR="68580" marT="0" marB="0" anchor="ctr">
                        <a:lnL w="12700" cap="flat" cmpd="sng" algn="ctr">
                          <a:solidFill>
                            <a:schemeClr val="bg2">
                              <a:lumMod val="90000"/>
                            </a:schemeClr>
                          </a:solidFill>
                          <a:prstDash val="solid"/>
                          <a:round/>
                          <a:headEnd type="none" w="med" len="med"/>
                          <a:tailEnd type="none" w="med" len="med"/>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200"/>
                            </a:lnSpc>
                          </a:pPr>
                          <a:r>
                            <a:rPr lang="en-US" sz="1200" b="1">
                              <a:latin typeface="+mn-lt"/>
                            </a:rPr>
                            <a:t>3</a:t>
                          </a:r>
                          <a:endParaRPr lang="zh-CN" altLang="en-US" sz="1200" b="1">
                            <a:latin typeface="+mn-lt"/>
                          </a:endParaRPr>
                        </a:p>
                      </a:txBody>
                      <a:tcPr marL="68580" marR="68580" marT="0" marB="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zh-CN"/>
                        </a:p>
                      </a:txBody>
                      <a:tcPr marL="68580" marR="68580" marT="0" marB="0" anchor="ctr">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blipFill>
                          <a:blip r:embed="rId4"/>
                          <a:stretch>
                            <a:fillRect l="-158555" t="-897872" r="-105323" b="-23404"/>
                          </a:stretch>
                        </a:blipFill>
                      </a:tcPr>
                    </a:tc>
                    <a:tc>
                      <a:txBody>
                        <a:bodyPr/>
                        <a:lstStyle/>
                        <a:p>
                          <a:pPr algn="ctr">
                            <a:lnSpc>
                              <a:spcPts val="2200"/>
                            </a:lnSpc>
                          </a:pPr>
                          <a:r>
                            <a:rPr lang="en-US" sz="1200" b="1" dirty="0">
                              <a:latin typeface="+mn-lt"/>
                            </a:rPr>
                            <a:t>1160</a:t>
                          </a:r>
                          <a:endParaRPr lang="zh-CN" altLang="en-US" sz="1200" b="1" dirty="0">
                            <a:latin typeface="+mn-lt"/>
                          </a:endParaRPr>
                        </a:p>
                      </a:txBody>
                      <a:tcPr marL="68580" marR="68580" marT="0" marB="0" anchor="ctr">
                        <a:lnL w="12700" cmpd="sng">
                          <a:noFill/>
                        </a:lnL>
                        <a:lnR w="12700" cap="flat" cmpd="sng" algn="ctr">
                          <a:solidFill>
                            <a:schemeClr val="bg2">
                              <a:lumMod val="90000"/>
                            </a:schemeClr>
                          </a:solidFill>
                          <a:prstDash val="solid"/>
                          <a:round/>
                          <a:headEnd type="none" w="med" len="med"/>
                          <a:tailEnd type="none" w="med" len="med"/>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1164967"/>
                      </a:ext>
                    </a:extLst>
                  </a:tr>
                </a:tbl>
              </a:graphicData>
            </a:graphic>
          </p:graphicFrame>
        </mc:Fallback>
      </mc:AlternateContent>
    </p:spTree>
    <p:extLst>
      <p:ext uri="{BB962C8B-B14F-4D97-AF65-F5344CB8AC3E}">
        <p14:creationId xmlns:p14="http://schemas.microsoft.com/office/powerpoint/2010/main" val="2051535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AFA0AD4E-BAC3-87F1-B427-A2E6B54C7975}"/>
              </a:ext>
            </a:extLst>
          </p:cNvPr>
          <p:cNvGrpSpPr>
            <a:grpSpLocks/>
          </p:cNvGrpSpPr>
          <p:nvPr/>
        </p:nvGrpSpPr>
        <p:grpSpPr bwMode="auto">
          <a:xfrm>
            <a:off x="439735" y="1027112"/>
            <a:ext cx="11318879" cy="658812"/>
            <a:chOff x="860259" y="1579891"/>
            <a:chExt cx="11318960" cy="905811"/>
          </a:xfrm>
        </p:grpSpPr>
        <p:grpSp>
          <p:nvGrpSpPr>
            <p:cNvPr id="29" name="组合 106">
              <a:extLst>
                <a:ext uri="{FF2B5EF4-FFF2-40B4-BE49-F238E27FC236}">
                  <a16:creationId xmlns:a16="http://schemas.microsoft.com/office/drawing/2014/main" id="{AF435CD8-F907-9906-7AD6-4FC87C0C4C5C}"/>
                </a:ext>
              </a:extLst>
            </p:cNvPr>
            <p:cNvGrpSpPr>
              <a:grpSpLocks/>
            </p:cNvGrpSpPr>
            <p:nvPr/>
          </p:nvGrpSpPr>
          <p:grpSpPr bwMode="auto">
            <a:xfrm>
              <a:off x="860259" y="1579891"/>
              <a:ext cx="11190370" cy="905811"/>
              <a:chOff x="429948" y="1597484"/>
              <a:chExt cx="12025857" cy="973441"/>
            </a:xfrm>
          </p:grpSpPr>
          <p:sp>
            <p:nvSpPr>
              <p:cNvPr id="31" name="矩形: 剪去单角 108">
                <a:extLst>
                  <a:ext uri="{FF2B5EF4-FFF2-40B4-BE49-F238E27FC236}">
                    <a16:creationId xmlns:a16="http://schemas.microsoft.com/office/drawing/2014/main" id="{5CDDA402-E07F-1294-5A1D-5FE7F84A45AD}"/>
                  </a:ext>
                </a:extLst>
              </p:cNvPr>
              <p:cNvSpPr/>
              <p:nvPr/>
            </p:nvSpPr>
            <p:spPr>
              <a:xfrm>
                <a:off x="528901" y="1597484"/>
                <a:ext cx="11926904"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2" name="直角三角形 109">
                <a:extLst>
                  <a:ext uri="{FF2B5EF4-FFF2-40B4-BE49-F238E27FC236}">
                    <a16:creationId xmlns:a16="http://schemas.microsoft.com/office/drawing/2014/main" id="{B37117B0-7711-0E2C-83B7-A21CDC2F9DAD}"/>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3" name="组合 110">
                <a:extLst>
                  <a:ext uri="{FF2B5EF4-FFF2-40B4-BE49-F238E27FC236}">
                    <a16:creationId xmlns:a16="http://schemas.microsoft.com/office/drawing/2014/main" id="{8D56CBC3-0300-BACC-93FB-B5E219E838E5}"/>
                  </a:ext>
                </a:extLst>
              </p:cNvPr>
              <p:cNvGrpSpPr>
                <a:grpSpLocks/>
              </p:cNvGrpSpPr>
              <p:nvPr/>
            </p:nvGrpSpPr>
            <p:grpSpPr bwMode="auto">
              <a:xfrm>
                <a:off x="429948" y="1651433"/>
                <a:ext cx="2357744" cy="865542"/>
                <a:chOff x="429948" y="1651433"/>
                <a:chExt cx="2357744" cy="865542"/>
              </a:xfrm>
            </p:grpSpPr>
            <p:sp>
              <p:nvSpPr>
                <p:cNvPr id="34" name="任意多边形: 形状 111">
                  <a:extLst>
                    <a:ext uri="{FF2B5EF4-FFF2-40B4-BE49-F238E27FC236}">
                      <a16:creationId xmlns:a16="http://schemas.microsoft.com/office/drawing/2014/main" id="{6DCC98DB-9524-BFAB-AB5B-9E15D35FD95C}"/>
                    </a:ext>
                  </a:extLst>
                </p:cNvPr>
                <p:cNvSpPr/>
                <p:nvPr/>
              </p:nvSpPr>
              <p:spPr>
                <a:xfrm>
                  <a:off x="479425" y="1651433"/>
                  <a:ext cx="2308267"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C5B486B2-BF10-0898-66A0-5A032FC95B7C}"/>
                    </a:ext>
                  </a:extLst>
                </p:cNvPr>
                <p:cNvSpPr/>
                <p:nvPr/>
              </p:nvSpPr>
              <p:spPr>
                <a:xfrm>
                  <a:off x="429948" y="1741807"/>
                  <a:ext cx="2252155"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Resonances</a:t>
                  </a:r>
                  <a:endParaRPr lang="zh-CN" altLang="en-US" sz="2400" b="1" spc="50" dirty="0">
                    <a:ln w="3175">
                      <a:noFill/>
                    </a:ln>
                    <a:solidFill>
                      <a:srgbClr val="FFFF00"/>
                    </a:solidFill>
                    <a:latin typeface="Arial" panose="020B0604020202020204"/>
                    <a:cs typeface="+mn-ea"/>
                    <a:sym typeface="+mn-lt"/>
                  </a:endParaRPr>
                </a:p>
              </p:txBody>
            </p:sp>
          </p:grpSp>
        </p:grpSp>
        <p:sp>
          <p:nvSpPr>
            <p:cNvPr id="30" name="矩形 107">
              <a:extLst>
                <a:ext uri="{FF2B5EF4-FFF2-40B4-BE49-F238E27FC236}">
                  <a16:creationId xmlns:a16="http://schemas.microsoft.com/office/drawing/2014/main" id="{EAD4A6B2-5F3F-FF30-9D76-C8CC0F4C32F6}"/>
                </a:ext>
              </a:extLst>
            </p:cNvPr>
            <p:cNvSpPr/>
            <p:nvPr/>
          </p:nvSpPr>
          <p:spPr>
            <a:xfrm>
              <a:off x="3055964" y="1728745"/>
              <a:ext cx="9123255"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10 cell lattice scheme is suitable for 2 GeV isochronous FFA</a:t>
              </a:r>
            </a:p>
          </p:txBody>
        </p:sp>
      </p:grpSp>
      <p:sp>
        <p:nvSpPr>
          <p:cNvPr id="48" name="文本框 146">
            <a:extLst>
              <a:ext uri="{FF2B5EF4-FFF2-40B4-BE49-F238E27FC236}">
                <a16:creationId xmlns:a16="http://schemas.microsoft.com/office/drawing/2014/main" id="{D8142F90-756A-335E-7FDB-877C83646294}"/>
              </a:ext>
            </a:extLst>
          </p:cNvPr>
          <p:cNvSpPr txBox="1"/>
          <p:nvPr/>
        </p:nvSpPr>
        <p:spPr>
          <a:xfrm>
            <a:off x="173911" y="40658"/>
            <a:ext cx="12018089"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Resonance study – Scheme 3</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51" name="矩形 12">
            <a:extLst>
              <a:ext uri="{FF2B5EF4-FFF2-40B4-BE49-F238E27FC236}">
                <a16:creationId xmlns:a16="http://schemas.microsoft.com/office/drawing/2014/main" id="{9FCCCB1D-CD34-8852-7D3F-6A590729C8BD}"/>
              </a:ext>
            </a:extLst>
          </p:cNvPr>
          <p:cNvSpPr/>
          <p:nvPr/>
        </p:nvSpPr>
        <p:spPr>
          <a:xfrm>
            <a:off x="6838122" y="1818428"/>
            <a:ext cx="4837942" cy="449029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55" name="文本框 12">
            <a:extLst>
              <a:ext uri="{FF2B5EF4-FFF2-40B4-BE49-F238E27FC236}">
                <a16:creationId xmlns:a16="http://schemas.microsoft.com/office/drawing/2014/main" id="{2047885B-CC09-50A4-4C79-DC61298BB296}"/>
              </a:ext>
            </a:extLst>
          </p:cNvPr>
          <p:cNvSpPr txBox="1">
            <a:spLocks noChangeArrowheads="1"/>
          </p:cNvSpPr>
          <p:nvPr/>
        </p:nvSpPr>
        <p:spPr bwMode="auto">
          <a:xfrm>
            <a:off x="607627" y="1864847"/>
            <a:ext cx="5928042" cy="1644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defPPr>
              <a:defRPr lang="zh-CN"/>
            </a:defPPr>
            <a:lvl1pPr algn="ctr" eaLnBrk="0" hangingPunct="0">
              <a:defRPr sz="1400">
                <a:solidFill>
                  <a:srgbClr val="0E3092"/>
                </a:solidFill>
                <a:latin typeface="Times New Roman" panose="02020603050405020304" pitchFamily="18" charset="0"/>
                <a:ea typeface="微软雅黑" panose="020B0503020204020204" pitchFamily="34" charset="-122"/>
              </a:defRPr>
            </a:lvl1pPr>
          </a:lstStyle>
          <a:p>
            <a:pPr marL="342900" indent="-342900" algn="just">
              <a:lnSpc>
                <a:spcPct val="114000"/>
              </a:lnSpc>
              <a:buFont typeface="Wingdings" pitchFamily="2" charset="2"/>
              <a:buChar char="q"/>
            </a:pPr>
            <a:r>
              <a:rPr lang="en-GB" altLang="zh-CN" sz="1800" b="1" dirty="0">
                <a:solidFill>
                  <a:schemeClr val="tx1"/>
                </a:solidFill>
                <a:latin typeface="+mn-lt"/>
              </a:rPr>
              <a:t>Although we introduce large driving terms, the radial and axial </a:t>
            </a:r>
            <a:r>
              <a:rPr lang="en-GB" altLang="zh-CN" sz="1800" b="1" dirty="0">
                <a:solidFill>
                  <a:srgbClr val="C00000"/>
                </a:solidFill>
                <a:latin typeface="+mn-lt"/>
              </a:rPr>
              <a:t>beam size are not significantly blown up</a:t>
            </a:r>
            <a:r>
              <a:rPr lang="en-GB" altLang="zh-CN" sz="1800" b="1" dirty="0">
                <a:solidFill>
                  <a:schemeClr val="tx1"/>
                </a:solidFill>
                <a:latin typeface="+mn-lt"/>
              </a:rPr>
              <a:t>. Radial resonance lines which mainly destruct the radial beam envelope are shown from plot (a) to (c). </a:t>
            </a:r>
          </a:p>
        </p:txBody>
      </p:sp>
      <p:sp>
        <p:nvSpPr>
          <p:cNvPr id="72" name="任意多边形: 形状 193">
            <a:extLst>
              <a:ext uri="{FF2B5EF4-FFF2-40B4-BE49-F238E27FC236}">
                <a16:creationId xmlns:a16="http://schemas.microsoft.com/office/drawing/2014/main" id="{5577F421-4E10-B46C-EA0C-19AD7D9ED0AA}"/>
              </a:ext>
            </a:extLst>
          </p:cNvPr>
          <p:cNvSpPr/>
          <p:nvPr/>
        </p:nvSpPr>
        <p:spPr bwMode="auto">
          <a:xfrm>
            <a:off x="6838121" y="1818426"/>
            <a:ext cx="4837942"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dirty="0">
                <a:solidFill>
                  <a:schemeClr val="bg1"/>
                </a:solidFill>
              </a:rPr>
              <a:t>Simulation with imperfection</a:t>
            </a:r>
            <a:endParaRPr lang="zh-CN" altLang="en-US" sz="2000" b="1" dirty="0">
              <a:solidFill>
                <a:schemeClr val="bg1"/>
              </a:solidFill>
            </a:endParaRPr>
          </a:p>
        </p:txBody>
      </p:sp>
      <p:sp>
        <p:nvSpPr>
          <p:cNvPr id="73" name="矩形 114">
            <a:extLst>
              <a:ext uri="{FF2B5EF4-FFF2-40B4-BE49-F238E27FC236}">
                <a16:creationId xmlns:a16="http://schemas.microsoft.com/office/drawing/2014/main" id="{71CC7D18-365B-148A-8451-16122E1B429E}"/>
              </a:ext>
            </a:extLst>
          </p:cNvPr>
          <p:cNvSpPr/>
          <p:nvPr/>
        </p:nvSpPr>
        <p:spPr>
          <a:xfrm>
            <a:off x="531811" y="1827219"/>
            <a:ext cx="6117467" cy="168256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pic>
        <p:nvPicPr>
          <p:cNvPr id="2" name="Picture 1">
            <a:extLst>
              <a:ext uri="{FF2B5EF4-FFF2-40B4-BE49-F238E27FC236}">
                <a16:creationId xmlns:a16="http://schemas.microsoft.com/office/drawing/2014/main" id="{D407F364-C856-D413-46ED-7226CB4572CA}"/>
              </a:ext>
            </a:extLst>
          </p:cNvPr>
          <p:cNvPicPr>
            <a:picLocks noChangeAspect="1"/>
          </p:cNvPicPr>
          <p:nvPr/>
        </p:nvPicPr>
        <p:blipFill>
          <a:blip r:embed="rId3"/>
          <a:stretch>
            <a:fillRect/>
          </a:stretch>
        </p:blipFill>
        <p:spPr>
          <a:xfrm>
            <a:off x="7199351" y="2490928"/>
            <a:ext cx="4149658" cy="3741143"/>
          </a:xfrm>
          <a:prstGeom prst="rect">
            <a:avLst/>
          </a:prstGeom>
        </p:spPr>
      </p:pic>
      <p:pic>
        <p:nvPicPr>
          <p:cNvPr id="3" name="Picture 2">
            <a:extLst>
              <a:ext uri="{FF2B5EF4-FFF2-40B4-BE49-F238E27FC236}">
                <a16:creationId xmlns:a16="http://schemas.microsoft.com/office/drawing/2014/main" id="{C7266B34-3CD4-E5DE-59DE-F2493C25CC1E}"/>
              </a:ext>
            </a:extLst>
          </p:cNvPr>
          <p:cNvPicPr>
            <a:picLocks noChangeAspect="1"/>
          </p:cNvPicPr>
          <p:nvPr/>
        </p:nvPicPr>
        <p:blipFill rotWithShape="1">
          <a:blip r:embed="rId4"/>
          <a:srcRect t="1658"/>
          <a:stretch/>
        </p:blipFill>
        <p:spPr>
          <a:xfrm>
            <a:off x="1081884" y="3651079"/>
            <a:ext cx="5101071" cy="2684043"/>
          </a:xfrm>
          <a:prstGeom prst="rect">
            <a:avLst/>
          </a:prstGeom>
        </p:spPr>
      </p:pic>
      <p:sp>
        <p:nvSpPr>
          <p:cNvPr id="4" name="矩形 114">
            <a:extLst>
              <a:ext uri="{FF2B5EF4-FFF2-40B4-BE49-F238E27FC236}">
                <a16:creationId xmlns:a16="http://schemas.microsoft.com/office/drawing/2014/main" id="{CBE922FA-6611-30DC-6FF4-FEDB55B9D7D2}"/>
              </a:ext>
            </a:extLst>
          </p:cNvPr>
          <p:cNvSpPr/>
          <p:nvPr/>
        </p:nvSpPr>
        <p:spPr>
          <a:xfrm>
            <a:off x="531811" y="3576577"/>
            <a:ext cx="6117467" cy="27321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5" name="文本框 4">
            <a:extLst>
              <a:ext uri="{FF2B5EF4-FFF2-40B4-BE49-F238E27FC236}">
                <a16:creationId xmlns:a16="http://schemas.microsoft.com/office/drawing/2014/main" id="{10FB3F57-B0CD-B8D5-FCD7-7D3A84F034ED}"/>
              </a:ext>
            </a:extLst>
          </p:cNvPr>
          <p:cNvSpPr txBox="1"/>
          <p:nvPr/>
        </p:nvSpPr>
        <p:spPr>
          <a:xfrm>
            <a:off x="208027" y="6262941"/>
            <a:ext cx="11361931" cy="646331"/>
          </a:xfrm>
          <a:prstGeom prst="rect">
            <a:avLst/>
          </a:prstGeom>
          <a:noFill/>
        </p:spPr>
        <p:txBody>
          <a:bodyPr wrap="square">
            <a:spAutoFit/>
          </a:bodyPr>
          <a:lstStyle/>
          <a:p>
            <a:r>
              <a:rPr lang="en-US" altLang="zh-CN" sz="1800" b="1" dirty="0">
                <a:solidFill>
                  <a:srgbClr val="0070C0"/>
                </a:solidFill>
                <a:effectLst/>
                <a:latin typeface="Arial" panose="020B0604020202020204" pitchFamily="34" charset="0"/>
                <a:ea typeface="等线" panose="02010600030101010101" pitchFamily="2" charset="-122"/>
                <a:cs typeface="Times New Roman" panose="02020603050405020304" pitchFamily="18" charset="0"/>
              </a:rPr>
              <a:t>But some of them are not mentioned, like </a:t>
            </a:r>
            <a:r>
              <a:rPr lang="en-US" altLang="zh-CN" sz="1800" b="1" dirty="0" err="1">
                <a:solidFill>
                  <a:srgbClr val="0070C0"/>
                </a:solidFill>
                <a:effectLst/>
                <a:latin typeface="Arial" panose="020B0604020202020204" pitchFamily="34" charset="0"/>
                <a:ea typeface="等线" panose="02010600030101010101" pitchFamily="2" charset="-122"/>
                <a:cs typeface="Times New Roman" panose="02020603050405020304" pitchFamily="18" charset="0"/>
              </a:rPr>
              <a:t>Vr-Vz</a:t>
            </a:r>
            <a:r>
              <a:rPr lang="en-US" altLang="zh-CN" sz="1800" b="1" dirty="0">
                <a:solidFill>
                  <a:srgbClr val="0070C0"/>
                </a:solidFill>
                <a:effectLst/>
                <a:latin typeface="Arial" panose="020B0604020202020204" pitchFamily="34" charset="0"/>
                <a:ea typeface="等线" panose="02010600030101010101" pitchFamily="2" charset="-122"/>
                <a:cs typeface="Times New Roman" panose="02020603050405020304" pitchFamily="18" charset="0"/>
              </a:rPr>
              <a:t>=1. </a:t>
            </a:r>
            <a:r>
              <a:rPr lang="en-US" altLang="zh-CN" sz="1800" b="1" dirty="0" err="1">
                <a:solidFill>
                  <a:srgbClr val="0070C0"/>
                </a:solidFill>
                <a:latin typeface="Arial" panose="020B0604020202020204" pitchFamily="34" charset="0"/>
                <a:ea typeface="等线" panose="02010600030101010101" pitchFamily="2" charset="-122"/>
                <a:cs typeface="Times New Roman" panose="02020603050405020304" pitchFamily="18" charset="0"/>
              </a:rPr>
              <a:t>S</a:t>
            </a:r>
            <a:r>
              <a:rPr lang="en-US" altLang="zh-CN" sz="1800" b="1" dirty="0" err="1">
                <a:solidFill>
                  <a:srgbClr val="0070C0"/>
                </a:solidFill>
                <a:effectLst/>
                <a:latin typeface="Arial" panose="020B0604020202020204" pitchFamily="34" charset="0"/>
                <a:ea typeface="等线" panose="02010600030101010101" pitchFamily="2" charset="-122"/>
                <a:cs typeface="Times New Roman" panose="02020603050405020304" pitchFamily="18" charset="0"/>
              </a:rPr>
              <a:t>extupole</a:t>
            </a:r>
            <a:r>
              <a:rPr lang="en-US" altLang="zh-CN" sz="1800" b="1" dirty="0">
                <a:solidFill>
                  <a:srgbClr val="0070C0"/>
                </a:solidFill>
                <a:effectLst/>
                <a:latin typeface="Arial" panose="020B0604020202020204" pitchFamily="34" charset="0"/>
                <a:ea typeface="等线" panose="02010600030101010101" pitchFamily="2" charset="-122"/>
                <a:cs typeface="Times New Roman" panose="02020603050405020304" pitchFamily="18" charset="0"/>
              </a:rPr>
              <a:t> resonance of </a:t>
            </a:r>
            <a:r>
              <a:rPr lang="en-US" altLang="zh-CN" b="1" dirty="0">
                <a:solidFill>
                  <a:srgbClr val="0070C0"/>
                </a:solidFill>
                <a:latin typeface="Arial" panose="020B0604020202020204" pitchFamily="34" charset="0"/>
                <a:ea typeface="等线" panose="02010600030101010101" pitchFamily="2" charset="-122"/>
                <a:cs typeface="Times New Roman" panose="02020603050405020304" pitchFamily="18" charset="0"/>
              </a:rPr>
              <a:t>Vr-2Vz=0, </a:t>
            </a:r>
            <a:r>
              <a:rPr lang="en-US" altLang="zh-CN" sz="1800" b="1" dirty="0">
                <a:solidFill>
                  <a:srgbClr val="0070C0"/>
                </a:solidFill>
                <a:effectLst/>
                <a:latin typeface="Arial" panose="020B0604020202020204" pitchFamily="34" charset="0"/>
                <a:ea typeface="等线" panose="02010600030101010101" pitchFamily="2" charset="-122"/>
                <a:cs typeface="Times New Roman" panose="02020603050405020304" pitchFamily="18" charset="0"/>
              </a:rPr>
              <a:t>and the octupole sum resonance of 2Vr+2Vz=10 should be very strong.</a:t>
            </a:r>
            <a:endParaRPr lang="zh-CN" altLang="en-US" dirty="0"/>
          </a:p>
        </p:txBody>
      </p:sp>
      <p:grpSp>
        <p:nvGrpSpPr>
          <p:cNvPr id="7" name="Group 6">
            <a:extLst>
              <a:ext uri="{FF2B5EF4-FFF2-40B4-BE49-F238E27FC236}">
                <a16:creationId xmlns:a16="http://schemas.microsoft.com/office/drawing/2014/main" id="{E6FE4868-6AF9-A6EE-BC74-0E902E659B53}"/>
              </a:ext>
            </a:extLst>
          </p:cNvPr>
          <p:cNvGrpSpPr/>
          <p:nvPr/>
        </p:nvGrpSpPr>
        <p:grpSpPr>
          <a:xfrm>
            <a:off x="6882384" y="2380286"/>
            <a:ext cx="4747641" cy="3851785"/>
            <a:chOff x="6882384" y="2380286"/>
            <a:chExt cx="4747641" cy="3851785"/>
          </a:xfrm>
        </p:grpSpPr>
        <p:sp>
          <p:nvSpPr>
            <p:cNvPr id="8" name="矩形 7">
              <a:extLst>
                <a:ext uri="{FF2B5EF4-FFF2-40B4-BE49-F238E27FC236}">
                  <a16:creationId xmlns:a16="http://schemas.microsoft.com/office/drawing/2014/main" id="{864F86F0-8CA2-B6E0-DA1F-C78E995C2AB1}"/>
                </a:ext>
              </a:extLst>
            </p:cNvPr>
            <p:cNvSpPr/>
            <p:nvPr/>
          </p:nvSpPr>
          <p:spPr>
            <a:xfrm>
              <a:off x="7008697" y="2411155"/>
              <a:ext cx="4510700" cy="3820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6">
              <a:extLst>
                <a:ext uri="{FF2B5EF4-FFF2-40B4-BE49-F238E27FC236}">
                  <a16:creationId xmlns:a16="http://schemas.microsoft.com/office/drawing/2014/main" id="{C837EB0D-BD9B-4BD0-A0D2-544A64A14A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0" b="-35"/>
            <a:stretch/>
          </p:blipFill>
          <p:spPr bwMode="auto">
            <a:xfrm>
              <a:off x="6882384" y="2380286"/>
              <a:ext cx="3087251" cy="1955864"/>
            </a:xfrm>
            <a:prstGeom prst="rect">
              <a:avLst/>
            </a:prstGeom>
            <a:ln>
              <a:noFill/>
            </a:ln>
            <a:extLst>
              <a:ext uri="{53640926-AAD7-44D8-BBD7-CCE9431645EC}">
                <a14:shadowObscured xmlns:a14="http://schemas.microsoft.com/office/drawing/2010/main"/>
              </a:ext>
            </a:extLst>
          </p:spPr>
        </p:pic>
        <p:sp>
          <p:nvSpPr>
            <p:cNvPr id="13" name="文本框 12">
              <a:extLst>
                <a:ext uri="{FF2B5EF4-FFF2-40B4-BE49-F238E27FC236}">
                  <a16:creationId xmlns:a16="http://schemas.microsoft.com/office/drawing/2014/main" id="{1EDC1756-F037-9810-E290-E1BC852DA31E}"/>
                </a:ext>
              </a:extLst>
            </p:cNvPr>
            <p:cNvSpPr txBox="1"/>
            <p:nvPr/>
          </p:nvSpPr>
          <p:spPr>
            <a:xfrm>
              <a:off x="7773413" y="2538920"/>
              <a:ext cx="1305191" cy="369332"/>
            </a:xfrm>
            <a:prstGeom prst="rect">
              <a:avLst/>
            </a:prstGeom>
            <a:noFill/>
          </p:spPr>
          <p:txBody>
            <a:bodyPr wrap="square">
              <a:spAutoFit/>
            </a:bodyPr>
            <a:lstStyle/>
            <a:p>
              <a:r>
                <a:rPr lang="en-US" altLang="zh-CN" sz="1800" b="1" dirty="0">
                  <a:solidFill>
                    <a:srgbClr val="0070C0"/>
                  </a:solidFill>
                  <a:effectLst/>
                  <a:latin typeface="Arial" panose="020B0604020202020204" pitchFamily="34" charset="0"/>
                  <a:ea typeface="等线" panose="02010600030101010101" pitchFamily="2" charset="-122"/>
                  <a:cs typeface="Times New Roman" panose="02020603050405020304" pitchFamily="18" charset="0"/>
                </a:rPr>
                <a:t>Vr-2Vz=0</a:t>
              </a:r>
              <a:endParaRPr lang="zh-CN" altLang="en-US" dirty="0"/>
            </a:p>
          </p:txBody>
        </p:sp>
        <p:sp>
          <p:nvSpPr>
            <p:cNvPr id="17" name="文本框 16">
              <a:extLst>
                <a:ext uri="{FF2B5EF4-FFF2-40B4-BE49-F238E27FC236}">
                  <a16:creationId xmlns:a16="http://schemas.microsoft.com/office/drawing/2014/main" id="{C24BDBAD-4ADF-52A1-A874-A75A1D524FEB}"/>
                </a:ext>
              </a:extLst>
            </p:cNvPr>
            <p:cNvSpPr txBox="1"/>
            <p:nvPr/>
          </p:nvSpPr>
          <p:spPr>
            <a:xfrm>
              <a:off x="9969635" y="2601761"/>
              <a:ext cx="1505687" cy="1200329"/>
            </a:xfrm>
            <a:prstGeom prst="rect">
              <a:avLst/>
            </a:prstGeom>
            <a:noFill/>
          </p:spPr>
          <p:txBody>
            <a:bodyPr wrap="square">
              <a:spAutoFit/>
            </a:bodyPr>
            <a:lstStyle/>
            <a:p>
              <a:r>
                <a:rPr lang="en-US" altLang="zh-CN" sz="1800" b="1" dirty="0" err="1">
                  <a:solidFill>
                    <a:srgbClr val="C00000"/>
                  </a:solidFill>
                  <a:effectLst/>
                  <a:latin typeface="Arial" panose="020B0604020202020204" pitchFamily="34" charset="0"/>
                  <a:ea typeface="等线" panose="02010600030101010101" pitchFamily="2" charset="-122"/>
                  <a:cs typeface="Times New Roman" panose="02020603050405020304" pitchFamily="18" charset="0"/>
                </a:rPr>
                <a:t>Walkinshow</a:t>
              </a:r>
              <a:r>
                <a:rPr lang="en-US" altLang="zh-CN" sz="1800" b="1" dirty="0">
                  <a:solidFill>
                    <a:srgbClr val="C00000"/>
                  </a:solidFill>
                  <a:effectLst/>
                  <a:latin typeface="Arial" panose="020B0604020202020204" pitchFamily="34" charset="0"/>
                  <a:ea typeface="等线" panose="02010600030101010101" pitchFamily="2" charset="-122"/>
                  <a:cs typeface="Times New Roman" panose="02020603050405020304" pitchFamily="18" charset="0"/>
                </a:rPr>
                <a:t> resonance, off-center ~3 cm</a:t>
              </a:r>
              <a:endParaRPr lang="zh-CN" altLang="en-US" dirty="0">
                <a:solidFill>
                  <a:srgbClr val="C00000"/>
                </a:solidFill>
              </a:endParaRPr>
            </a:p>
          </p:txBody>
        </p:sp>
        <p:pic>
          <p:nvPicPr>
            <p:cNvPr id="6" name="Picture 5">
              <a:extLst>
                <a:ext uri="{FF2B5EF4-FFF2-40B4-BE49-F238E27FC236}">
                  <a16:creationId xmlns:a16="http://schemas.microsoft.com/office/drawing/2014/main" id="{4C87739F-2B36-2C01-EA15-2E240F365959}"/>
                </a:ext>
              </a:extLst>
            </p:cNvPr>
            <p:cNvPicPr>
              <a:picLocks noChangeAspect="1"/>
            </p:cNvPicPr>
            <p:nvPr/>
          </p:nvPicPr>
          <p:blipFill>
            <a:blip r:embed="rId6"/>
            <a:stretch>
              <a:fillRect/>
            </a:stretch>
          </p:blipFill>
          <p:spPr>
            <a:xfrm>
              <a:off x="8846671" y="4230467"/>
              <a:ext cx="2783354" cy="1855284"/>
            </a:xfrm>
            <a:prstGeom prst="rect">
              <a:avLst/>
            </a:prstGeom>
          </p:spPr>
        </p:pic>
        <p:sp>
          <p:nvSpPr>
            <p:cNvPr id="15" name="文本框 14">
              <a:extLst>
                <a:ext uri="{FF2B5EF4-FFF2-40B4-BE49-F238E27FC236}">
                  <a16:creationId xmlns:a16="http://schemas.microsoft.com/office/drawing/2014/main" id="{661D85D3-B1EE-A014-E853-C3F216B663F9}"/>
                </a:ext>
              </a:extLst>
            </p:cNvPr>
            <p:cNvSpPr txBox="1"/>
            <p:nvPr/>
          </p:nvSpPr>
          <p:spPr>
            <a:xfrm>
              <a:off x="9304357" y="4372871"/>
              <a:ext cx="1575935" cy="369332"/>
            </a:xfrm>
            <a:prstGeom prst="rect">
              <a:avLst/>
            </a:prstGeom>
            <a:noFill/>
          </p:spPr>
          <p:txBody>
            <a:bodyPr wrap="square">
              <a:spAutoFit/>
            </a:bodyPr>
            <a:lstStyle/>
            <a:p>
              <a:r>
                <a:rPr lang="en-US" altLang="zh-CN" sz="1800" b="1" dirty="0">
                  <a:solidFill>
                    <a:srgbClr val="0070C0"/>
                  </a:solidFill>
                  <a:effectLst/>
                  <a:latin typeface="Arial" panose="020B0604020202020204" pitchFamily="34" charset="0"/>
                  <a:ea typeface="等线" panose="02010600030101010101" pitchFamily="2" charset="-122"/>
                  <a:cs typeface="Times New Roman" panose="02020603050405020304" pitchFamily="18" charset="0"/>
                </a:rPr>
                <a:t>2Vr+2Vz=10</a:t>
              </a:r>
              <a:endParaRPr lang="zh-CN" altLang="en-US" dirty="0"/>
            </a:p>
          </p:txBody>
        </p:sp>
      </p:grpSp>
    </p:spTree>
    <p:extLst>
      <p:ext uri="{BB962C8B-B14F-4D97-AF65-F5344CB8AC3E}">
        <p14:creationId xmlns:p14="http://schemas.microsoft.com/office/powerpoint/2010/main" val="383904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AFA0AD4E-BAC3-87F1-B427-A2E6B54C7975}"/>
              </a:ext>
            </a:extLst>
          </p:cNvPr>
          <p:cNvGrpSpPr>
            <a:grpSpLocks/>
          </p:cNvGrpSpPr>
          <p:nvPr/>
        </p:nvGrpSpPr>
        <p:grpSpPr bwMode="auto">
          <a:xfrm>
            <a:off x="439735" y="1027112"/>
            <a:ext cx="11318879" cy="658812"/>
            <a:chOff x="860259" y="1579891"/>
            <a:chExt cx="11318960" cy="905811"/>
          </a:xfrm>
        </p:grpSpPr>
        <p:grpSp>
          <p:nvGrpSpPr>
            <p:cNvPr id="29" name="组合 106">
              <a:extLst>
                <a:ext uri="{FF2B5EF4-FFF2-40B4-BE49-F238E27FC236}">
                  <a16:creationId xmlns:a16="http://schemas.microsoft.com/office/drawing/2014/main" id="{AF435CD8-F907-9906-7AD6-4FC87C0C4C5C}"/>
                </a:ext>
              </a:extLst>
            </p:cNvPr>
            <p:cNvGrpSpPr>
              <a:grpSpLocks/>
            </p:cNvGrpSpPr>
            <p:nvPr/>
          </p:nvGrpSpPr>
          <p:grpSpPr bwMode="auto">
            <a:xfrm>
              <a:off x="860259" y="1579891"/>
              <a:ext cx="11230776" cy="905811"/>
              <a:chOff x="429948" y="1597484"/>
              <a:chExt cx="12069279" cy="973441"/>
            </a:xfrm>
          </p:grpSpPr>
          <p:sp>
            <p:nvSpPr>
              <p:cNvPr id="31" name="矩形: 剪去单角 108">
                <a:extLst>
                  <a:ext uri="{FF2B5EF4-FFF2-40B4-BE49-F238E27FC236}">
                    <a16:creationId xmlns:a16="http://schemas.microsoft.com/office/drawing/2014/main" id="{5CDDA402-E07F-1294-5A1D-5FE7F84A45AD}"/>
                  </a:ext>
                </a:extLst>
              </p:cNvPr>
              <p:cNvSpPr/>
              <p:nvPr/>
            </p:nvSpPr>
            <p:spPr>
              <a:xfrm>
                <a:off x="528901" y="1597484"/>
                <a:ext cx="11970326"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2" name="直角三角形 109">
                <a:extLst>
                  <a:ext uri="{FF2B5EF4-FFF2-40B4-BE49-F238E27FC236}">
                    <a16:creationId xmlns:a16="http://schemas.microsoft.com/office/drawing/2014/main" id="{B37117B0-7711-0E2C-83B7-A21CDC2F9DAD}"/>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3" name="组合 110">
                <a:extLst>
                  <a:ext uri="{FF2B5EF4-FFF2-40B4-BE49-F238E27FC236}">
                    <a16:creationId xmlns:a16="http://schemas.microsoft.com/office/drawing/2014/main" id="{8D56CBC3-0300-BACC-93FB-B5E219E838E5}"/>
                  </a:ext>
                </a:extLst>
              </p:cNvPr>
              <p:cNvGrpSpPr>
                <a:grpSpLocks/>
              </p:cNvGrpSpPr>
              <p:nvPr/>
            </p:nvGrpSpPr>
            <p:grpSpPr bwMode="auto">
              <a:xfrm>
                <a:off x="429948" y="1651433"/>
                <a:ext cx="2357744" cy="865542"/>
                <a:chOff x="429948" y="1651433"/>
                <a:chExt cx="2357744" cy="865542"/>
              </a:xfrm>
            </p:grpSpPr>
            <p:sp>
              <p:nvSpPr>
                <p:cNvPr id="34" name="任意多边形: 形状 111">
                  <a:extLst>
                    <a:ext uri="{FF2B5EF4-FFF2-40B4-BE49-F238E27FC236}">
                      <a16:creationId xmlns:a16="http://schemas.microsoft.com/office/drawing/2014/main" id="{6DCC98DB-9524-BFAB-AB5B-9E15D35FD95C}"/>
                    </a:ext>
                  </a:extLst>
                </p:cNvPr>
                <p:cNvSpPr/>
                <p:nvPr/>
              </p:nvSpPr>
              <p:spPr>
                <a:xfrm>
                  <a:off x="479425" y="1651433"/>
                  <a:ext cx="2308267"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C5B486B2-BF10-0898-66A0-5A032FC95B7C}"/>
                    </a:ext>
                  </a:extLst>
                </p:cNvPr>
                <p:cNvSpPr/>
                <p:nvPr/>
              </p:nvSpPr>
              <p:spPr>
                <a:xfrm>
                  <a:off x="429948" y="1741807"/>
                  <a:ext cx="2252155"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Extraction</a:t>
                  </a:r>
                  <a:endParaRPr lang="zh-CN" altLang="en-US" sz="2400" b="1" spc="50" dirty="0">
                    <a:ln w="3175">
                      <a:noFill/>
                    </a:ln>
                    <a:solidFill>
                      <a:srgbClr val="FFFF00"/>
                    </a:solidFill>
                    <a:latin typeface="Arial" panose="020B0604020202020204"/>
                    <a:cs typeface="+mn-ea"/>
                    <a:sym typeface="+mn-lt"/>
                  </a:endParaRPr>
                </a:p>
              </p:txBody>
            </p:sp>
          </p:grpSp>
        </p:grpSp>
        <p:sp>
          <p:nvSpPr>
            <p:cNvPr id="30" name="矩形 107">
              <a:extLst>
                <a:ext uri="{FF2B5EF4-FFF2-40B4-BE49-F238E27FC236}">
                  <a16:creationId xmlns:a16="http://schemas.microsoft.com/office/drawing/2014/main" id="{EAD4A6B2-5F3F-FF30-9D76-C8CC0F4C32F6}"/>
                </a:ext>
              </a:extLst>
            </p:cNvPr>
            <p:cNvSpPr/>
            <p:nvPr/>
          </p:nvSpPr>
          <p:spPr>
            <a:xfrm>
              <a:off x="3055964" y="1728745"/>
              <a:ext cx="9123255"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Three options for beam extraction</a:t>
              </a:r>
              <a:r>
                <a:rPr lang="en-US" altLang="zh-CN" sz="2400" b="1" noProof="1">
                  <a:solidFill>
                    <a:srgbClr val="164E8C"/>
                  </a:solidFill>
                  <a:sym typeface="Arial" panose="020B0604020202020204" pitchFamily="34" charset="0"/>
                </a:rPr>
                <a:t> </a:t>
              </a:r>
              <a:r>
                <a:rPr lang="en-GB" altLang="zh-CN" sz="2400" b="1" noProof="1">
                  <a:solidFill>
                    <a:srgbClr val="164E8C"/>
                  </a:solidFill>
                  <a:sym typeface="Arial" panose="020B0604020202020204" pitchFamily="34" charset="0"/>
                </a:rPr>
                <a:t>(1)</a:t>
              </a:r>
            </a:p>
          </p:txBody>
        </p:sp>
      </p:grpSp>
      <p:sp>
        <p:nvSpPr>
          <p:cNvPr id="48" name="文本框 146">
            <a:extLst>
              <a:ext uri="{FF2B5EF4-FFF2-40B4-BE49-F238E27FC236}">
                <a16:creationId xmlns:a16="http://schemas.microsoft.com/office/drawing/2014/main" id="{D8142F90-756A-335E-7FDB-877C83646294}"/>
              </a:ext>
            </a:extLst>
          </p:cNvPr>
          <p:cNvSpPr txBox="1"/>
          <p:nvPr/>
        </p:nvSpPr>
        <p:spPr>
          <a:xfrm>
            <a:off x="173911" y="40658"/>
            <a:ext cx="12018089" cy="851515"/>
          </a:xfrm>
          <a:prstGeom prst="rect">
            <a:avLst/>
          </a:prstGeom>
          <a:noFill/>
        </p:spPr>
        <p:txBody>
          <a:bodyPr wrap="square" rtlCol="0">
            <a:spAutoFit/>
          </a:bodyPr>
          <a:lstStyle/>
          <a:p>
            <a:pPr>
              <a:lnSpc>
                <a:spcPct val="110000"/>
              </a:lnSpc>
              <a:defRPr/>
            </a:pPr>
            <a:r>
              <a:rPr lang="en-GB" altLang="zh-CN" sz="4800" b="1" dirty="0">
                <a:solidFill>
                  <a:prstClr val="white"/>
                </a:solidFill>
                <a:latin typeface="Bahnschrift SemiLight Condensed" panose="020B0502040204020203" pitchFamily="34" charset="0"/>
                <a:ea typeface="微软雅黑" panose="020B0503020204020204" pitchFamily="34" charset="-122"/>
                <a:sym typeface="+mn-lt"/>
              </a:rPr>
              <a:t>Possible</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US" altLang="zh-CN" sz="4800" b="1" dirty="0">
                <a:solidFill>
                  <a:prstClr val="white"/>
                </a:solidFill>
                <a:latin typeface="Bahnschrift SemiLight Condensed" panose="020B0502040204020203" pitchFamily="34" charset="0"/>
                <a:ea typeface="微软雅黑" panose="020B0503020204020204" pitchFamily="34" charset="-122"/>
                <a:sym typeface="+mn-lt"/>
              </a:rPr>
              <a:t>solutions</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US" altLang="zh-CN" sz="4800" b="1" dirty="0">
                <a:solidFill>
                  <a:prstClr val="white"/>
                </a:solidFill>
                <a:latin typeface="Bahnschrift SemiLight Condensed" panose="020B0502040204020203" pitchFamily="34" charset="0"/>
                <a:ea typeface="微软雅黑" panose="020B0503020204020204" pitchFamily="34" charset="-122"/>
                <a:sym typeface="+mn-lt"/>
              </a:rPr>
              <a:t>for</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GB" altLang="zh-CN" sz="4800" b="1" dirty="0">
                <a:solidFill>
                  <a:prstClr val="white"/>
                </a:solidFill>
                <a:latin typeface="Bahnschrift SemiLight Condensed" panose="020B0502040204020203" pitchFamily="34" charset="0"/>
                <a:ea typeface="微软雅黑" panose="020B0503020204020204" pitchFamily="34" charset="-122"/>
                <a:sym typeface="+mn-lt"/>
              </a:rPr>
              <a:t>extraction</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p>
        </p:txBody>
      </p:sp>
      <p:sp>
        <p:nvSpPr>
          <p:cNvPr id="7" name="矩形 27">
            <a:extLst>
              <a:ext uri="{FF2B5EF4-FFF2-40B4-BE49-F238E27FC236}">
                <a16:creationId xmlns:a16="http://schemas.microsoft.com/office/drawing/2014/main" id="{24C7DA4D-AFE0-FD11-6F2D-7C65216FF3C9}"/>
              </a:ext>
            </a:extLst>
          </p:cNvPr>
          <p:cNvSpPr/>
          <p:nvPr/>
        </p:nvSpPr>
        <p:spPr>
          <a:xfrm>
            <a:off x="6265817" y="1794189"/>
            <a:ext cx="5410246" cy="417381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文本框 12">
            <a:extLst>
              <a:ext uri="{FF2B5EF4-FFF2-40B4-BE49-F238E27FC236}">
                <a16:creationId xmlns:a16="http://schemas.microsoft.com/office/drawing/2014/main" id="{59000126-D6D5-632A-9AFB-50DED9F6FE31}"/>
              </a:ext>
            </a:extLst>
          </p:cNvPr>
          <p:cNvSpPr txBox="1">
            <a:spLocks noChangeArrowheads="1"/>
          </p:cNvSpPr>
          <p:nvPr/>
        </p:nvSpPr>
        <p:spPr bwMode="auto">
          <a:xfrm>
            <a:off x="6295084" y="6110103"/>
            <a:ext cx="5375346"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1">
            <a:spAutoFit/>
          </a:bodyPr>
          <a:lstStyle>
            <a:defPPr>
              <a:defRPr lang="zh-CN"/>
            </a:defPPr>
            <a:lvl1pPr algn="ctr" eaLnBrk="0" hangingPunct="0">
              <a:defRPr sz="1400">
                <a:solidFill>
                  <a:srgbClr val="0E3092"/>
                </a:solidFill>
                <a:latin typeface="Times New Roman" panose="02020603050405020304" pitchFamily="18" charset="0"/>
                <a:ea typeface="微软雅黑" panose="020B0503020204020204" pitchFamily="34" charset="-122"/>
              </a:defRPr>
            </a:lvl1pPr>
          </a:lstStyle>
          <a:p>
            <a:endParaRPr lang="zh-CN" altLang="en-US" b="1" dirty="0"/>
          </a:p>
        </p:txBody>
      </p:sp>
      <p:pic>
        <p:nvPicPr>
          <p:cNvPr id="11" name="图片 31">
            <a:extLst>
              <a:ext uri="{FF2B5EF4-FFF2-40B4-BE49-F238E27FC236}">
                <a16:creationId xmlns:a16="http://schemas.microsoft.com/office/drawing/2014/main" id="{25881B02-E1C2-BE95-B7BA-148DA1E1EB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3191" y="2964237"/>
            <a:ext cx="2534694" cy="137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箭头连接符 32">
            <a:extLst>
              <a:ext uri="{FF2B5EF4-FFF2-40B4-BE49-F238E27FC236}">
                <a16:creationId xmlns:a16="http://schemas.microsoft.com/office/drawing/2014/main" id="{1B465151-6D24-A4D1-0303-AED3B0438028}"/>
              </a:ext>
            </a:extLst>
          </p:cNvPr>
          <p:cNvCxnSpPr/>
          <p:nvPr/>
        </p:nvCxnSpPr>
        <p:spPr>
          <a:xfrm>
            <a:off x="11160166" y="3572582"/>
            <a:ext cx="0" cy="57551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37">
            <a:extLst>
              <a:ext uri="{FF2B5EF4-FFF2-40B4-BE49-F238E27FC236}">
                <a16:creationId xmlns:a16="http://schemas.microsoft.com/office/drawing/2014/main" id="{B2E5FB76-4724-6F98-6F95-48B8C98D4199}"/>
              </a:ext>
            </a:extLst>
          </p:cNvPr>
          <p:cNvSpPr txBox="1"/>
          <p:nvPr/>
        </p:nvSpPr>
        <p:spPr>
          <a:xfrm>
            <a:off x="10793673" y="3315421"/>
            <a:ext cx="821257" cy="276999"/>
          </a:xfrm>
          <a:prstGeom prst="rect">
            <a:avLst/>
          </a:prstGeom>
          <a:noFill/>
        </p:spPr>
        <p:txBody>
          <a:bodyPr wrap="square" rtlCol="0">
            <a:spAutoFit/>
          </a:bodyPr>
          <a:lstStyle/>
          <a:p>
            <a:r>
              <a:rPr lang="en-US" altLang="zh-CN" sz="1200" b="1" dirty="0">
                <a:solidFill>
                  <a:srgbClr val="0B57D3"/>
                </a:solidFill>
              </a:rPr>
              <a:t>Septum</a:t>
            </a:r>
            <a:endParaRPr lang="zh-CN" altLang="en-US" sz="1200" b="1" dirty="0">
              <a:solidFill>
                <a:srgbClr val="0B57D3"/>
              </a:solidFill>
            </a:endParaRPr>
          </a:p>
        </p:txBody>
      </p:sp>
      <p:pic>
        <p:nvPicPr>
          <p:cNvPr id="14" name="图片 34">
            <a:extLst>
              <a:ext uri="{FF2B5EF4-FFF2-40B4-BE49-F238E27FC236}">
                <a16:creationId xmlns:a16="http://schemas.microsoft.com/office/drawing/2014/main" id="{C6FB6676-9A2E-9047-19D1-AF820E31C305}"/>
              </a:ext>
            </a:extLst>
          </p:cNvPr>
          <p:cNvPicPr>
            <a:picLocks noChangeAspect="1"/>
          </p:cNvPicPr>
          <p:nvPr/>
        </p:nvPicPr>
        <p:blipFill rotWithShape="1">
          <a:blip r:embed="rId4">
            <a:extLst>
              <a:ext uri="{28A0092B-C50C-407E-A947-70E740481C1C}">
                <a14:useLocalDpi xmlns:a14="http://schemas.microsoft.com/office/drawing/2010/main" val="0"/>
              </a:ext>
            </a:extLst>
          </a:blip>
          <a:srcRect r="8302"/>
          <a:stretch/>
        </p:blipFill>
        <p:spPr>
          <a:xfrm>
            <a:off x="8947401" y="4095319"/>
            <a:ext cx="2596855" cy="1415077"/>
          </a:xfrm>
          <a:prstGeom prst="rect">
            <a:avLst/>
          </a:prstGeom>
        </p:spPr>
      </p:pic>
      <p:cxnSp>
        <p:nvCxnSpPr>
          <p:cNvPr id="17" name="直接箭头连接符 37">
            <a:extLst>
              <a:ext uri="{FF2B5EF4-FFF2-40B4-BE49-F238E27FC236}">
                <a16:creationId xmlns:a16="http://schemas.microsoft.com/office/drawing/2014/main" id="{7D91EB25-5D5D-BFF8-1CA5-6FD6A4597C9B}"/>
              </a:ext>
            </a:extLst>
          </p:cNvPr>
          <p:cNvCxnSpPr/>
          <p:nvPr/>
        </p:nvCxnSpPr>
        <p:spPr>
          <a:xfrm>
            <a:off x="10954737" y="4739227"/>
            <a:ext cx="0" cy="57551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49">
            <a:extLst>
              <a:ext uri="{FF2B5EF4-FFF2-40B4-BE49-F238E27FC236}">
                <a16:creationId xmlns:a16="http://schemas.microsoft.com/office/drawing/2014/main" id="{63CBB021-7015-B88D-B765-A8DF06FD1B4F}"/>
              </a:ext>
            </a:extLst>
          </p:cNvPr>
          <p:cNvSpPr txBox="1"/>
          <p:nvPr/>
        </p:nvSpPr>
        <p:spPr>
          <a:xfrm>
            <a:off x="10587149" y="4429402"/>
            <a:ext cx="821257" cy="276999"/>
          </a:xfrm>
          <a:prstGeom prst="rect">
            <a:avLst/>
          </a:prstGeom>
          <a:noFill/>
        </p:spPr>
        <p:txBody>
          <a:bodyPr wrap="square" rtlCol="0">
            <a:spAutoFit/>
          </a:bodyPr>
          <a:lstStyle/>
          <a:p>
            <a:r>
              <a:rPr lang="en-US" altLang="zh-CN" sz="1200" b="1" dirty="0">
                <a:solidFill>
                  <a:srgbClr val="0B57D3"/>
                </a:solidFill>
              </a:rPr>
              <a:t>Septum</a:t>
            </a:r>
            <a:endParaRPr lang="zh-CN" altLang="en-US" sz="1200" b="1" dirty="0">
              <a:solidFill>
                <a:srgbClr val="0B57D3"/>
              </a:solidFill>
            </a:endParaRPr>
          </a:p>
        </p:txBody>
      </p:sp>
      <p:pic>
        <p:nvPicPr>
          <p:cNvPr id="60" name="图片 74">
            <a:extLst>
              <a:ext uri="{FF2B5EF4-FFF2-40B4-BE49-F238E27FC236}">
                <a16:creationId xmlns:a16="http://schemas.microsoft.com/office/drawing/2014/main" id="{9C8334F5-8F2E-54A9-13FA-664B76758C6F}"/>
              </a:ext>
            </a:extLst>
          </p:cNvPr>
          <p:cNvPicPr>
            <a:picLocks noChangeAspect="1"/>
          </p:cNvPicPr>
          <p:nvPr/>
        </p:nvPicPr>
        <p:blipFill>
          <a:blip r:embed="rId5"/>
          <a:stretch>
            <a:fillRect/>
          </a:stretch>
        </p:blipFill>
        <p:spPr>
          <a:xfrm>
            <a:off x="8989963" y="2612964"/>
            <a:ext cx="2680467" cy="1513028"/>
          </a:xfrm>
          <a:prstGeom prst="rect">
            <a:avLst/>
          </a:prstGeom>
        </p:spPr>
      </p:pic>
      <p:sp>
        <p:nvSpPr>
          <p:cNvPr id="69" name="任意多边形: 形状 193">
            <a:extLst>
              <a:ext uri="{FF2B5EF4-FFF2-40B4-BE49-F238E27FC236}">
                <a16:creationId xmlns:a16="http://schemas.microsoft.com/office/drawing/2014/main" id="{EEA683EB-D59C-205B-03A7-EF796EA7B109}"/>
              </a:ext>
            </a:extLst>
          </p:cNvPr>
          <p:cNvSpPr/>
          <p:nvPr/>
        </p:nvSpPr>
        <p:spPr bwMode="auto">
          <a:xfrm>
            <a:off x="6265817" y="1786527"/>
            <a:ext cx="5410246"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dirty="0">
                <a:solidFill>
                  <a:schemeClr val="bg1"/>
                </a:solidFill>
              </a:rPr>
              <a:t>(1) Half-integer resonance extraction</a:t>
            </a:r>
            <a:endParaRPr lang="zh-CN" altLang="en-US" sz="2000" b="1" dirty="0">
              <a:solidFill>
                <a:schemeClr val="bg1"/>
              </a:solidFill>
            </a:endParaRPr>
          </a:p>
        </p:txBody>
      </p:sp>
      <p:sp>
        <p:nvSpPr>
          <p:cNvPr id="75" name="矩形 114">
            <a:extLst>
              <a:ext uri="{FF2B5EF4-FFF2-40B4-BE49-F238E27FC236}">
                <a16:creationId xmlns:a16="http://schemas.microsoft.com/office/drawing/2014/main" id="{6762AF79-10BF-76DA-CE89-8234C17289D1}"/>
              </a:ext>
            </a:extLst>
          </p:cNvPr>
          <p:cNvSpPr/>
          <p:nvPr/>
        </p:nvSpPr>
        <p:spPr>
          <a:xfrm>
            <a:off x="531812" y="1786527"/>
            <a:ext cx="5564188" cy="418148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4" name="TextBox 3">
            <a:extLst>
              <a:ext uri="{FF2B5EF4-FFF2-40B4-BE49-F238E27FC236}">
                <a16:creationId xmlns:a16="http://schemas.microsoft.com/office/drawing/2014/main" id="{9A665D12-D508-0DC1-DC52-A5D768959427}"/>
              </a:ext>
            </a:extLst>
          </p:cNvPr>
          <p:cNvSpPr txBox="1"/>
          <p:nvPr/>
        </p:nvSpPr>
        <p:spPr>
          <a:xfrm>
            <a:off x="531813" y="6133116"/>
            <a:ext cx="11180762" cy="477854"/>
          </a:xfrm>
          <a:prstGeom prst="rect">
            <a:avLst/>
          </a:prstGeom>
          <a:noFill/>
          <a:ln>
            <a:noFill/>
          </a:ln>
        </p:spPr>
        <p:txBody>
          <a:bodyPr wrap="square" anchor="ctr">
            <a:noAutofit/>
          </a:bodyPr>
          <a:lstStyle/>
          <a:p>
            <a:pPr algn="ctr"/>
            <a:r>
              <a:rPr lang="en-CN" sz="2000" b="1" dirty="0">
                <a:solidFill>
                  <a:srgbClr val="C00000"/>
                </a:solidFill>
              </a:rPr>
              <a:t>The requirement for magnetic field error is </a:t>
            </a:r>
            <a:r>
              <a:rPr lang="en-GB" sz="2000" b="1" dirty="0">
                <a:solidFill>
                  <a:srgbClr val="C00000"/>
                </a:solidFill>
              </a:rPr>
              <a:t>too challenging </a:t>
            </a:r>
            <a:r>
              <a:rPr lang="en-CN" sz="2000" b="1" dirty="0">
                <a:solidFill>
                  <a:srgbClr val="C00000"/>
                </a:solidFill>
              </a:rPr>
              <a:t>in engineering.</a:t>
            </a:r>
            <a:endParaRPr lang="en-CN" sz="2000" dirty="0">
              <a:solidFill>
                <a:srgbClr val="C00000"/>
              </a:solidFill>
            </a:endParaRPr>
          </a:p>
        </p:txBody>
      </p:sp>
      <p:sp>
        <p:nvSpPr>
          <p:cNvPr id="8" name="TextBox 7">
            <a:extLst>
              <a:ext uri="{FF2B5EF4-FFF2-40B4-BE49-F238E27FC236}">
                <a16:creationId xmlns:a16="http://schemas.microsoft.com/office/drawing/2014/main" id="{4F85B98C-74FB-F632-A3D3-A55E59197A4A}"/>
              </a:ext>
            </a:extLst>
          </p:cNvPr>
          <p:cNvSpPr txBox="1"/>
          <p:nvPr/>
        </p:nvSpPr>
        <p:spPr>
          <a:xfrm>
            <a:off x="611554" y="1819068"/>
            <a:ext cx="5400000" cy="4178323"/>
          </a:xfrm>
          <a:prstGeom prst="rect">
            <a:avLst/>
          </a:prstGeom>
          <a:noFill/>
        </p:spPr>
        <p:txBody>
          <a:bodyPr wrap="square">
            <a:spAutoFit/>
          </a:bodyPr>
          <a:lstStyle/>
          <a:p>
            <a:pPr marL="285750" indent="-285750" algn="just">
              <a:lnSpc>
                <a:spcPct val="114000"/>
              </a:lnSpc>
              <a:buFont typeface="Wingdings" pitchFamily="2" charset="2"/>
              <a:buChar char="q"/>
            </a:pPr>
            <a:r>
              <a:rPr lang="en-CN" b="1" dirty="0">
                <a:solidFill>
                  <a:srgbClr val="C00000"/>
                </a:solidFill>
              </a:rPr>
              <a:t>Option 1</a:t>
            </a:r>
            <a:r>
              <a:rPr lang="en-CN" b="1" dirty="0"/>
              <a:t>: Crossing through the </a:t>
            </a:r>
            <a:r>
              <a:rPr lang="zh-CN" altLang="en-US" b="1" dirty="0"/>
              <a:t>𝜈</a:t>
            </a:r>
            <a:r>
              <a:rPr lang="en-US" altLang="zh-CN" b="1" baseline="-25000" dirty="0"/>
              <a:t>r</a:t>
            </a:r>
            <a:r>
              <a:rPr lang="en-CN" b="1" dirty="0"/>
              <a:t>=3 integer resonance, and </a:t>
            </a:r>
            <a:r>
              <a:rPr lang="en-GB" b="1" dirty="0"/>
              <a:t>utilizing </a:t>
            </a:r>
            <a:r>
              <a:rPr lang="en-CN" b="1" dirty="0"/>
              <a:t>one of half-integer resonances for extraction.</a:t>
            </a:r>
          </a:p>
          <a:p>
            <a:pPr marL="285750" indent="-285750" algn="just">
              <a:lnSpc>
                <a:spcPct val="114000"/>
              </a:lnSpc>
              <a:buFont typeface="Wingdings" pitchFamily="2" charset="2"/>
              <a:buChar char="q"/>
            </a:pPr>
            <a:r>
              <a:rPr lang="en-CN" b="1" dirty="0"/>
              <a:t>The Vr=3 resonance is the most serious resonance line affecting the beam current. </a:t>
            </a:r>
            <a:r>
              <a:rPr lang="en-CN" b="1" dirty="0">
                <a:solidFill>
                  <a:srgbClr val="0B57D3"/>
                </a:solidFill>
              </a:rPr>
              <a:t>The third harmonic of 1 Gs will cause the beam envelope to increase by 2~3 times</a:t>
            </a:r>
          </a:p>
          <a:p>
            <a:pPr marL="285750" indent="-285750" algn="just">
              <a:lnSpc>
                <a:spcPct val="114000"/>
              </a:lnSpc>
              <a:buFont typeface="Wingdings" pitchFamily="2" charset="2"/>
              <a:buChar char="q"/>
            </a:pPr>
            <a:r>
              <a:rPr lang="en-CN" b="1" dirty="0"/>
              <a:t>Half-integer resonance extraction is a relatively mature scheme in isochronous circular accelerators, and the turn separation is doubled. But the introduction of half-integer resonance in 2 GeV FFA needs to pass through </a:t>
            </a:r>
            <a:r>
              <a:rPr lang="zh-CN" altLang="en-US" b="1" dirty="0"/>
              <a:t>𝜈</a:t>
            </a:r>
            <a:r>
              <a:rPr lang="en-US" altLang="zh-CN" b="1" baseline="-25000" dirty="0"/>
              <a:t>r</a:t>
            </a:r>
            <a:r>
              <a:rPr lang="en-CN" b="1" dirty="0"/>
              <a:t>=3 integer resonance first.</a:t>
            </a:r>
          </a:p>
        </p:txBody>
      </p:sp>
      <p:pic>
        <p:nvPicPr>
          <p:cNvPr id="21" name="Picture 3">
            <a:extLst>
              <a:ext uri="{FF2B5EF4-FFF2-40B4-BE49-F238E27FC236}">
                <a16:creationId xmlns:a16="http://schemas.microsoft.com/office/drawing/2014/main" id="{00C90421-F86D-FB33-8950-B58F16B6C7D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0" t="17590" r="30609" b="12182"/>
          <a:stretch/>
        </p:blipFill>
        <p:spPr bwMode="auto">
          <a:xfrm>
            <a:off x="6357406" y="2692764"/>
            <a:ext cx="2582297" cy="2649154"/>
          </a:xfrm>
          <a:prstGeom prst="rect">
            <a:avLst/>
          </a:prstGeom>
          <a:ln>
            <a:noFill/>
          </a:ln>
          <a:extLst>
            <a:ext uri="{53640926-AAD7-44D8-BBD7-CCE9431645EC}">
              <a14:shadowObscured xmlns:a14="http://schemas.microsoft.com/office/drawing/2010/main"/>
            </a:ext>
          </a:extLst>
        </p:spPr>
      </p:pic>
      <p:sp>
        <p:nvSpPr>
          <p:cNvPr id="22" name="矩形 72">
            <a:extLst>
              <a:ext uri="{FF2B5EF4-FFF2-40B4-BE49-F238E27FC236}">
                <a16:creationId xmlns:a16="http://schemas.microsoft.com/office/drawing/2014/main" id="{602A8D93-D7CF-9E8D-405E-C089463DB49E}"/>
              </a:ext>
            </a:extLst>
          </p:cNvPr>
          <p:cNvSpPr/>
          <p:nvPr/>
        </p:nvSpPr>
        <p:spPr>
          <a:xfrm>
            <a:off x="7928886" y="3133136"/>
            <a:ext cx="906551" cy="281834"/>
          </a:xfrm>
          <a:prstGeom prst="rect">
            <a:avLst/>
          </a:prstGeom>
          <a:solidFill>
            <a:schemeClr val="accent1">
              <a:lumMod val="75000"/>
            </a:schemeClr>
          </a:solidFill>
        </p:spPr>
        <p:txBody>
          <a:bodyPr wrap="none" anchor="ctr">
            <a:noAutofit/>
          </a:bodyPr>
          <a:lstStyle/>
          <a:p>
            <a:pPr algn="ctr"/>
            <a:r>
              <a:rPr lang="en-US" altLang="zh-CN" sz="1400" b="1" dirty="0">
                <a:solidFill>
                  <a:srgbClr val="FFFF00"/>
                </a:solidFill>
              </a:rPr>
              <a:t>Scheme</a:t>
            </a:r>
            <a:r>
              <a:rPr lang="zh-CN" altLang="en-US" sz="1400" b="1" dirty="0">
                <a:solidFill>
                  <a:srgbClr val="FFFF00"/>
                </a:solidFill>
              </a:rPr>
              <a:t> </a:t>
            </a:r>
            <a:r>
              <a:rPr lang="en-US" altLang="zh-CN" sz="1400" b="1" dirty="0">
                <a:solidFill>
                  <a:srgbClr val="FFFF00"/>
                </a:solidFill>
              </a:rPr>
              <a:t>1</a:t>
            </a:r>
            <a:endParaRPr lang="zh-CN" altLang="en-US" sz="1400" b="1" dirty="0">
              <a:solidFill>
                <a:srgbClr val="FFFF00"/>
              </a:solidFill>
            </a:endParaRPr>
          </a:p>
        </p:txBody>
      </p:sp>
      <p:sp>
        <p:nvSpPr>
          <p:cNvPr id="23" name="矩形 72">
            <a:extLst>
              <a:ext uri="{FF2B5EF4-FFF2-40B4-BE49-F238E27FC236}">
                <a16:creationId xmlns:a16="http://schemas.microsoft.com/office/drawing/2014/main" id="{4B4E5662-DFE2-5368-C837-FE4D9C1611D9}"/>
              </a:ext>
            </a:extLst>
          </p:cNvPr>
          <p:cNvSpPr/>
          <p:nvPr/>
        </p:nvSpPr>
        <p:spPr>
          <a:xfrm>
            <a:off x="7523860" y="4549575"/>
            <a:ext cx="906551" cy="281834"/>
          </a:xfrm>
          <a:prstGeom prst="rect">
            <a:avLst/>
          </a:prstGeom>
          <a:solidFill>
            <a:schemeClr val="accent1">
              <a:lumMod val="75000"/>
            </a:schemeClr>
          </a:solidFill>
        </p:spPr>
        <p:txBody>
          <a:bodyPr wrap="none" anchor="ctr">
            <a:noAutofit/>
          </a:bodyPr>
          <a:lstStyle/>
          <a:p>
            <a:pPr algn="ctr"/>
            <a:r>
              <a:rPr lang="en-CN" altLang="zh-CN" sz="1400" b="1" kern="100" dirty="0">
                <a:solidFill>
                  <a:srgbClr val="FFFF00"/>
                </a:solidFill>
                <a:effectLst>
                  <a:outerShdw blurRad="38100" dist="38100" dir="2700000" algn="tl">
                    <a:srgbClr val="000000">
                      <a:alpha val="19000"/>
                    </a:srgbClr>
                  </a:outerShdw>
                </a:effectLst>
                <a:cs typeface="+mn-ea"/>
                <a:sym typeface="+mn-lt"/>
              </a:rPr>
              <a:t>Scheme</a:t>
            </a:r>
            <a:r>
              <a:rPr lang="zh-CN" altLang="en-US" sz="1400" b="1" kern="100" dirty="0">
                <a:solidFill>
                  <a:srgbClr val="FFFF00"/>
                </a:solidFill>
                <a:effectLst>
                  <a:outerShdw blurRad="38100" dist="38100" dir="2700000" algn="tl">
                    <a:srgbClr val="000000">
                      <a:alpha val="19000"/>
                    </a:srgbClr>
                  </a:outerShdw>
                </a:effectLst>
                <a:cs typeface="+mn-ea"/>
                <a:sym typeface="+mn-lt"/>
              </a:rPr>
              <a:t> </a:t>
            </a:r>
            <a:r>
              <a:rPr lang="en-US" altLang="zh-CN" sz="1400" b="1" kern="100" dirty="0">
                <a:solidFill>
                  <a:srgbClr val="FFFF00"/>
                </a:solidFill>
                <a:effectLst>
                  <a:outerShdw blurRad="38100" dist="38100" dir="2700000" algn="tl">
                    <a:srgbClr val="000000">
                      <a:alpha val="19000"/>
                    </a:srgbClr>
                  </a:outerShdw>
                </a:effectLst>
                <a:cs typeface="+mn-ea"/>
                <a:sym typeface="+mn-lt"/>
              </a:rPr>
              <a:t>3</a:t>
            </a:r>
            <a:endParaRPr lang="zh-CN" altLang="en-US" sz="1400" dirty="0">
              <a:solidFill>
                <a:srgbClr val="FFFF00"/>
              </a:solidFill>
            </a:endParaRPr>
          </a:p>
        </p:txBody>
      </p:sp>
      <p:sp>
        <p:nvSpPr>
          <p:cNvPr id="24" name="矩形 74">
            <a:extLst>
              <a:ext uri="{FF2B5EF4-FFF2-40B4-BE49-F238E27FC236}">
                <a16:creationId xmlns:a16="http://schemas.microsoft.com/office/drawing/2014/main" id="{8E9C1497-A55C-13A2-C43F-549268497A1A}"/>
              </a:ext>
            </a:extLst>
          </p:cNvPr>
          <p:cNvSpPr/>
          <p:nvPr/>
        </p:nvSpPr>
        <p:spPr>
          <a:xfrm>
            <a:off x="7928887" y="3564072"/>
            <a:ext cx="906551" cy="281834"/>
          </a:xfrm>
          <a:prstGeom prst="rect">
            <a:avLst/>
          </a:prstGeom>
          <a:solidFill>
            <a:schemeClr val="accent1">
              <a:lumMod val="75000"/>
            </a:schemeClr>
          </a:solidFill>
        </p:spPr>
        <p:txBody>
          <a:bodyPr wrap="none" anchor="ctr">
            <a:noAutofit/>
          </a:bodyPr>
          <a:lstStyle/>
          <a:p>
            <a:pPr algn="ctr"/>
            <a:r>
              <a:rPr lang="en-CN" altLang="zh-CN" sz="1400" b="1" kern="100" dirty="0">
                <a:solidFill>
                  <a:srgbClr val="FFFF00"/>
                </a:solidFill>
                <a:effectLst>
                  <a:outerShdw blurRad="38100" dist="38100" dir="2700000" algn="tl">
                    <a:srgbClr val="000000">
                      <a:alpha val="19000"/>
                    </a:srgbClr>
                  </a:outerShdw>
                </a:effectLst>
                <a:cs typeface="+mn-ea"/>
                <a:sym typeface="+mn-lt"/>
              </a:rPr>
              <a:t>Scheme</a:t>
            </a:r>
            <a:r>
              <a:rPr lang="zh-CN" altLang="en-US" sz="1400" b="1" kern="100" dirty="0">
                <a:solidFill>
                  <a:srgbClr val="FFFF00"/>
                </a:solidFill>
                <a:effectLst>
                  <a:outerShdw blurRad="38100" dist="38100" dir="2700000" algn="tl">
                    <a:srgbClr val="000000">
                      <a:alpha val="19000"/>
                    </a:srgbClr>
                  </a:outerShdw>
                </a:effectLst>
                <a:cs typeface="+mn-ea"/>
                <a:sym typeface="+mn-lt"/>
              </a:rPr>
              <a:t> </a:t>
            </a:r>
            <a:r>
              <a:rPr lang="en-US" altLang="zh-CN" sz="1400" b="1" kern="100" dirty="0">
                <a:solidFill>
                  <a:srgbClr val="FFFF00"/>
                </a:solidFill>
                <a:effectLst>
                  <a:outerShdw blurRad="38100" dist="38100" dir="2700000" algn="tl">
                    <a:srgbClr val="000000">
                      <a:alpha val="19000"/>
                    </a:srgbClr>
                  </a:outerShdw>
                </a:effectLst>
                <a:cs typeface="+mn-ea"/>
                <a:sym typeface="+mn-lt"/>
              </a:rPr>
              <a:t>2</a:t>
            </a:r>
            <a:endParaRPr lang="zh-CN" altLang="en-US" sz="1400" dirty="0">
              <a:solidFill>
                <a:srgbClr val="FFFF00"/>
              </a:solidFill>
            </a:endParaRPr>
          </a:p>
        </p:txBody>
      </p:sp>
      <p:pic>
        <p:nvPicPr>
          <p:cNvPr id="25" name="Picture 4">
            <a:extLst>
              <a:ext uri="{FF2B5EF4-FFF2-40B4-BE49-F238E27FC236}">
                <a16:creationId xmlns:a16="http://schemas.microsoft.com/office/drawing/2014/main" id="{76EB59C0-7556-03F3-B050-F7E7A763FB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416" t="59701" r="3898" b="24043"/>
          <a:stretch/>
        </p:blipFill>
        <p:spPr bwMode="auto">
          <a:xfrm>
            <a:off x="6447793" y="5277458"/>
            <a:ext cx="789089" cy="4806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8951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105">
            <a:extLst>
              <a:ext uri="{FF2B5EF4-FFF2-40B4-BE49-F238E27FC236}">
                <a16:creationId xmlns:a16="http://schemas.microsoft.com/office/drawing/2014/main" id="{AFA0AD4E-BAC3-87F1-B427-A2E6B54C7975}"/>
              </a:ext>
            </a:extLst>
          </p:cNvPr>
          <p:cNvGrpSpPr>
            <a:grpSpLocks/>
          </p:cNvGrpSpPr>
          <p:nvPr/>
        </p:nvGrpSpPr>
        <p:grpSpPr bwMode="auto">
          <a:xfrm>
            <a:off x="439735" y="1027112"/>
            <a:ext cx="11318879" cy="658812"/>
            <a:chOff x="860259" y="1579891"/>
            <a:chExt cx="11318960" cy="905811"/>
          </a:xfrm>
        </p:grpSpPr>
        <p:grpSp>
          <p:nvGrpSpPr>
            <p:cNvPr id="29" name="组合 106">
              <a:extLst>
                <a:ext uri="{FF2B5EF4-FFF2-40B4-BE49-F238E27FC236}">
                  <a16:creationId xmlns:a16="http://schemas.microsoft.com/office/drawing/2014/main" id="{AF435CD8-F907-9906-7AD6-4FC87C0C4C5C}"/>
                </a:ext>
              </a:extLst>
            </p:cNvPr>
            <p:cNvGrpSpPr>
              <a:grpSpLocks/>
            </p:cNvGrpSpPr>
            <p:nvPr/>
          </p:nvGrpSpPr>
          <p:grpSpPr bwMode="auto">
            <a:xfrm>
              <a:off x="860259" y="1579891"/>
              <a:ext cx="11252601" cy="905811"/>
              <a:chOff x="429948" y="1597484"/>
              <a:chExt cx="12092734" cy="973441"/>
            </a:xfrm>
          </p:grpSpPr>
          <p:sp>
            <p:nvSpPr>
              <p:cNvPr id="31" name="矩形: 剪去单角 108">
                <a:extLst>
                  <a:ext uri="{FF2B5EF4-FFF2-40B4-BE49-F238E27FC236}">
                    <a16:creationId xmlns:a16="http://schemas.microsoft.com/office/drawing/2014/main" id="{5CDDA402-E07F-1294-5A1D-5FE7F84A45AD}"/>
                  </a:ext>
                </a:extLst>
              </p:cNvPr>
              <p:cNvSpPr/>
              <p:nvPr/>
            </p:nvSpPr>
            <p:spPr>
              <a:xfrm>
                <a:off x="528901" y="1597484"/>
                <a:ext cx="11993781"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2" name="直角三角形 109">
                <a:extLst>
                  <a:ext uri="{FF2B5EF4-FFF2-40B4-BE49-F238E27FC236}">
                    <a16:creationId xmlns:a16="http://schemas.microsoft.com/office/drawing/2014/main" id="{B37117B0-7711-0E2C-83B7-A21CDC2F9DAD}"/>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3" name="组合 110">
                <a:extLst>
                  <a:ext uri="{FF2B5EF4-FFF2-40B4-BE49-F238E27FC236}">
                    <a16:creationId xmlns:a16="http://schemas.microsoft.com/office/drawing/2014/main" id="{8D56CBC3-0300-BACC-93FB-B5E219E838E5}"/>
                  </a:ext>
                </a:extLst>
              </p:cNvPr>
              <p:cNvGrpSpPr>
                <a:grpSpLocks/>
              </p:cNvGrpSpPr>
              <p:nvPr/>
            </p:nvGrpSpPr>
            <p:grpSpPr bwMode="auto">
              <a:xfrm>
                <a:off x="429948" y="1651433"/>
                <a:ext cx="2357744" cy="865542"/>
                <a:chOff x="429948" y="1651433"/>
                <a:chExt cx="2357744" cy="865542"/>
              </a:xfrm>
            </p:grpSpPr>
            <p:sp>
              <p:nvSpPr>
                <p:cNvPr id="34" name="任意多边形: 形状 111">
                  <a:extLst>
                    <a:ext uri="{FF2B5EF4-FFF2-40B4-BE49-F238E27FC236}">
                      <a16:creationId xmlns:a16="http://schemas.microsoft.com/office/drawing/2014/main" id="{6DCC98DB-9524-BFAB-AB5B-9E15D35FD95C}"/>
                    </a:ext>
                  </a:extLst>
                </p:cNvPr>
                <p:cNvSpPr/>
                <p:nvPr/>
              </p:nvSpPr>
              <p:spPr>
                <a:xfrm>
                  <a:off x="479425" y="1651433"/>
                  <a:ext cx="2308267"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C5B486B2-BF10-0898-66A0-5A032FC95B7C}"/>
                    </a:ext>
                  </a:extLst>
                </p:cNvPr>
                <p:cNvSpPr/>
                <p:nvPr/>
              </p:nvSpPr>
              <p:spPr>
                <a:xfrm>
                  <a:off x="429948" y="1741807"/>
                  <a:ext cx="2252155"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Extraction</a:t>
                  </a:r>
                  <a:endParaRPr lang="zh-CN" altLang="en-US" sz="2400" b="1" spc="50" dirty="0">
                    <a:ln w="3175">
                      <a:noFill/>
                    </a:ln>
                    <a:solidFill>
                      <a:srgbClr val="FFFF00"/>
                    </a:solidFill>
                    <a:latin typeface="Arial" panose="020B0604020202020204"/>
                    <a:cs typeface="+mn-ea"/>
                    <a:sym typeface="+mn-lt"/>
                  </a:endParaRPr>
                </a:p>
              </p:txBody>
            </p:sp>
          </p:grpSp>
        </p:grpSp>
        <p:sp>
          <p:nvSpPr>
            <p:cNvPr id="30" name="矩形 107">
              <a:extLst>
                <a:ext uri="{FF2B5EF4-FFF2-40B4-BE49-F238E27FC236}">
                  <a16:creationId xmlns:a16="http://schemas.microsoft.com/office/drawing/2014/main" id="{EAD4A6B2-5F3F-FF30-9D76-C8CC0F4C32F6}"/>
                </a:ext>
              </a:extLst>
            </p:cNvPr>
            <p:cNvSpPr/>
            <p:nvPr/>
          </p:nvSpPr>
          <p:spPr>
            <a:xfrm>
              <a:off x="3055964" y="1728745"/>
              <a:ext cx="9123255"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Three options for beam extraction (2)</a:t>
              </a:r>
            </a:p>
          </p:txBody>
        </p:sp>
      </p:grpSp>
      <p:sp>
        <p:nvSpPr>
          <p:cNvPr id="55" name="TextBox 54">
            <a:extLst>
              <a:ext uri="{FF2B5EF4-FFF2-40B4-BE49-F238E27FC236}">
                <a16:creationId xmlns:a16="http://schemas.microsoft.com/office/drawing/2014/main" id="{5A0C65FC-9A96-7EF4-E8CD-2AD8AFA2595D}"/>
              </a:ext>
            </a:extLst>
          </p:cNvPr>
          <p:cNvSpPr txBox="1"/>
          <p:nvPr/>
        </p:nvSpPr>
        <p:spPr>
          <a:xfrm>
            <a:off x="591437" y="1844449"/>
            <a:ext cx="5033472" cy="4171270"/>
          </a:xfrm>
          <a:prstGeom prst="rect">
            <a:avLst/>
          </a:prstGeom>
          <a:noFill/>
        </p:spPr>
        <p:txBody>
          <a:bodyPr wrap="square">
            <a:spAutoFit/>
          </a:bodyPr>
          <a:lstStyle/>
          <a:p>
            <a:pPr marL="285750" indent="-285750" algn="just">
              <a:lnSpc>
                <a:spcPct val="114000"/>
              </a:lnSpc>
              <a:buFont typeface="Wingdings" pitchFamily="2" charset="2"/>
              <a:buChar char="q"/>
            </a:pPr>
            <a:r>
              <a:rPr lang="en-CN" b="1" dirty="0">
                <a:solidFill>
                  <a:srgbClr val="C00000"/>
                </a:solidFill>
              </a:rPr>
              <a:t>Option </a:t>
            </a:r>
            <a:r>
              <a:rPr lang="en-US" altLang="zh-CN" b="1" dirty="0">
                <a:solidFill>
                  <a:srgbClr val="C00000"/>
                </a:solidFill>
              </a:rPr>
              <a:t>2</a:t>
            </a:r>
            <a:r>
              <a:rPr lang="en-CN" b="1" dirty="0"/>
              <a:t>: Avoiding and </a:t>
            </a:r>
            <a:r>
              <a:rPr lang="zh-CN" altLang="en-US" b="1" dirty="0"/>
              <a:t> </a:t>
            </a:r>
            <a:r>
              <a:rPr lang="en-GB" altLang="zh-CN" b="1" dirty="0"/>
              <a:t>utilizing </a:t>
            </a:r>
            <a:r>
              <a:rPr lang="en-CN" b="1" dirty="0"/>
              <a:t>the 𝜈</a:t>
            </a:r>
            <a:r>
              <a:rPr lang="en-CN" b="1" baseline="-25000" dirty="0"/>
              <a:t>r </a:t>
            </a:r>
            <a:r>
              <a:rPr lang="en-CN" b="1" dirty="0"/>
              <a:t>=3 integer resonance, </a:t>
            </a:r>
            <a:r>
              <a:rPr lang="en-GB" b="1" dirty="0"/>
              <a:t>introducing harmonic magnetic field</a:t>
            </a:r>
            <a:r>
              <a:rPr lang="en-CN" b="1" dirty="0"/>
              <a:t> for precession extraction.</a:t>
            </a:r>
          </a:p>
          <a:p>
            <a:pPr marL="285750" indent="-285750" algn="just">
              <a:lnSpc>
                <a:spcPct val="114000"/>
              </a:lnSpc>
              <a:buFont typeface="Wingdings" pitchFamily="2" charset="2"/>
              <a:buChar char="q"/>
            </a:pPr>
            <a:r>
              <a:rPr lang="en-CN" b="1" dirty="0"/>
              <a:t>It is </a:t>
            </a:r>
            <a:r>
              <a:rPr lang="en-GB" b="1" dirty="0"/>
              <a:t>beneficial to </a:t>
            </a:r>
            <a:r>
              <a:rPr lang="en-CN" b="1" dirty="0"/>
              <a:t>arrange injection and extraction components based long drifts. And the number of </a:t>
            </a:r>
            <a:r>
              <a:rPr lang="en-CN" b="1" dirty="0">
                <a:solidFill>
                  <a:srgbClr val="C00000"/>
                </a:solidFill>
              </a:rPr>
              <a:t>cavities</a:t>
            </a:r>
            <a:r>
              <a:rPr lang="en-CN" b="1" dirty="0"/>
              <a:t> is increased from 10 to 15, and turn separation is enlarged from </a:t>
            </a:r>
            <a:r>
              <a:rPr lang="en-CN" b="1" dirty="0">
                <a:solidFill>
                  <a:srgbClr val="C00000"/>
                </a:solidFill>
              </a:rPr>
              <a:t>10 mm to 15 mm</a:t>
            </a:r>
            <a:r>
              <a:rPr lang="en-CN" b="1" dirty="0"/>
              <a:t>. </a:t>
            </a:r>
          </a:p>
          <a:p>
            <a:pPr marL="285750" indent="-285750" algn="just">
              <a:lnSpc>
                <a:spcPct val="114000"/>
              </a:lnSpc>
              <a:buFont typeface="Wingdings" pitchFamily="2" charset="2"/>
              <a:buChar char="q"/>
            </a:pPr>
            <a:r>
              <a:rPr lang="en-US" b="1" dirty="0"/>
              <a:t>A</a:t>
            </a:r>
            <a:r>
              <a:rPr lang="en-GB" b="1" dirty="0"/>
              <a:t>djusting</a:t>
            </a:r>
            <a:r>
              <a:rPr lang="en-CN" b="1" dirty="0"/>
              <a:t> the working path of the extraction area, and controlling 𝜈</a:t>
            </a:r>
            <a:r>
              <a:rPr lang="en-CN" b="1" baseline="-25000" dirty="0"/>
              <a:t>r</a:t>
            </a:r>
            <a:r>
              <a:rPr lang="en-CN" b="1" dirty="0"/>
              <a:t>≈3 resonance to drive radial oscillation. Turn separation generated </a:t>
            </a:r>
            <a:r>
              <a:rPr lang="en-CN" b="1" dirty="0">
                <a:solidFill>
                  <a:srgbClr val="C00000"/>
                </a:solidFill>
              </a:rPr>
              <a:t>by precession </a:t>
            </a:r>
            <a:r>
              <a:rPr lang="en-CN" b="1" dirty="0"/>
              <a:t>can be increased to more than </a:t>
            </a:r>
            <a:r>
              <a:rPr lang="en-CN" b="1" dirty="0">
                <a:solidFill>
                  <a:srgbClr val="C00000"/>
                </a:solidFill>
              </a:rPr>
              <a:t>30 mm</a:t>
            </a:r>
            <a:r>
              <a:rPr lang="en-CN" b="1" dirty="0"/>
              <a:t>.</a:t>
            </a:r>
          </a:p>
        </p:txBody>
      </p:sp>
      <p:sp>
        <p:nvSpPr>
          <p:cNvPr id="3" name="矩形 19">
            <a:extLst>
              <a:ext uri="{FF2B5EF4-FFF2-40B4-BE49-F238E27FC236}">
                <a16:creationId xmlns:a16="http://schemas.microsoft.com/office/drawing/2014/main" id="{4A257AF1-9975-70AB-0579-AA3501BCD8BA}"/>
              </a:ext>
            </a:extLst>
          </p:cNvPr>
          <p:cNvSpPr/>
          <p:nvPr/>
        </p:nvSpPr>
        <p:spPr>
          <a:xfrm>
            <a:off x="5955288" y="1817007"/>
            <a:ext cx="5720776" cy="418850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19" name="文本框 99">
                <a:extLst>
                  <a:ext uri="{FF2B5EF4-FFF2-40B4-BE49-F238E27FC236}">
                    <a16:creationId xmlns:a16="http://schemas.microsoft.com/office/drawing/2014/main" id="{8DFD976C-AC99-ABED-28A1-727780B8B22B}"/>
                  </a:ext>
                </a:extLst>
              </p:cNvPr>
              <p:cNvSpPr txBox="1">
                <a:spLocks noChangeArrowheads="1"/>
              </p:cNvSpPr>
              <p:nvPr/>
            </p:nvSpPr>
            <p:spPr bwMode="auto">
              <a:xfrm>
                <a:off x="5521875" y="2599330"/>
                <a:ext cx="6649805" cy="7784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1pPr>
                <a:lvl2pPr marL="742950" indent="-28575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2pPr>
                <a:lvl3pPr marL="11430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3pPr>
                <a:lvl4pPr marL="16002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4pPr>
                <a:lvl5pPr marL="20574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9pPr>
              </a:lstStyle>
              <a:p>
                <a:pPr>
                  <a:buNone/>
                </a:pPr>
                <a14:m>
                  <m:oMathPara xmlns:m="http://schemas.openxmlformats.org/officeDocument/2006/math">
                    <m:oMathParaPr>
                      <m:jc m:val="center"/>
                    </m:oMathParaPr>
                    <m:oMath xmlns:m="http://schemas.openxmlformats.org/officeDocument/2006/math">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𝒓</m:t>
                      </m:r>
                      <m:r>
                        <a:rPr lang="en-US" altLang="zh-CN" sz="1400" b="1">
                          <a:solidFill>
                            <a:srgbClr val="0E3092"/>
                          </a:solidFill>
                          <a:latin typeface="Cambria Math" panose="02040503050406030204" pitchFamily="18" charset="0"/>
                          <a:ea typeface="微软雅黑" panose="020B0503020204020204" pitchFamily="34" charset="-122"/>
                        </a:rPr>
                        <m:t>=</m:t>
                      </m:r>
                      <m:f>
                        <m:fPr>
                          <m:ctrlPr>
                            <a:rPr lang="zh-CN" altLang="zh-CN" sz="1400" i="1">
                              <a:solidFill>
                                <a:srgbClr val="0E3092"/>
                              </a:solidFill>
                              <a:latin typeface="Cambria Math" panose="02040503050406030204" pitchFamily="18" charset="0"/>
                              <a:ea typeface="微软雅黑" panose="020B0503020204020204" pitchFamily="34" charset="-122"/>
                            </a:rPr>
                          </m:ctrlPr>
                        </m:fPr>
                        <m:num>
                          <m:sSub>
                            <m:sSubPr>
                              <m:ctrlPr>
                                <a:rPr lang="zh-CN" altLang="zh-CN" sz="1400" i="1">
                                  <a:solidFill>
                                    <a:srgbClr val="0E3092"/>
                                  </a:solidFill>
                                  <a:latin typeface="Cambria Math" panose="02040503050406030204" pitchFamily="18" charset="0"/>
                                  <a:ea typeface="微软雅黑" panose="020B0503020204020204" pitchFamily="34" charset="-122"/>
                                </a:rPr>
                              </m:ctrlPr>
                            </m:sSubPr>
                            <m:e>
                              <m:r>
                                <a:rPr lang="en-US" altLang="zh-CN" sz="1400" b="1" i="1">
                                  <a:solidFill>
                                    <a:srgbClr val="0E3092"/>
                                  </a:solidFill>
                                  <a:latin typeface="Cambria Math" panose="02040503050406030204" pitchFamily="18" charset="0"/>
                                  <a:ea typeface="微软雅黑" panose="020B0503020204020204" pitchFamily="34" charset="-122"/>
                                </a:rPr>
                                <m:t>𝑹</m:t>
                              </m:r>
                            </m:e>
                            <m:sub>
                              <m:r>
                                <a:rPr lang="en-US" altLang="zh-CN" sz="1400" b="1" i="1">
                                  <a:solidFill>
                                    <a:srgbClr val="0E3092"/>
                                  </a:solidFill>
                                  <a:latin typeface="Cambria Math" panose="02040503050406030204" pitchFamily="18" charset="0"/>
                                  <a:ea typeface="微软雅黑" panose="020B0503020204020204" pitchFamily="34" charset="-122"/>
                                </a:rPr>
                                <m:t>𝒆𝒙𝒕</m:t>
                              </m:r>
                            </m:sub>
                          </m:sSub>
                          <m:r>
                            <a:rPr lang="en-US" altLang="zh-CN" sz="1400" b="1" i="1">
                              <a:solidFill>
                                <a:srgbClr val="0E3092"/>
                              </a:solidFill>
                              <a:latin typeface="Cambria Math" panose="02040503050406030204" pitchFamily="18" charset="0"/>
                              <a:ea typeface="微软雅黑" panose="020B0503020204020204" pitchFamily="34" charset="-122"/>
                            </a:rPr>
                            <m:t>𝜸</m:t>
                          </m:r>
                        </m:num>
                        <m:den>
                          <m:r>
                            <a:rPr lang="en-US" altLang="zh-CN" sz="1400" b="1" i="1">
                              <a:solidFill>
                                <a:srgbClr val="0E3092"/>
                              </a:solidFill>
                              <a:latin typeface="Cambria Math" panose="02040503050406030204" pitchFamily="18" charset="0"/>
                              <a:ea typeface="微软雅黑" panose="020B0503020204020204" pitchFamily="34" charset="-122"/>
                            </a:rPr>
                            <m:t>𝟏</m:t>
                          </m:r>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𝜸</m:t>
                          </m:r>
                        </m:den>
                      </m:f>
                      <m:r>
                        <a:rPr lang="en-US" altLang="zh-CN" sz="1400" b="1">
                          <a:solidFill>
                            <a:srgbClr val="0E3092"/>
                          </a:solidFill>
                          <a:latin typeface="Cambria Math" panose="02040503050406030204" pitchFamily="18" charset="0"/>
                          <a:ea typeface="微软雅黑" panose="020B0503020204020204" pitchFamily="34" charset="-122"/>
                        </a:rPr>
                        <m:t>∙</m:t>
                      </m:r>
                      <m:f>
                        <m:fPr>
                          <m:ctrlPr>
                            <a:rPr lang="zh-CN" altLang="zh-CN" sz="1400" i="1">
                              <a:solidFill>
                                <a:srgbClr val="0E3092"/>
                              </a:solidFill>
                              <a:latin typeface="Cambria Math" panose="02040503050406030204" pitchFamily="18" charset="0"/>
                              <a:ea typeface="微软雅黑" panose="020B0503020204020204" pitchFamily="34" charset="-122"/>
                            </a:rPr>
                          </m:ctrlPr>
                        </m:fPr>
                        <m:num>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𝑬</m:t>
                          </m:r>
                        </m:num>
                        <m:den>
                          <m:r>
                            <a:rPr lang="en-US" altLang="zh-CN" sz="1400" b="1" i="1">
                              <a:solidFill>
                                <a:srgbClr val="0E3092"/>
                              </a:solidFill>
                              <a:latin typeface="Cambria Math" panose="02040503050406030204" pitchFamily="18" charset="0"/>
                              <a:ea typeface="微软雅黑" panose="020B0503020204020204" pitchFamily="34" charset="-122"/>
                            </a:rPr>
                            <m:t>𝑬</m:t>
                          </m:r>
                          <m:sSub>
                            <m:sSubPr>
                              <m:ctrlPr>
                                <a:rPr lang="zh-CN" altLang="zh-CN" sz="1400" i="1">
                                  <a:solidFill>
                                    <a:srgbClr val="0E3092"/>
                                  </a:solidFill>
                                  <a:latin typeface="Cambria Math" panose="02040503050406030204" pitchFamily="18" charset="0"/>
                                  <a:ea typeface="微软雅黑" panose="020B0503020204020204" pitchFamily="34" charset="-122"/>
                                </a:rPr>
                              </m:ctrlPr>
                            </m:sSubPr>
                            <m:e>
                              <m:r>
                                <a:rPr lang="en-US" altLang="zh-CN" sz="1400" b="1" i="1">
                                  <a:solidFill>
                                    <a:srgbClr val="0E3092"/>
                                  </a:solidFill>
                                  <a:latin typeface="Cambria Math" panose="02040503050406030204" pitchFamily="18" charset="0"/>
                                  <a:ea typeface="微软雅黑" panose="020B0503020204020204" pitchFamily="34" charset="-122"/>
                                </a:rPr>
                                <m:t>𝝊</m:t>
                              </m:r>
                            </m:e>
                            <m:sub>
                              <m:r>
                                <a:rPr lang="en-US" altLang="zh-CN" sz="1400" b="1" i="1">
                                  <a:solidFill>
                                    <a:srgbClr val="0E3092"/>
                                  </a:solidFill>
                                  <a:latin typeface="Cambria Math" panose="02040503050406030204" pitchFamily="18" charset="0"/>
                                  <a:ea typeface="微软雅黑" panose="020B0503020204020204" pitchFamily="34" charset="-122"/>
                                </a:rPr>
                                <m:t>𝒓</m:t>
                              </m:r>
                            </m:sub>
                          </m:sSub>
                        </m:den>
                      </m:f>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𝒙𝒔𝒊𝒏</m:t>
                      </m:r>
                      <m:d>
                        <m:dPr>
                          <m:ctrlPr>
                            <a:rPr lang="zh-CN" altLang="zh-CN" sz="1400" i="1">
                              <a:solidFill>
                                <a:srgbClr val="0E3092"/>
                              </a:solidFill>
                              <a:latin typeface="Cambria Math" panose="02040503050406030204" pitchFamily="18" charset="0"/>
                              <a:ea typeface="微软雅黑" panose="020B0503020204020204" pitchFamily="34" charset="-122"/>
                            </a:rPr>
                          </m:ctrlPr>
                        </m:dPr>
                        <m:e>
                          <m:r>
                            <a:rPr lang="en-US" altLang="zh-CN" sz="1400" b="1" i="1">
                              <a:solidFill>
                                <a:srgbClr val="0E3092"/>
                              </a:solidFill>
                              <a:latin typeface="Cambria Math" panose="02040503050406030204" pitchFamily="18" charset="0"/>
                              <a:ea typeface="微软雅黑" panose="020B0503020204020204" pitchFamily="34" charset="-122"/>
                            </a:rPr>
                            <m:t>𝟐</m:t>
                          </m:r>
                          <m:r>
                            <a:rPr lang="en-US" altLang="zh-CN" sz="1400" b="1" i="1">
                              <a:solidFill>
                                <a:srgbClr val="0E3092"/>
                              </a:solidFill>
                              <a:latin typeface="Cambria Math" panose="02040503050406030204" pitchFamily="18" charset="0"/>
                              <a:ea typeface="微软雅黑" panose="020B0503020204020204" pitchFamily="34" charset="-122"/>
                            </a:rPr>
                            <m:t>𝝅</m:t>
                          </m:r>
                          <m:r>
                            <a:rPr lang="en-US" altLang="zh-CN" sz="1400" b="1" i="1">
                              <a:solidFill>
                                <a:srgbClr val="0E3092"/>
                              </a:solidFill>
                              <a:latin typeface="Cambria Math" panose="02040503050406030204" pitchFamily="18" charset="0"/>
                              <a:ea typeface="微软雅黑" panose="020B0503020204020204" pitchFamily="34" charset="-122"/>
                            </a:rPr>
                            <m:t>𝒏</m:t>
                          </m:r>
                          <m:sSub>
                            <m:sSubPr>
                              <m:ctrlPr>
                                <a:rPr lang="zh-CN" altLang="zh-CN" sz="1400" i="1">
                                  <a:solidFill>
                                    <a:srgbClr val="0E3092"/>
                                  </a:solidFill>
                                  <a:latin typeface="Cambria Math" panose="02040503050406030204" pitchFamily="18" charset="0"/>
                                  <a:ea typeface="微软雅黑" panose="020B0503020204020204" pitchFamily="34" charset="-122"/>
                                </a:rPr>
                              </m:ctrlPr>
                            </m:sSubPr>
                            <m:e>
                              <m:r>
                                <a:rPr lang="en-US" altLang="zh-CN" sz="1400" b="1" i="1">
                                  <a:solidFill>
                                    <a:srgbClr val="0E3092"/>
                                  </a:solidFill>
                                  <a:latin typeface="Cambria Math" panose="02040503050406030204" pitchFamily="18" charset="0"/>
                                  <a:ea typeface="微软雅黑" panose="020B0503020204020204" pitchFamily="34" charset="-122"/>
                                </a:rPr>
                                <m:t>𝝊</m:t>
                              </m:r>
                            </m:e>
                            <m:sub>
                              <m:r>
                                <a:rPr lang="en-US" altLang="zh-CN" sz="1400" b="1" i="1">
                                  <a:solidFill>
                                    <a:srgbClr val="0E3092"/>
                                  </a:solidFill>
                                  <a:latin typeface="Cambria Math" panose="02040503050406030204" pitchFamily="18" charset="0"/>
                                  <a:ea typeface="微软雅黑" panose="020B0503020204020204" pitchFamily="34" charset="-122"/>
                                </a:rPr>
                                <m:t>𝒓</m:t>
                              </m:r>
                            </m:sub>
                          </m:sSub>
                        </m:e>
                      </m:d>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𝟐</m:t>
                      </m:r>
                      <m:r>
                        <a:rPr lang="en-US" altLang="zh-CN" sz="1400" b="1" i="1">
                          <a:solidFill>
                            <a:srgbClr val="0E3092"/>
                          </a:solidFill>
                          <a:latin typeface="Cambria Math" panose="02040503050406030204" pitchFamily="18" charset="0"/>
                          <a:ea typeface="微软雅黑" panose="020B0503020204020204" pitchFamily="34" charset="-122"/>
                        </a:rPr>
                        <m:t>𝝅</m:t>
                      </m:r>
                      <m:r>
                        <a:rPr lang="en-US" altLang="zh-CN" sz="1400" b="1">
                          <a:solidFill>
                            <a:srgbClr val="0E3092"/>
                          </a:solidFill>
                          <a:latin typeface="Cambria Math" panose="02040503050406030204" pitchFamily="18" charset="0"/>
                          <a:ea typeface="微软雅黑" panose="020B0503020204020204" pitchFamily="34" charset="-122"/>
                        </a:rPr>
                        <m:t>(</m:t>
                      </m:r>
                      <m:sSub>
                        <m:sSubPr>
                          <m:ctrlPr>
                            <a:rPr lang="zh-CN" altLang="zh-CN" sz="1400" i="1">
                              <a:solidFill>
                                <a:srgbClr val="0E3092"/>
                              </a:solidFill>
                              <a:latin typeface="Cambria Math" panose="02040503050406030204" pitchFamily="18" charset="0"/>
                              <a:ea typeface="微软雅黑" panose="020B0503020204020204" pitchFamily="34" charset="-122"/>
                            </a:rPr>
                          </m:ctrlPr>
                        </m:sSubPr>
                        <m:e>
                          <m:r>
                            <a:rPr lang="en-US" altLang="zh-CN" sz="1400" b="1" i="1">
                              <a:solidFill>
                                <a:srgbClr val="0E3092"/>
                              </a:solidFill>
                              <a:latin typeface="Cambria Math" panose="02040503050406030204" pitchFamily="18" charset="0"/>
                              <a:ea typeface="微软雅黑" panose="020B0503020204020204" pitchFamily="34" charset="-122"/>
                            </a:rPr>
                            <m:t>𝝊</m:t>
                          </m:r>
                        </m:e>
                        <m:sub>
                          <m:r>
                            <a:rPr lang="en-US" altLang="zh-CN" sz="1400" b="1" i="1">
                              <a:solidFill>
                                <a:srgbClr val="0E3092"/>
                              </a:solidFill>
                              <a:latin typeface="Cambria Math" panose="02040503050406030204" pitchFamily="18" charset="0"/>
                              <a:ea typeface="微软雅黑" panose="020B0503020204020204" pitchFamily="34" charset="-122"/>
                            </a:rPr>
                            <m:t>𝒓</m:t>
                          </m:r>
                        </m:sub>
                      </m:sSub>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𝟑</m:t>
                      </m:r>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𝒙𝒄𝒐𝒔</m:t>
                      </m:r>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1">
                          <a:solidFill>
                            <a:srgbClr val="0E3092"/>
                          </a:solidFill>
                          <a:latin typeface="Cambria Math" panose="02040503050406030204" pitchFamily="18" charset="0"/>
                          <a:ea typeface="微软雅黑" panose="020B0503020204020204" pitchFamily="34" charset="-122"/>
                        </a:rPr>
                        <m:t>𝟐</m:t>
                      </m:r>
                      <m:r>
                        <a:rPr lang="en-US" altLang="zh-CN" sz="1400" b="1" i="1">
                          <a:solidFill>
                            <a:srgbClr val="0E3092"/>
                          </a:solidFill>
                          <a:latin typeface="Cambria Math" panose="02040503050406030204" pitchFamily="18" charset="0"/>
                          <a:ea typeface="微软雅黑" panose="020B0503020204020204" pitchFamily="34" charset="-122"/>
                        </a:rPr>
                        <m:t>𝝅</m:t>
                      </m:r>
                      <m:r>
                        <a:rPr lang="en-US" altLang="zh-CN" sz="1400" b="1" i="1">
                          <a:solidFill>
                            <a:srgbClr val="0E3092"/>
                          </a:solidFill>
                          <a:latin typeface="Cambria Math" panose="02040503050406030204" pitchFamily="18" charset="0"/>
                          <a:ea typeface="微软雅黑" panose="020B0503020204020204" pitchFamily="34" charset="-122"/>
                        </a:rPr>
                        <m:t>𝒏</m:t>
                      </m:r>
                      <m:r>
                        <a:rPr lang="en-US" altLang="zh-CN" sz="1400" b="1">
                          <a:solidFill>
                            <a:srgbClr val="0E3092"/>
                          </a:solidFill>
                          <a:latin typeface="Cambria Math" panose="02040503050406030204" pitchFamily="18" charset="0"/>
                          <a:ea typeface="微软雅黑" panose="020B0503020204020204" pitchFamily="34" charset="-122"/>
                        </a:rPr>
                        <m:t>(</m:t>
                      </m:r>
                      <m:sSub>
                        <m:sSubPr>
                          <m:ctrlPr>
                            <a:rPr lang="zh-CN" altLang="zh-CN" sz="1400" i="1">
                              <a:solidFill>
                                <a:srgbClr val="0E3092"/>
                              </a:solidFill>
                              <a:latin typeface="Cambria Math" panose="02040503050406030204" pitchFamily="18" charset="0"/>
                              <a:ea typeface="微软雅黑" panose="020B0503020204020204" pitchFamily="34" charset="-122"/>
                            </a:rPr>
                          </m:ctrlPr>
                        </m:sSubPr>
                        <m:e>
                          <m:r>
                            <a:rPr lang="en-US" altLang="zh-CN" sz="1400" b="1" i="1">
                              <a:solidFill>
                                <a:srgbClr val="0E3092"/>
                              </a:solidFill>
                              <a:latin typeface="Cambria Math" panose="02040503050406030204" pitchFamily="18" charset="0"/>
                              <a:ea typeface="微软雅黑" panose="020B0503020204020204" pitchFamily="34" charset="-122"/>
                            </a:rPr>
                            <m:t>𝝊</m:t>
                          </m:r>
                        </m:e>
                        <m:sub>
                          <m:r>
                            <a:rPr lang="en-US" altLang="zh-CN" sz="1400" b="1" i="1">
                              <a:solidFill>
                                <a:srgbClr val="0E3092"/>
                              </a:solidFill>
                              <a:latin typeface="Cambria Math" panose="02040503050406030204" pitchFamily="18" charset="0"/>
                              <a:ea typeface="微软雅黑" panose="020B0503020204020204" pitchFamily="34" charset="-122"/>
                            </a:rPr>
                            <m:t>𝒓</m:t>
                          </m:r>
                        </m:sub>
                      </m:sSub>
                      <m:r>
                        <a:rPr lang="en-US" altLang="zh-CN" sz="1400" b="1">
                          <a:solidFill>
                            <a:srgbClr val="0E3092"/>
                          </a:solidFill>
                          <a:latin typeface="Cambria Math" panose="02040503050406030204" pitchFamily="18" charset="0"/>
                          <a:ea typeface="微软雅黑" panose="020B0503020204020204" pitchFamily="34" charset="-122"/>
                        </a:rPr>
                        <m:t>−</m:t>
                      </m:r>
                      <m:r>
                        <a:rPr lang="en-US" altLang="zh-CN" sz="1400" b="1" i="0" smtClean="0">
                          <a:solidFill>
                            <a:srgbClr val="0E3092"/>
                          </a:solidFill>
                          <a:latin typeface="Cambria Math" panose="02040503050406030204" pitchFamily="18" charset="0"/>
                          <a:ea typeface="微软雅黑" panose="020B0503020204020204" pitchFamily="34" charset="-122"/>
                        </a:rPr>
                        <m:t>𝟑</m:t>
                      </m:r>
                      <m:r>
                        <a:rPr lang="en-US" altLang="zh-CN" sz="1400" b="1">
                          <a:solidFill>
                            <a:srgbClr val="0E3092"/>
                          </a:solidFill>
                          <a:latin typeface="Cambria Math" panose="02040503050406030204" pitchFamily="18" charset="0"/>
                          <a:ea typeface="微软雅黑" panose="020B0503020204020204" pitchFamily="34" charset="-122"/>
                        </a:rPr>
                        <m:t>))</m:t>
                      </m:r>
                    </m:oMath>
                  </m:oMathPara>
                </a14:m>
                <a:endParaRPr lang="zh-CN" altLang="zh-CN" sz="1400" dirty="0">
                  <a:solidFill>
                    <a:srgbClr val="0E3092"/>
                  </a:solidFill>
                  <a:latin typeface="Times New Roman" panose="02020603050405020304" pitchFamily="18" charset="0"/>
                  <a:ea typeface="微软雅黑" panose="020B0503020204020204" pitchFamily="34" charset="-122"/>
                </a:endParaRPr>
              </a:p>
              <a:p>
                <a:pPr>
                  <a:buNone/>
                </a:pPr>
                <a:endParaRPr lang="zh-CN" altLang="zh-CN" sz="1600" dirty="0">
                  <a:solidFill>
                    <a:srgbClr val="0E3092"/>
                  </a:solidFill>
                  <a:latin typeface="Times New Roman" panose="02020603050405020304" pitchFamily="18" charset="0"/>
                  <a:ea typeface="微软雅黑" panose="020B0503020204020204" pitchFamily="34" charset="-122"/>
                </a:endParaRPr>
              </a:p>
            </p:txBody>
          </p:sp>
        </mc:Choice>
        <mc:Fallback xmlns="">
          <p:sp>
            <p:nvSpPr>
              <p:cNvPr id="19" name="文本框 99">
                <a:extLst>
                  <a:ext uri="{FF2B5EF4-FFF2-40B4-BE49-F238E27FC236}">
                    <a16:creationId xmlns:a16="http://schemas.microsoft.com/office/drawing/2014/main" id="{8DFD976C-AC99-ABED-28A1-727780B8B22B}"/>
                  </a:ext>
                </a:extLst>
              </p:cNvPr>
              <p:cNvSpPr txBox="1">
                <a:spLocks noRot="1" noChangeAspect="1" noMove="1" noResize="1" noEditPoints="1" noAdjustHandles="1" noChangeArrowheads="1" noChangeShapeType="1" noTextEdit="1"/>
              </p:cNvSpPr>
              <p:nvPr/>
            </p:nvSpPr>
            <p:spPr bwMode="auto">
              <a:xfrm>
                <a:off x="5521875" y="2599330"/>
                <a:ext cx="6649805" cy="778483"/>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N">
                    <a:noFill/>
                  </a:rPr>
                  <a:t> </a:t>
                </a:r>
              </a:p>
            </p:txBody>
          </p:sp>
        </mc:Fallback>
      </mc:AlternateContent>
      <p:sp>
        <p:nvSpPr>
          <p:cNvPr id="20" name="文本框 99">
            <a:extLst>
              <a:ext uri="{FF2B5EF4-FFF2-40B4-BE49-F238E27FC236}">
                <a16:creationId xmlns:a16="http://schemas.microsoft.com/office/drawing/2014/main" id="{CBCF210E-8112-2AEF-8804-4424028FCDA1}"/>
              </a:ext>
            </a:extLst>
          </p:cNvPr>
          <p:cNvSpPr txBox="1">
            <a:spLocks noChangeArrowheads="1"/>
          </p:cNvSpPr>
          <p:nvPr/>
        </p:nvSpPr>
        <p:spPr bwMode="auto">
          <a:xfrm>
            <a:off x="6665287" y="3172723"/>
            <a:ext cx="9903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1pPr>
            <a:lvl2pPr marL="742950" indent="-28575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2pPr>
            <a:lvl3pPr marL="11430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3pPr>
            <a:lvl4pPr marL="16002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4pPr>
            <a:lvl5pPr marL="20574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9pPr>
          </a:lstStyle>
          <a:p>
            <a:pPr>
              <a:buNone/>
            </a:pPr>
            <a:r>
              <a:rPr lang="en-US" altLang="zh-CN" sz="1400" dirty="0">
                <a:solidFill>
                  <a:srgbClr val="0E3092"/>
                </a:solidFill>
                <a:latin typeface="Times New Roman" panose="02020603050405020304" pitchFamily="18" charset="0"/>
                <a:ea typeface="微软雅黑" panose="020B0503020204020204" pitchFamily="34" charset="-122"/>
              </a:rPr>
              <a:t>Energy gain</a:t>
            </a:r>
            <a:endParaRPr lang="zh-CN" altLang="zh-CN" sz="1400" dirty="0">
              <a:solidFill>
                <a:srgbClr val="0E3092"/>
              </a:solidFill>
              <a:latin typeface="Times New Roman" panose="02020603050405020304" pitchFamily="18" charset="0"/>
              <a:ea typeface="微软雅黑" panose="020B0503020204020204" pitchFamily="34" charset="-122"/>
            </a:endParaRPr>
          </a:p>
        </p:txBody>
      </p:sp>
      <p:sp>
        <p:nvSpPr>
          <p:cNvPr id="21" name="文本框 99">
            <a:extLst>
              <a:ext uri="{FF2B5EF4-FFF2-40B4-BE49-F238E27FC236}">
                <a16:creationId xmlns:a16="http://schemas.microsoft.com/office/drawing/2014/main" id="{982940CD-9F88-FC41-1CCC-AEBD534D2C11}"/>
              </a:ext>
            </a:extLst>
          </p:cNvPr>
          <p:cNvSpPr txBox="1">
            <a:spLocks noChangeArrowheads="1"/>
          </p:cNvSpPr>
          <p:nvPr/>
        </p:nvSpPr>
        <p:spPr bwMode="auto">
          <a:xfrm>
            <a:off x="7655684" y="3072124"/>
            <a:ext cx="13182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1pPr>
            <a:lvl2pPr marL="742950" indent="-28575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2pPr>
            <a:lvl3pPr marL="11430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3pPr>
            <a:lvl4pPr marL="16002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4pPr>
            <a:lvl5pPr marL="20574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9pPr>
          </a:lstStyle>
          <a:p>
            <a:pPr algn="ctr">
              <a:buNone/>
            </a:pPr>
            <a:r>
              <a:rPr lang="en-GB" altLang="zh-CN" sz="1600" dirty="0">
                <a:solidFill>
                  <a:srgbClr val="0E3092"/>
                </a:solidFill>
                <a:latin typeface="Times New Roman" panose="02020603050405020304" pitchFamily="18" charset="0"/>
                <a:ea typeface="微软雅黑" panose="020B0503020204020204" pitchFamily="34" charset="-122"/>
              </a:rPr>
              <a:t>nonlinear resonance</a:t>
            </a:r>
            <a:endParaRPr lang="zh-CN" altLang="zh-CN" sz="1600" dirty="0">
              <a:solidFill>
                <a:srgbClr val="0E3092"/>
              </a:solidFill>
              <a:latin typeface="Times New Roman" panose="02020603050405020304" pitchFamily="18" charset="0"/>
              <a:ea typeface="微软雅黑" panose="020B0503020204020204" pitchFamily="34" charset="-122"/>
            </a:endParaRPr>
          </a:p>
        </p:txBody>
      </p:sp>
      <p:sp>
        <p:nvSpPr>
          <p:cNvPr id="22" name="文本框 99">
            <a:extLst>
              <a:ext uri="{FF2B5EF4-FFF2-40B4-BE49-F238E27FC236}">
                <a16:creationId xmlns:a16="http://schemas.microsoft.com/office/drawing/2014/main" id="{501FB046-EE7E-C05B-6E91-236ADC4A05D1}"/>
              </a:ext>
            </a:extLst>
          </p:cNvPr>
          <p:cNvSpPr txBox="1">
            <a:spLocks noChangeArrowheads="1"/>
          </p:cNvSpPr>
          <p:nvPr/>
        </p:nvSpPr>
        <p:spPr bwMode="auto">
          <a:xfrm>
            <a:off x="9349881" y="3077330"/>
            <a:ext cx="1950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1pPr>
            <a:lvl2pPr marL="742950" indent="-28575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2pPr>
            <a:lvl3pPr marL="11430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3pPr>
            <a:lvl4pPr marL="16002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4pPr>
            <a:lvl5pPr marL="2057400" indent="-228600">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5pPr>
            <a:lvl6pPr marL="25146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6pPr>
            <a:lvl7pPr marL="29718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7pPr>
            <a:lvl8pPr marL="34290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8pPr>
            <a:lvl9pPr marL="3886200" indent="-228600" eaLnBrk="0" fontAlgn="base" hangingPunct="0">
              <a:spcBef>
                <a:spcPct val="0"/>
              </a:spcBef>
              <a:spcAft>
                <a:spcPct val="0"/>
              </a:spcAft>
              <a:buClr>
                <a:srgbClr val="000066"/>
              </a:buClr>
              <a:buFont typeface="Wingdings" panose="05000000000000000000" pitchFamily="2" charset="2"/>
              <a:buChar char="Ø"/>
              <a:defRPr sz="2400" b="1">
                <a:solidFill>
                  <a:schemeClr val="tx1"/>
                </a:solidFill>
                <a:latin typeface="华文楷体" panose="02010600040101010101" pitchFamily="2" charset="-122"/>
                <a:ea typeface="华文楷体" panose="02010600040101010101" pitchFamily="2" charset="-122"/>
              </a:defRPr>
            </a:lvl9pPr>
          </a:lstStyle>
          <a:p>
            <a:pPr>
              <a:buNone/>
            </a:pPr>
            <a:r>
              <a:rPr lang="en-GB" altLang="zh-CN" sz="1400" dirty="0">
                <a:solidFill>
                  <a:srgbClr val="0E3092"/>
                </a:solidFill>
                <a:latin typeface="Times New Roman" panose="02020603050405020304" pitchFamily="18" charset="0"/>
                <a:ea typeface="微软雅黑" panose="020B0503020204020204" pitchFamily="34" charset="-122"/>
              </a:rPr>
              <a:t>Precession due to integer resonance</a:t>
            </a:r>
            <a:endParaRPr lang="zh-CN" altLang="zh-CN" sz="1400" dirty="0">
              <a:solidFill>
                <a:srgbClr val="0E3092"/>
              </a:solidFill>
              <a:latin typeface="Times New Roman" panose="02020603050405020304" pitchFamily="18" charset="0"/>
              <a:ea typeface="微软雅黑" panose="020B0503020204020204" pitchFamily="34" charset="-122"/>
            </a:endParaRPr>
          </a:p>
        </p:txBody>
      </p:sp>
      <p:sp>
        <p:nvSpPr>
          <p:cNvPr id="23" name="矩形 44">
            <a:extLst>
              <a:ext uri="{FF2B5EF4-FFF2-40B4-BE49-F238E27FC236}">
                <a16:creationId xmlns:a16="http://schemas.microsoft.com/office/drawing/2014/main" id="{6C08507A-8D29-A1DD-EA65-83693FE805A9}"/>
              </a:ext>
            </a:extLst>
          </p:cNvPr>
          <p:cNvSpPr/>
          <p:nvPr/>
        </p:nvSpPr>
        <p:spPr bwMode="auto">
          <a:xfrm>
            <a:off x="6625852" y="2570425"/>
            <a:ext cx="924023" cy="1110267"/>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1" i="0" u="none" strike="noStrike" cap="none" normalizeH="0" baseline="0">
              <a:ln w="38100">
                <a:solidFill>
                  <a:schemeClr val="tx1"/>
                </a:solidFill>
              </a:ln>
              <a:solidFill>
                <a:schemeClr val="tx1"/>
              </a:solidFill>
              <a:effectLst/>
              <a:latin typeface="Calibri" panose="020F0502020204030204" pitchFamily="34" charset="0"/>
              <a:ea typeface="宋体" panose="02010600030101010101" pitchFamily="2" charset="-122"/>
            </a:endParaRPr>
          </a:p>
        </p:txBody>
      </p:sp>
      <p:sp>
        <p:nvSpPr>
          <p:cNvPr id="24" name="矩形 45">
            <a:extLst>
              <a:ext uri="{FF2B5EF4-FFF2-40B4-BE49-F238E27FC236}">
                <a16:creationId xmlns:a16="http://schemas.microsoft.com/office/drawing/2014/main" id="{0E2D0FE8-2747-6AEF-CF72-B52329E84E03}"/>
              </a:ext>
            </a:extLst>
          </p:cNvPr>
          <p:cNvSpPr/>
          <p:nvPr/>
        </p:nvSpPr>
        <p:spPr bwMode="auto">
          <a:xfrm>
            <a:off x="7692986" y="2698305"/>
            <a:ext cx="1229962" cy="972721"/>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1" i="0" u="none" strike="noStrike" cap="none" normalizeH="0" baseline="0">
              <a:ln w="38100">
                <a:solidFill>
                  <a:schemeClr val="tx1"/>
                </a:solidFill>
              </a:ln>
              <a:solidFill>
                <a:schemeClr val="tx1"/>
              </a:solidFill>
              <a:effectLst/>
              <a:latin typeface="Calibri" panose="020F0502020204030204" pitchFamily="34" charset="0"/>
              <a:ea typeface="宋体" panose="02010600030101010101" pitchFamily="2" charset="-122"/>
            </a:endParaRPr>
          </a:p>
        </p:txBody>
      </p:sp>
      <p:sp>
        <p:nvSpPr>
          <p:cNvPr id="25" name="矩形 46">
            <a:extLst>
              <a:ext uri="{FF2B5EF4-FFF2-40B4-BE49-F238E27FC236}">
                <a16:creationId xmlns:a16="http://schemas.microsoft.com/office/drawing/2014/main" id="{CC61061E-50EA-C60C-8B3B-6DAEA641667B}"/>
              </a:ext>
            </a:extLst>
          </p:cNvPr>
          <p:cNvSpPr/>
          <p:nvPr/>
        </p:nvSpPr>
        <p:spPr bwMode="auto">
          <a:xfrm>
            <a:off x="9065852" y="2667994"/>
            <a:ext cx="2431103" cy="993553"/>
          </a:xfrm>
          <a:prstGeom prst="rect">
            <a:avLst/>
          </a:prstGeom>
          <a:no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Tx/>
              <a:buNone/>
            </a:pPr>
            <a:endParaRPr kumimoji="0" lang="zh-CN" altLang="en-US" sz="1800" b="1" i="0" u="none" strike="noStrike" cap="none" normalizeH="0" baseline="0">
              <a:ln w="38100">
                <a:solidFill>
                  <a:schemeClr val="tx1"/>
                </a:solidFill>
              </a:ln>
              <a:solidFill>
                <a:schemeClr val="tx1"/>
              </a:solidFill>
              <a:effectLst/>
              <a:latin typeface="Calibri" panose="020F0502020204030204" pitchFamily="34" charset="0"/>
              <a:ea typeface="宋体" panose="02010600030101010101" pitchFamily="2" charset="-122"/>
            </a:endParaRPr>
          </a:p>
        </p:txBody>
      </p:sp>
      <p:pic>
        <p:nvPicPr>
          <p:cNvPr id="26" name="图片 47">
            <a:extLst>
              <a:ext uri="{FF2B5EF4-FFF2-40B4-BE49-F238E27FC236}">
                <a16:creationId xmlns:a16="http://schemas.microsoft.com/office/drawing/2014/main" id="{24BE7E71-412A-0462-CA44-8B6428864A1F}"/>
              </a:ext>
            </a:extLst>
          </p:cNvPr>
          <p:cNvPicPr>
            <a:picLocks noChangeAspect="1"/>
          </p:cNvPicPr>
          <p:nvPr/>
        </p:nvPicPr>
        <p:blipFill>
          <a:blip r:embed="rId4"/>
          <a:stretch>
            <a:fillRect/>
          </a:stretch>
        </p:blipFill>
        <p:spPr>
          <a:xfrm>
            <a:off x="9458469" y="3871378"/>
            <a:ext cx="2207505" cy="1692846"/>
          </a:xfrm>
          <a:prstGeom prst="rect">
            <a:avLst/>
          </a:prstGeom>
        </p:spPr>
      </p:pic>
      <p:cxnSp>
        <p:nvCxnSpPr>
          <p:cNvPr id="27" name="直接箭头连接符 48">
            <a:extLst>
              <a:ext uri="{FF2B5EF4-FFF2-40B4-BE49-F238E27FC236}">
                <a16:creationId xmlns:a16="http://schemas.microsoft.com/office/drawing/2014/main" id="{9DF96BF7-F7E8-2F54-1DBC-6D9061E39E85}"/>
              </a:ext>
            </a:extLst>
          </p:cNvPr>
          <p:cNvCxnSpPr/>
          <p:nvPr/>
        </p:nvCxnSpPr>
        <p:spPr>
          <a:xfrm flipV="1">
            <a:off x="11163670" y="3994907"/>
            <a:ext cx="1" cy="9277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47">
            <a:extLst>
              <a:ext uri="{FF2B5EF4-FFF2-40B4-BE49-F238E27FC236}">
                <a16:creationId xmlns:a16="http://schemas.microsoft.com/office/drawing/2014/main" id="{15C92FC7-9836-F93F-51D5-E2A331C94454}"/>
              </a:ext>
            </a:extLst>
          </p:cNvPr>
          <p:cNvSpPr txBox="1"/>
          <p:nvPr/>
        </p:nvSpPr>
        <p:spPr>
          <a:xfrm>
            <a:off x="10875479" y="4922657"/>
            <a:ext cx="821257" cy="276999"/>
          </a:xfrm>
          <a:prstGeom prst="rect">
            <a:avLst/>
          </a:prstGeom>
          <a:noFill/>
        </p:spPr>
        <p:txBody>
          <a:bodyPr wrap="square" rtlCol="0">
            <a:spAutoFit/>
          </a:bodyPr>
          <a:lstStyle/>
          <a:p>
            <a:r>
              <a:rPr lang="en-US" altLang="zh-CN" sz="1200" b="1" dirty="0">
                <a:solidFill>
                  <a:srgbClr val="0B57D3"/>
                </a:solidFill>
              </a:rPr>
              <a:t>Septum</a:t>
            </a:r>
            <a:endParaRPr lang="zh-CN" altLang="en-US" sz="1200" b="1" dirty="0">
              <a:solidFill>
                <a:srgbClr val="0B57D3"/>
              </a:solidFill>
            </a:endParaRPr>
          </a:p>
        </p:txBody>
      </p:sp>
      <p:grpSp>
        <p:nvGrpSpPr>
          <p:cNvPr id="37" name="组合 50">
            <a:extLst>
              <a:ext uri="{FF2B5EF4-FFF2-40B4-BE49-F238E27FC236}">
                <a16:creationId xmlns:a16="http://schemas.microsoft.com/office/drawing/2014/main" id="{4F319C9B-6740-5973-109E-93121721E7AA}"/>
              </a:ext>
            </a:extLst>
          </p:cNvPr>
          <p:cNvGrpSpPr/>
          <p:nvPr/>
        </p:nvGrpSpPr>
        <p:grpSpPr>
          <a:xfrm>
            <a:off x="7578807" y="3889466"/>
            <a:ext cx="1869413" cy="1732268"/>
            <a:chOff x="7490485" y="3817082"/>
            <a:chExt cx="1869413" cy="1732268"/>
          </a:xfrm>
        </p:grpSpPr>
        <p:pic>
          <p:nvPicPr>
            <p:cNvPr id="38" name="图片 55">
              <a:extLst>
                <a:ext uri="{FF2B5EF4-FFF2-40B4-BE49-F238E27FC236}">
                  <a16:creationId xmlns:a16="http://schemas.microsoft.com/office/drawing/2014/main" id="{96FDA39A-D6BA-F927-8B10-028B4F433E34}"/>
                </a:ext>
              </a:extLst>
            </p:cNvPr>
            <p:cNvPicPr/>
            <p:nvPr/>
          </p:nvPicPr>
          <p:blipFill rotWithShape="1">
            <a:blip r:embed="rId5">
              <a:extLst>
                <a:ext uri="{28A0092B-C50C-407E-A947-70E740481C1C}">
                  <a14:useLocalDpi xmlns:a14="http://schemas.microsoft.com/office/drawing/2010/main" val="0"/>
                </a:ext>
              </a:extLst>
            </a:blip>
            <a:srcRect l="47445" b="12957"/>
            <a:stretch/>
          </p:blipFill>
          <p:spPr bwMode="auto">
            <a:xfrm>
              <a:off x="7802310" y="3817082"/>
              <a:ext cx="1557588" cy="1506948"/>
            </a:xfrm>
            <a:prstGeom prst="rect">
              <a:avLst/>
            </a:prstGeom>
            <a:noFill/>
            <a:ln>
              <a:noFill/>
            </a:ln>
          </p:spPr>
        </p:pic>
        <p:sp>
          <p:nvSpPr>
            <p:cNvPr id="39" name="椭圆 56">
              <a:extLst>
                <a:ext uri="{FF2B5EF4-FFF2-40B4-BE49-F238E27FC236}">
                  <a16:creationId xmlns:a16="http://schemas.microsoft.com/office/drawing/2014/main" id="{1A7E5F7D-CACA-D87A-9323-6DAAC9FF74D9}"/>
                </a:ext>
              </a:extLst>
            </p:cNvPr>
            <p:cNvSpPr/>
            <p:nvPr/>
          </p:nvSpPr>
          <p:spPr>
            <a:xfrm>
              <a:off x="8156769" y="4213802"/>
              <a:ext cx="412053" cy="453842"/>
            </a:xfrm>
            <a:prstGeom prst="ellipse">
              <a:avLst/>
            </a:prstGeom>
            <a:noFill/>
            <a:ln w="28575">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noFill/>
              </a:endParaRPr>
            </a:p>
          </p:txBody>
        </p:sp>
        <p:sp>
          <p:nvSpPr>
            <p:cNvPr id="40" name="文本框 9">
              <a:extLst>
                <a:ext uri="{FF2B5EF4-FFF2-40B4-BE49-F238E27FC236}">
                  <a16:creationId xmlns:a16="http://schemas.microsoft.com/office/drawing/2014/main" id="{ABFFCED2-1307-083C-7A72-043BD45C0B78}"/>
                </a:ext>
              </a:extLst>
            </p:cNvPr>
            <p:cNvSpPr txBox="1"/>
            <p:nvPr/>
          </p:nvSpPr>
          <p:spPr>
            <a:xfrm>
              <a:off x="8299821" y="5272351"/>
              <a:ext cx="412053" cy="276999"/>
            </a:xfrm>
            <a:prstGeom prst="rect">
              <a:avLst/>
            </a:prstGeom>
            <a:noFill/>
          </p:spPr>
          <p:txBody>
            <a:bodyPr wrap="square" rtlCol="0">
              <a:spAutoFit/>
            </a:bodyPr>
            <a:lstStyle/>
            <a:p>
              <a:r>
                <a:rPr lang="en-US" altLang="zh-CN" sz="1200" b="1" i="1" dirty="0">
                  <a:latin typeface="Times New Roman" panose="02020603050405020304" pitchFamily="18" charset="0"/>
                  <a:cs typeface="Times New Roman" panose="02020603050405020304" pitchFamily="18" charset="0"/>
                </a:rPr>
                <a:t>V</a:t>
              </a:r>
              <a:r>
                <a:rPr lang="en-US" altLang="zh-CN" sz="1200" b="1" i="1" baseline="-25000" dirty="0">
                  <a:latin typeface="Times New Roman" panose="02020603050405020304" pitchFamily="18" charset="0"/>
                  <a:cs typeface="Times New Roman" panose="02020603050405020304" pitchFamily="18" charset="0"/>
                </a:rPr>
                <a:t>r</a:t>
              </a:r>
              <a:endParaRPr lang="zh-CN" altLang="en-US" sz="1200" b="1" i="1" baseline="-25000" dirty="0">
                <a:latin typeface="Times New Roman" panose="02020603050405020304" pitchFamily="18" charset="0"/>
                <a:cs typeface="Times New Roman" panose="02020603050405020304" pitchFamily="18" charset="0"/>
              </a:endParaRPr>
            </a:p>
          </p:txBody>
        </p:sp>
        <p:sp>
          <p:nvSpPr>
            <p:cNvPr id="41" name="文本框 56">
              <a:extLst>
                <a:ext uri="{FF2B5EF4-FFF2-40B4-BE49-F238E27FC236}">
                  <a16:creationId xmlns:a16="http://schemas.microsoft.com/office/drawing/2014/main" id="{66531E9F-030C-D25E-2652-A020A5A9CC9B}"/>
                </a:ext>
              </a:extLst>
            </p:cNvPr>
            <p:cNvSpPr txBox="1"/>
            <p:nvPr/>
          </p:nvSpPr>
          <p:spPr>
            <a:xfrm>
              <a:off x="7490485" y="4315773"/>
              <a:ext cx="412053" cy="276999"/>
            </a:xfrm>
            <a:prstGeom prst="rect">
              <a:avLst/>
            </a:prstGeom>
            <a:noFill/>
          </p:spPr>
          <p:txBody>
            <a:bodyPr wrap="square" rtlCol="0">
              <a:spAutoFit/>
            </a:bodyPr>
            <a:lstStyle/>
            <a:p>
              <a:r>
                <a:rPr lang="en-US" altLang="zh-CN" sz="1200" b="1" i="1" dirty="0">
                  <a:latin typeface="Times New Roman" panose="02020603050405020304" pitchFamily="18" charset="0"/>
                  <a:cs typeface="Times New Roman" panose="02020603050405020304" pitchFamily="18" charset="0"/>
                </a:rPr>
                <a:t>V</a:t>
              </a:r>
              <a:r>
                <a:rPr lang="en-US" altLang="zh-CN" sz="1200" b="1" i="1" baseline="-25000" dirty="0">
                  <a:latin typeface="Times New Roman" panose="02020603050405020304" pitchFamily="18" charset="0"/>
                  <a:cs typeface="Times New Roman" panose="02020603050405020304" pitchFamily="18" charset="0"/>
                </a:rPr>
                <a:t>z</a:t>
              </a:r>
              <a:endParaRPr lang="zh-CN" altLang="en-US" sz="1200" b="1" i="1" baseline="-25000" dirty="0">
                <a:latin typeface="Times New Roman" panose="02020603050405020304" pitchFamily="18" charset="0"/>
                <a:cs typeface="Times New Roman" panose="02020603050405020304" pitchFamily="18" charset="0"/>
              </a:endParaRPr>
            </a:p>
          </p:txBody>
        </p:sp>
      </p:grpSp>
      <p:grpSp>
        <p:nvGrpSpPr>
          <p:cNvPr id="42" name="组合 59">
            <a:extLst>
              <a:ext uri="{FF2B5EF4-FFF2-40B4-BE49-F238E27FC236}">
                <a16:creationId xmlns:a16="http://schemas.microsoft.com/office/drawing/2014/main" id="{0A66C913-8CF9-4CAC-DC41-E0FEC3C4DD6B}"/>
              </a:ext>
            </a:extLst>
          </p:cNvPr>
          <p:cNvGrpSpPr/>
          <p:nvPr/>
        </p:nvGrpSpPr>
        <p:grpSpPr>
          <a:xfrm>
            <a:off x="6197284" y="3909469"/>
            <a:ext cx="1445902" cy="1434307"/>
            <a:chOff x="6160238" y="3725987"/>
            <a:chExt cx="1445902" cy="1434307"/>
          </a:xfrm>
        </p:grpSpPr>
        <p:pic>
          <p:nvPicPr>
            <p:cNvPr id="43" name="图片 20">
              <a:extLst>
                <a:ext uri="{FF2B5EF4-FFF2-40B4-BE49-F238E27FC236}">
                  <a16:creationId xmlns:a16="http://schemas.microsoft.com/office/drawing/2014/main" id="{65F28526-0F56-279D-7C88-812BFD6777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60238" y="3725987"/>
              <a:ext cx="1445902" cy="1434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4" name="直接箭头连接符 61">
              <a:extLst>
                <a:ext uri="{FF2B5EF4-FFF2-40B4-BE49-F238E27FC236}">
                  <a16:creationId xmlns:a16="http://schemas.microsoft.com/office/drawing/2014/main" id="{5553F2BE-E808-EA1B-D140-B7848D5EFB52}"/>
                </a:ext>
              </a:extLst>
            </p:cNvPr>
            <p:cNvCxnSpPr/>
            <p:nvPr/>
          </p:nvCxnSpPr>
          <p:spPr>
            <a:xfrm flipV="1">
              <a:off x="7097580" y="4102704"/>
              <a:ext cx="183437" cy="962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61">
              <a:extLst>
                <a:ext uri="{FF2B5EF4-FFF2-40B4-BE49-F238E27FC236}">
                  <a16:creationId xmlns:a16="http://schemas.microsoft.com/office/drawing/2014/main" id="{DE363736-877E-4E1B-AF47-94C720FC4B55}"/>
                </a:ext>
              </a:extLst>
            </p:cNvPr>
            <p:cNvSpPr txBox="1"/>
            <p:nvPr/>
          </p:nvSpPr>
          <p:spPr>
            <a:xfrm>
              <a:off x="6533738" y="4109937"/>
              <a:ext cx="698902" cy="276999"/>
            </a:xfrm>
            <a:prstGeom prst="rect">
              <a:avLst/>
            </a:prstGeom>
            <a:noFill/>
          </p:spPr>
          <p:txBody>
            <a:bodyPr wrap="square" rtlCol="0">
              <a:spAutoFit/>
            </a:bodyPr>
            <a:lstStyle/>
            <a:p>
              <a:r>
                <a:rPr lang="en-US" altLang="zh-CN" sz="1200" b="1" dirty="0">
                  <a:solidFill>
                    <a:srgbClr val="0B57D3"/>
                  </a:solidFill>
                </a:rPr>
                <a:t>Cavity</a:t>
              </a:r>
              <a:endParaRPr lang="zh-CN" altLang="en-US" sz="1200" b="1" dirty="0">
                <a:solidFill>
                  <a:srgbClr val="0B57D3"/>
                </a:solidFill>
              </a:endParaRPr>
            </a:p>
          </p:txBody>
        </p:sp>
        <p:cxnSp>
          <p:nvCxnSpPr>
            <p:cNvPr id="46" name="直接箭头连接符 63">
              <a:extLst>
                <a:ext uri="{FF2B5EF4-FFF2-40B4-BE49-F238E27FC236}">
                  <a16:creationId xmlns:a16="http://schemas.microsoft.com/office/drawing/2014/main" id="{6C1119D4-6E4A-EB68-6AC3-2A5723B4EE14}"/>
                </a:ext>
              </a:extLst>
            </p:cNvPr>
            <p:cNvCxnSpPr/>
            <p:nvPr/>
          </p:nvCxnSpPr>
          <p:spPr>
            <a:xfrm>
              <a:off x="6939372" y="4685477"/>
              <a:ext cx="61614" cy="1949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71">
              <a:extLst>
                <a:ext uri="{FF2B5EF4-FFF2-40B4-BE49-F238E27FC236}">
                  <a16:creationId xmlns:a16="http://schemas.microsoft.com/office/drawing/2014/main" id="{BD962B4B-EDBD-002A-A624-005D147F0520}"/>
                </a:ext>
              </a:extLst>
            </p:cNvPr>
            <p:cNvSpPr txBox="1"/>
            <p:nvPr/>
          </p:nvSpPr>
          <p:spPr>
            <a:xfrm>
              <a:off x="6436425" y="4407650"/>
              <a:ext cx="914858" cy="276999"/>
            </a:xfrm>
            <a:prstGeom prst="rect">
              <a:avLst/>
            </a:prstGeom>
            <a:noFill/>
          </p:spPr>
          <p:txBody>
            <a:bodyPr wrap="square" rtlCol="0">
              <a:spAutoFit/>
            </a:bodyPr>
            <a:lstStyle/>
            <a:p>
              <a:r>
                <a:rPr lang="en-US" altLang="zh-CN" sz="1200" b="1" dirty="0">
                  <a:solidFill>
                    <a:srgbClr val="0B57D3"/>
                  </a:solidFill>
                </a:rPr>
                <a:t>Long drift</a:t>
              </a:r>
              <a:endParaRPr lang="zh-CN" altLang="en-US" sz="1200" b="1" dirty="0">
                <a:solidFill>
                  <a:srgbClr val="0B57D3"/>
                </a:solidFill>
              </a:endParaRPr>
            </a:p>
          </p:txBody>
        </p:sp>
      </p:grpSp>
      <p:cxnSp>
        <p:nvCxnSpPr>
          <p:cNvPr id="49" name="直接箭头连接符 65">
            <a:extLst>
              <a:ext uri="{FF2B5EF4-FFF2-40B4-BE49-F238E27FC236}">
                <a16:creationId xmlns:a16="http://schemas.microsoft.com/office/drawing/2014/main" id="{23932985-05B3-628B-D306-D600FB6C1B4C}"/>
              </a:ext>
            </a:extLst>
          </p:cNvPr>
          <p:cNvCxnSpPr/>
          <p:nvPr/>
        </p:nvCxnSpPr>
        <p:spPr>
          <a:xfrm flipH="1">
            <a:off x="7160485" y="3680692"/>
            <a:ext cx="109201" cy="314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66">
            <a:extLst>
              <a:ext uri="{FF2B5EF4-FFF2-40B4-BE49-F238E27FC236}">
                <a16:creationId xmlns:a16="http://schemas.microsoft.com/office/drawing/2014/main" id="{F1E3705E-918C-0766-433B-E300E26AD2D6}"/>
              </a:ext>
            </a:extLst>
          </p:cNvPr>
          <p:cNvCxnSpPr>
            <a:stCxn id="24" idx="2"/>
          </p:cNvCxnSpPr>
          <p:nvPr/>
        </p:nvCxnSpPr>
        <p:spPr>
          <a:xfrm>
            <a:off x="8307967" y="3671026"/>
            <a:ext cx="185880" cy="5885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67">
            <a:extLst>
              <a:ext uri="{FF2B5EF4-FFF2-40B4-BE49-F238E27FC236}">
                <a16:creationId xmlns:a16="http://schemas.microsoft.com/office/drawing/2014/main" id="{752343E2-2131-7F4E-FE4D-F0C2C99C8095}"/>
              </a:ext>
            </a:extLst>
          </p:cNvPr>
          <p:cNvCxnSpPr/>
          <p:nvPr/>
        </p:nvCxnSpPr>
        <p:spPr>
          <a:xfrm>
            <a:off x="10412842" y="3689523"/>
            <a:ext cx="593458" cy="5190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任意多边形: 形状 193">
            <a:extLst>
              <a:ext uri="{FF2B5EF4-FFF2-40B4-BE49-F238E27FC236}">
                <a16:creationId xmlns:a16="http://schemas.microsoft.com/office/drawing/2014/main" id="{4D84F221-4BD9-8850-A687-158224805114}"/>
              </a:ext>
            </a:extLst>
          </p:cNvPr>
          <p:cNvSpPr/>
          <p:nvPr/>
        </p:nvSpPr>
        <p:spPr bwMode="auto">
          <a:xfrm>
            <a:off x="5955287" y="1816180"/>
            <a:ext cx="5736969"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US" altLang="zh-CN" sz="2000" b="1" dirty="0">
                <a:solidFill>
                  <a:schemeClr val="bg1"/>
                </a:solidFill>
              </a:rPr>
              <a:t>Integer resonance and</a:t>
            </a:r>
            <a:r>
              <a:rPr lang="zh-CN" altLang="en-US" sz="2000" b="1" dirty="0">
                <a:solidFill>
                  <a:schemeClr val="bg1"/>
                </a:solidFill>
              </a:rPr>
              <a:t> </a:t>
            </a:r>
            <a:r>
              <a:rPr lang="en-GB" altLang="zh-CN" sz="2000" b="1" dirty="0">
                <a:solidFill>
                  <a:schemeClr val="bg1"/>
                </a:solidFill>
              </a:rPr>
              <a:t>precession</a:t>
            </a:r>
            <a:r>
              <a:rPr lang="zh-CN" altLang="en-US" sz="2000" b="1" dirty="0">
                <a:solidFill>
                  <a:schemeClr val="bg1"/>
                </a:solidFill>
              </a:rPr>
              <a:t> </a:t>
            </a:r>
            <a:r>
              <a:rPr lang="en-US" altLang="zh-CN" sz="2000" b="1" dirty="0">
                <a:solidFill>
                  <a:schemeClr val="bg1"/>
                </a:solidFill>
              </a:rPr>
              <a:t>extraction</a:t>
            </a:r>
            <a:endParaRPr lang="zh-CN" altLang="en-US" sz="2000" b="1" dirty="0">
              <a:solidFill>
                <a:schemeClr val="bg1"/>
              </a:solidFill>
            </a:endParaRPr>
          </a:p>
        </p:txBody>
      </p:sp>
      <p:sp>
        <p:nvSpPr>
          <p:cNvPr id="64" name="TextBox 63">
            <a:extLst>
              <a:ext uri="{FF2B5EF4-FFF2-40B4-BE49-F238E27FC236}">
                <a16:creationId xmlns:a16="http://schemas.microsoft.com/office/drawing/2014/main" id="{A9C927B2-7DD7-99A8-7266-F5555FDA3628}"/>
              </a:ext>
            </a:extLst>
          </p:cNvPr>
          <p:cNvSpPr txBox="1"/>
          <p:nvPr/>
        </p:nvSpPr>
        <p:spPr>
          <a:xfrm>
            <a:off x="12801600" y="3338623"/>
            <a:ext cx="184731" cy="369332"/>
          </a:xfrm>
          <a:prstGeom prst="rect">
            <a:avLst/>
          </a:prstGeom>
          <a:noFill/>
        </p:spPr>
        <p:txBody>
          <a:bodyPr wrap="none" rtlCol="0">
            <a:spAutoFit/>
          </a:bodyPr>
          <a:lstStyle/>
          <a:p>
            <a:endParaRPr lang="en-CN"/>
          </a:p>
        </p:txBody>
      </p:sp>
      <p:sp>
        <p:nvSpPr>
          <p:cNvPr id="81" name="矩形 114">
            <a:extLst>
              <a:ext uri="{FF2B5EF4-FFF2-40B4-BE49-F238E27FC236}">
                <a16:creationId xmlns:a16="http://schemas.microsoft.com/office/drawing/2014/main" id="{3E257A4F-3608-4223-0378-87A9447555D8}"/>
              </a:ext>
            </a:extLst>
          </p:cNvPr>
          <p:cNvSpPr/>
          <p:nvPr/>
        </p:nvSpPr>
        <p:spPr>
          <a:xfrm>
            <a:off x="533850" y="1827219"/>
            <a:ext cx="5220000" cy="41885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4" name="TextBox 3">
            <a:extLst>
              <a:ext uri="{FF2B5EF4-FFF2-40B4-BE49-F238E27FC236}">
                <a16:creationId xmlns:a16="http://schemas.microsoft.com/office/drawing/2014/main" id="{7CD8343F-BC8F-31AB-3290-4A7C619BA717}"/>
              </a:ext>
            </a:extLst>
          </p:cNvPr>
          <p:cNvSpPr txBox="1"/>
          <p:nvPr/>
        </p:nvSpPr>
        <p:spPr>
          <a:xfrm>
            <a:off x="531813" y="6015719"/>
            <a:ext cx="11160443" cy="524603"/>
          </a:xfrm>
          <a:prstGeom prst="rect">
            <a:avLst/>
          </a:prstGeom>
          <a:noFill/>
          <a:ln>
            <a:noFill/>
          </a:ln>
        </p:spPr>
        <p:txBody>
          <a:bodyPr wrap="square" anchor="ctr">
            <a:noAutofit/>
          </a:bodyPr>
          <a:lstStyle/>
          <a:p>
            <a:pPr algn="just"/>
            <a:r>
              <a:rPr lang="en-GB" sz="2000" b="1" dirty="0">
                <a:solidFill>
                  <a:srgbClr val="C00000"/>
                </a:solidFill>
              </a:rPr>
              <a:t>Longitudinal defocusing phase and </a:t>
            </a:r>
            <a:r>
              <a:rPr lang="en-GB" sz="2000" b="1" dirty="0" err="1">
                <a:solidFill>
                  <a:srgbClr val="C00000"/>
                </a:solidFill>
              </a:rPr>
              <a:t>reasoance</a:t>
            </a:r>
            <a:r>
              <a:rPr lang="en-GB" sz="2000" b="1" dirty="0">
                <a:solidFill>
                  <a:srgbClr val="C00000"/>
                </a:solidFill>
              </a:rPr>
              <a:t> precession leads to beam envelope growth</a:t>
            </a:r>
            <a:endParaRPr lang="en-CN" sz="2000" b="1" dirty="0">
              <a:solidFill>
                <a:srgbClr val="C00000"/>
              </a:solidFill>
            </a:endParaRPr>
          </a:p>
        </p:txBody>
      </p:sp>
      <p:sp>
        <p:nvSpPr>
          <p:cNvPr id="2" name="文本框 146">
            <a:extLst>
              <a:ext uri="{FF2B5EF4-FFF2-40B4-BE49-F238E27FC236}">
                <a16:creationId xmlns:a16="http://schemas.microsoft.com/office/drawing/2014/main" id="{80AEF233-C96B-4589-91FF-BD30A1C41A10}"/>
              </a:ext>
            </a:extLst>
          </p:cNvPr>
          <p:cNvSpPr txBox="1"/>
          <p:nvPr/>
        </p:nvSpPr>
        <p:spPr>
          <a:xfrm>
            <a:off x="173911" y="40658"/>
            <a:ext cx="12018089" cy="851515"/>
          </a:xfrm>
          <a:prstGeom prst="rect">
            <a:avLst/>
          </a:prstGeom>
          <a:noFill/>
        </p:spPr>
        <p:txBody>
          <a:bodyPr wrap="square" rtlCol="0">
            <a:spAutoFit/>
          </a:bodyPr>
          <a:lstStyle/>
          <a:p>
            <a:pPr>
              <a:lnSpc>
                <a:spcPct val="110000"/>
              </a:lnSpc>
              <a:defRPr/>
            </a:pPr>
            <a:r>
              <a:rPr lang="en-GB" altLang="zh-CN" sz="4800" b="1" dirty="0">
                <a:solidFill>
                  <a:prstClr val="white"/>
                </a:solidFill>
                <a:latin typeface="Bahnschrift SemiLight Condensed" panose="020B0502040204020203" pitchFamily="34" charset="0"/>
                <a:ea typeface="微软雅黑" panose="020B0503020204020204" pitchFamily="34" charset="-122"/>
                <a:sym typeface="+mn-lt"/>
              </a:rPr>
              <a:t>Possible</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US" altLang="zh-CN" sz="4800" b="1" dirty="0">
                <a:solidFill>
                  <a:prstClr val="white"/>
                </a:solidFill>
                <a:latin typeface="Bahnschrift SemiLight Condensed" panose="020B0502040204020203" pitchFamily="34" charset="0"/>
                <a:ea typeface="微软雅黑" panose="020B0503020204020204" pitchFamily="34" charset="-122"/>
                <a:sym typeface="+mn-lt"/>
              </a:rPr>
              <a:t>solutions</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US" altLang="zh-CN" sz="4800" b="1" dirty="0">
                <a:solidFill>
                  <a:prstClr val="white"/>
                </a:solidFill>
                <a:latin typeface="Bahnschrift SemiLight Condensed" panose="020B0502040204020203" pitchFamily="34" charset="0"/>
                <a:ea typeface="微软雅黑" panose="020B0503020204020204" pitchFamily="34" charset="-122"/>
                <a:sym typeface="+mn-lt"/>
              </a:rPr>
              <a:t>for</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GB" altLang="zh-CN" sz="4800" b="1" dirty="0">
                <a:solidFill>
                  <a:prstClr val="white"/>
                </a:solidFill>
                <a:latin typeface="Bahnschrift SemiLight Condensed" panose="020B0502040204020203" pitchFamily="34" charset="0"/>
                <a:ea typeface="微软雅黑" panose="020B0503020204020204" pitchFamily="34" charset="-122"/>
                <a:sym typeface="+mn-lt"/>
              </a:rPr>
              <a:t>extraction</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p>
        </p:txBody>
      </p:sp>
    </p:spTree>
    <p:extLst>
      <p:ext uri="{BB962C8B-B14F-4D97-AF65-F5344CB8AC3E}">
        <p14:creationId xmlns:p14="http://schemas.microsoft.com/office/powerpoint/2010/main" val="2417909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9">
            <a:extLst>
              <a:ext uri="{FF2B5EF4-FFF2-40B4-BE49-F238E27FC236}">
                <a16:creationId xmlns:a16="http://schemas.microsoft.com/office/drawing/2014/main" id="{DA80A1CB-2A75-2391-1521-1D4F0EBF2BFA}"/>
              </a:ext>
            </a:extLst>
          </p:cNvPr>
          <p:cNvSpPr/>
          <p:nvPr/>
        </p:nvSpPr>
        <p:spPr>
          <a:xfrm>
            <a:off x="8768262" y="1837807"/>
            <a:ext cx="2907801" cy="1870147"/>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8" name="组合 105">
            <a:extLst>
              <a:ext uri="{FF2B5EF4-FFF2-40B4-BE49-F238E27FC236}">
                <a16:creationId xmlns:a16="http://schemas.microsoft.com/office/drawing/2014/main" id="{AFA0AD4E-BAC3-87F1-B427-A2E6B54C7975}"/>
              </a:ext>
            </a:extLst>
          </p:cNvPr>
          <p:cNvGrpSpPr>
            <a:grpSpLocks/>
          </p:cNvGrpSpPr>
          <p:nvPr/>
        </p:nvGrpSpPr>
        <p:grpSpPr bwMode="auto">
          <a:xfrm>
            <a:off x="439735" y="1027112"/>
            <a:ext cx="11318879" cy="658812"/>
            <a:chOff x="860259" y="1579891"/>
            <a:chExt cx="11318960" cy="905811"/>
          </a:xfrm>
        </p:grpSpPr>
        <p:grpSp>
          <p:nvGrpSpPr>
            <p:cNvPr id="29" name="组合 106">
              <a:extLst>
                <a:ext uri="{FF2B5EF4-FFF2-40B4-BE49-F238E27FC236}">
                  <a16:creationId xmlns:a16="http://schemas.microsoft.com/office/drawing/2014/main" id="{AF435CD8-F907-9906-7AD6-4FC87C0C4C5C}"/>
                </a:ext>
              </a:extLst>
            </p:cNvPr>
            <p:cNvGrpSpPr>
              <a:grpSpLocks/>
            </p:cNvGrpSpPr>
            <p:nvPr/>
          </p:nvGrpSpPr>
          <p:grpSpPr bwMode="auto">
            <a:xfrm>
              <a:off x="860259" y="1579891"/>
              <a:ext cx="11272921" cy="905811"/>
              <a:chOff x="429948" y="1597484"/>
              <a:chExt cx="12114571" cy="973441"/>
            </a:xfrm>
          </p:grpSpPr>
          <p:sp>
            <p:nvSpPr>
              <p:cNvPr id="31" name="矩形: 剪去单角 108">
                <a:extLst>
                  <a:ext uri="{FF2B5EF4-FFF2-40B4-BE49-F238E27FC236}">
                    <a16:creationId xmlns:a16="http://schemas.microsoft.com/office/drawing/2014/main" id="{5CDDA402-E07F-1294-5A1D-5FE7F84A45AD}"/>
                  </a:ext>
                </a:extLst>
              </p:cNvPr>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2" name="直角三角形 109">
                <a:extLst>
                  <a:ext uri="{FF2B5EF4-FFF2-40B4-BE49-F238E27FC236}">
                    <a16:creationId xmlns:a16="http://schemas.microsoft.com/office/drawing/2014/main" id="{B37117B0-7711-0E2C-83B7-A21CDC2F9DAD}"/>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3" name="组合 110">
                <a:extLst>
                  <a:ext uri="{FF2B5EF4-FFF2-40B4-BE49-F238E27FC236}">
                    <a16:creationId xmlns:a16="http://schemas.microsoft.com/office/drawing/2014/main" id="{8D56CBC3-0300-BACC-93FB-B5E219E838E5}"/>
                  </a:ext>
                </a:extLst>
              </p:cNvPr>
              <p:cNvGrpSpPr>
                <a:grpSpLocks/>
              </p:cNvGrpSpPr>
              <p:nvPr/>
            </p:nvGrpSpPr>
            <p:grpSpPr bwMode="auto">
              <a:xfrm>
                <a:off x="429948" y="1651433"/>
                <a:ext cx="2357744" cy="865542"/>
                <a:chOff x="429948" y="1651433"/>
                <a:chExt cx="2357744" cy="865542"/>
              </a:xfrm>
            </p:grpSpPr>
            <p:sp>
              <p:nvSpPr>
                <p:cNvPr id="34" name="任意多边形: 形状 111">
                  <a:extLst>
                    <a:ext uri="{FF2B5EF4-FFF2-40B4-BE49-F238E27FC236}">
                      <a16:creationId xmlns:a16="http://schemas.microsoft.com/office/drawing/2014/main" id="{6DCC98DB-9524-BFAB-AB5B-9E15D35FD95C}"/>
                    </a:ext>
                  </a:extLst>
                </p:cNvPr>
                <p:cNvSpPr/>
                <p:nvPr/>
              </p:nvSpPr>
              <p:spPr>
                <a:xfrm>
                  <a:off x="479425" y="1651433"/>
                  <a:ext cx="2308267"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35" name="矩形 112">
                  <a:extLst>
                    <a:ext uri="{FF2B5EF4-FFF2-40B4-BE49-F238E27FC236}">
                      <a16:creationId xmlns:a16="http://schemas.microsoft.com/office/drawing/2014/main" id="{C5B486B2-BF10-0898-66A0-5A032FC95B7C}"/>
                    </a:ext>
                  </a:extLst>
                </p:cNvPr>
                <p:cNvSpPr/>
                <p:nvPr/>
              </p:nvSpPr>
              <p:spPr>
                <a:xfrm>
                  <a:off x="429948" y="1741807"/>
                  <a:ext cx="2252155"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Extraction</a:t>
                  </a:r>
                  <a:endParaRPr lang="zh-CN" altLang="en-US" sz="2400" b="1" spc="50" dirty="0">
                    <a:ln w="3175">
                      <a:noFill/>
                    </a:ln>
                    <a:solidFill>
                      <a:srgbClr val="FFFF00"/>
                    </a:solidFill>
                    <a:latin typeface="Arial" panose="020B0604020202020204"/>
                    <a:cs typeface="+mn-ea"/>
                    <a:sym typeface="+mn-lt"/>
                  </a:endParaRPr>
                </a:p>
              </p:txBody>
            </p:sp>
          </p:grpSp>
        </p:grpSp>
        <p:sp>
          <p:nvSpPr>
            <p:cNvPr id="30" name="矩形 107">
              <a:extLst>
                <a:ext uri="{FF2B5EF4-FFF2-40B4-BE49-F238E27FC236}">
                  <a16:creationId xmlns:a16="http://schemas.microsoft.com/office/drawing/2014/main" id="{EAD4A6B2-5F3F-FF30-9D76-C8CC0F4C32F6}"/>
                </a:ext>
              </a:extLst>
            </p:cNvPr>
            <p:cNvSpPr/>
            <p:nvPr/>
          </p:nvSpPr>
          <p:spPr>
            <a:xfrm>
              <a:off x="3055964" y="1728745"/>
              <a:ext cx="9123255"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Three options for beam extraction (2)</a:t>
              </a:r>
            </a:p>
          </p:txBody>
        </p:sp>
      </p:grpSp>
      <p:sp>
        <p:nvSpPr>
          <p:cNvPr id="64" name="TextBox 63">
            <a:extLst>
              <a:ext uri="{FF2B5EF4-FFF2-40B4-BE49-F238E27FC236}">
                <a16:creationId xmlns:a16="http://schemas.microsoft.com/office/drawing/2014/main" id="{A9C927B2-7DD7-99A8-7266-F5555FDA3628}"/>
              </a:ext>
            </a:extLst>
          </p:cNvPr>
          <p:cNvSpPr txBox="1"/>
          <p:nvPr/>
        </p:nvSpPr>
        <p:spPr>
          <a:xfrm>
            <a:off x="12801600" y="3338623"/>
            <a:ext cx="184731" cy="369332"/>
          </a:xfrm>
          <a:prstGeom prst="rect">
            <a:avLst/>
          </a:prstGeom>
          <a:noFill/>
        </p:spPr>
        <p:txBody>
          <a:bodyPr wrap="none" rtlCol="0">
            <a:spAutoFit/>
          </a:bodyPr>
          <a:lstStyle/>
          <a:p>
            <a:endParaRPr lang="en-CN"/>
          </a:p>
        </p:txBody>
      </p:sp>
      <p:pic>
        <p:nvPicPr>
          <p:cNvPr id="4" name="图片 78">
            <a:extLst>
              <a:ext uri="{FF2B5EF4-FFF2-40B4-BE49-F238E27FC236}">
                <a16:creationId xmlns:a16="http://schemas.microsoft.com/office/drawing/2014/main" id="{C46E972D-8D74-C807-8C50-113DE6AEC0B6}"/>
              </a:ext>
            </a:extLst>
          </p:cNvPr>
          <p:cNvPicPr>
            <a:picLocks noChangeAspect="1"/>
          </p:cNvPicPr>
          <p:nvPr/>
        </p:nvPicPr>
        <p:blipFill>
          <a:blip r:embed="rId3"/>
          <a:stretch>
            <a:fillRect/>
          </a:stretch>
        </p:blipFill>
        <p:spPr>
          <a:xfrm>
            <a:off x="8932905" y="1905430"/>
            <a:ext cx="2650631" cy="1766865"/>
          </a:xfrm>
          <a:prstGeom prst="rect">
            <a:avLst/>
          </a:prstGeom>
        </p:spPr>
      </p:pic>
      <p:cxnSp>
        <p:nvCxnSpPr>
          <p:cNvPr id="8" name="直接连接符 82">
            <a:extLst>
              <a:ext uri="{FF2B5EF4-FFF2-40B4-BE49-F238E27FC236}">
                <a16:creationId xmlns:a16="http://schemas.microsoft.com/office/drawing/2014/main" id="{4E02D342-16EA-E521-0008-8EB44F54F7E1}"/>
              </a:ext>
            </a:extLst>
          </p:cNvPr>
          <p:cNvCxnSpPr>
            <a:cxnSpLocks/>
          </p:cNvCxnSpPr>
          <p:nvPr/>
        </p:nvCxnSpPr>
        <p:spPr bwMode="auto">
          <a:xfrm>
            <a:off x="10888206" y="2721396"/>
            <a:ext cx="0" cy="905933"/>
          </a:xfrm>
          <a:prstGeom prst="line">
            <a:avLst/>
          </a:prstGeom>
          <a:solidFill>
            <a:srgbClr val="FFFFFF"/>
          </a:solidFill>
          <a:ln w="15240" cap="flat" cmpd="sng" algn="ctr">
            <a:solidFill>
              <a:srgbClr val="FF0000"/>
            </a:solidFill>
            <a:prstDash val="solid"/>
            <a:round/>
            <a:headEnd type="none" w="med" len="med"/>
            <a:tailEnd type="none" w="med" len="med"/>
          </a:ln>
        </p:spPr>
      </p:cxnSp>
      <p:sp>
        <p:nvSpPr>
          <p:cNvPr id="9" name="文本框 83">
            <a:extLst>
              <a:ext uri="{FF2B5EF4-FFF2-40B4-BE49-F238E27FC236}">
                <a16:creationId xmlns:a16="http://schemas.microsoft.com/office/drawing/2014/main" id="{D6270DA9-8D30-719A-7320-95D6A5EE7A57}"/>
              </a:ext>
            </a:extLst>
          </p:cNvPr>
          <p:cNvSpPr txBox="1"/>
          <p:nvPr/>
        </p:nvSpPr>
        <p:spPr>
          <a:xfrm>
            <a:off x="9095631" y="3084768"/>
            <a:ext cx="871900" cy="276999"/>
          </a:xfrm>
          <a:prstGeom prst="rect">
            <a:avLst/>
          </a:prstGeom>
          <a:noFill/>
        </p:spPr>
        <p:txBody>
          <a:bodyPr wrap="square" rtlCol="0">
            <a:spAutoFit/>
          </a:bodyPr>
          <a:lstStyle/>
          <a:p>
            <a:r>
              <a:rPr lang="en-US" altLang="zh-CN" sz="1200" b="1" dirty="0">
                <a:solidFill>
                  <a:srgbClr val="0B57D3"/>
                </a:solidFill>
              </a:rPr>
              <a:t>Septum</a:t>
            </a:r>
            <a:endParaRPr lang="zh-CN" altLang="en-US" sz="1200" b="1" dirty="0">
              <a:solidFill>
                <a:srgbClr val="0B57D3"/>
              </a:solidFill>
            </a:endParaRPr>
          </a:p>
        </p:txBody>
      </p:sp>
      <p:cxnSp>
        <p:nvCxnSpPr>
          <p:cNvPr id="10" name="直接箭头连接符 84">
            <a:extLst>
              <a:ext uri="{FF2B5EF4-FFF2-40B4-BE49-F238E27FC236}">
                <a16:creationId xmlns:a16="http://schemas.microsoft.com/office/drawing/2014/main" id="{A66CC063-A95E-E23E-C48B-B56483C1B50A}"/>
              </a:ext>
            </a:extLst>
          </p:cNvPr>
          <p:cNvCxnSpPr>
            <a:cxnSpLocks/>
            <a:stCxn id="9" idx="3"/>
          </p:cNvCxnSpPr>
          <p:nvPr/>
        </p:nvCxnSpPr>
        <p:spPr bwMode="auto">
          <a:xfrm flipV="1">
            <a:off x="9967531" y="3174362"/>
            <a:ext cx="920675" cy="48906"/>
          </a:xfrm>
          <a:prstGeom prst="straightConnector1">
            <a:avLst/>
          </a:prstGeom>
          <a:solidFill>
            <a:srgbClr val="FFFFFF"/>
          </a:solidFill>
          <a:ln w="9525" cap="flat" cmpd="sng" algn="ctr">
            <a:solidFill>
              <a:srgbClr val="FF0000"/>
            </a:solidFill>
            <a:prstDash val="solid"/>
            <a:round/>
            <a:headEnd type="none" w="med" len="med"/>
            <a:tailEnd type="triangle"/>
          </a:ln>
        </p:spPr>
      </p:cxnSp>
      <p:sp>
        <p:nvSpPr>
          <p:cNvPr id="16" name="TextBox 15">
            <a:extLst>
              <a:ext uri="{FF2B5EF4-FFF2-40B4-BE49-F238E27FC236}">
                <a16:creationId xmlns:a16="http://schemas.microsoft.com/office/drawing/2014/main" id="{9F9B83F0-A5A4-2061-6B57-C1945765C551}"/>
              </a:ext>
            </a:extLst>
          </p:cNvPr>
          <p:cNvSpPr txBox="1"/>
          <p:nvPr/>
        </p:nvSpPr>
        <p:spPr>
          <a:xfrm>
            <a:off x="534599" y="1866185"/>
            <a:ext cx="8000192" cy="1817357"/>
          </a:xfrm>
          <a:prstGeom prst="rect">
            <a:avLst/>
          </a:prstGeom>
          <a:noFill/>
        </p:spPr>
        <p:txBody>
          <a:bodyPr wrap="square">
            <a:spAutoFit/>
          </a:bodyPr>
          <a:lstStyle/>
          <a:p>
            <a:pPr marL="342900" indent="-342900" algn="just">
              <a:lnSpc>
                <a:spcPct val="114000"/>
              </a:lnSpc>
              <a:buFont typeface="Wingdings" pitchFamily="2" charset="2"/>
              <a:buChar char="q"/>
            </a:pPr>
            <a:r>
              <a:rPr lang="en-CN" sz="2000" b="1" dirty="0"/>
              <a:t>In order to avoid crossing the resonance 𝜈</a:t>
            </a:r>
            <a:r>
              <a:rPr lang="en-CN" sz="2000" b="1" baseline="-25000" dirty="0"/>
              <a:t>𝑟</a:t>
            </a:r>
            <a:r>
              <a:rPr lang="en-CN" sz="2000" b="1" dirty="0"/>
              <a:t>=𝟑, there is a </a:t>
            </a:r>
            <a:r>
              <a:rPr lang="en-CN" sz="2000" b="1" dirty="0">
                <a:solidFill>
                  <a:schemeClr val="accent1">
                    <a:lumMod val="75000"/>
                  </a:schemeClr>
                </a:solidFill>
              </a:rPr>
              <a:t>certain phase </a:t>
            </a:r>
            <a:r>
              <a:rPr lang="en-GB" sz="2000" b="1" dirty="0">
                <a:solidFill>
                  <a:schemeClr val="accent1">
                    <a:lumMod val="75000"/>
                  </a:schemeClr>
                </a:solidFill>
              </a:rPr>
              <a:t>shift with RF system</a:t>
            </a:r>
            <a:r>
              <a:rPr lang="en-CN" sz="2000" b="1" dirty="0">
                <a:solidFill>
                  <a:schemeClr val="accent1">
                    <a:lumMod val="75000"/>
                  </a:schemeClr>
                </a:solidFill>
              </a:rPr>
              <a:t> near extraction region.</a:t>
            </a:r>
          </a:p>
          <a:p>
            <a:pPr marL="342900" indent="-342900" algn="just">
              <a:lnSpc>
                <a:spcPct val="114000"/>
              </a:lnSpc>
              <a:buFont typeface="Wingdings" pitchFamily="2" charset="2"/>
              <a:buChar char="q"/>
            </a:pPr>
            <a:r>
              <a:rPr lang="en-CN" sz="2000" b="1" dirty="0"/>
              <a:t>The phase width and energy </a:t>
            </a:r>
            <a:r>
              <a:rPr lang="en-GB" sz="2000" b="1" dirty="0"/>
              <a:t>dispersion</a:t>
            </a:r>
            <a:r>
              <a:rPr lang="en-CN" sz="2000" b="1" dirty="0"/>
              <a:t> of the beam increase during extraction, which causes the </a:t>
            </a:r>
            <a:r>
              <a:rPr lang="en-CN" sz="2000" b="1" dirty="0">
                <a:solidFill>
                  <a:srgbClr val="C00000"/>
                </a:solidFill>
              </a:rPr>
              <a:t>beam envelope increases</a:t>
            </a:r>
            <a:r>
              <a:rPr lang="en-CN" sz="2000" b="1" dirty="0"/>
              <a:t> to a certain amount during precession extraction.</a:t>
            </a:r>
          </a:p>
        </p:txBody>
      </p:sp>
      <p:sp>
        <p:nvSpPr>
          <p:cNvPr id="24" name="矩形 114">
            <a:extLst>
              <a:ext uri="{FF2B5EF4-FFF2-40B4-BE49-F238E27FC236}">
                <a16:creationId xmlns:a16="http://schemas.microsoft.com/office/drawing/2014/main" id="{14C1C7B2-37EA-4772-C44B-0ED9A12F44E9}"/>
              </a:ext>
            </a:extLst>
          </p:cNvPr>
          <p:cNvSpPr/>
          <p:nvPr/>
        </p:nvSpPr>
        <p:spPr>
          <a:xfrm>
            <a:off x="533850" y="1827219"/>
            <a:ext cx="8068520" cy="188073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pic>
        <p:nvPicPr>
          <p:cNvPr id="3" name="图片 36">
            <a:extLst>
              <a:ext uri="{FF2B5EF4-FFF2-40B4-BE49-F238E27FC236}">
                <a16:creationId xmlns:a16="http://schemas.microsoft.com/office/drawing/2014/main" id="{801ABE88-64CB-59CE-1B02-676BD4A46F50}"/>
              </a:ext>
            </a:extLst>
          </p:cNvPr>
          <p:cNvPicPr>
            <a:picLocks noChangeAspect="1"/>
          </p:cNvPicPr>
          <p:nvPr/>
        </p:nvPicPr>
        <p:blipFill>
          <a:blip r:embed="rId4"/>
          <a:stretch>
            <a:fillRect/>
          </a:stretch>
        </p:blipFill>
        <p:spPr>
          <a:xfrm>
            <a:off x="8833689" y="1890448"/>
            <a:ext cx="2745200" cy="1799505"/>
          </a:xfrm>
          <a:prstGeom prst="rect">
            <a:avLst/>
          </a:prstGeom>
        </p:spPr>
      </p:pic>
      <p:sp>
        <p:nvSpPr>
          <p:cNvPr id="5" name="文本框 146">
            <a:extLst>
              <a:ext uri="{FF2B5EF4-FFF2-40B4-BE49-F238E27FC236}">
                <a16:creationId xmlns:a16="http://schemas.microsoft.com/office/drawing/2014/main" id="{EF755A23-8A32-A6E3-FBF4-CAFBE66896F3}"/>
              </a:ext>
            </a:extLst>
          </p:cNvPr>
          <p:cNvSpPr txBox="1"/>
          <p:nvPr/>
        </p:nvSpPr>
        <p:spPr>
          <a:xfrm>
            <a:off x="173911" y="40658"/>
            <a:ext cx="12018089" cy="851515"/>
          </a:xfrm>
          <a:prstGeom prst="rect">
            <a:avLst/>
          </a:prstGeom>
          <a:noFill/>
        </p:spPr>
        <p:txBody>
          <a:bodyPr wrap="square" rtlCol="0">
            <a:spAutoFit/>
          </a:bodyPr>
          <a:lstStyle/>
          <a:p>
            <a:pPr>
              <a:lnSpc>
                <a:spcPct val="110000"/>
              </a:lnSpc>
              <a:defRPr/>
            </a:pPr>
            <a:r>
              <a:rPr lang="en-GB" altLang="zh-CN" sz="4800" b="1" dirty="0">
                <a:solidFill>
                  <a:prstClr val="white"/>
                </a:solidFill>
                <a:latin typeface="Bahnschrift SemiLight Condensed" panose="020B0502040204020203" pitchFamily="34" charset="0"/>
                <a:ea typeface="微软雅黑" panose="020B0503020204020204" pitchFamily="34" charset="-122"/>
                <a:sym typeface="+mn-lt"/>
              </a:rPr>
              <a:t>Possible</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US" altLang="zh-CN" sz="4800" b="1" dirty="0">
                <a:solidFill>
                  <a:prstClr val="white"/>
                </a:solidFill>
                <a:latin typeface="Bahnschrift SemiLight Condensed" panose="020B0502040204020203" pitchFamily="34" charset="0"/>
                <a:ea typeface="微软雅黑" panose="020B0503020204020204" pitchFamily="34" charset="-122"/>
                <a:sym typeface="+mn-lt"/>
              </a:rPr>
              <a:t>solutions</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US" altLang="zh-CN" sz="4800" b="1" dirty="0">
                <a:solidFill>
                  <a:prstClr val="white"/>
                </a:solidFill>
                <a:latin typeface="Bahnschrift SemiLight Condensed" panose="020B0502040204020203" pitchFamily="34" charset="0"/>
                <a:ea typeface="微软雅黑" panose="020B0503020204020204" pitchFamily="34" charset="-122"/>
                <a:sym typeface="+mn-lt"/>
              </a:rPr>
              <a:t>for</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r>
              <a:rPr lang="en-GB" altLang="zh-CN" sz="4800" b="1" dirty="0">
                <a:solidFill>
                  <a:prstClr val="white"/>
                </a:solidFill>
                <a:latin typeface="Bahnschrift SemiLight Condensed" panose="020B0502040204020203" pitchFamily="34" charset="0"/>
                <a:ea typeface="微软雅黑" panose="020B0503020204020204" pitchFamily="34" charset="-122"/>
                <a:sym typeface="+mn-lt"/>
              </a:rPr>
              <a:t>extraction</a:t>
            </a:r>
            <a:r>
              <a:rPr lang="zh-CN" altLang="en-US" sz="4800" b="1" dirty="0">
                <a:solidFill>
                  <a:prstClr val="white"/>
                </a:solidFill>
                <a:latin typeface="Bahnschrift SemiLight Condensed" panose="020B0502040204020203" pitchFamily="34" charset="0"/>
                <a:ea typeface="微软雅黑" panose="020B0503020204020204" pitchFamily="34" charset="-122"/>
                <a:sym typeface="+mn-lt"/>
              </a:rPr>
              <a:t> </a:t>
            </a:r>
          </a:p>
        </p:txBody>
      </p:sp>
      <p:sp>
        <p:nvSpPr>
          <p:cNvPr id="2" name="矩形 19">
            <a:extLst>
              <a:ext uri="{FF2B5EF4-FFF2-40B4-BE49-F238E27FC236}">
                <a16:creationId xmlns:a16="http://schemas.microsoft.com/office/drawing/2014/main" id="{0DE26BD8-929B-AE38-BD09-75970913E11A}"/>
              </a:ext>
            </a:extLst>
          </p:cNvPr>
          <p:cNvSpPr/>
          <p:nvPr/>
        </p:nvSpPr>
        <p:spPr>
          <a:xfrm>
            <a:off x="8768262" y="4527611"/>
            <a:ext cx="2907801" cy="1870147"/>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105">
            <a:extLst>
              <a:ext uri="{FF2B5EF4-FFF2-40B4-BE49-F238E27FC236}">
                <a16:creationId xmlns:a16="http://schemas.microsoft.com/office/drawing/2014/main" id="{031C3462-F0D6-DBC1-CBFC-018054C27A90}"/>
              </a:ext>
            </a:extLst>
          </p:cNvPr>
          <p:cNvGrpSpPr>
            <a:grpSpLocks/>
          </p:cNvGrpSpPr>
          <p:nvPr/>
        </p:nvGrpSpPr>
        <p:grpSpPr bwMode="auto">
          <a:xfrm>
            <a:off x="439735" y="3800895"/>
            <a:ext cx="11318879" cy="658812"/>
            <a:chOff x="860259" y="1579891"/>
            <a:chExt cx="11318960" cy="905811"/>
          </a:xfrm>
        </p:grpSpPr>
        <p:grpSp>
          <p:nvGrpSpPr>
            <p:cNvPr id="7" name="组合 106">
              <a:extLst>
                <a:ext uri="{FF2B5EF4-FFF2-40B4-BE49-F238E27FC236}">
                  <a16:creationId xmlns:a16="http://schemas.microsoft.com/office/drawing/2014/main" id="{9623D50A-0E9B-DD87-987F-0EFC4CAE91C6}"/>
                </a:ext>
              </a:extLst>
            </p:cNvPr>
            <p:cNvGrpSpPr>
              <a:grpSpLocks/>
            </p:cNvGrpSpPr>
            <p:nvPr/>
          </p:nvGrpSpPr>
          <p:grpSpPr bwMode="auto">
            <a:xfrm>
              <a:off x="860259" y="1579891"/>
              <a:ext cx="11266572" cy="905811"/>
              <a:chOff x="429948" y="1597484"/>
              <a:chExt cx="12107748" cy="973441"/>
            </a:xfrm>
          </p:grpSpPr>
          <p:sp>
            <p:nvSpPr>
              <p:cNvPr id="12" name="矩形: 剪去单角 108">
                <a:extLst>
                  <a:ext uri="{FF2B5EF4-FFF2-40B4-BE49-F238E27FC236}">
                    <a16:creationId xmlns:a16="http://schemas.microsoft.com/office/drawing/2014/main" id="{EF532092-0A3D-2C5B-859D-0FA4D2ABBCFB}"/>
                  </a:ext>
                </a:extLst>
              </p:cNvPr>
              <p:cNvSpPr/>
              <p:nvPr/>
            </p:nvSpPr>
            <p:spPr>
              <a:xfrm>
                <a:off x="528901" y="1597484"/>
                <a:ext cx="12008795"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13" name="直角三角形 109">
                <a:extLst>
                  <a:ext uri="{FF2B5EF4-FFF2-40B4-BE49-F238E27FC236}">
                    <a16:creationId xmlns:a16="http://schemas.microsoft.com/office/drawing/2014/main" id="{E6A54E20-0405-2297-69A3-A4651507A8FB}"/>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4" name="组合 110">
                <a:extLst>
                  <a:ext uri="{FF2B5EF4-FFF2-40B4-BE49-F238E27FC236}">
                    <a16:creationId xmlns:a16="http://schemas.microsoft.com/office/drawing/2014/main" id="{B6D543D2-9849-5694-C656-CA664969AD3D}"/>
                  </a:ext>
                </a:extLst>
              </p:cNvPr>
              <p:cNvGrpSpPr>
                <a:grpSpLocks/>
              </p:cNvGrpSpPr>
              <p:nvPr/>
            </p:nvGrpSpPr>
            <p:grpSpPr bwMode="auto">
              <a:xfrm>
                <a:off x="429948" y="1651433"/>
                <a:ext cx="2357744" cy="865542"/>
                <a:chOff x="429948" y="1651433"/>
                <a:chExt cx="2357744" cy="865542"/>
              </a:xfrm>
            </p:grpSpPr>
            <p:sp>
              <p:nvSpPr>
                <p:cNvPr id="15" name="任意多边形: 形状 111">
                  <a:extLst>
                    <a:ext uri="{FF2B5EF4-FFF2-40B4-BE49-F238E27FC236}">
                      <a16:creationId xmlns:a16="http://schemas.microsoft.com/office/drawing/2014/main" id="{BFEA8868-AE14-3C7D-2433-A1A0C5C5E303}"/>
                    </a:ext>
                  </a:extLst>
                </p:cNvPr>
                <p:cNvSpPr/>
                <p:nvPr/>
              </p:nvSpPr>
              <p:spPr>
                <a:xfrm>
                  <a:off x="479425" y="1651433"/>
                  <a:ext cx="2308267"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17" name="矩形 112">
                  <a:extLst>
                    <a:ext uri="{FF2B5EF4-FFF2-40B4-BE49-F238E27FC236}">
                      <a16:creationId xmlns:a16="http://schemas.microsoft.com/office/drawing/2014/main" id="{9AE1FA54-048E-1ADA-9399-0AB1E3C055C7}"/>
                    </a:ext>
                  </a:extLst>
                </p:cNvPr>
                <p:cNvSpPr/>
                <p:nvPr/>
              </p:nvSpPr>
              <p:spPr>
                <a:xfrm>
                  <a:off x="429948" y="1741807"/>
                  <a:ext cx="2252155"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rgbClr val="FFFF00"/>
                      </a:solidFill>
                      <a:latin typeface="Arial" panose="020B0604020202020204"/>
                      <a:cs typeface="+mn-ea"/>
                      <a:sym typeface="+mn-lt"/>
                    </a:rPr>
                    <a:t>Extraction</a:t>
                  </a:r>
                  <a:endParaRPr lang="zh-CN" altLang="en-US" sz="2400" b="1" spc="50" dirty="0">
                    <a:ln w="3175">
                      <a:noFill/>
                    </a:ln>
                    <a:solidFill>
                      <a:srgbClr val="FFFF00"/>
                    </a:solidFill>
                    <a:latin typeface="Arial" panose="020B0604020202020204"/>
                    <a:cs typeface="+mn-ea"/>
                    <a:sym typeface="+mn-lt"/>
                  </a:endParaRPr>
                </a:p>
              </p:txBody>
            </p:sp>
          </p:grpSp>
        </p:grpSp>
        <p:sp>
          <p:nvSpPr>
            <p:cNvPr id="11" name="矩形 107">
              <a:extLst>
                <a:ext uri="{FF2B5EF4-FFF2-40B4-BE49-F238E27FC236}">
                  <a16:creationId xmlns:a16="http://schemas.microsoft.com/office/drawing/2014/main" id="{6E90952A-C17D-7D9C-8F4E-99DBB75DB6B8}"/>
                </a:ext>
              </a:extLst>
            </p:cNvPr>
            <p:cNvSpPr/>
            <p:nvPr/>
          </p:nvSpPr>
          <p:spPr>
            <a:xfrm>
              <a:off x="3055964" y="1728745"/>
              <a:ext cx="9123255" cy="634750"/>
            </a:xfrm>
            <a:prstGeom prst="rect">
              <a:avLst/>
            </a:prstGeom>
            <a:noFill/>
            <a:ln w="9525">
              <a:noFill/>
            </a:ln>
          </p:spPr>
          <p:txBody>
            <a:bodyPr wrap="square">
              <a:spAutoFit/>
            </a:bodyPr>
            <a:lstStyle/>
            <a:p>
              <a:r>
                <a:rPr lang="en-GB" altLang="zh-CN" sz="2400" b="1" noProof="1">
                  <a:solidFill>
                    <a:srgbClr val="164E8C"/>
                  </a:solidFill>
                  <a:sym typeface="Arial" panose="020B0604020202020204" pitchFamily="34" charset="0"/>
                </a:rPr>
                <a:t>Three options for beam extraction (</a:t>
              </a:r>
              <a:r>
                <a:rPr lang="en-US" altLang="zh-CN" sz="2400" b="1" noProof="1">
                  <a:solidFill>
                    <a:srgbClr val="164E8C"/>
                  </a:solidFill>
                  <a:sym typeface="Arial" panose="020B0604020202020204" pitchFamily="34" charset="0"/>
                </a:rPr>
                <a:t>3</a:t>
              </a:r>
              <a:r>
                <a:rPr lang="en-GB" altLang="zh-CN" sz="2400" b="1" noProof="1">
                  <a:solidFill>
                    <a:srgbClr val="164E8C"/>
                  </a:solidFill>
                  <a:sym typeface="Arial" panose="020B0604020202020204" pitchFamily="34" charset="0"/>
                </a:rPr>
                <a:t>)</a:t>
              </a:r>
            </a:p>
          </p:txBody>
        </p:sp>
      </p:grpSp>
      <p:pic>
        <p:nvPicPr>
          <p:cNvPr id="18" name="图片 78">
            <a:extLst>
              <a:ext uri="{FF2B5EF4-FFF2-40B4-BE49-F238E27FC236}">
                <a16:creationId xmlns:a16="http://schemas.microsoft.com/office/drawing/2014/main" id="{71069538-243B-A2A4-44F2-ED279E2A2A5F}"/>
              </a:ext>
            </a:extLst>
          </p:cNvPr>
          <p:cNvPicPr>
            <a:picLocks noChangeAspect="1"/>
          </p:cNvPicPr>
          <p:nvPr/>
        </p:nvPicPr>
        <p:blipFill>
          <a:blip r:embed="rId3"/>
          <a:stretch>
            <a:fillRect/>
          </a:stretch>
        </p:blipFill>
        <p:spPr>
          <a:xfrm>
            <a:off x="8932905" y="4595234"/>
            <a:ext cx="2650631" cy="1766865"/>
          </a:xfrm>
          <a:prstGeom prst="rect">
            <a:avLst/>
          </a:prstGeom>
        </p:spPr>
      </p:pic>
      <p:cxnSp>
        <p:nvCxnSpPr>
          <p:cNvPr id="19" name="直接连接符 82">
            <a:extLst>
              <a:ext uri="{FF2B5EF4-FFF2-40B4-BE49-F238E27FC236}">
                <a16:creationId xmlns:a16="http://schemas.microsoft.com/office/drawing/2014/main" id="{C6DAA874-14B3-6403-E487-07E0B1EB612F}"/>
              </a:ext>
            </a:extLst>
          </p:cNvPr>
          <p:cNvCxnSpPr>
            <a:cxnSpLocks/>
          </p:cNvCxnSpPr>
          <p:nvPr/>
        </p:nvCxnSpPr>
        <p:spPr bwMode="auto">
          <a:xfrm>
            <a:off x="10888206" y="5411200"/>
            <a:ext cx="0" cy="905933"/>
          </a:xfrm>
          <a:prstGeom prst="line">
            <a:avLst/>
          </a:prstGeom>
          <a:solidFill>
            <a:srgbClr val="FFFFFF"/>
          </a:solidFill>
          <a:ln w="15240" cap="flat" cmpd="sng" algn="ctr">
            <a:solidFill>
              <a:srgbClr val="FF0000"/>
            </a:solidFill>
            <a:prstDash val="solid"/>
            <a:round/>
            <a:headEnd type="none" w="med" len="med"/>
            <a:tailEnd type="none" w="med" len="med"/>
          </a:ln>
        </p:spPr>
      </p:cxnSp>
      <p:sp>
        <p:nvSpPr>
          <p:cNvPr id="20" name="文本框 83">
            <a:extLst>
              <a:ext uri="{FF2B5EF4-FFF2-40B4-BE49-F238E27FC236}">
                <a16:creationId xmlns:a16="http://schemas.microsoft.com/office/drawing/2014/main" id="{A63A95CE-4BEE-45FD-394B-5E1968059A27}"/>
              </a:ext>
            </a:extLst>
          </p:cNvPr>
          <p:cNvSpPr txBox="1"/>
          <p:nvPr/>
        </p:nvSpPr>
        <p:spPr>
          <a:xfrm>
            <a:off x="9095631" y="5774572"/>
            <a:ext cx="871900" cy="276999"/>
          </a:xfrm>
          <a:prstGeom prst="rect">
            <a:avLst/>
          </a:prstGeom>
          <a:noFill/>
        </p:spPr>
        <p:txBody>
          <a:bodyPr wrap="square" rtlCol="0">
            <a:spAutoFit/>
          </a:bodyPr>
          <a:lstStyle/>
          <a:p>
            <a:r>
              <a:rPr lang="en-US" altLang="zh-CN" sz="1200" b="1" dirty="0">
                <a:solidFill>
                  <a:srgbClr val="0B57D3"/>
                </a:solidFill>
              </a:rPr>
              <a:t>Septum</a:t>
            </a:r>
            <a:endParaRPr lang="zh-CN" altLang="en-US" sz="1200" b="1" dirty="0">
              <a:solidFill>
                <a:srgbClr val="0B57D3"/>
              </a:solidFill>
            </a:endParaRPr>
          </a:p>
        </p:txBody>
      </p:sp>
      <p:cxnSp>
        <p:nvCxnSpPr>
          <p:cNvPr id="21" name="直接箭头连接符 84">
            <a:extLst>
              <a:ext uri="{FF2B5EF4-FFF2-40B4-BE49-F238E27FC236}">
                <a16:creationId xmlns:a16="http://schemas.microsoft.com/office/drawing/2014/main" id="{3E6F2787-F226-7822-F31C-D2860B1DB66F}"/>
              </a:ext>
            </a:extLst>
          </p:cNvPr>
          <p:cNvCxnSpPr>
            <a:cxnSpLocks/>
            <a:stCxn id="20" idx="3"/>
          </p:cNvCxnSpPr>
          <p:nvPr/>
        </p:nvCxnSpPr>
        <p:spPr bwMode="auto">
          <a:xfrm flipV="1">
            <a:off x="9967531" y="5864166"/>
            <a:ext cx="920675" cy="48906"/>
          </a:xfrm>
          <a:prstGeom prst="straightConnector1">
            <a:avLst/>
          </a:prstGeom>
          <a:solidFill>
            <a:srgbClr val="FFFFFF"/>
          </a:solidFill>
          <a:ln w="9525" cap="flat" cmpd="sng" algn="ctr">
            <a:solidFill>
              <a:srgbClr val="FF0000"/>
            </a:solidFill>
            <a:prstDash val="solid"/>
            <a:round/>
            <a:headEnd type="none" w="med" len="med"/>
            <a:tailEnd type="triangle"/>
          </a:ln>
        </p:spPr>
      </p:cxnSp>
      <p:sp>
        <p:nvSpPr>
          <p:cNvPr id="22" name="TextBox 21">
            <a:extLst>
              <a:ext uri="{FF2B5EF4-FFF2-40B4-BE49-F238E27FC236}">
                <a16:creationId xmlns:a16="http://schemas.microsoft.com/office/drawing/2014/main" id="{FE864DB5-4BB6-8F83-FB7E-DAB45F5FE6A7}"/>
              </a:ext>
            </a:extLst>
          </p:cNvPr>
          <p:cNvSpPr txBox="1"/>
          <p:nvPr/>
        </p:nvSpPr>
        <p:spPr>
          <a:xfrm>
            <a:off x="534599" y="4555989"/>
            <a:ext cx="7983236" cy="1817357"/>
          </a:xfrm>
          <a:prstGeom prst="rect">
            <a:avLst/>
          </a:prstGeom>
          <a:noFill/>
        </p:spPr>
        <p:txBody>
          <a:bodyPr wrap="square">
            <a:spAutoFit/>
          </a:bodyPr>
          <a:lstStyle/>
          <a:p>
            <a:pPr marL="342900" indent="-342900" algn="just">
              <a:lnSpc>
                <a:spcPct val="114000"/>
              </a:lnSpc>
              <a:buFont typeface="Wingdings" pitchFamily="2" charset="2"/>
              <a:buChar char="q"/>
            </a:pPr>
            <a:r>
              <a:rPr lang="en-US" sz="2000" b="1" dirty="0"/>
              <a:t>The emittance of the injected beam is selected as 2.2 mm*</a:t>
            </a:r>
            <a:r>
              <a:rPr lang="en-US" sz="2000" b="1" dirty="0" err="1"/>
              <a:t>mrad</a:t>
            </a:r>
            <a:r>
              <a:rPr lang="en-US" sz="2000" b="1" dirty="0"/>
              <a:t>, the phase width is ±3°, the beam envelope is about 2.5 cm.</a:t>
            </a:r>
          </a:p>
          <a:p>
            <a:pPr marL="342900" indent="-342900" algn="just">
              <a:lnSpc>
                <a:spcPct val="114000"/>
              </a:lnSpc>
              <a:buFont typeface="Wingdings" pitchFamily="2" charset="2"/>
              <a:buChar char="q"/>
            </a:pPr>
            <a:r>
              <a:rPr lang="en-US" sz="2000" b="1" dirty="0"/>
              <a:t>It can be seen that placing the ESD at a position with a radius of 1899.5 cm is conducive to a high-efficiency extraction</a:t>
            </a:r>
            <a:endParaRPr lang="en-CN" sz="2000" b="1" dirty="0"/>
          </a:p>
        </p:txBody>
      </p:sp>
      <p:sp>
        <p:nvSpPr>
          <p:cNvPr id="23" name="矩形 114">
            <a:extLst>
              <a:ext uri="{FF2B5EF4-FFF2-40B4-BE49-F238E27FC236}">
                <a16:creationId xmlns:a16="http://schemas.microsoft.com/office/drawing/2014/main" id="{21B21235-548E-66CF-0734-F2B16CB5F099}"/>
              </a:ext>
            </a:extLst>
          </p:cNvPr>
          <p:cNvSpPr/>
          <p:nvPr/>
        </p:nvSpPr>
        <p:spPr>
          <a:xfrm>
            <a:off x="533850" y="4517023"/>
            <a:ext cx="8068520" cy="188073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36" name="文本框 19">
            <a:extLst>
              <a:ext uri="{FF2B5EF4-FFF2-40B4-BE49-F238E27FC236}">
                <a16:creationId xmlns:a16="http://schemas.microsoft.com/office/drawing/2014/main" id="{41EF00F4-15A1-39EC-2ACC-FF4F0B1CE337}"/>
              </a:ext>
            </a:extLst>
          </p:cNvPr>
          <p:cNvSpPr txBox="1"/>
          <p:nvPr/>
        </p:nvSpPr>
        <p:spPr>
          <a:xfrm>
            <a:off x="2771447" y="4933079"/>
            <a:ext cx="4044085" cy="646331"/>
          </a:xfrm>
          <a:prstGeom prst="rect">
            <a:avLst/>
          </a:prstGeom>
          <a:noFill/>
        </p:spPr>
        <p:txBody>
          <a:bodyPr wrap="square" rtlCol="0">
            <a:spAutoFit/>
          </a:bodyPr>
          <a:lstStyle/>
          <a:p>
            <a:r>
              <a:rPr lang="en-US" altLang="zh-CN" sz="1800" b="1" dirty="0">
                <a:latin typeface="微软雅黑" panose="020B0503020204020204" pitchFamily="34" charset="-122"/>
                <a:ea typeface="微软雅黑" panose="020B0503020204020204" pitchFamily="34" charset="-122"/>
              </a:rPr>
              <a:t>Partical distribution on radial probe</a:t>
            </a:r>
          </a:p>
        </p:txBody>
      </p:sp>
      <p:grpSp>
        <p:nvGrpSpPr>
          <p:cNvPr id="42" name="Group 41">
            <a:extLst>
              <a:ext uri="{FF2B5EF4-FFF2-40B4-BE49-F238E27FC236}">
                <a16:creationId xmlns:a16="http://schemas.microsoft.com/office/drawing/2014/main" id="{19DFD068-0269-DADA-E193-FEA0624FE83D}"/>
              </a:ext>
            </a:extLst>
          </p:cNvPr>
          <p:cNvGrpSpPr/>
          <p:nvPr/>
        </p:nvGrpSpPr>
        <p:grpSpPr>
          <a:xfrm>
            <a:off x="608464" y="4527611"/>
            <a:ext cx="8487167" cy="2099600"/>
            <a:chOff x="608464" y="4527611"/>
            <a:chExt cx="8487167" cy="2099600"/>
          </a:xfrm>
        </p:grpSpPr>
        <p:pic>
          <p:nvPicPr>
            <p:cNvPr id="25" name="图片 77">
              <a:extLst>
                <a:ext uri="{FF2B5EF4-FFF2-40B4-BE49-F238E27FC236}">
                  <a16:creationId xmlns:a16="http://schemas.microsoft.com/office/drawing/2014/main" id="{CA28F48B-612D-EE40-7AF4-5724E7147CA5}"/>
                </a:ext>
              </a:extLst>
            </p:cNvPr>
            <p:cNvPicPr>
              <a:picLocks noChangeAspect="1"/>
            </p:cNvPicPr>
            <p:nvPr/>
          </p:nvPicPr>
          <p:blipFill>
            <a:blip r:embed="rId5"/>
            <a:stretch>
              <a:fillRect/>
            </a:stretch>
          </p:blipFill>
          <p:spPr>
            <a:xfrm>
              <a:off x="608464" y="4527611"/>
              <a:ext cx="8036174" cy="2099600"/>
            </a:xfrm>
            <a:prstGeom prst="rect">
              <a:avLst/>
            </a:prstGeom>
          </p:spPr>
        </p:pic>
        <p:cxnSp>
          <p:nvCxnSpPr>
            <p:cNvPr id="27" name="直接连接符 85">
              <a:extLst>
                <a:ext uri="{FF2B5EF4-FFF2-40B4-BE49-F238E27FC236}">
                  <a16:creationId xmlns:a16="http://schemas.microsoft.com/office/drawing/2014/main" id="{1AECF3C2-CE87-9942-777E-3271B097056B}"/>
                </a:ext>
              </a:extLst>
            </p:cNvPr>
            <p:cNvCxnSpPr>
              <a:cxnSpLocks/>
            </p:cNvCxnSpPr>
            <p:nvPr/>
          </p:nvCxnSpPr>
          <p:spPr bwMode="auto">
            <a:xfrm>
              <a:off x="7543452" y="5978279"/>
              <a:ext cx="0" cy="338854"/>
            </a:xfrm>
            <a:prstGeom prst="line">
              <a:avLst/>
            </a:prstGeom>
            <a:solidFill>
              <a:srgbClr val="FFFFFF"/>
            </a:solidFill>
            <a:ln w="15240" cap="flat" cmpd="sng" algn="ctr">
              <a:solidFill>
                <a:srgbClr val="FF0000"/>
              </a:solidFill>
              <a:prstDash val="solid"/>
              <a:round/>
              <a:headEnd type="none" w="med" len="med"/>
              <a:tailEnd type="none" w="med" len="med"/>
            </a:ln>
          </p:spPr>
        </p:cxnSp>
        <p:cxnSp>
          <p:nvCxnSpPr>
            <p:cNvPr id="39" name="直接箭头连接符 84">
              <a:extLst>
                <a:ext uri="{FF2B5EF4-FFF2-40B4-BE49-F238E27FC236}">
                  <a16:creationId xmlns:a16="http://schemas.microsoft.com/office/drawing/2014/main" id="{1A77AE9C-06C6-3384-ED68-F8F2581D879A}"/>
                </a:ext>
              </a:extLst>
            </p:cNvPr>
            <p:cNvCxnSpPr>
              <a:cxnSpLocks/>
              <a:stCxn id="20" idx="1"/>
            </p:cNvCxnSpPr>
            <p:nvPr/>
          </p:nvCxnSpPr>
          <p:spPr bwMode="auto">
            <a:xfrm flipH="1">
              <a:off x="7543452" y="5913072"/>
              <a:ext cx="1552179" cy="291785"/>
            </a:xfrm>
            <a:prstGeom prst="straightConnector1">
              <a:avLst/>
            </a:prstGeom>
            <a:solidFill>
              <a:srgbClr val="FFFFFF"/>
            </a:solidFill>
            <a:ln w="9525" cap="flat" cmpd="sng" algn="ctr">
              <a:solidFill>
                <a:srgbClr val="FF0000"/>
              </a:solidFill>
              <a:prstDash val="solid"/>
              <a:round/>
              <a:headEnd type="none" w="med" len="med"/>
              <a:tailEnd type="triangle"/>
            </a:ln>
          </p:spPr>
        </p:cxnSp>
      </p:grpSp>
    </p:spTree>
    <p:extLst>
      <p:ext uri="{BB962C8B-B14F-4D97-AF65-F5344CB8AC3E}">
        <p14:creationId xmlns:p14="http://schemas.microsoft.com/office/powerpoint/2010/main" val="59768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46">
            <a:extLst>
              <a:ext uri="{FF2B5EF4-FFF2-40B4-BE49-F238E27FC236}">
                <a16:creationId xmlns:a16="http://schemas.microsoft.com/office/drawing/2014/main" id="{44672158-16D2-7AD8-B23F-D202BA65D962}"/>
              </a:ext>
            </a:extLst>
          </p:cNvPr>
          <p:cNvSpPr txBox="1"/>
          <p:nvPr/>
        </p:nvSpPr>
        <p:spPr>
          <a:xfrm>
            <a:off x="173911" y="40658"/>
            <a:ext cx="12018089"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微软雅黑" panose="020B0503020204020204" pitchFamily="34" charset="-122"/>
                <a:cs typeface="+mn-cs"/>
              </a:rPr>
              <a:t>Parallel computing and code </a:t>
            </a:r>
            <a:r>
              <a:rPr kumimoji="0" lang="en-US" altLang="zh-CN" sz="4800" b="1" i="0" u="none" strike="noStrike" kern="1200" cap="none" spc="0" normalizeH="0" baseline="0" noProof="0" dirty="0" err="1">
                <a:ln>
                  <a:noFill/>
                </a:ln>
                <a:solidFill>
                  <a:prstClr val="white"/>
                </a:solidFill>
                <a:effectLst/>
                <a:uLnTx/>
                <a:uFillTx/>
                <a:latin typeface="Bahnschrift SemiLight Condensed" panose="020B0502040204020203" pitchFamily="34" charset="0"/>
                <a:ea typeface="微软雅黑" panose="020B0503020204020204" pitchFamily="34" charset="-122"/>
                <a:cs typeface="+mn-cs"/>
              </a:rPr>
              <a:t>opimization</a:t>
            </a:r>
            <a:endParaRPr kumimoji="0" lang="zh-CN" altLang="en-US" sz="4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微软雅黑" panose="020B0503020204020204" pitchFamily="34" charset="-122"/>
              <a:cs typeface="+mn-cs"/>
            </a:endParaRPr>
          </a:p>
        </p:txBody>
      </p:sp>
      <p:grpSp>
        <p:nvGrpSpPr>
          <p:cNvPr id="4" name="组合 105">
            <a:extLst>
              <a:ext uri="{FF2B5EF4-FFF2-40B4-BE49-F238E27FC236}">
                <a16:creationId xmlns:a16="http://schemas.microsoft.com/office/drawing/2014/main" id="{DE8727B7-8BBC-E3D9-0025-DDABA19D2BD2}"/>
              </a:ext>
            </a:extLst>
          </p:cNvPr>
          <p:cNvGrpSpPr>
            <a:grpSpLocks/>
          </p:cNvGrpSpPr>
          <p:nvPr/>
        </p:nvGrpSpPr>
        <p:grpSpPr bwMode="auto">
          <a:xfrm>
            <a:off x="439735" y="1027112"/>
            <a:ext cx="11318878" cy="658812"/>
            <a:chOff x="860259" y="1579891"/>
            <a:chExt cx="11318959" cy="905811"/>
          </a:xfrm>
        </p:grpSpPr>
        <p:grpSp>
          <p:nvGrpSpPr>
            <p:cNvPr id="19" name="组合 106">
              <a:extLst>
                <a:ext uri="{FF2B5EF4-FFF2-40B4-BE49-F238E27FC236}">
                  <a16:creationId xmlns:a16="http://schemas.microsoft.com/office/drawing/2014/main" id="{6DC7DA23-F554-C4E7-FB4A-899B7BBD0D71}"/>
                </a:ext>
              </a:extLst>
            </p:cNvPr>
            <p:cNvGrpSpPr>
              <a:grpSpLocks/>
            </p:cNvGrpSpPr>
            <p:nvPr/>
          </p:nvGrpSpPr>
          <p:grpSpPr bwMode="auto">
            <a:xfrm>
              <a:off x="860259" y="1579891"/>
              <a:ext cx="11272921" cy="905811"/>
              <a:chOff x="429948" y="1597484"/>
              <a:chExt cx="12114571" cy="973441"/>
            </a:xfrm>
          </p:grpSpPr>
          <p:sp>
            <p:nvSpPr>
              <p:cNvPr id="21" name="矩形: 剪去单角 108">
                <a:extLst>
                  <a:ext uri="{FF2B5EF4-FFF2-40B4-BE49-F238E27FC236}">
                    <a16:creationId xmlns:a16="http://schemas.microsoft.com/office/drawing/2014/main" id="{E13D9A06-C8B7-A976-3AE0-C5D1E08480A6}"/>
                  </a:ext>
                </a:extLst>
              </p:cNvPr>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panose="02010600030101010101" charset="-122"/>
                  <a:ea typeface="等线" panose="02010600030101010101" charset="-122"/>
                  <a:cs typeface="+mn-cs"/>
                </a:endParaRPr>
              </a:p>
            </p:txBody>
          </p:sp>
          <p:sp>
            <p:nvSpPr>
              <p:cNvPr id="22" name="直角三角形 109">
                <a:extLst>
                  <a:ext uri="{FF2B5EF4-FFF2-40B4-BE49-F238E27FC236}">
                    <a16:creationId xmlns:a16="http://schemas.microsoft.com/office/drawing/2014/main" id="{2277822D-5D43-9E2E-A0FB-7050F59A161B}"/>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Arial"/>
                  <a:ea typeface="微软雅黑"/>
                  <a:cs typeface="+mn-cs"/>
                </a:endParaRPr>
              </a:p>
            </p:txBody>
          </p:sp>
          <p:grpSp>
            <p:nvGrpSpPr>
              <p:cNvPr id="23" name="组合 110">
                <a:extLst>
                  <a:ext uri="{FF2B5EF4-FFF2-40B4-BE49-F238E27FC236}">
                    <a16:creationId xmlns:a16="http://schemas.microsoft.com/office/drawing/2014/main" id="{BC6905BF-FF1C-DE26-93CE-94CAF2B8C596}"/>
                  </a:ext>
                </a:extLst>
              </p:cNvPr>
              <p:cNvGrpSpPr>
                <a:grpSpLocks/>
              </p:cNvGrpSpPr>
              <p:nvPr/>
            </p:nvGrpSpPr>
            <p:grpSpPr bwMode="auto">
              <a:xfrm>
                <a:off x="429948" y="1651433"/>
                <a:ext cx="3665747" cy="865542"/>
                <a:chOff x="429948" y="1651433"/>
                <a:chExt cx="3665747" cy="865542"/>
              </a:xfrm>
            </p:grpSpPr>
            <p:sp>
              <p:nvSpPr>
                <p:cNvPr id="24" name="任意多边形: 形状 111">
                  <a:extLst>
                    <a:ext uri="{FF2B5EF4-FFF2-40B4-BE49-F238E27FC236}">
                      <a16:creationId xmlns:a16="http://schemas.microsoft.com/office/drawing/2014/main" id="{FBC0F361-8F0D-4716-5E01-B081AA4C91F2}"/>
                    </a:ext>
                  </a:extLst>
                </p:cNvPr>
                <p:cNvSpPr/>
                <p:nvPr/>
              </p:nvSpPr>
              <p:spPr>
                <a:xfrm>
                  <a:off x="479425" y="1651433"/>
                  <a:ext cx="3616270"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Arial"/>
                    <a:ea typeface="微软雅黑"/>
                    <a:cs typeface="+mn-ea"/>
                  </a:endParaRPr>
                </a:p>
              </p:txBody>
            </p:sp>
            <p:sp>
              <p:nvSpPr>
                <p:cNvPr id="25" name="矩形 112">
                  <a:extLst>
                    <a:ext uri="{FF2B5EF4-FFF2-40B4-BE49-F238E27FC236}">
                      <a16:creationId xmlns:a16="http://schemas.microsoft.com/office/drawing/2014/main" id="{AB5A3843-271B-C5A7-4DB2-62CAF551E5B4}"/>
                    </a:ext>
                  </a:extLst>
                </p:cNvPr>
                <p:cNvSpPr/>
                <p:nvPr/>
              </p:nvSpPr>
              <p:spPr>
                <a:xfrm>
                  <a:off x="429948" y="1741807"/>
                  <a:ext cx="3375096" cy="6821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srgbClr val="FFFF00"/>
                      </a:solidFill>
                      <a:effectLst/>
                      <a:uLnTx/>
                      <a:uFillTx/>
                      <a:latin typeface="Arial" panose="020B0604020202020204"/>
                      <a:ea typeface="微软雅黑"/>
                      <a:cs typeface="+mn-ea"/>
                      <a:sym typeface="+mn-lt"/>
                    </a:rPr>
                    <a:t>Parallel computing </a:t>
                  </a:r>
                  <a:endParaRPr kumimoji="0" lang="zh-CN" altLang="en-US" sz="2400" b="1" i="0" u="none" strike="noStrike" kern="1200" cap="none" spc="50" normalizeH="0" baseline="0" noProof="0" dirty="0">
                    <a:ln w="3175">
                      <a:noFill/>
                    </a:ln>
                    <a:solidFill>
                      <a:srgbClr val="FFFF00"/>
                    </a:solidFill>
                    <a:effectLst/>
                    <a:uLnTx/>
                    <a:uFillTx/>
                    <a:latin typeface="Arial" panose="020B0604020202020204"/>
                    <a:ea typeface="微软雅黑"/>
                    <a:cs typeface="+mn-ea"/>
                    <a:sym typeface="+mn-lt"/>
                  </a:endParaRPr>
                </a:p>
              </p:txBody>
            </p:sp>
          </p:grpSp>
        </p:grpSp>
        <p:sp>
          <p:nvSpPr>
            <p:cNvPr id="20" name="矩形 107">
              <a:extLst>
                <a:ext uri="{FF2B5EF4-FFF2-40B4-BE49-F238E27FC236}">
                  <a16:creationId xmlns:a16="http://schemas.microsoft.com/office/drawing/2014/main" id="{A9E5342C-1B5F-B1EE-4AB2-28C38B7E36CC}"/>
                </a:ext>
              </a:extLst>
            </p:cNvPr>
            <p:cNvSpPr/>
            <p:nvPr/>
          </p:nvSpPr>
          <p:spPr>
            <a:xfrm>
              <a:off x="4317371" y="1728745"/>
              <a:ext cx="7861847" cy="63475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Software</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development</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and</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algorithm</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optimization</a:t>
              </a:r>
              <a:endParaRPr kumimoji="0" lang="en-GB"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endParaRPr>
            </a:p>
          </p:txBody>
        </p:sp>
      </p:grpSp>
      <p:sp>
        <p:nvSpPr>
          <p:cNvPr id="32" name="TextBox 31">
            <a:extLst>
              <a:ext uri="{FF2B5EF4-FFF2-40B4-BE49-F238E27FC236}">
                <a16:creationId xmlns:a16="http://schemas.microsoft.com/office/drawing/2014/main" id="{0BFE8E82-14D9-E3A3-357A-AC7E7F8DD890}"/>
              </a:ext>
            </a:extLst>
          </p:cNvPr>
          <p:cNvSpPr txBox="1"/>
          <p:nvPr/>
        </p:nvSpPr>
        <p:spPr>
          <a:xfrm>
            <a:off x="615164" y="1926690"/>
            <a:ext cx="6765401" cy="1013354"/>
          </a:xfrm>
          <a:prstGeom prst="rect">
            <a:avLst/>
          </a:prstGeom>
          <a:noFill/>
        </p:spPr>
        <p:txBody>
          <a:bodyPr wrap="square">
            <a:spAutoFit/>
          </a:bodyPr>
          <a:lstStyle/>
          <a:p>
            <a:pPr marL="285750" marR="0" lvl="0" indent="-285750" algn="just" defTabSz="914400" rtl="0" eaLnBrk="1" fontAlgn="auto" latinLnBrk="0" hangingPunct="1">
              <a:lnSpc>
                <a:spcPct val="114000"/>
              </a:lnSpc>
              <a:spcBef>
                <a:spcPts val="0"/>
              </a:spcBef>
              <a:spcAft>
                <a:spcPts val="0"/>
              </a:spcAft>
              <a:buClrTx/>
              <a:buSzTx/>
              <a:buFont typeface="Wingdings" pitchFamily="2" charset="2"/>
              <a:buChar char="q"/>
              <a:tabLst/>
              <a:defRPr/>
            </a:pPr>
            <a:r>
              <a:rPr kumimoji="0" lang="en-GB" sz="1800" b="1" i="0" u="none" strike="noStrike" kern="1200" cap="none" spc="0" normalizeH="0" baseline="0" noProof="0" dirty="0">
                <a:ln>
                  <a:noFill/>
                </a:ln>
                <a:effectLst/>
                <a:uLnTx/>
                <a:uFillTx/>
                <a:latin typeface="微软雅黑"/>
                <a:ea typeface="微软雅黑"/>
                <a:cs typeface="+mn-cs"/>
              </a:rPr>
              <a:t>Adaptive mesh refinement (AMR) is within OPAL code.</a:t>
            </a:r>
          </a:p>
          <a:p>
            <a:pPr marL="285750" marR="0" lvl="0" indent="-285750" algn="just" defTabSz="914400" rtl="0" eaLnBrk="1" fontAlgn="auto" latinLnBrk="0" hangingPunct="1">
              <a:lnSpc>
                <a:spcPct val="114000"/>
              </a:lnSpc>
              <a:spcBef>
                <a:spcPts val="0"/>
              </a:spcBef>
              <a:spcAft>
                <a:spcPts val="0"/>
              </a:spcAft>
              <a:buClrTx/>
              <a:buSzTx/>
              <a:buFont typeface="Wingdings" pitchFamily="2" charset="2"/>
              <a:buChar char="q"/>
              <a:tabLst/>
              <a:defRPr/>
            </a:pPr>
            <a:r>
              <a:rPr kumimoji="0" lang="en-US" altLang="zh-CN" sz="1800" b="1" i="0" u="none" strike="noStrike" kern="1200" cap="none" spc="0" normalizeH="0" baseline="0" noProof="0" dirty="0">
                <a:ln>
                  <a:noFill/>
                </a:ln>
                <a:effectLst/>
                <a:uLnTx/>
                <a:uFillTx/>
                <a:latin typeface="Arial"/>
                <a:ea typeface="微软雅黑"/>
                <a:cs typeface="+mn-cs"/>
              </a:rPr>
              <a:t>AMR in OPAL (Left) and </a:t>
            </a:r>
            <a:r>
              <a:rPr kumimoji="0" lang="en-US" altLang="zh-CN" sz="1800" b="1" i="0" u="none" strike="noStrike" kern="1200" cap="none" spc="0" normalizeH="0" baseline="0" noProof="0" dirty="0">
                <a:ln>
                  <a:noFill/>
                </a:ln>
                <a:solidFill>
                  <a:srgbClr val="C00000"/>
                </a:solidFill>
                <a:effectLst/>
                <a:uLnTx/>
                <a:uFillTx/>
                <a:latin typeface="Arial"/>
                <a:ea typeface="微软雅黑"/>
                <a:cs typeface="+mn-cs"/>
              </a:rPr>
              <a:t>the large domain size in radial and longitudinal direction</a:t>
            </a:r>
            <a:r>
              <a:rPr kumimoji="0" lang="en-US" altLang="zh-CN" sz="1800" b="1" i="0" u="none" strike="noStrike" kern="1200" cap="none" spc="0" normalizeH="0" baseline="0" noProof="0" dirty="0">
                <a:ln>
                  <a:noFill/>
                </a:ln>
                <a:solidFill>
                  <a:srgbClr val="0070C0"/>
                </a:solidFill>
                <a:effectLst/>
                <a:uLnTx/>
                <a:uFillTx/>
                <a:latin typeface="Arial"/>
                <a:ea typeface="微软雅黑"/>
                <a:cs typeface="+mn-cs"/>
              </a:rPr>
              <a:t> </a:t>
            </a:r>
            <a:r>
              <a:rPr kumimoji="0" lang="en-US" altLang="zh-CN" sz="1800" b="1" i="0" u="none" strike="noStrike" kern="1200" cap="none" spc="0" normalizeH="0" baseline="0" noProof="0" dirty="0">
                <a:ln>
                  <a:noFill/>
                </a:ln>
                <a:effectLst/>
                <a:uLnTx/>
                <a:uFillTx/>
                <a:latin typeface="Arial"/>
                <a:ea typeface="微软雅黑"/>
                <a:cs typeface="+mn-cs"/>
              </a:rPr>
              <a:t>for the case of FFA (Right).</a:t>
            </a:r>
          </a:p>
        </p:txBody>
      </p:sp>
      <p:sp>
        <p:nvSpPr>
          <p:cNvPr id="33" name="矩形 114">
            <a:extLst>
              <a:ext uri="{FF2B5EF4-FFF2-40B4-BE49-F238E27FC236}">
                <a16:creationId xmlns:a16="http://schemas.microsoft.com/office/drawing/2014/main" id="{11242D3B-7640-4C54-1045-E3862B177F15}"/>
              </a:ext>
            </a:extLst>
          </p:cNvPr>
          <p:cNvSpPr/>
          <p:nvPr/>
        </p:nvSpPr>
        <p:spPr>
          <a:xfrm>
            <a:off x="531812" y="1827220"/>
            <a:ext cx="6918470" cy="4481506"/>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grpSp>
        <p:nvGrpSpPr>
          <p:cNvPr id="7" name="组合 6">
            <a:extLst>
              <a:ext uri="{FF2B5EF4-FFF2-40B4-BE49-F238E27FC236}">
                <a16:creationId xmlns:a16="http://schemas.microsoft.com/office/drawing/2014/main" id="{3952F9E1-C0F2-A820-39FB-223595D961DE}"/>
              </a:ext>
            </a:extLst>
          </p:cNvPr>
          <p:cNvGrpSpPr/>
          <p:nvPr/>
        </p:nvGrpSpPr>
        <p:grpSpPr>
          <a:xfrm>
            <a:off x="7800822" y="1818426"/>
            <a:ext cx="3875242" cy="4481506"/>
            <a:chOff x="7800821" y="1818426"/>
            <a:chExt cx="3876667" cy="4964788"/>
          </a:xfrm>
        </p:grpSpPr>
        <p:grpSp>
          <p:nvGrpSpPr>
            <p:cNvPr id="30" name="Group 29">
              <a:extLst>
                <a:ext uri="{FF2B5EF4-FFF2-40B4-BE49-F238E27FC236}">
                  <a16:creationId xmlns:a16="http://schemas.microsoft.com/office/drawing/2014/main" id="{65C89E60-05AC-367E-0902-313BE593E54E}"/>
                </a:ext>
              </a:extLst>
            </p:cNvPr>
            <p:cNvGrpSpPr/>
            <p:nvPr/>
          </p:nvGrpSpPr>
          <p:grpSpPr>
            <a:xfrm>
              <a:off x="7800821" y="1818426"/>
              <a:ext cx="3876667" cy="4964788"/>
              <a:chOff x="7693053" y="1753510"/>
              <a:chExt cx="4019521" cy="4850490"/>
            </a:xfrm>
          </p:grpSpPr>
          <p:sp>
            <p:nvSpPr>
              <p:cNvPr id="29" name="矩形 56">
                <a:extLst>
                  <a:ext uri="{FF2B5EF4-FFF2-40B4-BE49-F238E27FC236}">
                    <a16:creationId xmlns:a16="http://schemas.microsoft.com/office/drawing/2014/main" id="{58A90A09-2AC8-52FB-2B6A-FE3CD5769311}"/>
                  </a:ext>
                </a:extLst>
              </p:cNvPr>
              <p:cNvSpPr/>
              <p:nvPr/>
            </p:nvSpPr>
            <p:spPr>
              <a:xfrm>
                <a:off x="7693054" y="1753510"/>
                <a:ext cx="4019520" cy="485049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descr="Diagram&#10;&#10;Description automatically generated">
                <a:extLst>
                  <a:ext uri="{FF2B5EF4-FFF2-40B4-BE49-F238E27FC236}">
                    <a16:creationId xmlns:a16="http://schemas.microsoft.com/office/drawing/2014/main" id="{8B878A0C-E7DE-BD5D-D3FC-F2BD8B266CB0}"/>
                  </a:ext>
                </a:extLst>
              </p:cNvPr>
              <p:cNvPicPr>
                <a:picLocks noChangeAspect="1"/>
              </p:cNvPicPr>
              <p:nvPr/>
            </p:nvPicPr>
            <p:blipFill rotWithShape="1">
              <a:blip r:embed="rId3">
                <a:extLst>
                  <a:ext uri="{28A0092B-C50C-407E-A947-70E740481C1C}">
                    <a14:useLocalDpi xmlns:a14="http://schemas.microsoft.com/office/drawing/2010/main" val="0"/>
                  </a:ext>
                </a:extLst>
              </a:blip>
              <a:srcRect l="13576"/>
              <a:stretch/>
            </p:blipFill>
            <p:spPr>
              <a:xfrm>
                <a:off x="8243173" y="2453402"/>
                <a:ext cx="3392664" cy="4128770"/>
              </a:xfrm>
              <a:prstGeom prst="rect">
                <a:avLst/>
              </a:prstGeom>
            </p:spPr>
          </p:pic>
          <p:sp>
            <p:nvSpPr>
              <p:cNvPr id="28" name="任意多边形: 形状 193">
                <a:extLst>
                  <a:ext uri="{FF2B5EF4-FFF2-40B4-BE49-F238E27FC236}">
                    <a16:creationId xmlns:a16="http://schemas.microsoft.com/office/drawing/2014/main" id="{3CAA55C9-1B00-6A3C-234E-0B0A62E7864C}"/>
                  </a:ext>
                </a:extLst>
              </p:cNvPr>
              <p:cNvSpPr/>
              <p:nvPr/>
            </p:nvSpPr>
            <p:spPr bwMode="auto">
              <a:xfrm>
                <a:off x="7693053" y="1753510"/>
                <a:ext cx="4019521" cy="69989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white"/>
                    </a:solidFill>
                    <a:effectLst/>
                    <a:uLnTx/>
                    <a:uFillTx/>
                    <a:latin typeface="Arial"/>
                    <a:ea typeface="微软雅黑"/>
                    <a:cs typeface="+mn-cs"/>
                  </a:rPr>
                  <a:t>AMR Flow chart after modification</a:t>
                </a:r>
                <a:endParaRPr kumimoji="0" lang="zh-CN" altLang="en-US" b="1" i="0" u="none" strike="noStrike" kern="1200" cap="none" spc="0" normalizeH="0" baseline="0" noProof="0" dirty="0">
                  <a:ln>
                    <a:noFill/>
                  </a:ln>
                  <a:solidFill>
                    <a:prstClr val="white"/>
                  </a:solidFill>
                  <a:effectLst/>
                  <a:uLnTx/>
                  <a:uFillTx/>
                  <a:latin typeface="Arial"/>
                  <a:ea typeface="微软雅黑"/>
                  <a:cs typeface="+mn-cs"/>
                </a:endParaRPr>
              </a:p>
            </p:txBody>
          </p:sp>
        </p:grpSp>
        <p:sp>
          <p:nvSpPr>
            <p:cNvPr id="35" name="TextBox 34">
              <a:extLst>
                <a:ext uri="{FF2B5EF4-FFF2-40B4-BE49-F238E27FC236}">
                  <a16:creationId xmlns:a16="http://schemas.microsoft.com/office/drawing/2014/main" id="{47E77EF8-1CF6-6DD0-011A-1FB59904F33E}"/>
                </a:ext>
              </a:extLst>
            </p:cNvPr>
            <p:cNvSpPr txBox="1"/>
            <p:nvPr/>
          </p:nvSpPr>
          <p:spPr>
            <a:xfrm>
              <a:off x="9589445" y="2709121"/>
              <a:ext cx="377989" cy="151596"/>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7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Start</a:t>
              </a:r>
            </a:p>
          </p:txBody>
        </p:sp>
        <p:sp>
          <p:nvSpPr>
            <p:cNvPr id="36" name="TextBox 35">
              <a:extLst>
                <a:ext uri="{FF2B5EF4-FFF2-40B4-BE49-F238E27FC236}">
                  <a16:creationId xmlns:a16="http://schemas.microsoft.com/office/drawing/2014/main" id="{AC31B09B-0245-321B-7FDF-955D9B9A8F25}"/>
                </a:ext>
              </a:extLst>
            </p:cNvPr>
            <p:cNvSpPr txBox="1"/>
            <p:nvPr/>
          </p:nvSpPr>
          <p:spPr>
            <a:xfrm>
              <a:off x="9578142" y="6471220"/>
              <a:ext cx="377989"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end</a:t>
              </a:r>
            </a:p>
          </p:txBody>
        </p:sp>
        <p:sp>
          <p:nvSpPr>
            <p:cNvPr id="40" name="TextBox 39">
              <a:extLst>
                <a:ext uri="{FF2B5EF4-FFF2-40B4-BE49-F238E27FC236}">
                  <a16:creationId xmlns:a16="http://schemas.microsoft.com/office/drawing/2014/main" id="{F8FE8FF0-BE57-9B81-4BAB-38B25D17E57F}"/>
                </a:ext>
              </a:extLst>
            </p:cNvPr>
            <p:cNvSpPr txBox="1"/>
            <p:nvPr/>
          </p:nvSpPr>
          <p:spPr>
            <a:xfrm>
              <a:off x="9989596" y="6001283"/>
              <a:ext cx="377989" cy="12311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Yes</a:t>
              </a:r>
            </a:p>
          </p:txBody>
        </p:sp>
        <p:sp>
          <p:nvSpPr>
            <p:cNvPr id="41" name="TextBox 40">
              <a:extLst>
                <a:ext uri="{FF2B5EF4-FFF2-40B4-BE49-F238E27FC236}">
                  <a16:creationId xmlns:a16="http://schemas.microsoft.com/office/drawing/2014/main" id="{8F3333E2-8F26-F54E-3869-6BA73E74C054}"/>
                </a:ext>
              </a:extLst>
            </p:cNvPr>
            <p:cNvSpPr txBox="1"/>
            <p:nvPr/>
          </p:nvSpPr>
          <p:spPr>
            <a:xfrm>
              <a:off x="9846526" y="3662740"/>
              <a:ext cx="286140" cy="10772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N" sz="7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Yes</a:t>
              </a:r>
            </a:p>
          </p:txBody>
        </p:sp>
      </p:grpSp>
      <p:pic>
        <p:nvPicPr>
          <p:cNvPr id="3" name="图片 3">
            <a:extLst>
              <a:ext uri="{FF2B5EF4-FFF2-40B4-BE49-F238E27FC236}">
                <a16:creationId xmlns:a16="http://schemas.microsoft.com/office/drawing/2014/main" id="{D0382329-9439-8DFF-38C9-099C4081BB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54"/>
          <a:stretch>
            <a:fillRect/>
          </a:stretch>
        </p:blipFill>
        <p:spPr bwMode="auto">
          <a:xfrm>
            <a:off x="4580061" y="3193049"/>
            <a:ext cx="2147174" cy="164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D4EF9DAA-B6AD-2B34-3583-1ACED2174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541" y="3081340"/>
            <a:ext cx="1814898" cy="178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59B30ED9-D497-06AA-0553-8EE9C6110E24}"/>
              </a:ext>
            </a:extLst>
          </p:cNvPr>
          <p:cNvSpPr txBox="1"/>
          <p:nvPr/>
        </p:nvSpPr>
        <p:spPr>
          <a:xfrm>
            <a:off x="615164" y="5030843"/>
            <a:ext cx="6765401" cy="1013354"/>
          </a:xfrm>
          <a:prstGeom prst="rect">
            <a:avLst/>
          </a:prstGeom>
          <a:noFill/>
        </p:spPr>
        <p:txBody>
          <a:bodyPr wrap="square">
            <a:spAutoFit/>
          </a:bodyPr>
          <a:lstStyle/>
          <a:p>
            <a:pPr marL="285750" indent="-285750" algn="just">
              <a:lnSpc>
                <a:spcPct val="114000"/>
              </a:lnSpc>
              <a:buFont typeface="Wingdings" pitchFamily="2" charset="2"/>
              <a:buChar char="q"/>
              <a:defRPr/>
            </a:pPr>
            <a:r>
              <a:rPr kumimoji="0" lang="en-CN" altLang="zh-CN" sz="1800" b="1" i="0" u="none" strike="noStrike" kern="1200" cap="none" spc="0" normalizeH="0" baseline="0" noProof="0" dirty="0">
                <a:ln>
                  <a:noFill/>
                </a:ln>
                <a:effectLst/>
                <a:uLnTx/>
                <a:uFillTx/>
                <a:latin typeface="Arial"/>
                <a:ea typeface="微软雅黑"/>
                <a:cs typeface="+mn-cs"/>
              </a:rPr>
              <a:t>The modified </a:t>
            </a:r>
            <a:r>
              <a:rPr kumimoji="0" lang="en-US" altLang="zh-CN" sz="1800" b="1" i="0" u="none" strike="noStrike" kern="1200" cap="none" spc="0" normalizeH="0" baseline="0" noProof="0" dirty="0">
                <a:ln>
                  <a:noFill/>
                </a:ln>
                <a:effectLst/>
                <a:uLnTx/>
                <a:uFillTx/>
                <a:latin typeface="Arial"/>
                <a:ea typeface="微软雅黑"/>
                <a:cs typeface="+mn-cs"/>
              </a:rPr>
              <a:t>algorithm</a:t>
            </a:r>
            <a:r>
              <a:rPr kumimoji="0" lang="en-CN" altLang="zh-CN" sz="1800" b="1" i="0" u="none" strike="noStrike" kern="1200" cap="none" spc="0" normalizeH="0" baseline="0" noProof="0" dirty="0">
                <a:ln>
                  <a:noFill/>
                </a:ln>
                <a:effectLst/>
                <a:uLnTx/>
                <a:uFillTx/>
                <a:latin typeface="Arial"/>
                <a:ea typeface="微软雅黑"/>
                <a:cs typeface="+mn-cs"/>
              </a:rPr>
              <a:t> deletes the domain mapping </a:t>
            </a:r>
            <a:r>
              <a:rPr kumimoji="0" lang="en-US" altLang="zh-CN" sz="1800" b="1" i="0" u="none" strike="noStrike" kern="1200" cap="none" spc="0" normalizeH="0" baseline="0" noProof="0" dirty="0">
                <a:ln>
                  <a:noFill/>
                </a:ln>
                <a:effectLst/>
                <a:uLnTx/>
                <a:uFillTx/>
                <a:latin typeface="Arial"/>
                <a:ea typeface="微软雅黑"/>
                <a:cs typeface="+mn-cs"/>
              </a:rPr>
              <a:t>process and</a:t>
            </a:r>
            <a:r>
              <a:rPr kumimoji="0" lang="en-CN" altLang="zh-CN" sz="1800" b="1" i="0" u="none" strike="noStrike" kern="1200" cap="none" spc="0" normalizeH="0" baseline="0" noProof="0" dirty="0">
                <a:ln>
                  <a:noFill/>
                </a:ln>
                <a:effectLst/>
                <a:uLnTx/>
                <a:uFillTx/>
                <a:latin typeface="Arial"/>
                <a:ea typeface="微软雅黑"/>
                <a:cs typeface="+mn-cs"/>
              </a:rPr>
              <a:t> changes the grassroots area 𝛺0 according to the change of the boundary value of bunches.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6">
            <a:extLst>
              <a:ext uri="{FF2B5EF4-FFF2-40B4-BE49-F238E27FC236}">
                <a16:creationId xmlns:a16="http://schemas.microsoft.com/office/drawing/2014/main" id="{05E2B43F-CF7B-25CB-11B3-F0494721DF7F}"/>
              </a:ext>
            </a:extLst>
          </p:cNvPr>
          <p:cNvSpPr txBox="1"/>
          <p:nvPr/>
        </p:nvSpPr>
        <p:spPr>
          <a:xfrm>
            <a:off x="173911" y="40658"/>
            <a:ext cx="12018089"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微软雅黑" panose="020B0503020204020204" pitchFamily="34" charset="-122"/>
                <a:cs typeface="+mn-cs"/>
              </a:rPr>
              <a:t>Parallel computing and code </a:t>
            </a:r>
            <a:r>
              <a:rPr kumimoji="0" lang="en-US" altLang="zh-CN" sz="4800" b="1" i="0" u="none" strike="noStrike" kern="1200" cap="none" spc="0" normalizeH="0" baseline="0" noProof="0" dirty="0" err="1">
                <a:ln>
                  <a:noFill/>
                </a:ln>
                <a:solidFill>
                  <a:prstClr val="white"/>
                </a:solidFill>
                <a:effectLst/>
                <a:uLnTx/>
                <a:uFillTx/>
                <a:latin typeface="Bahnschrift SemiLight Condensed" panose="020B0502040204020203" pitchFamily="34" charset="0"/>
                <a:ea typeface="微软雅黑" panose="020B0503020204020204" pitchFamily="34" charset="-122"/>
                <a:cs typeface="+mn-cs"/>
              </a:rPr>
              <a:t>opimization</a:t>
            </a:r>
            <a:endParaRPr kumimoji="0" lang="zh-CN" altLang="en-US" sz="4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微软雅黑" panose="020B0503020204020204" pitchFamily="34" charset="-122"/>
              <a:cs typeface="+mn-cs"/>
            </a:endParaRPr>
          </a:p>
        </p:txBody>
      </p:sp>
      <p:sp>
        <p:nvSpPr>
          <p:cNvPr id="4" name="矩形 12">
            <a:extLst>
              <a:ext uri="{FF2B5EF4-FFF2-40B4-BE49-F238E27FC236}">
                <a16:creationId xmlns:a16="http://schemas.microsoft.com/office/drawing/2014/main" id="{05DAFB06-17B1-4FB7-F31E-5E0FDF3DA3F6}"/>
              </a:ext>
            </a:extLst>
          </p:cNvPr>
          <p:cNvSpPr/>
          <p:nvPr/>
        </p:nvSpPr>
        <p:spPr>
          <a:xfrm>
            <a:off x="6929246" y="1854183"/>
            <a:ext cx="4771263" cy="447919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6" name="矩形 21">
            <a:extLst>
              <a:ext uri="{FF2B5EF4-FFF2-40B4-BE49-F238E27FC236}">
                <a16:creationId xmlns:a16="http://schemas.microsoft.com/office/drawing/2014/main" id="{4F5029E2-7140-ED69-314C-2C4923943591}"/>
              </a:ext>
            </a:extLst>
          </p:cNvPr>
          <p:cNvSpPr/>
          <p:nvPr/>
        </p:nvSpPr>
        <p:spPr>
          <a:xfrm>
            <a:off x="535881" y="1860053"/>
            <a:ext cx="6286059" cy="448518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rPr>
              <a:t>brings about an increase in the overall time spent</a:t>
            </a:r>
            <a:endParaRPr kumimoji="0" lang="zh-CN" altLang="en-US"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7" name="组合 105">
            <a:extLst>
              <a:ext uri="{FF2B5EF4-FFF2-40B4-BE49-F238E27FC236}">
                <a16:creationId xmlns:a16="http://schemas.microsoft.com/office/drawing/2014/main" id="{4A503E35-DF69-69D3-85CA-E94267C43825}"/>
              </a:ext>
            </a:extLst>
          </p:cNvPr>
          <p:cNvGrpSpPr>
            <a:grpSpLocks/>
          </p:cNvGrpSpPr>
          <p:nvPr/>
        </p:nvGrpSpPr>
        <p:grpSpPr bwMode="auto">
          <a:xfrm>
            <a:off x="439735" y="1027112"/>
            <a:ext cx="11318878" cy="658812"/>
            <a:chOff x="860259" y="1579891"/>
            <a:chExt cx="11318959" cy="905811"/>
          </a:xfrm>
        </p:grpSpPr>
        <p:grpSp>
          <p:nvGrpSpPr>
            <p:cNvPr id="8" name="组合 106">
              <a:extLst>
                <a:ext uri="{FF2B5EF4-FFF2-40B4-BE49-F238E27FC236}">
                  <a16:creationId xmlns:a16="http://schemas.microsoft.com/office/drawing/2014/main" id="{977D24C5-F947-FD7F-A81B-1C8E533B45D7}"/>
                </a:ext>
              </a:extLst>
            </p:cNvPr>
            <p:cNvGrpSpPr>
              <a:grpSpLocks/>
            </p:cNvGrpSpPr>
            <p:nvPr/>
          </p:nvGrpSpPr>
          <p:grpSpPr bwMode="auto">
            <a:xfrm>
              <a:off x="860259" y="1579891"/>
              <a:ext cx="11272921" cy="905811"/>
              <a:chOff x="429948" y="1597484"/>
              <a:chExt cx="12114571" cy="973441"/>
            </a:xfrm>
          </p:grpSpPr>
          <p:sp>
            <p:nvSpPr>
              <p:cNvPr id="12" name="矩形: 剪去单角 108">
                <a:extLst>
                  <a:ext uri="{FF2B5EF4-FFF2-40B4-BE49-F238E27FC236}">
                    <a16:creationId xmlns:a16="http://schemas.microsoft.com/office/drawing/2014/main" id="{51C8739C-4477-77CE-CB9B-C465CBBCBDA1}"/>
                  </a:ext>
                </a:extLst>
              </p:cNvPr>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panose="02010600030101010101" charset="-122"/>
                  <a:ea typeface="等线" panose="02010600030101010101" charset="-122"/>
                  <a:cs typeface="+mn-cs"/>
                </a:endParaRPr>
              </a:p>
            </p:txBody>
          </p:sp>
          <p:sp>
            <p:nvSpPr>
              <p:cNvPr id="13" name="直角三角形 109">
                <a:extLst>
                  <a:ext uri="{FF2B5EF4-FFF2-40B4-BE49-F238E27FC236}">
                    <a16:creationId xmlns:a16="http://schemas.microsoft.com/office/drawing/2014/main" id="{459DAE86-5AB8-F530-A510-16EBC3E60317}"/>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Arial"/>
                  <a:ea typeface="微软雅黑"/>
                  <a:cs typeface="+mn-cs"/>
                </a:endParaRPr>
              </a:p>
            </p:txBody>
          </p:sp>
          <p:grpSp>
            <p:nvGrpSpPr>
              <p:cNvPr id="14" name="组合 110">
                <a:extLst>
                  <a:ext uri="{FF2B5EF4-FFF2-40B4-BE49-F238E27FC236}">
                    <a16:creationId xmlns:a16="http://schemas.microsoft.com/office/drawing/2014/main" id="{53A99D79-68BB-7476-AB52-A48D5E35AA67}"/>
                  </a:ext>
                </a:extLst>
              </p:cNvPr>
              <p:cNvGrpSpPr>
                <a:grpSpLocks/>
              </p:cNvGrpSpPr>
              <p:nvPr/>
            </p:nvGrpSpPr>
            <p:grpSpPr bwMode="auto">
              <a:xfrm>
                <a:off x="429948" y="1651433"/>
                <a:ext cx="3665747" cy="865542"/>
                <a:chOff x="429948" y="1651433"/>
                <a:chExt cx="3665747" cy="865542"/>
              </a:xfrm>
            </p:grpSpPr>
            <p:sp>
              <p:nvSpPr>
                <p:cNvPr id="15" name="任意多边形: 形状 111">
                  <a:extLst>
                    <a:ext uri="{FF2B5EF4-FFF2-40B4-BE49-F238E27FC236}">
                      <a16:creationId xmlns:a16="http://schemas.microsoft.com/office/drawing/2014/main" id="{C7066489-A0F3-B3F4-27BD-DE74626BC10D}"/>
                    </a:ext>
                  </a:extLst>
                </p:cNvPr>
                <p:cNvSpPr/>
                <p:nvPr/>
              </p:nvSpPr>
              <p:spPr>
                <a:xfrm>
                  <a:off x="479425" y="1651433"/>
                  <a:ext cx="3616270"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Arial"/>
                    <a:ea typeface="微软雅黑"/>
                    <a:cs typeface="+mn-ea"/>
                  </a:endParaRPr>
                </a:p>
              </p:txBody>
            </p:sp>
            <p:sp>
              <p:nvSpPr>
                <p:cNvPr id="16" name="矩形 112">
                  <a:extLst>
                    <a:ext uri="{FF2B5EF4-FFF2-40B4-BE49-F238E27FC236}">
                      <a16:creationId xmlns:a16="http://schemas.microsoft.com/office/drawing/2014/main" id="{A60C693B-4DC5-DAB5-C1E9-79FFEF7FCB58}"/>
                    </a:ext>
                  </a:extLst>
                </p:cNvPr>
                <p:cNvSpPr/>
                <p:nvPr/>
              </p:nvSpPr>
              <p:spPr>
                <a:xfrm>
                  <a:off x="429948" y="1741807"/>
                  <a:ext cx="3375096" cy="6821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srgbClr val="FFFF00"/>
                      </a:solidFill>
                      <a:effectLst/>
                      <a:uLnTx/>
                      <a:uFillTx/>
                      <a:latin typeface="Arial" panose="020B0604020202020204"/>
                      <a:ea typeface="微软雅黑"/>
                      <a:cs typeface="+mn-ea"/>
                      <a:sym typeface="+mn-lt"/>
                    </a:rPr>
                    <a:t>Parallel computing </a:t>
                  </a:r>
                  <a:endParaRPr kumimoji="0" lang="zh-CN" altLang="en-US" sz="2400" b="1" i="0" u="none" strike="noStrike" kern="1200" cap="none" spc="50" normalizeH="0" baseline="0" noProof="0" dirty="0">
                    <a:ln w="3175">
                      <a:noFill/>
                    </a:ln>
                    <a:solidFill>
                      <a:srgbClr val="FFFF00"/>
                    </a:solidFill>
                    <a:effectLst/>
                    <a:uLnTx/>
                    <a:uFillTx/>
                    <a:latin typeface="Arial" panose="020B0604020202020204"/>
                    <a:ea typeface="微软雅黑"/>
                    <a:cs typeface="+mn-ea"/>
                    <a:sym typeface="+mn-lt"/>
                  </a:endParaRPr>
                </a:p>
              </p:txBody>
            </p:sp>
          </p:grpSp>
        </p:grpSp>
        <p:sp>
          <p:nvSpPr>
            <p:cNvPr id="9" name="矩形 107">
              <a:extLst>
                <a:ext uri="{FF2B5EF4-FFF2-40B4-BE49-F238E27FC236}">
                  <a16:creationId xmlns:a16="http://schemas.microsoft.com/office/drawing/2014/main" id="{F8D1482E-09C9-4D51-D2FC-83E24E8A9691}"/>
                </a:ext>
              </a:extLst>
            </p:cNvPr>
            <p:cNvSpPr/>
            <p:nvPr/>
          </p:nvSpPr>
          <p:spPr>
            <a:xfrm>
              <a:off x="4317371" y="1728745"/>
              <a:ext cx="7861847" cy="63475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Software</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development</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and</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algorithm</a:t>
              </a:r>
              <a:r>
                <a:rPr kumimoji="0" lang="zh-CN" altLang="en-US"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 </a:t>
              </a:r>
              <a:r>
                <a:rPr kumimoji="0" lang="en-US"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rPr>
                <a:t>optimization</a:t>
              </a:r>
              <a:endParaRPr kumimoji="0" lang="en-GB" altLang="zh-CN" sz="2400" b="1" i="0" u="none" strike="noStrike" kern="1200" cap="none" spc="0" normalizeH="0" baseline="0" noProof="1">
                <a:ln>
                  <a:noFill/>
                </a:ln>
                <a:solidFill>
                  <a:srgbClr val="164E8C"/>
                </a:solidFill>
                <a:effectLst/>
                <a:uLnTx/>
                <a:uFillTx/>
                <a:latin typeface="Arial"/>
                <a:ea typeface="微软雅黑"/>
                <a:cs typeface="+mn-cs"/>
                <a:sym typeface="Arial" panose="020B0604020202020204" pitchFamily="34" charset="0"/>
              </a:endParaRPr>
            </a:p>
          </p:txBody>
        </p:sp>
      </p:grpSp>
      <p:sp>
        <p:nvSpPr>
          <p:cNvPr id="17" name="任意多边形: 形状 193">
            <a:extLst>
              <a:ext uri="{FF2B5EF4-FFF2-40B4-BE49-F238E27FC236}">
                <a16:creationId xmlns:a16="http://schemas.microsoft.com/office/drawing/2014/main" id="{5E565BF5-F5D2-64F3-1A7D-7BA63705E698}"/>
              </a:ext>
            </a:extLst>
          </p:cNvPr>
          <p:cNvSpPr/>
          <p:nvPr/>
        </p:nvSpPr>
        <p:spPr bwMode="auto">
          <a:xfrm>
            <a:off x="531812" y="1857125"/>
            <a:ext cx="6286058"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微软雅黑"/>
                <a:cs typeface="+mn-cs"/>
              </a:rPr>
              <a:t>Simulation time comparison</a:t>
            </a:r>
            <a:endParaRPr kumimoji="0" lang="zh-CN" altLang="en-US" sz="2000" b="1" i="0" u="none" strike="noStrike" kern="1200" cap="none" spc="0" normalizeH="0" baseline="0" noProof="0" dirty="0">
              <a:ln>
                <a:noFill/>
              </a:ln>
              <a:solidFill>
                <a:prstClr val="white"/>
              </a:solidFill>
              <a:effectLst/>
              <a:uLnTx/>
              <a:uFillTx/>
              <a:latin typeface="Arial"/>
              <a:ea typeface="微软雅黑"/>
              <a:cs typeface="+mn-cs"/>
            </a:endParaRPr>
          </a:p>
        </p:txBody>
      </p:sp>
      <p:sp>
        <p:nvSpPr>
          <p:cNvPr id="19" name="任意多边形: 形状 193">
            <a:extLst>
              <a:ext uri="{FF2B5EF4-FFF2-40B4-BE49-F238E27FC236}">
                <a16:creationId xmlns:a16="http://schemas.microsoft.com/office/drawing/2014/main" id="{275C077F-2BB2-BC69-0ED4-938386694B3B}"/>
              </a:ext>
            </a:extLst>
          </p:cNvPr>
          <p:cNvSpPr/>
          <p:nvPr/>
        </p:nvSpPr>
        <p:spPr bwMode="auto">
          <a:xfrm>
            <a:off x="6929246" y="1854183"/>
            <a:ext cx="4771264" cy="540000"/>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a:ea typeface="微软雅黑"/>
                <a:cs typeface="+mn-cs"/>
              </a:rPr>
              <a:t>Simulation result comparison</a:t>
            </a:r>
            <a:endParaRPr kumimoji="0" lang="zh-CN" altLang="en-US" sz="2000" b="1"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0" name="TextBox 19">
            <a:extLst>
              <a:ext uri="{FF2B5EF4-FFF2-40B4-BE49-F238E27FC236}">
                <a16:creationId xmlns:a16="http://schemas.microsoft.com/office/drawing/2014/main" id="{AD93AF38-671E-9428-521D-DB9B7AFC8905}"/>
              </a:ext>
            </a:extLst>
          </p:cNvPr>
          <p:cNvSpPr txBox="1"/>
          <p:nvPr/>
        </p:nvSpPr>
        <p:spPr>
          <a:xfrm>
            <a:off x="634939" y="2497560"/>
            <a:ext cx="6072060" cy="120032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N" sz="1800" b="1" i="0" u="none" strike="noStrike" kern="1200" cap="none" spc="0" normalizeH="0" baseline="0" noProof="0" dirty="0">
                <a:ln>
                  <a:noFill/>
                </a:ln>
                <a:effectLst/>
                <a:uLnTx/>
                <a:uFillTx/>
                <a:latin typeface="Arial"/>
                <a:ea typeface="微软雅黑"/>
                <a:cs typeface="+mn-cs"/>
              </a:rPr>
              <a:t>When the time other modules cost is not changed, </a:t>
            </a:r>
            <a:r>
              <a:rPr kumimoji="0" lang="en-GB" sz="1800" b="1" i="0" u="none" strike="noStrike" kern="1200" cap="none" spc="0" normalizeH="0" baseline="0" noProof="0" dirty="0">
                <a:ln>
                  <a:noFill/>
                </a:ln>
                <a:effectLst/>
                <a:uLnTx/>
                <a:uFillTx/>
                <a:latin typeface="Arial"/>
                <a:ea typeface="微软雅黑"/>
                <a:cs typeface="+mn-cs"/>
              </a:rPr>
              <a:t>time spent on solving the </a:t>
            </a:r>
            <a:r>
              <a:rPr kumimoji="0" lang="en-GB" sz="1800" b="1" i="0" u="none" strike="noStrike" kern="1200" cap="none" spc="0" normalizeH="0" baseline="0" noProof="0" dirty="0" err="1">
                <a:ln>
                  <a:noFill/>
                </a:ln>
                <a:effectLst/>
                <a:uLnTx/>
                <a:uFillTx/>
                <a:latin typeface="Arial"/>
                <a:ea typeface="微软雅黑"/>
                <a:cs typeface="+mn-cs"/>
              </a:rPr>
              <a:t>poisson</a:t>
            </a:r>
            <a:r>
              <a:rPr kumimoji="0" lang="en-GB" sz="1800" b="1" i="0" u="none" strike="noStrike" kern="1200" cap="none" spc="0" normalizeH="0" baseline="0" noProof="0" dirty="0">
                <a:ln>
                  <a:noFill/>
                </a:ln>
                <a:effectLst/>
                <a:uLnTx/>
                <a:uFillTx/>
                <a:latin typeface="Arial"/>
                <a:ea typeface="微软雅黑"/>
                <a:cs typeface="+mn-cs"/>
              </a:rPr>
              <a:t> equation accounts for the majority of numerical simulation</a:t>
            </a:r>
            <a:r>
              <a:rPr kumimoji="0" lang="en-CN" sz="1800" b="1" i="0" u="none" strike="noStrike" kern="1200" cap="none" spc="0" normalizeH="0" baseline="0" noProof="0" dirty="0">
                <a:ln>
                  <a:noFill/>
                </a:ln>
                <a:effectLst/>
                <a:uLnTx/>
                <a:uFillTx/>
                <a:latin typeface="Arial"/>
                <a:ea typeface="微软雅黑"/>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CN" sz="18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1" name="TextBox 20">
            <a:extLst>
              <a:ext uri="{FF2B5EF4-FFF2-40B4-BE49-F238E27FC236}">
                <a16:creationId xmlns:a16="http://schemas.microsoft.com/office/drawing/2014/main" id="{C1BB02BC-FB6B-C1FC-F2F1-BBFBFF61D2ED}"/>
              </a:ext>
            </a:extLst>
          </p:cNvPr>
          <p:cNvSpPr txBox="1"/>
          <p:nvPr/>
        </p:nvSpPr>
        <p:spPr>
          <a:xfrm>
            <a:off x="1350834" y="3452739"/>
            <a:ext cx="24966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微软雅黑"/>
                <a:cs typeface="+mn-cs"/>
              </a:rPr>
              <a:t>B</a:t>
            </a:r>
            <a:r>
              <a:rPr kumimoji="0" lang="en-CN" sz="1800" b="1" i="0" u="none" strike="noStrike" kern="1200" cap="none" spc="0" normalizeH="0" baseline="0" noProof="0" dirty="0">
                <a:ln>
                  <a:noFill/>
                </a:ln>
                <a:solidFill>
                  <a:srgbClr val="C00000"/>
                </a:solidFill>
                <a:effectLst/>
                <a:uLnTx/>
                <a:uFillTx/>
                <a:latin typeface="Arial"/>
                <a:ea typeface="微软雅黑"/>
                <a:cs typeface="+mn-cs"/>
              </a:rPr>
              <a:t>efore modification</a:t>
            </a:r>
          </a:p>
        </p:txBody>
      </p:sp>
      <p:sp>
        <p:nvSpPr>
          <p:cNvPr id="22" name="TextBox 21">
            <a:extLst>
              <a:ext uri="{FF2B5EF4-FFF2-40B4-BE49-F238E27FC236}">
                <a16:creationId xmlns:a16="http://schemas.microsoft.com/office/drawing/2014/main" id="{8A9BE538-B25D-EBA6-ECE6-CC64E0F2D8C2}"/>
              </a:ext>
            </a:extLst>
          </p:cNvPr>
          <p:cNvSpPr txBox="1"/>
          <p:nvPr/>
        </p:nvSpPr>
        <p:spPr>
          <a:xfrm>
            <a:off x="4445653" y="3432106"/>
            <a:ext cx="22294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微软雅黑"/>
                <a:cs typeface="+mn-cs"/>
              </a:rPr>
              <a:t>A</a:t>
            </a:r>
            <a:r>
              <a:rPr kumimoji="0" lang="en-CN" sz="1800" b="1" i="0" u="none" strike="noStrike" kern="1200" cap="none" spc="0" normalizeH="0" baseline="0" noProof="0" dirty="0">
                <a:ln>
                  <a:noFill/>
                </a:ln>
                <a:solidFill>
                  <a:srgbClr val="C00000"/>
                </a:solidFill>
                <a:effectLst/>
                <a:uLnTx/>
                <a:uFillTx/>
                <a:latin typeface="Arial"/>
                <a:ea typeface="微软雅黑"/>
                <a:cs typeface="+mn-cs"/>
              </a:rPr>
              <a:t>fter modification</a:t>
            </a:r>
          </a:p>
        </p:txBody>
      </p:sp>
      <p:pic>
        <p:nvPicPr>
          <p:cNvPr id="23" name="Picture 22" descr="Chart&#10;&#10;Description automatically generated">
            <a:extLst>
              <a:ext uri="{FF2B5EF4-FFF2-40B4-BE49-F238E27FC236}">
                <a16:creationId xmlns:a16="http://schemas.microsoft.com/office/drawing/2014/main" id="{7209F9A8-8AB1-56A7-58A1-EF75244E70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82" r="8080"/>
          <a:stretch/>
        </p:blipFill>
        <p:spPr bwMode="auto">
          <a:xfrm>
            <a:off x="8143227" y="3433690"/>
            <a:ext cx="3359037" cy="913287"/>
          </a:xfrm>
          <a:prstGeom prst="rect">
            <a:avLst/>
          </a:prstGeom>
          <a:ln>
            <a:noFill/>
          </a:ln>
          <a:extLst>
            <a:ext uri="{53640926-AAD7-44D8-BBD7-CCE9431645EC}">
              <a14:shadowObscured xmlns:a14="http://schemas.microsoft.com/office/drawing/2010/main"/>
            </a:ext>
          </a:extLst>
        </p:spPr>
      </p:pic>
      <p:pic>
        <p:nvPicPr>
          <p:cNvPr id="24" name="Picture 23" descr="Chart&#10;&#10;Description automatically generated">
            <a:extLst>
              <a:ext uri="{FF2B5EF4-FFF2-40B4-BE49-F238E27FC236}">
                <a16:creationId xmlns:a16="http://schemas.microsoft.com/office/drawing/2014/main" id="{A093916C-63D0-C93C-600C-B812DB8BB0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51" r="7510"/>
          <a:stretch/>
        </p:blipFill>
        <p:spPr bwMode="auto">
          <a:xfrm>
            <a:off x="8082297" y="4539519"/>
            <a:ext cx="3419968" cy="724818"/>
          </a:xfrm>
          <a:prstGeom prst="rect">
            <a:avLst/>
          </a:prstGeom>
          <a:ln>
            <a:noFill/>
          </a:ln>
          <a:extLst>
            <a:ext uri="{53640926-AAD7-44D8-BBD7-CCE9431645EC}">
              <a14:shadowObscured xmlns:a14="http://schemas.microsoft.com/office/drawing/2010/main"/>
            </a:ext>
          </a:extLst>
        </p:spPr>
      </p:pic>
      <p:pic>
        <p:nvPicPr>
          <p:cNvPr id="25" name="Picture 24" descr="Chart&#10;&#10;Description automatically generated">
            <a:extLst>
              <a:ext uri="{FF2B5EF4-FFF2-40B4-BE49-F238E27FC236}">
                <a16:creationId xmlns:a16="http://schemas.microsoft.com/office/drawing/2014/main" id="{11576FDE-AE3E-3A3A-1E5B-2EC32F02A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81" r="8667"/>
          <a:stretch/>
        </p:blipFill>
        <p:spPr bwMode="auto">
          <a:xfrm>
            <a:off x="8143227" y="5475412"/>
            <a:ext cx="3359037" cy="679659"/>
          </a:xfrm>
          <a:prstGeom prst="rect">
            <a:avLst/>
          </a:prstGeom>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4F377B0E-A4E3-D7D7-162F-4800C55BAEA4}"/>
              </a:ext>
            </a:extLst>
          </p:cNvPr>
          <p:cNvSpPr txBox="1"/>
          <p:nvPr/>
        </p:nvSpPr>
        <p:spPr>
          <a:xfrm>
            <a:off x="7024234" y="2529409"/>
            <a:ext cx="4532827" cy="92333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CN" sz="1800" b="1" i="0" u="none" strike="noStrike" kern="1200" cap="none" spc="0" normalizeH="0" baseline="0" noProof="0" dirty="0">
                <a:ln>
                  <a:noFill/>
                </a:ln>
                <a:effectLst/>
                <a:uLnTx/>
                <a:uFillTx/>
                <a:latin typeface="Arial"/>
                <a:ea typeface="微软雅黑"/>
                <a:cs typeface="+mn-cs"/>
              </a:rPr>
              <a:t>The results of the newly developed  algorithm AMR_N</a:t>
            </a:r>
            <a:r>
              <a:rPr kumimoji="0" lang="en-US" sz="1800" b="1" i="0" u="none" strike="noStrike" kern="1200" cap="none" spc="0" normalizeH="0" baseline="0" noProof="0" dirty="0">
                <a:ln>
                  <a:noFill/>
                </a:ln>
                <a:effectLst/>
                <a:uLnTx/>
                <a:uFillTx/>
                <a:latin typeface="Arial"/>
                <a:ea typeface="微软雅黑"/>
                <a:cs typeface="+mn-cs"/>
              </a:rPr>
              <a:t>EW</a:t>
            </a:r>
            <a:r>
              <a:rPr kumimoji="0" lang="en-CN" sz="1800" b="1" i="0" u="none" strike="noStrike" kern="1200" cap="none" spc="0" normalizeH="0" baseline="0" noProof="0" dirty="0">
                <a:ln>
                  <a:noFill/>
                </a:ln>
                <a:effectLst/>
                <a:uLnTx/>
                <a:uFillTx/>
                <a:latin typeface="Arial"/>
                <a:ea typeface="微软雅黑"/>
                <a:cs typeface="+mn-cs"/>
              </a:rPr>
              <a:t> are more close to FFT.</a:t>
            </a:r>
          </a:p>
        </p:txBody>
      </p:sp>
      <p:sp>
        <p:nvSpPr>
          <p:cNvPr id="28" name="TextBox 27">
            <a:extLst>
              <a:ext uri="{FF2B5EF4-FFF2-40B4-BE49-F238E27FC236}">
                <a16:creationId xmlns:a16="http://schemas.microsoft.com/office/drawing/2014/main" id="{80578EFF-CF24-0E7D-A9BF-C6FFE1A9EA1C}"/>
              </a:ext>
            </a:extLst>
          </p:cNvPr>
          <p:cNvSpPr txBox="1"/>
          <p:nvPr/>
        </p:nvSpPr>
        <p:spPr>
          <a:xfrm>
            <a:off x="7016174" y="3736769"/>
            <a:ext cx="13851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C00000"/>
                </a:solidFill>
                <a:effectLst/>
                <a:uLnTx/>
                <a:uFillTx/>
                <a:latin typeface="Arial"/>
                <a:ea typeface="微软雅黑"/>
                <a:cs typeface="+mn-cs"/>
              </a:rPr>
              <a:t>Emmitance</a:t>
            </a:r>
          </a:p>
        </p:txBody>
      </p:sp>
      <p:sp>
        <p:nvSpPr>
          <p:cNvPr id="29" name="TextBox 28">
            <a:extLst>
              <a:ext uri="{FF2B5EF4-FFF2-40B4-BE49-F238E27FC236}">
                <a16:creationId xmlns:a16="http://schemas.microsoft.com/office/drawing/2014/main" id="{20E9A241-F593-3ACD-38C3-882AC67AAE15}"/>
              </a:ext>
            </a:extLst>
          </p:cNvPr>
          <p:cNvSpPr txBox="1"/>
          <p:nvPr/>
        </p:nvSpPr>
        <p:spPr>
          <a:xfrm>
            <a:off x="7024234" y="4686516"/>
            <a:ext cx="13851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C00000"/>
                </a:solidFill>
                <a:effectLst/>
                <a:uLnTx/>
                <a:uFillTx/>
                <a:latin typeface="Arial"/>
                <a:ea typeface="微软雅黑"/>
                <a:cs typeface="+mn-cs"/>
              </a:rPr>
              <a:t>RMS size</a:t>
            </a:r>
          </a:p>
        </p:txBody>
      </p:sp>
      <p:sp>
        <p:nvSpPr>
          <p:cNvPr id="30" name="TextBox 29">
            <a:extLst>
              <a:ext uri="{FF2B5EF4-FFF2-40B4-BE49-F238E27FC236}">
                <a16:creationId xmlns:a16="http://schemas.microsoft.com/office/drawing/2014/main" id="{01A958D0-1CEC-1F32-32EC-11B0D584D4B5}"/>
              </a:ext>
            </a:extLst>
          </p:cNvPr>
          <p:cNvSpPr txBox="1"/>
          <p:nvPr/>
        </p:nvSpPr>
        <p:spPr>
          <a:xfrm>
            <a:off x="7024234" y="5570296"/>
            <a:ext cx="13851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N" sz="1600" b="1" i="0" u="none" strike="noStrike" kern="1200" cap="none" spc="0" normalizeH="0" baseline="0" noProof="0" dirty="0">
                <a:ln>
                  <a:noFill/>
                </a:ln>
                <a:solidFill>
                  <a:srgbClr val="C00000"/>
                </a:solidFill>
                <a:effectLst/>
                <a:uLnTx/>
                <a:uFillTx/>
                <a:latin typeface="Arial"/>
                <a:ea typeface="微软雅黑"/>
                <a:cs typeface="+mn-cs"/>
              </a:rPr>
              <a:t>Beam location</a:t>
            </a:r>
          </a:p>
        </p:txBody>
      </p:sp>
      <p:graphicFrame>
        <p:nvGraphicFramePr>
          <p:cNvPr id="32" name="表格 2">
            <a:extLst>
              <a:ext uri="{FF2B5EF4-FFF2-40B4-BE49-F238E27FC236}">
                <a16:creationId xmlns:a16="http://schemas.microsoft.com/office/drawing/2014/main" id="{47B48B49-05AC-A7AB-E2C5-CBC3C0309F79}"/>
              </a:ext>
            </a:extLst>
          </p:cNvPr>
          <p:cNvGraphicFramePr>
            <a:graphicFrameLocks noGrp="1"/>
          </p:cNvGraphicFramePr>
          <p:nvPr>
            <p:extLst>
              <p:ext uri="{D42A27DB-BD31-4B8C-83A1-F6EECF244321}">
                <p14:modId xmlns:p14="http://schemas.microsoft.com/office/powerpoint/2010/main" val="3275942531"/>
              </p:ext>
            </p:extLst>
          </p:nvPr>
        </p:nvGraphicFramePr>
        <p:xfrm>
          <a:off x="633879" y="3956832"/>
          <a:ext cx="6041267" cy="1595705"/>
        </p:xfrm>
        <a:graphic>
          <a:graphicData uri="http://schemas.openxmlformats.org/drawingml/2006/table">
            <a:tbl>
              <a:tblPr/>
              <a:tblGrid>
                <a:gridCol w="1283769">
                  <a:extLst>
                    <a:ext uri="{9D8B030D-6E8A-4147-A177-3AD203B41FA5}">
                      <a16:colId xmlns:a16="http://schemas.microsoft.com/office/drawing/2014/main" val="1221600547"/>
                    </a:ext>
                  </a:extLst>
                </a:gridCol>
                <a:gridCol w="1238460">
                  <a:extLst>
                    <a:ext uri="{9D8B030D-6E8A-4147-A177-3AD203B41FA5}">
                      <a16:colId xmlns:a16="http://schemas.microsoft.com/office/drawing/2014/main" val="863108563"/>
                    </a:ext>
                  </a:extLst>
                </a:gridCol>
                <a:gridCol w="936396">
                  <a:extLst>
                    <a:ext uri="{9D8B030D-6E8A-4147-A177-3AD203B41FA5}">
                      <a16:colId xmlns:a16="http://schemas.microsoft.com/office/drawing/2014/main" val="444944418"/>
                    </a:ext>
                  </a:extLst>
                </a:gridCol>
                <a:gridCol w="966603">
                  <a:extLst>
                    <a:ext uri="{9D8B030D-6E8A-4147-A177-3AD203B41FA5}">
                      <a16:colId xmlns:a16="http://schemas.microsoft.com/office/drawing/2014/main" val="2055602650"/>
                    </a:ext>
                  </a:extLst>
                </a:gridCol>
                <a:gridCol w="891087">
                  <a:extLst>
                    <a:ext uri="{9D8B030D-6E8A-4147-A177-3AD203B41FA5}">
                      <a16:colId xmlns:a16="http://schemas.microsoft.com/office/drawing/2014/main" val="1572577969"/>
                    </a:ext>
                  </a:extLst>
                </a:gridCol>
                <a:gridCol w="724952">
                  <a:extLst>
                    <a:ext uri="{9D8B030D-6E8A-4147-A177-3AD203B41FA5}">
                      <a16:colId xmlns:a16="http://schemas.microsoft.com/office/drawing/2014/main" val="90685965"/>
                    </a:ext>
                  </a:extLst>
                </a:gridCol>
              </a:tblGrid>
              <a:tr h="634055">
                <a:tc>
                  <a:txBody>
                    <a:bodyPr/>
                    <a:lstStyle/>
                    <a:p>
                      <a:pPr algn="ctr" rtl="0" fontAlgn="ctr"/>
                      <a:r>
                        <a:rPr lang="zh-CN" altLang="en-US" sz="1600" b="1" i="0" u="none" strike="noStrike">
                          <a:solidFill>
                            <a:srgbClr val="FFFFFF"/>
                          </a:solidFill>
                          <a:effectLst/>
                          <a:latin typeface="Arial" panose="020B0604020202020204" pitchFamily="34" charset="0"/>
                          <a:ea typeface="等线" panose="02010600030101010101" pitchFamily="2" charset="-122"/>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b="1" i="0" u="none" strike="noStrike" dirty="0">
                          <a:solidFill>
                            <a:srgbClr val="FFFFFF"/>
                          </a:solidFill>
                          <a:effectLst/>
                          <a:latin typeface="Arial" panose="020B0604020202020204" pitchFamily="34" charset="0"/>
                          <a:ea typeface="等线" panose="02010600030101010101" pitchFamily="2" charset="-122"/>
                        </a:rPr>
                        <a:t>MX/Y/Z</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b="1" i="0" u="none" strike="noStrike" dirty="0">
                          <a:solidFill>
                            <a:srgbClr val="FFFFFF"/>
                          </a:solidFill>
                          <a:effectLst/>
                          <a:latin typeface="Arial" panose="020B0604020202020204" pitchFamily="34" charset="0"/>
                          <a:ea typeface="等线" panose="02010600030101010101" pitchFamily="2" charset="-122"/>
                        </a:rPr>
                        <a:t>Total/s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b="1" i="0" u="none" strike="noStrike">
                          <a:solidFill>
                            <a:srgbClr val="FFFFFF"/>
                          </a:solidFill>
                          <a:effectLst/>
                          <a:latin typeface="Arial" panose="020B0604020202020204" pitchFamily="34" charset="0"/>
                          <a:ea typeface="等线" panose="02010600030101010101" pitchFamily="2" charset="-122"/>
                        </a:rPr>
                        <a:t>Regrid/s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b="1" i="0" u="none" strike="noStrike">
                          <a:solidFill>
                            <a:srgbClr val="FFFFFF"/>
                          </a:solidFill>
                          <a:effectLst/>
                          <a:latin typeface="Arial" panose="020B0604020202020204" pitchFamily="34" charset="0"/>
                          <a:ea typeface="等线" panose="02010600030101010101" pitchFamily="2" charset="-122"/>
                        </a:rPr>
                        <a:t>Solve/s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sz="1600" b="1" i="0" u="none" strike="noStrike">
                          <a:solidFill>
                            <a:srgbClr val="FFFFFF"/>
                          </a:solidFill>
                          <a:effectLst/>
                          <a:latin typeface="Arial" panose="020B0604020202020204" pitchFamily="34" charset="0"/>
                          <a:ea typeface="等线" panose="02010600030101010101" pitchFamily="2" charset="-122"/>
                        </a:rPr>
                        <a:t>Map/s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799403126"/>
                  </a:ext>
                </a:extLst>
              </a:tr>
              <a:tr h="327595">
                <a:tc>
                  <a:txBody>
                    <a:bodyPr/>
                    <a:lstStyle/>
                    <a:p>
                      <a:pPr algn="ctr" rtl="0" fontAlgn="ctr"/>
                      <a:r>
                        <a:rPr lang="en-US" sz="1600" b="1" i="0" u="none" strike="noStrike">
                          <a:solidFill>
                            <a:srgbClr val="FFFFFF"/>
                          </a:solidFill>
                          <a:effectLst/>
                          <a:latin typeface="Arial" panose="020B0604020202020204" pitchFamily="34" charset="0"/>
                          <a:ea typeface="等线" panose="02010600030101010101" pitchFamily="2" charset="-122"/>
                        </a:rPr>
                        <a:t>AMR</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altLang="zh-CN" sz="1600" b="1" i="0" u="none" strike="noStrike">
                          <a:solidFill>
                            <a:srgbClr val="000000"/>
                          </a:solidFill>
                          <a:effectLst/>
                          <a:latin typeface="Arial" panose="020B0604020202020204" pitchFamily="34" charset="0"/>
                          <a:ea typeface="等线" panose="02010600030101010101" pitchFamily="2" charset="-122"/>
                        </a:rPr>
                        <a:t>32/32/4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altLang="zh-CN" sz="1600" b="1" i="0" u="none" strike="noStrike" dirty="0">
                          <a:solidFill>
                            <a:srgbClr val="C00000"/>
                          </a:solidFill>
                          <a:effectLst/>
                          <a:latin typeface="Arial" panose="020B0604020202020204" pitchFamily="34" charset="0"/>
                          <a:ea typeface="等线" panose="02010600030101010101" pitchFamily="2" charset="-122"/>
                        </a:rPr>
                        <a:t>228.6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US" altLang="zh-CN" sz="1600" b="1" i="0" u="none" strike="noStrike">
                          <a:solidFill>
                            <a:srgbClr val="000000"/>
                          </a:solidFill>
                          <a:effectLst/>
                          <a:latin typeface="Arial" panose="020B0604020202020204" pitchFamily="34" charset="0"/>
                          <a:ea typeface="等线" panose="02010600030101010101" pitchFamily="2" charset="-122"/>
                        </a:rPr>
                        <a:t>0.84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altLang="zh-CN" sz="1600" b="1" i="0" u="none" strike="noStrike">
                          <a:solidFill>
                            <a:srgbClr val="000000"/>
                          </a:solidFill>
                          <a:effectLst/>
                          <a:latin typeface="Arial" panose="020B0604020202020204" pitchFamily="34" charset="0"/>
                          <a:ea typeface="等线" panose="02010600030101010101" pitchFamily="2" charset="-122"/>
                        </a:rPr>
                        <a:t>220.2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US" altLang="zh-CN" sz="1600" b="1" i="0" u="none" strike="noStrike">
                          <a:solidFill>
                            <a:srgbClr val="000000"/>
                          </a:solidFill>
                          <a:effectLst/>
                          <a:latin typeface="Arial" panose="020B0604020202020204" pitchFamily="34" charset="0"/>
                          <a:ea typeface="等线" panose="02010600030101010101" pitchFamily="2" charset="-122"/>
                        </a:rPr>
                        <a:t>0.035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422549282"/>
                  </a:ext>
                </a:extLst>
              </a:tr>
              <a:tr h="634055">
                <a:tc>
                  <a:txBody>
                    <a:bodyPr/>
                    <a:lstStyle/>
                    <a:p>
                      <a:pPr algn="ctr" rtl="0" fontAlgn="ctr"/>
                      <a:r>
                        <a:rPr lang="en-US" sz="1600" b="1" i="0" u="none" strike="noStrike">
                          <a:solidFill>
                            <a:srgbClr val="FFFFFF"/>
                          </a:solidFill>
                          <a:effectLst/>
                          <a:latin typeface="Arial" panose="020B0604020202020204" pitchFamily="34" charset="0"/>
                          <a:ea typeface="等线" panose="02010600030101010101" pitchFamily="2" charset="-122"/>
                        </a:rPr>
                        <a:t>AMR_NEW</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472C4"/>
                    </a:solidFill>
                  </a:tcPr>
                </a:tc>
                <a:tc>
                  <a:txBody>
                    <a:bodyPr/>
                    <a:lstStyle/>
                    <a:p>
                      <a:pPr algn="ctr" rtl="0" fontAlgn="ctr"/>
                      <a:r>
                        <a:rPr lang="en-US" altLang="zh-CN" sz="1600" b="1" i="0" u="none" strike="noStrike">
                          <a:solidFill>
                            <a:srgbClr val="000000"/>
                          </a:solidFill>
                          <a:effectLst/>
                          <a:latin typeface="Arial" panose="020B0604020202020204" pitchFamily="34" charset="0"/>
                          <a:ea typeface="等线" panose="02010600030101010101" pitchFamily="2" charset="-122"/>
                        </a:rPr>
                        <a:t>32/32/4</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altLang="zh-CN" sz="1600" b="1" i="0" u="none" strike="noStrike" dirty="0">
                          <a:solidFill>
                            <a:srgbClr val="C00000"/>
                          </a:solidFill>
                          <a:effectLst/>
                          <a:latin typeface="Arial" panose="020B0604020202020204" pitchFamily="34" charset="0"/>
                          <a:ea typeface="等线" panose="02010600030101010101" pitchFamily="2" charset="-122"/>
                        </a:rPr>
                        <a:t>115.5</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US" altLang="zh-CN" sz="1600" b="1" i="0" u="none" strike="noStrike" dirty="0">
                          <a:solidFill>
                            <a:srgbClr val="000000"/>
                          </a:solidFill>
                          <a:effectLst/>
                          <a:latin typeface="Arial" panose="020B0604020202020204" pitchFamily="34" charset="0"/>
                          <a:ea typeface="等线" panose="02010600030101010101" pitchFamily="2" charset="-122"/>
                        </a:rPr>
                        <a:t>3.16</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ctr" rtl="0" fontAlgn="ctr"/>
                      <a:r>
                        <a:rPr lang="en-US" altLang="zh-CN" sz="1600" b="1" i="0" u="none" strike="noStrike">
                          <a:solidFill>
                            <a:srgbClr val="000000"/>
                          </a:solidFill>
                          <a:effectLst/>
                          <a:latin typeface="Arial" panose="020B0604020202020204" pitchFamily="34" charset="0"/>
                          <a:ea typeface="等线" panose="02010600030101010101" pitchFamily="2" charset="-122"/>
                        </a:rPr>
                        <a:t>103.22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n-US" altLang="zh-CN" sz="1600" b="1" i="0" u="none" strike="noStrike" dirty="0">
                          <a:solidFill>
                            <a:srgbClr val="000000"/>
                          </a:solidFill>
                          <a:effectLst/>
                          <a:latin typeface="Arial" panose="020B0604020202020204" pitchFamily="34" charset="0"/>
                          <a:ea typeface="等线" panose="02010600030101010101" pitchFamily="2" charset="-122"/>
                        </a:rPr>
                        <a:t>0.02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447828394"/>
                  </a:ext>
                </a:extLst>
              </a:tr>
            </a:tbl>
          </a:graphicData>
        </a:graphic>
      </p:graphicFrame>
      <p:sp>
        <p:nvSpPr>
          <p:cNvPr id="33" name="Rectangle 32">
            <a:extLst>
              <a:ext uri="{FF2B5EF4-FFF2-40B4-BE49-F238E27FC236}">
                <a16:creationId xmlns:a16="http://schemas.microsoft.com/office/drawing/2014/main" id="{D6C77307-E1C0-FF8C-C0A0-BAE20A5C778C}"/>
              </a:ext>
            </a:extLst>
          </p:cNvPr>
          <p:cNvSpPr/>
          <p:nvPr/>
        </p:nvSpPr>
        <p:spPr>
          <a:xfrm>
            <a:off x="1870365" y="4584768"/>
            <a:ext cx="4804781" cy="3545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4" name="Rectangle 33">
            <a:extLst>
              <a:ext uri="{FF2B5EF4-FFF2-40B4-BE49-F238E27FC236}">
                <a16:creationId xmlns:a16="http://schemas.microsoft.com/office/drawing/2014/main" id="{2A93A39A-B9B5-8A7A-AA0A-D65589E71223}"/>
              </a:ext>
            </a:extLst>
          </p:cNvPr>
          <p:cNvSpPr/>
          <p:nvPr/>
        </p:nvSpPr>
        <p:spPr>
          <a:xfrm>
            <a:off x="1883166" y="5023133"/>
            <a:ext cx="4791980" cy="5099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N" sz="1800" b="0" i="0" u="none" strike="noStrike" kern="1200" cap="none" spc="0" normalizeH="0" baseline="0" noProof="0">
              <a:ln>
                <a:noFill/>
              </a:ln>
              <a:solidFill>
                <a:prstClr val="white"/>
              </a:solidFill>
              <a:effectLst/>
              <a:uLnTx/>
              <a:uFillTx/>
              <a:latin typeface="Arial"/>
              <a:ea typeface="微软雅黑"/>
              <a:cs typeface="+mn-cs"/>
            </a:endParaRPr>
          </a:p>
        </p:txBody>
      </p:sp>
      <p:cxnSp>
        <p:nvCxnSpPr>
          <p:cNvPr id="35" name="Straight Arrow Connector 34">
            <a:extLst>
              <a:ext uri="{FF2B5EF4-FFF2-40B4-BE49-F238E27FC236}">
                <a16:creationId xmlns:a16="http://schemas.microsoft.com/office/drawing/2014/main" id="{9BDB3514-A38B-5F16-A642-BCB8F7C33FD6}"/>
              </a:ext>
            </a:extLst>
          </p:cNvPr>
          <p:cNvCxnSpPr>
            <a:cxnSpLocks/>
            <a:endCxn id="22" idx="2"/>
          </p:cNvCxnSpPr>
          <p:nvPr/>
        </p:nvCxnSpPr>
        <p:spPr>
          <a:xfrm flipV="1">
            <a:off x="3718359" y="3801438"/>
            <a:ext cx="1842041" cy="12216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6FB18B3-367A-18FC-F829-C923D3F3A862}"/>
              </a:ext>
            </a:extLst>
          </p:cNvPr>
          <p:cNvCxnSpPr>
            <a:cxnSpLocks/>
            <a:endCxn id="21" idx="2"/>
          </p:cNvCxnSpPr>
          <p:nvPr/>
        </p:nvCxnSpPr>
        <p:spPr>
          <a:xfrm flipH="1" flipV="1">
            <a:off x="2599144" y="3822071"/>
            <a:ext cx="981183" cy="76269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10">
            <a:extLst>
              <a:ext uri="{FF2B5EF4-FFF2-40B4-BE49-F238E27FC236}">
                <a16:creationId xmlns:a16="http://schemas.microsoft.com/office/drawing/2014/main" id="{97DC0AA1-D4AF-EAC8-7D3B-6E4B443F23A8}"/>
              </a:ext>
            </a:extLst>
          </p:cNvPr>
          <p:cNvSpPr txBox="1"/>
          <p:nvPr/>
        </p:nvSpPr>
        <p:spPr>
          <a:xfrm>
            <a:off x="618849" y="5687050"/>
            <a:ext cx="6199021"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altLang="zh-CN" sz="1800" b="1" i="0" u="none" strike="noStrike" kern="1200" cap="none" spc="0" normalizeH="0" baseline="0" noProof="0" dirty="0">
                <a:ln>
                  <a:noFill/>
                </a:ln>
                <a:effectLst/>
                <a:uLnTx/>
                <a:uFillTx/>
                <a:latin typeface="Arial"/>
                <a:ea typeface="微软雅黑"/>
                <a:cs typeface="+mn-cs"/>
              </a:rPr>
              <a:t>Better performance for the case with large domain size in radial and longitudinal direction</a:t>
            </a:r>
            <a:endParaRPr kumimoji="0" lang="zh-CN" altLang="en-US" sz="1800" b="1" i="0" u="none" strike="noStrike" kern="1200" cap="none" spc="0" normalizeH="0" baseline="0" noProof="0" dirty="0">
              <a:ln>
                <a:noFill/>
              </a:ln>
              <a:effectLst/>
              <a:uLnTx/>
              <a:uFillTx/>
              <a:latin typeface="Arial"/>
              <a:ea typeface="微软雅黑"/>
              <a:cs typeface="+mn-cs"/>
            </a:endParaRPr>
          </a:p>
        </p:txBody>
      </p:sp>
    </p:spTree>
    <p:extLst>
      <p:ext uri="{BB962C8B-B14F-4D97-AF65-F5344CB8AC3E}">
        <p14:creationId xmlns:p14="http://schemas.microsoft.com/office/powerpoint/2010/main" val="2753456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BE9C5418-0C50-4C8F-A4D0-EE0E995521FD}"/>
              </a:ext>
            </a:extLst>
          </p:cNvPr>
          <p:cNvSpPr/>
          <p:nvPr/>
        </p:nvSpPr>
        <p:spPr>
          <a:xfrm>
            <a:off x="376358" y="1080655"/>
            <a:ext cx="11584733" cy="5558481"/>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0">
                <a:effectLst/>
                <a:latin typeface="Times New Roman" panose="02020603050405020304" pitchFamily="18" charset="0"/>
                <a:ea typeface="DengXian" panose="02010600030101010101" pitchFamily="2" charset="-122"/>
              </a:rPr>
              <a:t>The followings are the compared results with and without the space charge effect, with and without flattop cavity in more detail.</a:t>
            </a:r>
            <a:r>
              <a:rPr lang="en-CN">
                <a:effectLst/>
              </a:rPr>
              <a:t> </a:t>
            </a:r>
            <a:endParaRPr kumimoji="0" lang="zh-CN" altLang="en-US" sz="1800" b="1" i="0" u="none" strike="noStrike" kern="1200" cap="none" spc="0" normalizeH="0" baseline="0" noProof="0" dirty="0">
              <a:ln>
                <a:noFill/>
              </a:ln>
              <a:solidFill>
                <a:prstClr val="white"/>
              </a:solidFill>
              <a:effectLst/>
              <a:uLnTx/>
              <a:uFillTx/>
              <a:latin typeface="微软雅黑" pitchFamily="34" charset="-122"/>
              <a:ea typeface="微软雅黑" pitchFamily="34" charset="-122"/>
            </a:endParaRPr>
          </a:p>
        </p:txBody>
      </p:sp>
      <p:sp>
        <p:nvSpPr>
          <p:cNvPr id="17" name="文本框 146">
            <a:extLst>
              <a:ext uri="{FF2B5EF4-FFF2-40B4-BE49-F238E27FC236}">
                <a16:creationId xmlns:a16="http://schemas.microsoft.com/office/drawing/2014/main" id="{01299465-0625-CFEE-0988-4FE42D06B66A}"/>
              </a:ext>
            </a:extLst>
          </p:cNvPr>
          <p:cNvSpPr txBox="1"/>
          <p:nvPr/>
        </p:nvSpPr>
        <p:spPr>
          <a:xfrm>
            <a:off x="173911" y="40658"/>
            <a:ext cx="12018089"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微软雅黑" panose="020B0503020204020204" pitchFamily="34" charset="-122"/>
                <a:cs typeface="+mn-cs"/>
              </a:rPr>
              <a:t>Parallel computing and code </a:t>
            </a:r>
            <a:r>
              <a:rPr kumimoji="0" lang="en-US" altLang="zh-CN" sz="4800" b="1" i="0" u="none" strike="noStrike" kern="1200" cap="none" spc="0" normalizeH="0" baseline="0" noProof="0" dirty="0" err="1">
                <a:ln>
                  <a:noFill/>
                </a:ln>
                <a:solidFill>
                  <a:prstClr val="white"/>
                </a:solidFill>
                <a:effectLst/>
                <a:uLnTx/>
                <a:uFillTx/>
                <a:latin typeface="Bahnschrift SemiLight Condensed" panose="020B0502040204020203" pitchFamily="34" charset="0"/>
                <a:ea typeface="微软雅黑" panose="020B0503020204020204" pitchFamily="34" charset="-122"/>
                <a:cs typeface="+mn-cs"/>
              </a:rPr>
              <a:t>opimization</a:t>
            </a:r>
            <a:endParaRPr kumimoji="0" lang="zh-CN" altLang="en-US" sz="4800" b="1" i="0" u="none" strike="noStrike" kern="1200" cap="none" spc="0" normalizeH="0" baseline="0" noProof="0" dirty="0">
              <a:ln>
                <a:noFill/>
              </a:ln>
              <a:solidFill>
                <a:prstClr val="white"/>
              </a:solidFill>
              <a:effectLst/>
              <a:uLnTx/>
              <a:uFillTx/>
              <a:latin typeface="Bahnschrift SemiLight Condensed" panose="020B0502040204020203" pitchFamily="34" charset="0"/>
              <a:ea typeface="微软雅黑" panose="020B0503020204020204" pitchFamily="34" charset="-122"/>
              <a:cs typeface="+mn-cs"/>
            </a:endParaRPr>
          </a:p>
        </p:txBody>
      </p:sp>
      <p:pic>
        <p:nvPicPr>
          <p:cNvPr id="3" name="Picture 2">
            <a:extLst>
              <a:ext uri="{FF2B5EF4-FFF2-40B4-BE49-F238E27FC236}">
                <a16:creationId xmlns:a16="http://schemas.microsoft.com/office/drawing/2014/main" id="{C893AA61-8FFD-7677-A500-82A5DE63D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506" y="1149847"/>
            <a:ext cx="4343424" cy="2530044"/>
          </a:xfrm>
          <a:prstGeom prst="rect">
            <a:avLst/>
          </a:prstGeom>
        </p:spPr>
      </p:pic>
      <p:sp>
        <p:nvSpPr>
          <p:cNvPr id="4" name="TextBox 3">
            <a:extLst>
              <a:ext uri="{FF2B5EF4-FFF2-40B4-BE49-F238E27FC236}">
                <a16:creationId xmlns:a16="http://schemas.microsoft.com/office/drawing/2014/main" id="{DAE19144-4336-8972-1D70-335DD6FFB3A4}"/>
              </a:ext>
            </a:extLst>
          </p:cNvPr>
          <p:cNvSpPr txBox="1"/>
          <p:nvPr/>
        </p:nvSpPr>
        <p:spPr>
          <a:xfrm>
            <a:off x="3308906" y="6349861"/>
            <a:ext cx="4343424" cy="276999"/>
          </a:xfrm>
          <a:prstGeom prst="rect">
            <a:avLst/>
          </a:prstGeom>
          <a:noFill/>
        </p:spPr>
        <p:txBody>
          <a:bodyPr wrap="square" rtlCol="0">
            <a:spAutoFit/>
          </a:bodyPr>
          <a:lstStyle/>
          <a:p>
            <a:pPr algn="ctr"/>
            <a:r>
              <a:rPr lang="en-CN" sz="1200" b="1">
                <a:solidFill>
                  <a:srgbClr val="C00000"/>
                </a:solidFill>
                <a:latin typeface="Microsoft YaHei" panose="020B0503020204020204" pitchFamily="34" charset="-122"/>
                <a:ea typeface="Microsoft YaHei" panose="020B0503020204020204" pitchFamily="34" charset="-122"/>
              </a:rPr>
              <a:t>6 mA, 16382 macro particles</a:t>
            </a:r>
            <a:r>
              <a:rPr lang="en-US" sz="1200" b="1">
                <a:solidFill>
                  <a:srgbClr val="C00000"/>
                </a:solidFill>
                <a:latin typeface="Microsoft YaHei" panose="020B0503020204020204" pitchFamily="34" charset="-122"/>
                <a:ea typeface="Microsoft YaHei" panose="020B0503020204020204" pitchFamily="34" charset="-122"/>
              </a:rPr>
              <a:t>, without flat</a:t>
            </a:r>
            <a:r>
              <a:rPr lang="en-US" altLang="zh-CN" sz="1200" b="1">
                <a:solidFill>
                  <a:srgbClr val="C00000"/>
                </a:solidFill>
                <a:latin typeface="Microsoft YaHei" panose="020B0503020204020204" pitchFamily="34" charset="-122"/>
                <a:ea typeface="Microsoft YaHei" panose="020B0503020204020204" pitchFamily="34" charset="-122"/>
              </a:rPr>
              <a:t>-</a:t>
            </a:r>
            <a:r>
              <a:rPr lang="en-US" sz="1200" b="1">
                <a:solidFill>
                  <a:srgbClr val="C00000"/>
                </a:solidFill>
                <a:latin typeface="Microsoft YaHei" panose="020B0503020204020204" pitchFamily="34" charset="-122"/>
                <a:ea typeface="Microsoft YaHei" panose="020B0503020204020204" pitchFamily="34" charset="-122"/>
              </a:rPr>
              <a:t>top cavity</a:t>
            </a:r>
            <a:endParaRPr lang="en-CN" sz="1200" b="1">
              <a:solidFill>
                <a:srgbClr val="C00000"/>
              </a:solidFill>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FF4DCD52-A381-BE40-B592-71FB4FA03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8798" y="1149847"/>
            <a:ext cx="4343425" cy="2530044"/>
          </a:xfrm>
          <a:prstGeom prst="rect">
            <a:avLst/>
          </a:prstGeom>
        </p:spPr>
      </p:pic>
      <p:sp>
        <p:nvSpPr>
          <p:cNvPr id="7" name="TextBox 6">
            <a:extLst>
              <a:ext uri="{FF2B5EF4-FFF2-40B4-BE49-F238E27FC236}">
                <a16:creationId xmlns:a16="http://schemas.microsoft.com/office/drawing/2014/main" id="{409CF4C6-3F0D-CC53-817C-F5BCFD6033A8}"/>
              </a:ext>
            </a:extLst>
          </p:cNvPr>
          <p:cNvSpPr txBox="1"/>
          <p:nvPr/>
        </p:nvSpPr>
        <p:spPr>
          <a:xfrm>
            <a:off x="7617667" y="3679890"/>
            <a:ext cx="4343424" cy="276999"/>
          </a:xfrm>
          <a:prstGeom prst="rect">
            <a:avLst/>
          </a:prstGeom>
          <a:noFill/>
        </p:spPr>
        <p:txBody>
          <a:bodyPr wrap="square" rtlCol="0">
            <a:spAutoFit/>
          </a:bodyPr>
          <a:lstStyle/>
          <a:p>
            <a:pPr algn="ctr"/>
            <a:r>
              <a:rPr lang="en-CN" sz="1200" b="1">
                <a:solidFill>
                  <a:srgbClr val="C00000"/>
                </a:solidFill>
                <a:latin typeface="Microsoft YaHei" panose="020B0503020204020204" pitchFamily="34" charset="-122"/>
                <a:ea typeface="Microsoft YaHei" panose="020B0503020204020204" pitchFamily="34" charset="-122"/>
              </a:rPr>
              <a:t>3 mA, 16382 macro particles</a:t>
            </a:r>
            <a:r>
              <a:rPr lang="en-US" sz="1200" b="1">
                <a:solidFill>
                  <a:srgbClr val="C00000"/>
                </a:solidFill>
                <a:latin typeface="Microsoft YaHei" panose="020B0503020204020204" pitchFamily="34" charset="-122"/>
                <a:ea typeface="Microsoft YaHei" panose="020B0503020204020204" pitchFamily="34" charset="-122"/>
              </a:rPr>
              <a:t>, without flat</a:t>
            </a:r>
            <a:r>
              <a:rPr lang="en-US" altLang="zh-CN" sz="1200" b="1">
                <a:solidFill>
                  <a:srgbClr val="C00000"/>
                </a:solidFill>
                <a:latin typeface="Microsoft YaHei" panose="020B0503020204020204" pitchFamily="34" charset="-122"/>
                <a:ea typeface="Microsoft YaHei" panose="020B0503020204020204" pitchFamily="34" charset="-122"/>
              </a:rPr>
              <a:t>-</a:t>
            </a:r>
            <a:r>
              <a:rPr lang="en-US" sz="1200" b="1">
                <a:solidFill>
                  <a:srgbClr val="C00000"/>
                </a:solidFill>
                <a:latin typeface="Microsoft YaHei" panose="020B0503020204020204" pitchFamily="34" charset="-122"/>
                <a:ea typeface="Microsoft YaHei" panose="020B0503020204020204" pitchFamily="34" charset="-122"/>
              </a:rPr>
              <a:t>top cavity</a:t>
            </a:r>
            <a:endParaRPr lang="en-CN" sz="1200" b="1">
              <a:solidFill>
                <a:srgbClr val="C00000"/>
              </a:solidFill>
              <a:latin typeface="Microsoft YaHei" panose="020B0503020204020204" pitchFamily="34" charset="-122"/>
              <a:ea typeface="Microsoft YaHei" panose="020B0503020204020204" pitchFamily="34" charset="-122"/>
            </a:endParaRPr>
          </a:p>
        </p:txBody>
      </p:sp>
      <p:pic>
        <p:nvPicPr>
          <p:cNvPr id="9" name="Picture 8">
            <a:extLst>
              <a:ext uri="{FF2B5EF4-FFF2-40B4-BE49-F238E27FC236}">
                <a16:creationId xmlns:a16="http://schemas.microsoft.com/office/drawing/2014/main" id="{173A8994-D735-7DBA-25A4-ADFF85206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5618" y="3827106"/>
            <a:ext cx="4345200" cy="2531079"/>
          </a:xfrm>
          <a:prstGeom prst="rect">
            <a:avLst/>
          </a:prstGeom>
        </p:spPr>
      </p:pic>
      <p:sp>
        <p:nvSpPr>
          <p:cNvPr id="11" name="TextBox 10">
            <a:extLst>
              <a:ext uri="{FF2B5EF4-FFF2-40B4-BE49-F238E27FC236}">
                <a16:creationId xmlns:a16="http://schemas.microsoft.com/office/drawing/2014/main" id="{9A86DBEA-40C5-011D-45D9-3B767DFB483E}"/>
              </a:ext>
            </a:extLst>
          </p:cNvPr>
          <p:cNvSpPr txBox="1"/>
          <p:nvPr/>
        </p:nvSpPr>
        <p:spPr>
          <a:xfrm>
            <a:off x="3308906" y="3682404"/>
            <a:ext cx="4343424" cy="276999"/>
          </a:xfrm>
          <a:prstGeom prst="rect">
            <a:avLst/>
          </a:prstGeom>
          <a:noFill/>
        </p:spPr>
        <p:txBody>
          <a:bodyPr wrap="square" rtlCol="0">
            <a:spAutoFit/>
          </a:bodyPr>
          <a:lstStyle/>
          <a:p>
            <a:pPr algn="ctr"/>
            <a:r>
              <a:rPr lang="en-CN" sz="1200" b="1">
                <a:solidFill>
                  <a:srgbClr val="C00000"/>
                </a:solidFill>
                <a:latin typeface="Microsoft YaHei" panose="020B0503020204020204" pitchFamily="34" charset="-122"/>
                <a:ea typeface="Microsoft YaHei" panose="020B0503020204020204" pitchFamily="34" charset="-122"/>
              </a:rPr>
              <a:t>0 mA, 16382 macro particles</a:t>
            </a:r>
            <a:r>
              <a:rPr lang="en-US" sz="1200" b="1">
                <a:solidFill>
                  <a:srgbClr val="C00000"/>
                </a:solidFill>
                <a:latin typeface="Microsoft YaHei" panose="020B0503020204020204" pitchFamily="34" charset="-122"/>
                <a:ea typeface="Microsoft YaHei" panose="020B0503020204020204" pitchFamily="34" charset="-122"/>
              </a:rPr>
              <a:t>, without flat</a:t>
            </a:r>
            <a:r>
              <a:rPr lang="en-US" altLang="zh-CN" sz="1200" b="1">
                <a:solidFill>
                  <a:srgbClr val="C00000"/>
                </a:solidFill>
                <a:latin typeface="Microsoft YaHei" panose="020B0503020204020204" pitchFamily="34" charset="-122"/>
                <a:ea typeface="Microsoft YaHei" panose="020B0503020204020204" pitchFamily="34" charset="-122"/>
              </a:rPr>
              <a:t>-</a:t>
            </a:r>
            <a:r>
              <a:rPr lang="en-US" sz="1200" b="1">
                <a:solidFill>
                  <a:srgbClr val="C00000"/>
                </a:solidFill>
                <a:latin typeface="Microsoft YaHei" panose="020B0503020204020204" pitchFamily="34" charset="-122"/>
                <a:ea typeface="Microsoft YaHei" panose="020B0503020204020204" pitchFamily="34" charset="-122"/>
              </a:rPr>
              <a:t>top cavity</a:t>
            </a:r>
            <a:endParaRPr lang="en-CN" sz="1200" b="1">
              <a:solidFill>
                <a:srgbClr val="C00000"/>
              </a:solidFill>
              <a:latin typeface="Microsoft YaHei" panose="020B0503020204020204" pitchFamily="34" charset="-122"/>
              <a:ea typeface="Microsoft YaHei" panose="020B0503020204020204" pitchFamily="34" charset="-122"/>
            </a:endParaRPr>
          </a:p>
        </p:txBody>
      </p:sp>
      <p:pic>
        <p:nvPicPr>
          <p:cNvPr id="19" name="Picture 18">
            <a:extLst>
              <a:ext uri="{FF2B5EF4-FFF2-40B4-BE49-F238E27FC236}">
                <a16:creationId xmlns:a16="http://schemas.microsoft.com/office/drawing/2014/main" id="{07753773-8A65-64AF-B6D1-BD4064C22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8354" y="3956889"/>
            <a:ext cx="4345200" cy="2531078"/>
          </a:xfrm>
          <a:prstGeom prst="rect">
            <a:avLst/>
          </a:prstGeom>
        </p:spPr>
      </p:pic>
      <p:sp>
        <p:nvSpPr>
          <p:cNvPr id="21" name="TextBox 20">
            <a:extLst>
              <a:ext uri="{FF2B5EF4-FFF2-40B4-BE49-F238E27FC236}">
                <a16:creationId xmlns:a16="http://schemas.microsoft.com/office/drawing/2014/main" id="{E47877AD-5D7F-92D8-313D-5BA0A612CA8B}"/>
              </a:ext>
            </a:extLst>
          </p:cNvPr>
          <p:cNvSpPr txBox="1"/>
          <p:nvPr/>
        </p:nvSpPr>
        <p:spPr>
          <a:xfrm>
            <a:off x="7558354" y="6363393"/>
            <a:ext cx="4343424" cy="276999"/>
          </a:xfrm>
          <a:prstGeom prst="rect">
            <a:avLst/>
          </a:prstGeom>
          <a:noFill/>
        </p:spPr>
        <p:txBody>
          <a:bodyPr wrap="square" rtlCol="0">
            <a:spAutoFit/>
          </a:bodyPr>
          <a:lstStyle/>
          <a:p>
            <a:pPr algn="ctr"/>
            <a:r>
              <a:rPr lang="en-CN" sz="1200" b="1">
                <a:solidFill>
                  <a:srgbClr val="C00000"/>
                </a:solidFill>
                <a:latin typeface="Microsoft YaHei" panose="020B0503020204020204" pitchFamily="34" charset="-122"/>
                <a:ea typeface="Microsoft YaHei" panose="020B0503020204020204" pitchFamily="34" charset="-122"/>
              </a:rPr>
              <a:t>6 mA, 16382 macro particles</a:t>
            </a:r>
            <a:r>
              <a:rPr lang="en-US" sz="1200" b="1">
                <a:solidFill>
                  <a:srgbClr val="C00000"/>
                </a:solidFill>
                <a:latin typeface="Microsoft YaHei" panose="020B0503020204020204" pitchFamily="34" charset="-122"/>
                <a:ea typeface="Microsoft YaHei" panose="020B0503020204020204" pitchFamily="34" charset="-122"/>
              </a:rPr>
              <a:t>, with flat</a:t>
            </a:r>
            <a:r>
              <a:rPr lang="en-US" altLang="zh-CN" sz="1200" b="1">
                <a:solidFill>
                  <a:srgbClr val="C00000"/>
                </a:solidFill>
                <a:latin typeface="Microsoft YaHei" panose="020B0503020204020204" pitchFamily="34" charset="-122"/>
                <a:ea typeface="Microsoft YaHei" panose="020B0503020204020204" pitchFamily="34" charset="-122"/>
              </a:rPr>
              <a:t>-</a:t>
            </a:r>
            <a:r>
              <a:rPr lang="en-US" sz="1200" b="1">
                <a:solidFill>
                  <a:srgbClr val="C00000"/>
                </a:solidFill>
                <a:latin typeface="Microsoft YaHei" panose="020B0503020204020204" pitchFamily="34" charset="-122"/>
                <a:ea typeface="Microsoft YaHei" panose="020B0503020204020204" pitchFamily="34" charset="-122"/>
              </a:rPr>
              <a:t>top cavity</a:t>
            </a:r>
            <a:endParaRPr lang="en-CN" sz="1200" b="1">
              <a:solidFill>
                <a:srgbClr val="C00000"/>
              </a:solidFill>
              <a:latin typeface="Microsoft YaHei" panose="020B0503020204020204" pitchFamily="34" charset="-122"/>
              <a:ea typeface="Microsoft YaHei" panose="020B0503020204020204" pitchFamily="34" charset="-122"/>
            </a:endParaRPr>
          </a:p>
        </p:txBody>
      </p:sp>
      <p:sp>
        <p:nvSpPr>
          <p:cNvPr id="23" name="TextBox 22">
            <a:extLst>
              <a:ext uri="{FF2B5EF4-FFF2-40B4-BE49-F238E27FC236}">
                <a16:creationId xmlns:a16="http://schemas.microsoft.com/office/drawing/2014/main" id="{9A728E0E-11E1-3691-5436-D9A433CA700B}"/>
              </a:ext>
            </a:extLst>
          </p:cNvPr>
          <p:cNvSpPr txBox="1"/>
          <p:nvPr/>
        </p:nvSpPr>
        <p:spPr>
          <a:xfrm>
            <a:off x="429286" y="1193657"/>
            <a:ext cx="2946399" cy="5369419"/>
          </a:xfrm>
          <a:prstGeom prst="rect">
            <a:avLst/>
          </a:prstGeom>
          <a:noFill/>
        </p:spPr>
        <p:txBody>
          <a:bodyPr wrap="square">
            <a:spAutoFit/>
          </a:bodyPr>
          <a:lstStyle/>
          <a:p>
            <a:pPr marL="285750" indent="-285750">
              <a:lnSpc>
                <a:spcPct val="114000"/>
              </a:lnSpc>
              <a:buFont typeface="Wingdings" pitchFamily="2" charset="2"/>
              <a:buChar char="q"/>
            </a:pPr>
            <a:r>
              <a:rPr lang="en-US" sz="1800" b="1" kern="0">
                <a:effectLst/>
                <a:ea typeface="DengXian" panose="02010600030101010101" pitchFamily="2" charset="-122"/>
              </a:rPr>
              <a:t>The followings are the compared results with and without the space charge effect, with and without flattop cavity in more detail.</a:t>
            </a:r>
            <a:r>
              <a:rPr lang="en-CN" b="1">
                <a:effectLst/>
              </a:rPr>
              <a:t> </a:t>
            </a:r>
          </a:p>
          <a:p>
            <a:pPr marL="285750" indent="-285750">
              <a:lnSpc>
                <a:spcPct val="114000"/>
              </a:lnSpc>
              <a:buFont typeface="Wingdings" pitchFamily="2" charset="2"/>
              <a:buChar char="q"/>
            </a:pPr>
            <a:r>
              <a:rPr lang="en-GB" b="1"/>
              <a:t>Initial conditions</a:t>
            </a:r>
            <a:r>
              <a:rPr lang="en-CN" b="1"/>
              <a:t>: </a:t>
            </a:r>
          </a:p>
          <a:p>
            <a:pPr>
              <a:lnSpc>
                <a:spcPct val="114000"/>
              </a:lnSpc>
            </a:pPr>
            <a:r>
              <a:rPr lang="en-GB" sz="1600" b="1">
                <a:latin typeface="Microsoft YaHei" panose="020B0503020204020204" pitchFamily="34" charset="-122"/>
                <a:ea typeface="Microsoft YaHei" panose="020B0503020204020204" pitchFamily="34" charset="-122"/>
              </a:rPr>
              <a:t>Emittance is </a:t>
            </a:r>
            <a:r>
              <a:rPr lang="en-GB" sz="1600" b="1">
                <a:solidFill>
                  <a:srgbClr val="C00000"/>
                </a:solidFill>
                <a:latin typeface="Microsoft YaHei" panose="020B0503020204020204" pitchFamily="34" charset="-122"/>
                <a:ea typeface="Microsoft YaHei" panose="020B0503020204020204" pitchFamily="34" charset="-122"/>
              </a:rPr>
              <a:t>2 𝜋 mm⋅mrad</a:t>
            </a:r>
          </a:p>
          <a:p>
            <a:pPr>
              <a:lnSpc>
                <a:spcPct val="114000"/>
              </a:lnSpc>
            </a:pPr>
            <a:r>
              <a:rPr lang="en-GB" sz="1600" b="1">
                <a:latin typeface="Microsoft YaHei" panose="020B0503020204020204" pitchFamily="34" charset="-122"/>
                <a:ea typeface="Microsoft YaHei" panose="020B0503020204020204" pitchFamily="34" charset="-122"/>
              </a:rPr>
              <a:t>Phase width is </a:t>
            </a:r>
            <a:r>
              <a:rPr lang="en-GB" sz="1600" b="1">
                <a:solidFill>
                  <a:srgbClr val="C00000"/>
                </a:solidFill>
                <a:latin typeface="Microsoft YaHei" panose="020B0503020204020204" pitchFamily="34" charset="-122"/>
                <a:ea typeface="Microsoft YaHei" panose="020B0503020204020204" pitchFamily="34" charset="-122"/>
              </a:rPr>
              <a:t>3°</a:t>
            </a:r>
          </a:p>
          <a:p>
            <a:pPr marL="285750" indent="-285750">
              <a:lnSpc>
                <a:spcPct val="114000"/>
              </a:lnSpc>
              <a:buFont typeface="Wingdings" pitchFamily="2" charset="2"/>
              <a:buChar char="q"/>
            </a:pPr>
            <a:r>
              <a:rPr lang="en-GB" sz="1600" b="1">
                <a:solidFill>
                  <a:srgbClr val="0070C0"/>
                </a:solidFill>
                <a:latin typeface="Microsoft YaHei" panose="020B0503020204020204" pitchFamily="34" charset="-122"/>
                <a:ea typeface="Microsoft YaHei" panose="020B0503020204020204" pitchFamily="34" charset="-122"/>
              </a:rPr>
              <a:t>Beam size ~2cm, turn separation up to 3cm.</a:t>
            </a:r>
          </a:p>
          <a:p>
            <a:pPr marL="285750" indent="-285750">
              <a:lnSpc>
                <a:spcPct val="114000"/>
              </a:lnSpc>
              <a:buFont typeface="Wingdings" pitchFamily="2" charset="2"/>
              <a:buChar char="q"/>
            </a:pPr>
            <a:r>
              <a:rPr lang="en-GB" sz="1600" b="1">
                <a:solidFill>
                  <a:srgbClr val="0070C0"/>
                </a:solidFill>
                <a:latin typeface="Microsoft YaHei" panose="020B0503020204020204" pitchFamily="34" charset="-122"/>
                <a:ea typeface="Microsoft YaHei" panose="020B0503020204020204" pitchFamily="34" charset="-122"/>
              </a:rPr>
              <a:t>The amplitude and phase of 3rd harmonic flat-top cavity</a:t>
            </a:r>
            <a:r>
              <a:rPr lang="en-GB" sz="1600" b="1">
                <a:latin typeface="Microsoft YaHei" panose="020B0503020204020204" pitchFamily="34" charset="-122"/>
                <a:ea typeface="Microsoft YaHei" panose="020B0503020204020204" pitchFamily="34" charset="-122"/>
              </a:rPr>
              <a:t> </a:t>
            </a:r>
            <a:r>
              <a:rPr lang="en-GB" sz="1600" b="1">
                <a:solidFill>
                  <a:srgbClr val="0070C0"/>
                </a:solidFill>
                <a:latin typeface="Microsoft YaHei" panose="020B0503020204020204" pitchFamily="34" charset="-122"/>
                <a:ea typeface="Microsoft YaHei" panose="020B0503020204020204" pitchFamily="34" charset="-122"/>
              </a:rPr>
              <a:t>need to be improved. And with neighbouring bubnches effect, cleaner extraction is expected.</a:t>
            </a:r>
          </a:p>
        </p:txBody>
      </p:sp>
    </p:spTree>
    <p:extLst>
      <p:ext uri="{BB962C8B-B14F-4D97-AF65-F5344CB8AC3E}">
        <p14:creationId xmlns:p14="http://schemas.microsoft.com/office/powerpoint/2010/main" val="1048043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D160C10C-3F50-491E-9BBC-8BD69A3BB1E7}"/>
              </a:ext>
            </a:extLst>
          </p:cNvPr>
          <p:cNvGrpSpPr/>
          <p:nvPr/>
        </p:nvGrpSpPr>
        <p:grpSpPr>
          <a:xfrm>
            <a:off x="0" y="535007"/>
            <a:ext cx="12192000" cy="6322992"/>
            <a:chOff x="0" y="535007"/>
            <a:chExt cx="12192000" cy="6322992"/>
          </a:xfrm>
        </p:grpSpPr>
        <p:grpSp>
          <p:nvGrpSpPr>
            <p:cNvPr id="150" name="组合 149">
              <a:extLst>
                <a:ext uri="{FF2B5EF4-FFF2-40B4-BE49-F238E27FC236}">
                  <a16:creationId xmlns:a16="http://schemas.microsoft.com/office/drawing/2014/main" id="{56534FC8-A8B3-45E6-B919-40C34F93C720}"/>
                </a:ext>
              </a:extLst>
            </p:cNvPr>
            <p:cNvGrpSpPr/>
            <p:nvPr/>
          </p:nvGrpSpPr>
          <p:grpSpPr>
            <a:xfrm>
              <a:off x="0" y="535007"/>
              <a:ext cx="12192000" cy="6322992"/>
              <a:chOff x="0" y="535007"/>
              <a:chExt cx="12192000" cy="6322992"/>
            </a:xfrm>
          </p:grpSpPr>
          <p:pic>
            <p:nvPicPr>
              <p:cNvPr id="149" name="图片 148" descr="建筑的高楼&#10;&#10;描述已自动生成">
                <a:extLst>
                  <a:ext uri="{FF2B5EF4-FFF2-40B4-BE49-F238E27FC236}">
                    <a16:creationId xmlns:a16="http://schemas.microsoft.com/office/drawing/2014/main" id="{475DCFBC-A58B-4D5B-86AE-A488CB6CC4DD}"/>
                  </a:ext>
                </a:extLst>
              </p:cNvPr>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p:blipFill>
            <p:spPr>
              <a:xfrm>
                <a:off x="0" y="601980"/>
                <a:ext cx="5273040" cy="6256019"/>
              </a:xfrm>
              <a:prstGeom prst="rect">
                <a:avLst/>
              </a:prstGeom>
            </p:spPr>
          </p:pic>
          <p:pic>
            <p:nvPicPr>
              <p:cNvPr id="143" name="图片 142">
                <a:extLst>
                  <a:ext uri="{FF2B5EF4-FFF2-40B4-BE49-F238E27FC236}">
                    <a16:creationId xmlns:a16="http://schemas.microsoft.com/office/drawing/2014/main" id="{6A2808B7-7816-478C-80DD-A38AE1A2EB31}"/>
                  </a:ext>
                </a:extLst>
              </p:cNvPr>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a:extLst>
                <a:ext uri="{FF2B5EF4-FFF2-40B4-BE49-F238E27FC236}">
                  <a16:creationId xmlns:a16="http://schemas.microsoft.com/office/drawing/2014/main" id="{DDB1C5CC-7E66-49BB-9BC7-941183060506}"/>
                </a:ext>
              </a:extLst>
            </p:cNvPr>
            <p:cNvSpPr/>
            <p:nvPr/>
          </p:nvSpPr>
          <p:spPr>
            <a:xfrm>
              <a:off x="0" y="535007"/>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7" name="组合 56">
            <a:extLst>
              <a:ext uri="{FF2B5EF4-FFF2-40B4-BE49-F238E27FC236}">
                <a16:creationId xmlns:a16="http://schemas.microsoft.com/office/drawing/2014/main" id="{FB3D725D-31E4-4CF1-9438-527698663A6B}"/>
              </a:ext>
            </a:extLst>
          </p:cNvPr>
          <p:cNvGrpSpPr/>
          <p:nvPr/>
        </p:nvGrpSpPr>
        <p:grpSpPr>
          <a:xfrm>
            <a:off x="2039718" y="1831373"/>
            <a:ext cx="8112564" cy="683557"/>
            <a:chOff x="1821099" y="2336592"/>
            <a:chExt cx="5786471" cy="683557"/>
          </a:xfrm>
        </p:grpSpPr>
        <p:grpSp>
          <p:nvGrpSpPr>
            <p:cNvPr id="72" name="组合 71">
              <a:extLst>
                <a:ext uri="{FF2B5EF4-FFF2-40B4-BE49-F238E27FC236}">
                  <a16:creationId xmlns:a16="http://schemas.microsoft.com/office/drawing/2014/main" id="{DA93652D-F72C-4078-99F8-69E3E5C3333C}"/>
                </a:ext>
              </a:extLst>
            </p:cNvPr>
            <p:cNvGrpSpPr/>
            <p:nvPr/>
          </p:nvGrpSpPr>
          <p:grpSpPr>
            <a:xfrm>
              <a:off x="1821099" y="2336592"/>
              <a:ext cx="5786469" cy="683557"/>
              <a:chOff x="5241839" y="889091"/>
              <a:chExt cx="6210469" cy="733644"/>
            </a:xfrm>
          </p:grpSpPr>
          <p:grpSp>
            <p:nvGrpSpPr>
              <p:cNvPr id="74" name="组合 73">
                <a:extLst>
                  <a:ext uri="{FF2B5EF4-FFF2-40B4-BE49-F238E27FC236}">
                    <a16:creationId xmlns:a16="http://schemas.microsoft.com/office/drawing/2014/main" id="{BBDD2CA3-3354-4AEC-B4BC-619301532053}"/>
                  </a:ext>
                </a:extLst>
              </p:cNvPr>
              <p:cNvGrpSpPr/>
              <p:nvPr/>
            </p:nvGrpSpPr>
            <p:grpSpPr>
              <a:xfrm>
                <a:off x="5241839" y="889091"/>
                <a:ext cx="6210469" cy="733644"/>
                <a:chOff x="5241842" y="888785"/>
                <a:chExt cx="3595000" cy="424678"/>
              </a:xfrm>
            </p:grpSpPr>
            <p:sp>
              <p:nvSpPr>
                <p:cNvPr id="76" name="矩形: 对角圆角 75">
                  <a:extLst>
                    <a:ext uri="{FF2B5EF4-FFF2-40B4-BE49-F238E27FC236}">
                      <a16:creationId xmlns:a16="http://schemas.microsoft.com/office/drawing/2014/main" id="{9474952C-5ABE-4E18-8963-6BB5D4C434BC}"/>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77" name="任意多边形: 形状 76">
                  <a:extLst>
                    <a:ext uri="{FF2B5EF4-FFF2-40B4-BE49-F238E27FC236}">
                      <a16:creationId xmlns:a16="http://schemas.microsoft.com/office/drawing/2014/main" id="{6C5340A6-3E6C-4EC7-9038-EAB8C63697F4}"/>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5" name="文本框 74">
                <a:extLst>
                  <a:ext uri="{FF2B5EF4-FFF2-40B4-BE49-F238E27FC236}">
                    <a16:creationId xmlns:a16="http://schemas.microsoft.com/office/drawing/2014/main" id="{2C7B6DB8-AD15-4B60-8E4C-7AC2D8D3DB50}"/>
                  </a:ext>
                </a:extLst>
              </p:cNvPr>
              <p:cNvSpPr txBox="1"/>
              <p:nvPr/>
            </p:nvSpPr>
            <p:spPr>
              <a:xfrm>
                <a:off x="5423523" y="962808"/>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3" name="文本框 72">
              <a:extLst>
                <a:ext uri="{FF2B5EF4-FFF2-40B4-BE49-F238E27FC236}">
                  <a16:creationId xmlns:a16="http://schemas.microsoft.com/office/drawing/2014/main" id="{155E9D17-E0A7-4CAA-9D40-5A5879DC16F2}"/>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effectLst/>
                  <a:uLnTx/>
                  <a:uFillTx/>
                  <a:ea typeface="微软雅黑"/>
                  <a:cs typeface="+mn-ea"/>
                  <a:sym typeface="+mn-lt"/>
                </a:rPr>
                <a:t>General consideration and overall design </a:t>
              </a:r>
              <a:endParaRPr kumimoji="0" lang="zh-CN" altLang="en-US" sz="2400" b="1" i="0" u="none" strike="noStrike" kern="0" cap="none" spc="0" normalizeH="0" baseline="0" noProof="0" dirty="0">
                <a:ln>
                  <a:noFill/>
                </a:ln>
                <a:effectLst/>
                <a:uLnTx/>
                <a:uFillTx/>
                <a:ea typeface="微软雅黑"/>
                <a:cs typeface="+mn-ea"/>
                <a:sym typeface="+mn-lt"/>
              </a:endParaRPr>
            </a:p>
          </p:txBody>
        </p:sp>
      </p:grpSp>
      <p:grpSp>
        <p:nvGrpSpPr>
          <p:cNvPr id="49" name="组合 48">
            <a:extLst>
              <a:ext uri="{FF2B5EF4-FFF2-40B4-BE49-F238E27FC236}">
                <a16:creationId xmlns:a16="http://schemas.microsoft.com/office/drawing/2014/main" id="{86CCA398-AC0C-4DE6-92F9-9894258159D5}"/>
              </a:ext>
            </a:extLst>
          </p:cNvPr>
          <p:cNvGrpSpPr/>
          <p:nvPr/>
        </p:nvGrpSpPr>
        <p:grpSpPr>
          <a:xfrm>
            <a:off x="0" y="-1"/>
            <a:ext cx="12192000" cy="1342086"/>
            <a:chOff x="0" y="-1"/>
            <a:chExt cx="12192000" cy="1342086"/>
          </a:xfrm>
        </p:grpSpPr>
        <p:sp>
          <p:nvSpPr>
            <p:cNvPr id="50" name="矩形 49">
              <a:extLst>
                <a:ext uri="{FF2B5EF4-FFF2-40B4-BE49-F238E27FC236}">
                  <a16:creationId xmlns:a16="http://schemas.microsoft.com/office/drawing/2014/main" id="{2EA43075-D55A-4D0D-A96A-3218010B9DE8}"/>
                </a:ext>
              </a:extLst>
            </p:cNvPr>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1" name="组合 50">
              <a:extLst>
                <a:ext uri="{FF2B5EF4-FFF2-40B4-BE49-F238E27FC236}">
                  <a16:creationId xmlns:a16="http://schemas.microsoft.com/office/drawing/2014/main" id="{BCFFD54A-A74E-4977-B506-B988BF59D61A}"/>
                </a:ext>
              </a:extLst>
            </p:cNvPr>
            <p:cNvGrpSpPr/>
            <p:nvPr/>
          </p:nvGrpSpPr>
          <p:grpSpPr>
            <a:xfrm>
              <a:off x="0" y="-1"/>
              <a:ext cx="12192000" cy="1296366"/>
              <a:chOff x="0" y="-1"/>
              <a:chExt cx="12192000" cy="1296366"/>
            </a:xfrm>
          </p:grpSpPr>
          <p:grpSp>
            <p:nvGrpSpPr>
              <p:cNvPr id="61" name="组合 60">
                <a:extLst>
                  <a:ext uri="{FF2B5EF4-FFF2-40B4-BE49-F238E27FC236}">
                    <a16:creationId xmlns:a16="http://schemas.microsoft.com/office/drawing/2014/main" id="{208405BA-E6D0-44EE-AAF2-CC2166088D2F}"/>
                  </a:ext>
                </a:extLst>
              </p:cNvPr>
              <p:cNvGrpSpPr/>
              <p:nvPr/>
            </p:nvGrpSpPr>
            <p:grpSpPr>
              <a:xfrm>
                <a:off x="0" y="-1"/>
                <a:ext cx="12192000" cy="1296366"/>
                <a:chOff x="0" y="-1"/>
                <a:chExt cx="12192000" cy="1296366"/>
              </a:xfrm>
            </p:grpSpPr>
            <p:pic>
              <p:nvPicPr>
                <p:cNvPr id="63" name="图片 62" descr="建筑与房屋的城市空拍图&#10;&#10;描述已自动生成">
                  <a:extLst>
                    <a:ext uri="{FF2B5EF4-FFF2-40B4-BE49-F238E27FC236}">
                      <a16:creationId xmlns:a16="http://schemas.microsoft.com/office/drawing/2014/main" id="{E0A5547A-769F-4F6D-AA65-42CED05032CA}"/>
                    </a:ext>
                  </a:extLst>
                </p:cNvPr>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a:extLst>
                    <a:ext uri="{FF2B5EF4-FFF2-40B4-BE49-F238E27FC236}">
                      <a16:creationId xmlns:a16="http://schemas.microsoft.com/office/drawing/2014/main" id="{198F617C-07A3-4366-AB95-2FE6F37F25DC}"/>
                    </a:ext>
                  </a:extLst>
                </p:cNvPr>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385F5"/>
                    </a:solidFill>
                    <a:effectLst/>
                    <a:uLnTx/>
                    <a:uFillTx/>
                    <a:latin typeface="等线" panose="020F0502020204030204"/>
                    <a:ea typeface="等线" panose="02010600030101010101" pitchFamily="2" charset="-122"/>
                    <a:cs typeface="+mn-cs"/>
                  </a:endParaRPr>
                </a:p>
              </p:txBody>
            </p:sp>
          </p:grpSp>
          <p:pic>
            <p:nvPicPr>
              <p:cNvPr id="62" name="图片 61">
                <a:extLst>
                  <a:ext uri="{FF2B5EF4-FFF2-40B4-BE49-F238E27FC236}">
                    <a16:creationId xmlns:a16="http://schemas.microsoft.com/office/drawing/2014/main" id="{97118C22-FF0F-491E-B83E-D8998587CB39}"/>
                  </a:ext>
                </a:extLst>
              </p:cNvPr>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a:extLst>
                <a:ext uri="{FF2B5EF4-FFF2-40B4-BE49-F238E27FC236}">
                  <a16:creationId xmlns:a16="http://schemas.microsoft.com/office/drawing/2014/main" id="{4BBC7382-C272-4107-B921-A8A35137EC77}"/>
                </a:ext>
              </a:extLst>
            </p:cNvPr>
            <p:cNvGrpSpPr/>
            <p:nvPr/>
          </p:nvGrpSpPr>
          <p:grpSpPr>
            <a:xfrm>
              <a:off x="3806186" y="407561"/>
              <a:ext cx="4293877" cy="707886"/>
              <a:chOff x="3806186" y="570121"/>
              <a:chExt cx="4293877" cy="707886"/>
            </a:xfrm>
          </p:grpSpPr>
          <p:sp>
            <p:nvSpPr>
              <p:cNvPr id="58" name="文本框 57">
                <a:extLst>
                  <a:ext uri="{FF2B5EF4-FFF2-40B4-BE49-F238E27FC236}">
                    <a16:creationId xmlns:a16="http://schemas.microsoft.com/office/drawing/2014/main" id="{B1ADDDD2-D572-4FA9-A7C8-9955A498A5A8}"/>
                  </a:ext>
                </a:extLst>
              </p:cNvPr>
              <p:cNvSpPr txBox="1"/>
              <p:nvPr/>
            </p:nvSpPr>
            <p:spPr>
              <a:xfrm>
                <a:off x="4426851" y="570121"/>
                <a:ext cx="302396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rPr>
                  <a:t>Plan of Talk</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endParaRPr>
              </a:p>
            </p:txBody>
          </p:sp>
          <p:cxnSp>
            <p:nvCxnSpPr>
              <p:cNvPr id="59" name="直接连接符 58">
                <a:extLst>
                  <a:ext uri="{FF2B5EF4-FFF2-40B4-BE49-F238E27FC236}">
                    <a16:creationId xmlns:a16="http://schemas.microsoft.com/office/drawing/2014/main" id="{E11111B8-5A11-41FC-9E30-7EBEF0CF94F5}"/>
                  </a:ext>
                </a:extLst>
              </p:cNvPr>
              <p:cNvCxnSpPr/>
              <p:nvPr/>
            </p:nvCxnSpPr>
            <p:spPr>
              <a:xfrm>
                <a:off x="7467603"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a:extLst>
                  <a:ext uri="{FF2B5EF4-FFF2-40B4-BE49-F238E27FC236}">
                    <a16:creationId xmlns:a16="http://schemas.microsoft.com/office/drawing/2014/main" id="{5AE04AF2-4730-4E6C-9F04-E05B333D85D8}"/>
                  </a:ext>
                </a:extLst>
              </p:cNvPr>
              <p:cNvCxnSpPr/>
              <p:nvPr/>
            </p:nvCxnSpPr>
            <p:spPr>
              <a:xfrm>
                <a:off x="3806186"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3" name="组合 56">
            <a:extLst>
              <a:ext uri="{FF2B5EF4-FFF2-40B4-BE49-F238E27FC236}">
                <a16:creationId xmlns:a16="http://schemas.microsoft.com/office/drawing/2014/main" id="{4D84B443-1B56-8917-3D1D-C6696EF69EC9}"/>
              </a:ext>
            </a:extLst>
          </p:cNvPr>
          <p:cNvGrpSpPr/>
          <p:nvPr/>
        </p:nvGrpSpPr>
        <p:grpSpPr>
          <a:xfrm>
            <a:off x="2039718" y="2826302"/>
            <a:ext cx="8112567" cy="683557"/>
            <a:chOff x="1821099" y="2336592"/>
            <a:chExt cx="5786471" cy="683557"/>
          </a:xfrm>
        </p:grpSpPr>
        <p:grpSp>
          <p:nvGrpSpPr>
            <p:cNvPr id="4" name="组合 71">
              <a:extLst>
                <a:ext uri="{FF2B5EF4-FFF2-40B4-BE49-F238E27FC236}">
                  <a16:creationId xmlns:a16="http://schemas.microsoft.com/office/drawing/2014/main" id="{D699F05C-CA08-9779-8A6A-D5DDF7433BE5}"/>
                </a:ext>
              </a:extLst>
            </p:cNvPr>
            <p:cNvGrpSpPr/>
            <p:nvPr/>
          </p:nvGrpSpPr>
          <p:grpSpPr>
            <a:xfrm>
              <a:off x="1821099" y="2336592"/>
              <a:ext cx="5786469" cy="683557"/>
              <a:chOff x="5241839" y="889091"/>
              <a:chExt cx="6210469" cy="733644"/>
            </a:xfrm>
          </p:grpSpPr>
          <p:grpSp>
            <p:nvGrpSpPr>
              <p:cNvPr id="6" name="组合 73">
                <a:extLst>
                  <a:ext uri="{FF2B5EF4-FFF2-40B4-BE49-F238E27FC236}">
                    <a16:creationId xmlns:a16="http://schemas.microsoft.com/office/drawing/2014/main" id="{8D3DFAAF-A53B-E3D8-2799-C7D9B35A8678}"/>
                  </a:ext>
                </a:extLst>
              </p:cNvPr>
              <p:cNvGrpSpPr/>
              <p:nvPr/>
            </p:nvGrpSpPr>
            <p:grpSpPr>
              <a:xfrm>
                <a:off x="5241839" y="889091"/>
                <a:ext cx="6210469" cy="733644"/>
                <a:chOff x="5241842" y="888785"/>
                <a:chExt cx="3595000" cy="424678"/>
              </a:xfrm>
            </p:grpSpPr>
            <p:sp>
              <p:nvSpPr>
                <p:cNvPr id="8" name="矩形: 对角圆角 75">
                  <a:extLst>
                    <a:ext uri="{FF2B5EF4-FFF2-40B4-BE49-F238E27FC236}">
                      <a16:creationId xmlns:a16="http://schemas.microsoft.com/office/drawing/2014/main" id="{A79AA021-E9BF-78B8-5DAD-90E9A2E7E7A0}"/>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9" name="任意多边形: 形状 76">
                  <a:extLst>
                    <a:ext uri="{FF2B5EF4-FFF2-40B4-BE49-F238E27FC236}">
                      <a16:creationId xmlns:a16="http://schemas.microsoft.com/office/drawing/2014/main" id="{047DA9F1-AD7E-2AEE-7F2C-F1A2D308B80B}"/>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 name="文本框 74">
                <a:extLst>
                  <a:ext uri="{FF2B5EF4-FFF2-40B4-BE49-F238E27FC236}">
                    <a16:creationId xmlns:a16="http://schemas.microsoft.com/office/drawing/2014/main" id="{F3A705B9-721E-BADC-FC98-9BB41F7622C7}"/>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72">
              <a:extLst>
                <a:ext uri="{FF2B5EF4-FFF2-40B4-BE49-F238E27FC236}">
                  <a16:creationId xmlns:a16="http://schemas.microsoft.com/office/drawing/2014/main" id="{6D7BA0ED-53A9-AD89-FB17-1124A5E46DA4}"/>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Beam</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lang="en-US" altLang="zh-CN" sz="2400" b="1" kern="0" dirty="0">
                  <a:solidFill>
                    <a:prstClr val="black">
                      <a:lumMod val="95000"/>
                      <a:lumOff val="5000"/>
                    </a:prstClr>
                  </a:solidFill>
                  <a:ea typeface="微软雅黑"/>
                  <a:cs typeface="+mn-ea"/>
                  <a:sym typeface="+mn-lt"/>
                </a:rPr>
                <a:t>d</a:t>
              </a:r>
              <a:r>
                <a:rPr kumimoji="0" lang="en-US" altLang="zh-CN" sz="2400" b="1" i="0" u="none" strike="noStrike" kern="0" cap="none" spc="0" normalizeH="0" baseline="0" noProof="0" dirty="0" err="1">
                  <a:ln>
                    <a:noFill/>
                  </a:ln>
                  <a:solidFill>
                    <a:prstClr val="black">
                      <a:lumMod val="95000"/>
                      <a:lumOff val="5000"/>
                    </a:prstClr>
                  </a:solidFill>
                  <a:effectLst/>
                  <a:uLnTx/>
                  <a:uFillTx/>
                  <a:ea typeface="微软雅黑"/>
                  <a:cs typeface="+mn-ea"/>
                  <a:sym typeface="+mn-lt"/>
                </a:rPr>
                <a:t>ynamics</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and parallel computing</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0" name="组合 56">
            <a:extLst>
              <a:ext uri="{FF2B5EF4-FFF2-40B4-BE49-F238E27FC236}">
                <a16:creationId xmlns:a16="http://schemas.microsoft.com/office/drawing/2014/main" id="{87DE8360-14EE-8126-77F9-06DC0E745598}"/>
              </a:ext>
            </a:extLst>
          </p:cNvPr>
          <p:cNvGrpSpPr/>
          <p:nvPr/>
        </p:nvGrpSpPr>
        <p:grpSpPr>
          <a:xfrm>
            <a:off x="2039718" y="3825664"/>
            <a:ext cx="8112570" cy="683557"/>
            <a:chOff x="1821099" y="2336592"/>
            <a:chExt cx="5786471" cy="683557"/>
          </a:xfrm>
        </p:grpSpPr>
        <p:grpSp>
          <p:nvGrpSpPr>
            <p:cNvPr id="11" name="组合 71">
              <a:extLst>
                <a:ext uri="{FF2B5EF4-FFF2-40B4-BE49-F238E27FC236}">
                  <a16:creationId xmlns:a16="http://schemas.microsoft.com/office/drawing/2014/main" id="{926C09E8-5FF6-858E-4490-8D7F04A4AA0B}"/>
                </a:ext>
              </a:extLst>
            </p:cNvPr>
            <p:cNvGrpSpPr/>
            <p:nvPr/>
          </p:nvGrpSpPr>
          <p:grpSpPr>
            <a:xfrm>
              <a:off x="1821099" y="2336592"/>
              <a:ext cx="5786469" cy="683557"/>
              <a:chOff x="5241839" y="889091"/>
              <a:chExt cx="6210469" cy="733644"/>
            </a:xfrm>
          </p:grpSpPr>
          <p:grpSp>
            <p:nvGrpSpPr>
              <p:cNvPr id="13" name="组合 73">
                <a:extLst>
                  <a:ext uri="{FF2B5EF4-FFF2-40B4-BE49-F238E27FC236}">
                    <a16:creationId xmlns:a16="http://schemas.microsoft.com/office/drawing/2014/main" id="{C4535393-1C52-8484-236A-41C2075B7557}"/>
                  </a:ext>
                </a:extLst>
              </p:cNvPr>
              <p:cNvGrpSpPr/>
              <p:nvPr/>
            </p:nvGrpSpPr>
            <p:grpSpPr>
              <a:xfrm>
                <a:off x="5241839" y="889091"/>
                <a:ext cx="6210469" cy="733644"/>
                <a:chOff x="5241842" y="888785"/>
                <a:chExt cx="3595000" cy="424678"/>
              </a:xfrm>
            </p:grpSpPr>
            <p:sp>
              <p:nvSpPr>
                <p:cNvPr id="15" name="矩形: 对角圆角 75">
                  <a:extLst>
                    <a:ext uri="{FF2B5EF4-FFF2-40B4-BE49-F238E27FC236}">
                      <a16:creationId xmlns:a16="http://schemas.microsoft.com/office/drawing/2014/main" id="{C24E2D6F-B1FF-2091-A852-ED7592E1A737}"/>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16" name="任意多边形: 形状 76">
                  <a:extLst>
                    <a:ext uri="{FF2B5EF4-FFF2-40B4-BE49-F238E27FC236}">
                      <a16:creationId xmlns:a16="http://schemas.microsoft.com/office/drawing/2014/main" id="{8FC41678-969B-8AA7-42F4-BCB8801223D9}"/>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14" name="文本框 74">
                <a:extLst>
                  <a:ext uri="{FF2B5EF4-FFF2-40B4-BE49-F238E27FC236}">
                    <a16:creationId xmlns:a16="http://schemas.microsoft.com/office/drawing/2014/main" id="{DFB673BF-3159-4BD6-143D-69A2C51FA15F}"/>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2" name="文本框 72">
              <a:extLst>
                <a:ext uri="{FF2B5EF4-FFF2-40B4-BE49-F238E27FC236}">
                  <a16:creationId xmlns:a16="http://schemas.microsoft.com/office/drawing/2014/main" id="{BB1A54D1-5C4D-2634-54E3-09030CA39A23}"/>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kumimoji="0" lang="en-GB" altLang="zh-CN" sz="2400" b="1" i="0" u="none" strike="noStrike" kern="0" cap="none" spc="0" normalizeH="0" baseline="0" noProof="0" dirty="0">
                  <a:ln>
                    <a:noFill/>
                  </a:ln>
                  <a:solidFill>
                    <a:srgbClr val="C00000"/>
                  </a:solidFill>
                  <a:effectLst/>
                  <a:uLnTx/>
                  <a:uFillTx/>
                  <a:ea typeface="微软雅黑"/>
                  <a:cs typeface="+mn-ea"/>
                  <a:sym typeface="+mn-lt"/>
                </a:rPr>
                <a:t>RF system &amp; HTS magnet</a:t>
              </a:r>
              <a:endParaRPr kumimoji="0" lang="zh-CN" altLang="en-US" sz="2400" b="1" i="0" u="none" strike="noStrike" kern="0" cap="none" spc="0" normalizeH="0" baseline="0" noProof="0" dirty="0">
                <a:ln>
                  <a:noFill/>
                </a:ln>
                <a:solidFill>
                  <a:srgbClr val="C00000"/>
                </a:solidFill>
                <a:effectLst/>
                <a:uLnTx/>
                <a:uFillTx/>
                <a:ea typeface="微软雅黑"/>
                <a:cs typeface="+mn-ea"/>
                <a:sym typeface="+mn-lt"/>
              </a:endParaRPr>
            </a:p>
          </p:txBody>
        </p:sp>
      </p:grpSp>
      <p:grpSp>
        <p:nvGrpSpPr>
          <p:cNvPr id="17" name="组合 56">
            <a:extLst>
              <a:ext uri="{FF2B5EF4-FFF2-40B4-BE49-F238E27FC236}">
                <a16:creationId xmlns:a16="http://schemas.microsoft.com/office/drawing/2014/main" id="{336FEA25-CA35-7F47-6071-32A37E74F7A4}"/>
              </a:ext>
            </a:extLst>
          </p:cNvPr>
          <p:cNvGrpSpPr/>
          <p:nvPr/>
        </p:nvGrpSpPr>
        <p:grpSpPr>
          <a:xfrm>
            <a:off x="2039718" y="4833609"/>
            <a:ext cx="8112570" cy="683557"/>
            <a:chOff x="1821099" y="2336592"/>
            <a:chExt cx="5786471" cy="683557"/>
          </a:xfrm>
        </p:grpSpPr>
        <p:grpSp>
          <p:nvGrpSpPr>
            <p:cNvPr id="18" name="组合 71">
              <a:extLst>
                <a:ext uri="{FF2B5EF4-FFF2-40B4-BE49-F238E27FC236}">
                  <a16:creationId xmlns:a16="http://schemas.microsoft.com/office/drawing/2014/main" id="{86C4368A-0908-E41D-B4ED-C2B6BE55E9ED}"/>
                </a:ext>
              </a:extLst>
            </p:cNvPr>
            <p:cNvGrpSpPr/>
            <p:nvPr/>
          </p:nvGrpSpPr>
          <p:grpSpPr>
            <a:xfrm>
              <a:off x="1821099" y="2336592"/>
              <a:ext cx="5786471" cy="683557"/>
              <a:chOff x="5241839" y="889091"/>
              <a:chExt cx="6210471" cy="733644"/>
            </a:xfrm>
          </p:grpSpPr>
          <p:grpSp>
            <p:nvGrpSpPr>
              <p:cNvPr id="20" name="组合 73">
                <a:extLst>
                  <a:ext uri="{FF2B5EF4-FFF2-40B4-BE49-F238E27FC236}">
                    <a16:creationId xmlns:a16="http://schemas.microsoft.com/office/drawing/2014/main" id="{FA4ED064-2426-E3AD-EE73-5ACDDD2F168F}"/>
                  </a:ext>
                </a:extLst>
              </p:cNvPr>
              <p:cNvGrpSpPr/>
              <p:nvPr/>
            </p:nvGrpSpPr>
            <p:grpSpPr>
              <a:xfrm>
                <a:off x="5241839" y="889091"/>
                <a:ext cx="6210471" cy="733644"/>
                <a:chOff x="5241842" y="888785"/>
                <a:chExt cx="3595001" cy="424678"/>
              </a:xfrm>
            </p:grpSpPr>
            <p:sp>
              <p:nvSpPr>
                <p:cNvPr id="22" name="矩形: 对角圆角 75">
                  <a:extLst>
                    <a:ext uri="{FF2B5EF4-FFF2-40B4-BE49-F238E27FC236}">
                      <a16:creationId xmlns:a16="http://schemas.microsoft.com/office/drawing/2014/main" id="{10966C2F-74BA-3549-A5D5-0ED34578A4B3}"/>
                    </a:ext>
                  </a:extLst>
                </p:cNvPr>
                <p:cNvSpPr/>
                <p:nvPr/>
              </p:nvSpPr>
              <p:spPr>
                <a:xfrm flipH="1">
                  <a:off x="5241842" y="891540"/>
                  <a:ext cx="3595001"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23" name="任意多边形: 形状 76">
                  <a:extLst>
                    <a:ext uri="{FF2B5EF4-FFF2-40B4-BE49-F238E27FC236}">
                      <a16:creationId xmlns:a16="http://schemas.microsoft.com/office/drawing/2014/main" id="{E643D465-5DA9-19B7-AC5C-29F21C1B4642}"/>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1" name="文本框 74">
                <a:extLst>
                  <a:ext uri="{FF2B5EF4-FFF2-40B4-BE49-F238E27FC236}">
                    <a16:creationId xmlns:a16="http://schemas.microsoft.com/office/drawing/2014/main" id="{8D5DB7EE-6C01-8D84-02EF-163DEBAC2D5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72">
              <a:extLst>
                <a:ext uri="{FF2B5EF4-FFF2-40B4-BE49-F238E27FC236}">
                  <a16:creationId xmlns:a16="http://schemas.microsoft.com/office/drawing/2014/main" id="{27FF055C-8BA3-4122-D786-E287572457B4}"/>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lang="en-US" sz="2400" b="1">
                  <a:latin typeface="+mn-ea"/>
                </a:rPr>
                <a:t>P</a:t>
              </a:r>
              <a:r>
                <a:rPr lang="en-US" sz="2400" b="1">
                  <a:effectLst/>
                  <a:latin typeface="+mn-ea"/>
                </a:rPr>
                <a:t>ossible muon application</a:t>
              </a:r>
              <a:endParaRPr kumimoji="0" lang="zh-CN" altLang="en-US" sz="2400" b="1" i="0" u="none" strike="noStrike" kern="0" cap="none" spc="0" normalizeH="0" baseline="0" noProof="0" dirty="0">
                <a:ln>
                  <a:noFill/>
                </a:ln>
                <a:solidFill>
                  <a:prstClr val="black">
                    <a:lumMod val="95000"/>
                    <a:lumOff val="5000"/>
                  </a:prstClr>
                </a:solidFill>
                <a:effectLst/>
                <a:uLnTx/>
                <a:uFillTx/>
                <a:latin typeface="+mn-ea"/>
                <a:cs typeface="+mn-ea"/>
                <a:sym typeface="+mn-lt"/>
              </a:endParaRPr>
            </a:p>
          </p:txBody>
        </p:sp>
      </p:grpSp>
      <p:grpSp>
        <p:nvGrpSpPr>
          <p:cNvPr id="24" name="组合 56">
            <a:extLst>
              <a:ext uri="{FF2B5EF4-FFF2-40B4-BE49-F238E27FC236}">
                <a16:creationId xmlns:a16="http://schemas.microsoft.com/office/drawing/2014/main" id="{88FA032D-3EA6-9D18-FDBD-8ECEDDE756C6}"/>
              </a:ext>
            </a:extLst>
          </p:cNvPr>
          <p:cNvGrpSpPr/>
          <p:nvPr/>
        </p:nvGrpSpPr>
        <p:grpSpPr>
          <a:xfrm>
            <a:off x="2039718" y="5766882"/>
            <a:ext cx="8112570" cy="683557"/>
            <a:chOff x="1821099" y="2336592"/>
            <a:chExt cx="6145163" cy="683557"/>
          </a:xfrm>
        </p:grpSpPr>
        <p:grpSp>
          <p:nvGrpSpPr>
            <p:cNvPr id="25" name="组合 71">
              <a:extLst>
                <a:ext uri="{FF2B5EF4-FFF2-40B4-BE49-F238E27FC236}">
                  <a16:creationId xmlns:a16="http://schemas.microsoft.com/office/drawing/2014/main" id="{97E90E99-15FA-0E0C-EE36-48F0D5A79359}"/>
                </a:ext>
              </a:extLst>
            </p:cNvPr>
            <p:cNvGrpSpPr/>
            <p:nvPr/>
          </p:nvGrpSpPr>
          <p:grpSpPr>
            <a:xfrm>
              <a:off x="1821099" y="2336592"/>
              <a:ext cx="6145163" cy="683557"/>
              <a:chOff x="5241839" y="889091"/>
              <a:chExt cx="6595446" cy="733644"/>
            </a:xfrm>
          </p:grpSpPr>
          <p:grpSp>
            <p:nvGrpSpPr>
              <p:cNvPr id="27" name="组合 73">
                <a:extLst>
                  <a:ext uri="{FF2B5EF4-FFF2-40B4-BE49-F238E27FC236}">
                    <a16:creationId xmlns:a16="http://schemas.microsoft.com/office/drawing/2014/main" id="{3AAF45F8-6CED-C3B8-FE3E-D98C3730962F}"/>
                  </a:ext>
                </a:extLst>
              </p:cNvPr>
              <p:cNvGrpSpPr/>
              <p:nvPr/>
            </p:nvGrpSpPr>
            <p:grpSpPr>
              <a:xfrm>
                <a:off x="5241839" y="889091"/>
                <a:ext cx="6595446" cy="733644"/>
                <a:chOff x="5241842" y="888785"/>
                <a:chExt cx="3817848" cy="424678"/>
              </a:xfrm>
            </p:grpSpPr>
            <p:sp>
              <p:nvSpPr>
                <p:cNvPr id="29" name="矩形: 对角圆角 75">
                  <a:extLst>
                    <a:ext uri="{FF2B5EF4-FFF2-40B4-BE49-F238E27FC236}">
                      <a16:creationId xmlns:a16="http://schemas.microsoft.com/office/drawing/2014/main" id="{BCD1E0C0-AA41-AD52-75E4-3B1F85279101}"/>
                    </a:ext>
                  </a:extLst>
                </p:cNvPr>
                <p:cNvSpPr/>
                <p:nvPr/>
              </p:nvSpPr>
              <p:spPr>
                <a:xfrm flipH="1">
                  <a:off x="5241842" y="891540"/>
                  <a:ext cx="3817848"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30" name="任意多边形: 形状 76">
                  <a:extLst>
                    <a:ext uri="{FF2B5EF4-FFF2-40B4-BE49-F238E27FC236}">
                      <a16:creationId xmlns:a16="http://schemas.microsoft.com/office/drawing/2014/main" id="{0C21F2C8-5388-96A6-292B-4BAB22E1F7E1}"/>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8" name="文本框 74">
                <a:extLst>
                  <a:ext uri="{FF2B5EF4-FFF2-40B4-BE49-F238E27FC236}">
                    <a16:creationId xmlns:a16="http://schemas.microsoft.com/office/drawing/2014/main" id="{30A03831-C4C2-CCF8-5BA0-E00CEA268A4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26" name="文本框 72">
              <a:extLst>
                <a:ext uri="{FF2B5EF4-FFF2-40B4-BE49-F238E27FC236}">
                  <a16:creationId xmlns:a16="http://schemas.microsoft.com/office/drawing/2014/main" id="{CD890270-124A-B48E-6743-3097C513BED9}"/>
                </a:ext>
              </a:extLst>
            </p:cNvPr>
            <p:cNvSpPr txBox="1"/>
            <p:nvPr/>
          </p:nvSpPr>
          <p:spPr>
            <a:xfrm>
              <a:off x="2504570" y="2468221"/>
              <a:ext cx="5434606" cy="424732"/>
            </a:xfrm>
            <a:prstGeom prst="rect">
              <a:avLst/>
            </a:prstGeom>
            <a:noFill/>
          </p:spPr>
          <p:txBody>
            <a:bodyPr wrap="square">
              <a:spAutoFit/>
            </a:bodyPr>
            <a:lstStyle/>
            <a:p>
              <a:pPr defTabSz="1244600">
                <a:lnSpc>
                  <a:spcPct val="90000"/>
                </a:lnSpc>
                <a:spcAft>
                  <a:spcPct val="35000"/>
                </a:spcAf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Summary</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spTree>
    <p:extLst>
      <p:ext uri="{BB962C8B-B14F-4D97-AF65-F5344CB8AC3E}">
        <p14:creationId xmlns:p14="http://schemas.microsoft.com/office/powerpoint/2010/main" val="194705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C0657F-0631-DFF0-5D02-5101E4111857}"/>
              </a:ext>
            </a:extLst>
          </p:cNvPr>
          <p:cNvPicPr>
            <a:picLocks noChangeAspect="1"/>
          </p:cNvPicPr>
          <p:nvPr/>
        </p:nvPicPr>
        <p:blipFill>
          <a:blip r:embed="rId2"/>
          <a:stretch>
            <a:fillRect/>
          </a:stretch>
        </p:blipFill>
        <p:spPr>
          <a:xfrm>
            <a:off x="0" y="0"/>
            <a:ext cx="12197884" cy="6858000"/>
          </a:xfrm>
          <a:prstGeom prst="rect">
            <a:avLst/>
          </a:prstGeom>
        </p:spPr>
      </p:pic>
    </p:spTree>
    <p:extLst>
      <p:ext uri="{BB962C8B-B14F-4D97-AF65-F5344CB8AC3E}">
        <p14:creationId xmlns:p14="http://schemas.microsoft.com/office/powerpoint/2010/main" val="1397393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05"/>
          <p:cNvGrpSpPr>
            <a:grpSpLocks/>
          </p:cNvGrpSpPr>
          <p:nvPr/>
        </p:nvGrpSpPr>
        <p:grpSpPr bwMode="auto">
          <a:xfrm>
            <a:off x="485775" y="1027112"/>
            <a:ext cx="11190282" cy="658812"/>
            <a:chOff x="906299" y="1579891"/>
            <a:chExt cx="11190363" cy="905811"/>
          </a:xfrm>
        </p:grpSpPr>
        <p:grpSp>
          <p:nvGrpSpPr>
            <p:cNvPr id="20" name="组合 106"/>
            <p:cNvGrpSpPr>
              <a:grpSpLocks/>
            </p:cNvGrpSpPr>
            <p:nvPr/>
          </p:nvGrpSpPr>
          <p:grpSpPr bwMode="auto">
            <a:xfrm>
              <a:off x="906299" y="1579891"/>
              <a:ext cx="11190363" cy="905811"/>
              <a:chOff x="479425" y="1597484"/>
              <a:chExt cx="12025850" cy="973441"/>
            </a:xfrm>
          </p:grpSpPr>
          <p:sp>
            <p:nvSpPr>
              <p:cNvPr id="22" name="矩形: 剪去单角 108"/>
              <p:cNvSpPr/>
              <p:nvPr/>
            </p:nvSpPr>
            <p:spPr>
              <a:xfrm>
                <a:off x="528901" y="1597484"/>
                <a:ext cx="11976374"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23" name="直角三角形 109"/>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24" name="组合 110"/>
              <p:cNvGrpSpPr>
                <a:grpSpLocks/>
              </p:cNvGrpSpPr>
              <p:nvPr/>
            </p:nvGrpSpPr>
            <p:grpSpPr bwMode="auto">
              <a:xfrm>
                <a:off x="479425" y="1651433"/>
                <a:ext cx="2678105" cy="865542"/>
                <a:chOff x="479425" y="1651433"/>
                <a:chExt cx="2678105" cy="865542"/>
              </a:xfrm>
            </p:grpSpPr>
            <p:sp>
              <p:nvSpPr>
                <p:cNvPr id="25" name="任意多边形: 形状 111"/>
                <p:cNvSpPr/>
                <p:nvPr/>
              </p:nvSpPr>
              <p:spPr>
                <a:xfrm>
                  <a:off x="479425" y="1651433"/>
                  <a:ext cx="2678105"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26" name="矩形 112"/>
                <p:cNvSpPr/>
                <p:nvPr/>
              </p:nvSpPr>
              <p:spPr>
                <a:xfrm>
                  <a:off x="487956" y="1717111"/>
                  <a:ext cx="2292909" cy="682143"/>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schemeClr val="bg1"/>
                      </a:solidFill>
                      <a:latin typeface="Arial" panose="020B0604020202020204"/>
                      <a:cs typeface="+mn-ea"/>
                      <a:sym typeface="+mn-lt"/>
                    </a:rPr>
                    <a:t>RF</a:t>
                  </a:r>
                  <a:r>
                    <a:rPr lang="zh-CN" altLang="en-US" sz="2400" b="1" spc="50" dirty="0">
                      <a:ln w="3175">
                        <a:noFill/>
                      </a:ln>
                      <a:solidFill>
                        <a:schemeClr val="bg1"/>
                      </a:solidFill>
                      <a:latin typeface="Arial" panose="020B0604020202020204"/>
                      <a:cs typeface="+mn-ea"/>
                      <a:sym typeface="+mn-lt"/>
                    </a:rPr>
                    <a:t> </a:t>
                  </a:r>
                  <a:r>
                    <a:rPr lang="en-US" altLang="zh-CN" sz="2400" b="1" spc="50" dirty="0">
                      <a:ln w="3175">
                        <a:noFill/>
                      </a:ln>
                      <a:solidFill>
                        <a:schemeClr val="bg1"/>
                      </a:solidFill>
                      <a:latin typeface="Arial" panose="020B0604020202020204"/>
                      <a:cs typeface="+mn-ea"/>
                      <a:sym typeface="+mn-lt"/>
                    </a:rPr>
                    <a:t>system</a:t>
                  </a:r>
                  <a:endParaRPr lang="zh-CN" altLang="en-US" sz="2400" b="1" spc="50" dirty="0">
                    <a:ln w="3175">
                      <a:noFill/>
                    </a:ln>
                    <a:solidFill>
                      <a:schemeClr val="bg1"/>
                    </a:solidFill>
                    <a:latin typeface="Arial" panose="020B0604020202020204"/>
                    <a:cs typeface="+mn-ea"/>
                    <a:sym typeface="+mn-lt"/>
                  </a:endParaRPr>
                </a:p>
              </p:txBody>
            </p:sp>
          </p:grpSp>
        </p:grpSp>
        <p:sp>
          <p:nvSpPr>
            <p:cNvPr id="21" name="矩形 107"/>
            <p:cNvSpPr/>
            <p:nvPr/>
          </p:nvSpPr>
          <p:spPr>
            <a:xfrm>
              <a:off x="3489354" y="1713813"/>
              <a:ext cx="8504516" cy="634750"/>
            </a:xfrm>
            <a:prstGeom prst="rect">
              <a:avLst/>
            </a:prstGeom>
            <a:noFill/>
            <a:ln w="9525">
              <a:noFill/>
            </a:ln>
          </p:spPr>
          <p:txBody>
            <a:bodyPr wrap="square">
              <a:spAutoFit/>
            </a:bodyPr>
            <a:lstStyle/>
            <a:p>
              <a:r>
                <a:rPr lang="en-US" altLang="zh-CN" sz="2400" b="1" noProof="1">
                  <a:solidFill>
                    <a:srgbClr val="164E8C"/>
                  </a:solidFill>
                  <a:sym typeface="Arial" panose="020B0604020202020204" pitchFamily="34" charset="0"/>
                </a:rPr>
                <a:t>Specification</a:t>
              </a:r>
              <a:r>
                <a:rPr lang="en-GB" altLang="zh-CN" sz="2400" b="1" noProof="1">
                  <a:solidFill>
                    <a:srgbClr val="164E8C"/>
                  </a:solidFill>
                  <a:sym typeface="Arial" panose="020B0604020202020204" pitchFamily="34" charset="0"/>
                </a:rPr>
                <a:t> and Key parameters</a:t>
              </a:r>
            </a:p>
          </p:txBody>
        </p:sp>
      </p:grpSp>
      <p:sp>
        <p:nvSpPr>
          <p:cNvPr id="2" name="文本框 146">
            <a:extLst>
              <a:ext uri="{FF2B5EF4-FFF2-40B4-BE49-F238E27FC236}">
                <a16:creationId xmlns:a16="http://schemas.microsoft.com/office/drawing/2014/main" id="{2E89B47A-76E4-8CF3-4A96-2272AF118E65}"/>
              </a:ext>
            </a:extLst>
          </p:cNvPr>
          <p:cNvSpPr txBox="1"/>
          <p:nvPr/>
        </p:nvSpPr>
        <p:spPr>
          <a:xfrm>
            <a:off x="173911" y="40658"/>
            <a:ext cx="11399355"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RF system Design</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13" name="Group 12">
            <a:extLst>
              <a:ext uri="{FF2B5EF4-FFF2-40B4-BE49-F238E27FC236}">
                <a16:creationId xmlns:a16="http://schemas.microsoft.com/office/drawing/2014/main" id="{2E59555D-6419-7DEE-6D47-3F0E69B8DE21}"/>
              </a:ext>
            </a:extLst>
          </p:cNvPr>
          <p:cNvGrpSpPr/>
          <p:nvPr/>
        </p:nvGrpSpPr>
        <p:grpSpPr>
          <a:xfrm>
            <a:off x="7538503" y="1800571"/>
            <a:ext cx="4137560" cy="4508154"/>
            <a:chOff x="7277281" y="1800571"/>
            <a:chExt cx="4429890" cy="4826667"/>
          </a:xfrm>
        </p:grpSpPr>
        <p:sp>
          <p:nvSpPr>
            <p:cNvPr id="5" name="矩形 32">
              <a:extLst>
                <a:ext uri="{FF2B5EF4-FFF2-40B4-BE49-F238E27FC236}">
                  <a16:creationId xmlns:a16="http://schemas.microsoft.com/office/drawing/2014/main" id="{3003E0D0-1F9E-8934-2A0D-9396736B9E49}"/>
                </a:ext>
              </a:extLst>
            </p:cNvPr>
            <p:cNvSpPr/>
            <p:nvPr/>
          </p:nvSpPr>
          <p:spPr bwMode="auto">
            <a:xfrm>
              <a:off x="7277281" y="1800571"/>
              <a:ext cx="4429884" cy="4826667"/>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prstClr val="white"/>
                </a:solidFill>
                <a:latin typeface="等线" panose="02010600030101010101" charset="-122"/>
                <a:ea typeface="等线" panose="02010600030101010101" charset="-122"/>
              </a:endParaRPr>
            </a:p>
          </p:txBody>
        </p:sp>
        <p:pic>
          <p:nvPicPr>
            <p:cNvPr id="8" name="Picture 7">
              <a:extLst>
                <a:ext uri="{FF2B5EF4-FFF2-40B4-BE49-F238E27FC236}">
                  <a16:creationId xmlns:a16="http://schemas.microsoft.com/office/drawing/2014/main" id="{3B87CEBB-FF68-697F-BAE0-84476CFE5341}"/>
                </a:ext>
              </a:extLst>
            </p:cNvPr>
            <p:cNvPicPr>
              <a:picLocks noChangeAspect="1"/>
            </p:cNvPicPr>
            <p:nvPr/>
          </p:nvPicPr>
          <p:blipFill rotWithShape="1">
            <a:blip r:embed="rId3">
              <a:extLst>
                <a:ext uri="{28A0092B-C50C-407E-A947-70E740481C1C}">
                  <a14:useLocalDpi xmlns:a14="http://schemas.microsoft.com/office/drawing/2010/main" val="0"/>
                </a:ext>
              </a:extLst>
            </a:blip>
            <a:srcRect l="38751"/>
            <a:stretch/>
          </p:blipFill>
          <p:spPr>
            <a:xfrm>
              <a:off x="7411599" y="2676412"/>
              <a:ext cx="4161247" cy="3844813"/>
            </a:xfrm>
            <a:prstGeom prst="rect">
              <a:avLst/>
            </a:prstGeom>
          </p:spPr>
        </p:pic>
        <p:sp>
          <p:nvSpPr>
            <p:cNvPr id="9" name="任意多边形: 形状 193">
              <a:extLst>
                <a:ext uri="{FF2B5EF4-FFF2-40B4-BE49-F238E27FC236}">
                  <a16:creationId xmlns:a16="http://schemas.microsoft.com/office/drawing/2014/main" id="{DA6F789D-6D40-7A47-5FA1-8959B80693A2}"/>
                </a:ext>
              </a:extLst>
            </p:cNvPr>
            <p:cNvSpPr/>
            <p:nvPr/>
          </p:nvSpPr>
          <p:spPr bwMode="auto">
            <a:xfrm>
              <a:off x="7277281" y="1800574"/>
              <a:ext cx="4429890"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algn="ctr" defTabSz="457200">
                <a:defRPr/>
              </a:pPr>
              <a:r>
                <a:rPr lang="en-GB" altLang="zh-CN" sz="2000" b="1" dirty="0">
                  <a:solidFill>
                    <a:schemeClr val="bg1"/>
                  </a:solidFill>
                  <a:latin typeface="微软雅黑" pitchFamily="34" charset="-122"/>
                  <a:sym typeface="微软雅黑" pitchFamily="34" charset="-122"/>
                </a:rPr>
                <a:t>Layout</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of</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2</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GeV</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FFA</a:t>
              </a:r>
              <a:endParaRPr lang="en-GB" altLang="zh-CN" sz="2000" b="1" dirty="0">
                <a:solidFill>
                  <a:schemeClr val="bg1"/>
                </a:solidFill>
                <a:latin typeface="微软雅黑" pitchFamily="34" charset="-122"/>
                <a:sym typeface="微软雅黑" pitchFamily="34" charset="-122"/>
              </a:endParaRPr>
            </a:p>
          </p:txBody>
        </p:sp>
      </p:grpSp>
      <p:grpSp>
        <p:nvGrpSpPr>
          <p:cNvPr id="7" name="组合 6">
            <a:extLst>
              <a:ext uri="{FF2B5EF4-FFF2-40B4-BE49-F238E27FC236}">
                <a16:creationId xmlns:a16="http://schemas.microsoft.com/office/drawing/2014/main" id="{A72D68F4-1A4A-D8FB-4146-28E2CE3F510E}"/>
              </a:ext>
            </a:extLst>
          </p:cNvPr>
          <p:cNvGrpSpPr/>
          <p:nvPr/>
        </p:nvGrpSpPr>
        <p:grpSpPr>
          <a:xfrm>
            <a:off x="701739" y="1800571"/>
            <a:ext cx="6460159" cy="1628429"/>
            <a:chOff x="1641914" y="1941601"/>
            <a:chExt cx="6276976" cy="1628429"/>
          </a:xfrm>
        </p:grpSpPr>
        <p:sp>
          <p:nvSpPr>
            <p:cNvPr id="3" name="文本框 337">
              <a:extLst>
                <a:ext uri="{FF2B5EF4-FFF2-40B4-BE49-F238E27FC236}">
                  <a16:creationId xmlns:a16="http://schemas.microsoft.com/office/drawing/2014/main" id="{B80C06F4-17A4-E072-8631-FB8022D37FE3}"/>
                </a:ext>
              </a:extLst>
            </p:cNvPr>
            <p:cNvSpPr txBox="1"/>
            <p:nvPr/>
          </p:nvSpPr>
          <p:spPr>
            <a:xfrm>
              <a:off x="1641915" y="2511022"/>
              <a:ext cx="6276975" cy="1059008"/>
            </a:xfrm>
            <a:prstGeom prst="rect">
              <a:avLst/>
            </a:prstGeom>
            <a:solidFill>
              <a:schemeClr val="bg1"/>
            </a:solidFill>
          </p:spPr>
          <p:txBody>
            <a:bodyPr wrap="square">
              <a:spAutoFit/>
            </a:bodyPr>
            <a:lstStyle/>
            <a:p>
              <a:pPr algn="just">
                <a:lnSpc>
                  <a:spcPct val="120000"/>
                </a:lnSpc>
                <a:defRPr/>
              </a:pPr>
              <a:r>
                <a:rPr lang="en-US" altLang="zh-CN" b="1" dirty="0">
                  <a:ea typeface="Microsoft YaHei" panose="020B0503020204020204" pitchFamily="34" charset="-122"/>
                  <a:cs typeface="Arial" panose="020B0604020202020204" pitchFamily="34" charset="0"/>
                </a:rPr>
                <a:t>10 to 15 sets of accelerating Cavities are needed. Each cavity runs at a 1MW power level, providing </a:t>
              </a:r>
              <a:r>
                <a:rPr lang="en-US" altLang="zh-CN" b="1" dirty="0">
                  <a:solidFill>
                    <a:srgbClr val="C00000"/>
                  </a:solidFill>
                  <a:ea typeface="Microsoft YaHei" panose="020B0503020204020204" pitchFamily="34" charset="-122"/>
                  <a:cs typeface="Arial" panose="020B0604020202020204" pitchFamily="34" charset="0"/>
                </a:rPr>
                <a:t>~1MV </a:t>
              </a:r>
              <a:r>
                <a:rPr lang="en-US" altLang="zh-CN" b="1" dirty="0">
                  <a:ea typeface="Microsoft YaHei" panose="020B0503020204020204" pitchFamily="34" charset="-122"/>
                  <a:cs typeface="Arial" panose="020B0604020202020204" pitchFamily="34" charset="0"/>
                </a:rPr>
                <a:t>acc. Voltage, and is loaded with </a:t>
              </a:r>
              <a:r>
                <a:rPr lang="en-US" altLang="zh-CN" b="1" dirty="0">
                  <a:solidFill>
                    <a:srgbClr val="C00000"/>
                  </a:solidFill>
                  <a:ea typeface="Microsoft YaHei" panose="020B0503020204020204" pitchFamily="34" charset="-122"/>
                  <a:cs typeface="Arial" panose="020B0604020202020204" pitchFamily="34" charset="0"/>
                </a:rPr>
                <a:t>~600kW </a:t>
              </a:r>
              <a:r>
                <a:rPr lang="en-US" altLang="zh-CN" b="1" dirty="0">
                  <a:ea typeface="Microsoft YaHei" panose="020B0503020204020204" pitchFamily="34" charset="-122"/>
                  <a:cs typeface="Arial" panose="020B0604020202020204" pitchFamily="34" charset="0"/>
                </a:rPr>
                <a:t>beam.</a:t>
              </a:r>
            </a:p>
          </p:txBody>
        </p:sp>
        <p:sp>
          <p:nvSpPr>
            <p:cNvPr id="6" name="任意多边形: 形状 193">
              <a:extLst>
                <a:ext uri="{FF2B5EF4-FFF2-40B4-BE49-F238E27FC236}">
                  <a16:creationId xmlns:a16="http://schemas.microsoft.com/office/drawing/2014/main" id="{133826E8-1155-7FE5-07C4-C6BDC00E7DD7}"/>
                </a:ext>
              </a:extLst>
            </p:cNvPr>
            <p:cNvSpPr/>
            <p:nvPr/>
          </p:nvSpPr>
          <p:spPr bwMode="auto">
            <a:xfrm>
              <a:off x="1641914" y="1941601"/>
              <a:ext cx="6276975"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defTabSz="457200">
                <a:defRPr/>
              </a:pPr>
              <a:r>
                <a:rPr lang="en-US" altLang="zh-CN" sz="2000" b="1" dirty="0">
                  <a:solidFill>
                    <a:srgbClr val="FFC000"/>
                  </a:solidFill>
                  <a:latin typeface="微软雅黑" pitchFamily="34" charset="-122"/>
                  <a:sym typeface="微软雅黑" pitchFamily="34" charset="-122"/>
                </a:rPr>
                <a:t>Main &amp; Auxiliary </a:t>
              </a:r>
              <a:r>
                <a:rPr lang="en-US" altLang="zh-CN" sz="2000" b="1" dirty="0">
                  <a:solidFill>
                    <a:schemeClr val="bg1"/>
                  </a:solidFill>
                  <a:latin typeface="微软雅黑" pitchFamily="34" charset="-122"/>
                  <a:sym typeface="微软雅黑" pitchFamily="34" charset="-122"/>
                </a:rPr>
                <a:t>Cavity: for acceleration</a:t>
              </a:r>
              <a:endParaRPr lang="en-GB" altLang="zh-CN" sz="2000" b="1" dirty="0">
                <a:solidFill>
                  <a:schemeClr val="bg1"/>
                </a:solidFill>
                <a:latin typeface="微软雅黑" pitchFamily="34" charset="-122"/>
                <a:sym typeface="微软雅黑" pitchFamily="34" charset="-122"/>
              </a:endParaRPr>
            </a:p>
          </p:txBody>
        </p:sp>
      </p:grpSp>
      <p:grpSp>
        <p:nvGrpSpPr>
          <p:cNvPr id="10" name="组合 9">
            <a:extLst>
              <a:ext uri="{FF2B5EF4-FFF2-40B4-BE49-F238E27FC236}">
                <a16:creationId xmlns:a16="http://schemas.microsoft.com/office/drawing/2014/main" id="{97292758-8154-673E-F2D0-4609F78B9FA7}"/>
              </a:ext>
            </a:extLst>
          </p:cNvPr>
          <p:cNvGrpSpPr/>
          <p:nvPr/>
        </p:nvGrpSpPr>
        <p:grpSpPr>
          <a:xfrm>
            <a:off x="701739" y="3586418"/>
            <a:ext cx="6460159" cy="2269111"/>
            <a:chOff x="1700544" y="1931849"/>
            <a:chExt cx="6276975" cy="2269111"/>
          </a:xfrm>
        </p:grpSpPr>
        <p:sp>
          <p:nvSpPr>
            <p:cNvPr id="11" name="文本框 337">
              <a:extLst>
                <a:ext uri="{FF2B5EF4-FFF2-40B4-BE49-F238E27FC236}">
                  <a16:creationId xmlns:a16="http://schemas.microsoft.com/office/drawing/2014/main" id="{8CD7C193-920E-10D0-8E93-EE27BB5B9965}"/>
                </a:ext>
              </a:extLst>
            </p:cNvPr>
            <p:cNvSpPr txBox="1"/>
            <p:nvPr/>
          </p:nvSpPr>
          <p:spPr>
            <a:xfrm>
              <a:off x="1700544" y="2477155"/>
              <a:ext cx="6276975" cy="1723805"/>
            </a:xfrm>
            <a:prstGeom prst="rect">
              <a:avLst/>
            </a:prstGeom>
            <a:solidFill>
              <a:schemeClr val="bg1"/>
            </a:solidFill>
          </p:spPr>
          <p:txBody>
            <a:bodyPr wrap="square">
              <a:spAutoFit/>
            </a:bodyPr>
            <a:lstStyle/>
            <a:p>
              <a:pPr algn="just">
                <a:lnSpc>
                  <a:spcPct val="120000"/>
                </a:lnSpc>
                <a:defRPr/>
              </a:pPr>
              <a:r>
                <a:rPr lang="en-US" altLang="zh-CN" b="1" dirty="0">
                  <a:solidFill>
                    <a:srgbClr val="C00000"/>
                  </a:solidFill>
                  <a:cs typeface="Arial" panose="020B0604020202020204" pitchFamily="34" charset="0"/>
                </a:rPr>
                <a:t>Flat-top cavities are discovered to be essential in multi-bunch beam simulation. </a:t>
              </a:r>
              <a:r>
                <a:rPr lang="en-US" altLang="zh-CN" b="1" dirty="0">
                  <a:cs typeface="Arial" panose="020B0604020202020204" pitchFamily="34" charset="0"/>
                </a:rPr>
                <a:t>The basic idea is to absorb or dump power from the beam. The massive beam power is why </a:t>
              </a:r>
              <a:r>
                <a:rPr lang="en-US" altLang="zh-CN" b="1" dirty="0">
                  <a:solidFill>
                    <a:srgbClr val="C00000"/>
                  </a:solidFill>
                  <a:cs typeface="Arial" panose="020B0604020202020204" pitchFamily="34" charset="0"/>
                </a:rPr>
                <a:t>3 to 5 cavities </a:t>
              </a:r>
              <a:r>
                <a:rPr lang="en-US" altLang="zh-CN" b="1" dirty="0">
                  <a:cs typeface="Arial" panose="020B0604020202020204" pitchFamily="34" charset="0"/>
                </a:rPr>
                <a:t>are needed. The phase of each cavity should be aligned to the fundamental.</a:t>
              </a:r>
            </a:p>
          </p:txBody>
        </p:sp>
        <p:sp>
          <p:nvSpPr>
            <p:cNvPr id="12" name="任意多边形: 形状 193">
              <a:extLst>
                <a:ext uri="{FF2B5EF4-FFF2-40B4-BE49-F238E27FC236}">
                  <a16:creationId xmlns:a16="http://schemas.microsoft.com/office/drawing/2014/main" id="{735DF314-708B-61E3-F4A7-C7D95412B2DD}"/>
                </a:ext>
              </a:extLst>
            </p:cNvPr>
            <p:cNvSpPr/>
            <p:nvPr/>
          </p:nvSpPr>
          <p:spPr bwMode="auto">
            <a:xfrm>
              <a:off x="1700544" y="1931849"/>
              <a:ext cx="6276975"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defTabSz="457200">
                <a:defRPr/>
              </a:pPr>
              <a:r>
                <a:rPr lang="en-US" altLang="zh-CN" sz="2000" b="1" dirty="0">
                  <a:solidFill>
                    <a:srgbClr val="FFC000"/>
                  </a:solidFill>
                  <a:latin typeface="微软雅黑" pitchFamily="34" charset="-122"/>
                  <a:sym typeface="微软雅黑" pitchFamily="34" charset="-122"/>
                </a:rPr>
                <a:t>Flat-top</a:t>
              </a:r>
              <a:r>
                <a:rPr lang="en-US" altLang="zh-CN" sz="2000" b="1" dirty="0">
                  <a:solidFill>
                    <a:schemeClr val="bg1"/>
                  </a:solidFill>
                  <a:latin typeface="微软雅黑" pitchFamily="34" charset="-122"/>
                  <a:sym typeface="微软雅黑" pitchFamily="34" charset="-122"/>
                </a:rPr>
                <a:t> Cavity: essential for a better beam</a:t>
              </a:r>
              <a:endParaRPr lang="en-GB" altLang="zh-CN" sz="2000" b="1" dirty="0">
                <a:solidFill>
                  <a:schemeClr val="bg1"/>
                </a:solidFill>
                <a:latin typeface="微软雅黑" pitchFamily="34" charset="-122"/>
                <a:sym typeface="微软雅黑" pitchFamily="34" charset="-122"/>
              </a:endParaRPr>
            </a:p>
          </p:txBody>
        </p:sp>
      </p:grpSp>
    </p:spTree>
    <p:extLst>
      <p:ext uri="{BB962C8B-B14F-4D97-AF65-F5344CB8AC3E}">
        <p14:creationId xmlns:p14="http://schemas.microsoft.com/office/powerpoint/2010/main" val="768072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B593E-A92B-D8F1-9660-633F59D5C4E8}"/>
              </a:ext>
            </a:extLst>
          </p:cNvPr>
          <p:cNvPicPr>
            <a:picLocks noChangeAspect="1"/>
          </p:cNvPicPr>
          <p:nvPr/>
        </p:nvPicPr>
        <p:blipFill rotWithShape="1">
          <a:blip r:embed="rId3">
            <a:extLst>
              <a:ext uri="{28A0092B-C50C-407E-A947-70E740481C1C}">
                <a14:useLocalDpi xmlns:a14="http://schemas.microsoft.com/office/drawing/2010/main" val="0"/>
              </a:ext>
            </a:extLst>
          </a:blip>
          <a:srcRect l="38751"/>
          <a:stretch/>
        </p:blipFill>
        <p:spPr>
          <a:xfrm>
            <a:off x="7476887" y="1833354"/>
            <a:ext cx="4270138" cy="3945424"/>
          </a:xfrm>
          <a:prstGeom prst="rect">
            <a:avLst/>
          </a:prstGeom>
        </p:spPr>
      </p:pic>
      <p:sp>
        <p:nvSpPr>
          <p:cNvPr id="17" name="文本框 16">
            <a:extLst>
              <a:ext uri="{FF2B5EF4-FFF2-40B4-BE49-F238E27FC236}">
                <a16:creationId xmlns:a16="http://schemas.microsoft.com/office/drawing/2014/main" id="{D5AC7438-B6A4-4068-B7C1-9280ABB99C0D}"/>
              </a:ext>
            </a:extLst>
          </p:cNvPr>
          <p:cNvSpPr txBox="1"/>
          <p:nvPr/>
        </p:nvSpPr>
        <p:spPr>
          <a:xfrm>
            <a:off x="307471" y="25376"/>
            <a:ext cx="8922757"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RF SubSystem Design</a:t>
            </a:r>
            <a:endParaRPr kumimoji="0" lang="zh-CN" altLang="en-US" sz="4800" b="1" i="0" u="none" strike="noStrike" kern="1200" cap="none" spc="0" normalizeH="0" baseline="0" noProof="0" dirty="0">
              <a:ln>
                <a:noFill/>
              </a:ln>
              <a:solidFill>
                <a:schemeClr val="bg1"/>
              </a:solidFill>
              <a:effectLst/>
              <a:uLnTx/>
              <a:uFillTx/>
              <a:latin typeface="Bahnschrift SemiLight Condensed" panose="020B0502040204020203" pitchFamily="34" charset="0"/>
              <a:ea typeface="微软雅黑" panose="020B0503020204020204" pitchFamily="34" charset="-122"/>
            </a:endParaRPr>
          </a:p>
        </p:txBody>
      </p:sp>
      <p:sp>
        <p:nvSpPr>
          <p:cNvPr id="5" name="矩形 4">
            <a:extLst>
              <a:ext uri="{FF2B5EF4-FFF2-40B4-BE49-F238E27FC236}">
                <a16:creationId xmlns:a16="http://schemas.microsoft.com/office/drawing/2014/main" id="{FE0AE4B0-87CA-0DC1-3FB3-C63C558CEB29}"/>
              </a:ext>
            </a:extLst>
          </p:cNvPr>
          <p:cNvSpPr/>
          <p:nvPr/>
        </p:nvSpPr>
        <p:spPr>
          <a:xfrm>
            <a:off x="6189767" y="3806066"/>
            <a:ext cx="964095" cy="398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3C0BB05-0AEB-784F-26BC-42CCB3026009}"/>
              </a:ext>
            </a:extLst>
          </p:cNvPr>
          <p:cNvPicPr>
            <a:picLocks noChangeAspect="1"/>
          </p:cNvPicPr>
          <p:nvPr/>
        </p:nvPicPr>
        <p:blipFill>
          <a:blip r:embed="rId4"/>
          <a:stretch>
            <a:fillRect/>
          </a:stretch>
        </p:blipFill>
        <p:spPr>
          <a:xfrm>
            <a:off x="926543" y="1781058"/>
            <a:ext cx="5527275" cy="1474828"/>
          </a:xfrm>
          <a:prstGeom prst="rect">
            <a:avLst/>
          </a:prstGeom>
        </p:spPr>
      </p:pic>
      <p:sp>
        <p:nvSpPr>
          <p:cNvPr id="15" name="文本框 337"/>
          <p:cNvSpPr txBox="1"/>
          <p:nvPr/>
        </p:nvSpPr>
        <p:spPr>
          <a:xfrm>
            <a:off x="551694" y="3255886"/>
            <a:ext cx="6276975" cy="2721001"/>
          </a:xfrm>
          <a:prstGeom prst="rect">
            <a:avLst/>
          </a:prstGeom>
          <a:solidFill>
            <a:schemeClr val="bg1"/>
          </a:solidFill>
        </p:spPr>
        <p:txBody>
          <a:bodyPr wrap="square">
            <a:spAutoFit/>
          </a:bodyPr>
          <a:lstStyle/>
          <a:p>
            <a:pPr algn="just">
              <a:lnSpc>
                <a:spcPct val="120000"/>
              </a:lnSpc>
              <a:defRPr/>
            </a:pPr>
            <a:r>
              <a:rPr lang="en-US" altLang="zh-CN" b="1" dirty="0">
                <a:latin typeface="+mn-lt"/>
                <a:cs typeface="Arial" panose="020B0604020202020204" pitchFamily="34" charset="0"/>
              </a:rPr>
              <a:t>A three-stage amplification chain is needed to drive the cavities.  The first two are solid-state amplifiers up to 100kW. The last one is tetrode based, capable of providing 1.5MW RF Power.</a:t>
            </a:r>
          </a:p>
          <a:p>
            <a:pPr algn="just">
              <a:lnSpc>
                <a:spcPct val="120000"/>
              </a:lnSpc>
              <a:defRPr/>
            </a:pPr>
            <a:r>
              <a:rPr lang="en-US" altLang="zh-CN" b="1" dirty="0">
                <a:latin typeface="+mn-lt"/>
                <a:cs typeface="Arial" panose="020B0604020202020204" pitchFamily="34" charset="0"/>
              </a:rPr>
              <a:t>The RF system will start with </a:t>
            </a:r>
            <a:r>
              <a:rPr lang="en-US" altLang="zh-CN" b="1" dirty="0">
                <a:solidFill>
                  <a:srgbClr val="C00000"/>
                </a:solidFill>
                <a:latin typeface="+mn-lt"/>
                <a:cs typeface="Arial" panose="020B0604020202020204" pitchFamily="34" charset="0"/>
              </a:rPr>
              <a:t>self-excitation mode</a:t>
            </a:r>
            <a:r>
              <a:rPr lang="en-US" altLang="zh-CN" b="1" dirty="0">
                <a:latin typeface="+mn-lt"/>
                <a:cs typeface="Arial" panose="020B0604020202020204" pitchFamily="34" charset="0"/>
              </a:rPr>
              <a:t>. </a:t>
            </a:r>
            <a:r>
              <a:rPr lang="en-US" altLang="zh-CN" b="1" dirty="0">
                <a:cs typeface="Arial" panose="020B0604020202020204" pitchFamily="34" charset="0"/>
              </a:rPr>
              <a:t>Later on, the cavities </a:t>
            </a:r>
            <a:r>
              <a:rPr lang="en-US" altLang="zh-CN" b="1" dirty="0">
                <a:latin typeface="+mn-lt"/>
                <a:cs typeface="Arial" panose="020B0604020202020204" pitchFamily="34" charset="0"/>
              </a:rPr>
              <a:t>phase will be locked </a:t>
            </a:r>
            <a:r>
              <a:rPr lang="en-US" altLang="zh-CN" b="1" dirty="0">
                <a:cs typeface="Arial" panose="020B0604020202020204" pitchFamily="34" charset="0"/>
              </a:rPr>
              <a:t>to an external reference for beam acceleration. A full </a:t>
            </a:r>
            <a:r>
              <a:rPr lang="en-US" altLang="zh-CN" b="1" dirty="0">
                <a:latin typeface="+mn-lt"/>
                <a:cs typeface="Arial" panose="020B0604020202020204" pitchFamily="34" charset="0"/>
              </a:rPr>
              <a:t>digital Low-level RF controller will be used.</a:t>
            </a:r>
          </a:p>
        </p:txBody>
      </p:sp>
      <p:sp>
        <p:nvSpPr>
          <p:cNvPr id="25" name="Text Box 6"/>
          <p:cNvSpPr txBox="1">
            <a:spLocks noChangeArrowheads="1"/>
          </p:cNvSpPr>
          <p:nvPr/>
        </p:nvSpPr>
        <p:spPr bwMode="auto">
          <a:xfrm>
            <a:off x="0" y="6102141"/>
            <a:ext cx="12192000" cy="760959"/>
          </a:xfrm>
          <a:prstGeom prst="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wrap="square" lIns="72000" tIns="72000" rIns="72000" bIns="72000">
            <a:spAutoFit/>
          </a:bodyPr>
          <a:lstStyle>
            <a:defPPr>
              <a:defRPr lang="en-US"/>
            </a:defPPr>
            <a:lvl1pPr>
              <a:defRPr sz="2400">
                <a:solidFill>
                  <a:schemeClr val="bg1"/>
                </a:solidFill>
                <a:latin typeface="Arial Black" panose="020B0A04020102020204" pitchFamily="34"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defRPr/>
            </a:pPr>
            <a:r>
              <a:rPr lang="en-US" altLang="zh-CN" sz="2000" b="1" dirty="0">
                <a:solidFill>
                  <a:srgbClr val="FFFF00"/>
                </a:solidFill>
                <a:latin typeface="+mj-lt"/>
                <a:ea typeface="微软雅黑" panose="020B0503020204020204" pitchFamily="34" charset="-122"/>
              </a:rPr>
              <a:t>Heavy beam loading is a challenge to the stability </a:t>
            </a:r>
          </a:p>
          <a:p>
            <a:pPr algn="ctr">
              <a:defRPr/>
            </a:pPr>
            <a:r>
              <a:rPr lang="en-US" altLang="zh-CN" sz="2000" b="1" dirty="0">
                <a:solidFill>
                  <a:srgbClr val="FFFF00"/>
                </a:solidFill>
                <a:latin typeface="+mj-lt"/>
                <a:ea typeface="微软雅黑" panose="020B0503020204020204" pitchFamily="34" charset="-122"/>
              </a:rPr>
              <a:t>of the Main RF, and even more difficult for Flat-top system </a:t>
            </a:r>
          </a:p>
        </p:txBody>
      </p:sp>
      <p:grpSp>
        <p:nvGrpSpPr>
          <p:cNvPr id="2" name="组合 105">
            <a:extLst>
              <a:ext uri="{FF2B5EF4-FFF2-40B4-BE49-F238E27FC236}">
                <a16:creationId xmlns:a16="http://schemas.microsoft.com/office/drawing/2014/main" id="{9E64A4F5-99EF-2381-1576-E263E281C202}"/>
              </a:ext>
            </a:extLst>
          </p:cNvPr>
          <p:cNvGrpSpPr>
            <a:grpSpLocks/>
          </p:cNvGrpSpPr>
          <p:nvPr/>
        </p:nvGrpSpPr>
        <p:grpSpPr bwMode="auto">
          <a:xfrm>
            <a:off x="485775" y="1027112"/>
            <a:ext cx="11226800" cy="658812"/>
            <a:chOff x="906299" y="1579891"/>
            <a:chExt cx="11226881" cy="905811"/>
          </a:xfrm>
        </p:grpSpPr>
        <p:grpSp>
          <p:nvGrpSpPr>
            <p:cNvPr id="7" name="组合 106">
              <a:extLst>
                <a:ext uri="{FF2B5EF4-FFF2-40B4-BE49-F238E27FC236}">
                  <a16:creationId xmlns:a16="http://schemas.microsoft.com/office/drawing/2014/main" id="{43CDE27E-02BD-6F0B-ED5A-FC2002E30B79}"/>
                </a:ext>
              </a:extLst>
            </p:cNvPr>
            <p:cNvGrpSpPr>
              <a:grpSpLocks/>
            </p:cNvGrpSpPr>
            <p:nvPr/>
          </p:nvGrpSpPr>
          <p:grpSpPr bwMode="auto">
            <a:xfrm>
              <a:off x="906299" y="1579891"/>
              <a:ext cx="11226881" cy="905811"/>
              <a:chOff x="479425" y="1597484"/>
              <a:chExt cx="12065094" cy="973441"/>
            </a:xfrm>
          </p:grpSpPr>
          <p:sp>
            <p:nvSpPr>
              <p:cNvPr id="9" name="矩形: 剪去单角 108">
                <a:extLst>
                  <a:ext uri="{FF2B5EF4-FFF2-40B4-BE49-F238E27FC236}">
                    <a16:creationId xmlns:a16="http://schemas.microsoft.com/office/drawing/2014/main" id="{32043B1A-6E08-8325-AF0F-B18CC7FD9D21}"/>
                  </a:ext>
                </a:extLst>
              </p:cNvPr>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10" name="直角三角形 109">
                <a:extLst>
                  <a:ext uri="{FF2B5EF4-FFF2-40B4-BE49-F238E27FC236}">
                    <a16:creationId xmlns:a16="http://schemas.microsoft.com/office/drawing/2014/main" id="{E90F4D71-0CED-F099-B112-1E45AAA2211C}"/>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11" name="组合 110">
                <a:extLst>
                  <a:ext uri="{FF2B5EF4-FFF2-40B4-BE49-F238E27FC236}">
                    <a16:creationId xmlns:a16="http://schemas.microsoft.com/office/drawing/2014/main" id="{057C7DF7-B066-0A42-BA2A-564FAB9C7E45}"/>
                  </a:ext>
                </a:extLst>
              </p:cNvPr>
              <p:cNvGrpSpPr>
                <a:grpSpLocks/>
              </p:cNvGrpSpPr>
              <p:nvPr/>
            </p:nvGrpSpPr>
            <p:grpSpPr bwMode="auto">
              <a:xfrm>
                <a:off x="479425" y="1651433"/>
                <a:ext cx="1778574" cy="865542"/>
                <a:chOff x="479425" y="1651433"/>
                <a:chExt cx="1778574" cy="865542"/>
              </a:xfrm>
            </p:grpSpPr>
            <p:sp>
              <p:nvSpPr>
                <p:cNvPr id="12" name="任意多边形: 形状 111">
                  <a:extLst>
                    <a:ext uri="{FF2B5EF4-FFF2-40B4-BE49-F238E27FC236}">
                      <a16:creationId xmlns:a16="http://schemas.microsoft.com/office/drawing/2014/main" id="{B041276F-9211-6E47-5E71-2495FB94F7E9}"/>
                    </a:ext>
                  </a:extLst>
                </p:cNvPr>
                <p:cNvSpPr/>
                <p:nvPr/>
              </p:nvSpPr>
              <p:spPr>
                <a:xfrm>
                  <a:off x="479425" y="1651433"/>
                  <a:ext cx="1778574"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13" name="矩形 112">
                  <a:extLst>
                    <a:ext uri="{FF2B5EF4-FFF2-40B4-BE49-F238E27FC236}">
                      <a16:creationId xmlns:a16="http://schemas.microsoft.com/office/drawing/2014/main" id="{911DF548-E87B-01D9-1AD1-19AD651B834A}"/>
                    </a:ext>
                  </a:extLst>
                </p:cNvPr>
                <p:cNvSpPr/>
                <p:nvPr/>
              </p:nvSpPr>
              <p:spPr>
                <a:xfrm>
                  <a:off x="487956" y="1717111"/>
                  <a:ext cx="1691984" cy="682143"/>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a:ea typeface="微软雅黑"/>
                      <a:cs typeface="+mn-ea"/>
                      <a:sym typeface="+mn-lt"/>
                    </a:rPr>
                    <a:t>Amplifier</a:t>
                  </a:r>
                  <a:endParaRPr kumimoji="0" lang="zh-CN" altLang="en-US" sz="24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8" name="矩形 107">
              <a:extLst>
                <a:ext uri="{FF2B5EF4-FFF2-40B4-BE49-F238E27FC236}">
                  <a16:creationId xmlns:a16="http://schemas.microsoft.com/office/drawing/2014/main" id="{ED8D7F39-E697-5FD0-AE52-B0D933102C7F}"/>
                </a:ext>
              </a:extLst>
            </p:cNvPr>
            <p:cNvSpPr/>
            <p:nvPr/>
          </p:nvSpPr>
          <p:spPr>
            <a:xfrm>
              <a:off x="2599407" y="1688892"/>
              <a:ext cx="9405281" cy="680241"/>
            </a:xfrm>
            <a:prstGeom prst="rect">
              <a:avLst/>
            </a:prstGeom>
            <a:noFill/>
            <a:ln w="9525">
              <a:noFill/>
            </a:ln>
          </p:spPr>
          <p:txBody>
            <a:bodyPr wrap="square">
              <a:spAutoFit/>
            </a:bodyPr>
            <a:lstStyle/>
            <a:p>
              <a:pPr lvl="0">
                <a:lnSpc>
                  <a:spcPct val="120000"/>
                </a:lnSpc>
                <a:defRPr/>
              </a:pPr>
              <a:r>
                <a:rPr lang="en-US" sz="2400" b="1" dirty="0">
                  <a:solidFill>
                    <a:schemeClr val="accent1">
                      <a:lumMod val="75000"/>
                    </a:schemeClr>
                  </a:solidFill>
                </a:rPr>
                <a:t>The 1.5MW Tetrode will be driven by a 100kW solid-state Amp. </a:t>
              </a:r>
              <a:endParaRPr lang="zh-CN" altLang="en-US" sz="2400" b="1" dirty="0">
                <a:solidFill>
                  <a:schemeClr val="accent1">
                    <a:lumMod val="75000"/>
                  </a:schemeClr>
                </a:solidFill>
                <a:sym typeface="+mn-lt"/>
              </a:endParaRPr>
            </a:p>
          </p:txBody>
        </p:sp>
      </p:grpSp>
    </p:spTree>
    <p:extLst>
      <p:ext uri="{BB962C8B-B14F-4D97-AF65-F5344CB8AC3E}">
        <p14:creationId xmlns:p14="http://schemas.microsoft.com/office/powerpoint/2010/main" val="7941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04" name="Group 24203">
            <a:extLst>
              <a:ext uri="{FF2B5EF4-FFF2-40B4-BE49-F238E27FC236}">
                <a16:creationId xmlns:a16="http://schemas.microsoft.com/office/drawing/2014/main" id="{9104F554-0E9D-8BBE-D084-B91503DA94EE}"/>
              </a:ext>
            </a:extLst>
          </p:cNvPr>
          <p:cNvGrpSpPr/>
          <p:nvPr/>
        </p:nvGrpSpPr>
        <p:grpSpPr>
          <a:xfrm>
            <a:off x="8447597" y="1856382"/>
            <a:ext cx="3228466" cy="4122824"/>
            <a:chOff x="8447597" y="1856382"/>
            <a:chExt cx="3264978" cy="4715478"/>
          </a:xfrm>
        </p:grpSpPr>
        <p:sp>
          <p:nvSpPr>
            <p:cNvPr id="24202" name="矩形 55">
              <a:extLst>
                <a:ext uri="{FF2B5EF4-FFF2-40B4-BE49-F238E27FC236}">
                  <a16:creationId xmlns:a16="http://schemas.microsoft.com/office/drawing/2014/main" id="{29DB34D7-6088-F834-4BDB-FC819B0C74DD}"/>
                </a:ext>
              </a:extLst>
            </p:cNvPr>
            <p:cNvSpPr/>
            <p:nvPr/>
          </p:nvSpPr>
          <p:spPr>
            <a:xfrm>
              <a:off x="8447598" y="1870190"/>
              <a:ext cx="3264977" cy="470167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24203" name="任意多边形: 形状 193">
              <a:extLst>
                <a:ext uri="{FF2B5EF4-FFF2-40B4-BE49-F238E27FC236}">
                  <a16:creationId xmlns:a16="http://schemas.microsoft.com/office/drawing/2014/main" id="{13E61119-B24A-D900-097C-66CBD203BB18}"/>
                </a:ext>
              </a:extLst>
            </p:cNvPr>
            <p:cNvSpPr/>
            <p:nvPr/>
          </p:nvSpPr>
          <p:spPr bwMode="auto">
            <a:xfrm>
              <a:off x="8447597" y="1856382"/>
              <a:ext cx="3264977"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rPr>
                <a:t>Final Stage</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sp>
        <p:nvSpPr>
          <p:cNvPr id="29" name="Rectangle 70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1" name="Rectangle 70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5">
            <a:extLst>
              <a:ext uri="{FF2B5EF4-FFF2-40B4-BE49-F238E27FC236}">
                <a16:creationId xmlns:a16="http://schemas.microsoft.com/office/drawing/2014/main" id="{1D0FE634-2380-93F0-1A72-19BAEE3B6040}"/>
              </a:ext>
            </a:extLst>
          </p:cNvPr>
          <p:cNvSpPr txBox="1"/>
          <p:nvPr/>
        </p:nvSpPr>
        <p:spPr>
          <a:xfrm>
            <a:off x="307471" y="25376"/>
            <a:ext cx="10107064"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RF Amplifier Preliminary Design</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33" name="组合 105">
            <a:extLst>
              <a:ext uri="{FF2B5EF4-FFF2-40B4-BE49-F238E27FC236}">
                <a16:creationId xmlns:a16="http://schemas.microsoft.com/office/drawing/2014/main" id="{478F8CF8-B39E-62EF-AC1A-64EB02899D0F}"/>
              </a:ext>
            </a:extLst>
          </p:cNvPr>
          <p:cNvGrpSpPr>
            <a:grpSpLocks/>
          </p:cNvGrpSpPr>
          <p:nvPr/>
        </p:nvGrpSpPr>
        <p:grpSpPr bwMode="auto">
          <a:xfrm>
            <a:off x="485775" y="1027112"/>
            <a:ext cx="11190288" cy="658812"/>
            <a:chOff x="906299" y="1579891"/>
            <a:chExt cx="11190369" cy="905811"/>
          </a:xfrm>
        </p:grpSpPr>
        <p:grpSp>
          <p:nvGrpSpPr>
            <p:cNvPr id="35" name="组合 106">
              <a:extLst>
                <a:ext uri="{FF2B5EF4-FFF2-40B4-BE49-F238E27FC236}">
                  <a16:creationId xmlns:a16="http://schemas.microsoft.com/office/drawing/2014/main" id="{A8BD926B-92A5-CB15-E3DD-7FA65B3CEDAA}"/>
                </a:ext>
              </a:extLst>
            </p:cNvPr>
            <p:cNvGrpSpPr>
              <a:grpSpLocks/>
            </p:cNvGrpSpPr>
            <p:nvPr/>
          </p:nvGrpSpPr>
          <p:grpSpPr bwMode="auto">
            <a:xfrm>
              <a:off x="906299" y="1579891"/>
              <a:ext cx="11190369" cy="905811"/>
              <a:chOff x="479425" y="1597484"/>
              <a:chExt cx="12025856" cy="973441"/>
            </a:xfrm>
          </p:grpSpPr>
          <p:sp>
            <p:nvSpPr>
              <p:cNvPr id="37" name="矩形: 剪去单角 108">
                <a:extLst>
                  <a:ext uri="{FF2B5EF4-FFF2-40B4-BE49-F238E27FC236}">
                    <a16:creationId xmlns:a16="http://schemas.microsoft.com/office/drawing/2014/main" id="{C2B69EA7-092E-41F7-C5E4-8E756859E338}"/>
                  </a:ext>
                </a:extLst>
              </p:cNvPr>
              <p:cNvSpPr/>
              <p:nvPr/>
            </p:nvSpPr>
            <p:spPr>
              <a:xfrm>
                <a:off x="528901" y="1597484"/>
                <a:ext cx="11976380"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8" name="直角三角形 109">
                <a:extLst>
                  <a:ext uri="{FF2B5EF4-FFF2-40B4-BE49-F238E27FC236}">
                    <a16:creationId xmlns:a16="http://schemas.microsoft.com/office/drawing/2014/main" id="{0A29CCDA-00DE-B3F5-7299-CAD036612AA0}"/>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9" name="组合 110">
                <a:extLst>
                  <a:ext uri="{FF2B5EF4-FFF2-40B4-BE49-F238E27FC236}">
                    <a16:creationId xmlns:a16="http://schemas.microsoft.com/office/drawing/2014/main" id="{F7290E46-F6A4-4EC6-0583-41DA06A36A3B}"/>
                  </a:ext>
                </a:extLst>
              </p:cNvPr>
              <p:cNvGrpSpPr>
                <a:grpSpLocks/>
              </p:cNvGrpSpPr>
              <p:nvPr/>
            </p:nvGrpSpPr>
            <p:grpSpPr bwMode="auto">
              <a:xfrm>
                <a:off x="479425" y="1651433"/>
                <a:ext cx="1778574" cy="865542"/>
                <a:chOff x="479425" y="1651433"/>
                <a:chExt cx="1778574" cy="865542"/>
              </a:xfrm>
            </p:grpSpPr>
            <p:sp>
              <p:nvSpPr>
                <p:cNvPr id="40" name="任意多边形: 形状 111">
                  <a:extLst>
                    <a:ext uri="{FF2B5EF4-FFF2-40B4-BE49-F238E27FC236}">
                      <a16:creationId xmlns:a16="http://schemas.microsoft.com/office/drawing/2014/main" id="{5A530112-5B8A-7C9C-D5CE-774A302C53DE}"/>
                    </a:ext>
                  </a:extLst>
                </p:cNvPr>
                <p:cNvSpPr/>
                <p:nvPr/>
              </p:nvSpPr>
              <p:spPr>
                <a:xfrm>
                  <a:off x="479425" y="1651433"/>
                  <a:ext cx="1778574"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41" name="矩形 112">
                  <a:extLst>
                    <a:ext uri="{FF2B5EF4-FFF2-40B4-BE49-F238E27FC236}">
                      <a16:creationId xmlns:a16="http://schemas.microsoft.com/office/drawing/2014/main" id="{99300A24-C934-4E89-D8D1-F50DB82B8929}"/>
                    </a:ext>
                  </a:extLst>
                </p:cNvPr>
                <p:cNvSpPr/>
                <p:nvPr/>
              </p:nvSpPr>
              <p:spPr>
                <a:xfrm>
                  <a:off x="487956" y="1717111"/>
                  <a:ext cx="1691984" cy="682143"/>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a:ea typeface="微软雅黑"/>
                      <a:cs typeface="+mn-ea"/>
                      <a:sym typeface="+mn-lt"/>
                    </a:rPr>
                    <a:t>Amplifier</a:t>
                  </a:r>
                  <a:endParaRPr kumimoji="0" lang="zh-CN" altLang="en-US" sz="24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36" name="矩形 107">
              <a:extLst>
                <a:ext uri="{FF2B5EF4-FFF2-40B4-BE49-F238E27FC236}">
                  <a16:creationId xmlns:a16="http://schemas.microsoft.com/office/drawing/2014/main" id="{1A436D85-1C72-63E5-6D30-3453726F1E90}"/>
                </a:ext>
              </a:extLst>
            </p:cNvPr>
            <p:cNvSpPr/>
            <p:nvPr/>
          </p:nvSpPr>
          <p:spPr>
            <a:xfrm>
              <a:off x="2599407" y="1688892"/>
              <a:ext cx="9405281" cy="680241"/>
            </a:xfrm>
            <a:prstGeom prst="rect">
              <a:avLst/>
            </a:prstGeom>
            <a:noFill/>
            <a:ln w="9525">
              <a:noFill/>
            </a:ln>
          </p:spPr>
          <p:txBody>
            <a:bodyPr wrap="square">
              <a:spAutoFit/>
            </a:bodyPr>
            <a:lstStyle/>
            <a:p>
              <a:pPr lvl="0">
                <a:lnSpc>
                  <a:spcPct val="120000"/>
                </a:lnSpc>
                <a:defRPr/>
              </a:pPr>
              <a:r>
                <a:rPr lang="en-US" sz="2400" b="1" dirty="0">
                  <a:solidFill>
                    <a:schemeClr val="accent1">
                      <a:lumMod val="75000"/>
                    </a:schemeClr>
                  </a:solidFill>
                </a:rPr>
                <a:t>The 1.5MW Tetrode will be driven by a 100kW solid-state Amp. </a:t>
              </a:r>
              <a:endParaRPr lang="zh-CN" altLang="en-US" sz="2400" b="1" dirty="0">
                <a:solidFill>
                  <a:schemeClr val="accent1">
                    <a:lumMod val="75000"/>
                  </a:schemeClr>
                </a:solidFill>
                <a:sym typeface="+mn-lt"/>
              </a:endParaRPr>
            </a:p>
          </p:txBody>
        </p:sp>
      </p:grpSp>
      <p:sp>
        <p:nvSpPr>
          <p:cNvPr id="44" name="TextBox 43">
            <a:extLst>
              <a:ext uri="{FF2B5EF4-FFF2-40B4-BE49-F238E27FC236}">
                <a16:creationId xmlns:a16="http://schemas.microsoft.com/office/drawing/2014/main" id="{358D0FA7-E9EA-D3E1-851D-2A72888AC2A6}"/>
              </a:ext>
            </a:extLst>
          </p:cNvPr>
          <p:cNvSpPr txBox="1"/>
          <p:nvPr/>
        </p:nvSpPr>
        <p:spPr>
          <a:xfrm>
            <a:off x="542288" y="1970297"/>
            <a:ext cx="3990382" cy="1960730"/>
          </a:xfrm>
          <a:prstGeom prst="rect">
            <a:avLst/>
          </a:prstGeom>
          <a:noFill/>
        </p:spPr>
        <p:txBody>
          <a:bodyPr wrap="square">
            <a:spAutoFit/>
          </a:bodyPr>
          <a:lstStyle/>
          <a:p>
            <a:pPr marL="342900" indent="-342900" algn="just">
              <a:lnSpc>
                <a:spcPct val="114000"/>
              </a:lnSpc>
              <a:buFont typeface="Wingdings" pitchFamily="2" charset="2"/>
              <a:buChar char="q"/>
            </a:pPr>
            <a:r>
              <a:rPr lang="en-US" b="1" kern="800" dirty="0">
                <a:effectLst/>
                <a:ea typeface="SimSun" panose="02010600030101010101" pitchFamily="2" charset="-122"/>
                <a:cs typeface="Times New Roman" panose="02020603050405020304" pitchFamily="18" charset="0"/>
              </a:rPr>
              <a:t>For the </a:t>
            </a:r>
            <a:r>
              <a:rPr lang="en-US" b="1" kern="800" dirty="0">
                <a:solidFill>
                  <a:srgbClr val="FF0000"/>
                </a:solidFill>
                <a:effectLst/>
                <a:ea typeface="SimSun" panose="02010600030101010101" pitchFamily="2" charset="-122"/>
                <a:cs typeface="Times New Roman" panose="02020603050405020304" pitchFamily="18" charset="0"/>
              </a:rPr>
              <a:t>IPA</a:t>
            </a:r>
            <a:r>
              <a:rPr lang="en-US" b="1" kern="800" dirty="0">
                <a:effectLst/>
                <a:ea typeface="SimSun" panose="02010600030101010101" pitchFamily="2" charset="-122"/>
                <a:cs typeface="Times New Roman" panose="02020603050405020304" pitchFamily="18" charset="0"/>
              </a:rPr>
              <a:t>, the solid-state design is used, and the advanced technology of </a:t>
            </a:r>
            <a:r>
              <a:rPr lang="en-US" b="1" kern="800" dirty="0">
                <a:solidFill>
                  <a:srgbClr val="FF0000"/>
                </a:solidFill>
                <a:effectLst/>
                <a:ea typeface="SimSun" panose="02010600030101010101" pitchFamily="2" charset="-122"/>
                <a:cs typeface="Times New Roman" panose="02020603050405020304" pitchFamily="18" charset="0"/>
              </a:rPr>
              <a:t>LDMOS</a:t>
            </a:r>
            <a:r>
              <a:rPr lang="en-US" b="1" kern="800" dirty="0">
                <a:effectLst/>
                <a:ea typeface="SimSun" panose="02010600030101010101" pitchFamily="2" charset="-122"/>
                <a:cs typeface="Times New Roman" panose="02020603050405020304" pitchFamily="18" charset="0"/>
              </a:rPr>
              <a:t> with </a:t>
            </a:r>
            <a:r>
              <a:rPr lang="en-US" b="1" kern="800" dirty="0">
                <a:solidFill>
                  <a:srgbClr val="FF0000"/>
                </a:solidFill>
                <a:effectLst/>
                <a:ea typeface="SimSun" panose="02010600030101010101" pitchFamily="2" charset="-122"/>
                <a:cs typeface="Times New Roman" panose="02020603050405020304" pitchFamily="18" charset="0"/>
              </a:rPr>
              <a:t>reflect power protection </a:t>
            </a:r>
            <a:r>
              <a:rPr lang="en-US" b="1" kern="800" dirty="0">
                <a:effectLst/>
                <a:ea typeface="SimSun" panose="02010600030101010101" pitchFamily="2" charset="-122"/>
                <a:cs typeface="Times New Roman" panose="02020603050405020304" pitchFamily="18" charset="0"/>
              </a:rPr>
              <a:t>and adequate redundancy is applied.</a:t>
            </a:r>
            <a:endParaRPr lang="en-CN" b="1" dirty="0">
              <a:solidFill>
                <a:srgbClr val="C00000"/>
              </a:solidFill>
            </a:endParaRPr>
          </a:p>
        </p:txBody>
      </p:sp>
      <p:sp>
        <p:nvSpPr>
          <p:cNvPr id="45" name="矩形 114">
            <a:extLst>
              <a:ext uri="{FF2B5EF4-FFF2-40B4-BE49-F238E27FC236}">
                <a16:creationId xmlns:a16="http://schemas.microsoft.com/office/drawing/2014/main" id="{265074F1-BBC3-B738-FCF8-71B9F551BA66}"/>
              </a:ext>
            </a:extLst>
          </p:cNvPr>
          <p:cNvSpPr/>
          <p:nvPr/>
        </p:nvSpPr>
        <p:spPr>
          <a:xfrm>
            <a:off x="542290" y="1844190"/>
            <a:ext cx="4126530" cy="4135016"/>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61" name="TextBox 60">
            <a:extLst>
              <a:ext uri="{FF2B5EF4-FFF2-40B4-BE49-F238E27FC236}">
                <a16:creationId xmlns:a16="http://schemas.microsoft.com/office/drawing/2014/main" id="{868A560F-8639-8BCC-C15C-6FA37B50FF56}"/>
              </a:ext>
            </a:extLst>
          </p:cNvPr>
          <p:cNvSpPr txBox="1"/>
          <p:nvPr/>
        </p:nvSpPr>
        <p:spPr>
          <a:xfrm>
            <a:off x="542288" y="4097323"/>
            <a:ext cx="3967571" cy="1644937"/>
          </a:xfrm>
          <a:prstGeom prst="rect">
            <a:avLst/>
          </a:prstGeom>
          <a:noFill/>
        </p:spPr>
        <p:txBody>
          <a:bodyPr wrap="square">
            <a:spAutoFit/>
          </a:bodyPr>
          <a:lstStyle/>
          <a:p>
            <a:pPr marL="342900" indent="-342900" algn="just">
              <a:lnSpc>
                <a:spcPct val="114000"/>
              </a:lnSpc>
              <a:buFont typeface="Wingdings" pitchFamily="2" charset="2"/>
              <a:buChar char="q"/>
            </a:pPr>
            <a:r>
              <a:rPr lang="en-US" b="1" kern="800" dirty="0">
                <a:effectLst/>
                <a:ea typeface="SimSun" panose="02010600030101010101" pitchFamily="2" charset="-122"/>
                <a:cs typeface="Times New Roman" panose="02020603050405020304" pitchFamily="18" charset="0"/>
              </a:rPr>
              <a:t>For the </a:t>
            </a:r>
            <a:r>
              <a:rPr lang="en-US" b="1" kern="800" dirty="0">
                <a:solidFill>
                  <a:srgbClr val="FF0000"/>
                </a:solidFill>
                <a:effectLst/>
                <a:ea typeface="SimSun" panose="02010600030101010101" pitchFamily="2" charset="-122"/>
                <a:cs typeface="Times New Roman" panose="02020603050405020304" pitchFamily="18" charset="0"/>
              </a:rPr>
              <a:t>FPA</a:t>
            </a:r>
            <a:r>
              <a:rPr lang="en-US" b="1" kern="800" dirty="0">
                <a:effectLst/>
                <a:ea typeface="SimSun" panose="02010600030101010101" pitchFamily="2" charset="-122"/>
                <a:cs typeface="Times New Roman" panose="02020603050405020304" pitchFamily="18" charset="0"/>
              </a:rPr>
              <a:t>, the </a:t>
            </a:r>
            <a:r>
              <a:rPr lang="en-US" b="1" kern="800" dirty="0">
                <a:solidFill>
                  <a:srgbClr val="FF0000"/>
                </a:solidFill>
                <a:effectLst/>
                <a:ea typeface="SimSun" panose="02010600030101010101" pitchFamily="2" charset="-122"/>
                <a:cs typeface="Times New Roman" panose="02020603050405020304" pitchFamily="18" charset="0"/>
              </a:rPr>
              <a:t>tetrode-based</a:t>
            </a:r>
            <a:r>
              <a:rPr lang="en-US" b="1" kern="800" dirty="0">
                <a:effectLst/>
                <a:ea typeface="SimSun" panose="02010600030101010101" pitchFamily="2" charset="-122"/>
                <a:cs typeface="Times New Roman" panose="02020603050405020304" pitchFamily="18" charset="0"/>
              </a:rPr>
              <a:t> design is used. To guarantee the stability of the FPA output, the </a:t>
            </a:r>
            <a:r>
              <a:rPr lang="en-US" b="1" kern="800" dirty="0">
                <a:solidFill>
                  <a:srgbClr val="FF0000"/>
                </a:solidFill>
                <a:effectLst/>
                <a:ea typeface="SimSun" panose="02010600030101010101" pitchFamily="2" charset="-122"/>
                <a:cs typeface="Times New Roman" panose="02020603050405020304" pitchFamily="18" charset="0"/>
              </a:rPr>
              <a:t>ground grid </a:t>
            </a:r>
            <a:r>
              <a:rPr lang="en-US" b="1" kern="800" dirty="0">
                <a:solidFill>
                  <a:srgbClr val="FF0000"/>
                </a:solidFill>
                <a:ea typeface="SimSun" panose="02010600030101010101" pitchFamily="2" charset="-122"/>
                <a:cs typeface="Times New Roman" panose="02020603050405020304" pitchFamily="18" charset="0"/>
              </a:rPr>
              <a:t>configuration </a:t>
            </a:r>
            <a:r>
              <a:rPr lang="en-US" altLang="zh-CN" b="1" kern="800" dirty="0">
                <a:ea typeface="SimSun" panose="02010600030101010101" pitchFamily="2" charset="-122"/>
                <a:cs typeface="Times New Roman" panose="02020603050405020304" pitchFamily="18" charset="0"/>
              </a:rPr>
              <a:t>is adopted</a:t>
            </a:r>
            <a:r>
              <a:rPr lang="en-US" b="1" kern="800" dirty="0">
                <a:effectLst/>
                <a:ea typeface="SimSun" panose="02010600030101010101" pitchFamily="2" charset="-122"/>
                <a:cs typeface="Times New Roman" panose="02020603050405020304" pitchFamily="18" charset="0"/>
              </a:rPr>
              <a:t>. </a:t>
            </a:r>
            <a:endParaRPr lang="en-CN" b="1" dirty="0"/>
          </a:p>
        </p:txBody>
      </p:sp>
      <p:grpSp>
        <p:nvGrpSpPr>
          <p:cNvPr id="24199" name="Group 24198">
            <a:extLst>
              <a:ext uri="{FF2B5EF4-FFF2-40B4-BE49-F238E27FC236}">
                <a16:creationId xmlns:a16="http://schemas.microsoft.com/office/drawing/2014/main" id="{78F1694D-D09B-B7D9-4639-B4C72FE04AC1}"/>
              </a:ext>
            </a:extLst>
          </p:cNvPr>
          <p:cNvGrpSpPr/>
          <p:nvPr/>
        </p:nvGrpSpPr>
        <p:grpSpPr>
          <a:xfrm>
            <a:off x="4779334" y="1844190"/>
            <a:ext cx="3557749" cy="4135016"/>
            <a:chOff x="8197733" y="1903891"/>
            <a:chExt cx="3557749" cy="4701670"/>
          </a:xfrm>
        </p:grpSpPr>
        <p:sp>
          <p:nvSpPr>
            <p:cNvPr id="56" name="矩形 55">
              <a:extLst>
                <a:ext uri="{FF2B5EF4-FFF2-40B4-BE49-F238E27FC236}">
                  <a16:creationId xmlns:a16="http://schemas.microsoft.com/office/drawing/2014/main" id="{82503E9B-E808-45D6-BE23-219D694D8413}"/>
                </a:ext>
              </a:extLst>
            </p:cNvPr>
            <p:cNvSpPr/>
            <p:nvPr/>
          </p:nvSpPr>
          <p:spPr>
            <a:xfrm>
              <a:off x="8197734" y="1903891"/>
              <a:ext cx="3557748" cy="470167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42" name="任意多边形: 形状 193">
              <a:extLst>
                <a:ext uri="{FF2B5EF4-FFF2-40B4-BE49-F238E27FC236}">
                  <a16:creationId xmlns:a16="http://schemas.microsoft.com/office/drawing/2014/main" id="{9BCBCCB1-2444-8CAA-08D0-CA29369B13AB}"/>
                </a:ext>
              </a:extLst>
            </p:cNvPr>
            <p:cNvSpPr/>
            <p:nvPr/>
          </p:nvSpPr>
          <p:spPr bwMode="auto">
            <a:xfrm>
              <a:off x="8197733" y="1908437"/>
              <a:ext cx="3557749"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rPr>
                <a:t>Driven Stage</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pic>
        <p:nvPicPr>
          <p:cNvPr id="2" name="图片 50">
            <a:extLst>
              <a:ext uri="{FF2B5EF4-FFF2-40B4-BE49-F238E27FC236}">
                <a16:creationId xmlns:a16="http://schemas.microsoft.com/office/drawing/2014/main" id="{AEAF18C8-EDAE-44F8-9498-5CAD3241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6338" y="29757688"/>
            <a:ext cx="52562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0">
            <a:extLst>
              <a:ext uri="{FF2B5EF4-FFF2-40B4-BE49-F238E27FC236}">
                <a16:creationId xmlns:a16="http://schemas.microsoft.com/office/drawing/2014/main" id="{09DC31DA-6DCA-6943-6C98-A0F68112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157" y="2436623"/>
            <a:ext cx="2926016" cy="344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B10DF744-0EEB-390F-F680-7601F802BE28}"/>
              </a:ext>
            </a:extLst>
          </p:cNvPr>
          <p:cNvPicPr>
            <a:picLocks noChangeAspect="1"/>
          </p:cNvPicPr>
          <p:nvPr/>
        </p:nvPicPr>
        <p:blipFill rotWithShape="1">
          <a:blip r:embed="rId4">
            <a:extLst>
              <a:ext uri="{28A0092B-C50C-407E-A947-70E740481C1C}">
                <a14:useLocalDpi xmlns:a14="http://schemas.microsoft.com/office/drawing/2010/main" val="0"/>
              </a:ext>
            </a:extLst>
          </a:blip>
          <a:srcRect l="28811" t="8951" r="32323" b="1250"/>
          <a:stretch/>
        </p:blipFill>
        <p:spPr>
          <a:xfrm>
            <a:off x="8773586" y="2493025"/>
            <a:ext cx="2612998" cy="3396799"/>
          </a:xfrm>
          <a:prstGeom prst="rect">
            <a:avLst/>
          </a:prstGeom>
        </p:spPr>
      </p:pic>
      <p:sp>
        <p:nvSpPr>
          <p:cNvPr id="3" name="Text Box 6">
            <a:extLst>
              <a:ext uri="{FF2B5EF4-FFF2-40B4-BE49-F238E27FC236}">
                <a16:creationId xmlns:a16="http://schemas.microsoft.com/office/drawing/2014/main" id="{6C5C8C42-76AD-D5D6-5505-BE89E5EBA172}"/>
              </a:ext>
            </a:extLst>
          </p:cNvPr>
          <p:cNvSpPr txBox="1">
            <a:spLocks noChangeArrowheads="1"/>
          </p:cNvSpPr>
          <p:nvPr/>
        </p:nvSpPr>
        <p:spPr bwMode="auto">
          <a:xfrm>
            <a:off x="0" y="6235540"/>
            <a:ext cx="12192000" cy="622460"/>
          </a:xfrm>
          <a:prstGeom prst="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tIns="144000">
            <a:spAutoFit/>
          </a:bodyPr>
          <a:lstStyle>
            <a:defPPr>
              <a:defRPr lang="en-US"/>
            </a:defPPr>
            <a:lvl1pPr>
              <a:defRPr sz="2400">
                <a:solidFill>
                  <a:schemeClr val="bg1"/>
                </a:solidFill>
                <a:latin typeface="Arial Black" panose="020B0A04020102020204" pitchFamily="34"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defRPr/>
            </a:pPr>
            <a:r>
              <a:rPr lang="en-US" altLang="zh-CN" sz="2800" b="1" dirty="0">
                <a:solidFill>
                  <a:srgbClr val="FFFF00"/>
                </a:solidFill>
                <a:latin typeface="+mj-lt"/>
                <a:ea typeface="微软雅黑" panose="020B0503020204020204" pitchFamily="34" charset="-122"/>
              </a:rPr>
              <a:t>Solid-state for 100kW driven and 1.5MW Tetrode for the FPA</a:t>
            </a:r>
          </a:p>
        </p:txBody>
      </p:sp>
    </p:spTree>
    <p:extLst>
      <p:ext uri="{BB962C8B-B14F-4D97-AF65-F5344CB8AC3E}">
        <p14:creationId xmlns:p14="http://schemas.microsoft.com/office/powerpoint/2010/main" val="12775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70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1" name="Rectangle 70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5" name="文本框 5">
            <a:extLst>
              <a:ext uri="{FF2B5EF4-FFF2-40B4-BE49-F238E27FC236}">
                <a16:creationId xmlns:a16="http://schemas.microsoft.com/office/drawing/2014/main" id="{1D0FE634-2380-93F0-1A72-19BAEE3B6040}"/>
              </a:ext>
            </a:extLst>
          </p:cNvPr>
          <p:cNvSpPr txBox="1"/>
          <p:nvPr/>
        </p:nvSpPr>
        <p:spPr>
          <a:xfrm>
            <a:off x="307471" y="25376"/>
            <a:ext cx="10107064" cy="853952"/>
          </a:xfrm>
          <a:prstGeom prst="rect">
            <a:avLst/>
          </a:prstGeom>
          <a:noFill/>
        </p:spPr>
        <p:txBody>
          <a:bodyPr wrap="square" rtlCol="0">
            <a:spAutoFit/>
          </a:bodyPr>
          <a:lstStyle/>
          <a:p>
            <a:pPr marR="0" lvl="0" indent="0" fontAlgn="auto">
              <a:lnSpc>
                <a:spcPct val="110000"/>
              </a:lnSpc>
              <a:spcBef>
                <a:spcPts val="0"/>
              </a:spcBef>
              <a:spcAft>
                <a:spcPts val="0"/>
              </a:spcAft>
              <a:buClrTx/>
              <a:buSzTx/>
              <a:buFontTx/>
              <a:buNone/>
              <a:tabLst/>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LLRF system Preliminary Design</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33" name="组合 105">
            <a:extLst>
              <a:ext uri="{FF2B5EF4-FFF2-40B4-BE49-F238E27FC236}">
                <a16:creationId xmlns:a16="http://schemas.microsoft.com/office/drawing/2014/main" id="{478F8CF8-B39E-62EF-AC1A-64EB02899D0F}"/>
              </a:ext>
            </a:extLst>
          </p:cNvPr>
          <p:cNvGrpSpPr>
            <a:grpSpLocks/>
          </p:cNvGrpSpPr>
          <p:nvPr/>
        </p:nvGrpSpPr>
        <p:grpSpPr bwMode="auto">
          <a:xfrm>
            <a:off x="485775" y="1027112"/>
            <a:ext cx="11226800" cy="658812"/>
            <a:chOff x="906299" y="1579891"/>
            <a:chExt cx="11226881" cy="905811"/>
          </a:xfrm>
        </p:grpSpPr>
        <p:grpSp>
          <p:nvGrpSpPr>
            <p:cNvPr id="35" name="组合 106">
              <a:extLst>
                <a:ext uri="{FF2B5EF4-FFF2-40B4-BE49-F238E27FC236}">
                  <a16:creationId xmlns:a16="http://schemas.microsoft.com/office/drawing/2014/main" id="{A8BD926B-92A5-CB15-E3DD-7FA65B3CEDAA}"/>
                </a:ext>
              </a:extLst>
            </p:cNvPr>
            <p:cNvGrpSpPr>
              <a:grpSpLocks/>
            </p:cNvGrpSpPr>
            <p:nvPr/>
          </p:nvGrpSpPr>
          <p:grpSpPr bwMode="auto">
            <a:xfrm>
              <a:off x="906299" y="1579891"/>
              <a:ext cx="11226881" cy="905811"/>
              <a:chOff x="479425" y="1597484"/>
              <a:chExt cx="12065094" cy="973441"/>
            </a:xfrm>
          </p:grpSpPr>
          <p:sp>
            <p:nvSpPr>
              <p:cNvPr id="37" name="矩形: 剪去单角 108">
                <a:extLst>
                  <a:ext uri="{FF2B5EF4-FFF2-40B4-BE49-F238E27FC236}">
                    <a16:creationId xmlns:a16="http://schemas.microsoft.com/office/drawing/2014/main" id="{C2B69EA7-092E-41F7-C5E4-8E756859E338}"/>
                  </a:ext>
                </a:extLst>
              </p:cNvPr>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latin typeface="等线" panose="02010600030101010101" charset="-122"/>
                  <a:ea typeface="等线" panose="02010600030101010101" charset="-122"/>
                </a:endParaRPr>
              </a:p>
            </p:txBody>
          </p:sp>
          <p:sp>
            <p:nvSpPr>
              <p:cNvPr id="38" name="直角三角形 109">
                <a:extLst>
                  <a:ext uri="{FF2B5EF4-FFF2-40B4-BE49-F238E27FC236}">
                    <a16:creationId xmlns:a16="http://schemas.microsoft.com/office/drawing/2014/main" id="{0A29CCDA-00DE-B3F5-7299-CAD036612AA0}"/>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39" name="组合 110">
                <a:extLst>
                  <a:ext uri="{FF2B5EF4-FFF2-40B4-BE49-F238E27FC236}">
                    <a16:creationId xmlns:a16="http://schemas.microsoft.com/office/drawing/2014/main" id="{F7290E46-F6A4-4EC6-0583-41DA06A36A3B}"/>
                  </a:ext>
                </a:extLst>
              </p:cNvPr>
              <p:cNvGrpSpPr>
                <a:grpSpLocks/>
              </p:cNvGrpSpPr>
              <p:nvPr/>
            </p:nvGrpSpPr>
            <p:grpSpPr bwMode="auto">
              <a:xfrm>
                <a:off x="479425" y="1651433"/>
                <a:ext cx="1778574" cy="865542"/>
                <a:chOff x="479425" y="1651433"/>
                <a:chExt cx="1778574" cy="865542"/>
              </a:xfrm>
            </p:grpSpPr>
            <p:sp>
              <p:nvSpPr>
                <p:cNvPr id="40" name="任意多边形: 形状 111">
                  <a:extLst>
                    <a:ext uri="{FF2B5EF4-FFF2-40B4-BE49-F238E27FC236}">
                      <a16:creationId xmlns:a16="http://schemas.microsoft.com/office/drawing/2014/main" id="{5A530112-5B8A-7C9C-D5CE-774A302C53DE}"/>
                    </a:ext>
                  </a:extLst>
                </p:cNvPr>
                <p:cNvSpPr/>
                <p:nvPr/>
              </p:nvSpPr>
              <p:spPr>
                <a:xfrm>
                  <a:off x="479425" y="1651433"/>
                  <a:ext cx="1778574"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gradFill>
                      <a:gsLst>
                        <a:gs pos="0">
                          <a:srgbClr val="FF0000"/>
                        </a:gs>
                        <a:gs pos="47000">
                          <a:srgbClr val="C00000"/>
                        </a:gs>
                      </a:gsLst>
                      <a:lin ang="5400000" scaled="1"/>
                    </a:gradFill>
                    <a:cs typeface="+mn-ea"/>
                  </a:endParaRPr>
                </a:p>
              </p:txBody>
            </p:sp>
            <p:sp>
              <p:nvSpPr>
                <p:cNvPr id="41" name="矩形 112">
                  <a:extLst>
                    <a:ext uri="{FF2B5EF4-FFF2-40B4-BE49-F238E27FC236}">
                      <a16:creationId xmlns:a16="http://schemas.microsoft.com/office/drawing/2014/main" id="{99300A24-C934-4E89-D8D1-F50DB82B8929}"/>
                    </a:ext>
                  </a:extLst>
                </p:cNvPr>
                <p:cNvSpPr/>
                <p:nvPr/>
              </p:nvSpPr>
              <p:spPr>
                <a:xfrm>
                  <a:off x="487956" y="1717111"/>
                  <a:ext cx="1691984" cy="682143"/>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a:ea typeface="微软雅黑"/>
                      <a:cs typeface="+mn-ea"/>
                      <a:sym typeface="+mn-lt"/>
                    </a:rPr>
                    <a:t>LLRF</a:t>
                  </a:r>
                  <a:endParaRPr kumimoji="0" lang="zh-CN" altLang="en-US" sz="24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36" name="矩形 107">
              <a:extLst>
                <a:ext uri="{FF2B5EF4-FFF2-40B4-BE49-F238E27FC236}">
                  <a16:creationId xmlns:a16="http://schemas.microsoft.com/office/drawing/2014/main" id="{1A436D85-1C72-63E5-6D30-3453726F1E90}"/>
                </a:ext>
              </a:extLst>
            </p:cNvPr>
            <p:cNvSpPr/>
            <p:nvPr/>
          </p:nvSpPr>
          <p:spPr>
            <a:xfrm>
              <a:off x="2599407" y="1688892"/>
              <a:ext cx="9405281" cy="680241"/>
            </a:xfrm>
            <a:prstGeom prst="rect">
              <a:avLst/>
            </a:prstGeom>
            <a:noFill/>
            <a:ln w="9525">
              <a:noFill/>
            </a:ln>
          </p:spPr>
          <p:txBody>
            <a:bodyPr wrap="square">
              <a:spAutoFit/>
            </a:bodyPr>
            <a:lstStyle/>
            <a:p>
              <a:pPr lvl="0">
                <a:lnSpc>
                  <a:spcPct val="120000"/>
                </a:lnSpc>
                <a:defRPr/>
              </a:pPr>
              <a:r>
                <a:rPr lang="en-US" sz="2400" b="1" dirty="0">
                  <a:solidFill>
                    <a:schemeClr val="accent1">
                      <a:lumMod val="75000"/>
                    </a:schemeClr>
                  </a:solidFill>
                </a:rPr>
                <a:t>A direct </a:t>
              </a:r>
              <a:r>
                <a:rPr lang="en-US" altLang="zh-CN" sz="2400" b="1" dirty="0">
                  <a:solidFill>
                    <a:schemeClr val="accent1">
                      <a:lumMod val="75000"/>
                    </a:schemeClr>
                  </a:solidFill>
                </a:rPr>
                <a:t>RF </a:t>
              </a:r>
              <a:r>
                <a:rPr lang="en-US" sz="2400" b="1" dirty="0">
                  <a:solidFill>
                    <a:schemeClr val="accent1">
                      <a:lumMod val="75000"/>
                    </a:schemeClr>
                  </a:solidFill>
                </a:rPr>
                <a:t>sampling control is </a:t>
              </a:r>
              <a:r>
                <a:rPr lang="en-US" altLang="zh-CN" sz="2400" b="1" dirty="0">
                  <a:solidFill>
                    <a:schemeClr val="accent1">
                      <a:lumMod val="75000"/>
                    </a:schemeClr>
                  </a:solidFill>
                </a:rPr>
                <a:t>studied</a:t>
              </a:r>
              <a:r>
                <a:rPr lang="en-US" sz="2400" b="1" dirty="0">
                  <a:solidFill>
                    <a:schemeClr val="accent1">
                      <a:lumMod val="75000"/>
                    </a:schemeClr>
                  </a:solidFill>
                </a:rPr>
                <a:t> for Self-excited Loop</a:t>
              </a:r>
              <a:endParaRPr lang="zh-CN" altLang="en-US" sz="2400" b="1" dirty="0">
                <a:solidFill>
                  <a:schemeClr val="accent1">
                    <a:lumMod val="75000"/>
                  </a:schemeClr>
                </a:solidFill>
                <a:sym typeface="+mn-lt"/>
              </a:endParaRPr>
            </a:p>
          </p:txBody>
        </p:sp>
      </p:grpSp>
      <p:sp>
        <p:nvSpPr>
          <p:cNvPr id="44" name="TextBox 43">
            <a:extLst>
              <a:ext uri="{FF2B5EF4-FFF2-40B4-BE49-F238E27FC236}">
                <a16:creationId xmlns:a16="http://schemas.microsoft.com/office/drawing/2014/main" id="{358D0FA7-E9EA-D3E1-851D-2A72888AC2A6}"/>
              </a:ext>
            </a:extLst>
          </p:cNvPr>
          <p:cNvSpPr txBox="1"/>
          <p:nvPr/>
        </p:nvSpPr>
        <p:spPr>
          <a:xfrm>
            <a:off x="642537" y="1815378"/>
            <a:ext cx="5239072" cy="1466492"/>
          </a:xfrm>
          <a:prstGeom prst="rect">
            <a:avLst/>
          </a:prstGeom>
          <a:noFill/>
        </p:spPr>
        <p:txBody>
          <a:bodyPr wrap="square">
            <a:spAutoFit/>
          </a:bodyPr>
          <a:lstStyle/>
          <a:p>
            <a:pPr marL="342900" indent="-342900" algn="just">
              <a:lnSpc>
                <a:spcPct val="114000"/>
              </a:lnSpc>
              <a:buFont typeface="Wingdings" pitchFamily="2" charset="2"/>
              <a:buChar char="q"/>
            </a:pPr>
            <a:r>
              <a:rPr lang="en-US" sz="2000" b="1" kern="800" dirty="0">
                <a:effectLst/>
                <a:ea typeface="SimSun" panose="02010600030101010101" pitchFamily="2" charset="-122"/>
                <a:cs typeface="Times New Roman" panose="02020603050405020304" pitchFamily="18" charset="0"/>
              </a:rPr>
              <a:t>The </a:t>
            </a:r>
            <a:r>
              <a:rPr lang="en-US" sz="2000" b="1" kern="800" dirty="0">
                <a:ea typeface="SimSun" panose="02010600030101010101" pitchFamily="2" charset="-122"/>
                <a:cs typeface="Times New Roman" panose="02020603050405020304" pitchFamily="18" charset="0"/>
              </a:rPr>
              <a:t>single gap </a:t>
            </a:r>
            <a:r>
              <a:rPr lang="en-US" sz="2000" b="1" kern="800" dirty="0">
                <a:effectLst/>
                <a:ea typeface="SimSun" panose="02010600030101010101" pitchFamily="2" charset="-122"/>
                <a:cs typeface="Times New Roman" panose="02020603050405020304" pitchFamily="18" charset="0"/>
              </a:rPr>
              <a:t>cavity </a:t>
            </a:r>
            <a:r>
              <a:rPr lang="en-US" sz="2000" b="1" kern="800" dirty="0">
                <a:ea typeface="SimSun" panose="02010600030101010101" pitchFamily="2" charset="-122"/>
                <a:cs typeface="Times New Roman" panose="02020603050405020304" pitchFamily="18" charset="0"/>
              </a:rPr>
              <a:t>may suffer from </a:t>
            </a:r>
            <a:r>
              <a:rPr lang="en-US" sz="2000" b="1" kern="800" dirty="0">
                <a:solidFill>
                  <a:srgbClr val="FF0000"/>
                </a:solidFill>
                <a:ea typeface="SimSun" panose="02010600030101010101" pitchFamily="2" charset="-122"/>
                <a:cs typeface="Times New Roman" panose="02020603050405020304" pitchFamily="18" charset="0"/>
              </a:rPr>
              <a:t>Lorentz Force Detuning</a:t>
            </a:r>
            <a:r>
              <a:rPr lang="en-US" sz="2000" b="1" kern="800" dirty="0">
                <a:ea typeface="SimSun" panose="02010600030101010101" pitchFamily="2" charset="-122"/>
                <a:cs typeface="Times New Roman" panose="02020603050405020304" pitchFamily="18" charset="0"/>
              </a:rPr>
              <a:t>. Therefore a </a:t>
            </a:r>
            <a:r>
              <a:rPr lang="en-US" sz="2000" b="1" kern="800" dirty="0">
                <a:solidFill>
                  <a:srgbClr val="FF0000"/>
                </a:solidFill>
                <a:ea typeface="SimSun" panose="02010600030101010101" pitchFamily="2" charset="-122"/>
                <a:cs typeface="Times New Roman" panose="02020603050405020304" pitchFamily="18" charset="0"/>
              </a:rPr>
              <a:t>self-excited </a:t>
            </a:r>
            <a:r>
              <a:rPr lang="en-US" sz="2000" b="1" kern="800" dirty="0">
                <a:ea typeface="SimSun" panose="02010600030101010101" pitchFamily="2" charset="-122"/>
                <a:cs typeface="Times New Roman" panose="02020603050405020304" pitchFamily="18" charset="0"/>
              </a:rPr>
              <a:t>compliable</a:t>
            </a:r>
            <a:r>
              <a:rPr lang="en-US" sz="2000" b="1" kern="800" dirty="0">
                <a:solidFill>
                  <a:srgbClr val="FF0000"/>
                </a:solidFill>
                <a:ea typeface="SimSun" panose="02010600030101010101" pitchFamily="2" charset="-122"/>
                <a:cs typeface="Times New Roman" panose="02020603050405020304" pitchFamily="18" charset="0"/>
              </a:rPr>
              <a:t> </a:t>
            </a:r>
            <a:r>
              <a:rPr lang="en-US" sz="2000" b="1" kern="800" dirty="0">
                <a:ea typeface="SimSun" panose="02010600030101010101" pitchFamily="2" charset="-122"/>
                <a:cs typeface="Times New Roman" panose="02020603050405020304" pitchFamily="18" charset="0"/>
              </a:rPr>
              <a:t>RF control is pursued. </a:t>
            </a:r>
            <a:endParaRPr lang="en-CN" sz="2000" b="1" dirty="0">
              <a:solidFill>
                <a:srgbClr val="C00000"/>
              </a:solidFill>
            </a:endParaRPr>
          </a:p>
        </p:txBody>
      </p:sp>
      <p:sp>
        <p:nvSpPr>
          <p:cNvPr id="45" name="矩形 114">
            <a:extLst>
              <a:ext uri="{FF2B5EF4-FFF2-40B4-BE49-F238E27FC236}">
                <a16:creationId xmlns:a16="http://schemas.microsoft.com/office/drawing/2014/main" id="{265074F1-BBC3-B738-FCF8-71B9F551BA66}"/>
              </a:ext>
            </a:extLst>
          </p:cNvPr>
          <p:cNvSpPr/>
          <p:nvPr/>
        </p:nvSpPr>
        <p:spPr>
          <a:xfrm>
            <a:off x="542290" y="1844190"/>
            <a:ext cx="5445222" cy="439895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61" name="TextBox 60">
            <a:extLst>
              <a:ext uri="{FF2B5EF4-FFF2-40B4-BE49-F238E27FC236}">
                <a16:creationId xmlns:a16="http://schemas.microsoft.com/office/drawing/2014/main" id="{868A560F-8639-8BCC-C15C-6FA37B50FF56}"/>
              </a:ext>
            </a:extLst>
          </p:cNvPr>
          <p:cNvSpPr txBox="1"/>
          <p:nvPr/>
        </p:nvSpPr>
        <p:spPr>
          <a:xfrm>
            <a:off x="642537" y="4425788"/>
            <a:ext cx="5187411" cy="1817357"/>
          </a:xfrm>
          <a:prstGeom prst="rect">
            <a:avLst/>
          </a:prstGeom>
          <a:noFill/>
        </p:spPr>
        <p:txBody>
          <a:bodyPr wrap="square">
            <a:spAutoFit/>
          </a:bodyPr>
          <a:lstStyle/>
          <a:p>
            <a:pPr marL="342900" indent="-342900" algn="just">
              <a:lnSpc>
                <a:spcPct val="114000"/>
              </a:lnSpc>
              <a:buFont typeface="Wingdings" pitchFamily="2" charset="2"/>
              <a:buChar char="q"/>
            </a:pPr>
            <a:r>
              <a:rPr lang="en-US" sz="2000" b="1" kern="800" dirty="0">
                <a:effectLst/>
                <a:ea typeface="SimSun" panose="02010600030101010101" pitchFamily="2" charset="-122"/>
                <a:cs typeface="Times New Roman" panose="02020603050405020304" pitchFamily="18" charset="0"/>
              </a:rPr>
              <a:t>For this purpose, the dedicated control module, as shown on the right side, was developed for this purpose using the </a:t>
            </a:r>
            <a:r>
              <a:rPr lang="en-US" sz="2000" b="1" kern="800" dirty="0">
                <a:solidFill>
                  <a:srgbClr val="FF0000"/>
                </a:solidFill>
                <a:effectLst/>
                <a:ea typeface="SimSun" panose="02010600030101010101" pitchFamily="2" charset="-122"/>
                <a:cs typeface="Times New Roman" panose="02020603050405020304" pitchFamily="18" charset="0"/>
              </a:rPr>
              <a:t>FPGA and the SOC </a:t>
            </a:r>
            <a:r>
              <a:rPr lang="en-US" sz="2000" b="1" kern="800" dirty="0">
                <a:effectLst/>
                <a:ea typeface="SimSun" panose="02010600030101010101" pitchFamily="2" charset="-122"/>
                <a:cs typeface="Times New Roman" panose="02020603050405020304" pitchFamily="18" charset="0"/>
              </a:rPr>
              <a:t>(System On Chip) technologies. </a:t>
            </a:r>
            <a:endParaRPr lang="en-CN" sz="2000" b="1" dirty="0"/>
          </a:p>
        </p:txBody>
      </p:sp>
      <p:pic>
        <p:nvPicPr>
          <p:cNvPr id="2" name="图片 50">
            <a:extLst>
              <a:ext uri="{FF2B5EF4-FFF2-40B4-BE49-F238E27FC236}">
                <a16:creationId xmlns:a16="http://schemas.microsoft.com/office/drawing/2014/main" id="{AEAF18C8-EDAE-44F8-9498-5CAD3241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6338" y="29757688"/>
            <a:ext cx="52562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3">
            <a:extLst>
              <a:ext uri="{FF2B5EF4-FFF2-40B4-BE49-F238E27FC236}">
                <a16:creationId xmlns:a16="http://schemas.microsoft.com/office/drawing/2014/main" id="{F12FD9C1-82FA-E7C0-6914-B127163A94E9}"/>
              </a:ext>
            </a:extLst>
          </p:cNvPr>
          <p:cNvSpPr txBox="1"/>
          <p:nvPr/>
        </p:nvSpPr>
        <p:spPr>
          <a:xfrm>
            <a:off x="642537" y="3312217"/>
            <a:ext cx="5239072" cy="1115626"/>
          </a:xfrm>
          <a:prstGeom prst="rect">
            <a:avLst/>
          </a:prstGeom>
          <a:noFill/>
        </p:spPr>
        <p:txBody>
          <a:bodyPr wrap="square">
            <a:spAutoFit/>
          </a:bodyPr>
          <a:lstStyle/>
          <a:p>
            <a:pPr marL="342900" indent="-342900" algn="just">
              <a:lnSpc>
                <a:spcPct val="114000"/>
              </a:lnSpc>
              <a:buFont typeface="Wingdings" pitchFamily="2" charset="2"/>
              <a:buChar char="q"/>
            </a:pPr>
            <a:r>
              <a:rPr lang="en-US" sz="2000" b="1" kern="800" dirty="0">
                <a:solidFill>
                  <a:srgbClr val="FF0000"/>
                </a:solidFill>
                <a:effectLst/>
                <a:ea typeface="SimSun" panose="02010600030101010101" pitchFamily="2" charset="-122"/>
                <a:cs typeface="Times New Roman" panose="02020603050405020304" pitchFamily="18" charset="0"/>
              </a:rPr>
              <a:t>Hardware</a:t>
            </a:r>
            <a:r>
              <a:rPr lang="en-US" sz="2000" b="1" kern="800" dirty="0">
                <a:effectLst/>
                <a:ea typeface="SimSun" panose="02010600030101010101" pitchFamily="2" charset="-122"/>
                <a:cs typeface="Times New Roman" panose="02020603050405020304" pitchFamily="18" charset="0"/>
              </a:rPr>
              <a:t> </a:t>
            </a:r>
            <a:r>
              <a:rPr lang="en-US" sz="2000" b="1" kern="800" dirty="0">
                <a:solidFill>
                  <a:srgbClr val="FF0000"/>
                </a:solidFill>
                <a:effectLst/>
                <a:ea typeface="SimSun" panose="02010600030101010101" pitchFamily="2" charset="-122"/>
                <a:cs typeface="Times New Roman" panose="02020603050405020304" pitchFamily="18" charset="0"/>
              </a:rPr>
              <a:t>&amp; technology </a:t>
            </a:r>
            <a:r>
              <a:rPr lang="en-US" sz="2000" b="1" kern="800" dirty="0">
                <a:effectLst/>
                <a:ea typeface="SimSun" panose="02010600030101010101" pitchFamily="2" charset="-122"/>
                <a:cs typeface="Times New Roman" panose="02020603050405020304" pitchFamily="18" charset="0"/>
              </a:rPr>
              <a:t>for direct RF sampling is </a:t>
            </a:r>
            <a:r>
              <a:rPr lang="en-US" sz="2000" b="1" kern="800" dirty="0">
                <a:solidFill>
                  <a:srgbClr val="FF0000"/>
                </a:solidFill>
                <a:effectLst/>
                <a:ea typeface="SimSun" panose="02010600030101010101" pitchFamily="2" charset="-122"/>
                <a:cs typeface="Times New Roman" panose="02020603050405020304" pitchFamily="18" charset="0"/>
              </a:rPr>
              <a:t>mature</a:t>
            </a:r>
            <a:r>
              <a:rPr lang="en-US" sz="2000" b="1" kern="800" dirty="0">
                <a:solidFill>
                  <a:schemeClr val="accent2"/>
                </a:solidFill>
                <a:effectLst/>
                <a:ea typeface="SimSun" panose="02010600030101010101" pitchFamily="2" charset="-122"/>
                <a:cs typeface="Times New Roman" panose="02020603050405020304" pitchFamily="18" charset="0"/>
              </a:rPr>
              <a:t> </a:t>
            </a:r>
            <a:r>
              <a:rPr lang="en-US" sz="2000" b="1" kern="800" dirty="0">
                <a:effectLst/>
                <a:ea typeface="SimSun" panose="02010600030101010101" pitchFamily="2" charset="-122"/>
                <a:cs typeface="Times New Roman" panose="02020603050405020304" pitchFamily="18" charset="0"/>
              </a:rPr>
              <a:t>enough these years to make it possible.</a:t>
            </a:r>
            <a:endParaRPr lang="en-CN" sz="2000" b="1" dirty="0">
              <a:solidFill>
                <a:srgbClr val="C00000"/>
              </a:solidFill>
            </a:endParaRPr>
          </a:p>
        </p:txBody>
      </p:sp>
      <p:grpSp>
        <p:nvGrpSpPr>
          <p:cNvPr id="6" name="组合 5">
            <a:extLst>
              <a:ext uri="{FF2B5EF4-FFF2-40B4-BE49-F238E27FC236}">
                <a16:creationId xmlns:a16="http://schemas.microsoft.com/office/drawing/2014/main" id="{BAE28DF0-ABD2-3887-849A-2071B3B6A0CF}"/>
              </a:ext>
            </a:extLst>
          </p:cNvPr>
          <p:cNvGrpSpPr/>
          <p:nvPr/>
        </p:nvGrpSpPr>
        <p:grpSpPr>
          <a:xfrm>
            <a:off x="6147661" y="1844190"/>
            <a:ext cx="5564914" cy="4398955"/>
            <a:chOff x="6147661" y="1844190"/>
            <a:chExt cx="5564914" cy="4701670"/>
          </a:xfrm>
        </p:grpSpPr>
        <p:grpSp>
          <p:nvGrpSpPr>
            <p:cNvPr id="24199" name="Group 24198">
              <a:extLst>
                <a:ext uri="{FF2B5EF4-FFF2-40B4-BE49-F238E27FC236}">
                  <a16:creationId xmlns:a16="http://schemas.microsoft.com/office/drawing/2014/main" id="{78F1694D-D09B-B7D9-4639-B4C72FE04AC1}"/>
                </a:ext>
              </a:extLst>
            </p:cNvPr>
            <p:cNvGrpSpPr/>
            <p:nvPr/>
          </p:nvGrpSpPr>
          <p:grpSpPr>
            <a:xfrm>
              <a:off x="6147661" y="1844190"/>
              <a:ext cx="5564914" cy="4701670"/>
              <a:chOff x="8197733" y="1903891"/>
              <a:chExt cx="3557749" cy="4701670"/>
            </a:xfrm>
          </p:grpSpPr>
          <p:sp>
            <p:nvSpPr>
              <p:cNvPr id="56" name="矩形 55">
                <a:extLst>
                  <a:ext uri="{FF2B5EF4-FFF2-40B4-BE49-F238E27FC236}">
                    <a16:creationId xmlns:a16="http://schemas.microsoft.com/office/drawing/2014/main" id="{82503E9B-E808-45D6-BE23-219D694D8413}"/>
                  </a:ext>
                </a:extLst>
              </p:cNvPr>
              <p:cNvSpPr/>
              <p:nvPr/>
            </p:nvSpPr>
            <p:spPr>
              <a:xfrm>
                <a:off x="8197734" y="1903891"/>
                <a:ext cx="3557748" cy="4701670"/>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等线" panose="020F0502020204030204"/>
                  <a:ea typeface="等线" panose="02010600030101010101" pitchFamily="2" charset="-122"/>
                </a:endParaRPr>
              </a:p>
            </p:txBody>
          </p:sp>
          <p:sp>
            <p:nvSpPr>
              <p:cNvPr id="42" name="任意多边形: 形状 193">
                <a:extLst>
                  <a:ext uri="{FF2B5EF4-FFF2-40B4-BE49-F238E27FC236}">
                    <a16:creationId xmlns:a16="http://schemas.microsoft.com/office/drawing/2014/main" id="{9BCBCCB1-2444-8CAA-08D0-CA29369B13AB}"/>
                  </a:ext>
                </a:extLst>
              </p:cNvPr>
              <p:cNvSpPr/>
              <p:nvPr/>
            </p:nvSpPr>
            <p:spPr bwMode="auto">
              <a:xfrm>
                <a:off x="8197733" y="1908437"/>
                <a:ext cx="3557749"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chemeClr val="accent1">
                  <a:lumMod val="75000"/>
                </a:schemeClr>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rPr>
                  <a:t>Direct RF sampling digital control</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pic>
          <p:nvPicPr>
            <p:cNvPr id="3" name="图片 2" descr="1fd5a4f9ba6d3c98ff83f7674320e9e">
              <a:extLst>
                <a:ext uri="{FF2B5EF4-FFF2-40B4-BE49-F238E27FC236}">
                  <a16:creationId xmlns:a16="http://schemas.microsoft.com/office/drawing/2014/main" id="{6E6BAB6D-F351-3694-14C3-BE4CA7BC52A6}"/>
                </a:ext>
              </a:extLst>
            </p:cNvPr>
            <p:cNvPicPr>
              <a:picLocks noChangeAspect="1"/>
            </p:cNvPicPr>
            <p:nvPr/>
          </p:nvPicPr>
          <p:blipFill>
            <a:blip r:embed="rId4"/>
            <a:stretch>
              <a:fillRect/>
            </a:stretch>
          </p:blipFill>
          <p:spPr>
            <a:xfrm>
              <a:off x="6245817" y="2388547"/>
              <a:ext cx="5403893" cy="4055328"/>
            </a:xfrm>
            <a:prstGeom prst="rect">
              <a:avLst/>
            </a:prstGeom>
          </p:spPr>
        </p:pic>
        <p:sp>
          <p:nvSpPr>
            <p:cNvPr id="8" name="文本框 7">
              <a:extLst>
                <a:ext uri="{FF2B5EF4-FFF2-40B4-BE49-F238E27FC236}">
                  <a16:creationId xmlns:a16="http://schemas.microsoft.com/office/drawing/2014/main" id="{0CFFC8A2-3D5C-C9BD-0DE0-804A7D34EF96}"/>
                </a:ext>
              </a:extLst>
            </p:cNvPr>
            <p:cNvSpPr txBox="1"/>
            <p:nvPr/>
          </p:nvSpPr>
          <p:spPr>
            <a:xfrm>
              <a:off x="8775205" y="2376998"/>
              <a:ext cx="2874505"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fr-FR" altLang="zh-CN" sz="1800" b="1" dirty="0"/>
                <a:t>Voltage Stability: </a:t>
              </a:r>
              <a:r>
                <a:rPr lang="fr-FR" altLang="zh-CN" sz="1800" b="1" dirty="0">
                  <a:solidFill>
                    <a:srgbClr val="FF0000"/>
                  </a:solidFill>
                </a:rPr>
                <a:t>1X10</a:t>
              </a:r>
              <a:r>
                <a:rPr lang="fr-FR" altLang="zh-CN" sz="1800" b="1" baseline="30000" dirty="0">
                  <a:solidFill>
                    <a:srgbClr val="FF0000"/>
                  </a:solidFill>
                </a:rPr>
                <a:t>-4</a:t>
              </a:r>
              <a:r>
                <a:rPr lang="fr-FR" altLang="zh-CN" sz="1800" b="1" dirty="0"/>
                <a:t> </a:t>
              </a:r>
            </a:p>
            <a:p>
              <a:r>
                <a:rPr lang="fr-FR" altLang="zh-CN" sz="1800" b="1" dirty="0"/>
                <a:t>Phase Stability:   </a:t>
              </a:r>
              <a:r>
                <a:rPr lang="fr-FR" altLang="zh-CN" sz="1800" b="1" dirty="0">
                  <a:solidFill>
                    <a:srgbClr val="FF0000"/>
                  </a:solidFill>
                </a:rPr>
                <a:t>±0.1</a:t>
              </a:r>
              <a:r>
                <a:rPr lang="en-US" altLang="zh-CN" sz="1800" b="1" dirty="0">
                  <a:solidFill>
                    <a:srgbClr val="FF0000"/>
                  </a:solidFill>
                </a:rPr>
                <a:t>°</a:t>
              </a:r>
            </a:p>
          </p:txBody>
        </p:sp>
      </p:grpSp>
      <p:sp>
        <p:nvSpPr>
          <p:cNvPr id="9" name="Text Box 6">
            <a:extLst>
              <a:ext uri="{FF2B5EF4-FFF2-40B4-BE49-F238E27FC236}">
                <a16:creationId xmlns:a16="http://schemas.microsoft.com/office/drawing/2014/main" id="{0DE6C1AC-4B0C-D0C0-47BC-536DCB223904}"/>
              </a:ext>
            </a:extLst>
          </p:cNvPr>
          <p:cNvSpPr txBox="1">
            <a:spLocks noChangeArrowheads="1"/>
          </p:cNvSpPr>
          <p:nvPr/>
        </p:nvSpPr>
        <p:spPr bwMode="auto">
          <a:xfrm>
            <a:off x="1" y="6234274"/>
            <a:ext cx="12191999" cy="622460"/>
          </a:xfrm>
          <a:prstGeom prst="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wrap="square" tIns="144000">
            <a:spAutoFit/>
          </a:bodyPr>
          <a:lstStyle>
            <a:defPPr>
              <a:defRPr lang="en-US"/>
            </a:defPPr>
            <a:lvl1pPr>
              <a:defRPr sz="2400">
                <a:solidFill>
                  <a:schemeClr val="bg1"/>
                </a:solidFill>
                <a:latin typeface="Arial Black" panose="020B0A04020102020204" pitchFamily="34" charset="0"/>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lgn="ctr">
              <a:defRPr/>
            </a:pPr>
            <a:r>
              <a:rPr lang="en-US" altLang="zh-CN" sz="2800" b="1" dirty="0">
                <a:solidFill>
                  <a:srgbClr val="FFFF00"/>
                </a:solidFill>
                <a:latin typeface="+mj-lt"/>
                <a:ea typeface="微软雅黑" panose="020B0503020204020204" pitchFamily="34" charset="-122"/>
              </a:rPr>
              <a:t>Full digital RF control operates in the self-excited loop using FPGA  </a:t>
            </a:r>
          </a:p>
        </p:txBody>
      </p:sp>
    </p:spTree>
    <p:extLst>
      <p:ext uri="{BB962C8B-B14F-4D97-AF65-F5344CB8AC3E}">
        <p14:creationId xmlns:p14="http://schemas.microsoft.com/office/powerpoint/2010/main" val="393428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E6A2A8-9867-E985-06A9-3665D6F4E30B}"/>
              </a:ext>
            </a:extLst>
          </p:cNvPr>
          <p:cNvGrpSpPr/>
          <p:nvPr/>
        </p:nvGrpSpPr>
        <p:grpSpPr>
          <a:xfrm>
            <a:off x="628476" y="3582854"/>
            <a:ext cx="3509278" cy="2958001"/>
            <a:chOff x="136519" y="1155485"/>
            <a:chExt cx="6459191" cy="5513455"/>
          </a:xfrm>
        </p:grpSpPr>
        <p:pic>
          <p:nvPicPr>
            <p:cNvPr id="71683" name="图片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19" y="1155485"/>
              <a:ext cx="64293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矩形 19"/>
            <p:cNvSpPr>
              <a:spLocks noChangeArrowheads="1"/>
            </p:cNvSpPr>
            <p:nvPr/>
          </p:nvSpPr>
          <p:spPr bwMode="auto">
            <a:xfrm>
              <a:off x="686727" y="6095271"/>
              <a:ext cx="5332132" cy="573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b="1" dirty="0">
                  <a:solidFill>
                    <a:srgbClr val="0070C0"/>
                  </a:solidFill>
                </a:rPr>
                <a:t>35 MHz waveguide-type cavities</a:t>
              </a:r>
              <a:endParaRPr lang="zh-CN" altLang="en-US" sz="1400" b="1" dirty="0">
                <a:solidFill>
                  <a:srgbClr val="0070C0"/>
                </a:solidFill>
              </a:endParaRPr>
            </a:p>
          </p:txBody>
        </p:sp>
        <p:sp>
          <p:nvSpPr>
            <p:cNvPr id="71685" name="矩形 20"/>
            <p:cNvSpPr>
              <a:spLocks noChangeArrowheads="1"/>
            </p:cNvSpPr>
            <p:nvPr/>
          </p:nvSpPr>
          <p:spPr bwMode="auto">
            <a:xfrm>
              <a:off x="1739894" y="1304710"/>
              <a:ext cx="2086557" cy="51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solidFill>
                    <a:srgbClr val="002060"/>
                  </a:solidFill>
                </a:rPr>
                <a:t>1,rectangular</a:t>
              </a:r>
              <a:endParaRPr lang="zh-CN" altLang="en-US" sz="1600">
                <a:solidFill>
                  <a:srgbClr val="002060"/>
                </a:solidFill>
              </a:endParaRPr>
            </a:p>
          </p:txBody>
        </p:sp>
        <p:sp>
          <p:nvSpPr>
            <p:cNvPr id="71686" name="矩形 21"/>
            <p:cNvSpPr>
              <a:spLocks noChangeArrowheads="1"/>
            </p:cNvSpPr>
            <p:nvPr/>
          </p:nvSpPr>
          <p:spPr bwMode="auto">
            <a:xfrm>
              <a:off x="5111744" y="1304710"/>
              <a:ext cx="1483966" cy="51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t>2,omega</a:t>
              </a:r>
              <a:endParaRPr lang="zh-CN" altLang="en-US" sz="1600"/>
            </a:p>
          </p:txBody>
        </p:sp>
        <p:sp>
          <p:nvSpPr>
            <p:cNvPr id="71687" name="矩形 22"/>
            <p:cNvSpPr>
              <a:spLocks noChangeArrowheads="1"/>
            </p:cNvSpPr>
            <p:nvPr/>
          </p:nvSpPr>
          <p:spPr bwMode="auto">
            <a:xfrm>
              <a:off x="427032" y="5406810"/>
              <a:ext cx="1813092" cy="51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t>3,racetrack</a:t>
              </a:r>
              <a:endParaRPr lang="zh-CN" altLang="en-US" sz="1600"/>
            </a:p>
          </p:txBody>
        </p:sp>
        <p:sp>
          <p:nvSpPr>
            <p:cNvPr id="71688" name="矩形 23"/>
            <p:cNvSpPr>
              <a:spLocks noChangeArrowheads="1"/>
            </p:cNvSpPr>
            <p:nvPr/>
          </p:nvSpPr>
          <p:spPr bwMode="auto">
            <a:xfrm>
              <a:off x="3352794" y="5406810"/>
              <a:ext cx="2069616" cy="51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600"/>
                <a:t>4,boat shape</a:t>
              </a:r>
              <a:endParaRPr lang="zh-CN" altLang="en-US" sz="1600"/>
            </a:p>
          </p:txBody>
        </p:sp>
      </p:grpSp>
      <p:sp>
        <p:nvSpPr>
          <p:cNvPr id="11" name="文本框 10">
            <a:extLst>
              <a:ext uri="{FF2B5EF4-FFF2-40B4-BE49-F238E27FC236}">
                <a16:creationId xmlns:a16="http://schemas.microsoft.com/office/drawing/2014/main" id="{D5AC7438-B6A4-4068-B7C1-9280ABB99C0D}"/>
              </a:ext>
            </a:extLst>
          </p:cNvPr>
          <p:cNvSpPr txBox="1"/>
          <p:nvPr/>
        </p:nvSpPr>
        <p:spPr>
          <a:xfrm>
            <a:off x="307471" y="25376"/>
            <a:ext cx="8922757" cy="853952"/>
          </a:xfrm>
          <a:prstGeom prst="rect">
            <a:avLst/>
          </a:prstGeom>
          <a:noFill/>
        </p:spPr>
        <p:txBody>
          <a:bodyPr wrap="square" rtlCol="0">
            <a:spAutoFit/>
          </a:bodyPr>
          <a:lstStyle/>
          <a:p>
            <a:pPr>
              <a:lnSpc>
                <a:spcPct val="110000"/>
              </a:lnSpc>
              <a:defRPr/>
            </a:pPr>
            <a:r>
              <a:rPr lang="en-GB" altLang="zh-CN" sz="4800" b="1" dirty="0">
                <a:solidFill>
                  <a:schemeClr val="bg1"/>
                </a:solidFill>
                <a:latin typeface="Bahnschrift SemiLight Condensed" panose="020B0502040204020203" pitchFamily="34" charset="0"/>
                <a:ea typeface="微软雅黑" panose="020B0503020204020204" pitchFamily="34" charset="-122"/>
                <a:sym typeface="+mn-lt"/>
              </a:rPr>
              <a:t>1:1 Scale Acceleration Cavity Design</a:t>
            </a:r>
            <a:endParaRPr lang="zh-CN" altLang="en-US" sz="4800" b="1" dirty="0">
              <a:solidFill>
                <a:schemeClr val="bg1"/>
              </a:solidFill>
              <a:latin typeface="Bahnschrift SemiLight Condensed" panose="020B0502040204020203" pitchFamily="34" charset="0"/>
              <a:ea typeface="微软雅黑" panose="020B0503020204020204" pitchFamily="34" charset="-122"/>
              <a:sym typeface="+mn-lt"/>
            </a:endParaRPr>
          </a:p>
        </p:txBody>
      </p:sp>
      <p:pic>
        <p:nvPicPr>
          <p:cNvPr id="6" name="图片 9">
            <a:extLst>
              <a:ext uri="{FF2B5EF4-FFF2-40B4-BE49-F238E27FC236}">
                <a16:creationId xmlns:a16="http://schemas.microsoft.com/office/drawing/2014/main" id="{BCFF6ABD-E06E-DD7A-3E0C-F59C55009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679" y="3715300"/>
            <a:ext cx="3487795" cy="282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a:extLst>
              <a:ext uri="{FF2B5EF4-FFF2-40B4-BE49-F238E27FC236}">
                <a16:creationId xmlns:a16="http://schemas.microsoft.com/office/drawing/2014/main" id="{DB0AF4A6-AD94-1EF2-E25A-9AF6EA8E9E09}"/>
              </a:ext>
            </a:extLst>
          </p:cNvPr>
          <p:cNvCxnSpPr>
            <a:cxnSpLocks/>
          </p:cNvCxnSpPr>
          <p:nvPr/>
        </p:nvCxnSpPr>
        <p:spPr>
          <a:xfrm flipH="1">
            <a:off x="6328093" y="3986079"/>
            <a:ext cx="188898" cy="399374"/>
          </a:xfrm>
          <a:prstGeom prst="straightConnector1">
            <a:avLst/>
          </a:prstGeom>
          <a:ln w="57150">
            <a:solidFill>
              <a:srgbClr val="C00000"/>
            </a:solidFill>
            <a:tailEnd type="triangle"/>
          </a:ln>
        </p:spPr>
        <p:style>
          <a:lnRef idx="3">
            <a:schemeClr val="accent2"/>
          </a:lnRef>
          <a:fillRef idx="0">
            <a:schemeClr val="accent2"/>
          </a:fillRef>
          <a:effectRef idx="2">
            <a:schemeClr val="accent2"/>
          </a:effectRef>
          <a:fontRef idx="minor">
            <a:schemeClr val="tx1"/>
          </a:fontRef>
        </p:style>
      </p:cxnSp>
      <p:sp>
        <p:nvSpPr>
          <p:cNvPr id="15" name="文本框 337">
            <a:extLst>
              <a:ext uri="{FF2B5EF4-FFF2-40B4-BE49-F238E27FC236}">
                <a16:creationId xmlns:a16="http://schemas.microsoft.com/office/drawing/2014/main" id="{7D1971DC-3388-3007-B029-E6345F11348D}"/>
              </a:ext>
            </a:extLst>
          </p:cNvPr>
          <p:cNvSpPr txBox="1"/>
          <p:nvPr/>
        </p:nvSpPr>
        <p:spPr>
          <a:xfrm>
            <a:off x="515938" y="1096243"/>
            <a:ext cx="7142957" cy="1905073"/>
          </a:xfrm>
          <a:prstGeom prst="rect">
            <a:avLst/>
          </a:prstGeom>
          <a:solidFill>
            <a:srgbClr val="CCFFFF"/>
          </a:solidFill>
        </p:spPr>
        <p:txBody>
          <a:bodyPr wrap="square">
            <a:spAutoFit/>
          </a:bodyPr>
          <a:lstStyle/>
          <a:p>
            <a:pPr algn="just">
              <a:lnSpc>
                <a:spcPct val="120000"/>
              </a:lnSpc>
              <a:defRPr/>
            </a:pPr>
            <a:r>
              <a:rPr lang="en-US" altLang="zh-CN" sz="2000" b="1" dirty="0">
                <a:solidFill>
                  <a:srgbClr val="002060"/>
                </a:solidFill>
                <a:latin typeface="+mn-lt"/>
                <a:cs typeface="Arial" panose="020B0604020202020204" pitchFamily="34" charset="0"/>
              </a:rPr>
              <a:t>Four numerical cavity modules are investigated.  </a:t>
            </a:r>
            <a:r>
              <a:rPr lang="en-US" altLang="zh-CN" sz="2000" b="1" dirty="0">
                <a:solidFill>
                  <a:srgbClr val="002060"/>
                </a:solidFill>
                <a:cs typeface="Arial" panose="020B0604020202020204" pitchFamily="34" charset="0"/>
              </a:rPr>
              <a:t>2</a:t>
            </a:r>
            <a:r>
              <a:rPr lang="en-US" altLang="zh-CN" sz="2000" b="1" dirty="0">
                <a:solidFill>
                  <a:srgbClr val="002060"/>
                </a:solidFill>
                <a:latin typeface="+mn-lt"/>
                <a:cs typeface="Arial" panose="020B0604020202020204" pitchFamily="34" charset="0"/>
              </a:rPr>
              <a:t> of them seem promising. The boat shape has a 20 Mega-ohm shunt impedance and the highest Q value. Various simulations and experiments were carried on to study the boat shape further.</a:t>
            </a:r>
          </a:p>
        </p:txBody>
      </p:sp>
      <p:graphicFrame>
        <p:nvGraphicFramePr>
          <p:cNvPr id="5" name="表格 8">
            <a:extLst>
              <a:ext uri="{FF2B5EF4-FFF2-40B4-BE49-F238E27FC236}">
                <a16:creationId xmlns:a16="http://schemas.microsoft.com/office/drawing/2014/main" id="{744D17E9-72DE-4010-110F-2DEEDF32AD32}"/>
              </a:ext>
            </a:extLst>
          </p:cNvPr>
          <p:cNvGraphicFramePr>
            <a:graphicFrameLocks noGrp="1"/>
          </p:cNvGraphicFramePr>
          <p:nvPr>
            <p:extLst>
              <p:ext uri="{D42A27DB-BD31-4B8C-83A1-F6EECF244321}">
                <p14:modId xmlns:p14="http://schemas.microsoft.com/office/powerpoint/2010/main" val="1907190960"/>
              </p:ext>
            </p:extLst>
          </p:nvPr>
        </p:nvGraphicFramePr>
        <p:xfrm>
          <a:off x="7983714" y="1076673"/>
          <a:ext cx="3957560" cy="4963402"/>
        </p:xfrm>
        <a:graphic>
          <a:graphicData uri="http://schemas.openxmlformats.org/drawingml/2006/table">
            <a:tbl>
              <a:tblPr firstRow="1" firstCol="1" bandRow="1">
                <a:tableStyleId>{5C22544A-7EE6-4342-B048-85BDC9FD1C3A}</a:tableStyleId>
              </a:tblPr>
              <a:tblGrid>
                <a:gridCol w="1474969">
                  <a:extLst>
                    <a:ext uri="{9D8B030D-6E8A-4147-A177-3AD203B41FA5}">
                      <a16:colId xmlns:a16="http://schemas.microsoft.com/office/drawing/2014/main" val="20000"/>
                    </a:ext>
                  </a:extLst>
                </a:gridCol>
                <a:gridCol w="637066">
                  <a:extLst>
                    <a:ext uri="{9D8B030D-6E8A-4147-A177-3AD203B41FA5}">
                      <a16:colId xmlns:a16="http://schemas.microsoft.com/office/drawing/2014/main" val="20001"/>
                    </a:ext>
                  </a:extLst>
                </a:gridCol>
                <a:gridCol w="656770">
                  <a:extLst>
                    <a:ext uri="{9D8B030D-6E8A-4147-A177-3AD203B41FA5}">
                      <a16:colId xmlns:a16="http://schemas.microsoft.com/office/drawing/2014/main" val="20002"/>
                    </a:ext>
                  </a:extLst>
                </a:gridCol>
                <a:gridCol w="539989">
                  <a:extLst>
                    <a:ext uri="{9D8B030D-6E8A-4147-A177-3AD203B41FA5}">
                      <a16:colId xmlns:a16="http://schemas.microsoft.com/office/drawing/2014/main" val="20003"/>
                    </a:ext>
                  </a:extLst>
                </a:gridCol>
                <a:gridCol w="648766">
                  <a:extLst>
                    <a:ext uri="{9D8B030D-6E8A-4147-A177-3AD203B41FA5}">
                      <a16:colId xmlns:a16="http://schemas.microsoft.com/office/drawing/2014/main" val="20004"/>
                    </a:ext>
                  </a:extLst>
                </a:gridCol>
              </a:tblGrid>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Item</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bg1"/>
                          </a:solidFill>
                          <a:effectLst/>
                          <a:latin typeface="+mn-lt"/>
                          <a:ea typeface="宋体"/>
                          <a:cs typeface="Times New Roman" panose="02020603050405020304" pitchFamily="18" charset="0"/>
                        </a:rPr>
                        <a:t>Rectangular</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bg1"/>
                          </a:solidFill>
                          <a:effectLst/>
                          <a:latin typeface="+mn-lt"/>
                          <a:cs typeface="Times New Roman" panose="02020603050405020304" pitchFamily="18" charset="0"/>
                        </a:rPr>
                        <a:t>Omega</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bg1"/>
                          </a:solidFill>
                          <a:effectLst/>
                          <a:latin typeface="+mn-lt"/>
                          <a:cs typeface="Times New Roman" panose="02020603050405020304" pitchFamily="18" charset="0"/>
                        </a:rPr>
                        <a:t>Racetrack</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bg1"/>
                          </a:solidFill>
                          <a:effectLst/>
                          <a:latin typeface="+mn-lt"/>
                          <a:ea typeface="宋体"/>
                          <a:cs typeface="Times New Roman" panose="02020603050405020304" pitchFamily="18" charset="0"/>
                        </a:rPr>
                        <a:t>Boat</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extLst>
                  <a:ext uri="{0D108BD9-81ED-4DB2-BD59-A6C34878D82A}">
                    <a16:rowId xmlns:a16="http://schemas.microsoft.com/office/drawing/2014/main" val="10000"/>
                  </a:ext>
                </a:extLst>
              </a:tr>
              <a:tr h="226642">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Frequency(MHz)</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35</a:t>
                      </a:r>
                      <a:endParaRPr lang="zh-CN" sz="1100" b="1" kern="100" dirty="0">
                        <a:solidFill>
                          <a:schemeClr val="tx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35</a:t>
                      </a:r>
                      <a:endParaRPr lang="zh-CN" sz="1100" b="1" kern="100" dirty="0">
                        <a:solidFill>
                          <a:schemeClr val="tx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35</a:t>
                      </a:r>
                      <a:endParaRPr lang="zh-CN" sz="1100" b="1" kern="100" dirty="0">
                        <a:solidFill>
                          <a:schemeClr val="tx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35</a:t>
                      </a:r>
                      <a:endParaRPr lang="zh-CN" sz="1100" b="1" kern="100" dirty="0">
                        <a:solidFill>
                          <a:schemeClr val="tx1"/>
                        </a:solidFill>
                        <a:effectLst/>
                        <a:latin typeface="+mn-lt"/>
                        <a:ea typeface="宋体"/>
                        <a:cs typeface="Times New Roman" panose="02020603050405020304" pitchFamily="18" charset="0"/>
                      </a:endParaRPr>
                    </a:p>
                  </a:txBody>
                  <a:tcPr marL="38094" marR="38094" marT="0" marB="0" anchor="ctr"/>
                </a:tc>
                <a:extLst>
                  <a:ext uri="{0D108BD9-81ED-4DB2-BD59-A6C34878D82A}">
                    <a16:rowId xmlns:a16="http://schemas.microsoft.com/office/drawing/2014/main" val="10001"/>
                  </a:ext>
                </a:extLst>
              </a:tr>
              <a:tr h="232413">
                <a:tc>
                  <a:txBody>
                    <a:bodyPr/>
                    <a:lstStyle/>
                    <a:p>
                      <a:pPr algn="just">
                        <a:spcAft>
                          <a:spcPts val="0"/>
                        </a:spcAft>
                      </a:pPr>
                      <a:r>
                        <a:rPr lang="en-US" altLang="zh-CN" sz="1100" b="1" kern="100" dirty="0">
                          <a:solidFill>
                            <a:schemeClr val="bg1"/>
                          </a:solidFill>
                          <a:effectLst/>
                          <a:latin typeface="+mn-lt"/>
                          <a:ea typeface="宋体"/>
                          <a:cs typeface="Times New Roman" panose="02020603050405020304" pitchFamily="18" charset="0"/>
                        </a:rPr>
                        <a:t>Operating Mode</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TM110</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6985"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TM110</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TM110</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TM110</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Quality Factor</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Bef>
                          <a:spcPts val="200"/>
                        </a:spcBef>
                        <a:spcAft>
                          <a:spcPts val="200"/>
                        </a:spcAft>
                      </a:pPr>
                      <a:r>
                        <a:rPr lang="en-US" altLang="zh-CN" sz="1100" b="1" kern="100" dirty="0">
                          <a:solidFill>
                            <a:srgbClr val="FF0000"/>
                          </a:solidFill>
                          <a:effectLst/>
                          <a:latin typeface="+mn-lt"/>
                          <a:ea typeface="宋体"/>
                          <a:cs typeface="Times New Roman" panose="02020603050405020304" pitchFamily="18" charset="0"/>
                        </a:rPr>
                        <a:t>65880</a:t>
                      </a:r>
                      <a:endParaRPr lang="zh-CN" altLang="en-US" sz="1100" b="1" kern="100" dirty="0">
                        <a:solidFill>
                          <a:srgbClr val="FF0000"/>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altLang="zh-CN" sz="1100" b="1" kern="100" dirty="0">
                          <a:solidFill>
                            <a:srgbClr val="FF0000"/>
                          </a:solidFill>
                          <a:effectLst/>
                          <a:latin typeface="+mn-lt"/>
                          <a:ea typeface="宋体"/>
                          <a:cs typeface="Times New Roman" panose="02020603050405020304" pitchFamily="18" charset="0"/>
                        </a:rPr>
                        <a:t>84100</a:t>
                      </a:r>
                      <a:endParaRPr lang="zh-CN" altLang="en-US" sz="1100" b="1" kern="100" dirty="0">
                        <a:solidFill>
                          <a:srgbClr val="FF0000"/>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altLang="zh-CN" sz="1100" b="1" kern="100" dirty="0">
                          <a:solidFill>
                            <a:srgbClr val="FF0000"/>
                          </a:solidFill>
                          <a:effectLst/>
                          <a:latin typeface="+mn-lt"/>
                          <a:ea typeface="宋体"/>
                          <a:cs typeface="Times New Roman" panose="02020603050405020304" pitchFamily="18" charset="0"/>
                        </a:rPr>
                        <a:t>96670</a:t>
                      </a:r>
                      <a:endParaRPr lang="zh-CN" altLang="en-US" sz="1100" b="1" kern="100" dirty="0">
                        <a:solidFill>
                          <a:srgbClr val="FF0000"/>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altLang="zh-CN" sz="1100" b="1" kern="100" dirty="0">
                          <a:solidFill>
                            <a:srgbClr val="FF0000"/>
                          </a:solidFill>
                          <a:effectLst/>
                          <a:latin typeface="+mn-lt"/>
                          <a:ea typeface="宋体"/>
                          <a:cs typeface="Times New Roman" panose="02020603050405020304" pitchFamily="18" charset="0"/>
                        </a:rPr>
                        <a:t>103700</a:t>
                      </a:r>
                      <a:endParaRPr lang="zh-CN" altLang="en-US" sz="1100" b="1" kern="100" dirty="0">
                        <a:solidFill>
                          <a:srgbClr val="FF0000"/>
                        </a:solidFill>
                        <a:effectLst/>
                        <a:latin typeface="+mn-lt"/>
                        <a:ea typeface="宋体"/>
                        <a:cs typeface="Times New Roman" panose="02020603050405020304" pitchFamily="18" charset="0"/>
                      </a:endParaRPr>
                    </a:p>
                  </a:txBody>
                  <a:tcPr marL="68569" marR="68569" marT="0" marB="0" anchor="ctr"/>
                </a:tc>
                <a:extLst>
                  <a:ext uri="{0D108BD9-81ED-4DB2-BD59-A6C34878D82A}">
                    <a16:rowId xmlns:a16="http://schemas.microsoft.com/office/drawing/2014/main" val="10003"/>
                  </a:ext>
                </a:extLst>
              </a:tr>
              <a:tr h="540521">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Shunt Impedance(Max, MΩ)</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5.38</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10.08</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19.29</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20.14</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extLst>
                  <a:ext uri="{0D108BD9-81ED-4DB2-BD59-A6C34878D82A}">
                    <a16:rowId xmlns:a16="http://schemas.microsoft.com/office/drawing/2014/main" val="10004"/>
                  </a:ext>
                </a:extLst>
              </a:tr>
              <a:tr h="540521">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Shunt Impedance(Min,  MΩ)</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2.43</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2.15</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a:solidFill>
                            <a:schemeClr val="tx1"/>
                          </a:solidFill>
                          <a:effectLst/>
                          <a:latin typeface="+mn-lt"/>
                          <a:ea typeface="宋体"/>
                          <a:cs typeface="Times New Roman" panose="02020603050405020304" pitchFamily="18" charset="0"/>
                        </a:rPr>
                        <a:t>10.41</a:t>
                      </a:r>
                      <a:endParaRPr lang="zh-CN" altLang="en-US" sz="1100" b="1" kern="10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dirty="0">
                          <a:solidFill>
                            <a:schemeClr val="tx1"/>
                          </a:solidFill>
                          <a:effectLst/>
                          <a:latin typeface="+mn-lt"/>
                          <a:ea typeface="宋体"/>
                          <a:cs typeface="Times New Roman" panose="02020603050405020304" pitchFamily="18" charset="0"/>
                        </a:rPr>
                        <a:t>10.95</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0" marB="0" anchor="ctr"/>
                </a:tc>
                <a:extLst>
                  <a:ext uri="{0D108BD9-81ED-4DB2-BD59-A6C34878D82A}">
                    <a16:rowId xmlns:a16="http://schemas.microsoft.com/office/drawing/2014/main" val="10005"/>
                  </a:ext>
                </a:extLst>
              </a:tr>
              <a:tr h="540521">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Power Dissipation(kW@2MV)</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Bef>
                          <a:spcPts val="200"/>
                        </a:spcBef>
                        <a:spcAft>
                          <a:spcPts val="200"/>
                        </a:spcAft>
                      </a:pPr>
                      <a:r>
                        <a:rPr lang="en-US" sz="1100" b="1" kern="100" dirty="0">
                          <a:solidFill>
                            <a:schemeClr val="tx1"/>
                          </a:solidFill>
                          <a:effectLst/>
                          <a:latin typeface="+mn-lt"/>
                          <a:ea typeface="宋体"/>
                          <a:cs typeface="Times New Roman" panose="02020603050405020304" pitchFamily="18" charset="0"/>
                        </a:rPr>
                        <a:t>743</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dirty="0">
                          <a:solidFill>
                            <a:schemeClr val="tx1"/>
                          </a:solidFill>
                          <a:effectLst/>
                          <a:latin typeface="+mn-lt"/>
                          <a:ea typeface="宋体"/>
                          <a:cs typeface="Times New Roman" panose="02020603050405020304" pitchFamily="18" charset="0"/>
                        </a:rPr>
                        <a:t>397</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sz="1100" b="1" kern="100" dirty="0">
                          <a:solidFill>
                            <a:schemeClr val="tx1"/>
                          </a:solidFill>
                          <a:effectLst/>
                          <a:latin typeface="+mn-lt"/>
                          <a:ea typeface="宋体"/>
                          <a:cs typeface="Times New Roman" panose="02020603050405020304" pitchFamily="18" charset="0"/>
                        </a:rPr>
                        <a:t>207</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0" marB="0" anchor="ctr"/>
                </a:tc>
                <a:tc>
                  <a:txBody>
                    <a:bodyPr/>
                    <a:lstStyle/>
                    <a:p>
                      <a:pPr algn="ctr">
                        <a:spcBef>
                          <a:spcPts val="200"/>
                        </a:spcBef>
                        <a:spcAft>
                          <a:spcPts val="200"/>
                        </a:spcAft>
                      </a:pPr>
                      <a:r>
                        <a:rPr lang="en-US" altLang="zh-CN" sz="1100" b="1" kern="100" dirty="0">
                          <a:solidFill>
                            <a:schemeClr val="tx1"/>
                          </a:solidFill>
                          <a:effectLst/>
                          <a:latin typeface="+mn-lt"/>
                          <a:ea typeface="宋体"/>
                          <a:cs typeface="Times New Roman" panose="02020603050405020304" pitchFamily="18" charset="0"/>
                        </a:rPr>
                        <a:t>200</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0" marB="0" anchor="ctr"/>
                </a:tc>
                <a:extLst>
                  <a:ext uri="{0D108BD9-81ED-4DB2-BD59-A6C34878D82A}">
                    <a16:rowId xmlns:a16="http://schemas.microsoft.com/office/drawing/2014/main" val="10006"/>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Acceleration Gap Length(m)</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solidFill>
                            <a:schemeClr val="tx1"/>
                          </a:solidFill>
                          <a:effectLst/>
                          <a:latin typeface="+mn-lt"/>
                          <a:ea typeface="宋体"/>
                          <a:cs typeface="Times New Roman" panose="02020603050405020304" pitchFamily="18" charset="0"/>
                        </a:rPr>
                        <a:t>2.8</a:t>
                      </a:r>
                      <a:endParaRPr lang="zh-CN" altLang="en-US" sz="1100" b="1" kern="100" dirty="0">
                        <a:solidFill>
                          <a:schemeClr val="tx1"/>
                        </a:solidFill>
                        <a:effectLst/>
                        <a:latin typeface="+mn-lt"/>
                        <a:ea typeface="宋体"/>
                        <a:cs typeface="Times New Roman" panose="02020603050405020304" pitchFamily="18" charset="0"/>
                      </a:endParaRPr>
                    </a:p>
                  </a:txBody>
                  <a:tcPr marL="68569" marR="68569" marT="6985" marB="0" anchor="ctr"/>
                </a:tc>
                <a:tc>
                  <a:txBody>
                    <a:bodyPr/>
                    <a:lstStyle/>
                    <a:p>
                      <a:pPr algn="ctr">
                        <a:spcAft>
                          <a:spcPts val="0"/>
                        </a:spcAft>
                      </a:pPr>
                      <a:r>
                        <a:rPr lang="en-US" sz="1100" b="1" kern="100" dirty="0">
                          <a:solidFill>
                            <a:schemeClr val="tx1"/>
                          </a:solidFill>
                          <a:effectLst/>
                          <a:latin typeface="+mn-lt"/>
                          <a:ea typeface="宋体"/>
                          <a:cs typeface="Times New Roman" panose="02020603050405020304" pitchFamily="18" charset="0"/>
                        </a:rPr>
                        <a:t>2.8</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sz="1100" b="1" kern="100" dirty="0">
                          <a:solidFill>
                            <a:schemeClr val="tx1"/>
                          </a:solidFill>
                          <a:effectLst/>
                          <a:latin typeface="+mn-lt"/>
                          <a:ea typeface="宋体"/>
                          <a:cs typeface="Times New Roman" panose="02020603050405020304" pitchFamily="18" charset="0"/>
                        </a:rPr>
                        <a:t>2.8</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sz="1100" b="1" kern="100" dirty="0">
                          <a:solidFill>
                            <a:schemeClr val="tx1"/>
                          </a:solidFill>
                          <a:effectLst/>
                          <a:latin typeface="+mn-lt"/>
                          <a:ea typeface="宋体"/>
                          <a:cs typeface="Times New Roman" panose="02020603050405020304" pitchFamily="18" charset="0"/>
                        </a:rPr>
                        <a:t>2.85</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Acceleration Gap Height(m)</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a:solidFill>
                            <a:schemeClr val="tx1"/>
                          </a:solidFill>
                          <a:effectLst/>
                          <a:latin typeface="+mn-lt"/>
                          <a:ea typeface="宋体"/>
                          <a:cs typeface="Times New Roman" panose="02020603050405020304" pitchFamily="18" charset="0"/>
                        </a:rPr>
                        <a:t>0.15</a:t>
                      </a:r>
                      <a:endParaRPr lang="zh-CN" altLang="en-US" sz="1100" b="1" kern="100">
                        <a:solidFill>
                          <a:schemeClr val="tx1"/>
                        </a:solidFill>
                        <a:effectLst/>
                        <a:latin typeface="+mn-lt"/>
                        <a:ea typeface="宋体"/>
                        <a:cs typeface="Times New Roman" panose="02020603050405020304" pitchFamily="18" charset="0"/>
                      </a:endParaRPr>
                    </a:p>
                  </a:txBody>
                  <a:tcPr marL="68569" marR="68569" marT="6985" marB="0" anchor="ctr"/>
                </a:tc>
                <a:tc>
                  <a:txBody>
                    <a:bodyPr/>
                    <a:lstStyle/>
                    <a:p>
                      <a:pPr algn="ctr">
                        <a:spcAft>
                          <a:spcPts val="0"/>
                        </a:spcAft>
                      </a:pPr>
                      <a:r>
                        <a:rPr lang="en-US" sz="1100" b="1" kern="100">
                          <a:solidFill>
                            <a:schemeClr val="tx1"/>
                          </a:solidFill>
                          <a:effectLst/>
                          <a:latin typeface="+mn-lt"/>
                          <a:ea typeface="宋体"/>
                          <a:cs typeface="Times New Roman" panose="02020603050405020304" pitchFamily="18" charset="0"/>
                        </a:rPr>
                        <a:t>0.15</a:t>
                      </a:r>
                      <a:endParaRPr lang="zh-CN" altLang="en-US" sz="1100" b="1" kern="10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sz="1100" b="1" kern="100">
                          <a:solidFill>
                            <a:schemeClr val="tx1"/>
                          </a:solidFill>
                          <a:effectLst/>
                          <a:latin typeface="+mn-lt"/>
                          <a:ea typeface="宋体"/>
                          <a:cs typeface="Times New Roman" panose="02020603050405020304" pitchFamily="18" charset="0"/>
                        </a:rPr>
                        <a:t>0.15</a:t>
                      </a:r>
                      <a:endParaRPr lang="zh-CN" altLang="en-US" sz="1100" b="1" kern="10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sz="1100" b="1" kern="100" dirty="0">
                          <a:solidFill>
                            <a:schemeClr val="tx1"/>
                          </a:solidFill>
                          <a:effectLst/>
                          <a:latin typeface="+mn-lt"/>
                          <a:ea typeface="宋体"/>
                          <a:cs typeface="Times New Roman" panose="02020603050405020304" pitchFamily="18" charset="0"/>
                        </a:rPr>
                        <a:t>0.15</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extLst>
                  <a:ext uri="{0D108BD9-81ED-4DB2-BD59-A6C34878D82A}">
                    <a16:rowId xmlns:a16="http://schemas.microsoft.com/office/drawing/2014/main" val="10008"/>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Acceleration Gap Width(m)</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a:solidFill>
                            <a:schemeClr val="tx1"/>
                          </a:solidFill>
                          <a:effectLst/>
                          <a:latin typeface="+mn-lt"/>
                          <a:ea typeface="宋体"/>
                          <a:cs typeface="Times New Roman" panose="02020603050405020304" pitchFamily="18" charset="0"/>
                        </a:rPr>
                        <a:t>0.8</a:t>
                      </a:r>
                      <a:endParaRPr lang="zh-CN" altLang="en-US" sz="1100" b="1" kern="100">
                        <a:solidFill>
                          <a:schemeClr val="tx1"/>
                        </a:solidFill>
                        <a:effectLst/>
                        <a:latin typeface="+mn-lt"/>
                        <a:ea typeface="宋体"/>
                        <a:cs typeface="Times New Roman" panose="02020603050405020304" pitchFamily="18" charset="0"/>
                      </a:endParaRPr>
                    </a:p>
                  </a:txBody>
                  <a:tcPr marL="68569" marR="68569" marT="6985" marB="0" anchor="ctr"/>
                </a:tc>
                <a:tc>
                  <a:txBody>
                    <a:bodyPr/>
                    <a:lstStyle/>
                    <a:p>
                      <a:pPr algn="ctr">
                        <a:spcAft>
                          <a:spcPts val="0"/>
                        </a:spcAft>
                      </a:pPr>
                      <a:r>
                        <a:rPr lang="en-US" sz="1100" b="1" kern="100">
                          <a:solidFill>
                            <a:schemeClr val="tx1"/>
                          </a:solidFill>
                          <a:effectLst/>
                          <a:latin typeface="+mn-lt"/>
                          <a:ea typeface="宋体"/>
                          <a:cs typeface="Times New Roman" panose="02020603050405020304" pitchFamily="18" charset="0"/>
                        </a:rPr>
                        <a:t>0.8</a:t>
                      </a:r>
                      <a:endParaRPr lang="zh-CN" altLang="en-US" sz="1100" b="1" kern="10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sz="1100" b="1" kern="100">
                          <a:solidFill>
                            <a:schemeClr val="tx1"/>
                          </a:solidFill>
                          <a:effectLst/>
                          <a:latin typeface="+mn-lt"/>
                          <a:ea typeface="宋体"/>
                          <a:cs typeface="Times New Roman" panose="02020603050405020304" pitchFamily="18" charset="0"/>
                        </a:rPr>
                        <a:t>0.8</a:t>
                      </a:r>
                      <a:endParaRPr lang="zh-CN" altLang="en-US" sz="1100" b="1" kern="100">
                        <a:solidFill>
                          <a:schemeClr val="tx1"/>
                        </a:solidFill>
                        <a:effectLst/>
                        <a:latin typeface="+mn-lt"/>
                        <a:ea typeface="宋体"/>
                        <a:cs typeface="Times New Roman" panose="02020603050405020304" pitchFamily="18" charset="0"/>
                      </a:endParaRPr>
                    </a:p>
                  </a:txBody>
                  <a:tcPr marL="0" marR="0" marT="0" marB="0" anchor="ctr"/>
                </a:tc>
                <a:tc>
                  <a:txBody>
                    <a:bodyPr/>
                    <a:lstStyle/>
                    <a:p>
                      <a:pPr algn="ctr">
                        <a:spcAft>
                          <a:spcPts val="0"/>
                        </a:spcAft>
                      </a:pPr>
                      <a:r>
                        <a:rPr lang="en-US" sz="1100" b="1" kern="100" dirty="0">
                          <a:solidFill>
                            <a:schemeClr val="tx1"/>
                          </a:solidFill>
                          <a:effectLst/>
                          <a:latin typeface="+mn-lt"/>
                          <a:ea typeface="宋体"/>
                          <a:cs typeface="Times New Roman" panose="02020603050405020304" pitchFamily="18" charset="0"/>
                        </a:rPr>
                        <a:t>0.8</a:t>
                      </a:r>
                      <a:endParaRPr lang="zh-CN" altLang="en-US" sz="1100" b="1" kern="100" dirty="0">
                        <a:solidFill>
                          <a:schemeClr val="tx1"/>
                        </a:solidFill>
                        <a:effectLst/>
                        <a:latin typeface="+mn-lt"/>
                        <a:ea typeface="宋体"/>
                        <a:cs typeface="Times New Roman" panose="02020603050405020304" pitchFamily="18" charset="0"/>
                      </a:endParaRPr>
                    </a:p>
                  </a:txBody>
                  <a:tcPr marL="0" marR="0" marT="0" marB="0" anchor="ctr"/>
                </a:tc>
                <a:extLst>
                  <a:ext uri="{0D108BD9-81ED-4DB2-BD59-A6C34878D82A}">
                    <a16:rowId xmlns:a16="http://schemas.microsoft.com/office/drawing/2014/main" val="10009"/>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Has it been built before?</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effectLst/>
                          <a:latin typeface="+mn-lt"/>
                          <a:cs typeface="Times New Roman" panose="02020603050405020304" pitchFamily="18" charset="0"/>
                        </a:rPr>
                        <a:t>Yes, multiple</a:t>
                      </a:r>
                      <a:endParaRPr lang="zh-CN" sz="1100" b="1" kern="100" dirty="0">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effectLst/>
                          <a:latin typeface="+mn-lt"/>
                          <a:cs typeface="Times New Roman" panose="02020603050405020304" pitchFamily="18" charset="0"/>
                        </a:rPr>
                        <a:t>Yes, PSI ring</a:t>
                      </a:r>
                      <a:endParaRPr lang="zh-CN" sz="1100" b="1" kern="100" dirty="0">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effectLst/>
                          <a:latin typeface="+mn-lt"/>
                          <a:cs typeface="Times New Roman" panose="02020603050405020304" pitchFamily="18" charset="0"/>
                        </a:rPr>
                        <a:t>Not known</a:t>
                      </a:r>
                      <a:endParaRPr lang="zh-CN" sz="1100" b="1" kern="100" dirty="0">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Not known</a:t>
                      </a:r>
                      <a:endParaRPr lang="zh-CN" sz="1100" b="1" kern="100" dirty="0">
                        <a:solidFill>
                          <a:schemeClr val="tx1"/>
                        </a:solidFill>
                        <a:effectLst/>
                        <a:latin typeface="+mn-lt"/>
                        <a:ea typeface="宋体"/>
                        <a:cs typeface="Times New Roman" panose="02020603050405020304" pitchFamily="18" charset="0"/>
                      </a:endParaRPr>
                    </a:p>
                  </a:txBody>
                  <a:tcPr marL="38094" marR="38094" marT="0" marB="0" anchor="ctr"/>
                </a:tc>
                <a:extLst>
                  <a:ext uri="{0D108BD9-81ED-4DB2-BD59-A6C34878D82A}">
                    <a16:rowId xmlns:a16="http://schemas.microsoft.com/office/drawing/2014/main" val="10010"/>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Mechanical design challenge </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effectLst/>
                          <a:latin typeface="+mn-lt"/>
                          <a:cs typeface="Times New Roman" panose="02020603050405020304" pitchFamily="18" charset="0"/>
                        </a:rPr>
                        <a:t>Low</a:t>
                      </a:r>
                      <a:endParaRPr lang="zh-CN" sz="1100" b="1" kern="100" dirty="0">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effectLst/>
                          <a:latin typeface="+mn-lt"/>
                          <a:cs typeface="Times New Roman" panose="02020603050405020304" pitchFamily="18" charset="0"/>
                        </a:rPr>
                        <a:t>High</a:t>
                      </a:r>
                      <a:endParaRPr lang="zh-CN" sz="1100" b="1" kern="100" dirty="0">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sz="1100" b="1" kern="100" dirty="0">
                          <a:effectLst/>
                          <a:latin typeface="+mn-lt"/>
                          <a:cs typeface="Times New Roman" panose="02020603050405020304" pitchFamily="18" charset="0"/>
                        </a:rPr>
                        <a:t>Medium</a:t>
                      </a:r>
                      <a:endParaRPr lang="zh-CN" sz="1100" b="1" kern="100" dirty="0">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tx1"/>
                          </a:solidFill>
                          <a:effectLst/>
                          <a:latin typeface="+mn-lt"/>
                          <a:ea typeface="宋体"/>
                          <a:cs typeface="Times New Roman" panose="02020603050405020304" pitchFamily="18" charset="0"/>
                        </a:rPr>
                        <a:t>High</a:t>
                      </a:r>
                      <a:endParaRPr lang="zh-CN" sz="1100" b="1" kern="100" dirty="0">
                        <a:solidFill>
                          <a:schemeClr val="tx1"/>
                        </a:solidFill>
                        <a:effectLst/>
                        <a:latin typeface="+mn-lt"/>
                        <a:ea typeface="宋体"/>
                        <a:cs typeface="Times New Roman" panose="02020603050405020304" pitchFamily="18" charset="0"/>
                      </a:endParaRPr>
                    </a:p>
                  </a:txBody>
                  <a:tcPr marL="38094" marR="38094" marT="0" marB="0" anchor="ctr"/>
                </a:tc>
                <a:extLst>
                  <a:ext uri="{0D108BD9-81ED-4DB2-BD59-A6C34878D82A}">
                    <a16:rowId xmlns:a16="http://schemas.microsoft.com/office/drawing/2014/main" val="10011"/>
                  </a:ext>
                </a:extLst>
              </a:tr>
              <a:tr h="360348">
                <a:tc>
                  <a:txBody>
                    <a:bodyPr/>
                    <a:lstStyle/>
                    <a:p>
                      <a:pPr algn="just">
                        <a:spcAft>
                          <a:spcPts val="0"/>
                        </a:spcAft>
                      </a:pPr>
                      <a:r>
                        <a:rPr lang="en-US" sz="1100" b="1" kern="100" dirty="0">
                          <a:solidFill>
                            <a:schemeClr val="bg1"/>
                          </a:solidFill>
                          <a:effectLst/>
                          <a:latin typeface="+mn-lt"/>
                          <a:cs typeface="Times New Roman" panose="02020603050405020304" pitchFamily="18" charset="0"/>
                        </a:rPr>
                        <a:t>Tuning Difficulty</a:t>
                      </a:r>
                      <a:endParaRPr lang="zh-CN" sz="1100" b="1" kern="100" dirty="0">
                        <a:solidFill>
                          <a:schemeClr val="bg1"/>
                        </a:solidFill>
                        <a:effectLst/>
                        <a:latin typeface="+mn-lt"/>
                        <a:ea typeface="宋体"/>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dk1"/>
                          </a:solidFill>
                          <a:effectLst/>
                          <a:latin typeface="+mn-lt"/>
                          <a:ea typeface="+mn-ea"/>
                          <a:cs typeface="Times New Roman" panose="02020603050405020304" pitchFamily="18" charset="0"/>
                        </a:rPr>
                        <a:t>Low</a:t>
                      </a:r>
                      <a:endParaRPr lang="zh-CN" altLang="en-US" sz="1100" b="1" kern="100" dirty="0">
                        <a:solidFill>
                          <a:schemeClr val="dk1"/>
                        </a:solidFill>
                        <a:effectLst/>
                        <a:latin typeface="+mn-lt"/>
                        <a:ea typeface="+mn-ea"/>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dk1"/>
                          </a:solidFill>
                          <a:effectLst/>
                          <a:latin typeface="+mn-lt"/>
                          <a:ea typeface="+mn-ea"/>
                          <a:cs typeface="Times New Roman" panose="02020603050405020304" pitchFamily="18" charset="0"/>
                        </a:rPr>
                        <a:t>Difficult</a:t>
                      </a:r>
                      <a:endParaRPr lang="zh-CN" altLang="en-US" sz="1100" b="1" kern="100" dirty="0">
                        <a:solidFill>
                          <a:schemeClr val="dk1"/>
                        </a:solidFill>
                        <a:effectLst/>
                        <a:latin typeface="+mn-lt"/>
                        <a:ea typeface="+mn-ea"/>
                        <a:cs typeface="Times New Roman" panose="02020603050405020304" pitchFamily="18" charset="0"/>
                      </a:endParaRPr>
                    </a:p>
                  </a:txBody>
                  <a:tcPr marL="38094" marR="38094" marT="0" marB="0" anchor="ctr"/>
                </a:tc>
                <a:tc>
                  <a:txBody>
                    <a:bodyPr/>
                    <a:lstStyle/>
                    <a:p>
                      <a:pPr algn="ctr">
                        <a:spcAft>
                          <a:spcPts val="0"/>
                        </a:spcAft>
                      </a:pPr>
                      <a:r>
                        <a:rPr lang="en-US" sz="1100" b="1" kern="100" dirty="0">
                          <a:solidFill>
                            <a:schemeClr val="dk1"/>
                          </a:solidFill>
                          <a:effectLst/>
                          <a:latin typeface="+mn-lt"/>
                          <a:ea typeface="+mn-ea"/>
                          <a:cs typeface="Times New Roman" panose="02020603050405020304" pitchFamily="18" charset="0"/>
                        </a:rPr>
                        <a:t>Medium</a:t>
                      </a:r>
                      <a:endParaRPr lang="zh-CN" altLang="en-US" sz="1100" b="1" kern="100" dirty="0">
                        <a:solidFill>
                          <a:schemeClr val="dk1"/>
                        </a:solidFill>
                        <a:effectLst/>
                        <a:latin typeface="+mn-lt"/>
                        <a:ea typeface="+mn-ea"/>
                        <a:cs typeface="Times New Roman" panose="02020603050405020304" pitchFamily="18" charset="0"/>
                      </a:endParaRPr>
                    </a:p>
                  </a:txBody>
                  <a:tcPr marL="38094" marR="38094" marT="0" marB="0" anchor="ctr"/>
                </a:tc>
                <a:tc>
                  <a:txBody>
                    <a:bodyPr/>
                    <a:lstStyle/>
                    <a:p>
                      <a:pPr algn="ctr">
                        <a:spcAft>
                          <a:spcPts val="0"/>
                        </a:spcAft>
                      </a:pPr>
                      <a:r>
                        <a:rPr lang="en-US" altLang="zh-CN" sz="1100" b="1" kern="100" dirty="0">
                          <a:solidFill>
                            <a:schemeClr val="dk1"/>
                          </a:solidFill>
                          <a:effectLst/>
                          <a:latin typeface="+mn-lt"/>
                          <a:ea typeface="+mn-ea"/>
                          <a:cs typeface="Times New Roman" panose="02020603050405020304" pitchFamily="18" charset="0"/>
                        </a:rPr>
                        <a:t>Difficult</a:t>
                      </a:r>
                      <a:endParaRPr lang="zh-CN" altLang="en-US" sz="1100" b="1" kern="100" dirty="0">
                        <a:solidFill>
                          <a:schemeClr val="dk1"/>
                        </a:solidFill>
                        <a:effectLst/>
                        <a:latin typeface="+mn-lt"/>
                        <a:ea typeface="+mn-ea"/>
                        <a:cs typeface="Times New Roman" panose="02020603050405020304" pitchFamily="18" charset="0"/>
                      </a:endParaRPr>
                    </a:p>
                  </a:txBody>
                  <a:tcPr marL="38094" marR="38094" marT="0" marB="0" anchor="ctr"/>
                </a:tc>
                <a:extLst>
                  <a:ext uri="{0D108BD9-81ED-4DB2-BD59-A6C34878D82A}">
                    <a16:rowId xmlns:a16="http://schemas.microsoft.com/office/drawing/2014/main" val="10012"/>
                  </a:ext>
                </a:extLst>
              </a:tr>
            </a:tbl>
          </a:graphicData>
        </a:graphic>
      </p:graphicFrame>
      <p:sp>
        <p:nvSpPr>
          <p:cNvPr id="8" name="文本框 7">
            <a:extLst>
              <a:ext uri="{FF2B5EF4-FFF2-40B4-BE49-F238E27FC236}">
                <a16:creationId xmlns:a16="http://schemas.microsoft.com/office/drawing/2014/main" id="{E4879052-E552-8375-8244-2B09FEF0E4EB}"/>
              </a:ext>
            </a:extLst>
          </p:cNvPr>
          <p:cNvSpPr txBox="1"/>
          <p:nvPr/>
        </p:nvSpPr>
        <p:spPr>
          <a:xfrm>
            <a:off x="5419510" y="3339748"/>
            <a:ext cx="2239385" cy="64633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800" b="1" dirty="0">
                <a:solidFill>
                  <a:srgbClr val="FFFF00"/>
                </a:solidFill>
                <a:latin typeface="Arial Black" pitchFamily="34" charset="0"/>
                <a:ea typeface="微软雅黑" pitchFamily="34" charset="-122"/>
              </a:rPr>
              <a:t>Highest</a:t>
            </a:r>
            <a:r>
              <a:rPr lang="en-US" altLang="zh-CN" sz="1800" b="1" dirty="0">
                <a:solidFill>
                  <a:schemeClr val="bg1"/>
                </a:solidFill>
                <a:latin typeface="Arial Black" pitchFamily="34" charset="0"/>
                <a:ea typeface="微软雅黑" pitchFamily="34" charset="-122"/>
              </a:rPr>
              <a:t> Energy </a:t>
            </a:r>
          </a:p>
          <a:p>
            <a:r>
              <a:rPr lang="en-US" altLang="zh-CN" sz="1800" b="1" dirty="0">
                <a:solidFill>
                  <a:schemeClr val="bg1"/>
                </a:solidFill>
                <a:latin typeface="Arial Black" pitchFamily="34" charset="0"/>
                <a:ea typeface="微软雅黑" pitchFamily="34" charset="-122"/>
              </a:rPr>
              <a:t>Gain per Turn</a:t>
            </a:r>
            <a:endParaRPr lang="zh-CN" altLang="en-US" dirty="0"/>
          </a:p>
        </p:txBody>
      </p:sp>
      <p:grpSp>
        <p:nvGrpSpPr>
          <p:cNvPr id="3" name="Group 2">
            <a:extLst>
              <a:ext uri="{FF2B5EF4-FFF2-40B4-BE49-F238E27FC236}">
                <a16:creationId xmlns:a16="http://schemas.microsoft.com/office/drawing/2014/main" id="{A2072B11-0CE9-49EF-102C-DBC38807E2D5}"/>
              </a:ext>
            </a:extLst>
          </p:cNvPr>
          <p:cNvGrpSpPr/>
          <p:nvPr/>
        </p:nvGrpSpPr>
        <p:grpSpPr>
          <a:xfrm>
            <a:off x="7983714" y="2201712"/>
            <a:ext cx="3957560" cy="4655055"/>
            <a:chOff x="7983714" y="2201712"/>
            <a:chExt cx="3957560" cy="4655055"/>
          </a:xfrm>
        </p:grpSpPr>
        <p:sp>
          <p:nvSpPr>
            <p:cNvPr id="7" name="TextBox 21">
              <a:extLst>
                <a:ext uri="{FF2B5EF4-FFF2-40B4-BE49-F238E27FC236}">
                  <a16:creationId xmlns:a16="http://schemas.microsoft.com/office/drawing/2014/main" id="{B135BF5A-6D1E-C9B1-0E99-4B85A4668A62}"/>
                </a:ext>
              </a:extLst>
            </p:cNvPr>
            <p:cNvSpPr txBox="1">
              <a:spLocks noChangeArrowheads="1"/>
            </p:cNvSpPr>
            <p:nvPr/>
          </p:nvSpPr>
          <p:spPr bwMode="auto">
            <a:xfrm>
              <a:off x="7983714" y="6095808"/>
              <a:ext cx="3957560" cy="760959"/>
            </a:xfrm>
            <a:prstGeom prst="rect">
              <a:avLst/>
            </a:prstGeom>
            <a:solidFill>
              <a:srgbClr val="800000">
                <a:alpha val="79999"/>
              </a:srgbClr>
            </a:solidFill>
            <a:ln w="9525" algn="ctr">
              <a:solidFill>
                <a:schemeClr val="bg1"/>
              </a:solidFill>
              <a:miter lim="800000"/>
              <a:headEnd/>
              <a:tailEnd/>
            </a:ln>
          </p:spPr>
          <p:txBody>
            <a:bodyPr wrap="square" tIns="72000" bIns="720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spcAft>
                  <a:spcPts val="600"/>
                </a:spcAft>
              </a:pPr>
              <a:r>
                <a:rPr lang="en-US" altLang="zh-CN" sz="2000" b="1" dirty="0">
                  <a:solidFill>
                    <a:srgbClr val="FFFF00"/>
                  </a:solidFill>
                  <a:latin typeface="Arial Black" pitchFamily="34" charset="0"/>
                  <a:ea typeface="微软雅黑" pitchFamily="34" charset="-122"/>
                </a:rPr>
                <a:t>High</a:t>
              </a:r>
              <a:r>
                <a:rPr lang="en-US" altLang="zh-CN" sz="2000" b="1" dirty="0">
                  <a:solidFill>
                    <a:schemeClr val="bg1"/>
                  </a:solidFill>
                  <a:latin typeface="Arial Black" pitchFamily="34" charset="0"/>
                  <a:ea typeface="微软雅黑" pitchFamily="34" charset="-122"/>
                </a:rPr>
                <a:t> Q Value</a:t>
              </a:r>
              <a:r>
                <a:rPr lang="zh-CN" altLang="en-US" sz="2000" b="1" dirty="0">
                  <a:solidFill>
                    <a:schemeClr val="bg1"/>
                  </a:solidFill>
                  <a:latin typeface="Arial Black" pitchFamily="34" charset="0"/>
                  <a:ea typeface="微软雅黑" pitchFamily="34" charset="-122"/>
                </a:rPr>
                <a:t>，</a:t>
              </a:r>
              <a:br>
                <a:rPr lang="en-US" altLang="zh-CN" sz="2000" b="1" dirty="0">
                  <a:solidFill>
                    <a:schemeClr val="bg1"/>
                  </a:solidFill>
                  <a:latin typeface="Arial Black" pitchFamily="34" charset="0"/>
                  <a:ea typeface="微软雅黑" pitchFamily="34" charset="-122"/>
                </a:rPr>
              </a:br>
              <a:r>
                <a:rPr lang="en-US" altLang="zh-CN" sz="2000" b="1" dirty="0">
                  <a:solidFill>
                    <a:srgbClr val="FFFF00"/>
                  </a:solidFill>
                  <a:latin typeface="Arial Black" pitchFamily="34" charset="0"/>
                  <a:ea typeface="微软雅黑" pitchFamily="34" charset="-122"/>
                </a:rPr>
                <a:t>High</a:t>
              </a:r>
              <a:r>
                <a:rPr lang="en-US" altLang="zh-CN" sz="2000" b="1" dirty="0">
                  <a:solidFill>
                    <a:schemeClr val="bg1"/>
                  </a:solidFill>
                  <a:latin typeface="Arial Black" pitchFamily="34" charset="0"/>
                  <a:ea typeface="微软雅黑" pitchFamily="34" charset="-122"/>
                </a:rPr>
                <a:t> Energy Gain per Turn</a:t>
              </a:r>
            </a:p>
          </p:txBody>
        </p:sp>
        <p:cxnSp>
          <p:nvCxnSpPr>
            <p:cNvPr id="9" name="直接箭头连接符 2">
              <a:extLst>
                <a:ext uri="{FF2B5EF4-FFF2-40B4-BE49-F238E27FC236}">
                  <a16:creationId xmlns:a16="http://schemas.microsoft.com/office/drawing/2014/main" id="{8778304F-4F47-F158-D0D7-CD3EF531ADE8}"/>
                </a:ext>
              </a:extLst>
            </p:cNvPr>
            <p:cNvCxnSpPr>
              <a:cxnSpLocks/>
            </p:cNvCxnSpPr>
            <p:nvPr/>
          </p:nvCxnSpPr>
          <p:spPr bwMode="auto">
            <a:xfrm flipV="1">
              <a:off x="10237681" y="3729117"/>
              <a:ext cx="1378775" cy="2685439"/>
            </a:xfrm>
            <a:prstGeom prst="straightConnector1">
              <a:avLst/>
            </a:prstGeom>
            <a:ln w="5715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3">
              <a:extLst>
                <a:ext uri="{FF2B5EF4-FFF2-40B4-BE49-F238E27FC236}">
                  <a16:creationId xmlns:a16="http://schemas.microsoft.com/office/drawing/2014/main" id="{BD96E5F3-DCD8-39BE-22BD-E09F16AB8778}"/>
                </a:ext>
              </a:extLst>
            </p:cNvPr>
            <p:cNvCxnSpPr>
              <a:cxnSpLocks/>
            </p:cNvCxnSpPr>
            <p:nvPr/>
          </p:nvCxnSpPr>
          <p:spPr bwMode="auto">
            <a:xfrm flipV="1">
              <a:off x="8975423" y="2201712"/>
              <a:ext cx="2430265" cy="3934396"/>
            </a:xfrm>
            <a:prstGeom prst="straightConnector1">
              <a:avLst/>
            </a:prstGeom>
            <a:ln w="5715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223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p:cNvGraphicFramePr>
            <a:graphicFrameLocks noGrp="1"/>
          </p:cNvGraphicFramePr>
          <p:nvPr>
            <p:extLst>
              <p:ext uri="{D42A27DB-BD31-4B8C-83A1-F6EECF244321}">
                <p14:modId xmlns:p14="http://schemas.microsoft.com/office/powerpoint/2010/main" val="69978581"/>
              </p:ext>
            </p:extLst>
          </p:nvPr>
        </p:nvGraphicFramePr>
        <p:xfrm>
          <a:off x="766762" y="4829356"/>
          <a:ext cx="3913187" cy="1401936"/>
        </p:xfrm>
        <a:graphic>
          <a:graphicData uri="http://schemas.openxmlformats.org/drawingml/2006/table">
            <a:tbl>
              <a:tblPr firstRow="1" bandRow="1">
                <a:tableStyleId>{5C22544A-7EE6-4342-B048-85BDC9FD1C3A}</a:tableStyleId>
              </a:tblPr>
              <a:tblGrid>
                <a:gridCol w="2568683">
                  <a:extLst>
                    <a:ext uri="{9D8B030D-6E8A-4147-A177-3AD203B41FA5}">
                      <a16:colId xmlns:a16="http://schemas.microsoft.com/office/drawing/2014/main" val="20000"/>
                    </a:ext>
                  </a:extLst>
                </a:gridCol>
                <a:gridCol w="1344504">
                  <a:extLst>
                    <a:ext uri="{9D8B030D-6E8A-4147-A177-3AD203B41FA5}">
                      <a16:colId xmlns:a16="http://schemas.microsoft.com/office/drawing/2014/main" val="20001"/>
                    </a:ext>
                  </a:extLst>
                </a:gridCol>
              </a:tblGrid>
              <a:tr h="350441">
                <a:tc>
                  <a:txBody>
                    <a:bodyPr/>
                    <a:lstStyle/>
                    <a:p>
                      <a:r>
                        <a:rPr lang="en-US" altLang="zh-CN" sz="1700" i="1" dirty="0">
                          <a:solidFill>
                            <a:schemeClr val="tx1"/>
                          </a:solidFill>
                          <a:latin typeface="+mj-lt"/>
                        </a:rPr>
                        <a:t>Resonance frequency</a:t>
                      </a:r>
                      <a:endParaRPr lang="zh-CN" altLang="en-US" sz="1700" i="1" dirty="0">
                        <a:solidFill>
                          <a:schemeClr val="tx1"/>
                        </a:solidFill>
                        <a:latin typeface="+mj-lt"/>
                      </a:endParaRPr>
                    </a:p>
                  </a:txBody>
                  <a:tcPr marL="91433" marR="91433"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700" i="1" dirty="0">
                          <a:solidFill>
                            <a:schemeClr val="tx1"/>
                          </a:solidFill>
                          <a:latin typeface="+mj-lt"/>
                        </a:rPr>
                        <a:t>Q-value</a:t>
                      </a:r>
                      <a:endParaRPr lang="zh-CN" altLang="en-US" sz="1700" i="1" dirty="0">
                        <a:solidFill>
                          <a:schemeClr val="tx1"/>
                        </a:solidFill>
                        <a:latin typeface="+mj-lt"/>
                      </a:endParaRPr>
                    </a:p>
                  </a:txBody>
                  <a:tcPr marL="91433" marR="91433"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0441">
                <a:tc>
                  <a:txBody>
                    <a:bodyPr/>
                    <a:lstStyle/>
                    <a:p>
                      <a:r>
                        <a:rPr lang="en-US" altLang="zh-CN" sz="1700" b="1" i="1" kern="1200" dirty="0">
                          <a:solidFill>
                            <a:schemeClr val="tx1"/>
                          </a:solidFill>
                          <a:latin typeface="+mj-lt"/>
                          <a:ea typeface="+mn-ea"/>
                          <a:cs typeface="+mn-cs"/>
                        </a:rPr>
                        <a:t>35.0</a:t>
                      </a:r>
                      <a:r>
                        <a:rPr lang="en-US" altLang="zh-CN" sz="1700" b="1" i="1" kern="1200" baseline="0" dirty="0">
                          <a:solidFill>
                            <a:schemeClr val="tx1"/>
                          </a:solidFill>
                          <a:latin typeface="+mj-lt"/>
                          <a:ea typeface="+mn-ea"/>
                          <a:cs typeface="+mn-cs"/>
                        </a:rPr>
                        <a:t> </a:t>
                      </a:r>
                      <a:r>
                        <a:rPr lang="en-US" altLang="zh-CN" sz="1700" b="1" i="1" kern="1200" dirty="0">
                          <a:solidFill>
                            <a:schemeClr val="tx1"/>
                          </a:solidFill>
                          <a:latin typeface="+mj-lt"/>
                          <a:ea typeface="+mn-ea"/>
                          <a:cs typeface="+mn-cs"/>
                        </a:rPr>
                        <a:t>MHz</a:t>
                      </a:r>
                      <a:endParaRPr lang="zh-CN" altLang="en-US" sz="1700" b="1" i="1" kern="1200" dirty="0">
                        <a:solidFill>
                          <a:schemeClr val="tx1"/>
                        </a:solidFill>
                        <a:latin typeface="+mj-lt"/>
                        <a:ea typeface="+mn-ea"/>
                        <a:cs typeface="+mn-cs"/>
                      </a:endParaRPr>
                    </a:p>
                  </a:txBody>
                  <a:tcPr marL="91433" marR="91433"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700" b="1" i="1" kern="1200" dirty="0">
                          <a:solidFill>
                            <a:schemeClr val="tx1"/>
                          </a:solidFill>
                          <a:latin typeface="+mj-lt"/>
                          <a:ea typeface="+mn-ea"/>
                          <a:cs typeface="+mn-cs"/>
                        </a:rPr>
                        <a:t>103700</a:t>
                      </a:r>
                      <a:endParaRPr lang="zh-CN" altLang="en-US" sz="1700" b="1" i="1" kern="1200" dirty="0">
                        <a:solidFill>
                          <a:schemeClr val="tx1"/>
                        </a:solidFill>
                        <a:latin typeface="+mj-lt"/>
                        <a:ea typeface="+mn-ea"/>
                        <a:cs typeface="+mn-cs"/>
                      </a:endParaRPr>
                    </a:p>
                  </a:txBody>
                  <a:tcPr marL="91433" marR="91433"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0441">
                <a:tc gridSpan="2">
                  <a:txBody>
                    <a:bodyPr/>
                    <a:lstStyle/>
                    <a:p>
                      <a:r>
                        <a:rPr lang="en-US" altLang="zh-CN" sz="1700" b="1" i="1" kern="1200" dirty="0">
                          <a:solidFill>
                            <a:schemeClr val="tx1"/>
                          </a:solidFill>
                          <a:latin typeface="+mj-lt"/>
                          <a:ea typeface="+mn-ea"/>
                          <a:cs typeface="+mn-cs"/>
                        </a:rPr>
                        <a:t>RF power@ 2MV W/O Beam loading</a:t>
                      </a:r>
                      <a:endParaRPr lang="zh-CN" altLang="en-US" sz="1700" b="1" i="1" kern="1200" dirty="0">
                        <a:solidFill>
                          <a:schemeClr val="tx1"/>
                        </a:solidFill>
                        <a:latin typeface="+mj-lt"/>
                        <a:ea typeface="+mn-ea"/>
                        <a:cs typeface="+mn-cs"/>
                      </a:endParaRPr>
                    </a:p>
                  </a:txBody>
                  <a:tcPr marL="91433" marR="91433"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0441">
                <a:tc gridSpan="2">
                  <a:txBody>
                    <a:bodyPr/>
                    <a:lstStyle/>
                    <a:p>
                      <a:r>
                        <a:rPr lang="en-US" altLang="zh-CN" sz="1700" b="0" i="1" kern="1200" dirty="0">
                          <a:solidFill>
                            <a:schemeClr val="tx1"/>
                          </a:solidFill>
                          <a:latin typeface="+mj-lt"/>
                          <a:ea typeface="+mn-ea"/>
                          <a:cs typeface="+mn-cs"/>
                        </a:rPr>
                        <a:t>~200kW</a:t>
                      </a:r>
                      <a:endParaRPr lang="zh-CN" altLang="en-US" sz="1700" b="0" i="1" kern="1200" dirty="0">
                        <a:solidFill>
                          <a:schemeClr val="tx1"/>
                        </a:solidFill>
                        <a:latin typeface="+mj-lt"/>
                        <a:ea typeface="+mn-ea"/>
                        <a:cs typeface="+mn-cs"/>
                      </a:endParaRPr>
                    </a:p>
                  </a:txBody>
                  <a:tcPr marL="91433" marR="91433"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pic>
        <p:nvPicPr>
          <p:cNvPr id="70659"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6112" y="5652151"/>
            <a:ext cx="48037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a:spLocks noGrp="1"/>
          </p:cNvSpPr>
          <p:nvPr>
            <p:ph type="title" idx="4294967295"/>
          </p:nvPr>
        </p:nvSpPr>
        <p:spPr>
          <a:xfrm>
            <a:off x="6334627" y="1034912"/>
            <a:ext cx="5791201" cy="846160"/>
          </a:xfrm>
          <a:prstGeom prst="rect">
            <a:avLst/>
          </a:prstGeom>
        </p:spPr>
        <p:txBody>
          <a:bodyPr>
            <a:noAutofit/>
          </a:bodyPr>
          <a:lstStyle/>
          <a:p>
            <a:pPr algn="ctr" eaLnBrk="0" fontAlgn="base" hangingPunct="0">
              <a:spcAft>
                <a:spcPct val="0"/>
              </a:spcAft>
              <a:defRPr/>
            </a:pPr>
            <a:r>
              <a:rPr lang="en-US" altLang="zh-CN" sz="2000" b="1" kern="0" dirty="0">
                <a:solidFill>
                  <a:srgbClr val="800000"/>
                </a:solidFill>
                <a:effectLst>
                  <a:outerShdw blurRad="38100" dist="38100" dir="2700000" algn="tl">
                    <a:srgbClr val="C0C0C0"/>
                  </a:outerShdw>
                </a:effectLst>
                <a:latin typeface="+mn-lt"/>
              </a:rPr>
              <a:t>World-Class </a:t>
            </a:r>
            <a:br>
              <a:rPr lang="en-US" altLang="zh-CN" sz="2000" b="1" kern="0" dirty="0">
                <a:solidFill>
                  <a:srgbClr val="800000"/>
                </a:solidFill>
                <a:effectLst>
                  <a:outerShdw blurRad="38100" dist="38100" dir="2700000" algn="tl">
                    <a:srgbClr val="C0C0C0"/>
                  </a:outerShdw>
                </a:effectLst>
                <a:latin typeface="+mn-lt"/>
              </a:rPr>
            </a:br>
            <a:r>
              <a:rPr lang="en-US" altLang="zh-CN" sz="2000" b="1" kern="0" dirty="0">
                <a:solidFill>
                  <a:srgbClr val="800000"/>
                </a:solidFill>
                <a:effectLst>
                  <a:outerShdw blurRad="38100" dist="38100" dir="2700000" algn="tl">
                    <a:srgbClr val="C0C0C0"/>
                  </a:outerShdw>
                </a:effectLst>
                <a:latin typeface="+mn-lt"/>
              </a:rPr>
              <a:t>PSI </a:t>
            </a:r>
            <a:r>
              <a:rPr lang="de-CH" altLang="en-US" sz="2000" b="1" kern="0" dirty="0">
                <a:solidFill>
                  <a:srgbClr val="800000"/>
                </a:solidFill>
                <a:effectLst>
                  <a:outerShdw blurRad="38100" dist="38100" dir="2700000" algn="tl">
                    <a:srgbClr val="C0C0C0"/>
                  </a:outerShdw>
                </a:effectLst>
                <a:latin typeface="+mn-lt"/>
              </a:rPr>
              <a:t>Ring Cyclotron’s </a:t>
            </a:r>
            <a:br>
              <a:rPr lang="de-CH" altLang="en-US" sz="2000" b="1" kern="0" dirty="0">
                <a:solidFill>
                  <a:srgbClr val="800000"/>
                </a:solidFill>
                <a:effectLst>
                  <a:outerShdw blurRad="38100" dist="38100" dir="2700000" algn="tl">
                    <a:srgbClr val="C0C0C0"/>
                  </a:outerShdw>
                </a:effectLst>
                <a:latin typeface="+mn-lt"/>
              </a:rPr>
            </a:br>
            <a:r>
              <a:rPr lang="de-CH" altLang="en-US" sz="2000" b="1" kern="0" dirty="0">
                <a:solidFill>
                  <a:srgbClr val="800000"/>
                </a:solidFill>
                <a:effectLst>
                  <a:outerShdw blurRad="38100" dist="38100" dir="2700000" algn="tl">
                    <a:srgbClr val="C0C0C0"/>
                  </a:outerShdw>
                </a:effectLst>
                <a:latin typeface="+mn-lt"/>
              </a:rPr>
              <a:t>RF Cavity</a:t>
            </a:r>
            <a:endParaRPr lang="en-US" altLang="en-US" sz="2000" b="1" kern="0" dirty="0">
              <a:solidFill>
                <a:srgbClr val="800000"/>
              </a:solidFill>
              <a:effectLst>
                <a:outerShdw blurRad="38100" dist="38100" dir="2700000" algn="tl">
                  <a:srgbClr val="C0C0C0"/>
                </a:outerShdw>
              </a:effectLst>
              <a:latin typeface="+mn-lt"/>
            </a:endParaRPr>
          </a:p>
        </p:txBody>
      </p:sp>
      <p:sp>
        <p:nvSpPr>
          <p:cNvPr id="11" name="椭圆 10"/>
          <p:cNvSpPr/>
          <p:nvPr/>
        </p:nvSpPr>
        <p:spPr>
          <a:xfrm>
            <a:off x="10245937" y="5871637"/>
            <a:ext cx="1008063" cy="884237"/>
          </a:xfrm>
          <a:prstGeom prst="ellipse">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0663"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6862" y="2002899"/>
            <a:ext cx="4800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2"/>
          <p:cNvSpPr txBox="1">
            <a:spLocks/>
          </p:cNvSpPr>
          <p:nvPr/>
        </p:nvSpPr>
        <p:spPr bwMode="auto">
          <a:xfrm>
            <a:off x="-36513" y="1052512"/>
            <a:ext cx="5791201" cy="828559"/>
          </a:xfrm>
          <a:prstGeom prst="rect">
            <a:avLst/>
          </a:prstGeom>
          <a:noFill/>
          <a:ln w="9525">
            <a:noFill/>
            <a:miter lim="800000"/>
          </a:ln>
          <a:effectLst/>
        </p:spPr>
        <p:txBody>
          <a:bodyPr anchor="ctr"/>
          <a:lstStyle>
            <a:lvl1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2pPr>
            <a:lvl3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3pPr>
            <a:lvl4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4pPr>
            <a:lvl5pPr algn="ctr" rtl="0" eaLnBrk="0" fontAlgn="base" hangingPunct="0">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0030101010101" pitchFamily="2" charset="-122"/>
              </a:defRPr>
            </a:lvl9pPr>
          </a:lstStyle>
          <a:p>
            <a:pPr>
              <a:defRPr/>
            </a:pPr>
            <a:r>
              <a:rPr lang="en-US" altLang="en-US" sz="2000" kern="0" dirty="0">
                <a:solidFill>
                  <a:srgbClr val="800000"/>
                </a:solidFill>
                <a:latin typeface="+mn-lt"/>
                <a:ea typeface="ヒラギノ角ゴ Pro W3"/>
              </a:rPr>
              <a:t>Preliminary design of </a:t>
            </a:r>
          </a:p>
          <a:p>
            <a:pPr>
              <a:defRPr/>
            </a:pPr>
            <a:r>
              <a:rPr lang="en-US" altLang="zh-CN" sz="2000" kern="0" dirty="0">
                <a:solidFill>
                  <a:srgbClr val="800000"/>
                </a:solidFill>
                <a:latin typeface="+mn-lt"/>
                <a:ea typeface="ヒラギノ角ゴ Pro W3"/>
              </a:rPr>
              <a:t>CIAE </a:t>
            </a:r>
            <a:r>
              <a:rPr lang="en-US" altLang="en-US" sz="2000" kern="0" dirty="0">
                <a:solidFill>
                  <a:srgbClr val="800000"/>
                </a:solidFill>
                <a:latin typeface="+mn-lt"/>
                <a:ea typeface="ヒラギノ角ゴ Pro W3"/>
              </a:rPr>
              <a:t>2GeV FFA </a:t>
            </a:r>
          </a:p>
          <a:p>
            <a:pPr>
              <a:defRPr/>
            </a:pPr>
            <a:r>
              <a:rPr lang="en-US" altLang="en-US" sz="2000" kern="0" dirty="0">
                <a:solidFill>
                  <a:srgbClr val="800000"/>
                </a:solidFill>
                <a:latin typeface="+mn-lt"/>
                <a:ea typeface="ヒラギノ角ゴ Pro W3"/>
              </a:rPr>
              <a:t>boat-shaped cavity</a:t>
            </a:r>
          </a:p>
        </p:txBody>
      </p:sp>
      <p:sp>
        <p:nvSpPr>
          <p:cNvPr id="17" name="椭圆 16"/>
          <p:cNvSpPr/>
          <p:nvPr/>
        </p:nvSpPr>
        <p:spPr>
          <a:xfrm>
            <a:off x="3313325" y="4720989"/>
            <a:ext cx="1008062" cy="882650"/>
          </a:xfrm>
          <a:prstGeom prst="ellipse">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0682" name="图片 1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312" y="1744894"/>
            <a:ext cx="3957637"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id="{D5AC7438-B6A4-4068-B7C1-9280ABB99C0D}"/>
              </a:ext>
            </a:extLst>
          </p:cNvPr>
          <p:cNvSpPr txBox="1"/>
          <p:nvPr/>
        </p:nvSpPr>
        <p:spPr>
          <a:xfrm>
            <a:off x="307471" y="25376"/>
            <a:ext cx="8922757" cy="828560"/>
          </a:xfrm>
          <a:prstGeom prst="rect">
            <a:avLst/>
          </a:prstGeom>
          <a:noFill/>
        </p:spPr>
        <p:txBody>
          <a:bodyPr wrap="square" rtlCol="0">
            <a:spAutoFit/>
          </a:bodyPr>
          <a:lstStyle/>
          <a:p>
            <a:pPr>
              <a:lnSpc>
                <a:spcPct val="110000"/>
              </a:lnSpc>
              <a:defRPr/>
            </a:pPr>
            <a:r>
              <a:rPr lang="en-GB" altLang="zh-CN" sz="4800" b="1" dirty="0">
                <a:solidFill>
                  <a:schemeClr val="bg1"/>
                </a:solidFill>
                <a:latin typeface="Bahnschrift SemiLight Condensed" panose="020B0502040204020203" pitchFamily="34" charset="0"/>
                <a:ea typeface="微软雅黑" panose="020B0503020204020204" pitchFamily="34" charset="-122"/>
                <a:sym typeface="+mn-lt"/>
              </a:rPr>
              <a:t>1:1 Scale Acceleration Cavity Design</a:t>
            </a:r>
            <a:endParaRPr lang="zh-CN" altLang="en-US" sz="4800" b="1" dirty="0">
              <a:solidFill>
                <a:schemeClr val="bg1"/>
              </a:solidFill>
              <a:latin typeface="Bahnschrift SemiLight Condensed" panose="020B0502040204020203" pitchFamily="34" charset="0"/>
              <a:ea typeface="微软雅黑" panose="020B0503020204020204" pitchFamily="34" charset="-122"/>
              <a:sym typeface="+mn-lt"/>
            </a:endParaRPr>
          </a:p>
        </p:txBody>
      </p:sp>
      <p:sp>
        <p:nvSpPr>
          <p:cNvPr id="2" name="文本框 1">
            <a:extLst>
              <a:ext uri="{FF2B5EF4-FFF2-40B4-BE49-F238E27FC236}">
                <a16:creationId xmlns:a16="http://schemas.microsoft.com/office/drawing/2014/main" id="{450A17FA-A3F3-432C-BE0A-33E8C9173FA4}"/>
              </a:ext>
            </a:extLst>
          </p:cNvPr>
          <p:cNvSpPr txBox="1"/>
          <p:nvPr/>
        </p:nvSpPr>
        <p:spPr>
          <a:xfrm>
            <a:off x="215575" y="5910578"/>
            <a:ext cx="5287024" cy="892552"/>
          </a:xfrm>
          <a:prstGeom prst="rect">
            <a:avLst/>
          </a:prstGeom>
          <a:solidFill>
            <a:srgbClr val="0070C0"/>
          </a:solidFill>
        </p:spPr>
        <p:txBody>
          <a:bodyPr wrap="square" rtlCol="0">
            <a:spAutoFit/>
          </a:bodyPr>
          <a:lstStyle/>
          <a:p>
            <a:pPr algn="ctr"/>
            <a:r>
              <a:rPr lang="en-US" altLang="zh-CN" sz="2800" i="1" dirty="0">
                <a:solidFill>
                  <a:srgbClr val="FFFF00"/>
                </a:solidFill>
                <a:latin typeface="Times New Roman" panose="02020603050405020304" pitchFamily="18" charset="0"/>
                <a:cs typeface="Times New Roman" panose="02020603050405020304" pitchFamily="18" charset="0"/>
              </a:rPr>
              <a:t>L</a:t>
            </a:r>
            <a:r>
              <a:rPr lang="en-US" altLang="zh-CN" sz="2800" i="1" dirty="0">
                <a:solidFill>
                  <a:srgbClr val="FFFF00"/>
                </a:solidFill>
                <a:latin typeface="Times New Roman" panose="02020603050405020304" pitchFamily="18" charset="0"/>
                <a:ea typeface="宋体" panose="02010600030101010101" pitchFamily="2" charset="-122"/>
                <a:cs typeface="Times New Roman" panose="02020603050405020304" pitchFamily="18" charset="0"/>
              </a:rPr>
              <a:t>×W×H=6.91m×2.10m×3.14m</a:t>
            </a:r>
          </a:p>
          <a:p>
            <a:pPr algn="ctr"/>
            <a:r>
              <a:rPr lang="en-US" altLang="zh-CN" sz="2400" b="1" dirty="0">
                <a:solidFill>
                  <a:srgbClr val="FFFF00"/>
                </a:solidFill>
                <a:latin typeface="Arial Black" panose="020B0A04020102020204" pitchFamily="34" charset="0"/>
                <a:ea typeface="黑体" panose="02010609060101010101" pitchFamily="49" charset="-122"/>
                <a:cs typeface="Times New Roman" panose="02020603050405020304" pitchFamily="18" charset="0"/>
              </a:rPr>
              <a:t>Bigger Cavity, Higher Q Value</a:t>
            </a:r>
            <a:endParaRPr lang="zh-CN" altLang="en-US" sz="2400" b="1" dirty="0">
              <a:solidFill>
                <a:srgbClr val="FFFF00"/>
              </a:solidFill>
              <a:latin typeface="Arial Black" panose="020B0A04020102020204" pitchFamily="34" charset="0"/>
              <a:ea typeface="黑体" panose="02010609060101010101" pitchFamily="49" charset="-122"/>
              <a:cs typeface="Times New Roman" panose="02020603050405020304" pitchFamily="18" charset="0"/>
            </a:endParaRPr>
          </a:p>
        </p:txBody>
      </p:sp>
      <p:sp>
        <p:nvSpPr>
          <p:cNvPr id="3" name="TextBox 21">
            <a:extLst>
              <a:ext uri="{FF2B5EF4-FFF2-40B4-BE49-F238E27FC236}">
                <a16:creationId xmlns:a16="http://schemas.microsoft.com/office/drawing/2014/main" id="{8141B5B3-5420-5E7D-30AE-B2EEB5925D15}"/>
              </a:ext>
            </a:extLst>
          </p:cNvPr>
          <p:cNvSpPr txBox="1">
            <a:spLocks noChangeArrowheads="1"/>
          </p:cNvSpPr>
          <p:nvPr/>
        </p:nvSpPr>
        <p:spPr bwMode="auto">
          <a:xfrm>
            <a:off x="4096583" y="1598455"/>
            <a:ext cx="3188799" cy="1456122"/>
          </a:xfrm>
          <a:prstGeom prst="rect">
            <a:avLst/>
          </a:prstGeom>
          <a:solidFill>
            <a:srgbClr val="800000">
              <a:alpha val="79999"/>
            </a:srgbClr>
          </a:solidFill>
          <a:ln w="9525" algn="ctr">
            <a:solidFill>
              <a:schemeClr val="bg1"/>
            </a:solidFill>
            <a:miter lim="800000"/>
            <a:headEnd/>
            <a:tailEnd/>
          </a:ln>
        </p:spPr>
        <p:txBody>
          <a:bodyPr wrap="square" tIns="180000" bIns="18000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spcBef>
                <a:spcPts val="1200"/>
              </a:spcBef>
              <a:spcAft>
                <a:spcPts val="600"/>
              </a:spcAft>
            </a:pPr>
            <a:r>
              <a:rPr lang="en-US" altLang="zh-CN" sz="2800" b="1" dirty="0">
                <a:solidFill>
                  <a:schemeClr val="bg1"/>
                </a:solidFill>
                <a:latin typeface="Arial Black" pitchFamily="34" charset="0"/>
                <a:ea typeface="微软雅黑" pitchFamily="34" charset="-122"/>
              </a:rPr>
              <a:t>The Q Value</a:t>
            </a:r>
          </a:p>
          <a:p>
            <a:pPr algn="just" eaLnBrk="1" hangingPunct="1">
              <a:spcBef>
                <a:spcPts val="1200"/>
              </a:spcBef>
              <a:spcAft>
                <a:spcPts val="600"/>
              </a:spcAft>
            </a:pPr>
            <a:r>
              <a:rPr lang="en-US" altLang="zh-CN" sz="2800" b="1" dirty="0">
                <a:solidFill>
                  <a:schemeClr val="bg1"/>
                </a:solidFill>
                <a:latin typeface="Arial Black" pitchFamily="34" charset="0"/>
                <a:ea typeface="微软雅黑" pitchFamily="34" charset="-122"/>
              </a:rPr>
              <a:t>almost doubled</a:t>
            </a:r>
          </a:p>
        </p:txBody>
      </p:sp>
    </p:spTree>
    <p:extLst>
      <p:ext uri="{BB962C8B-B14F-4D97-AF65-F5344CB8AC3E}">
        <p14:creationId xmlns:p14="http://schemas.microsoft.com/office/powerpoint/2010/main" val="361253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5">
            <a:extLst>
              <a:ext uri="{FF2B5EF4-FFF2-40B4-BE49-F238E27FC236}">
                <a16:creationId xmlns:a16="http://schemas.microsoft.com/office/drawing/2014/main" id="{7566EEA4-3B5E-6275-5D5E-35B3D7C4AB3D}"/>
              </a:ext>
            </a:extLst>
          </p:cNvPr>
          <p:cNvGrpSpPr/>
          <p:nvPr/>
        </p:nvGrpSpPr>
        <p:grpSpPr>
          <a:xfrm>
            <a:off x="1955394" y="4089814"/>
            <a:ext cx="9520073" cy="2218911"/>
            <a:chOff x="792690" y="4057387"/>
            <a:chExt cx="10729033" cy="2793144"/>
          </a:xfrm>
        </p:grpSpPr>
        <p:pic>
          <p:nvPicPr>
            <p:cNvPr id="4" name="图片 16">
              <a:extLst>
                <a:ext uri="{FF2B5EF4-FFF2-40B4-BE49-F238E27FC236}">
                  <a16:creationId xmlns:a16="http://schemas.microsoft.com/office/drawing/2014/main" id="{D407BB5E-672B-21CD-343F-8D486305E0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690" y="4366327"/>
              <a:ext cx="4043439" cy="2484204"/>
            </a:xfrm>
            <a:prstGeom prst="rect">
              <a:avLst/>
            </a:prstGeom>
            <a:noFill/>
            <a:ln>
              <a:noFill/>
            </a:ln>
          </p:spPr>
        </p:pic>
        <p:pic>
          <p:nvPicPr>
            <p:cNvPr id="5" name="图片 17">
              <a:extLst>
                <a:ext uri="{FF2B5EF4-FFF2-40B4-BE49-F238E27FC236}">
                  <a16:creationId xmlns:a16="http://schemas.microsoft.com/office/drawing/2014/main" id="{916D2245-A577-A813-DACD-9CA5EF1AF69D}"/>
                </a:ext>
              </a:extLst>
            </p:cNvPr>
            <p:cNvPicPr>
              <a:picLocks noChangeAspect="1"/>
            </p:cNvPicPr>
            <p:nvPr/>
          </p:nvPicPr>
          <p:blipFill>
            <a:blip r:embed="rId3"/>
            <a:stretch>
              <a:fillRect/>
            </a:stretch>
          </p:blipFill>
          <p:spPr>
            <a:xfrm>
              <a:off x="5760154" y="4057387"/>
              <a:ext cx="5761569" cy="2785944"/>
            </a:xfrm>
            <a:prstGeom prst="rect">
              <a:avLst/>
            </a:prstGeom>
          </p:spPr>
        </p:pic>
      </p:grpSp>
      <p:sp>
        <p:nvSpPr>
          <p:cNvPr id="6" name="文本框 67">
            <a:extLst>
              <a:ext uri="{FF2B5EF4-FFF2-40B4-BE49-F238E27FC236}">
                <a16:creationId xmlns:a16="http://schemas.microsoft.com/office/drawing/2014/main" id="{A1678094-E529-A67C-C799-B3E7F68644E6}"/>
              </a:ext>
            </a:extLst>
          </p:cNvPr>
          <p:cNvSpPr txBox="1"/>
          <p:nvPr/>
        </p:nvSpPr>
        <p:spPr>
          <a:xfrm>
            <a:off x="1160002" y="3812020"/>
            <a:ext cx="4492069" cy="523220"/>
          </a:xfrm>
          <a:prstGeom prst="rect">
            <a:avLst/>
          </a:prstGeom>
          <a:noFill/>
        </p:spPr>
        <p:txBody>
          <a:bodyPr wrap="square" anchor="t">
            <a:spAutoFit/>
          </a:bodyPr>
          <a:lstStyle/>
          <a:p>
            <a:pPr algn="ctr">
              <a:defRPr/>
            </a:pPr>
            <a:r>
              <a:rPr lang="en-US" altLang="zh-CN" sz="2800" b="1" kern="100" dirty="0">
                <a:gradFill>
                  <a:gsLst>
                    <a:gs pos="0">
                      <a:srgbClr val="FF0000"/>
                    </a:gs>
                    <a:gs pos="47000">
                      <a:srgbClr val="C00000"/>
                    </a:gs>
                  </a:gsLst>
                  <a:lin ang="5400000" scaled="1"/>
                </a:gradFill>
                <a:latin typeface="Arial" panose="020F0502020204030204"/>
                <a:ea typeface="微软雅黑"/>
                <a:cs typeface="+mn-ea"/>
                <a:sym typeface="+mn-lt"/>
              </a:rPr>
              <a:t>Q~43500</a:t>
            </a:r>
            <a:r>
              <a:rPr lang="zh-CN" altLang="en-US" sz="2800" b="1" kern="100" dirty="0">
                <a:gradFill>
                  <a:gsLst>
                    <a:gs pos="0">
                      <a:srgbClr val="FF0000"/>
                    </a:gs>
                    <a:gs pos="47000">
                      <a:srgbClr val="C00000"/>
                    </a:gs>
                  </a:gsLst>
                  <a:lin ang="5400000" scaled="1"/>
                </a:gradFill>
                <a:latin typeface="Arial" panose="020F0502020204030204"/>
                <a:ea typeface="微软雅黑"/>
                <a:cs typeface="+mn-ea"/>
                <a:sym typeface="+mn-lt"/>
              </a:rPr>
              <a:t>、</a:t>
            </a:r>
            <a:r>
              <a:rPr lang="en-US" altLang="zh-CN" sz="2800" b="1" kern="100" dirty="0">
                <a:gradFill>
                  <a:gsLst>
                    <a:gs pos="0">
                      <a:srgbClr val="FF0000"/>
                    </a:gs>
                    <a:gs pos="47000">
                      <a:srgbClr val="C00000"/>
                    </a:gs>
                  </a:gsLst>
                  <a:lin ang="5400000" scaled="1"/>
                </a:gradFill>
                <a:latin typeface="Arial" panose="020F0502020204030204"/>
                <a:ea typeface="微软雅黑"/>
                <a:cs typeface="+mn-ea"/>
                <a:sym typeface="+mn-lt"/>
              </a:rPr>
              <a:t>R</a:t>
            </a:r>
            <a:r>
              <a:rPr lang="en-US" altLang="zh-CN" sz="2800" b="1" kern="100" baseline="-25000" dirty="0">
                <a:gradFill>
                  <a:gsLst>
                    <a:gs pos="0">
                      <a:srgbClr val="FF0000"/>
                    </a:gs>
                    <a:gs pos="47000">
                      <a:srgbClr val="C00000"/>
                    </a:gs>
                  </a:gsLst>
                  <a:lin ang="5400000" scaled="1"/>
                </a:gradFill>
                <a:latin typeface="Arial" panose="020F0502020204030204"/>
                <a:ea typeface="微软雅黑"/>
                <a:cs typeface="+mn-ea"/>
                <a:sym typeface="+mn-lt"/>
              </a:rPr>
              <a:t>max</a:t>
            </a:r>
            <a:r>
              <a:rPr lang="en-US" altLang="zh-CN" sz="2800" b="1" kern="100" dirty="0">
                <a:gradFill>
                  <a:gsLst>
                    <a:gs pos="0">
                      <a:srgbClr val="FF0000"/>
                    </a:gs>
                    <a:gs pos="47000">
                      <a:srgbClr val="C00000"/>
                    </a:gs>
                  </a:gsLst>
                  <a:lin ang="5400000" scaled="1"/>
                </a:gradFill>
                <a:latin typeface="Arial" panose="020F0502020204030204"/>
                <a:ea typeface="微软雅黑"/>
                <a:cs typeface="+mn-ea"/>
                <a:sym typeface="+mn-lt"/>
              </a:rPr>
              <a:t>~10M</a:t>
            </a:r>
            <a:r>
              <a:rPr lang="el-GR" altLang="zh-CN" sz="2800" b="1" kern="100" dirty="0">
                <a:gradFill>
                  <a:gsLst>
                    <a:gs pos="0">
                      <a:srgbClr val="FF0000"/>
                    </a:gs>
                    <a:gs pos="47000">
                      <a:srgbClr val="C00000"/>
                    </a:gs>
                  </a:gsLst>
                  <a:lin ang="5400000" scaled="1"/>
                </a:gradFill>
                <a:latin typeface="Arial" panose="020F0502020204030204"/>
                <a:ea typeface="微软雅黑"/>
                <a:cs typeface="+mn-ea"/>
                <a:sym typeface="+mn-lt"/>
              </a:rPr>
              <a:t>Ω</a:t>
            </a:r>
            <a:endParaRPr lang="zh-CN" altLang="en-US" sz="2800" b="1" kern="100" dirty="0">
              <a:gradFill>
                <a:gsLst>
                  <a:gs pos="0">
                    <a:srgbClr val="FF0000"/>
                  </a:gs>
                  <a:gs pos="47000">
                    <a:srgbClr val="C00000"/>
                  </a:gs>
                </a:gsLst>
                <a:lin ang="5400000" scaled="1"/>
              </a:gradFill>
              <a:latin typeface="Arial" panose="020F0502020204030204"/>
              <a:ea typeface="微软雅黑"/>
              <a:cs typeface="+mn-ea"/>
              <a:sym typeface="+mn-lt"/>
            </a:endParaRPr>
          </a:p>
        </p:txBody>
      </p:sp>
      <p:sp>
        <p:nvSpPr>
          <p:cNvPr id="7" name="文本框 12">
            <a:extLst>
              <a:ext uri="{FF2B5EF4-FFF2-40B4-BE49-F238E27FC236}">
                <a16:creationId xmlns:a16="http://schemas.microsoft.com/office/drawing/2014/main" id="{64C7655A-26C8-A9F3-A3FF-0FC41F49E779}"/>
              </a:ext>
            </a:extLst>
          </p:cNvPr>
          <p:cNvSpPr txBox="1"/>
          <p:nvPr/>
        </p:nvSpPr>
        <p:spPr>
          <a:xfrm>
            <a:off x="307471" y="25376"/>
            <a:ext cx="8922757" cy="84446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1</a:t>
            </a:r>
            <a:r>
              <a:rPr lang="en-US" altLang="zh-CN" sz="4800" b="1" dirty="0">
                <a:solidFill>
                  <a:schemeClr val="bg1"/>
                </a:solidFill>
                <a:latin typeface="Bahnschrift SemiLight Condensed" panose="020B0502040204020203" pitchFamily="34" charset="0"/>
                <a:ea typeface="微软雅黑" panose="020B0503020204020204" pitchFamily="34" charset="-122"/>
              </a:rPr>
              <a:t>:4</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noProof="0" dirty="0">
                <a:solidFill>
                  <a:schemeClr val="bg1"/>
                </a:solidFill>
                <a:latin typeface="Bahnschrift SemiLight Condensed" panose="020B0502040204020203" pitchFamily="34" charset="0"/>
                <a:ea typeface="微软雅黑" panose="020B0503020204020204" pitchFamily="34" charset="-122"/>
              </a:rPr>
              <a:t>RF Cavity Design and Manufacturing</a:t>
            </a:r>
            <a:endParaRPr kumimoji="0" lang="zh-CN" altLang="en-US" sz="4800" b="1" i="0" u="none" strike="noStrike" kern="1200" cap="none" spc="0" normalizeH="0" baseline="0" noProof="0" dirty="0">
              <a:ln>
                <a:noFill/>
              </a:ln>
              <a:solidFill>
                <a:schemeClr val="bg1"/>
              </a:solidFill>
              <a:effectLst/>
              <a:uLnTx/>
              <a:uFillTx/>
              <a:latin typeface="Bahnschrift SemiLight Condensed" panose="020B0502040204020203" pitchFamily="34" charset="0"/>
              <a:ea typeface="微软雅黑" panose="020B0503020204020204" pitchFamily="34" charset="-122"/>
            </a:endParaRPr>
          </a:p>
        </p:txBody>
      </p:sp>
      <p:pic>
        <p:nvPicPr>
          <p:cNvPr id="8" name="图片 10">
            <a:extLst>
              <a:ext uri="{FF2B5EF4-FFF2-40B4-BE49-F238E27FC236}">
                <a16:creationId xmlns:a16="http://schemas.microsoft.com/office/drawing/2014/main" id="{012EC4F3-1AB4-233B-7BFD-D09396E10268}"/>
              </a:ext>
            </a:extLst>
          </p:cNvPr>
          <p:cNvPicPr>
            <a:picLocks noChangeAspect="1"/>
          </p:cNvPicPr>
          <p:nvPr/>
        </p:nvPicPr>
        <p:blipFill>
          <a:blip r:embed="rId4"/>
          <a:stretch>
            <a:fillRect/>
          </a:stretch>
        </p:blipFill>
        <p:spPr>
          <a:xfrm>
            <a:off x="6715431" y="1329069"/>
            <a:ext cx="4834312" cy="2369928"/>
          </a:xfrm>
          <a:prstGeom prst="rect">
            <a:avLst/>
          </a:prstGeom>
        </p:spPr>
      </p:pic>
      <p:grpSp>
        <p:nvGrpSpPr>
          <p:cNvPr id="9" name="组合 8">
            <a:extLst>
              <a:ext uri="{FF2B5EF4-FFF2-40B4-BE49-F238E27FC236}">
                <a16:creationId xmlns:a16="http://schemas.microsoft.com/office/drawing/2014/main" id="{AE162111-C2A0-0669-128A-BF296BF1BA7C}"/>
              </a:ext>
            </a:extLst>
          </p:cNvPr>
          <p:cNvGrpSpPr/>
          <p:nvPr/>
        </p:nvGrpSpPr>
        <p:grpSpPr>
          <a:xfrm>
            <a:off x="515938" y="1313497"/>
            <a:ext cx="6026376" cy="2385500"/>
            <a:chOff x="303496" y="1354483"/>
            <a:chExt cx="5721869" cy="2385500"/>
          </a:xfrm>
        </p:grpSpPr>
        <p:sp>
          <p:nvSpPr>
            <p:cNvPr id="10" name="TextBox 9">
              <a:extLst>
                <a:ext uri="{FF2B5EF4-FFF2-40B4-BE49-F238E27FC236}">
                  <a16:creationId xmlns:a16="http://schemas.microsoft.com/office/drawing/2014/main" id="{494FF5D2-2ACB-694E-1635-83EAD4B0E5F3}"/>
                </a:ext>
              </a:extLst>
            </p:cNvPr>
            <p:cNvSpPr txBox="1"/>
            <p:nvPr/>
          </p:nvSpPr>
          <p:spPr>
            <a:xfrm>
              <a:off x="303496" y="1834910"/>
              <a:ext cx="5721868" cy="1905073"/>
            </a:xfrm>
            <a:prstGeom prst="rect">
              <a:avLst/>
            </a:prstGeom>
            <a:solidFill>
              <a:srgbClr val="CCFFFF"/>
            </a:solidFill>
          </p:spPr>
          <p:txBody>
            <a:bodyPr wrap="square">
              <a:spAutoFit/>
            </a:bodyPr>
            <a:lstStyle>
              <a:defPPr>
                <a:defRPr lang="zh-CN"/>
              </a:defPPr>
              <a:lvl1pPr algn="just">
                <a:lnSpc>
                  <a:spcPct val="120000"/>
                </a:lnSpc>
                <a:defRPr sz="2000" b="1">
                  <a:solidFill>
                    <a:srgbClr val="002060"/>
                  </a:solidFill>
                  <a:cs typeface="Arial" panose="020B0604020202020204" pitchFamily="34" charset="0"/>
                </a:defRPr>
              </a:lvl1pPr>
            </a:lstStyle>
            <a:p>
              <a:r>
                <a:rPr lang="en-US" altLang="zh-CN" dirty="0"/>
                <a:t>The </a:t>
              </a:r>
              <a:r>
                <a:rPr lang="en-US" dirty="0">
                  <a:solidFill>
                    <a:srgbClr val="800000"/>
                  </a:solidFill>
                </a:rPr>
                <a:t>RF </a:t>
              </a:r>
              <a:r>
                <a:rPr lang="en-US" dirty="0">
                  <a:solidFill>
                    <a:srgbClr val="800000"/>
                  </a:solidFill>
                  <a:sym typeface="Wingdings" panose="05000000000000000000" pitchFamily="2" charset="2"/>
                </a:rPr>
                <a:t> </a:t>
              </a:r>
              <a:r>
                <a:rPr lang="en-US" dirty="0">
                  <a:solidFill>
                    <a:srgbClr val="800000"/>
                  </a:solidFill>
                </a:rPr>
                <a:t>Thermal</a:t>
              </a:r>
              <a:r>
                <a:rPr lang="en-US" altLang="zh-CN" dirty="0">
                  <a:solidFill>
                    <a:srgbClr val="800000"/>
                  </a:solidFill>
                  <a:sym typeface="Wingdings" panose="05000000000000000000" pitchFamily="2" charset="2"/>
                </a:rPr>
                <a:t>  </a:t>
              </a:r>
              <a:r>
                <a:rPr lang="en-US" dirty="0">
                  <a:solidFill>
                    <a:srgbClr val="800000"/>
                  </a:solidFill>
                </a:rPr>
                <a:t>Structural</a:t>
              </a:r>
              <a:r>
                <a:rPr lang="en-US" altLang="zh-CN" dirty="0">
                  <a:solidFill>
                    <a:srgbClr val="800000"/>
                  </a:solidFill>
                  <a:sym typeface="Wingdings" panose="05000000000000000000" pitchFamily="2" charset="2"/>
                </a:rPr>
                <a:t>  </a:t>
              </a:r>
              <a:r>
                <a:rPr lang="en-US" dirty="0">
                  <a:solidFill>
                    <a:srgbClr val="800000"/>
                  </a:solidFill>
                </a:rPr>
                <a:t>RF</a:t>
              </a:r>
              <a:r>
                <a:rPr lang="en-US" dirty="0"/>
                <a:t> fully self-consistent closed-loop </a:t>
              </a:r>
              <a:r>
                <a:rPr lang="en-US" dirty="0">
                  <a:solidFill>
                    <a:srgbClr val="800000"/>
                  </a:solidFill>
                </a:rPr>
                <a:t>multi-physics FEM</a:t>
              </a:r>
              <a:r>
                <a:rPr lang="en-US" dirty="0"/>
                <a:t> simulation and analysis is done.  According to scale law: Frequency is 4 times higher, and Q/</a:t>
              </a:r>
              <a:r>
                <a:rPr lang="en-US" dirty="0" err="1"/>
                <a:t>R</a:t>
              </a:r>
              <a:r>
                <a:rPr lang="en-US" baseline="-25000" dirty="0" err="1"/>
                <a:t>sh</a:t>
              </a:r>
              <a:r>
                <a:rPr lang="en-US" dirty="0"/>
                <a:t> is expected to be half.</a:t>
              </a:r>
              <a:endParaRPr lang="en-CN" dirty="0"/>
            </a:p>
          </p:txBody>
        </p:sp>
        <p:sp>
          <p:nvSpPr>
            <p:cNvPr id="2" name="任意多边形: 形状 193">
              <a:extLst>
                <a:ext uri="{FF2B5EF4-FFF2-40B4-BE49-F238E27FC236}">
                  <a16:creationId xmlns:a16="http://schemas.microsoft.com/office/drawing/2014/main" id="{3AE3BAB6-BADC-6137-DDA9-C0AD786BC9A9}"/>
                </a:ext>
              </a:extLst>
            </p:cNvPr>
            <p:cNvSpPr/>
            <p:nvPr/>
          </p:nvSpPr>
          <p:spPr bwMode="auto">
            <a:xfrm>
              <a:off x="303497" y="1354483"/>
              <a:ext cx="5721868"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defTabSz="457200">
                <a:defRPr/>
              </a:pPr>
              <a:r>
                <a:rPr lang="en-US" altLang="zh-CN" sz="2000" b="1" dirty="0">
                  <a:solidFill>
                    <a:srgbClr val="FFC000"/>
                  </a:solidFill>
                  <a:latin typeface="微软雅黑" pitchFamily="34" charset="-122"/>
                  <a:sym typeface="微软雅黑" pitchFamily="34" charset="-122"/>
                </a:rPr>
                <a:t>1:4 scale </a:t>
              </a:r>
              <a:r>
                <a:rPr lang="en-US" altLang="zh-CN" sz="2000" b="1" dirty="0">
                  <a:solidFill>
                    <a:schemeClr val="bg1"/>
                  </a:solidFill>
                  <a:latin typeface="微软雅黑" pitchFamily="34" charset="-122"/>
                  <a:sym typeface="微软雅黑" pitchFamily="34" charset="-122"/>
                </a:rPr>
                <a:t>Cavity: design phase</a:t>
              </a:r>
              <a:endParaRPr lang="en-GB" altLang="zh-CN" sz="2000" b="1" dirty="0">
                <a:solidFill>
                  <a:schemeClr val="bg1"/>
                </a:solidFill>
                <a:latin typeface="微软雅黑" pitchFamily="34" charset="-122"/>
                <a:sym typeface="微软雅黑" pitchFamily="34" charset="-122"/>
              </a:endParaRPr>
            </a:p>
          </p:txBody>
        </p:sp>
      </p:grpSp>
    </p:spTree>
    <p:extLst>
      <p:ext uri="{BB962C8B-B14F-4D97-AF65-F5344CB8AC3E}">
        <p14:creationId xmlns:p14="http://schemas.microsoft.com/office/powerpoint/2010/main" val="1704821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12">
            <a:extLst>
              <a:ext uri="{FF2B5EF4-FFF2-40B4-BE49-F238E27FC236}">
                <a16:creationId xmlns:a16="http://schemas.microsoft.com/office/drawing/2014/main" id="{6366CD35-8B86-08A7-0EA3-D441DF58A937}"/>
              </a:ext>
            </a:extLst>
          </p:cNvPr>
          <p:cNvSpPr txBox="1"/>
          <p:nvPr/>
        </p:nvSpPr>
        <p:spPr>
          <a:xfrm>
            <a:off x="307471" y="25376"/>
            <a:ext cx="8922757" cy="82856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1</a:t>
            </a:r>
            <a:r>
              <a:rPr lang="en-US" altLang="zh-CN" sz="4800" b="1" dirty="0">
                <a:solidFill>
                  <a:schemeClr val="bg1"/>
                </a:solidFill>
                <a:latin typeface="Bahnschrift SemiLight Condensed" panose="020B0502040204020203" pitchFamily="34" charset="0"/>
                <a:ea typeface="微软雅黑" panose="020B0503020204020204" pitchFamily="34" charset="-122"/>
              </a:rPr>
              <a:t>:4</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noProof="0" dirty="0">
                <a:solidFill>
                  <a:schemeClr val="bg1"/>
                </a:solidFill>
                <a:latin typeface="Bahnschrift SemiLight Condensed" panose="020B0502040204020203" pitchFamily="34" charset="0"/>
                <a:ea typeface="微软雅黑" panose="020B0503020204020204" pitchFamily="34" charset="-122"/>
              </a:rPr>
              <a:t>RF Cavity Design and Manufacturing</a:t>
            </a:r>
            <a:endParaRPr kumimoji="0" lang="zh-CN" altLang="en-US" sz="4800" b="1" i="0" u="none" strike="noStrike" kern="1200" cap="none" spc="0" normalizeH="0" baseline="0" noProof="0" dirty="0">
              <a:ln>
                <a:noFill/>
              </a:ln>
              <a:solidFill>
                <a:schemeClr val="bg1"/>
              </a:solidFill>
              <a:effectLst/>
              <a:uLnTx/>
              <a:uFillTx/>
              <a:latin typeface="Bahnschrift SemiLight Condensed" panose="020B0502040204020203" pitchFamily="34" charset="0"/>
              <a:ea typeface="微软雅黑" panose="020B0503020204020204" pitchFamily="34" charset="-122"/>
            </a:endParaRPr>
          </a:p>
        </p:txBody>
      </p:sp>
      <p:sp>
        <p:nvSpPr>
          <p:cNvPr id="2" name="矩形 5">
            <a:extLst>
              <a:ext uri="{FF2B5EF4-FFF2-40B4-BE49-F238E27FC236}">
                <a16:creationId xmlns:a16="http://schemas.microsoft.com/office/drawing/2014/main" id="{2B5FE707-8681-8A70-C0B8-6E67C6B671F7}"/>
              </a:ext>
            </a:extLst>
          </p:cNvPr>
          <p:cNvSpPr>
            <a:spLocks noChangeArrowheads="1"/>
          </p:cNvSpPr>
          <p:nvPr/>
        </p:nvSpPr>
        <p:spPr bwMode="auto">
          <a:xfrm>
            <a:off x="0" y="5214938"/>
            <a:ext cx="12192000" cy="163036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lnSpc>
                <a:spcPct val="100000"/>
              </a:lnSpc>
              <a:spcBef>
                <a:spcPct val="0"/>
              </a:spcBef>
              <a:buFontTx/>
              <a:buNone/>
            </a:pPr>
            <a:r>
              <a:rPr lang="en-US" altLang="zh-CN" sz="2000" b="1" dirty="0">
                <a:solidFill>
                  <a:schemeClr val="bg1"/>
                </a:solidFill>
                <a:latin typeface="Arial" panose="020B0604020202020204" pitchFamily="34" charset="0"/>
              </a:rPr>
              <a:t>Both the outer elliptical-shaped and inner circular-shaped parts are formed by mold pressing. Due to the existence of the spring back phenomena and the difficulty of finding an accurate reference for the wire-electrode cutting, additional Computer Numerical Control (CNC) machining is needed. Finally, all the dimension errors will be compensated by fine finishing the nosecone according to the measurement during the cavity pre-assembling process for frequency checking.</a:t>
            </a:r>
            <a:endParaRPr lang="zh-CN" altLang="en-US" sz="2000" b="1" dirty="0">
              <a:solidFill>
                <a:schemeClr val="bg1"/>
              </a:solidFill>
              <a:latin typeface="Arial" panose="020B0604020202020204" pitchFamily="34" charset="0"/>
            </a:endParaRPr>
          </a:p>
        </p:txBody>
      </p:sp>
      <p:pic>
        <p:nvPicPr>
          <p:cNvPr id="3" name="图片 6" descr="bf6c85c3804d4269f87095f56b65998">
            <a:extLst>
              <a:ext uri="{FF2B5EF4-FFF2-40B4-BE49-F238E27FC236}">
                <a16:creationId xmlns:a16="http://schemas.microsoft.com/office/drawing/2014/main" id="{3A2A106B-7E6E-48AD-9FAD-2D677E7F8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638" b="7870"/>
          <a:stretch>
            <a:fillRect/>
          </a:stretch>
        </p:blipFill>
        <p:spPr bwMode="auto">
          <a:xfrm>
            <a:off x="307975" y="1065213"/>
            <a:ext cx="32829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箭头: 右 1">
            <a:extLst>
              <a:ext uri="{FF2B5EF4-FFF2-40B4-BE49-F238E27FC236}">
                <a16:creationId xmlns:a16="http://schemas.microsoft.com/office/drawing/2014/main" id="{B6B04D11-7CBD-3586-48E6-7061C84107CF}"/>
              </a:ext>
            </a:extLst>
          </p:cNvPr>
          <p:cNvSpPr/>
          <p:nvPr/>
        </p:nvSpPr>
        <p:spPr>
          <a:xfrm>
            <a:off x="3590925" y="1957388"/>
            <a:ext cx="481013" cy="320675"/>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5" name="图片 9" descr="微信图片_20210321193838">
            <a:extLst>
              <a:ext uri="{FF2B5EF4-FFF2-40B4-BE49-F238E27FC236}">
                <a16:creationId xmlns:a16="http://schemas.microsoft.com/office/drawing/2014/main" id="{BCA32108-2C60-A80F-1A9E-584D08FEBD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359150"/>
            <a:ext cx="328295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箭头: 右 10">
            <a:extLst>
              <a:ext uri="{FF2B5EF4-FFF2-40B4-BE49-F238E27FC236}">
                <a16:creationId xmlns:a16="http://schemas.microsoft.com/office/drawing/2014/main" id="{0F8CEEEB-7CFA-5B77-8289-8B2C84289109}"/>
              </a:ext>
            </a:extLst>
          </p:cNvPr>
          <p:cNvSpPr/>
          <p:nvPr/>
        </p:nvSpPr>
        <p:spPr>
          <a:xfrm>
            <a:off x="3621088" y="4125913"/>
            <a:ext cx="481012" cy="320675"/>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箭头: 右 14">
            <a:extLst>
              <a:ext uri="{FF2B5EF4-FFF2-40B4-BE49-F238E27FC236}">
                <a16:creationId xmlns:a16="http://schemas.microsoft.com/office/drawing/2014/main" id="{5695F907-4D60-277B-7494-F5FA0698769B}"/>
              </a:ext>
            </a:extLst>
          </p:cNvPr>
          <p:cNvSpPr/>
          <p:nvPr/>
        </p:nvSpPr>
        <p:spPr>
          <a:xfrm rot="1028553">
            <a:off x="6937375" y="2984704"/>
            <a:ext cx="481013" cy="320675"/>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箭头: 右 15">
            <a:extLst>
              <a:ext uri="{FF2B5EF4-FFF2-40B4-BE49-F238E27FC236}">
                <a16:creationId xmlns:a16="http://schemas.microsoft.com/office/drawing/2014/main" id="{4523CA03-2120-3D91-0056-2BD60481DA6A}"/>
              </a:ext>
            </a:extLst>
          </p:cNvPr>
          <p:cNvSpPr/>
          <p:nvPr/>
        </p:nvSpPr>
        <p:spPr>
          <a:xfrm rot="20580000">
            <a:off x="6937375" y="4091255"/>
            <a:ext cx="481013" cy="320675"/>
          </a:xfrm>
          <a:prstGeom prst="rightArrow">
            <a:avLst/>
          </a:prstGeom>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9" name="组合 2">
            <a:extLst>
              <a:ext uri="{FF2B5EF4-FFF2-40B4-BE49-F238E27FC236}">
                <a16:creationId xmlns:a16="http://schemas.microsoft.com/office/drawing/2014/main" id="{0A851387-49E6-E7D3-27F8-31F5187BB85D}"/>
              </a:ext>
            </a:extLst>
          </p:cNvPr>
          <p:cNvGrpSpPr>
            <a:grpSpLocks/>
          </p:cNvGrpSpPr>
          <p:nvPr/>
        </p:nvGrpSpPr>
        <p:grpSpPr bwMode="auto">
          <a:xfrm>
            <a:off x="7356475" y="1802080"/>
            <a:ext cx="4714875" cy="2976562"/>
            <a:chOff x="7356475" y="1109246"/>
            <a:chExt cx="4714875" cy="2976696"/>
          </a:xfrm>
        </p:grpSpPr>
        <p:sp>
          <p:nvSpPr>
            <p:cNvPr id="11" name="矩形 16">
              <a:extLst>
                <a:ext uri="{FF2B5EF4-FFF2-40B4-BE49-F238E27FC236}">
                  <a16:creationId xmlns:a16="http://schemas.microsoft.com/office/drawing/2014/main" id="{9D26D048-E625-5ED9-90F8-150ABE2F2AB2}"/>
                </a:ext>
              </a:extLst>
            </p:cNvPr>
            <p:cNvSpPr>
              <a:spLocks noChangeArrowheads="1"/>
            </p:cNvSpPr>
            <p:nvPr/>
          </p:nvSpPr>
          <p:spPr bwMode="auto">
            <a:xfrm>
              <a:off x="7356475" y="1109246"/>
              <a:ext cx="4714875" cy="1166463"/>
            </a:xfrm>
            <a:prstGeom prst="rect">
              <a:avLst/>
            </a:prstGeom>
            <a:solidFill>
              <a:srgbClr val="CCFFFF"/>
            </a:solidFill>
          </p:spPr>
          <p:txBody>
            <a:bodyPr wrap="square">
              <a:spAutoFit/>
            </a:bodyPr>
            <a:lstStyle/>
            <a:p>
              <a:pPr algn="just">
                <a:lnSpc>
                  <a:spcPct val="120000"/>
                </a:lnSpc>
              </a:pPr>
              <a:r>
                <a:rPr lang="en-US" altLang="zh-CN" sz="2000" b="1" dirty="0">
                  <a:solidFill>
                    <a:srgbClr val="002060"/>
                  </a:solidFill>
                  <a:cs typeface="Arial" panose="020B0604020202020204" pitchFamily="34" charset="0"/>
                </a:rPr>
                <a:t>Sophisticated parts are machined;</a:t>
              </a:r>
            </a:p>
            <a:p>
              <a:pPr algn="just">
                <a:lnSpc>
                  <a:spcPct val="120000"/>
                </a:lnSpc>
              </a:pPr>
              <a:r>
                <a:rPr lang="en-US" altLang="zh-CN" sz="2000" b="1" dirty="0">
                  <a:solidFill>
                    <a:srgbClr val="002060"/>
                  </a:solidFill>
                  <a:cs typeface="Arial" panose="020B0604020202020204" pitchFamily="34" charset="0"/>
                </a:rPr>
                <a:t>EBW is applied in joining all parts;</a:t>
              </a:r>
            </a:p>
            <a:p>
              <a:pPr algn="just">
                <a:lnSpc>
                  <a:spcPct val="120000"/>
                </a:lnSpc>
              </a:pPr>
              <a:r>
                <a:rPr lang="en-US" altLang="zh-CN" sz="2000" b="1" dirty="0">
                  <a:solidFill>
                    <a:srgbClr val="002060"/>
                  </a:solidFill>
                  <a:cs typeface="Arial" panose="020B0604020202020204" pitchFamily="34" charset="0"/>
                </a:rPr>
                <a:t>Surface polishing is handcrafted;</a:t>
              </a:r>
              <a:endParaRPr lang="zh-CN" altLang="en-US" sz="2000" b="1" dirty="0">
                <a:solidFill>
                  <a:srgbClr val="002060"/>
                </a:solidFill>
                <a:cs typeface="Arial" panose="020B0604020202020204" pitchFamily="34" charset="0"/>
              </a:endParaRPr>
            </a:p>
          </p:txBody>
        </p:sp>
        <p:pic>
          <p:nvPicPr>
            <p:cNvPr id="12" name="图片 13">
              <a:extLst>
                <a:ext uri="{FF2B5EF4-FFF2-40B4-BE49-F238E27FC236}">
                  <a16:creationId xmlns:a16="http://schemas.microsoft.com/office/drawing/2014/main" id="{6F0F9F9F-DB97-4CB5-3617-E48036E02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758" y="2381534"/>
              <a:ext cx="4320629" cy="170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图片 4">
            <a:extLst>
              <a:ext uri="{FF2B5EF4-FFF2-40B4-BE49-F238E27FC236}">
                <a16:creationId xmlns:a16="http://schemas.microsoft.com/office/drawing/2014/main" id="{239ED9B4-C2FD-8BCB-4CA9-11C0152AB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3838" y="1085850"/>
            <a:ext cx="28797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id="{2DC0F1D5-3DF1-D9E9-0E62-CD19BC44AE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4475" y="3371850"/>
            <a:ext cx="284638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任意多边形: 形状 193">
            <a:extLst>
              <a:ext uri="{FF2B5EF4-FFF2-40B4-BE49-F238E27FC236}">
                <a16:creationId xmlns:a16="http://schemas.microsoft.com/office/drawing/2014/main" id="{85FA13CC-DEBF-B3DE-A39F-7D29234DF584}"/>
              </a:ext>
            </a:extLst>
          </p:cNvPr>
          <p:cNvSpPr/>
          <p:nvPr/>
        </p:nvSpPr>
        <p:spPr bwMode="auto">
          <a:xfrm>
            <a:off x="7356475" y="1290232"/>
            <a:ext cx="4714875"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defTabSz="457200">
              <a:defRPr/>
            </a:pPr>
            <a:r>
              <a:rPr lang="en-US" altLang="zh-CN" sz="2000" b="1" dirty="0">
                <a:solidFill>
                  <a:srgbClr val="FFC000"/>
                </a:solidFill>
                <a:latin typeface="微软雅黑" pitchFamily="34" charset="-122"/>
                <a:sym typeface="微软雅黑" pitchFamily="34" charset="-122"/>
              </a:rPr>
              <a:t>Overall strategy</a:t>
            </a:r>
            <a:r>
              <a:rPr lang="en-US" altLang="zh-CN" sz="2000" b="1" dirty="0">
                <a:solidFill>
                  <a:schemeClr val="bg1"/>
                </a:solidFill>
                <a:latin typeface="微软雅黑" pitchFamily="34" charset="-122"/>
                <a:sym typeface="微软雅黑" pitchFamily="34" charset="-122"/>
              </a:rPr>
              <a:t> for manufacturing</a:t>
            </a:r>
            <a:endParaRPr lang="en-GB" altLang="zh-CN" sz="2000" b="1" dirty="0">
              <a:solidFill>
                <a:schemeClr val="bg1"/>
              </a:solidFill>
              <a:latin typeface="微软雅黑" pitchFamily="34" charset="-122"/>
              <a:sym typeface="微软雅黑" pitchFamily="34" charset="-122"/>
            </a:endParaRPr>
          </a:p>
        </p:txBody>
      </p:sp>
    </p:spTree>
    <p:extLst>
      <p:ext uri="{BB962C8B-B14F-4D97-AF65-F5344CB8AC3E}">
        <p14:creationId xmlns:p14="http://schemas.microsoft.com/office/powerpoint/2010/main" val="3954391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12">
            <a:extLst>
              <a:ext uri="{FF2B5EF4-FFF2-40B4-BE49-F238E27FC236}">
                <a16:creationId xmlns:a16="http://schemas.microsoft.com/office/drawing/2014/main" id="{6366CD35-8B86-08A7-0EA3-D441DF58A937}"/>
              </a:ext>
            </a:extLst>
          </p:cNvPr>
          <p:cNvSpPr txBox="1"/>
          <p:nvPr/>
        </p:nvSpPr>
        <p:spPr>
          <a:xfrm>
            <a:off x="307471" y="25376"/>
            <a:ext cx="8922757" cy="82856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1</a:t>
            </a:r>
            <a:r>
              <a:rPr lang="en-US" altLang="zh-CN" sz="4800" b="1" dirty="0">
                <a:solidFill>
                  <a:schemeClr val="bg1"/>
                </a:solidFill>
                <a:latin typeface="Bahnschrift SemiLight Condensed" panose="020B0502040204020203" pitchFamily="34" charset="0"/>
                <a:ea typeface="微软雅黑" panose="020B0503020204020204" pitchFamily="34" charset="-122"/>
              </a:rPr>
              <a:t>:4</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noProof="0" dirty="0">
                <a:solidFill>
                  <a:schemeClr val="bg1"/>
                </a:solidFill>
                <a:latin typeface="Bahnschrift SemiLight Condensed" panose="020B0502040204020203" pitchFamily="34" charset="0"/>
                <a:ea typeface="微软雅黑" panose="020B0503020204020204" pitchFamily="34" charset="-122"/>
              </a:rPr>
              <a:t>RF Cavity Design and Manufacturing</a:t>
            </a:r>
            <a:endParaRPr kumimoji="0" lang="zh-CN" altLang="en-US" sz="4800" b="1" i="0" u="none" strike="noStrike" kern="1200" cap="none" spc="0" normalizeH="0" baseline="0" noProof="0" dirty="0">
              <a:ln>
                <a:noFill/>
              </a:ln>
              <a:solidFill>
                <a:schemeClr val="bg1"/>
              </a:solidFill>
              <a:effectLst/>
              <a:uLnTx/>
              <a:uFillTx/>
              <a:latin typeface="Bahnschrift SemiLight Condensed" panose="020B0502040204020203" pitchFamily="34" charset="0"/>
              <a:ea typeface="微软雅黑" panose="020B0503020204020204" pitchFamily="34" charset="-122"/>
            </a:endParaRPr>
          </a:p>
        </p:txBody>
      </p:sp>
      <p:sp>
        <p:nvSpPr>
          <p:cNvPr id="3" name="TextBox 2">
            <a:extLst>
              <a:ext uri="{FF2B5EF4-FFF2-40B4-BE49-F238E27FC236}">
                <a16:creationId xmlns:a16="http://schemas.microsoft.com/office/drawing/2014/main" id="{55E527DF-A0E9-E0A1-D40E-E653BF643757}"/>
              </a:ext>
            </a:extLst>
          </p:cNvPr>
          <p:cNvSpPr txBox="1"/>
          <p:nvPr/>
        </p:nvSpPr>
        <p:spPr>
          <a:xfrm>
            <a:off x="515938" y="3740195"/>
            <a:ext cx="6900861" cy="2276521"/>
          </a:xfrm>
          <a:prstGeom prst="rect">
            <a:avLst/>
          </a:prstGeom>
          <a:noFill/>
        </p:spPr>
        <p:txBody>
          <a:bodyPr wrap="square">
            <a:spAutoFit/>
          </a:bodyPr>
          <a:lstStyle/>
          <a:p>
            <a:pPr marL="285750" indent="-285750" algn="just">
              <a:lnSpc>
                <a:spcPct val="114000"/>
              </a:lnSpc>
              <a:buFont typeface="Wingdings" pitchFamily="2" charset="2"/>
              <a:buChar char="q"/>
            </a:pPr>
            <a:r>
              <a:rPr lang="en-GB" b="1"/>
              <a:t>At 1 atmosphere pressure, two small loop probes with very small coupling coefficients were used to obtain the S21 frequency sweeping curve of the quarter scale cavity, then a loaded quality factor almost equal to the unloaded quality factor Qs can be obtained. It can be known that the unloaded Qs is higher than </a:t>
            </a:r>
            <a:r>
              <a:rPr lang="en-GB" b="1">
                <a:solidFill>
                  <a:srgbClr val="C00000"/>
                </a:solidFill>
              </a:rPr>
              <a:t>42314.3</a:t>
            </a:r>
            <a:r>
              <a:rPr lang="en-GB" b="1"/>
              <a:t>, which is </a:t>
            </a:r>
            <a:r>
              <a:rPr lang="en-GB" b="1">
                <a:solidFill>
                  <a:srgbClr val="C00000"/>
                </a:solidFill>
              </a:rPr>
              <a:t>~97.3% and 96.7% of the calculated values of 43500 and 43700</a:t>
            </a:r>
            <a:r>
              <a:rPr lang="en-US" altLang="zh-CN" b="1">
                <a:solidFill>
                  <a:srgbClr val="C00000"/>
                </a:solidFill>
              </a:rPr>
              <a:t>.</a:t>
            </a:r>
            <a:r>
              <a:rPr lang="en-GB" b="1">
                <a:solidFill>
                  <a:srgbClr val="C00000"/>
                </a:solidFill>
              </a:rPr>
              <a:t> </a:t>
            </a:r>
            <a:endParaRPr lang="en-CN" b="1">
              <a:solidFill>
                <a:srgbClr val="C00000"/>
              </a:solidFill>
            </a:endParaRPr>
          </a:p>
        </p:txBody>
      </p:sp>
      <p:grpSp>
        <p:nvGrpSpPr>
          <p:cNvPr id="2" name="组合 1">
            <a:extLst>
              <a:ext uri="{FF2B5EF4-FFF2-40B4-BE49-F238E27FC236}">
                <a16:creationId xmlns:a16="http://schemas.microsoft.com/office/drawing/2014/main" id="{F91A6517-9677-497A-C978-7897C03254EE}"/>
              </a:ext>
            </a:extLst>
          </p:cNvPr>
          <p:cNvGrpSpPr/>
          <p:nvPr/>
        </p:nvGrpSpPr>
        <p:grpSpPr>
          <a:xfrm>
            <a:off x="515937" y="1330383"/>
            <a:ext cx="6900862" cy="2016168"/>
            <a:chOff x="303496" y="1354483"/>
            <a:chExt cx="5721869" cy="2016168"/>
          </a:xfrm>
        </p:grpSpPr>
        <p:sp>
          <p:nvSpPr>
            <p:cNvPr id="5" name="TextBox 9">
              <a:extLst>
                <a:ext uri="{FF2B5EF4-FFF2-40B4-BE49-F238E27FC236}">
                  <a16:creationId xmlns:a16="http://schemas.microsoft.com/office/drawing/2014/main" id="{69FD1BBE-78D7-9982-1F64-C65D2CF2A7FD}"/>
                </a:ext>
              </a:extLst>
            </p:cNvPr>
            <p:cNvSpPr txBox="1"/>
            <p:nvPr/>
          </p:nvSpPr>
          <p:spPr>
            <a:xfrm>
              <a:off x="303496" y="1834910"/>
              <a:ext cx="5721868" cy="1535741"/>
            </a:xfrm>
            <a:prstGeom prst="rect">
              <a:avLst/>
            </a:prstGeom>
            <a:solidFill>
              <a:srgbClr val="CCFFFF"/>
            </a:solidFill>
          </p:spPr>
          <p:txBody>
            <a:bodyPr wrap="square">
              <a:spAutoFit/>
            </a:bodyPr>
            <a:lstStyle>
              <a:defPPr>
                <a:defRPr lang="zh-CN"/>
              </a:defPPr>
              <a:lvl1pPr algn="just">
                <a:lnSpc>
                  <a:spcPct val="120000"/>
                </a:lnSpc>
                <a:defRPr sz="2000" b="1">
                  <a:solidFill>
                    <a:srgbClr val="002060"/>
                  </a:solidFill>
                  <a:cs typeface="Arial" panose="020B0604020202020204" pitchFamily="34" charset="0"/>
                </a:defRPr>
              </a:lvl1pPr>
            </a:lstStyle>
            <a:p>
              <a:r>
                <a:rPr lang="en-US" altLang="zh-CN" dirty="0"/>
                <a:t>Q and </a:t>
              </a:r>
              <a:r>
                <a:rPr lang="en-US" altLang="zh-CN" dirty="0" err="1"/>
                <a:t>R</a:t>
              </a:r>
              <a:r>
                <a:rPr lang="en-US" altLang="zh-CN" baseline="-25000" dirty="0" err="1"/>
                <a:t>sh</a:t>
              </a:r>
              <a:r>
                <a:rPr lang="en-US" altLang="zh-CN" dirty="0"/>
                <a:t> are good: reaches 97%; </a:t>
              </a:r>
              <a:r>
                <a:rPr lang="en-US" dirty="0"/>
                <a:t>Manufacture is green light; Tuning of the cavity is verified; The vacuum seal is verified; High Power Coupler is verified; High power test is underway.</a:t>
              </a:r>
              <a:endParaRPr lang="en-CN" dirty="0"/>
            </a:p>
          </p:txBody>
        </p:sp>
        <p:sp>
          <p:nvSpPr>
            <p:cNvPr id="6" name="任意多边形: 形状 193">
              <a:extLst>
                <a:ext uri="{FF2B5EF4-FFF2-40B4-BE49-F238E27FC236}">
                  <a16:creationId xmlns:a16="http://schemas.microsoft.com/office/drawing/2014/main" id="{CB605C13-E13B-D784-F6BE-F1DCAE78FFDE}"/>
                </a:ext>
              </a:extLst>
            </p:cNvPr>
            <p:cNvSpPr/>
            <p:nvPr/>
          </p:nvSpPr>
          <p:spPr bwMode="auto">
            <a:xfrm>
              <a:off x="303497" y="1354483"/>
              <a:ext cx="5721868" cy="52826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3175" cap="flat" cmpd="sng" algn="ctr">
              <a:gradFill>
                <a:gsLst>
                  <a:gs pos="0">
                    <a:srgbClr val="005CFA">
                      <a:alpha val="0"/>
                    </a:srgbClr>
                  </a:gs>
                  <a:gs pos="100000">
                    <a:srgbClr val="005CFA">
                      <a:alpha val="40000"/>
                    </a:srgbClr>
                  </a:gs>
                </a:gsLst>
                <a:lin ang="5400000" scaled="1"/>
              </a:gradFill>
              <a:prstDash val="solid"/>
              <a:miter lim="800000"/>
            </a:ln>
            <a:effectLst/>
          </p:spPr>
          <p:txBody>
            <a:bodyPr anchor="ctr"/>
            <a:lstStyle/>
            <a:p>
              <a:pPr defTabSz="457200">
                <a:defRPr/>
              </a:pPr>
              <a:r>
                <a:rPr lang="en-US" altLang="zh-CN" sz="2000" b="1" dirty="0">
                  <a:solidFill>
                    <a:srgbClr val="FFC000"/>
                  </a:solidFill>
                  <a:latin typeface="微软雅黑" pitchFamily="34" charset="-122"/>
                  <a:sym typeface="微软雅黑" pitchFamily="34" charset="-122"/>
                </a:rPr>
                <a:t>1:4 scale </a:t>
              </a:r>
              <a:r>
                <a:rPr lang="en-US" altLang="zh-CN" sz="2000" b="1" dirty="0">
                  <a:solidFill>
                    <a:schemeClr val="bg1"/>
                  </a:solidFill>
                  <a:latin typeface="微软雅黑" pitchFamily="34" charset="-122"/>
                  <a:sym typeface="微软雅黑" pitchFamily="34" charset="-122"/>
                </a:rPr>
                <a:t>Cavity</a:t>
              </a:r>
              <a:r>
                <a:rPr lang="zh-CN" altLang="en-US" sz="2000" b="1" dirty="0">
                  <a:solidFill>
                    <a:schemeClr val="bg1"/>
                  </a:solidFill>
                  <a:latin typeface="微软雅黑" pitchFamily="34" charset="-122"/>
                  <a:sym typeface="微软雅黑" pitchFamily="34" charset="-122"/>
                </a:rPr>
                <a:t>： </a:t>
              </a:r>
              <a:r>
                <a:rPr lang="en-US" altLang="zh-CN" sz="2000" b="1" dirty="0">
                  <a:solidFill>
                    <a:schemeClr val="bg1"/>
                  </a:solidFill>
                  <a:latin typeface="微软雅黑" pitchFamily="34" charset="-122"/>
                  <a:sym typeface="微软雅黑" pitchFamily="34" charset="-122"/>
                </a:rPr>
                <a:t>Result is promising</a:t>
              </a:r>
              <a:endParaRPr lang="en-GB" altLang="zh-CN" sz="2000" b="1" dirty="0">
                <a:solidFill>
                  <a:schemeClr val="bg1"/>
                </a:solidFill>
                <a:latin typeface="微软雅黑" pitchFamily="34" charset="-122"/>
                <a:sym typeface="微软雅黑" pitchFamily="34" charset="-122"/>
              </a:endParaRPr>
            </a:p>
          </p:txBody>
        </p:sp>
      </p:grpSp>
      <p:pic>
        <p:nvPicPr>
          <p:cNvPr id="7" name="Picture 6">
            <a:extLst>
              <a:ext uri="{FF2B5EF4-FFF2-40B4-BE49-F238E27FC236}">
                <a16:creationId xmlns:a16="http://schemas.microsoft.com/office/drawing/2014/main" id="{937362BA-3CD9-679E-EA95-446423F42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28" y="1275260"/>
            <a:ext cx="3797359" cy="2531572"/>
          </a:xfrm>
          <a:prstGeom prst="rect">
            <a:avLst/>
          </a:prstGeom>
        </p:spPr>
      </p:pic>
      <p:pic>
        <p:nvPicPr>
          <p:cNvPr id="8" name="图片 5">
            <a:extLst>
              <a:ext uri="{FF2B5EF4-FFF2-40B4-BE49-F238E27FC236}">
                <a16:creationId xmlns:a16="http://schemas.microsoft.com/office/drawing/2014/main" id="{943193C6-F79E-1D3F-6CAF-CB011BDE1FFC}"/>
              </a:ext>
            </a:extLst>
          </p:cNvPr>
          <p:cNvPicPr>
            <a:picLocks noChangeAspect="1"/>
          </p:cNvPicPr>
          <p:nvPr/>
        </p:nvPicPr>
        <p:blipFill rotWithShape="1">
          <a:blip r:embed="rId4"/>
          <a:srcRect b="727"/>
          <a:stretch/>
        </p:blipFill>
        <p:spPr>
          <a:xfrm>
            <a:off x="7696228" y="3951515"/>
            <a:ext cx="3797359" cy="2145179"/>
          </a:xfrm>
          <a:prstGeom prst="rect">
            <a:avLst/>
          </a:prstGeom>
        </p:spPr>
      </p:pic>
      <p:sp>
        <p:nvSpPr>
          <p:cNvPr id="10" name="TextBox 9">
            <a:extLst>
              <a:ext uri="{FF2B5EF4-FFF2-40B4-BE49-F238E27FC236}">
                <a16:creationId xmlns:a16="http://schemas.microsoft.com/office/drawing/2014/main" id="{B41B26D7-3E4B-60BA-C87A-5023A2E0D9C1}"/>
              </a:ext>
            </a:extLst>
          </p:cNvPr>
          <p:cNvSpPr txBox="1"/>
          <p:nvPr/>
        </p:nvSpPr>
        <p:spPr>
          <a:xfrm>
            <a:off x="9056914" y="5213408"/>
            <a:ext cx="1471878" cy="369332"/>
          </a:xfrm>
          <a:prstGeom prst="rect">
            <a:avLst/>
          </a:prstGeom>
          <a:noFill/>
        </p:spPr>
        <p:txBody>
          <a:bodyPr wrap="none" rtlCol="0">
            <a:spAutoFit/>
          </a:bodyPr>
          <a:lstStyle/>
          <a:p>
            <a:r>
              <a:rPr lang="en-CN" b="1">
                <a:solidFill>
                  <a:srgbClr val="C00000"/>
                </a:solidFill>
                <a:latin typeface="Microsoft YaHei" panose="020B0503020204020204" pitchFamily="34" charset="-122"/>
                <a:ea typeface="Microsoft YaHei" panose="020B0503020204020204" pitchFamily="34" charset="-122"/>
              </a:rPr>
              <a:t>Q</a:t>
            </a:r>
            <a:r>
              <a:rPr lang="en-US" altLang="zh-CN" b="1">
                <a:solidFill>
                  <a:srgbClr val="C00000"/>
                </a:solidFill>
                <a:latin typeface="Microsoft YaHei" panose="020B0503020204020204" pitchFamily="34" charset="-122"/>
                <a:ea typeface="Microsoft YaHei" panose="020B0503020204020204" pitchFamily="34" charset="-122"/>
              </a:rPr>
              <a:t>=42314.3</a:t>
            </a:r>
            <a:endParaRPr b="1">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66684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147482588"/>
          <p:cNvPicPr>
            <a:picLocks noChangeAspect="1"/>
          </p:cNvPicPr>
          <p:nvPr/>
        </p:nvPicPr>
        <p:blipFill>
          <a:blip r:embed="rId3">
            <a:extLst>
              <a:ext uri="{28A0092B-C50C-407E-A947-70E740481C1C}">
                <a14:useLocalDpi xmlns:a14="http://schemas.microsoft.com/office/drawing/2010/main" val="0"/>
              </a:ext>
            </a:extLst>
          </a:blip>
          <a:srcRect t="3664"/>
          <a:stretch>
            <a:fillRect/>
          </a:stretch>
        </p:blipFill>
        <p:spPr bwMode="auto">
          <a:xfrm>
            <a:off x="160810" y="3454400"/>
            <a:ext cx="38163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3"/>
          <p:cNvSpPr txBox="1">
            <a:spLocks noChangeArrowheads="1"/>
          </p:cNvSpPr>
          <p:nvPr/>
        </p:nvSpPr>
        <p:spPr bwMode="auto">
          <a:xfrm>
            <a:off x="0" y="6070600"/>
            <a:ext cx="12214225" cy="773289"/>
          </a:xfrm>
          <a:prstGeom prst="rect">
            <a:avLst/>
          </a:prstGeom>
          <a:solidFill>
            <a:srgbClr val="0070C0"/>
          </a:solidFill>
          <a:ln w="9525">
            <a:noFill/>
            <a:miter lim="800000"/>
            <a:headEnd/>
            <a:tailEnd/>
          </a:ln>
        </p:spPr>
        <p:txBody>
          <a:bodyPr>
            <a:spAutoFit/>
          </a:bodyPr>
          <a:lstStyle/>
          <a:p>
            <a:pPr>
              <a:lnSpc>
                <a:spcPts val="2800"/>
              </a:lnSpc>
              <a:defRPr/>
            </a:pPr>
            <a:r>
              <a:rPr lang="en-US" altLang="zh-CN" b="1" dirty="0">
                <a:solidFill>
                  <a:schemeClr val="bg1"/>
                </a:solidFill>
                <a:latin typeface="+mj-lt"/>
                <a:ea typeface="微软雅黑" pitchFamily="34" charset="-122"/>
              </a:rPr>
              <a:t>After obtaining the analytical magnetic field and the basic geometry of the magnets, e.g. the spiral angle, then the magnet design is initiated, to match the field distribution between the FEM and the analytical model</a:t>
            </a:r>
          </a:p>
        </p:txBody>
      </p:sp>
      <p:pic>
        <p:nvPicPr>
          <p:cNvPr id="64516" name="图片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22400"/>
            <a:ext cx="395922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图片 7" descr="BF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6525" y="1760538"/>
            <a:ext cx="44577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8423168" y="5167313"/>
            <a:ext cx="3881652" cy="708025"/>
          </a:xfrm>
          <a:prstGeom prst="rect">
            <a:avLst/>
          </a:prstGeom>
          <a:noFill/>
        </p:spPr>
        <p:txBody>
          <a:bodyPr wrap="square">
            <a:spAutoFit/>
          </a:bodyPr>
          <a:lstStyle>
            <a:defPPr>
              <a:defRPr lang="zh-CN"/>
            </a:defPPr>
            <a:lvl1pPr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sz="2000" b="1" dirty="0">
                <a:solidFill>
                  <a:srgbClr val="0000FF"/>
                </a:solidFill>
                <a:latin typeface="+mn-lt"/>
                <a:cs typeface="Times New Roman" panose="02020603050405020304" pitchFamily="18" charset="0"/>
              </a:rPr>
              <a:t>B</a:t>
            </a:r>
            <a:r>
              <a:rPr lang="en-US" altLang="zh-CN" sz="2000" b="1" baseline="-25000" dirty="0">
                <a:solidFill>
                  <a:srgbClr val="0000FF"/>
                </a:solidFill>
                <a:latin typeface="+mn-lt"/>
                <a:cs typeface="Times New Roman" panose="02020603050405020304" pitchFamily="18" charset="0"/>
              </a:rPr>
              <a:t>d</a:t>
            </a:r>
            <a:r>
              <a:rPr lang="en-US" altLang="zh-CN" sz="2000" b="1" dirty="0">
                <a:solidFill>
                  <a:srgbClr val="0000FF"/>
                </a:solidFill>
                <a:latin typeface="+mn-lt"/>
                <a:cs typeface="Times New Roman" panose="02020603050405020304" pitchFamily="18" charset="0"/>
              </a:rPr>
              <a:t>=-0.6386</a:t>
            </a:r>
            <a:r>
              <a:rPr lang="en-US" altLang="zh-CN" sz="2000" b="1" dirty="0">
                <a:solidFill>
                  <a:srgbClr val="0000FF"/>
                </a:solidFill>
                <a:latin typeface="+mn-lt"/>
                <a:cs typeface="Times New Roman" panose="02020603050405020304" pitchFamily="18" charset="0"/>
                <a:sym typeface="+mn-ea"/>
              </a:rPr>
              <a:t>*(r-23.5)</a:t>
            </a:r>
            <a:r>
              <a:rPr lang="en-US" altLang="zh-CN" sz="2000" b="1" baseline="30000" dirty="0">
                <a:solidFill>
                  <a:srgbClr val="0000FF"/>
                </a:solidFill>
                <a:latin typeface="+mn-lt"/>
                <a:cs typeface="Times New Roman" panose="02020603050405020304" pitchFamily="18" charset="0"/>
                <a:sym typeface="+mn-ea"/>
              </a:rPr>
              <a:t>3</a:t>
            </a:r>
            <a:r>
              <a:rPr lang="en-US" altLang="zh-CN" sz="2000" b="1" dirty="0">
                <a:solidFill>
                  <a:srgbClr val="0000FF"/>
                </a:solidFill>
                <a:latin typeface="+mn-lt"/>
                <a:cs typeface="Times New Roman" panose="02020603050405020304" pitchFamily="18" charset="0"/>
              </a:rPr>
              <a:t>+2.9921</a:t>
            </a:r>
            <a:r>
              <a:rPr lang="en-US" altLang="zh-CN" sz="2000" b="1" dirty="0">
                <a:solidFill>
                  <a:srgbClr val="0000FF"/>
                </a:solidFill>
                <a:latin typeface="+mn-lt"/>
                <a:cs typeface="Times New Roman" panose="02020603050405020304" pitchFamily="18" charset="0"/>
                <a:sym typeface="+mn-ea"/>
              </a:rPr>
              <a:t>*(r-23.5)</a:t>
            </a:r>
            <a:r>
              <a:rPr lang="en-US" altLang="zh-CN" sz="2000" b="1" baseline="30000" dirty="0">
                <a:solidFill>
                  <a:srgbClr val="0000FF"/>
                </a:solidFill>
                <a:latin typeface="+mn-lt"/>
                <a:cs typeface="Times New Roman" panose="02020603050405020304" pitchFamily="18" charset="0"/>
                <a:sym typeface="+mn-ea"/>
              </a:rPr>
              <a:t>2</a:t>
            </a:r>
            <a:r>
              <a:rPr lang="en-US" altLang="zh-CN" sz="2000" b="1" dirty="0">
                <a:solidFill>
                  <a:srgbClr val="0000FF"/>
                </a:solidFill>
                <a:latin typeface="+mn-lt"/>
                <a:cs typeface="Times New Roman" panose="02020603050405020304" pitchFamily="18" charset="0"/>
              </a:rPr>
              <a:t>-9.0592</a:t>
            </a:r>
            <a:r>
              <a:rPr lang="en-US" altLang="zh-CN" sz="2000" b="1" dirty="0">
                <a:solidFill>
                  <a:srgbClr val="0000FF"/>
                </a:solidFill>
                <a:latin typeface="+mn-lt"/>
                <a:cs typeface="Times New Roman" panose="02020603050405020304" pitchFamily="18" charset="0"/>
                <a:sym typeface="+mn-ea"/>
              </a:rPr>
              <a:t>*(r-23.5)</a:t>
            </a:r>
            <a:r>
              <a:rPr lang="en-US" altLang="zh-CN" sz="2000" b="1" dirty="0">
                <a:solidFill>
                  <a:srgbClr val="0000FF"/>
                </a:solidFill>
                <a:latin typeface="+mn-lt"/>
                <a:cs typeface="Times New Roman" panose="02020603050405020304" pitchFamily="18" charset="0"/>
              </a:rPr>
              <a:t>-4.6466</a:t>
            </a:r>
          </a:p>
        </p:txBody>
      </p:sp>
      <p:sp>
        <p:nvSpPr>
          <p:cNvPr id="10" name="矩形 9"/>
          <p:cNvSpPr/>
          <p:nvPr/>
        </p:nvSpPr>
        <p:spPr>
          <a:xfrm>
            <a:off x="8020050" y="1052513"/>
            <a:ext cx="4651375" cy="708025"/>
          </a:xfrm>
          <a:prstGeom prst="rect">
            <a:avLst/>
          </a:prstGeom>
          <a:noFill/>
        </p:spPr>
        <p:txBody>
          <a:bodyPr>
            <a:spAutoFit/>
          </a:bodyPr>
          <a:lstStyle>
            <a:defPPr>
              <a:defRPr lang="zh-CN"/>
            </a:defPPr>
            <a:lvl1pPr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sz="2000" b="1" dirty="0">
                <a:solidFill>
                  <a:srgbClr val="FF0000"/>
                </a:solidFill>
                <a:latin typeface="+mn-lt"/>
                <a:cs typeface="Times New Roman" panose="02020603050405020304" pitchFamily="18" charset="0"/>
              </a:rPr>
              <a:t>B</a:t>
            </a:r>
            <a:r>
              <a:rPr lang="en-US" altLang="zh-CN" sz="2000" b="1" baseline="-25000" dirty="0">
                <a:solidFill>
                  <a:srgbClr val="FF0000"/>
                </a:solidFill>
                <a:latin typeface="+mn-lt"/>
                <a:cs typeface="Times New Roman" panose="02020603050405020304" pitchFamily="18" charset="0"/>
              </a:rPr>
              <a:t>f</a:t>
            </a:r>
            <a:r>
              <a:rPr lang="en-US" altLang="zh-CN" sz="2000" b="1" dirty="0">
                <a:solidFill>
                  <a:srgbClr val="FF0000"/>
                </a:solidFill>
                <a:latin typeface="+mn-lt"/>
                <a:cs typeface="Times New Roman" panose="02020603050405020304" pitchFamily="18" charset="0"/>
              </a:rPr>
              <a:t>=0.4221</a:t>
            </a:r>
            <a:r>
              <a:rPr lang="en-US" altLang="zh-CN" sz="2000" b="1" dirty="0">
                <a:solidFill>
                  <a:srgbClr val="FF0000"/>
                </a:solidFill>
                <a:latin typeface="+mn-lt"/>
                <a:cs typeface="Times New Roman" panose="02020603050405020304" pitchFamily="18" charset="0"/>
                <a:sym typeface="+mn-ea"/>
              </a:rPr>
              <a:t>*(r-23.5)</a:t>
            </a:r>
            <a:r>
              <a:rPr lang="en-US" altLang="zh-CN" sz="2000" b="1" baseline="30000" dirty="0">
                <a:solidFill>
                  <a:srgbClr val="FF0000"/>
                </a:solidFill>
                <a:latin typeface="+mn-lt"/>
                <a:cs typeface="Times New Roman" panose="02020603050405020304" pitchFamily="18" charset="0"/>
                <a:sym typeface="+mn-ea"/>
              </a:rPr>
              <a:t>3</a:t>
            </a:r>
            <a:r>
              <a:rPr lang="en-US" altLang="zh-CN" sz="2000" b="1" dirty="0">
                <a:solidFill>
                  <a:srgbClr val="FF0000"/>
                </a:solidFill>
                <a:latin typeface="+mn-lt"/>
                <a:cs typeface="Times New Roman" panose="02020603050405020304" pitchFamily="18" charset="0"/>
              </a:rPr>
              <a:t>-1.7247</a:t>
            </a:r>
            <a:r>
              <a:rPr lang="en-US" altLang="zh-CN" sz="2000" b="1" dirty="0">
                <a:solidFill>
                  <a:srgbClr val="FF0000"/>
                </a:solidFill>
                <a:latin typeface="+mn-lt"/>
                <a:cs typeface="Times New Roman" panose="02020603050405020304" pitchFamily="18" charset="0"/>
                <a:sym typeface="+mn-ea"/>
              </a:rPr>
              <a:t>*(r-23.5)</a:t>
            </a:r>
            <a:r>
              <a:rPr lang="en-US" altLang="zh-CN" sz="2000" b="1" baseline="30000" dirty="0">
                <a:solidFill>
                  <a:srgbClr val="FF0000"/>
                </a:solidFill>
                <a:latin typeface="+mn-lt"/>
                <a:cs typeface="Times New Roman" panose="02020603050405020304" pitchFamily="18" charset="0"/>
                <a:sym typeface="+mn-ea"/>
              </a:rPr>
              <a:t>2</a:t>
            </a:r>
            <a:r>
              <a:rPr lang="en-US" altLang="zh-CN" sz="2000" b="1" dirty="0">
                <a:solidFill>
                  <a:srgbClr val="FF0000"/>
                </a:solidFill>
                <a:latin typeface="+mn-lt"/>
                <a:cs typeface="Times New Roman" panose="02020603050405020304" pitchFamily="18" charset="0"/>
                <a:sym typeface="+mn-ea"/>
              </a:rPr>
              <a:t>+</a:t>
            </a:r>
            <a:r>
              <a:rPr lang="en-US" altLang="zh-CN" sz="2000" b="1" dirty="0">
                <a:solidFill>
                  <a:srgbClr val="FF0000"/>
                </a:solidFill>
                <a:latin typeface="+mn-lt"/>
                <a:cs typeface="Times New Roman" panose="02020603050405020304" pitchFamily="18" charset="0"/>
              </a:rPr>
              <a:t>4.7565*(r-23.5)+14.8348</a:t>
            </a:r>
          </a:p>
        </p:txBody>
      </p:sp>
      <p:pic>
        <p:nvPicPr>
          <p:cNvPr id="11" name="Picture 12"/>
          <p:cNvPicPr>
            <a:picLocks noChangeAspect="1"/>
          </p:cNvPicPr>
          <p:nvPr/>
        </p:nvPicPr>
        <p:blipFill>
          <a:blip r:embed="rId6">
            <a:extLst>
              <a:ext uri="{28A0092B-C50C-407E-A947-70E740481C1C}">
                <a14:useLocalDpi xmlns:a14="http://schemas.microsoft.com/office/drawing/2010/main" val="0"/>
              </a:ext>
            </a:extLst>
          </a:blip>
          <a:srcRect t="3664"/>
          <a:stretch>
            <a:fillRect/>
          </a:stretch>
        </p:blipFill>
        <p:spPr bwMode="auto">
          <a:xfrm>
            <a:off x="160810" y="1023902"/>
            <a:ext cx="3816350" cy="250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箭头连接符 2"/>
          <p:cNvCxnSpPr/>
          <p:nvPr/>
        </p:nvCxnSpPr>
        <p:spPr>
          <a:xfrm flipH="1" flipV="1">
            <a:off x="2471351" y="2039938"/>
            <a:ext cx="6635580" cy="534988"/>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3025776" y="3895726"/>
            <a:ext cx="6538354" cy="842962"/>
          </a:xfrm>
          <a:prstGeom prst="straightConnector1">
            <a:avLst/>
          </a:prstGeom>
          <a:ln w="28575">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5"/>
          <p:cNvSpPr txBox="1">
            <a:spLocks noChangeArrowheads="1"/>
          </p:cNvSpPr>
          <p:nvPr/>
        </p:nvSpPr>
        <p:spPr bwMode="auto">
          <a:xfrm>
            <a:off x="752475" y="5051425"/>
            <a:ext cx="25019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b="1">
                <a:solidFill>
                  <a:srgbClr val="0000CC"/>
                </a:solidFill>
              </a:rPr>
              <a:t>Magnetic field </a:t>
            </a:r>
            <a:br>
              <a:rPr lang="en-US" altLang="zh-CN" sz="2000" b="1">
                <a:solidFill>
                  <a:srgbClr val="0000CC"/>
                </a:solidFill>
              </a:rPr>
            </a:br>
            <a:r>
              <a:rPr lang="en-US" altLang="zh-CN" sz="2000" b="1">
                <a:solidFill>
                  <a:srgbClr val="0000CC"/>
                </a:solidFill>
              </a:rPr>
              <a:t>of the D magnet</a:t>
            </a:r>
          </a:p>
        </p:txBody>
      </p:sp>
      <p:sp>
        <p:nvSpPr>
          <p:cNvPr id="16" name="文本框 5"/>
          <p:cNvSpPr txBox="1">
            <a:spLocks noChangeArrowheads="1"/>
          </p:cNvSpPr>
          <p:nvPr/>
        </p:nvSpPr>
        <p:spPr bwMode="auto">
          <a:xfrm>
            <a:off x="689212" y="1212835"/>
            <a:ext cx="227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b="1" dirty="0">
                <a:solidFill>
                  <a:srgbClr val="C00000"/>
                </a:solidFill>
              </a:rPr>
              <a:t>Magnetic field of the F magnet</a:t>
            </a:r>
          </a:p>
        </p:txBody>
      </p:sp>
      <p:pic>
        <p:nvPicPr>
          <p:cNvPr id="17" name="图片 16" descr="F002"/>
          <p:cNvPicPr>
            <a:picLocks noChangeAspect="1"/>
          </p:cNvPicPr>
          <p:nvPr/>
        </p:nvPicPr>
        <p:blipFill>
          <a:blip r:embed="rId7" cstate="print">
            <a:extLst>
              <a:ext uri="{28A0092B-C50C-407E-A947-70E740481C1C}">
                <a14:useLocalDpi xmlns:a14="http://schemas.microsoft.com/office/drawing/2010/main" val="0"/>
              </a:ext>
            </a:extLst>
          </a:blip>
          <a:srcRect l="19135" t="21791" r="12772" b="11501"/>
          <a:stretch>
            <a:fillRect/>
          </a:stretch>
        </p:blipFill>
        <p:spPr bwMode="auto">
          <a:xfrm>
            <a:off x="3907825" y="1010788"/>
            <a:ext cx="1550043" cy="9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D002"/>
          <p:cNvPicPr>
            <a:picLocks noChangeAspect="1"/>
          </p:cNvPicPr>
          <p:nvPr/>
        </p:nvPicPr>
        <p:blipFill>
          <a:blip r:embed="rId8">
            <a:extLst>
              <a:ext uri="{28A0092B-C50C-407E-A947-70E740481C1C}">
                <a14:useLocalDpi xmlns:a14="http://schemas.microsoft.com/office/drawing/2010/main" val="0"/>
              </a:ext>
            </a:extLst>
          </a:blip>
          <a:srcRect l="23624" t="7739" r="24028" b="8873"/>
          <a:stretch>
            <a:fillRect/>
          </a:stretch>
        </p:blipFill>
        <p:spPr bwMode="auto">
          <a:xfrm>
            <a:off x="4100513" y="5030788"/>
            <a:ext cx="76993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接箭头连接符 13"/>
          <p:cNvCxnSpPr/>
          <p:nvPr/>
        </p:nvCxnSpPr>
        <p:spPr>
          <a:xfrm>
            <a:off x="2649538" y="2851150"/>
            <a:ext cx="806450" cy="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10800000">
            <a:off x="1039813" y="2855913"/>
            <a:ext cx="806450" cy="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2" name="文本框 5"/>
          <p:cNvSpPr txBox="1">
            <a:spLocks noChangeArrowheads="1"/>
          </p:cNvSpPr>
          <p:nvPr/>
        </p:nvSpPr>
        <p:spPr bwMode="auto">
          <a:xfrm>
            <a:off x="886963" y="2424114"/>
            <a:ext cx="2501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0000CC"/>
                </a:solidFill>
              </a:rPr>
              <a:t>Orbit range</a:t>
            </a:r>
          </a:p>
        </p:txBody>
      </p:sp>
      <p:pic>
        <p:nvPicPr>
          <p:cNvPr id="23" name="图片 -2147482592" descr="引出区角向"/>
          <p:cNvPicPr>
            <a:picLocks noChangeAspect="1"/>
          </p:cNvPicPr>
          <p:nvPr/>
        </p:nvPicPr>
        <p:blipFill>
          <a:blip r:embed="rId9" cstate="print">
            <a:extLst>
              <a:ext uri="{28A0092B-C50C-407E-A947-70E740481C1C}">
                <a14:useLocalDpi xmlns:a14="http://schemas.microsoft.com/office/drawing/2010/main" val="0"/>
              </a:ext>
            </a:extLst>
          </a:blip>
          <a:srcRect l="4649" t="2873" r="27341" b="865"/>
          <a:stretch>
            <a:fillRect/>
          </a:stretch>
        </p:blipFill>
        <p:spPr bwMode="auto">
          <a:xfrm>
            <a:off x="4072281" y="2625725"/>
            <a:ext cx="3828549"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5"/>
          <p:cNvSpPr txBox="1">
            <a:spLocks noChangeArrowheads="1"/>
          </p:cNvSpPr>
          <p:nvPr/>
        </p:nvSpPr>
        <p:spPr bwMode="auto">
          <a:xfrm>
            <a:off x="4047010" y="5000625"/>
            <a:ext cx="4357215" cy="10144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r>
              <a:rPr lang="en-US" altLang="zh-CN" sz="2000" b="1" dirty="0">
                <a:solidFill>
                  <a:schemeClr val="bg1"/>
                </a:solidFill>
              </a:rPr>
              <a:t>Field distribution between FEM and soft edge model, at r=26.5m in a single cell</a:t>
            </a:r>
          </a:p>
        </p:txBody>
      </p:sp>
      <p:sp>
        <p:nvSpPr>
          <p:cNvPr id="25" name="文本框 24">
            <a:extLst>
              <a:ext uri="{FF2B5EF4-FFF2-40B4-BE49-F238E27FC236}">
                <a16:creationId xmlns:a16="http://schemas.microsoft.com/office/drawing/2014/main" id="{D5AC7438-B6A4-4068-B7C1-9280ABB99C0D}"/>
              </a:ext>
            </a:extLst>
          </p:cNvPr>
          <p:cNvSpPr txBox="1"/>
          <p:nvPr/>
        </p:nvSpPr>
        <p:spPr>
          <a:xfrm>
            <a:off x="307471" y="25376"/>
            <a:ext cx="9718272"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High-temperature superconducting magnets</a:t>
            </a:r>
          </a:p>
        </p:txBody>
      </p:sp>
    </p:spTree>
    <p:extLst>
      <p:ext uri="{BB962C8B-B14F-4D97-AF65-F5344CB8AC3E}">
        <p14:creationId xmlns:p14="http://schemas.microsoft.com/office/powerpoint/2010/main" val="984230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FAD34-9DF3-D993-D9D2-718C1DC92E0E}"/>
              </a:ext>
            </a:extLst>
          </p:cNvPr>
          <p:cNvPicPr>
            <a:picLocks noChangeAspect="1"/>
          </p:cNvPicPr>
          <p:nvPr/>
        </p:nvPicPr>
        <p:blipFill>
          <a:blip r:embed="rId2"/>
          <a:stretch>
            <a:fillRect/>
          </a:stretch>
        </p:blipFill>
        <p:spPr>
          <a:xfrm>
            <a:off x="0" y="0"/>
            <a:ext cx="12192000" cy="6852093"/>
          </a:xfrm>
          <a:prstGeom prst="rect">
            <a:avLst/>
          </a:prstGeom>
        </p:spPr>
      </p:pic>
    </p:spTree>
    <p:extLst>
      <p:ext uri="{BB962C8B-B14F-4D97-AF65-F5344CB8AC3E}">
        <p14:creationId xmlns:p14="http://schemas.microsoft.com/office/powerpoint/2010/main" val="3327804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000"/>
          <p:cNvPicPr>
            <a:picLocks noChangeAspect="1"/>
          </p:cNvPicPr>
          <p:nvPr/>
        </p:nvPicPr>
        <p:blipFill>
          <a:blip r:embed="rId3">
            <a:extLst>
              <a:ext uri="{28A0092B-C50C-407E-A947-70E740481C1C}">
                <a14:useLocalDpi xmlns:a14="http://schemas.microsoft.com/office/drawing/2010/main" val="0"/>
              </a:ext>
            </a:extLst>
          </a:blip>
          <a:srcRect l="19382" t="41930" r="19072" b="33014"/>
          <a:stretch>
            <a:fillRect/>
          </a:stretch>
        </p:blipFill>
        <p:spPr bwMode="auto">
          <a:xfrm>
            <a:off x="1234541" y="1563091"/>
            <a:ext cx="4923391" cy="162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5539" name="对象 4">
            <a:hlinkClick r:id="" action="ppaction://ole?verb=1"/>
          </p:cNvPr>
          <p:cNvGraphicFramePr>
            <a:graphicFrameLocks noChangeAspect="1"/>
          </p:cNvGraphicFramePr>
          <p:nvPr>
            <p:extLst>
              <p:ext uri="{D42A27DB-BD31-4B8C-83A1-F6EECF244321}">
                <p14:modId xmlns:p14="http://schemas.microsoft.com/office/powerpoint/2010/main" val="3074153224"/>
              </p:ext>
            </p:extLst>
          </p:nvPr>
        </p:nvGraphicFramePr>
        <p:xfrm>
          <a:off x="9866610" y="2492983"/>
          <a:ext cx="914400" cy="215900"/>
        </p:xfrm>
        <a:graphic>
          <a:graphicData uri="http://schemas.openxmlformats.org/presentationml/2006/ole">
            <mc:AlternateContent xmlns:mc="http://schemas.openxmlformats.org/markup-compatibility/2006">
              <mc:Choice xmlns:v="urn:schemas-microsoft-com:vml" Requires="v">
                <p:oleObj r:id="rId4" imgW="914400" imgH="215640" progId="Equation.KSEE3">
                  <p:embed/>
                </p:oleObj>
              </mc:Choice>
              <mc:Fallback>
                <p:oleObj r:id="rId4" imgW="914400" imgH="215640" progId="Equation.KSEE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6610" y="2492983"/>
                        <a:ext cx="914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65569" name="文本框 8"/>
          <p:cNvSpPr txBox="1">
            <a:spLocks noChangeArrowheads="1"/>
          </p:cNvSpPr>
          <p:nvPr/>
        </p:nvSpPr>
        <p:spPr bwMode="auto">
          <a:xfrm>
            <a:off x="11454" y="5648001"/>
            <a:ext cx="12180546" cy="120032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chemeClr val="bg1"/>
                </a:solidFill>
              </a:rPr>
              <a:t>The weight and dimension of each F / D magnet is equivalent to the main magnet of CYCIAE-100.</a:t>
            </a:r>
            <a:r>
              <a:rPr lang="en-US" altLang="zh-CN" b="1" dirty="0">
                <a:solidFill>
                  <a:srgbClr val="FFFF99"/>
                </a:solidFill>
              </a:rPr>
              <a:t> </a:t>
            </a:r>
            <a:r>
              <a:rPr lang="en-US" altLang="zh-CN" b="1" dirty="0">
                <a:solidFill>
                  <a:schemeClr val="bg1"/>
                </a:solidFill>
              </a:rPr>
              <a:t>Considering successful use of elliptical gap in 100 MeV cyclotron to generate radial varying gradient field, </a:t>
            </a:r>
            <a:r>
              <a:rPr lang="en-US" altLang="zh-CN" b="1" dirty="0">
                <a:solidFill>
                  <a:srgbClr val="FFFF99"/>
                </a:solidFill>
              </a:rPr>
              <a:t>the iron magnet of 2GeV FFAG could benefit a lot from the design and construction experience of the room temperature 100 MeV H</a:t>
            </a:r>
            <a:r>
              <a:rPr lang="en-US" altLang="zh-CN" b="1" baseline="30000" dirty="0">
                <a:solidFill>
                  <a:srgbClr val="FFFF99"/>
                </a:solidFill>
              </a:rPr>
              <a:t>-</a:t>
            </a:r>
            <a:r>
              <a:rPr lang="en-US" altLang="zh-CN" b="1" dirty="0">
                <a:solidFill>
                  <a:srgbClr val="FFFF99"/>
                </a:solidFill>
              </a:rPr>
              <a:t> cyclotron CYCIAE-100.</a:t>
            </a:r>
          </a:p>
        </p:txBody>
      </p:sp>
      <p:grpSp>
        <p:nvGrpSpPr>
          <p:cNvPr id="2" name="组合 1"/>
          <p:cNvGrpSpPr/>
          <p:nvPr/>
        </p:nvGrpSpPr>
        <p:grpSpPr>
          <a:xfrm>
            <a:off x="83935" y="3431081"/>
            <a:ext cx="7988503" cy="2072362"/>
            <a:chOff x="83935" y="3431081"/>
            <a:chExt cx="7988503" cy="2072362"/>
          </a:xfrm>
        </p:grpSpPr>
        <p:graphicFrame>
          <p:nvGraphicFramePr>
            <p:cNvPr id="8" name="表格 7"/>
            <p:cNvGraphicFramePr/>
            <p:nvPr>
              <p:extLst>
                <p:ext uri="{D42A27DB-BD31-4B8C-83A1-F6EECF244321}">
                  <p14:modId xmlns:p14="http://schemas.microsoft.com/office/powerpoint/2010/main" val="878334667"/>
                </p:ext>
              </p:extLst>
            </p:nvPr>
          </p:nvGraphicFramePr>
          <p:xfrm>
            <a:off x="83935" y="3431081"/>
            <a:ext cx="4971137" cy="2072362"/>
          </p:xfrm>
          <a:graphic>
            <a:graphicData uri="http://schemas.openxmlformats.org/drawingml/2006/table">
              <a:tbl>
                <a:tblPr firstRow="1" bandRow="1">
                  <a:tableStyleId>{5C22544A-7EE6-4342-B048-85BDC9FD1C3A}</a:tableStyleId>
                </a:tblPr>
                <a:tblGrid>
                  <a:gridCol w="1545599">
                    <a:extLst>
                      <a:ext uri="{9D8B030D-6E8A-4147-A177-3AD203B41FA5}">
                        <a16:colId xmlns:a16="http://schemas.microsoft.com/office/drawing/2014/main" val="20000"/>
                      </a:ext>
                    </a:extLst>
                  </a:gridCol>
                  <a:gridCol w="1153854">
                    <a:extLst>
                      <a:ext uri="{9D8B030D-6E8A-4147-A177-3AD203B41FA5}">
                        <a16:colId xmlns:a16="http://schemas.microsoft.com/office/drawing/2014/main" val="20001"/>
                      </a:ext>
                    </a:extLst>
                  </a:gridCol>
                  <a:gridCol w="998690">
                    <a:extLst>
                      <a:ext uri="{9D8B030D-6E8A-4147-A177-3AD203B41FA5}">
                        <a16:colId xmlns:a16="http://schemas.microsoft.com/office/drawing/2014/main" val="20002"/>
                      </a:ext>
                    </a:extLst>
                  </a:gridCol>
                  <a:gridCol w="1272994">
                    <a:extLst>
                      <a:ext uri="{9D8B030D-6E8A-4147-A177-3AD203B41FA5}">
                        <a16:colId xmlns:a16="http://schemas.microsoft.com/office/drawing/2014/main" val="20003"/>
                      </a:ext>
                    </a:extLst>
                  </a:gridCol>
                </a:tblGrid>
                <a:tr h="693679">
                  <a:tc>
                    <a:txBody>
                      <a:bodyPr/>
                      <a:lstStyle/>
                      <a:p>
                        <a:pPr>
                          <a:buNone/>
                        </a:pPr>
                        <a:endParaRPr lang="zh-CN" altLang="en-US" sz="1600" dirty="0"/>
                      </a:p>
                    </a:txBody>
                    <a:tcPr marL="91431" marR="91431" marT="45679" marB="45679">
                      <a:solidFill>
                        <a:srgbClr val="0070C0"/>
                      </a:solidFill>
                    </a:tcPr>
                  </a:tc>
                  <a:tc>
                    <a:txBody>
                      <a:bodyPr/>
                      <a:lstStyle/>
                      <a:p>
                        <a:pPr algn="ctr">
                          <a:buNone/>
                        </a:pPr>
                        <a:r>
                          <a:rPr lang="en-US" altLang="zh-CN" sz="1800" dirty="0">
                            <a:sym typeface="+mn-ea"/>
                          </a:rPr>
                          <a:t>Length/Diam. (m)</a:t>
                        </a:r>
                      </a:p>
                    </a:txBody>
                    <a:tcPr marL="91431" marR="91431" marT="45679" marB="45679">
                      <a:solidFill>
                        <a:srgbClr val="0070C0"/>
                      </a:solidFill>
                    </a:tcPr>
                  </a:tc>
                  <a:tc>
                    <a:txBody>
                      <a:bodyPr/>
                      <a:lstStyle/>
                      <a:p>
                        <a:pPr algn="ctr">
                          <a:buNone/>
                        </a:pPr>
                        <a:r>
                          <a:rPr lang="en-US" altLang="zh-CN" sz="1800" dirty="0">
                            <a:sym typeface="+mn-ea"/>
                          </a:rPr>
                          <a:t>Weight (ton)</a:t>
                        </a:r>
                        <a:endParaRPr lang="en-US" altLang="zh-CN" sz="1800" dirty="0"/>
                      </a:p>
                    </a:txBody>
                    <a:tcPr marL="91431" marR="91431" marT="45679" marB="45679">
                      <a:solidFill>
                        <a:srgbClr val="0070C0"/>
                      </a:solidFill>
                    </a:tcPr>
                  </a:tc>
                  <a:tc>
                    <a:txBody>
                      <a:bodyPr/>
                      <a:lstStyle/>
                      <a:p>
                        <a:pPr algn="ctr">
                          <a:buNone/>
                        </a:pPr>
                        <a:r>
                          <a:rPr lang="en-US" altLang="zh-CN" sz="1800" dirty="0"/>
                          <a:t>Magnetic field (T)</a:t>
                        </a:r>
                      </a:p>
                    </a:txBody>
                    <a:tcPr marL="91431" marR="91431" marT="45679" marB="45679">
                      <a:solidFill>
                        <a:srgbClr val="0070C0"/>
                      </a:solidFill>
                    </a:tcPr>
                  </a:tc>
                  <a:extLst>
                    <a:ext uri="{0D108BD9-81ED-4DB2-BD59-A6C34878D82A}">
                      <a16:rowId xmlns:a16="http://schemas.microsoft.com/office/drawing/2014/main" val="10000"/>
                    </a:ext>
                  </a:extLst>
                </a:tr>
                <a:tr h="456014">
                  <a:tc>
                    <a:txBody>
                      <a:bodyPr/>
                      <a:lstStyle/>
                      <a:p>
                        <a:pPr>
                          <a:buNone/>
                        </a:pPr>
                        <a:r>
                          <a:rPr lang="en-US" altLang="zh-CN" sz="1800" b="1" dirty="0"/>
                          <a:t>F Bend</a:t>
                        </a:r>
                      </a:p>
                    </a:txBody>
                    <a:tcPr marL="91431" marR="91431" marT="45679" marB="45679"/>
                  </a:tc>
                  <a:tc>
                    <a:txBody>
                      <a:bodyPr/>
                      <a:lstStyle/>
                      <a:p>
                        <a:pPr algn="ctr">
                          <a:buNone/>
                        </a:pPr>
                        <a:r>
                          <a:rPr lang="en-US" altLang="zh-CN" sz="1800" b="1" dirty="0"/>
                          <a:t>~5.4</a:t>
                        </a:r>
                      </a:p>
                    </a:txBody>
                    <a:tcPr marL="91431" marR="91431" marT="45679" marB="45679"/>
                  </a:tc>
                  <a:tc>
                    <a:txBody>
                      <a:bodyPr/>
                      <a:lstStyle/>
                      <a:p>
                        <a:pPr algn="ctr">
                          <a:buNone/>
                        </a:pPr>
                        <a:r>
                          <a:rPr lang="en-US" altLang="zh-CN" sz="1800" b="1" dirty="0"/>
                          <a:t>~386</a:t>
                        </a:r>
                      </a:p>
                    </a:txBody>
                    <a:tcPr marL="91431" marR="91431" marT="45679" marB="45679"/>
                  </a:tc>
                  <a:tc>
                    <a:txBody>
                      <a:bodyPr/>
                      <a:lstStyle/>
                      <a:p>
                        <a:pPr algn="ctr">
                          <a:buNone/>
                        </a:pPr>
                        <a:r>
                          <a:rPr lang="en-US" altLang="zh-CN" sz="1800" b="1" dirty="0"/>
                          <a:t>1.5~2.7</a:t>
                        </a:r>
                      </a:p>
                    </a:txBody>
                    <a:tcPr marL="91431" marR="91431" marT="45679" marB="45679"/>
                  </a:tc>
                  <a:extLst>
                    <a:ext uri="{0D108BD9-81ED-4DB2-BD59-A6C34878D82A}">
                      <a16:rowId xmlns:a16="http://schemas.microsoft.com/office/drawing/2014/main" val="10001"/>
                    </a:ext>
                  </a:extLst>
                </a:tr>
                <a:tr h="466655">
                  <a:tc>
                    <a:txBody>
                      <a:bodyPr/>
                      <a:lstStyle/>
                      <a:p>
                        <a:pPr>
                          <a:buNone/>
                        </a:pPr>
                        <a:r>
                          <a:rPr lang="en-US" altLang="zh-CN" sz="1800" b="1"/>
                          <a:t>D Bend</a:t>
                        </a:r>
                      </a:p>
                    </a:txBody>
                    <a:tcPr marL="91431" marR="91431" marT="45679" marB="45679"/>
                  </a:tc>
                  <a:tc>
                    <a:txBody>
                      <a:bodyPr/>
                      <a:lstStyle/>
                      <a:p>
                        <a:pPr algn="ctr">
                          <a:buNone/>
                        </a:pPr>
                        <a:r>
                          <a:rPr lang="en-US" altLang="zh-CN" sz="1800" b="1" dirty="0"/>
                          <a:t>~5.4</a:t>
                        </a:r>
                      </a:p>
                    </a:txBody>
                    <a:tcPr marL="91431" marR="91431" marT="45679" marB="45679"/>
                  </a:tc>
                  <a:tc>
                    <a:txBody>
                      <a:bodyPr/>
                      <a:lstStyle/>
                      <a:p>
                        <a:pPr algn="ctr">
                          <a:buNone/>
                        </a:pPr>
                        <a:r>
                          <a:rPr lang="en-US" altLang="zh-CN" sz="1800" b="1" dirty="0"/>
                          <a:t>~266</a:t>
                        </a:r>
                      </a:p>
                    </a:txBody>
                    <a:tcPr marL="91431" marR="91431" marT="45679" marB="45679"/>
                  </a:tc>
                  <a:tc>
                    <a:txBody>
                      <a:bodyPr/>
                      <a:lstStyle/>
                      <a:p>
                        <a:pPr algn="ctr">
                          <a:buNone/>
                        </a:pPr>
                        <a:r>
                          <a:rPr lang="en-US" altLang="zh-CN" sz="1800" b="1" dirty="0"/>
                          <a:t>-1.0~-2.4</a:t>
                        </a:r>
                      </a:p>
                    </a:txBody>
                    <a:tcPr marL="91431" marR="91431" marT="45679" marB="45679"/>
                  </a:tc>
                  <a:extLst>
                    <a:ext uri="{0D108BD9-81ED-4DB2-BD59-A6C34878D82A}">
                      <a16:rowId xmlns:a16="http://schemas.microsoft.com/office/drawing/2014/main" val="10002"/>
                    </a:ext>
                  </a:extLst>
                </a:tr>
                <a:tr h="456014">
                  <a:tc>
                    <a:txBody>
                      <a:bodyPr/>
                      <a:lstStyle/>
                      <a:p>
                        <a:pPr>
                          <a:buNone/>
                        </a:pPr>
                        <a:r>
                          <a:rPr lang="en-US" altLang="zh-CN" sz="1800" b="1" dirty="0"/>
                          <a:t>CYCIAE-100</a:t>
                        </a:r>
                      </a:p>
                    </a:txBody>
                    <a:tcPr marL="91431" marR="91431" marT="45679" marB="45679"/>
                  </a:tc>
                  <a:tc>
                    <a:txBody>
                      <a:bodyPr/>
                      <a:lstStyle/>
                      <a:p>
                        <a:pPr algn="ctr">
                          <a:buNone/>
                        </a:pPr>
                        <a:r>
                          <a:rPr lang="en-US" altLang="zh-CN" sz="1800" b="1" dirty="0"/>
                          <a:t>6.2</a:t>
                        </a:r>
                      </a:p>
                    </a:txBody>
                    <a:tcPr marL="91431" marR="91431" marT="45679" marB="45679"/>
                  </a:tc>
                  <a:tc>
                    <a:txBody>
                      <a:bodyPr/>
                      <a:lstStyle/>
                      <a:p>
                        <a:pPr algn="ctr">
                          <a:buNone/>
                        </a:pPr>
                        <a:r>
                          <a:rPr lang="en-US" altLang="zh-CN" sz="1800" b="1" dirty="0"/>
                          <a:t>435</a:t>
                        </a:r>
                      </a:p>
                    </a:txBody>
                    <a:tcPr marL="91431" marR="91431" marT="45679" marB="45679"/>
                  </a:tc>
                  <a:tc>
                    <a:txBody>
                      <a:bodyPr/>
                      <a:lstStyle/>
                      <a:p>
                        <a:pPr algn="ctr">
                          <a:buNone/>
                        </a:pPr>
                        <a:r>
                          <a:rPr lang="en-US" altLang="zh-CN" sz="1800" b="1" dirty="0"/>
                          <a:t>0.3~1.36</a:t>
                        </a:r>
                      </a:p>
                    </a:txBody>
                    <a:tcPr marL="91431" marR="91431" marT="45679" marB="45679"/>
                  </a:tc>
                  <a:extLst>
                    <a:ext uri="{0D108BD9-81ED-4DB2-BD59-A6C34878D82A}">
                      <a16:rowId xmlns:a16="http://schemas.microsoft.com/office/drawing/2014/main" val="10003"/>
                    </a:ext>
                  </a:extLst>
                </a:tr>
              </a:tbl>
            </a:graphicData>
          </a:graphic>
        </p:graphicFrame>
        <p:pic>
          <p:nvPicPr>
            <p:cNvPr id="65573" name="Picture 4" descr="17-回旋加速器进厂安装"/>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9688" y="3431081"/>
              <a:ext cx="29527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p:cNvSpPr txBox="1">
              <a:spLocks noChangeArrowheads="1"/>
            </p:cNvSpPr>
            <p:nvPr/>
          </p:nvSpPr>
          <p:spPr bwMode="auto">
            <a:xfrm>
              <a:off x="5085864" y="3498635"/>
              <a:ext cx="1352550" cy="708025"/>
            </a:xfrm>
            <a:prstGeom prst="rect">
              <a:avLst/>
            </a:prstGeom>
            <a:noFill/>
            <a:ln>
              <a:noFill/>
            </a:ln>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algn="r"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algn="r"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algn="r"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algn="r"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a:defRPr/>
              </a:pPr>
              <a:r>
                <a:rPr lang="en-US" altLang="zh-CN" sz="2000" b="1" dirty="0">
                  <a:solidFill>
                    <a:schemeClr val="bg1"/>
                  </a:solidFill>
                  <a:latin typeface="+mj-lt"/>
                  <a:ea typeface="微软雅黑" panose="020B0503020204020204" pitchFamily="34" charset="-122"/>
                </a:rPr>
                <a:t>100MeV: 435 ton</a:t>
              </a:r>
            </a:p>
          </p:txBody>
        </p:sp>
      </p:grpSp>
      <p:sp>
        <p:nvSpPr>
          <p:cNvPr id="20" name="矩形 19"/>
          <p:cNvSpPr/>
          <p:nvPr/>
        </p:nvSpPr>
        <p:spPr>
          <a:xfrm>
            <a:off x="2430020" y="1740708"/>
            <a:ext cx="3451676" cy="646113"/>
          </a:xfrm>
          <a:prstGeom prst="rect">
            <a:avLst/>
          </a:prstGeom>
          <a:noFill/>
        </p:spPr>
        <p:txBody>
          <a:bodyPr wrap="square">
            <a:spAutoFit/>
          </a:bodyPr>
          <a:lstStyle/>
          <a:p>
            <a:pPr>
              <a:defRPr/>
            </a:pPr>
            <a:r>
              <a:rPr lang="en-US" altLang="zh-CN" b="1" dirty="0">
                <a:solidFill>
                  <a:srgbClr val="FF0000"/>
                </a:solidFill>
                <a:latin typeface="+mn-lt"/>
                <a:cs typeface="Times New Roman" panose="02020603050405020304" pitchFamily="18" charset="0"/>
              </a:rPr>
              <a:t>B</a:t>
            </a:r>
            <a:r>
              <a:rPr lang="en-US" altLang="zh-CN" b="1" baseline="-25000" dirty="0">
                <a:solidFill>
                  <a:srgbClr val="FF0000"/>
                </a:solidFill>
                <a:latin typeface="+mn-lt"/>
                <a:cs typeface="Times New Roman" panose="02020603050405020304" pitchFamily="18" charset="0"/>
              </a:rPr>
              <a:t>f</a:t>
            </a:r>
            <a:r>
              <a:rPr lang="en-US" altLang="zh-CN" b="1" dirty="0">
                <a:solidFill>
                  <a:srgbClr val="FF0000"/>
                </a:solidFill>
                <a:latin typeface="+mn-lt"/>
                <a:cs typeface="Times New Roman" panose="02020603050405020304" pitchFamily="18" charset="0"/>
              </a:rPr>
              <a:t>=0.4221</a:t>
            </a:r>
            <a:r>
              <a:rPr lang="en-US" altLang="zh-CN" b="1" dirty="0">
                <a:solidFill>
                  <a:srgbClr val="FF0000"/>
                </a:solidFill>
                <a:latin typeface="+mn-lt"/>
                <a:cs typeface="Times New Roman" panose="02020603050405020304" pitchFamily="18" charset="0"/>
                <a:sym typeface="+mn-ea"/>
              </a:rPr>
              <a:t>*(r-23.5)</a:t>
            </a:r>
            <a:r>
              <a:rPr lang="en-US" altLang="zh-CN" b="1" baseline="30000" dirty="0">
                <a:solidFill>
                  <a:srgbClr val="FF0000"/>
                </a:solidFill>
                <a:latin typeface="+mn-lt"/>
                <a:cs typeface="Times New Roman" panose="02020603050405020304" pitchFamily="18" charset="0"/>
                <a:sym typeface="+mn-ea"/>
              </a:rPr>
              <a:t>3</a:t>
            </a:r>
            <a:r>
              <a:rPr lang="en-US" altLang="zh-CN" b="1" dirty="0">
                <a:solidFill>
                  <a:srgbClr val="FF0000"/>
                </a:solidFill>
                <a:latin typeface="+mn-lt"/>
                <a:cs typeface="Times New Roman" panose="02020603050405020304" pitchFamily="18" charset="0"/>
              </a:rPr>
              <a:t>-1.7247</a:t>
            </a:r>
            <a:r>
              <a:rPr lang="en-US" altLang="zh-CN" b="1" dirty="0">
                <a:solidFill>
                  <a:srgbClr val="FF0000"/>
                </a:solidFill>
                <a:latin typeface="+mn-lt"/>
                <a:cs typeface="Times New Roman" panose="02020603050405020304" pitchFamily="18" charset="0"/>
                <a:sym typeface="+mn-ea"/>
              </a:rPr>
              <a:t>*(r-23.5)</a:t>
            </a:r>
            <a:r>
              <a:rPr lang="en-US" altLang="zh-CN" b="1" baseline="30000" dirty="0">
                <a:solidFill>
                  <a:srgbClr val="FF0000"/>
                </a:solidFill>
                <a:latin typeface="+mn-lt"/>
                <a:cs typeface="Times New Roman" panose="02020603050405020304" pitchFamily="18" charset="0"/>
                <a:sym typeface="+mn-ea"/>
              </a:rPr>
              <a:t>2</a:t>
            </a:r>
            <a:r>
              <a:rPr lang="en-US" altLang="zh-CN" b="1" dirty="0">
                <a:solidFill>
                  <a:srgbClr val="FF0000"/>
                </a:solidFill>
                <a:latin typeface="+mn-lt"/>
                <a:cs typeface="Times New Roman" panose="02020603050405020304" pitchFamily="18" charset="0"/>
                <a:sym typeface="+mn-ea"/>
              </a:rPr>
              <a:t>+</a:t>
            </a:r>
            <a:r>
              <a:rPr lang="en-US" altLang="zh-CN" b="1" dirty="0">
                <a:solidFill>
                  <a:srgbClr val="FF0000"/>
                </a:solidFill>
                <a:latin typeface="+mn-lt"/>
                <a:cs typeface="Times New Roman" panose="02020603050405020304" pitchFamily="18" charset="0"/>
              </a:rPr>
              <a:t>4.7565*(r-23.5)+14.8348</a:t>
            </a:r>
          </a:p>
        </p:txBody>
      </p:sp>
      <p:pic>
        <p:nvPicPr>
          <p:cNvPr id="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16837" t="57233" r="17023" b="6026"/>
          <a:stretch>
            <a:fillRect/>
          </a:stretch>
        </p:blipFill>
        <p:spPr bwMode="auto">
          <a:xfrm>
            <a:off x="8148099" y="4328716"/>
            <a:ext cx="4043901" cy="121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文本框 9"/>
          <p:cNvSpPr txBox="1">
            <a:spLocks noChangeArrowheads="1"/>
          </p:cNvSpPr>
          <p:nvPr/>
        </p:nvSpPr>
        <p:spPr bwMode="auto">
          <a:xfrm>
            <a:off x="8087626" y="3394708"/>
            <a:ext cx="39630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defRPr/>
            </a:pPr>
            <a:r>
              <a:rPr lang="en-US" altLang="zh-CN" sz="2000" b="1" dirty="0">
                <a:solidFill>
                  <a:srgbClr val="0070C0"/>
                </a:solidFill>
                <a:latin typeface="+mn-lt"/>
              </a:rPr>
              <a:t>Elliptical pole profile of CYCIAE-100 magnet</a:t>
            </a:r>
          </a:p>
        </p:txBody>
      </p:sp>
      <p:pic>
        <p:nvPicPr>
          <p:cNvPr id="23" name="图片 22" descr="D000"/>
          <p:cNvPicPr>
            <a:picLocks noChangeAspect="1"/>
          </p:cNvPicPr>
          <p:nvPr/>
        </p:nvPicPr>
        <p:blipFill>
          <a:blip r:embed="rId8">
            <a:extLst>
              <a:ext uri="{28A0092B-C50C-407E-A947-70E740481C1C}">
                <a14:useLocalDpi xmlns:a14="http://schemas.microsoft.com/office/drawing/2010/main" val="0"/>
              </a:ext>
            </a:extLst>
          </a:blip>
          <a:srcRect l="8417" t="36919" r="5290" b="20024"/>
          <a:stretch>
            <a:fillRect/>
          </a:stretch>
        </p:blipFill>
        <p:spPr bwMode="auto">
          <a:xfrm>
            <a:off x="6157932" y="1593126"/>
            <a:ext cx="4789252" cy="179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23"/>
          <p:cNvSpPr/>
          <p:nvPr/>
        </p:nvSpPr>
        <p:spPr>
          <a:xfrm>
            <a:off x="7077175" y="1716668"/>
            <a:ext cx="3838575" cy="646113"/>
          </a:xfrm>
          <a:prstGeom prst="rect">
            <a:avLst/>
          </a:prstGeom>
          <a:noFill/>
        </p:spPr>
        <p:txBody>
          <a:bodyPr wrap="square">
            <a:spAutoFit/>
          </a:bodyPr>
          <a:lstStyle/>
          <a:p>
            <a:pPr>
              <a:defRPr/>
            </a:pPr>
            <a:r>
              <a:rPr lang="en-US" altLang="zh-CN" b="1" dirty="0">
                <a:solidFill>
                  <a:srgbClr val="FF0000"/>
                </a:solidFill>
                <a:latin typeface="+mn-lt"/>
                <a:cs typeface="Times New Roman" panose="02020603050405020304" pitchFamily="18" charset="0"/>
              </a:rPr>
              <a:t>B</a:t>
            </a:r>
            <a:r>
              <a:rPr lang="en-US" altLang="zh-CN" b="1" baseline="-25000" dirty="0">
                <a:solidFill>
                  <a:srgbClr val="FF0000"/>
                </a:solidFill>
                <a:latin typeface="+mn-lt"/>
                <a:cs typeface="Times New Roman" panose="02020603050405020304" pitchFamily="18" charset="0"/>
              </a:rPr>
              <a:t>d</a:t>
            </a:r>
            <a:r>
              <a:rPr lang="en-US" altLang="zh-CN" b="1" dirty="0">
                <a:solidFill>
                  <a:srgbClr val="FF0000"/>
                </a:solidFill>
                <a:latin typeface="+mn-lt"/>
                <a:cs typeface="Times New Roman" panose="02020603050405020304" pitchFamily="18" charset="0"/>
              </a:rPr>
              <a:t>=-0.6386</a:t>
            </a:r>
            <a:r>
              <a:rPr lang="en-US" altLang="zh-CN" b="1" dirty="0">
                <a:solidFill>
                  <a:srgbClr val="FF0000"/>
                </a:solidFill>
                <a:latin typeface="+mn-lt"/>
                <a:cs typeface="Times New Roman" panose="02020603050405020304" pitchFamily="18" charset="0"/>
                <a:sym typeface="+mn-ea"/>
              </a:rPr>
              <a:t>*(r-23.5)</a:t>
            </a:r>
            <a:r>
              <a:rPr lang="en-US" altLang="zh-CN" b="1" baseline="30000" dirty="0">
                <a:solidFill>
                  <a:srgbClr val="FF0000"/>
                </a:solidFill>
                <a:latin typeface="+mn-lt"/>
                <a:cs typeface="Times New Roman" panose="02020603050405020304" pitchFamily="18" charset="0"/>
                <a:sym typeface="+mn-ea"/>
              </a:rPr>
              <a:t>3</a:t>
            </a:r>
            <a:r>
              <a:rPr lang="en-US" altLang="zh-CN" b="1" dirty="0">
                <a:solidFill>
                  <a:srgbClr val="FF0000"/>
                </a:solidFill>
                <a:latin typeface="+mn-lt"/>
                <a:cs typeface="Times New Roman" panose="02020603050405020304" pitchFamily="18" charset="0"/>
              </a:rPr>
              <a:t>+2.9921</a:t>
            </a:r>
            <a:r>
              <a:rPr lang="en-US" altLang="zh-CN" b="1" dirty="0">
                <a:solidFill>
                  <a:srgbClr val="FF0000"/>
                </a:solidFill>
                <a:latin typeface="+mn-lt"/>
                <a:cs typeface="Times New Roman" panose="02020603050405020304" pitchFamily="18" charset="0"/>
                <a:sym typeface="+mn-ea"/>
              </a:rPr>
              <a:t>*(r-23.5)</a:t>
            </a:r>
            <a:r>
              <a:rPr lang="en-US" altLang="zh-CN" b="1" baseline="30000" dirty="0">
                <a:solidFill>
                  <a:srgbClr val="FF0000"/>
                </a:solidFill>
                <a:latin typeface="+mn-lt"/>
                <a:cs typeface="Times New Roman" panose="02020603050405020304" pitchFamily="18" charset="0"/>
                <a:sym typeface="+mn-ea"/>
              </a:rPr>
              <a:t>2</a:t>
            </a:r>
            <a:r>
              <a:rPr lang="en-US" altLang="zh-CN" b="1" dirty="0">
                <a:solidFill>
                  <a:srgbClr val="FF0000"/>
                </a:solidFill>
                <a:latin typeface="+mn-lt"/>
                <a:cs typeface="Times New Roman" panose="02020603050405020304" pitchFamily="18" charset="0"/>
              </a:rPr>
              <a:t>-9.0592</a:t>
            </a:r>
            <a:r>
              <a:rPr lang="en-US" altLang="zh-CN" b="1" dirty="0">
                <a:solidFill>
                  <a:srgbClr val="FF0000"/>
                </a:solidFill>
                <a:latin typeface="+mn-lt"/>
                <a:cs typeface="Times New Roman" panose="02020603050405020304" pitchFamily="18" charset="0"/>
                <a:sym typeface="+mn-ea"/>
              </a:rPr>
              <a:t>*(r-23.5)</a:t>
            </a:r>
            <a:r>
              <a:rPr lang="en-US" altLang="zh-CN" b="1" dirty="0">
                <a:solidFill>
                  <a:srgbClr val="FF0000"/>
                </a:solidFill>
                <a:latin typeface="+mn-lt"/>
                <a:cs typeface="Times New Roman" panose="02020603050405020304" pitchFamily="18" charset="0"/>
              </a:rPr>
              <a:t>-4.6466</a:t>
            </a:r>
          </a:p>
        </p:txBody>
      </p:sp>
      <p:sp>
        <p:nvSpPr>
          <p:cNvPr id="15" name="Line 6"/>
          <p:cNvSpPr>
            <a:spLocks noChangeShapeType="1"/>
          </p:cNvSpPr>
          <p:nvPr/>
        </p:nvSpPr>
        <p:spPr bwMode="auto">
          <a:xfrm>
            <a:off x="7427700" y="4157490"/>
            <a:ext cx="1049036" cy="772861"/>
          </a:xfrm>
          <a:prstGeom prst="line">
            <a:avLst/>
          </a:prstGeom>
          <a:noFill/>
          <a:ln w="5715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 name="文本框 6"/>
          <p:cNvSpPr txBox="1">
            <a:spLocks noChangeArrowheads="1"/>
          </p:cNvSpPr>
          <p:nvPr/>
        </p:nvSpPr>
        <p:spPr bwMode="auto">
          <a:xfrm>
            <a:off x="0" y="1020248"/>
            <a:ext cx="112199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b="1" dirty="0">
                <a:solidFill>
                  <a:srgbClr val="C00000"/>
                </a:solidFill>
                <a:latin typeface="Times New Roman" panose="02020603050405020304" pitchFamily="18" charset="0"/>
                <a:cs typeface="Times New Roman" panose="02020603050405020304" pitchFamily="18" charset="0"/>
                <a:sym typeface="宋体" panose="02010600030101010101" pitchFamily="2" charset="-122"/>
              </a:rPr>
              <a:t>Magnet key tech: manufacture, mapping &amp; shimming large range pole profile</a:t>
            </a:r>
            <a:endParaRPr lang="zh-CN" altLang="en-US" sz="2400" dirty="0">
              <a:latin typeface="Times New Roman" panose="02020603050405020304" pitchFamily="18" charset="0"/>
              <a:cs typeface="Times New Roman" panose="02020603050405020304" pitchFamily="18" charset="0"/>
            </a:endParaRPr>
          </a:p>
        </p:txBody>
      </p:sp>
      <p:sp>
        <p:nvSpPr>
          <p:cNvPr id="3" name="文本框 24">
            <a:extLst>
              <a:ext uri="{FF2B5EF4-FFF2-40B4-BE49-F238E27FC236}">
                <a16:creationId xmlns:a16="http://schemas.microsoft.com/office/drawing/2014/main" id="{90DEFA52-85F0-F499-866A-A13B9440393A}"/>
              </a:ext>
            </a:extLst>
          </p:cNvPr>
          <p:cNvSpPr txBox="1"/>
          <p:nvPr/>
        </p:nvSpPr>
        <p:spPr>
          <a:xfrm>
            <a:off x="307471" y="25376"/>
            <a:ext cx="9718272"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High-temperature superconducting magnets</a:t>
            </a:r>
          </a:p>
        </p:txBody>
      </p:sp>
    </p:spTree>
    <p:extLst>
      <p:ext uri="{BB962C8B-B14F-4D97-AF65-F5344CB8AC3E}">
        <p14:creationId xmlns:p14="http://schemas.microsoft.com/office/powerpoint/2010/main" val="418746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5569"/>
                                        </p:tgtEl>
                                        <p:attrNameLst>
                                          <p:attrName>style.visibility</p:attrName>
                                        </p:attrNameLst>
                                      </p:cBhvr>
                                      <p:to>
                                        <p:strVal val="visible"/>
                                      </p:to>
                                    </p:set>
                                    <p:anim calcmode="lin" valueType="num">
                                      <p:cBhvr additive="base">
                                        <p:cTn id="23" dur="500" fill="hold"/>
                                        <p:tgtEl>
                                          <p:spTgt spid="65569"/>
                                        </p:tgtEl>
                                        <p:attrNameLst>
                                          <p:attrName>ppt_x</p:attrName>
                                        </p:attrNameLst>
                                      </p:cBhvr>
                                      <p:tavLst>
                                        <p:tav tm="0">
                                          <p:val>
                                            <p:strVal val="#ppt_x"/>
                                          </p:val>
                                        </p:tav>
                                        <p:tav tm="100000">
                                          <p:val>
                                            <p:strVal val="#ppt_x"/>
                                          </p:val>
                                        </p:tav>
                                      </p:tavLst>
                                    </p:anim>
                                    <p:anim calcmode="lin" valueType="num">
                                      <p:cBhvr additive="base">
                                        <p:cTn id="24" dur="500" fill="hold"/>
                                        <p:tgtEl>
                                          <p:spTgt spid="65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9" grpId="0" animBg="1"/>
      <p:bldP spid="22" grpId="0"/>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p:cNvSpPr txBox="1">
            <a:spLocks noChangeArrowheads="1"/>
          </p:cNvSpPr>
          <p:nvPr/>
        </p:nvSpPr>
        <p:spPr bwMode="auto">
          <a:xfrm>
            <a:off x="0" y="1065856"/>
            <a:ext cx="9378778" cy="52322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just">
              <a:defRPr sz="1600">
                <a:solidFill>
                  <a:schemeClr val="bg1"/>
                </a:solidFill>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vl6pPr fontAlgn="base">
              <a:spcBef>
                <a:spcPct val="0"/>
              </a:spcBef>
              <a:spcAft>
                <a:spcPct val="0"/>
              </a:spcAft>
              <a:buFont typeface="Arial" panose="020B0604020202020204" pitchFamily="34" charset="0"/>
              <a:defRPr>
                <a:latin typeface="Arial" panose="020B0604020202020204" pitchFamily="34" charset="0"/>
              </a:defRPr>
            </a:lvl6pPr>
            <a:lvl7pPr fontAlgn="base">
              <a:spcBef>
                <a:spcPct val="0"/>
              </a:spcBef>
              <a:spcAft>
                <a:spcPct val="0"/>
              </a:spcAft>
              <a:buFont typeface="Arial" panose="020B0604020202020204" pitchFamily="34" charset="0"/>
              <a:defRPr>
                <a:latin typeface="Arial" panose="020B0604020202020204" pitchFamily="34" charset="0"/>
              </a:defRPr>
            </a:lvl7pPr>
            <a:lvl8pPr fontAlgn="base">
              <a:spcBef>
                <a:spcPct val="0"/>
              </a:spcBef>
              <a:spcAft>
                <a:spcPct val="0"/>
              </a:spcAft>
              <a:buFont typeface="Arial" panose="020B0604020202020204" pitchFamily="34" charset="0"/>
              <a:defRPr>
                <a:latin typeface="Arial" panose="020B0604020202020204" pitchFamily="34" charset="0"/>
              </a:defRPr>
            </a:lvl8pPr>
            <a:lvl9pPr fontAlgn="base">
              <a:spcBef>
                <a:spcPct val="0"/>
              </a:spcBef>
              <a:spcAft>
                <a:spcPct val="0"/>
              </a:spcAft>
              <a:buFont typeface="Arial" panose="020B0604020202020204" pitchFamily="34" charset="0"/>
              <a:defRPr>
                <a:latin typeface="Arial" panose="020B0604020202020204" pitchFamily="34" charset="0"/>
              </a:defRPr>
            </a:lvl9pPr>
          </a:lstStyle>
          <a:p>
            <a:pPr>
              <a:defRPr/>
            </a:pPr>
            <a:r>
              <a:rPr lang="en-US" altLang="zh-CN" sz="2800" b="1" dirty="0">
                <a:latin typeface="+mn-lt"/>
              </a:rPr>
              <a:t>Why High Temperature Superconducting (HTS) coils? </a:t>
            </a:r>
          </a:p>
        </p:txBody>
      </p:sp>
      <p:graphicFrame>
        <p:nvGraphicFramePr>
          <p:cNvPr id="8" name="表格 7"/>
          <p:cNvGraphicFramePr/>
          <p:nvPr>
            <p:extLst>
              <p:ext uri="{D42A27DB-BD31-4B8C-83A1-F6EECF244321}">
                <p14:modId xmlns:p14="http://schemas.microsoft.com/office/powerpoint/2010/main" val="2344514172"/>
              </p:ext>
            </p:extLst>
          </p:nvPr>
        </p:nvGraphicFramePr>
        <p:xfrm>
          <a:off x="1" y="1710639"/>
          <a:ext cx="12191999" cy="3657592"/>
        </p:xfrm>
        <a:graphic>
          <a:graphicData uri="http://schemas.openxmlformats.org/drawingml/2006/table">
            <a:tbl>
              <a:tblPr firstRow="1" bandRow="1">
                <a:tableStyleId>{5C22544A-7EE6-4342-B048-85BDC9FD1C3A}</a:tableStyleId>
              </a:tblPr>
              <a:tblGrid>
                <a:gridCol w="2738518">
                  <a:extLst>
                    <a:ext uri="{9D8B030D-6E8A-4147-A177-3AD203B41FA5}">
                      <a16:colId xmlns:a16="http://schemas.microsoft.com/office/drawing/2014/main" val="20000"/>
                    </a:ext>
                  </a:extLst>
                </a:gridCol>
                <a:gridCol w="2880269">
                  <a:extLst>
                    <a:ext uri="{9D8B030D-6E8A-4147-A177-3AD203B41FA5}">
                      <a16:colId xmlns:a16="http://schemas.microsoft.com/office/drawing/2014/main" val="20001"/>
                    </a:ext>
                  </a:extLst>
                </a:gridCol>
                <a:gridCol w="2967893">
                  <a:extLst>
                    <a:ext uri="{9D8B030D-6E8A-4147-A177-3AD203B41FA5}">
                      <a16:colId xmlns:a16="http://schemas.microsoft.com/office/drawing/2014/main" val="20002"/>
                    </a:ext>
                  </a:extLst>
                </a:gridCol>
                <a:gridCol w="3605319">
                  <a:extLst>
                    <a:ext uri="{9D8B030D-6E8A-4147-A177-3AD203B41FA5}">
                      <a16:colId xmlns:a16="http://schemas.microsoft.com/office/drawing/2014/main" val="20003"/>
                    </a:ext>
                  </a:extLst>
                </a:gridCol>
              </a:tblGrid>
              <a:tr h="365731">
                <a:tc>
                  <a:txBody>
                    <a:bodyPr/>
                    <a:lstStyle/>
                    <a:p>
                      <a:pPr marL="0" algn="ctr" defTabSz="914400" rtl="0" eaLnBrk="1" latinLnBrk="0" hangingPunct="1">
                        <a:buNone/>
                      </a:pPr>
                      <a:endParaRPr lang="zh-CN" altLang="en-US" sz="2400" b="1" kern="1200" dirty="0">
                        <a:solidFill>
                          <a:schemeClr val="dk1"/>
                        </a:solidFill>
                        <a:latin typeface="+mn-lt"/>
                        <a:ea typeface="+mn-ea"/>
                        <a:cs typeface="+mn-cs"/>
                      </a:endParaRPr>
                    </a:p>
                  </a:txBody>
                  <a:tcPr marL="91441" marR="91441" marT="45719" marB="45719">
                    <a:solidFill>
                      <a:srgbClr val="00B0F0"/>
                    </a:solidFill>
                  </a:tcPr>
                </a:tc>
                <a:tc>
                  <a:txBody>
                    <a:bodyPr/>
                    <a:lstStyle/>
                    <a:p>
                      <a:pPr marL="0" algn="ctr" defTabSz="914400" rtl="0" eaLnBrk="1" latinLnBrk="0" hangingPunct="1">
                        <a:buNone/>
                      </a:pPr>
                      <a:r>
                        <a:rPr lang="en-US" altLang="zh-CN" sz="2400" b="1" kern="1200" dirty="0">
                          <a:solidFill>
                            <a:schemeClr val="lt1"/>
                          </a:solidFill>
                          <a:latin typeface="+mn-lt"/>
                          <a:ea typeface="+mn-ea"/>
                          <a:cs typeface="+mn-cs"/>
                        </a:rPr>
                        <a:t>Room temperature coil</a:t>
                      </a:r>
                    </a:p>
                  </a:txBody>
                  <a:tcPr marL="91441" marR="91441" marT="45719" marB="45719">
                    <a:solidFill>
                      <a:srgbClr val="00B0F0"/>
                    </a:solidFill>
                  </a:tcPr>
                </a:tc>
                <a:tc>
                  <a:txBody>
                    <a:bodyPr/>
                    <a:lstStyle/>
                    <a:p>
                      <a:pPr marL="0" algn="ctr" defTabSz="914400" rtl="0" eaLnBrk="1" latinLnBrk="0" hangingPunct="1">
                        <a:buNone/>
                      </a:pPr>
                      <a:r>
                        <a:rPr lang="en-US" altLang="zh-CN" sz="2400" b="1" kern="1200" dirty="0">
                          <a:solidFill>
                            <a:schemeClr val="lt1"/>
                          </a:solidFill>
                          <a:latin typeface="+mn-lt"/>
                          <a:ea typeface="+mn-ea"/>
                          <a:cs typeface="+mn-cs"/>
                        </a:rPr>
                        <a:t>HTS coil</a:t>
                      </a:r>
                    </a:p>
                  </a:txBody>
                  <a:tcPr marL="91441" marR="91441" marT="45719" marB="45719">
                    <a:solidFill>
                      <a:srgbClr val="00B0F0"/>
                    </a:solidFill>
                  </a:tcPr>
                </a:tc>
                <a:tc>
                  <a:txBody>
                    <a:bodyPr/>
                    <a:lstStyle/>
                    <a:p>
                      <a:pPr marL="0" algn="ctr" defTabSz="914400" rtl="0" eaLnBrk="1" latinLnBrk="0" hangingPunct="1">
                        <a:buNone/>
                      </a:pPr>
                      <a:r>
                        <a:rPr lang="en-US" altLang="zh-CN" sz="2400" b="1" kern="1200" dirty="0">
                          <a:solidFill>
                            <a:schemeClr val="lt1"/>
                          </a:solidFill>
                          <a:latin typeface="+mn-lt"/>
                          <a:ea typeface="+mn-ea"/>
                          <a:cs typeface="+mn-cs"/>
                        </a:rPr>
                        <a:t>LTS coil</a:t>
                      </a:r>
                    </a:p>
                  </a:txBody>
                  <a:tcPr marL="91441" marR="91441" marT="45719" marB="45719">
                    <a:solidFill>
                      <a:srgbClr val="00B0F0"/>
                    </a:solidFill>
                  </a:tcPr>
                </a:tc>
                <a:extLst>
                  <a:ext uri="{0D108BD9-81ED-4DB2-BD59-A6C34878D82A}">
                    <a16:rowId xmlns:a16="http://schemas.microsoft.com/office/drawing/2014/main" val="10000"/>
                  </a:ext>
                </a:extLst>
              </a:tr>
              <a:tr h="385879">
                <a:tc>
                  <a:txBody>
                    <a:bodyPr/>
                    <a:lstStyle/>
                    <a:p>
                      <a:pPr>
                        <a:buNone/>
                      </a:pPr>
                      <a:r>
                        <a:rPr lang="en-US" altLang="zh-CN" sz="2400" dirty="0">
                          <a:solidFill>
                            <a:srgbClr val="000066"/>
                          </a:solidFill>
                        </a:rPr>
                        <a:t>Radius of FFAG ring </a:t>
                      </a:r>
                    </a:p>
                  </a:txBody>
                  <a:tcPr marL="91441" marR="91441" marT="45719" marB="45719"/>
                </a:tc>
                <a:tc>
                  <a:txBody>
                    <a:bodyPr/>
                    <a:lstStyle/>
                    <a:p>
                      <a:pPr algn="ctr">
                        <a:buNone/>
                      </a:pPr>
                      <a:r>
                        <a:rPr lang="en-US" altLang="zh-CN" sz="2400" dirty="0">
                          <a:solidFill>
                            <a:srgbClr val="000066"/>
                          </a:solidFill>
                        </a:rPr>
                        <a:t>~34m</a:t>
                      </a:r>
                    </a:p>
                  </a:txBody>
                  <a:tcPr marL="91441" marR="91441" marT="45719" marB="45719"/>
                </a:tc>
                <a:tc>
                  <a:txBody>
                    <a:bodyPr/>
                    <a:lstStyle/>
                    <a:p>
                      <a:pPr algn="ctr">
                        <a:buNone/>
                      </a:pPr>
                      <a:r>
                        <a:rPr lang="en-US" altLang="zh-CN" sz="2400" dirty="0">
                          <a:solidFill>
                            <a:srgbClr val="000066"/>
                          </a:solidFill>
                        </a:rPr>
                        <a:t>~27 m</a:t>
                      </a:r>
                    </a:p>
                  </a:txBody>
                  <a:tcPr marL="91441" marR="91441" marT="45719" marB="45719"/>
                </a:tc>
                <a:tc>
                  <a:txBody>
                    <a:bodyPr/>
                    <a:lstStyle/>
                    <a:p>
                      <a:pPr algn="ctr">
                        <a:buNone/>
                      </a:pPr>
                      <a:r>
                        <a:rPr lang="en-US" altLang="zh-CN" sz="2400" dirty="0">
                          <a:solidFill>
                            <a:srgbClr val="000066"/>
                          </a:solidFill>
                        </a:rPr>
                        <a:t>~18m</a:t>
                      </a:r>
                    </a:p>
                  </a:txBody>
                  <a:tcPr marL="91441" marR="91441" marT="45719" marB="45719"/>
                </a:tc>
                <a:extLst>
                  <a:ext uri="{0D108BD9-81ED-4DB2-BD59-A6C34878D82A}">
                    <a16:rowId xmlns:a16="http://schemas.microsoft.com/office/drawing/2014/main" val="10001"/>
                  </a:ext>
                </a:extLst>
              </a:tr>
              <a:tr h="365731">
                <a:tc>
                  <a:txBody>
                    <a:bodyPr/>
                    <a:lstStyle/>
                    <a:p>
                      <a:pPr>
                        <a:buNone/>
                      </a:pPr>
                      <a:r>
                        <a:rPr lang="en-US" altLang="zh-CN" sz="2400">
                          <a:solidFill>
                            <a:srgbClr val="000066"/>
                          </a:solidFill>
                        </a:rPr>
                        <a:t>Radiation resistance</a:t>
                      </a:r>
                    </a:p>
                  </a:txBody>
                  <a:tcPr marL="91441" marR="91441" marT="45719" marB="45719"/>
                </a:tc>
                <a:tc>
                  <a:txBody>
                    <a:bodyPr/>
                    <a:lstStyle/>
                    <a:p>
                      <a:pPr algn="ctr">
                        <a:buNone/>
                      </a:pPr>
                      <a:r>
                        <a:rPr lang="en-US" altLang="zh-CN" sz="2400" dirty="0">
                          <a:solidFill>
                            <a:srgbClr val="000066"/>
                          </a:solidFill>
                        </a:rPr>
                        <a:t>Yes</a:t>
                      </a:r>
                    </a:p>
                  </a:txBody>
                  <a:tcPr marL="91441" marR="91441" marT="45719" marB="45719"/>
                </a:tc>
                <a:tc>
                  <a:txBody>
                    <a:bodyPr/>
                    <a:lstStyle/>
                    <a:p>
                      <a:pPr algn="ctr">
                        <a:buNone/>
                      </a:pPr>
                      <a:r>
                        <a:rPr lang="en-US" altLang="zh-CN" sz="2400" dirty="0">
                          <a:solidFill>
                            <a:srgbClr val="000066"/>
                          </a:solidFill>
                        </a:rPr>
                        <a:t>Yes</a:t>
                      </a:r>
                    </a:p>
                  </a:txBody>
                  <a:tcPr marL="91441" marR="91441" marT="45719" marB="45719"/>
                </a:tc>
                <a:tc>
                  <a:txBody>
                    <a:bodyPr/>
                    <a:lstStyle/>
                    <a:p>
                      <a:pPr algn="ctr">
                        <a:buNone/>
                      </a:pPr>
                      <a:r>
                        <a:rPr lang="en-US" altLang="zh-CN" sz="2400">
                          <a:solidFill>
                            <a:srgbClr val="000066"/>
                          </a:solidFill>
                        </a:rPr>
                        <a:t>No</a:t>
                      </a:r>
                    </a:p>
                  </a:txBody>
                  <a:tcPr marL="91441" marR="91441" marT="45719" marB="45719"/>
                </a:tc>
                <a:extLst>
                  <a:ext uri="{0D108BD9-81ED-4DB2-BD59-A6C34878D82A}">
                    <a16:rowId xmlns:a16="http://schemas.microsoft.com/office/drawing/2014/main" val="10002"/>
                  </a:ext>
                </a:extLst>
              </a:tr>
              <a:tr h="640023">
                <a:tc>
                  <a:txBody>
                    <a:bodyPr/>
                    <a:lstStyle/>
                    <a:p>
                      <a:pPr>
                        <a:buNone/>
                      </a:pPr>
                      <a:r>
                        <a:rPr lang="en-US" altLang="zh-CN" sz="2400" dirty="0">
                          <a:solidFill>
                            <a:srgbClr val="000066"/>
                          </a:solidFill>
                        </a:rPr>
                        <a:t>Power consumption</a:t>
                      </a:r>
                    </a:p>
                  </a:txBody>
                  <a:tcPr marL="91441" marR="91441" marT="45719" marB="45719"/>
                </a:tc>
                <a:tc>
                  <a:txBody>
                    <a:bodyPr/>
                    <a:lstStyle/>
                    <a:p>
                      <a:pPr algn="ctr">
                        <a:buNone/>
                      </a:pPr>
                      <a:r>
                        <a:rPr lang="en-US" altLang="zh-CN" sz="2400" b="1" dirty="0">
                          <a:solidFill>
                            <a:srgbClr val="800000"/>
                          </a:solidFill>
                        </a:rPr>
                        <a:t>Very Large</a:t>
                      </a:r>
                    </a:p>
                  </a:txBody>
                  <a:tcPr marL="91441" marR="91441" marT="45719" marB="45719"/>
                </a:tc>
                <a:tc>
                  <a:txBody>
                    <a:bodyPr/>
                    <a:lstStyle/>
                    <a:p>
                      <a:pPr algn="ctr">
                        <a:buNone/>
                      </a:pPr>
                      <a:r>
                        <a:rPr lang="en-US" altLang="zh-CN" sz="2400" b="1" kern="1200" dirty="0">
                          <a:solidFill>
                            <a:srgbClr val="800000"/>
                          </a:solidFill>
                          <a:latin typeface="+mn-lt"/>
                          <a:ea typeface="+mn-ea"/>
                          <a:cs typeface="+mn-cs"/>
                        </a:rPr>
                        <a:t>Low</a:t>
                      </a:r>
                      <a:r>
                        <a:rPr lang="en-US" altLang="zh-CN" sz="2400" dirty="0">
                          <a:solidFill>
                            <a:srgbClr val="000066"/>
                          </a:solidFill>
                        </a:rPr>
                        <a:t>, easier to remove heat@30K</a:t>
                      </a:r>
                    </a:p>
                  </a:txBody>
                  <a:tcPr marL="91441" marR="91441" marT="45719" marB="45719"/>
                </a:tc>
                <a:tc>
                  <a:txBody>
                    <a:bodyPr/>
                    <a:lstStyle/>
                    <a:p>
                      <a:pPr algn="ctr">
                        <a:buNone/>
                      </a:pPr>
                      <a:r>
                        <a:rPr lang="en-US" altLang="zh-CN" sz="2400" b="1" kern="1200" dirty="0">
                          <a:solidFill>
                            <a:srgbClr val="800000"/>
                          </a:solidFill>
                          <a:latin typeface="+mn-lt"/>
                          <a:ea typeface="+mn-ea"/>
                          <a:cs typeface="+mn-cs"/>
                        </a:rPr>
                        <a:t>Medium</a:t>
                      </a:r>
                      <a:r>
                        <a:rPr lang="en-US" altLang="zh-CN" sz="2400" dirty="0">
                          <a:solidFill>
                            <a:srgbClr val="000066"/>
                          </a:solidFill>
                        </a:rPr>
                        <a:t>, need more cooling power to remove heat@4.2K</a:t>
                      </a:r>
                    </a:p>
                  </a:txBody>
                  <a:tcPr marL="91441" marR="91441" marT="45719" marB="45719"/>
                </a:tc>
                <a:extLst>
                  <a:ext uri="{0D108BD9-81ED-4DB2-BD59-A6C34878D82A}">
                    <a16:rowId xmlns:a16="http://schemas.microsoft.com/office/drawing/2014/main" val="10003"/>
                  </a:ext>
                </a:extLst>
              </a:tr>
            </a:tbl>
          </a:graphicData>
        </a:graphic>
      </p:graphicFrame>
      <p:sp>
        <p:nvSpPr>
          <p:cNvPr id="19" name="文本框 8"/>
          <p:cNvSpPr txBox="1">
            <a:spLocks noChangeArrowheads="1"/>
          </p:cNvSpPr>
          <p:nvPr/>
        </p:nvSpPr>
        <p:spPr bwMode="auto">
          <a:xfrm>
            <a:off x="11454" y="5473005"/>
            <a:ext cx="12180546" cy="138499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en-US" altLang="zh-CN" sz="2800" b="1" dirty="0">
                <a:solidFill>
                  <a:schemeClr val="bg1"/>
                </a:solidFill>
              </a:rPr>
              <a:t>Smaller size than room temperature coil magnets, radiation resistant compared to LTS magnets and lower power consumption to </a:t>
            </a:r>
            <a:r>
              <a:rPr lang="en-US" altLang="zh-CN" sz="2800" b="1" dirty="0">
                <a:solidFill>
                  <a:srgbClr val="FFFF00"/>
                </a:solidFill>
              </a:rPr>
              <a:t>get higher energy efficiency </a:t>
            </a:r>
            <a:r>
              <a:rPr lang="en-US" altLang="zh-CN" sz="2800" b="1" dirty="0">
                <a:solidFill>
                  <a:schemeClr val="bg1"/>
                </a:solidFill>
              </a:rPr>
              <a:t>of the whole machine.</a:t>
            </a:r>
          </a:p>
        </p:txBody>
      </p:sp>
      <p:sp>
        <p:nvSpPr>
          <p:cNvPr id="2" name="文本框 24">
            <a:extLst>
              <a:ext uri="{FF2B5EF4-FFF2-40B4-BE49-F238E27FC236}">
                <a16:creationId xmlns:a16="http://schemas.microsoft.com/office/drawing/2014/main" id="{6AFEA298-E1C4-65C4-4687-6A45967F954E}"/>
              </a:ext>
            </a:extLst>
          </p:cNvPr>
          <p:cNvSpPr txBox="1"/>
          <p:nvPr/>
        </p:nvSpPr>
        <p:spPr>
          <a:xfrm>
            <a:off x="307471" y="25376"/>
            <a:ext cx="9718272"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High-temperature superconducting magnets</a:t>
            </a:r>
          </a:p>
        </p:txBody>
      </p:sp>
    </p:spTree>
    <p:extLst>
      <p:ext uri="{BB962C8B-B14F-4D97-AF65-F5344CB8AC3E}">
        <p14:creationId xmlns:p14="http://schemas.microsoft.com/office/powerpoint/2010/main" val="354977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05"/>
          <p:cNvGrpSpPr>
            <a:grpSpLocks/>
          </p:cNvGrpSpPr>
          <p:nvPr/>
        </p:nvGrpSpPr>
        <p:grpSpPr bwMode="auto">
          <a:xfrm>
            <a:off x="485775" y="1027110"/>
            <a:ext cx="11826081" cy="658811"/>
            <a:chOff x="906299" y="1579891"/>
            <a:chExt cx="11826167" cy="905811"/>
          </a:xfrm>
        </p:grpSpPr>
        <p:grpSp>
          <p:nvGrpSpPr>
            <p:cNvPr id="5" name="组合 106"/>
            <p:cNvGrpSpPr>
              <a:grpSpLocks/>
            </p:cNvGrpSpPr>
            <p:nvPr/>
          </p:nvGrpSpPr>
          <p:grpSpPr bwMode="auto">
            <a:xfrm>
              <a:off x="906299" y="1579891"/>
              <a:ext cx="11226881" cy="905811"/>
              <a:chOff x="479425" y="1597484"/>
              <a:chExt cx="12065094" cy="973441"/>
            </a:xfrm>
          </p:grpSpPr>
          <p:sp>
            <p:nvSpPr>
              <p:cNvPr id="7" name="矩形: 剪去单角 108"/>
              <p:cNvSpPr/>
              <p:nvPr/>
            </p:nvSpPr>
            <p:spPr>
              <a:xfrm>
                <a:off x="528901" y="1597484"/>
                <a:ext cx="12015618"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panose="02010600030101010101" charset="-122"/>
                  <a:ea typeface="等线" panose="02010600030101010101" charset="-122"/>
                  <a:cs typeface="+mn-cs"/>
                </a:endParaRPr>
              </a:p>
            </p:txBody>
          </p:sp>
          <p:sp>
            <p:nvSpPr>
              <p:cNvPr id="8" name="直角三角形 109"/>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Arial"/>
                  <a:ea typeface="微软雅黑"/>
                  <a:cs typeface="+mn-cs"/>
                </a:endParaRPr>
              </a:p>
            </p:txBody>
          </p:sp>
          <p:sp>
            <p:nvSpPr>
              <p:cNvPr id="10" name="任意多边形: 形状 111"/>
              <p:cNvSpPr/>
              <p:nvPr/>
            </p:nvSpPr>
            <p:spPr bwMode="auto">
              <a:xfrm>
                <a:off x="479425" y="1651433"/>
                <a:ext cx="2105250" cy="865541"/>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Arial"/>
                  <a:ea typeface="微软雅黑"/>
                  <a:cs typeface="+mn-ea"/>
                </a:endParaRPr>
              </a:p>
            </p:txBody>
          </p:sp>
        </p:grpSp>
        <p:sp>
          <p:nvSpPr>
            <p:cNvPr id="6" name="矩形 107"/>
            <p:cNvSpPr/>
            <p:nvPr/>
          </p:nvSpPr>
          <p:spPr>
            <a:xfrm>
              <a:off x="2865288" y="1695148"/>
              <a:ext cx="9867178" cy="680242"/>
            </a:xfrm>
            <a:prstGeom prst="rect">
              <a:avLst/>
            </a:prstGeom>
            <a:noFill/>
            <a:ln w="9525">
              <a:no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srgbClr val="164E8C"/>
                  </a:solidFill>
                  <a:effectLst/>
                  <a:uLnTx/>
                  <a:uFillTx/>
                  <a:latin typeface="Arial"/>
                  <a:ea typeface="微软雅黑" panose="020B0503020204020204" pitchFamily="34" charset="-122"/>
                  <a:cs typeface="+mn-ea"/>
                </a:rPr>
                <a:t>S</a:t>
              </a:r>
              <a:r>
                <a:rPr kumimoji="0" lang="en-US" altLang="zh-CN" sz="2400" b="1" i="0" u="none" strike="noStrike" kern="100" cap="none" spc="0" normalizeH="0" baseline="0" noProof="0" dirty="0" err="1">
                  <a:ln>
                    <a:noFill/>
                  </a:ln>
                  <a:solidFill>
                    <a:srgbClr val="164E8C"/>
                  </a:solidFill>
                  <a:effectLst/>
                  <a:uLnTx/>
                  <a:uFillTx/>
                  <a:latin typeface="Arial"/>
                  <a:ea typeface="微软雅黑" panose="020B0503020204020204" pitchFamily="34" charset="-122"/>
                  <a:cs typeface="+mn-ea"/>
                </a:rPr>
                <a:t>uperferric</a:t>
              </a:r>
              <a:r>
                <a:rPr kumimoji="0" lang="en-US" altLang="zh-CN" sz="2400" b="1" i="0" u="none" strike="noStrike" kern="100" cap="none" spc="0" normalizeH="0" baseline="0" noProof="0" dirty="0">
                  <a:ln>
                    <a:noFill/>
                  </a:ln>
                  <a:solidFill>
                    <a:srgbClr val="164E8C"/>
                  </a:solidFill>
                  <a:effectLst/>
                  <a:uLnTx/>
                  <a:uFillTx/>
                  <a:latin typeface="Arial"/>
                  <a:ea typeface="微软雅黑" panose="020B0503020204020204" pitchFamily="34" charset="-122"/>
                  <a:cs typeface="+mn-ea"/>
                </a:rPr>
                <a:t>: </a:t>
              </a:r>
              <a:r>
                <a:rPr kumimoji="0" lang="en-US" altLang="zh-CN" sz="2400" b="1" i="0" u="none" strike="noStrike" kern="100" cap="none" spc="0" normalizeH="0" baseline="0" noProof="0" dirty="0">
                  <a:ln>
                    <a:noFill/>
                  </a:ln>
                  <a:solidFill>
                    <a:srgbClr val="C00000"/>
                  </a:solidFill>
                  <a:effectLst/>
                  <a:uLnTx/>
                  <a:uFillTx/>
                  <a:latin typeface="Arial"/>
                  <a:ea typeface="微软雅黑" panose="020B0503020204020204" pitchFamily="34" charset="-122"/>
                  <a:cs typeface="+mn-ea"/>
                </a:rPr>
                <a:t>high energy efficiency and radiation resistance</a:t>
              </a:r>
              <a:endParaRPr kumimoji="0" lang="zh-CN" altLang="en-US" sz="2400" b="1" i="0" u="none" strike="noStrike" kern="100" cap="none" spc="0" normalizeH="0" baseline="0" noProof="0" dirty="0">
                <a:ln>
                  <a:noFill/>
                </a:ln>
                <a:solidFill>
                  <a:srgbClr val="164E8C"/>
                </a:solidFill>
                <a:effectLst/>
                <a:uLnTx/>
                <a:uFillTx/>
                <a:latin typeface="Arial"/>
                <a:ea typeface="微软雅黑" panose="020B0503020204020204" pitchFamily="34" charset="-122"/>
                <a:cs typeface="+mn-ea"/>
              </a:endParaRPr>
            </a:p>
          </p:txBody>
        </p:sp>
      </p:grpSp>
      <p:sp>
        <p:nvSpPr>
          <p:cNvPr id="34" name="文本框 45">
            <a:extLst>
              <a:ext uri="{FF2B5EF4-FFF2-40B4-BE49-F238E27FC236}">
                <a16:creationId xmlns:a16="http://schemas.microsoft.com/office/drawing/2014/main" id="{C8E3ED0B-A6D3-4E24-AD19-752932DCAB9B}"/>
              </a:ext>
            </a:extLst>
          </p:cNvPr>
          <p:cNvSpPr txBox="1"/>
          <p:nvPr/>
        </p:nvSpPr>
        <p:spPr>
          <a:xfrm>
            <a:off x="-7144" y="6001148"/>
            <a:ext cx="121920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HTS coil</a:t>
            </a:r>
            <a:r>
              <a:rPr kumimoji="0" lang="zh-CN" altLang="en-US" sz="20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a:t>
            </a:r>
            <a:r>
              <a:rPr kumimoji="0" lang="en-US" altLang="zh-CN" sz="20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high magnetic field yield compact size</a:t>
            </a:r>
            <a:r>
              <a:rPr kumimoji="0" lang="zh-CN" altLang="en-US" sz="20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a:t>
            </a:r>
            <a:r>
              <a:rPr kumimoji="0" lang="en-US" altLang="zh-CN" sz="2000" b="1" i="0" u="none" strike="noStrike" kern="100" cap="none" spc="0" normalizeH="0" baseline="0" noProof="0" dirty="0">
                <a:ln>
                  <a:noFill/>
                </a:ln>
                <a:solidFill>
                  <a:srgbClr val="0070C0"/>
                </a:solidFill>
                <a:effectLst/>
                <a:uLnTx/>
                <a:uFillTx/>
                <a:latin typeface="Arial"/>
                <a:ea typeface="微软雅黑"/>
                <a:cs typeface="+mn-ea"/>
                <a:sym typeface="+mn-lt"/>
              </a:rPr>
              <a:t>iron pole</a:t>
            </a:r>
            <a:r>
              <a:rPr kumimoji="0" lang="zh-CN" altLang="en-US" sz="2000" b="1" i="0" u="none" strike="noStrike" kern="100" cap="none" spc="0" normalizeH="0" baseline="0" noProof="0" dirty="0">
                <a:ln>
                  <a:noFill/>
                </a:ln>
                <a:solidFill>
                  <a:srgbClr val="0070C0"/>
                </a:solidFill>
                <a:effectLst/>
                <a:uLnTx/>
                <a:uFillTx/>
                <a:latin typeface="Arial"/>
                <a:ea typeface="微软雅黑"/>
                <a:cs typeface="+mn-ea"/>
                <a:sym typeface="+mn-lt"/>
              </a:rPr>
              <a:t>：</a:t>
            </a:r>
            <a:r>
              <a:rPr kumimoji="0" lang="en-US" altLang="zh-CN" sz="2000" b="1" i="0" u="none" strike="noStrike" kern="100" cap="none" spc="0" normalizeH="0" baseline="0" noProof="0" dirty="0">
                <a:ln>
                  <a:noFill/>
                </a:ln>
                <a:solidFill>
                  <a:srgbClr val="0070C0"/>
                </a:solidFill>
                <a:effectLst/>
                <a:uLnTx/>
                <a:uFillTx/>
                <a:latin typeface="Arial"/>
                <a:ea typeface="微软雅黑"/>
                <a:cs typeface="+mn-ea"/>
                <a:sym typeface="+mn-lt"/>
              </a:rPr>
              <a:t>magnetic field and gradient modulation in large range.</a:t>
            </a:r>
            <a:endParaRPr kumimoji="0" lang="zh-CN" altLang="en-US" sz="2000" b="1" i="0" u="none" strike="noStrike" kern="100" cap="none" spc="0" normalizeH="0" baseline="0" noProof="0" dirty="0">
              <a:ln>
                <a:noFill/>
              </a:ln>
              <a:solidFill>
                <a:srgbClr val="0070C0"/>
              </a:solidFill>
              <a:effectLst/>
              <a:uLnTx/>
              <a:uFillTx/>
              <a:latin typeface="Arial"/>
              <a:ea typeface="微软雅黑"/>
              <a:cs typeface="+mn-ea"/>
              <a:sym typeface="+mn-lt"/>
            </a:endParaRPr>
          </a:p>
        </p:txBody>
      </p:sp>
      <p:grpSp>
        <p:nvGrpSpPr>
          <p:cNvPr id="9" name="Group 8">
            <a:extLst>
              <a:ext uri="{FF2B5EF4-FFF2-40B4-BE49-F238E27FC236}">
                <a16:creationId xmlns:a16="http://schemas.microsoft.com/office/drawing/2014/main" id="{D643DC22-6788-597C-E662-91DFF9D720E0}"/>
              </a:ext>
            </a:extLst>
          </p:cNvPr>
          <p:cNvGrpSpPr/>
          <p:nvPr/>
        </p:nvGrpSpPr>
        <p:grpSpPr>
          <a:xfrm>
            <a:off x="508794" y="1823235"/>
            <a:ext cx="11160126" cy="4128769"/>
            <a:chOff x="515938" y="1941279"/>
            <a:chExt cx="11160126" cy="4128769"/>
          </a:xfrm>
        </p:grpSpPr>
        <p:grpSp>
          <p:nvGrpSpPr>
            <p:cNvPr id="35" name="组合 34">
              <a:extLst>
                <a:ext uri="{FF2B5EF4-FFF2-40B4-BE49-F238E27FC236}">
                  <a16:creationId xmlns:a16="http://schemas.microsoft.com/office/drawing/2014/main" id="{B8BCE24D-2232-48B0-ABC4-9CAC3E460257}"/>
                </a:ext>
              </a:extLst>
            </p:cNvPr>
            <p:cNvGrpSpPr/>
            <p:nvPr/>
          </p:nvGrpSpPr>
          <p:grpSpPr>
            <a:xfrm>
              <a:off x="515938" y="1941279"/>
              <a:ext cx="11160126" cy="4128769"/>
              <a:chOff x="479425" y="1304291"/>
              <a:chExt cx="3615157" cy="4128769"/>
            </a:xfrm>
          </p:grpSpPr>
          <p:sp>
            <p:nvSpPr>
              <p:cNvPr id="36" name="矩形 35">
                <a:extLst>
                  <a:ext uri="{FF2B5EF4-FFF2-40B4-BE49-F238E27FC236}">
                    <a16:creationId xmlns:a16="http://schemas.microsoft.com/office/drawing/2014/main" id="{08EA3374-5F5A-40FD-BC5B-10C7AF5DED7E}"/>
                  </a:ext>
                </a:extLst>
              </p:cNvPr>
              <p:cNvSpPr/>
              <p:nvPr/>
            </p:nvSpPr>
            <p:spPr>
              <a:xfrm>
                <a:off x="479425" y="1304292"/>
                <a:ext cx="3615157" cy="412876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任意多边形: 形状 41">
                <a:extLst>
                  <a:ext uri="{FF2B5EF4-FFF2-40B4-BE49-F238E27FC236}">
                    <a16:creationId xmlns:a16="http://schemas.microsoft.com/office/drawing/2014/main" id="{C7D770CF-F4E6-4F64-B377-AFA3AF352875}"/>
                  </a:ext>
                </a:extLst>
              </p:cNvPr>
              <p:cNvSpPr/>
              <p:nvPr/>
            </p:nvSpPr>
            <p:spPr>
              <a:xfrm>
                <a:off x="479425" y="1304291"/>
                <a:ext cx="3615157" cy="553111"/>
              </a:xfrm>
              <a:custGeom>
                <a:avLst/>
                <a:gdLst>
                  <a:gd name="connsiteX0" fmla="*/ 0 w 3615157"/>
                  <a:gd name="connsiteY0" fmla="*/ 0 h 553111"/>
                  <a:gd name="connsiteX1" fmla="*/ 447488 w 3615157"/>
                  <a:gd name="connsiteY1" fmla="*/ 0 h 553111"/>
                  <a:gd name="connsiteX2" fmla="*/ 3167669 w 3615157"/>
                  <a:gd name="connsiteY2" fmla="*/ 0 h 553111"/>
                  <a:gd name="connsiteX3" fmla="*/ 3615157 w 3615157"/>
                  <a:gd name="connsiteY3" fmla="*/ 0 h 553111"/>
                  <a:gd name="connsiteX4" fmla="*/ 3615157 w 3615157"/>
                  <a:gd name="connsiteY4" fmla="*/ 506717 h 553111"/>
                  <a:gd name="connsiteX5" fmla="*/ 3167669 w 3615157"/>
                  <a:gd name="connsiteY5" fmla="*/ 506717 h 553111"/>
                  <a:gd name="connsiteX6" fmla="*/ 1875573 w 3615157"/>
                  <a:gd name="connsiteY6" fmla="*/ 506717 h 553111"/>
                  <a:gd name="connsiteX7" fmla="*/ 1858740 w 3615157"/>
                  <a:gd name="connsiteY7" fmla="*/ 506717 h 553111"/>
                  <a:gd name="connsiteX8" fmla="*/ 1807579 w 3615157"/>
                  <a:gd name="connsiteY8" fmla="*/ 553111 h 553111"/>
                  <a:gd name="connsiteX9" fmla="*/ 1756418 w 3615157"/>
                  <a:gd name="connsiteY9" fmla="*/ 506717 h 553111"/>
                  <a:gd name="connsiteX10" fmla="*/ 1739586 w 3615157"/>
                  <a:gd name="connsiteY10" fmla="*/ 506717 h 553111"/>
                  <a:gd name="connsiteX11" fmla="*/ 447488 w 3615157"/>
                  <a:gd name="connsiteY11" fmla="*/ 506717 h 553111"/>
                  <a:gd name="connsiteX12" fmla="*/ 0 w 3615157"/>
                  <a:gd name="connsiteY12" fmla="*/ 506717 h 5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5157" h="553111">
                    <a:moveTo>
                      <a:pt x="0" y="0"/>
                    </a:moveTo>
                    <a:lnTo>
                      <a:pt x="447488" y="0"/>
                    </a:lnTo>
                    <a:lnTo>
                      <a:pt x="3167669" y="0"/>
                    </a:lnTo>
                    <a:lnTo>
                      <a:pt x="3615157" y="0"/>
                    </a:lnTo>
                    <a:lnTo>
                      <a:pt x="3615157" y="506717"/>
                    </a:lnTo>
                    <a:lnTo>
                      <a:pt x="3167669" y="506717"/>
                    </a:lnTo>
                    <a:lnTo>
                      <a:pt x="1875573" y="506717"/>
                    </a:lnTo>
                    <a:lnTo>
                      <a:pt x="1858740" y="506717"/>
                    </a:lnTo>
                    <a:lnTo>
                      <a:pt x="1807579" y="553111"/>
                    </a:lnTo>
                    <a:lnTo>
                      <a:pt x="1756418" y="506717"/>
                    </a:lnTo>
                    <a:lnTo>
                      <a:pt x="1739586" y="506717"/>
                    </a:lnTo>
                    <a:lnTo>
                      <a:pt x="447488"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38" name="文本框 8">
                <a:extLst>
                  <a:ext uri="{FF2B5EF4-FFF2-40B4-BE49-F238E27FC236}">
                    <a16:creationId xmlns:a16="http://schemas.microsoft.com/office/drawing/2014/main" id="{B5BDB675-F9EA-418A-8461-4A3F6D730209}"/>
                  </a:ext>
                </a:extLst>
              </p:cNvPr>
              <p:cNvSpPr txBox="1"/>
              <p:nvPr/>
            </p:nvSpPr>
            <p:spPr>
              <a:xfrm>
                <a:off x="861542" y="1326817"/>
                <a:ext cx="28509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HTS magnet with large gradient</a:t>
                </a:r>
                <a:endParaRPr kumimoji="0" lang="zh-CN" altLang="en-US" sz="24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nvGrpSpPr>
              <p:cNvPr id="39" name="组合 38">
                <a:extLst>
                  <a:ext uri="{FF2B5EF4-FFF2-40B4-BE49-F238E27FC236}">
                    <a16:creationId xmlns:a16="http://schemas.microsoft.com/office/drawing/2014/main" id="{F0A870D0-8D5E-4FB5-8BF3-91D1A872B091}"/>
                  </a:ext>
                </a:extLst>
              </p:cNvPr>
              <p:cNvGrpSpPr/>
              <p:nvPr/>
            </p:nvGrpSpPr>
            <p:grpSpPr>
              <a:xfrm>
                <a:off x="533789" y="1912365"/>
                <a:ext cx="3532243" cy="678134"/>
                <a:chOff x="533789" y="1912365"/>
                <a:chExt cx="3532243" cy="678134"/>
              </a:xfrm>
            </p:grpSpPr>
            <p:sp>
              <p:nvSpPr>
                <p:cNvPr id="40" name="文本框 9">
                  <a:extLst>
                    <a:ext uri="{FF2B5EF4-FFF2-40B4-BE49-F238E27FC236}">
                      <a16:creationId xmlns:a16="http://schemas.microsoft.com/office/drawing/2014/main" id="{6E68BC91-998A-41C0-AD14-E549F1C88ACE}"/>
                    </a:ext>
                  </a:extLst>
                </p:cNvPr>
                <p:cNvSpPr txBox="1"/>
                <p:nvPr/>
              </p:nvSpPr>
              <p:spPr>
                <a:xfrm>
                  <a:off x="628145" y="1912365"/>
                  <a:ext cx="3437887" cy="67813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1800" b="1" i="0" u="none" strike="noStrike" kern="100" cap="none" spc="0" normalizeH="0" baseline="0" noProof="0" dirty="0" err="1">
                      <a:ln>
                        <a:noFill/>
                      </a:ln>
                      <a:solidFill>
                        <a:srgbClr val="164E8C"/>
                      </a:solidFill>
                      <a:effectLst/>
                      <a:uLnTx/>
                      <a:uFillTx/>
                      <a:latin typeface="Arial"/>
                      <a:ea typeface="微软雅黑"/>
                      <a:cs typeface="+mn-ea"/>
                      <a:sym typeface="+mn-lt"/>
                    </a:rPr>
                    <a:t>ReBCO</a:t>
                  </a:r>
                  <a:r>
                    <a:rPr kumimoji="0" lang="en-US" altLang="zh-CN" sz="1800" b="1" i="0" u="none" strike="noStrike" kern="100" cap="none" spc="0" normalizeH="0" baseline="0" noProof="0" dirty="0">
                      <a:ln>
                        <a:noFill/>
                      </a:ln>
                      <a:solidFill>
                        <a:srgbClr val="164E8C"/>
                      </a:solidFill>
                      <a:effectLst/>
                      <a:uLnTx/>
                      <a:uFillTx/>
                      <a:latin typeface="Arial"/>
                      <a:ea typeface="微软雅黑"/>
                      <a:cs typeface="+mn-ea"/>
                      <a:sym typeface="+mn-lt"/>
                    </a:rPr>
                    <a:t> HTS tape has high </a:t>
                  </a:r>
                  <a:r>
                    <a:rPr kumimoji="0" lang="en-US" altLang="zh-CN" sz="1800" b="1" i="0" u="none" strike="noStrike" kern="100" cap="none" spc="0" normalizeH="0" baseline="0" noProof="0" dirty="0" err="1">
                      <a:ln>
                        <a:noFill/>
                      </a:ln>
                      <a:solidFill>
                        <a:srgbClr val="164E8C"/>
                      </a:solidFill>
                      <a:effectLst/>
                      <a:uLnTx/>
                      <a:uFillTx/>
                      <a:latin typeface="Arial"/>
                      <a:ea typeface="微软雅黑"/>
                      <a:cs typeface="+mn-ea"/>
                      <a:sym typeface="+mn-lt"/>
                    </a:rPr>
                    <a:t>Bc</a:t>
                  </a:r>
                  <a:r>
                    <a:rPr kumimoji="0" lang="en-US" altLang="zh-CN" sz="1800" b="1" i="0" u="none" strike="noStrike" kern="100" cap="none" spc="0" normalizeH="0" baseline="0" noProof="0" dirty="0">
                      <a:ln>
                        <a:noFill/>
                      </a:ln>
                      <a:solidFill>
                        <a:srgbClr val="164E8C"/>
                      </a:solidFill>
                      <a:effectLst/>
                      <a:uLnTx/>
                      <a:uFillTx/>
                      <a:latin typeface="Arial"/>
                      <a:ea typeface="微软雅黑"/>
                      <a:cs typeface="+mn-ea"/>
                      <a:sym typeface="+mn-lt"/>
                    </a:rPr>
                    <a:t>, Tc and </a:t>
                  </a:r>
                  <a:r>
                    <a:rPr kumimoji="0" lang="en-US" altLang="zh-CN" sz="1800" b="1" i="0" u="none" strike="noStrike" kern="100" cap="none" spc="0" normalizeH="0" baseline="0" noProof="0" dirty="0" err="1">
                      <a:ln>
                        <a:noFill/>
                      </a:ln>
                      <a:solidFill>
                        <a:srgbClr val="164E8C"/>
                      </a:solidFill>
                      <a:effectLst/>
                      <a:uLnTx/>
                      <a:uFillTx/>
                      <a:latin typeface="Arial"/>
                      <a:ea typeface="微软雅黑"/>
                      <a:cs typeface="+mn-ea"/>
                      <a:sym typeface="+mn-lt"/>
                    </a:rPr>
                    <a:t>Ic</a:t>
                  </a:r>
                  <a:r>
                    <a:rPr kumimoji="0" lang="en-US" altLang="zh-CN" sz="1800" b="1" i="0" u="none" strike="noStrike" kern="100" cap="none" spc="0" normalizeH="0" baseline="0" noProof="0" dirty="0">
                      <a:ln>
                        <a:noFill/>
                      </a:ln>
                      <a:solidFill>
                        <a:srgbClr val="164E8C"/>
                      </a:solidFill>
                      <a:effectLst/>
                      <a:uLnTx/>
                      <a:uFillTx/>
                      <a:latin typeface="Arial"/>
                      <a:ea typeface="微软雅黑"/>
                      <a:cs typeface="+mn-ea"/>
                      <a:sym typeface="+mn-lt"/>
                    </a:rPr>
                    <a:t>, thus is more stable under the thermal impact from beam loss. And compared to LTS, HTS is a better radiation resistant material.</a:t>
                  </a:r>
                </a:p>
              </p:txBody>
            </p:sp>
            <p:sp>
              <p:nvSpPr>
                <p:cNvPr id="41" name="等腰三角形 40">
                  <a:extLst>
                    <a:ext uri="{FF2B5EF4-FFF2-40B4-BE49-F238E27FC236}">
                      <a16:creationId xmlns:a16="http://schemas.microsoft.com/office/drawing/2014/main" id="{1D5E0408-B70A-4816-BF8E-74DB693ADB14}"/>
                    </a:ext>
                  </a:extLst>
                </p:cNvPr>
                <p:cNvSpPr/>
                <p:nvPr/>
              </p:nvSpPr>
              <p:spPr>
                <a:xfrm rot="5400000">
                  <a:off x="474367" y="2051066"/>
                  <a:ext cx="159394" cy="4055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42" name="Group 37"/>
            <p:cNvGrpSpPr/>
            <p:nvPr/>
          </p:nvGrpSpPr>
          <p:grpSpPr>
            <a:xfrm>
              <a:off x="4428787" y="3452362"/>
              <a:ext cx="7238751" cy="2443924"/>
              <a:chOff x="3284236" y="2084598"/>
              <a:chExt cx="7238515" cy="2444366"/>
            </a:xfrm>
          </p:grpSpPr>
          <p:grpSp>
            <p:nvGrpSpPr>
              <p:cNvPr id="43" name="Group 6"/>
              <p:cNvGrpSpPr/>
              <p:nvPr/>
            </p:nvGrpSpPr>
            <p:grpSpPr>
              <a:xfrm>
                <a:off x="3284236" y="2084598"/>
                <a:ext cx="7238515" cy="2259633"/>
                <a:chOff x="3284236" y="2084597"/>
                <a:chExt cx="7238515" cy="2259633"/>
              </a:xfrm>
            </p:grpSpPr>
            <p:pic>
              <p:nvPicPr>
                <p:cNvPr id="47" name="Picture 1"/>
                <p:cNvPicPr>
                  <a:picLocks noChangeAspect="1"/>
                </p:cNvPicPr>
                <p:nvPr/>
              </p:nvPicPr>
              <p:blipFill>
                <a:blip r:embed="rId3"/>
                <a:stretch>
                  <a:fillRect/>
                </a:stretch>
              </p:blipFill>
              <p:spPr>
                <a:xfrm>
                  <a:off x="3284236" y="2111802"/>
                  <a:ext cx="2333329" cy="2232428"/>
                </a:xfrm>
                <a:prstGeom prst="rect">
                  <a:avLst/>
                </a:prstGeom>
                <a:noFill/>
                <a:ln w="9525">
                  <a:noFill/>
                </a:ln>
              </p:spPr>
            </p:pic>
            <p:pic>
              <p:nvPicPr>
                <p:cNvPr id="48" name="Picture 2"/>
                <p:cNvPicPr>
                  <a:picLocks noChangeAspect="1"/>
                </p:cNvPicPr>
                <p:nvPr/>
              </p:nvPicPr>
              <p:blipFill>
                <a:blip r:embed="rId4"/>
                <a:stretch>
                  <a:fillRect/>
                </a:stretch>
              </p:blipFill>
              <p:spPr>
                <a:xfrm>
                  <a:off x="5662671" y="2084597"/>
                  <a:ext cx="2455671" cy="2232428"/>
                </a:xfrm>
                <a:prstGeom prst="rect">
                  <a:avLst/>
                </a:prstGeom>
                <a:noFill/>
                <a:ln w="9525">
                  <a:noFill/>
                </a:ln>
              </p:spPr>
            </p:pic>
            <p:pic>
              <p:nvPicPr>
                <p:cNvPr id="49" name="Picture 3"/>
                <p:cNvPicPr>
                  <a:picLocks noChangeAspect="1"/>
                </p:cNvPicPr>
                <p:nvPr/>
              </p:nvPicPr>
              <p:blipFill>
                <a:blip r:embed="rId5"/>
                <a:stretch>
                  <a:fillRect/>
                </a:stretch>
              </p:blipFill>
              <p:spPr>
                <a:xfrm>
                  <a:off x="8223271" y="2111801"/>
                  <a:ext cx="2299480" cy="2232428"/>
                </a:xfrm>
                <a:prstGeom prst="rect">
                  <a:avLst/>
                </a:prstGeom>
                <a:noFill/>
                <a:ln w="9525">
                  <a:noFill/>
                </a:ln>
              </p:spPr>
            </p:pic>
          </p:grpSp>
          <p:sp>
            <p:nvSpPr>
              <p:cNvPr id="44" name="Rectangle 23"/>
              <p:cNvSpPr/>
              <p:nvPr/>
            </p:nvSpPr>
            <p:spPr>
              <a:xfrm>
                <a:off x="3741522" y="4159565"/>
                <a:ext cx="1120783" cy="369399"/>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Cryostat</a:t>
                </a:r>
                <a:endParaRPr kumimoji="0" lang=""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45" name="Rectangle 24"/>
              <p:cNvSpPr/>
              <p:nvPr/>
            </p:nvSpPr>
            <p:spPr>
              <a:xfrm>
                <a:off x="6186203" y="4159565"/>
                <a:ext cx="1749140" cy="369399"/>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60 K </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shielding</a:t>
                </a:r>
                <a:endParaRPr kumimoji="0" lang=""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46" name="Rectangle 25"/>
              <p:cNvSpPr/>
              <p:nvPr/>
            </p:nvSpPr>
            <p:spPr>
              <a:xfrm>
                <a:off x="8373574" y="4159563"/>
                <a:ext cx="1864552" cy="369399"/>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30</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K</a:t>
                </a:r>
                <a:r>
                  <a:rPr kumimoji="0" lang="zh-CN" altLang="en-US"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mn-cs"/>
                  </a:rPr>
                  <a:t>cold mass</a:t>
                </a:r>
                <a:endParaRPr kumimoji="0" lang="" altLang="zh-CN" sz="18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endParaRPr>
              </a:p>
            </p:txBody>
          </p:sp>
        </p:grpSp>
        <p:pic>
          <p:nvPicPr>
            <p:cNvPr id="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941" y="3452362"/>
              <a:ext cx="2719106" cy="216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23"/>
            <p:cNvSpPr/>
            <p:nvPr/>
          </p:nvSpPr>
          <p:spPr>
            <a:xfrm>
              <a:off x="975041" y="5517304"/>
              <a:ext cx="2339102" cy="369332"/>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微软雅黑"/>
                  <a:cs typeface="+mn-cs"/>
                </a:rPr>
                <a:t>Iron pole    </a:t>
              </a:r>
              <a:r>
                <a:rPr kumimoji="0" lang="en-US"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rPr>
                <a:t>HTS coil</a:t>
              </a:r>
              <a:endParaRPr kumimoji="0" lang="" altLang="zh-CN" sz="1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mn-cs"/>
              </a:endParaRPr>
            </a:p>
          </p:txBody>
        </p:sp>
        <p:sp>
          <p:nvSpPr>
            <p:cNvPr id="2" name="圆角矩形 1"/>
            <p:cNvSpPr/>
            <p:nvPr/>
          </p:nvSpPr>
          <p:spPr>
            <a:xfrm>
              <a:off x="4467309" y="3193695"/>
              <a:ext cx="7135731" cy="2749358"/>
            </a:xfrm>
            <a:prstGeom prst="roundRect">
              <a:avLst/>
            </a:prstGeom>
            <a:solidFill>
              <a:srgbClr val="0070C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cxnSp>
          <p:nvCxnSpPr>
            <p:cNvPr id="13" name="直接箭头连接符 12"/>
            <p:cNvCxnSpPr/>
            <p:nvPr/>
          </p:nvCxnSpPr>
          <p:spPr>
            <a:xfrm flipV="1">
              <a:off x="2843684" y="4568374"/>
              <a:ext cx="1585103" cy="104991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H="1" flipV="1">
              <a:off x="2288862" y="4720774"/>
              <a:ext cx="554822" cy="89751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1571726" y="4300695"/>
              <a:ext cx="586720" cy="122626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57" name="矩形 112"/>
          <p:cNvSpPr/>
          <p:nvPr/>
        </p:nvSpPr>
        <p:spPr bwMode="auto">
          <a:xfrm>
            <a:off x="461014" y="1117938"/>
            <a:ext cx="1876421"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panose="020B0604020202020204"/>
                <a:ea typeface="微软雅黑"/>
                <a:cs typeface="+mn-ea"/>
                <a:sym typeface="+mn-lt"/>
              </a:rPr>
              <a:t>Basic idea</a:t>
            </a:r>
            <a:endParaRPr kumimoji="0" lang="zh-CN" altLang="en-US" sz="2400" b="1" i="0" u="none" strike="noStrike" kern="1200" cap="none" spc="50" normalizeH="0" baseline="0" noProof="0" dirty="0">
              <a:ln w="3175">
                <a:noFill/>
              </a:ln>
              <a:solidFill>
                <a:prstClr val="white"/>
              </a:solidFill>
              <a:effectLst/>
              <a:uLnTx/>
              <a:uFillTx/>
              <a:latin typeface="Arial" panose="020B0604020202020204"/>
              <a:ea typeface="微软雅黑"/>
              <a:cs typeface="+mn-ea"/>
              <a:sym typeface="+mn-lt"/>
            </a:endParaRPr>
          </a:p>
        </p:txBody>
      </p:sp>
      <p:sp>
        <p:nvSpPr>
          <p:cNvPr id="4" name="文本框 24">
            <a:extLst>
              <a:ext uri="{FF2B5EF4-FFF2-40B4-BE49-F238E27FC236}">
                <a16:creationId xmlns:a16="http://schemas.microsoft.com/office/drawing/2014/main" id="{68465C4A-EEA7-A4B1-EBE2-F822D9C86F4C}"/>
              </a:ext>
            </a:extLst>
          </p:cNvPr>
          <p:cNvSpPr txBox="1"/>
          <p:nvPr/>
        </p:nvSpPr>
        <p:spPr>
          <a:xfrm>
            <a:off x="307470" y="25376"/>
            <a:ext cx="10351525"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HTS magnet R&amp;D</a:t>
            </a:r>
          </a:p>
        </p:txBody>
      </p:sp>
    </p:spTree>
    <p:extLst>
      <p:ext uri="{BB962C8B-B14F-4D97-AF65-F5344CB8AC3E}">
        <p14:creationId xmlns:p14="http://schemas.microsoft.com/office/powerpoint/2010/main" val="646482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05"/>
          <p:cNvGrpSpPr>
            <a:grpSpLocks/>
          </p:cNvGrpSpPr>
          <p:nvPr/>
        </p:nvGrpSpPr>
        <p:grpSpPr bwMode="auto">
          <a:xfrm>
            <a:off x="513804" y="1030589"/>
            <a:ext cx="11172280" cy="658811"/>
            <a:chOff x="906299" y="1579891"/>
            <a:chExt cx="11172361" cy="905811"/>
          </a:xfrm>
        </p:grpSpPr>
        <p:grpSp>
          <p:nvGrpSpPr>
            <p:cNvPr id="5" name="组合 106"/>
            <p:cNvGrpSpPr>
              <a:grpSpLocks/>
            </p:cNvGrpSpPr>
            <p:nvPr/>
          </p:nvGrpSpPr>
          <p:grpSpPr bwMode="auto">
            <a:xfrm>
              <a:off x="906299" y="1579891"/>
              <a:ext cx="11172361" cy="905811"/>
              <a:chOff x="479425" y="1597484"/>
              <a:chExt cx="12006503" cy="973441"/>
            </a:xfrm>
          </p:grpSpPr>
          <p:sp>
            <p:nvSpPr>
              <p:cNvPr id="7" name="矩形: 剪去单角 108"/>
              <p:cNvSpPr/>
              <p:nvPr/>
            </p:nvSpPr>
            <p:spPr>
              <a:xfrm>
                <a:off x="528901" y="1597484"/>
                <a:ext cx="11957027"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8" name="直角三角形 109"/>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nvGrpSpPr>
              <p:cNvPr id="9" name="组合 110"/>
              <p:cNvGrpSpPr>
                <a:grpSpLocks/>
              </p:cNvGrpSpPr>
              <p:nvPr/>
            </p:nvGrpSpPr>
            <p:grpSpPr bwMode="auto">
              <a:xfrm>
                <a:off x="479426" y="1651433"/>
                <a:ext cx="2825198" cy="865542"/>
                <a:chOff x="479426" y="1651433"/>
                <a:chExt cx="2825198" cy="865542"/>
              </a:xfrm>
            </p:grpSpPr>
            <p:sp>
              <p:nvSpPr>
                <p:cNvPr id="10" name="任意多边形: 形状 111"/>
                <p:cNvSpPr/>
                <p:nvPr/>
              </p:nvSpPr>
              <p:spPr>
                <a:xfrm>
                  <a:off x="479426" y="1651433"/>
                  <a:ext cx="2825198"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Microsoft YaHei" panose="020B0503020204020204" pitchFamily="34" charset="-122"/>
                    <a:ea typeface="Microsoft YaHei" panose="020B0503020204020204" pitchFamily="34" charset="-122"/>
                    <a:cs typeface="+mn-ea"/>
                  </a:endParaRPr>
                </a:p>
              </p:txBody>
            </p:sp>
            <p:sp>
              <p:nvSpPr>
                <p:cNvPr id="11" name="矩形 112"/>
                <p:cNvSpPr/>
                <p:nvPr/>
              </p:nvSpPr>
              <p:spPr>
                <a:xfrm>
                  <a:off x="498780" y="1717111"/>
                  <a:ext cx="2659658" cy="6821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Microsoft YaHei" panose="020B0503020204020204" pitchFamily="34" charset="-122"/>
                      <a:ea typeface="Microsoft YaHei" panose="020B0503020204020204" pitchFamily="34" charset="-122"/>
                      <a:cs typeface="+mn-ea"/>
                      <a:sym typeface="+mn-lt"/>
                    </a:rPr>
                    <a:t>General issues </a:t>
                  </a:r>
                  <a:endParaRPr kumimoji="0" lang="zh-CN" altLang="en-US" sz="2400" b="1" i="0" u="none" strike="noStrike" kern="1200" cap="none" spc="50" normalizeH="0" baseline="0" noProof="0" dirty="0">
                    <a:ln w="3175">
                      <a:noFill/>
                    </a:ln>
                    <a:solidFill>
                      <a:prstClr val="white"/>
                    </a:solidFill>
                    <a:effectLst/>
                    <a:uLnTx/>
                    <a:uFillTx/>
                    <a:latin typeface="Microsoft YaHei" panose="020B0503020204020204" pitchFamily="34" charset="-122"/>
                    <a:ea typeface="Microsoft YaHei" panose="020B0503020204020204" pitchFamily="34" charset="-122"/>
                    <a:cs typeface="+mn-ea"/>
                    <a:sym typeface="+mn-lt"/>
                  </a:endParaRPr>
                </a:p>
              </p:txBody>
            </p:sp>
          </p:grpSp>
        </p:grpSp>
        <p:sp>
          <p:nvSpPr>
            <p:cNvPr id="6" name="矩形 107"/>
            <p:cNvSpPr/>
            <p:nvPr/>
          </p:nvSpPr>
          <p:spPr>
            <a:xfrm>
              <a:off x="3553229" y="1693158"/>
              <a:ext cx="8295107" cy="684650"/>
            </a:xfrm>
            <a:prstGeom prst="rect">
              <a:avLst/>
            </a:prstGeom>
            <a:noFill/>
            <a:ln w="9525">
              <a:no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rPr>
                <a:t>HTS magnet safety, design and shimming scheme</a:t>
              </a:r>
              <a:endParaRPr kumimoji="0" lang="zh-CN" altLang="en-US" sz="2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endParaRPr>
            </a:p>
          </p:txBody>
        </p:sp>
      </p:grpSp>
      <p:sp>
        <p:nvSpPr>
          <p:cNvPr id="34" name="文本框 45">
            <a:extLst>
              <a:ext uri="{FF2B5EF4-FFF2-40B4-BE49-F238E27FC236}">
                <a16:creationId xmlns:a16="http://schemas.microsoft.com/office/drawing/2014/main" id="{C8E3ED0B-A6D3-4E24-AD19-752932DCAB9B}"/>
              </a:ext>
            </a:extLst>
          </p:cNvPr>
          <p:cNvSpPr txBox="1"/>
          <p:nvPr/>
        </p:nvSpPr>
        <p:spPr>
          <a:xfrm>
            <a:off x="513804" y="6065212"/>
            <a:ext cx="1116225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00" cap="none" spc="0" normalizeH="0" baseline="0" noProof="0" dirty="0">
                <a:ln>
                  <a:noFill/>
                </a:ln>
                <a:gradFill>
                  <a:gsLst>
                    <a:gs pos="0">
                      <a:srgbClr val="FF0000"/>
                    </a:gs>
                    <a:gs pos="47000">
                      <a:srgbClr val="C00000"/>
                    </a:gs>
                  </a:gsLst>
                  <a:lin ang="5400000" scaled="1"/>
                </a:gradFill>
                <a:effectLst/>
                <a:uLnTx/>
                <a:uFillTx/>
                <a:latin typeface="Microsoft YaHei" panose="020B0503020204020204" pitchFamily="34" charset="-122"/>
                <a:ea typeface="Microsoft YaHei" panose="020B0503020204020204" pitchFamily="34" charset="-122"/>
                <a:cs typeface="+mn-ea"/>
                <a:sym typeface="+mn-lt"/>
              </a:rPr>
              <a:t>Field shimming by using the combination of degrees of freedom with less influence on the working diagram.</a:t>
            </a:r>
            <a:endParaRPr kumimoji="0" lang="zh-CN" altLang="en-US" sz="2000" b="1" i="0" u="none" strike="noStrike" kern="100" cap="none" spc="0" normalizeH="0" baseline="0" noProof="0" dirty="0">
              <a:ln>
                <a:noFill/>
              </a:ln>
              <a:gradFill>
                <a:gsLst>
                  <a:gs pos="0">
                    <a:srgbClr val="FF0000"/>
                  </a:gs>
                  <a:gs pos="47000">
                    <a:srgbClr val="C00000"/>
                  </a:gs>
                </a:gsLst>
                <a:lin ang="5400000" scaled="1"/>
              </a:gradFill>
              <a:effectLst/>
              <a:uLnTx/>
              <a:uFillTx/>
              <a:latin typeface="Microsoft YaHei" panose="020B0503020204020204" pitchFamily="34" charset="-122"/>
              <a:ea typeface="Microsoft YaHei" panose="020B0503020204020204" pitchFamily="34" charset="-122"/>
              <a:cs typeface="+mn-ea"/>
              <a:sym typeface="+mn-lt"/>
            </a:endParaRPr>
          </a:p>
        </p:txBody>
      </p:sp>
      <p:grpSp>
        <p:nvGrpSpPr>
          <p:cNvPr id="35" name="组合 34">
            <a:extLst>
              <a:ext uri="{FF2B5EF4-FFF2-40B4-BE49-F238E27FC236}">
                <a16:creationId xmlns:a16="http://schemas.microsoft.com/office/drawing/2014/main" id="{B8BCE24D-2232-48B0-ABC4-9CAC3E460257}"/>
              </a:ext>
            </a:extLst>
          </p:cNvPr>
          <p:cNvGrpSpPr/>
          <p:nvPr/>
        </p:nvGrpSpPr>
        <p:grpSpPr>
          <a:xfrm>
            <a:off x="4523221" y="1896641"/>
            <a:ext cx="7164995" cy="4139964"/>
            <a:chOff x="479425" y="1304291"/>
            <a:chExt cx="3543173" cy="4139964"/>
          </a:xfrm>
        </p:grpSpPr>
        <p:sp>
          <p:nvSpPr>
            <p:cNvPr id="36" name="矩形 35">
              <a:extLst>
                <a:ext uri="{FF2B5EF4-FFF2-40B4-BE49-F238E27FC236}">
                  <a16:creationId xmlns:a16="http://schemas.microsoft.com/office/drawing/2014/main" id="{08EA3374-5F5A-40FD-BC5B-10C7AF5DED7E}"/>
                </a:ext>
              </a:extLst>
            </p:cNvPr>
            <p:cNvSpPr/>
            <p:nvPr/>
          </p:nvSpPr>
          <p:spPr>
            <a:xfrm>
              <a:off x="479425" y="1315487"/>
              <a:ext cx="3543173" cy="412876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37" name="任意多边形: 形状 41">
              <a:extLst>
                <a:ext uri="{FF2B5EF4-FFF2-40B4-BE49-F238E27FC236}">
                  <a16:creationId xmlns:a16="http://schemas.microsoft.com/office/drawing/2014/main" id="{C7D770CF-F4E6-4F64-B377-AFA3AF352875}"/>
                </a:ext>
              </a:extLst>
            </p:cNvPr>
            <p:cNvSpPr/>
            <p:nvPr/>
          </p:nvSpPr>
          <p:spPr>
            <a:xfrm>
              <a:off x="479425" y="1304291"/>
              <a:ext cx="3542118" cy="730412"/>
            </a:xfrm>
            <a:custGeom>
              <a:avLst/>
              <a:gdLst>
                <a:gd name="connsiteX0" fmla="*/ 0 w 3615157"/>
                <a:gd name="connsiteY0" fmla="*/ 0 h 553111"/>
                <a:gd name="connsiteX1" fmla="*/ 447488 w 3615157"/>
                <a:gd name="connsiteY1" fmla="*/ 0 h 553111"/>
                <a:gd name="connsiteX2" fmla="*/ 3167669 w 3615157"/>
                <a:gd name="connsiteY2" fmla="*/ 0 h 553111"/>
                <a:gd name="connsiteX3" fmla="*/ 3615157 w 3615157"/>
                <a:gd name="connsiteY3" fmla="*/ 0 h 553111"/>
                <a:gd name="connsiteX4" fmla="*/ 3615157 w 3615157"/>
                <a:gd name="connsiteY4" fmla="*/ 506717 h 553111"/>
                <a:gd name="connsiteX5" fmla="*/ 3167669 w 3615157"/>
                <a:gd name="connsiteY5" fmla="*/ 506717 h 553111"/>
                <a:gd name="connsiteX6" fmla="*/ 1875573 w 3615157"/>
                <a:gd name="connsiteY6" fmla="*/ 506717 h 553111"/>
                <a:gd name="connsiteX7" fmla="*/ 1858740 w 3615157"/>
                <a:gd name="connsiteY7" fmla="*/ 506717 h 553111"/>
                <a:gd name="connsiteX8" fmla="*/ 1807579 w 3615157"/>
                <a:gd name="connsiteY8" fmla="*/ 553111 h 553111"/>
                <a:gd name="connsiteX9" fmla="*/ 1756418 w 3615157"/>
                <a:gd name="connsiteY9" fmla="*/ 506717 h 553111"/>
                <a:gd name="connsiteX10" fmla="*/ 1739586 w 3615157"/>
                <a:gd name="connsiteY10" fmla="*/ 506717 h 553111"/>
                <a:gd name="connsiteX11" fmla="*/ 447488 w 3615157"/>
                <a:gd name="connsiteY11" fmla="*/ 506717 h 553111"/>
                <a:gd name="connsiteX12" fmla="*/ 0 w 3615157"/>
                <a:gd name="connsiteY12" fmla="*/ 506717 h 5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5157" h="553111">
                  <a:moveTo>
                    <a:pt x="0" y="0"/>
                  </a:moveTo>
                  <a:lnTo>
                    <a:pt x="447488" y="0"/>
                  </a:lnTo>
                  <a:lnTo>
                    <a:pt x="3167669" y="0"/>
                  </a:lnTo>
                  <a:lnTo>
                    <a:pt x="3615157" y="0"/>
                  </a:lnTo>
                  <a:lnTo>
                    <a:pt x="3615157" y="506717"/>
                  </a:lnTo>
                  <a:lnTo>
                    <a:pt x="3167669" y="506717"/>
                  </a:lnTo>
                  <a:lnTo>
                    <a:pt x="1875573" y="506717"/>
                  </a:lnTo>
                  <a:lnTo>
                    <a:pt x="1858740" y="506717"/>
                  </a:lnTo>
                  <a:lnTo>
                    <a:pt x="1807579" y="553111"/>
                  </a:lnTo>
                  <a:lnTo>
                    <a:pt x="1756418" y="506717"/>
                  </a:lnTo>
                  <a:lnTo>
                    <a:pt x="1739586" y="506717"/>
                  </a:lnTo>
                  <a:lnTo>
                    <a:pt x="447488"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ea"/>
              </a:endParaRPr>
            </a:p>
          </p:txBody>
        </p:sp>
        <p:sp>
          <p:nvSpPr>
            <p:cNvPr id="38" name="文本框 8">
              <a:extLst>
                <a:ext uri="{FF2B5EF4-FFF2-40B4-BE49-F238E27FC236}">
                  <a16:creationId xmlns:a16="http://schemas.microsoft.com/office/drawing/2014/main" id="{B5BDB675-F9EA-418A-8461-4A3F6D730209}"/>
                </a:ext>
              </a:extLst>
            </p:cNvPr>
            <p:cNvSpPr txBox="1"/>
            <p:nvPr/>
          </p:nvSpPr>
          <p:spPr>
            <a:xfrm>
              <a:off x="686248" y="1322610"/>
              <a:ext cx="32213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Microsoft YaHei" panose="020B0503020204020204" pitchFamily="34" charset="-122"/>
                  <a:ea typeface="Microsoft YaHei" panose="020B0503020204020204" pitchFamily="34" charset="-122"/>
                  <a:cs typeface="+mn-ea"/>
                  <a:sym typeface="+mn-lt"/>
                </a:rPr>
                <a:t>Gradient modulation in large range in radial direction is achieved by varying the pole gap of HTS magnet. </a:t>
              </a:r>
              <a:endParaRPr kumimoji="0" lang="zh-CN" altLang="en-US" sz="16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Microsoft YaHei" panose="020B0503020204020204" pitchFamily="34" charset="-122"/>
                <a:ea typeface="Microsoft YaHei" panose="020B0503020204020204" pitchFamily="34" charset="-122"/>
                <a:cs typeface="+mn-ea"/>
                <a:sym typeface="+mn-lt"/>
              </a:endParaRPr>
            </a:p>
          </p:txBody>
        </p:sp>
        <p:sp>
          <p:nvSpPr>
            <p:cNvPr id="40" name="文本框 9">
              <a:extLst>
                <a:ext uri="{FF2B5EF4-FFF2-40B4-BE49-F238E27FC236}">
                  <a16:creationId xmlns:a16="http://schemas.microsoft.com/office/drawing/2014/main" id="{6E68BC91-998A-41C0-AD14-E549F1C88ACE}"/>
                </a:ext>
              </a:extLst>
            </p:cNvPr>
            <p:cNvSpPr txBox="1"/>
            <p:nvPr/>
          </p:nvSpPr>
          <p:spPr>
            <a:xfrm>
              <a:off x="522569" y="2057540"/>
              <a:ext cx="3441879" cy="549766"/>
            </a:xfrm>
            <a:prstGeom prst="rect">
              <a:avLst/>
            </a:prstGeom>
            <a:noFill/>
          </p:spPr>
          <p:txBody>
            <a:bodyPr wrap="square">
              <a:spAutoFit/>
            </a:bodyPr>
            <a:lstStyle/>
            <a:p>
              <a:pPr marL="285750" marR="0" lvl="0" indent="-285750" algn="l" defTabSz="914400" rtl="0" eaLnBrk="1" fontAlgn="auto" latinLnBrk="0" hangingPunct="1">
                <a:lnSpc>
                  <a:spcPct val="110000"/>
                </a:lnSpc>
                <a:spcBef>
                  <a:spcPts val="0"/>
                </a:spcBef>
                <a:spcAft>
                  <a:spcPts val="0"/>
                </a:spcAft>
                <a:buClrTx/>
                <a:buSzTx/>
                <a:buFont typeface="Wingdings" pitchFamily="2" charset="2"/>
                <a:buChar char="q"/>
                <a:tabLst/>
                <a:defRPr/>
              </a:pPr>
              <a:r>
                <a:rPr kumimoji="0" lang="en-US" altLang="zh-CN" sz="1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sym typeface="+mn-lt"/>
                </a:rPr>
                <a:t>Field shimming by change the height of the gap, width of the pole. Change the spiral angle and trim coil to adjust the local tune diagram</a:t>
              </a:r>
              <a:endParaRPr kumimoji="0" lang="zh-CN" altLang="en-US" sz="1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sym typeface="+mn-lt"/>
              </a:endParaRPr>
            </a:p>
          </p:txBody>
        </p:sp>
      </p:grpSp>
      <p:grpSp>
        <p:nvGrpSpPr>
          <p:cNvPr id="42" name="组合 41">
            <a:extLst>
              <a:ext uri="{FF2B5EF4-FFF2-40B4-BE49-F238E27FC236}">
                <a16:creationId xmlns:a16="http://schemas.microsoft.com/office/drawing/2014/main" id="{34B72370-BDBF-41DD-ADE6-59F5BF824396}"/>
              </a:ext>
            </a:extLst>
          </p:cNvPr>
          <p:cNvGrpSpPr/>
          <p:nvPr/>
        </p:nvGrpSpPr>
        <p:grpSpPr>
          <a:xfrm>
            <a:off x="515938" y="1896641"/>
            <a:ext cx="3796984" cy="4128769"/>
            <a:chOff x="479425" y="1304291"/>
            <a:chExt cx="3615157" cy="4128769"/>
          </a:xfrm>
        </p:grpSpPr>
        <p:sp>
          <p:nvSpPr>
            <p:cNvPr id="43" name="矩形 42">
              <a:extLst>
                <a:ext uri="{FF2B5EF4-FFF2-40B4-BE49-F238E27FC236}">
                  <a16:creationId xmlns:a16="http://schemas.microsoft.com/office/drawing/2014/main" id="{FDA48CF8-744C-4F51-B940-3749E78F1CC1}"/>
                </a:ext>
              </a:extLst>
            </p:cNvPr>
            <p:cNvSpPr/>
            <p:nvPr/>
          </p:nvSpPr>
          <p:spPr>
            <a:xfrm>
              <a:off x="479425" y="1304292"/>
              <a:ext cx="3615157" cy="412876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44" name="任意多边形: 形状 58">
              <a:extLst>
                <a:ext uri="{FF2B5EF4-FFF2-40B4-BE49-F238E27FC236}">
                  <a16:creationId xmlns:a16="http://schemas.microsoft.com/office/drawing/2014/main" id="{4F845470-67D0-449A-8A33-C360ED29AFB3}"/>
                </a:ext>
              </a:extLst>
            </p:cNvPr>
            <p:cNvSpPr/>
            <p:nvPr/>
          </p:nvSpPr>
          <p:spPr>
            <a:xfrm>
              <a:off x="479425" y="1304291"/>
              <a:ext cx="3615157" cy="730412"/>
            </a:xfrm>
            <a:custGeom>
              <a:avLst/>
              <a:gdLst>
                <a:gd name="connsiteX0" fmla="*/ 0 w 3615157"/>
                <a:gd name="connsiteY0" fmla="*/ 0 h 553111"/>
                <a:gd name="connsiteX1" fmla="*/ 447488 w 3615157"/>
                <a:gd name="connsiteY1" fmla="*/ 0 h 553111"/>
                <a:gd name="connsiteX2" fmla="*/ 3167669 w 3615157"/>
                <a:gd name="connsiteY2" fmla="*/ 0 h 553111"/>
                <a:gd name="connsiteX3" fmla="*/ 3615157 w 3615157"/>
                <a:gd name="connsiteY3" fmla="*/ 0 h 553111"/>
                <a:gd name="connsiteX4" fmla="*/ 3615157 w 3615157"/>
                <a:gd name="connsiteY4" fmla="*/ 506717 h 553111"/>
                <a:gd name="connsiteX5" fmla="*/ 3167669 w 3615157"/>
                <a:gd name="connsiteY5" fmla="*/ 506717 h 553111"/>
                <a:gd name="connsiteX6" fmla="*/ 1875573 w 3615157"/>
                <a:gd name="connsiteY6" fmla="*/ 506717 h 553111"/>
                <a:gd name="connsiteX7" fmla="*/ 1858740 w 3615157"/>
                <a:gd name="connsiteY7" fmla="*/ 506717 h 553111"/>
                <a:gd name="connsiteX8" fmla="*/ 1807579 w 3615157"/>
                <a:gd name="connsiteY8" fmla="*/ 553111 h 553111"/>
                <a:gd name="connsiteX9" fmla="*/ 1756418 w 3615157"/>
                <a:gd name="connsiteY9" fmla="*/ 506717 h 553111"/>
                <a:gd name="connsiteX10" fmla="*/ 1739586 w 3615157"/>
                <a:gd name="connsiteY10" fmla="*/ 506717 h 553111"/>
                <a:gd name="connsiteX11" fmla="*/ 447488 w 3615157"/>
                <a:gd name="connsiteY11" fmla="*/ 506717 h 553111"/>
                <a:gd name="connsiteX12" fmla="*/ 0 w 3615157"/>
                <a:gd name="connsiteY12" fmla="*/ 506717 h 5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5157" h="553111">
                  <a:moveTo>
                    <a:pt x="0" y="0"/>
                  </a:moveTo>
                  <a:lnTo>
                    <a:pt x="447488" y="0"/>
                  </a:lnTo>
                  <a:lnTo>
                    <a:pt x="3167669" y="0"/>
                  </a:lnTo>
                  <a:lnTo>
                    <a:pt x="3615157" y="0"/>
                  </a:lnTo>
                  <a:lnTo>
                    <a:pt x="3615157" y="506717"/>
                  </a:lnTo>
                  <a:lnTo>
                    <a:pt x="3167669" y="506717"/>
                  </a:lnTo>
                  <a:lnTo>
                    <a:pt x="1875573" y="506717"/>
                  </a:lnTo>
                  <a:lnTo>
                    <a:pt x="1858740" y="506717"/>
                  </a:lnTo>
                  <a:lnTo>
                    <a:pt x="1807579" y="553111"/>
                  </a:lnTo>
                  <a:lnTo>
                    <a:pt x="1756418" y="506717"/>
                  </a:lnTo>
                  <a:lnTo>
                    <a:pt x="1739586" y="506717"/>
                  </a:lnTo>
                  <a:lnTo>
                    <a:pt x="447488"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mn-ea"/>
              </a:endParaRPr>
            </a:p>
          </p:txBody>
        </p:sp>
        <p:sp>
          <p:nvSpPr>
            <p:cNvPr id="45" name="文本框 59">
              <a:extLst>
                <a:ext uri="{FF2B5EF4-FFF2-40B4-BE49-F238E27FC236}">
                  <a16:creationId xmlns:a16="http://schemas.microsoft.com/office/drawing/2014/main" id="{015DEC4A-E1DB-43A9-A680-3C5F9C50AE53}"/>
                </a:ext>
              </a:extLst>
            </p:cNvPr>
            <p:cNvSpPr txBox="1"/>
            <p:nvPr/>
          </p:nvSpPr>
          <p:spPr>
            <a:xfrm>
              <a:off x="624211" y="1332140"/>
              <a:ext cx="332558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Microsoft YaHei" panose="020B0503020204020204" pitchFamily="34" charset="-122"/>
                  <a:ea typeface="Microsoft YaHei" panose="020B0503020204020204" pitchFamily="34" charset="-122"/>
                  <a:cs typeface="+mn-ea"/>
                  <a:sym typeface="+mn-lt"/>
                </a:rPr>
                <a:t>Heat load and the quench protection of large HTS magnet</a:t>
              </a:r>
              <a:endParaRPr kumimoji="0" lang="zh-CN" altLang="en-US" sz="16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Microsoft YaHei" panose="020B0503020204020204" pitchFamily="34" charset="-122"/>
                <a:ea typeface="Microsoft YaHei" panose="020B0503020204020204" pitchFamily="34" charset="-122"/>
                <a:cs typeface="+mn-ea"/>
                <a:sym typeface="+mn-lt"/>
              </a:endParaRPr>
            </a:p>
          </p:txBody>
        </p:sp>
      </p:grpSp>
      <p:pic>
        <p:nvPicPr>
          <p:cNvPr id="48" name="Picture 6"/>
          <p:cNvPicPr>
            <a:picLocks noChangeAspect="1"/>
          </p:cNvPicPr>
          <p:nvPr/>
        </p:nvPicPr>
        <p:blipFill rotWithShape="1">
          <a:blip r:embed="rId3"/>
          <a:srcRect t="5468"/>
          <a:stretch/>
        </p:blipFill>
        <p:spPr>
          <a:xfrm>
            <a:off x="781645" y="4620492"/>
            <a:ext cx="3306693" cy="1162646"/>
          </a:xfrm>
          <a:prstGeom prst="rect">
            <a:avLst/>
          </a:prstGeom>
          <a:noFill/>
          <a:ln w="9525">
            <a:noFill/>
          </a:ln>
        </p:spPr>
      </p:pic>
      <p:pic>
        <p:nvPicPr>
          <p:cNvPr id="50" name="图片 49" descr="D000"/>
          <p:cNvPicPr>
            <a:picLocks noChangeAspect="1"/>
          </p:cNvPicPr>
          <p:nvPr/>
        </p:nvPicPr>
        <p:blipFill>
          <a:blip r:embed="rId4"/>
          <a:srcRect l="8417" t="36918" r="5290" b="20024"/>
          <a:stretch>
            <a:fillRect/>
          </a:stretch>
        </p:blipFill>
        <p:spPr>
          <a:xfrm>
            <a:off x="4675480" y="3543882"/>
            <a:ext cx="3056180" cy="1146862"/>
          </a:xfrm>
          <a:prstGeom prst="rect">
            <a:avLst/>
          </a:prstGeom>
        </p:spPr>
      </p:pic>
      <p:pic>
        <p:nvPicPr>
          <p:cNvPr id="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920" y="3534551"/>
            <a:ext cx="2528128" cy="7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696" b="84281" l="18326" r="86878">
                        <a14:foregroundMark x1="18552" y1="44816" x2="21493" y2="68227"/>
                        <a14:foregroundMark x1="66742" y1="12040" x2="85294" y2="25084"/>
                        <a14:foregroundMark x1="85294" y1="25084" x2="87557" y2="55184"/>
                        <a14:foregroundMark x1="87557" y1="55184" x2="46833" y2="68227"/>
                        <a14:foregroundMark x1="46833" y1="68227" x2="32353" y2="84281"/>
                        <a14:foregroundMark x1="83484" y1="22408" x2="83484" y2="22408"/>
                        <a14:foregroundMark x1="84842" y1="23077" x2="84842" y2="23077"/>
                        <a14:foregroundMark x1="86878" y1="26087" x2="86878" y2="26087"/>
                        <a14:foregroundMark x1="72172" y1="8696" x2="72172" y2="8696"/>
                        <a14:foregroundMark x1="34389" y1="72910" x2="34389" y2="72910"/>
                        <a14:foregroundMark x1="52489" y1="65552" x2="52489" y2="65552"/>
                        <a14:foregroundMark x1="44118" y1="66890" x2="44118" y2="66890"/>
                        <a14:foregroundMark x1="44118" y1="66890" x2="44118" y2="66890"/>
                        <a14:foregroundMark x1="49774" y1="63880" x2="49774" y2="63880"/>
                        <a14:foregroundMark x1="49774" y1="63880" x2="49774" y2="63880"/>
                        <a14:foregroundMark x1="49774" y1="63880" x2="49774" y2="63880"/>
                        <a14:foregroundMark x1="55430" y1="62542" x2="55430" y2="62542"/>
                        <a14:foregroundMark x1="55430" y1="62542" x2="55430" y2="62542"/>
                        <a14:foregroundMark x1="61538" y1="57860" x2="61538" y2="57860"/>
                        <a14:foregroundMark x1="61538" y1="57860" x2="61538" y2="57860"/>
                        <a14:foregroundMark x1="54977" y1="62542" x2="76244" y2="45485"/>
                        <a14:foregroundMark x1="76018" y1="48829" x2="76471" y2="48495"/>
                        <a14:foregroundMark x1="73077" y1="35452" x2="42534" y2="57191"/>
                        <a14:foregroundMark x1="24208" y1="51171" x2="64480" y2="23746"/>
                        <a14:foregroundMark x1="64480" y1="23746" x2="80995" y2="29097"/>
                        <a14:foregroundMark x1="69683" y1="20736" x2="82579" y2="31438"/>
                        <a14:foregroundMark x1="72398" y1="22408" x2="82127" y2="35786"/>
                        <a14:foregroundMark x1="81222" y1="46154" x2="78281" y2="48161"/>
                        <a14:foregroundMark x1="43213" y1="68896" x2="37104" y2="71237"/>
                        <a14:foregroundMark x1="35068" y1="76923" x2="30769" y2="63880"/>
                        <a14:foregroundMark x1="28733" y1="73579" x2="29412" y2="74582"/>
                      </a14:backgroundRemoval>
                    </a14:imgEffect>
                  </a14:imgLayer>
                </a14:imgProps>
              </a:ext>
              <a:ext uri="{28A0092B-C50C-407E-A947-70E740481C1C}">
                <a14:useLocalDpi xmlns:a14="http://schemas.microsoft.com/office/drawing/2010/main" val="0"/>
              </a:ext>
            </a:extLst>
          </a:blip>
          <a:srcRect l="16304" t="4642" r="9850" b="11674"/>
          <a:stretch/>
        </p:blipFill>
        <p:spPr bwMode="auto">
          <a:xfrm>
            <a:off x="4742854" y="4612804"/>
            <a:ext cx="1737578"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23"/>
          <p:cNvSpPr/>
          <p:nvPr/>
        </p:nvSpPr>
        <p:spPr>
          <a:xfrm>
            <a:off x="5366476" y="3288188"/>
            <a:ext cx="1494961" cy="276999"/>
          </a:xfrm>
          <a:prstGeom prst="rect">
            <a:avLst/>
          </a:prstGeom>
          <a:noFill/>
          <a:ln w="9525">
            <a:noFill/>
          </a:ln>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Heigh of the gap</a:t>
            </a:r>
            <a:endParaRPr kumimoji="0" lang="" altLang="zh-CN" sz="12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endParaRPr>
          </a:p>
        </p:txBody>
      </p:sp>
      <p:sp>
        <p:nvSpPr>
          <p:cNvPr id="71" name="Rectangle 23"/>
          <p:cNvSpPr/>
          <p:nvPr/>
        </p:nvSpPr>
        <p:spPr>
          <a:xfrm>
            <a:off x="6245769" y="5457746"/>
            <a:ext cx="1737579" cy="461665"/>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Width and spiral angle of the pole</a:t>
            </a:r>
            <a:endParaRPr kumimoji="0" lang="" altLang="zh-CN" sz="12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endParaRPr>
          </a:p>
        </p:txBody>
      </p:sp>
      <p:sp>
        <p:nvSpPr>
          <p:cNvPr id="46" name="文本框 9">
            <a:extLst>
              <a:ext uri="{FF2B5EF4-FFF2-40B4-BE49-F238E27FC236}">
                <a16:creationId xmlns:a16="http://schemas.microsoft.com/office/drawing/2014/main" id="{6E68BC91-998A-41C0-AD14-E549F1C88ACE}"/>
              </a:ext>
            </a:extLst>
          </p:cNvPr>
          <p:cNvSpPr txBox="1"/>
          <p:nvPr/>
        </p:nvSpPr>
        <p:spPr>
          <a:xfrm>
            <a:off x="625652" y="2837373"/>
            <a:ext cx="3537529" cy="1600438"/>
          </a:xfrm>
          <a:prstGeom prst="rect">
            <a:avLst/>
          </a:prstGeom>
          <a:noFill/>
        </p:spPr>
        <p:txBody>
          <a:bodyPr wrap="square">
            <a:spAutoFit/>
          </a:bodyPr>
          <a:lstStyle/>
          <a:p>
            <a:pPr marL="285750" marR="0" lvl="0" indent="-285750" algn="just" defTabSz="914400" rtl="0" eaLnBrk="1" fontAlgn="auto" latinLnBrk="0" hangingPunct="1">
              <a:spcBef>
                <a:spcPts val="0"/>
              </a:spcBef>
              <a:spcAft>
                <a:spcPts val="0"/>
              </a:spcAft>
              <a:buClrTx/>
              <a:buSzTx/>
              <a:buFont typeface="Wingdings" pitchFamily="2" charset="2"/>
              <a:buChar char="q"/>
              <a:tabLst/>
              <a:defRPr/>
            </a:pPr>
            <a:r>
              <a:rPr kumimoji="0" lang="en-US" altLang="zh-CN" sz="1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sym typeface="+mn-lt"/>
              </a:rPr>
              <a:t>HTS tape is co-winding with stainless steel, thus the HTS coil can be self-protected during quench by bypassing the current.</a:t>
            </a:r>
            <a:r>
              <a:rPr kumimoji="0" lang="zh-CN" altLang="en-US" sz="1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sym typeface="+mn-lt"/>
              </a:rPr>
              <a:t> </a:t>
            </a:r>
          </a:p>
          <a:p>
            <a:pPr marL="285750" marR="0" lvl="0" indent="-285750" algn="just" defTabSz="914400" rtl="0" eaLnBrk="1" fontAlgn="auto" latinLnBrk="0" hangingPunct="1">
              <a:spcBef>
                <a:spcPts val="0"/>
              </a:spcBef>
              <a:spcAft>
                <a:spcPts val="0"/>
              </a:spcAft>
              <a:buClrTx/>
              <a:buSzTx/>
              <a:buFont typeface="Wingdings" pitchFamily="2" charset="2"/>
              <a:buChar char="q"/>
              <a:tabLst/>
              <a:defRPr/>
            </a:pPr>
            <a:r>
              <a:rPr kumimoji="0" lang="en-US" altLang="zh-CN" sz="1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sym typeface="+mn-lt"/>
              </a:rPr>
              <a:t>Quench detection is based on voltage probes and is interlocked with the power supply.</a:t>
            </a:r>
            <a:endParaRPr kumimoji="0" lang="zh-CN" altLang="en-US" sz="1400" b="1" i="0" u="none" strike="noStrike" kern="100" cap="none" spc="0" normalizeH="0" baseline="0" noProof="0" dirty="0">
              <a:ln>
                <a:noFill/>
              </a:ln>
              <a:solidFill>
                <a:srgbClr val="164E8C"/>
              </a:solidFill>
              <a:effectLst/>
              <a:uLnTx/>
              <a:uFillTx/>
              <a:latin typeface="Microsoft YaHei" panose="020B0503020204020204" pitchFamily="34" charset="-122"/>
              <a:ea typeface="Microsoft YaHei" panose="020B0503020204020204" pitchFamily="34" charset="-122"/>
              <a:cs typeface="+mn-ea"/>
              <a:sym typeface="+mn-lt"/>
            </a:endParaRPr>
          </a:p>
        </p:txBody>
      </p:sp>
      <p:grpSp>
        <p:nvGrpSpPr>
          <p:cNvPr id="2" name="Group 1">
            <a:extLst>
              <a:ext uri="{FF2B5EF4-FFF2-40B4-BE49-F238E27FC236}">
                <a16:creationId xmlns:a16="http://schemas.microsoft.com/office/drawing/2014/main" id="{6D4BCC93-4A2F-21CB-1FCB-531C50A81C82}"/>
              </a:ext>
            </a:extLst>
          </p:cNvPr>
          <p:cNvGrpSpPr/>
          <p:nvPr/>
        </p:nvGrpSpPr>
        <p:grpSpPr>
          <a:xfrm>
            <a:off x="7756008" y="3304860"/>
            <a:ext cx="3627048" cy="2504469"/>
            <a:chOff x="7878993" y="3285282"/>
            <a:chExt cx="3943119" cy="2722715"/>
          </a:xfrm>
        </p:grpSpPr>
        <p:sp>
          <p:nvSpPr>
            <p:cNvPr id="77" name="矩形 76"/>
            <p:cNvSpPr>
              <a:spLocks noChangeArrowheads="1"/>
            </p:cNvSpPr>
            <p:nvPr/>
          </p:nvSpPr>
          <p:spPr bwMode="auto">
            <a:xfrm>
              <a:off x="9683534" y="3995447"/>
              <a:ext cx="1772228" cy="40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rPr>
                <a:t>未见明显增长</a:t>
              </a:r>
            </a:p>
          </p:txBody>
        </p:sp>
        <p:pic>
          <p:nvPicPr>
            <p:cNvPr id="78" name="图片 77">
              <a:extLst>
                <a:ext uri="{FF2B5EF4-FFF2-40B4-BE49-F238E27FC236}">
                  <a16:creationId xmlns:a16="http://schemas.microsoft.com/office/drawing/2014/main" id="{AA583B43-CE64-43D3-BD22-92725C15EB3F}"/>
                </a:ext>
              </a:extLst>
            </p:cNvPr>
            <p:cNvPicPr/>
            <p:nvPr/>
          </p:nvPicPr>
          <p:blipFill>
            <a:blip r:embed="rId8">
              <a:extLst>
                <a:ext uri="{28A0092B-C50C-407E-A947-70E740481C1C}">
                  <a14:useLocalDpi xmlns:a14="http://schemas.microsoft.com/office/drawing/2010/main" val="0"/>
                </a:ext>
              </a:extLst>
            </a:blip>
            <a:stretch>
              <a:fillRect/>
            </a:stretch>
          </p:blipFill>
          <p:spPr>
            <a:xfrm>
              <a:off x="7878993" y="3285282"/>
              <a:ext cx="3353689" cy="2722715"/>
            </a:xfrm>
            <a:prstGeom prst="rect">
              <a:avLst/>
            </a:prstGeom>
          </p:spPr>
        </p:pic>
        <p:grpSp>
          <p:nvGrpSpPr>
            <p:cNvPr id="73" name="组合 72"/>
            <p:cNvGrpSpPr/>
            <p:nvPr/>
          </p:nvGrpSpPr>
          <p:grpSpPr>
            <a:xfrm>
              <a:off x="9866109" y="3351696"/>
              <a:ext cx="1956003" cy="2126364"/>
              <a:chOff x="9209441" y="409635"/>
              <a:chExt cx="3159491" cy="3666243"/>
            </a:xfrm>
          </p:grpSpPr>
          <p:pic>
            <p:nvPicPr>
              <p:cNvPr id="74" name="图片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9441" y="409635"/>
                <a:ext cx="3159491" cy="248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椭圆 74"/>
              <p:cNvSpPr/>
              <p:nvPr/>
            </p:nvSpPr>
            <p:spPr>
              <a:xfrm>
                <a:off x="9230229" y="2571397"/>
                <a:ext cx="729318" cy="15044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endParaRPr>
              </a:p>
            </p:txBody>
          </p:sp>
          <p:cxnSp>
            <p:nvCxnSpPr>
              <p:cNvPr id="76" name="直接箭头连接符 75"/>
              <p:cNvCxnSpPr/>
              <p:nvPr/>
            </p:nvCxnSpPr>
            <p:spPr>
              <a:xfrm flipV="1">
                <a:off x="9824536" y="1369915"/>
                <a:ext cx="2171856" cy="21669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 name="文本框 24">
            <a:extLst>
              <a:ext uri="{FF2B5EF4-FFF2-40B4-BE49-F238E27FC236}">
                <a16:creationId xmlns:a16="http://schemas.microsoft.com/office/drawing/2014/main" id="{AF6CE13C-65E2-2575-6B5D-413F6F103177}"/>
              </a:ext>
            </a:extLst>
          </p:cNvPr>
          <p:cNvSpPr txBox="1"/>
          <p:nvPr/>
        </p:nvSpPr>
        <p:spPr>
          <a:xfrm>
            <a:off x="307470" y="25376"/>
            <a:ext cx="10351525"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HTS magnet R&amp;D</a:t>
            </a:r>
          </a:p>
        </p:txBody>
      </p:sp>
    </p:spTree>
    <p:extLst>
      <p:ext uri="{BB962C8B-B14F-4D97-AF65-F5344CB8AC3E}">
        <p14:creationId xmlns:p14="http://schemas.microsoft.com/office/powerpoint/2010/main" val="2235432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B8BCE24D-2232-48B0-ABC4-9CAC3E460257}"/>
              </a:ext>
            </a:extLst>
          </p:cNvPr>
          <p:cNvGrpSpPr/>
          <p:nvPr/>
        </p:nvGrpSpPr>
        <p:grpSpPr>
          <a:xfrm>
            <a:off x="4486575" y="1939987"/>
            <a:ext cx="7189488" cy="4368738"/>
            <a:chOff x="479425" y="1299500"/>
            <a:chExt cx="3615157" cy="4368738"/>
          </a:xfrm>
        </p:grpSpPr>
        <p:sp>
          <p:nvSpPr>
            <p:cNvPr id="31" name="矩形 30">
              <a:extLst>
                <a:ext uri="{FF2B5EF4-FFF2-40B4-BE49-F238E27FC236}">
                  <a16:creationId xmlns:a16="http://schemas.microsoft.com/office/drawing/2014/main" id="{08EA3374-5F5A-40FD-BC5B-10C7AF5DED7E}"/>
                </a:ext>
              </a:extLst>
            </p:cNvPr>
            <p:cNvSpPr/>
            <p:nvPr/>
          </p:nvSpPr>
          <p:spPr>
            <a:xfrm>
              <a:off x="479425" y="1304292"/>
              <a:ext cx="3615157" cy="436394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任意多边形: 形状 41">
              <a:extLst>
                <a:ext uri="{FF2B5EF4-FFF2-40B4-BE49-F238E27FC236}">
                  <a16:creationId xmlns:a16="http://schemas.microsoft.com/office/drawing/2014/main" id="{C7D770CF-F4E6-4F64-B377-AFA3AF352875}"/>
                </a:ext>
              </a:extLst>
            </p:cNvPr>
            <p:cNvSpPr/>
            <p:nvPr/>
          </p:nvSpPr>
          <p:spPr>
            <a:xfrm>
              <a:off x="479425" y="1304291"/>
              <a:ext cx="3615157" cy="747298"/>
            </a:xfrm>
            <a:custGeom>
              <a:avLst/>
              <a:gdLst>
                <a:gd name="connsiteX0" fmla="*/ 0 w 3615157"/>
                <a:gd name="connsiteY0" fmla="*/ 0 h 553111"/>
                <a:gd name="connsiteX1" fmla="*/ 447488 w 3615157"/>
                <a:gd name="connsiteY1" fmla="*/ 0 h 553111"/>
                <a:gd name="connsiteX2" fmla="*/ 3167669 w 3615157"/>
                <a:gd name="connsiteY2" fmla="*/ 0 h 553111"/>
                <a:gd name="connsiteX3" fmla="*/ 3615157 w 3615157"/>
                <a:gd name="connsiteY3" fmla="*/ 0 h 553111"/>
                <a:gd name="connsiteX4" fmla="*/ 3615157 w 3615157"/>
                <a:gd name="connsiteY4" fmla="*/ 506717 h 553111"/>
                <a:gd name="connsiteX5" fmla="*/ 3167669 w 3615157"/>
                <a:gd name="connsiteY5" fmla="*/ 506717 h 553111"/>
                <a:gd name="connsiteX6" fmla="*/ 1875573 w 3615157"/>
                <a:gd name="connsiteY6" fmla="*/ 506717 h 553111"/>
                <a:gd name="connsiteX7" fmla="*/ 1858740 w 3615157"/>
                <a:gd name="connsiteY7" fmla="*/ 506717 h 553111"/>
                <a:gd name="connsiteX8" fmla="*/ 1807579 w 3615157"/>
                <a:gd name="connsiteY8" fmla="*/ 553111 h 553111"/>
                <a:gd name="connsiteX9" fmla="*/ 1756418 w 3615157"/>
                <a:gd name="connsiteY9" fmla="*/ 506717 h 553111"/>
                <a:gd name="connsiteX10" fmla="*/ 1739586 w 3615157"/>
                <a:gd name="connsiteY10" fmla="*/ 506717 h 553111"/>
                <a:gd name="connsiteX11" fmla="*/ 447488 w 3615157"/>
                <a:gd name="connsiteY11" fmla="*/ 506717 h 553111"/>
                <a:gd name="connsiteX12" fmla="*/ 0 w 3615157"/>
                <a:gd name="connsiteY12" fmla="*/ 506717 h 5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5157" h="553111">
                  <a:moveTo>
                    <a:pt x="0" y="0"/>
                  </a:moveTo>
                  <a:lnTo>
                    <a:pt x="447488" y="0"/>
                  </a:lnTo>
                  <a:lnTo>
                    <a:pt x="3167669" y="0"/>
                  </a:lnTo>
                  <a:lnTo>
                    <a:pt x="3615157" y="0"/>
                  </a:lnTo>
                  <a:lnTo>
                    <a:pt x="3615157" y="506717"/>
                  </a:lnTo>
                  <a:lnTo>
                    <a:pt x="3167669" y="506717"/>
                  </a:lnTo>
                  <a:lnTo>
                    <a:pt x="1875573" y="506717"/>
                  </a:lnTo>
                  <a:lnTo>
                    <a:pt x="1858740" y="506717"/>
                  </a:lnTo>
                  <a:lnTo>
                    <a:pt x="1807579" y="553111"/>
                  </a:lnTo>
                  <a:lnTo>
                    <a:pt x="1756418" y="506717"/>
                  </a:lnTo>
                  <a:lnTo>
                    <a:pt x="1739586" y="506717"/>
                  </a:lnTo>
                  <a:lnTo>
                    <a:pt x="447488"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33" name="文本框 8">
              <a:extLst>
                <a:ext uri="{FF2B5EF4-FFF2-40B4-BE49-F238E27FC236}">
                  <a16:creationId xmlns:a16="http://schemas.microsoft.com/office/drawing/2014/main" id="{B5BDB675-F9EA-418A-8461-4A3F6D730209}"/>
                </a:ext>
              </a:extLst>
            </p:cNvPr>
            <p:cNvSpPr txBox="1"/>
            <p:nvPr/>
          </p:nvSpPr>
          <p:spPr>
            <a:xfrm>
              <a:off x="517598" y="1299500"/>
              <a:ext cx="353881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a:ea typeface="微软雅黑"/>
                  <a:cs typeface="+mn-ea"/>
                  <a:sym typeface="+mn-lt"/>
                </a:rPr>
                <a:t>Manufacturing process flow of high temperature superconducting coil</a:t>
              </a:r>
              <a:endParaRPr kumimoji="0" lang="zh-CN" altLang="en-US" sz="1800" b="1" i="0" u="none" strike="noStrike" kern="100" cap="none" spc="0" normalizeH="0" baseline="0" noProof="0" dirty="0">
                <a:ln>
                  <a:noFill/>
                </a:ln>
                <a:solidFill>
                  <a:srgbClr val="FFFF00"/>
                </a:solidFill>
                <a:effectLst>
                  <a:outerShdw blurRad="38100" dist="38100" dir="2700000" algn="tl">
                    <a:srgbClr val="000000">
                      <a:alpha val="19000"/>
                    </a:srgbClr>
                  </a:outerShdw>
                </a:effectLst>
                <a:uLnTx/>
                <a:uFillTx/>
                <a:latin typeface="Arial"/>
                <a:ea typeface="微软雅黑"/>
                <a:cs typeface="+mn-ea"/>
                <a:sym typeface="+mn-lt"/>
              </a:endParaRPr>
            </a:p>
          </p:txBody>
        </p:sp>
      </p:grpSp>
      <p:grpSp>
        <p:nvGrpSpPr>
          <p:cNvPr id="2" name="组合 1"/>
          <p:cNvGrpSpPr/>
          <p:nvPr/>
        </p:nvGrpSpPr>
        <p:grpSpPr>
          <a:xfrm>
            <a:off x="515938" y="1935405"/>
            <a:ext cx="3882090" cy="4373320"/>
            <a:chOff x="8069098" y="1924442"/>
            <a:chExt cx="3902234" cy="4373320"/>
          </a:xfrm>
        </p:grpSpPr>
        <p:grpSp>
          <p:nvGrpSpPr>
            <p:cNvPr id="55" name="组合 54">
              <a:extLst>
                <a:ext uri="{FF2B5EF4-FFF2-40B4-BE49-F238E27FC236}">
                  <a16:creationId xmlns:a16="http://schemas.microsoft.com/office/drawing/2014/main" id="{34B72370-BDBF-41DD-ADE6-59F5BF824396}"/>
                </a:ext>
              </a:extLst>
            </p:cNvPr>
            <p:cNvGrpSpPr/>
            <p:nvPr/>
          </p:nvGrpSpPr>
          <p:grpSpPr>
            <a:xfrm>
              <a:off x="8069098" y="1924442"/>
              <a:ext cx="3902234" cy="4373320"/>
              <a:chOff x="595508" y="1286625"/>
              <a:chExt cx="3509926" cy="4373320"/>
            </a:xfrm>
          </p:grpSpPr>
          <p:sp>
            <p:nvSpPr>
              <p:cNvPr id="56" name="矩形 55">
                <a:extLst>
                  <a:ext uri="{FF2B5EF4-FFF2-40B4-BE49-F238E27FC236}">
                    <a16:creationId xmlns:a16="http://schemas.microsoft.com/office/drawing/2014/main" id="{FDA48CF8-744C-4F51-B940-3749E78F1CC1}"/>
                  </a:ext>
                </a:extLst>
              </p:cNvPr>
              <p:cNvSpPr/>
              <p:nvPr/>
            </p:nvSpPr>
            <p:spPr>
              <a:xfrm>
                <a:off x="595508" y="1304291"/>
                <a:ext cx="3499076" cy="4355654"/>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7" name="任意多边形: 形状 58">
                <a:extLst>
                  <a:ext uri="{FF2B5EF4-FFF2-40B4-BE49-F238E27FC236}">
                    <a16:creationId xmlns:a16="http://schemas.microsoft.com/office/drawing/2014/main" id="{4F845470-67D0-449A-8A33-C360ED29AFB3}"/>
                  </a:ext>
                </a:extLst>
              </p:cNvPr>
              <p:cNvSpPr/>
              <p:nvPr/>
            </p:nvSpPr>
            <p:spPr>
              <a:xfrm>
                <a:off x="595508" y="1304291"/>
                <a:ext cx="3499073" cy="730412"/>
              </a:xfrm>
              <a:custGeom>
                <a:avLst/>
                <a:gdLst>
                  <a:gd name="connsiteX0" fmla="*/ 0 w 3615157"/>
                  <a:gd name="connsiteY0" fmla="*/ 0 h 553111"/>
                  <a:gd name="connsiteX1" fmla="*/ 447488 w 3615157"/>
                  <a:gd name="connsiteY1" fmla="*/ 0 h 553111"/>
                  <a:gd name="connsiteX2" fmla="*/ 3167669 w 3615157"/>
                  <a:gd name="connsiteY2" fmla="*/ 0 h 553111"/>
                  <a:gd name="connsiteX3" fmla="*/ 3615157 w 3615157"/>
                  <a:gd name="connsiteY3" fmla="*/ 0 h 553111"/>
                  <a:gd name="connsiteX4" fmla="*/ 3615157 w 3615157"/>
                  <a:gd name="connsiteY4" fmla="*/ 506717 h 553111"/>
                  <a:gd name="connsiteX5" fmla="*/ 3167669 w 3615157"/>
                  <a:gd name="connsiteY5" fmla="*/ 506717 h 553111"/>
                  <a:gd name="connsiteX6" fmla="*/ 1875573 w 3615157"/>
                  <a:gd name="connsiteY6" fmla="*/ 506717 h 553111"/>
                  <a:gd name="connsiteX7" fmla="*/ 1858740 w 3615157"/>
                  <a:gd name="connsiteY7" fmla="*/ 506717 h 553111"/>
                  <a:gd name="connsiteX8" fmla="*/ 1807579 w 3615157"/>
                  <a:gd name="connsiteY8" fmla="*/ 553111 h 553111"/>
                  <a:gd name="connsiteX9" fmla="*/ 1756418 w 3615157"/>
                  <a:gd name="connsiteY9" fmla="*/ 506717 h 553111"/>
                  <a:gd name="connsiteX10" fmla="*/ 1739586 w 3615157"/>
                  <a:gd name="connsiteY10" fmla="*/ 506717 h 553111"/>
                  <a:gd name="connsiteX11" fmla="*/ 447488 w 3615157"/>
                  <a:gd name="connsiteY11" fmla="*/ 506717 h 553111"/>
                  <a:gd name="connsiteX12" fmla="*/ 0 w 3615157"/>
                  <a:gd name="connsiteY12" fmla="*/ 506717 h 5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5157" h="553111">
                    <a:moveTo>
                      <a:pt x="0" y="0"/>
                    </a:moveTo>
                    <a:lnTo>
                      <a:pt x="447488" y="0"/>
                    </a:lnTo>
                    <a:lnTo>
                      <a:pt x="3167669" y="0"/>
                    </a:lnTo>
                    <a:lnTo>
                      <a:pt x="3615157" y="0"/>
                    </a:lnTo>
                    <a:lnTo>
                      <a:pt x="3615157" y="506717"/>
                    </a:lnTo>
                    <a:lnTo>
                      <a:pt x="3167669" y="506717"/>
                    </a:lnTo>
                    <a:lnTo>
                      <a:pt x="1875573" y="506717"/>
                    </a:lnTo>
                    <a:lnTo>
                      <a:pt x="1858740" y="506717"/>
                    </a:lnTo>
                    <a:lnTo>
                      <a:pt x="1807579" y="553111"/>
                    </a:lnTo>
                    <a:lnTo>
                      <a:pt x="1756418" y="506717"/>
                    </a:lnTo>
                    <a:lnTo>
                      <a:pt x="1739586" y="506717"/>
                    </a:lnTo>
                    <a:lnTo>
                      <a:pt x="447488"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58" name="文本框 59">
                <a:extLst>
                  <a:ext uri="{FF2B5EF4-FFF2-40B4-BE49-F238E27FC236}">
                    <a16:creationId xmlns:a16="http://schemas.microsoft.com/office/drawing/2014/main" id="{015DEC4A-E1DB-43A9-A680-3C5F9C50AE53}"/>
                  </a:ext>
                </a:extLst>
              </p:cNvPr>
              <p:cNvSpPr txBox="1"/>
              <p:nvPr/>
            </p:nvSpPr>
            <p:spPr>
              <a:xfrm>
                <a:off x="595511" y="1286625"/>
                <a:ext cx="350992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00" cap="none" spc="0" normalizeH="0" baseline="0" noProof="0" dirty="0">
                    <a:ln>
                      <a:noFill/>
                    </a:ln>
                    <a:solidFill>
                      <a:srgbClr val="FFFF00"/>
                    </a:solidFill>
                    <a:effectLst>
                      <a:outerShdw blurRad="38100" dist="38100" dir="2700000" algn="tl">
                        <a:srgbClr val="000000">
                          <a:alpha val="19000"/>
                        </a:srgbClr>
                      </a:outerShdw>
                    </a:effectLst>
                    <a:uLnTx/>
                    <a:uFillTx/>
                    <a:latin typeface="Arial"/>
                    <a:ea typeface="微软雅黑"/>
                    <a:cs typeface="+mn-ea"/>
                    <a:sym typeface="+mn-lt"/>
                  </a:rPr>
                  <a:t>Influence of support links and tolerance on beam dynamics</a:t>
                </a:r>
                <a:endParaRPr kumimoji="0" lang="zh-CN" altLang="en-US" b="1" i="0" u="none" strike="noStrike" kern="100" cap="none" spc="0" normalizeH="0" baseline="0" noProof="0" dirty="0">
                  <a:ln>
                    <a:noFill/>
                  </a:ln>
                  <a:solidFill>
                    <a:srgbClr val="FFFF00"/>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sp>
          <p:nvSpPr>
            <p:cNvPr id="65" name="文本框 9">
              <a:extLst>
                <a:ext uri="{FF2B5EF4-FFF2-40B4-BE49-F238E27FC236}">
                  <a16:creationId xmlns:a16="http://schemas.microsoft.com/office/drawing/2014/main" id="{6E68BC91-998A-41C0-AD14-E549F1C88ACE}"/>
                </a:ext>
              </a:extLst>
            </p:cNvPr>
            <p:cNvSpPr txBox="1"/>
            <p:nvPr/>
          </p:nvSpPr>
          <p:spPr>
            <a:xfrm>
              <a:off x="8262282" y="2708952"/>
              <a:ext cx="3461346" cy="1427635"/>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rPr>
                <a:t>Multiphysics simulation considering the thermal, electromagnetic, mechanical coupling effect; position adjustment method of coil.</a:t>
              </a:r>
              <a:endParaRPr kumimoji="0" lang="zh-CN" altLang="en-US"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67" name="图片 15383" descr="C:\Users\GUOXIN~1\AppData\Local\Temp\1605344791(1).png"/>
            <p:cNvPicPr>
              <a:picLocks noChangeAspect="1" noChangeArrowheads="1"/>
            </p:cNvPicPr>
            <p:nvPr/>
          </p:nvPicPr>
          <p:blipFill>
            <a:blip r:embed="rId3">
              <a:extLst>
                <a:ext uri="{28A0092B-C50C-407E-A947-70E740481C1C}">
                  <a14:useLocalDpi xmlns:a14="http://schemas.microsoft.com/office/drawing/2010/main" val="0"/>
                </a:ext>
              </a:extLst>
            </a:blip>
            <a:srcRect t="3232" r="16550" b="1994"/>
            <a:stretch>
              <a:fillRect/>
            </a:stretch>
          </p:blipFill>
          <p:spPr>
            <a:xfrm>
              <a:off x="8546508" y="4236598"/>
              <a:ext cx="2927733" cy="1952241"/>
            </a:xfrm>
            <a:prstGeom prst="rect">
              <a:avLst/>
            </a:prstGeom>
            <a:noFill/>
            <a:ln w="19050" cmpd="sng">
              <a:solidFill>
                <a:srgbClr val="0B57D3"/>
              </a:solidFill>
              <a:prstDash val="solid"/>
            </a:ln>
          </p:spPr>
        </p:pic>
      </p:grpSp>
      <p:grpSp>
        <p:nvGrpSpPr>
          <p:cNvPr id="37" name="Group 36">
            <a:extLst>
              <a:ext uri="{FF2B5EF4-FFF2-40B4-BE49-F238E27FC236}">
                <a16:creationId xmlns:a16="http://schemas.microsoft.com/office/drawing/2014/main" id="{29B40EEE-D105-2680-591E-F42E82321119}"/>
              </a:ext>
            </a:extLst>
          </p:cNvPr>
          <p:cNvGrpSpPr/>
          <p:nvPr/>
        </p:nvGrpSpPr>
        <p:grpSpPr>
          <a:xfrm>
            <a:off x="4486575" y="2826887"/>
            <a:ext cx="7067627" cy="3335591"/>
            <a:chOff x="4455968" y="2830156"/>
            <a:chExt cx="7419241" cy="3501537"/>
          </a:xfrm>
        </p:grpSpPr>
        <p:pic>
          <p:nvPicPr>
            <p:cNvPr id="38" name="Picture 1"/>
            <p:cNvPicPr>
              <a:picLocks noChangeAspect="1" noChangeArrowheads="1"/>
            </p:cNvPicPr>
            <p:nvPr/>
          </p:nvPicPr>
          <p:blipFill>
            <a:blip r:embed="rId4" cstate="print"/>
            <a:srcRect/>
            <a:stretch>
              <a:fillRect/>
            </a:stretch>
          </p:blipFill>
          <p:spPr bwMode="auto">
            <a:xfrm>
              <a:off x="6862043" y="2830157"/>
              <a:ext cx="1795318" cy="1447326"/>
            </a:xfrm>
            <a:prstGeom prst="rect">
              <a:avLst/>
            </a:prstGeom>
            <a:noFill/>
            <a:ln w="9525">
              <a:noFill/>
              <a:miter lim="800000"/>
              <a:headEnd/>
              <a:tailEnd/>
            </a:ln>
          </p:spPr>
        </p:pic>
        <p:pic>
          <p:nvPicPr>
            <p:cNvPr id="39" name="Picture 6"/>
            <p:cNvPicPr>
              <a:picLocks noChangeAspect="1" noChangeArrowheads="1"/>
            </p:cNvPicPr>
            <p:nvPr/>
          </p:nvPicPr>
          <p:blipFill>
            <a:blip r:embed="rId5" cstate="print"/>
            <a:srcRect/>
            <a:stretch>
              <a:fillRect/>
            </a:stretch>
          </p:blipFill>
          <p:spPr bwMode="auto">
            <a:xfrm>
              <a:off x="4578215" y="2830156"/>
              <a:ext cx="1932192" cy="1419299"/>
            </a:xfrm>
            <a:prstGeom prst="rect">
              <a:avLst/>
            </a:prstGeom>
            <a:noFill/>
            <a:ln w="9525">
              <a:noFill/>
              <a:miter lim="800000"/>
              <a:headEnd/>
              <a:tailEnd/>
            </a:ln>
          </p:spPr>
        </p:pic>
        <p:pic>
          <p:nvPicPr>
            <p:cNvPr id="42" name="Picture 3"/>
            <p:cNvPicPr>
              <a:picLocks noChangeAspect="1" noChangeArrowheads="1"/>
            </p:cNvPicPr>
            <p:nvPr/>
          </p:nvPicPr>
          <p:blipFill>
            <a:blip r:embed="rId6" cstate="print"/>
            <a:srcRect t="5264" b="11639"/>
            <a:stretch>
              <a:fillRect/>
            </a:stretch>
          </p:blipFill>
          <p:spPr bwMode="auto">
            <a:xfrm>
              <a:off x="4594166" y="4841419"/>
              <a:ext cx="1916241" cy="1063856"/>
            </a:xfrm>
            <a:prstGeom prst="rect">
              <a:avLst/>
            </a:prstGeom>
            <a:noFill/>
            <a:ln w="9525">
              <a:noFill/>
              <a:miter lim="800000"/>
              <a:headEnd/>
              <a:tailEnd/>
            </a:ln>
          </p:spPr>
        </p:pic>
        <p:pic>
          <p:nvPicPr>
            <p:cNvPr id="43" name="Picture 4"/>
            <p:cNvPicPr>
              <a:picLocks noChangeAspect="1" noChangeArrowheads="1"/>
            </p:cNvPicPr>
            <p:nvPr/>
          </p:nvPicPr>
          <p:blipFill>
            <a:blip r:embed="rId7" cstate="print"/>
            <a:srcRect/>
            <a:stretch>
              <a:fillRect/>
            </a:stretch>
          </p:blipFill>
          <p:spPr bwMode="auto">
            <a:xfrm>
              <a:off x="6862043" y="4586937"/>
              <a:ext cx="1805679" cy="1318338"/>
            </a:xfrm>
            <a:prstGeom prst="rect">
              <a:avLst/>
            </a:prstGeom>
            <a:noFill/>
            <a:ln w="9525">
              <a:noFill/>
              <a:miter lim="800000"/>
              <a:headEnd/>
              <a:tailEnd/>
            </a:ln>
          </p:spPr>
        </p:pic>
        <p:sp>
          <p:nvSpPr>
            <p:cNvPr id="44" name="TextBox 45"/>
            <p:cNvSpPr txBox="1">
              <a:spLocks noChangeArrowheads="1"/>
            </p:cNvSpPr>
            <p:nvPr/>
          </p:nvSpPr>
          <p:spPr bwMode="auto">
            <a:xfrm>
              <a:off x="4548016" y="5597263"/>
              <a:ext cx="2039295" cy="484633"/>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Installation of upper shielding</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5" name="TextBox 46"/>
            <p:cNvSpPr txBox="1">
              <a:spLocks noChangeArrowheads="1"/>
            </p:cNvSpPr>
            <p:nvPr/>
          </p:nvSpPr>
          <p:spPr bwMode="auto">
            <a:xfrm>
              <a:off x="7083100" y="5582570"/>
              <a:ext cx="1843088" cy="484633"/>
            </a:xfrm>
            <a:prstGeom prst="rect">
              <a:avLst/>
            </a:prstGeom>
            <a:noFill/>
            <a:ln w="9525">
              <a:noFill/>
              <a:miter lim="800000"/>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Installation of upper OVC</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右大括号 11"/>
            <p:cNvSpPr/>
            <p:nvPr/>
          </p:nvSpPr>
          <p:spPr>
            <a:xfrm>
              <a:off x="8644834" y="3546696"/>
              <a:ext cx="251209" cy="179650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7" name="Picture 2"/>
            <p:cNvPicPr>
              <a:picLocks noChangeAspect="1" noChangeArrowheads="1"/>
            </p:cNvPicPr>
            <p:nvPr/>
          </p:nvPicPr>
          <p:blipFill>
            <a:blip r:embed="rId8" cstate="print"/>
            <a:srcRect/>
            <a:stretch>
              <a:fillRect/>
            </a:stretch>
          </p:blipFill>
          <p:spPr bwMode="auto">
            <a:xfrm>
              <a:off x="9150704" y="2834395"/>
              <a:ext cx="1203632" cy="942356"/>
            </a:xfrm>
            <a:prstGeom prst="rect">
              <a:avLst/>
            </a:prstGeom>
            <a:noFill/>
            <a:ln w="9525">
              <a:noFill/>
              <a:miter lim="800000"/>
              <a:headEnd/>
              <a:tailEnd/>
            </a:ln>
          </p:spPr>
        </p:pic>
        <p:pic>
          <p:nvPicPr>
            <p:cNvPr id="48" name="Picture 7"/>
            <p:cNvPicPr>
              <a:picLocks noChangeAspect="1" noChangeArrowheads="1"/>
            </p:cNvPicPr>
            <p:nvPr/>
          </p:nvPicPr>
          <p:blipFill>
            <a:blip r:embed="rId9" cstate="print"/>
            <a:srcRect/>
            <a:stretch>
              <a:fillRect/>
            </a:stretch>
          </p:blipFill>
          <p:spPr bwMode="auto">
            <a:xfrm>
              <a:off x="10454309" y="2832984"/>
              <a:ext cx="1158671" cy="955513"/>
            </a:xfrm>
            <a:prstGeom prst="rect">
              <a:avLst/>
            </a:prstGeom>
            <a:noFill/>
            <a:ln w="9525">
              <a:noFill/>
              <a:miter lim="800000"/>
              <a:headEnd/>
              <a:tailEnd/>
            </a:ln>
          </p:spPr>
        </p:pic>
        <p:sp>
          <p:nvSpPr>
            <p:cNvPr id="50" name="TextBox 44"/>
            <p:cNvSpPr txBox="1">
              <a:spLocks noChangeArrowheads="1"/>
            </p:cNvSpPr>
            <p:nvPr/>
          </p:nvSpPr>
          <p:spPr bwMode="auto">
            <a:xfrm>
              <a:off x="9030130" y="3812880"/>
              <a:ext cx="2771254" cy="484633"/>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Installation of support links and the upper shielding</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4" name="肘形连接符 13"/>
            <p:cNvCxnSpPr>
              <a:stCxn id="12" idx="1"/>
              <a:endCxn id="47" idx="1"/>
            </p:cNvCxnSpPr>
            <p:nvPr/>
          </p:nvCxnSpPr>
          <p:spPr>
            <a:xfrm rot="10800000" flipH="1">
              <a:off x="8896042" y="3305574"/>
              <a:ext cx="254661" cy="1139377"/>
            </a:xfrm>
            <a:prstGeom prst="bentConnector3">
              <a:avLst>
                <a:gd name="adj1" fmla="val 2466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69" name="Picture 8"/>
            <p:cNvPicPr>
              <a:picLocks noChangeAspect="1" noChangeArrowheads="1"/>
            </p:cNvPicPr>
            <p:nvPr/>
          </p:nvPicPr>
          <p:blipFill>
            <a:blip r:embed="rId10" cstate="print"/>
            <a:srcRect/>
            <a:stretch>
              <a:fillRect/>
            </a:stretch>
          </p:blipFill>
          <p:spPr bwMode="auto">
            <a:xfrm>
              <a:off x="10454309" y="4657336"/>
              <a:ext cx="1203707" cy="952113"/>
            </a:xfrm>
            <a:prstGeom prst="rect">
              <a:avLst/>
            </a:prstGeom>
            <a:noFill/>
            <a:ln w="9525">
              <a:noFill/>
              <a:miter lim="800000"/>
              <a:headEnd/>
              <a:tailEnd/>
            </a:ln>
          </p:spPr>
        </p:pic>
        <p:pic>
          <p:nvPicPr>
            <p:cNvPr id="70" name="Picture 10"/>
            <p:cNvPicPr>
              <a:picLocks noChangeAspect="1" noChangeArrowheads="1"/>
            </p:cNvPicPr>
            <p:nvPr/>
          </p:nvPicPr>
          <p:blipFill>
            <a:blip r:embed="rId11" cstate="print"/>
            <a:srcRect/>
            <a:stretch>
              <a:fillRect/>
            </a:stretch>
          </p:blipFill>
          <p:spPr bwMode="auto">
            <a:xfrm>
              <a:off x="9001843" y="5157087"/>
              <a:ext cx="1303604" cy="1143015"/>
            </a:xfrm>
            <a:prstGeom prst="rect">
              <a:avLst/>
            </a:prstGeom>
            <a:noFill/>
            <a:ln w="9525">
              <a:noFill/>
              <a:miter lim="800000"/>
              <a:headEnd/>
              <a:tailEnd/>
            </a:ln>
          </p:spPr>
        </p:pic>
        <p:sp>
          <p:nvSpPr>
            <p:cNvPr id="71" name="TextBox 48"/>
            <p:cNvSpPr txBox="1">
              <a:spLocks noChangeArrowheads="1"/>
            </p:cNvSpPr>
            <p:nvPr/>
          </p:nvSpPr>
          <p:spPr bwMode="auto">
            <a:xfrm>
              <a:off x="10192076" y="5627455"/>
              <a:ext cx="1683133" cy="484633"/>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Installation of 300K OVC</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TextBox 48"/>
            <p:cNvSpPr txBox="1">
              <a:spLocks noChangeArrowheads="1"/>
            </p:cNvSpPr>
            <p:nvPr/>
          </p:nvSpPr>
          <p:spPr bwMode="auto">
            <a:xfrm>
              <a:off x="9023070" y="5847060"/>
              <a:ext cx="1557108" cy="484633"/>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Installation of magnet</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7" name="直接箭头连接符 16"/>
            <p:cNvCxnSpPr>
              <a:endCxn id="69" idx="0"/>
            </p:cNvCxnSpPr>
            <p:nvPr/>
          </p:nvCxnSpPr>
          <p:spPr>
            <a:xfrm>
              <a:off x="11056162" y="3812880"/>
              <a:ext cx="1" cy="84445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73" name="肘形连接符 72"/>
            <p:cNvCxnSpPr>
              <a:endCxn id="70" idx="0"/>
            </p:cNvCxnSpPr>
            <p:nvPr/>
          </p:nvCxnSpPr>
          <p:spPr>
            <a:xfrm rot="10800000" flipV="1">
              <a:off x="9653645" y="4657333"/>
              <a:ext cx="800666" cy="499753"/>
            </a:xfrm>
            <a:prstGeom prst="bentConnector2">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3" name="TextBox 45">
              <a:extLst>
                <a:ext uri="{FF2B5EF4-FFF2-40B4-BE49-F238E27FC236}">
                  <a16:creationId xmlns:a16="http://schemas.microsoft.com/office/drawing/2014/main" id="{FCDE37AE-2661-019B-A803-36873059C707}"/>
                </a:ext>
              </a:extLst>
            </p:cNvPr>
            <p:cNvSpPr txBox="1">
              <a:spLocks noChangeArrowheads="1"/>
            </p:cNvSpPr>
            <p:nvPr/>
          </p:nvSpPr>
          <p:spPr bwMode="auto">
            <a:xfrm>
              <a:off x="4455968" y="3957067"/>
              <a:ext cx="2153034" cy="484633"/>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Single pancake coil winding &amp; test</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Box 45">
              <a:extLst>
                <a:ext uri="{FF2B5EF4-FFF2-40B4-BE49-F238E27FC236}">
                  <a16:creationId xmlns:a16="http://schemas.microsoft.com/office/drawing/2014/main" id="{9DDBB0AA-C016-6715-7511-4F31394ECE52}"/>
                </a:ext>
              </a:extLst>
            </p:cNvPr>
            <p:cNvSpPr txBox="1">
              <a:spLocks noChangeArrowheads="1"/>
            </p:cNvSpPr>
            <p:nvPr/>
          </p:nvSpPr>
          <p:spPr bwMode="auto">
            <a:xfrm>
              <a:off x="6722918" y="3980903"/>
              <a:ext cx="2307207" cy="290780"/>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HTS coil installation</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6" name="文本框 24">
            <a:extLst>
              <a:ext uri="{FF2B5EF4-FFF2-40B4-BE49-F238E27FC236}">
                <a16:creationId xmlns:a16="http://schemas.microsoft.com/office/drawing/2014/main" id="{E5B8DA7C-9EAD-9643-A0F1-84EDF523ABA8}"/>
              </a:ext>
            </a:extLst>
          </p:cNvPr>
          <p:cNvSpPr txBox="1"/>
          <p:nvPr/>
        </p:nvSpPr>
        <p:spPr>
          <a:xfrm>
            <a:off x="307470" y="25376"/>
            <a:ext cx="10351525"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HTS magnet R&amp;D</a:t>
            </a:r>
          </a:p>
        </p:txBody>
      </p:sp>
      <p:grpSp>
        <p:nvGrpSpPr>
          <p:cNvPr id="4" name="组合 105">
            <a:extLst>
              <a:ext uri="{FF2B5EF4-FFF2-40B4-BE49-F238E27FC236}">
                <a16:creationId xmlns:a16="http://schemas.microsoft.com/office/drawing/2014/main" id="{42ADBD6B-D17F-2BAB-0ECD-262EA510E866}"/>
              </a:ext>
            </a:extLst>
          </p:cNvPr>
          <p:cNvGrpSpPr>
            <a:grpSpLocks/>
          </p:cNvGrpSpPr>
          <p:nvPr/>
        </p:nvGrpSpPr>
        <p:grpSpPr bwMode="auto">
          <a:xfrm>
            <a:off x="515938" y="1040607"/>
            <a:ext cx="11160126" cy="658811"/>
            <a:chOff x="906299" y="1579891"/>
            <a:chExt cx="11160206" cy="905811"/>
          </a:xfrm>
        </p:grpSpPr>
        <p:grpSp>
          <p:nvGrpSpPr>
            <p:cNvPr id="18" name="组合 106">
              <a:extLst>
                <a:ext uri="{FF2B5EF4-FFF2-40B4-BE49-F238E27FC236}">
                  <a16:creationId xmlns:a16="http://schemas.microsoft.com/office/drawing/2014/main" id="{968E3AD6-0421-9101-8ABD-12DD13D041F3}"/>
                </a:ext>
              </a:extLst>
            </p:cNvPr>
            <p:cNvGrpSpPr>
              <a:grpSpLocks/>
            </p:cNvGrpSpPr>
            <p:nvPr/>
          </p:nvGrpSpPr>
          <p:grpSpPr bwMode="auto">
            <a:xfrm>
              <a:off x="906299" y="1579891"/>
              <a:ext cx="11160206" cy="905811"/>
              <a:chOff x="479425" y="1597484"/>
              <a:chExt cx="11993441" cy="973441"/>
            </a:xfrm>
          </p:grpSpPr>
          <p:sp>
            <p:nvSpPr>
              <p:cNvPr id="20" name="矩形: 剪去单角 108">
                <a:extLst>
                  <a:ext uri="{FF2B5EF4-FFF2-40B4-BE49-F238E27FC236}">
                    <a16:creationId xmlns:a16="http://schemas.microsoft.com/office/drawing/2014/main" id="{410C2EEA-B676-7B9D-70BC-1BBFFCA57FA1}"/>
                  </a:ext>
                </a:extLst>
              </p:cNvPr>
              <p:cNvSpPr/>
              <p:nvPr/>
            </p:nvSpPr>
            <p:spPr>
              <a:xfrm>
                <a:off x="528901" y="1597484"/>
                <a:ext cx="11943965"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21" name="直角三角形 109">
                <a:extLst>
                  <a:ext uri="{FF2B5EF4-FFF2-40B4-BE49-F238E27FC236}">
                    <a16:creationId xmlns:a16="http://schemas.microsoft.com/office/drawing/2014/main" id="{D3E47EB6-7874-3318-59AA-8AD40DB2B278}"/>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nvGrpSpPr>
              <p:cNvPr id="22" name="组合 110">
                <a:extLst>
                  <a:ext uri="{FF2B5EF4-FFF2-40B4-BE49-F238E27FC236}">
                    <a16:creationId xmlns:a16="http://schemas.microsoft.com/office/drawing/2014/main" id="{5E595094-CAD8-7B80-FE0C-DC766859A743}"/>
                  </a:ext>
                </a:extLst>
              </p:cNvPr>
              <p:cNvGrpSpPr>
                <a:grpSpLocks/>
              </p:cNvGrpSpPr>
              <p:nvPr/>
            </p:nvGrpSpPr>
            <p:grpSpPr bwMode="auto">
              <a:xfrm>
                <a:off x="479426" y="1651433"/>
                <a:ext cx="2439190" cy="865542"/>
                <a:chOff x="479426" y="1651433"/>
                <a:chExt cx="2439190" cy="865542"/>
              </a:xfrm>
            </p:grpSpPr>
            <p:sp>
              <p:nvSpPr>
                <p:cNvPr id="23" name="任意多边形: 形状 111">
                  <a:extLst>
                    <a:ext uri="{FF2B5EF4-FFF2-40B4-BE49-F238E27FC236}">
                      <a16:creationId xmlns:a16="http://schemas.microsoft.com/office/drawing/2014/main" id="{7E6A8DC7-B163-A681-A481-E71CF329ACB6}"/>
                    </a:ext>
                  </a:extLst>
                </p:cNvPr>
                <p:cNvSpPr/>
                <p:nvPr/>
              </p:nvSpPr>
              <p:spPr>
                <a:xfrm>
                  <a:off x="479426" y="1651433"/>
                  <a:ext cx="2439190"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Microsoft YaHei" panose="020B0503020204020204" pitchFamily="34" charset="-122"/>
                    <a:ea typeface="Microsoft YaHei" panose="020B0503020204020204" pitchFamily="34" charset="-122"/>
                    <a:cs typeface="+mn-ea"/>
                  </a:endParaRPr>
                </a:p>
              </p:txBody>
            </p:sp>
            <p:sp>
              <p:nvSpPr>
                <p:cNvPr id="24" name="矩形 112">
                  <a:extLst>
                    <a:ext uri="{FF2B5EF4-FFF2-40B4-BE49-F238E27FC236}">
                      <a16:creationId xmlns:a16="http://schemas.microsoft.com/office/drawing/2014/main" id="{5E51E22C-1A6F-BC50-F0BA-51516B1C8B20}"/>
                    </a:ext>
                  </a:extLst>
                </p:cNvPr>
                <p:cNvSpPr/>
                <p:nvPr/>
              </p:nvSpPr>
              <p:spPr>
                <a:xfrm>
                  <a:off x="498780" y="1717111"/>
                  <a:ext cx="2314174" cy="6821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50" normalizeH="0" baseline="0" noProof="0" dirty="0">
                      <a:ln w="3175">
                        <a:noFill/>
                      </a:ln>
                      <a:solidFill>
                        <a:prstClr val="white"/>
                      </a:solidFill>
                      <a:effectLst/>
                      <a:uLnTx/>
                      <a:uFillTx/>
                      <a:latin typeface="Arial" panose="020B0604020202020204"/>
                      <a:ea typeface="微软雅黑"/>
                      <a:cs typeface="+mn-ea"/>
                      <a:sym typeface="+mn-lt"/>
                    </a:rPr>
                    <a:t>Multiphysics</a:t>
                  </a:r>
                  <a:endParaRPr kumimoji="0" lang="zh-CN" altLang="en-US" sz="2400" b="1" i="0" u="none" strike="noStrike" kern="1200" cap="none" spc="50" normalizeH="0" baseline="0" noProof="0" dirty="0">
                    <a:ln w="3175">
                      <a:noFill/>
                    </a:ln>
                    <a:solidFill>
                      <a:prstClr val="white"/>
                    </a:solidFill>
                    <a:effectLst/>
                    <a:uLnTx/>
                    <a:uFillTx/>
                    <a:latin typeface="Arial" panose="020B0604020202020204"/>
                    <a:ea typeface="微软雅黑"/>
                    <a:cs typeface="+mn-ea"/>
                    <a:sym typeface="+mn-lt"/>
                  </a:endParaRPr>
                </a:p>
              </p:txBody>
            </p:sp>
          </p:grpSp>
        </p:grpSp>
        <p:sp>
          <p:nvSpPr>
            <p:cNvPr id="19" name="矩形 107">
              <a:extLst>
                <a:ext uri="{FF2B5EF4-FFF2-40B4-BE49-F238E27FC236}">
                  <a16:creationId xmlns:a16="http://schemas.microsoft.com/office/drawing/2014/main" id="{42C9ED31-2DCC-6464-102E-2331DF00285D}"/>
                </a:ext>
              </a:extLst>
            </p:cNvPr>
            <p:cNvSpPr/>
            <p:nvPr/>
          </p:nvSpPr>
          <p:spPr>
            <a:xfrm>
              <a:off x="3222068" y="1663086"/>
              <a:ext cx="8243075" cy="680242"/>
            </a:xfrm>
            <a:prstGeom prst="rect">
              <a:avLst/>
            </a:prstGeom>
            <a:noFill/>
            <a:ln w="9525">
              <a:noFill/>
            </a:ln>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srgbClr val="164E8C"/>
                  </a:solidFill>
                  <a:effectLst/>
                  <a:uLnTx/>
                  <a:uFillTx/>
                  <a:latin typeface="Arial"/>
                  <a:ea typeface="微软雅黑" panose="020B0503020204020204" pitchFamily="34" charset="-122"/>
                  <a:cs typeface="+mn-ea"/>
                </a:rPr>
                <a:t>EM, thermal, quench and mechanical simulation</a:t>
              </a:r>
              <a:endParaRPr kumimoji="0" lang="zh-CN" altLang="en-US" sz="2400" b="1" i="0" u="none" strike="noStrike" kern="100" cap="none" spc="0" normalizeH="0" baseline="0" noProof="0" dirty="0">
                <a:ln>
                  <a:noFill/>
                </a:ln>
                <a:solidFill>
                  <a:srgbClr val="164E8C"/>
                </a:solidFill>
                <a:effectLst/>
                <a:uLnTx/>
                <a:uFillTx/>
                <a:latin typeface="Arial"/>
                <a:ea typeface="微软雅黑" panose="020B0503020204020204" pitchFamily="34" charset="-122"/>
                <a:cs typeface="+mn-ea"/>
              </a:endParaRPr>
            </a:p>
          </p:txBody>
        </p:sp>
      </p:grpSp>
    </p:spTree>
    <p:extLst>
      <p:ext uri="{BB962C8B-B14F-4D97-AF65-F5344CB8AC3E}">
        <p14:creationId xmlns:p14="http://schemas.microsoft.com/office/powerpoint/2010/main" val="3873270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E0694B8-5904-6FE4-386E-0912C2C02A64}"/>
              </a:ext>
            </a:extLst>
          </p:cNvPr>
          <p:cNvGrpSpPr/>
          <p:nvPr/>
        </p:nvGrpSpPr>
        <p:grpSpPr>
          <a:xfrm>
            <a:off x="561976" y="1780201"/>
            <a:ext cx="11114088" cy="4533502"/>
            <a:chOff x="436238" y="1782094"/>
            <a:chExt cx="11405271" cy="5010606"/>
          </a:xfrm>
        </p:grpSpPr>
        <p:sp>
          <p:nvSpPr>
            <p:cNvPr id="53" name="矩形 52">
              <a:extLst>
                <a:ext uri="{FF2B5EF4-FFF2-40B4-BE49-F238E27FC236}">
                  <a16:creationId xmlns:a16="http://schemas.microsoft.com/office/drawing/2014/main" id="{08EA3374-5F5A-40FD-BC5B-10C7AF5DED7E}"/>
                </a:ext>
              </a:extLst>
            </p:cNvPr>
            <p:cNvSpPr/>
            <p:nvPr/>
          </p:nvSpPr>
          <p:spPr>
            <a:xfrm>
              <a:off x="436238" y="1782094"/>
              <a:ext cx="11405271" cy="501060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88" y="4913990"/>
              <a:ext cx="2263919" cy="172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7608" b="5185"/>
            <a:stretch/>
          </p:blipFill>
          <p:spPr bwMode="auto">
            <a:xfrm>
              <a:off x="3246844" y="2298517"/>
              <a:ext cx="4194927" cy="25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11173"/>
            <a:stretch/>
          </p:blipFill>
          <p:spPr bwMode="auto">
            <a:xfrm>
              <a:off x="854095" y="2294833"/>
              <a:ext cx="2316000" cy="25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1622200" y="2627074"/>
              <a:ext cx="970764" cy="523220"/>
            </a:xfrm>
            <a:prstGeom prst="rect">
              <a:avLst/>
            </a:prstGeom>
            <a:noFill/>
          </p:spPr>
          <p:txBody>
            <a:bodyPr wrap="square" rtlCol="0">
              <a:spAutoFit/>
            </a:bodyPr>
            <a:lstStyle/>
            <a:p>
              <a:r>
                <a:rPr lang="en-US" altLang="zh-CN" sz="1400" b="1" dirty="0">
                  <a:solidFill>
                    <a:srgbClr val="FFFF00"/>
                  </a:solidFill>
                </a:rPr>
                <a:t>Hall probe</a:t>
              </a:r>
              <a:endParaRPr lang="zh-CN" altLang="en-US" sz="1400" b="1" dirty="0">
                <a:solidFill>
                  <a:srgbClr val="FFFF00"/>
                </a:solidFill>
              </a:endParaRPr>
            </a:p>
          </p:txBody>
        </p:sp>
        <p:sp>
          <p:nvSpPr>
            <p:cNvPr id="60" name="TextBox 59"/>
            <p:cNvSpPr txBox="1"/>
            <p:nvPr/>
          </p:nvSpPr>
          <p:spPr>
            <a:xfrm>
              <a:off x="6285297" y="3665929"/>
              <a:ext cx="950438" cy="523220"/>
            </a:xfrm>
            <a:prstGeom prst="rect">
              <a:avLst/>
            </a:prstGeom>
            <a:noFill/>
          </p:spPr>
          <p:txBody>
            <a:bodyPr wrap="square" rtlCol="0">
              <a:spAutoFit/>
            </a:bodyPr>
            <a:lstStyle/>
            <a:p>
              <a:r>
                <a:rPr lang="en-US" altLang="zh-CN" sz="1400" b="1" dirty="0">
                  <a:solidFill>
                    <a:srgbClr val="FFFF00"/>
                  </a:solidFill>
                </a:rPr>
                <a:t>Current source </a:t>
              </a:r>
              <a:endParaRPr lang="zh-CN" altLang="en-US" sz="1400" b="1" dirty="0">
                <a:solidFill>
                  <a:srgbClr val="FFFF00"/>
                </a:solidFill>
              </a:endParaRPr>
            </a:p>
          </p:txBody>
        </p:sp>
        <p:cxnSp>
          <p:nvCxnSpPr>
            <p:cNvPr id="61" name="直接箭头连接符 60"/>
            <p:cNvCxnSpPr/>
            <p:nvPr/>
          </p:nvCxnSpPr>
          <p:spPr>
            <a:xfrm flipH="1" flipV="1">
              <a:off x="1599591" y="4145283"/>
              <a:ext cx="718926" cy="13004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nvCxnSpPr>
          <p:spPr>
            <a:xfrm flipH="1" flipV="1">
              <a:off x="2099387" y="3135088"/>
              <a:ext cx="384734" cy="264109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262696" y="2685738"/>
              <a:ext cx="1144554" cy="523220"/>
            </a:xfrm>
            <a:prstGeom prst="rect">
              <a:avLst/>
            </a:prstGeom>
            <a:noFill/>
          </p:spPr>
          <p:txBody>
            <a:bodyPr wrap="square" rtlCol="0">
              <a:spAutoFit/>
            </a:bodyPr>
            <a:lstStyle/>
            <a:p>
              <a:r>
                <a:rPr lang="en-GB" altLang="zh-CN" sz="1400" b="1" dirty="0">
                  <a:solidFill>
                    <a:srgbClr val="FFFF00"/>
                  </a:solidFill>
                </a:rPr>
                <a:t>bubble chamber</a:t>
              </a:r>
              <a:endParaRPr lang="zh-CN" altLang="en-US" sz="1400" b="1" dirty="0">
                <a:solidFill>
                  <a:srgbClr val="FFFF00"/>
                </a:solidFill>
              </a:endParaRPr>
            </a:p>
          </p:txBody>
        </p:sp>
        <p:cxnSp>
          <p:nvCxnSpPr>
            <p:cNvPr id="64" name="直接箭头连接符 63"/>
            <p:cNvCxnSpPr/>
            <p:nvPr/>
          </p:nvCxnSpPr>
          <p:spPr>
            <a:xfrm flipV="1">
              <a:off x="2484119" y="3777755"/>
              <a:ext cx="1376264" cy="16679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272027" y="3369389"/>
              <a:ext cx="1816058" cy="523220"/>
            </a:xfrm>
            <a:prstGeom prst="rect">
              <a:avLst/>
            </a:prstGeom>
            <a:noFill/>
          </p:spPr>
          <p:txBody>
            <a:bodyPr wrap="square" rtlCol="0">
              <a:spAutoFit/>
            </a:bodyPr>
            <a:lstStyle/>
            <a:p>
              <a:r>
                <a:rPr lang="en-US" altLang="zh-CN" sz="1400" b="1" dirty="0">
                  <a:solidFill>
                    <a:srgbClr val="FFFF00"/>
                  </a:solidFill>
                </a:rPr>
                <a:t>Terminal voltage  measurement </a:t>
              </a:r>
              <a:endParaRPr lang="zh-CN" altLang="en-US" sz="1400" b="1" dirty="0">
                <a:solidFill>
                  <a:srgbClr val="FFFF00"/>
                </a:solidFill>
              </a:endParaRPr>
            </a:p>
          </p:txBody>
        </p:sp>
        <p:sp>
          <p:nvSpPr>
            <p:cNvPr id="66" name="TextBox 65"/>
            <p:cNvSpPr txBox="1"/>
            <p:nvPr/>
          </p:nvSpPr>
          <p:spPr>
            <a:xfrm>
              <a:off x="842746" y="3623865"/>
              <a:ext cx="756845" cy="523220"/>
            </a:xfrm>
            <a:prstGeom prst="rect">
              <a:avLst/>
            </a:prstGeom>
            <a:noFill/>
          </p:spPr>
          <p:txBody>
            <a:bodyPr wrap="square" rtlCol="0">
              <a:spAutoFit/>
            </a:bodyPr>
            <a:lstStyle/>
            <a:p>
              <a:pPr algn="ctr"/>
              <a:r>
                <a:rPr lang="en-US" altLang="zh-CN" sz="1400" b="1" dirty="0">
                  <a:solidFill>
                    <a:srgbClr val="FFFF00"/>
                  </a:solidFill>
                </a:rPr>
                <a:t>HTS coil</a:t>
              </a:r>
              <a:endParaRPr lang="zh-CN" altLang="en-US" sz="1400" b="1" dirty="0">
                <a:solidFill>
                  <a:srgbClr val="FFFF00"/>
                </a:solidFill>
              </a:endParaRPr>
            </a:p>
          </p:txBody>
        </p:sp>
        <p:pic>
          <p:nvPicPr>
            <p:cNvPr id="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2798" y="2392140"/>
              <a:ext cx="3676453" cy="261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945" y="5731305"/>
              <a:ext cx="6841982" cy="106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t="4644" b="1"/>
            <a:stretch/>
          </p:blipFill>
          <p:spPr bwMode="auto">
            <a:xfrm>
              <a:off x="3932794" y="5079699"/>
              <a:ext cx="6870284" cy="7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Rectangle 23"/>
            <p:cNvSpPr/>
            <p:nvPr/>
          </p:nvSpPr>
          <p:spPr>
            <a:xfrm>
              <a:off x="7777213" y="5887592"/>
              <a:ext cx="2113168" cy="36933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latin typeface="Arial" panose="020B0604020202020204" pitchFamily="34" charset="0"/>
                </a:rPr>
                <a:t>Ramping history</a:t>
              </a:r>
              <a:endParaRPr lang="" altLang="zh-CN" b="1" dirty="0">
                <a:solidFill>
                  <a:srgbClr val="FF0000"/>
                </a:solidFill>
                <a:latin typeface="Arial" panose="020B0604020202020204" pitchFamily="34" charset="0"/>
              </a:endParaRPr>
            </a:p>
          </p:txBody>
        </p:sp>
        <p:sp>
          <p:nvSpPr>
            <p:cNvPr id="80" name="Rectangle 23"/>
            <p:cNvSpPr/>
            <p:nvPr/>
          </p:nvSpPr>
          <p:spPr>
            <a:xfrm>
              <a:off x="9571023" y="3700810"/>
              <a:ext cx="1497141" cy="369332"/>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latin typeface="Arial" panose="020B0604020202020204" pitchFamily="34" charset="0"/>
                </a:rPr>
                <a:t>B-I curve</a:t>
              </a:r>
              <a:endParaRPr lang="" altLang="zh-CN" b="1" dirty="0">
                <a:solidFill>
                  <a:srgbClr val="FF0000"/>
                </a:solidFill>
                <a:latin typeface="Arial" panose="020B0604020202020204" pitchFamily="34" charset="0"/>
              </a:endParaRPr>
            </a:p>
          </p:txBody>
        </p:sp>
        <p:cxnSp>
          <p:nvCxnSpPr>
            <p:cNvPr id="81" name="直接箭头连接符 80"/>
            <p:cNvCxnSpPr/>
            <p:nvPr/>
          </p:nvCxnSpPr>
          <p:spPr>
            <a:xfrm flipV="1">
              <a:off x="1250106" y="4145281"/>
              <a:ext cx="5721820" cy="15805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文本框 24">
            <a:extLst>
              <a:ext uri="{FF2B5EF4-FFF2-40B4-BE49-F238E27FC236}">
                <a16:creationId xmlns:a16="http://schemas.microsoft.com/office/drawing/2014/main" id="{6FF46924-491D-DFFB-D978-4ED8FEA691A3}"/>
              </a:ext>
            </a:extLst>
          </p:cNvPr>
          <p:cNvSpPr txBox="1"/>
          <p:nvPr/>
        </p:nvSpPr>
        <p:spPr>
          <a:xfrm>
            <a:off x="307470" y="25376"/>
            <a:ext cx="10351525"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HTS magnet R&amp;D</a:t>
            </a:r>
          </a:p>
        </p:txBody>
      </p:sp>
      <p:grpSp>
        <p:nvGrpSpPr>
          <p:cNvPr id="20" name="组合 105">
            <a:extLst>
              <a:ext uri="{FF2B5EF4-FFF2-40B4-BE49-F238E27FC236}">
                <a16:creationId xmlns:a16="http://schemas.microsoft.com/office/drawing/2014/main" id="{1AFDE7C6-1747-37DB-8FB9-ED936D995020}"/>
              </a:ext>
            </a:extLst>
          </p:cNvPr>
          <p:cNvGrpSpPr>
            <a:grpSpLocks/>
          </p:cNvGrpSpPr>
          <p:nvPr/>
        </p:nvGrpSpPr>
        <p:grpSpPr bwMode="auto">
          <a:xfrm>
            <a:off x="515938" y="1040607"/>
            <a:ext cx="11160126" cy="658811"/>
            <a:chOff x="906299" y="1579891"/>
            <a:chExt cx="11160206" cy="905811"/>
          </a:xfrm>
        </p:grpSpPr>
        <p:grpSp>
          <p:nvGrpSpPr>
            <p:cNvPr id="21" name="组合 106">
              <a:extLst>
                <a:ext uri="{FF2B5EF4-FFF2-40B4-BE49-F238E27FC236}">
                  <a16:creationId xmlns:a16="http://schemas.microsoft.com/office/drawing/2014/main" id="{50C01128-EF7A-FE00-F1A7-6C69BB2CF423}"/>
                </a:ext>
              </a:extLst>
            </p:cNvPr>
            <p:cNvGrpSpPr>
              <a:grpSpLocks/>
            </p:cNvGrpSpPr>
            <p:nvPr/>
          </p:nvGrpSpPr>
          <p:grpSpPr bwMode="auto">
            <a:xfrm>
              <a:off x="906299" y="1579891"/>
              <a:ext cx="11160206" cy="905811"/>
              <a:chOff x="479425" y="1597484"/>
              <a:chExt cx="11993441" cy="973441"/>
            </a:xfrm>
          </p:grpSpPr>
          <p:sp>
            <p:nvSpPr>
              <p:cNvPr id="23" name="矩形: 剪去单角 108">
                <a:extLst>
                  <a:ext uri="{FF2B5EF4-FFF2-40B4-BE49-F238E27FC236}">
                    <a16:creationId xmlns:a16="http://schemas.microsoft.com/office/drawing/2014/main" id="{5155C38D-F42E-EA1E-486C-331429CEA545}"/>
                  </a:ext>
                </a:extLst>
              </p:cNvPr>
              <p:cNvSpPr/>
              <p:nvPr/>
            </p:nvSpPr>
            <p:spPr>
              <a:xfrm>
                <a:off x="528901" y="1597484"/>
                <a:ext cx="11943965"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24" name="直角三角形 109">
                <a:extLst>
                  <a:ext uri="{FF2B5EF4-FFF2-40B4-BE49-F238E27FC236}">
                    <a16:creationId xmlns:a16="http://schemas.microsoft.com/office/drawing/2014/main" id="{B51D5F45-35CB-AFB1-D76C-E38B15AB4FA0}"/>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nvGrpSpPr>
              <p:cNvPr id="25" name="组合 110">
                <a:extLst>
                  <a:ext uri="{FF2B5EF4-FFF2-40B4-BE49-F238E27FC236}">
                    <a16:creationId xmlns:a16="http://schemas.microsoft.com/office/drawing/2014/main" id="{E15E3393-87C6-EE25-9225-459B86821AF9}"/>
                  </a:ext>
                </a:extLst>
              </p:cNvPr>
              <p:cNvGrpSpPr>
                <a:grpSpLocks/>
              </p:cNvGrpSpPr>
              <p:nvPr/>
            </p:nvGrpSpPr>
            <p:grpSpPr bwMode="auto">
              <a:xfrm>
                <a:off x="479426" y="1651433"/>
                <a:ext cx="2261764" cy="865542"/>
                <a:chOff x="479426" y="1651433"/>
                <a:chExt cx="2261764" cy="865542"/>
              </a:xfrm>
            </p:grpSpPr>
            <p:sp>
              <p:nvSpPr>
                <p:cNvPr id="26" name="任意多边形: 形状 111">
                  <a:extLst>
                    <a:ext uri="{FF2B5EF4-FFF2-40B4-BE49-F238E27FC236}">
                      <a16:creationId xmlns:a16="http://schemas.microsoft.com/office/drawing/2014/main" id="{FEAE8969-2499-F27F-BF62-302FAFAD484F}"/>
                    </a:ext>
                  </a:extLst>
                </p:cNvPr>
                <p:cNvSpPr/>
                <p:nvPr/>
              </p:nvSpPr>
              <p:spPr>
                <a:xfrm>
                  <a:off x="479426" y="1651433"/>
                  <a:ext cx="2261764"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Microsoft YaHei" panose="020B0503020204020204" pitchFamily="34" charset="-122"/>
                    <a:ea typeface="Microsoft YaHei" panose="020B0503020204020204" pitchFamily="34" charset="-122"/>
                    <a:cs typeface="+mn-ea"/>
                  </a:endParaRPr>
                </a:p>
              </p:txBody>
            </p:sp>
            <p:sp>
              <p:nvSpPr>
                <p:cNvPr id="27" name="矩形 112">
                  <a:extLst>
                    <a:ext uri="{FF2B5EF4-FFF2-40B4-BE49-F238E27FC236}">
                      <a16:creationId xmlns:a16="http://schemas.microsoft.com/office/drawing/2014/main" id="{93BE7CB2-BEAD-7425-AD12-B39085791442}"/>
                    </a:ext>
                  </a:extLst>
                </p:cNvPr>
                <p:cNvSpPr/>
                <p:nvPr/>
              </p:nvSpPr>
              <p:spPr>
                <a:xfrm>
                  <a:off x="498780" y="1717111"/>
                  <a:ext cx="2001304" cy="682144"/>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prstClr val="white"/>
                      </a:solidFill>
                      <a:latin typeface="Arial" panose="020B0604020202020204"/>
                      <a:cs typeface="+mn-ea"/>
                      <a:sym typeface="+mn-lt"/>
                    </a:rPr>
                    <a:t>HTS Coils </a:t>
                  </a:r>
                  <a:endParaRPr lang="zh-CN" altLang="en-US" sz="2400" b="1" spc="50" dirty="0">
                    <a:ln w="3175">
                      <a:noFill/>
                    </a:ln>
                    <a:solidFill>
                      <a:prstClr val="white"/>
                    </a:solidFill>
                    <a:latin typeface="Arial" panose="020B0604020202020204"/>
                    <a:cs typeface="+mn-ea"/>
                    <a:sym typeface="+mn-lt"/>
                  </a:endParaRPr>
                </a:p>
              </p:txBody>
            </p:sp>
          </p:grpSp>
        </p:grpSp>
        <p:sp>
          <p:nvSpPr>
            <p:cNvPr id="22" name="矩形 107">
              <a:extLst>
                <a:ext uri="{FF2B5EF4-FFF2-40B4-BE49-F238E27FC236}">
                  <a16:creationId xmlns:a16="http://schemas.microsoft.com/office/drawing/2014/main" id="{CACB56EF-3B02-80FB-6E95-57DCFA796ECF}"/>
                </a:ext>
              </a:extLst>
            </p:cNvPr>
            <p:cNvSpPr/>
            <p:nvPr/>
          </p:nvSpPr>
          <p:spPr>
            <a:xfrm>
              <a:off x="2992918" y="1691207"/>
              <a:ext cx="9055575" cy="680242"/>
            </a:xfrm>
            <a:prstGeom prst="rect">
              <a:avLst/>
            </a:prstGeom>
            <a:noFill/>
            <a:ln w="9525">
              <a:noFill/>
            </a:ln>
          </p:spPr>
          <p:txBody>
            <a:bodyPr wrap="square">
              <a:spAutoFit/>
            </a:bodyPr>
            <a:lstStyle/>
            <a:p>
              <a:pPr>
                <a:lnSpc>
                  <a:spcPct val="120000"/>
                </a:lnSpc>
                <a:defRPr/>
              </a:pPr>
              <a:r>
                <a:rPr lang="en-US" altLang="zh-CN" sz="2400" b="1" kern="100" dirty="0">
                  <a:solidFill>
                    <a:srgbClr val="164E8C"/>
                  </a:solidFill>
                  <a:ea typeface="微软雅黑" panose="020B0503020204020204" pitchFamily="34" charset="-122"/>
                  <a:cs typeface="+mn-ea"/>
                </a:rPr>
                <a:t>Metel-insulation HTS double pancake was wound and tested</a:t>
              </a:r>
              <a:endParaRPr lang="zh-CN" altLang="en-US" sz="2400" b="1" kern="100" dirty="0">
                <a:solidFill>
                  <a:srgbClr val="164E8C"/>
                </a:solidFill>
                <a:ea typeface="微软雅黑" panose="020B0503020204020204" pitchFamily="34" charset="-122"/>
                <a:cs typeface="+mn-ea"/>
              </a:endParaRPr>
            </a:p>
          </p:txBody>
        </p:sp>
      </p:grpSp>
      <p:sp>
        <p:nvSpPr>
          <p:cNvPr id="29" name="TextBox 28">
            <a:extLst>
              <a:ext uri="{FF2B5EF4-FFF2-40B4-BE49-F238E27FC236}">
                <a16:creationId xmlns:a16="http://schemas.microsoft.com/office/drawing/2014/main" id="{64947FF9-F314-20CA-525E-48A1B40895F4}"/>
              </a:ext>
            </a:extLst>
          </p:cNvPr>
          <p:cNvSpPr txBox="1"/>
          <p:nvPr/>
        </p:nvSpPr>
        <p:spPr>
          <a:xfrm>
            <a:off x="3244257" y="1809464"/>
            <a:ext cx="6096000" cy="369332"/>
          </a:xfrm>
          <a:prstGeom prst="rect">
            <a:avLst/>
          </a:prstGeom>
          <a:noFill/>
        </p:spPr>
        <p:txBody>
          <a:bodyPr wrap="square">
            <a:spAutoFit/>
          </a:bodyPr>
          <a:lstStyle/>
          <a:p>
            <a:pPr algn="ctr"/>
            <a:r>
              <a:rPr lang="en-US" altLang="zh-CN" sz="1800" b="1" kern="100" dirty="0">
                <a:solidFill>
                  <a:srgbClr val="C00000"/>
                </a:solidFill>
                <a:effectLst>
                  <a:outerShdw blurRad="38100" dist="38100" dir="2700000" algn="tl">
                    <a:srgbClr val="000000">
                      <a:alpha val="19000"/>
                    </a:srgbClr>
                  </a:outerShdw>
                </a:effectLst>
                <a:latin typeface="Arial" panose="020F0502020204030204"/>
                <a:ea typeface="微软雅黑"/>
                <a:cs typeface="+mn-ea"/>
                <a:sym typeface="+mn-lt"/>
              </a:rPr>
              <a:t>Ramping under liquid nitrogen immersion</a:t>
            </a:r>
            <a:endParaRPr>
              <a:solidFill>
                <a:srgbClr val="C00000"/>
              </a:solidFill>
            </a:endParaRPr>
          </a:p>
        </p:txBody>
      </p:sp>
    </p:spTree>
    <p:extLst>
      <p:ext uri="{BB962C8B-B14F-4D97-AF65-F5344CB8AC3E}">
        <p14:creationId xmlns:p14="http://schemas.microsoft.com/office/powerpoint/2010/main" val="4108345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2" name="组合 51">
            <a:extLst>
              <a:ext uri="{FF2B5EF4-FFF2-40B4-BE49-F238E27FC236}">
                <a16:creationId xmlns:a16="http://schemas.microsoft.com/office/drawing/2014/main" id="{B8BCE24D-2232-48B0-ABC4-9CAC3E460257}"/>
              </a:ext>
            </a:extLst>
          </p:cNvPr>
          <p:cNvGrpSpPr/>
          <p:nvPr/>
        </p:nvGrpSpPr>
        <p:grpSpPr>
          <a:xfrm>
            <a:off x="515938" y="1792319"/>
            <a:ext cx="11160126" cy="4607745"/>
            <a:chOff x="536914" y="1565184"/>
            <a:chExt cx="3605081" cy="3497926"/>
          </a:xfrm>
        </p:grpSpPr>
        <p:sp>
          <p:nvSpPr>
            <p:cNvPr id="53" name="矩形 52">
              <a:extLst>
                <a:ext uri="{FF2B5EF4-FFF2-40B4-BE49-F238E27FC236}">
                  <a16:creationId xmlns:a16="http://schemas.microsoft.com/office/drawing/2014/main" id="{08EA3374-5F5A-40FD-BC5B-10C7AF5DED7E}"/>
                </a:ext>
              </a:extLst>
            </p:cNvPr>
            <p:cNvSpPr/>
            <p:nvPr/>
          </p:nvSpPr>
          <p:spPr>
            <a:xfrm>
              <a:off x="536914" y="1565184"/>
              <a:ext cx="3605081" cy="349792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任意多边形: 形状 41">
              <a:extLst>
                <a:ext uri="{FF2B5EF4-FFF2-40B4-BE49-F238E27FC236}">
                  <a16:creationId xmlns:a16="http://schemas.microsoft.com/office/drawing/2014/main" id="{C7D770CF-F4E6-4F64-B377-AFA3AF352875}"/>
                </a:ext>
              </a:extLst>
            </p:cNvPr>
            <p:cNvSpPr/>
            <p:nvPr/>
          </p:nvSpPr>
          <p:spPr>
            <a:xfrm>
              <a:off x="536914" y="1565184"/>
              <a:ext cx="3605081" cy="440154"/>
            </a:xfrm>
            <a:custGeom>
              <a:avLst/>
              <a:gdLst>
                <a:gd name="connsiteX0" fmla="*/ 0 w 3615157"/>
                <a:gd name="connsiteY0" fmla="*/ 0 h 553111"/>
                <a:gd name="connsiteX1" fmla="*/ 447488 w 3615157"/>
                <a:gd name="connsiteY1" fmla="*/ 0 h 553111"/>
                <a:gd name="connsiteX2" fmla="*/ 3167669 w 3615157"/>
                <a:gd name="connsiteY2" fmla="*/ 0 h 553111"/>
                <a:gd name="connsiteX3" fmla="*/ 3615157 w 3615157"/>
                <a:gd name="connsiteY3" fmla="*/ 0 h 553111"/>
                <a:gd name="connsiteX4" fmla="*/ 3615157 w 3615157"/>
                <a:gd name="connsiteY4" fmla="*/ 506717 h 553111"/>
                <a:gd name="connsiteX5" fmla="*/ 3167669 w 3615157"/>
                <a:gd name="connsiteY5" fmla="*/ 506717 h 553111"/>
                <a:gd name="connsiteX6" fmla="*/ 1875573 w 3615157"/>
                <a:gd name="connsiteY6" fmla="*/ 506717 h 553111"/>
                <a:gd name="connsiteX7" fmla="*/ 1858740 w 3615157"/>
                <a:gd name="connsiteY7" fmla="*/ 506717 h 553111"/>
                <a:gd name="connsiteX8" fmla="*/ 1807579 w 3615157"/>
                <a:gd name="connsiteY8" fmla="*/ 553111 h 553111"/>
                <a:gd name="connsiteX9" fmla="*/ 1756418 w 3615157"/>
                <a:gd name="connsiteY9" fmla="*/ 506717 h 553111"/>
                <a:gd name="connsiteX10" fmla="*/ 1739586 w 3615157"/>
                <a:gd name="connsiteY10" fmla="*/ 506717 h 553111"/>
                <a:gd name="connsiteX11" fmla="*/ 447488 w 3615157"/>
                <a:gd name="connsiteY11" fmla="*/ 506717 h 553111"/>
                <a:gd name="connsiteX12" fmla="*/ 0 w 3615157"/>
                <a:gd name="connsiteY12" fmla="*/ 506717 h 55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15157" h="553111">
                  <a:moveTo>
                    <a:pt x="0" y="0"/>
                  </a:moveTo>
                  <a:lnTo>
                    <a:pt x="447488" y="0"/>
                  </a:lnTo>
                  <a:lnTo>
                    <a:pt x="3167669" y="0"/>
                  </a:lnTo>
                  <a:lnTo>
                    <a:pt x="3615157" y="0"/>
                  </a:lnTo>
                  <a:lnTo>
                    <a:pt x="3615157" y="506717"/>
                  </a:lnTo>
                  <a:lnTo>
                    <a:pt x="3167669" y="506717"/>
                  </a:lnTo>
                  <a:lnTo>
                    <a:pt x="1875573" y="506717"/>
                  </a:lnTo>
                  <a:lnTo>
                    <a:pt x="1858740" y="506717"/>
                  </a:lnTo>
                  <a:lnTo>
                    <a:pt x="1807579" y="553111"/>
                  </a:lnTo>
                  <a:lnTo>
                    <a:pt x="1756418" y="506717"/>
                  </a:lnTo>
                  <a:lnTo>
                    <a:pt x="1739586" y="506717"/>
                  </a:lnTo>
                  <a:lnTo>
                    <a:pt x="447488"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55" name="文本框 8">
              <a:extLst>
                <a:ext uri="{FF2B5EF4-FFF2-40B4-BE49-F238E27FC236}">
                  <a16:creationId xmlns:a16="http://schemas.microsoft.com/office/drawing/2014/main" id="{B5BDB675-F9EA-418A-8461-4A3F6D730209}"/>
                </a:ext>
              </a:extLst>
            </p:cNvPr>
            <p:cNvSpPr txBox="1"/>
            <p:nvPr/>
          </p:nvSpPr>
          <p:spPr>
            <a:xfrm>
              <a:off x="536914" y="1623072"/>
              <a:ext cx="3605081" cy="303740"/>
            </a:xfrm>
            <a:prstGeom prst="rect">
              <a:avLst/>
            </a:prstGeom>
            <a:noFill/>
          </p:spPr>
          <p:txBody>
            <a:bodyPr wrap="square">
              <a:spAutoFit/>
            </a:bodyPr>
            <a:lstStyle/>
            <a:p>
              <a:pPr algn="ctr">
                <a:defRPr/>
              </a:pPr>
              <a:r>
                <a:rPr lang="en-US" altLang="zh-CN" sz="2000" b="1" kern="100" dirty="0">
                  <a:solidFill>
                    <a:prstClr val="white"/>
                  </a:solidFill>
                  <a:effectLst>
                    <a:outerShdw blurRad="38100" dist="38100" dir="2700000" algn="tl">
                      <a:srgbClr val="000000">
                        <a:alpha val="19000"/>
                      </a:srgbClr>
                    </a:outerShdw>
                  </a:effectLst>
                  <a:latin typeface="Arial" panose="020F0502020204030204"/>
                  <a:ea typeface="微软雅黑"/>
                  <a:cs typeface="+mn-ea"/>
                  <a:sym typeface="+mn-lt"/>
                </a:rPr>
                <a:t>V</a:t>
              </a:r>
              <a:r>
                <a:rPr kumimoji="0" lang="en-US" altLang="zh-CN" sz="20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F0502020204030204"/>
                  <a:ea typeface="微软雅黑"/>
                  <a:cs typeface="+mn-ea"/>
                  <a:sym typeface="+mn-lt"/>
                </a:rPr>
                <a:t>ariable gradient field of 1:4 scaled supperferric magnet is measured</a:t>
              </a:r>
              <a:endParaRPr kumimoji="0" lang="zh-CN" altLang="en-US" sz="20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sp>
        <p:nvSpPr>
          <p:cNvPr id="3" name="文本框 24">
            <a:extLst>
              <a:ext uri="{FF2B5EF4-FFF2-40B4-BE49-F238E27FC236}">
                <a16:creationId xmlns:a16="http://schemas.microsoft.com/office/drawing/2014/main" id="{FC21CD5C-4B1C-93E4-6923-922251123CFE}"/>
              </a:ext>
            </a:extLst>
          </p:cNvPr>
          <p:cNvSpPr txBox="1"/>
          <p:nvPr/>
        </p:nvSpPr>
        <p:spPr>
          <a:xfrm>
            <a:off x="307470" y="25376"/>
            <a:ext cx="10351525" cy="8539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altLang="zh-CN" sz="4800" b="1" noProof="0" dirty="0">
                <a:solidFill>
                  <a:schemeClr val="bg1"/>
                </a:solidFill>
                <a:latin typeface="Bahnschrift SemiLight Condensed" panose="020B0502040204020203" pitchFamily="34" charset="0"/>
                <a:ea typeface="微软雅黑" panose="020B0503020204020204" pitchFamily="34" charset="-122"/>
              </a:rPr>
              <a:t>HTS magnet R&amp;D</a:t>
            </a:r>
          </a:p>
        </p:txBody>
      </p:sp>
      <p:pic>
        <p:nvPicPr>
          <p:cNvPr id="7" name="Picture 6">
            <a:extLst>
              <a:ext uri="{FF2B5EF4-FFF2-40B4-BE49-F238E27FC236}">
                <a16:creationId xmlns:a16="http://schemas.microsoft.com/office/drawing/2014/main" id="{F476EEE3-DA3D-5FF9-AAFD-54C62895E339}"/>
              </a:ext>
            </a:extLst>
          </p:cNvPr>
          <p:cNvPicPr>
            <a:picLocks noChangeAspect="1"/>
          </p:cNvPicPr>
          <p:nvPr/>
        </p:nvPicPr>
        <p:blipFill rotWithShape="1">
          <a:blip r:embed="rId4">
            <a:extLst>
              <a:ext uri="{28A0092B-C50C-407E-A947-70E740481C1C}">
                <a14:useLocalDpi xmlns:a14="http://schemas.microsoft.com/office/drawing/2010/main" val="0"/>
              </a:ext>
            </a:extLst>
          </a:blip>
          <a:srcRect t="25092"/>
          <a:stretch/>
        </p:blipFill>
        <p:spPr>
          <a:xfrm>
            <a:off x="639972" y="4253927"/>
            <a:ext cx="3403284" cy="1911997"/>
          </a:xfrm>
          <a:prstGeom prst="rect">
            <a:avLst/>
          </a:prstGeom>
        </p:spPr>
      </p:pic>
      <p:pic>
        <p:nvPicPr>
          <p:cNvPr id="11" name="Picture 10">
            <a:extLst>
              <a:ext uri="{FF2B5EF4-FFF2-40B4-BE49-F238E27FC236}">
                <a16:creationId xmlns:a16="http://schemas.microsoft.com/office/drawing/2014/main" id="{669DC690-3DD4-5EA6-23B6-2CC7375B8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351" y="2465026"/>
            <a:ext cx="3392905" cy="1622046"/>
          </a:xfrm>
          <a:prstGeom prst="rect">
            <a:avLst/>
          </a:prstGeom>
        </p:spPr>
      </p:pic>
      <p:pic>
        <p:nvPicPr>
          <p:cNvPr id="25" name="Picture 24">
            <a:extLst>
              <a:ext uri="{FF2B5EF4-FFF2-40B4-BE49-F238E27FC236}">
                <a16:creationId xmlns:a16="http://schemas.microsoft.com/office/drawing/2014/main" id="{71EE0F08-E48C-1414-93F4-B6FE4AF6ED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653542" y="2939132"/>
            <a:ext cx="3700899" cy="2775674"/>
          </a:xfrm>
          <a:prstGeom prst="rect">
            <a:avLst/>
          </a:prstGeom>
        </p:spPr>
      </p:pic>
      <p:sp>
        <p:nvSpPr>
          <p:cNvPr id="26" name="Rectangle 25">
            <a:extLst>
              <a:ext uri="{FF2B5EF4-FFF2-40B4-BE49-F238E27FC236}">
                <a16:creationId xmlns:a16="http://schemas.microsoft.com/office/drawing/2014/main" id="{14020D7E-9E0E-F43D-23DD-452D88A23340}"/>
              </a:ext>
            </a:extLst>
          </p:cNvPr>
          <p:cNvSpPr/>
          <p:nvPr/>
        </p:nvSpPr>
        <p:spPr>
          <a:xfrm>
            <a:off x="1518649" y="4253927"/>
            <a:ext cx="2524607" cy="4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FFFF00"/>
                </a:solidFill>
              </a:rPr>
              <a:t>3</a:t>
            </a:r>
            <a:r>
              <a:rPr lang="en-GB" b="1" baseline="30000">
                <a:solidFill>
                  <a:srgbClr val="FFFF00"/>
                </a:solidFill>
              </a:rPr>
              <a:t>rd</a:t>
            </a:r>
            <a:r>
              <a:rPr lang="en-GB" b="1">
                <a:solidFill>
                  <a:srgbClr val="FFFF00"/>
                </a:solidFill>
              </a:rPr>
              <a:t> order pole face </a:t>
            </a:r>
            <a:endParaRPr lang="en-CN" b="1">
              <a:solidFill>
                <a:srgbClr val="FFFF00"/>
              </a:solidFill>
            </a:endParaRPr>
          </a:p>
        </p:txBody>
      </p:sp>
      <p:grpSp>
        <p:nvGrpSpPr>
          <p:cNvPr id="15" name="组合 105">
            <a:extLst>
              <a:ext uri="{FF2B5EF4-FFF2-40B4-BE49-F238E27FC236}">
                <a16:creationId xmlns:a16="http://schemas.microsoft.com/office/drawing/2014/main" id="{C661FC41-347C-B3C9-618D-8DC88BBF0C5F}"/>
              </a:ext>
            </a:extLst>
          </p:cNvPr>
          <p:cNvGrpSpPr>
            <a:grpSpLocks/>
          </p:cNvGrpSpPr>
          <p:nvPr/>
        </p:nvGrpSpPr>
        <p:grpSpPr bwMode="auto">
          <a:xfrm>
            <a:off x="515938" y="1040607"/>
            <a:ext cx="11160126" cy="658811"/>
            <a:chOff x="906299" y="1579891"/>
            <a:chExt cx="11160206" cy="905811"/>
          </a:xfrm>
        </p:grpSpPr>
        <p:grpSp>
          <p:nvGrpSpPr>
            <p:cNvPr id="16" name="组合 106">
              <a:extLst>
                <a:ext uri="{FF2B5EF4-FFF2-40B4-BE49-F238E27FC236}">
                  <a16:creationId xmlns:a16="http://schemas.microsoft.com/office/drawing/2014/main" id="{F93DE15B-575E-2413-C4E2-2BB162F6D077}"/>
                </a:ext>
              </a:extLst>
            </p:cNvPr>
            <p:cNvGrpSpPr>
              <a:grpSpLocks/>
            </p:cNvGrpSpPr>
            <p:nvPr/>
          </p:nvGrpSpPr>
          <p:grpSpPr bwMode="auto">
            <a:xfrm>
              <a:off x="906299" y="1579891"/>
              <a:ext cx="11160206" cy="905811"/>
              <a:chOff x="479425" y="1597484"/>
              <a:chExt cx="11993441" cy="973441"/>
            </a:xfrm>
          </p:grpSpPr>
          <p:sp>
            <p:nvSpPr>
              <p:cNvPr id="28" name="矩形: 剪去单角 108">
                <a:extLst>
                  <a:ext uri="{FF2B5EF4-FFF2-40B4-BE49-F238E27FC236}">
                    <a16:creationId xmlns:a16="http://schemas.microsoft.com/office/drawing/2014/main" id="{CFF42B48-50BE-6D13-078A-1EA893A50335}"/>
                  </a:ext>
                </a:extLst>
              </p:cNvPr>
              <p:cNvSpPr/>
              <p:nvPr/>
            </p:nvSpPr>
            <p:spPr>
              <a:xfrm>
                <a:off x="528901" y="1597484"/>
                <a:ext cx="11943965" cy="973441"/>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29" name="直角三角形 109">
                <a:extLst>
                  <a:ext uri="{FF2B5EF4-FFF2-40B4-BE49-F238E27FC236}">
                    <a16:creationId xmlns:a16="http://schemas.microsoft.com/office/drawing/2014/main" id="{138CA721-E36B-7317-1C7F-73F1BA02147F}"/>
                  </a:ext>
                </a:extLst>
              </p:cNvPr>
              <p:cNvSpPr/>
              <p:nvPr/>
            </p:nvSpPr>
            <p:spPr>
              <a:xfrm flipH="1">
                <a:off x="479425" y="1611558"/>
                <a:ext cx="49476" cy="51604"/>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Microsoft YaHei" panose="020B0503020204020204" pitchFamily="34" charset="-122"/>
                  <a:ea typeface="Microsoft YaHei" panose="020B0503020204020204" pitchFamily="34" charset="-122"/>
                </a:endParaRPr>
              </a:p>
            </p:txBody>
          </p:sp>
          <p:grpSp>
            <p:nvGrpSpPr>
              <p:cNvPr id="30" name="组合 110">
                <a:extLst>
                  <a:ext uri="{FF2B5EF4-FFF2-40B4-BE49-F238E27FC236}">
                    <a16:creationId xmlns:a16="http://schemas.microsoft.com/office/drawing/2014/main" id="{6464455E-8DB7-1945-4198-24AB6DA8A3D8}"/>
                  </a:ext>
                </a:extLst>
              </p:cNvPr>
              <p:cNvGrpSpPr>
                <a:grpSpLocks/>
              </p:cNvGrpSpPr>
              <p:nvPr/>
            </p:nvGrpSpPr>
            <p:grpSpPr bwMode="auto">
              <a:xfrm>
                <a:off x="479426" y="1651433"/>
                <a:ext cx="2439190" cy="865542"/>
                <a:chOff x="479426" y="1651433"/>
                <a:chExt cx="2439190" cy="865542"/>
              </a:xfrm>
            </p:grpSpPr>
            <p:sp>
              <p:nvSpPr>
                <p:cNvPr id="31" name="任意多边形: 形状 111">
                  <a:extLst>
                    <a:ext uri="{FF2B5EF4-FFF2-40B4-BE49-F238E27FC236}">
                      <a16:creationId xmlns:a16="http://schemas.microsoft.com/office/drawing/2014/main" id="{748FCDAF-E1B1-2C71-04F3-E287173DA5FE}"/>
                    </a:ext>
                  </a:extLst>
                </p:cNvPr>
                <p:cNvSpPr/>
                <p:nvPr/>
              </p:nvSpPr>
              <p:spPr>
                <a:xfrm>
                  <a:off x="479426" y="1651433"/>
                  <a:ext cx="2439190" cy="865542"/>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gradFill>
                      <a:gsLst>
                        <a:gs pos="0">
                          <a:srgbClr val="FF0000"/>
                        </a:gs>
                        <a:gs pos="47000">
                          <a:srgbClr val="C00000"/>
                        </a:gs>
                      </a:gsLst>
                      <a:lin ang="5400000" scaled="1"/>
                    </a:gradFill>
                    <a:effectLst/>
                    <a:uLnTx/>
                    <a:uFillTx/>
                    <a:latin typeface="Microsoft YaHei" panose="020B0503020204020204" pitchFamily="34" charset="-122"/>
                    <a:ea typeface="Microsoft YaHei" panose="020B0503020204020204" pitchFamily="34" charset="-122"/>
                    <a:cs typeface="+mn-ea"/>
                  </a:endParaRPr>
                </a:p>
              </p:txBody>
            </p:sp>
            <p:sp>
              <p:nvSpPr>
                <p:cNvPr id="32" name="矩形 112">
                  <a:extLst>
                    <a:ext uri="{FF2B5EF4-FFF2-40B4-BE49-F238E27FC236}">
                      <a16:creationId xmlns:a16="http://schemas.microsoft.com/office/drawing/2014/main" id="{30CAA71E-075A-69CE-FF4E-03459B804826}"/>
                    </a:ext>
                  </a:extLst>
                </p:cNvPr>
                <p:cNvSpPr/>
                <p:nvPr/>
              </p:nvSpPr>
              <p:spPr>
                <a:xfrm>
                  <a:off x="498780" y="1717111"/>
                  <a:ext cx="2314174" cy="682144"/>
                </a:xfrm>
                <a:prstGeom prst="rect">
                  <a:avLst/>
                </a:prstGeom>
              </p:spPr>
              <p:txBody>
                <a:bodyPr wrap="square">
                  <a:spAutoFit/>
                </a:bodyPr>
                <a:lstStyle/>
                <a:p>
                  <a:pPr algn="ctr" defTabSz="457200" fontAlgn="auto">
                    <a:spcBef>
                      <a:spcPts val="0"/>
                    </a:spcBef>
                    <a:spcAft>
                      <a:spcPts val="0"/>
                    </a:spcAft>
                    <a:defRPr/>
                  </a:pPr>
                  <a:r>
                    <a:rPr lang="en-US" altLang="zh-CN" sz="2400" b="1" spc="50" dirty="0">
                      <a:ln w="3175">
                        <a:noFill/>
                      </a:ln>
                      <a:solidFill>
                        <a:prstClr val="white"/>
                      </a:solidFill>
                      <a:latin typeface="Arial" panose="020B0604020202020204"/>
                      <a:cs typeface="+mn-ea"/>
                      <a:sym typeface="+mn-lt"/>
                    </a:rPr>
                    <a:t>1:4 Magnet</a:t>
                  </a:r>
                  <a:endParaRPr lang="zh-CN" altLang="en-US" sz="2400" b="1" spc="50" dirty="0">
                    <a:ln w="3175">
                      <a:noFill/>
                    </a:ln>
                    <a:solidFill>
                      <a:prstClr val="white"/>
                    </a:solidFill>
                    <a:latin typeface="Arial" panose="020B0604020202020204"/>
                    <a:cs typeface="+mn-ea"/>
                    <a:sym typeface="+mn-lt"/>
                  </a:endParaRPr>
                </a:p>
              </p:txBody>
            </p:sp>
          </p:grpSp>
        </p:grpSp>
        <p:sp>
          <p:nvSpPr>
            <p:cNvPr id="27" name="矩形 107">
              <a:extLst>
                <a:ext uri="{FF2B5EF4-FFF2-40B4-BE49-F238E27FC236}">
                  <a16:creationId xmlns:a16="http://schemas.microsoft.com/office/drawing/2014/main" id="{F558E5CC-B0D3-D4A8-471D-C634055F1C9C}"/>
                </a:ext>
              </a:extLst>
            </p:cNvPr>
            <p:cNvSpPr/>
            <p:nvPr/>
          </p:nvSpPr>
          <p:spPr>
            <a:xfrm>
              <a:off x="3222068" y="1663086"/>
              <a:ext cx="8665840" cy="680242"/>
            </a:xfrm>
            <a:prstGeom prst="rect">
              <a:avLst/>
            </a:prstGeom>
            <a:noFill/>
            <a:ln w="9525">
              <a:noFill/>
            </a:ln>
          </p:spPr>
          <p:txBody>
            <a:bodyPr wrap="square">
              <a:spAutoFit/>
            </a:bodyPr>
            <a:lstStyle/>
            <a:p>
              <a:pPr>
                <a:lnSpc>
                  <a:spcPct val="120000"/>
                </a:lnSpc>
                <a:defRPr/>
              </a:pPr>
              <a:r>
                <a:rPr lang="en-US" altLang="zh-CN" sz="2400" b="1" kern="100" dirty="0">
                  <a:solidFill>
                    <a:srgbClr val="164E8C"/>
                  </a:solidFill>
                  <a:ea typeface="微软雅黑" panose="020B0503020204020204" pitchFamily="34" charset="-122"/>
                  <a:cs typeface="+mn-ea"/>
                </a:rPr>
                <a:t>HTS coils are assembled with iron yoke</a:t>
              </a:r>
            </a:p>
          </p:txBody>
        </p:sp>
      </p:grpSp>
      <p:graphicFrame>
        <p:nvGraphicFramePr>
          <p:cNvPr id="33" name="Table 32">
            <a:extLst>
              <a:ext uri="{FF2B5EF4-FFF2-40B4-BE49-F238E27FC236}">
                <a16:creationId xmlns:a16="http://schemas.microsoft.com/office/drawing/2014/main" id="{BB7612BC-B7FC-E687-F221-E5B08D4FCFD2}"/>
              </a:ext>
            </a:extLst>
          </p:cNvPr>
          <p:cNvGraphicFramePr>
            <a:graphicFrameLocks noGrp="1"/>
          </p:cNvGraphicFramePr>
          <p:nvPr>
            <p:extLst>
              <p:ext uri="{D42A27DB-BD31-4B8C-83A1-F6EECF244321}">
                <p14:modId xmlns:p14="http://schemas.microsoft.com/office/powerpoint/2010/main" val="1299593604"/>
              </p:ext>
            </p:extLst>
          </p:nvPr>
        </p:nvGraphicFramePr>
        <p:xfrm>
          <a:off x="6999427" y="4367230"/>
          <a:ext cx="4537438" cy="1811159"/>
        </p:xfrm>
        <a:graphic>
          <a:graphicData uri="http://schemas.openxmlformats.org/drawingml/2006/table">
            <a:tbl>
              <a:tblPr firstRow="1" firstCol="1" bandRow="1">
                <a:tableStyleId>{5C22544A-7EE6-4342-B048-85BDC9FD1C3A}</a:tableStyleId>
              </a:tblPr>
              <a:tblGrid>
                <a:gridCol w="482761">
                  <a:extLst>
                    <a:ext uri="{9D8B030D-6E8A-4147-A177-3AD203B41FA5}">
                      <a16:colId xmlns:a16="http://schemas.microsoft.com/office/drawing/2014/main" val="40675340"/>
                    </a:ext>
                  </a:extLst>
                </a:gridCol>
                <a:gridCol w="605027">
                  <a:extLst>
                    <a:ext uri="{9D8B030D-6E8A-4147-A177-3AD203B41FA5}">
                      <a16:colId xmlns:a16="http://schemas.microsoft.com/office/drawing/2014/main" val="1690732439"/>
                    </a:ext>
                  </a:extLst>
                </a:gridCol>
                <a:gridCol w="482761">
                  <a:extLst>
                    <a:ext uri="{9D8B030D-6E8A-4147-A177-3AD203B41FA5}">
                      <a16:colId xmlns:a16="http://schemas.microsoft.com/office/drawing/2014/main" val="393740457"/>
                    </a:ext>
                  </a:extLst>
                </a:gridCol>
                <a:gridCol w="483287">
                  <a:extLst>
                    <a:ext uri="{9D8B030D-6E8A-4147-A177-3AD203B41FA5}">
                      <a16:colId xmlns:a16="http://schemas.microsoft.com/office/drawing/2014/main" val="3079939837"/>
                    </a:ext>
                  </a:extLst>
                </a:gridCol>
                <a:gridCol w="483287">
                  <a:extLst>
                    <a:ext uri="{9D8B030D-6E8A-4147-A177-3AD203B41FA5}">
                      <a16:colId xmlns:a16="http://schemas.microsoft.com/office/drawing/2014/main" val="789859069"/>
                    </a:ext>
                  </a:extLst>
                </a:gridCol>
                <a:gridCol w="483287">
                  <a:extLst>
                    <a:ext uri="{9D8B030D-6E8A-4147-A177-3AD203B41FA5}">
                      <a16:colId xmlns:a16="http://schemas.microsoft.com/office/drawing/2014/main" val="3917632573"/>
                    </a:ext>
                  </a:extLst>
                </a:gridCol>
                <a:gridCol w="483287">
                  <a:extLst>
                    <a:ext uri="{9D8B030D-6E8A-4147-A177-3AD203B41FA5}">
                      <a16:colId xmlns:a16="http://schemas.microsoft.com/office/drawing/2014/main" val="2105779398"/>
                    </a:ext>
                  </a:extLst>
                </a:gridCol>
                <a:gridCol w="483287">
                  <a:extLst>
                    <a:ext uri="{9D8B030D-6E8A-4147-A177-3AD203B41FA5}">
                      <a16:colId xmlns:a16="http://schemas.microsoft.com/office/drawing/2014/main" val="488081268"/>
                    </a:ext>
                  </a:extLst>
                </a:gridCol>
                <a:gridCol w="550454">
                  <a:extLst>
                    <a:ext uri="{9D8B030D-6E8A-4147-A177-3AD203B41FA5}">
                      <a16:colId xmlns:a16="http://schemas.microsoft.com/office/drawing/2014/main" val="3257713102"/>
                    </a:ext>
                  </a:extLst>
                </a:gridCol>
              </a:tblGrid>
              <a:tr h="258737">
                <a:tc rowSpan="2">
                  <a:txBody>
                    <a:bodyPr/>
                    <a:lstStyle/>
                    <a:p>
                      <a:pPr algn="ctr">
                        <a:lnSpc>
                          <a:spcPct val="150000"/>
                        </a:lnSpc>
                      </a:pPr>
                      <a:r>
                        <a:rPr lang="en-US" sz="1050" kern="0">
                          <a:effectLst/>
                          <a:latin typeface="Microsoft YaHei" panose="020B0503020204020204" pitchFamily="34" charset="-122"/>
                          <a:ea typeface="Microsoft YaHei" panose="020B0503020204020204" pitchFamily="34" charset="-122"/>
                        </a:rPr>
                        <a:t>I/A</a:t>
                      </a:r>
                      <a:endParaRPr lang="en-CN" sz="1050"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rowSpan="2">
                  <a:txBody>
                    <a:bodyPr/>
                    <a:lstStyle/>
                    <a:p>
                      <a:pPr algn="ctr">
                        <a:lnSpc>
                          <a:spcPct val="150000"/>
                        </a:lnSpc>
                      </a:pPr>
                      <a:r>
                        <a:rPr lang="en-US" sz="1050" kern="0">
                          <a:effectLst/>
                          <a:latin typeface="Microsoft YaHei" panose="020B0503020204020204" pitchFamily="34" charset="-122"/>
                          <a:ea typeface="Microsoft YaHei" panose="020B0503020204020204" pitchFamily="34" charset="-122"/>
                        </a:rPr>
                        <a:t>B/Gs</a:t>
                      </a:r>
                      <a:endParaRPr lang="en-CN" sz="1050"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gridSpan="6">
                  <a:txBody>
                    <a:bodyPr/>
                    <a:lstStyle/>
                    <a:p>
                      <a:pPr algn="ctr">
                        <a:lnSpc>
                          <a:spcPct val="150000"/>
                        </a:lnSpc>
                      </a:pPr>
                      <a:r>
                        <a:rPr lang="en-US" sz="1050" kern="0">
                          <a:effectLst/>
                          <a:latin typeface="Microsoft YaHei" panose="020B0503020204020204" pitchFamily="34" charset="-122"/>
                          <a:ea typeface="Microsoft YaHei" panose="020B0503020204020204" pitchFamily="34" charset="-122"/>
                        </a:rPr>
                        <a:t>Voltage/mV</a:t>
                      </a:r>
                      <a:endParaRPr lang="en-CN" sz="1050"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hMerge="1">
                  <a:txBody>
                    <a:bodyPr/>
                    <a:lstStyle/>
                    <a:p>
                      <a:endParaRPr/>
                    </a:p>
                  </a:txBody>
                  <a:tcPr/>
                </a:tc>
                <a:tc rowSpan="2">
                  <a:txBody>
                    <a:bodyPr/>
                    <a:lstStyle/>
                    <a:p>
                      <a:pPr algn="ctr">
                        <a:lnSpc>
                          <a:spcPct val="150000"/>
                        </a:lnSpc>
                      </a:pPr>
                      <a:r>
                        <a:rPr lang="en-US" sz="1050" kern="0">
                          <a:effectLst/>
                          <a:latin typeface="Microsoft YaHei" panose="020B0503020204020204" pitchFamily="34" charset="-122"/>
                          <a:ea typeface="Microsoft YaHei" panose="020B0503020204020204" pitchFamily="34" charset="-122"/>
                        </a:rPr>
                        <a:t>Temp</a:t>
                      </a:r>
                      <a:endParaRPr lang="en-CN" sz="1050"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37370985"/>
                  </a:ext>
                </a:extLst>
              </a:tr>
              <a:tr h="258737">
                <a:tc vMerge="1">
                  <a:txBody>
                    <a:bodyPr/>
                    <a:lstStyle/>
                    <a:p>
                      <a:endParaRPr/>
                    </a:p>
                  </a:txBody>
                  <a:tcPr/>
                </a:tc>
                <a:tc vMerge="1">
                  <a:txBody>
                    <a:bodyPr/>
                    <a:lstStyle/>
                    <a:p>
                      <a:endParaRPr/>
                    </a:p>
                  </a:txBody>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1#</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3#</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4#</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5#</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6#</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vMerge="1">
                  <a:txBody>
                    <a:bodyPr/>
                    <a:lstStyle/>
                    <a:p>
                      <a:endParaRPr/>
                    </a:p>
                  </a:txBody>
                  <a:tcPr/>
                </a:tc>
                <a:extLst>
                  <a:ext uri="{0D108BD9-81ED-4DB2-BD59-A6C34878D82A}">
                    <a16:rowId xmlns:a16="http://schemas.microsoft.com/office/drawing/2014/main" val="1515011591"/>
                  </a:ext>
                </a:extLst>
              </a:tr>
              <a:tr h="258737">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24.3K</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42478616"/>
                  </a:ext>
                </a:extLst>
              </a:tr>
              <a:tr h="258737">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10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2820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0.1</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0.2</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0.1</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0.1</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24.3K</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21597144"/>
                  </a:ext>
                </a:extLst>
              </a:tr>
              <a:tr h="258737">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5764</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24.3K</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58683226"/>
                  </a:ext>
                </a:extLst>
              </a:tr>
              <a:tr h="258737">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30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8554</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0.1</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0.3</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0.2</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0.2</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0.2</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0.1</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24.3K</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25431772"/>
                  </a:ext>
                </a:extLst>
              </a:tr>
              <a:tr h="258737">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40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10494</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0</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a:lnSpc>
                          <a:spcPct val="150000"/>
                        </a:lnSpc>
                      </a:pPr>
                      <a:r>
                        <a:rPr lang="en-US" sz="1050" b="1" kern="0">
                          <a:effectLst/>
                          <a:latin typeface="Microsoft YaHei" panose="020B0503020204020204" pitchFamily="34" charset="-122"/>
                          <a:ea typeface="Microsoft YaHei" panose="020B0503020204020204" pitchFamily="34" charset="-122"/>
                        </a:rPr>
                        <a:t>24.2K</a:t>
                      </a:r>
                      <a:endParaRPr lang="en-CN" sz="1050" b="1" kern="100">
                        <a:effectLst/>
                        <a:latin typeface="Microsoft YaHei" panose="020B0503020204020204" pitchFamily="34" charset="-122"/>
                        <a:ea typeface="Microsoft YaHei" panose="020B0503020204020204" pitchFamily="34" charset="-122"/>
                      </a:endParaRPr>
                    </a:p>
                  </a:txBody>
                  <a:tcPr marL="68580" marR="6858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3887411"/>
                  </a:ext>
                </a:extLst>
              </a:tr>
            </a:tbl>
          </a:graphicData>
        </a:graphic>
      </p:graphicFrame>
      <p:grpSp>
        <p:nvGrpSpPr>
          <p:cNvPr id="37" name="Group 36">
            <a:extLst>
              <a:ext uri="{FF2B5EF4-FFF2-40B4-BE49-F238E27FC236}">
                <a16:creationId xmlns:a16="http://schemas.microsoft.com/office/drawing/2014/main" id="{5CA84BD0-6DF6-5391-7024-7E2BC897AFF3}"/>
              </a:ext>
            </a:extLst>
          </p:cNvPr>
          <p:cNvGrpSpPr/>
          <p:nvPr/>
        </p:nvGrpSpPr>
        <p:grpSpPr>
          <a:xfrm>
            <a:off x="8238245" y="2565353"/>
            <a:ext cx="3309415" cy="1688574"/>
            <a:chOff x="8151273" y="4577743"/>
            <a:chExt cx="3224650" cy="1621565"/>
          </a:xfrm>
        </p:grpSpPr>
        <p:pic>
          <p:nvPicPr>
            <p:cNvPr id="34" name="图片 4">
              <a:extLst>
                <a:ext uri="{FF2B5EF4-FFF2-40B4-BE49-F238E27FC236}">
                  <a16:creationId xmlns:a16="http://schemas.microsoft.com/office/drawing/2014/main" id="{FABCC67E-534E-7820-466F-6BBFD53ED0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1475" y="4583693"/>
              <a:ext cx="2904448" cy="1615615"/>
            </a:xfrm>
            <a:prstGeom prst="rect">
              <a:avLst/>
            </a:prstGeom>
          </p:spPr>
        </p:pic>
        <p:cxnSp>
          <p:nvCxnSpPr>
            <p:cNvPr id="35" name="Straight Arrow Connector 34">
              <a:extLst>
                <a:ext uri="{FF2B5EF4-FFF2-40B4-BE49-F238E27FC236}">
                  <a16:creationId xmlns:a16="http://schemas.microsoft.com/office/drawing/2014/main" id="{DCD05EE7-478B-188D-BF2B-2DCBD75BE42C}"/>
                </a:ext>
              </a:extLst>
            </p:cNvPr>
            <p:cNvCxnSpPr>
              <a:cxnSpLocks/>
              <a:stCxn id="36" idx="2"/>
            </p:cNvCxnSpPr>
            <p:nvPr/>
          </p:nvCxnSpPr>
          <p:spPr>
            <a:xfrm>
              <a:off x="9467372" y="4843750"/>
              <a:ext cx="845122" cy="2997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E943CCC-ABC3-D65B-2C69-8F25395A4F38}"/>
                </a:ext>
              </a:extLst>
            </p:cNvPr>
            <p:cNvSpPr txBox="1"/>
            <p:nvPr/>
          </p:nvSpPr>
          <p:spPr>
            <a:xfrm>
              <a:off x="8151273" y="4577743"/>
              <a:ext cx="2632198" cy="266007"/>
            </a:xfrm>
            <a:prstGeom prst="rect">
              <a:avLst/>
            </a:prstGeom>
            <a:solidFill>
              <a:schemeClr val="bg1"/>
            </a:solidFill>
          </p:spPr>
          <p:txBody>
            <a:bodyPr wrap="square" rtlCol="0">
              <a:spAutoFit/>
            </a:bodyPr>
            <a:lstStyle/>
            <a:p>
              <a:r>
                <a:rPr lang="en-US" altLang="zh-CN" sz="1200" b="1" dirty="0">
                  <a:solidFill>
                    <a:srgbClr val="C00000"/>
                  </a:solidFill>
                  <a:latin typeface="Microsoft YaHei" panose="020B0503020204020204" pitchFamily="34" charset="-122"/>
                  <a:ea typeface="Microsoft YaHei" panose="020B0503020204020204" pitchFamily="34" charset="-122"/>
                </a:rPr>
                <a:t>I=243A</a:t>
              </a:r>
              <a:r>
                <a:rPr lang="zh-CN" altLang="en-US" sz="1200" b="1" dirty="0">
                  <a:solidFill>
                    <a:srgbClr val="C00000"/>
                  </a:solidFill>
                  <a:latin typeface="Microsoft YaHei" panose="020B0503020204020204" pitchFamily="34" charset="-122"/>
                  <a:ea typeface="Microsoft YaHei" panose="020B0503020204020204" pitchFamily="34" charset="-122"/>
                </a:rPr>
                <a:t>，</a:t>
              </a:r>
              <a:r>
                <a:rPr lang="en-US" altLang="zh-CN" sz="1200" b="1" dirty="0">
                  <a:solidFill>
                    <a:srgbClr val="C00000"/>
                  </a:solidFill>
                  <a:latin typeface="Microsoft YaHei" panose="020B0503020204020204" pitchFamily="34" charset="-122"/>
                  <a:ea typeface="Microsoft YaHei" panose="020B0503020204020204" pitchFamily="34" charset="-122"/>
                </a:rPr>
                <a:t>field</a:t>
              </a:r>
              <a:r>
                <a:rPr lang="en-US" sz="1200" b="1" dirty="0">
                  <a:solidFill>
                    <a:srgbClr val="C00000"/>
                  </a:solidFill>
                  <a:latin typeface="Microsoft YaHei" panose="020B0503020204020204" pitchFamily="34" charset="-122"/>
                  <a:ea typeface="Microsoft YaHei" panose="020B0503020204020204" pitchFamily="34" charset="-122"/>
                </a:rPr>
                <a:t>&gt;</a:t>
              </a:r>
              <a:r>
                <a:rPr lang="en-US" altLang="zh-CN" sz="1200" b="1" dirty="0">
                  <a:solidFill>
                    <a:srgbClr val="C00000"/>
                  </a:solidFill>
                  <a:latin typeface="Microsoft YaHei" panose="020B0503020204020204" pitchFamily="34" charset="-122"/>
                  <a:ea typeface="Microsoft YaHei" panose="020B0503020204020204" pitchFamily="34" charset="-122"/>
                </a:rPr>
                <a:t>2T</a:t>
              </a:r>
              <a:endParaRPr sz="1200" b="1" dirty="0">
                <a:solidFill>
                  <a:srgbClr val="C00000"/>
                </a:solidFill>
                <a:latin typeface="Microsoft YaHei" panose="020B0503020204020204" pitchFamily="34" charset="-122"/>
                <a:ea typeface="Microsoft YaHei" panose="020B0503020204020204" pitchFamily="34" charset="-122"/>
              </a:endParaRPr>
            </a:p>
          </p:txBody>
        </p:sp>
      </p:grpSp>
      <p:pic>
        <p:nvPicPr>
          <p:cNvPr id="39" name="图片 16">
            <a:extLst>
              <a:ext uri="{FF2B5EF4-FFF2-40B4-BE49-F238E27FC236}">
                <a16:creationId xmlns:a16="http://schemas.microsoft.com/office/drawing/2014/main" id="{9BBCA523-C9B7-B479-22FA-F79540E1A5AD}"/>
              </a:ext>
            </a:extLst>
          </p:cNvPr>
          <p:cNvPicPr>
            <a:picLocks noChangeAspect="1"/>
          </p:cNvPicPr>
          <p:nvPr/>
        </p:nvPicPr>
        <p:blipFill rotWithShape="1">
          <a:blip r:embed="rId8"/>
          <a:srcRect l="673" t="22488" r="42962" b="15520"/>
          <a:stretch/>
        </p:blipFill>
        <p:spPr bwMode="auto">
          <a:xfrm>
            <a:off x="7009083" y="3283911"/>
            <a:ext cx="1393472" cy="861644"/>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01AEE849-012F-0B08-78B5-AE93353EFFD0}"/>
              </a:ext>
            </a:extLst>
          </p:cNvPr>
          <p:cNvSpPr txBox="1"/>
          <p:nvPr/>
        </p:nvSpPr>
        <p:spPr>
          <a:xfrm>
            <a:off x="7009083" y="2923736"/>
            <a:ext cx="1393473" cy="276999"/>
          </a:xfrm>
          <a:prstGeom prst="rect">
            <a:avLst/>
          </a:prstGeom>
          <a:solidFill>
            <a:schemeClr val="bg1"/>
          </a:solidFill>
        </p:spPr>
        <p:txBody>
          <a:bodyPr wrap="square" rtlCol="0">
            <a:spAutoFit/>
          </a:bodyPr>
          <a:lstStyle/>
          <a:p>
            <a:r>
              <a:rPr lang="en-CN" altLang="zh-CN" sz="1200" b="1" dirty="0">
                <a:solidFill>
                  <a:srgbClr val="C00000"/>
                </a:solidFill>
                <a:latin typeface="Microsoft YaHei" panose="020B0503020204020204" pitchFamily="34" charset="-122"/>
                <a:ea typeface="Microsoft YaHei" panose="020B0503020204020204" pitchFamily="34" charset="-122"/>
              </a:rPr>
              <a:t>Voltage</a:t>
            </a:r>
            <a:r>
              <a:rPr lang="en-US" altLang="zh-CN" sz="1200" b="1" dirty="0">
                <a:solidFill>
                  <a:srgbClr val="C00000"/>
                </a:solidFill>
                <a:latin typeface="Microsoft YaHei" panose="020B0503020204020204" pitchFamily="34" charset="-122"/>
                <a:ea typeface="Microsoft YaHei" panose="020B0503020204020204" pitchFamily="34" charset="-122"/>
              </a:rPr>
              <a:t>&lt;0.3mV</a:t>
            </a:r>
            <a:endParaRPr sz="1200" b="1" dirty="0">
              <a:solidFill>
                <a:srgbClr val="C00000"/>
              </a:solidFill>
              <a:latin typeface="Microsoft YaHei" panose="020B0503020204020204" pitchFamily="34" charset="-122"/>
              <a:ea typeface="Microsoft YaHei" panose="020B0503020204020204" pitchFamily="34" charset="-122"/>
            </a:endParaRPr>
          </a:p>
        </p:txBody>
      </p:sp>
      <p:cxnSp>
        <p:nvCxnSpPr>
          <p:cNvPr id="5" name="Straight Arrow Connector 4">
            <a:extLst>
              <a:ext uri="{FF2B5EF4-FFF2-40B4-BE49-F238E27FC236}">
                <a16:creationId xmlns:a16="http://schemas.microsoft.com/office/drawing/2014/main" id="{500D295D-5708-B55C-4A36-064616E8C8EF}"/>
              </a:ext>
            </a:extLst>
          </p:cNvPr>
          <p:cNvCxnSpPr>
            <a:cxnSpLocks/>
          </p:cNvCxnSpPr>
          <p:nvPr/>
        </p:nvCxnSpPr>
        <p:spPr>
          <a:xfrm flipH="1">
            <a:off x="7705819" y="3157951"/>
            <a:ext cx="298972" cy="2710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667231"/>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D160C10C-3F50-491E-9BBC-8BD69A3BB1E7}"/>
              </a:ext>
            </a:extLst>
          </p:cNvPr>
          <p:cNvGrpSpPr/>
          <p:nvPr/>
        </p:nvGrpSpPr>
        <p:grpSpPr>
          <a:xfrm>
            <a:off x="0" y="535007"/>
            <a:ext cx="12192000" cy="6322992"/>
            <a:chOff x="0" y="535007"/>
            <a:chExt cx="12192000" cy="6322992"/>
          </a:xfrm>
        </p:grpSpPr>
        <p:grpSp>
          <p:nvGrpSpPr>
            <p:cNvPr id="150" name="组合 149">
              <a:extLst>
                <a:ext uri="{FF2B5EF4-FFF2-40B4-BE49-F238E27FC236}">
                  <a16:creationId xmlns:a16="http://schemas.microsoft.com/office/drawing/2014/main" id="{56534FC8-A8B3-45E6-B919-40C34F93C720}"/>
                </a:ext>
              </a:extLst>
            </p:cNvPr>
            <p:cNvGrpSpPr/>
            <p:nvPr/>
          </p:nvGrpSpPr>
          <p:grpSpPr>
            <a:xfrm>
              <a:off x="0" y="535007"/>
              <a:ext cx="12192000" cy="6322992"/>
              <a:chOff x="0" y="535007"/>
              <a:chExt cx="12192000" cy="6322992"/>
            </a:xfrm>
          </p:grpSpPr>
          <p:pic>
            <p:nvPicPr>
              <p:cNvPr id="149" name="图片 148" descr="建筑的高楼&#10;&#10;描述已自动生成">
                <a:extLst>
                  <a:ext uri="{FF2B5EF4-FFF2-40B4-BE49-F238E27FC236}">
                    <a16:creationId xmlns:a16="http://schemas.microsoft.com/office/drawing/2014/main" id="{475DCFBC-A58B-4D5B-86AE-A488CB6CC4DD}"/>
                  </a:ext>
                </a:extLst>
              </p:cNvPr>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p:blipFill>
            <p:spPr>
              <a:xfrm>
                <a:off x="0" y="601980"/>
                <a:ext cx="5273040" cy="6256019"/>
              </a:xfrm>
              <a:prstGeom prst="rect">
                <a:avLst/>
              </a:prstGeom>
            </p:spPr>
          </p:pic>
          <p:pic>
            <p:nvPicPr>
              <p:cNvPr id="143" name="图片 142">
                <a:extLst>
                  <a:ext uri="{FF2B5EF4-FFF2-40B4-BE49-F238E27FC236}">
                    <a16:creationId xmlns:a16="http://schemas.microsoft.com/office/drawing/2014/main" id="{6A2808B7-7816-478C-80DD-A38AE1A2EB31}"/>
                  </a:ext>
                </a:extLst>
              </p:cNvPr>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a:extLst>
                <a:ext uri="{FF2B5EF4-FFF2-40B4-BE49-F238E27FC236}">
                  <a16:creationId xmlns:a16="http://schemas.microsoft.com/office/drawing/2014/main" id="{DDB1C5CC-7E66-49BB-9BC7-941183060506}"/>
                </a:ext>
              </a:extLst>
            </p:cNvPr>
            <p:cNvSpPr/>
            <p:nvPr/>
          </p:nvSpPr>
          <p:spPr>
            <a:xfrm>
              <a:off x="0" y="535007"/>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7" name="组合 56">
            <a:extLst>
              <a:ext uri="{FF2B5EF4-FFF2-40B4-BE49-F238E27FC236}">
                <a16:creationId xmlns:a16="http://schemas.microsoft.com/office/drawing/2014/main" id="{FB3D725D-31E4-4CF1-9438-527698663A6B}"/>
              </a:ext>
            </a:extLst>
          </p:cNvPr>
          <p:cNvGrpSpPr/>
          <p:nvPr/>
        </p:nvGrpSpPr>
        <p:grpSpPr>
          <a:xfrm>
            <a:off x="2039718" y="1831373"/>
            <a:ext cx="8112564" cy="683557"/>
            <a:chOff x="1821099" y="2336592"/>
            <a:chExt cx="5786471" cy="683557"/>
          </a:xfrm>
        </p:grpSpPr>
        <p:grpSp>
          <p:nvGrpSpPr>
            <p:cNvPr id="72" name="组合 71">
              <a:extLst>
                <a:ext uri="{FF2B5EF4-FFF2-40B4-BE49-F238E27FC236}">
                  <a16:creationId xmlns:a16="http://schemas.microsoft.com/office/drawing/2014/main" id="{DA93652D-F72C-4078-99F8-69E3E5C3333C}"/>
                </a:ext>
              </a:extLst>
            </p:cNvPr>
            <p:cNvGrpSpPr/>
            <p:nvPr/>
          </p:nvGrpSpPr>
          <p:grpSpPr>
            <a:xfrm>
              <a:off x="1821099" y="2336592"/>
              <a:ext cx="5786469" cy="683557"/>
              <a:chOff x="5241839" y="889091"/>
              <a:chExt cx="6210469" cy="733644"/>
            </a:xfrm>
          </p:grpSpPr>
          <p:grpSp>
            <p:nvGrpSpPr>
              <p:cNvPr id="74" name="组合 73">
                <a:extLst>
                  <a:ext uri="{FF2B5EF4-FFF2-40B4-BE49-F238E27FC236}">
                    <a16:creationId xmlns:a16="http://schemas.microsoft.com/office/drawing/2014/main" id="{BBDD2CA3-3354-4AEC-B4BC-619301532053}"/>
                  </a:ext>
                </a:extLst>
              </p:cNvPr>
              <p:cNvGrpSpPr/>
              <p:nvPr/>
            </p:nvGrpSpPr>
            <p:grpSpPr>
              <a:xfrm>
                <a:off x="5241839" y="889091"/>
                <a:ext cx="6210469" cy="733644"/>
                <a:chOff x="5241842" y="888785"/>
                <a:chExt cx="3595000" cy="424678"/>
              </a:xfrm>
            </p:grpSpPr>
            <p:sp>
              <p:nvSpPr>
                <p:cNvPr id="76" name="矩形: 对角圆角 75">
                  <a:extLst>
                    <a:ext uri="{FF2B5EF4-FFF2-40B4-BE49-F238E27FC236}">
                      <a16:creationId xmlns:a16="http://schemas.microsoft.com/office/drawing/2014/main" id="{9474952C-5ABE-4E18-8963-6BB5D4C434BC}"/>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77" name="任意多边形: 形状 76">
                  <a:extLst>
                    <a:ext uri="{FF2B5EF4-FFF2-40B4-BE49-F238E27FC236}">
                      <a16:creationId xmlns:a16="http://schemas.microsoft.com/office/drawing/2014/main" id="{6C5340A6-3E6C-4EC7-9038-EAB8C63697F4}"/>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5" name="文本框 74">
                <a:extLst>
                  <a:ext uri="{FF2B5EF4-FFF2-40B4-BE49-F238E27FC236}">
                    <a16:creationId xmlns:a16="http://schemas.microsoft.com/office/drawing/2014/main" id="{2C7B6DB8-AD15-4B60-8E4C-7AC2D8D3DB50}"/>
                  </a:ext>
                </a:extLst>
              </p:cNvPr>
              <p:cNvSpPr txBox="1"/>
              <p:nvPr/>
            </p:nvSpPr>
            <p:spPr>
              <a:xfrm>
                <a:off x="5423523" y="962808"/>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3" name="文本框 72">
              <a:extLst>
                <a:ext uri="{FF2B5EF4-FFF2-40B4-BE49-F238E27FC236}">
                  <a16:creationId xmlns:a16="http://schemas.microsoft.com/office/drawing/2014/main" id="{155E9D17-E0A7-4CAA-9D40-5A5879DC16F2}"/>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effectLst/>
                  <a:uLnTx/>
                  <a:uFillTx/>
                  <a:ea typeface="微软雅黑"/>
                  <a:cs typeface="+mn-ea"/>
                  <a:sym typeface="+mn-lt"/>
                </a:rPr>
                <a:t>General consideration and overall design </a:t>
              </a:r>
              <a:endParaRPr kumimoji="0" lang="zh-CN" altLang="en-US" sz="2400" b="1" i="0" u="none" strike="noStrike" kern="0" cap="none" spc="0" normalizeH="0" baseline="0" noProof="0" dirty="0">
                <a:ln>
                  <a:noFill/>
                </a:ln>
                <a:effectLst/>
                <a:uLnTx/>
                <a:uFillTx/>
                <a:ea typeface="微软雅黑"/>
                <a:cs typeface="+mn-ea"/>
                <a:sym typeface="+mn-lt"/>
              </a:endParaRPr>
            </a:p>
          </p:txBody>
        </p:sp>
      </p:grpSp>
      <p:grpSp>
        <p:nvGrpSpPr>
          <p:cNvPr id="49" name="组合 48">
            <a:extLst>
              <a:ext uri="{FF2B5EF4-FFF2-40B4-BE49-F238E27FC236}">
                <a16:creationId xmlns:a16="http://schemas.microsoft.com/office/drawing/2014/main" id="{86CCA398-AC0C-4DE6-92F9-9894258159D5}"/>
              </a:ext>
            </a:extLst>
          </p:cNvPr>
          <p:cNvGrpSpPr/>
          <p:nvPr/>
        </p:nvGrpSpPr>
        <p:grpSpPr>
          <a:xfrm>
            <a:off x="0" y="-1"/>
            <a:ext cx="12192000" cy="1342086"/>
            <a:chOff x="0" y="-1"/>
            <a:chExt cx="12192000" cy="1342086"/>
          </a:xfrm>
        </p:grpSpPr>
        <p:sp>
          <p:nvSpPr>
            <p:cNvPr id="50" name="矩形 49">
              <a:extLst>
                <a:ext uri="{FF2B5EF4-FFF2-40B4-BE49-F238E27FC236}">
                  <a16:creationId xmlns:a16="http://schemas.microsoft.com/office/drawing/2014/main" id="{2EA43075-D55A-4D0D-A96A-3218010B9DE8}"/>
                </a:ext>
              </a:extLst>
            </p:cNvPr>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1" name="组合 50">
              <a:extLst>
                <a:ext uri="{FF2B5EF4-FFF2-40B4-BE49-F238E27FC236}">
                  <a16:creationId xmlns:a16="http://schemas.microsoft.com/office/drawing/2014/main" id="{BCFFD54A-A74E-4977-B506-B988BF59D61A}"/>
                </a:ext>
              </a:extLst>
            </p:cNvPr>
            <p:cNvGrpSpPr/>
            <p:nvPr/>
          </p:nvGrpSpPr>
          <p:grpSpPr>
            <a:xfrm>
              <a:off x="0" y="-1"/>
              <a:ext cx="12192000" cy="1296366"/>
              <a:chOff x="0" y="-1"/>
              <a:chExt cx="12192000" cy="1296366"/>
            </a:xfrm>
          </p:grpSpPr>
          <p:grpSp>
            <p:nvGrpSpPr>
              <p:cNvPr id="61" name="组合 60">
                <a:extLst>
                  <a:ext uri="{FF2B5EF4-FFF2-40B4-BE49-F238E27FC236}">
                    <a16:creationId xmlns:a16="http://schemas.microsoft.com/office/drawing/2014/main" id="{208405BA-E6D0-44EE-AAF2-CC2166088D2F}"/>
                  </a:ext>
                </a:extLst>
              </p:cNvPr>
              <p:cNvGrpSpPr/>
              <p:nvPr/>
            </p:nvGrpSpPr>
            <p:grpSpPr>
              <a:xfrm>
                <a:off x="0" y="-1"/>
                <a:ext cx="12192000" cy="1296366"/>
                <a:chOff x="0" y="-1"/>
                <a:chExt cx="12192000" cy="1296366"/>
              </a:xfrm>
            </p:grpSpPr>
            <p:pic>
              <p:nvPicPr>
                <p:cNvPr id="63" name="图片 62" descr="建筑与房屋的城市空拍图&#10;&#10;描述已自动生成">
                  <a:extLst>
                    <a:ext uri="{FF2B5EF4-FFF2-40B4-BE49-F238E27FC236}">
                      <a16:creationId xmlns:a16="http://schemas.microsoft.com/office/drawing/2014/main" id="{E0A5547A-769F-4F6D-AA65-42CED05032CA}"/>
                    </a:ext>
                  </a:extLst>
                </p:cNvPr>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a:extLst>
                    <a:ext uri="{FF2B5EF4-FFF2-40B4-BE49-F238E27FC236}">
                      <a16:creationId xmlns:a16="http://schemas.microsoft.com/office/drawing/2014/main" id="{198F617C-07A3-4366-AB95-2FE6F37F25DC}"/>
                    </a:ext>
                  </a:extLst>
                </p:cNvPr>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385F5"/>
                    </a:solidFill>
                    <a:effectLst/>
                    <a:uLnTx/>
                    <a:uFillTx/>
                    <a:latin typeface="等线" panose="020F0502020204030204"/>
                    <a:ea typeface="等线" panose="02010600030101010101" pitchFamily="2" charset="-122"/>
                    <a:cs typeface="+mn-cs"/>
                  </a:endParaRPr>
                </a:p>
              </p:txBody>
            </p:sp>
          </p:grpSp>
          <p:pic>
            <p:nvPicPr>
              <p:cNvPr id="62" name="图片 61">
                <a:extLst>
                  <a:ext uri="{FF2B5EF4-FFF2-40B4-BE49-F238E27FC236}">
                    <a16:creationId xmlns:a16="http://schemas.microsoft.com/office/drawing/2014/main" id="{97118C22-FF0F-491E-B83E-D8998587CB39}"/>
                  </a:ext>
                </a:extLst>
              </p:cNvPr>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a:extLst>
                <a:ext uri="{FF2B5EF4-FFF2-40B4-BE49-F238E27FC236}">
                  <a16:creationId xmlns:a16="http://schemas.microsoft.com/office/drawing/2014/main" id="{4BBC7382-C272-4107-B921-A8A35137EC77}"/>
                </a:ext>
              </a:extLst>
            </p:cNvPr>
            <p:cNvGrpSpPr/>
            <p:nvPr/>
          </p:nvGrpSpPr>
          <p:grpSpPr>
            <a:xfrm>
              <a:off x="3806186" y="407561"/>
              <a:ext cx="4293877" cy="707886"/>
              <a:chOff x="3806186" y="570121"/>
              <a:chExt cx="4293877" cy="707886"/>
            </a:xfrm>
          </p:grpSpPr>
          <p:sp>
            <p:nvSpPr>
              <p:cNvPr id="58" name="文本框 57">
                <a:extLst>
                  <a:ext uri="{FF2B5EF4-FFF2-40B4-BE49-F238E27FC236}">
                    <a16:creationId xmlns:a16="http://schemas.microsoft.com/office/drawing/2014/main" id="{B1ADDDD2-D572-4FA9-A7C8-9955A498A5A8}"/>
                  </a:ext>
                </a:extLst>
              </p:cNvPr>
              <p:cNvSpPr txBox="1"/>
              <p:nvPr/>
            </p:nvSpPr>
            <p:spPr>
              <a:xfrm>
                <a:off x="4426851" y="570121"/>
                <a:ext cx="302396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rPr>
                  <a:t>Plan of Talk</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endParaRPr>
              </a:p>
            </p:txBody>
          </p:sp>
          <p:cxnSp>
            <p:nvCxnSpPr>
              <p:cNvPr id="59" name="直接连接符 58">
                <a:extLst>
                  <a:ext uri="{FF2B5EF4-FFF2-40B4-BE49-F238E27FC236}">
                    <a16:creationId xmlns:a16="http://schemas.microsoft.com/office/drawing/2014/main" id="{E11111B8-5A11-41FC-9E30-7EBEF0CF94F5}"/>
                  </a:ext>
                </a:extLst>
              </p:cNvPr>
              <p:cNvCxnSpPr/>
              <p:nvPr/>
            </p:nvCxnSpPr>
            <p:spPr>
              <a:xfrm>
                <a:off x="7467603"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a:extLst>
                  <a:ext uri="{FF2B5EF4-FFF2-40B4-BE49-F238E27FC236}">
                    <a16:creationId xmlns:a16="http://schemas.microsoft.com/office/drawing/2014/main" id="{5AE04AF2-4730-4E6C-9F04-E05B333D85D8}"/>
                  </a:ext>
                </a:extLst>
              </p:cNvPr>
              <p:cNvCxnSpPr/>
              <p:nvPr/>
            </p:nvCxnSpPr>
            <p:spPr>
              <a:xfrm>
                <a:off x="3806186"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3" name="组合 56">
            <a:extLst>
              <a:ext uri="{FF2B5EF4-FFF2-40B4-BE49-F238E27FC236}">
                <a16:creationId xmlns:a16="http://schemas.microsoft.com/office/drawing/2014/main" id="{4D84B443-1B56-8917-3D1D-C6696EF69EC9}"/>
              </a:ext>
            </a:extLst>
          </p:cNvPr>
          <p:cNvGrpSpPr/>
          <p:nvPr/>
        </p:nvGrpSpPr>
        <p:grpSpPr>
          <a:xfrm>
            <a:off x="2039718" y="2826302"/>
            <a:ext cx="8112567" cy="683557"/>
            <a:chOff x="1821099" y="2336592"/>
            <a:chExt cx="5786471" cy="683557"/>
          </a:xfrm>
        </p:grpSpPr>
        <p:grpSp>
          <p:nvGrpSpPr>
            <p:cNvPr id="4" name="组合 71">
              <a:extLst>
                <a:ext uri="{FF2B5EF4-FFF2-40B4-BE49-F238E27FC236}">
                  <a16:creationId xmlns:a16="http://schemas.microsoft.com/office/drawing/2014/main" id="{D699F05C-CA08-9779-8A6A-D5DDF7433BE5}"/>
                </a:ext>
              </a:extLst>
            </p:cNvPr>
            <p:cNvGrpSpPr/>
            <p:nvPr/>
          </p:nvGrpSpPr>
          <p:grpSpPr>
            <a:xfrm>
              <a:off x="1821099" y="2336592"/>
              <a:ext cx="5786469" cy="683557"/>
              <a:chOff x="5241839" y="889091"/>
              <a:chExt cx="6210469" cy="733644"/>
            </a:xfrm>
          </p:grpSpPr>
          <p:grpSp>
            <p:nvGrpSpPr>
              <p:cNvPr id="6" name="组合 73">
                <a:extLst>
                  <a:ext uri="{FF2B5EF4-FFF2-40B4-BE49-F238E27FC236}">
                    <a16:creationId xmlns:a16="http://schemas.microsoft.com/office/drawing/2014/main" id="{8D3DFAAF-A53B-E3D8-2799-C7D9B35A8678}"/>
                  </a:ext>
                </a:extLst>
              </p:cNvPr>
              <p:cNvGrpSpPr/>
              <p:nvPr/>
            </p:nvGrpSpPr>
            <p:grpSpPr>
              <a:xfrm>
                <a:off x="5241839" y="889091"/>
                <a:ext cx="6210469" cy="733644"/>
                <a:chOff x="5241842" y="888785"/>
                <a:chExt cx="3595000" cy="424678"/>
              </a:xfrm>
            </p:grpSpPr>
            <p:sp>
              <p:nvSpPr>
                <p:cNvPr id="8" name="矩形: 对角圆角 75">
                  <a:extLst>
                    <a:ext uri="{FF2B5EF4-FFF2-40B4-BE49-F238E27FC236}">
                      <a16:creationId xmlns:a16="http://schemas.microsoft.com/office/drawing/2014/main" id="{A79AA021-E9BF-78B8-5DAD-90E9A2E7E7A0}"/>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9" name="任意多边形: 形状 76">
                  <a:extLst>
                    <a:ext uri="{FF2B5EF4-FFF2-40B4-BE49-F238E27FC236}">
                      <a16:creationId xmlns:a16="http://schemas.microsoft.com/office/drawing/2014/main" id="{047DA9F1-AD7E-2AEE-7F2C-F1A2D308B80B}"/>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 name="文本框 74">
                <a:extLst>
                  <a:ext uri="{FF2B5EF4-FFF2-40B4-BE49-F238E27FC236}">
                    <a16:creationId xmlns:a16="http://schemas.microsoft.com/office/drawing/2014/main" id="{F3A705B9-721E-BADC-FC98-9BB41F7622C7}"/>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72">
              <a:extLst>
                <a:ext uri="{FF2B5EF4-FFF2-40B4-BE49-F238E27FC236}">
                  <a16:creationId xmlns:a16="http://schemas.microsoft.com/office/drawing/2014/main" id="{6D7BA0ED-53A9-AD89-FB17-1124A5E46DA4}"/>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Beam</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lang="en-US" altLang="zh-CN" sz="2400" b="1" kern="0" dirty="0">
                  <a:solidFill>
                    <a:prstClr val="black">
                      <a:lumMod val="95000"/>
                      <a:lumOff val="5000"/>
                    </a:prstClr>
                  </a:solidFill>
                  <a:ea typeface="微软雅黑"/>
                  <a:cs typeface="+mn-ea"/>
                  <a:sym typeface="+mn-lt"/>
                </a:rPr>
                <a:t>d</a:t>
              </a:r>
              <a:r>
                <a:rPr kumimoji="0" lang="en-US" altLang="zh-CN" sz="2400" b="1" i="0" u="none" strike="noStrike" kern="0" cap="none" spc="0" normalizeH="0" baseline="0" noProof="0" dirty="0" err="1">
                  <a:ln>
                    <a:noFill/>
                  </a:ln>
                  <a:solidFill>
                    <a:prstClr val="black">
                      <a:lumMod val="95000"/>
                      <a:lumOff val="5000"/>
                    </a:prstClr>
                  </a:solidFill>
                  <a:effectLst/>
                  <a:uLnTx/>
                  <a:uFillTx/>
                  <a:ea typeface="微软雅黑"/>
                  <a:cs typeface="+mn-ea"/>
                  <a:sym typeface="+mn-lt"/>
                </a:rPr>
                <a:t>ynamics</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and parallel computing</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0" name="组合 56">
            <a:extLst>
              <a:ext uri="{FF2B5EF4-FFF2-40B4-BE49-F238E27FC236}">
                <a16:creationId xmlns:a16="http://schemas.microsoft.com/office/drawing/2014/main" id="{87DE8360-14EE-8126-77F9-06DC0E745598}"/>
              </a:ext>
            </a:extLst>
          </p:cNvPr>
          <p:cNvGrpSpPr/>
          <p:nvPr/>
        </p:nvGrpSpPr>
        <p:grpSpPr>
          <a:xfrm>
            <a:off x="2039718" y="3825664"/>
            <a:ext cx="8112570" cy="683557"/>
            <a:chOff x="1821099" y="2336592"/>
            <a:chExt cx="5786471" cy="683557"/>
          </a:xfrm>
        </p:grpSpPr>
        <p:grpSp>
          <p:nvGrpSpPr>
            <p:cNvPr id="11" name="组合 71">
              <a:extLst>
                <a:ext uri="{FF2B5EF4-FFF2-40B4-BE49-F238E27FC236}">
                  <a16:creationId xmlns:a16="http://schemas.microsoft.com/office/drawing/2014/main" id="{926C09E8-5FF6-858E-4490-8D7F04A4AA0B}"/>
                </a:ext>
              </a:extLst>
            </p:cNvPr>
            <p:cNvGrpSpPr/>
            <p:nvPr/>
          </p:nvGrpSpPr>
          <p:grpSpPr>
            <a:xfrm>
              <a:off x="1821099" y="2336592"/>
              <a:ext cx="5786469" cy="683557"/>
              <a:chOff x="5241839" y="889091"/>
              <a:chExt cx="6210469" cy="733644"/>
            </a:xfrm>
          </p:grpSpPr>
          <p:grpSp>
            <p:nvGrpSpPr>
              <p:cNvPr id="13" name="组合 73">
                <a:extLst>
                  <a:ext uri="{FF2B5EF4-FFF2-40B4-BE49-F238E27FC236}">
                    <a16:creationId xmlns:a16="http://schemas.microsoft.com/office/drawing/2014/main" id="{C4535393-1C52-8484-236A-41C2075B7557}"/>
                  </a:ext>
                </a:extLst>
              </p:cNvPr>
              <p:cNvGrpSpPr/>
              <p:nvPr/>
            </p:nvGrpSpPr>
            <p:grpSpPr>
              <a:xfrm>
                <a:off x="5241839" y="889091"/>
                <a:ext cx="6210469" cy="733644"/>
                <a:chOff x="5241842" y="888785"/>
                <a:chExt cx="3595000" cy="424678"/>
              </a:xfrm>
            </p:grpSpPr>
            <p:sp>
              <p:nvSpPr>
                <p:cNvPr id="15" name="矩形: 对角圆角 75">
                  <a:extLst>
                    <a:ext uri="{FF2B5EF4-FFF2-40B4-BE49-F238E27FC236}">
                      <a16:creationId xmlns:a16="http://schemas.microsoft.com/office/drawing/2014/main" id="{C24E2D6F-B1FF-2091-A852-ED7592E1A737}"/>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16" name="任意多边形: 形状 76">
                  <a:extLst>
                    <a:ext uri="{FF2B5EF4-FFF2-40B4-BE49-F238E27FC236}">
                      <a16:creationId xmlns:a16="http://schemas.microsoft.com/office/drawing/2014/main" id="{8FC41678-969B-8AA7-42F4-BCB8801223D9}"/>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14" name="文本框 74">
                <a:extLst>
                  <a:ext uri="{FF2B5EF4-FFF2-40B4-BE49-F238E27FC236}">
                    <a16:creationId xmlns:a16="http://schemas.microsoft.com/office/drawing/2014/main" id="{DFB673BF-3159-4BD6-143D-69A2C51FA15F}"/>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2" name="文本框 72">
              <a:extLst>
                <a:ext uri="{FF2B5EF4-FFF2-40B4-BE49-F238E27FC236}">
                  <a16:creationId xmlns:a16="http://schemas.microsoft.com/office/drawing/2014/main" id="{BB1A54D1-5C4D-2634-54E3-09030CA39A23}"/>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kumimoji="0" lang="en-GB"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RF system &amp; HTS magnet</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7" name="组合 56">
            <a:extLst>
              <a:ext uri="{FF2B5EF4-FFF2-40B4-BE49-F238E27FC236}">
                <a16:creationId xmlns:a16="http://schemas.microsoft.com/office/drawing/2014/main" id="{336FEA25-CA35-7F47-6071-32A37E74F7A4}"/>
              </a:ext>
            </a:extLst>
          </p:cNvPr>
          <p:cNvGrpSpPr/>
          <p:nvPr/>
        </p:nvGrpSpPr>
        <p:grpSpPr>
          <a:xfrm>
            <a:off x="2039718" y="4833609"/>
            <a:ext cx="8112570" cy="683557"/>
            <a:chOff x="1821099" y="2336592"/>
            <a:chExt cx="5786471" cy="683557"/>
          </a:xfrm>
        </p:grpSpPr>
        <p:grpSp>
          <p:nvGrpSpPr>
            <p:cNvPr id="18" name="组合 71">
              <a:extLst>
                <a:ext uri="{FF2B5EF4-FFF2-40B4-BE49-F238E27FC236}">
                  <a16:creationId xmlns:a16="http://schemas.microsoft.com/office/drawing/2014/main" id="{86C4368A-0908-E41D-B4ED-C2B6BE55E9ED}"/>
                </a:ext>
              </a:extLst>
            </p:cNvPr>
            <p:cNvGrpSpPr/>
            <p:nvPr/>
          </p:nvGrpSpPr>
          <p:grpSpPr>
            <a:xfrm>
              <a:off x="1821099" y="2336592"/>
              <a:ext cx="5786471" cy="683557"/>
              <a:chOff x="5241839" y="889091"/>
              <a:chExt cx="6210471" cy="733644"/>
            </a:xfrm>
          </p:grpSpPr>
          <p:grpSp>
            <p:nvGrpSpPr>
              <p:cNvPr id="20" name="组合 73">
                <a:extLst>
                  <a:ext uri="{FF2B5EF4-FFF2-40B4-BE49-F238E27FC236}">
                    <a16:creationId xmlns:a16="http://schemas.microsoft.com/office/drawing/2014/main" id="{FA4ED064-2426-E3AD-EE73-5ACDDD2F168F}"/>
                  </a:ext>
                </a:extLst>
              </p:cNvPr>
              <p:cNvGrpSpPr/>
              <p:nvPr/>
            </p:nvGrpSpPr>
            <p:grpSpPr>
              <a:xfrm>
                <a:off x="5241839" y="889091"/>
                <a:ext cx="6210471" cy="733644"/>
                <a:chOff x="5241842" y="888785"/>
                <a:chExt cx="3595001" cy="424678"/>
              </a:xfrm>
            </p:grpSpPr>
            <p:sp>
              <p:nvSpPr>
                <p:cNvPr id="22" name="矩形: 对角圆角 75">
                  <a:extLst>
                    <a:ext uri="{FF2B5EF4-FFF2-40B4-BE49-F238E27FC236}">
                      <a16:creationId xmlns:a16="http://schemas.microsoft.com/office/drawing/2014/main" id="{10966C2F-74BA-3549-A5D5-0ED34578A4B3}"/>
                    </a:ext>
                  </a:extLst>
                </p:cNvPr>
                <p:cNvSpPr/>
                <p:nvPr/>
              </p:nvSpPr>
              <p:spPr>
                <a:xfrm flipH="1">
                  <a:off x="5241842" y="891540"/>
                  <a:ext cx="3595001"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23" name="任意多边形: 形状 76">
                  <a:extLst>
                    <a:ext uri="{FF2B5EF4-FFF2-40B4-BE49-F238E27FC236}">
                      <a16:creationId xmlns:a16="http://schemas.microsoft.com/office/drawing/2014/main" id="{E643D465-5DA9-19B7-AC5C-29F21C1B4642}"/>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1" name="文本框 74">
                <a:extLst>
                  <a:ext uri="{FF2B5EF4-FFF2-40B4-BE49-F238E27FC236}">
                    <a16:creationId xmlns:a16="http://schemas.microsoft.com/office/drawing/2014/main" id="{8D5DB7EE-6C01-8D84-02EF-163DEBAC2D5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72">
              <a:extLst>
                <a:ext uri="{FF2B5EF4-FFF2-40B4-BE49-F238E27FC236}">
                  <a16:creationId xmlns:a16="http://schemas.microsoft.com/office/drawing/2014/main" id="{27FF055C-8BA3-4122-D786-E287572457B4}"/>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lang="en-US" sz="2400" b="1">
                  <a:solidFill>
                    <a:srgbClr val="C00000"/>
                  </a:solidFill>
                  <a:latin typeface="+mn-ea"/>
                </a:rPr>
                <a:t>P</a:t>
              </a:r>
              <a:r>
                <a:rPr lang="en-US" sz="2400" b="1">
                  <a:solidFill>
                    <a:srgbClr val="C00000"/>
                  </a:solidFill>
                  <a:effectLst/>
                  <a:latin typeface="+mn-ea"/>
                </a:rPr>
                <a:t>ossible muon applications</a:t>
              </a:r>
              <a:endParaRPr kumimoji="0" lang="zh-CN" altLang="en-US" sz="2400" b="1" i="0" u="none" strike="noStrike" kern="0" cap="none" spc="0" normalizeH="0" baseline="0" noProof="0" dirty="0">
                <a:ln>
                  <a:noFill/>
                </a:ln>
                <a:solidFill>
                  <a:srgbClr val="C00000"/>
                </a:solidFill>
                <a:effectLst/>
                <a:uLnTx/>
                <a:uFillTx/>
                <a:latin typeface="+mn-ea"/>
                <a:cs typeface="+mn-ea"/>
                <a:sym typeface="+mn-lt"/>
              </a:endParaRPr>
            </a:p>
          </p:txBody>
        </p:sp>
      </p:grpSp>
      <p:grpSp>
        <p:nvGrpSpPr>
          <p:cNvPr id="24" name="组合 56">
            <a:extLst>
              <a:ext uri="{FF2B5EF4-FFF2-40B4-BE49-F238E27FC236}">
                <a16:creationId xmlns:a16="http://schemas.microsoft.com/office/drawing/2014/main" id="{88FA032D-3EA6-9D18-FDBD-8ECEDDE756C6}"/>
              </a:ext>
            </a:extLst>
          </p:cNvPr>
          <p:cNvGrpSpPr/>
          <p:nvPr/>
        </p:nvGrpSpPr>
        <p:grpSpPr>
          <a:xfrm>
            <a:off x="2039718" y="5766882"/>
            <a:ext cx="8112570" cy="683557"/>
            <a:chOff x="1821099" y="2336592"/>
            <a:chExt cx="6145163" cy="683557"/>
          </a:xfrm>
        </p:grpSpPr>
        <p:grpSp>
          <p:nvGrpSpPr>
            <p:cNvPr id="25" name="组合 71">
              <a:extLst>
                <a:ext uri="{FF2B5EF4-FFF2-40B4-BE49-F238E27FC236}">
                  <a16:creationId xmlns:a16="http://schemas.microsoft.com/office/drawing/2014/main" id="{97E90E99-15FA-0E0C-EE36-48F0D5A79359}"/>
                </a:ext>
              </a:extLst>
            </p:cNvPr>
            <p:cNvGrpSpPr/>
            <p:nvPr/>
          </p:nvGrpSpPr>
          <p:grpSpPr>
            <a:xfrm>
              <a:off x="1821099" y="2336592"/>
              <a:ext cx="6145163" cy="683557"/>
              <a:chOff x="5241839" y="889091"/>
              <a:chExt cx="6595446" cy="733644"/>
            </a:xfrm>
          </p:grpSpPr>
          <p:grpSp>
            <p:nvGrpSpPr>
              <p:cNvPr id="27" name="组合 73">
                <a:extLst>
                  <a:ext uri="{FF2B5EF4-FFF2-40B4-BE49-F238E27FC236}">
                    <a16:creationId xmlns:a16="http://schemas.microsoft.com/office/drawing/2014/main" id="{3AAF45F8-6CED-C3B8-FE3E-D98C3730962F}"/>
                  </a:ext>
                </a:extLst>
              </p:cNvPr>
              <p:cNvGrpSpPr/>
              <p:nvPr/>
            </p:nvGrpSpPr>
            <p:grpSpPr>
              <a:xfrm>
                <a:off x="5241839" y="889091"/>
                <a:ext cx="6595446" cy="733644"/>
                <a:chOff x="5241842" y="888785"/>
                <a:chExt cx="3817848" cy="424678"/>
              </a:xfrm>
            </p:grpSpPr>
            <p:sp>
              <p:nvSpPr>
                <p:cNvPr id="29" name="矩形: 对角圆角 75">
                  <a:extLst>
                    <a:ext uri="{FF2B5EF4-FFF2-40B4-BE49-F238E27FC236}">
                      <a16:creationId xmlns:a16="http://schemas.microsoft.com/office/drawing/2014/main" id="{BCD1E0C0-AA41-AD52-75E4-3B1F85279101}"/>
                    </a:ext>
                  </a:extLst>
                </p:cNvPr>
                <p:cNvSpPr/>
                <p:nvPr/>
              </p:nvSpPr>
              <p:spPr>
                <a:xfrm flipH="1">
                  <a:off x="5241842" y="891540"/>
                  <a:ext cx="3817848"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30" name="任意多边形: 形状 76">
                  <a:extLst>
                    <a:ext uri="{FF2B5EF4-FFF2-40B4-BE49-F238E27FC236}">
                      <a16:creationId xmlns:a16="http://schemas.microsoft.com/office/drawing/2014/main" id="{0C21F2C8-5388-96A6-292B-4BAB22E1F7E1}"/>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8" name="文本框 74">
                <a:extLst>
                  <a:ext uri="{FF2B5EF4-FFF2-40B4-BE49-F238E27FC236}">
                    <a16:creationId xmlns:a16="http://schemas.microsoft.com/office/drawing/2014/main" id="{30A03831-C4C2-CCF8-5BA0-E00CEA268A4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26" name="文本框 72">
              <a:extLst>
                <a:ext uri="{FF2B5EF4-FFF2-40B4-BE49-F238E27FC236}">
                  <a16:creationId xmlns:a16="http://schemas.microsoft.com/office/drawing/2014/main" id="{CD890270-124A-B48E-6743-3097C513BED9}"/>
                </a:ext>
              </a:extLst>
            </p:cNvPr>
            <p:cNvSpPr txBox="1"/>
            <p:nvPr/>
          </p:nvSpPr>
          <p:spPr>
            <a:xfrm>
              <a:off x="2504570" y="2468221"/>
              <a:ext cx="5434606" cy="424732"/>
            </a:xfrm>
            <a:prstGeom prst="rect">
              <a:avLst/>
            </a:prstGeom>
            <a:noFill/>
          </p:spPr>
          <p:txBody>
            <a:bodyPr wrap="square">
              <a:spAutoFit/>
            </a:bodyPr>
            <a:lstStyle/>
            <a:p>
              <a:pPr defTabSz="1244600">
                <a:lnSpc>
                  <a:spcPct val="90000"/>
                </a:lnSpc>
                <a:spcAft>
                  <a:spcPct val="35000"/>
                </a:spcAf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Summary</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spTree>
    <p:extLst>
      <p:ext uri="{BB962C8B-B14F-4D97-AF65-F5344CB8AC3E}">
        <p14:creationId xmlns:p14="http://schemas.microsoft.com/office/powerpoint/2010/main" val="3925542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 name="Picture 483">
            <a:extLst>
              <a:ext uri="{FF2B5EF4-FFF2-40B4-BE49-F238E27FC236}">
                <a16:creationId xmlns:a16="http://schemas.microsoft.com/office/drawing/2014/main" id="{74309F27-6174-2411-3FC7-3AA22381EBB8}"/>
              </a:ext>
            </a:extLst>
          </p:cNvPr>
          <p:cNvPicPr>
            <a:picLocks noChangeAspect="1"/>
          </p:cNvPicPr>
          <p:nvPr/>
        </p:nvPicPr>
        <p:blipFill>
          <a:blip r:embed="rId2"/>
          <a:stretch>
            <a:fillRect/>
          </a:stretch>
        </p:blipFill>
        <p:spPr>
          <a:xfrm>
            <a:off x="515938" y="956976"/>
            <a:ext cx="9954405" cy="5578918"/>
          </a:xfrm>
          <a:prstGeom prst="rect">
            <a:avLst/>
          </a:prstGeom>
        </p:spPr>
      </p:pic>
      <p:sp>
        <p:nvSpPr>
          <p:cNvPr id="485" name="Rounded Rectangle 484">
            <a:extLst>
              <a:ext uri="{FF2B5EF4-FFF2-40B4-BE49-F238E27FC236}">
                <a16:creationId xmlns:a16="http://schemas.microsoft.com/office/drawing/2014/main" id="{19999945-85E2-284D-B699-9741F7B980FC}"/>
              </a:ext>
            </a:extLst>
          </p:cNvPr>
          <p:cNvSpPr/>
          <p:nvPr/>
        </p:nvSpPr>
        <p:spPr>
          <a:xfrm>
            <a:off x="7315200" y="3710152"/>
            <a:ext cx="3426372" cy="1702676"/>
          </a:xfrm>
          <a:prstGeom prst="roundRect">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486" name="TextBox 485">
            <a:extLst>
              <a:ext uri="{FF2B5EF4-FFF2-40B4-BE49-F238E27FC236}">
                <a16:creationId xmlns:a16="http://schemas.microsoft.com/office/drawing/2014/main" id="{20666E68-C550-BD4D-19CD-3750EA5B045A}"/>
              </a:ext>
            </a:extLst>
          </p:cNvPr>
          <p:cNvSpPr txBox="1"/>
          <p:nvPr/>
        </p:nvSpPr>
        <p:spPr>
          <a:xfrm>
            <a:off x="8941719" y="2963182"/>
            <a:ext cx="3104440" cy="369332"/>
          </a:xfrm>
          <a:prstGeom prst="rect">
            <a:avLst/>
          </a:prstGeom>
          <a:noFill/>
        </p:spPr>
        <p:txBody>
          <a:bodyPr wrap="none" rtlCol="0">
            <a:spAutoFit/>
          </a:bodyPr>
          <a:lstStyle/>
          <a:p>
            <a:r>
              <a:rPr lang="en-CN"/>
              <a:t>Muon</a:t>
            </a:r>
            <a:r>
              <a:rPr lang="zh-CN" altLang="en-US"/>
              <a:t> </a:t>
            </a:r>
            <a:r>
              <a:rPr lang="en-US"/>
              <a:t>Experimental Terminal</a:t>
            </a:r>
            <a:endParaRPr/>
          </a:p>
        </p:txBody>
      </p:sp>
      <p:sp>
        <p:nvSpPr>
          <p:cNvPr id="487" name="标题 1">
            <a:extLst>
              <a:ext uri="{FF2B5EF4-FFF2-40B4-BE49-F238E27FC236}">
                <a16:creationId xmlns:a16="http://schemas.microsoft.com/office/drawing/2014/main" id="{59F3F54C-245F-53A3-B0F4-9B97083E26F7}"/>
              </a:ext>
            </a:extLst>
          </p:cNvPr>
          <p:cNvSpPr txBox="1">
            <a:spLocks/>
          </p:cNvSpPr>
          <p:nvPr/>
        </p:nvSpPr>
        <p:spPr>
          <a:xfrm>
            <a:off x="389591" y="62868"/>
            <a:ext cx="8229600" cy="9810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defRPr/>
            </a:pPr>
            <a:endParaRPr lang="en-US" altLang="zh-CN" sz="4800" b="1" dirty="0">
              <a:solidFill>
                <a:schemeClr val="bg1"/>
              </a:solidFill>
              <a:latin typeface="Bahnschrift SemiLight Condensed" panose="020B0502040204020203" pitchFamily="34" charset="0"/>
              <a:ea typeface="微软雅黑" panose="020B0503020204020204" pitchFamily="34" charset="-122"/>
              <a:cs typeface="+mn-cs"/>
            </a:endParaRPr>
          </a:p>
        </p:txBody>
      </p:sp>
      <p:sp>
        <p:nvSpPr>
          <p:cNvPr id="2" name="标题 1">
            <a:extLst>
              <a:ext uri="{FF2B5EF4-FFF2-40B4-BE49-F238E27FC236}">
                <a16:creationId xmlns:a16="http://schemas.microsoft.com/office/drawing/2014/main" id="{C948FCC7-579D-EE34-54BA-C14C232F8A74}"/>
              </a:ext>
            </a:extLst>
          </p:cNvPr>
          <p:cNvSpPr txBox="1">
            <a:spLocks/>
          </p:cNvSpPr>
          <p:nvPr/>
        </p:nvSpPr>
        <p:spPr>
          <a:xfrm>
            <a:off x="389591" y="105357"/>
            <a:ext cx="11656568" cy="9810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defRPr/>
            </a:pPr>
            <a:r>
              <a:rPr lang="en-US" altLang="zh-CN" sz="4000" b="1" dirty="0">
                <a:solidFill>
                  <a:schemeClr val="bg1"/>
                </a:solidFill>
                <a:latin typeface="Bahnschrift SemiLight Condensed" panose="020B0502040204020203" pitchFamily="34" charset="0"/>
                <a:ea typeface="微软雅黑" panose="020B0503020204020204" pitchFamily="34" charset="-122"/>
                <a:cs typeface="+mn-cs"/>
              </a:rPr>
              <a:t>High Power Proton FFA and Heavy Ion LINAC Accelerator Complex</a:t>
            </a:r>
          </a:p>
        </p:txBody>
      </p:sp>
    </p:spTree>
    <p:extLst>
      <p:ext uri="{BB962C8B-B14F-4D97-AF65-F5344CB8AC3E}">
        <p14:creationId xmlns:p14="http://schemas.microsoft.com/office/powerpoint/2010/main" val="931454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标题 1"/>
          <p:cNvSpPr>
            <a:spLocks noGrp="1"/>
          </p:cNvSpPr>
          <p:nvPr>
            <p:ph type="title" idx="4294967295"/>
          </p:nvPr>
        </p:nvSpPr>
        <p:spPr>
          <a:xfrm>
            <a:off x="389591" y="62868"/>
            <a:ext cx="8229600" cy="981075"/>
          </a:xfrm>
        </p:spPr>
        <p:txBody>
          <a:bodyPr/>
          <a:lstStyle/>
          <a:p>
            <a:pPr>
              <a:lnSpc>
                <a:spcPct val="110000"/>
              </a:lnSpc>
              <a:spcBef>
                <a:spcPts val="0"/>
              </a:spcBef>
              <a:defRPr/>
            </a:pPr>
            <a:r>
              <a:rPr lang="en-US" altLang="zh-CN" sz="4800" b="1" dirty="0">
                <a:solidFill>
                  <a:schemeClr val="bg1"/>
                </a:solidFill>
                <a:latin typeface="Bahnschrift SemiLight Condensed" panose="020B0502040204020203" pitchFamily="34" charset="0"/>
                <a:ea typeface="微软雅黑" panose="020B0503020204020204" pitchFamily="34" charset="-122"/>
                <a:cs typeface="+mn-cs"/>
              </a:rPr>
              <a:t>Muon properties and decay</a:t>
            </a:r>
          </a:p>
        </p:txBody>
      </p:sp>
      <p:sp>
        <p:nvSpPr>
          <p:cNvPr id="4" name="Content Placeholder 2"/>
          <p:cNvSpPr>
            <a:spLocks noGrp="1"/>
          </p:cNvSpPr>
          <p:nvPr>
            <p:ph idx="4294967295"/>
            <p:custDataLst>
              <p:tags r:id="rId2"/>
            </p:custDataLst>
          </p:nvPr>
        </p:nvSpPr>
        <p:spPr>
          <a:xfrm>
            <a:off x="820388" y="2070715"/>
            <a:ext cx="4702175" cy="3736016"/>
          </a:xfrm>
        </p:spPr>
        <p:txBody>
          <a:bodyPr>
            <a:normAutofit/>
          </a:bodyPr>
          <a:lstStyle/>
          <a:p>
            <a:pPr>
              <a:lnSpc>
                <a:spcPct val="150000"/>
              </a:lnSpc>
            </a:pPr>
            <a:r>
              <a:rPr lang="en-US" altLang="zh-CN" dirty="0"/>
              <a:t>Intrinsic Muon Properties </a:t>
            </a:r>
          </a:p>
          <a:p>
            <a:pPr marL="374035" lvl="1" indent="-374035">
              <a:lnSpc>
                <a:spcPct val="150000"/>
              </a:lnSpc>
              <a:buFont typeface="+mj-lt"/>
              <a:buAutoNum type="arabicPeriod"/>
            </a:pPr>
            <a:r>
              <a:rPr lang="en-US" altLang="zh-CN" sz="2800" dirty="0"/>
              <a:t>Gyromatic ratio (g-2)</a:t>
            </a:r>
          </a:p>
          <a:p>
            <a:pPr marL="374035" lvl="1" indent="-374035">
              <a:lnSpc>
                <a:spcPct val="150000"/>
              </a:lnSpc>
              <a:buFont typeface="+mj-lt"/>
              <a:buAutoNum type="arabicPeriod"/>
            </a:pPr>
            <a:r>
              <a:rPr lang="en-US" altLang="zh-CN" sz="2800" dirty="0"/>
              <a:t>Mass</a:t>
            </a:r>
          </a:p>
          <a:p>
            <a:pPr marL="374035" lvl="1" indent="-374035">
              <a:lnSpc>
                <a:spcPct val="150000"/>
              </a:lnSpc>
              <a:buFont typeface="+mj-lt"/>
              <a:buAutoNum type="arabicPeriod"/>
            </a:pPr>
            <a:r>
              <a:rPr lang="en-US" altLang="zh-CN" sz="2800" dirty="0">
                <a:sym typeface="+mn-ea"/>
              </a:rPr>
              <a:t>Lifetime </a:t>
            </a:r>
          </a:p>
          <a:p>
            <a:pPr marL="374035" lvl="1" indent="-374035">
              <a:lnSpc>
                <a:spcPct val="150000"/>
              </a:lnSpc>
              <a:buFont typeface="+mj-lt"/>
              <a:buAutoNum type="arabicPeriod"/>
            </a:pPr>
            <a:r>
              <a:rPr lang="en-US" altLang="zh-CN" sz="2800" dirty="0">
                <a:sym typeface="+mn-ea"/>
              </a:rPr>
              <a:t>EDM</a:t>
            </a:r>
            <a:endParaRPr lang="en-US" altLang="zh-CN" sz="2800" dirty="0"/>
          </a:p>
        </p:txBody>
      </p:sp>
      <p:sp>
        <p:nvSpPr>
          <p:cNvPr id="6" name="文本框 5"/>
          <p:cNvSpPr txBox="1"/>
          <p:nvPr/>
        </p:nvSpPr>
        <p:spPr>
          <a:xfrm>
            <a:off x="6279918" y="1665288"/>
            <a:ext cx="4848961" cy="954107"/>
          </a:xfrm>
          <a:prstGeom prst="rect">
            <a:avLst/>
          </a:prstGeom>
          <a:noFill/>
        </p:spPr>
        <p:txBody>
          <a:bodyPr wrap="square" rtlCol="0">
            <a:spAutoFit/>
          </a:bodyPr>
          <a:lstStyle/>
          <a:p>
            <a:r>
              <a:rPr lang="en-US" altLang="zh-CN" sz="2800" b="1">
                <a:solidFill>
                  <a:srgbClr val="3030D8"/>
                </a:solidFill>
              </a:rPr>
              <a:t>Better precisions</a:t>
            </a:r>
          </a:p>
          <a:p>
            <a:r>
              <a:rPr lang="en-US" altLang="zh-CN" sz="2800" b="1">
                <a:solidFill>
                  <a:srgbClr val="3030D8"/>
                </a:solidFill>
              </a:rPr>
              <a:t>Looking for anormalies</a:t>
            </a:r>
          </a:p>
        </p:txBody>
      </p:sp>
      <p:pic>
        <p:nvPicPr>
          <p:cNvPr id="8" name="图片 7"/>
          <p:cNvPicPr>
            <a:picLocks noChangeAspect="1"/>
          </p:cNvPicPr>
          <p:nvPr/>
        </p:nvPicPr>
        <p:blipFill>
          <a:blip r:embed="rId5"/>
          <a:stretch>
            <a:fillRect/>
          </a:stretch>
        </p:blipFill>
        <p:spPr>
          <a:xfrm>
            <a:off x="6279918" y="2785401"/>
            <a:ext cx="4036695" cy="3021330"/>
          </a:xfrm>
          <a:prstGeom prst="rect">
            <a:avLst/>
          </a:prstGeom>
        </p:spPr>
      </p:pic>
    </p:spTree>
    <p:extLst>
      <p:ext uri="{BB962C8B-B14F-4D97-AF65-F5344CB8AC3E}">
        <p14:creationId xmlns:p14="http://schemas.microsoft.com/office/powerpoint/2010/main" val="3356011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D160C10C-3F50-491E-9BBC-8BD69A3BB1E7}"/>
              </a:ext>
            </a:extLst>
          </p:cNvPr>
          <p:cNvGrpSpPr/>
          <p:nvPr/>
        </p:nvGrpSpPr>
        <p:grpSpPr>
          <a:xfrm>
            <a:off x="0" y="535007"/>
            <a:ext cx="12192000" cy="6322992"/>
            <a:chOff x="0" y="535007"/>
            <a:chExt cx="12192000" cy="6322992"/>
          </a:xfrm>
        </p:grpSpPr>
        <p:grpSp>
          <p:nvGrpSpPr>
            <p:cNvPr id="150" name="组合 149">
              <a:extLst>
                <a:ext uri="{FF2B5EF4-FFF2-40B4-BE49-F238E27FC236}">
                  <a16:creationId xmlns:a16="http://schemas.microsoft.com/office/drawing/2014/main" id="{56534FC8-A8B3-45E6-B919-40C34F93C720}"/>
                </a:ext>
              </a:extLst>
            </p:cNvPr>
            <p:cNvGrpSpPr/>
            <p:nvPr/>
          </p:nvGrpSpPr>
          <p:grpSpPr>
            <a:xfrm>
              <a:off x="0" y="535007"/>
              <a:ext cx="12192000" cy="6322992"/>
              <a:chOff x="0" y="535007"/>
              <a:chExt cx="12192000" cy="6322992"/>
            </a:xfrm>
          </p:grpSpPr>
          <p:pic>
            <p:nvPicPr>
              <p:cNvPr id="149" name="图片 148" descr="建筑的高楼&#10;&#10;描述已自动生成">
                <a:extLst>
                  <a:ext uri="{FF2B5EF4-FFF2-40B4-BE49-F238E27FC236}">
                    <a16:creationId xmlns:a16="http://schemas.microsoft.com/office/drawing/2014/main" id="{475DCFBC-A58B-4D5B-86AE-A488CB6CC4DD}"/>
                  </a:ext>
                </a:extLst>
              </p:cNvPr>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p:blipFill>
            <p:spPr>
              <a:xfrm>
                <a:off x="0" y="601980"/>
                <a:ext cx="5273040" cy="6256019"/>
              </a:xfrm>
              <a:prstGeom prst="rect">
                <a:avLst/>
              </a:prstGeom>
            </p:spPr>
          </p:pic>
          <p:pic>
            <p:nvPicPr>
              <p:cNvPr id="143" name="图片 142">
                <a:extLst>
                  <a:ext uri="{FF2B5EF4-FFF2-40B4-BE49-F238E27FC236}">
                    <a16:creationId xmlns:a16="http://schemas.microsoft.com/office/drawing/2014/main" id="{6A2808B7-7816-478C-80DD-A38AE1A2EB31}"/>
                  </a:ext>
                </a:extLst>
              </p:cNvPr>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a:extLst>
                <a:ext uri="{FF2B5EF4-FFF2-40B4-BE49-F238E27FC236}">
                  <a16:creationId xmlns:a16="http://schemas.microsoft.com/office/drawing/2014/main" id="{DDB1C5CC-7E66-49BB-9BC7-941183060506}"/>
                </a:ext>
              </a:extLst>
            </p:cNvPr>
            <p:cNvSpPr/>
            <p:nvPr/>
          </p:nvSpPr>
          <p:spPr>
            <a:xfrm>
              <a:off x="0" y="535007"/>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7" name="组合 56">
            <a:extLst>
              <a:ext uri="{FF2B5EF4-FFF2-40B4-BE49-F238E27FC236}">
                <a16:creationId xmlns:a16="http://schemas.microsoft.com/office/drawing/2014/main" id="{FB3D725D-31E4-4CF1-9438-527698663A6B}"/>
              </a:ext>
            </a:extLst>
          </p:cNvPr>
          <p:cNvGrpSpPr/>
          <p:nvPr/>
        </p:nvGrpSpPr>
        <p:grpSpPr>
          <a:xfrm>
            <a:off x="2039718" y="1831373"/>
            <a:ext cx="8112564" cy="683557"/>
            <a:chOff x="1821099" y="2336592"/>
            <a:chExt cx="5786471" cy="683557"/>
          </a:xfrm>
        </p:grpSpPr>
        <p:grpSp>
          <p:nvGrpSpPr>
            <p:cNvPr id="72" name="组合 71">
              <a:extLst>
                <a:ext uri="{FF2B5EF4-FFF2-40B4-BE49-F238E27FC236}">
                  <a16:creationId xmlns:a16="http://schemas.microsoft.com/office/drawing/2014/main" id="{DA93652D-F72C-4078-99F8-69E3E5C3333C}"/>
                </a:ext>
              </a:extLst>
            </p:cNvPr>
            <p:cNvGrpSpPr/>
            <p:nvPr/>
          </p:nvGrpSpPr>
          <p:grpSpPr>
            <a:xfrm>
              <a:off x="1821099" y="2336592"/>
              <a:ext cx="5786469" cy="683557"/>
              <a:chOff x="5241839" y="889091"/>
              <a:chExt cx="6210469" cy="733644"/>
            </a:xfrm>
          </p:grpSpPr>
          <p:grpSp>
            <p:nvGrpSpPr>
              <p:cNvPr id="74" name="组合 73">
                <a:extLst>
                  <a:ext uri="{FF2B5EF4-FFF2-40B4-BE49-F238E27FC236}">
                    <a16:creationId xmlns:a16="http://schemas.microsoft.com/office/drawing/2014/main" id="{BBDD2CA3-3354-4AEC-B4BC-619301532053}"/>
                  </a:ext>
                </a:extLst>
              </p:cNvPr>
              <p:cNvGrpSpPr/>
              <p:nvPr/>
            </p:nvGrpSpPr>
            <p:grpSpPr>
              <a:xfrm>
                <a:off x="5241839" y="889091"/>
                <a:ext cx="6210469" cy="733644"/>
                <a:chOff x="5241842" y="888785"/>
                <a:chExt cx="3595000" cy="424678"/>
              </a:xfrm>
            </p:grpSpPr>
            <p:sp>
              <p:nvSpPr>
                <p:cNvPr id="76" name="矩形: 对角圆角 75">
                  <a:extLst>
                    <a:ext uri="{FF2B5EF4-FFF2-40B4-BE49-F238E27FC236}">
                      <a16:creationId xmlns:a16="http://schemas.microsoft.com/office/drawing/2014/main" id="{9474952C-5ABE-4E18-8963-6BB5D4C434BC}"/>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77" name="任意多边形: 形状 76">
                  <a:extLst>
                    <a:ext uri="{FF2B5EF4-FFF2-40B4-BE49-F238E27FC236}">
                      <a16:creationId xmlns:a16="http://schemas.microsoft.com/office/drawing/2014/main" id="{6C5340A6-3E6C-4EC7-9038-EAB8C63697F4}"/>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5" name="文本框 74">
                <a:extLst>
                  <a:ext uri="{FF2B5EF4-FFF2-40B4-BE49-F238E27FC236}">
                    <a16:creationId xmlns:a16="http://schemas.microsoft.com/office/drawing/2014/main" id="{2C7B6DB8-AD15-4B60-8E4C-7AC2D8D3DB50}"/>
                  </a:ext>
                </a:extLst>
              </p:cNvPr>
              <p:cNvSpPr txBox="1"/>
              <p:nvPr/>
            </p:nvSpPr>
            <p:spPr>
              <a:xfrm>
                <a:off x="5423523" y="962808"/>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3" name="文本框 72">
              <a:extLst>
                <a:ext uri="{FF2B5EF4-FFF2-40B4-BE49-F238E27FC236}">
                  <a16:creationId xmlns:a16="http://schemas.microsoft.com/office/drawing/2014/main" id="{155E9D17-E0A7-4CAA-9D40-5A5879DC16F2}"/>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solidFill>
                    <a:srgbClr val="C00000"/>
                  </a:solidFill>
                  <a:effectLst/>
                  <a:uLnTx/>
                  <a:uFillTx/>
                  <a:ea typeface="微软雅黑"/>
                  <a:cs typeface="+mn-ea"/>
                  <a:sym typeface="+mn-lt"/>
                </a:rPr>
                <a:t>General consideration and overall design </a:t>
              </a:r>
              <a:endParaRPr kumimoji="0" lang="zh-CN" altLang="en-US" sz="2400" b="1" i="0" u="none" strike="noStrike" kern="0" cap="none" spc="0" normalizeH="0" baseline="0" noProof="0" dirty="0">
                <a:ln>
                  <a:noFill/>
                </a:ln>
                <a:solidFill>
                  <a:srgbClr val="C00000"/>
                </a:solidFill>
                <a:effectLst/>
                <a:uLnTx/>
                <a:uFillTx/>
                <a:ea typeface="微软雅黑"/>
                <a:cs typeface="+mn-ea"/>
                <a:sym typeface="+mn-lt"/>
              </a:endParaRPr>
            </a:p>
          </p:txBody>
        </p:sp>
      </p:grpSp>
      <p:grpSp>
        <p:nvGrpSpPr>
          <p:cNvPr id="49" name="组合 48">
            <a:extLst>
              <a:ext uri="{FF2B5EF4-FFF2-40B4-BE49-F238E27FC236}">
                <a16:creationId xmlns:a16="http://schemas.microsoft.com/office/drawing/2014/main" id="{86CCA398-AC0C-4DE6-92F9-9894258159D5}"/>
              </a:ext>
            </a:extLst>
          </p:cNvPr>
          <p:cNvGrpSpPr/>
          <p:nvPr/>
        </p:nvGrpSpPr>
        <p:grpSpPr>
          <a:xfrm>
            <a:off x="0" y="-1"/>
            <a:ext cx="12192000" cy="1342086"/>
            <a:chOff x="0" y="-1"/>
            <a:chExt cx="12192000" cy="1342086"/>
          </a:xfrm>
        </p:grpSpPr>
        <p:sp>
          <p:nvSpPr>
            <p:cNvPr id="50" name="矩形 49">
              <a:extLst>
                <a:ext uri="{FF2B5EF4-FFF2-40B4-BE49-F238E27FC236}">
                  <a16:creationId xmlns:a16="http://schemas.microsoft.com/office/drawing/2014/main" id="{2EA43075-D55A-4D0D-A96A-3218010B9DE8}"/>
                </a:ext>
              </a:extLst>
            </p:cNvPr>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1" name="组合 50">
              <a:extLst>
                <a:ext uri="{FF2B5EF4-FFF2-40B4-BE49-F238E27FC236}">
                  <a16:creationId xmlns:a16="http://schemas.microsoft.com/office/drawing/2014/main" id="{BCFFD54A-A74E-4977-B506-B988BF59D61A}"/>
                </a:ext>
              </a:extLst>
            </p:cNvPr>
            <p:cNvGrpSpPr/>
            <p:nvPr/>
          </p:nvGrpSpPr>
          <p:grpSpPr>
            <a:xfrm>
              <a:off x="0" y="-1"/>
              <a:ext cx="12192000" cy="1296366"/>
              <a:chOff x="0" y="-1"/>
              <a:chExt cx="12192000" cy="1296366"/>
            </a:xfrm>
          </p:grpSpPr>
          <p:grpSp>
            <p:nvGrpSpPr>
              <p:cNvPr id="61" name="组合 60">
                <a:extLst>
                  <a:ext uri="{FF2B5EF4-FFF2-40B4-BE49-F238E27FC236}">
                    <a16:creationId xmlns:a16="http://schemas.microsoft.com/office/drawing/2014/main" id="{208405BA-E6D0-44EE-AAF2-CC2166088D2F}"/>
                  </a:ext>
                </a:extLst>
              </p:cNvPr>
              <p:cNvGrpSpPr/>
              <p:nvPr/>
            </p:nvGrpSpPr>
            <p:grpSpPr>
              <a:xfrm>
                <a:off x="0" y="-1"/>
                <a:ext cx="12192000" cy="1296366"/>
                <a:chOff x="0" y="-1"/>
                <a:chExt cx="12192000" cy="1296366"/>
              </a:xfrm>
            </p:grpSpPr>
            <p:pic>
              <p:nvPicPr>
                <p:cNvPr id="63" name="图片 62" descr="建筑与房屋的城市空拍图&#10;&#10;描述已自动生成">
                  <a:extLst>
                    <a:ext uri="{FF2B5EF4-FFF2-40B4-BE49-F238E27FC236}">
                      <a16:creationId xmlns:a16="http://schemas.microsoft.com/office/drawing/2014/main" id="{E0A5547A-769F-4F6D-AA65-42CED05032CA}"/>
                    </a:ext>
                  </a:extLst>
                </p:cNvPr>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a:extLst>
                    <a:ext uri="{FF2B5EF4-FFF2-40B4-BE49-F238E27FC236}">
                      <a16:creationId xmlns:a16="http://schemas.microsoft.com/office/drawing/2014/main" id="{198F617C-07A3-4366-AB95-2FE6F37F25DC}"/>
                    </a:ext>
                  </a:extLst>
                </p:cNvPr>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385F5"/>
                    </a:solidFill>
                    <a:effectLst/>
                    <a:uLnTx/>
                    <a:uFillTx/>
                    <a:latin typeface="等线" panose="020F0502020204030204"/>
                    <a:ea typeface="等线" panose="02010600030101010101" pitchFamily="2" charset="-122"/>
                    <a:cs typeface="+mn-cs"/>
                  </a:endParaRPr>
                </a:p>
              </p:txBody>
            </p:sp>
          </p:grpSp>
          <p:pic>
            <p:nvPicPr>
              <p:cNvPr id="62" name="图片 61">
                <a:extLst>
                  <a:ext uri="{FF2B5EF4-FFF2-40B4-BE49-F238E27FC236}">
                    <a16:creationId xmlns:a16="http://schemas.microsoft.com/office/drawing/2014/main" id="{97118C22-FF0F-491E-B83E-D8998587CB39}"/>
                  </a:ext>
                </a:extLst>
              </p:cNvPr>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a:extLst>
                <a:ext uri="{FF2B5EF4-FFF2-40B4-BE49-F238E27FC236}">
                  <a16:creationId xmlns:a16="http://schemas.microsoft.com/office/drawing/2014/main" id="{4BBC7382-C272-4107-B921-A8A35137EC77}"/>
                </a:ext>
              </a:extLst>
            </p:cNvPr>
            <p:cNvGrpSpPr/>
            <p:nvPr/>
          </p:nvGrpSpPr>
          <p:grpSpPr>
            <a:xfrm>
              <a:off x="3806186" y="407561"/>
              <a:ext cx="4293877" cy="707886"/>
              <a:chOff x="3806186" y="570121"/>
              <a:chExt cx="4293877" cy="707886"/>
            </a:xfrm>
          </p:grpSpPr>
          <p:sp>
            <p:nvSpPr>
              <p:cNvPr id="58" name="文本框 57">
                <a:extLst>
                  <a:ext uri="{FF2B5EF4-FFF2-40B4-BE49-F238E27FC236}">
                    <a16:creationId xmlns:a16="http://schemas.microsoft.com/office/drawing/2014/main" id="{B1ADDDD2-D572-4FA9-A7C8-9955A498A5A8}"/>
                  </a:ext>
                </a:extLst>
              </p:cNvPr>
              <p:cNvSpPr txBox="1"/>
              <p:nvPr/>
            </p:nvSpPr>
            <p:spPr>
              <a:xfrm>
                <a:off x="4426851" y="570121"/>
                <a:ext cx="302396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rPr>
                  <a:t>Plan of Talk</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endParaRPr>
              </a:p>
            </p:txBody>
          </p:sp>
          <p:cxnSp>
            <p:nvCxnSpPr>
              <p:cNvPr id="59" name="直接连接符 58">
                <a:extLst>
                  <a:ext uri="{FF2B5EF4-FFF2-40B4-BE49-F238E27FC236}">
                    <a16:creationId xmlns:a16="http://schemas.microsoft.com/office/drawing/2014/main" id="{E11111B8-5A11-41FC-9E30-7EBEF0CF94F5}"/>
                  </a:ext>
                </a:extLst>
              </p:cNvPr>
              <p:cNvCxnSpPr/>
              <p:nvPr/>
            </p:nvCxnSpPr>
            <p:spPr>
              <a:xfrm>
                <a:off x="7467603"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a:extLst>
                  <a:ext uri="{FF2B5EF4-FFF2-40B4-BE49-F238E27FC236}">
                    <a16:creationId xmlns:a16="http://schemas.microsoft.com/office/drawing/2014/main" id="{5AE04AF2-4730-4E6C-9F04-E05B333D85D8}"/>
                  </a:ext>
                </a:extLst>
              </p:cNvPr>
              <p:cNvCxnSpPr/>
              <p:nvPr/>
            </p:nvCxnSpPr>
            <p:spPr>
              <a:xfrm>
                <a:off x="3806186"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3" name="组合 56">
            <a:extLst>
              <a:ext uri="{FF2B5EF4-FFF2-40B4-BE49-F238E27FC236}">
                <a16:creationId xmlns:a16="http://schemas.microsoft.com/office/drawing/2014/main" id="{4D84B443-1B56-8917-3D1D-C6696EF69EC9}"/>
              </a:ext>
            </a:extLst>
          </p:cNvPr>
          <p:cNvGrpSpPr/>
          <p:nvPr/>
        </p:nvGrpSpPr>
        <p:grpSpPr>
          <a:xfrm>
            <a:off x="2039718" y="2826302"/>
            <a:ext cx="8112567" cy="683557"/>
            <a:chOff x="1821099" y="2336592"/>
            <a:chExt cx="5786471" cy="683557"/>
          </a:xfrm>
        </p:grpSpPr>
        <p:grpSp>
          <p:nvGrpSpPr>
            <p:cNvPr id="4" name="组合 71">
              <a:extLst>
                <a:ext uri="{FF2B5EF4-FFF2-40B4-BE49-F238E27FC236}">
                  <a16:creationId xmlns:a16="http://schemas.microsoft.com/office/drawing/2014/main" id="{D699F05C-CA08-9779-8A6A-D5DDF7433BE5}"/>
                </a:ext>
              </a:extLst>
            </p:cNvPr>
            <p:cNvGrpSpPr/>
            <p:nvPr/>
          </p:nvGrpSpPr>
          <p:grpSpPr>
            <a:xfrm>
              <a:off x="1821099" y="2336592"/>
              <a:ext cx="5786469" cy="683557"/>
              <a:chOff x="5241839" y="889091"/>
              <a:chExt cx="6210469" cy="733644"/>
            </a:xfrm>
          </p:grpSpPr>
          <p:grpSp>
            <p:nvGrpSpPr>
              <p:cNvPr id="6" name="组合 73">
                <a:extLst>
                  <a:ext uri="{FF2B5EF4-FFF2-40B4-BE49-F238E27FC236}">
                    <a16:creationId xmlns:a16="http://schemas.microsoft.com/office/drawing/2014/main" id="{8D3DFAAF-A53B-E3D8-2799-C7D9B35A8678}"/>
                  </a:ext>
                </a:extLst>
              </p:cNvPr>
              <p:cNvGrpSpPr/>
              <p:nvPr/>
            </p:nvGrpSpPr>
            <p:grpSpPr>
              <a:xfrm>
                <a:off x="5241839" y="889091"/>
                <a:ext cx="6210469" cy="733644"/>
                <a:chOff x="5241842" y="888785"/>
                <a:chExt cx="3595000" cy="424678"/>
              </a:xfrm>
            </p:grpSpPr>
            <p:sp>
              <p:nvSpPr>
                <p:cNvPr id="8" name="矩形: 对角圆角 75">
                  <a:extLst>
                    <a:ext uri="{FF2B5EF4-FFF2-40B4-BE49-F238E27FC236}">
                      <a16:creationId xmlns:a16="http://schemas.microsoft.com/office/drawing/2014/main" id="{A79AA021-E9BF-78B8-5DAD-90E9A2E7E7A0}"/>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9" name="任意多边形: 形状 76">
                  <a:extLst>
                    <a:ext uri="{FF2B5EF4-FFF2-40B4-BE49-F238E27FC236}">
                      <a16:creationId xmlns:a16="http://schemas.microsoft.com/office/drawing/2014/main" id="{047DA9F1-AD7E-2AEE-7F2C-F1A2D308B80B}"/>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 name="文本框 74">
                <a:extLst>
                  <a:ext uri="{FF2B5EF4-FFF2-40B4-BE49-F238E27FC236}">
                    <a16:creationId xmlns:a16="http://schemas.microsoft.com/office/drawing/2014/main" id="{F3A705B9-721E-BADC-FC98-9BB41F7622C7}"/>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72">
              <a:extLst>
                <a:ext uri="{FF2B5EF4-FFF2-40B4-BE49-F238E27FC236}">
                  <a16:creationId xmlns:a16="http://schemas.microsoft.com/office/drawing/2014/main" id="{6D7BA0ED-53A9-AD89-FB17-1124A5E46DA4}"/>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Beam</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lang="en-US" altLang="zh-CN" sz="2400" b="1" kern="0" dirty="0">
                  <a:solidFill>
                    <a:prstClr val="black">
                      <a:lumMod val="95000"/>
                      <a:lumOff val="5000"/>
                    </a:prstClr>
                  </a:solidFill>
                  <a:ea typeface="微软雅黑"/>
                  <a:cs typeface="+mn-ea"/>
                  <a:sym typeface="+mn-lt"/>
                </a:rPr>
                <a:t>d</a:t>
              </a:r>
              <a:r>
                <a:rPr kumimoji="0" lang="en-US" altLang="zh-CN" sz="2400" b="1" i="0" u="none" strike="noStrike" kern="0" cap="none" spc="0" normalizeH="0" baseline="0" noProof="0" dirty="0" err="1">
                  <a:ln>
                    <a:noFill/>
                  </a:ln>
                  <a:solidFill>
                    <a:prstClr val="black">
                      <a:lumMod val="95000"/>
                      <a:lumOff val="5000"/>
                    </a:prstClr>
                  </a:solidFill>
                  <a:effectLst/>
                  <a:uLnTx/>
                  <a:uFillTx/>
                  <a:ea typeface="微软雅黑"/>
                  <a:cs typeface="+mn-ea"/>
                  <a:sym typeface="+mn-lt"/>
                </a:rPr>
                <a:t>ynamics</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and parallel computing</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0" name="组合 56">
            <a:extLst>
              <a:ext uri="{FF2B5EF4-FFF2-40B4-BE49-F238E27FC236}">
                <a16:creationId xmlns:a16="http://schemas.microsoft.com/office/drawing/2014/main" id="{87DE8360-14EE-8126-77F9-06DC0E745598}"/>
              </a:ext>
            </a:extLst>
          </p:cNvPr>
          <p:cNvGrpSpPr/>
          <p:nvPr/>
        </p:nvGrpSpPr>
        <p:grpSpPr>
          <a:xfrm>
            <a:off x="2039718" y="3825664"/>
            <a:ext cx="8112570" cy="683557"/>
            <a:chOff x="1821099" y="2336592"/>
            <a:chExt cx="5786471" cy="683557"/>
          </a:xfrm>
        </p:grpSpPr>
        <p:grpSp>
          <p:nvGrpSpPr>
            <p:cNvPr id="11" name="组合 71">
              <a:extLst>
                <a:ext uri="{FF2B5EF4-FFF2-40B4-BE49-F238E27FC236}">
                  <a16:creationId xmlns:a16="http://schemas.microsoft.com/office/drawing/2014/main" id="{926C09E8-5FF6-858E-4490-8D7F04A4AA0B}"/>
                </a:ext>
              </a:extLst>
            </p:cNvPr>
            <p:cNvGrpSpPr/>
            <p:nvPr/>
          </p:nvGrpSpPr>
          <p:grpSpPr>
            <a:xfrm>
              <a:off x="1821099" y="2336592"/>
              <a:ext cx="5786469" cy="683557"/>
              <a:chOff x="5241839" y="889091"/>
              <a:chExt cx="6210469" cy="733644"/>
            </a:xfrm>
          </p:grpSpPr>
          <p:grpSp>
            <p:nvGrpSpPr>
              <p:cNvPr id="13" name="组合 73">
                <a:extLst>
                  <a:ext uri="{FF2B5EF4-FFF2-40B4-BE49-F238E27FC236}">
                    <a16:creationId xmlns:a16="http://schemas.microsoft.com/office/drawing/2014/main" id="{C4535393-1C52-8484-236A-41C2075B7557}"/>
                  </a:ext>
                </a:extLst>
              </p:cNvPr>
              <p:cNvGrpSpPr/>
              <p:nvPr/>
            </p:nvGrpSpPr>
            <p:grpSpPr>
              <a:xfrm>
                <a:off x="5241839" y="889091"/>
                <a:ext cx="6210469" cy="733644"/>
                <a:chOff x="5241842" y="888785"/>
                <a:chExt cx="3595000" cy="424678"/>
              </a:xfrm>
            </p:grpSpPr>
            <p:sp>
              <p:nvSpPr>
                <p:cNvPr id="15" name="矩形: 对角圆角 75">
                  <a:extLst>
                    <a:ext uri="{FF2B5EF4-FFF2-40B4-BE49-F238E27FC236}">
                      <a16:creationId xmlns:a16="http://schemas.microsoft.com/office/drawing/2014/main" id="{C24E2D6F-B1FF-2091-A852-ED7592E1A737}"/>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16" name="任意多边形: 形状 76">
                  <a:extLst>
                    <a:ext uri="{FF2B5EF4-FFF2-40B4-BE49-F238E27FC236}">
                      <a16:creationId xmlns:a16="http://schemas.microsoft.com/office/drawing/2014/main" id="{8FC41678-969B-8AA7-42F4-BCB8801223D9}"/>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14" name="文本框 74">
                <a:extLst>
                  <a:ext uri="{FF2B5EF4-FFF2-40B4-BE49-F238E27FC236}">
                    <a16:creationId xmlns:a16="http://schemas.microsoft.com/office/drawing/2014/main" id="{DFB673BF-3159-4BD6-143D-69A2C51FA15F}"/>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2" name="文本框 72">
              <a:extLst>
                <a:ext uri="{FF2B5EF4-FFF2-40B4-BE49-F238E27FC236}">
                  <a16:creationId xmlns:a16="http://schemas.microsoft.com/office/drawing/2014/main" id="{BB1A54D1-5C4D-2634-54E3-09030CA39A23}"/>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kumimoji="0" lang="en-GB"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RF system &amp; HTS magnet</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7" name="组合 56">
            <a:extLst>
              <a:ext uri="{FF2B5EF4-FFF2-40B4-BE49-F238E27FC236}">
                <a16:creationId xmlns:a16="http://schemas.microsoft.com/office/drawing/2014/main" id="{336FEA25-CA35-7F47-6071-32A37E74F7A4}"/>
              </a:ext>
            </a:extLst>
          </p:cNvPr>
          <p:cNvGrpSpPr/>
          <p:nvPr/>
        </p:nvGrpSpPr>
        <p:grpSpPr>
          <a:xfrm>
            <a:off x="2039718" y="4833609"/>
            <a:ext cx="8112570" cy="683557"/>
            <a:chOff x="1821099" y="2336592"/>
            <a:chExt cx="5786471" cy="683557"/>
          </a:xfrm>
        </p:grpSpPr>
        <p:grpSp>
          <p:nvGrpSpPr>
            <p:cNvPr id="18" name="组合 71">
              <a:extLst>
                <a:ext uri="{FF2B5EF4-FFF2-40B4-BE49-F238E27FC236}">
                  <a16:creationId xmlns:a16="http://schemas.microsoft.com/office/drawing/2014/main" id="{86C4368A-0908-E41D-B4ED-C2B6BE55E9ED}"/>
                </a:ext>
              </a:extLst>
            </p:cNvPr>
            <p:cNvGrpSpPr/>
            <p:nvPr/>
          </p:nvGrpSpPr>
          <p:grpSpPr>
            <a:xfrm>
              <a:off x="1821099" y="2336592"/>
              <a:ext cx="5786471" cy="683557"/>
              <a:chOff x="5241839" y="889091"/>
              <a:chExt cx="6210471" cy="733644"/>
            </a:xfrm>
          </p:grpSpPr>
          <p:grpSp>
            <p:nvGrpSpPr>
              <p:cNvPr id="20" name="组合 73">
                <a:extLst>
                  <a:ext uri="{FF2B5EF4-FFF2-40B4-BE49-F238E27FC236}">
                    <a16:creationId xmlns:a16="http://schemas.microsoft.com/office/drawing/2014/main" id="{FA4ED064-2426-E3AD-EE73-5ACDDD2F168F}"/>
                  </a:ext>
                </a:extLst>
              </p:cNvPr>
              <p:cNvGrpSpPr/>
              <p:nvPr/>
            </p:nvGrpSpPr>
            <p:grpSpPr>
              <a:xfrm>
                <a:off x="5241839" y="889091"/>
                <a:ext cx="6210471" cy="733644"/>
                <a:chOff x="5241842" y="888785"/>
                <a:chExt cx="3595001" cy="424678"/>
              </a:xfrm>
            </p:grpSpPr>
            <p:sp>
              <p:nvSpPr>
                <p:cNvPr id="22" name="矩形: 对角圆角 75">
                  <a:extLst>
                    <a:ext uri="{FF2B5EF4-FFF2-40B4-BE49-F238E27FC236}">
                      <a16:creationId xmlns:a16="http://schemas.microsoft.com/office/drawing/2014/main" id="{10966C2F-74BA-3549-A5D5-0ED34578A4B3}"/>
                    </a:ext>
                  </a:extLst>
                </p:cNvPr>
                <p:cNvSpPr/>
                <p:nvPr/>
              </p:nvSpPr>
              <p:spPr>
                <a:xfrm flipH="1">
                  <a:off x="5241842" y="891540"/>
                  <a:ext cx="3595001"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23" name="任意多边形: 形状 76">
                  <a:extLst>
                    <a:ext uri="{FF2B5EF4-FFF2-40B4-BE49-F238E27FC236}">
                      <a16:creationId xmlns:a16="http://schemas.microsoft.com/office/drawing/2014/main" id="{E643D465-5DA9-19B7-AC5C-29F21C1B4642}"/>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1" name="文本框 74">
                <a:extLst>
                  <a:ext uri="{FF2B5EF4-FFF2-40B4-BE49-F238E27FC236}">
                    <a16:creationId xmlns:a16="http://schemas.microsoft.com/office/drawing/2014/main" id="{8D5DB7EE-6C01-8D84-02EF-163DEBAC2D5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72">
              <a:extLst>
                <a:ext uri="{FF2B5EF4-FFF2-40B4-BE49-F238E27FC236}">
                  <a16:creationId xmlns:a16="http://schemas.microsoft.com/office/drawing/2014/main" id="{27FF055C-8BA3-4122-D786-E287572457B4}"/>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lang="en-US" sz="2400" b="1">
                  <a:latin typeface="+mn-ea"/>
                </a:rPr>
                <a:t>P</a:t>
              </a:r>
              <a:r>
                <a:rPr lang="en-US" sz="2400" b="1">
                  <a:effectLst/>
                  <a:latin typeface="+mn-ea"/>
                </a:rPr>
                <a:t>ossible muon application</a:t>
              </a:r>
              <a:endParaRPr kumimoji="0" lang="zh-CN" altLang="en-US" sz="2400" b="1" i="0" u="none" strike="noStrike" kern="0" cap="none" spc="0" normalizeH="0" baseline="0" noProof="0" dirty="0">
                <a:ln>
                  <a:noFill/>
                </a:ln>
                <a:solidFill>
                  <a:prstClr val="black">
                    <a:lumMod val="95000"/>
                    <a:lumOff val="5000"/>
                  </a:prstClr>
                </a:solidFill>
                <a:effectLst/>
                <a:uLnTx/>
                <a:uFillTx/>
                <a:latin typeface="+mn-ea"/>
                <a:cs typeface="+mn-ea"/>
                <a:sym typeface="+mn-lt"/>
              </a:endParaRPr>
            </a:p>
          </p:txBody>
        </p:sp>
      </p:grpSp>
      <p:grpSp>
        <p:nvGrpSpPr>
          <p:cNvPr id="24" name="组合 56">
            <a:extLst>
              <a:ext uri="{FF2B5EF4-FFF2-40B4-BE49-F238E27FC236}">
                <a16:creationId xmlns:a16="http://schemas.microsoft.com/office/drawing/2014/main" id="{88FA032D-3EA6-9D18-FDBD-8ECEDDE756C6}"/>
              </a:ext>
            </a:extLst>
          </p:cNvPr>
          <p:cNvGrpSpPr/>
          <p:nvPr/>
        </p:nvGrpSpPr>
        <p:grpSpPr>
          <a:xfrm>
            <a:off x="2039718" y="5766882"/>
            <a:ext cx="8112570" cy="683557"/>
            <a:chOff x="1821099" y="2336592"/>
            <a:chExt cx="6145163" cy="683557"/>
          </a:xfrm>
        </p:grpSpPr>
        <p:grpSp>
          <p:nvGrpSpPr>
            <p:cNvPr id="25" name="组合 71">
              <a:extLst>
                <a:ext uri="{FF2B5EF4-FFF2-40B4-BE49-F238E27FC236}">
                  <a16:creationId xmlns:a16="http://schemas.microsoft.com/office/drawing/2014/main" id="{97E90E99-15FA-0E0C-EE36-48F0D5A79359}"/>
                </a:ext>
              </a:extLst>
            </p:cNvPr>
            <p:cNvGrpSpPr/>
            <p:nvPr/>
          </p:nvGrpSpPr>
          <p:grpSpPr>
            <a:xfrm>
              <a:off x="1821099" y="2336592"/>
              <a:ext cx="6145163" cy="683557"/>
              <a:chOff x="5241839" y="889091"/>
              <a:chExt cx="6595446" cy="733644"/>
            </a:xfrm>
          </p:grpSpPr>
          <p:grpSp>
            <p:nvGrpSpPr>
              <p:cNvPr id="27" name="组合 73">
                <a:extLst>
                  <a:ext uri="{FF2B5EF4-FFF2-40B4-BE49-F238E27FC236}">
                    <a16:creationId xmlns:a16="http://schemas.microsoft.com/office/drawing/2014/main" id="{3AAF45F8-6CED-C3B8-FE3E-D98C3730962F}"/>
                  </a:ext>
                </a:extLst>
              </p:cNvPr>
              <p:cNvGrpSpPr/>
              <p:nvPr/>
            </p:nvGrpSpPr>
            <p:grpSpPr>
              <a:xfrm>
                <a:off x="5241839" y="889091"/>
                <a:ext cx="6595446" cy="733644"/>
                <a:chOff x="5241842" y="888785"/>
                <a:chExt cx="3817848" cy="424678"/>
              </a:xfrm>
            </p:grpSpPr>
            <p:sp>
              <p:nvSpPr>
                <p:cNvPr id="29" name="矩形: 对角圆角 75">
                  <a:extLst>
                    <a:ext uri="{FF2B5EF4-FFF2-40B4-BE49-F238E27FC236}">
                      <a16:creationId xmlns:a16="http://schemas.microsoft.com/office/drawing/2014/main" id="{BCD1E0C0-AA41-AD52-75E4-3B1F85279101}"/>
                    </a:ext>
                  </a:extLst>
                </p:cNvPr>
                <p:cNvSpPr/>
                <p:nvPr/>
              </p:nvSpPr>
              <p:spPr>
                <a:xfrm flipH="1">
                  <a:off x="5241842" y="891540"/>
                  <a:ext cx="3817848"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30" name="任意多边形: 形状 76">
                  <a:extLst>
                    <a:ext uri="{FF2B5EF4-FFF2-40B4-BE49-F238E27FC236}">
                      <a16:creationId xmlns:a16="http://schemas.microsoft.com/office/drawing/2014/main" id="{0C21F2C8-5388-96A6-292B-4BAB22E1F7E1}"/>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8" name="文本框 74">
                <a:extLst>
                  <a:ext uri="{FF2B5EF4-FFF2-40B4-BE49-F238E27FC236}">
                    <a16:creationId xmlns:a16="http://schemas.microsoft.com/office/drawing/2014/main" id="{30A03831-C4C2-CCF8-5BA0-E00CEA268A4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26" name="文本框 72">
              <a:extLst>
                <a:ext uri="{FF2B5EF4-FFF2-40B4-BE49-F238E27FC236}">
                  <a16:creationId xmlns:a16="http://schemas.microsoft.com/office/drawing/2014/main" id="{CD890270-124A-B48E-6743-3097C513BED9}"/>
                </a:ext>
              </a:extLst>
            </p:cNvPr>
            <p:cNvSpPr txBox="1"/>
            <p:nvPr/>
          </p:nvSpPr>
          <p:spPr>
            <a:xfrm>
              <a:off x="2504570" y="2468221"/>
              <a:ext cx="5434606" cy="424732"/>
            </a:xfrm>
            <a:prstGeom prst="rect">
              <a:avLst/>
            </a:prstGeom>
            <a:noFill/>
          </p:spPr>
          <p:txBody>
            <a:bodyPr wrap="square">
              <a:spAutoFit/>
            </a:bodyPr>
            <a:lstStyle/>
            <a:p>
              <a:pPr defTabSz="1244600">
                <a:lnSpc>
                  <a:spcPct val="90000"/>
                </a:lnSpc>
                <a:spcAft>
                  <a:spcPct val="35000"/>
                </a:spcAf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Summary</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spTree>
    <p:extLst>
      <p:ext uri="{BB962C8B-B14F-4D97-AF65-F5344CB8AC3E}">
        <p14:creationId xmlns:p14="http://schemas.microsoft.com/office/powerpoint/2010/main" val="311530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idx="4294967295"/>
          </p:nvPr>
        </p:nvSpPr>
        <p:spPr>
          <a:xfrm>
            <a:off x="389591" y="62868"/>
            <a:ext cx="8229600" cy="981075"/>
          </a:xfrm>
        </p:spPr>
        <p:txBody>
          <a:bodyPr/>
          <a:lstStyle/>
          <a:p>
            <a:pPr>
              <a:lnSpc>
                <a:spcPct val="110000"/>
              </a:lnSpc>
              <a:spcBef>
                <a:spcPts val="0"/>
              </a:spcBef>
              <a:defRPr/>
            </a:pPr>
            <a:r>
              <a:rPr lang="en-US" altLang="zh-CN" sz="4800" b="1">
                <a:solidFill>
                  <a:schemeClr val="bg1"/>
                </a:solidFill>
                <a:latin typeface="Bahnschrift SemiLight Condensed" panose="020B0502040204020203" pitchFamily="34" charset="0"/>
                <a:ea typeface="微软雅黑" panose="020B0503020204020204" pitchFamily="34" charset="-122"/>
                <a:cs typeface="+mn-cs"/>
              </a:rPr>
              <a:t>Mu2e/COMET</a:t>
            </a:r>
            <a:endParaRPr lang="zh-CN" altLang="en-US" sz="4800" b="1" dirty="0">
              <a:solidFill>
                <a:schemeClr val="bg1"/>
              </a:solidFill>
              <a:latin typeface="Bahnschrift SemiLight Condensed" panose="020B0502040204020203" pitchFamily="34" charset="0"/>
              <a:ea typeface="微软雅黑" panose="020B0503020204020204" pitchFamily="34" charset="-122"/>
              <a:cs typeface="+mn-cs"/>
            </a:endParaRPr>
          </a:p>
        </p:txBody>
      </p:sp>
      <p:pic>
        <p:nvPicPr>
          <p:cNvPr id="2" name="图片 5">
            <a:extLst>
              <a:ext uri="{FF2B5EF4-FFF2-40B4-BE49-F238E27FC236}">
                <a16:creationId xmlns:a16="http://schemas.microsoft.com/office/drawing/2014/main" id="{DE17344E-36F3-7088-101B-BB2C377A148A}"/>
              </a:ext>
            </a:extLst>
          </p:cNvPr>
          <p:cNvPicPr>
            <a:picLocks noChangeAspect="1"/>
          </p:cNvPicPr>
          <p:nvPr/>
        </p:nvPicPr>
        <p:blipFill>
          <a:blip r:embed="rId3"/>
          <a:stretch>
            <a:fillRect/>
          </a:stretch>
        </p:blipFill>
        <p:spPr>
          <a:xfrm>
            <a:off x="718159" y="1394784"/>
            <a:ext cx="6894133" cy="2439317"/>
          </a:xfrm>
          <a:prstGeom prst="rect">
            <a:avLst/>
          </a:prstGeom>
        </p:spPr>
      </p:pic>
      <p:pic>
        <p:nvPicPr>
          <p:cNvPr id="3" name="内容占位符 4">
            <a:extLst>
              <a:ext uri="{FF2B5EF4-FFF2-40B4-BE49-F238E27FC236}">
                <a16:creationId xmlns:a16="http://schemas.microsoft.com/office/drawing/2014/main" id="{706FC0ED-306D-8EF1-8AF7-A18445F5A60E}"/>
              </a:ext>
            </a:extLst>
          </p:cNvPr>
          <p:cNvPicPr>
            <a:picLocks noChangeAspect="1"/>
          </p:cNvPicPr>
          <p:nvPr/>
        </p:nvPicPr>
        <p:blipFill rotWithShape="1">
          <a:blip r:embed="rId4"/>
          <a:srcRect t="3721" b="-573"/>
          <a:stretch/>
        </p:blipFill>
        <p:spPr>
          <a:xfrm>
            <a:off x="8698481" y="1742768"/>
            <a:ext cx="2399448" cy="521985"/>
          </a:xfrm>
          <a:prstGeom prst="rect">
            <a:avLst/>
          </a:prstGeom>
        </p:spPr>
      </p:pic>
      <p:pic>
        <p:nvPicPr>
          <p:cNvPr id="7" name="图片 6">
            <a:extLst>
              <a:ext uri="{FF2B5EF4-FFF2-40B4-BE49-F238E27FC236}">
                <a16:creationId xmlns:a16="http://schemas.microsoft.com/office/drawing/2014/main" id="{1D2A157E-BFDA-07E9-1304-1B1DC2B8B8BF}"/>
              </a:ext>
            </a:extLst>
          </p:cNvPr>
          <p:cNvPicPr>
            <a:picLocks noChangeAspect="1"/>
          </p:cNvPicPr>
          <p:nvPr/>
        </p:nvPicPr>
        <p:blipFill rotWithShape="1">
          <a:blip r:embed="rId5"/>
          <a:srcRect l="2728"/>
          <a:stretch/>
        </p:blipFill>
        <p:spPr>
          <a:xfrm>
            <a:off x="7399286" y="3656707"/>
            <a:ext cx="4168973" cy="2439317"/>
          </a:xfrm>
          <a:prstGeom prst="rect">
            <a:avLst/>
          </a:prstGeom>
        </p:spPr>
      </p:pic>
      <p:sp>
        <p:nvSpPr>
          <p:cNvPr id="9" name="文本框 7">
            <a:extLst>
              <a:ext uri="{FF2B5EF4-FFF2-40B4-BE49-F238E27FC236}">
                <a16:creationId xmlns:a16="http://schemas.microsoft.com/office/drawing/2014/main" id="{182B9262-4D7A-910D-AF19-F91AFAC1EE7B}"/>
              </a:ext>
            </a:extLst>
          </p:cNvPr>
          <p:cNvSpPr txBox="1"/>
          <p:nvPr/>
        </p:nvSpPr>
        <p:spPr>
          <a:xfrm>
            <a:off x="739036" y="4184943"/>
            <a:ext cx="5006236" cy="2246769"/>
          </a:xfrm>
          <a:prstGeom prst="rect">
            <a:avLst/>
          </a:prstGeom>
          <a:noFill/>
        </p:spPr>
        <p:txBody>
          <a:bodyPr wrap="square" rtlCol="0">
            <a:spAutoFit/>
          </a:bodyPr>
          <a:lstStyle/>
          <a:p>
            <a:pPr algn="l"/>
            <a:r>
              <a:rPr kumimoji="1" lang="en-US" altLang="zh-CN" sz="2000" dirty="0"/>
              <a:t>Proton</a:t>
            </a:r>
            <a:r>
              <a:rPr kumimoji="1" lang="zh-CN" altLang="en-US" sz="2000" dirty="0"/>
              <a:t> </a:t>
            </a:r>
            <a:r>
              <a:rPr kumimoji="1" lang="en-US" altLang="zh-CN" sz="2000" dirty="0"/>
              <a:t>Beam</a:t>
            </a:r>
            <a:r>
              <a:rPr kumimoji="1" lang="zh-CN" altLang="en-US" sz="2000" dirty="0"/>
              <a:t>：</a:t>
            </a:r>
            <a:r>
              <a:rPr kumimoji="1" lang="en-US" altLang="zh-CN" sz="2000" dirty="0"/>
              <a:t>8GeV</a:t>
            </a:r>
            <a:r>
              <a:rPr kumimoji="1" lang="zh-CN" altLang="zh-CN" sz="2000" dirty="0"/>
              <a:t>@</a:t>
            </a:r>
            <a:r>
              <a:rPr kumimoji="1" lang="en-US" altLang="zh-CN" sz="2000" dirty="0"/>
              <a:t>8kW</a:t>
            </a:r>
          </a:p>
          <a:p>
            <a:pPr algn="l"/>
            <a:endParaRPr kumimoji="1" lang="en-US" altLang="zh-CN" sz="2000" dirty="0"/>
          </a:p>
          <a:p>
            <a:pPr algn="l"/>
            <a:r>
              <a:rPr kumimoji="1" lang="en-US" altLang="zh-CN" sz="2000" dirty="0"/>
              <a:t>Time</a:t>
            </a:r>
            <a:r>
              <a:rPr kumimoji="1" lang="zh-CN" altLang="en-US" sz="2000" dirty="0"/>
              <a:t> </a:t>
            </a:r>
            <a:r>
              <a:rPr kumimoji="1" lang="en-US" altLang="zh-CN" sz="2000" dirty="0"/>
              <a:t>Structure:</a:t>
            </a:r>
            <a:r>
              <a:rPr kumimoji="1" lang="zh-CN" altLang="en-US" sz="2000" dirty="0"/>
              <a:t> </a:t>
            </a:r>
            <a:r>
              <a:rPr kumimoji="1" lang="en-US" altLang="zh-CN" sz="2000" dirty="0"/>
              <a:t>200ns</a:t>
            </a:r>
            <a:r>
              <a:rPr kumimoji="1" lang="zh-CN" altLang="en-US" sz="2000" dirty="0"/>
              <a:t> </a:t>
            </a:r>
            <a:r>
              <a:rPr kumimoji="1" lang="en-US" altLang="zh-CN" sz="2000" dirty="0"/>
              <a:t>pulse</a:t>
            </a:r>
            <a:r>
              <a:rPr kumimoji="1" lang="zh-CN" altLang="en-US" sz="2000" dirty="0"/>
              <a:t> </a:t>
            </a:r>
            <a:r>
              <a:rPr kumimoji="1" lang="en-US" altLang="zh-CN" sz="2000" dirty="0"/>
              <a:t>separated</a:t>
            </a:r>
            <a:r>
              <a:rPr kumimoji="1" lang="zh-CN" altLang="en-US" sz="2000" dirty="0"/>
              <a:t> </a:t>
            </a:r>
            <a:r>
              <a:rPr kumimoji="1" lang="en-US" altLang="zh-CN" sz="2000" dirty="0"/>
              <a:t>by</a:t>
            </a:r>
            <a:r>
              <a:rPr kumimoji="1" lang="zh-CN" altLang="en-US" sz="2000" dirty="0"/>
              <a:t> </a:t>
            </a:r>
            <a:r>
              <a:rPr kumimoji="1" lang="en-US" altLang="zh-CN" sz="2000" dirty="0"/>
              <a:t>1695ns</a:t>
            </a:r>
          </a:p>
          <a:p>
            <a:pPr algn="l"/>
            <a:endParaRPr kumimoji="1" lang="en-US" altLang="zh-CN" sz="2000" dirty="0"/>
          </a:p>
          <a:p>
            <a:pPr algn="l"/>
            <a:r>
              <a:rPr kumimoji="1" lang="en-US" altLang="zh-CN" sz="2000" dirty="0"/>
              <a:t>Going</a:t>
            </a:r>
            <a:r>
              <a:rPr kumimoji="1" lang="zh-CN" altLang="en-US" sz="2000" dirty="0"/>
              <a:t> </a:t>
            </a:r>
            <a:r>
              <a:rPr kumimoji="1" lang="en-US" altLang="zh-CN" sz="2000" dirty="0"/>
              <a:t>to</a:t>
            </a:r>
            <a:r>
              <a:rPr kumimoji="1" lang="zh-CN" altLang="en-US" sz="2000" dirty="0"/>
              <a:t> </a:t>
            </a:r>
            <a:r>
              <a:rPr kumimoji="1" lang="en-US" altLang="zh-CN" sz="2000" dirty="0"/>
              <a:t>start…</a:t>
            </a:r>
          </a:p>
          <a:p>
            <a:pPr algn="l"/>
            <a:endParaRPr kumimoji="1" lang="en-US" altLang="zh-CN" sz="2000" dirty="0"/>
          </a:p>
        </p:txBody>
      </p:sp>
    </p:spTree>
    <p:extLst>
      <p:ext uri="{BB962C8B-B14F-4D97-AF65-F5344CB8AC3E}">
        <p14:creationId xmlns:p14="http://schemas.microsoft.com/office/powerpoint/2010/main" val="2238700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标题 1">
            <a:extLst>
              <a:ext uri="{FF2B5EF4-FFF2-40B4-BE49-F238E27FC236}">
                <a16:creationId xmlns:a16="http://schemas.microsoft.com/office/drawing/2014/main" id="{D82A9D51-B278-9F3D-9655-9797B2830B17}"/>
              </a:ext>
            </a:extLst>
          </p:cNvPr>
          <p:cNvSpPr txBox="1">
            <a:spLocks/>
          </p:cNvSpPr>
          <p:nvPr/>
        </p:nvSpPr>
        <p:spPr>
          <a:xfrm>
            <a:off x="389591" y="62868"/>
            <a:ext cx="8229600" cy="9810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defRPr/>
            </a:pPr>
            <a:r>
              <a:rPr lang="en-US" altLang="zh-CN" sz="4800" b="1">
                <a:solidFill>
                  <a:schemeClr val="bg1"/>
                </a:solidFill>
                <a:latin typeface="Bahnschrift SemiLight Condensed" panose="020B0502040204020203" pitchFamily="34" charset="0"/>
                <a:ea typeface="微软雅黑" panose="020B0503020204020204" pitchFamily="34" charset="-122"/>
                <a:cs typeface="+mn-cs"/>
              </a:rPr>
              <a:t>Mu2e @ 2GeV/6MW</a:t>
            </a:r>
            <a:endParaRPr lang="zh-CN" altLang="en-US" sz="4800" b="1" dirty="0">
              <a:solidFill>
                <a:schemeClr val="bg1"/>
              </a:solidFill>
              <a:latin typeface="Bahnschrift SemiLight Condensed" panose="020B0502040204020203" pitchFamily="34" charset="0"/>
              <a:ea typeface="微软雅黑" panose="020B0503020204020204" pitchFamily="34" charset="-122"/>
              <a:cs typeface="+mn-cs"/>
            </a:endParaRPr>
          </a:p>
        </p:txBody>
      </p:sp>
      <p:sp>
        <p:nvSpPr>
          <p:cNvPr id="494" name="内容占位符 2">
            <a:extLst>
              <a:ext uri="{FF2B5EF4-FFF2-40B4-BE49-F238E27FC236}">
                <a16:creationId xmlns:a16="http://schemas.microsoft.com/office/drawing/2014/main" id="{C8AA6B6B-826D-5B0C-1565-567F942CEE88}"/>
              </a:ext>
            </a:extLst>
          </p:cNvPr>
          <p:cNvSpPr txBox="1">
            <a:spLocks/>
          </p:cNvSpPr>
          <p:nvPr/>
        </p:nvSpPr>
        <p:spPr>
          <a:xfrm>
            <a:off x="515938" y="1707751"/>
            <a:ext cx="5403599" cy="36688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2000" dirty="0"/>
              <a:t>Construct</a:t>
            </a:r>
            <a:r>
              <a:rPr kumimoji="1" lang="zh-CN" altLang="en-US" sz="2000" dirty="0"/>
              <a:t> </a:t>
            </a:r>
            <a:r>
              <a:rPr kumimoji="1" lang="en-US" altLang="zh-CN" sz="2000" dirty="0"/>
              <a:t>the</a:t>
            </a:r>
            <a:r>
              <a:rPr kumimoji="1" lang="zh-CN" altLang="en-US" sz="2000" dirty="0"/>
              <a:t> </a:t>
            </a:r>
            <a:r>
              <a:rPr kumimoji="1" lang="en-US" altLang="zh-CN" sz="2000" dirty="0"/>
              <a:t>pulsed</a:t>
            </a:r>
            <a:r>
              <a:rPr kumimoji="1" lang="zh-CN" altLang="en-US" sz="2000" dirty="0"/>
              <a:t> </a:t>
            </a:r>
            <a:r>
              <a:rPr kumimoji="1" lang="en-US" altLang="zh-CN" sz="2000" dirty="0"/>
              <a:t>structure:</a:t>
            </a:r>
          </a:p>
          <a:p>
            <a:pPr marL="342900" lvl="1" indent="-342900"/>
            <a:r>
              <a:rPr kumimoji="1" lang="en-US" altLang="zh-CN" sz="2000" dirty="0"/>
              <a:t>200ns</a:t>
            </a:r>
            <a:r>
              <a:rPr kumimoji="1" lang="zh-CN" altLang="en-US" sz="2000" dirty="0"/>
              <a:t> </a:t>
            </a:r>
            <a:r>
              <a:rPr kumimoji="1" lang="en-US" altLang="zh-CN" sz="2000" dirty="0"/>
              <a:t>pulse</a:t>
            </a:r>
            <a:r>
              <a:rPr kumimoji="1" lang="zh-CN" altLang="en-US" sz="2000" dirty="0"/>
              <a:t> </a:t>
            </a:r>
            <a:r>
              <a:rPr kumimoji="1" lang="en-US" altLang="zh-CN" sz="2000" dirty="0"/>
              <a:t>separated</a:t>
            </a:r>
            <a:r>
              <a:rPr kumimoji="1" lang="zh-CN" altLang="en-US" sz="2000" dirty="0"/>
              <a:t> </a:t>
            </a:r>
            <a:r>
              <a:rPr kumimoji="1" lang="en-US" altLang="zh-CN" sz="2000" dirty="0"/>
              <a:t>by</a:t>
            </a:r>
            <a:r>
              <a:rPr kumimoji="1" lang="zh-CN" altLang="en-US" sz="2000" dirty="0"/>
              <a:t> </a:t>
            </a:r>
            <a:r>
              <a:rPr kumimoji="1" lang="en-US" altLang="zh-CN" sz="2000" dirty="0"/>
              <a:t>2000ns</a:t>
            </a:r>
          </a:p>
          <a:p>
            <a:pPr marL="342900" lvl="1" indent="-342900"/>
            <a:r>
              <a:rPr kumimoji="1" lang="en-US" altLang="zh-CN" sz="2000" dirty="0"/>
              <a:t>2GeV/ 600kW </a:t>
            </a:r>
          </a:p>
          <a:p>
            <a:pPr marL="0" indent="0">
              <a:buNone/>
            </a:pPr>
            <a:endParaRPr kumimoji="1" lang="en-US" altLang="zh-CN" sz="2000" dirty="0"/>
          </a:p>
          <a:p>
            <a:pPr marL="0" indent="0">
              <a:buNone/>
            </a:pPr>
            <a:r>
              <a:rPr kumimoji="1" lang="en-US" altLang="zh-CN" sz="2000" dirty="0"/>
              <a:t>Use</a:t>
            </a:r>
            <a:r>
              <a:rPr kumimoji="1" lang="zh-CN" altLang="en-US" sz="2000" dirty="0"/>
              <a:t> </a:t>
            </a:r>
            <a:r>
              <a:rPr kumimoji="1" lang="en-US" altLang="zh-CN" sz="2000" dirty="0"/>
              <a:t>the</a:t>
            </a:r>
            <a:r>
              <a:rPr kumimoji="1" lang="zh-CN" altLang="en-US" sz="2000" dirty="0"/>
              <a:t> </a:t>
            </a:r>
            <a:r>
              <a:rPr kumimoji="1" lang="en-US" altLang="zh-CN" sz="2000" dirty="0"/>
              <a:t>same</a:t>
            </a:r>
            <a:r>
              <a:rPr kumimoji="1" lang="zh-CN" altLang="en-US" sz="2000" dirty="0"/>
              <a:t> </a:t>
            </a:r>
            <a:r>
              <a:rPr kumimoji="1" lang="en-US" altLang="zh-CN" sz="2000" dirty="0"/>
              <a:t>target</a:t>
            </a:r>
            <a:r>
              <a:rPr kumimoji="1" lang="zh-CN" altLang="en-US" sz="2000" dirty="0"/>
              <a:t> </a:t>
            </a:r>
            <a:r>
              <a:rPr kumimoji="1" lang="en-US" altLang="zh-CN" sz="2000" dirty="0"/>
              <a:t>and</a:t>
            </a:r>
            <a:r>
              <a:rPr kumimoji="1" lang="zh-CN" altLang="en-US" sz="2000" dirty="0"/>
              <a:t> </a:t>
            </a:r>
            <a:r>
              <a:rPr kumimoji="1" lang="en-US" altLang="zh-CN" sz="2000" dirty="0"/>
              <a:t>detector</a:t>
            </a:r>
            <a:r>
              <a:rPr kumimoji="1" lang="zh-CN" altLang="en-US" sz="2000" dirty="0"/>
              <a:t> </a:t>
            </a:r>
            <a:r>
              <a:rPr kumimoji="1" lang="en-US" altLang="zh-CN" sz="2000" dirty="0"/>
              <a:t>system</a:t>
            </a:r>
          </a:p>
          <a:p>
            <a:r>
              <a:rPr kumimoji="1" lang="en-US" altLang="zh-CN" sz="2000" dirty="0">
                <a:solidFill>
                  <a:srgbClr val="008000"/>
                </a:solidFill>
              </a:rPr>
              <a:t>Need</a:t>
            </a:r>
            <a:r>
              <a:rPr kumimoji="1" lang="zh-CN" altLang="en-US" sz="2000" dirty="0">
                <a:solidFill>
                  <a:srgbClr val="008000"/>
                </a:solidFill>
              </a:rPr>
              <a:t> </a:t>
            </a:r>
            <a:r>
              <a:rPr kumimoji="1" lang="en-US" altLang="zh-CN" sz="2000" dirty="0">
                <a:solidFill>
                  <a:srgbClr val="008000"/>
                </a:solidFill>
              </a:rPr>
              <a:t>to</a:t>
            </a:r>
            <a:r>
              <a:rPr kumimoji="1" lang="zh-CN" altLang="en-US" sz="2000" dirty="0">
                <a:solidFill>
                  <a:srgbClr val="008000"/>
                </a:solidFill>
              </a:rPr>
              <a:t> </a:t>
            </a:r>
            <a:r>
              <a:rPr kumimoji="1" lang="en-US" altLang="zh-CN" sz="2000" dirty="0">
                <a:solidFill>
                  <a:srgbClr val="008000"/>
                </a:solidFill>
              </a:rPr>
              <a:t>investigate</a:t>
            </a:r>
            <a:r>
              <a:rPr kumimoji="1" lang="zh-CN" altLang="en-US" sz="2000" dirty="0">
                <a:solidFill>
                  <a:srgbClr val="008000"/>
                </a:solidFill>
              </a:rPr>
              <a:t> </a:t>
            </a:r>
            <a:r>
              <a:rPr kumimoji="1" lang="en-US" altLang="zh-CN" sz="2000" dirty="0">
                <a:solidFill>
                  <a:srgbClr val="008000"/>
                </a:solidFill>
              </a:rPr>
              <a:t>the</a:t>
            </a:r>
            <a:r>
              <a:rPr kumimoji="1" lang="zh-CN" altLang="en-US" sz="2000" dirty="0">
                <a:solidFill>
                  <a:srgbClr val="008000"/>
                </a:solidFill>
              </a:rPr>
              <a:t> </a:t>
            </a:r>
            <a:r>
              <a:rPr kumimoji="1" lang="en-US" altLang="zh-CN" sz="2000" dirty="0">
                <a:solidFill>
                  <a:srgbClr val="008000"/>
                </a:solidFill>
              </a:rPr>
              <a:t>background</a:t>
            </a:r>
          </a:p>
          <a:p>
            <a:pPr lvl="1"/>
            <a:endParaRPr kumimoji="1" lang="en-US" altLang="zh-CN" sz="2000" dirty="0"/>
          </a:p>
          <a:p>
            <a:pPr marL="0" indent="0">
              <a:buNone/>
            </a:pPr>
            <a:r>
              <a:rPr kumimoji="1" lang="en-US" altLang="zh-CN" sz="2000" dirty="0"/>
              <a:t>Rough</a:t>
            </a:r>
            <a:r>
              <a:rPr kumimoji="1" lang="zh-CN" altLang="en-US" sz="2000" dirty="0"/>
              <a:t> </a:t>
            </a:r>
            <a:r>
              <a:rPr kumimoji="1" lang="en-US" altLang="zh-CN" sz="2000" dirty="0"/>
              <a:t>estimation</a:t>
            </a:r>
            <a:r>
              <a:rPr kumimoji="1" lang="zh-CN" altLang="en-US" sz="2000" dirty="0"/>
              <a:t>：</a:t>
            </a:r>
            <a:endParaRPr kumimoji="1" lang="en-US" altLang="zh-CN" sz="2000" dirty="0"/>
          </a:p>
          <a:p>
            <a:r>
              <a:rPr kumimoji="1" lang="en-US" altLang="zh-CN" sz="2000" dirty="0">
                <a:solidFill>
                  <a:srgbClr val="FF0000"/>
                </a:solidFill>
              </a:rPr>
              <a:t>Increase</a:t>
            </a:r>
            <a:r>
              <a:rPr kumimoji="1" lang="zh-CN" altLang="en-US" sz="2000" dirty="0">
                <a:solidFill>
                  <a:srgbClr val="FF0000"/>
                </a:solidFill>
              </a:rPr>
              <a:t> </a:t>
            </a:r>
            <a:r>
              <a:rPr kumimoji="1" lang="en-US" altLang="zh-CN" sz="2000" dirty="0">
                <a:solidFill>
                  <a:srgbClr val="FF0000"/>
                </a:solidFill>
              </a:rPr>
              <a:t>the</a:t>
            </a:r>
            <a:r>
              <a:rPr kumimoji="1" lang="zh-CN" altLang="en-US" sz="2000" dirty="0">
                <a:solidFill>
                  <a:srgbClr val="FF0000"/>
                </a:solidFill>
              </a:rPr>
              <a:t> </a:t>
            </a:r>
            <a:r>
              <a:rPr kumimoji="1" lang="en-US" altLang="zh-CN" sz="2000" dirty="0">
                <a:solidFill>
                  <a:srgbClr val="FF0000"/>
                </a:solidFill>
              </a:rPr>
              <a:t>sensitivity</a:t>
            </a:r>
            <a:r>
              <a:rPr kumimoji="1" lang="zh-CN" altLang="en-US" sz="2000" dirty="0">
                <a:solidFill>
                  <a:srgbClr val="FF0000"/>
                </a:solidFill>
              </a:rPr>
              <a:t> </a:t>
            </a:r>
            <a:r>
              <a:rPr kumimoji="1" lang="en-US" altLang="zh-CN" sz="2000" dirty="0">
                <a:solidFill>
                  <a:srgbClr val="FF0000"/>
                </a:solidFill>
              </a:rPr>
              <a:t>by</a:t>
            </a:r>
            <a:r>
              <a:rPr kumimoji="1" lang="zh-CN" altLang="en-US" sz="2000" dirty="0">
                <a:solidFill>
                  <a:srgbClr val="FF0000"/>
                </a:solidFill>
              </a:rPr>
              <a:t> </a:t>
            </a:r>
            <a:r>
              <a:rPr kumimoji="1" lang="en-US" altLang="zh-CN" sz="2000" dirty="0">
                <a:solidFill>
                  <a:srgbClr val="FF0000"/>
                </a:solidFill>
              </a:rPr>
              <a:t>2</a:t>
            </a:r>
            <a:r>
              <a:rPr kumimoji="1" lang="zh-CN" altLang="en-US" sz="2000" dirty="0">
                <a:solidFill>
                  <a:srgbClr val="FF0000"/>
                </a:solidFill>
              </a:rPr>
              <a:t> </a:t>
            </a:r>
            <a:r>
              <a:rPr kumimoji="1" lang="en-US" altLang="zh-CN" sz="2000" dirty="0">
                <a:solidFill>
                  <a:srgbClr val="FF0000"/>
                </a:solidFill>
              </a:rPr>
              <a:t>orders</a:t>
            </a:r>
            <a:r>
              <a:rPr kumimoji="1" lang="zh-CN" altLang="en-US" sz="2000" dirty="0">
                <a:solidFill>
                  <a:srgbClr val="FF0000"/>
                </a:solidFill>
              </a:rPr>
              <a:t> </a:t>
            </a:r>
            <a:r>
              <a:rPr kumimoji="1" lang="en-US" altLang="zh-CN" sz="2000" dirty="0">
                <a:solidFill>
                  <a:srgbClr val="FF0000"/>
                </a:solidFill>
              </a:rPr>
              <a:t>of</a:t>
            </a:r>
            <a:r>
              <a:rPr kumimoji="1" lang="zh-CN" altLang="en-US" sz="2000" dirty="0">
                <a:solidFill>
                  <a:srgbClr val="FF0000"/>
                </a:solidFill>
              </a:rPr>
              <a:t> </a:t>
            </a:r>
            <a:r>
              <a:rPr kumimoji="1" lang="en-US" altLang="zh-CN" sz="2000" dirty="0">
                <a:solidFill>
                  <a:srgbClr val="FF0000"/>
                </a:solidFill>
              </a:rPr>
              <a:t>magnitude</a:t>
            </a:r>
            <a:r>
              <a:rPr kumimoji="1" lang="zh-CN" altLang="en-US" sz="2000" dirty="0">
                <a:solidFill>
                  <a:srgbClr val="FF0000"/>
                </a:solidFill>
              </a:rPr>
              <a:t>！</a:t>
            </a:r>
            <a:endParaRPr kumimoji="1" lang="en-US" altLang="zh-CN" sz="2000" dirty="0">
              <a:solidFill>
                <a:srgbClr val="FF0000"/>
              </a:solidFill>
            </a:endParaRPr>
          </a:p>
        </p:txBody>
      </p:sp>
      <p:graphicFrame>
        <p:nvGraphicFramePr>
          <p:cNvPr id="2" name="Table 1">
            <a:extLst>
              <a:ext uri="{FF2B5EF4-FFF2-40B4-BE49-F238E27FC236}">
                <a16:creationId xmlns:a16="http://schemas.microsoft.com/office/drawing/2014/main" id="{A9E5212C-31FC-2519-EE4B-6E1D7F0933D8}"/>
              </a:ext>
            </a:extLst>
          </p:cNvPr>
          <p:cNvGraphicFramePr>
            <a:graphicFrameLocks noGrp="1"/>
          </p:cNvGraphicFramePr>
          <p:nvPr>
            <p:extLst>
              <p:ext uri="{D42A27DB-BD31-4B8C-83A1-F6EECF244321}">
                <p14:modId xmlns:p14="http://schemas.microsoft.com/office/powerpoint/2010/main" val="2839352646"/>
              </p:ext>
            </p:extLst>
          </p:nvPr>
        </p:nvGraphicFramePr>
        <p:xfrm>
          <a:off x="6096000" y="1665288"/>
          <a:ext cx="5584815" cy="3772987"/>
        </p:xfrm>
        <a:graphic>
          <a:graphicData uri="http://schemas.openxmlformats.org/drawingml/2006/table">
            <a:tbl>
              <a:tblPr firstRow="1" bandRow="1">
                <a:tableStyleId>{5C22544A-7EE6-4342-B048-85BDC9FD1C3A}</a:tableStyleId>
              </a:tblPr>
              <a:tblGrid>
                <a:gridCol w="1861605">
                  <a:extLst>
                    <a:ext uri="{9D8B030D-6E8A-4147-A177-3AD203B41FA5}">
                      <a16:colId xmlns:a16="http://schemas.microsoft.com/office/drawing/2014/main" val="2904290933"/>
                    </a:ext>
                  </a:extLst>
                </a:gridCol>
                <a:gridCol w="1861605">
                  <a:extLst>
                    <a:ext uri="{9D8B030D-6E8A-4147-A177-3AD203B41FA5}">
                      <a16:colId xmlns:a16="http://schemas.microsoft.com/office/drawing/2014/main" val="2284122054"/>
                    </a:ext>
                  </a:extLst>
                </a:gridCol>
                <a:gridCol w="1861605">
                  <a:extLst>
                    <a:ext uri="{9D8B030D-6E8A-4147-A177-3AD203B41FA5}">
                      <a16:colId xmlns:a16="http://schemas.microsoft.com/office/drawing/2014/main" val="1257471408"/>
                    </a:ext>
                  </a:extLst>
                </a:gridCol>
              </a:tblGrid>
              <a:tr h="770496">
                <a:tc>
                  <a:txBody>
                    <a:bodyPr/>
                    <a:lstStyle/>
                    <a:p>
                      <a:r>
                        <a:rPr lang="en-US"/>
                        <a:t>Par.</a:t>
                      </a:r>
                      <a:endParaRPr/>
                    </a:p>
                  </a:txBody>
                  <a:tcPr/>
                </a:tc>
                <a:tc>
                  <a:txBody>
                    <a:bodyPr/>
                    <a:lstStyle/>
                    <a:p>
                      <a:r>
                        <a:rPr lang="en-US"/>
                        <a:t>Mu2e@Ferimilab</a:t>
                      </a:r>
                      <a:endParaRPr/>
                    </a:p>
                  </a:txBody>
                  <a:tcPr/>
                </a:tc>
                <a:tc>
                  <a:txBody>
                    <a:bodyPr/>
                    <a:lstStyle/>
                    <a:p>
                      <a:r>
                        <a:rPr lang="en-US"/>
                        <a:t>Mu2e@CIAE</a:t>
                      </a:r>
                      <a:endParaRPr/>
                    </a:p>
                  </a:txBody>
                  <a:tcPr/>
                </a:tc>
                <a:extLst>
                  <a:ext uri="{0D108BD9-81ED-4DB2-BD59-A6C34878D82A}">
                    <a16:rowId xmlns:a16="http://schemas.microsoft.com/office/drawing/2014/main" val="587598516"/>
                  </a:ext>
                </a:extLst>
              </a:tr>
              <a:tr h="446399">
                <a:tc>
                  <a:txBody>
                    <a:bodyPr/>
                    <a:lstStyle/>
                    <a:p>
                      <a:r>
                        <a:rPr lang="en-US"/>
                        <a:t>Running time</a:t>
                      </a:r>
                      <a:endParaRPr/>
                    </a:p>
                  </a:txBody>
                  <a:tcPr anchor="ctr"/>
                </a:tc>
                <a:tc>
                  <a:txBody>
                    <a:bodyPr/>
                    <a:lstStyle/>
                    <a:p>
                      <a:r>
                        <a:rPr lang="en-US"/>
                        <a:t>3y</a:t>
                      </a:r>
                      <a:endParaRPr/>
                    </a:p>
                  </a:txBody>
                  <a:tcPr anchor="ctr"/>
                </a:tc>
                <a:tc>
                  <a:txBody>
                    <a:bodyPr/>
                    <a:lstStyle/>
                    <a:p>
                      <a:r>
                        <a:rPr lang="en-US"/>
                        <a:t>3y</a:t>
                      </a:r>
                      <a:endParaRPr/>
                    </a:p>
                  </a:txBody>
                  <a:tcPr anchor="ctr"/>
                </a:tc>
                <a:extLst>
                  <a:ext uri="{0D108BD9-81ED-4DB2-BD59-A6C34878D82A}">
                    <a16:rowId xmlns:a16="http://schemas.microsoft.com/office/drawing/2014/main" val="409221643"/>
                  </a:ext>
                </a:extLst>
              </a:tr>
              <a:tr h="446399">
                <a:tc>
                  <a:txBody>
                    <a:bodyPr/>
                    <a:lstStyle/>
                    <a:p>
                      <a:r>
                        <a:rPr lang="en-US"/>
                        <a:t>POT/y</a:t>
                      </a:r>
                      <a:endParaRPr/>
                    </a:p>
                  </a:txBody>
                  <a:tcPr anchor="ctr"/>
                </a:tc>
                <a:tc>
                  <a:txBody>
                    <a:bodyPr/>
                    <a:lstStyle/>
                    <a:p>
                      <a:r>
                        <a:rPr lang="en-US"/>
                        <a:t>1.2×10</a:t>
                      </a:r>
                      <a:r>
                        <a:rPr lang="en-US" baseline="30000"/>
                        <a:t>20</a:t>
                      </a:r>
                      <a:endParaRPr baseline="30000"/>
                    </a:p>
                  </a:txBody>
                  <a:tcPr anchor="ctr"/>
                </a:tc>
                <a:tc>
                  <a:txBody>
                    <a:bodyPr/>
                    <a:lstStyle/>
                    <a:p>
                      <a:r>
                        <a:rPr lang="en-US"/>
                        <a:t>4.4×10</a:t>
                      </a:r>
                      <a:r>
                        <a:rPr lang="en-US" baseline="30000"/>
                        <a:t>22</a:t>
                      </a:r>
                      <a:endParaRPr/>
                    </a:p>
                  </a:txBody>
                  <a:tcPr anchor="ctr"/>
                </a:tc>
                <a:extLst>
                  <a:ext uri="{0D108BD9-81ED-4DB2-BD59-A6C34878D82A}">
                    <a16:rowId xmlns:a16="http://schemas.microsoft.com/office/drawing/2014/main" val="1354913877"/>
                  </a:ext>
                </a:extLst>
              </a:tr>
              <a:tr h="446399">
                <a:tc>
                  <a:txBody>
                    <a:bodyPr/>
                    <a:lstStyle/>
                    <a:p>
                      <a:r>
                        <a:rPr lang="en-US"/>
                        <a:t>Muon yield</a:t>
                      </a:r>
                      <a:endParaRPr/>
                    </a:p>
                  </a:txBody>
                  <a:tcPr anchor="ctr"/>
                </a:tc>
                <a:tc>
                  <a:txBody>
                    <a:bodyPr/>
                    <a:lstStyle/>
                    <a:p>
                      <a:r>
                        <a:rPr lang="en-US"/>
                        <a:t>0.0019</a:t>
                      </a:r>
                      <a:endParaRPr/>
                    </a:p>
                  </a:txBody>
                  <a:tcPr anchor="ctr"/>
                </a:tc>
                <a:tc>
                  <a:txBody>
                    <a:bodyPr/>
                    <a:lstStyle/>
                    <a:p>
                      <a:r>
                        <a:rPr lang="en-US"/>
                        <a:t>~5×10</a:t>
                      </a:r>
                      <a:r>
                        <a:rPr lang="en-US" baseline="30000"/>
                        <a:t>-4</a:t>
                      </a:r>
                      <a:endParaRPr/>
                    </a:p>
                  </a:txBody>
                  <a:tcPr anchor="ctr"/>
                </a:tc>
                <a:extLst>
                  <a:ext uri="{0D108BD9-81ED-4DB2-BD59-A6C34878D82A}">
                    <a16:rowId xmlns:a16="http://schemas.microsoft.com/office/drawing/2014/main" val="2377238074"/>
                  </a:ext>
                </a:extLst>
              </a:tr>
              <a:tr h="446399">
                <a:tc>
                  <a:txBody>
                    <a:bodyPr/>
                    <a:lstStyle/>
                    <a:p>
                      <a:r>
                        <a:rPr lang="en-US"/>
                        <a:t>Capture rate</a:t>
                      </a:r>
                      <a:endParaRPr/>
                    </a:p>
                  </a:txBody>
                  <a:tcPr anchor="ctr"/>
                </a:tc>
                <a:tc>
                  <a:txBody>
                    <a:bodyPr/>
                    <a:lstStyle/>
                    <a:p>
                      <a:r>
                        <a:rPr lang="en-US"/>
                        <a:t>0.609</a:t>
                      </a:r>
                      <a:endParaRPr/>
                    </a:p>
                  </a:txBody>
                  <a:tcPr anchor="ctr"/>
                </a:tc>
                <a:tc>
                  <a:txBody>
                    <a:bodyPr/>
                    <a:lstStyle/>
                    <a:p>
                      <a:r>
                        <a:rPr lang="en-US"/>
                        <a:t>0.609</a:t>
                      </a:r>
                      <a:endParaRPr/>
                    </a:p>
                  </a:txBody>
                  <a:tcPr anchor="ctr"/>
                </a:tc>
                <a:extLst>
                  <a:ext uri="{0D108BD9-81ED-4DB2-BD59-A6C34878D82A}">
                    <a16:rowId xmlns:a16="http://schemas.microsoft.com/office/drawing/2014/main" val="200116239"/>
                  </a:ext>
                </a:extLst>
              </a:tr>
              <a:tr h="770496">
                <a:tc>
                  <a:txBody>
                    <a:bodyPr/>
                    <a:lstStyle/>
                    <a:p>
                      <a:r>
                        <a:rPr lang="en-US"/>
                        <a:t>Detector acceptance</a:t>
                      </a:r>
                      <a:endParaRPr/>
                    </a:p>
                  </a:txBody>
                  <a:tcPr anchor="ctr"/>
                </a:tc>
                <a:tc>
                  <a:txBody>
                    <a:bodyPr/>
                    <a:lstStyle/>
                    <a:p>
                      <a:r>
                        <a:rPr lang="en-US"/>
                        <a:t>0.08</a:t>
                      </a:r>
                      <a:endParaRPr/>
                    </a:p>
                  </a:txBody>
                  <a:tcPr anchor="ctr"/>
                </a:tc>
                <a:tc>
                  <a:txBody>
                    <a:bodyPr/>
                    <a:lstStyle/>
                    <a:p>
                      <a:r>
                        <a:rPr lang="en-US"/>
                        <a:t>0.08</a:t>
                      </a:r>
                      <a:endParaRPr/>
                    </a:p>
                  </a:txBody>
                  <a:tcPr anchor="ctr"/>
                </a:tc>
                <a:extLst>
                  <a:ext uri="{0D108BD9-81ED-4DB2-BD59-A6C34878D82A}">
                    <a16:rowId xmlns:a16="http://schemas.microsoft.com/office/drawing/2014/main" val="3655245318"/>
                  </a:ext>
                </a:extLst>
              </a:tr>
              <a:tr h="446399">
                <a:tc>
                  <a:txBody>
                    <a:bodyPr/>
                    <a:lstStyle/>
                    <a:p>
                      <a:r>
                        <a:rPr lang="en-US"/>
                        <a:t>Sensitivity</a:t>
                      </a:r>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N" sz="1800" kern="1200">
                          <a:solidFill>
                            <a:schemeClr val="dk1"/>
                          </a:solidFill>
                          <a:effectLst/>
                          <a:latin typeface="+mn-lt"/>
                          <a:ea typeface="+mn-ea"/>
                          <a:cs typeface="+mn-cs"/>
                        </a:rPr>
                        <a:t>3×10</a:t>
                      </a:r>
                      <a:r>
                        <a:rPr lang="en-CN" sz="1800" kern="1200" baseline="30000">
                          <a:solidFill>
                            <a:schemeClr val="dk1"/>
                          </a:solidFill>
                          <a:effectLst/>
                          <a:latin typeface="+mn-lt"/>
                          <a:ea typeface="+mn-ea"/>
                          <a:cs typeface="+mn-cs"/>
                        </a:rPr>
                        <a:t>–17</a:t>
                      </a:r>
                      <a:endParaRPr lang="en-CN" baseline="300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3.11</a:t>
                      </a:r>
                      <a:r>
                        <a:rPr lang="en-CN" sz="1800" kern="1200">
                          <a:solidFill>
                            <a:schemeClr val="dk1"/>
                          </a:solidFill>
                          <a:effectLst/>
                          <a:latin typeface="+mn-lt"/>
                          <a:ea typeface="+mn-ea"/>
                          <a:cs typeface="+mn-cs"/>
                        </a:rPr>
                        <a:t>×10</a:t>
                      </a:r>
                      <a:r>
                        <a:rPr lang="en-CN" sz="1800" kern="1200" baseline="30000">
                          <a:solidFill>
                            <a:schemeClr val="dk1"/>
                          </a:solidFill>
                          <a:effectLst/>
                          <a:latin typeface="+mn-lt"/>
                          <a:ea typeface="+mn-ea"/>
                          <a:cs typeface="+mn-cs"/>
                        </a:rPr>
                        <a:t>–19</a:t>
                      </a:r>
                      <a:endParaRPr lang="en-CN" baseline="30000"/>
                    </a:p>
                  </a:txBody>
                  <a:tcPr anchor="ctr"/>
                </a:tc>
                <a:extLst>
                  <a:ext uri="{0D108BD9-81ED-4DB2-BD59-A6C34878D82A}">
                    <a16:rowId xmlns:a16="http://schemas.microsoft.com/office/drawing/2014/main" val="3539340263"/>
                  </a:ext>
                </a:extLst>
              </a:tr>
            </a:tbl>
          </a:graphicData>
        </a:graphic>
      </p:graphicFrame>
    </p:spTree>
    <p:extLst>
      <p:ext uri="{BB962C8B-B14F-4D97-AF65-F5344CB8AC3E}">
        <p14:creationId xmlns:p14="http://schemas.microsoft.com/office/powerpoint/2010/main" val="1867073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标题 1">
            <a:extLst>
              <a:ext uri="{FF2B5EF4-FFF2-40B4-BE49-F238E27FC236}">
                <a16:creationId xmlns:a16="http://schemas.microsoft.com/office/drawing/2014/main" id="{D82A9D51-B278-9F3D-9655-9797B2830B17}"/>
              </a:ext>
            </a:extLst>
          </p:cNvPr>
          <p:cNvSpPr txBox="1">
            <a:spLocks/>
          </p:cNvSpPr>
          <p:nvPr/>
        </p:nvSpPr>
        <p:spPr>
          <a:xfrm>
            <a:off x="389591" y="62868"/>
            <a:ext cx="8229600" cy="981075"/>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defRPr/>
            </a:pPr>
            <a:r>
              <a:rPr lang="en-US" sz="4800" b="1" dirty="0">
                <a:solidFill>
                  <a:schemeClr val="bg1"/>
                </a:solidFill>
                <a:latin typeface="Bahnschrift SemiLight Condensed" panose="020B0502040204020203" pitchFamily="34" charset="0"/>
                <a:ea typeface="微软雅黑" panose="020B0503020204020204" pitchFamily="34" charset="-122"/>
                <a:cs typeface="+mn-cs"/>
              </a:rPr>
              <a:t>Muon</a:t>
            </a:r>
            <a:r>
              <a:rPr lang="zh-CN" altLang="en-US" sz="4800" b="1" dirty="0">
                <a:solidFill>
                  <a:schemeClr val="bg1"/>
                </a:solidFill>
                <a:latin typeface="Bahnschrift SemiLight Condensed" panose="020B0502040204020203" pitchFamily="34" charset="0"/>
                <a:ea typeface="微软雅黑" panose="020B0503020204020204" pitchFamily="34" charset="-122"/>
                <a:cs typeface="+mn-cs"/>
              </a:rPr>
              <a:t> </a:t>
            </a:r>
            <a:r>
              <a:rPr lang="en-US" sz="4800" b="1" dirty="0">
                <a:solidFill>
                  <a:schemeClr val="bg1"/>
                </a:solidFill>
                <a:latin typeface="Bahnschrift SemiLight Condensed" panose="020B0502040204020203" pitchFamily="34" charset="0"/>
                <a:ea typeface="微软雅黑" panose="020B0503020204020204" pitchFamily="34" charset="-122"/>
                <a:cs typeface="+mn-cs"/>
              </a:rPr>
              <a:t>g-2</a:t>
            </a:r>
            <a:endParaRPr lang="zh-CN" altLang="en-US" sz="4800" b="1" dirty="0">
              <a:solidFill>
                <a:schemeClr val="bg1"/>
              </a:solidFill>
              <a:latin typeface="Bahnschrift SemiLight Condensed" panose="020B0502040204020203" pitchFamily="34" charset="0"/>
              <a:ea typeface="微软雅黑" panose="020B0503020204020204" pitchFamily="34" charset="-122"/>
              <a:cs typeface="+mn-cs"/>
            </a:endParaRPr>
          </a:p>
        </p:txBody>
      </p:sp>
      <p:sp>
        <p:nvSpPr>
          <p:cNvPr id="495" name="Content Placeholder 2">
            <a:extLst>
              <a:ext uri="{FF2B5EF4-FFF2-40B4-BE49-F238E27FC236}">
                <a16:creationId xmlns:a16="http://schemas.microsoft.com/office/drawing/2014/main" id="{4E5A585E-5540-9A51-EC61-E27EC9F53CA8}"/>
              </a:ext>
            </a:extLst>
          </p:cNvPr>
          <p:cNvSpPr txBox="1">
            <a:spLocks/>
          </p:cNvSpPr>
          <p:nvPr/>
        </p:nvSpPr>
        <p:spPr>
          <a:xfrm>
            <a:off x="515938" y="1265180"/>
            <a:ext cx="5818669" cy="43276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t>Fermilab</a:t>
            </a:r>
            <a:r>
              <a:rPr lang="en-US" sz="2000" dirty="0"/>
              <a:t>:</a:t>
            </a:r>
          </a:p>
          <a:p>
            <a:pPr marL="342900" lvl="1" indent="-342900"/>
            <a:r>
              <a:rPr lang="en-US" sz="2000" dirty="0" err="1"/>
              <a:t>Muon</a:t>
            </a:r>
            <a:r>
              <a:rPr lang="zh-CN" altLang="en-US" sz="2000" dirty="0"/>
              <a:t> </a:t>
            </a:r>
            <a:r>
              <a:rPr lang="en-US" altLang="zh-CN" sz="2000" dirty="0" err="1"/>
              <a:t>Evergy</a:t>
            </a:r>
            <a:r>
              <a:rPr lang="en-US" altLang="zh-CN" sz="2000" dirty="0"/>
              <a:t>:</a:t>
            </a:r>
            <a:r>
              <a:rPr lang="zh-CN" altLang="en-US" sz="2000" dirty="0"/>
              <a:t> </a:t>
            </a:r>
            <a:r>
              <a:rPr lang="en-US" altLang="zh-CN" sz="2000" dirty="0"/>
              <a:t>3.094</a:t>
            </a:r>
            <a:r>
              <a:rPr lang="zh-CN" altLang="en-US" sz="2000" dirty="0"/>
              <a:t> </a:t>
            </a:r>
            <a:r>
              <a:rPr lang="en-US" altLang="zh-CN" sz="2000" dirty="0" err="1"/>
              <a:t>GeV</a:t>
            </a:r>
            <a:r>
              <a:rPr lang="en-US" altLang="zh-CN" sz="2000" dirty="0"/>
              <a:t>/c</a:t>
            </a:r>
          </a:p>
          <a:p>
            <a:pPr marL="0" lvl="1" indent="0">
              <a:lnSpc>
                <a:spcPct val="110000"/>
              </a:lnSpc>
              <a:spcBef>
                <a:spcPts val="0"/>
              </a:spcBef>
              <a:buNone/>
              <a:defRPr/>
            </a:pPr>
            <a:r>
              <a:rPr lang="en-US" sz="2000" dirty="0" err="1"/>
              <a:t>dp</a:t>
            </a:r>
            <a:r>
              <a:rPr lang="en-US" altLang="zh-CN" sz="2000" dirty="0"/>
              <a:t>/p</a:t>
            </a:r>
            <a:r>
              <a:rPr lang="zh-CN" altLang="en-US" sz="2000" dirty="0"/>
              <a:t> </a:t>
            </a:r>
            <a:r>
              <a:rPr lang="en-US" altLang="zh-CN" sz="2000" dirty="0"/>
              <a:t>&lt;</a:t>
            </a:r>
            <a:r>
              <a:rPr lang="zh-CN" altLang="en-US" sz="2000" dirty="0"/>
              <a:t> </a:t>
            </a:r>
            <a:r>
              <a:rPr lang="en-US" altLang="zh-CN" sz="2000" dirty="0"/>
              <a:t>0.5%</a:t>
            </a:r>
            <a:endParaRPr lang="en-US" altLang="zh-CN" sz="4800" b="1" dirty="0">
              <a:solidFill>
                <a:schemeClr val="bg1"/>
              </a:solidFill>
              <a:latin typeface="Bahnschrift SemiLight Condensed" panose="020B0502040204020203" pitchFamily="34" charset="0"/>
              <a:ea typeface="微软雅黑" panose="020B0503020204020204" pitchFamily="34" charset="-122"/>
            </a:endParaRPr>
          </a:p>
          <a:p>
            <a:pPr marL="342900" lvl="1" indent="-342900"/>
            <a:r>
              <a:rPr lang="en-US" sz="2000" dirty="0" err="1"/>
              <a:t>Muon</a:t>
            </a:r>
            <a:r>
              <a:rPr lang="zh-CN" altLang="en-US" sz="2000" dirty="0"/>
              <a:t> </a:t>
            </a:r>
            <a:r>
              <a:rPr lang="en-US" altLang="zh-CN" sz="2000" dirty="0"/>
              <a:t>rate:</a:t>
            </a:r>
            <a:r>
              <a:rPr lang="zh-CN" altLang="en-US" sz="2000" dirty="0"/>
              <a:t> </a:t>
            </a:r>
            <a:r>
              <a:rPr lang="en-US" altLang="zh-CN" sz="2000" dirty="0"/>
              <a:t>10^4</a:t>
            </a:r>
            <a:r>
              <a:rPr lang="zh-CN" altLang="en-US" sz="2000" dirty="0"/>
              <a:t> </a:t>
            </a:r>
            <a:r>
              <a:rPr lang="en-US" altLang="zh-CN" sz="2000" dirty="0" err="1"/>
              <a:t>muon</a:t>
            </a:r>
            <a:r>
              <a:rPr lang="en-US" altLang="zh-CN" sz="2000" dirty="0"/>
              <a:t>/s</a:t>
            </a:r>
            <a:endParaRPr lang="en-US" sz="2000" dirty="0"/>
          </a:p>
          <a:p>
            <a:pPr marL="342900" lvl="1" indent="-342900"/>
            <a:r>
              <a:rPr lang="en-US" sz="2000" dirty="0"/>
              <a:t>Total</a:t>
            </a:r>
            <a:r>
              <a:rPr lang="zh-CN" altLang="en-US" sz="2000" dirty="0"/>
              <a:t> </a:t>
            </a:r>
            <a:r>
              <a:rPr lang="zh-CN" altLang="zh-CN" sz="2000" dirty="0"/>
              <a:t>&gt;</a:t>
            </a:r>
            <a:r>
              <a:rPr lang="en-US" altLang="zh-CN" sz="2000" dirty="0"/>
              <a:t>1.8</a:t>
            </a:r>
            <a:r>
              <a:rPr lang="zh-CN" altLang="en-US" sz="2000" dirty="0"/>
              <a:t>*</a:t>
            </a:r>
            <a:r>
              <a:rPr lang="en-US" altLang="zh-CN" sz="2000" dirty="0"/>
              <a:t>10^11</a:t>
            </a:r>
            <a:r>
              <a:rPr lang="zh-CN" altLang="en-US" sz="2000" dirty="0"/>
              <a:t> </a:t>
            </a:r>
            <a:r>
              <a:rPr lang="en-US" altLang="zh-CN" sz="2000" dirty="0"/>
              <a:t>to</a:t>
            </a:r>
            <a:r>
              <a:rPr lang="zh-CN" altLang="en-US" sz="2000" dirty="0"/>
              <a:t> </a:t>
            </a:r>
            <a:r>
              <a:rPr lang="en-US" altLang="zh-CN" sz="2000" dirty="0"/>
              <a:t>0.14ppm</a:t>
            </a:r>
            <a:endParaRPr lang="en-US" sz="2000" dirty="0"/>
          </a:p>
          <a:p>
            <a:pPr marL="190504" indent="0">
              <a:buNone/>
            </a:pPr>
            <a:endParaRPr lang="en-US" sz="2000" dirty="0"/>
          </a:p>
          <a:p>
            <a:pPr marL="0" indent="0">
              <a:buNone/>
            </a:pPr>
            <a:r>
              <a:rPr lang="en-US" sz="2000" dirty="0"/>
              <a:t>J</a:t>
            </a:r>
            <a:r>
              <a:rPr lang="en-US" altLang="zh-CN" sz="2000" dirty="0"/>
              <a:t>-</a:t>
            </a:r>
            <a:r>
              <a:rPr lang="en-US" sz="2000" dirty="0"/>
              <a:t>PAC:</a:t>
            </a:r>
          </a:p>
          <a:p>
            <a:pPr marL="342900" lvl="1" indent="-342900"/>
            <a:r>
              <a:rPr lang="en-US" sz="2000" dirty="0"/>
              <a:t>300 MeV/c, starting from </a:t>
            </a:r>
            <a:r>
              <a:rPr lang="en-US" altLang="zh-CN" sz="2000" dirty="0" err="1"/>
              <a:t>eV</a:t>
            </a:r>
            <a:r>
              <a:rPr lang="zh-CN" altLang="en-US" sz="2000" dirty="0"/>
              <a:t> </a:t>
            </a:r>
            <a:r>
              <a:rPr lang="en-US" sz="2000" dirty="0"/>
              <a:t>energy.</a:t>
            </a:r>
          </a:p>
          <a:p>
            <a:pPr marL="342900" lvl="1" indent="-342900"/>
            <a:r>
              <a:rPr lang="en-US" altLang="zh-CN" sz="2000" dirty="0"/>
              <a:t>Moderate</a:t>
            </a:r>
            <a:r>
              <a:rPr lang="zh-CN" altLang="en-US" sz="2000" dirty="0"/>
              <a:t> </a:t>
            </a:r>
            <a:r>
              <a:rPr lang="en-US" altLang="zh-CN" sz="2000" dirty="0"/>
              <a:t>surface</a:t>
            </a:r>
            <a:r>
              <a:rPr lang="zh-CN" altLang="en-US" sz="2000" dirty="0"/>
              <a:t> </a:t>
            </a:r>
            <a:r>
              <a:rPr lang="en-US" altLang="zh-CN" sz="2000" dirty="0" err="1"/>
              <a:t>muons</a:t>
            </a:r>
            <a:r>
              <a:rPr lang="zh-CN" altLang="en-US" sz="2000" dirty="0"/>
              <a:t> </a:t>
            </a:r>
            <a:r>
              <a:rPr lang="zh-CN" altLang="zh-CN" sz="2000" dirty="0"/>
              <a:t>a</a:t>
            </a:r>
            <a:r>
              <a:rPr lang="en-US" altLang="zh-CN" sz="2000" dirty="0"/>
              <a:t>t</a:t>
            </a:r>
            <a:r>
              <a:rPr lang="zh-CN" altLang="en-US" sz="2000" dirty="0"/>
              <a:t> </a:t>
            </a:r>
            <a:r>
              <a:rPr lang="en-US" altLang="zh-CN" sz="2000" dirty="0"/>
              <a:t>a</a:t>
            </a:r>
            <a:r>
              <a:rPr lang="zh-CN" altLang="en-US" sz="2000" dirty="0"/>
              <a:t> </a:t>
            </a:r>
            <a:r>
              <a:rPr lang="en-US" altLang="zh-CN" sz="2000" dirty="0"/>
              <a:t>rate</a:t>
            </a:r>
            <a:r>
              <a:rPr lang="zh-CN" altLang="en-US" sz="2000" dirty="0"/>
              <a:t> </a:t>
            </a:r>
            <a:r>
              <a:rPr lang="en-US" altLang="zh-CN" sz="2000" dirty="0"/>
              <a:t>of</a:t>
            </a:r>
            <a:r>
              <a:rPr lang="zh-CN" altLang="en-US" sz="2000" dirty="0"/>
              <a:t> </a:t>
            </a:r>
            <a:r>
              <a:rPr lang="en-US" altLang="zh-CN" sz="2000" dirty="0"/>
              <a:t>1E8/s</a:t>
            </a:r>
          </a:p>
          <a:p>
            <a:pPr marL="342900" lvl="2" indent="-342900"/>
            <a:r>
              <a:rPr lang="en-US" altLang="zh-CN" dirty="0"/>
              <a:t>Expected</a:t>
            </a:r>
            <a:r>
              <a:rPr lang="zh-CN" altLang="en-US" dirty="0"/>
              <a:t> </a:t>
            </a:r>
            <a:r>
              <a:rPr lang="en-US" altLang="zh-CN" dirty="0" err="1"/>
              <a:t>muon</a:t>
            </a:r>
            <a:r>
              <a:rPr lang="zh-CN" altLang="en-US" dirty="0"/>
              <a:t> </a:t>
            </a:r>
            <a:r>
              <a:rPr lang="en-US" altLang="zh-CN" dirty="0"/>
              <a:t>rate</a:t>
            </a:r>
            <a:r>
              <a:rPr lang="zh-CN" altLang="en-US" dirty="0"/>
              <a:t> </a:t>
            </a:r>
            <a:r>
              <a:rPr lang="zh-CN" altLang="zh-CN" dirty="0"/>
              <a:t>3</a:t>
            </a:r>
            <a:r>
              <a:rPr lang="en-US" altLang="zh-CN" dirty="0"/>
              <a:t>E5/s,</a:t>
            </a:r>
            <a:r>
              <a:rPr lang="zh-CN" altLang="en-US" dirty="0"/>
              <a:t> </a:t>
            </a:r>
            <a:r>
              <a:rPr lang="en-US" altLang="zh-CN" dirty="0"/>
              <a:t>in</a:t>
            </a:r>
            <a:r>
              <a:rPr lang="zh-CN" altLang="en-US" dirty="0"/>
              <a:t> </a:t>
            </a:r>
            <a:r>
              <a:rPr lang="en-US" altLang="zh-CN" dirty="0"/>
              <a:t>case</a:t>
            </a:r>
            <a:r>
              <a:rPr lang="zh-CN" altLang="en-US" dirty="0"/>
              <a:t> </a:t>
            </a:r>
            <a:r>
              <a:rPr lang="en-US" altLang="zh-CN" dirty="0"/>
              <a:t>a</a:t>
            </a:r>
            <a:r>
              <a:rPr lang="zh-CN" altLang="en-US" dirty="0"/>
              <a:t> </a:t>
            </a:r>
            <a:r>
              <a:rPr lang="en-US" altLang="zh-CN" dirty="0"/>
              <a:t>powerful</a:t>
            </a:r>
            <a:r>
              <a:rPr lang="zh-CN" altLang="en-US" dirty="0"/>
              <a:t> </a:t>
            </a:r>
            <a:r>
              <a:rPr lang="en-US" altLang="zh-CN" dirty="0"/>
              <a:t>laser</a:t>
            </a:r>
            <a:r>
              <a:rPr lang="zh-CN" altLang="en-US" dirty="0"/>
              <a:t> </a:t>
            </a:r>
            <a:r>
              <a:rPr lang="en-US" altLang="zh-CN" dirty="0"/>
              <a:t>can</a:t>
            </a:r>
            <a:r>
              <a:rPr lang="zh-CN" altLang="en-US" dirty="0"/>
              <a:t> </a:t>
            </a:r>
            <a:r>
              <a:rPr lang="en-US" altLang="zh-CN" dirty="0"/>
              <a:t>be</a:t>
            </a:r>
            <a:r>
              <a:rPr lang="zh-CN" altLang="en-US" dirty="0"/>
              <a:t> </a:t>
            </a:r>
            <a:r>
              <a:rPr lang="en-US" altLang="zh-CN" dirty="0"/>
              <a:t>achieved.</a:t>
            </a:r>
          </a:p>
          <a:p>
            <a:pPr marL="342900" lvl="2" indent="-342900"/>
            <a:r>
              <a:rPr lang="en-US" altLang="zh-CN" dirty="0"/>
              <a:t>Total</a:t>
            </a:r>
            <a:r>
              <a:rPr lang="zh-CN" altLang="en-US" dirty="0"/>
              <a:t> </a:t>
            </a:r>
            <a:r>
              <a:rPr lang="en-US" altLang="zh-CN" dirty="0"/>
              <a:t>&gt;</a:t>
            </a:r>
            <a:r>
              <a:rPr lang="zh-CN" altLang="en-US" dirty="0"/>
              <a:t> </a:t>
            </a:r>
            <a:r>
              <a:rPr lang="en-US" altLang="zh-CN" dirty="0"/>
              <a:t>2E12</a:t>
            </a:r>
            <a:r>
              <a:rPr lang="zh-CN" altLang="en-US" dirty="0"/>
              <a:t> </a:t>
            </a:r>
            <a:r>
              <a:rPr lang="en-US" altLang="zh-CN" dirty="0"/>
              <a:t>to</a:t>
            </a:r>
            <a:r>
              <a:rPr lang="zh-CN" altLang="en-US" dirty="0"/>
              <a:t> </a:t>
            </a:r>
            <a:r>
              <a:rPr lang="en-US" altLang="zh-CN" dirty="0"/>
              <a:t>0.14</a:t>
            </a:r>
            <a:r>
              <a:rPr lang="zh-CN" altLang="en-US" dirty="0"/>
              <a:t> </a:t>
            </a:r>
            <a:r>
              <a:rPr lang="en-US" altLang="zh-CN" dirty="0"/>
              <a:t>ppm</a:t>
            </a:r>
            <a:endParaRPr lang="en-US" dirty="0"/>
          </a:p>
        </p:txBody>
      </p:sp>
      <p:pic>
        <p:nvPicPr>
          <p:cNvPr id="497" name="图片 4">
            <a:extLst>
              <a:ext uri="{FF2B5EF4-FFF2-40B4-BE49-F238E27FC236}">
                <a16:creationId xmlns:a16="http://schemas.microsoft.com/office/drawing/2014/main" id="{0AEA10E1-453C-597F-3644-7E20970117A8}"/>
              </a:ext>
            </a:extLst>
          </p:cNvPr>
          <p:cNvPicPr>
            <a:picLocks noChangeAspect="1"/>
          </p:cNvPicPr>
          <p:nvPr/>
        </p:nvPicPr>
        <p:blipFill>
          <a:blip r:embed="rId2"/>
          <a:stretch>
            <a:fillRect/>
          </a:stretch>
        </p:blipFill>
        <p:spPr>
          <a:xfrm>
            <a:off x="7717751" y="1127109"/>
            <a:ext cx="3309429" cy="2749921"/>
          </a:xfrm>
          <a:prstGeom prst="rect">
            <a:avLst/>
          </a:prstGeom>
        </p:spPr>
      </p:pic>
      <p:pic>
        <p:nvPicPr>
          <p:cNvPr id="498" name="图片 6">
            <a:extLst>
              <a:ext uri="{FF2B5EF4-FFF2-40B4-BE49-F238E27FC236}">
                <a16:creationId xmlns:a16="http://schemas.microsoft.com/office/drawing/2014/main" id="{59449FDA-D412-67CE-1C3C-8DDF824931F5}"/>
              </a:ext>
            </a:extLst>
          </p:cNvPr>
          <p:cNvPicPr>
            <a:picLocks noChangeAspect="1"/>
          </p:cNvPicPr>
          <p:nvPr/>
        </p:nvPicPr>
        <p:blipFill>
          <a:blip r:embed="rId3"/>
          <a:stretch>
            <a:fillRect/>
          </a:stretch>
        </p:blipFill>
        <p:spPr>
          <a:xfrm>
            <a:off x="7608941" y="3877030"/>
            <a:ext cx="3700302" cy="2731453"/>
          </a:xfrm>
          <a:prstGeom prst="rect">
            <a:avLst/>
          </a:prstGeom>
        </p:spPr>
      </p:pic>
      <p:sp>
        <p:nvSpPr>
          <p:cNvPr id="499" name="标题 1">
            <a:extLst>
              <a:ext uri="{FF2B5EF4-FFF2-40B4-BE49-F238E27FC236}">
                <a16:creationId xmlns:a16="http://schemas.microsoft.com/office/drawing/2014/main" id="{FA3518D8-8F3C-B038-D99F-B49CF323F1AC}"/>
              </a:ext>
            </a:extLst>
          </p:cNvPr>
          <p:cNvSpPr txBox="1">
            <a:spLocks/>
          </p:cNvSpPr>
          <p:nvPr/>
        </p:nvSpPr>
        <p:spPr>
          <a:xfrm>
            <a:off x="882756" y="13958475"/>
            <a:ext cx="30883107" cy="464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marL="0" marR="0" indent="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1pPr>
            <a:lvl2pPr marL="0" marR="0" indent="4572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2pPr>
            <a:lvl3pPr marL="0" marR="0" indent="9144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3pPr>
            <a:lvl4pPr marL="0" marR="0" indent="13716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4pPr>
            <a:lvl5pPr marL="0" marR="0" indent="18288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5pPr>
            <a:lvl6pPr marL="0" marR="0" indent="22860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6pPr>
            <a:lvl7pPr marL="0" marR="0" indent="27432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7pPr>
            <a:lvl8pPr marL="0" marR="0" indent="32004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8pPr>
            <a:lvl9pPr marL="0" marR="0" indent="3657600" algn="l" defTabSz="4470287" rtl="0" latinLnBrk="0">
              <a:lnSpc>
                <a:spcPct val="80000"/>
              </a:lnSpc>
              <a:spcBef>
                <a:spcPts val="0"/>
              </a:spcBef>
              <a:spcAft>
                <a:spcPts val="0"/>
              </a:spcAft>
              <a:buClrTx/>
              <a:buSzTx/>
              <a:buFontTx/>
              <a:buNone/>
              <a:tabLst/>
              <a:defRPr sz="21200" b="1" i="0" u="none" strike="noStrike" cap="none" spc="-423" baseline="0">
                <a:solidFill>
                  <a:srgbClr val="000000"/>
                </a:solidFill>
                <a:uFillTx/>
                <a:latin typeface="+mn-lt"/>
                <a:ea typeface="+mn-ea"/>
                <a:cs typeface="+mn-cs"/>
                <a:sym typeface="Helvetica Neue"/>
              </a:defRPr>
            </a:lvl9pPr>
          </a:lstStyle>
          <a:p>
            <a:pPr hangingPunct="1"/>
            <a:endParaRPr kumimoji="1" lang="zh-CN" altLang="en-US" sz="2000" dirty="0">
              <a:solidFill>
                <a:srgbClr val="FF0000"/>
              </a:solidFill>
            </a:endParaRPr>
          </a:p>
        </p:txBody>
      </p:sp>
      <p:sp>
        <p:nvSpPr>
          <p:cNvPr id="500" name="TextBox 499">
            <a:extLst>
              <a:ext uri="{FF2B5EF4-FFF2-40B4-BE49-F238E27FC236}">
                <a16:creationId xmlns:a16="http://schemas.microsoft.com/office/drawing/2014/main" id="{9FDD2574-733C-AD3A-BC0B-F888C7D2C3A7}"/>
              </a:ext>
            </a:extLst>
          </p:cNvPr>
          <p:cNvSpPr txBox="1"/>
          <p:nvPr/>
        </p:nvSpPr>
        <p:spPr>
          <a:xfrm>
            <a:off x="515938" y="5592820"/>
            <a:ext cx="6019789" cy="1015663"/>
          </a:xfrm>
          <a:prstGeom prst="rect">
            <a:avLst/>
          </a:prstGeom>
          <a:noFill/>
        </p:spPr>
        <p:txBody>
          <a:bodyPr wrap="none" rtlCol="0">
            <a:spAutoFit/>
          </a:bodyPr>
          <a:lstStyle/>
          <a:p>
            <a:pPr hangingPunct="1"/>
            <a:r>
              <a:rPr kumimoji="1" lang="en-US" altLang="zh-CN" sz="2000" dirty="0">
                <a:solidFill>
                  <a:srgbClr val="FF0000"/>
                </a:solidFill>
              </a:rPr>
              <a:t>g-2 @ 2GeV/6MW,</a:t>
            </a:r>
            <a:r>
              <a:rPr kumimoji="1" lang="zh-CN" altLang="en-US" sz="2000" dirty="0">
                <a:solidFill>
                  <a:srgbClr val="FF0000"/>
                </a:solidFill>
              </a:rPr>
              <a:t> </a:t>
            </a:r>
            <a:r>
              <a:rPr kumimoji="1" lang="en-US" altLang="zh-CN" sz="2000" dirty="0">
                <a:solidFill>
                  <a:srgbClr val="FF0000"/>
                </a:solidFill>
              </a:rPr>
              <a:t>1E9</a:t>
            </a:r>
            <a:r>
              <a:rPr kumimoji="1" lang="zh-CN" altLang="en-US" sz="2000" dirty="0">
                <a:solidFill>
                  <a:srgbClr val="FF0000"/>
                </a:solidFill>
              </a:rPr>
              <a:t> </a:t>
            </a:r>
            <a:r>
              <a:rPr kumimoji="1" lang="en-US" altLang="zh-CN" sz="2000" dirty="0" err="1">
                <a:solidFill>
                  <a:srgbClr val="FF0000"/>
                </a:solidFill>
              </a:rPr>
              <a:t>μ</a:t>
            </a:r>
            <a:r>
              <a:rPr kumimoji="1" lang="en-US" altLang="zh-CN" sz="2000" baseline="30000" dirty="0">
                <a:solidFill>
                  <a:srgbClr val="FF0000"/>
                </a:solidFill>
              </a:rPr>
              <a:t>+</a:t>
            </a:r>
            <a:r>
              <a:rPr kumimoji="1" lang="en-US" altLang="zh-CN" sz="2000" dirty="0">
                <a:solidFill>
                  <a:srgbClr val="FF0000"/>
                </a:solidFill>
              </a:rPr>
              <a:t>/s</a:t>
            </a:r>
            <a:r>
              <a:rPr kumimoji="1" lang="zh-CN" altLang="en-US" sz="2000" dirty="0">
                <a:solidFill>
                  <a:srgbClr val="FF0000"/>
                </a:solidFill>
              </a:rPr>
              <a:t> </a:t>
            </a:r>
            <a:r>
              <a:rPr kumimoji="1" lang="en-US" altLang="zh-CN" sz="2000" dirty="0">
                <a:solidFill>
                  <a:srgbClr val="FF0000"/>
                </a:solidFill>
              </a:rPr>
              <a:t>can</a:t>
            </a:r>
            <a:r>
              <a:rPr kumimoji="1" lang="zh-CN" altLang="en-US" sz="2000" dirty="0">
                <a:solidFill>
                  <a:srgbClr val="FF0000"/>
                </a:solidFill>
              </a:rPr>
              <a:t> </a:t>
            </a:r>
            <a:r>
              <a:rPr kumimoji="1" lang="en-US" altLang="zh-CN" sz="2000" dirty="0">
                <a:solidFill>
                  <a:srgbClr val="FF0000"/>
                </a:solidFill>
              </a:rPr>
              <a:t>be</a:t>
            </a:r>
            <a:r>
              <a:rPr kumimoji="1" lang="zh-CN" altLang="en-US" sz="2000" dirty="0">
                <a:solidFill>
                  <a:srgbClr val="FF0000"/>
                </a:solidFill>
              </a:rPr>
              <a:t> </a:t>
            </a:r>
            <a:r>
              <a:rPr kumimoji="1" lang="en-US" altLang="zh-CN" sz="2000" dirty="0">
                <a:solidFill>
                  <a:srgbClr val="FF0000"/>
                </a:solidFill>
              </a:rPr>
              <a:t>expected,</a:t>
            </a:r>
          </a:p>
          <a:p>
            <a:pPr hangingPunct="1"/>
            <a:r>
              <a:rPr kumimoji="1" lang="en-US" altLang="zh-CN" sz="2000" dirty="0">
                <a:solidFill>
                  <a:srgbClr val="FF0000"/>
                </a:solidFill>
              </a:rPr>
              <a:t>	IMPROVE</a:t>
            </a:r>
            <a:r>
              <a:rPr kumimoji="1" lang="zh-CN" altLang="en-US" sz="2000" dirty="0">
                <a:solidFill>
                  <a:srgbClr val="FF0000"/>
                </a:solidFill>
              </a:rPr>
              <a:t> </a:t>
            </a:r>
            <a:r>
              <a:rPr kumimoji="1" lang="en-US" altLang="zh-CN" sz="2000" dirty="0">
                <a:solidFill>
                  <a:srgbClr val="FF0000"/>
                </a:solidFill>
              </a:rPr>
              <a:t>BY</a:t>
            </a:r>
            <a:r>
              <a:rPr kumimoji="1" lang="zh-CN" altLang="en-US" sz="2000" dirty="0">
                <a:solidFill>
                  <a:srgbClr val="FF0000"/>
                </a:solidFill>
              </a:rPr>
              <a:t> </a:t>
            </a:r>
            <a:r>
              <a:rPr kumimoji="1" lang="en-US" altLang="zh-CN" sz="2000" dirty="0">
                <a:solidFill>
                  <a:srgbClr val="FF0000"/>
                </a:solidFill>
              </a:rPr>
              <a:t>1</a:t>
            </a:r>
            <a:r>
              <a:rPr kumimoji="1" lang="zh-CN" altLang="en-US" sz="2000" dirty="0">
                <a:solidFill>
                  <a:srgbClr val="FF0000"/>
                </a:solidFill>
              </a:rPr>
              <a:t> </a:t>
            </a:r>
            <a:r>
              <a:rPr kumimoji="1" lang="en-US" altLang="zh-CN" sz="2000" dirty="0">
                <a:solidFill>
                  <a:srgbClr val="FF0000"/>
                </a:solidFill>
              </a:rPr>
              <a:t>ORDER</a:t>
            </a:r>
            <a:r>
              <a:rPr kumimoji="1" lang="zh-CN" altLang="en-US" sz="2000" dirty="0">
                <a:solidFill>
                  <a:srgbClr val="FF0000"/>
                </a:solidFill>
              </a:rPr>
              <a:t> </a:t>
            </a:r>
            <a:r>
              <a:rPr kumimoji="1" lang="en-US" altLang="zh-CN" sz="2000" dirty="0">
                <a:solidFill>
                  <a:srgbClr val="FF0000"/>
                </a:solidFill>
              </a:rPr>
              <a:t>OF</a:t>
            </a:r>
            <a:r>
              <a:rPr kumimoji="1" lang="zh-CN" altLang="en-US" sz="2000" dirty="0">
                <a:solidFill>
                  <a:srgbClr val="FF0000"/>
                </a:solidFill>
              </a:rPr>
              <a:t> </a:t>
            </a:r>
            <a:r>
              <a:rPr kumimoji="1" lang="en-US" altLang="zh-CN" sz="2000" dirty="0">
                <a:solidFill>
                  <a:srgbClr val="FF0000"/>
                </a:solidFill>
              </a:rPr>
              <a:t>MAGNITUDE</a:t>
            </a:r>
            <a:r>
              <a:rPr kumimoji="1" lang="zh-CN" altLang="en-US" sz="2000" dirty="0">
                <a:solidFill>
                  <a:srgbClr val="FF0000"/>
                </a:solidFill>
              </a:rPr>
              <a:t> </a:t>
            </a:r>
          </a:p>
          <a:p>
            <a:endParaRPr sz="2000"/>
          </a:p>
        </p:txBody>
      </p:sp>
    </p:spTree>
    <p:extLst>
      <p:ext uri="{BB962C8B-B14F-4D97-AF65-F5344CB8AC3E}">
        <p14:creationId xmlns:p14="http://schemas.microsoft.com/office/powerpoint/2010/main" val="1684957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组合 150">
            <a:extLst>
              <a:ext uri="{FF2B5EF4-FFF2-40B4-BE49-F238E27FC236}">
                <a16:creationId xmlns:a16="http://schemas.microsoft.com/office/drawing/2014/main" id="{D160C10C-3F50-491E-9BBC-8BD69A3BB1E7}"/>
              </a:ext>
            </a:extLst>
          </p:cNvPr>
          <p:cNvGrpSpPr/>
          <p:nvPr/>
        </p:nvGrpSpPr>
        <p:grpSpPr>
          <a:xfrm>
            <a:off x="0" y="535007"/>
            <a:ext cx="12192000" cy="6322992"/>
            <a:chOff x="0" y="535007"/>
            <a:chExt cx="12192000" cy="6322992"/>
          </a:xfrm>
        </p:grpSpPr>
        <p:grpSp>
          <p:nvGrpSpPr>
            <p:cNvPr id="150" name="组合 149">
              <a:extLst>
                <a:ext uri="{FF2B5EF4-FFF2-40B4-BE49-F238E27FC236}">
                  <a16:creationId xmlns:a16="http://schemas.microsoft.com/office/drawing/2014/main" id="{56534FC8-A8B3-45E6-B919-40C34F93C720}"/>
                </a:ext>
              </a:extLst>
            </p:cNvPr>
            <p:cNvGrpSpPr/>
            <p:nvPr/>
          </p:nvGrpSpPr>
          <p:grpSpPr>
            <a:xfrm>
              <a:off x="0" y="535007"/>
              <a:ext cx="12192000" cy="6322992"/>
              <a:chOff x="0" y="535007"/>
              <a:chExt cx="12192000" cy="6322992"/>
            </a:xfrm>
          </p:grpSpPr>
          <p:pic>
            <p:nvPicPr>
              <p:cNvPr id="149" name="图片 148" descr="建筑的高楼&#10;&#10;描述已自动生成">
                <a:extLst>
                  <a:ext uri="{FF2B5EF4-FFF2-40B4-BE49-F238E27FC236}">
                    <a16:creationId xmlns:a16="http://schemas.microsoft.com/office/drawing/2014/main" id="{475DCFBC-A58B-4D5B-86AE-A488CB6CC4DD}"/>
                  </a:ext>
                </a:extLst>
              </p:cNvPr>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p:blipFill>
            <p:spPr>
              <a:xfrm>
                <a:off x="0" y="601980"/>
                <a:ext cx="5273040" cy="6256019"/>
              </a:xfrm>
              <a:prstGeom prst="rect">
                <a:avLst/>
              </a:prstGeom>
            </p:spPr>
          </p:pic>
          <p:pic>
            <p:nvPicPr>
              <p:cNvPr id="143" name="图片 142">
                <a:extLst>
                  <a:ext uri="{FF2B5EF4-FFF2-40B4-BE49-F238E27FC236}">
                    <a16:creationId xmlns:a16="http://schemas.microsoft.com/office/drawing/2014/main" id="{6A2808B7-7816-478C-80DD-A38AE1A2EB31}"/>
                  </a:ext>
                </a:extLst>
              </p:cNvPr>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a:extLst>
                <a:ext uri="{FF2B5EF4-FFF2-40B4-BE49-F238E27FC236}">
                  <a16:creationId xmlns:a16="http://schemas.microsoft.com/office/drawing/2014/main" id="{DDB1C5CC-7E66-49BB-9BC7-941183060506}"/>
                </a:ext>
              </a:extLst>
            </p:cNvPr>
            <p:cNvSpPr/>
            <p:nvPr/>
          </p:nvSpPr>
          <p:spPr>
            <a:xfrm>
              <a:off x="0" y="535007"/>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7" name="组合 56">
            <a:extLst>
              <a:ext uri="{FF2B5EF4-FFF2-40B4-BE49-F238E27FC236}">
                <a16:creationId xmlns:a16="http://schemas.microsoft.com/office/drawing/2014/main" id="{FB3D725D-31E4-4CF1-9438-527698663A6B}"/>
              </a:ext>
            </a:extLst>
          </p:cNvPr>
          <p:cNvGrpSpPr/>
          <p:nvPr/>
        </p:nvGrpSpPr>
        <p:grpSpPr>
          <a:xfrm>
            <a:off x="2039718" y="1831373"/>
            <a:ext cx="8112564" cy="683557"/>
            <a:chOff x="1821099" y="2336592"/>
            <a:chExt cx="5786471" cy="683557"/>
          </a:xfrm>
        </p:grpSpPr>
        <p:grpSp>
          <p:nvGrpSpPr>
            <p:cNvPr id="72" name="组合 71">
              <a:extLst>
                <a:ext uri="{FF2B5EF4-FFF2-40B4-BE49-F238E27FC236}">
                  <a16:creationId xmlns:a16="http://schemas.microsoft.com/office/drawing/2014/main" id="{DA93652D-F72C-4078-99F8-69E3E5C3333C}"/>
                </a:ext>
              </a:extLst>
            </p:cNvPr>
            <p:cNvGrpSpPr/>
            <p:nvPr/>
          </p:nvGrpSpPr>
          <p:grpSpPr>
            <a:xfrm>
              <a:off x="1821099" y="2336592"/>
              <a:ext cx="5786469" cy="683557"/>
              <a:chOff x="5241839" y="889091"/>
              <a:chExt cx="6210469" cy="733644"/>
            </a:xfrm>
          </p:grpSpPr>
          <p:grpSp>
            <p:nvGrpSpPr>
              <p:cNvPr id="74" name="组合 73">
                <a:extLst>
                  <a:ext uri="{FF2B5EF4-FFF2-40B4-BE49-F238E27FC236}">
                    <a16:creationId xmlns:a16="http://schemas.microsoft.com/office/drawing/2014/main" id="{BBDD2CA3-3354-4AEC-B4BC-619301532053}"/>
                  </a:ext>
                </a:extLst>
              </p:cNvPr>
              <p:cNvGrpSpPr/>
              <p:nvPr/>
            </p:nvGrpSpPr>
            <p:grpSpPr>
              <a:xfrm>
                <a:off x="5241839" y="889091"/>
                <a:ext cx="6210469" cy="733644"/>
                <a:chOff x="5241842" y="888785"/>
                <a:chExt cx="3595000" cy="424678"/>
              </a:xfrm>
            </p:grpSpPr>
            <p:sp>
              <p:nvSpPr>
                <p:cNvPr id="76" name="矩形: 对角圆角 75">
                  <a:extLst>
                    <a:ext uri="{FF2B5EF4-FFF2-40B4-BE49-F238E27FC236}">
                      <a16:creationId xmlns:a16="http://schemas.microsoft.com/office/drawing/2014/main" id="{9474952C-5ABE-4E18-8963-6BB5D4C434BC}"/>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77" name="任意多边形: 形状 76">
                  <a:extLst>
                    <a:ext uri="{FF2B5EF4-FFF2-40B4-BE49-F238E27FC236}">
                      <a16:creationId xmlns:a16="http://schemas.microsoft.com/office/drawing/2014/main" id="{6C5340A6-3E6C-4EC7-9038-EAB8C63697F4}"/>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5" name="文本框 74">
                <a:extLst>
                  <a:ext uri="{FF2B5EF4-FFF2-40B4-BE49-F238E27FC236}">
                    <a16:creationId xmlns:a16="http://schemas.microsoft.com/office/drawing/2014/main" id="{2C7B6DB8-AD15-4B60-8E4C-7AC2D8D3DB50}"/>
                  </a:ext>
                </a:extLst>
              </p:cNvPr>
              <p:cNvSpPr txBox="1"/>
              <p:nvPr/>
            </p:nvSpPr>
            <p:spPr>
              <a:xfrm>
                <a:off x="5423523" y="962808"/>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3" name="文本框 72">
              <a:extLst>
                <a:ext uri="{FF2B5EF4-FFF2-40B4-BE49-F238E27FC236}">
                  <a16:creationId xmlns:a16="http://schemas.microsoft.com/office/drawing/2014/main" id="{155E9D17-E0A7-4CAA-9D40-5A5879DC16F2}"/>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effectLst/>
                  <a:uLnTx/>
                  <a:uFillTx/>
                  <a:ea typeface="微软雅黑"/>
                  <a:cs typeface="+mn-ea"/>
                  <a:sym typeface="+mn-lt"/>
                </a:rPr>
                <a:t>General consideration and overall design </a:t>
              </a:r>
              <a:endParaRPr kumimoji="0" lang="zh-CN" altLang="en-US" sz="2400" b="1" i="0" u="none" strike="noStrike" kern="0" cap="none" spc="0" normalizeH="0" baseline="0" noProof="0" dirty="0">
                <a:ln>
                  <a:noFill/>
                </a:ln>
                <a:effectLst/>
                <a:uLnTx/>
                <a:uFillTx/>
                <a:ea typeface="微软雅黑"/>
                <a:cs typeface="+mn-ea"/>
                <a:sym typeface="+mn-lt"/>
              </a:endParaRPr>
            </a:p>
          </p:txBody>
        </p:sp>
      </p:grpSp>
      <p:grpSp>
        <p:nvGrpSpPr>
          <p:cNvPr id="49" name="组合 48">
            <a:extLst>
              <a:ext uri="{FF2B5EF4-FFF2-40B4-BE49-F238E27FC236}">
                <a16:creationId xmlns:a16="http://schemas.microsoft.com/office/drawing/2014/main" id="{86CCA398-AC0C-4DE6-92F9-9894258159D5}"/>
              </a:ext>
            </a:extLst>
          </p:cNvPr>
          <p:cNvGrpSpPr/>
          <p:nvPr/>
        </p:nvGrpSpPr>
        <p:grpSpPr>
          <a:xfrm>
            <a:off x="0" y="-1"/>
            <a:ext cx="12192000" cy="1342086"/>
            <a:chOff x="0" y="-1"/>
            <a:chExt cx="12192000" cy="1342086"/>
          </a:xfrm>
        </p:grpSpPr>
        <p:sp>
          <p:nvSpPr>
            <p:cNvPr id="50" name="矩形 49">
              <a:extLst>
                <a:ext uri="{FF2B5EF4-FFF2-40B4-BE49-F238E27FC236}">
                  <a16:creationId xmlns:a16="http://schemas.microsoft.com/office/drawing/2014/main" id="{2EA43075-D55A-4D0D-A96A-3218010B9DE8}"/>
                </a:ext>
              </a:extLst>
            </p:cNvPr>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1" name="组合 50">
              <a:extLst>
                <a:ext uri="{FF2B5EF4-FFF2-40B4-BE49-F238E27FC236}">
                  <a16:creationId xmlns:a16="http://schemas.microsoft.com/office/drawing/2014/main" id="{BCFFD54A-A74E-4977-B506-B988BF59D61A}"/>
                </a:ext>
              </a:extLst>
            </p:cNvPr>
            <p:cNvGrpSpPr/>
            <p:nvPr/>
          </p:nvGrpSpPr>
          <p:grpSpPr>
            <a:xfrm>
              <a:off x="0" y="-1"/>
              <a:ext cx="12192000" cy="1296366"/>
              <a:chOff x="0" y="-1"/>
              <a:chExt cx="12192000" cy="1296366"/>
            </a:xfrm>
          </p:grpSpPr>
          <p:grpSp>
            <p:nvGrpSpPr>
              <p:cNvPr id="61" name="组合 60">
                <a:extLst>
                  <a:ext uri="{FF2B5EF4-FFF2-40B4-BE49-F238E27FC236}">
                    <a16:creationId xmlns:a16="http://schemas.microsoft.com/office/drawing/2014/main" id="{208405BA-E6D0-44EE-AAF2-CC2166088D2F}"/>
                  </a:ext>
                </a:extLst>
              </p:cNvPr>
              <p:cNvGrpSpPr/>
              <p:nvPr/>
            </p:nvGrpSpPr>
            <p:grpSpPr>
              <a:xfrm>
                <a:off x="0" y="-1"/>
                <a:ext cx="12192000" cy="1296366"/>
                <a:chOff x="0" y="-1"/>
                <a:chExt cx="12192000" cy="1296366"/>
              </a:xfrm>
            </p:grpSpPr>
            <p:pic>
              <p:nvPicPr>
                <p:cNvPr id="63" name="图片 62" descr="建筑与房屋的城市空拍图&#10;&#10;描述已自动生成">
                  <a:extLst>
                    <a:ext uri="{FF2B5EF4-FFF2-40B4-BE49-F238E27FC236}">
                      <a16:creationId xmlns:a16="http://schemas.microsoft.com/office/drawing/2014/main" id="{E0A5547A-769F-4F6D-AA65-42CED05032CA}"/>
                    </a:ext>
                  </a:extLst>
                </p:cNvPr>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a:extLst>
                    <a:ext uri="{FF2B5EF4-FFF2-40B4-BE49-F238E27FC236}">
                      <a16:creationId xmlns:a16="http://schemas.microsoft.com/office/drawing/2014/main" id="{198F617C-07A3-4366-AB95-2FE6F37F25DC}"/>
                    </a:ext>
                  </a:extLst>
                </p:cNvPr>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385F5"/>
                    </a:solidFill>
                    <a:effectLst/>
                    <a:uLnTx/>
                    <a:uFillTx/>
                    <a:latin typeface="等线" panose="020F0502020204030204"/>
                    <a:ea typeface="等线" panose="02010600030101010101" pitchFamily="2" charset="-122"/>
                    <a:cs typeface="+mn-cs"/>
                  </a:endParaRPr>
                </a:p>
              </p:txBody>
            </p:sp>
          </p:grpSp>
          <p:pic>
            <p:nvPicPr>
              <p:cNvPr id="62" name="图片 61">
                <a:extLst>
                  <a:ext uri="{FF2B5EF4-FFF2-40B4-BE49-F238E27FC236}">
                    <a16:creationId xmlns:a16="http://schemas.microsoft.com/office/drawing/2014/main" id="{97118C22-FF0F-491E-B83E-D8998587CB39}"/>
                  </a:ext>
                </a:extLst>
              </p:cNvPr>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a:extLst>
                <a:ext uri="{FF2B5EF4-FFF2-40B4-BE49-F238E27FC236}">
                  <a16:creationId xmlns:a16="http://schemas.microsoft.com/office/drawing/2014/main" id="{4BBC7382-C272-4107-B921-A8A35137EC77}"/>
                </a:ext>
              </a:extLst>
            </p:cNvPr>
            <p:cNvGrpSpPr/>
            <p:nvPr/>
          </p:nvGrpSpPr>
          <p:grpSpPr>
            <a:xfrm>
              <a:off x="3806186" y="407561"/>
              <a:ext cx="4293877" cy="707886"/>
              <a:chOff x="3806186" y="570121"/>
              <a:chExt cx="4293877" cy="707886"/>
            </a:xfrm>
          </p:grpSpPr>
          <p:sp>
            <p:nvSpPr>
              <p:cNvPr id="58" name="文本框 57">
                <a:extLst>
                  <a:ext uri="{FF2B5EF4-FFF2-40B4-BE49-F238E27FC236}">
                    <a16:creationId xmlns:a16="http://schemas.microsoft.com/office/drawing/2014/main" id="{B1ADDDD2-D572-4FA9-A7C8-9955A498A5A8}"/>
                  </a:ext>
                </a:extLst>
              </p:cNvPr>
              <p:cNvSpPr txBox="1"/>
              <p:nvPr/>
            </p:nvSpPr>
            <p:spPr>
              <a:xfrm>
                <a:off x="4426851" y="570121"/>
                <a:ext cx="3023969"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rPr>
                  <a:t>Plan of Talk</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a:cs typeface="+mn-cs"/>
                </a:endParaRPr>
              </a:p>
            </p:txBody>
          </p:sp>
          <p:cxnSp>
            <p:nvCxnSpPr>
              <p:cNvPr id="59" name="直接连接符 58">
                <a:extLst>
                  <a:ext uri="{FF2B5EF4-FFF2-40B4-BE49-F238E27FC236}">
                    <a16:creationId xmlns:a16="http://schemas.microsoft.com/office/drawing/2014/main" id="{E11111B8-5A11-41FC-9E30-7EBEF0CF94F5}"/>
                  </a:ext>
                </a:extLst>
              </p:cNvPr>
              <p:cNvCxnSpPr/>
              <p:nvPr/>
            </p:nvCxnSpPr>
            <p:spPr>
              <a:xfrm>
                <a:off x="7467603"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a:extLst>
                  <a:ext uri="{FF2B5EF4-FFF2-40B4-BE49-F238E27FC236}">
                    <a16:creationId xmlns:a16="http://schemas.microsoft.com/office/drawing/2014/main" id="{5AE04AF2-4730-4E6C-9F04-E05B333D85D8}"/>
                  </a:ext>
                </a:extLst>
              </p:cNvPr>
              <p:cNvCxnSpPr/>
              <p:nvPr/>
            </p:nvCxnSpPr>
            <p:spPr>
              <a:xfrm>
                <a:off x="3806186"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3" name="组合 56">
            <a:extLst>
              <a:ext uri="{FF2B5EF4-FFF2-40B4-BE49-F238E27FC236}">
                <a16:creationId xmlns:a16="http://schemas.microsoft.com/office/drawing/2014/main" id="{4D84B443-1B56-8917-3D1D-C6696EF69EC9}"/>
              </a:ext>
            </a:extLst>
          </p:cNvPr>
          <p:cNvGrpSpPr/>
          <p:nvPr/>
        </p:nvGrpSpPr>
        <p:grpSpPr>
          <a:xfrm>
            <a:off x="2039718" y="2826302"/>
            <a:ext cx="8112567" cy="683557"/>
            <a:chOff x="1821099" y="2336592"/>
            <a:chExt cx="5786471" cy="683557"/>
          </a:xfrm>
        </p:grpSpPr>
        <p:grpSp>
          <p:nvGrpSpPr>
            <p:cNvPr id="4" name="组合 71">
              <a:extLst>
                <a:ext uri="{FF2B5EF4-FFF2-40B4-BE49-F238E27FC236}">
                  <a16:creationId xmlns:a16="http://schemas.microsoft.com/office/drawing/2014/main" id="{D699F05C-CA08-9779-8A6A-D5DDF7433BE5}"/>
                </a:ext>
              </a:extLst>
            </p:cNvPr>
            <p:cNvGrpSpPr/>
            <p:nvPr/>
          </p:nvGrpSpPr>
          <p:grpSpPr>
            <a:xfrm>
              <a:off x="1821099" y="2336592"/>
              <a:ext cx="5786469" cy="683557"/>
              <a:chOff x="5241839" y="889091"/>
              <a:chExt cx="6210469" cy="733644"/>
            </a:xfrm>
          </p:grpSpPr>
          <p:grpSp>
            <p:nvGrpSpPr>
              <p:cNvPr id="6" name="组合 73">
                <a:extLst>
                  <a:ext uri="{FF2B5EF4-FFF2-40B4-BE49-F238E27FC236}">
                    <a16:creationId xmlns:a16="http://schemas.microsoft.com/office/drawing/2014/main" id="{8D3DFAAF-A53B-E3D8-2799-C7D9B35A8678}"/>
                  </a:ext>
                </a:extLst>
              </p:cNvPr>
              <p:cNvGrpSpPr/>
              <p:nvPr/>
            </p:nvGrpSpPr>
            <p:grpSpPr>
              <a:xfrm>
                <a:off x="5241839" y="889091"/>
                <a:ext cx="6210469" cy="733644"/>
                <a:chOff x="5241842" y="888785"/>
                <a:chExt cx="3595000" cy="424678"/>
              </a:xfrm>
            </p:grpSpPr>
            <p:sp>
              <p:nvSpPr>
                <p:cNvPr id="8" name="矩形: 对角圆角 75">
                  <a:extLst>
                    <a:ext uri="{FF2B5EF4-FFF2-40B4-BE49-F238E27FC236}">
                      <a16:creationId xmlns:a16="http://schemas.microsoft.com/office/drawing/2014/main" id="{A79AA021-E9BF-78B8-5DAD-90E9A2E7E7A0}"/>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9" name="任意多边形: 形状 76">
                  <a:extLst>
                    <a:ext uri="{FF2B5EF4-FFF2-40B4-BE49-F238E27FC236}">
                      <a16:creationId xmlns:a16="http://schemas.microsoft.com/office/drawing/2014/main" id="{047DA9F1-AD7E-2AEE-7F2C-F1A2D308B80B}"/>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7" name="文本框 74">
                <a:extLst>
                  <a:ext uri="{FF2B5EF4-FFF2-40B4-BE49-F238E27FC236}">
                    <a16:creationId xmlns:a16="http://schemas.microsoft.com/office/drawing/2014/main" id="{F3A705B9-721E-BADC-FC98-9BB41F7622C7}"/>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 name="文本框 72">
              <a:extLst>
                <a:ext uri="{FF2B5EF4-FFF2-40B4-BE49-F238E27FC236}">
                  <a16:creationId xmlns:a16="http://schemas.microsoft.com/office/drawing/2014/main" id="{6D7BA0ED-53A9-AD89-FB17-1124A5E46DA4}"/>
                </a:ext>
              </a:extLst>
            </p:cNvPr>
            <p:cNvSpPr txBox="1"/>
            <p:nvPr/>
          </p:nvSpPr>
          <p:spPr>
            <a:xfrm>
              <a:off x="2504570" y="2468221"/>
              <a:ext cx="5103000" cy="424732"/>
            </a:xfrm>
            <a:prstGeom prst="rect">
              <a:avLst/>
            </a:prstGeom>
            <a:noFill/>
          </p:spPr>
          <p:txBody>
            <a:bodyPr wrap="square">
              <a:spAutoFit/>
            </a:bodyPr>
            <a:lstStyle/>
            <a:p>
              <a:pPr marL="0" marR="0" lvl="0" indent="0" defTabSz="1244600" rtl="0" eaLnBrk="1" fontAlgn="auto" latinLnBrk="0" hangingPunct="1">
                <a:lnSpc>
                  <a:spcPct val="90000"/>
                </a:lnSpc>
                <a:spcBef>
                  <a:spcPts val="0"/>
                </a:spcBef>
                <a:spcAft>
                  <a:spcPct val="35000"/>
                </a:spcAft>
                <a:buClrTx/>
                <a:buSzTx/>
                <a:buFontTx/>
                <a:buNone/>
                <a:tabLst/>
                <a:defRPr/>
              </a:pP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Beam</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lang="en-US" altLang="zh-CN" sz="2400" b="1" kern="0" dirty="0">
                  <a:solidFill>
                    <a:prstClr val="black">
                      <a:lumMod val="95000"/>
                      <a:lumOff val="5000"/>
                    </a:prstClr>
                  </a:solidFill>
                  <a:ea typeface="微软雅黑"/>
                  <a:cs typeface="+mn-ea"/>
                  <a:sym typeface="+mn-lt"/>
                </a:rPr>
                <a:t>d</a:t>
              </a:r>
              <a:r>
                <a:rPr kumimoji="0" lang="en-US" altLang="zh-CN" sz="2400" b="1" i="0" u="none" strike="noStrike" kern="0" cap="none" spc="0" normalizeH="0" baseline="0" noProof="0" dirty="0" err="1">
                  <a:ln>
                    <a:noFill/>
                  </a:ln>
                  <a:solidFill>
                    <a:prstClr val="black">
                      <a:lumMod val="95000"/>
                      <a:lumOff val="5000"/>
                    </a:prstClr>
                  </a:solidFill>
                  <a:effectLst/>
                  <a:uLnTx/>
                  <a:uFillTx/>
                  <a:ea typeface="微软雅黑"/>
                  <a:cs typeface="+mn-ea"/>
                  <a:sym typeface="+mn-lt"/>
                </a:rPr>
                <a:t>ynamics</a:t>
              </a:r>
              <a:r>
                <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 </a:t>
              </a:r>
              <a:r>
                <a:rPr kumimoji="0" lang="en-US"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and parallel computing</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0" name="组合 56">
            <a:extLst>
              <a:ext uri="{FF2B5EF4-FFF2-40B4-BE49-F238E27FC236}">
                <a16:creationId xmlns:a16="http://schemas.microsoft.com/office/drawing/2014/main" id="{87DE8360-14EE-8126-77F9-06DC0E745598}"/>
              </a:ext>
            </a:extLst>
          </p:cNvPr>
          <p:cNvGrpSpPr/>
          <p:nvPr/>
        </p:nvGrpSpPr>
        <p:grpSpPr>
          <a:xfrm>
            <a:off x="2039718" y="3825664"/>
            <a:ext cx="8112570" cy="683557"/>
            <a:chOff x="1821099" y="2336592"/>
            <a:chExt cx="5786471" cy="683557"/>
          </a:xfrm>
        </p:grpSpPr>
        <p:grpSp>
          <p:nvGrpSpPr>
            <p:cNvPr id="11" name="组合 71">
              <a:extLst>
                <a:ext uri="{FF2B5EF4-FFF2-40B4-BE49-F238E27FC236}">
                  <a16:creationId xmlns:a16="http://schemas.microsoft.com/office/drawing/2014/main" id="{926C09E8-5FF6-858E-4490-8D7F04A4AA0B}"/>
                </a:ext>
              </a:extLst>
            </p:cNvPr>
            <p:cNvGrpSpPr/>
            <p:nvPr/>
          </p:nvGrpSpPr>
          <p:grpSpPr>
            <a:xfrm>
              <a:off x="1821099" y="2336592"/>
              <a:ext cx="5786469" cy="683557"/>
              <a:chOff x="5241839" y="889091"/>
              <a:chExt cx="6210469" cy="733644"/>
            </a:xfrm>
          </p:grpSpPr>
          <p:grpSp>
            <p:nvGrpSpPr>
              <p:cNvPr id="13" name="组合 73">
                <a:extLst>
                  <a:ext uri="{FF2B5EF4-FFF2-40B4-BE49-F238E27FC236}">
                    <a16:creationId xmlns:a16="http://schemas.microsoft.com/office/drawing/2014/main" id="{C4535393-1C52-8484-236A-41C2075B7557}"/>
                  </a:ext>
                </a:extLst>
              </p:cNvPr>
              <p:cNvGrpSpPr/>
              <p:nvPr/>
            </p:nvGrpSpPr>
            <p:grpSpPr>
              <a:xfrm>
                <a:off x="5241839" y="889091"/>
                <a:ext cx="6210469" cy="733644"/>
                <a:chOff x="5241842" y="888785"/>
                <a:chExt cx="3595000" cy="424678"/>
              </a:xfrm>
            </p:grpSpPr>
            <p:sp>
              <p:nvSpPr>
                <p:cNvPr id="15" name="矩形: 对角圆角 75">
                  <a:extLst>
                    <a:ext uri="{FF2B5EF4-FFF2-40B4-BE49-F238E27FC236}">
                      <a16:creationId xmlns:a16="http://schemas.microsoft.com/office/drawing/2014/main" id="{C24E2D6F-B1FF-2091-A852-ED7592E1A737}"/>
                    </a:ext>
                  </a:extLst>
                </p:cNvPr>
                <p:cNvSpPr/>
                <p:nvPr/>
              </p:nvSpPr>
              <p:spPr>
                <a:xfrm flipH="1">
                  <a:off x="5241842" y="891540"/>
                  <a:ext cx="3595000"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16" name="任意多边形: 形状 76">
                  <a:extLst>
                    <a:ext uri="{FF2B5EF4-FFF2-40B4-BE49-F238E27FC236}">
                      <a16:creationId xmlns:a16="http://schemas.microsoft.com/office/drawing/2014/main" id="{8FC41678-969B-8AA7-42F4-BCB8801223D9}"/>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14" name="文本框 74">
                <a:extLst>
                  <a:ext uri="{FF2B5EF4-FFF2-40B4-BE49-F238E27FC236}">
                    <a16:creationId xmlns:a16="http://schemas.microsoft.com/office/drawing/2014/main" id="{DFB673BF-3159-4BD6-143D-69A2C51FA15F}"/>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2" name="文本框 72">
              <a:extLst>
                <a:ext uri="{FF2B5EF4-FFF2-40B4-BE49-F238E27FC236}">
                  <a16:creationId xmlns:a16="http://schemas.microsoft.com/office/drawing/2014/main" id="{BB1A54D1-5C4D-2634-54E3-09030CA39A23}"/>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kumimoji="0" lang="en-GB" altLang="zh-CN" sz="2400" b="1" i="0" u="none" strike="noStrike" kern="0" cap="none" spc="0" normalizeH="0" baseline="0" noProof="0" dirty="0">
                  <a:ln>
                    <a:noFill/>
                  </a:ln>
                  <a:solidFill>
                    <a:prstClr val="black">
                      <a:lumMod val="95000"/>
                      <a:lumOff val="5000"/>
                    </a:prstClr>
                  </a:solidFill>
                  <a:effectLst/>
                  <a:uLnTx/>
                  <a:uFillTx/>
                  <a:ea typeface="微软雅黑"/>
                  <a:cs typeface="+mn-ea"/>
                  <a:sym typeface="+mn-lt"/>
                </a:rPr>
                <a:t>RF system &amp; HTS magnet</a:t>
              </a:r>
              <a:endParaRPr kumimoji="0" lang="zh-CN" altLang="en-US" sz="2400" b="1" i="0" u="none" strike="noStrike" kern="0" cap="none" spc="0" normalizeH="0" baseline="0" noProof="0" dirty="0">
                <a:ln>
                  <a:noFill/>
                </a:ln>
                <a:solidFill>
                  <a:prstClr val="black">
                    <a:lumMod val="95000"/>
                    <a:lumOff val="5000"/>
                  </a:prstClr>
                </a:solidFill>
                <a:effectLst/>
                <a:uLnTx/>
                <a:uFillTx/>
                <a:ea typeface="微软雅黑"/>
                <a:cs typeface="+mn-ea"/>
                <a:sym typeface="+mn-lt"/>
              </a:endParaRPr>
            </a:p>
          </p:txBody>
        </p:sp>
      </p:grpSp>
      <p:grpSp>
        <p:nvGrpSpPr>
          <p:cNvPr id="17" name="组合 56">
            <a:extLst>
              <a:ext uri="{FF2B5EF4-FFF2-40B4-BE49-F238E27FC236}">
                <a16:creationId xmlns:a16="http://schemas.microsoft.com/office/drawing/2014/main" id="{336FEA25-CA35-7F47-6071-32A37E74F7A4}"/>
              </a:ext>
            </a:extLst>
          </p:cNvPr>
          <p:cNvGrpSpPr/>
          <p:nvPr/>
        </p:nvGrpSpPr>
        <p:grpSpPr>
          <a:xfrm>
            <a:off x="2039718" y="4833609"/>
            <a:ext cx="8112570" cy="683557"/>
            <a:chOff x="1821099" y="2336592"/>
            <a:chExt cx="5786471" cy="683557"/>
          </a:xfrm>
        </p:grpSpPr>
        <p:grpSp>
          <p:nvGrpSpPr>
            <p:cNvPr id="18" name="组合 71">
              <a:extLst>
                <a:ext uri="{FF2B5EF4-FFF2-40B4-BE49-F238E27FC236}">
                  <a16:creationId xmlns:a16="http://schemas.microsoft.com/office/drawing/2014/main" id="{86C4368A-0908-E41D-B4ED-C2B6BE55E9ED}"/>
                </a:ext>
              </a:extLst>
            </p:cNvPr>
            <p:cNvGrpSpPr/>
            <p:nvPr/>
          </p:nvGrpSpPr>
          <p:grpSpPr>
            <a:xfrm>
              <a:off x="1821099" y="2336592"/>
              <a:ext cx="5786471" cy="683557"/>
              <a:chOff x="5241839" y="889091"/>
              <a:chExt cx="6210471" cy="733644"/>
            </a:xfrm>
          </p:grpSpPr>
          <p:grpSp>
            <p:nvGrpSpPr>
              <p:cNvPr id="20" name="组合 73">
                <a:extLst>
                  <a:ext uri="{FF2B5EF4-FFF2-40B4-BE49-F238E27FC236}">
                    <a16:creationId xmlns:a16="http://schemas.microsoft.com/office/drawing/2014/main" id="{FA4ED064-2426-E3AD-EE73-5ACDDD2F168F}"/>
                  </a:ext>
                </a:extLst>
              </p:cNvPr>
              <p:cNvGrpSpPr/>
              <p:nvPr/>
            </p:nvGrpSpPr>
            <p:grpSpPr>
              <a:xfrm>
                <a:off x="5241839" y="889091"/>
                <a:ext cx="6210471" cy="733644"/>
                <a:chOff x="5241842" y="888785"/>
                <a:chExt cx="3595001" cy="424678"/>
              </a:xfrm>
            </p:grpSpPr>
            <p:sp>
              <p:nvSpPr>
                <p:cNvPr id="22" name="矩形: 对角圆角 75">
                  <a:extLst>
                    <a:ext uri="{FF2B5EF4-FFF2-40B4-BE49-F238E27FC236}">
                      <a16:creationId xmlns:a16="http://schemas.microsoft.com/office/drawing/2014/main" id="{10966C2F-74BA-3549-A5D5-0ED34578A4B3}"/>
                    </a:ext>
                  </a:extLst>
                </p:cNvPr>
                <p:cNvSpPr/>
                <p:nvPr/>
              </p:nvSpPr>
              <p:spPr>
                <a:xfrm flipH="1">
                  <a:off x="5241842" y="891540"/>
                  <a:ext cx="3595001"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23" name="任意多边形: 形状 76">
                  <a:extLst>
                    <a:ext uri="{FF2B5EF4-FFF2-40B4-BE49-F238E27FC236}">
                      <a16:creationId xmlns:a16="http://schemas.microsoft.com/office/drawing/2014/main" id="{E643D465-5DA9-19B7-AC5C-29F21C1B4642}"/>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1" name="文本框 74">
                <a:extLst>
                  <a:ext uri="{FF2B5EF4-FFF2-40B4-BE49-F238E27FC236}">
                    <a16:creationId xmlns:a16="http://schemas.microsoft.com/office/drawing/2014/main" id="{8D5DB7EE-6C01-8D84-02EF-163DEBAC2D5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19" name="文本框 72">
              <a:extLst>
                <a:ext uri="{FF2B5EF4-FFF2-40B4-BE49-F238E27FC236}">
                  <a16:creationId xmlns:a16="http://schemas.microsoft.com/office/drawing/2014/main" id="{27FF055C-8BA3-4122-D786-E287572457B4}"/>
                </a:ext>
              </a:extLst>
            </p:cNvPr>
            <p:cNvSpPr txBox="1"/>
            <p:nvPr/>
          </p:nvSpPr>
          <p:spPr>
            <a:xfrm>
              <a:off x="2504570" y="2468221"/>
              <a:ext cx="5103000" cy="424732"/>
            </a:xfrm>
            <a:prstGeom prst="rect">
              <a:avLst/>
            </a:prstGeom>
            <a:noFill/>
          </p:spPr>
          <p:txBody>
            <a:bodyPr wrap="square">
              <a:spAutoFit/>
            </a:bodyPr>
            <a:lstStyle/>
            <a:p>
              <a:pPr defTabSz="1244600">
                <a:lnSpc>
                  <a:spcPct val="90000"/>
                </a:lnSpc>
                <a:spcAft>
                  <a:spcPct val="35000"/>
                </a:spcAft>
                <a:defRPr/>
              </a:pPr>
              <a:r>
                <a:rPr lang="en-US" sz="2400" b="1">
                  <a:latin typeface="+mn-ea"/>
                </a:rPr>
                <a:t>P</a:t>
              </a:r>
              <a:r>
                <a:rPr lang="en-US" sz="2400" b="1">
                  <a:effectLst/>
                  <a:latin typeface="+mn-ea"/>
                </a:rPr>
                <a:t>ossible muon applications</a:t>
              </a:r>
              <a:endParaRPr kumimoji="0" lang="zh-CN" altLang="en-US" sz="2400" b="1" i="0" u="none" strike="noStrike" kern="0" cap="none" spc="0" normalizeH="0" baseline="0" noProof="0" dirty="0">
                <a:ln>
                  <a:noFill/>
                </a:ln>
                <a:effectLst/>
                <a:uLnTx/>
                <a:uFillTx/>
                <a:latin typeface="+mn-ea"/>
                <a:cs typeface="+mn-ea"/>
                <a:sym typeface="+mn-lt"/>
              </a:endParaRPr>
            </a:p>
          </p:txBody>
        </p:sp>
      </p:grpSp>
      <p:grpSp>
        <p:nvGrpSpPr>
          <p:cNvPr id="24" name="组合 56">
            <a:extLst>
              <a:ext uri="{FF2B5EF4-FFF2-40B4-BE49-F238E27FC236}">
                <a16:creationId xmlns:a16="http://schemas.microsoft.com/office/drawing/2014/main" id="{88FA032D-3EA6-9D18-FDBD-8ECEDDE756C6}"/>
              </a:ext>
            </a:extLst>
          </p:cNvPr>
          <p:cNvGrpSpPr/>
          <p:nvPr/>
        </p:nvGrpSpPr>
        <p:grpSpPr>
          <a:xfrm>
            <a:off x="2039718" y="5766882"/>
            <a:ext cx="8112570" cy="683557"/>
            <a:chOff x="1821099" y="2336592"/>
            <a:chExt cx="6145163" cy="683557"/>
          </a:xfrm>
        </p:grpSpPr>
        <p:grpSp>
          <p:nvGrpSpPr>
            <p:cNvPr id="25" name="组合 71">
              <a:extLst>
                <a:ext uri="{FF2B5EF4-FFF2-40B4-BE49-F238E27FC236}">
                  <a16:creationId xmlns:a16="http://schemas.microsoft.com/office/drawing/2014/main" id="{97E90E99-15FA-0E0C-EE36-48F0D5A79359}"/>
                </a:ext>
              </a:extLst>
            </p:cNvPr>
            <p:cNvGrpSpPr/>
            <p:nvPr/>
          </p:nvGrpSpPr>
          <p:grpSpPr>
            <a:xfrm>
              <a:off x="1821099" y="2336592"/>
              <a:ext cx="6145163" cy="683557"/>
              <a:chOff x="5241839" y="889091"/>
              <a:chExt cx="6595446" cy="733644"/>
            </a:xfrm>
          </p:grpSpPr>
          <p:grpSp>
            <p:nvGrpSpPr>
              <p:cNvPr id="27" name="组合 73">
                <a:extLst>
                  <a:ext uri="{FF2B5EF4-FFF2-40B4-BE49-F238E27FC236}">
                    <a16:creationId xmlns:a16="http://schemas.microsoft.com/office/drawing/2014/main" id="{3AAF45F8-6CED-C3B8-FE3E-D98C3730962F}"/>
                  </a:ext>
                </a:extLst>
              </p:cNvPr>
              <p:cNvGrpSpPr/>
              <p:nvPr/>
            </p:nvGrpSpPr>
            <p:grpSpPr>
              <a:xfrm>
                <a:off x="5241839" y="889091"/>
                <a:ext cx="6595446" cy="733644"/>
                <a:chOff x="5241842" y="888785"/>
                <a:chExt cx="3817848" cy="424678"/>
              </a:xfrm>
            </p:grpSpPr>
            <p:sp>
              <p:nvSpPr>
                <p:cNvPr id="29" name="矩形: 对角圆角 75">
                  <a:extLst>
                    <a:ext uri="{FF2B5EF4-FFF2-40B4-BE49-F238E27FC236}">
                      <a16:creationId xmlns:a16="http://schemas.microsoft.com/office/drawing/2014/main" id="{BCD1E0C0-AA41-AD52-75E4-3B1F85279101}"/>
                    </a:ext>
                  </a:extLst>
                </p:cNvPr>
                <p:cNvSpPr/>
                <p:nvPr/>
              </p:nvSpPr>
              <p:spPr>
                <a:xfrm flipH="1">
                  <a:off x="5241842" y="891540"/>
                  <a:ext cx="3817848"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sp>
              <p:nvSpPr>
                <p:cNvPr id="30" name="任意多边形: 形状 76">
                  <a:extLst>
                    <a:ext uri="{FF2B5EF4-FFF2-40B4-BE49-F238E27FC236}">
                      <a16:creationId xmlns:a16="http://schemas.microsoft.com/office/drawing/2014/main" id="{0C21F2C8-5388-96A6-292B-4BAB22E1F7E1}"/>
                    </a:ext>
                  </a:extLst>
                </p:cNvPr>
                <p:cNvSpPr/>
                <p:nvPr/>
              </p:nvSpPr>
              <p:spPr>
                <a:xfrm>
                  <a:off x="5303407" y="888785"/>
                  <a:ext cx="319455"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cs"/>
                  </a:endParaRPr>
                </a:p>
              </p:txBody>
            </p:sp>
          </p:grpSp>
          <p:sp>
            <p:nvSpPr>
              <p:cNvPr id="28" name="文本框 74">
                <a:extLst>
                  <a:ext uri="{FF2B5EF4-FFF2-40B4-BE49-F238E27FC236}">
                    <a16:creationId xmlns:a16="http://schemas.microsoft.com/office/drawing/2014/main" id="{30A03831-C4C2-CCF8-5BA0-E00CEA268A44}"/>
                  </a:ext>
                </a:extLst>
              </p:cNvPr>
              <p:cNvSpPr txBox="1"/>
              <p:nvPr/>
            </p:nvSpPr>
            <p:spPr>
              <a:xfrm>
                <a:off x="5472172" y="962808"/>
                <a:ext cx="303912"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5</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26" name="文本框 72">
              <a:extLst>
                <a:ext uri="{FF2B5EF4-FFF2-40B4-BE49-F238E27FC236}">
                  <a16:creationId xmlns:a16="http://schemas.microsoft.com/office/drawing/2014/main" id="{CD890270-124A-B48E-6743-3097C513BED9}"/>
                </a:ext>
              </a:extLst>
            </p:cNvPr>
            <p:cNvSpPr txBox="1"/>
            <p:nvPr/>
          </p:nvSpPr>
          <p:spPr>
            <a:xfrm>
              <a:off x="2504570" y="2468221"/>
              <a:ext cx="5434606" cy="424732"/>
            </a:xfrm>
            <a:prstGeom prst="rect">
              <a:avLst/>
            </a:prstGeom>
            <a:noFill/>
          </p:spPr>
          <p:txBody>
            <a:bodyPr wrap="square">
              <a:spAutoFit/>
            </a:bodyPr>
            <a:lstStyle/>
            <a:p>
              <a:pPr defTabSz="1244600">
                <a:lnSpc>
                  <a:spcPct val="90000"/>
                </a:lnSpc>
                <a:spcAft>
                  <a:spcPct val="35000"/>
                </a:spcAft>
                <a:defRPr/>
              </a:pPr>
              <a:r>
                <a:rPr kumimoji="0" lang="en-US" altLang="zh-CN" sz="2400" b="1" i="0" u="none" strike="noStrike" kern="0" cap="none" spc="0" normalizeH="0" baseline="0" noProof="0" dirty="0">
                  <a:ln>
                    <a:noFill/>
                  </a:ln>
                  <a:solidFill>
                    <a:srgbClr val="C00000"/>
                  </a:solidFill>
                  <a:effectLst/>
                  <a:uLnTx/>
                  <a:uFillTx/>
                  <a:ea typeface="微软雅黑"/>
                  <a:cs typeface="+mn-ea"/>
                  <a:sym typeface="+mn-lt"/>
                </a:rPr>
                <a:t>Summary</a:t>
              </a:r>
              <a:endParaRPr kumimoji="0" lang="zh-CN" altLang="en-US" sz="2400" b="1" i="0" u="none" strike="noStrike" kern="0" cap="none" spc="0" normalizeH="0" baseline="0" noProof="0" dirty="0">
                <a:ln>
                  <a:noFill/>
                </a:ln>
                <a:solidFill>
                  <a:srgbClr val="C00000"/>
                </a:solidFill>
                <a:effectLst/>
                <a:uLnTx/>
                <a:uFillTx/>
                <a:ea typeface="微软雅黑"/>
                <a:cs typeface="+mn-ea"/>
                <a:sym typeface="+mn-lt"/>
              </a:endParaRPr>
            </a:p>
          </p:txBody>
        </p:sp>
      </p:grpSp>
    </p:spTree>
    <p:extLst>
      <p:ext uri="{BB962C8B-B14F-4D97-AF65-F5344CB8AC3E}">
        <p14:creationId xmlns:p14="http://schemas.microsoft.com/office/powerpoint/2010/main" val="4150476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a:spLocks/>
          </p:cNvSpPr>
          <p:nvPr/>
        </p:nvSpPr>
        <p:spPr>
          <a:xfrm>
            <a:off x="515937" y="1383795"/>
            <a:ext cx="11160125" cy="4654544"/>
          </a:xfrm>
          <a:prstGeom prst="rect">
            <a:avLst/>
          </a:prstGeom>
          <a:noFill/>
          <a:ln>
            <a:noFill/>
          </a:ln>
        </p:spPr>
        <p:txBody>
          <a:bodyPr wrap="square">
            <a:spAutoFit/>
          </a:bodyPr>
          <a:lstStyle>
            <a:defPPr>
              <a:defRPr lang="zh-CN"/>
            </a:defPPr>
            <a:lvl1pPr>
              <a:defRPr sz="2800" b="1">
                <a:solidFill>
                  <a:schemeClr val="bg1"/>
                </a:solidFill>
                <a:latin typeface="Arial" panose="020B0604020202020204" pitchFamily="34" charset="0"/>
                <a:ea typeface="宋体" panose="02010600030101010101" pitchFamily="2" charset="-122"/>
              </a:defRPr>
            </a:lvl1pPr>
          </a:lstStyle>
          <a:p>
            <a:pPr marL="457200" indent="-457200" algn="just">
              <a:lnSpc>
                <a:spcPct val="150000"/>
              </a:lnSpc>
              <a:buFont typeface="Wingdings" pitchFamily="2" charset="2"/>
              <a:buChar char="q"/>
            </a:pP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a:t>
            </a:r>
            <a:r>
              <a:rPr lang="zh-CN" altLang="en-US"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CW FFA </a:t>
            </a:r>
            <a:r>
              <a:rPr lang="en-US" altLang="zh-CN"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is proposed by CIAE to produce a 2GeV/6MW proton beam.</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p>
          <a:p>
            <a:pPr marL="457200" indent="-457200" algn="just">
              <a:lnSpc>
                <a:spcPct val="150000"/>
              </a:lnSpc>
              <a:buFont typeface="Wingdings" pitchFamily="2" charset="2"/>
              <a:buChar char="q"/>
            </a:pP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Beam dynamics results show good isochronism towards 2 GeV and have a very large phase space acceptance. The turn separation can be increased to ~3 cm with 5 additional cavities and off-centered injection, which seems to be enough for single</a:t>
            </a:r>
            <a:r>
              <a:rPr lang="zh-CN" altLang="en-US"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turn extraction</a:t>
            </a:r>
            <a:r>
              <a:rPr lang="zh-CN" altLang="en-US"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and</a:t>
            </a:r>
            <a:r>
              <a:rPr lang="zh-CN" altLang="en-US"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for</a:t>
            </a:r>
            <a:r>
              <a:rPr lang="zh-CN" altLang="en-US"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providing</a:t>
            </a:r>
            <a:r>
              <a:rPr lang="zh-CN" altLang="en-US"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pulsed</a:t>
            </a:r>
            <a:r>
              <a:rPr lang="zh-CN" altLang="en-US"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beam</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p>
          <a:p>
            <a:pPr marL="457200" indent="-457200" algn="just">
              <a:lnSpc>
                <a:spcPct val="150000"/>
              </a:lnSpc>
              <a:buFont typeface="Wingdings" pitchFamily="2" charset="2"/>
              <a:buChar char="q"/>
            </a:pP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R&amp;D Activities for key components, including the </a:t>
            </a:r>
            <a:r>
              <a:rPr lang="en-US" altLang="zh-CN"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1:4 HTS magnet and the high energy efficiency RF system</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are finished for the 2 GeV high power CW FFA accelerator complex.</a:t>
            </a:r>
          </a:p>
          <a:p>
            <a:pPr marL="457200" indent="-457200" algn="just">
              <a:lnSpc>
                <a:spcPct val="150000"/>
              </a:lnSpc>
              <a:buFont typeface="Wingdings" pitchFamily="2" charset="2"/>
              <a:buChar char="q"/>
            </a:pP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Some potential muon applications are exciting based on </a:t>
            </a:r>
            <a:r>
              <a:rPr lang="en-US" altLang="zh-CN" sz="2000" dirty="0">
                <a:solidFill>
                  <a:srgbClr val="C00000"/>
                </a:solidFill>
                <a:latin typeface="Microsoft YaHei" panose="020B0503020204020204" pitchFamily="34" charset="-122"/>
                <a:ea typeface="Microsoft YaHei" panose="020B0503020204020204" pitchFamily="34" charset="-122"/>
                <a:cs typeface="Times New Roman" panose="02020603050405020304" pitchFamily="18" charset="0"/>
              </a:rPr>
              <a:t>6 MW proton beam</a:t>
            </a:r>
            <a:r>
              <a:rPr lang="en-US" altLang="zh-CN" sz="200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We are looking forward to more users and cooperation.</a:t>
            </a:r>
          </a:p>
        </p:txBody>
      </p:sp>
      <p:sp>
        <p:nvSpPr>
          <p:cNvPr id="2" name="文本框 5">
            <a:extLst>
              <a:ext uri="{FF2B5EF4-FFF2-40B4-BE49-F238E27FC236}">
                <a16:creationId xmlns:a16="http://schemas.microsoft.com/office/drawing/2014/main" id="{2EC87D6C-A9EE-9D9A-DA1C-D18DBFC7C6AD}"/>
              </a:ext>
            </a:extLst>
          </p:cNvPr>
          <p:cNvSpPr txBox="1"/>
          <p:nvPr/>
        </p:nvSpPr>
        <p:spPr>
          <a:xfrm>
            <a:off x="1" y="25376"/>
            <a:ext cx="12192000" cy="853952"/>
          </a:xfrm>
          <a:prstGeom prst="rect">
            <a:avLst/>
          </a:prstGeom>
          <a:noFill/>
        </p:spPr>
        <p:txBody>
          <a:bodyPr wrap="square" rtlCol="0">
            <a:spAutoFit/>
          </a:bodyPr>
          <a:lstStyle/>
          <a:p>
            <a:pPr algn="ctr">
              <a:lnSpc>
                <a:spcPct val="110000"/>
              </a:lnSpc>
              <a:defRPr/>
            </a:pPr>
            <a:r>
              <a:rPr lang="en-GB" altLang="zh-CN" sz="4800" b="1" dirty="0">
                <a:solidFill>
                  <a:schemeClr val="bg1"/>
                </a:solidFill>
                <a:latin typeface="Bahnschrift SemiLight Condensed" panose="020B0502040204020203" pitchFamily="34" charset="0"/>
                <a:ea typeface="微软雅黑" panose="020B0503020204020204" pitchFamily="34" charset="-122"/>
                <a:sym typeface="+mn-lt"/>
              </a:rPr>
              <a:t>Summary</a:t>
            </a:r>
            <a:endParaRPr lang="en-US" altLang="zh-CN" sz="4800" b="1" dirty="0">
              <a:solidFill>
                <a:schemeClr val="bg1"/>
              </a:solidFill>
              <a:latin typeface="Bahnschrift SemiLight Condensed" panose="020B0502040204020203" pitchFamily="34" charset="0"/>
              <a:ea typeface="微软雅黑" panose="020B0503020204020204" pitchFamily="34" charset="-122"/>
            </a:endParaRPr>
          </a:p>
        </p:txBody>
      </p:sp>
    </p:spTree>
    <p:extLst>
      <p:ext uri="{BB962C8B-B14F-4D97-AF65-F5344CB8AC3E}">
        <p14:creationId xmlns:p14="http://schemas.microsoft.com/office/powerpoint/2010/main" val="17426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48181" y="2585031"/>
            <a:ext cx="9714519" cy="1015663"/>
          </a:xfrm>
          <a:prstGeom prst="rect">
            <a:avLst/>
          </a:prstGeom>
          <a:noFill/>
          <a:ln>
            <a:noFill/>
          </a:ln>
        </p:spPr>
        <p:txBody>
          <a:bodyPr wrap="none" rtlCol="0" anchor="t">
            <a:spAutoFit/>
          </a:bodyPr>
          <a:lstStyle/>
          <a:p>
            <a:pPr algn="ctr"/>
            <a:r>
              <a:rPr lang="en-US" altLang="zh-CN" sz="6000" b="1" dirty="0">
                <a:solidFill>
                  <a:srgbClr val="C00000"/>
                </a:solidFill>
                <a:effectLst>
                  <a:outerShdw blurRad="50800" dist="38100" dir="2700000" algn="tl" rotWithShape="0">
                    <a:prstClr val="black">
                      <a:alpha val="40000"/>
                    </a:prstClr>
                  </a:outerShdw>
                </a:effectLst>
                <a:ea typeface="汉仪君黑-75简" panose="00020600040101010101" charset="-122"/>
              </a:rPr>
              <a:t>Thanks for your attention!</a:t>
            </a:r>
            <a:endParaRPr lang="zh-CN" altLang="en-US" sz="6000" b="1" dirty="0">
              <a:solidFill>
                <a:srgbClr val="C00000"/>
              </a:solidFill>
              <a:effectLst>
                <a:outerShdw blurRad="50800" dist="38100" dir="2700000" algn="tl" rotWithShape="0">
                  <a:prstClr val="black">
                    <a:alpha val="40000"/>
                  </a:prstClr>
                </a:outerShdw>
              </a:effectLst>
              <a:ea typeface="汉仪君黑-75简" panose="0002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a:extLst>
              <a:ext uri="{FF2B5EF4-FFF2-40B4-BE49-F238E27FC236}">
                <a16:creationId xmlns:a16="http://schemas.microsoft.com/office/drawing/2014/main" id="{53E0AC86-AFA7-405E-8D11-8CED07192DBA}"/>
              </a:ext>
            </a:extLst>
          </p:cNvPr>
          <p:cNvSpPr txBox="1"/>
          <p:nvPr/>
        </p:nvSpPr>
        <p:spPr>
          <a:xfrm>
            <a:off x="263788" y="23227"/>
            <a:ext cx="8995799" cy="853952"/>
          </a:xfrm>
          <a:prstGeom prst="rect">
            <a:avLst/>
          </a:prstGeom>
          <a:noFill/>
        </p:spPr>
        <p:txBody>
          <a:bodyPr wrap="square" rtlCol="0">
            <a:spAutoFit/>
          </a:bodyPr>
          <a:lstStyle/>
          <a:p>
            <a:pPr>
              <a:lnSpc>
                <a:spcPct val="110000"/>
              </a:lnSpc>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Project Motivation </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grpSp>
        <p:nvGrpSpPr>
          <p:cNvPr id="3" name="Group 2">
            <a:extLst>
              <a:ext uri="{FF2B5EF4-FFF2-40B4-BE49-F238E27FC236}">
                <a16:creationId xmlns:a16="http://schemas.microsoft.com/office/drawing/2014/main" id="{E1511F78-830A-9AFB-44D3-4AE8937A564F}"/>
              </a:ext>
            </a:extLst>
          </p:cNvPr>
          <p:cNvGrpSpPr/>
          <p:nvPr/>
        </p:nvGrpSpPr>
        <p:grpSpPr>
          <a:xfrm>
            <a:off x="542290" y="1091282"/>
            <a:ext cx="5701903" cy="5217444"/>
            <a:chOff x="542290" y="1089127"/>
            <a:chExt cx="5908627" cy="5519823"/>
          </a:xfrm>
        </p:grpSpPr>
        <p:sp>
          <p:nvSpPr>
            <p:cNvPr id="9" name="矩形 8"/>
            <p:cNvSpPr/>
            <p:nvPr/>
          </p:nvSpPr>
          <p:spPr>
            <a:xfrm>
              <a:off x="893452" y="1171400"/>
              <a:ext cx="5403899" cy="2665083"/>
            </a:xfrm>
            <a:prstGeom prst="rect">
              <a:avLst/>
            </a:prstGeom>
          </p:spPr>
          <p:txBody>
            <a:bodyPr wrap="square">
              <a:spAutoFit/>
            </a:bodyPr>
            <a:lstStyle/>
            <a:p>
              <a:pPr algn="just">
                <a:lnSpc>
                  <a:spcPct val="114000"/>
                </a:lnSpc>
              </a:pPr>
              <a:r>
                <a:rPr lang="fr-FR" sz="2000" b="1"/>
                <a:t>High energy and high current proton accelerators are widely applied in frontier research fields such as nuclear physics and particle physics, national economic fields such as medical application and advanced energy, and even national defense industry and national security</a:t>
              </a:r>
            </a:p>
          </p:txBody>
        </p:sp>
        <p:sp>
          <p:nvSpPr>
            <p:cNvPr id="207" name="矩形 114">
              <a:extLst>
                <a:ext uri="{FF2B5EF4-FFF2-40B4-BE49-F238E27FC236}">
                  <a16:creationId xmlns:a16="http://schemas.microsoft.com/office/drawing/2014/main" id="{60990133-95A4-EFEB-EFA2-48CF2A087C44}"/>
                </a:ext>
              </a:extLst>
            </p:cNvPr>
            <p:cNvSpPr/>
            <p:nvPr/>
          </p:nvSpPr>
          <p:spPr>
            <a:xfrm>
              <a:off x="542290" y="1089127"/>
              <a:ext cx="5908627" cy="551982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sp>
          <p:nvSpPr>
            <p:cNvPr id="208" name="等腰三角形 120">
              <a:extLst>
                <a:ext uri="{FF2B5EF4-FFF2-40B4-BE49-F238E27FC236}">
                  <a16:creationId xmlns:a16="http://schemas.microsoft.com/office/drawing/2014/main" id="{1EFC2439-7883-F5D2-0F26-4E498F66E06A}"/>
                </a:ext>
              </a:extLst>
            </p:cNvPr>
            <p:cNvSpPr>
              <a:spLocks noChangeAspect="1"/>
            </p:cNvSpPr>
            <p:nvPr/>
          </p:nvSpPr>
          <p:spPr>
            <a:xfrm rot="5400000">
              <a:off x="681253" y="1321718"/>
              <a:ext cx="208800" cy="18000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10" name="TextBox 209">
              <a:extLst>
                <a:ext uri="{FF2B5EF4-FFF2-40B4-BE49-F238E27FC236}">
                  <a16:creationId xmlns:a16="http://schemas.microsoft.com/office/drawing/2014/main" id="{09DB746A-28A8-B6C3-5C56-6AEFDE512606}"/>
                </a:ext>
              </a:extLst>
            </p:cNvPr>
            <p:cNvSpPr txBox="1"/>
            <p:nvPr/>
          </p:nvSpPr>
          <p:spPr>
            <a:xfrm>
              <a:off x="921113" y="5246364"/>
              <a:ext cx="5403898" cy="1074526"/>
            </a:xfrm>
            <a:prstGeom prst="rect">
              <a:avLst/>
            </a:prstGeom>
            <a:noFill/>
          </p:spPr>
          <p:txBody>
            <a:bodyPr wrap="square">
              <a:spAutoFit/>
            </a:bodyPr>
            <a:lstStyle/>
            <a:p>
              <a:pPr algn="just"/>
              <a:r>
                <a:rPr lang="fr-FR" sz="2000" b="1"/>
                <a:t>Proton accelerator with an average beam power of </a:t>
              </a:r>
              <a:r>
                <a:rPr lang="fr-FR" sz="2000" b="1">
                  <a:solidFill>
                    <a:srgbClr val="C00000"/>
                  </a:solidFill>
                </a:rPr>
                <a:t>5-10</a:t>
              </a:r>
              <a:r>
                <a:rPr lang="zh-CN" altLang="en-US" sz="2000" b="1">
                  <a:solidFill>
                    <a:srgbClr val="C00000"/>
                  </a:solidFill>
                </a:rPr>
                <a:t> </a:t>
              </a:r>
              <a:r>
                <a:rPr lang="fr-FR" sz="2000" b="1">
                  <a:solidFill>
                    <a:srgbClr val="C00000"/>
                  </a:solidFill>
                </a:rPr>
                <a:t>MW </a:t>
              </a:r>
              <a:r>
                <a:rPr lang="fr-FR" sz="2000" b="1"/>
                <a:t>is the world's </a:t>
              </a:r>
              <a:r>
                <a:rPr lang="fr-FR" sz="2000" b="1">
                  <a:solidFill>
                    <a:srgbClr val="C00000"/>
                  </a:solidFill>
                </a:rPr>
                <a:t>dream machine</a:t>
              </a:r>
              <a:r>
                <a:rPr lang="fr-FR" sz="2000" b="1"/>
                <a:t> for more than 30 years</a:t>
              </a:r>
              <a:r>
                <a:rPr lang="en-CN" sz="2000" b="1"/>
                <a:t>.</a:t>
              </a:r>
              <a:endParaRPr lang="zh-CN" altLang="en-US" sz="2000" b="1" dirty="0"/>
            </a:p>
          </p:txBody>
        </p:sp>
        <p:sp>
          <p:nvSpPr>
            <p:cNvPr id="211" name="等腰三角形 120">
              <a:extLst>
                <a:ext uri="{FF2B5EF4-FFF2-40B4-BE49-F238E27FC236}">
                  <a16:creationId xmlns:a16="http://schemas.microsoft.com/office/drawing/2014/main" id="{2246C1DB-8175-981B-CD9F-6E3CC1B24E8E}"/>
                </a:ext>
              </a:extLst>
            </p:cNvPr>
            <p:cNvSpPr>
              <a:spLocks noChangeAspect="1"/>
            </p:cNvSpPr>
            <p:nvPr/>
          </p:nvSpPr>
          <p:spPr>
            <a:xfrm rot="5400000">
              <a:off x="685564" y="4048571"/>
              <a:ext cx="208800" cy="18377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220" name="直接连接符 122">
              <a:extLst>
                <a:ext uri="{FF2B5EF4-FFF2-40B4-BE49-F238E27FC236}">
                  <a16:creationId xmlns:a16="http://schemas.microsoft.com/office/drawing/2014/main" id="{2B77E2CB-5F0A-C4BD-161B-ED5D328A42DA}"/>
                </a:ext>
              </a:extLst>
            </p:cNvPr>
            <p:cNvCxnSpPr>
              <a:cxnSpLocks/>
            </p:cNvCxnSpPr>
            <p:nvPr/>
          </p:nvCxnSpPr>
          <p:spPr>
            <a:xfrm>
              <a:off x="1144851" y="3851319"/>
              <a:ext cx="483953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418A1ABD-C864-DC46-FC3B-B4FF03E4D253}"/>
                </a:ext>
              </a:extLst>
            </p:cNvPr>
            <p:cNvSpPr txBox="1"/>
            <p:nvPr/>
          </p:nvSpPr>
          <p:spPr>
            <a:xfrm>
              <a:off x="923348" y="3958701"/>
              <a:ext cx="5442019" cy="1180282"/>
            </a:xfrm>
            <a:prstGeom prst="rect">
              <a:avLst/>
            </a:prstGeom>
            <a:noFill/>
          </p:spPr>
          <p:txBody>
            <a:bodyPr wrap="square">
              <a:spAutoFit/>
            </a:bodyPr>
            <a:lstStyle/>
            <a:p>
              <a:pPr algn="just">
                <a:lnSpc>
                  <a:spcPct val="114000"/>
                </a:lnSpc>
              </a:pPr>
              <a:r>
                <a:rPr lang="en-US" sz="2000" b="1"/>
                <a:t>The </a:t>
              </a:r>
              <a:r>
                <a:rPr lang="en-US" sz="2000" b="1">
                  <a:solidFill>
                    <a:schemeClr val="accent5">
                      <a:lumMod val="75000"/>
                    </a:schemeClr>
                  </a:solidFill>
                </a:rPr>
                <a:t>MW class </a:t>
              </a:r>
              <a:r>
                <a:rPr lang="en-US" sz="2000" b="1"/>
                <a:t>proton accelerators attracting institutions to continue research and tackle key problems.</a:t>
              </a:r>
              <a:r>
                <a:rPr lang="en-CN" sz="2000" b="1"/>
                <a:t> </a:t>
              </a:r>
            </a:p>
          </p:txBody>
        </p:sp>
        <p:sp>
          <p:nvSpPr>
            <p:cNvPr id="224" name="等腰三角形 120">
              <a:extLst>
                <a:ext uri="{FF2B5EF4-FFF2-40B4-BE49-F238E27FC236}">
                  <a16:creationId xmlns:a16="http://schemas.microsoft.com/office/drawing/2014/main" id="{1A6687D6-4EE2-FBE4-D9C3-3252193A7488}"/>
                </a:ext>
              </a:extLst>
            </p:cNvPr>
            <p:cNvSpPr>
              <a:spLocks noChangeAspect="1"/>
            </p:cNvSpPr>
            <p:nvPr/>
          </p:nvSpPr>
          <p:spPr>
            <a:xfrm rot="5400000">
              <a:off x="681253" y="5358912"/>
              <a:ext cx="208800" cy="18000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225" name="直接连接符 122">
              <a:extLst>
                <a:ext uri="{FF2B5EF4-FFF2-40B4-BE49-F238E27FC236}">
                  <a16:creationId xmlns:a16="http://schemas.microsoft.com/office/drawing/2014/main" id="{302A0501-89AF-2586-1B68-DA812CC180D5}"/>
                </a:ext>
              </a:extLst>
            </p:cNvPr>
            <p:cNvCxnSpPr>
              <a:cxnSpLocks/>
            </p:cNvCxnSpPr>
            <p:nvPr/>
          </p:nvCxnSpPr>
          <p:spPr>
            <a:xfrm>
              <a:off x="997996" y="5180131"/>
              <a:ext cx="483953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05B8BDA4-51C4-D1ED-4FE1-D797C0EA34F5}"/>
              </a:ext>
            </a:extLst>
          </p:cNvPr>
          <p:cNvGrpSpPr/>
          <p:nvPr/>
        </p:nvGrpSpPr>
        <p:grpSpPr>
          <a:xfrm>
            <a:off x="6474277" y="1091281"/>
            <a:ext cx="5201786" cy="5217444"/>
            <a:chOff x="6474276" y="1091280"/>
            <a:chExt cx="5570623" cy="5670505"/>
          </a:xfrm>
        </p:grpSpPr>
        <p:pic>
          <p:nvPicPr>
            <p:cNvPr id="2" name="图片 1">
              <a:extLst>
                <a:ext uri="{FF2B5EF4-FFF2-40B4-BE49-F238E27FC236}">
                  <a16:creationId xmlns:a16="http://schemas.microsoft.com/office/drawing/2014/main" id="{023B49CA-00B1-E611-CFEC-30B65A258085}"/>
                </a:ext>
              </a:extLst>
            </p:cNvPr>
            <p:cNvPicPr>
              <a:picLocks noChangeAspect="1"/>
            </p:cNvPicPr>
            <p:nvPr/>
          </p:nvPicPr>
          <p:blipFill rotWithShape="1">
            <a:blip r:embed="rId3"/>
            <a:srcRect l="1997" r="701" b="859"/>
            <a:stretch/>
          </p:blipFill>
          <p:spPr>
            <a:xfrm>
              <a:off x="6534658" y="1793785"/>
              <a:ext cx="5115051" cy="4968000"/>
            </a:xfrm>
            <a:prstGeom prst="rect">
              <a:avLst/>
            </a:prstGeom>
          </p:spPr>
        </p:pic>
        <p:sp>
          <p:nvSpPr>
            <p:cNvPr id="5" name="文本框 4">
              <a:extLst>
                <a:ext uri="{FF2B5EF4-FFF2-40B4-BE49-F238E27FC236}">
                  <a16:creationId xmlns:a16="http://schemas.microsoft.com/office/drawing/2014/main" id="{27F69D6C-40F6-9527-15FB-74F358A59914}"/>
                </a:ext>
              </a:extLst>
            </p:cNvPr>
            <p:cNvSpPr txBox="1"/>
            <p:nvPr/>
          </p:nvSpPr>
          <p:spPr>
            <a:xfrm>
              <a:off x="8467280" y="3901788"/>
              <a:ext cx="848417" cy="369332"/>
            </a:xfrm>
            <a:prstGeom prst="rect">
              <a:avLst/>
            </a:prstGeom>
            <a:noFill/>
            <a:ln>
              <a:noFill/>
            </a:ln>
          </p:spPr>
          <p:txBody>
            <a:bodyPr wrap="square" rtlCol="0">
              <a:spAutoFit/>
            </a:bodyPr>
            <a:lstStyle/>
            <a:p>
              <a:r>
                <a:rPr lang="zh-CN" altLang="en-US" dirty="0">
                  <a:solidFill>
                    <a:srgbClr val="C00000"/>
                  </a:solidFill>
                </a:rPr>
                <a:t>★</a:t>
              </a:r>
              <a:r>
                <a:rPr lang="en-US" altLang="zh-CN" sz="1200" b="1" u="sng" dirty="0">
                  <a:solidFill>
                    <a:srgbClr val="000000"/>
                  </a:solidFill>
                </a:rPr>
                <a:t>CIAE</a:t>
              </a:r>
              <a:endParaRPr lang="zh-CN" altLang="en-US" sz="1200" b="1" u="sng" dirty="0">
                <a:solidFill>
                  <a:srgbClr val="000000"/>
                </a:solidFill>
              </a:endParaRPr>
            </a:p>
          </p:txBody>
        </p:sp>
        <p:sp>
          <p:nvSpPr>
            <p:cNvPr id="8" name="文本框 7">
              <a:extLst>
                <a:ext uri="{FF2B5EF4-FFF2-40B4-BE49-F238E27FC236}">
                  <a16:creationId xmlns:a16="http://schemas.microsoft.com/office/drawing/2014/main" id="{FFE1C06F-35B2-A81D-77CA-227B806CA2BA}"/>
                </a:ext>
              </a:extLst>
            </p:cNvPr>
            <p:cNvSpPr txBox="1"/>
            <p:nvPr/>
          </p:nvSpPr>
          <p:spPr>
            <a:xfrm>
              <a:off x="9435099" y="3031382"/>
              <a:ext cx="848417" cy="369332"/>
            </a:xfrm>
            <a:prstGeom prst="rect">
              <a:avLst/>
            </a:prstGeom>
            <a:noFill/>
            <a:ln>
              <a:noFill/>
            </a:ln>
          </p:spPr>
          <p:txBody>
            <a:bodyPr wrap="square" rtlCol="0">
              <a:spAutoFit/>
            </a:bodyPr>
            <a:lstStyle/>
            <a:p>
              <a:r>
                <a:rPr lang="zh-CN" altLang="en-US" dirty="0">
                  <a:solidFill>
                    <a:srgbClr val="C00000"/>
                  </a:solidFill>
                </a:rPr>
                <a:t>★</a:t>
              </a:r>
              <a:r>
                <a:rPr lang="en-US" altLang="zh-CN" sz="1200" b="1" u="sng" dirty="0">
                  <a:solidFill>
                    <a:srgbClr val="000000"/>
                  </a:solidFill>
                </a:rPr>
                <a:t>CIAE</a:t>
              </a:r>
              <a:endParaRPr lang="zh-CN" altLang="en-US" sz="1200" b="1" u="sng" dirty="0">
                <a:solidFill>
                  <a:srgbClr val="000000"/>
                </a:solidFill>
              </a:endParaRPr>
            </a:p>
          </p:txBody>
        </p:sp>
        <p:cxnSp>
          <p:nvCxnSpPr>
            <p:cNvPr id="11" name="直接连接符 10">
              <a:extLst>
                <a:ext uri="{FF2B5EF4-FFF2-40B4-BE49-F238E27FC236}">
                  <a16:creationId xmlns:a16="http://schemas.microsoft.com/office/drawing/2014/main" id="{0B61AFE2-591B-F716-AA2C-781F8F0F9BAB}"/>
                </a:ext>
              </a:extLst>
            </p:cNvPr>
            <p:cNvCxnSpPr/>
            <p:nvPr/>
          </p:nvCxnSpPr>
          <p:spPr>
            <a:xfrm>
              <a:off x="7722565" y="1784359"/>
              <a:ext cx="4124227" cy="3446602"/>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A37BB338-F94F-BE97-2828-49816772CD43}"/>
                </a:ext>
              </a:extLst>
            </p:cNvPr>
            <p:cNvCxnSpPr>
              <a:cxnSpLocks/>
            </p:cNvCxnSpPr>
            <p:nvPr/>
          </p:nvCxnSpPr>
          <p:spPr>
            <a:xfrm>
              <a:off x="7089718" y="1859269"/>
              <a:ext cx="4716734" cy="3954104"/>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26" name="任意多边形: 形状 89">
              <a:extLst>
                <a:ext uri="{FF2B5EF4-FFF2-40B4-BE49-F238E27FC236}">
                  <a16:creationId xmlns:a16="http://schemas.microsoft.com/office/drawing/2014/main" id="{20D033CB-9CD8-7A91-CEFE-67C507F9DEA0}"/>
                </a:ext>
              </a:extLst>
            </p:cNvPr>
            <p:cNvSpPr/>
            <p:nvPr/>
          </p:nvSpPr>
          <p:spPr>
            <a:xfrm>
              <a:off x="6474276" y="1091280"/>
              <a:ext cx="5570622" cy="535759"/>
            </a:xfrm>
            <a:custGeom>
              <a:avLst/>
              <a:gdLst>
                <a:gd name="connsiteX0" fmla="*/ 0 w 3827140"/>
                <a:gd name="connsiteY0" fmla="*/ 0 h 730534"/>
                <a:gd name="connsiteX1" fmla="*/ 3827140 w 3827140"/>
                <a:gd name="connsiteY1" fmla="*/ 0 h 730534"/>
                <a:gd name="connsiteX2" fmla="*/ 3827140 w 3827140"/>
                <a:gd name="connsiteY2" fmla="*/ 678593 h 730534"/>
                <a:gd name="connsiteX3" fmla="*/ 1962999 w 3827140"/>
                <a:gd name="connsiteY3" fmla="*/ 678593 h 730534"/>
                <a:gd name="connsiteX4" fmla="*/ 1913570 w 3827140"/>
                <a:gd name="connsiteY4" fmla="*/ 730534 h 730534"/>
                <a:gd name="connsiteX5" fmla="*/ 1864142 w 3827140"/>
                <a:gd name="connsiteY5" fmla="*/ 678593 h 730534"/>
                <a:gd name="connsiteX6" fmla="*/ 0 w 3827140"/>
                <a:gd name="connsiteY6" fmla="*/ 678593 h 73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7140" h="730534">
                  <a:moveTo>
                    <a:pt x="0" y="0"/>
                  </a:moveTo>
                  <a:lnTo>
                    <a:pt x="3827140" y="0"/>
                  </a:lnTo>
                  <a:lnTo>
                    <a:pt x="3827140" y="678593"/>
                  </a:lnTo>
                  <a:lnTo>
                    <a:pt x="1962999" y="678593"/>
                  </a:lnTo>
                  <a:lnTo>
                    <a:pt x="1913570" y="730534"/>
                  </a:lnTo>
                  <a:lnTo>
                    <a:pt x="1864142" y="678593"/>
                  </a:lnTo>
                  <a:lnTo>
                    <a:pt x="0" y="678593"/>
                  </a:lnTo>
                  <a:close/>
                </a:path>
              </a:pathLst>
            </a:custGeom>
            <a:solidFill>
              <a:schemeClr val="accent1">
                <a:lumMod val="75000"/>
              </a:schemeClr>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algn="ctr" defTabSz="457200"/>
              <a:r>
                <a:rPr lang="en-US" altLang="zh-CN" sz="2400" b="1" kern="0">
                  <a:solidFill>
                    <a:prstClr val="white"/>
                  </a:solidFill>
                  <a:latin typeface="Arial" panose="020F0502020204030204"/>
                  <a:ea typeface="微软雅黑"/>
                  <a:cs typeface="+mn-ea"/>
                </a:rPr>
                <a:t>High-power</a:t>
              </a:r>
              <a:r>
                <a:rPr lang="zh-CN" altLang="en-US" sz="2400" b="1" kern="0">
                  <a:solidFill>
                    <a:prstClr val="white"/>
                  </a:solidFill>
                  <a:latin typeface="Arial" panose="020F0502020204030204"/>
                  <a:ea typeface="微软雅黑"/>
                  <a:cs typeface="+mn-ea"/>
                </a:rPr>
                <a:t> </a:t>
              </a:r>
              <a:r>
                <a:rPr lang="en-US" altLang="zh-CN" sz="2400" b="1" kern="0">
                  <a:solidFill>
                    <a:prstClr val="white"/>
                  </a:solidFill>
                  <a:latin typeface="Arial" panose="020F0502020204030204"/>
                  <a:ea typeface="微软雅黑"/>
                  <a:cs typeface="+mn-ea"/>
                </a:rPr>
                <a:t>facilities</a:t>
              </a:r>
              <a:r>
                <a:rPr lang="zh-CN" altLang="en-US" sz="2400" b="1" kern="0">
                  <a:solidFill>
                    <a:prstClr val="white"/>
                  </a:solidFill>
                  <a:latin typeface="Arial" panose="020F0502020204030204"/>
                  <a:ea typeface="微软雅黑"/>
                  <a:cs typeface="+mn-ea"/>
                </a:rPr>
                <a:t> </a:t>
              </a:r>
              <a:r>
                <a:rPr lang="en-US" altLang="zh-CN" sz="2400" b="1" kern="0">
                  <a:solidFill>
                    <a:prstClr val="white"/>
                  </a:solidFill>
                  <a:latin typeface="Arial" panose="020F0502020204030204"/>
                  <a:ea typeface="微软雅黑"/>
                  <a:cs typeface="+mn-ea"/>
                </a:rPr>
                <a:t>in</a:t>
              </a:r>
              <a:r>
                <a:rPr lang="zh-CN" altLang="en-US" sz="2400" b="1" kern="0">
                  <a:solidFill>
                    <a:prstClr val="white"/>
                  </a:solidFill>
                  <a:latin typeface="Arial" panose="020F0502020204030204"/>
                  <a:ea typeface="微软雅黑"/>
                  <a:cs typeface="+mn-ea"/>
                </a:rPr>
                <a:t> </a:t>
              </a:r>
              <a:r>
                <a:rPr lang="en-US" altLang="zh-CN" sz="2400" b="1" kern="0">
                  <a:solidFill>
                    <a:prstClr val="white"/>
                  </a:solidFill>
                  <a:latin typeface="Arial" panose="020F0502020204030204"/>
                  <a:ea typeface="微软雅黑"/>
                  <a:cs typeface="+mn-ea"/>
                </a:rPr>
                <a:t>the world</a:t>
              </a:r>
              <a:endParaRPr lang="zh-CN" altLang="en-US" sz="2400" b="1" kern="0">
                <a:solidFill>
                  <a:prstClr val="white"/>
                </a:solidFill>
                <a:latin typeface="Arial" panose="020F0502020204030204"/>
                <a:ea typeface="微软雅黑"/>
                <a:cs typeface="+mn-ea"/>
              </a:endParaRPr>
            </a:p>
          </p:txBody>
        </p:sp>
        <p:sp>
          <p:nvSpPr>
            <p:cNvPr id="227" name="矩形 114">
              <a:extLst>
                <a:ext uri="{FF2B5EF4-FFF2-40B4-BE49-F238E27FC236}">
                  <a16:creationId xmlns:a16="http://schemas.microsoft.com/office/drawing/2014/main" id="{C160AEC6-F7AA-1395-22C1-925532442A2E}"/>
                </a:ext>
              </a:extLst>
            </p:cNvPr>
            <p:cNvSpPr/>
            <p:nvPr/>
          </p:nvSpPr>
          <p:spPr>
            <a:xfrm>
              <a:off x="6474276" y="1599536"/>
              <a:ext cx="5570623" cy="5162249"/>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sym typeface="+mn-lt"/>
              </a:endParaRPr>
            </a:p>
          </p:txBody>
        </p:sp>
      </p:grpSp>
    </p:spTree>
    <p:extLst>
      <p:ext uri="{BB962C8B-B14F-4D97-AF65-F5344CB8AC3E}">
        <p14:creationId xmlns:p14="http://schemas.microsoft.com/office/powerpoint/2010/main" val="194089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515938" y="1131956"/>
            <a:ext cx="111601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000066"/>
                </a:solidFill>
                <a:latin typeface="Microsoft YaHei" panose="020B0503020204020204" pitchFamily="34" charset="-122"/>
                <a:ea typeface="Microsoft YaHei" panose="020B0503020204020204" pitchFamily="34" charset="-122"/>
              </a:rPr>
              <a:t>High Power Proton Accelerator:</a:t>
            </a:r>
            <a:r>
              <a:rPr lang="en-US" altLang="zh-CN" b="1" dirty="0">
                <a:solidFill>
                  <a:srgbClr val="800000"/>
                </a:solidFill>
                <a:latin typeface="Microsoft YaHei" panose="020B0503020204020204" pitchFamily="34" charset="-122"/>
                <a:ea typeface="Microsoft YaHei" panose="020B0503020204020204" pitchFamily="34" charset="-122"/>
              </a:rPr>
              <a:t> </a:t>
            </a:r>
          </a:p>
          <a:p>
            <a:r>
              <a:rPr lang="en-US" altLang="zh-CN" b="1" dirty="0">
                <a:solidFill>
                  <a:srgbClr val="800000"/>
                </a:solidFill>
                <a:latin typeface="Microsoft YaHei" panose="020B0503020204020204" pitchFamily="34" charset="-122"/>
                <a:ea typeface="Microsoft YaHei" panose="020B0503020204020204" pitchFamily="34" charset="-122"/>
              </a:rPr>
              <a:t>                         Cyclotron, LINAC</a:t>
            </a:r>
            <a:r>
              <a:rPr lang="zh-CN" altLang="en-US" b="1" dirty="0">
                <a:solidFill>
                  <a:srgbClr val="000066"/>
                </a:solidFill>
                <a:latin typeface="Microsoft YaHei" panose="020B0503020204020204" pitchFamily="34" charset="-122"/>
                <a:ea typeface="Microsoft YaHei" panose="020B0503020204020204" pitchFamily="34" charset="-122"/>
              </a:rPr>
              <a:t> </a:t>
            </a:r>
            <a:r>
              <a:rPr lang="en-US" altLang="zh-CN" b="1" dirty="0">
                <a:solidFill>
                  <a:srgbClr val="000066"/>
                </a:solidFill>
                <a:latin typeface="Microsoft YaHei" panose="020B0503020204020204" pitchFamily="34" charset="-122"/>
                <a:ea typeface="Microsoft YaHei" panose="020B0503020204020204" pitchFamily="34" charset="-122"/>
              </a:rPr>
              <a:t>and </a:t>
            </a:r>
            <a:r>
              <a:rPr lang="en-US" altLang="zh-CN" b="1" dirty="0">
                <a:solidFill>
                  <a:srgbClr val="800000"/>
                </a:solidFill>
                <a:latin typeface="Microsoft YaHei" panose="020B0503020204020204" pitchFamily="34" charset="-122"/>
                <a:ea typeface="Microsoft YaHei" panose="020B0503020204020204" pitchFamily="34" charset="-122"/>
              </a:rPr>
              <a:t>RC Synchrotron</a:t>
            </a:r>
            <a:endParaRPr lang="zh-CN" altLang="en-US" b="1" dirty="0">
              <a:solidFill>
                <a:srgbClr val="800000"/>
              </a:solidFill>
              <a:latin typeface="Microsoft YaHei" panose="020B0503020204020204" pitchFamily="34" charset="-122"/>
              <a:ea typeface="Microsoft YaHei" panose="020B0503020204020204" pitchFamily="34" charset="-122"/>
            </a:endParaRPr>
          </a:p>
          <a:p>
            <a:r>
              <a:rPr lang="en-US" altLang="zh-CN" b="1" dirty="0">
                <a:solidFill>
                  <a:srgbClr val="000066"/>
                </a:solidFill>
                <a:latin typeface="Microsoft YaHei" panose="020B0503020204020204" pitchFamily="34" charset="-122"/>
                <a:ea typeface="Microsoft YaHei" panose="020B0503020204020204" pitchFamily="34" charset="-122"/>
              </a:rPr>
              <a:t>The average power of the three different types of constructed accelerators currently is from 0.2MW to 1.4MW</a:t>
            </a:r>
            <a:endParaRPr lang="zh-CN" altLang="en-US" b="1" dirty="0">
              <a:solidFill>
                <a:srgbClr val="000066"/>
              </a:solidFill>
              <a:latin typeface="Microsoft YaHei" panose="020B0503020204020204" pitchFamily="34" charset="-122"/>
              <a:ea typeface="Microsoft YaHei" panose="020B0503020204020204" pitchFamily="34" charset="-122"/>
            </a:endParaRPr>
          </a:p>
        </p:txBody>
      </p:sp>
      <p:graphicFrame>
        <p:nvGraphicFramePr>
          <p:cNvPr id="5" name="Group 2"/>
          <p:cNvGraphicFramePr>
            <a:graphicFrameLocks/>
          </p:cNvGraphicFramePr>
          <p:nvPr>
            <p:extLst>
              <p:ext uri="{D42A27DB-BD31-4B8C-83A1-F6EECF244321}">
                <p14:modId xmlns:p14="http://schemas.microsoft.com/office/powerpoint/2010/main" val="1253805435"/>
              </p:ext>
            </p:extLst>
          </p:nvPr>
        </p:nvGraphicFramePr>
        <p:xfrm>
          <a:off x="515940" y="2438931"/>
          <a:ext cx="11160124" cy="3486189"/>
        </p:xfrm>
        <a:graphic>
          <a:graphicData uri="http://schemas.openxmlformats.org/drawingml/2006/table">
            <a:tbl>
              <a:tblPr/>
              <a:tblGrid>
                <a:gridCol w="1527128">
                  <a:extLst>
                    <a:ext uri="{9D8B030D-6E8A-4147-A177-3AD203B41FA5}">
                      <a16:colId xmlns:a16="http://schemas.microsoft.com/office/drawing/2014/main" val="20000"/>
                    </a:ext>
                  </a:extLst>
                </a:gridCol>
                <a:gridCol w="1938073">
                  <a:extLst>
                    <a:ext uri="{9D8B030D-6E8A-4147-A177-3AD203B41FA5}">
                      <a16:colId xmlns:a16="http://schemas.microsoft.com/office/drawing/2014/main" val="20001"/>
                    </a:ext>
                  </a:extLst>
                </a:gridCol>
                <a:gridCol w="1445254">
                  <a:extLst>
                    <a:ext uri="{9D8B030D-6E8A-4147-A177-3AD203B41FA5}">
                      <a16:colId xmlns:a16="http://schemas.microsoft.com/office/drawing/2014/main" val="20002"/>
                    </a:ext>
                  </a:extLst>
                </a:gridCol>
                <a:gridCol w="1457066">
                  <a:extLst>
                    <a:ext uri="{9D8B030D-6E8A-4147-A177-3AD203B41FA5}">
                      <a16:colId xmlns:a16="http://schemas.microsoft.com/office/drawing/2014/main" val="20003"/>
                    </a:ext>
                  </a:extLst>
                </a:gridCol>
                <a:gridCol w="1495134">
                  <a:extLst>
                    <a:ext uri="{9D8B030D-6E8A-4147-A177-3AD203B41FA5}">
                      <a16:colId xmlns:a16="http://schemas.microsoft.com/office/drawing/2014/main" val="20004"/>
                    </a:ext>
                  </a:extLst>
                </a:gridCol>
                <a:gridCol w="1495134">
                  <a:extLst>
                    <a:ext uri="{9D8B030D-6E8A-4147-A177-3AD203B41FA5}">
                      <a16:colId xmlns:a16="http://schemas.microsoft.com/office/drawing/2014/main" val="20005"/>
                    </a:ext>
                  </a:extLst>
                </a:gridCol>
                <a:gridCol w="1802335">
                  <a:extLst>
                    <a:ext uri="{9D8B030D-6E8A-4147-A177-3AD203B41FA5}">
                      <a16:colId xmlns:a16="http://schemas.microsoft.com/office/drawing/2014/main" val="20006"/>
                    </a:ext>
                  </a:extLst>
                </a:gridCol>
              </a:tblGrid>
              <a:tr h="843920">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Institute</a:t>
                      </a:r>
                      <a:endParaRPr kumimoji="0" 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Facility</a:t>
                      </a:r>
                      <a:endParaRPr kumimoji="0" 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Energy</a:t>
                      </a:r>
                    </a:p>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r>
                        <a:rPr kumimoji="0" lang="en-US" altLang="zh-CN" sz="1800" b="1" i="0" u="none" strike="noStrike" cap="none" normalizeH="0" baseline="0" dirty="0" err="1">
                          <a:ln>
                            <a:noFill/>
                          </a:ln>
                          <a:solidFill>
                            <a:schemeClr val="bg1"/>
                          </a:solidFill>
                          <a:effectLst/>
                          <a:latin typeface="+mj-lt"/>
                          <a:ea typeface="宋体" panose="02010600030101010101" pitchFamily="2" charset="-122"/>
                          <a:cs typeface="Times New Roman" panose="02020603050405020304" pitchFamily="18" charset="0"/>
                        </a:rPr>
                        <a:t>MeV</a:t>
                      </a: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Power</a:t>
                      </a:r>
                    </a:p>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(kW)</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Current</a:t>
                      </a:r>
                      <a:br>
                        <a:rPr kumimoji="0" lang="zh-CN" altLang="en-US"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b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r>
                        <a:rPr kumimoji="0" lang="en-US" altLang="zh-CN" sz="1800" b="1" i="0" u="none" strike="noStrike" cap="none" normalizeH="0" baseline="0" dirty="0" err="1">
                          <a:ln>
                            <a:noFill/>
                          </a:ln>
                          <a:solidFill>
                            <a:schemeClr val="bg1"/>
                          </a:solidFill>
                          <a:effectLst/>
                          <a:latin typeface="+mj-lt"/>
                          <a:ea typeface="宋体" panose="02010600030101010101" pitchFamily="2" charset="-122"/>
                          <a:cs typeface="Times New Roman" panose="02020603050405020304" pitchFamily="18" charset="0"/>
                        </a:rPr>
                        <a:t>uA</a:t>
                      </a: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Repetition rate</a:t>
                      </a:r>
                    </a:p>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(Hz)</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Remark</a:t>
                      </a:r>
                      <a:endParaRPr kumimoji="0" 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383605">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RAL</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ISIS</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800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200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250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Short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377553">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JAERI/KEK</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J-PARC</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3000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333</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25</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Short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79306">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ORNL</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SNS</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1400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1300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60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Short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3"/>
                  </a:ext>
                </a:extLst>
              </a:tr>
              <a:tr h="360059">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LANL</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LANSCE</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800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Long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383605">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PSI</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SINQ</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590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1400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2400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a:t>
                      </a: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CW</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375729">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TRIUMF</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a:ln>
                            <a:noFill/>
                          </a:ln>
                          <a:solidFill>
                            <a:schemeClr val="tx1"/>
                          </a:solidFill>
                          <a:effectLst/>
                          <a:latin typeface="+mn-lt"/>
                          <a:ea typeface="宋体" panose="02010600030101010101" pitchFamily="2" charset="-122"/>
                          <a:cs typeface="Times New Roman" panose="02020603050405020304" pitchFamily="18" charset="0"/>
                        </a:rPr>
                        <a:t>ISAC</a:t>
                      </a:r>
                      <a:endParaRPr kumimoji="0" lang="zh-CN" altLang="zh-CN" sz="1800" b="0" i="0" u="none" strike="noStrike" cap="none" normalizeH="0" baseline="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500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200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400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a:t>
                      </a: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CW</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364912">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Europe</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defRPr/>
                      </a:pPr>
                      <a:r>
                        <a:rPr kumimoji="0" lang="en-US" altLang="zh-CN" sz="1800" b="0" i="0" u="none" strike="noStrike" cap="none" normalizeH="0" baseline="0" dirty="0" err="1">
                          <a:ln>
                            <a:noFill/>
                          </a:ln>
                          <a:solidFill>
                            <a:srgbClr val="CCFFCC"/>
                          </a:solidFill>
                          <a:effectLst/>
                          <a:latin typeface="+mn-lt"/>
                          <a:ea typeface="宋体" panose="02010600030101010101" pitchFamily="2" charset="-122"/>
                          <a:cs typeface="Times New Roman" panose="02020603050405020304" pitchFamily="18" charset="0"/>
                        </a:rPr>
                        <a:t>ESS</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2000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5000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2500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14</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Long pulse</a:t>
                      </a:r>
                      <a:endParaRPr kumimoji="0" 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7"/>
                  </a:ext>
                </a:extLst>
              </a:tr>
            </a:tbl>
          </a:graphicData>
        </a:graphic>
      </p:graphicFrame>
      <p:sp>
        <p:nvSpPr>
          <p:cNvPr id="6" name="TextBox 5"/>
          <p:cNvSpPr txBox="1">
            <a:spLocks noChangeArrowheads="1"/>
          </p:cNvSpPr>
          <p:nvPr/>
        </p:nvSpPr>
        <p:spPr bwMode="auto">
          <a:xfrm rot="-6900000">
            <a:off x="9607621" y="2245196"/>
            <a:ext cx="49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a:solidFill>
                  <a:srgbClr val="800000"/>
                </a:solidFill>
                <a:latin typeface="微软雅黑" panose="020B0503020204020204" pitchFamily="34" charset="-122"/>
                <a:ea typeface="微软雅黑" panose="020B0503020204020204" pitchFamily="34" charset="-122"/>
              </a:rPr>
              <a:t>RC Synchrotron</a:t>
            </a:r>
            <a:endParaRPr lang="zh-CN" altLang="en-US" sz="2000" b="1">
              <a:solidFill>
                <a:srgbClr val="800000"/>
              </a:solidFill>
              <a:latin typeface="微软雅黑" panose="020B0503020204020204" pitchFamily="34" charset="-122"/>
              <a:ea typeface="微软雅黑" panose="020B0503020204020204" pitchFamily="34" charset="-122"/>
            </a:endParaRPr>
          </a:p>
        </p:txBody>
      </p:sp>
      <p:sp>
        <p:nvSpPr>
          <p:cNvPr id="8" name="TextBox 7"/>
          <p:cNvSpPr txBox="1">
            <a:spLocks noChangeArrowheads="1"/>
          </p:cNvSpPr>
          <p:nvPr/>
        </p:nvSpPr>
        <p:spPr bwMode="auto">
          <a:xfrm rot="-6900000">
            <a:off x="9523722" y="2974168"/>
            <a:ext cx="49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800000"/>
                </a:solidFill>
                <a:latin typeface="微软雅黑" panose="020B0503020204020204" pitchFamily="34" charset="-122"/>
                <a:ea typeface="微软雅黑" panose="020B0503020204020204" pitchFamily="34" charset="-122"/>
              </a:rPr>
              <a:t>LINAC</a:t>
            </a:r>
            <a:endParaRPr lang="zh-CN" altLang="en-US" sz="2000" b="1" dirty="0">
              <a:solidFill>
                <a:srgbClr val="800000"/>
              </a:solidFill>
              <a:latin typeface="微软雅黑" panose="020B0503020204020204" pitchFamily="34" charset="-122"/>
              <a:ea typeface="微软雅黑" panose="020B0503020204020204" pitchFamily="34" charset="-122"/>
            </a:endParaRPr>
          </a:p>
        </p:txBody>
      </p:sp>
      <p:sp>
        <p:nvSpPr>
          <p:cNvPr id="9" name="TextBox 8"/>
          <p:cNvSpPr txBox="1">
            <a:spLocks noChangeArrowheads="1"/>
          </p:cNvSpPr>
          <p:nvPr/>
        </p:nvSpPr>
        <p:spPr bwMode="auto">
          <a:xfrm rot="-6900000">
            <a:off x="9523723" y="3751546"/>
            <a:ext cx="49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a:solidFill>
                  <a:srgbClr val="800000"/>
                </a:solidFill>
                <a:latin typeface="微软雅黑" panose="020B0503020204020204" pitchFamily="34" charset="-122"/>
                <a:ea typeface="微软雅黑" panose="020B0503020204020204" pitchFamily="34" charset="-122"/>
              </a:rPr>
              <a:t>Cyclotron</a:t>
            </a:r>
            <a:endParaRPr lang="zh-CN" altLang="en-US" sz="2000" b="1">
              <a:solidFill>
                <a:srgbClr val="80000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D5AC7438-B6A4-4068-B7C1-9280ABB99C0D}"/>
              </a:ext>
            </a:extLst>
          </p:cNvPr>
          <p:cNvSpPr txBox="1"/>
          <p:nvPr/>
        </p:nvSpPr>
        <p:spPr>
          <a:xfrm>
            <a:off x="231271" y="17901"/>
            <a:ext cx="11085316" cy="853952"/>
          </a:xfrm>
          <a:prstGeom prst="rect">
            <a:avLst/>
          </a:prstGeom>
          <a:noFill/>
        </p:spPr>
        <p:txBody>
          <a:bodyPr wrap="square" rtlCol="0">
            <a:spAutoFit/>
          </a:bodyPr>
          <a:lstStyle/>
          <a:p>
            <a:pPr>
              <a:lnSpc>
                <a:spcPct val="110000"/>
              </a:lnSpc>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Current</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status</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for</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high</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power</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proton</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accelerator</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Tree>
    <p:extLst>
      <p:ext uri="{BB962C8B-B14F-4D97-AF65-F5344CB8AC3E}">
        <p14:creationId xmlns:p14="http://schemas.microsoft.com/office/powerpoint/2010/main" val="219729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515938" y="1131956"/>
            <a:ext cx="111601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solidFill>
                  <a:srgbClr val="000066"/>
                </a:solidFill>
                <a:latin typeface="Microsoft YaHei" panose="020B0503020204020204" pitchFamily="34" charset="-122"/>
                <a:ea typeface="Microsoft YaHei" panose="020B0503020204020204" pitchFamily="34" charset="-122"/>
              </a:rPr>
              <a:t>High Power Proton Accelerator:</a:t>
            </a:r>
            <a:r>
              <a:rPr lang="en-US" altLang="zh-CN" b="1" dirty="0">
                <a:solidFill>
                  <a:srgbClr val="800000"/>
                </a:solidFill>
                <a:latin typeface="Microsoft YaHei" panose="020B0503020204020204" pitchFamily="34" charset="-122"/>
                <a:ea typeface="Microsoft YaHei" panose="020B0503020204020204" pitchFamily="34" charset="-122"/>
              </a:rPr>
              <a:t> </a:t>
            </a:r>
          </a:p>
          <a:p>
            <a:r>
              <a:rPr lang="en-US" altLang="zh-CN" b="1" dirty="0">
                <a:solidFill>
                  <a:srgbClr val="800000"/>
                </a:solidFill>
                <a:latin typeface="Microsoft YaHei" panose="020B0503020204020204" pitchFamily="34" charset="-122"/>
                <a:ea typeface="Microsoft YaHei" panose="020B0503020204020204" pitchFamily="34" charset="-122"/>
              </a:rPr>
              <a:t>                         Cyclotron, LINAC</a:t>
            </a:r>
            <a:r>
              <a:rPr lang="zh-CN" altLang="en-US" b="1" dirty="0">
                <a:solidFill>
                  <a:srgbClr val="000066"/>
                </a:solidFill>
                <a:latin typeface="Microsoft YaHei" panose="020B0503020204020204" pitchFamily="34" charset="-122"/>
                <a:ea typeface="Microsoft YaHei" panose="020B0503020204020204" pitchFamily="34" charset="-122"/>
              </a:rPr>
              <a:t> </a:t>
            </a:r>
            <a:r>
              <a:rPr lang="en-US" altLang="zh-CN" b="1" dirty="0">
                <a:solidFill>
                  <a:srgbClr val="000066"/>
                </a:solidFill>
                <a:latin typeface="Microsoft YaHei" panose="020B0503020204020204" pitchFamily="34" charset="-122"/>
                <a:ea typeface="Microsoft YaHei" panose="020B0503020204020204" pitchFamily="34" charset="-122"/>
              </a:rPr>
              <a:t>and </a:t>
            </a:r>
            <a:r>
              <a:rPr lang="en-US" altLang="zh-CN" b="1" dirty="0">
                <a:solidFill>
                  <a:srgbClr val="800000"/>
                </a:solidFill>
                <a:latin typeface="Microsoft YaHei" panose="020B0503020204020204" pitchFamily="34" charset="-122"/>
                <a:ea typeface="Microsoft YaHei" panose="020B0503020204020204" pitchFamily="34" charset="-122"/>
              </a:rPr>
              <a:t>RC Synchrotron</a:t>
            </a:r>
            <a:endParaRPr lang="zh-CN" altLang="en-US" b="1" dirty="0">
              <a:solidFill>
                <a:srgbClr val="800000"/>
              </a:solidFill>
              <a:latin typeface="Microsoft YaHei" panose="020B0503020204020204" pitchFamily="34" charset="-122"/>
              <a:ea typeface="Microsoft YaHei" panose="020B0503020204020204" pitchFamily="34" charset="-122"/>
            </a:endParaRPr>
          </a:p>
          <a:p>
            <a:r>
              <a:rPr lang="en-US" altLang="zh-CN" b="1" dirty="0">
                <a:solidFill>
                  <a:srgbClr val="000066"/>
                </a:solidFill>
                <a:latin typeface="Microsoft YaHei" panose="020B0503020204020204" pitchFamily="34" charset="-122"/>
                <a:ea typeface="Microsoft YaHei" panose="020B0503020204020204" pitchFamily="34" charset="-122"/>
              </a:rPr>
              <a:t>The average power of the three different types of constructed accelerators currently is from 0.2MW to 1.4MW</a:t>
            </a:r>
            <a:endParaRPr lang="zh-CN" altLang="en-US" b="1" dirty="0">
              <a:solidFill>
                <a:srgbClr val="000066"/>
              </a:solidFill>
              <a:latin typeface="Microsoft YaHei" panose="020B0503020204020204" pitchFamily="34" charset="-122"/>
              <a:ea typeface="Microsoft YaHei" panose="020B0503020204020204" pitchFamily="34" charset="-122"/>
            </a:endParaRPr>
          </a:p>
        </p:txBody>
      </p:sp>
      <p:graphicFrame>
        <p:nvGraphicFramePr>
          <p:cNvPr id="5" name="Group 2"/>
          <p:cNvGraphicFramePr>
            <a:graphicFrameLocks/>
          </p:cNvGraphicFramePr>
          <p:nvPr>
            <p:extLst>
              <p:ext uri="{D42A27DB-BD31-4B8C-83A1-F6EECF244321}">
                <p14:modId xmlns:p14="http://schemas.microsoft.com/office/powerpoint/2010/main" val="470778857"/>
              </p:ext>
            </p:extLst>
          </p:nvPr>
        </p:nvGraphicFramePr>
        <p:xfrm>
          <a:off x="515940" y="2438931"/>
          <a:ext cx="11160124" cy="4234706"/>
        </p:xfrm>
        <a:graphic>
          <a:graphicData uri="http://schemas.openxmlformats.org/drawingml/2006/table">
            <a:tbl>
              <a:tblPr/>
              <a:tblGrid>
                <a:gridCol w="1527128">
                  <a:extLst>
                    <a:ext uri="{9D8B030D-6E8A-4147-A177-3AD203B41FA5}">
                      <a16:colId xmlns:a16="http://schemas.microsoft.com/office/drawing/2014/main" val="20000"/>
                    </a:ext>
                  </a:extLst>
                </a:gridCol>
                <a:gridCol w="1938073">
                  <a:extLst>
                    <a:ext uri="{9D8B030D-6E8A-4147-A177-3AD203B41FA5}">
                      <a16:colId xmlns:a16="http://schemas.microsoft.com/office/drawing/2014/main" val="20001"/>
                    </a:ext>
                  </a:extLst>
                </a:gridCol>
                <a:gridCol w="1445254">
                  <a:extLst>
                    <a:ext uri="{9D8B030D-6E8A-4147-A177-3AD203B41FA5}">
                      <a16:colId xmlns:a16="http://schemas.microsoft.com/office/drawing/2014/main" val="20002"/>
                    </a:ext>
                  </a:extLst>
                </a:gridCol>
                <a:gridCol w="1457066">
                  <a:extLst>
                    <a:ext uri="{9D8B030D-6E8A-4147-A177-3AD203B41FA5}">
                      <a16:colId xmlns:a16="http://schemas.microsoft.com/office/drawing/2014/main" val="20003"/>
                    </a:ext>
                  </a:extLst>
                </a:gridCol>
                <a:gridCol w="1495134">
                  <a:extLst>
                    <a:ext uri="{9D8B030D-6E8A-4147-A177-3AD203B41FA5}">
                      <a16:colId xmlns:a16="http://schemas.microsoft.com/office/drawing/2014/main" val="20004"/>
                    </a:ext>
                  </a:extLst>
                </a:gridCol>
                <a:gridCol w="1495134">
                  <a:extLst>
                    <a:ext uri="{9D8B030D-6E8A-4147-A177-3AD203B41FA5}">
                      <a16:colId xmlns:a16="http://schemas.microsoft.com/office/drawing/2014/main" val="20005"/>
                    </a:ext>
                  </a:extLst>
                </a:gridCol>
                <a:gridCol w="1802335">
                  <a:extLst>
                    <a:ext uri="{9D8B030D-6E8A-4147-A177-3AD203B41FA5}">
                      <a16:colId xmlns:a16="http://schemas.microsoft.com/office/drawing/2014/main" val="20006"/>
                    </a:ext>
                  </a:extLst>
                </a:gridCol>
              </a:tblGrid>
              <a:tr h="843920">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Institute</a:t>
                      </a:r>
                      <a:endParaRPr kumimoji="0" 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Facility</a:t>
                      </a:r>
                      <a:endParaRPr kumimoji="0" 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Energy</a:t>
                      </a:r>
                    </a:p>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r>
                        <a:rPr kumimoji="0" lang="en-US" altLang="zh-CN" sz="1800" b="1" i="0" u="none" strike="noStrike" cap="none" normalizeH="0" baseline="0" dirty="0" err="1">
                          <a:ln>
                            <a:noFill/>
                          </a:ln>
                          <a:solidFill>
                            <a:schemeClr val="bg1"/>
                          </a:solidFill>
                          <a:effectLst/>
                          <a:latin typeface="+mj-lt"/>
                          <a:ea typeface="宋体" panose="02010600030101010101" pitchFamily="2" charset="-122"/>
                          <a:cs typeface="Times New Roman" panose="02020603050405020304" pitchFamily="18" charset="0"/>
                        </a:rPr>
                        <a:t>MeV</a:t>
                      </a: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Power</a:t>
                      </a:r>
                    </a:p>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(kW)</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Current</a:t>
                      </a:r>
                      <a:br>
                        <a:rPr kumimoji="0" lang="zh-CN" altLang="en-US"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b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r>
                        <a:rPr kumimoji="0" lang="en-US" altLang="zh-CN" sz="1800" b="1" i="0" u="none" strike="noStrike" cap="none" normalizeH="0" baseline="0" dirty="0" err="1">
                          <a:ln>
                            <a:noFill/>
                          </a:ln>
                          <a:solidFill>
                            <a:schemeClr val="bg1"/>
                          </a:solidFill>
                          <a:effectLst/>
                          <a:latin typeface="+mj-lt"/>
                          <a:ea typeface="宋体" panose="02010600030101010101" pitchFamily="2" charset="-122"/>
                          <a:cs typeface="Times New Roman" panose="02020603050405020304" pitchFamily="18" charset="0"/>
                        </a:rPr>
                        <a:t>uA</a:t>
                      </a: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Repetition rate</a:t>
                      </a:r>
                    </a:p>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(Hz)</a:t>
                      </a:r>
                      <a:endParaRPr kumimoji="0" lang="zh-CN"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rPr>
                        <a:t>Remark</a:t>
                      </a:r>
                      <a:endParaRPr kumimoji="0" lang="zh-CN" sz="1800" b="1" i="0" u="none" strike="noStrike" cap="none" normalizeH="0" baseline="0" dirty="0">
                        <a:ln>
                          <a:noFill/>
                        </a:ln>
                        <a:solidFill>
                          <a:schemeClr val="bg1"/>
                        </a:solidFill>
                        <a:effectLst/>
                        <a:latin typeface="+mj-lt"/>
                        <a:ea typeface="宋体" panose="02010600030101010101" pitchFamily="2" charset="-122"/>
                        <a:cs typeface="Times New Roman" panose="02020603050405020304" pitchFamily="18" charset="0"/>
                      </a:endParaRPr>
                    </a:p>
                  </a:txBody>
                  <a:tcPr marL="47998" marR="47998" marT="35994" marB="3599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383605">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RAL</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ISIS</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800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200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250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Short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377553">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JAERI/KEK</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J-PARC</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3000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333</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25</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Short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79306">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ORNL</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SNS</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1400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1300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60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Short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3"/>
                  </a:ext>
                </a:extLst>
              </a:tr>
              <a:tr h="360059">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LANL</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LANSCE</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800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100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Long pulse</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383605">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PSI</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SINQ</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590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1400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2400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a:t>
                      </a: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CW</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375729">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chemeClr val="tx1"/>
                          </a:solidFill>
                          <a:effectLst/>
                          <a:latin typeface="+mn-lt"/>
                          <a:ea typeface="宋体" panose="02010600030101010101" pitchFamily="2" charset="-122"/>
                          <a:cs typeface="Times New Roman" panose="02020603050405020304" pitchFamily="18" charset="0"/>
                        </a:rPr>
                        <a:t>TRIUMF</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a:ln>
                            <a:noFill/>
                          </a:ln>
                          <a:solidFill>
                            <a:schemeClr val="tx1"/>
                          </a:solidFill>
                          <a:effectLst/>
                          <a:latin typeface="+mn-lt"/>
                          <a:ea typeface="宋体" panose="02010600030101010101" pitchFamily="2" charset="-122"/>
                          <a:cs typeface="Times New Roman" panose="02020603050405020304" pitchFamily="18" charset="0"/>
                        </a:rPr>
                        <a:t>ISAC</a:t>
                      </a:r>
                      <a:endParaRPr kumimoji="0" lang="zh-CN" altLang="zh-CN" sz="1800" b="0" i="0" u="none" strike="noStrike" cap="none" normalizeH="0" baseline="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500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200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400</a:t>
                      </a:r>
                      <a:endParaRPr kumimoji="0" lang="zh-CN"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a:t>
                      </a: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rPr>
                        <a:t>CW</a:t>
                      </a:r>
                      <a:endParaRPr kumimoji="0" lang="zh-CN" sz="1800" b="0" i="0" u="none" strike="noStrike" cap="none" normalizeH="0" baseline="0" dirty="0">
                        <a:ln>
                          <a:noFill/>
                        </a:ln>
                        <a:solidFill>
                          <a:schemeClr val="tx1"/>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364912">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Europe</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defRPr/>
                      </a:pPr>
                      <a:r>
                        <a:rPr kumimoji="0" lang="en-US" altLang="zh-CN" sz="1800" b="0" i="0" u="none" strike="noStrike" cap="none" normalizeH="0" baseline="0" dirty="0" err="1">
                          <a:ln>
                            <a:noFill/>
                          </a:ln>
                          <a:solidFill>
                            <a:srgbClr val="CCFFCC"/>
                          </a:solidFill>
                          <a:effectLst/>
                          <a:latin typeface="+mn-lt"/>
                          <a:ea typeface="宋体" panose="02010600030101010101" pitchFamily="2" charset="-122"/>
                          <a:cs typeface="Times New Roman" panose="02020603050405020304" pitchFamily="18" charset="0"/>
                        </a:rPr>
                        <a:t>ESS</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2000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5000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2500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14</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Long pulse</a:t>
                      </a:r>
                      <a:endParaRPr kumimoji="0" 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7"/>
                  </a:ext>
                </a:extLst>
              </a:tr>
              <a:tr h="364912">
                <a:tc gridSpan="7">
                  <a:txBody>
                    <a:bodyPr/>
                    <a:lstStyle/>
                    <a:p>
                      <a:pPr marL="0" marR="0" lvl="0" indent="0" algn="l" defTabSz="914400" rtl="0" eaLnBrk="1" fontAlgn="base" latinLnBrk="0" hangingPunct="1">
                        <a:lnSpc>
                          <a:spcPts val="2000"/>
                        </a:lnSpc>
                        <a:spcBef>
                          <a:spcPct val="10000"/>
                        </a:spcBef>
                        <a:spcAft>
                          <a:spcPct val="0"/>
                        </a:spcAft>
                        <a:buClrTx/>
                        <a:buSzTx/>
                        <a:buFontTx/>
                        <a:buNone/>
                      </a:pPr>
                      <a:endParaRPr kumimoji="0" lang="zh-CN" altLang="zh-CN" sz="1800" b="0" i="0" u="none" strike="noStrike" cap="none" normalizeH="0" baseline="0" dirty="0">
                        <a:ln>
                          <a:noFill/>
                        </a:ln>
                        <a:solidFill>
                          <a:srgbClr val="CCFFCC"/>
                        </a:solidFill>
                        <a:effectLst/>
                        <a:highlight>
                          <a:srgbClr val="FFFFFF"/>
                        </a:highligh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l" defTabSz="914400" rtl="0" eaLnBrk="1" fontAlgn="base" latinLnBrk="0" hangingPunct="1">
                        <a:lnSpc>
                          <a:spcPts val="2000"/>
                        </a:lnSpc>
                        <a:spcBef>
                          <a:spcPct val="10000"/>
                        </a:spcBef>
                        <a:spcAft>
                          <a:spcPct val="0"/>
                        </a:spcAft>
                        <a:buClrTx/>
                        <a:buSzTx/>
                        <a:buFontTx/>
                        <a:buNone/>
                        <a:defRPr/>
                      </a:pP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base" latinLnBrk="0" hangingPunct="1">
                        <a:lnSpc>
                          <a:spcPts val="2000"/>
                        </a:lnSpc>
                        <a:spcBef>
                          <a:spcPct val="10000"/>
                        </a:spcBef>
                        <a:spcAft>
                          <a:spcPct val="0"/>
                        </a:spcAft>
                        <a:buClrTx/>
                        <a:buSzTx/>
                        <a:buFontTx/>
                        <a:buNone/>
                      </a:pP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base" latinLnBrk="0" hangingPunct="1">
                        <a:lnSpc>
                          <a:spcPts val="2000"/>
                        </a:lnSpc>
                        <a:spcBef>
                          <a:spcPct val="10000"/>
                        </a:spcBef>
                        <a:spcAft>
                          <a:spcPct val="0"/>
                        </a:spcAft>
                        <a:buClrTx/>
                        <a:buSzTx/>
                        <a:buFontTx/>
                        <a:buNone/>
                      </a:pP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base" latinLnBrk="0" hangingPunct="1">
                        <a:lnSpc>
                          <a:spcPts val="2000"/>
                        </a:lnSpc>
                        <a:spcBef>
                          <a:spcPct val="10000"/>
                        </a:spcBef>
                        <a:spcAft>
                          <a:spcPct val="0"/>
                        </a:spcAft>
                        <a:buClrTx/>
                        <a:buSzTx/>
                        <a:buFontTx/>
                        <a:buNone/>
                      </a:pP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ctr" defTabSz="914400" rtl="0" eaLnBrk="1" fontAlgn="base" latinLnBrk="0" hangingPunct="1">
                        <a:lnSpc>
                          <a:spcPts val="2000"/>
                        </a:lnSpc>
                        <a:spcBef>
                          <a:spcPct val="10000"/>
                        </a:spcBef>
                        <a:spcAft>
                          <a:spcPct val="0"/>
                        </a:spcAft>
                        <a:buClrTx/>
                        <a:buSzTx/>
                        <a:buFontTx/>
                        <a:buNone/>
                      </a:pP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hMerge="1">
                  <a:txBody>
                    <a:bodyPr/>
                    <a:lstStyle/>
                    <a:p>
                      <a:pPr marL="0" marR="0" lvl="0" indent="0" algn="l" defTabSz="914400" rtl="0" eaLnBrk="1" fontAlgn="base" latinLnBrk="0" hangingPunct="1">
                        <a:lnSpc>
                          <a:spcPts val="2000"/>
                        </a:lnSpc>
                        <a:spcBef>
                          <a:spcPct val="10000"/>
                        </a:spcBef>
                        <a:spcAft>
                          <a:spcPct val="0"/>
                        </a:spcAft>
                        <a:buClrTx/>
                        <a:buSzTx/>
                        <a:buFontTx/>
                        <a:buNone/>
                      </a:pPr>
                      <a:endParaRPr kumimoji="0" 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3411038890"/>
                  </a:ext>
                </a:extLst>
              </a:tr>
              <a:tr h="383605">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err="1">
                          <a:ln>
                            <a:noFill/>
                          </a:ln>
                          <a:solidFill>
                            <a:srgbClr val="CCFFCC"/>
                          </a:solidFill>
                          <a:effectLst/>
                          <a:latin typeface="+mn-lt"/>
                          <a:ea typeface="宋体" panose="02010600030101010101" pitchFamily="2" charset="-122"/>
                          <a:cs typeface="Times New Roman" panose="02020603050405020304" pitchFamily="18" charset="0"/>
                        </a:rPr>
                        <a:t>CIAE</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CYCIAE-2000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2000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rPr>
                        <a:t>6000</a:t>
                      </a:r>
                      <a:endParaRPr kumimoji="0" lang="zh-CN" altLang="zh-CN" sz="1800" b="0" i="0" u="none" strike="noStrike" cap="none" normalizeH="0" baseline="0" dirty="0">
                        <a:ln>
                          <a:noFill/>
                        </a:ln>
                        <a:solidFill>
                          <a:srgbClr val="800000"/>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3000</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ts val="2000"/>
                        </a:lnSpc>
                        <a:spcBef>
                          <a:spcPct val="10000"/>
                        </a:spcBef>
                        <a:spcAft>
                          <a:spcPct val="0"/>
                        </a:spcAft>
                        <a:buClrTx/>
                        <a:buSzTx/>
                        <a:buFontTx/>
                        <a:buNone/>
                      </a:pPr>
                      <a:r>
                        <a:rPr kumimoji="0" lang="en-US"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rPr>
                        <a:t>-</a:t>
                      </a:r>
                      <a:endParaRPr kumimoji="0" lang="zh-CN" altLang="zh-CN" sz="1800" b="0" i="0" u="none" strike="noStrike" cap="none" normalizeH="0" baseline="0" dirty="0">
                        <a:ln>
                          <a:noFill/>
                        </a:ln>
                        <a:solidFill>
                          <a:srgbClr val="CCFFCC"/>
                        </a:solidFill>
                        <a:effectLst/>
                        <a:latin typeface="+mn-lt"/>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914400" rtl="0" eaLnBrk="1" fontAlgn="base" latinLnBrk="0" hangingPunct="1">
                        <a:lnSpc>
                          <a:spcPts val="2000"/>
                        </a:lnSpc>
                        <a:spcBef>
                          <a:spcPct val="10000"/>
                        </a:spcBef>
                        <a:spcAft>
                          <a:spcPct val="0"/>
                        </a:spcAft>
                        <a:buClrTx/>
                        <a:buSzTx/>
                        <a:buFontTx/>
                        <a:buNone/>
                      </a:pPr>
                      <a:r>
                        <a:rPr kumimoji="0" lang="en-US" altLang="zh-CN" sz="1800" b="1" i="0" u="none" strike="noStrike" cap="none" normalizeH="0" baseline="0" dirty="0">
                          <a:ln>
                            <a:noFill/>
                          </a:ln>
                          <a:solidFill>
                            <a:srgbClr val="C00000"/>
                          </a:solidFill>
                          <a:effectLst/>
                          <a:latin typeface="Arial Black" panose="020B0A04020102020204" pitchFamily="34" charset="0"/>
                          <a:ea typeface="宋体" panose="02010600030101010101" pitchFamily="2" charset="-122"/>
                          <a:cs typeface="Times New Roman" panose="02020603050405020304" pitchFamily="18" charset="0"/>
                        </a:rPr>
                        <a:t>CW FFAG</a:t>
                      </a:r>
                      <a:endParaRPr kumimoji="0" lang="zh-CN" sz="1800" b="1" i="0" u="none" strike="noStrike" cap="none" normalizeH="0" baseline="0" dirty="0">
                        <a:ln>
                          <a:noFill/>
                        </a:ln>
                        <a:solidFill>
                          <a:srgbClr val="C00000"/>
                        </a:solidFill>
                        <a:effectLst/>
                        <a:latin typeface="Arial Black" panose="020B0A04020102020204" pitchFamily="34" charset="0"/>
                        <a:ea typeface="宋体" panose="02010600030101010101" pitchFamily="2" charset="-122"/>
                        <a:cs typeface="Times New Roman" panose="02020603050405020304" pitchFamily="18" charset="0"/>
                      </a:endParaRPr>
                    </a:p>
                  </a:txBody>
                  <a:tcPr marL="47998" marR="47998" marT="35994" marB="3599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8"/>
                  </a:ext>
                </a:extLst>
              </a:tr>
            </a:tbl>
          </a:graphicData>
        </a:graphic>
      </p:graphicFrame>
      <p:sp>
        <p:nvSpPr>
          <p:cNvPr id="6" name="TextBox 5"/>
          <p:cNvSpPr txBox="1">
            <a:spLocks noChangeArrowheads="1"/>
          </p:cNvSpPr>
          <p:nvPr/>
        </p:nvSpPr>
        <p:spPr bwMode="auto">
          <a:xfrm rot="-6900000">
            <a:off x="9607621" y="2245196"/>
            <a:ext cx="49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a:solidFill>
                  <a:srgbClr val="800000"/>
                </a:solidFill>
                <a:latin typeface="微软雅黑" panose="020B0503020204020204" pitchFamily="34" charset="-122"/>
                <a:ea typeface="微软雅黑" panose="020B0503020204020204" pitchFamily="34" charset="-122"/>
              </a:rPr>
              <a:t>RC Synchrotron</a:t>
            </a:r>
            <a:endParaRPr lang="zh-CN" altLang="en-US" sz="2000" b="1">
              <a:solidFill>
                <a:srgbClr val="800000"/>
              </a:solidFill>
              <a:latin typeface="微软雅黑" panose="020B0503020204020204" pitchFamily="34" charset="-122"/>
              <a:ea typeface="微软雅黑" panose="020B0503020204020204" pitchFamily="34" charset="-122"/>
            </a:endParaRPr>
          </a:p>
        </p:txBody>
      </p:sp>
      <p:sp>
        <p:nvSpPr>
          <p:cNvPr id="8" name="TextBox 7"/>
          <p:cNvSpPr txBox="1">
            <a:spLocks noChangeArrowheads="1"/>
          </p:cNvSpPr>
          <p:nvPr/>
        </p:nvSpPr>
        <p:spPr bwMode="auto">
          <a:xfrm rot="-6900000">
            <a:off x="9523722" y="2984380"/>
            <a:ext cx="49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rgbClr val="800000"/>
                </a:solidFill>
                <a:latin typeface="微软雅黑" panose="020B0503020204020204" pitchFamily="34" charset="-122"/>
                <a:ea typeface="微软雅黑" panose="020B0503020204020204" pitchFamily="34" charset="-122"/>
              </a:rPr>
              <a:t>LINAC</a:t>
            </a:r>
            <a:endParaRPr lang="zh-CN" altLang="en-US" sz="2000" b="1" dirty="0">
              <a:solidFill>
                <a:srgbClr val="800000"/>
              </a:solidFill>
              <a:latin typeface="微软雅黑" panose="020B0503020204020204" pitchFamily="34" charset="-122"/>
              <a:ea typeface="微软雅黑" panose="020B0503020204020204" pitchFamily="34" charset="-122"/>
            </a:endParaRPr>
          </a:p>
        </p:txBody>
      </p:sp>
      <p:sp>
        <p:nvSpPr>
          <p:cNvPr id="9" name="TextBox 8"/>
          <p:cNvSpPr txBox="1">
            <a:spLocks noChangeArrowheads="1"/>
          </p:cNvSpPr>
          <p:nvPr/>
        </p:nvSpPr>
        <p:spPr bwMode="auto">
          <a:xfrm rot="-6900000">
            <a:off x="9523723" y="3751546"/>
            <a:ext cx="492125"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000" b="1">
                <a:solidFill>
                  <a:srgbClr val="800000"/>
                </a:solidFill>
                <a:latin typeface="微软雅黑" panose="020B0503020204020204" pitchFamily="34" charset="-122"/>
                <a:ea typeface="微软雅黑" panose="020B0503020204020204" pitchFamily="34" charset="-122"/>
              </a:rPr>
              <a:t>Cyclotron</a:t>
            </a:r>
            <a:endParaRPr lang="zh-CN" altLang="en-US" sz="2000" b="1">
              <a:solidFill>
                <a:srgbClr val="800000"/>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D5AC7438-B6A4-4068-B7C1-9280ABB99C0D}"/>
              </a:ext>
            </a:extLst>
          </p:cNvPr>
          <p:cNvSpPr txBox="1"/>
          <p:nvPr/>
        </p:nvSpPr>
        <p:spPr>
          <a:xfrm>
            <a:off x="231270" y="17901"/>
            <a:ext cx="10862827" cy="853952"/>
          </a:xfrm>
          <a:prstGeom prst="rect">
            <a:avLst/>
          </a:prstGeom>
          <a:noFill/>
        </p:spPr>
        <p:txBody>
          <a:bodyPr wrap="square" rtlCol="0">
            <a:spAutoFit/>
          </a:bodyPr>
          <a:lstStyle/>
          <a:p>
            <a:pPr>
              <a:lnSpc>
                <a:spcPct val="110000"/>
              </a:lnSpc>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Current</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status</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for</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high</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power</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proton</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accelerator</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sp>
        <p:nvSpPr>
          <p:cNvPr id="2" name="矩形 1">
            <a:extLst>
              <a:ext uri="{FF2B5EF4-FFF2-40B4-BE49-F238E27FC236}">
                <a16:creationId xmlns:a16="http://schemas.microsoft.com/office/drawing/2014/main" id="{CF71A180-EBBF-38F9-FF54-25099E14C3DC}"/>
              </a:ext>
            </a:extLst>
          </p:cNvPr>
          <p:cNvSpPr/>
          <p:nvPr/>
        </p:nvSpPr>
        <p:spPr>
          <a:xfrm>
            <a:off x="311611" y="5946156"/>
            <a:ext cx="11667540" cy="32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107903D5-12A3-A9B3-E20A-5138B76DF0C7}"/>
              </a:ext>
            </a:extLst>
          </p:cNvPr>
          <p:cNvPicPr>
            <a:picLocks noChangeAspect="1"/>
          </p:cNvPicPr>
          <p:nvPr/>
        </p:nvPicPr>
        <p:blipFill>
          <a:blip r:embed="rId3"/>
          <a:stretch>
            <a:fillRect/>
          </a:stretch>
        </p:blipFill>
        <p:spPr>
          <a:xfrm>
            <a:off x="8464186" y="111915"/>
            <a:ext cx="3228896" cy="2208157"/>
          </a:xfrm>
          <a:prstGeom prst="rect">
            <a:avLst/>
          </a:prstGeom>
        </p:spPr>
      </p:pic>
    </p:spTree>
    <p:extLst>
      <p:ext uri="{BB962C8B-B14F-4D97-AF65-F5344CB8AC3E}">
        <p14:creationId xmlns:p14="http://schemas.microsoft.com/office/powerpoint/2010/main" val="122886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Group 2"/>
          <p:cNvGraphicFramePr>
            <a:graphicFrameLocks noGrp="1"/>
          </p:cNvGraphicFramePr>
          <p:nvPr>
            <p:extLst>
              <p:ext uri="{D42A27DB-BD31-4B8C-83A1-F6EECF244321}">
                <p14:modId xmlns:p14="http://schemas.microsoft.com/office/powerpoint/2010/main" val="1132124937"/>
              </p:ext>
            </p:extLst>
          </p:nvPr>
        </p:nvGraphicFramePr>
        <p:xfrm>
          <a:off x="0" y="946078"/>
          <a:ext cx="12191999" cy="5500760"/>
        </p:xfrm>
        <a:graphic>
          <a:graphicData uri="http://schemas.openxmlformats.org/drawingml/2006/table">
            <a:tbl>
              <a:tblPr/>
              <a:tblGrid>
                <a:gridCol w="2766813">
                  <a:extLst>
                    <a:ext uri="{9D8B030D-6E8A-4147-A177-3AD203B41FA5}">
                      <a16:colId xmlns:a16="http://schemas.microsoft.com/office/drawing/2014/main" val="20000"/>
                    </a:ext>
                  </a:extLst>
                </a:gridCol>
                <a:gridCol w="2618701">
                  <a:extLst>
                    <a:ext uri="{9D8B030D-6E8A-4147-A177-3AD203B41FA5}">
                      <a16:colId xmlns:a16="http://schemas.microsoft.com/office/drawing/2014/main" val="20001"/>
                    </a:ext>
                  </a:extLst>
                </a:gridCol>
                <a:gridCol w="2238777">
                  <a:extLst>
                    <a:ext uri="{9D8B030D-6E8A-4147-A177-3AD203B41FA5}">
                      <a16:colId xmlns:a16="http://schemas.microsoft.com/office/drawing/2014/main" val="20002"/>
                    </a:ext>
                  </a:extLst>
                </a:gridCol>
                <a:gridCol w="2331075">
                  <a:extLst>
                    <a:ext uri="{9D8B030D-6E8A-4147-A177-3AD203B41FA5}">
                      <a16:colId xmlns:a16="http://schemas.microsoft.com/office/drawing/2014/main" val="20003"/>
                    </a:ext>
                  </a:extLst>
                </a:gridCol>
                <a:gridCol w="2236633">
                  <a:extLst>
                    <a:ext uri="{9D8B030D-6E8A-4147-A177-3AD203B41FA5}">
                      <a16:colId xmlns:a16="http://schemas.microsoft.com/office/drawing/2014/main" val="20004"/>
                    </a:ext>
                  </a:extLst>
                </a:gridCol>
              </a:tblGrid>
              <a:tr h="2236706">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8F9296"/>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8F9296"/>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rPr>
                        <a:t>Cyclotron (Isochronous)</a:t>
                      </a: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8F9296"/>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500" b="0" i="0" u="none" strike="noStrike" cap="none" normalizeH="0" baseline="0" dirty="0" err="1">
                          <a:ln>
                            <a:noFill/>
                          </a:ln>
                          <a:solidFill>
                            <a:srgbClr val="6D6D6D"/>
                          </a:solidFill>
                          <a:effectLst/>
                          <a:latin typeface="Helvetica Neue" charset="0"/>
                          <a:ea typeface="ヒラギノ角ゴ ProN W3" charset="0"/>
                          <a:cs typeface="ヒラギノ角ゴ ProN W3" charset="0"/>
                          <a:sym typeface="Helvetica Neue" charset="0"/>
                        </a:rPr>
                        <a:t>Linac</a:t>
                      </a: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8F9296"/>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500" b="0" i="0" u="none" strike="noStrike" cap="none" normalizeH="0" baseline="0" dirty="0" err="1">
                          <a:ln>
                            <a:noFill/>
                          </a:ln>
                          <a:solidFill>
                            <a:srgbClr val="6D6D6D"/>
                          </a:solidFill>
                          <a:effectLst/>
                          <a:latin typeface="Helvetica Neue" charset="0"/>
                          <a:ea typeface="ヒラギノ角ゴ ProN W3" charset="0"/>
                          <a:cs typeface="ヒラギノ角ゴ ProN W3" charset="0"/>
                          <a:sym typeface="Helvetica Neue" charset="0"/>
                        </a:rPr>
                        <a:t>RCS</a:t>
                      </a: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8F9296"/>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500" b="0" i="0" u="none" strike="noStrike" cap="none" normalizeH="0" baseline="0" dirty="0" err="1">
                          <a:ln>
                            <a:noFill/>
                          </a:ln>
                          <a:solidFill>
                            <a:srgbClr val="6D6D6D"/>
                          </a:solidFill>
                          <a:effectLst/>
                          <a:latin typeface="Helvetica Neue" charset="0"/>
                          <a:ea typeface="ヒラギノ角ゴ ProN W3" charset="0"/>
                          <a:cs typeface="ヒラギノ角ゴ ProN W3" charset="0"/>
                          <a:sym typeface="Helvetica Neue" charset="0"/>
                        </a:rPr>
                        <a:t>FFAG</a:t>
                      </a:r>
                      <a:endParaRPr kumimoji="0" lang="en-US"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defRPr/>
                      </a:pPr>
                      <a:r>
                        <a:rPr kumimoji="0" lang="en-US" altLang="zh-CN" sz="15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rPr>
                        <a:t>(Isochronous)</a:t>
                      </a: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8F9296"/>
                      </a:solidFill>
                      <a:prstDash val="solid"/>
                      <a:round/>
                      <a:headEnd type="none" w="med" len="med"/>
                      <a:tailEnd type="none" w="med" len="med"/>
                    </a:lnR>
                    <a:lnT w="25400" cap="flat" cmpd="sng" algn="ctr">
                      <a:solidFill>
                        <a:srgbClr val="8F9296"/>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667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800" b="0" i="0" u="none" strike="noStrike" cap="none" normalizeH="0" baseline="0">
                          <a:ln>
                            <a:noFill/>
                          </a:ln>
                          <a:solidFill>
                            <a:srgbClr val="6D6D6D"/>
                          </a:solidFill>
                          <a:effectLst/>
                          <a:latin typeface="Helvetica Neue" charset="0"/>
                          <a:ea typeface="ヒラギノ角ゴ ProN W3" charset="0"/>
                          <a:cs typeface="ヒラギノ角ゴ ProN W3" charset="0"/>
                          <a:sym typeface="Helvetica Neue" charset="0"/>
                        </a:rPr>
                        <a:t>CW beam</a:t>
                      </a:r>
                    </a:p>
                  </a:txBody>
                  <a:tcPr marL="47630" marR="47630" marT="35721" marB="35721" anchor="ctr" horzOverflow="overflow">
                    <a:lnL w="25400" cap="flat" cmpd="sng" algn="ctr">
                      <a:solidFill>
                        <a:srgbClr val="8F9296"/>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kern="1200" cap="none" normalizeH="0" baseline="0" dirty="0">
                        <a:ln>
                          <a:noFill/>
                        </a:ln>
                        <a:solidFill>
                          <a:srgbClr val="2DE33E"/>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8F9296"/>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1"/>
                  </a:ext>
                </a:extLst>
              </a:tr>
              <a:tr h="880737">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800" b="0" i="0" u="none" strike="noStrike" cap="none" normalizeH="0" baseline="0">
                          <a:ln>
                            <a:noFill/>
                          </a:ln>
                          <a:solidFill>
                            <a:srgbClr val="6D6D6D"/>
                          </a:solidFill>
                          <a:effectLst/>
                          <a:latin typeface="Helvetica Neue" charset="0"/>
                          <a:ea typeface="ヒラギノ角ゴ ProN W3" charset="0"/>
                          <a:cs typeface="ヒラギノ角ゴ ProN W3" charset="0"/>
                          <a:sym typeface="Helvetica Neue" charset="0"/>
                        </a:rPr>
                        <a:t>FF magnets</a:t>
                      </a:r>
                    </a:p>
                  </a:txBody>
                  <a:tcPr marL="47630" marR="47630" marT="35721" marB="35721" anchor="ctr" horzOverflow="overflow">
                    <a:lnL w="25400" cap="flat" cmpd="sng" algn="ctr">
                      <a:solidFill>
                        <a:srgbClr val="8F9296"/>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kern="1200"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8F9296"/>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2"/>
                  </a:ext>
                </a:extLst>
              </a:tr>
              <a:tr h="776672">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800" b="0" i="0" u="none" strike="noStrike" cap="none" normalizeH="0" baseline="0">
                          <a:ln>
                            <a:noFill/>
                          </a:ln>
                          <a:solidFill>
                            <a:srgbClr val="6D6D6D"/>
                          </a:solidFill>
                          <a:effectLst/>
                          <a:latin typeface="Helvetica Neue" charset="0"/>
                          <a:ea typeface="ヒラギノ角ゴ ProN W3" charset="0"/>
                          <a:cs typeface="ヒラギノ角ゴ ProN W3" charset="0"/>
                          <a:sym typeface="Helvetica Neue" charset="0"/>
                        </a:rPr>
                        <a:t>Fixed RF</a:t>
                      </a:r>
                    </a:p>
                  </a:txBody>
                  <a:tcPr marL="47630" marR="47630" marT="35721" marB="35721" anchor="ctr" horzOverflow="overflow">
                    <a:lnL w="25400" cap="flat" cmpd="sng" algn="ctr">
                      <a:solidFill>
                        <a:srgbClr val="8F9296"/>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FF0000"/>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kern="1200"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8F9296"/>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3"/>
                  </a:ext>
                </a:extLst>
              </a:tr>
              <a:tr h="829973">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r>
                        <a:rPr kumimoji="0" lang="en-US" sz="18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rPr>
                        <a:t>&gt;1 </a:t>
                      </a:r>
                      <a:r>
                        <a:rPr kumimoji="0" lang="en-US" sz="1800" b="0" i="0" u="none" strike="noStrike" cap="none" normalizeH="0" baseline="0" dirty="0" err="1">
                          <a:ln>
                            <a:noFill/>
                          </a:ln>
                          <a:solidFill>
                            <a:srgbClr val="6D6D6D"/>
                          </a:solidFill>
                          <a:effectLst/>
                          <a:latin typeface="Helvetica Neue" charset="0"/>
                          <a:ea typeface="ヒラギノ角ゴ ProN W3" charset="0"/>
                          <a:cs typeface="ヒラギノ角ゴ ProN W3" charset="0"/>
                          <a:sym typeface="Helvetica Neue" charset="0"/>
                        </a:rPr>
                        <a:t>GeV</a:t>
                      </a:r>
                      <a:endParaRPr kumimoji="0" lang="en-US" sz="18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8F9296"/>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908F95"/>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00000"/>
                        </a:lnSpc>
                        <a:spcBef>
                          <a:spcPct val="0"/>
                        </a:spcBef>
                        <a:spcAft>
                          <a:spcPct val="0"/>
                        </a:spcAft>
                        <a:buClrTx/>
                        <a:buSzPct val="77000"/>
                        <a:buFontTx/>
                        <a:buNone/>
                        <a:tabLst>
                          <a:tab pos="1168400" algn="l"/>
                        </a:tabLst>
                      </a:pPr>
                      <a:endParaRPr kumimoji="0" lang="en-US" sz="2300" b="0" i="0" u="none" strike="noStrike" kern="1200" cap="none" normalizeH="0" baseline="0" dirty="0">
                        <a:ln>
                          <a:noFill/>
                        </a:ln>
                        <a:solidFill>
                          <a:srgbClr val="6D6D6D"/>
                        </a:solidFill>
                        <a:effectLst/>
                        <a:latin typeface="Helvetica Neue" charset="0"/>
                        <a:ea typeface="ヒラギノ角ゴ ProN W3" charset="0"/>
                        <a:cs typeface="ヒラギノ角ゴ ProN W3" charset="0"/>
                        <a:sym typeface="Helvetica Neue" charset="0"/>
                      </a:endParaRPr>
                    </a:p>
                  </a:txBody>
                  <a:tcPr marL="47630" marR="47630" marT="35721" marB="35721" anchor="ctr" horzOverflow="overflow">
                    <a:lnL w="25400" cap="flat" cmpd="sng" algn="ctr">
                      <a:solidFill>
                        <a:srgbClr val="908F95"/>
                      </a:solidFill>
                      <a:prstDash val="solid"/>
                      <a:round/>
                      <a:headEnd type="none" w="med" len="med"/>
                      <a:tailEnd type="none" w="med" len="med"/>
                    </a:lnL>
                    <a:lnR w="25400" cap="flat" cmpd="sng" algn="ctr">
                      <a:solidFill>
                        <a:srgbClr val="8F9296"/>
                      </a:solidFill>
                      <a:prstDash val="solid"/>
                      <a:round/>
                      <a:headEnd type="none" w="med" len="med"/>
                      <a:tailEnd type="none" w="med" len="med"/>
                    </a:lnR>
                    <a:lnT w="25400" cap="flat" cmpd="sng" algn="ctr">
                      <a:solidFill>
                        <a:srgbClr val="908F95"/>
                      </a:solidFill>
                      <a:prstDash val="solid"/>
                      <a:round/>
                      <a:headEnd type="none" w="med" len="med"/>
                      <a:tailEnd type="none" w="med" len="med"/>
                    </a:lnT>
                    <a:lnB w="25400" cap="flat" cmpd="sng" algn="ctr">
                      <a:solidFill>
                        <a:srgbClr val="908F95"/>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4"/>
                  </a:ext>
                </a:extLst>
              </a:tr>
            </a:tbl>
          </a:graphicData>
        </a:graphic>
      </p:graphicFrame>
      <p:pic>
        <p:nvPicPr>
          <p:cNvPr id="37928" name="Picture 6" descr="cernffag-scaling.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40987" y="3353865"/>
            <a:ext cx="10080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929" name="Object 2"/>
          <p:cNvGraphicFramePr>
            <a:graphicFrameLocks noChangeAspect="1"/>
          </p:cNvGraphicFramePr>
          <p:nvPr>
            <p:extLst>
              <p:ext uri="{D42A27DB-BD31-4B8C-83A1-F6EECF244321}">
                <p14:modId xmlns:p14="http://schemas.microsoft.com/office/powerpoint/2010/main" val="644620739"/>
              </p:ext>
            </p:extLst>
          </p:nvPr>
        </p:nvGraphicFramePr>
        <p:xfrm>
          <a:off x="10168925" y="4244182"/>
          <a:ext cx="1824038" cy="381000"/>
        </p:xfrm>
        <a:graphic>
          <a:graphicData uri="http://schemas.openxmlformats.org/presentationml/2006/ole">
            <mc:AlternateContent xmlns:mc="http://schemas.openxmlformats.org/markup-compatibility/2006">
              <mc:Choice xmlns:v="urn:schemas-microsoft-com:vml" Requires="v">
                <p:oleObj name="Equation" r:id="rId4" imgW="849960" imgH="228240" progId="">
                  <p:embed/>
                </p:oleObj>
              </mc:Choice>
              <mc:Fallback>
                <p:oleObj name="Equation" r:id="rId4" imgW="849960" imgH="2282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8925" y="4244182"/>
                        <a:ext cx="1824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930" name="TextBox 13"/>
          <p:cNvSpPr txBox="1">
            <a:spLocks noChangeArrowheads="1"/>
          </p:cNvSpPr>
          <p:nvPr/>
        </p:nvSpPr>
        <p:spPr bwMode="auto">
          <a:xfrm>
            <a:off x="117475" y="1125538"/>
            <a:ext cx="268763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500">
                <a:solidFill>
                  <a:srgbClr val="800000"/>
                </a:solidFill>
                <a:latin typeface="Arial Black" panose="020B0A04020102020204" pitchFamily="34" charset="0"/>
                <a:ea typeface="ヒラギノ角ゴ ProN W6"/>
                <a:cs typeface="ヒラギノ角ゴ ProN W6"/>
                <a:sym typeface="Helvetica Neue Bold Condensed"/>
              </a:rPr>
              <a:t>The road map of higher power machine</a:t>
            </a:r>
          </a:p>
        </p:txBody>
      </p:sp>
      <p:sp>
        <p:nvSpPr>
          <p:cNvPr id="18" name="Text Box 4"/>
          <p:cNvSpPr txBox="1">
            <a:spLocks noChangeArrowheads="1"/>
          </p:cNvSpPr>
          <p:nvPr/>
        </p:nvSpPr>
        <p:spPr bwMode="auto">
          <a:xfrm>
            <a:off x="0" y="6446838"/>
            <a:ext cx="12192000" cy="400110"/>
          </a:xfrm>
          <a:prstGeom prst="rect">
            <a:avLst/>
          </a:prstGeom>
          <a:solidFill>
            <a:srgbClr val="0070C0">
              <a:alpha val="49804"/>
            </a:srgbClr>
          </a:solidFill>
          <a:ln>
            <a:noFill/>
          </a:ln>
          <a:effectLst/>
        </p:spPr>
        <p:txBody>
          <a:bodyPr>
            <a:spAutoFit/>
          </a:bodyPr>
          <a:lstStyle/>
          <a:p>
            <a:pPr algn="ctr">
              <a:spcBef>
                <a:spcPct val="50000"/>
              </a:spcBef>
              <a:defRPr/>
            </a:pPr>
            <a:r>
              <a:rPr lang="it-IT" altLang="zh-CN" sz="2000" b="1" dirty="0">
                <a:solidFill>
                  <a:schemeClr val="bg1"/>
                </a:solidFill>
                <a:latin typeface="+mn-lt"/>
              </a:rPr>
              <a:t>L. Calabretta </a:t>
            </a:r>
            <a:r>
              <a:rPr lang="en-US" altLang="zh-CN" sz="2000" b="1" dirty="0">
                <a:solidFill>
                  <a:schemeClr val="bg1"/>
                </a:solidFill>
              </a:rPr>
              <a:t>and</a:t>
            </a:r>
            <a:r>
              <a:rPr lang="zh-CN" altLang="it-IT" sz="2000" b="1" dirty="0">
                <a:solidFill>
                  <a:schemeClr val="bg1"/>
                </a:solidFill>
                <a:latin typeface="+mn-lt"/>
              </a:rPr>
              <a:t> </a:t>
            </a:r>
            <a:r>
              <a:rPr lang="en-US" altLang="zh-CN" sz="2000" b="1" dirty="0">
                <a:solidFill>
                  <a:schemeClr val="bg1"/>
                </a:solidFill>
                <a:latin typeface="+mn-lt"/>
              </a:rPr>
              <a:t>Y. Ishi, Overview of FFAG, FFAG-2018</a:t>
            </a:r>
            <a:r>
              <a:rPr lang="zh-CN" altLang="en-US" sz="2000" b="1" dirty="0">
                <a:solidFill>
                  <a:schemeClr val="bg1"/>
                </a:solidFill>
                <a:latin typeface="+mn-lt"/>
              </a:rPr>
              <a:t>：</a:t>
            </a:r>
            <a:r>
              <a:rPr lang="en-US" altLang="zh-CN" sz="2000" b="1" dirty="0">
                <a:solidFill>
                  <a:schemeClr val="bg1"/>
                </a:solidFill>
                <a:latin typeface="+mn-lt"/>
              </a:rPr>
              <a:t> </a:t>
            </a:r>
            <a:r>
              <a:rPr lang="en-US" altLang="zh-CN" sz="2000" b="1" dirty="0">
                <a:solidFill>
                  <a:srgbClr val="FFFF00"/>
                </a:solidFill>
              </a:rPr>
              <a:t>Energy</a:t>
            </a:r>
            <a:r>
              <a:rPr lang="zh-CN" altLang="en-US" sz="2000" b="1" dirty="0">
                <a:solidFill>
                  <a:srgbClr val="FFFF00"/>
                </a:solidFill>
              </a:rPr>
              <a:t> </a:t>
            </a:r>
            <a:r>
              <a:rPr lang="en-US" altLang="zh-CN" sz="2000" b="1" dirty="0">
                <a:solidFill>
                  <a:srgbClr val="FFFF00"/>
                </a:solidFill>
              </a:rPr>
              <a:t>limit</a:t>
            </a:r>
            <a:r>
              <a:rPr lang="zh-CN" altLang="en-US" sz="2000" b="1" dirty="0">
                <a:solidFill>
                  <a:srgbClr val="FFFF00"/>
                </a:solidFill>
                <a:latin typeface="+mn-lt"/>
              </a:rPr>
              <a:t>：</a:t>
            </a:r>
            <a:r>
              <a:rPr lang="en-US" altLang="zh-CN" sz="2000" b="1" dirty="0">
                <a:solidFill>
                  <a:srgbClr val="FFFF00"/>
                </a:solidFill>
                <a:latin typeface="+mn-lt"/>
              </a:rPr>
              <a:t>1 GeV</a:t>
            </a:r>
          </a:p>
        </p:txBody>
      </p:sp>
      <p:pic>
        <p:nvPicPr>
          <p:cNvPr id="3793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67972"/>
          <a:stretch>
            <a:fillRect/>
          </a:stretch>
        </p:blipFill>
        <p:spPr bwMode="auto">
          <a:xfrm>
            <a:off x="3513557" y="1093981"/>
            <a:ext cx="12160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3454" r="1851"/>
          <a:stretch>
            <a:fillRect/>
          </a:stretch>
        </p:blipFill>
        <p:spPr bwMode="auto">
          <a:xfrm>
            <a:off x="10456514" y="1252509"/>
            <a:ext cx="126523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1149" r="36433"/>
          <a:stretch>
            <a:fillRect/>
          </a:stretch>
        </p:blipFill>
        <p:spPr bwMode="auto">
          <a:xfrm>
            <a:off x="8208963" y="1219965"/>
            <a:ext cx="12446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35" name="Group 9"/>
          <p:cNvGrpSpPr>
            <a:grpSpLocks/>
          </p:cNvGrpSpPr>
          <p:nvPr/>
        </p:nvGrpSpPr>
        <p:grpSpPr bwMode="auto">
          <a:xfrm>
            <a:off x="6096000" y="1252509"/>
            <a:ext cx="996950" cy="962025"/>
            <a:chOff x="5926336" y="2284512"/>
            <a:chExt cx="1418335" cy="1368152"/>
          </a:xfrm>
        </p:grpSpPr>
        <p:cxnSp>
          <p:nvCxnSpPr>
            <p:cNvPr id="37937" name="Straight Connector 3"/>
            <p:cNvCxnSpPr>
              <a:cxnSpLocks noChangeShapeType="1"/>
            </p:cNvCxnSpPr>
            <p:nvPr/>
          </p:nvCxnSpPr>
          <p:spPr bwMode="auto">
            <a:xfrm flipV="1">
              <a:off x="5926336" y="2284512"/>
              <a:ext cx="1368152" cy="1368152"/>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cxnSp>
        <p:sp>
          <p:nvSpPr>
            <p:cNvPr id="37938" name="Rectangle 7"/>
            <p:cNvSpPr>
              <a:spLocks noChangeArrowheads="1"/>
            </p:cNvSpPr>
            <p:nvPr/>
          </p:nvSpPr>
          <p:spPr bwMode="auto">
            <a:xfrm rot="-2670750">
              <a:off x="5948161" y="3301425"/>
              <a:ext cx="499474" cy="155212"/>
            </a:xfrm>
            <a:prstGeom prst="rect">
              <a:avLst/>
            </a:prstGeom>
            <a:noFill/>
            <a:ln w="254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a:p>
          </p:txBody>
        </p:sp>
        <p:sp>
          <p:nvSpPr>
            <p:cNvPr id="37939" name="Rectangle 10"/>
            <p:cNvSpPr>
              <a:spLocks noChangeArrowheads="1"/>
            </p:cNvSpPr>
            <p:nvPr/>
          </p:nvSpPr>
          <p:spPr bwMode="auto">
            <a:xfrm rot="-2670750">
              <a:off x="6380209" y="2869377"/>
              <a:ext cx="499474" cy="155212"/>
            </a:xfrm>
            <a:prstGeom prst="rect">
              <a:avLst/>
            </a:prstGeom>
            <a:noFill/>
            <a:ln w="254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a:p>
          </p:txBody>
        </p:sp>
        <p:sp>
          <p:nvSpPr>
            <p:cNvPr id="37940" name="Rectangle 11"/>
            <p:cNvSpPr>
              <a:spLocks noChangeArrowheads="1"/>
            </p:cNvSpPr>
            <p:nvPr/>
          </p:nvSpPr>
          <p:spPr bwMode="auto">
            <a:xfrm rot="-2670750">
              <a:off x="6845197" y="2408531"/>
              <a:ext cx="499474" cy="155212"/>
            </a:xfrm>
            <a:prstGeom prst="rect">
              <a:avLst/>
            </a:prstGeom>
            <a:noFill/>
            <a:ln w="2540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en-US" altLang="zh-CN"/>
            </a:p>
          </p:txBody>
        </p:sp>
      </p:grpSp>
      <p:sp>
        <p:nvSpPr>
          <p:cNvPr id="3" name="文本框 9">
            <a:extLst>
              <a:ext uri="{FF2B5EF4-FFF2-40B4-BE49-F238E27FC236}">
                <a16:creationId xmlns:a16="http://schemas.microsoft.com/office/drawing/2014/main" id="{97B284F3-AAC4-42E5-A8B7-DA5861793CC9}"/>
              </a:ext>
            </a:extLst>
          </p:cNvPr>
          <p:cNvSpPr txBox="1"/>
          <p:nvPr/>
        </p:nvSpPr>
        <p:spPr>
          <a:xfrm>
            <a:off x="231271" y="17901"/>
            <a:ext cx="11011036" cy="853952"/>
          </a:xfrm>
          <a:prstGeom prst="rect">
            <a:avLst/>
          </a:prstGeom>
          <a:noFill/>
        </p:spPr>
        <p:txBody>
          <a:bodyPr wrap="square" rtlCol="0">
            <a:spAutoFit/>
          </a:bodyPr>
          <a:lstStyle/>
          <a:p>
            <a:pPr>
              <a:lnSpc>
                <a:spcPct val="110000"/>
              </a:lnSpc>
              <a:defRPr/>
            </a:pPr>
            <a:r>
              <a:rPr lang="en-US" altLang="zh-CN" sz="4800" b="1" dirty="0">
                <a:solidFill>
                  <a:schemeClr val="bg1"/>
                </a:solidFill>
                <a:latin typeface="Bahnschrift SemiLight Condensed" panose="020B0502040204020203" pitchFamily="34" charset="0"/>
                <a:ea typeface="微软雅黑" panose="020B0503020204020204" pitchFamily="34" charset="-122"/>
              </a:rPr>
              <a:t>Current</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status</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for</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high</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power</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proton</a:t>
            </a:r>
            <a:r>
              <a:rPr lang="zh-CN" altLang="en-US" sz="4800" b="1" dirty="0">
                <a:solidFill>
                  <a:schemeClr val="bg1"/>
                </a:solidFill>
                <a:latin typeface="Bahnschrift SemiLight Condensed" panose="020B0502040204020203" pitchFamily="34" charset="0"/>
                <a:ea typeface="微软雅黑" panose="020B0503020204020204" pitchFamily="34" charset="-122"/>
              </a:rPr>
              <a:t> </a:t>
            </a:r>
            <a:r>
              <a:rPr lang="en-US" altLang="zh-CN" sz="4800" b="1" dirty="0">
                <a:solidFill>
                  <a:schemeClr val="bg1"/>
                </a:solidFill>
                <a:latin typeface="Bahnschrift SemiLight Condensed" panose="020B0502040204020203" pitchFamily="34" charset="0"/>
                <a:ea typeface="微软雅黑" panose="020B0503020204020204" pitchFamily="34" charset="-122"/>
              </a:rPr>
              <a:t>accelerator</a:t>
            </a:r>
            <a:endParaRPr lang="zh-CN" altLang="en-US" sz="4800" b="1" dirty="0">
              <a:solidFill>
                <a:schemeClr val="bg1"/>
              </a:solidFill>
              <a:latin typeface="Bahnschrift SemiLight Condensed" panose="020B0502040204020203" pitchFamily="34" charset="0"/>
              <a:ea typeface="微软雅黑" panose="020B0503020204020204" pitchFamily="34" charset="-122"/>
            </a:endParaRPr>
          </a:p>
        </p:txBody>
      </p:sp>
      <p:cxnSp>
        <p:nvCxnSpPr>
          <p:cNvPr id="4" name="直接箭头连接符 3">
            <a:extLst>
              <a:ext uri="{FF2B5EF4-FFF2-40B4-BE49-F238E27FC236}">
                <a16:creationId xmlns:a16="http://schemas.microsoft.com/office/drawing/2014/main" id="{638334C5-9DC6-E0CB-6511-FAA4FBE7D4FD}"/>
              </a:ext>
            </a:extLst>
          </p:cNvPr>
          <p:cNvCxnSpPr>
            <a:cxnSpLocks/>
          </p:cNvCxnSpPr>
          <p:nvPr/>
        </p:nvCxnSpPr>
        <p:spPr>
          <a:xfrm flipH="1" flipV="1">
            <a:off x="5379124" y="5971696"/>
            <a:ext cx="4413640" cy="47514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8112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mm2020a">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33496</TotalTime>
  <Words>4941</Words>
  <Application>Microsoft Macintosh PowerPoint</Application>
  <PresentationFormat>Widescreen</PresentationFormat>
  <Paragraphs>977</Paragraphs>
  <Slides>55</Slides>
  <Notes>48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70" baseType="lpstr">
      <vt:lpstr>等线</vt:lpstr>
      <vt:lpstr>微软雅黑</vt:lpstr>
      <vt:lpstr>微软雅黑</vt:lpstr>
      <vt:lpstr>Arial</vt:lpstr>
      <vt:lpstr>Arial Black</vt:lpstr>
      <vt:lpstr>Bahnschrift SemiLight Condensed</vt:lpstr>
      <vt:lpstr>Calibri</vt:lpstr>
      <vt:lpstr>Cambria Math</vt:lpstr>
      <vt:lpstr>Helvetica Neue</vt:lpstr>
      <vt:lpstr>Helvetica Neue Bold Condensed</vt:lpstr>
      <vt:lpstr>Times New Roman</vt:lpstr>
      <vt:lpstr>Wingdings</vt:lpstr>
      <vt:lpstr>Office 主题​​</vt:lpstr>
      <vt:lpstr>Equation</vt:lpstr>
      <vt:lpstr>Equation.KSEE3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World-Class  PSI Ring Cyclotron’s  RF Cavity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Muon properties and decay</vt:lpstr>
      <vt:lpstr>Mu2e/COMET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陆 长淼</dc:creator>
  <cp:lastModifiedBy>伟 付</cp:lastModifiedBy>
  <cp:revision>1221</cp:revision>
  <cp:lastPrinted>2020-11-14T00:42:27Z</cp:lastPrinted>
  <dcterms:created xsi:type="dcterms:W3CDTF">2020-09-08T02:52:08Z</dcterms:created>
  <dcterms:modified xsi:type="dcterms:W3CDTF">2023-11-04T01:03:07Z</dcterms:modified>
</cp:coreProperties>
</file>