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06" r:id="rId2"/>
    <p:sldId id="282" r:id="rId3"/>
    <p:sldId id="374" r:id="rId4"/>
    <p:sldId id="375" r:id="rId5"/>
    <p:sldId id="386" r:id="rId6"/>
    <p:sldId id="379" r:id="rId7"/>
    <p:sldId id="380" r:id="rId8"/>
    <p:sldId id="387" r:id="rId9"/>
    <p:sldId id="381" r:id="rId10"/>
    <p:sldId id="382" r:id="rId11"/>
    <p:sldId id="361" r:id="rId12"/>
    <p:sldId id="362" r:id="rId13"/>
    <p:sldId id="363" r:id="rId14"/>
    <p:sldId id="332" r:id="rId15"/>
    <p:sldId id="338" r:id="rId16"/>
    <p:sldId id="388" r:id="rId17"/>
    <p:sldId id="389" r:id="rId18"/>
    <p:sldId id="390" r:id="rId19"/>
    <p:sldId id="391" r:id="rId20"/>
    <p:sldId id="385" r:id="rId21"/>
    <p:sldId id="371" r:id="rId22"/>
    <p:sldId id="294" r:id="rId23"/>
    <p:sldId id="347" r:id="rId24"/>
    <p:sldId id="383" r:id="rId25"/>
    <p:sldId id="370" r:id="rId26"/>
    <p:sldId id="392" r:id="rId27"/>
    <p:sldId id="39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70409" autoAdjust="0"/>
  </p:normalViewPr>
  <p:slideViewPr>
    <p:cSldViewPr snapToGrid="0">
      <p:cViewPr varScale="1">
        <p:scale>
          <a:sx n="98" d="100"/>
          <a:sy n="98" d="100"/>
        </p:scale>
        <p:origin x="960" y="60"/>
      </p:cViewPr>
      <p:guideLst/>
    </p:cSldViewPr>
  </p:slideViewPr>
  <p:outlineViewPr>
    <p:cViewPr>
      <p:scale>
        <a:sx n="33" d="100"/>
        <a:sy n="33" d="100"/>
      </p:scale>
      <p:origin x="0" y="0"/>
    </p:cViewPr>
  </p:outlineViewPr>
  <p:notesTextViewPr>
    <p:cViewPr>
      <p:scale>
        <a:sx n="200" d="100"/>
        <a:sy n="200" d="100"/>
      </p:scale>
      <p:origin x="0" y="0"/>
    </p:cViewPr>
  </p:notesTextViewPr>
  <p:notesViewPr>
    <p:cSldViewPr snapToGrid="0">
      <p:cViewPr varScale="1">
        <p:scale>
          <a:sx n="105" d="100"/>
          <a:sy n="105" d="100"/>
        </p:scale>
        <p:origin x="3444"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342282-33C2-42CB-BF46-D634BDC2A7FC}" type="datetimeFigureOut">
              <a:rPr lang="zh-CN" altLang="en-US" smtClean="0"/>
              <a:t>2023/11/4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F57050-0442-435D-A184-1E96B710551A}" type="slidenum">
              <a:rPr lang="zh-CN" altLang="en-US" smtClean="0"/>
              <a:t>‹#›</a:t>
            </a:fld>
            <a:endParaRPr lang="zh-CN" altLang="en-US"/>
          </a:p>
        </p:txBody>
      </p:sp>
    </p:spTree>
    <p:extLst>
      <p:ext uri="{BB962C8B-B14F-4D97-AF65-F5344CB8AC3E}">
        <p14:creationId xmlns:p14="http://schemas.microsoft.com/office/powerpoint/2010/main" val="358026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4000" baseline="0" dirty="0"/>
              <a:t>Good morning, everyone. Firstly, thank you very much to the conference team! As a user of </a:t>
            </a:r>
            <a:r>
              <a:rPr lang="en-US" altLang="zh-CN" sz="4000" baseline="0" dirty="0" err="1"/>
              <a:t>uSR</a:t>
            </a:r>
            <a:r>
              <a:rPr lang="en-US" altLang="zh-CN" sz="4000" baseline="0" dirty="0"/>
              <a:t>, I’m very glad to introduce my some works about the </a:t>
            </a:r>
            <a:r>
              <a:rPr lang="en-US" altLang="zh-CN" sz="4000" baseline="0" dirty="0" err="1"/>
              <a:t>uSR</a:t>
            </a:r>
            <a:r>
              <a:rPr lang="en-US" altLang="zh-CN" sz="4000" baseline="0" dirty="0"/>
              <a:t> study on the magnetic frustrated systems with triangular lattice and honeycomb lattice. </a:t>
            </a:r>
            <a:endParaRPr lang="zh-CN" altLang="en-US" sz="4000" baseline="0"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1</a:t>
            </a:fld>
            <a:endParaRPr lang="zh-CN" altLang="en-US"/>
          </a:p>
        </p:txBody>
      </p:sp>
    </p:spTree>
    <p:extLst>
      <p:ext uri="{BB962C8B-B14F-4D97-AF65-F5344CB8AC3E}">
        <p14:creationId xmlns:p14="http://schemas.microsoft.com/office/powerpoint/2010/main" val="1161145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Noted that such a proposal may be also attributed to the intrinsic ABC-stacking with the possibility of chirality that results in the stacking-induced magnetic frustration from the theory suggestions.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Indeed, the structural disorder is inevitable for a real QSL material, and the uncertainties due to the lattice defect make the extraction of the intrinsic ground state complicated and unpredictable. In material searching, the small spins, little structure disorder and defect, strong geometrical frustration, and so on are still necessary reference criteria for finding promising QSL candidate materials. Experimentally, the realization of QSLs still faces enormous challenges. If a real QSL compound is identified, it will greatly promote the development of quantum computer and high-temperature superconductors.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10</a:t>
            </a:fld>
            <a:endParaRPr lang="zh-CN" altLang="en-US"/>
          </a:p>
        </p:txBody>
      </p:sp>
    </p:spTree>
    <p:extLst>
      <p:ext uri="{BB962C8B-B14F-4D97-AF65-F5344CB8AC3E}">
        <p14:creationId xmlns:p14="http://schemas.microsoft.com/office/powerpoint/2010/main" val="419402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宋体" panose="02010600030101010101" pitchFamily="2" charset="-122"/>
              </a:rPr>
              <a:t>At present, although our vision of finding an ideal QSL candidate through such intensive and unremitting theoretical and experimental efforts has not yet been realized, this field has been substantially advanced. Such as the </a:t>
            </a:r>
            <a:r>
              <a:rPr lang="en-US" altLang="zh-CN" sz="1800" dirty="0" err="1">
                <a:effectLst/>
                <a:latin typeface="Times New Roman" panose="02020603050405020304" pitchFamily="18" charset="0"/>
                <a:ea typeface="宋体" panose="02010600030101010101" pitchFamily="2" charset="-122"/>
              </a:rPr>
              <a:t>Kitaev</a:t>
            </a:r>
            <a:r>
              <a:rPr lang="en-US" altLang="zh-CN" sz="1800" dirty="0">
                <a:effectLst/>
                <a:latin typeface="Times New Roman" panose="02020603050405020304" pitchFamily="18" charset="0"/>
                <a:ea typeface="宋体" panose="02010600030101010101" pitchFamily="2" charset="-122"/>
              </a:rPr>
              <a:t> model, an exactly solvable spin model that features a topological QSL ground state. Based on the Hamiltonian, in such a honeycomb lattice, a magnetic ion is surrounded by three nearest neighbors, and we name these three bonds as X-bond, Y-bond, and Z-bond. When there is the </a:t>
            </a:r>
            <a:r>
              <a:rPr lang="en-US" altLang="zh-CN" sz="1800" dirty="0" err="1">
                <a:effectLst/>
                <a:latin typeface="Times New Roman" panose="02020603050405020304" pitchFamily="18" charset="0"/>
                <a:ea typeface="宋体" panose="02010600030101010101" pitchFamily="2" charset="-122"/>
              </a:rPr>
              <a:t>Ising</a:t>
            </a:r>
            <a:r>
              <a:rPr lang="en-US" altLang="zh-CN" sz="1800" dirty="0">
                <a:effectLst/>
                <a:latin typeface="等线" panose="02010600030101010101" pitchFamily="2" charset="-122"/>
                <a:cs typeface="Times New Roman" panose="02020603050405020304" pitchFamily="18" charset="0"/>
              </a:rPr>
              <a:t> </a:t>
            </a:r>
            <a:r>
              <a:rPr lang="en-US" altLang="zh-CN" sz="1800" dirty="0">
                <a:effectLst/>
                <a:latin typeface="Times New Roman" panose="02020603050405020304" pitchFamily="18" charset="0"/>
                <a:ea typeface="宋体" panose="02010600030101010101" pitchFamily="2" charset="-122"/>
              </a:rPr>
              <a:t>anisotropic exchange interaction. The spin of the central ion will not know how to arrange, leading to frustration. In this case, the ground state is expected to be QSL ground state. A QSL ground state with ferromagnetic </a:t>
            </a:r>
            <a:r>
              <a:rPr lang="en-US" altLang="zh-CN" sz="1800" dirty="0" err="1">
                <a:effectLst/>
                <a:latin typeface="Times New Roman" panose="02020603050405020304" pitchFamily="18" charset="0"/>
                <a:ea typeface="宋体" panose="02010600030101010101" pitchFamily="2" charset="-122"/>
              </a:rPr>
              <a:t>Kitaev</a:t>
            </a:r>
            <a:r>
              <a:rPr lang="en-US" altLang="zh-CN" sz="1800" dirty="0">
                <a:effectLst/>
                <a:latin typeface="Times New Roman" panose="02020603050405020304" pitchFamily="18" charset="0"/>
                <a:ea typeface="宋体" panose="02010600030101010101" pitchFamily="2" charset="-122"/>
              </a:rPr>
              <a:t> interaction is shown in the figure.</a:t>
            </a:r>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11</a:t>
            </a:fld>
            <a:endParaRPr lang="zh-CN" altLang="en-US"/>
          </a:p>
        </p:txBody>
      </p:sp>
    </p:spTree>
    <p:extLst>
      <p:ext uri="{BB962C8B-B14F-4D97-AF65-F5344CB8AC3E}">
        <p14:creationId xmlns:p14="http://schemas.microsoft.com/office/powerpoint/2010/main" val="1376991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宋体" panose="02010600030101010101" pitchFamily="2" charset="-122"/>
              </a:rPr>
              <a:t>After more than ten years of development, some possible candidate materials have been found in this system, and these materials can be found from 5d to 3d transition metal compounds. In fact, the essential prerequisites as follow: The magnetic ions have spin–orbital entangled, </a:t>
            </a:r>
            <a:r>
              <a:rPr lang="en-US" altLang="zh-CN" sz="1800" dirty="0" err="1">
                <a:effectLst/>
                <a:latin typeface="Times New Roman" panose="02020603050405020304" pitchFamily="18" charset="0"/>
                <a:ea typeface="宋体" panose="02010600030101010101" pitchFamily="2" charset="-122"/>
              </a:rPr>
              <a:t>Kramers</a:t>
            </a:r>
            <a:r>
              <a:rPr lang="en-US" altLang="zh-CN" sz="1800" dirty="0">
                <a:effectLst/>
                <a:latin typeface="Times New Roman" panose="02020603050405020304" pitchFamily="18" charset="0"/>
                <a:ea typeface="宋体" panose="02010600030101010101" pitchFamily="2" charset="-122"/>
              </a:rPr>
              <a:t> degenerate ground states; The magnetic ions arranged on a suitable lattice, with the two-dimensional (2D) honeycomb lattice being the simplest example; Predominance of the </a:t>
            </a:r>
            <a:r>
              <a:rPr lang="en-US" altLang="zh-CN" sz="1800" dirty="0" err="1">
                <a:effectLst/>
                <a:latin typeface="Times New Roman" panose="02020603050405020304" pitchFamily="18" charset="0"/>
                <a:ea typeface="宋体" panose="02010600030101010101" pitchFamily="2" charset="-122"/>
              </a:rPr>
              <a:t>Kitaev</a:t>
            </a:r>
            <a:r>
              <a:rPr lang="en-US" altLang="zh-CN" sz="1800" dirty="0">
                <a:effectLst/>
                <a:latin typeface="Times New Roman" panose="02020603050405020304" pitchFamily="18" charset="0"/>
                <a:ea typeface="宋体" panose="02010600030101010101" pitchFamily="2" charset="-122"/>
              </a:rPr>
              <a:t> exchange interaction K over other terms like Heisenberg J or anisotropic exchange Γ.</a:t>
            </a:r>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12</a:t>
            </a:fld>
            <a:endParaRPr lang="zh-CN" altLang="en-US"/>
          </a:p>
        </p:txBody>
      </p:sp>
    </p:spTree>
    <p:extLst>
      <p:ext uri="{BB962C8B-B14F-4D97-AF65-F5344CB8AC3E}">
        <p14:creationId xmlns:p14="http://schemas.microsoft.com/office/powerpoint/2010/main" val="3606280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宋体" panose="02010600030101010101" pitchFamily="2" charset="-122"/>
              </a:rPr>
              <a:t>As a representative </a:t>
            </a:r>
            <a:r>
              <a:rPr lang="en-US" altLang="zh-CN" sz="1800" dirty="0" err="1">
                <a:effectLst/>
                <a:latin typeface="Times New Roman" panose="02020603050405020304" pitchFamily="18" charset="0"/>
                <a:ea typeface="宋体" panose="02010600030101010101" pitchFamily="2" charset="-122"/>
              </a:rPr>
              <a:t>Kitaev</a:t>
            </a:r>
            <a:r>
              <a:rPr lang="en-US" altLang="zh-CN" sz="1800" dirty="0">
                <a:effectLst/>
                <a:latin typeface="Times New Roman" panose="02020603050405020304" pitchFamily="18" charset="0"/>
                <a:ea typeface="宋体" panose="02010600030101010101" pitchFamily="2" charset="-122"/>
              </a:rPr>
              <a:t> QSL candidate RuCl3 has public a lot of papers. The spin Hamiltonian has been extended to a generalized Heisenberg–</a:t>
            </a:r>
            <a:r>
              <a:rPr lang="en-US" altLang="zh-CN" sz="1800" dirty="0" err="1">
                <a:effectLst/>
                <a:latin typeface="Times New Roman" panose="02020603050405020304" pitchFamily="18" charset="0"/>
                <a:ea typeface="宋体" panose="02010600030101010101" pitchFamily="2" charset="-122"/>
              </a:rPr>
              <a:t>Kitaev</a:t>
            </a:r>
            <a:r>
              <a:rPr lang="en-US" altLang="zh-CN" sz="1800" dirty="0">
                <a:effectLst/>
                <a:latin typeface="Times New Roman" panose="02020603050405020304" pitchFamily="18" charset="0"/>
                <a:ea typeface="宋体" panose="02010600030101010101" pitchFamily="2" charset="-122"/>
              </a:rPr>
              <a:t> (H–K) model with five symmetry-allowed terms. As shown that, there is all kinks of exchange interaction parameters.</a:t>
            </a:r>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13</a:t>
            </a:fld>
            <a:endParaRPr lang="zh-CN" altLang="en-US"/>
          </a:p>
        </p:txBody>
      </p:sp>
    </p:spTree>
    <p:extLst>
      <p:ext uri="{BB962C8B-B14F-4D97-AF65-F5344CB8AC3E}">
        <p14:creationId xmlns:p14="http://schemas.microsoft.com/office/powerpoint/2010/main" val="6516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 addition, various experimental measurements give the similar magnetic phase diagram, indicating a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Kitaev</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QSL can be observed between 7 and 10T.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14</a:t>
            </a:fld>
            <a:endParaRPr lang="zh-CN" altLang="en-US"/>
          </a:p>
        </p:txBody>
      </p:sp>
    </p:spTree>
    <p:extLst>
      <p:ext uri="{BB962C8B-B14F-4D97-AF65-F5344CB8AC3E}">
        <p14:creationId xmlns:p14="http://schemas.microsoft.com/office/powerpoint/2010/main" val="1232588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In 3d-based compounds. Although there is a weaker spin-orbit coupling, the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Kitaev</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interaction is very significant. As a promising candidate, NCTO have been discussed that there is a field-induced QSL state between 7.5T and 10T with applied magnetic field parallel to a*-axis.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Compared to RuCl3, there is a more perfect CoO6 octahedron and </a:t>
            </a: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more compact. And the contributions from the spin-orbital exchange channels t2g-eg and </a:t>
            </a:r>
            <a:r>
              <a:rPr lang="en-US" altLang="zh-CN" sz="1800" kern="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eg-eg</a:t>
            </a:r>
            <a:r>
              <a:rPr lang="en-US" altLang="zh-CN" sz="1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can weaken the Γ and Γ′ exchanges.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15</a:t>
            </a:fld>
            <a:endParaRPr lang="zh-CN" altLang="en-US"/>
          </a:p>
        </p:txBody>
      </p:sp>
    </p:spTree>
    <p:extLst>
      <p:ext uri="{BB962C8B-B14F-4D97-AF65-F5344CB8AC3E}">
        <p14:creationId xmlns:p14="http://schemas.microsoft.com/office/powerpoint/2010/main" val="931737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a:t>
            </a:r>
            <a:r>
              <a:rPr lang="en-US" altLang="zh-CN" sz="1800" dirty="0">
                <a:solidFill>
                  <a:srgbClr val="000000"/>
                </a:solidFill>
                <a:effectLst/>
                <a:latin typeface="Times New Roman" panose="02020603050405020304" pitchFamily="18" charset="0"/>
                <a:ea typeface="宋体" panose="02010600030101010101" pitchFamily="2" charset="-122"/>
              </a:rPr>
              <a:t>the two magnetic structures, multi-domain or multi-</a:t>
            </a:r>
            <a:r>
              <a:rPr lang="en-US" altLang="zh-CN" sz="1800" i="1" dirty="0">
                <a:solidFill>
                  <a:srgbClr val="000000"/>
                </a:solidFill>
                <a:effectLst/>
                <a:latin typeface="Times New Roman" panose="02020603050405020304" pitchFamily="18" charset="0"/>
                <a:ea typeface="宋体" panose="02010600030101010101" pitchFamily="2" charset="-122"/>
              </a:rPr>
              <a:t>k</a:t>
            </a:r>
            <a:r>
              <a:rPr lang="en-US" altLang="zh-CN" sz="1800" dirty="0">
                <a:solidFill>
                  <a:srgbClr val="000000"/>
                </a:solidFill>
                <a:effectLst/>
                <a:latin typeface="Times New Roman" panose="02020603050405020304" pitchFamily="18" charset="0"/>
                <a:ea typeface="宋体" panose="02010600030101010101" pitchFamily="2" charset="-122"/>
              </a:rPr>
              <a:t> structure, are still an urgent problem to be solved, which will be helpful to understand the competitive relationship between various magnetic interactions. Using the same parameters, the power-law function gives the similar I(</a:t>
            </a:r>
            <a:r>
              <a:rPr lang="en-US" altLang="zh-CN" sz="1800" i="1" dirty="0">
                <a:solidFill>
                  <a:srgbClr val="000000"/>
                </a:solidFill>
                <a:effectLst/>
                <a:latin typeface="Times New Roman" panose="02020603050405020304" pitchFamily="18" charset="0"/>
                <a:ea typeface="宋体" panose="02010600030101010101" pitchFamily="2" charset="-122"/>
              </a:rPr>
              <a:t>T</a:t>
            </a:r>
            <a:r>
              <a:rPr lang="en-US" altLang="zh-CN" sz="1800" dirty="0">
                <a:solidFill>
                  <a:srgbClr val="000000"/>
                </a:solidFill>
                <a:effectLst/>
                <a:latin typeface="Times New Roman" panose="02020603050405020304" pitchFamily="18" charset="0"/>
                <a:ea typeface="宋体" panose="02010600030101010101" pitchFamily="2" charset="-122"/>
              </a:rPr>
              <a:t>) curves at the M and M</a:t>
            </a:r>
            <a:r>
              <a:rPr lang="en-US" altLang="zh-CN" sz="1800" baseline="-25000" dirty="0">
                <a:solidFill>
                  <a:srgbClr val="000000"/>
                </a:solidFill>
                <a:effectLst/>
                <a:latin typeface="Times New Roman" panose="02020603050405020304" pitchFamily="18" charset="0"/>
                <a:ea typeface="宋体" panose="02010600030101010101" pitchFamily="2" charset="-122"/>
              </a:rPr>
              <a:t>1</a:t>
            </a:r>
            <a:r>
              <a:rPr lang="en-US" altLang="zh-CN" sz="1800" dirty="0">
                <a:solidFill>
                  <a:srgbClr val="000000"/>
                </a:solidFill>
                <a:effectLst/>
                <a:latin typeface="Times New Roman" panose="02020603050405020304" pitchFamily="18" charset="0"/>
                <a:ea typeface="宋体" panose="02010600030101010101" pitchFamily="2" charset="-122"/>
              </a:rPr>
              <a:t> points. The small bump at </a:t>
            </a:r>
            <a:r>
              <a:rPr lang="en-US" altLang="zh-CN" sz="1800" i="1" dirty="0">
                <a:solidFill>
                  <a:srgbClr val="000000"/>
                </a:solidFill>
                <a:effectLst/>
                <a:latin typeface="Times New Roman" panose="02020603050405020304" pitchFamily="18" charset="0"/>
                <a:ea typeface="宋体" panose="02010600030101010101" pitchFamily="2" charset="-122"/>
              </a:rPr>
              <a:t>T</a:t>
            </a:r>
            <a:r>
              <a:rPr lang="en-US" altLang="zh-CN" sz="1800" i="1" baseline="-25000" dirty="0">
                <a:solidFill>
                  <a:srgbClr val="000000"/>
                </a:solidFill>
                <a:effectLst/>
                <a:latin typeface="Times New Roman" panose="02020603050405020304" pitchFamily="18" charset="0"/>
                <a:ea typeface="宋体" panose="02010600030101010101" pitchFamily="2" charset="-122"/>
              </a:rPr>
              <a:t>F</a:t>
            </a:r>
            <a:r>
              <a:rPr lang="en-US" altLang="zh-CN" sz="1800" dirty="0">
                <a:solidFill>
                  <a:srgbClr val="000000"/>
                </a:solidFill>
                <a:effectLst/>
                <a:latin typeface="Times New Roman" panose="02020603050405020304" pitchFamily="18" charset="0"/>
                <a:ea typeface="宋体" panose="02010600030101010101" pitchFamily="2" charset="-122"/>
              </a:rPr>
              <a:t> only can be observed by the I(</a:t>
            </a:r>
            <a:r>
              <a:rPr lang="en-US" altLang="zh-CN" sz="1800" i="1" dirty="0">
                <a:solidFill>
                  <a:srgbClr val="000000"/>
                </a:solidFill>
                <a:effectLst/>
                <a:latin typeface="Times New Roman" panose="02020603050405020304" pitchFamily="18" charset="0"/>
                <a:ea typeface="宋体" panose="02010600030101010101" pitchFamily="2" charset="-122"/>
              </a:rPr>
              <a:t>T</a:t>
            </a:r>
            <a:r>
              <a:rPr lang="en-US" altLang="zh-CN" sz="1800" dirty="0">
                <a:solidFill>
                  <a:srgbClr val="000000"/>
                </a:solidFill>
                <a:effectLst/>
                <a:latin typeface="Times New Roman" panose="02020603050405020304" pitchFamily="18" charset="0"/>
                <a:ea typeface="宋体" panose="02010600030101010101" pitchFamily="2" charset="-122"/>
              </a:rPr>
              <a:t>) curves of M</a:t>
            </a:r>
            <a:r>
              <a:rPr lang="en-US" altLang="zh-CN" sz="1800" baseline="-25000" dirty="0">
                <a:solidFill>
                  <a:srgbClr val="000000"/>
                </a:solidFill>
                <a:effectLst/>
                <a:latin typeface="Times New Roman" panose="02020603050405020304" pitchFamily="18" charset="0"/>
                <a:ea typeface="宋体" panose="02010600030101010101" pitchFamily="2" charset="-122"/>
              </a:rPr>
              <a:t>1</a:t>
            </a:r>
            <a:r>
              <a:rPr lang="en-US" altLang="zh-CN" sz="1800" dirty="0">
                <a:solidFill>
                  <a:srgbClr val="000000"/>
                </a:solidFill>
                <a:effectLst/>
                <a:latin typeface="Times New Roman" panose="02020603050405020304" pitchFamily="18" charset="0"/>
                <a:ea typeface="宋体" panose="02010600030101010101" pitchFamily="2" charset="-122"/>
              </a:rPr>
              <a:t>-point, which means that the magnetic anisotropic-exchange interactions induce the non-equivalent magnetic domains at M and M</a:t>
            </a:r>
            <a:r>
              <a:rPr lang="en-US" altLang="zh-CN" sz="1800" baseline="-25000" dirty="0">
                <a:solidFill>
                  <a:srgbClr val="000000"/>
                </a:solidFill>
                <a:effectLst/>
                <a:latin typeface="Times New Roman" panose="02020603050405020304" pitchFamily="18" charset="0"/>
                <a:ea typeface="宋体" panose="02010600030101010101" pitchFamily="2" charset="-122"/>
              </a:rPr>
              <a:t>1</a:t>
            </a:r>
            <a:r>
              <a:rPr lang="en-US" altLang="zh-CN" sz="1800" dirty="0">
                <a:solidFill>
                  <a:srgbClr val="000000"/>
                </a:solidFill>
                <a:effectLst/>
                <a:latin typeface="Times New Roman" panose="02020603050405020304" pitchFamily="18" charset="0"/>
                <a:ea typeface="宋体" panose="02010600030101010101" pitchFamily="2" charset="-122"/>
              </a:rPr>
              <a:t> points. The field-dependent intensities of magnetic reflections further confirm that the magnetic domains along the magnetic field direction are growing while other directions are suppressed.</a:t>
            </a:r>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16</a:t>
            </a:fld>
            <a:endParaRPr lang="zh-CN" altLang="en-US"/>
          </a:p>
        </p:txBody>
      </p:sp>
    </p:spTree>
    <p:extLst>
      <p:ext uri="{BB962C8B-B14F-4D97-AF65-F5344CB8AC3E}">
        <p14:creationId xmlns:p14="http://schemas.microsoft.com/office/powerpoint/2010/main" val="1280221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As another important technique used to study complex quantum magnetism, </a:t>
            </a:r>
            <a:r>
              <a:rPr lang="en-US" altLang="zh-CN" sz="180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μSR</a:t>
            </a:r>
            <a:r>
              <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is an extremely sensitive magnetic probe at a microscopic level. The mutual collaboration between neutron diffraction and </a:t>
            </a:r>
            <a:r>
              <a:rPr lang="en-US" altLang="zh-CN" sz="180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μSR</a:t>
            </a:r>
            <a:r>
              <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will help us to further verify the multi-domain structure and the quantum fluctuations in NCTO. Using this function, we can well fit our </a:t>
            </a:r>
            <a:r>
              <a:rPr lang="en-US" altLang="zh-CN" sz="180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uSR</a:t>
            </a:r>
            <a:r>
              <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data.</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17</a:t>
            </a:fld>
            <a:endParaRPr lang="zh-CN" altLang="en-US"/>
          </a:p>
        </p:txBody>
      </p:sp>
    </p:spTree>
    <p:extLst>
      <p:ext uri="{BB962C8B-B14F-4D97-AF65-F5344CB8AC3E}">
        <p14:creationId xmlns:p14="http://schemas.microsoft.com/office/powerpoint/2010/main" val="2836109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000000"/>
                </a:solidFill>
                <a:effectLst/>
                <a:latin typeface="Times New Roman" panose="02020603050405020304" pitchFamily="18" charset="0"/>
                <a:ea typeface="宋体" panose="02010600030101010101" pitchFamily="2" charset="-122"/>
              </a:rPr>
              <a:t>The ZF-</a:t>
            </a:r>
            <a:r>
              <a:rPr lang="en-US" altLang="zh-CN" sz="1200" dirty="0" err="1">
                <a:solidFill>
                  <a:srgbClr val="000000"/>
                </a:solidFill>
                <a:effectLst/>
                <a:latin typeface="Times New Roman" panose="02020603050405020304" pitchFamily="18" charset="0"/>
                <a:ea typeface="宋体" panose="02010600030101010101" pitchFamily="2" charset="-122"/>
              </a:rPr>
              <a:t>μSR</a:t>
            </a:r>
            <a:r>
              <a:rPr lang="en-US" altLang="zh-CN" sz="1200" dirty="0">
                <a:solidFill>
                  <a:srgbClr val="000000"/>
                </a:solidFill>
                <a:effectLst/>
                <a:latin typeface="Times New Roman" panose="02020603050405020304" pitchFamily="18" charset="0"/>
                <a:ea typeface="宋体" panose="02010600030101010101" pitchFamily="2" charset="-122"/>
              </a:rPr>
              <a:t> time spectra present the very fast depolarization and superimposed oscillations within 50 ns below </a:t>
            </a:r>
            <a:r>
              <a:rPr lang="en-US" altLang="zh-CN" sz="1200" i="1" dirty="0">
                <a:solidFill>
                  <a:srgbClr val="000000"/>
                </a:solidFill>
                <a:effectLst/>
                <a:latin typeface="Times New Roman" panose="02020603050405020304" pitchFamily="18" charset="0"/>
                <a:ea typeface="宋体" panose="02010600030101010101" pitchFamily="2" charset="-122"/>
              </a:rPr>
              <a:t>T</a:t>
            </a:r>
            <a:r>
              <a:rPr lang="en-US" altLang="zh-CN" sz="1200" i="1" baseline="-25000" dirty="0">
                <a:solidFill>
                  <a:srgbClr val="000000"/>
                </a:solidFill>
                <a:effectLst/>
                <a:latin typeface="Times New Roman" panose="02020603050405020304" pitchFamily="18" charset="0"/>
                <a:ea typeface="宋体" panose="02010600030101010101" pitchFamily="2" charset="-122"/>
              </a:rPr>
              <a:t>N</a:t>
            </a:r>
            <a:r>
              <a:rPr lang="en-US" altLang="zh-CN" i="1" dirty="0">
                <a:solidFill>
                  <a:srgbClr val="000000"/>
                </a:solidFill>
                <a:latin typeface="Times New Roman" panose="02020603050405020304" pitchFamily="18" charset="0"/>
                <a:ea typeface="宋体" panose="02010600030101010101" pitchFamily="2" charset="-122"/>
              </a:rPr>
              <a:t>, </a:t>
            </a:r>
            <a:r>
              <a:rPr lang="en-US" altLang="zh-CN" sz="1200" dirty="0">
                <a:solidFill>
                  <a:srgbClr val="000000"/>
                </a:solidFill>
                <a:effectLst/>
                <a:latin typeface="Times New Roman" panose="02020603050405020304" pitchFamily="18" charset="0"/>
                <a:ea typeface="宋体" panose="02010600030101010101" pitchFamily="2" charset="-122"/>
              </a:rPr>
              <a:t>suggesting the characteristic of strong quasistatic internal field. And the superimposed oscillations are not disappeared at LF = 0.1T, which confirm the oscillations is from the AFM order. The temperature-dependent </a:t>
            </a:r>
            <a:r>
              <a:rPr lang="en-US" altLang="zh-CN" sz="1200" i="1" dirty="0" err="1">
                <a:solidFill>
                  <a:srgbClr val="000000"/>
                </a:solidFill>
                <a:effectLst/>
                <a:latin typeface="Times New Roman" panose="02020603050405020304" pitchFamily="18" charset="0"/>
                <a:ea typeface="宋体" panose="02010600030101010101" pitchFamily="2" charset="-122"/>
              </a:rPr>
              <a:t>λ</a:t>
            </a:r>
            <a:r>
              <a:rPr lang="en-US" altLang="zh-CN" sz="1200" i="1" baseline="-25000" dirty="0" err="1">
                <a:solidFill>
                  <a:srgbClr val="000000"/>
                </a:solidFill>
                <a:effectLst/>
                <a:latin typeface="Times New Roman" panose="02020603050405020304" pitchFamily="18" charset="0"/>
                <a:ea typeface="宋体" panose="02010600030101010101" pitchFamily="2" charset="-122"/>
              </a:rPr>
              <a:t>T</a:t>
            </a:r>
            <a:r>
              <a:rPr lang="en-US" altLang="zh-CN" sz="1200" i="1" baseline="-25000" dirty="0">
                <a:solidFill>
                  <a:srgbClr val="000000"/>
                </a:solidFill>
                <a:effectLst/>
                <a:latin typeface="Times New Roman" panose="02020603050405020304" pitchFamily="18" charset="0"/>
                <a:ea typeface="宋体" panose="02010600030101010101" pitchFamily="2" charset="-122"/>
              </a:rPr>
              <a:t> </a:t>
            </a:r>
            <a:r>
              <a:rPr lang="en-US" altLang="zh-CN" sz="1200" i="0" baseline="0" dirty="0">
                <a:solidFill>
                  <a:srgbClr val="000000"/>
                </a:solidFill>
                <a:effectLst/>
                <a:latin typeface="Times New Roman" panose="02020603050405020304" pitchFamily="18" charset="0"/>
                <a:ea typeface="宋体" panose="02010600030101010101" pitchFamily="2" charset="-122"/>
              </a:rPr>
              <a:t> also give some anomalies at TF and T*, which suggest that </a:t>
            </a:r>
            <a:r>
              <a:rPr lang="en-US" altLang="zh-CN" sz="1200" dirty="0">
                <a:solidFill>
                  <a:srgbClr val="000000"/>
                </a:solidFill>
                <a:effectLst/>
                <a:latin typeface="Times New Roman" panose="02020603050405020304" pitchFamily="18" charset="0"/>
                <a:ea typeface="宋体" panose="02010600030101010101" pitchFamily="2" charset="-122"/>
              </a:rPr>
              <a:t>the redistribution of magnetic domains originated from three different k-vectors.</a:t>
            </a:r>
          </a:p>
          <a:p>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18</a:t>
            </a:fld>
            <a:endParaRPr lang="zh-CN" altLang="en-US"/>
          </a:p>
        </p:txBody>
      </p:sp>
    </p:spTree>
    <p:extLst>
      <p:ext uri="{BB962C8B-B14F-4D97-AF65-F5344CB8AC3E}">
        <p14:creationId xmlns:p14="http://schemas.microsoft.com/office/powerpoint/2010/main" val="2952406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solidFill>
                  <a:srgbClr val="000000"/>
                </a:solidFill>
                <a:effectLst/>
                <a:latin typeface="Times New Roman" panose="02020603050405020304" pitchFamily="18" charset="0"/>
                <a:ea typeface="宋体" panose="02010600030101010101" pitchFamily="2" charset="-122"/>
              </a:rPr>
              <a:t>A quantitative analysis from weak transverse-field </a:t>
            </a:r>
            <a:r>
              <a:rPr lang="en-US" altLang="zh-CN" sz="1800" dirty="0" err="1">
                <a:solidFill>
                  <a:srgbClr val="000000"/>
                </a:solidFill>
                <a:effectLst/>
                <a:latin typeface="Times New Roman" panose="02020603050405020304" pitchFamily="18" charset="0"/>
                <a:ea typeface="宋体" panose="02010600030101010101" pitchFamily="2" charset="-122"/>
              </a:rPr>
              <a:t>μSR</a:t>
            </a:r>
            <a:r>
              <a:rPr lang="en-US" altLang="zh-CN" sz="1800" dirty="0">
                <a:solidFill>
                  <a:srgbClr val="000000"/>
                </a:solidFill>
                <a:effectLst/>
                <a:latin typeface="Times New Roman" panose="02020603050405020304" pitchFamily="18" charset="0"/>
                <a:ea typeface="宋体" panose="02010600030101010101" pitchFamily="2" charset="-122"/>
              </a:rPr>
              <a:t> spectra allows extracting the temperature evolution of the magnetic volume fraction. We obtain a low value of 60%. Such low magnetic volume fraction maybe suggest the magnetic ordered ground state of NCTO presents the distinct quantum spin fluctuations.  Instead, </a:t>
            </a:r>
            <a:r>
              <a:rPr lang="en-US" altLang="zh-CN" sz="1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another possible reason with the about 40% dynamic volume fraction may be from the magnetic domain wall.</a:t>
            </a:r>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19</a:t>
            </a:fld>
            <a:endParaRPr lang="zh-CN" altLang="en-US"/>
          </a:p>
        </p:txBody>
      </p:sp>
    </p:spTree>
    <p:extLst>
      <p:ext uri="{BB962C8B-B14F-4D97-AF65-F5344CB8AC3E}">
        <p14:creationId xmlns:p14="http://schemas.microsoft.com/office/powerpoint/2010/main" val="397737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main content of the report is divided into the following parts. When it comes to QSL, maybe we need to introduce the understanding of quantum magnetism and frustration. I also use this as a starting point to introduce the topic of today's report. Based on our </a:t>
            </a:r>
            <a:r>
              <a:rPr lang="en-US" altLang="zh-CN" dirty="0" err="1"/>
              <a:t>uSR</a:t>
            </a:r>
            <a:r>
              <a:rPr lang="en-US" altLang="zh-CN" dirty="0"/>
              <a:t> and neutron scattering experimental results, I will introduce the magnetic ground state of NCTO, a possible multi-domain zigzag antiferromagnetic order at zero field. Finally, summarize the research results.</a:t>
            </a:r>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2</a:t>
            </a:fld>
            <a:endParaRPr lang="zh-CN" altLang="en-US"/>
          </a:p>
        </p:txBody>
      </p:sp>
    </p:spTree>
    <p:extLst>
      <p:ext uri="{BB962C8B-B14F-4D97-AF65-F5344CB8AC3E}">
        <p14:creationId xmlns:p14="http://schemas.microsoft.com/office/powerpoint/2010/main" val="1719308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EBF6B02-E4F3-4A2B-A250-57B6293F71FD}" type="slidenum">
              <a:rPr lang="zh-CN" altLang="en-US" smtClean="0"/>
              <a:t>20</a:t>
            </a:fld>
            <a:endParaRPr lang="zh-CN" altLang="en-US"/>
          </a:p>
        </p:txBody>
      </p:sp>
    </p:spTree>
    <p:extLst>
      <p:ext uri="{BB962C8B-B14F-4D97-AF65-F5344CB8AC3E}">
        <p14:creationId xmlns:p14="http://schemas.microsoft.com/office/powerpoint/2010/main" val="1580629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宋体" panose="02010600030101010101" pitchFamily="2" charset="-122"/>
              </a:rPr>
              <a:t>Finally, I would like to thank my collaborators for their support.</a:t>
            </a:r>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21</a:t>
            </a:fld>
            <a:endParaRPr lang="zh-CN" altLang="en-US"/>
          </a:p>
        </p:txBody>
      </p:sp>
    </p:spTree>
    <p:extLst>
      <p:ext uri="{BB962C8B-B14F-4D97-AF65-F5344CB8AC3E}">
        <p14:creationId xmlns:p14="http://schemas.microsoft.com/office/powerpoint/2010/main" val="359766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We know, in a non-frustrated cubic lattice, when considering only the nearest neighbor interaction and hosting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Ising</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type exchange, the material will exhibit magnetic order when the temperature is down to phase transition temperature, as shown in the two classical ferromagnetic and antiferromagnetic orders.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If the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Ising</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type spin arrangement exhibits significant antiferromagnetic exchange interaction in triangular lattice, the three nearest neighbor spins will compete. when the spins of two lattice points is antiparallel arrangement, the spins on the third lattice point will show various forms of combinations, which may exhibit highly degenerated ground states. This will induce magnetic geometric frustration, thereby the ground state may present some novel quantum phenomena. Of course, it is also possible to have a 120 degree antiferromagnetic order similar to the one shown in the figure.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3</a:t>
            </a:fld>
            <a:endParaRPr lang="zh-CN" altLang="en-US"/>
          </a:p>
        </p:txBody>
      </p:sp>
    </p:spTree>
    <p:extLst>
      <p:ext uri="{BB962C8B-B14F-4D97-AF65-F5344CB8AC3E}">
        <p14:creationId xmlns:p14="http://schemas.microsoft.com/office/powerpoint/2010/main" val="1450222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Having strong geometric frustration and presenting strong quantum fluctuations will lead to the behavior of quantum spin liquid in the ground state. QSL was first proposed by Anderson as a resonant valence bond model. After half a century of development, the current understanding of QSL is still based on this pattern. QSL has the following characteristics: 1) No long-range order; 2) Fractional excitations; 3) Long-range entanglement; 4) Beyond the conventional Landau paradigm for phase transitions and spontaneous symmetry breaking. The potential applications will help to understand the mechanism of high-T superconductivity and promote the development of topological quantum computing.</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4</a:t>
            </a:fld>
            <a:endParaRPr lang="zh-CN" altLang="en-US"/>
          </a:p>
        </p:txBody>
      </p:sp>
    </p:spTree>
    <p:extLst>
      <p:ext uri="{BB962C8B-B14F-4D97-AF65-F5344CB8AC3E}">
        <p14:creationId xmlns:p14="http://schemas.microsoft.com/office/powerpoint/2010/main" val="190515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Usually, the macroscopic measurements of magnetic susceptibility, thermal conductivity, and specific heat are traditional techniques for distinguishing whether a QSL phase exists. Furthermore, the microscopic probes that are sensitive to the local magnetism, for example, muon spin relaxation (µSR) and nuclear magnetic resonance (NMR).  As shown examples, the power-law linear dependent behavior from heat capacity and thermal conductivity, the continuum excitations from inelastic neutron scattering, and the temperature-independent plateaus from the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uSR</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all these observations indicate the QSL states. The different fluctuations rates indicate the mutual verification of various experimental observations will be more helpful to identify possible QSL ground state.</a:t>
            </a:r>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5</a:t>
            </a:fld>
            <a:endParaRPr lang="zh-CN" altLang="en-US"/>
          </a:p>
        </p:txBody>
      </p:sp>
    </p:spTree>
    <p:extLst>
      <p:ext uri="{BB962C8B-B14F-4D97-AF65-F5344CB8AC3E}">
        <p14:creationId xmlns:p14="http://schemas.microsoft.com/office/powerpoint/2010/main" val="156697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fact, in two-dimension QSL candidates, researchers have find many potential QSL candidates</a:t>
            </a:r>
            <a:r>
              <a:rPr lang="zh-CN" altLang="en-US" dirty="0"/>
              <a:t>，</a:t>
            </a:r>
            <a:r>
              <a:rPr lang="en-US" altLang="zh-CN" dirty="0"/>
              <a:t>as shown in the label. In addition, Recently, there has been extensive research on the family of ytterbium systems without magnesium/gallium site disorder.</a:t>
            </a:r>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6</a:t>
            </a:fld>
            <a:endParaRPr lang="zh-CN" altLang="en-US"/>
          </a:p>
        </p:txBody>
      </p:sp>
    </p:spTree>
    <p:extLst>
      <p:ext uri="{BB962C8B-B14F-4D97-AF65-F5344CB8AC3E}">
        <p14:creationId xmlns:p14="http://schemas.microsoft.com/office/powerpoint/2010/main" val="2946327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As 2D promising QSL candidates, YMGO has the large-size single crystals, which meets the requirements of various experimental technologies. As shown in the picture, magnetic specific heat shows the linear-temperature-dependence behavior; the </a:t>
            </a:r>
            <a:r>
              <a:rPr lang="en-US" altLang="zh-CN" sz="1800" kern="100" dirty="0">
                <a:effectLst/>
                <a:latin typeface="Cambria Math" panose="02040503050406030204" pitchFamily="18" charset="0"/>
                <a:ea typeface="宋体" panose="02010600030101010101" pitchFamily="2" charset="-122"/>
                <a:cs typeface="Cambria Math" panose="02040503050406030204" pitchFamily="18" charset="0"/>
              </a:rPr>
              <a:t>𝜇</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SR spectra show no spin freezing down to 48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mK</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with robust dynamics and strong quantum fluctuations; Continuous spin excitations can be observed by INS. These experimental observations indicate the possible QSL ground state in YMGO. However, AC susceptibility measurements show strong frequency-dependent peaks around 0.1K, indicating feature of a spin glass; Thermal conductivity indicates no contribution from magnetic excitations. These experimental observations are against QSL. Why? These differences may be originated from the nonmagnetic magnesium/gallium site disorder of intrinsic issues.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7</a:t>
            </a:fld>
            <a:endParaRPr lang="zh-CN" altLang="en-US"/>
          </a:p>
        </p:txBody>
      </p:sp>
    </p:spTree>
    <p:extLst>
      <p:ext uri="{BB962C8B-B14F-4D97-AF65-F5344CB8AC3E}">
        <p14:creationId xmlns:p14="http://schemas.microsoft.com/office/powerpoint/2010/main" val="410269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effectLst/>
                <a:latin typeface="Times New Roman" panose="02020603050405020304" pitchFamily="18" charset="0"/>
                <a:ea typeface="宋体" panose="02010600030101010101" pitchFamily="2" charset="-122"/>
              </a:rPr>
              <a:t>Another 2D representative QSL candidates, NYS has a simpler structure and avoids the issue of </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magnesium/gallium </a:t>
            </a:r>
            <a:r>
              <a:rPr lang="en-US" altLang="zh-CN" sz="1200" dirty="0">
                <a:effectLst/>
                <a:latin typeface="Times New Roman" panose="02020603050405020304" pitchFamily="18" charset="0"/>
                <a:ea typeface="宋体" panose="02010600030101010101" pitchFamily="2" charset="-122"/>
              </a:rPr>
              <a:t>site disorders. </a:t>
            </a:r>
            <a:r>
              <a:rPr lang="en-US" altLang="zh-CN" dirty="0"/>
              <a:t>In NYS, Our group also observe some QSL evidences by the </a:t>
            </a:r>
            <a:r>
              <a:rPr lang="en-US" altLang="zh-CN" dirty="0" err="1"/>
              <a:t>uSR</a:t>
            </a:r>
            <a:r>
              <a:rPr lang="en-US" altLang="zh-CN" dirty="0"/>
              <a:t>, supporting the magnetic disordered state with strong quantum fluctuations. </a:t>
            </a:r>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8</a:t>
            </a:fld>
            <a:endParaRPr lang="zh-CN" altLang="en-US"/>
          </a:p>
        </p:txBody>
      </p:sp>
    </p:spTree>
    <p:extLst>
      <p:ext uri="{BB962C8B-B14F-4D97-AF65-F5344CB8AC3E}">
        <p14:creationId xmlns:p14="http://schemas.microsoft.com/office/powerpoint/2010/main" val="951402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宋体" panose="02010600030101010101" pitchFamily="2" charset="-122"/>
              </a:rPr>
              <a:t>Different to YMGO, NYS shows the </a:t>
            </a:r>
            <a:r>
              <a:rPr lang="en-US" altLang="zh-CN" sz="1800" dirty="0" err="1">
                <a:effectLst/>
                <a:latin typeface="Times New Roman" panose="02020603050405020304" pitchFamily="18" charset="0"/>
                <a:ea typeface="宋体" panose="02010600030101010101" pitchFamily="2" charset="-122"/>
              </a:rPr>
              <a:t>spinon</a:t>
            </a:r>
            <a:r>
              <a:rPr lang="en-US" altLang="zh-CN" sz="1800" dirty="0">
                <a:effectLst/>
                <a:latin typeface="Times New Roman" panose="02020603050405020304" pitchFamily="18" charset="0"/>
                <a:ea typeface="宋体" panose="02010600030101010101" pitchFamily="2" charset="-122"/>
              </a:rPr>
              <a:t> Fermi surface spin liquid confirmed by the INS, </a:t>
            </a:r>
            <a:r>
              <a:rPr lang="en-US" altLang="zh-CN" sz="1800" dirty="0" err="1">
                <a:effectLst/>
                <a:latin typeface="Times New Roman" panose="02020603050405020304" pitchFamily="18" charset="0"/>
                <a:ea typeface="宋体" panose="02010600030101010101" pitchFamily="2" charset="-122"/>
              </a:rPr>
              <a:t>uSR</a:t>
            </a:r>
            <a:r>
              <a:rPr lang="en-US" altLang="zh-CN" sz="1800" dirty="0">
                <a:effectLst/>
                <a:latin typeface="Times New Roman" panose="02020603050405020304" pitchFamily="18" charset="0"/>
                <a:ea typeface="宋体" panose="02010600030101010101" pitchFamily="2" charset="-122"/>
              </a:rPr>
              <a:t>, and NMR. However, thermal conductivity indicates no contribution from magnetic excitations. </a:t>
            </a:r>
            <a:r>
              <a:rPr lang="en-US" altLang="zh-CN" sz="1800" dirty="0" err="1">
                <a:effectLst/>
                <a:latin typeface="Times New Roman" panose="02020603050405020304" pitchFamily="18" charset="0"/>
                <a:ea typeface="宋体" panose="02010600030101010101" pitchFamily="2" charset="-122"/>
              </a:rPr>
              <a:t>Zihao</a:t>
            </a:r>
            <a:r>
              <a:rPr lang="en-US" altLang="zh-CN" sz="1800" dirty="0">
                <a:effectLst/>
                <a:latin typeface="Times New Roman" panose="02020603050405020304" pitchFamily="18" charset="0"/>
                <a:ea typeface="宋体" panose="02010600030101010101" pitchFamily="2" charset="-122"/>
              </a:rPr>
              <a:t> Zhu </a:t>
            </a:r>
            <a:r>
              <a:rPr lang="en-US" altLang="zh-CN" sz="1800" dirty="0" err="1">
                <a:effectLst/>
                <a:latin typeface="Times New Roman" panose="02020603050405020304" pitchFamily="18" charset="0"/>
                <a:ea typeface="宋体" panose="02010600030101010101" pitchFamily="2" charset="-122"/>
              </a:rPr>
              <a:t>etc</a:t>
            </a:r>
            <a:r>
              <a:rPr lang="en-US" altLang="zh-CN" sz="1800" dirty="0">
                <a:effectLst/>
                <a:latin typeface="Times New Roman" panose="02020603050405020304" pitchFamily="18" charset="0"/>
                <a:ea typeface="宋体" panose="02010600030101010101" pitchFamily="2" charset="-122"/>
              </a:rPr>
              <a:t> think that the ground state of NaYbSe2 can be regarded as a mixed state with both QSL and fluctuating short-range ferrimagnetic droplets.</a:t>
            </a:r>
            <a:endParaRPr lang="zh-CN" altLang="en-US" dirty="0"/>
          </a:p>
        </p:txBody>
      </p:sp>
      <p:sp>
        <p:nvSpPr>
          <p:cNvPr id="4" name="灯片编号占位符 3"/>
          <p:cNvSpPr>
            <a:spLocks noGrp="1"/>
          </p:cNvSpPr>
          <p:nvPr>
            <p:ph type="sldNum" sz="quarter" idx="5"/>
          </p:nvPr>
        </p:nvSpPr>
        <p:spPr/>
        <p:txBody>
          <a:bodyPr/>
          <a:lstStyle/>
          <a:p>
            <a:fld id="{BDF57050-0442-435D-A184-1E96B710551A}" type="slidenum">
              <a:rPr lang="zh-CN" altLang="en-US" smtClean="0"/>
              <a:t>9</a:t>
            </a:fld>
            <a:endParaRPr lang="zh-CN" altLang="en-US"/>
          </a:p>
        </p:txBody>
      </p:sp>
    </p:spTree>
    <p:extLst>
      <p:ext uri="{BB962C8B-B14F-4D97-AF65-F5344CB8AC3E}">
        <p14:creationId xmlns:p14="http://schemas.microsoft.com/office/powerpoint/2010/main" val="551651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117179-0206-420D-8AB9-96B9ED05F50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D145FE4-6D3B-44F6-B3B7-50E3385A05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31EE35-2F7E-4B0C-92D8-3BD24018DB86}"/>
              </a:ext>
            </a:extLst>
          </p:cNvPr>
          <p:cNvSpPr>
            <a:spLocks noGrp="1"/>
          </p:cNvSpPr>
          <p:nvPr>
            <p:ph type="dt" sz="half" idx="10"/>
          </p:nvPr>
        </p:nvSpPr>
        <p:spPr/>
        <p:txBody>
          <a:bodyPr/>
          <a:lstStyle/>
          <a:p>
            <a:fld id="{4D83B9DF-E1DA-41FB-BAF3-831FB081C3D7}" type="datetimeFigureOut">
              <a:rPr lang="zh-CN" altLang="en-US" smtClean="0"/>
              <a:t>2023/11/4</a:t>
            </a:fld>
            <a:endParaRPr lang="zh-CN" altLang="en-US"/>
          </a:p>
        </p:txBody>
      </p:sp>
      <p:sp>
        <p:nvSpPr>
          <p:cNvPr id="5" name="页脚占位符 4">
            <a:extLst>
              <a:ext uri="{FF2B5EF4-FFF2-40B4-BE49-F238E27FC236}">
                <a16:creationId xmlns:a16="http://schemas.microsoft.com/office/drawing/2014/main" id="{38888108-A72E-4AE5-8494-50635CF513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D1249B-DC74-47CD-8E1D-D1C952DEBD78}"/>
              </a:ext>
            </a:extLst>
          </p:cNvPr>
          <p:cNvSpPr>
            <a:spLocks noGrp="1"/>
          </p:cNvSpPr>
          <p:nvPr>
            <p:ph type="sldNum" sz="quarter" idx="12"/>
          </p:nvPr>
        </p:nvSpPr>
        <p:spPr/>
        <p:txBody>
          <a:body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3897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989F4-BF90-4720-A582-A14761F936F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A21242E-F826-4ABA-91F8-556B253D5C5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BF2A3B-1FD7-4211-80B1-5C871DBDA62C}"/>
              </a:ext>
            </a:extLst>
          </p:cNvPr>
          <p:cNvSpPr>
            <a:spLocks noGrp="1"/>
          </p:cNvSpPr>
          <p:nvPr>
            <p:ph type="dt" sz="half" idx="10"/>
          </p:nvPr>
        </p:nvSpPr>
        <p:spPr/>
        <p:txBody>
          <a:bodyPr/>
          <a:lstStyle/>
          <a:p>
            <a:fld id="{4D83B9DF-E1DA-41FB-BAF3-831FB081C3D7}" type="datetimeFigureOut">
              <a:rPr lang="zh-CN" altLang="en-US" smtClean="0"/>
              <a:t>2023/11/4</a:t>
            </a:fld>
            <a:endParaRPr lang="zh-CN" altLang="en-US"/>
          </a:p>
        </p:txBody>
      </p:sp>
      <p:sp>
        <p:nvSpPr>
          <p:cNvPr id="5" name="页脚占位符 4">
            <a:extLst>
              <a:ext uri="{FF2B5EF4-FFF2-40B4-BE49-F238E27FC236}">
                <a16:creationId xmlns:a16="http://schemas.microsoft.com/office/drawing/2014/main" id="{84809412-6F69-4FB3-A36D-E66FB3D499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1D7051C-86D4-4810-8271-04B2CA1BC539}"/>
              </a:ext>
            </a:extLst>
          </p:cNvPr>
          <p:cNvSpPr>
            <a:spLocks noGrp="1"/>
          </p:cNvSpPr>
          <p:nvPr>
            <p:ph type="sldNum" sz="quarter" idx="12"/>
          </p:nvPr>
        </p:nvSpPr>
        <p:spPr/>
        <p:txBody>
          <a:body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343296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BEDC20-F985-4871-AB0A-A96E532C20E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461D5D-7C99-4E0D-AA64-9DDD7054890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583EA7-DDF8-4E2E-9E12-6D6CE2F4AC6E}"/>
              </a:ext>
            </a:extLst>
          </p:cNvPr>
          <p:cNvSpPr>
            <a:spLocks noGrp="1"/>
          </p:cNvSpPr>
          <p:nvPr>
            <p:ph type="dt" sz="half" idx="10"/>
          </p:nvPr>
        </p:nvSpPr>
        <p:spPr/>
        <p:txBody>
          <a:bodyPr/>
          <a:lstStyle/>
          <a:p>
            <a:fld id="{4D83B9DF-E1DA-41FB-BAF3-831FB081C3D7}" type="datetimeFigureOut">
              <a:rPr lang="zh-CN" altLang="en-US" smtClean="0"/>
              <a:t>2023/11/4</a:t>
            </a:fld>
            <a:endParaRPr lang="zh-CN" altLang="en-US"/>
          </a:p>
        </p:txBody>
      </p:sp>
      <p:sp>
        <p:nvSpPr>
          <p:cNvPr id="5" name="页脚占位符 4">
            <a:extLst>
              <a:ext uri="{FF2B5EF4-FFF2-40B4-BE49-F238E27FC236}">
                <a16:creationId xmlns:a16="http://schemas.microsoft.com/office/drawing/2014/main" id="{C063E0ED-4842-4AD7-9629-EF52C424F6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4B7B631-2B8C-485A-A2DA-B2FABC4896BB}"/>
              </a:ext>
            </a:extLst>
          </p:cNvPr>
          <p:cNvSpPr>
            <a:spLocks noGrp="1"/>
          </p:cNvSpPr>
          <p:nvPr>
            <p:ph type="sldNum" sz="quarter" idx="12"/>
          </p:nvPr>
        </p:nvSpPr>
        <p:spPr/>
        <p:txBody>
          <a:body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3368230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E7C7E7-5CED-4758-87CB-9B777B062F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14742" r="33944" b="27618"/>
          <a:stretch/>
        </p:blipFill>
        <p:spPr>
          <a:xfrm>
            <a:off x="1712686" y="-1"/>
            <a:ext cx="10479314" cy="6858000"/>
          </a:xfrm>
          <a:prstGeom prst="rect">
            <a:avLst/>
          </a:prstGeom>
        </p:spPr>
      </p:pic>
      <p:sp>
        <p:nvSpPr>
          <p:cNvPr id="13" name="矩形 12">
            <a:extLst>
              <a:ext uri="{FF2B5EF4-FFF2-40B4-BE49-F238E27FC236}">
                <a16:creationId xmlns:a16="http://schemas.microsoft.com/office/drawing/2014/main" id="{DF701BC1-7695-4327-AD20-358173F9450D}"/>
              </a:ext>
            </a:extLst>
          </p:cNvPr>
          <p:cNvSpPr/>
          <p:nvPr userDrawn="1"/>
        </p:nvSpPr>
        <p:spPr>
          <a:xfrm>
            <a:off x="0" y="0"/>
            <a:ext cx="1712686" cy="6858000"/>
          </a:xfrm>
          <a:prstGeom prst="rect">
            <a:avLst/>
          </a:prstGeom>
          <a:gradFill>
            <a:gsLst>
              <a:gs pos="15000">
                <a:srgbClr val="63A6EA"/>
              </a:gs>
              <a:gs pos="100000">
                <a:srgbClr val="A8CDF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A9CB89F3-C69C-452D-8E9C-44C221B57217}"/>
              </a:ext>
            </a:extLst>
          </p:cNvPr>
          <p:cNvSpPr/>
          <p:nvPr userDrawn="1"/>
        </p:nvSpPr>
        <p:spPr>
          <a:xfrm>
            <a:off x="0" y="0"/>
            <a:ext cx="12192000" cy="6857999"/>
          </a:xfrm>
          <a:prstGeom prst="roundRect">
            <a:avLst>
              <a:gd name="adj" fmla="val 0"/>
            </a:avLst>
          </a:prstGeom>
          <a:gradFill>
            <a:gsLst>
              <a:gs pos="98000">
                <a:schemeClr val="accent2">
                  <a:lumMod val="75000"/>
                  <a:alpha val="82000"/>
                </a:schemeClr>
              </a:gs>
              <a:gs pos="53000">
                <a:srgbClr val="005890">
                  <a:alpha val="94000"/>
                </a:srgbClr>
              </a:gs>
              <a:gs pos="15000">
                <a:schemeClr val="accent1"/>
              </a:gs>
              <a:gs pos="100000">
                <a:schemeClr val="accent2">
                  <a:lumMod val="60000"/>
                  <a:lumOff val="40000"/>
                  <a:alpha val="0"/>
                </a:schemeClr>
              </a:gs>
            </a:gsLst>
            <a:lin ang="6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470004C9-B82A-4E11-A64C-300D7B52EB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5861" b="24966"/>
          <a:stretch/>
        </p:blipFill>
        <p:spPr>
          <a:xfrm>
            <a:off x="4481792" y="-236340"/>
            <a:ext cx="7710208" cy="7094340"/>
          </a:xfrm>
          <a:prstGeom prst="rect">
            <a:avLst/>
          </a:prstGeom>
          <a:effectLst>
            <a:outerShdw blurRad="241300" sx="102000" sy="102000" algn="ctr" rotWithShape="0">
              <a:schemeClr val="accent2">
                <a:lumMod val="50000"/>
                <a:alpha val="84000"/>
              </a:schemeClr>
            </a:outerShdw>
          </a:effectLst>
        </p:spPr>
      </p:pic>
    </p:spTree>
    <p:extLst>
      <p:ext uri="{BB962C8B-B14F-4D97-AF65-F5344CB8AC3E}">
        <p14:creationId xmlns:p14="http://schemas.microsoft.com/office/powerpoint/2010/main" val="216590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自定义版式">
    <p:bg>
      <p:bgPr>
        <a:solidFill>
          <a:schemeClr val="bg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B381062-22EA-4C38-9013-C570A6484F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683" t="18438" r="1317" b="18438"/>
          <a:stretch/>
        </p:blipFill>
        <p:spPr>
          <a:xfrm flipH="1">
            <a:off x="4431792" y="-1"/>
            <a:ext cx="7760207" cy="6858001"/>
          </a:xfrm>
          <a:prstGeom prst="rect">
            <a:avLst/>
          </a:prstGeom>
          <a:effectLst>
            <a:outerShdw blurRad="457200" dist="38100" dir="10800000" algn="r" rotWithShape="0">
              <a:schemeClr val="accent2">
                <a:lumMod val="50000"/>
                <a:alpha val="40000"/>
              </a:schemeClr>
            </a:outerShdw>
          </a:effectLst>
        </p:spPr>
      </p:pic>
      <p:grpSp>
        <p:nvGrpSpPr>
          <p:cNvPr id="40" name="组合 39">
            <a:extLst>
              <a:ext uri="{FF2B5EF4-FFF2-40B4-BE49-F238E27FC236}">
                <a16:creationId xmlns:a16="http://schemas.microsoft.com/office/drawing/2014/main" id="{98DC15C9-DE8A-4681-952F-4D7E2E2E872B}"/>
              </a:ext>
            </a:extLst>
          </p:cNvPr>
          <p:cNvGrpSpPr/>
          <p:nvPr userDrawn="1"/>
        </p:nvGrpSpPr>
        <p:grpSpPr>
          <a:xfrm>
            <a:off x="0" y="512762"/>
            <a:ext cx="834572" cy="432000"/>
            <a:chOff x="0" y="330200"/>
            <a:chExt cx="834572" cy="428625"/>
          </a:xfrm>
        </p:grpSpPr>
        <p:sp>
          <p:nvSpPr>
            <p:cNvPr id="41" name="任意多边形: 形状 40">
              <a:extLst>
                <a:ext uri="{FF2B5EF4-FFF2-40B4-BE49-F238E27FC236}">
                  <a16:creationId xmlns:a16="http://schemas.microsoft.com/office/drawing/2014/main" id="{581A4517-6257-45FE-8DB8-4F2E56C4CD99}"/>
                </a:ext>
              </a:extLst>
            </p:cNvPr>
            <p:cNvSpPr/>
            <p:nvPr userDrawn="1"/>
          </p:nvSpPr>
          <p:spPr>
            <a:xfrm>
              <a:off x="1" y="330200"/>
              <a:ext cx="834571" cy="190500"/>
            </a:xfrm>
            <a:custGeom>
              <a:avLst/>
              <a:gdLst>
                <a:gd name="connsiteX0" fmla="*/ 0 w 834571"/>
                <a:gd name="connsiteY0" fmla="*/ 0 h 190500"/>
                <a:gd name="connsiteX1" fmla="*/ 739321 w 834571"/>
                <a:gd name="connsiteY1" fmla="*/ 0 h 190500"/>
                <a:gd name="connsiteX2" fmla="*/ 834571 w 834571"/>
                <a:gd name="connsiteY2" fmla="*/ 95250 h 190500"/>
                <a:gd name="connsiteX3" fmla="*/ 739321 w 834571"/>
                <a:gd name="connsiteY3" fmla="*/ 190500 h 190500"/>
                <a:gd name="connsiteX4" fmla="*/ 0 w 834571"/>
                <a:gd name="connsiteY4" fmla="*/ 1905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571" h="190500">
                  <a:moveTo>
                    <a:pt x="0" y="0"/>
                  </a:moveTo>
                  <a:lnTo>
                    <a:pt x="739321" y="0"/>
                  </a:lnTo>
                  <a:cubicBezTo>
                    <a:pt x="791926" y="0"/>
                    <a:pt x="834571" y="42645"/>
                    <a:pt x="834571" y="95250"/>
                  </a:cubicBezTo>
                  <a:cubicBezTo>
                    <a:pt x="834571" y="147855"/>
                    <a:pt x="791926" y="190500"/>
                    <a:pt x="739321" y="190500"/>
                  </a:cubicBezTo>
                  <a:lnTo>
                    <a:pt x="0" y="19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任意多边形: 形状 41">
              <a:extLst>
                <a:ext uri="{FF2B5EF4-FFF2-40B4-BE49-F238E27FC236}">
                  <a16:creationId xmlns:a16="http://schemas.microsoft.com/office/drawing/2014/main" id="{4FD04928-BEC4-4730-80D8-0C754DC96C3D}"/>
                </a:ext>
              </a:extLst>
            </p:cNvPr>
            <p:cNvSpPr/>
            <p:nvPr userDrawn="1"/>
          </p:nvSpPr>
          <p:spPr>
            <a:xfrm>
              <a:off x="0" y="638969"/>
              <a:ext cx="534534" cy="119856"/>
            </a:xfrm>
            <a:custGeom>
              <a:avLst/>
              <a:gdLst>
                <a:gd name="connsiteX0" fmla="*/ 0 w 534534"/>
                <a:gd name="connsiteY0" fmla="*/ 0 h 119856"/>
                <a:gd name="connsiteX1" fmla="*/ 474606 w 534534"/>
                <a:gd name="connsiteY1" fmla="*/ 0 h 119856"/>
                <a:gd name="connsiteX2" fmla="*/ 534534 w 534534"/>
                <a:gd name="connsiteY2" fmla="*/ 59928 h 119856"/>
                <a:gd name="connsiteX3" fmla="*/ 474606 w 534534"/>
                <a:gd name="connsiteY3" fmla="*/ 119856 h 119856"/>
                <a:gd name="connsiteX4" fmla="*/ 0 w 534534"/>
                <a:gd name="connsiteY4" fmla="*/ 119856 h 11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34" h="119856">
                  <a:moveTo>
                    <a:pt x="0" y="0"/>
                  </a:moveTo>
                  <a:lnTo>
                    <a:pt x="474606" y="0"/>
                  </a:lnTo>
                  <a:cubicBezTo>
                    <a:pt x="507703" y="0"/>
                    <a:pt x="534534" y="26831"/>
                    <a:pt x="534534" y="59928"/>
                  </a:cubicBezTo>
                  <a:cubicBezTo>
                    <a:pt x="534534" y="93025"/>
                    <a:pt x="507703" y="119856"/>
                    <a:pt x="474606" y="119856"/>
                  </a:cubicBezTo>
                  <a:lnTo>
                    <a:pt x="0" y="119856"/>
                  </a:lnTo>
                  <a:close/>
                </a:path>
              </a:pathLst>
            </a:custGeom>
            <a:solidFill>
              <a:srgbClr val="007FA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43" name="图片 42" descr="资源 7@4x">
            <a:extLst>
              <a:ext uri="{FF2B5EF4-FFF2-40B4-BE49-F238E27FC236}">
                <a16:creationId xmlns:a16="http://schemas.microsoft.com/office/drawing/2014/main" id="{C681EF44-B7A3-40AF-A0FE-F45E3777E9B4}"/>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237041" y="514349"/>
            <a:ext cx="1450352" cy="432000"/>
          </a:xfrm>
          <a:prstGeom prst="rect">
            <a:avLst/>
          </a:prstGeom>
        </p:spPr>
      </p:pic>
      <p:sp>
        <p:nvSpPr>
          <p:cNvPr id="44" name="文本占位符 11">
            <a:extLst>
              <a:ext uri="{FF2B5EF4-FFF2-40B4-BE49-F238E27FC236}">
                <a16:creationId xmlns:a16="http://schemas.microsoft.com/office/drawing/2014/main" id="{B8910E3A-457D-4F84-8706-EAB0071CACAD}"/>
              </a:ext>
            </a:extLst>
          </p:cNvPr>
          <p:cNvSpPr>
            <a:spLocks noGrp="1"/>
          </p:cNvSpPr>
          <p:nvPr>
            <p:ph type="body" sz="quarter" idx="10"/>
          </p:nvPr>
        </p:nvSpPr>
        <p:spPr>
          <a:xfrm>
            <a:off x="1028700" y="512763"/>
            <a:ext cx="5400000" cy="432000"/>
          </a:xfrm>
          <a:prstGeom prst="rect">
            <a:avLst/>
          </a:prstGeom>
        </p:spPr>
        <p:txBody>
          <a:bodyPr/>
          <a:lstStyle>
            <a:lvl1pPr>
              <a:buNone/>
              <a:defRPr sz="3000">
                <a:solidFill>
                  <a:schemeClr val="accent1"/>
                </a:solidFill>
                <a:latin typeface="+mj-ea"/>
                <a:ea typeface="+mj-ea"/>
              </a:defRPr>
            </a:lvl1pPr>
            <a:lvl2pPr>
              <a:buNone/>
              <a:defRPr/>
            </a:lvl2pPr>
          </a:lstStyle>
          <a:p>
            <a:pPr lvl="0"/>
            <a:r>
              <a:rPr lang="zh-CN" altLang="en-US" dirty="0"/>
              <a:t>单击此处编辑母版文本样式</a:t>
            </a:r>
          </a:p>
        </p:txBody>
      </p:sp>
      <p:sp>
        <p:nvSpPr>
          <p:cNvPr id="51" name="文本框 50">
            <a:extLst>
              <a:ext uri="{FF2B5EF4-FFF2-40B4-BE49-F238E27FC236}">
                <a16:creationId xmlns:a16="http://schemas.microsoft.com/office/drawing/2014/main" id="{59D8F24A-CD24-4CFA-97EE-105EE8C710CA}"/>
              </a:ext>
            </a:extLst>
          </p:cNvPr>
          <p:cNvSpPr txBox="1"/>
          <p:nvPr userDrawn="1"/>
        </p:nvSpPr>
        <p:spPr>
          <a:xfrm>
            <a:off x="9295060" y="6348818"/>
            <a:ext cx="2381003" cy="246221"/>
          </a:xfrm>
          <a:prstGeom prst="rect">
            <a:avLst/>
          </a:prstGeom>
          <a:noFill/>
        </p:spPr>
        <p:txBody>
          <a:bodyPr wrap="square" rtlCol="0">
            <a:spAutoFit/>
          </a:bodyPr>
          <a:lstStyle/>
          <a:p>
            <a:pPr algn="dist"/>
            <a:r>
              <a:rPr lang="zh-CN" altLang="en-US" sz="1000"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rPr>
              <a:t>饮水思源</a:t>
            </a:r>
            <a:r>
              <a:rPr lang="en-US" altLang="zh-CN" sz="1000"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rPr>
              <a:t>·</a:t>
            </a:r>
            <a:r>
              <a:rPr lang="zh-CN" altLang="en-US" sz="1000"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rPr>
              <a:t>爱国荣校</a:t>
            </a:r>
          </a:p>
        </p:txBody>
      </p:sp>
      <p:cxnSp>
        <p:nvCxnSpPr>
          <p:cNvPr id="52" name="直接连接符 51">
            <a:extLst>
              <a:ext uri="{FF2B5EF4-FFF2-40B4-BE49-F238E27FC236}">
                <a16:creationId xmlns:a16="http://schemas.microsoft.com/office/drawing/2014/main" id="{314A5FFB-67F8-4BBC-946D-1ACAE8B49B81}"/>
              </a:ext>
            </a:extLst>
          </p:cNvPr>
          <p:cNvCxnSpPr>
            <a:cxnSpLocks/>
          </p:cNvCxnSpPr>
          <p:nvPr userDrawn="1"/>
        </p:nvCxnSpPr>
        <p:spPr>
          <a:xfrm>
            <a:off x="947928" y="6481073"/>
            <a:ext cx="733247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636E0E7A-E98A-4760-9CFF-A3D4FB712968}"/>
              </a:ext>
            </a:extLst>
          </p:cNvPr>
          <p:cNvSpPr txBox="1"/>
          <p:nvPr userDrawn="1"/>
        </p:nvSpPr>
        <p:spPr>
          <a:xfrm>
            <a:off x="479384" y="6348818"/>
            <a:ext cx="356520" cy="246221"/>
          </a:xfrm>
          <a:prstGeom prst="rect">
            <a:avLst/>
          </a:prstGeom>
          <a:noFill/>
        </p:spPr>
        <p:txBody>
          <a:bodyPr wrap="square" rtlCol="0" anchor="ctr">
            <a:spAutoFit/>
          </a:bodyPr>
          <a:lstStyle/>
          <a:p>
            <a:pPr algn="ctr"/>
            <a:fld id="{864DCA1D-8B30-49FC-B15B-1D1FF888DD28}" type="slidenum">
              <a:rPr lang="zh-CN" altLang="en-US" sz="1000" smtClean="0">
                <a:latin typeface="阿里巴巴普惠体 L" panose="00020600040101010101" pitchFamily="18" charset="-122"/>
                <a:ea typeface="阿里巴巴普惠体 L" panose="00020600040101010101" pitchFamily="18" charset="-122"/>
                <a:cs typeface="阿里巴巴普惠体 L" panose="00020600040101010101" pitchFamily="18" charset="-122"/>
              </a:rPr>
              <a:pPr algn="ctr"/>
              <a:t>‹#›</a:t>
            </a:fld>
            <a:endParaRPr lang="zh-CN" altLang="en-US" sz="1000" dirty="0">
              <a:latin typeface="阿里巴巴普惠体 L" panose="00020600040101010101" pitchFamily="18" charset="-122"/>
              <a:ea typeface="阿里巴巴普惠体 L" panose="00020600040101010101" pitchFamily="18" charset="-122"/>
              <a:cs typeface="阿里巴巴普惠体 L" panose="00020600040101010101" pitchFamily="18" charset="-122"/>
            </a:endParaRPr>
          </a:p>
        </p:txBody>
      </p:sp>
      <p:grpSp>
        <p:nvGrpSpPr>
          <p:cNvPr id="54" name="组合 53">
            <a:extLst>
              <a:ext uri="{FF2B5EF4-FFF2-40B4-BE49-F238E27FC236}">
                <a16:creationId xmlns:a16="http://schemas.microsoft.com/office/drawing/2014/main" id="{9291C5F2-99CD-41D9-8B2B-5DEE9AE10EB8}"/>
              </a:ext>
            </a:extLst>
          </p:cNvPr>
          <p:cNvGrpSpPr/>
          <p:nvPr userDrawn="1"/>
        </p:nvGrpSpPr>
        <p:grpSpPr>
          <a:xfrm>
            <a:off x="534534" y="6351358"/>
            <a:ext cx="253067" cy="246220"/>
            <a:chOff x="1028700" y="3733800"/>
            <a:chExt cx="156634" cy="152396"/>
          </a:xfrm>
        </p:grpSpPr>
        <p:sp>
          <p:nvSpPr>
            <p:cNvPr id="55" name="弧形 54">
              <a:extLst>
                <a:ext uri="{FF2B5EF4-FFF2-40B4-BE49-F238E27FC236}">
                  <a16:creationId xmlns:a16="http://schemas.microsoft.com/office/drawing/2014/main" id="{B4757B86-B1AA-4DA0-A42C-E3F6536C02AC}"/>
                </a:ext>
              </a:extLst>
            </p:cNvPr>
            <p:cNvSpPr/>
            <p:nvPr userDrawn="1"/>
          </p:nvSpPr>
          <p:spPr>
            <a:xfrm>
              <a:off x="1028700" y="3733800"/>
              <a:ext cx="152396" cy="152396"/>
            </a:xfrm>
            <a:prstGeom prst="arc">
              <a:avLst>
                <a:gd name="adj1" fmla="val 331056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6" name="椭圆 55">
              <a:extLst>
                <a:ext uri="{FF2B5EF4-FFF2-40B4-BE49-F238E27FC236}">
                  <a16:creationId xmlns:a16="http://schemas.microsoft.com/office/drawing/2014/main" id="{ED77D773-C740-4318-971B-4DA271DD14DA}"/>
                </a:ext>
              </a:extLst>
            </p:cNvPr>
            <p:cNvSpPr/>
            <p:nvPr userDrawn="1"/>
          </p:nvSpPr>
          <p:spPr>
            <a:xfrm>
              <a:off x="1167334" y="3839856"/>
              <a:ext cx="18000" cy="1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7" name="直接连接符 56">
            <a:extLst>
              <a:ext uri="{FF2B5EF4-FFF2-40B4-BE49-F238E27FC236}">
                <a16:creationId xmlns:a16="http://schemas.microsoft.com/office/drawing/2014/main" id="{B73515CB-585C-4F85-8A66-836770F410F3}"/>
              </a:ext>
            </a:extLst>
          </p:cNvPr>
          <p:cNvCxnSpPr>
            <a:cxnSpLocks/>
          </p:cNvCxnSpPr>
          <p:nvPr userDrawn="1"/>
        </p:nvCxnSpPr>
        <p:spPr>
          <a:xfrm>
            <a:off x="8077200" y="6481073"/>
            <a:ext cx="9652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01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自定义版式">
    <p:bg>
      <p:bgPr>
        <a:gradFill>
          <a:gsLst>
            <a:gs pos="0">
              <a:schemeClr val="accent1"/>
            </a:gs>
            <a:gs pos="100000">
              <a:schemeClr val="accent2">
                <a:lumMod val="50000"/>
              </a:schemeClr>
            </a:gs>
          </a:gsLst>
          <a:lin ang="5460000" scaled="0"/>
        </a:gra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475C9FE-3E58-4405-BEE3-2A9517AF3FF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2508" b="12508"/>
          <a:stretch>
            <a:fillRect/>
          </a:stretch>
        </p:blipFill>
        <p:spPr>
          <a:xfrm>
            <a:off x="-5" y="0"/>
            <a:ext cx="12192009" cy="6858000"/>
          </a:xfrm>
          <a:prstGeom prst="rect">
            <a:avLst/>
          </a:prstGeom>
        </p:spPr>
      </p:pic>
      <p:sp>
        <p:nvSpPr>
          <p:cNvPr id="13" name="矩形 12">
            <a:extLst>
              <a:ext uri="{FF2B5EF4-FFF2-40B4-BE49-F238E27FC236}">
                <a16:creationId xmlns:a16="http://schemas.microsoft.com/office/drawing/2014/main" id="{7DE7E52A-AC51-4D1F-B30A-A44793A8758B}"/>
              </a:ext>
            </a:extLst>
          </p:cNvPr>
          <p:cNvSpPr/>
          <p:nvPr userDrawn="1"/>
        </p:nvSpPr>
        <p:spPr>
          <a:xfrm>
            <a:off x="0" y="0"/>
            <a:ext cx="12192000" cy="68580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任意多边形: 形状 23">
            <a:extLst>
              <a:ext uri="{FF2B5EF4-FFF2-40B4-BE49-F238E27FC236}">
                <a16:creationId xmlns:a16="http://schemas.microsoft.com/office/drawing/2014/main" id="{E00B741A-89C1-4E81-B5C9-26F19CE0BE45}"/>
              </a:ext>
            </a:extLst>
          </p:cNvPr>
          <p:cNvSpPr/>
          <p:nvPr userDrawn="1"/>
        </p:nvSpPr>
        <p:spPr>
          <a:xfrm>
            <a:off x="4767722" y="0"/>
            <a:ext cx="7424279" cy="6858000"/>
          </a:xfrm>
          <a:custGeom>
            <a:avLst/>
            <a:gdLst>
              <a:gd name="connsiteX0" fmla="*/ 0 w 7424279"/>
              <a:gd name="connsiteY0" fmla="*/ 0 h 6858000"/>
              <a:gd name="connsiteX1" fmla="*/ 7424279 w 7424279"/>
              <a:gd name="connsiteY1" fmla="*/ 0 h 6858000"/>
              <a:gd name="connsiteX2" fmla="*/ 7424279 w 7424279"/>
              <a:gd name="connsiteY2" fmla="*/ 6858000 h 6858000"/>
              <a:gd name="connsiteX3" fmla="*/ 3 w 7424279"/>
              <a:gd name="connsiteY3" fmla="*/ 6858000 h 6858000"/>
              <a:gd name="connsiteX4" fmla="*/ 2319 w 7424279"/>
              <a:gd name="connsiteY4" fmla="*/ 6856180 h 6858000"/>
              <a:gd name="connsiteX5" fmla="*/ 1618566 w 7424279"/>
              <a:gd name="connsiteY5" fmla="*/ 3429001 h 6858000"/>
              <a:gd name="connsiteX6" fmla="*/ 2319 w 7424279"/>
              <a:gd name="connsiteY6" fmla="*/ 18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4279" h="6858000">
                <a:moveTo>
                  <a:pt x="0" y="0"/>
                </a:moveTo>
                <a:lnTo>
                  <a:pt x="7424279" y="0"/>
                </a:lnTo>
                <a:lnTo>
                  <a:pt x="7424279" y="6858000"/>
                </a:lnTo>
                <a:lnTo>
                  <a:pt x="3" y="6858000"/>
                </a:lnTo>
                <a:lnTo>
                  <a:pt x="2319" y="6856180"/>
                </a:lnTo>
                <a:cubicBezTo>
                  <a:pt x="989402" y="6041567"/>
                  <a:pt x="1618566" y="4808759"/>
                  <a:pt x="1618566" y="3429001"/>
                </a:cubicBezTo>
                <a:cubicBezTo>
                  <a:pt x="1618566" y="2049244"/>
                  <a:pt x="989402" y="816436"/>
                  <a:pt x="2319" y="1823"/>
                </a:cubicBezTo>
                <a:close/>
              </a:path>
            </a:pathLst>
          </a:custGeom>
          <a:solidFill>
            <a:schemeClr val="accent2">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3" name="任意多边形: 形状 22">
            <a:extLst>
              <a:ext uri="{FF2B5EF4-FFF2-40B4-BE49-F238E27FC236}">
                <a16:creationId xmlns:a16="http://schemas.microsoft.com/office/drawing/2014/main" id="{DA9EE270-838D-4C1C-B96F-592950A83A21}"/>
              </a:ext>
            </a:extLst>
          </p:cNvPr>
          <p:cNvSpPr/>
          <p:nvPr userDrawn="1"/>
        </p:nvSpPr>
        <p:spPr>
          <a:xfrm>
            <a:off x="5266506" y="0"/>
            <a:ext cx="6925495" cy="6858000"/>
          </a:xfrm>
          <a:custGeom>
            <a:avLst/>
            <a:gdLst>
              <a:gd name="connsiteX0" fmla="*/ 0 w 6925495"/>
              <a:gd name="connsiteY0" fmla="*/ 0 h 6858000"/>
              <a:gd name="connsiteX1" fmla="*/ 6925495 w 6925495"/>
              <a:gd name="connsiteY1" fmla="*/ 0 h 6858000"/>
              <a:gd name="connsiteX2" fmla="*/ 6925495 w 6925495"/>
              <a:gd name="connsiteY2" fmla="*/ 6858000 h 6858000"/>
              <a:gd name="connsiteX3" fmla="*/ 2 w 6925495"/>
              <a:gd name="connsiteY3" fmla="*/ 6858000 h 6858000"/>
              <a:gd name="connsiteX4" fmla="*/ 54987 w 6925495"/>
              <a:gd name="connsiteY4" fmla="*/ 6805578 h 6858000"/>
              <a:gd name="connsiteX5" fmla="*/ 1453610 w 6925495"/>
              <a:gd name="connsiteY5" fmla="*/ 3429001 h 6858000"/>
              <a:gd name="connsiteX6" fmla="*/ 54987 w 6925495"/>
              <a:gd name="connsiteY6" fmla="*/ 524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5495" h="6858000">
                <a:moveTo>
                  <a:pt x="0" y="0"/>
                </a:moveTo>
                <a:lnTo>
                  <a:pt x="6925495" y="0"/>
                </a:lnTo>
                <a:lnTo>
                  <a:pt x="6925495" y="6858000"/>
                </a:lnTo>
                <a:lnTo>
                  <a:pt x="2" y="6858000"/>
                </a:lnTo>
                <a:lnTo>
                  <a:pt x="54987" y="6805578"/>
                </a:lnTo>
                <a:cubicBezTo>
                  <a:pt x="919128" y="5941436"/>
                  <a:pt x="1453610" y="4747636"/>
                  <a:pt x="1453610" y="3429001"/>
                </a:cubicBezTo>
                <a:cubicBezTo>
                  <a:pt x="1453610" y="2110366"/>
                  <a:pt x="919128" y="916566"/>
                  <a:pt x="54987" y="52425"/>
                </a:cubicBezTo>
                <a:close/>
              </a:path>
            </a:pathLst>
          </a:custGeom>
          <a:gradFill>
            <a:gsLst>
              <a:gs pos="0">
                <a:schemeClr val="accent1"/>
              </a:gs>
              <a:gs pos="100000">
                <a:schemeClr val="accent2">
                  <a:lumMod val="50000"/>
                </a:schemeClr>
              </a:gs>
            </a:gsLst>
            <a:lin ang="54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27" name="文本框 26">
            <a:extLst>
              <a:ext uri="{FF2B5EF4-FFF2-40B4-BE49-F238E27FC236}">
                <a16:creationId xmlns:a16="http://schemas.microsoft.com/office/drawing/2014/main" id="{97435A00-3045-4171-806C-027320346311}"/>
              </a:ext>
            </a:extLst>
          </p:cNvPr>
          <p:cNvSpPr txBox="1"/>
          <p:nvPr userDrawn="1"/>
        </p:nvSpPr>
        <p:spPr>
          <a:xfrm>
            <a:off x="632047" y="3183158"/>
            <a:ext cx="5115605" cy="404598"/>
          </a:xfrm>
          <a:prstGeom prst="rect">
            <a:avLst/>
          </a:prstGeom>
          <a:noFill/>
        </p:spPr>
        <p:txBody>
          <a:bodyPr wrap="square" lIns="0" rtlCol="0">
            <a:spAutoFit/>
          </a:bodyPr>
          <a:lstStyle/>
          <a:p>
            <a:pPr algn="dist">
              <a:lnSpc>
                <a:spcPct val="120000"/>
              </a:lnSpc>
            </a:pPr>
            <a:r>
              <a:rPr lang="en-US" altLang="zh-CN" dirty="0">
                <a:solidFill>
                  <a:schemeClr val="bg1">
                    <a:lumMod val="25000"/>
                  </a:schemeClr>
                </a:solidFill>
                <a:effectLst/>
                <a:ea typeface="阿里巴巴普惠体 H" panose="00020600040101010101" pitchFamily="18" charset="-122"/>
                <a:cs typeface="阿里巴巴普惠体 H" panose="00020600040101010101" pitchFamily="18" charset="-122"/>
              </a:rPr>
              <a:t>THANK YOU </a:t>
            </a:r>
            <a:endParaRPr lang="zh-CN" altLang="en-US" dirty="0">
              <a:solidFill>
                <a:schemeClr val="bg1">
                  <a:lumMod val="25000"/>
                </a:schemeClr>
              </a:solidFill>
              <a:effectLst/>
              <a:ea typeface="阿里巴巴普惠体 H" panose="00020600040101010101" pitchFamily="18" charset="-122"/>
              <a:cs typeface="阿里巴巴普惠体 H" panose="00020600040101010101" pitchFamily="18" charset="-122"/>
            </a:endParaRPr>
          </a:p>
        </p:txBody>
      </p:sp>
      <p:pic>
        <p:nvPicPr>
          <p:cNvPr id="31" name="图片 30" descr="资源 7@4x">
            <a:extLst>
              <a:ext uri="{FF2B5EF4-FFF2-40B4-BE49-F238E27FC236}">
                <a16:creationId xmlns:a16="http://schemas.microsoft.com/office/drawing/2014/main" id="{E53A2713-D51A-4F91-83DA-DAAFDB4C1A53}"/>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0237041" y="514349"/>
            <a:ext cx="1450352" cy="432000"/>
          </a:xfrm>
          <a:prstGeom prst="rect">
            <a:avLst/>
          </a:prstGeom>
        </p:spPr>
      </p:pic>
      <p:sp>
        <p:nvSpPr>
          <p:cNvPr id="10" name="文本占位符 2">
            <a:extLst>
              <a:ext uri="{FF2B5EF4-FFF2-40B4-BE49-F238E27FC236}">
                <a16:creationId xmlns:a16="http://schemas.microsoft.com/office/drawing/2014/main" id="{FC277ABF-2F52-46C1-B099-BD2B06B774AE}"/>
              </a:ext>
            </a:extLst>
          </p:cNvPr>
          <p:cNvSpPr>
            <a:spLocks noGrp="1"/>
          </p:cNvSpPr>
          <p:nvPr>
            <p:ph type="body" sz="quarter" idx="10" hasCustomPrompt="1"/>
          </p:nvPr>
        </p:nvSpPr>
        <p:spPr>
          <a:xfrm>
            <a:off x="1095914" y="1992324"/>
            <a:ext cx="4409536" cy="2800767"/>
          </a:xfrm>
          <a:prstGeom prst="rect">
            <a:avLst/>
          </a:prstGeom>
          <a:noFill/>
        </p:spPr>
        <p:txBody>
          <a:bodyPr wrap="square" lIns="0" rtlCol="0" anchor="ctr">
            <a:spAutoFit/>
          </a:bodyPr>
          <a:lstStyle>
            <a:lvl1pPr marL="0" indent="0" algn="ctr">
              <a:lnSpc>
                <a:spcPct val="120000"/>
              </a:lnSpc>
              <a:buNone/>
              <a:defRPr lang="zh-CN" altLang="en-US" sz="8800" dirty="0" smtClean="0">
                <a:solidFill>
                  <a:schemeClr val="accent2">
                    <a:lumMod val="50000"/>
                  </a:schemeClr>
                </a:solidFill>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defRPr>
            </a:lvl1pPr>
          </a:lstStyle>
          <a:p>
            <a:pPr marL="0" lvl="0" algn="ctr">
              <a:lnSpc>
                <a:spcPct val="100000"/>
              </a:lnSpc>
            </a:pPr>
            <a:r>
              <a:rPr lang="zh-CN" altLang="en-US" dirty="0"/>
              <a:t>请输入结束语</a:t>
            </a:r>
          </a:p>
        </p:txBody>
      </p:sp>
      <p:pic>
        <p:nvPicPr>
          <p:cNvPr id="11" name="图片 10">
            <a:extLst>
              <a:ext uri="{FF2B5EF4-FFF2-40B4-BE49-F238E27FC236}">
                <a16:creationId xmlns:a16="http://schemas.microsoft.com/office/drawing/2014/main" id="{63FC7BE1-52AC-4EF7-99E5-FD4F57E1353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5861" b="24966"/>
          <a:stretch/>
        </p:blipFill>
        <p:spPr>
          <a:xfrm>
            <a:off x="4481792" y="-236340"/>
            <a:ext cx="7710208" cy="7094340"/>
          </a:xfrm>
          <a:prstGeom prst="rect">
            <a:avLst/>
          </a:prstGeom>
          <a:effectLst>
            <a:outerShdw blurRad="241300" sx="102000" sy="102000" algn="ctr" rotWithShape="0">
              <a:schemeClr val="accent2">
                <a:lumMod val="50000"/>
                <a:alpha val="84000"/>
              </a:schemeClr>
            </a:outerShdw>
          </a:effectLst>
        </p:spPr>
      </p:pic>
    </p:spTree>
    <p:extLst>
      <p:ext uri="{BB962C8B-B14F-4D97-AF65-F5344CB8AC3E}">
        <p14:creationId xmlns:p14="http://schemas.microsoft.com/office/powerpoint/2010/main" val="305906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目录页">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3DF040C-A0BF-467B-9533-02E4DA472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62" r="19512"/>
          <a:stretch/>
        </p:blipFill>
        <p:spPr>
          <a:xfrm>
            <a:off x="-1" y="0"/>
            <a:ext cx="6096001" cy="6860838"/>
          </a:xfrm>
          <a:prstGeom prst="rect">
            <a:avLst/>
          </a:prstGeom>
        </p:spPr>
      </p:pic>
      <p:sp>
        <p:nvSpPr>
          <p:cNvPr id="4" name="文本框 3">
            <a:extLst>
              <a:ext uri="{FF2B5EF4-FFF2-40B4-BE49-F238E27FC236}">
                <a16:creationId xmlns:a16="http://schemas.microsoft.com/office/drawing/2014/main" id="{853C03A5-A3F1-4D12-B278-67CEAE85024D}"/>
              </a:ext>
            </a:extLst>
          </p:cNvPr>
          <p:cNvSpPr txBox="1"/>
          <p:nvPr userDrawn="1"/>
        </p:nvSpPr>
        <p:spPr>
          <a:xfrm>
            <a:off x="9295060" y="6348818"/>
            <a:ext cx="2381003" cy="246221"/>
          </a:xfrm>
          <a:prstGeom prst="rect">
            <a:avLst/>
          </a:prstGeom>
          <a:noFill/>
        </p:spPr>
        <p:txBody>
          <a:bodyPr wrap="square" rtlCol="0">
            <a:spAutoFit/>
          </a:bodyPr>
          <a:lstStyle/>
          <a:p>
            <a:pPr algn="dist"/>
            <a:r>
              <a:rPr lang="zh-CN" altLang="en-US" sz="1000" dirty="0">
                <a:latin typeface="阿里巴巴普惠体 L" panose="00020600040101010101" pitchFamily="18" charset="-122"/>
                <a:ea typeface="阿里巴巴普惠体 L" panose="00020600040101010101" pitchFamily="18" charset="-122"/>
                <a:cs typeface="阿里巴巴普惠体 L" panose="00020600040101010101" pitchFamily="18" charset="-122"/>
              </a:rPr>
              <a:t>饮水思源</a:t>
            </a:r>
            <a:r>
              <a:rPr lang="en-US" altLang="zh-CN" sz="1000" dirty="0">
                <a:latin typeface="阿里巴巴普惠体 L" panose="00020600040101010101" pitchFamily="18" charset="-122"/>
                <a:ea typeface="阿里巴巴普惠体 L" panose="00020600040101010101" pitchFamily="18" charset="-122"/>
                <a:cs typeface="阿里巴巴普惠体 L" panose="00020600040101010101" pitchFamily="18" charset="-122"/>
              </a:rPr>
              <a:t>·</a:t>
            </a:r>
            <a:r>
              <a:rPr lang="zh-CN" altLang="en-US" sz="1000" dirty="0">
                <a:latin typeface="阿里巴巴普惠体 L" panose="00020600040101010101" pitchFamily="18" charset="-122"/>
                <a:ea typeface="阿里巴巴普惠体 L" panose="00020600040101010101" pitchFamily="18" charset="-122"/>
                <a:cs typeface="阿里巴巴普惠体 L" panose="00020600040101010101" pitchFamily="18" charset="-122"/>
              </a:rPr>
              <a:t>爱国荣校</a:t>
            </a:r>
          </a:p>
        </p:txBody>
      </p:sp>
      <p:cxnSp>
        <p:nvCxnSpPr>
          <p:cNvPr id="5" name="直接连接符 4">
            <a:extLst>
              <a:ext uri="{FF2B5EF4-FFF2-40B4-BE49-F238E27FC236}">
                <a16:creationId xmlns:a16="http://schemas.microsoft.com/office/drawing/2014/main" id="{65ACE826-D046-465B-A9BB-C468A8325906}"/>
              </a:ext>
            </a:extLst>
          </p:cNvPr>
          <p:cNvCxnSpPr>
            <a:cxnSpLocks/>
          </p:cNvCxnSpPr>
          <p:nvPr userDrawn="1"/>
        </p:nvCxnSpPr>
        <p:spPr>
          <a:xfrm>
            <a:off x="6286684" y="6481073"/>
            <a:ext cx="281769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28" name="图片 27" descr="资源 7@4x">
            <a:extLst>
              <a:ext uri="{FF2B5EF4-FFF2-40B4-BE49-F238E27FC236}">
                <a16:creationId xmlns:a16="http://schemas.microsoft.com/office/drawing/2014/main" id="{71AAB0E8-6020-4BDA-9B14-BE953AA7E2C5}"/>
              </a:ext>
            </a:extLst>
          </p:cNvPr>
          <p:cNvPicPr>
            <a:picLocks noChangeAspect="1"/>
          </p:cNvPicPr>
          <p:nvPr userDrawn="1"/>
        </p:nvPicPr>
        <p:blipFill>
          <a:blip r:embed="rId3"/>
          <a:stretch>
            <a:fillRect/>
          </a:stretch>
        </p:blipFill>
        <p:spPr>
          <a:xfrm>
            <a:off x="10237041" y="514349"/>
            <a:ext cx="1450352" cy="432000"/>
          </a:xfrm>
          <a:prstGeom prst="rect">
            <a:avLst/>
          </a:prstGeom>
        </p:spPr>
      </p:pic>
      <p:sp>
        <p:nvSpPr>
          <p:cNvPr id="2" name="矩形 1">
            <a:extLst>
              <a:ext uri="{FF2B5EF4-FFF2-40B4-BE49-F238E27FC236}">
                <a16:creationId xmlns:a16="http://schemas.microsoft.com/office/drawing/2014/main" id="{67695D5E-0A75-4A68-BD19-11E7B57550E8}"/>
              </a:ext>
            </a:extLst>
          </p:cNvPr>
          <p:cNvSpPr/>
          <p:nvPr userDrawn="1"/>
        </p:nvSpPr>
        <p:spPr>
          <a:xfrm>
            <a:off x="0" y="0"/>
            <a:ext cx="6286684" cy="6857985"/>
          </a:xfrm>
          <a:prstGeom prst="rect">
            <a:avLst/>
          </a:prstGeom>
          <a:solidFill>
            <a:schemeClr val="accent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20" name="文本框 19">
            <a:extLst>
              <a:ext uri="{FF2B5EF4-FFF2-40B4-BE49-F238E27FC236}">
                <a16:creationId xmlns:a16="http://schemas.microsoft.com/office/drawing/2014/main" id="{B4D61172-7777-4350-B6C8-84ECEBD1D063}"/>
              </a:ext>
            </a:extLst>
          </p:cNvPr>
          <p:cNvSpPr txBox="1"/>
          <p:nvPr userDrawn="1"/>
        </p:nvSpPr>
        <p:spPr>
          <a:xfrm>
            <a:off x="479384" y="6348818"/>
            <a:ext cx="356520" cy="246221"/>
          </a:xfrm>
          <a:prstGeom prst="rect">
            <a:avLst/>
          </a:prstGeom>
          <a:noFill/>
          <a:ln>
            <a:noFill/>
          </a:ln>
        </p:spPr>
        <p:txBody>
          <a:bodyPr wrap="square" rtlCol="0" anchor="ctr">
            <a:spAutoFit/>
          </a:bodyPr>
          <a:lstStyle/>
          <a:p>
            <a:pPr algn="ctr"/>
            <a:fld id="{864DCA1D-8B30-49FC-B15B-1D1FF888DD28}" type="slidenum">
              <a:rPr lang="zh-CN" altLang="en-US" sz="1000" smtClean="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rPr>
              <a:pPr algn="ctr"/>
              <a:t>‹#›</a:t>
            </a:fld>
            <a:endParaRPr lang="zh-CN" altLang="en-US" sz="1000" dirty="0">
              <a:solidFill>
                <a:schemeClr val="bg1"/>
              </a:solidFill>
              <a:latin typeface="阿里巴巴普惠体 L" panose="00020600040101010101" pitchFamily="18" charset="-122"/>
              <a:ea typeface="阿里巴巴普惠体 L" panose="00020600040101010101" pitchFamily="18" charset="-122"/>
              <a:cs typeface="阿里巴巴普惠体 L" panose="00020600040101010101" pitchFamily="18" charset="-122"/>
            </a:endParaRPr>
          </a:p>
        </p:txBody>
      </p:sp>
      <p:grpSp>
        <p:nvGrpSpPr>
          <p:cNvPr id="21" name="组合 20">
            <a:extLst>
              <a:ext uri="{FF2B5EF4-FFF2-40B4-BE49-F238E27FC236}">
                <a16:creationId xmlns:a16="http://schemas.microsoft.com/office/drawing/2014/main" id="{0BE1FC49-A29B-4400-A7EF-0D8793C5B1DC}"/>
              </a:ext>
            </a:extLst>
          </p:cNvPr>
          <p:cNvGrpSpPr/>
          <p:nvPr userDrawn="1"/>
        </p:nvGrpSpPr>
        <p:grpSpPr>
          <a:xfrm>
            <a:off x="534534" y="6351358"/>
            <a:ext cx="253067" cy="246220"/>
            <a:chOff x="1028700" y="3733800"/>
            <a:chExt cx="156634" cy="152396"/>
          </a:xfrm>
        </p:grpSpPr>
        <p:sp>
          <p:nvSpPr>
            <p:cNvPr id="22" name="弧形 21">
              <a:extLst>
                <a:ext uri="{FF2B5EF4-FFF2-40B4-BE49-F238E27FC236}">
                  <a16:creationId xmlns:a16="http://schemas.microsoft.com/office/drawing/2014/main" id="{4DDC52F5-D5D3-4C48-9110-B473DD07393D}"/>
                </a:ext>
              </a:extLst>
            </p:cNvPr>
            <p:cNvSpPr/>
            <p:nvPr userDrawn="1"/>
          </p:nvSpPr>
          <p:spPr>
            <a:xfrm>
              <a:off x="1028700" y="3733800"/>
              <a:ext cx="152396" cy="152396"/>
            </a:xfrm>
            <a:prstGeom prst="arc">
              <a:avLst>
                <a:gd name="adj1" fmla="val 3310567"/>
                <a:gd name="adj2" fmla="val 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23" name="椭圆 22">
              <a:extLst>
                <a:ext uri="{FF2B5EF4-FFF2-40B4-BE49-F238E27FC236}">
                  <a16:creationId xmlns:a16="http://schemas.microsoft.com/office/drawing/2014/main" id="{3419E9AD-7405-4838-B318-BBE54493811A}"/>
                </a:ext>
              </a:extLst>
            </p:cNvPr>
            <p:cNvSpPr/>
            <p:nvPr userDrawn="1"/>
          </p:nvSpPr>
          <p:spPr>
            <a:xfrm>
              <a:off x="1167334" y="3839856"/>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24" name="直接连接符 23">
            <a:extLst>
              <a:ext uri="{FF2B5EF4-FFF2-40B4-BE49-F238E27FC236}">
                <a16:creationId xmlns:a16="http://schemas.microsoft.com/office/drawing/2014/main" id="{E8017AD0-4159-4241-98E6-59CD1D29B719}"/>
              </a:ext>
            </a:extLst>
          </p:cNvPr>
          <p:cNvCxnSpPr>
            <a:cxnSpLocks/>
          </p:cNvCxnSpPr>
          <p:nvPr userDrawn="1"/>
        </p:nvCxnSpPr>
        <p:spPr>
          <a:xfrm>
            <a:off x="1068946" y="6481073"/>
            <a:ext cx="5217738"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10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77A4E-44FD-4C9E-A671-8A26A6E2CB0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2D3F5EC-8450-4458-9AE5-2CECC4C0D15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F75AB3-8CED-4781-9BB3-AB2BC0A45A38}"/>
              </a:ext>
            </a:extLst>
          </p:cNvPr>
          <p:cNvSpPr>
            <a:spLocks noGrp="1"/>
          </p:cNvSpPr>
          <p:nvPr>
            <p:ph type="dt" sz="half" idx="10"/>
          </p:nvPr>
        </p:nvSpPr>
        <p:spPr/>
        <p:txBody>
          <a:bodyPr/>
          <a:lstStyle/>
          <a:p>
            <a:fld id="{4D83B9DF-E1DA-41FB-BAF3-831FB081C3D7}" type="datetimeFigureOut">
              <a:rPr lang="zh-CN" altLang="en-US" smtClean="0"/>
              <a:t>2023/11/4</a:t>
            </a:fld>
            <a:endParaRPr lang="zh-CN" altLang="en-US"/>
          </a:p>
        </p:txBody>
      </p:sp>
      <p:sp>
        <p:nvSpPr>
          <p:cNvPr id="5" name="页脚占位符 4">
            <a:extLst>
              <a:ext uri="{FF2B5EF4-FFF2-40B4-BE49-F238E27FC236}">
                <a16:creationId xmlns:a16="http://schemas.microsoft.com/office/drawing/2014/main" id="{D58469EF-7E0C-4A78-882E-B703FF1B80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E24670-9FF5-4CDE-83A3-E257FDD3D24B}"/>
              </a:ext>
            </a:extLst>
          </p:cNvPr>
          <p:cNvSpPr>
            <a:spLocks noGrp="1"/>
          </p:cNvSpPr>
          <p:nvPr>
            <p:ph type="sldNum" sz="quarter" idx="12"/>
          </p:nvPr>
        </p:nvSpPr>
        <p:spPr/>
        <p:txBody>
          <a:body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379229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4A7B99-4342-4100-8DE3-171507FA84A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71496D6-D681-4B0B-BA00-5457F2EC79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8461282-1275-46DC-9B4E-F52481C6F669}"/>
              </a:ext>
            </a:extLst>
          </p:cNvPr>
          <p:cNvSpPr>
            <a:spLocks noGrp="1"/>
          </p:cNvSpPr>
          <p:nvPr>
            <p:ph type="dt" sz="half" idx="10"/>
          </p:nvPr>
        </p:nvSpPr>
        <p:spPr/>
        <p:txBody>
          <a:bodyPr/>
          <a:lstStyle/>
          <a:p>
            <a:fld id="{4D83B9DF-E1DA-41FB-BAF3-831FB081C3D7}" type="datetimeFigureOut">
              <a:rPr lang="zh-CN" altLang="en-US" smtClean="0"/>
              <a:t>2023/11/4</a:t>
            </a:fld>
            <a:endParaRPr lang="zh-CN" altLang="en-US"/>
          </a:p>
        </p:txBody>
      </p:sp>
      <p:sp>
        <p:nvSpPr>
          <p:cNvPr id="5" name="页脚占位符 4">
            <a:extLst>
              <a:ext uri="{FF2B5EF4-FFF2-40B4-BE49-F238E27FC236}">
                <a16:creationId xmlns:a16="http://schemas.microsoft.com/office/drawing/2014/main" id="{90B2214F-82D6-4949-8386-7AF98F2BF7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A3747D-CDD3-4EBF-AC55-4301C112FF4E}"/>
              </a:ext>
            </a:extLst>
          </p:cNvPr>
          <p:cNvSpPr>
            <a:spLocks noGrp="1"/>
          </p:cNvSpPr>
          <p:nvPr>
            <p:ph type="sldNum" sz="quarter" idx="12"/>
          </p:nvPr>
        </p:nvSpPr>
        <p:spPr/>
        <p:txBody>
          <a:body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3214158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DF3F0C-B0F6-44F0-A534-54580E407A1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EE53A8-51AB-4992-B28C-66504A38D5B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BADD27D-5299-43A3-A8D2-FF28A4D7269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E3D6BC4-6158-45CA-8E8E-49BF0DA72539}"/>
              </a:ext>
            </a:extLst>
          </p:cNvPr>
          <p:cNvSpPr>
            <a:spLocks noGrp="1"/>
          </p:cNvSpPr>
          <p:nvPr>
            <p:ph type="dt" sz="half" idx="10"/>
          </p:nvPr>
        </p:nvSpPr>
        <p:spPr/>
        <p:txBody>
          <a:bodyPr/>
          <a:lstStyle/>
          <a:p>
            <a:fld id="{4D83B9DF-E1DA-41FB-BAF3-831FB081C3D7}" type="datetimeFigureOut">
              <a:rPr lang="zh-CN" altLang="en-US" smtClean="0"/>
              <a:t>2023/11/4</a:t>
            </a:fld>
            <a:endParaRPr lang="zh-CN" altLang="en-US"/>
          </a:p>
        </p:txBody>
      </p:sp>
      <p:sp>
        <p:nvSpPr>
          <p:cNvPr id="6" name="页脚占位符 5">
            <a:extLst>
              <a:ext uri="{FF2B5EF4-FFF2-40B4-BE49-F238E27FC236}">
                <a16:creationId xmlns:a16="http://schemas.microsoft.com/office/drawing/2014/main" id="{9A59462E-3A84-4B9B-ACB6-EB86B0B2E4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89FA422-D1CE-4764-8FCD-42EC45C61B75}"/>
              </a:ext>
            </a:extLst>
          </p:cNvPr>
          <p:cNvSpPr>
            <a:spLocks noGrp="1"/>
          </p:cNvSpPr>
          <p:nvPr>
            <p:ph type="sldNum" sz="quarter" idx="12"/>
          </p:nvPr>
        </p:nvSpPr>
        <p:spPr/>
        <p:txBody>
          <a:body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764875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8DD26-98AC-4A85-BCF6-45DDD91A01C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1D626C1-81E5-49EC-B307-5EEA0B0AC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5838896-CABE-4E2F-8BFE-4B6E7E2BDF1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41C636C-219B-4B81-AD3C-3823379954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5DD4730-F558-470D-BB23-B0205E6A017F}"/>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73258A5-FF2E-400F-8F5C-246D8AA19F9C}"/>
              </a:ext>
            </a:extLst>
          </p:cNvPr>
          <p:cNvSpPr>
            <a:spLocks noGrp="1"/>
          </p:cNvSpPr>
          <p:nvPr>
            <p:ph type="dt" sz="half" idx="10"/>
          </p:nvPr>
        </p:nvSpPr>
        <p:spPr/>
        <p:txBody>
          <a:bodyPr/>
          <a:lstStyle/>
          <a:p>
            <a:fld id="{4D83B9DF-E1DA-41FB-BAF3-831FB081C3D7}" type="datetimeFigureOut">
              <a:rPr lang="zh-CN" altLang="en-US" smtClean="0"/>
              <a:t>2023/11/4</a:t>
            </a:fld>
            <a:endParaRPr lang="zh-CN" altLang="en-US"/>
          </a:p>
        </p:txBody>
      </p:sp>
      <p:sp>
        <p:nvSpPr>
          <p:cNvPr id="8" name="页脚占位符 7">
            <a:extLst>
              <a:ext uri="{FF2B5EF4-FFF2-40B4-BE49-F238E27FC236}">
                <a16:creationId xmlns:a16="http://schemas.microsoft.com/office/drawing/2014/main" id="{3A2655B8-48C7-4512-BEC8-3E15331BA57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A540E34-8CA8-4474-B8EC-F97A0962A235}"/>
              </a:ext>
            </a:extLst>
          </p:cNvPr>
          <p:cNvSpPr>
            <a:spLocks noGrp="1"/>
          </p:cNvSpPr>
          <p:nvPr>
            <p:ph type="sldNum" sz="quarter" idx="12"/>
          </p:nvPr>
        </p:nvSpPr>
        <p:spPr/>
        <p:txBody>
          <a:body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2615819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4FB30F-81E6-48FC-A693-CF65A1AE904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7BCAA98-2B18-4630-8E84-B2CAE7C770BD}"/>
              </a:ext>
            </a:extLst>
          </p:cNvPr>
          <p:cNvSpPr>
            <a:spLocks noGrp="1"/>
          </p:cNvSpPr>
          <p:nvPr>
            <p:ph type="dt" sz="half" idx="10"/>
          </p:nvPr>
        </p:nvSpPr>
        <p:spPr/>
        <p:txBody>
          <a:bodyPr/>
          <a:lstStyle/>
          <a:p>
            <a:fld id="{4D83B9DF-E1DA-41FB-BAF3-831FB081C3D7}" type="datetimeFigureOut">
              <a:rPr lang="zh-CN" altLang="en-US" smtClean="0"/>
              <a:t>2023/11/4</a:t>
            </a:fld>
            <a:endParaRPr lang="zh-CN" altLang="en-US"/>
          </a:p>
        </p:txBody>
      </p:sp>
      <p:sp>
        <p:nvSpPr>
          <p:cNvPr id="4" name="页脚占位符 3">
            <a:extLst>
              <a:ext uri="{FF2B5EF4-FFF2-40B4-BE49-F238E27FC236}">
                <a16:creationId xmlns:a16="http://schemas.microsoft.com/office/drawing/2014/main" id="{584924C9-6532-4FFC-9752-5DDEC56BDD2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B9E936A-1D18-4A26-BC78-018C0E29A2CF}"/>
              </a:ext>
            </a:extLst>
          </p:cNvPr>
          <p:cNvSpPr>
            <a:spLocks noGrp="1"/>
          </p:cNvSpPr>
          <p:nvPr>
            <p:ph type="sldNum" sz="quarter" idx="12"/>
          </p:nvPr>
        </p:nvSpPr>
        <p:spPr/>
        <p:txBody>
          <a:body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2672794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035A4C-CF0C-41DC-B885-6AB5E8E858B2}"/>
              </a:ext>
            </a:extLst>
          </p:cNvPr>
          <p:cNvSpPr>
            <a:spLocks noGrp="1"/>
          </p:cNvSpPr>
          <p:nvPr>
            <p:ph type="dt" sz="half" idx="10"/>
          </p:nvPr>
        </p:nvSpPr>
        <p:spPr/>
        <p:txBody>
          <a:bodyPr/>
          <a:lstStyle/>
          <a:p>
            <a:fld id="{4D83B9DF-E1DA-41FB-BAF3-831FB081C3D7}" type="datetimeFigureOut">
              <a:rPr lang="zh-CN" altLang="en-US" smtClean="0"/>
              <a:t>2023/11/4</a:t>
            </a:fld>
            <a:endParaRPr lang="zh-CN" altLang="en-US"/>
          </a:p>
        </p:txBody>
      </p:sp>
      <p:sp>
        <p:nvSpPr>
          <p:cNvPr id="3" name="页脚占位符 2">
            <a:extLst>
              <a:ext uri="{FF2B5EF4-FFF2-40B4-BE49-F238E27FC236}">
                <a16:creationId xmlns:a16="http://schemas.microsoft.com/office/drawing/2014/main" id="{CC979CB2-990B-4A61-9174-19DE8EB1268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251FA90-75AC-4977-8B53-3074E18C1629}"/>
              </a:ext>
            </a:extLst>
          </p:cNvPr>
          <p:cNvSpPr>
            <a:spLocks noGrp="1"/>
          </p:cNvSpPr>
          <p:nvPr>
            <p:ph type="sldNum" sz="quarter" idx="12"/>
          </p:nvPr>
        </p:nvSpPr>
        <p:spPr/>
        <p:txBody>
          <a:body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333502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0DA6A-373A-459E-84D5-4FA386F1B39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87DF95A-690A-4BE5-8079-6929028E3B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7954EA2-55DA-4BE5-AFBF-B57217FE7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5B1518E-BF9F-44F3-B999-12750F9F70FD}"/>
              </a:ext>
            </a:extLst>
          </p:cNvPr>
          <p:cNvSpPr>
            <a:spLocks noGrp="1"/>
          </p:cNvSpPr>
          <p:nvPr>
            <p:ph type="dt" sz="half" idx="10"/>
          </p:nvPr>
        </p:nvSpPr>
        <p:spPr/>
        <p:txBody>
          <a:bodyPr/>
          <a:lstStyle/>
          <a:p>
            <a:fld id="{4D83B9DF-E1DA-41FB-BAF3-831FB081C3D7}" type="datetimeFigureOut">
              <a:rPr lang="zh-CN" altLang="en-US" smtClean="0"/>
              <a:t>2023/11/4</a:t>
            </a:fld>
            <a:endParaRPr lang="zh-CN" altLang="en-US"/>
          </a:p>
        </p:txBody>
      </p:sp>
      <p:sp>
        <p:nvSpPr>
          <p:cNvPr id="6" name="页脚占位符 5">
            <a:extLst>
              <a:ext uri="{FF2B5EF4-FFF2-40B4-BE49-F238E27FC236}">
                <a16:creationId xmlns:a16="http://schemas.microsoft.com/office/drawing/2014/main" id="{1A0E5ED8-5D99-4F87-ABEF-9CBF53E9759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4ED688-DC06-4321-BF90-884054074C87}"/>
              </a:ext>
            </a:extLst>
          </p:cNvPr>
          <p:cNvSpPr>
            <a:spLocks noGrp="1"/>
          </p:cNvSpPr>
          <p:nvPr>
            <p:ph type="sldNum" sz="quarter" idx="12"/>
          </p:nvPr>
        </p:nvSpPr>
        <p:spPr/>
        <p:txBody>
          <a:body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215131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75B2C2-37B1-4EDD-AF43-588708AD98D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33544E6-79B6-471A-889D-9423037CB6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BE018CD-816C-45EF-B5BE-308F7CCD9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6EF49A-0D1E-4EA6-B83E-0CFAD90EC71B}"/>
              </a:ext>
            </a:extLst>
          </p:cNvPr>
          <p:cNvSpPr>
            <a:spLocks noGrp="1"/>
          </p:cNvSpPr>
          <p:nvPr>
            <p:ph type="dt" sz="half" idx="10"/>
          </p:nvPr>
        </p:nvSpPr>
        <p:spPr/>
        <p:txBody>
          <a:bodyPr/>
          <a:lstStyle/>
          <a:p>
            <a:fld id="{4D83B9DF-E1DA-41FB-BAF3-831FB081C3D7}" type="datetimeFigureOut">
              <a:rPr lang="zh-CN" altLang="en-US" smtClean="0"/>
              <a:t>2023/11/4</a:t>
            </a:fld>
            <a:endParaRPr lang="zh-CN" altLang="en-US"/>
          </a:p>
        </p:txBody>
      </p:sp>
      <p:sp>
        <p:nvSpPr>
          <p:cNvPr id="6" name="页脚占位符 5">
            <a:extLst>
              <a:ext uri="{FF2B5EF4-FFF2-40B4-BE49-F238E27FC236}">
                <a16:creationId xmlns:a16="http://schemas.microsoft.com/office/drawing/2014/main" id="{1FF88E19-E832-4A30-8B1C-95978D72F17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8E3CA25-6BC8-4A1D-9F03-7F326208F7C6}"/>
              </a:ext>
            </a:extLst>
          </p:cNvPr>
          <p:cNvSpPr>
            <a:spLocks noGrp="1"/>
          </p:cNvSpPr>
          <p:nvPr>
            <p:ph type="sldNum" sz="quarter" idx="12"/>
          </p:nvPr>
        </p:nvSpPr>
        <p:spPr/>
        <p:txBody>
          <a:body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367961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D2842AF-A0A1-44E4-8B38-2156EAAC6E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23AA1EC-24F3-4432-BA4E-BE626A2742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5CE603-204E-4CEA-B832-7A86C5B435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3B9DF-E1DA-41FB-BAF3-831FB081C3D7}" type="datetimeFigureOut">
              <a:rPr lang="zh-CN" altLang="en-US" smtClean="0"/>
              <a:t>2023/11/4</a:t>
            </a:fld>
            <a:endParaRPr lang="zh-CN" altLang="en-US"/>
          </a:p>
        </p:txBody>
      </p:sp>
      <p:sp>
        <p:nvSpPr>
          <p:cNvPr id="5" name="页脚占位符 4">
            <a:extLst>
              <a:ext uri="{FF2B5EF4-FFF2-40B4-BE49-F238E27FC236}">
                <a16:creationId xmlns:a16="http://schemas.microsoft.com/office/drawing/2014/main" id="{197AC043-1690-4182-AB25-97C18B464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556B1A9-C6AF-40E6-9FFD-79ACCEBCD9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62741-142D-44D3-AE76-CBF4A07205A2}" type="slidenum">
              <a:rPr lang="zh-CN" altLang="en-US" smtClean="0"/>
              <a:t>‹#›</a:t>
            </a:fld>
            <a:endParaRPr lang="zh-CN" altLang="en-US"/>
          </a:p>
        </p:txBody>
      </p:sp>
    </p:spTree>
    <p:extLst>
      <p:ext uri="{BB962C8B-B14F-4D97-AF65-F5344CB8AC3E}">
        <p14:creationId xmlns:p14="http://schemas.microsoft.com/office/powerpoint/2010/main" val="3495724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3.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6.wmf"/><Relationship Id="rId5" Type="http://schemas.openxmlformats.org/officeDocument/2006/relationships/oleObject" Target="../embeddings/oleObject1.bin"/><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doi.org/10.21203/rs.3.rs-2034295/v1" TargetMode="Externa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8.emf"/><Relationship Id="rId5" Type="http://schemas.openxmlformats.org/officeDocument/2006/relationships/oleObject" Target="../embeddings/oleObject2.bin"/><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oi.org/10.21203/rs.3.rs-2034295/v1"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21.xml"/><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CE16D53-E894-452F-9AA9-4C6FEFD1C9EA}"/>
              </a:ext>
            </a:extLst>
          </p:cNvPr>
          <p:cNvSpPr txBox="1"/>
          <p:nvPr/>
        </p:nvSpPr>
        <p:spPr>
          <a:xfrm>
            <a:off x="1482848" y="2057399"/>
            <a:ext cx="8612338" cy="1365246"/>
          </a:xfrm>
          <a:prstGeom prst="rect">
            <a:avLst/>
          </a:prstGeom>
          <a:noFill/>
        </p:spPr>
        <p:txBody>
          <a:bodyPr wrap="square" lIns="0" rtlCol="0">
            <a:spAutoFit/>
          </a:bodyPr>
          <a:lstStyle/>
          <a:p>
            <a:pPr>
              <a:lnSpc>
                <a:spcPct val="120000"/>
              </a:lnSpc>
            </a:pPr>
            <a:r>
              <a:rPr lang="el-GR" altLang="zh-CN" sz="3600" dirty="0">
                <a:solidFill>
                  <a:schemeClr val="bg1"/>
                </a:solidFill>
                <a:latin typeface="Times New Roman" panose="02020603050405020304" pitchFamily="18" charset="0"/>
                <a:cs typeface="Times New Roman" panose="02020603050405020304" pitchFamily="18" charset="0"/>
              </a:rPr>
              <a:t>μ</a:t>
            </a:r>
            <a:r>
              <a:rPr lang="en-US" altLang="zh-CN" sz="3600" dirty="0">
                <a:solidFill>
                  <a:schemeClr val="bg1"/>
                </a:solidFill>
                <a:latin typeface="Times New Roman" panose="02020603050405020304" pitchFamily="18" charset="0"/>
                <a:cs typeface="Times New Roman" panose="02020603050405020304" pitchFamily="18" charset="0"/>
              </a:rPr>
              <a:t>SR study on the magnetic frustrated systems with triangular lattice and honeycomb lattice</a:t>
            </a:r>
            <a:endParaRPr lang="zh-CN" altLang="en-US" sz="3600" dirty="0">
              <a:solidFill>
                <a:schemeClr val="bg1"/>
              </a:solidFill>
              <a:effectLst>
                <a:outerShdw blurRad="292100" sx="102000" sy="102000" algn="ctr" rotWithShape="0">
                  <a:schemeClr val="accent1">
                    <a:lumMod val="50000"/>
                    <a:alpha val="68000"/>
                  </a:scheme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圆角 2">
            <a:extLst>
              <a:ext uri="{FF2B5EF4-FFF2-40B4-BE49-F238E27FC236}">
                <a16:creationId xmlns:a16="http://schemas.microsoft.com/office/drawing/2014/main" id="{7B59413F-C2E4-4583-8AA0-6893374C9472}"/>
              </a:ext>
            </a:extLst>
          </p:cNvPr>
          <p:cNvSpPr/>
          <p:nvPr/>
        </p:nvSpPr>
        <p:spPr>
          <a:xfrm>
            <a:off x="932303" y="2402627"/>
            <a:ext cx="190500" cy="1346413"/>
          </a:xfrm>
          <a:prstGeom prst="roundRect">
            <a:avLst>
              <a:gd name="adj" fmla="val 50000"/>
            </a:avLst>
          </a:prstGeom>
          <a:solidFill>
            <a:schemeClr val="bg1"/>
          </a:solidFill>
          <a:ln>
            <a:noFill/>
          </a:ln>
          <a:effectLst>
            <a:outerShdw blurRad="393700" sx="102000" sy="102000" algn="ctr" rotWithShape="0">
              <a:schemeClr val="accent1">
                <a:lumMod val="50000"/>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55BF3D62-F685-4C64-81DB-C788F4FAB912}"/>
              </a:ext>
            </a:extLst>
          </p:cNvPr>
          <p:cNvSpPr txBox="1"/>
          <p:nvPr/>
        </p:nvSpPr>
        <p:spPr>
          <a:xfrm>
            <a:off x="1359011" y="6139314"/>
            <a:ext cx="2706247" cy="406201"/>
          </a:xfrm>
          <a:prstGeom prst="rect">
            <a:avLst/>
          </a:prstGeom>
          <a:noFill/>
        </p:spPr>
        <p:txBody>
          <a:bodyPr wrap="square" lIns="0" rtlCol="0">
            <a:spAutoFit/>
          </a:bodyPr>
          <a:lstStyle/>
          <a:p>
            <a:pPr>
              <a:lnSpc>
                <a:spcPct val="120000"/>
              </a:lnSpc>
            </a:pPr>
            <a:r>
              <a:rPr lang="en-US" altLang="zh-CN" dirty="0">
                <a:solidFill>
                  <a:schemeClr val="bg1"/>
                </a:solidFill>
                <a:effectLst>
                  <a:outerShdw blurRad="292100" sx="102000" sy="102000" algn="ctr" rotWithShape="0">
                    <a:schemeClr val="accent1">
                      <a:lumMod val="50000"/>
                      <a:alpha val="68000"/>
                    </a:schemeClr>
                  </a:outerShdw>
                </a:effectLst>
                <a:latin typeface="Times New Roman" panose="02020603050405020304" pitchFamily="18" charset="0"/>
                <a:cs typeface="Times New Roman" panose="02020603050405020304" pitchFamily="18" charset="0"/>
              </a:rPr>
              <a:t>2023-11-05</a:t>
            </a:r>
            <a:endParaRPr lang="zh-CN" altLang="en-US" dirty="0">
              <a:solidFill>
                <a:schemeClr val="bg1"/>
              </a:solidFill>
              <a:effectLst>
                <a:outerShdw blurRad="292100" sx="102000" sy="102000" algn="ctr" rotWithShape="0">
                  <a:schemeClr val="accent1">
                    <a:lumMod val="50000"/>
                    <a:alpha val="68000"/>
                  </a:schemeClr>
                </a:outerShdw>
              </a:effectLst>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86CE43DA-184C-4D59-A4A6-D853B82D0234}"/>
              </a:ext>
            </a:extLst>
          </p:cNvPr>
          <p:cNvSpPr txBox="1"/>
          <p:nvPr/>
        </p:nvSpPr>
        <p:spPr>
          <a:xfrm>
            <a:off x="1482848" y="4907167"/>
            <a:ext cx="3575689" cy="1077218"/>
          </a:xfrm>
          <a:prstGeom prst="rect">
            <a:avLst/>
          </a:prstGeom>
          <a:noFill/>
        </p:spPr>
        <p:txBody>
          <a:bodyPr wrap="square" lIns="0" rtlCol="0">
            <a:spAutoFit/>
          </a:bodyPr>
          <a:lstStyle/>
          <a:p>
            <a:r>
              <a:rPr lang="en-US" altLang="zh-CN" sz="3200" dirty="0" err="1">
                <a:solidFill>
                  <a:schemeClr val="bg1"/>
                </a:solidFill>
                <a:latin typeface="Times New Roman" panose="02020603050405020304" pitchFamily="18" charset="0"/>
                <a:cs typeface="Times New Roman" panose="02020603050405020304" pitchFamily="18" charset="0"/>
              </a:rPr>
              <a:t>Gaoting</a:t>
            </a:r>
            <a:r>
              <a:rPr lang="en-US" altLang="zh-CN" sz="3200" dirty="0">
                <a:solidFill>
                  <a:schemeClr val="bg1"/>
                </a:solidFill>
                <a:latin typeface="Times New Roman" panose="02020603050405020304" pitchFamily="18" charset="0"/>
                <a:cs typeface="Times New Roman" panose="02020603050405020304" pitchFamily="18" charset="0"/>
              </a:rPr>
              <a:t> Lin</a:t>
            </a:r>
          </a:p>
          <a:p>
            <a:r>
              <a:rPr lang="en-US" altLang="zh-CN" sz="3200" dirty="0" err="1">
                <a:solidFill>
                  <a:schemeClr val="bg1"/>
                </a:solidFill>
                <a:latin typeface="Times New Roman" panose="02020603050405020304" pitchFamily="18" charset="0"/>
                <a:cs typeface="Times New Roman" panose="02020603050405020304" pitchFamily="18" charset="0"/>
              </a:rPr>
              <a:t>Jie</a:t>
            </a:r>
            <a:r>
              <a:rPr lang="en-US" altLang="zh-CN" sz="3200" dirty="0">
                <a:solidFill>
                  <a:schemeClr val="bg1"/>
                </a:solidFill>
                <a:latin typeface="Times New Roman" panose="02020603050405020304" pitchFamily="18" charset="0"/>
                <a:cs typeface="Times New Roman" panose="02020603050405020304" pitchFamily="18" charset="0"/>
              </a:rPr>
              <a:t> Ma’s group</a:t>
            </a:r>
            <a:endParaRPr lang="zh-CN" altLang="en-US" sz="3200" dirty="0">
              <a:solidFill>
                <a:schemeClr val="bg1"/>
              </a:solidFill>
              <a:latin typeface="Times New Roman" panose="02020603050405020304" pitchFamily="18" charset="0"/>
              <a:cs typeface="Times New Roman" panose="02020603050405020304" pitchFamily="18" charset="0"/>
            </a:endParaRPr>
          </a:p>
        </p:txBody>
      </p:sp>
      <p:sp>
        <p:nvSpPr>
          <p:cNvPr id="7" name="椭圆 6">
            <a:extLst>
              <a:ext uri="{FF2B5EF4-FFF2-40B4-BE49-F238E27FC236}">
                <a16:creationId xmlns:a16="http://schemas.microsoft.com/office/drawing/2014/main" id="{4CFC9F9F-0040-4AA0-A850-FAFF1E227191}"/>
              </a:ext>
            </a:extLst>
          </p:cNvPr>
          <p:cNvSpPr/>
          <p:nvPr/>
        </p:nvSpPr>
        <p:spPr>
          <a:xfrm>
            <a:off x="925600" y="5160905"/>
            <a:ext cx="197203" cy="197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EECF6270-93CB-49A9-B34F-02A837B46E64}"/>
              </a:ext>
            </a:extLst>
          </p:cNvPr>
          <p:cNvSpPr/>
          <p:nvPr/>
        </p:nvSpPr>
        <p:spPr>
          <a:xfrm>
            <a:off x="925600" y="5643864"/>
            <a:ext cx="197203" cy="1972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5E9B11E7-7B25-46D6-ABF6-AA1688E121EB}"/>
              </a:ext>
            </a:extLst>
          </p:cNvPr>
          <p:cNvSpPr/>
          <p:nvPr/>
        </p:nvSpPr>
        <p:spPr>
          <a:xfrm>
            <a:off x="932303" y="0"/>
            <a:ext cx="190473" cy="2057399"/>
          </a:xfrm>
          <a:prstGeom prst="roundRect">
            <a:avLst>
              <a:gd name="adj" fmla="val 50000"/>
            </a:avLst>
          </a:prstGeom>
          <a:solidFill>
            <a:schemeClr val="bg1"/>
          </a:solidFill>
          <a:ln>
            <a:noFill/>
          </a:ln>
          <a:effectLst>
            <a:outerShdw blurRad="393700" sx="102000" sy="102000" algn="ctr" rotWithShape="0">
              <a:schemeClr val="accent1">
                <a:lumMod val="50000"/>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059647B1-B0C1-4ED9-AB5A-D7F01FD550D5}"/>
              </a:ext>
            </a:extLst>
          </p:cNvPr>
          <p:cNvSpPr/>
          <p:nvPr/>
        </p:nvSpPr>
        <p:spPr>
          <a:xfrm>
            <a:off x="932303" y="4321756"/>
            <a:ext cx="190500" cy="553393"/>
          </a:xfrm>
          <a:prstGeom prst="roundRect">
            <a:avLst>
              <a:gd name="adj" fmla="val 50000"/>
            </a:avLst>
          </a:prstGeom>
          <a:solidFill>
            <a:schemeClr val="bg1"/>
          </a:solidFill>
          <a:ln>
            <a:noFill/>
          </a:ln>
          <a:effectLst>
            <a:outerShdw blurRad="393700" sx="102000" sy="102000" algn="ctr" rotWithShape="0">
              <a:schemeClr val="accent1">
                <a:lumMod val="50000"/>
                <a:alpha val="6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a:extLst>
              <a:ext uri="{FF2B5EF4-FFF2-40B4-BE49-F238E27FC236}">
                <a16:creationId xmlns:a16="http://schemas.microsoft.com/office/drawing/2014/main" id="{BBEE617E-A9C1-4A1A-95E1-33FBB47219FC}"/>
              </a:ext>
            </a:extLst>
          </p:cNvPr>
          <p:cNvCxnSpPr/>
          <p:nvPr/>
        </p:nvCxnSpPr>
        <p:spPr>
          <a:xfrm>
            <a:off x="515938" y="-2781300"/>
            <a:ext cx="0" cy="6679135"/>
          </a:xfrm>
          <a:prstGeom prst="line">
            <a:avLst/>
          </a:prstGeom>
          <a:ln cap="rnd">
            <a:gradFill>
              <a:gsLst>
                <a:gs pos="100000">
                  <a:schemeClr val="accent4"/>
                </a:gs>
                <a:gs pos="0">
                  <a:schemeClr val="bg1"/>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249C3298-27CB-41FE-A99C-16D0D613B0B0}"/>
              </a:ext>
            </a:extLst>
          </p:cNvPr>
          <p:cNvGrpSpPr/>
          <p:nvPr/>
        </p:nvGrpSpPr>
        <p:grpSpPr>
          <a:xfrm>
            <a:off x="1485179" y="1065167"/>
            <a:ext cx="4344122" cy="633559"/>
            <a:chOff x="1485178" y="1023661"/>
            <a:chExt cx="5085341" cy="741660"/>
          </a:xfrm>
        </p:grpSpPr>
        <p:pic>
          <p:nvPicPr>
            <p:cNvPr id="13" name="图片 12" descr="资源 7@4x">
              <a:extLst>
                <a:ext uri="{FF2B5EF4-FFF2-40B4-BE49-F238E27FC236}">
                  <a16:creationId xmlns:a16="http://schemas.microsoft.com/office/drawing/2014/main" id="{FDCA3E16-4D17-4DE9-98CB-5709591BFF2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374259" y="1044846"/>
              <a:ext cx="2196260" cy="654175"/>
            </a:xfrm>
            <a:prstGeom prst="rect">
              <a:avLst/>
            </a:prstGeom>
          </p:spPr>
        </p:pic>
        <p:pic>
          <p:nvPicPr>
            <p:cNvPr id="14" name="图片 13">
              <a:extLst>
                <a:ext uri="{FF2B5EF4-FFF2-40B4-BE49-F238E27FC236}">
                  <a16:creationId xmlns:a16="http://schemas.microsoft.com/office/drawing/2014/main" id="{65E2F59D-C2A6-495A-8849-D85FA1E6384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l="3125" t="9221" r="3125" b="9374"/>
            <a:stretch/>
          </p:blipFill>
          <p:spPr>
            <a:xfrm>
              <a:off x="1485178" y="1023661"/>
              <a:ext cx="2598189" cy="741660"/>
            </a:xfrm>
            <a:prstGeom prst="rect">
              <a:avLst/>
            </a:prstGeom>
          </p:spPr>
        </p:pic>
        <p:cxnSp>
          <p:nvCxnSpPr>
            <p:cNvPr id="15" name="直接连接符 14">
              <a:extLst>
                <a:ext uri="{FF2B5EF4-FFF2-40B4-BE49-F238E27FC236}">
                  <a16:creationId xmlns:a16="http://schemas.microsoft.com/office/drawing/2014/main" id="{020C4088-C86F-418A-9E15-5391FA9F13C7}"/>
                </a:ext>
              </a:extLst>
            </p:cNvPr>
            <p:cNvCxnSpPr/>
            <p:nvPr/>
          </p:nvCxnSpPr>
          <p:spPr>
            <a:xfrm>
              <a:off x="4219575" y="1116361"/>
              <a:ext cx="0" cy="556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文本框 15">
            <a:extLst>
              <a:ext uri="{FF2B5EF4-FFF2-40B4-BE49-F238E27FC236}">
                <a16:creationId xmlns:a16="http://schemas.microsoft.com/office/drawing/2014/main" id="{F9171A80-ADF2-4AB0-8E79-63CC953E4ABA}"/>
              </a:ext>
            </a:extLst>
          </p:cNvPr>
          <p:cNvSpPr txBox="1"/>
          <p:nvPr/>
        </p:nvSpPr>
        <p:spPr>
          <a:xfrm>
            <a:off x="4932219" y="0"/>
            <a:ext cx="7928758" cy="369332"/>
          </a:xfrm>
          <a:prstGeom prst="rect">
            <a:avLst/>
          </a:prstGeom>
          <a:noFill/>
        </p:spPr>
        <p:txBody>
          <a:bodyPr wrap="square">
            <a:spAutoFit/>
          </a:bodyPr>
          <a:lstStyle/>
          <a:p>
            <a:r>
              <a:rPr lang="en-US" altLang="zh-CN" b="1" dirty="0">
                <a:solidFill>
                  <a:schemeClr val="bg1"/>
                </a:solidFill>
                <a:latin typeface="Times New Roman" panose="02020603050405020304" pitchFamily="18" charset="0"/>
                <a:cs typeface="Times New Roman" panose="02020603050405020304" pitchFamily="18" charset="0"/>
              </a:rPr>
              <a:t>Workshop on Muon Science Technology and Industry (MELODY 2023)</a:t>
            </a:r>
            <a:endParaRPr lang="zh-CN" alt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9458885"/>
      </p:ext>
    </p:extLst>
  </p:cSld>
  <p:clrMapOvr>
    <a:masterClrMapping/>
  </p:clrMapOvr>
  <mc:AlternateContent xmlns:mc="http://schemas.openxmlformats.org/markup-compatibility/2006" xmlns:p14="http://schemas.microsoft.com/office/powerpoint/2010/main">
    <mc:Choice Requires="p14">
      <p:transition spd="med" p14:dur="700" advTm="30314">
        <p:fade/>
      </p:transition>
    </mc:Choice>
    <mc:Fallback xmlns="">
      <p:transition spd="med" advTm="3031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30574" y="-21182"/>
            <a:ext cx="3343247"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Is there a pure QSL?</a:t>
            </a:r>
            <a:endParaRPr lang="zh-CN" altLang="en-US" sz="2400" b="1"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E9CB37E2-E5E1-46CA-99E1-B7B2954B68AA}"/>
              </a:ext>
            </a:extLst>
          </p:cNvPr>
          <p:cNvPicPr>
            <a:picLocks noChangeAspect="1"/>
          </p:cNvPicPr>
          <p:nvPr/>
        </p:nvPicPr>
        <p:blipFill>
          <a:blip r:embed="rId3"/>
          <a:stretch>
            <a:fillRect/>
          </a:stretch>
        </p:blipFill>
        <p:spPr>
          <a:xfrm>
            <a:off x="5304705" y="1003737"/>
            <a:ext cx="6684737" cy="3673367"/>
          </a:xfrm>
          <a:prstGeom prst="rect">
            <a:avLst/>
          </a:prstGeom>
        </p:spPr>
      </p:pic>
      <p:pic>
        <p:nvPicPr>
          <p:cNvPr id="7" name="图片 6">
            <a:extLst>
              <a:ext uri="{FF2B5EF4-FFF2-40B4-BE49-F238E27FC236}">
                <a16:creationId xmlns:a16="http://schemas.microsoft.com/office/drawing/2014/main" id="{E95591F8-090A-49E5-AD56-7210ED2CC2D2}"/>
              </a:ext>
            </a:extLst>
          </p:cNvPr>
          <p:cNvPicPr>
            <a:picLocks noChangeAspect="1"/>
          </p:cNvPicPr>
          <p:nvPr/>
        </p:nvPicPr>
        <p:blipFill rotWithShape="1">
          <a:blip r:embed="rId4"/>
          <a:srcRect l="37937"/>
          <a:stretch/>
        </p:blipFill>
        <p:spPr>
          <a:xfrm>
            <a:off x="411027" y="4141252"/>
            <a:ext cx="4515437" cy="1975769"/>
          </a:xfrm>
          <a:prstGeom prst="rect">
            <a:avLst/>
          </a:prstGeom>
        </p:spPr>
      </p:pic>
      <p:pic>
        <p:nvPicPr>
          <p:cNvPr id="10" name="图片 9">
            <a:extLst>
              <a:ext uri="{FF2B5EF4-FFF2-40B4-BE49-F238E27FC236}">
                <a16:creationId xmlns:a16="http://schemas.microsoft.com/office/drawing/2014/main" id="{2CFE9682-CA0B-4C2D-B680-AA743FF7F439}"/>
              </a:ext>
            </a:extLst>
          </p:cNvPr>
          <p:cNvPicPr>
            <a:picLocks noChangeAspect="1"/>
          </p:cNvPicPr>
          <p:nvPr/>
        </p:nvPicPr>
        <p:blipFill>
          <a:blip r:embed="rId5"/>
          <a:stretch>
            <a:fillRect/>
          </a:stretch>
        </p:blipFill>
        <p:spPr>
          <a:xfrm>
            <a:off x="276401" y="577981"/>
            <a:ext cx="4515437" cy="3221509"/>
          </a:xfrm>
          <a:prstGeom prst="rect">
            <a:avLst/>
          </a:prstGeom>
        </p:spPr>
      </p:pic>
      <p:sp>
        <p:nvSpPr>
          <p:cNvPr id="9" name="文本框 8">
            <a:extLst>
              <a:ext uri="{FF2B5EF4-FFF2-40B4-BE49-F238E27FC236}">
                <a16:creationId xmlns:a16="http://schemas.microsoft.com/office/drawing/2014/main" id="{4EE151CD-4ECF-453C-A1BE-FD0D66068C2B}"/>
              </a:ext>
            </a:extLst>
          </p:cNvPr>
          <p:cNvSpPr txBox="1"/>
          <p:nvPr/>
        </p:nvSpPr>
        <p:spPr>
          <a:xfrm>
            <a:off x="152400" y="6117021"/>
            <a:ext cx="5770179" cy="646331"/>
          </a:xfrm>
          <a:prstGeom prst="rect">
            <a:avLst/>
          </a:prstGeom>
          <a:noFill/>
        </p:spPr>
        <p:txBody>
          <a:bodyPr wrap="square">
            <a:spAutoFit/>
          </a:bodyPr>
          <a:lstStyle/>
          <a:p>
            <a:r>
              <a:rPr lang="en-US" altLang="zh-CN" sz="1800" dirty="0" err="1">
                <a:latin typeface="Times New Roman" panose="02020603050405020304" pitchFamily="18" charset="0"/>
                <a:cs typeface="Times New Roman" panose="02020603050405020304" pitchFamily="18" charset="0"/>
              </a:rPr>
              <a:t>Yuesheng</a:t>
            </a:r>
            <a:r>
              <a:rPr lang="en-US" altLang="zh-CN" sz="1800" dirty="0">
                <a:latin typeface="Times New Roman" panose="02020603050405020304" pitchFamily="18" charset="0"/>
                <a:cs typeface="Times New Roman" panose="02020603050405020304" pitchFamily="18" charset="0"/>
              </a:rPr>
              <a:t> Li, Adv. Quantum Technol., 1900089 (2019);</a:t>
            </a:r>
          </a:p>
          <a:p>
            <a:r>
              <a:rPr lang="en-US" altLang="zh-CN" sz="1800" dirty="0" err="1">
                <a:latin typeface="Times New Roman" panose="02020603050405020304" pitchFamily="18" charset="0"/>
                <a:cs typeface="Times New Roman" panose="02020603050405020304" pitchFamily="18" charset="0"/>
              </a:rPr>
              <a:t>Gaoting</a:t>
            </a:r>
            <a:r>
              <a:rPr lang="en-US" altLang="zh-CN" sz="1800" dirty="0">
                <a:latin typeface="Times New Roman" panose="02020603050405020304" pitchFamily="18" charset="0"/>
                <a:cs typeface="Times New Roman" panose="02020603050405020304" pitchFamily="18" charset="0"/>
              </a:rPr>
              <a:t> Lin and </a:t>
            </a:r>
            <a:r>
              <a:rPr lang="en-US" altLang="zh-CN" sz="1800" dirty="0" err="1">
                <a:latin typeface="Times New Roman" panose="02020603050405020304" pitchFamily="18" charset="0"/>
                <a:cs typeface="Times New Roman" panose="02020603050405020304" pitchFamily="18" charset="0"/>
              </a:rPr>
              <a:t>Jie</a:t>
            </a:r>
            <a:r>
              <a:rPr lang="en-US" altLang="zh-CN" sz="1800" dirty="0">
                <a:latin typeface="Times New Roman" panose="02020603050405020304" pitchFamily="18" charset="0"/>
                <a:cs typeface="Times New Roman" panose="02020603050405020304" pitchFamily="18" charset="0"/>
              </a:rPr>
              <a:t> Ma, The Innovation </a:t>
            </a:r>
            <a:r>
              <a:rPr lang="en-US" altLang="zh-CN" sz="1800" b="1" dirty="0">
                <a:latin typeface="Times New Roman" panose="02020603050405020304" pitchFamily="18" charset="0"/>
                <a:cs typeface="Times New Roman" panose="02020603050405020304" pitchFamily="18" charset="0"/>
              </a:rPr>
              <a:t>4</a:t>
            </a:r>
            <a:r>
              <a:rPr lang="en-US" altLang="zh-CN" sz="1800" dirty="0">
                <a:latin typeface="Times New Roman" panose="02020603050405020304" pitchFamily="18" charset="0"/>
                <a:cs typeface="Times New Roman" panose="02020603050405020304" pitchFamily="18" charset="0"/>
              </a:rPr>
              <a:t>, 100484, (2023).</a:t>
            </a:r>
          </a:p>
        </p:txBody>
      </p:sp>
      <p:sp>
        <p:nvSpPr>
          <p:cNvPr id="11" name="文本框 10">
            <a:extLst>
              <a:ext uri="{FF2B5EF4-FFF2-40B4-BE49-F238E27FC236}">
                <a16:creationId xmlns:a16="http://schemas.microsoft.com/office/drawing/2014/main" id="{FA2930B4-E782-4427-85C2-C9E43C4D0D2E}"/>
              </a:ext>
            </a:extLst>
          </p:cNvPr>
          <p:cNvSpPr txBox="1"/>
          <p:nvPr/>
        </p:nvSpPr>
        <p:spPr>
          <a:xfrm>
            <a:off x="5653443" y="5392598"/>
            <a:ext cx="6127530" cy="923330"/>
          </a:xfrm>
          <a:prstGeom prst="rect">
            <a:avLst/>
          </a:prstGeom>
          <a:noFill/>
          <a:ln w="15875">
            <a:solidFill>
              <a:srgbClr val="0000FF"/>
            </a:solidFill>
          </a:ln>
        </p:spPr>
        <p:txBody>
          <a:bodyPr wrap="square">
            <a:spAutoFit/>
          </a:bodyPr>
          <a:lstStyle/>
          <a:p>
            <a:pPr algn="just"/>
            <a:r>
              <a:rPr lang="en-US" altLang="zh-CN" dirty="0">
                <a:latin typeface="Times New Roman" panose="02020603050405020304" pitchFamily="18" charset="0"/>
                <a:cs typeface="Times New Roman" panose="02020603050405020304" pitchFamily="18" charset="0"/>
              </a:rPr>
              <a:t>In conclusion, the small spins, little structure disorder and defect, strong geometrical frustration, and so on are still necessary reference criteria for finding promising QSL candidate materials. </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0537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178130" y="53440"/>
            <a:ext cx="2176187" cy="461665"/>
          </a:xfrm>
          <a:prstGeom prst="rect">
            <a:avLst/>
          </a:prstGeom>
          <a:noFill/>
        </p:spPr>
        <p:txBody>
          <a:bodyPr wrap="square" rtlCol="0">
            <a:spAutoFit/>
          </a:bodyPr>
          <a:lstStyle/>
          <a:p>
            <a:r>
              <a:rPr lang="en-US" altLang="zh-CN" sz="2400" b="1" dirty="0" err="1">
                <a:latin typeface="Times New Roman" panose="02020603050405020304" pitchFamily="18" charset="0"/>
                <a:cs typeface="Times New Roman" panose="02020603050405020304" pitchFamily="18" charset="0"/>
              </a:rPr>
              <a:t>Kitaev</a:t>
            </a:r>
            <a:r>
              <a:rPr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model</a:t>
            </a:r>
            <a:endParaRPr lang="zh-CN" altLang="en-US" sz="2400" b="1"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8ED46233-2B86-4B6E-8BD7-0BD92741C938}"/>
              </a:ext>
            </a:extLst>
          </p:cNvPr>
          <p:cNvPicPr>
            <a:picLocks noChangeAspect="1"/>
          </p:cNvPicPr>
          <p:nvPr/>
        </p:nvPicPr>
        <p:blipFill>
          <a:blip r:embed="rId3"/>
          <a:stretch>
            <a:fillRect/>
          </a:stretch>
        </p:blipFill>
        <p:spPr>
          <a:xfrm>
            <a:off x="126391" y="819686"/>
            <a:ext cx="5753801" cy="615432"/>
          </a:xfrm>
          <a:prstGeom prst="rect">
            <a:avLst/>
          </a:prstGeom>
        </p:spPr>
      </p:pic>
      <p:sp>
        <p:nvSpPr>
          <p:cNvPr id="26" name="文本框 25">
            <a:extLst>
              <a:ext uri="{FF2B5EF4-FFF2-40B4-BE49-F238E27FC236}">
                <a16:creationId xmlns:a16="http://schemas.microsoft.com/office/drawing/2014/main" id="{A3398154-5D81-463B-AFFB-567DDA80F847}"/>
              </a:ext>
            </a:extLst>
          </p:cNvPr>
          <p:cNvSpPr txBox="1"/>
          <p:nvPr/>
        </p:nvSpPr>
        <p:spPr>
          <a:xfrm>
            <a:off x="126391" y="6278405"/>
            <a:ext cx="5969609" cy="584775"/>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Alexei Kitaev, Annals of Physics </a:t>
            </a:r>
            <a:r>
              <a:rPr lang="en-US" altLang="zh-CN" sz="1600" b="1" dirty="0">
                <a:latin typeface="Times New Roman" panose="02020603050405020304" pitchFamily="18" charset="0"/>
                <a:cs typeface="Times New Roman" panose="02020603050405020304" pitchFamily="18" charset="0"/>
              </a:rPr>
              <a:t>321</a:t>
            </a:r>
            <a:r>
              <a:rPr lang="en-US" altLang="zh-CN" sz="1600" dirty="0">
                <a:latin typeface="Times New Roman" panose="02020603050405020304" pitchFamily="18" charset="0"/>
                <a:cs typeface="Times New Roman" panose="02020603050405020304" pitchFamily="18" charset="0"/>
              </a:rPr>
              <a:t>, 2 (2006)</a:t>
            </a:r>
          </a:p>
          <a:p>
            <a:r>
              <a:rPr lang="en-US" altLang="zh-CN" sz="1600" dirty="0">
                <a:latin typeface="Times New Roman" panose="02020603050405020304" pitchFamily="18" charset="0"/>
                <a:cs typeface="Times New Roman" panose="02020603050405020304" pitchFamily="18" charset="0"/>
              </a:rPr>
              <a:t>Stephen M Winter et al., </a:t>
            </a:r>
            <a:r>
              <a:rPr lang="fr-FR" altLang="zh-CN" sz="1600" dirty="0">
                <a:latin typeface="Times New Roman" panose="02020603050405020304" pitchFamily="18" charset="0"/>
                <a:cs typeface="Times New Roman" panose="02020603050405020304" pitchFamily="18" charset="0"/>
              </a:rPr>
              <a:t>J. Phys.: Condens. Matter</a:t>
            </a:r>
            <a:r>
              <a:rPr lang="fr-FR" altLang="zh-CN" sz="1600" b="1" dirty="0">
                <a:latin typeface="Times New Roman" panose="02020603050405020304" pitchFamily="18" charset="0"/>
                <a:cs typeface="Times New Roman" panose="02020603050405020304" pitchFamily="18" charset="0"/>
              </a:rPr>
              <a:t> 29</a:t>
            </a:r>
            <a:r>
              <a:rPr lang="fr-FR" altLang="zh-CN" sz="1600" dirty="0">
                <a:latin typeface="Times New Roman" panose="02020603050405020304" pitchFamily="18" charset="0"/>
                <a:cs typeface="Times New Roman" panose="02020603050405020304" pitchFamily="18" charset="0"/>
              </a:rPr>
              <a:t>, 493002 (2017)</a:t>
            </a:r>
            <a:endParaRPr lang="zh-CN" altLang="en-US" sz="1600" dirty="0">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DADC99BB-9522-4F74-B67F-4352D0A85F39}"/>
              </a:ext>
            </a:extLst>
          </p:cNvPr>
          <p:cNvSpPr txBox="1"/>
          <p:nvPr/>
        </p:nvSpPr>
        <p:spPr>
          <a:xfrm>
            <a:off x="6612714" y="6258208"/>
            <a:ext cx="6097112" cy="584775"/>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Simon </a:t>
            </a:r>
            <a:r>
              <a:rPr lang="en-US" altLang="zh-CN" sz="1600" dirty="0" err="1">
                <a:latin typeface="Times New Roman" panose="02020603050405020304" pitchFamily="18" charset="0"/>
                <a:cs typeface="Times New Roman" panose="02020603050405020304" pitchFamily="18" charset="0"/>
              </a:rPr>
              <a:t>Trebst</a:t>
            </a:r>
            <a:r>
              <a:rPr lang="en-US" altLang="zh-CN" sz="1600" dirty="0">
                <a:latin typeface="Times New Roman" panose="02020603050405020304" pitchFamily="18" charset="0"/>
                <a:cs typeface="Times New Roman" panose="02020603050405020304" pitchFamily="18" charset="0"/>
              </a:rPr>
              <a:t> and Ciarán </a:t>
            </a:r>
            <a:r>
              <a:rPr lang="en-US" altLang="zh-CN" sz="1600" dirty="0" err="1">
                <a:latin typeface="Times New Roman" panose="02020603050405020304" pitchFamily="18" charset="0"/>
                <a:cs typeface="Times New Roman" panose="02020603050405020304" pitchFamily="18" charset="0"/>
              </a:rPr>
              <a:t>HickeyPhysics</a:t>
            </a:r>
            <a:r>
              <a:rPr lang="en-US" altLang="zh-CN" sz="1600" dirty="0">
                <a:latin typeface="Times New Roman" panose="02020603050405020304" pitchFamily="18" charset="0"/>
                <a:cs typeface="Times New Roman" panose="02020603050405020304" pitchFamily="18" charset="0"/>
              </a:rPr>
              <a:t> Reports </a:t>
            </a:r>
            <a:r>
              <a:rPr lang="en-US" altLang="zh-CN" sz="1600" b="1" dirty="0">
                <a:latin typeface="Times New Roman" panose="02020603050405020304" pitchFamily="18" charset="0"/>
                <a:cs typeface="Times New Roman" panose="02020603050405020304" pitchFamily="18" charset="0"/>
              </a:rPr>
              <a:t>950</a:t>
            </a:r>
            <a:r>
              <a:rPr lang="en-US" altLang="zh-CN" sz="1600" dirty="0">
                <a:latin typeface="Times New Roman" panose="02020603050405020304" pitchFamily="18" charset="0"/>
                <a:cs typeface="Times New Roman" panose="02020603050405020304" pitchFamily="18" charset="0"/>
              </a:rPr>
              <a:t>, 1 (2022)</a:t>
            </a:r>
          </a:p>
          <a:p>
            <a:r>
              <a:rPr lang="en-US" altLang="zh-CN" sz="1600" dirty="0">
                <a:latin typeface="Times New Roman" panose="02020603050405020304" pitchFamily="18" charset="0"/>
                <a:cs typeface="Times New Roman" panose="02020603050405020304" pitchFamily="18" charset="0"/>
              </a:rPr>
              <a:t>Hidenori Takagi, et al., </a:t>
            </a:r>
            <a:r>
              <a:rPr lang="fr-FR" altLang="zh-CN" sz="1600" dirty="0">
                <a:latin typeface="Times New Roman" panose="02020603050405020304" pitchFamily="18" charset="0"/>
                <a:cs typeface="Times New Roman" panose="02020603050405020304" pitchFamily="18" charset="0"/>
              </a:rPr>
              <a:t>Nat. Rev. Phys. </a:t>
            </a:r>
            <a:r>
              <a:rPr lang="fr-FR" altLang="zh-CN" sz="1600" b="1" dirty="0">
                <a:latin typeface="Times New Roman" panose="02020603050405020304" pitchFamily="18" charset="0"/>
                <a:cs typeface="Times New Roman" panose="02020603050405020304" pitchFamily="18" charset="0"/>
              </a:rPr>
              <a:t>1</a:t>
            </a:r>
            <a:r>
              <a:rPr lang="fr-FR" altLang="zh-CN" sz="1600" dirty="0">
                <a:latin typeface="Times New Roman" panose="02020603050405020304" pitchFamily="18" charset="0"/>
                <a:cs typeface="Times New Roman" panose="02020603050405020304" pitchFamily="18" charset="0"/>
              </a:rPr>
              <a:t>, 264 (2019)</a:t>
            </a:r>
            <a:endParaRPr lang="zh-CN" altLang="en-US" sz="1600"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60CC9625-3BC6-4CED-BCD7-B720F30E55BA}"/>
              </a:ext>
            </a:extLst>
          </p:cNvPr>
          <p:cNvPicPr>
            <a:picLocks noChangeAspect="1"/>
          </p:cNvPicPr>
          <p:nvPr/>
        </p:nvPicPr>
        <p:blipFill>
          <a:blip r:embed="rId4"/>
          <a:stretch>
            <a:fillRect/>
          </a:stretch>
        </p:blipFill>
        <p:spPr>
          <a:xfrm>
            <a:off x="788275" y="1516058"/>
            <a:ext cx="4294589" cy="2460007"/>
          </a:xfrm>
          <a:prstGeom prst="rect">
            <a:avLst/>
          </a:prstGeom>
        </p:spPr>
      </p:pic>
      <p:pic>
        <p:nvPicPr>
          <p:cNvPr id="4" name="图片 3">
            <a:extLst>
              <a:ext uri="{FF2B5EF4-FFF2-40B4-BE49-F238E27FC236}">
                <a16:creationId xmlns:a16="http://schemas.microsoft.com/office/drawing/2014/main" id="{62D06D0F-EFED-4305-B158-1EE609C3DD27}"/>
              </a:ext>
            </a:extLst>
          </p:cNvPr>
          <p:cNvPicPr>
            <a:picLocks noChangeAspect="1"/>
          </p:cNvPicPr>
          <p:nvPr/>
        </p:nvPicPr>
        <p:blipFill>
          <a:blip r:embed="rId5"/>
          <a:stretch>
            <a:fillRect/>
          </a:stretch>
        </p:blipFill>
        <p:spPr>
          <a:xfrm>
            <a:off x="7522893" y="284272"/>
            <a:ext cx="3238095" cy="5723809"/>
          </a:xfrm>
          <a:prstGeom prst="rect">
            <a:avLst/>
          </a:prstGeom>
        </p:spPr>
      </p:pic>
      <p:pic>
        <p:nvPicPr>
          <p:cNvPr id="11" name="图片 10">
            <a:extLst>
              <a:ext uri="{FF2B5EF4-FFF2-40B4-BE49-F238E27FC236}">
                <a16:creationId xmlns:a16="http://schemas.microsoft.com/office/drawing/2014/main" id="{ED3CC2FD-8C2A-4EA2-9D9C-E4B0287F1F1C}"/>
              </a:ext>
            </a:extLst>
          </p:cNvPr>
          <p:cNvPicPr>
            <a:picLocks noChangeAspect="1"/>
          </p:cNvPicPr>
          <p:nvPr/>
        </p:nvPicPr>
        <p:blipFill>
          <a:blip r:embed="rId6"/>
          <a:stretch>
            <a:fillRect/>
          </a:stretch>
        </p:blipFill>
        <p:spPr>
          <a:xfrm>
            <a:off x="1178540" y="3976065"/>
            <a:ext cx="2413398" cy="2169346"/>
          </a:xfrm>
          <a:prstGeom prst="rect">
            <a:avLst/>
          </a:prstGeom>
        </p:spPr>
      </p:pic>
    </p:spTree>
    <p:extLst>
      <p:ext uri="{BB962C8B-B14F-4D97-AF65-F5344CB8AC3E}">
        <p14:creationId xmlns:p14="http://schemas.microsoft.com/office/powerpoint/2010/main" val="527910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178129" y="53440"/>
            <a:ext cx="6301095"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Realization of </a:t>
            </a:r>
            <a:r>
              <a:rPr lang="en-US" altLang="zh-CN" sz="2400" b="1" dirty="0" err="1">
                <a:latin typeface="Times New Roman" panose="02020603050405020304" pitchFamily="18" charset="0"/>
                <a:cs typeface="Times New Roman" panose="02020603050405020304" pitchFamily="18" charset="0"/>
              </a:rPr>
              <a:t>Kitaev</a:t>
            </a:r>
            <a:r>
              <a:rPr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model in real materials</a:t>
            </a:r>
            <a:endParaRPr lang="zh-CN" altLang="en-US" sz="2400" b="1"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A3398154-5D81-463B-AFFB-567DDA80F847}"/>
              </a:ext>
            </a:extLst>
          </p:cNvPr>
          <p:cNvSpPr txBox="1"/>
          <p:nvPr/>
        </p:nvSpPr>
        <p:spPr>
          <a:xfrm>
            <a:off x="178129" y="5986747"/>
            <a:ext cx="5969609" cy="830997"/>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G. Jackeli1 and G. </a:t>
            </a:r>
            <a:r>
              <a:rPr lang="en-US" altLang="zh-CN" sz="1600" dirty="0" err="1">
                <a:latin typeface="Times New Roman" panose="02020603050405020304" pitchFamily="18" charset="0"/>
                <a:cs typeface="Times New Roman" panose="02020603050405020304" pitchFamily="18" charset="0"/>
              </a:rPr>
              <a:t>Khaliullin</a:t>
            </a:r>
            <a:r>
              <a:rPr lang="en-US" altLang="zh-CN" sz="1600" dirty="0">
                <a:latin typeface="Times New Roman" panose="02020603050405020304" pitchFamily="18" charset="0"/>
                <a:cs typeface="Times New Roman" panose="02020603050405020304" pitchFamily="18" charset="0"/>
              </a:rPr>
              <a:t>, PRL </a:t>
            </a:r>
            <a:r>
              <a:rPr lang="en-US" altLang="zh-CN" sz="1600" b="1" dirty="0">
                <a:latin typeface="Times New Roman" panose="02020603050405020304" pitchFamily="18" charset="0"/>
                <a:cs typeface="Times New Roman" panose="02020603050405020304" pitchFamily="18" charset="0"/>
              </a:rPr>
              <a:t>102</a:t>
            </a:r>
            <a:r>
              <a:rPr lang="en-US" altLang="zh-CN" sz="1600" dirty="0">
                <a:latin typeface="Times New Roman" panose="02020603050405020304" pitchFamily="18" charset="0"/>
                <a:cs typeface="Times New Roman" panose="02020603050405020304" pitchFamily="18" charset="0"/>
              </a:rPr>
              <a:t>, 017205 (2009);</a:t>
            </a:r>
          </a:p>
          <a:p>
            <a:r>
              <a:rPr lang="en-US" altLang="zh-CN" sz="1600" dirty="0" err="1">
                <a:latin typeface="Times New Roman" panose="02020603050405020304" pitchFamily="18" charset="0"/>
                <a:cs typeface="Times New Roman" panose="02020603050405020304" pitchFamily="18" charset="0"/>
              </a:rPr>
              <a:t>Gaoting</a:t>
            </a:r>
            <a:r>
              <a:rPr lang="en-US" altLang="zh-CN" sz="1600" dirty="0">
                <a:latin typeface="Times New Roman" panose="02020603050405020304" pitchFamily="18" charset="0"/>
                <a:cs typeface="Times New Roman" panose="02020603050405020304" pitchFamily="18" charset="0"/>
              </a:rPr>
              <a:t> Lin, et al., Nat. </a:t>
            </a:r>
            <a:r>
              <a:rPr lang="en-US" altLang="zh-CN" sz="1600" dirty="0" err="1">
                <a:latin typeface="Times New Roman" panose="02020603050405020304" pitchFamily="18" charset="0"/>
                <a:cs typeface="Times New Roman" panose="02020603050405020304" pitchFamily="18" charset="0"/>
              </a:rPr>
              <a:t>Commn</a:t>
            </a:r>
            <a:r>
              <a:rPr lang="en-US" altLang="zh-CN" sz="1600" dirty="0">
                <a:latin typeface="Times New Roman" panose="02020603050405020304" pitchFamily="18" charset="0"/>
                <a:cs typeface="Times New Roman" panose="02020603050405020304" pitchFamily="18" charset="0"/>
              </a:rPr>
              <a:t>. </a:t>
            </a:r>
            <a:r>
              <a:rPr lang="en-US" altLang="zh-CN" sz="1600" b="1" dirty="0">
                <a:latin typeface="Times New Roman" panose="02020603050405020304" pitchFamily="18" charset="0"/>
                <a:cs typeface="Times New Roman" panose="02020603050405020304" pitchFamily="18" charset="0"/>
              </a:rPr>
              <a:t>12</a:t>
            </a:r>
            <a:r>
              <a:rPr lang="en-US" altLang="zh-CN" sz="1600" dirty="0">
                <a:latin typeface="Times New Roman" panose="02020603050405020304" pitchFamily="18" charset="0"/>
                <a:cs typeface="Times New Roman" panose="02020603050405020304" pitchFamily="18" charset="0"/>
              </a:rPr>
              <a:t>, 5559 (2021);</a:t>
            </a:r>
          </a:p>
          <a:p>
            <a:r>
              <a:rPr lang="en-US" altLang="zh-CN" sz="1600" dirty="0">
                <a:latin typeface="Times New Roman" panose="02020603050405020304" pitchFamily="18" charset="0"/>
                <a:cs typeface="Times New Roman" panose="02020603050405020304" pitchFamily="18" charset="0"/>
              </a:rPr>
              <a:t>Kim, et al., </a:t>
            </a:r>
            <a:r>
              <a:rPr lang="fr-FR" altLang="zh-CN" sz="1600" dirty="0">
                <a:latin typeface="Times New Roman" panose="02020603050405020304" pitchFamily="18" charset="0"/>
                <a:cs typeface="Times New Roman" panose="02020603050405020304" pitchFamily="18" charset="0"/>
              </a:rPr>
              <a:t>J. Phys.: Condens. Matter </a:t>
            </a:r>
            <a:r>
              <a:rPr lang="fr-FR" altLang="zh-CN" sz="1600" b="1" dirty="0">
                <a:latin typeface="Times New Roman" panose="02020603050405020304" pitchFamily="18" charset="0"/>
                <a:cs typeface="Times New Roman" panose="02020603050405020304" pitchFamily="18" charset="0"/>
              </a:rPr>
              <a:t>34</a:t>
            </a:r>
            <a:r>
              <a:rPr lang="fr-FR" altLang="zh-CN" sz="1600" dirty="0">
                <a:latin typeface="Times New Roman" panose="02020603050405020304" pitchFamily="18" charset="0"/>
                <a:cs typeface="Times New Roman" panose="02020603050405020304" pitchFamily="18" charset="0"/>
              </a:rPr>
              <a:t>, 023001 (2022) </a:t>
            </a:r>
            <a:endParaRPr lang="zh-CN" altLang="en-US" sz="1600" dirty="0">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DADC99BB-9522-4F74-B67F-4352D0A85F39}"/>
              </a:ext>
            </a:extLst>
          </p:cNvPr>
          <p:cNvSpPr txBox="1"/>
          <p:nvPr/>
        </p:nvSpPr>
        <p:spPr>
          <a:xfrm>
            <a:off x="6479225" y="6273225"/>
            <a:ext cx="6097112" cy="584775"/>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Simon </a:t>
            </a:r>
            <a:r>
              <a:rPr lang="en-US" altLang="zh-CN" sz="1600" dirty="0" err="1">
                <a:latin typeface="Times New Roman" panose="02020603050405020304" pitchFamily="18" charset="0"/>
                <a:cs typeface="Times New Roman" panose="02020603050405020304" pitchFamily="18" charset="0"/>
              </a:rPr>
              <a:t>Trebst</a:t>
            </a:r>
            <a:r>
              <a:rPr lang="en-US" altLang="zh-CN" sz="1600" dirty="0">
                <a:latin typeface="Times New Roman" panose="02020603050405020304" pitchFamily="18" charset="0"/>
                <a:cs typeface="Times New Roman" panose="02020603050405020304" pitchFamily="18" charset="0"/>
              </a:rPr>
              <a:t> and Ciarán Hickey, Physics Reports </a:t>
            </a:r>
            <a:r>
              <a:rPr lang="en-US" altLang="zh-CN" sz="1600" b="1" dirty="0">
                <a:latin typeface="Times New Roman" panose="02020603050405020304" pitchFamily="18" charset="0"/>
                <a:cs typeface="Times New Roman" panose="02020603050405020304" pitchFamily="18" charset="0"/>
              </a:rPr>
              <a:t>950</a:t>
            </a:r>
            <a:r>
              <a:rPr lang="en-US" altLang="zh-CN" sz="1600" dirty="0">
                <a:latin typeface="Times New Roman" panose="02020603050405020304" pitchFamily="18" charset="0"/>
                <a:cs typeface="Times New Roman" panose="02020603050405020304" pitchFamily="18" charset="0"/>
              </a:rPr>
              <a:t>, 1 (2022)</a:t>
            </a:r>
          </a:p>
          <a:p>
            <a:r>
              <a:rPr lang="en-US" altLang="zh-CN" sz="1600" dirty="0">
                <a:latin typeface="Times New Roman" panose="02020603050405020304" pitchFamily="18" charset="0"/>
                <a:cs typeface="Times New Roman" panose="02020603050405020304" pitchFamily="18" charset="0"/>
              </a:rPr>
              <a:t>Hidenori Takagi, et al., </a:t>
            </a:r>
            <a:r>
              <a:rPr lang="fr-FR" altLang="zh-CN" sz="1600" dirty="0">
                <a:latin typeface="Times New Roman" panose="02020603050405020304" pitchFamily="18" charset="0"/>
                <a:cs typeface="Times New Roman" panose="02020603050405020304" pitchFamily="18" charset="0"/>
              </a:rPr>
              <a:t>Nat. Rev. Phys. </a:t>
            </a:r>
            <a:r>
              <a:rPr lang="fr-FR" altLang="zh-CN" sz="1600" b="1" dirty="0">
                <a:latin typeface="Times New Roman" panose="02020603050405020304" pitchFamily="18" charset="0"/>
                <a:cs typeface="Times New Roman" panose="02020603050405020304" pitchFamily="18" charset="0"/>
              </a:rPr>
              <a:t>1</a:t>
            </a:r>
            <a:r>
              <a:rPr lang="fr-FR" altLang="zh-CN" sz="1600" dirty="0">
                <a:latin typeface="Times New Roman" panose="02020603050405020304" pitchFamily="18" charset="0"/>
                <a:cs typeface="Times New Roman" panose="02020603050405020304" pitchFamily="18" charset="0"/>
              </a:rPr>
              <a:t>, 264 (2019)</a:t>
            </a:r>
            <a:endParaRPr lang="zh-CN" altLang="en-US" sz="1600" dirty="0">
              <a:latin typeface="Times New Roman" panose="02020603050405020304" pitchFamily="18" charset="0"/>
              <a:cs typeface="Times New Roman" panose="02020603050405020304" pitchFamily="18" charset="0"/>
            </a:endParaRPr>
          </a:p>
        </p:txBody>
      </p:sp>
      <p:grpSp>
        <p:nvGrpSpPr>
          <p:cNvPr id="5" name="组合 4">
            <a:extLst>
              <a:ext uri="{FF2B5EF4-FFF2-40B4-BE49-F238E27FC236}">
                <a16:creationId xmlns:a16="http://schemas.microsoft.com/office/drawing/2014/main" id="{2A5B524F-E008-465C-A7BC-C8D1F6318AF0}"/>
              </a:ext>
            </a:extLst>
          </p:cNvPr>
          <p:cNvGrpSpPr/>
          <p:nvPr/>
        </p:nvGrpSpPr>
        <p:grpSpPr>
          <a:xfrm>
            <a:off x="846546" y="944543"/>
            <a:ext cx="3183898" cy="2656255"/>
            <a:chOff x="252519" y="612558"/>
            <a:chExt cx="3183898" cy="2656255"/>
          </a:xfrm>
        </p:grpSpPr>
        <p:pic>
          <p:nvPicPr>
            <p:cNvPr id="4" name="图片 3">
              <a:extLst>
                <a:ext uri="{FF2B5EF4-FFF2-40B4-BE49-F238E27FC236}">
                  <a16:creationId xmlns:a16="http://schemas.microsoft.com/office/drawing/2014/main" id="{F24D2E41-CCCC-41F1-8FE9-255F82297211}"/>
                </a:ext>
              </a:extLst>
            </p:cNvPr>
            <p:cNvPicPr>
              <a:picLocks noChangeAspect="1"/>
            </p:cNvPicPr>
            <p:nvPr/>
          </p:nvPicPr>
          <p:blipFill>
            <a:blip r:embed="rId3"/>
            <a:stretch>
              <a:fillRect/>
            </a:stretch>
          </p:blipFill>
          <p:spPr>
            <a:xfrm>
              <a:off x="252519" y="612558"/>
              <a:ext cx="3183898" cy="2656255"/>
            </a:xfrm>
            <a:prstGeom prst="rect">
              <a:avLst/>
            </a:prstGeom>
          </p:spPr>
        </p:pic>
        <p:sp>
          <p:nvSpPr>
            <p:cNvPr id="13" name="矩形 12">
              <a:extLst>
                <a:ext uri="{FF2B5EF4-FFF2-40B4-BE49-F238E27FC236}">
                  <a16:creationId xmlns:a16="http://schemas.microsoft.com/office/drawing/2014/main" id="{502B8B98-96F3-4311-9293-ADFE28A575EE}"/>
                </a:ext>
              </a:extLst>
            </p:cNvPr>
            <p:cNvSpPr/>
            <p:nvPr/>
          </p:nvSpPr>
          <p:spPr>
            <a:xfrm>
              <a:off x="378365" y="668658"/>
              <a:ext cx="362197"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9781E77E-B55B-4D5F-8E43-E34845E402DE}"/>
              </a:ext>
            </a:extLst>
          </p:cNvPr>
          <p:cNvPicPr>
            <a:picLocks noChangeAspect="1"/>
          </p:cNvPicPr>
          <p:nvPr/>
        </p:nvPicPr>
        <p:blipFill>
          <a:blip r:embed="rId4"/>
          <a:stretch>
            <a:fillRect/>
          </a:stretch>
        </p:blipFill>
        <p:spPr>
          <a:xfrm>
            <a:off x="6846934" y="394260"/>
            <a:ext cx="3066234" cy="3249083"/>
          </a:xfrm>
          <a:prstGeom prst="rect">
            <a:avLst/>
          </a:prstGeom>
        </p:spPr>
      </p:pic>
      <p:sp>
        <p:nvSpPr>
          <p:cNvPr id="17" name="文本框 16">
            <a:extLst>
              <a:ext uri="{FF2B5EF4-FFF2-40B4-BE49-F238E27FC236}">
                <a16:creationId xmlns:a16="http://schemas.microsoft.com/office/drawing/2014/main" id="{AC2043FD-F199-469D-9DAB-1EE5A6840C93}"/>
              </a:ext>
            </a:extLst>
          </p:cNvPr>
          <p:cNvSpPr txBox="1"/>
          <p:nvPr/>
        </p:nvSpPr>
        <p:spPr>
          <a:xfrm>
            <a:off x="6243533" y="3665622"/>
            <a:ext cx="5406306" cy="2585323"/>
          </a:xfrm>
          <a:prstGeom prst="rect">
            <a:avLst/>
          </a:prstGeom>
          <a:noFill/>
          <a:ln w="25400">
            <a:solidFill>
              <a:srgbClr val="0000FF"/>
            </a:solidFill>
          </a:ln>
        </p:spPr>
        <p:txBody>
          <a:bodyPr wrap="square">
            <a:spAutoFit/>
          </a:bodyPr>
          <a:lstStyle/>
          <a:p>
            <a:r>
              <a:rPr lang="en-US" altLang="zh-CN" dirty="0">
                <a:latin typeface="Times New Roman" panose="02020603050405020304" pitchFamily="18" charset="0"/>
                <a:ea typeface="宋体" panose="02010600030101010101" pitchFamily="2" charset="-122"/>
              </a:rPr>
              <a:t>The essential prerequisites:</a:t>
            </a:r>
          </a:p>
          <a:p>
            <a:pPr marL="342900" indent="-342900">
              <a:buAutoNum type="alphaLcParenBoth"/>
            </a:pPr>
            <a:r>
              <a:rPr lang="en-US" altLang="zh-CN" dirty="0">
                <a:latin typeface="Times New Roman" panose="02020603050405020304" pitchFamily="18" charset="0"/>
                <a:ea typeface="宋体" panose="02010600030101010101" pitchFamily="2" charset="-122"/>
              </a:rPr>
              <a:t>The magnetic ions have spin–orbital entangled, </a:t>
            </a:r>
            <a:r>
              <a:rPr lang="en-US" altLang="zh-CN" dirty="0" err="1">
                <a:latin typeface="Times New Roman" panose="02020603050405020304" pitchFamily="18" charset="0"/>
                <a:ea typeface="宋体" panose="02010600030101010101" pitchFamily="2" charset="-122"/>
              </a:rPr>
              <a:t>Kramers</a:t>
            </a:r>
            <a:r>
              <a:rPr lang="en-US" altLang="zh-CN" dirty="0">
                <a:latin typeface="Times New Roman" panose="02020603050405020304" pitchFamily="18" charset="0"/>
                <a:ea typeface="宋体" panose="02010600030101010101" pitchFamily="2" charset="-122"/>
              </a:rPr>
              <a:t> degenerate ground states;</a:t>
            </a:r>
          </a:p>
          <a:p>
            <a:pPr marL="342900" indent="-342900">
              <a:buAutoNum type="alphaLcParenBoth"/>
            </a:pPr>
            <a:r>
              <a:rPr lang="en-US" altLang="zh-CN" dirty="0">
                <a:latin typeface="Times New Roman" panose="02020603050405020304" pitchFamily="18" charset="0"/>
                <a:ea typeface="宋体" panose="02010600030101010101" pitchFamily="2" charset="-122"/>
              </a:rPr>
              <a:t>The magnetic ions arranged on a suitable lattice, with the two-dimensional (2D) honeycomb lattice being the simplest example;</a:t>
            </a:r>
          </a:p>
          <a:p>
            <a:pPr marL="342900" indent="-342900">
              <a:buAutoNum type="alphaLcParenBoth"/>
            </a:pPr>
            <a:r>
              <a:rPr lang="en-US" altLang="zh-CN" dirty="0">
                <a:latin typeface="Times New Roman" panose="02020603050405020304" pitchFamily="18" charset="0"/>
                <a:ea typeface="宋体" panose="02010600030101010101" pitchFamily="2" charset="-122"/>
              </a:rPr>
              <a:t>Predominance of the </a:t>
            </a:r>
            <a:r>
              <a:rPr lang="en-US" altLang="zh-CN" dirty="0" err="1">
                <a:latin typeface="Times New Roman" panose="02020603050405020304" pitchFamily="18" charset="0"/>
                <a:ea typeface="宋体" panose="02010600030101010101" pitchFamily="2" charset="-122"/>
              </a:rPr>
              <a:t>Kitaev</a:t>
            </a:r>
            <a:r>
              <a:rPr lang="en-US" altLang="zh-CN" dirty="0">
                <a:latin typeface="Times New Roman" panose="02020603050405020304" pitchFamily="18" charset="0"/>
                <a:ea typeface="宋体" panose="02010600030101010101" pitchFamily="2" charset="-122"/>
              </a:rPr>
              <a:t> exchange interaction </a:t>
            </a:r>
            <a:r>
              <a:rPr lang="en-US" altLang="zh-CN" i="1" dirty="0">
                <a:latin typeface="Times New Roman" panose="02020603050405020304" pitchFamily="18" charset="0"/>
                <a:ea typeface="宋体" panose="02010600030101010101" pitchFamily="2" charset="-122"/>
              </a:rPr>
              <a:t>K</a:t>
            </a:r>
            <a:r>
              <a:rPr lang="en-US" altLang="zh-CN" dirty="0">
                <a:latin typeface="Times New Roman" panose="02020603050405020304" pitchFamily="18" charset="0"/>
                <a:ea typeface="宋体" panose="02010600030101010101" pitchFamily="2" charset="-122"/>
              </a:rPr>
              <a:t> over other terms like Heisenberg </a:t>
            </a:r>
            <a:r>
              <a:rPr lang="en-US" altLang="zh-CN" i="1" dirty="0">
                <a:latin typeface="Times New Roman" panose="02020603050405020304" pitchFamily="18" charset="0"/>
                <a:ea typeface="宋体" panose="02010600030101010101" pitchFamily="2" charset="-122"/>
              </a:rPr>
              <a:t>J</a:t>
            </a:r>
            <a:r>
              <a:rPr lang="en-US" altLang="zh-CN" dirty="0">
                <a:latin typeface="Times New Roman" panose="02020603050405020304" pitchFamily="18" charset="0"/>
                <a:ea typeface="宋体" panose="02010600030101010101" pitchFamily="2" charset="-122"/>
              </a:rPr>
              <a:t> or anisotropic exchange </a:t>
            </a:r>
            <a:r>
              <a:rPr lang="en-US" altLang="zh-CN" i="1" dirty="0">
                <a:latin typeface="Times New Roman" panose="02020603050405020304" pitchFamily="18" charset="0"/>
                <a:ea typeface="宋体" panose="02010600030101010101" pitchFamily="2" charset="-122"/>
              </a:rPr>
              <a:t>Γ</a:t>
            </a:r>
            <a:endParaRPr lang="zh-CN" altLang="en-US" i="1" dirty="0">
              <a:latin typeface="Times New Roman" panose="02020603050405020304" pitchFamily="18" charset="0"/>
              <a:ea typeface="宋体" panose="02010600030101010101" pitchFamily="2" charset="-122"/>
            </a:endParaRPr>
          </a:p>
        </p:txBody>
      </p:sp>
      <p:pic>
        <p:nvPicPr>
          <p:cNvPr id="15" name="图片 14">
            <a:extLst>
              <a:ext uri="{FF2B5EF4-FFF2-40B4-BE49-F238E27FC236}">
                <a16:creationId xmlns:a16="http://schemas.microsoft.com/office/drawing/2014/main" id="{28E35363-2893-4FF1-A139-03665AA52BCF}"/>
              </a:ext>
            </a:extLst>
          </p:cNvPr>
          <p:cNvPicPr>
            <a:picLocks noChangeAspect="1"/>
          </p:cNvPicPr>
          <p:nvPr/>
        </p:nvPicPr>
        <p:blipFill>
          <a:blip r:embed="rId5"/>
          <a:stretch>
            <a:fillRect/>
          </a:stretch>
        </p:blipFill>
        <p:spPr>
          <a:xfrm>
            <a:off x="273924" y="3884285"/>
            <a:ext cx="4765770" cy="2159105"/>
          </a:xfrm>
          <a:prstGeom prst="rect">
            <a:avLst/>
          </a:prstGeom>
        </p:spPr>
      </p:pic>
    </p:spTree>
    <p:extLst>
      <p:ext uri="{BB962C8B-B14F-4D97-AF65-F5344CB8AC3E}">
        <p14:creationId xmlns:p14="http://schemas.microsoft.com/office/powerpoint/2010/main" val="593050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4D3309E-A6CD-4013-A755-F0B1898EAC3B}"/>
              </a:ext>
            </a:extLst>
          </p:cNvPr>
          <p:cNvSpPr txBox="1"/>
          <p:nvPr/>
        </p:nvSpPr>
        <p:spPr>
          <a:xfrm>
            <a:off x="47204" y="0"/>
            <a:ext cx="5315509" cy="461665"/>
          </a:xfrm>
          <a:prstGeom prst="rect">
            <a:avLst/>
          </a:prstGeom>
          <a:noFill/>
        </p:spPr>
        <p:txBody>
          <a:bodyPr wrap="square" rtlCol="0">
            <a:spAutoFit/>
          </a:bodyPr>
          <a:lstStyle/>
          <a:p>
            <a:pPr algn="just"/>
            <a:r>
              <a:rPr lang="en-US" altLang="zh-CN" sz="2400" b="1" dirty="0">
                <a:latin typeface="Times New Roman" panose="02020603050405020304" pitchFamily="18" charset="0"/>
                <a:cs typeface="Times New Roman" panose="02020603050405020304" pitchFamily="18" charset="0"/>
              </a:rPr>
              <a:t>Generalized Heisenberg–</a:t>
            </a:r>
            <a:r>
              <a:rPr lang="en-US" altLang="zh-CN" sz="2400" b="1" dirty="0" err="1">
                <a:latin typeface="Times New Roman" panose="02020603050405020304" pitchFamily="18" charset="0"/>
                <a:cs typeface="Times New Roman" panose="02020603050405020304" pitchFamily="18" charset="0"/>
              </a:rPr>
              <a:t>Kitaev</a:t>
            </a:r>
            <a:r>
              <a:rPr lang="en-US" altLang="zh-CN" sz="2400" b="1" dirty="0">
                <a:latin typeface="Times New Roman" panose="02020603050405020304" pitchFamily="18" charset="0"/>
                <a:cs typeface="Times New Roman" panose="02020603050405020304" pitchFamily="18" charset="0"/>
              </a:rPr>
              <a:t> mode</a:t>
            </a:r>
            <a:endParaRPr lang="zh-CN" altLang="en-US" sz="2400" b="1" baseline="-250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0959CEE4-F29C-4E77-8AF4-989B2C15ECC2}"/>
              </a:ext>
            </a:extLst>
          </p:cNvPr>
          <p:cNvPicPr>
            <a:picLocks noChangeAspect="1"/>
          </p:cNvPicPr>
          <p:nvPr/>
        </p:nvPicPr>
        <p:blipFill>
          <a:blip r:embed="rId4"/>
          <a:stretch>
            <a:fillRect/>
          </a:stretch>
        </p:blipFill>
        <p:spPr>
          <a:xfrm>
            <a:off x="5828752" y="1740359"/>
            <a:ext cx="6006798" cy="4534502"/>
          </a:xfrm>
          <a:prstGeom prst="rect">
            <a:avLst/>
          </a:prstGeom>
        </p:spPr>
      </p:pic>
      <p:sp>
        <p:nvSpPr>
          <p:cNvPr id="6" name="Rectangle 2">
            <a:extLst>
              <a:ext uri="{FF2B5EF4-FFF2-40B4-BE49-F238E27FC236}">
                <a16:creationId xmlns:a16="http://schemas.microsoft.com/office/drawing/2014/main" id="{ABB2855D-7A2D-4184-A6E9-9F8248A5CC1F}"/>
              </a:ext>
            </a:extLst>
          </p:cNvPr>
          <p:cNvSpPr>
            <a:spLocks noChangeArrowheads="1"/>
          </p:cNvSpPr>
          <p:nvPr/>
        </p:nvSpPr>
        <p:spPr bwMode="auto">
          <a:xfrm>
            <a:off x="1294843" y="573854"/>
            <a:ext cx="128732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20" name="对象 19">
            <a:extLst>
              <a:ext uri="{FF2B5EF4-FFF2-40B4-BE49-F238E27FC236}">
                <a16:creationId xmlns:a16="http://schemas.microsoft.com/office/drawing/2014/main" id="{979638F0-7658-4705-B120-745A5841563B}"/>
              </a:ext>
            </a:extLst>
          </p:cNvPr>
          <p:cNvGraphicFramePr>
            <a:graphicFrameLocks noChangeAspect="1"/>
          </p:cNvGraphicFramePr>
          <p:nvPr/>
        </p:nvGraphicFramePr>
        <p:xfrm>
          <a:off x="985598" y="583139"/>
          <a:ext cx="9911559" cy="659643"/>
        </p:xfrm>
        <a:graphic>
          <a:graphicData uri="http://schemas.openxmlformats.org/presentationml/2006/ole">
            <mc:AlternateContent xmlns:mc="http://schemas.openxmlformats.org/markup-compatibility/2006">
              <mc:Choice xmlns:v="urn:schemas-microsoft-com:vml" Requires="v">
                <p:oleObj spid="_x0000_s9267" name="Equation" r:id="rId5" imgW="5791200" imgH="393700" progId="Equation.DSMT4">
                  <p:embed/>
                </p:oleObj>
              </mc:Choice>
              <mc:Fallback>
                <p:oleObj name="Equation" r:id="rId5" imgW="5791200" imgH="393700" progId="Equation.DSMT4">
                  <p:embed/>
                  <p:pic>
                    <p:nvPicPr>
                      <p:cNvPr id="20" name="对象 19">
                        <a:extLst>
                          <a:ext uri="{FF2B5EF4-FFF2-40B4-BE49-F238E27FC236}">
                            <a16:creationId xmlns:a16="http://schemas.microsoft.com/office/drawing/2014/main" id="{979638F0-7658-4705-B120-745A584156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598" y="583139"/>
                        <a:ext cx="9911559" cy="659643"/>
                      </a:xfrm>
                      <a:prstGeom prst="rect">
                        <a:avLst/>
                      </a:prstGeom>
                      <a:noFill/>
                    </p:spPr>
                  </p:pic>
                </p:oleObj>
              </mc:Fallback>
            </mc:AlternateContent>
          </a:graphicData>
        </a:graphic>
      </p:graphicFrame>
      <p:pic>
        <p:nvPicPr>
          <p:cNvPr id="22" name="图片 21">
            <a:extLst>
              <a:ext uri="{FF2B5EF4-FFF2-40B4-BE49-F238E27FC236}">
                <a16:creationId xmlns:a16="http://schemas.microsoft.com/office/drawing/2014/main" id="{D006B605-4A22-416A-83A1-4B7C26D4D323}"/>
              </a:ext>
            </a:extLst>
          </p:cNvPr>
          <p:cNvPicPr>
            <a:picLocks noChangeAspect="1"/>
          </p:cNvPicPr>
          <p:nvPr/>
        </p:nvPicPr>
        <p:blipFill>
          <a:blip r:embed="rId7"/>
          <a:stretch>
            <a:fillRect/>
          </a:stretch>
        </p:blipFill>
        <p:spPr>
          <a:xfrm>
            <a:off x="356450" y="4181770"/>
            <a:ext cx="5076611" cy="2102376"/>
          </a:xfrm>
          <a:prstGeom prst="rect">
            <a:avLst/>
          </a:prstGeom>
        </p:spPr>
      </p:pic>
      <p:pic>
        <p:nvPicPr>
          <p:cNvPr id="24" name="图片 23">
            <a:extLst>
              <a:ext uri="{FF2B5EF4-FFF2-40B4-BE49-F238E27FC236}">
                <a16:creationId xmlns:a16="http://schemas.microsoft.com/office/drawing/2014/main" id="{53725DBC-670F-406C-9403-4B9607CF9ED2}"/>
              </a:ext>
            </a:extLst>
          </p:cNvPr>
          <p:cNvPicPr>
            <a:picLocks noChangeAspect="1"/>
          </p:cNvPicPr>
          <p:nvPr/>
        </p:nvPicPr>
        <p:blipFill>
          <a:blip r:embed="rId8"/>
          <a:stretch>
            <a:fillRect/>
          </a:stretch>
        </p:blipFill>
        <p:spPr>
          <a:xfrm>
            <a:off x="720027" y="1252067"/>
            <a:ext cx="4245766" cy="2779552"/>
          </a:xfrm>
          <a:prstGeom prst="rect">
            <a:avLst/>
          </a:prstGeom>
        </p:spPr>
      </p:pic>
    </p:spTree>
    <p:extLst>
      <p:ext uri="{BB962C8B-B14F-4D97-AF65-F5344CB8AC3E}">
        <p14:creationId xmlns:p14="http://schemas.microsoft.com/office/powerpoint/2010/main" val="204871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4D3309E-A6CD-4013-A755-F0B1898EAC3B}"/>
              </a:ext>
            </a:extLst>
          </p:cNvPr>
          <p:cNvSpPr txBox="1"/>
          <p:nvPr/>
        </p:nvSpPr>
        <p:spPr>
          <a:xfrm>
            <a:off x="201827" y="3604"/>
            <a:ext cx="11788346" cy="461665"/>
          </a:xfrm>
          <a:prstGeom prst="rect">
            <a:avLst/>
          </a:prstGeom>
          <a:noFill/>
        </p:spPr>
        <p:txBody>
          <a:bodyPr wrap="square" rtlCol="0">
            <a:spAutoFit/>
          </a:bodyPr>
          <a:lstStyle/>
          <a:p>
            <a:pPr algn="just"/>
            <a:r>
              <a:rPr lang="en-US" altLang="zh-CN" sz="2400" b="1" dirty="0">
                <a:latin typeface="Times New Roman" panose="02020603050405020304" pitchFamily="18" charset="0"/>
                <a:cs typeface="Times New Roman" panose="02020603050405020304" pitchFamily="18" charset="0"/>
              </a:rPr>
              <a:t>Magnetic phase diagram of α-RuCl</a:t>
            </a:r>
            <a:r>
              <a:rPr lang="en-US" altLang="zh-CN" sz="2400" b="1" baseline="-25000" dirty="0">
                <a:latin typeface="Times New Roman" panose="02020603050405020304" pitchFamily="18" charset="0"/>
                <a:cs typeface="Times New Roman" panose="02020603050405020304" pitchFamily="18" charset="0"/>
              </a:rPr>
              <a:t>3</a:t>
            </a:r>
            <a:r>
              <a:rPr lang="en-US" altLang="zh-CN" sz="2400" b="1" dirty="0">
                <a:latin typeface="Times New Roman" panose="02020603050405020304" pitchFamily="18" charset="0"/>
                <a:cs typeface="Times New Roman" panose="02020603050405020304" pitchFamily="18" charset="0"/>
              </a:rPr>
              <a:t> obtained from various measurements</a:t>
            </a:r>
            <a:endParaRPr lang="zh-CN" altLang="en-US" sz="2400" b="1" baseline="-250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576BB7F3-0937-4DF8-8D8D-18C008274FCA}"/>
              </a:ext>
            </a:extLst>
          </p:cNvPr>
          <p:cNvPicPr>
            <a:picLocks noChangeAspect="1"/>
          </p:cNvPicPr>
          <p:nvPr/>
        </p:nvPicPr>
        <p:blipFill>
          <a:blip r:embed="rId3"/>
          <a:stretch>
            <a:fillRect/>
          </a:stretch>
        </p:blipFill>
        <p:spPr>
          <a:xfrm>
            <a:off x="333632" y="674710"/>
            <a:ext cx="11102546" cy="5639916"/>
          </a:xfrm>
          <a:prstGeom prst="rect">
            <a:avLst/>
          </a:prstGeom>
        </p:spPr>
      </p:pic>
      <p:sp>
        <p:nvSpPr>
          <p:cNvPr id="7" name="矩形 6">
            <a:extLst>
              <a:ext uri="{FF2B5EF4-FFF2-40B4-BE49-F238E27FC236}">
                <a16:creationId xmlns:a16="http://schemas.microsoft.com/office/drawing/2014/main" id="{3BE2C517-FBFB-445B-841F-3FEB390E66D6}"/>
              </a:ext>
            </a:extLst>
          </p:cNvPr>
          <p:cNvSpPr/>
          <p:nvPr/>
        </p:nvSpPr>
        <p:spPr>
          <a:xfrm>
            <a:off x="1887173" y="767904"/>
            <a:ext cx="1417376" cy="338554"/>
          </a:xfrm>
          <a:prstGeom prst="rect">
            <a:avLst/>
          </a:prstGeom>
        </p:spPr>
        <p:txBody>
          <a:bodyPr wrap="none">
            <a:spAutoFit/>
          </a:bodyPr>
          <a:lstStyle/>
          <a:p>
            <a:r>
              <a:rPr lang="en-US" altLang="zh-CN" sz="1600" b="1" dirty="0">
                <a:solidFill>
                  <a:srgbClr val="FF0000"/>
                </a:solidFill>
              </a:rPr>
              <a:t>H // ab plane</a:t>
            </a:r>
            <a:endParaRPr lang="zh-CN" altLang="en-US" sz="1600" b="1" dirty="0">
              <a:solidFill>
                <a:srgbClr val="FF0000"/>
              </a:solidFill>
            </a:endParaRPr>
          </a:p>
        </p:txBody>
      </p:sp>
      <p:sp>
        <p:nvSpPr>
          <p:cNvPr id="8" name="矩形 7">
            <a:extLst>
              <a:ext uri="{FF2B5EF4-FFF2-40B4-BE49-F238E27FC236}">
                <a16:creationId xmlns:a16="http://schemas.microsoft.com/office/drawing/2014/main" id="{72E770CC-BEF9-4792-89D3-CFC0955BBA7C}"/>
              </a:ext>
            </a:extLst>
          </p:cNvPr>
          <p:cNvSpPr/>
          <p:nvPr/>
        </p:nvSpPr>
        <p:spPr>
          <a:xfrm>
            <a:off x="829963" y="505433"/>
            <a:ext cx="2369559" cy="338554"/>
          </a:xfrm>
          <a:prstGeom prst="rect">
            <a:avLst/>
          </a:prstGeom>
        </p:spPr>
        <p:txBody>
          <a:bodyPr wrap="none">
            <a:spAutoFit/>
          </a:bodyPr>
          <a:lstStyle/>
          <a:p>
            <a:r>
              <a:rPr lang="en-US" altLang="zh-CN" sz="1600" b="1" dirty="0"/>
              <a:t>PRL 119, 227208 (2017)</a:t>
            </a:r>
            <a:endParaRPr lang="zh-CN" altLang="en-US" sz="1600" b="1" dirty="0"/>
          </a:p>
        </p:txBody>
      </p:sp>
      <p:sp>
        <p:nvSpPr>
          <p:cNvPr id="9" name="矩形 8">
            <a:extLst>
              <a:ext uri="{FF2B5EF4-FFF2-40B4-BE49-F238E27FC236}">
                <a16:creationId xmlns:a16="http://schemas.microsoft.com/office/drawing/2014/main" id="{40CF2F4D-6022-4CB2-B290-FB475CC7769D}"/>
              </a:ext>
            </a:extLst>
          </p:cNvPr>
          <p:cNvSpPr/>
          <p:nvPr/>
        </p:nvSpPr>
        <p:spPr>
          <a:xfrm>
            <a:off x="4528752" y="456007"/>
            <a:ext cx="2645276" cy="338554"/>
          </a:xfrm>
          <a:prstGeom prst="rect">
            <a:avLst/>
          </a:prstGeom>
        </p:spPr>
        <p:txBody>
          <a:bodyPr wrap="none">
            <a:spAutoFit/>
          </a:bodyPr>
          <a:lstStyle/>
          <a:p>
            <a:r>
              <a:rPr lang="en-US" altLang="zh-CN" sz="1600" b="1" dirty="0"/>
              <a:t>PR</a:t>
            </a:r>
            <a:r>
              <a:rPr lang="pt-BR" altLang="zh-CN" sz="1600" b="1" dirty="0"/>
              <a:t>B 95, 180411(R) (2017)</a:t>
            </a:r>
            <a:endParaRPr lang="zh-CN" altLang="en-US" sz="1600" b="1" dirty="0"/>
          </a:p>
        </p:txBody>
      </p:sp>
      <p:sp>
        <p:nvSpPr>
          <p:cNvPr id="10" name="矩形 9">
            <a:extLst>
              <a:ext uri="{FF2B5EF4-FFF2-40B4-BE49-F238E27FC236}">
                <a16:creationId xmlns:a16="http://schemas.microsoft.com/office/drawing/2014/main" id="{A926D9BA-6DBB-418B-BA5C-A1AE2138C1A3}"/>
              </a:ext>
            </a:extLst>
          </p:cNvPr>
          <p:cNvSpPr/>
          <p:nvPr/>
        </p:nvSpPr>
        <p:spPr>
          <a:xfrm>
            <a:off x="5387312" y="1106458"/>
            <a:ext cx="1417376" cy="338554"/>
          </a:xfrm>
          <a:prstGeom prst="rect">
            <a:avLst/>
          </a:prstGeom>
        </p:spPr>
        <p:txBody>
          <a:bodyPr wrap="none">
            <a:spAutoFit/>
          </a:bodyPr>
          <a:lstStyle/>
          <a:p>
            <a:r>
              <a:rPr lang="en-US" altLang="zh-CN" sz="1600" b="1" dirty="0">
                <a:solidFill>
                  <a:srgbClr val="FF0000"/>
                </a:solidFill>
              </a:rPr>
              <a:t>H // ab plane</a:t>
            </a:r>
            <a:endParaRPr lang="zh-CN" altLang="en-US" sz="1600" b="1" dirty="0">
              <a:solidFill>
                <a:srgbClr val="FF0000"/>
              </a:solidFill>
            </a:endParaRPr>
          </a:p>
        </p:txBody>
      </p:sp>
      <p:sp>
        <p:nvSpPr>
          <p:cNvPr id="11" name="矩形 10">
            <a:extLst>
              <a:ext uri="{FF2B5EF4-FFF2-40B4-BE49-F238E27FC236}">
                <a16:creationId xmlns:a16="http://schemas.microsoft.com/office/drawing/2014/main" id="{9863290F-B12E-445B-AF49-095551E05304}"/>
              </a:ext>
            </a:extLst>
          </p:cNvPr>
          <p:cNvSpPr/>
          <p:nvPr/>
        </p:nvSpPr>
        <p:spPr>
          <a:xfrm>
            <a:off x="8132879" y="480720"/>
            <a:ext cx="2544286" cy="338554"/>
          </a:xfrm>
          <a:prstGeom prst="rect">
            <a:avLst/>
          </a:prstGeom>
        </p:spPr>
        <p:txBody>
          <a:bodyPr wrap="none">
            <a:spAutoFit/>
          </a:bodyPr>
          <a:lstStyle/>
          <a:p>
            <a:r>
              <a:rPr lang="en-US" altLang="zh-CN" sz="1600" b="1" dirty="0"/>
              <a:t>PR</a:t>
            </a:r>
            <a:r>
              <a:rPr lang="pt-BR" altLang="zh-CN" sz="1600" b="1" dirty="0"/>
              <a:t>B 96, 041405(R) (2017)</a:t>
            </a:r>
            <a:endParaRPr lang="zh-CN" altLang="en-US" sz="1600" b="1" dirty="0"/>
          </a:p>
        </p:txBody>
      </p:sp>
      <p:sp>
        <p:nvSpPr>
          <p:cNvPr id="12" name="矩形 11">
            <a:extLst>
              <a:ext uri="{FF2B5EF4-FFF2-40B4-BE49-F238E27FC236}">
                <a16:creationId xmlns:a16="http://schemas.microsoft.com/office/drawing/2014/main" id="{18D95E32-1F24-4F2C-B409-0E3DC179923E}"/>
              </a:ext>
            </a:extLst>
          </p:cNvPr>
          <p:cNvSpPr/>
          <p:nvPr/>
        </p:nvSpPr>
        <p:spPr>
          <a:xfrm>
            <a:off x="8696334" y="1132904"/>
            <a:ext cx="1417376" cy="338554"/>
          </a:xfrm>
          <a:prstGeom prst="rect">
            <a:avLst/>
          </a:prstGeom>
        </p:spPr>
        <p:txBody>
          <a:bodyPr wrap="none">
            <a:spAutoFit/>
          </a:bodyPr>
          <a:lstStyle/>
          <a:p>
            <a:r>
              <a:rPr lang="en-US" altLang="zh-CN" sz="1600" b="1" dirty="0">
                <a:solidFill>
                  <a:srgbClr val="FF0000"/>
                </a:solidFill>
              </a:rPr>
              <a:t>H // ab plane</a:t>
            </a:r>
            <a:endParaRPr lang="zh-CN" altLang="en-US" sz="1600" b="1" dirty="0">
              <a:solidFill>
                <a:srgbClr val="FF0000"/>
              </a:solidFill>
            </a:endParaRPr>
          </a:p>
        </p:txBody>
      </p:sp>
      <p:pic>
        <p:nvPicPr>
          <p:cNvPr id="13" name="图片 12">
            <a:extLst>
              <a:ext uri="{FF2B5EF4-FFF2-40B4-BE49-F238E27FC236}">
                <a16:creationId xmlns:a16="http://schemas.microsoft.com/office/drawing/2014/main" id="{19740C6F-53C3-440B-B7CC-6D597873453F}"/>
              </a:ext>
            </a:extLst>
          </p:cNvPr>
          <p:cNvPicPr>
            <a:picLocks noChangeAspect="1"/>
          </p:cNvPicPr>
          <p:nvPr/>
        </p:nvPicPr>
        <p:blipFill>
          <a:blip r:embed="rId4"/>
          <a:stretch>
            <a:fillRect/>
          </a:stretch>
        </p:blipFill>
        <p:spPr>
          <a:xfrm>
            <a:off x="1465048" y="3665506"/>
            <a:ext cx="1148406" cy="824374"/>
          </a:xfrm>
          <a:prstGeom prst="rect">
            <a:avLst/>
          </a:prstGeom>
        </p:spPr>
      </p:pic>
      <p:sp>
        <p:nvSpPr>
          <p:cNvPr id="14" name="矩形 13">
            <a:extLst>
              <a:ext uri="{FF2B5EF4-FFF2-40B4-BE49-F238E27FC236}">
                <a16:creationId xmlns:a16="http://schemas.microsoft.com/office/drawing/2014/main" id="{522F830D-D268-48E0-B52D-14C7F4279480}"/>
              </a:ext>
            </a:extLst>
          </p:cNvPr>
          <p:cNvSpPr/>
          <p:nvPr/>
        </p:nvSpPr>
        <p:spPr>
          <a:xfrm>
            <a:off x="1887173" y="4752351"/>
            <a:ext cx="753732" cy="369332"/>
          </a:xfrm>
          <a:prstGeom prst="rect">
            <a:avLst/>
          </a:prstGeom>
        </p:spPr>
        <p:txBody>
          <a:bodyPr wrap="none">
            <a:spAutoFit/>
          </a:bodyPr>
          <a:lstStyle/>
          <a:p>
            <a:r>
              <a:rPr lang="en-US" altLang="zh-CN" b="1" dirty="0" err="1">
                <a:solidFill>
                  <a:srgbClr val="FF0000"/>
                </a:solidFill>
              </a:rPr>
              <a:t>H∥c</a:t>
            </a:r>
            <a:r>
              <a:rPr lang="en-US" altLang="zh-CN" b="1" dirty="0">
                <a:solidFill>
                  <a:srgbClr val="FF0000"/>
                </a:solidFill>
              </a:rPr>
              <a:t>’</a:t>
            </a:r>
            <a:endParaRPr lang="zh-CN" altLang="en-US" b="1" dirty="0">
              <a:solidFill>
                <a:srgbClr val="FF0000"/>
              </a:solidFill>
            </a:endParaRPr>
          </a:p>
        </p:txBody>
      </p:sp>
      <p:sp>
        <p:nvSpPr>
          <p:cNvPr id="15" name="矩形 14">
            <a:extLst>
              <a:ext uri="{FF2B5EF4-FFF2-40B4-BE49-F238E27FC236}">
                <a16:creationId xmlns:a16="http://schemas.microsoft.com/office/drawing/2014/main" id="{8E342BC6-3288-41A7-8955-DFD32B3C1BB7}"/>
              </a:ext>
            </a:extLst>
          </p:cNvPr>
          <p:cNvSpPr/>
          <p:nvPr/>
        </p:nvSpPr>
        <p:spPr>
          <a:xfrm>
            <a:off x="784741" y="6154673"/>
            <a:ext cx="2369559" cy="338554"/>
          </a:xfrm>
          <a:prstGeom prst="rect">
            <a:avLst/>
          </a:prstGeom>
        </p:spPr>
        <p:txBody>
          <a:bodyPr wrap="none">
            <a:spAutoFit/>
          </a:bodyPr>
          <a:lstStyle/>
          <a:p>
            <a:r>
              <a:rPr lang="zh-CN" altLang="en-US" sz="1600" b="1" dirty="0"/>
              <a:t>PRL 119, 037201 (2017)</a:t>
            </a:r>
          </a:p>
        </p:txBody>
      </p:sp>
      <p:sp>
        <p:nvSpPr>
          <p:cNvPr id="16" name="矩形 15">
            <a:extLst>
              <a:ext uri="{FF2B5EF4-FFF2-40B4-BE49-F238E27FC236}">
                <a16:creationId xmlns:a16="http://schemas.microsoft.com/office/drawing/2014/main" id="{DB4322C2-BF8A-4EFC-951C-4632227D045E}"/>
              </a:ext>
            </a:extLst>
          </p:cNvPr>
          <p:cNvSpPr/>
          <p:nvPr/>
        </p:nvSpPr>
        <p:spPr>
          <a:xfrm>
            <a:off x="5703352" y="4021850"/>
            <a:ext cx="1417376" cy="338554"/>
          </a:xfrm>
          <a:prstGeom prst="rect">
            <a:avLst/>
          </a:prstGeom>
        </p:spPr>
        <p:txBody>
          <a:bodyPr wrap="none">
            <a:spAutoFit/>
          </a:bodyPr>
          <a:lstStyle/>
          <a:p>
            <a:r>
              <a:rPr lang="en-US" altLang="zh-CN" sz="1600" b="1" dirty="0">
                <a:solidFill>
                  <a:srgbClr val="FF0000"/>
                </a:solidFill>
              </a:rPr>
              <a:t>H // ab plane</a:t>
            </a:r>
            <a:endParaRPr lang="zh-CN" altLang="en-US" sz="1600" b="1" dirty="0">
              <a:solidFill>
                <a:srgbClr val="FF0000"/>
              </a:solidFill>
            </a:endParaRPr>
          </a:p>
        </p:txBody>
      </p:sp>
      <p:sp>
        <p:nvSpPr>
          <p:cNvPr id="17" name="矩形 16">
            <a:extLst>
              <a:ext uri="{FF2B5EF4-FFF2-40B4-BE49-F238E27FC236}">
                <a16:creationId xmlns:a16="http://schemas.microsoft.com/office/drawing/2014/main" id="{0EEC4F77-124B-45F6-8ED3-633B0E0E1CB8}"/>
              </a:ext>
            </a:extLst>
          </p:cNvPr>
          <p:cNvSpPr/>
          <p:nvPr/>
        </p:nvSpPr>
        <p:spPr>
          <a:xfrm>
            <a:off x="4435129" y="6145349"/>
            <a:ext cx="2369559" cy="338554"/>
          </a:xfrm>
          <a:prstGeom prst="rect">
            <a:avLst/>
          </a:prstGeom>
        </p:spPr>
        <p:txBody>
          <a:bodyPr wrap="none">
            <a:spAutoFit/>
          </a:bodyPr>
          <a:lstStyle/>
          <a:p>
            <a:r>
              <a:rPr lang="zh-CN" altLang="en-US" sz="1600" b="1" dirty="0"/>
              <a:t>PRL </a:t>
            </a:r>
            <a:r>
              <a:rPr lang="en-US" altLang="zh-CN" sz="1600" b="1" dirty="0"/>
              <a:t>120, 117204 (2018)</a:t>
            </a:r>
            <a:endParaRPr lang="zh-CN" altLang="en-US" sz="1600" b="1" dirty="0"/>
          </a:p>
        </p:txBody>
      </p:sp>
      <p:pic>
        <p:nvPicPr>
          <p:cNvPr id="18" name="图片 17">
            <a:extLst>
              <a:ext uri="{FF2B5EF4-FFF2-40B4-BE49-F238E27FC236}">
                <a16:creationId xmlns:a16="http://schemas.microsoft.com/office/drawing/2014/main" id="{B18BB008-8516-45F9-8DB0-FD3E67FDBDD6}"/>
              </a:ext>
            </a:extLst>
          </p:cNvPr>
          <p:cNvPicPr>
            <a:picLocks noChangeAspect="1"/>
          </p:cNvPicPr>
          <p:nvPr/>
        </p:nvPicPr>
        <p:blipFill>
          <a:blip r:embed="rId5"/>
          <a:stretch>
            <a:fillRect/>
          </a:stretch>
        </p:blipFill>
        <p:spPr>
          <a:xfrm>
            <a:off x="10539541" y="3500308"/>
            <a:ext cx="1026129" cy="690819"/>
          </a:xfrm>
          <a:prstGeom prst="rect">
            <a:avLst/>
          </a:prstGeom>
        </p:spPr>
      </p:pic>
      <p:sp>
        <p:nvSpPr>
          <p:cNvPr id="19" name="矩形 18">
            <a:extLst>
              <a:ext uri="{FF2B5EF4-FFF2-40B4-BE49-F238E27FC236}">
                <a16:creationId xmlns:a16="http://schemas.microsoft.com/office/drawing/2014/main" id="{6A1EE35C-E8BF-4DFB-B8C7-E01A3A768875}"/>
              </a:ext>
            </a:extLst>
          </p:cNvPr>
          <p:cNvSpPr/>
          <p:nvPr/>
        </p:nvSpPr>
        <p:spPr>
          <a:xfrm>
            <a:off x="8321849" y="6145349"/>
            <a:ext cx="3179075" cy="338554"/>
          </a:xfrm>
          <a:prstGeom prst="rect">
            <a:avLst/>
          </a:prstGeom>
        </p:spPr>
        <p:txBody>
          <a:bodyPr wrap="none">
            <a:spAutoFit/>
          </a:bodyPr>
          <a:lstStyle/>
          <a:p>
            <a:r>
              <a:rPr lang="zh-CN" altLang="en-US" sz="1600" b="1" dirty="0"/>
              <a:t>2018 npj Quantum Materials 3 8</a:t>
            </a:r>
          </a:p>
        </p:txBody>
      </p:sp>
    </p:spTree>
    <p:extLst>
      <p:ext uri="{BB962C8B-B14F-4D97-AF65-F5344CB8AC3E}">
        <p14:creationId xmlns:p14="http://schemas.microsoft.com/office/powerpoint/2010/main" val="2389323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54534" y="-31013"/>
            <a:ext cx="7662743"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Structure  and phase diagram of Na</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Co</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TeO</a:t>
            </a:r>
            <a:r>
              <a:rPr lang="en-US" altLang="zh-CN" sz="2400" b="1" baseline="-25000" dirty="0">
                <a:latin typeface="Times New Roman" panose="02020603050405020304" pitchFamily="18" charset="0"/>
                <a:cs typeface="Times New Roman" panose="02020603050405020304" pitchFamily="18" charset="0"/>
              </a:rPr>
              <a:t>6 </a:t>
            </a:r>
            <a:r>
              <a:rPr lang="en-US" altLang="zh-CN" sz="2400" b="1" dirty="0">
                <a:latin typeface="Times New Roman" panose="02020603050405020304" pitchFamily="18" charset="0"/>
                <a:cs typeface="Times New Roman" panose="02020603050405020304" pitchFamily="18" charset="0"/>
              </a:rPr>
              <a:t>(NCTO)</a:t>
            </a:r>
            <a:endParaRPr lang="zh-CN" altLang="en-US" sz="2400" b="1"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DC45C099-E873-447A-A2C5-8FE6ED0E8ED9}"/>
              </a:ext>
            </a:extLst>
          </p:cNvPr>
          <p:cNvPicPr>
            <a:picLocks noChangeAspect="1"/>
          </p:cNvPicPr>
          <p:nvPr/>
        </p:nvPicPr>
        <p:blipFill rotWithShape="1">
          <a:blip r:embed="rId3">
            <a:extLst>
              <a:ext uri="{28A0092B-C50C-407E-A947-70E740481C1C}">
                <a14:useLocalDpi xmlns:a14="http://schemas.microsoft.com/office/drawing/2010/main" val="0"/>
              </a:ext>
            </a:extLst>
          </a:blip>
          <a:srcRect l="21019" t="27933" r="38754" b="39562"/>
          <a:stretch/>
        </p:blipFill>
        <p:spPr>
          <a:xfrm>
            <a:off x="9729466" y="2623623"/>
            <a:ext cx="2069080" cy="2229268"/>
          </a:xfrm>
          <a:prstGeom prst="rect">
            <a:avLst/>
          </a:prstGeom>
        </p:spPr>
      </p:pic>
      <p:sp>
        <p:nvSpPr>
          <p:cNvPr id="23" name="文本框 22">
            <a:extLst>
              <a:ext uri="{FF2B5EF4-FFF2-40B4-BE49-F238E27FC236}">
                <a16:creationId xmlns:a16="http://schemas.microsoft.com/office/drawing/2014/main" id="{ED8E13E3-D300-421D-9973-90C44D231C8A}"/>
              </a:ext>
            </a:extLst>
          </p:cNvPr>
          <p:cNvSpPr txBox="1"/>
          <p:nvPr/>
        </p:nvSpPr>
        <p:spPr>
          <a:xfrm>
            <a:off x="9495428" y="1907963"/>
            <a:ext cx="2269314"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sym typeface="Symbol" panose="05050102010706020507" pitchFamily="18" charset="2"/>
              </a:rPr>
              <a:t>Na</a:t>
            </a:r>
            <a:r>
              <a:rPr lang="en-US" altLang="zh-CN" baseline="-25000" dirty="0">
                <a:latin typeface="Times New Roman" panose="02020603050405020304" pitchFamily="18" charset="0"/>
                <a:cs typeface="Times New Roman" panose="02020603050405020304" pitchFamily="18" charset="0"/>
                <a:sym typeface="Symbol" panose="05050102010706020507" pitchFamily="18" charset="2"/>
              </a:rPr>
              <a:t>2</a:t>
            </a:r>
            <a:r>
              <a:rPr lang="en-US" altLang="zh-CN" dirty="0">
                <a:latin typeface="Times New Roman" panose="02020603050405020304" pitchFamily="18" charset="0"/>
                <a:cs typeface="Times New Roman" panose="02020603050405020304" pitchFamily="18" charset="0"/>
                <a:sym typeface="Symbol" panose="05050102010706020507" pitchFamily="18" charset="2"/>
              </a:rPr>
              <a:t>Co</a:t>
            </a:r>
            <a:r>
              <a:rPr lang="en-US" altLang="zh-CN" baseline="-25000" dirty="0">
                <a:latin typeface="Times New Roman" panose="02020603050405020304" pitchFamily="18" charset="0"/>
                <a:cs typeface="Times New Roman" panose="02020603050405020304" pitchFamily="18" charset="0"/>
                <a:sym typeface="Symbol" panose="05050102010706020507" pitchFamily="18" charset="2"/>
              </a:rPr>
              <a:t>2</a:t>
            </a:r>
            <a:r>
              <a:rPr lang="en-US" altLang="zh-CN" dirty="0">
                <a:latin typeface="Times New Roman" panose="02020603050405020304" pitchFamily="18" charset="0"/>
                <a:cs typeface="Times New Roman" panose="02020603050405020304" pitchFamily="18" charset="0"/>
                <a:sym typeface="Symbol" panose="05050102010706020507" pitchFamily="18" charset="2"/>
              </a:rPr>
              <a:t>TeO</a:t>
            </a:r>
            <a:r>
              <a:rPr lang="en-US" altLang="zh-CN" baseline="-25000" dirty="0">
                <a:latin typeface="Times New Roman" panose="02020603050405020304" pitchFamily="18" charset="0"/>
                <a:cs typeface="Times New Roman" panose="02020603050405020304" pitchFamily="18" charset="0"/>
                <a:sym typeface="Symbol" panose="05050102010706020507" pitchFamily="18" charset="2"/>
              </a:rPr>
              <a:t>6</a:t>
            </a:r>
            <a:r>
              <a:rPr lang="en-US" altLang="zh-CN" dirty="0">
                <a:latin typeface="Times New Roman" panose="02020603050405020304" pitchFamily="18" charset="0"/>
                <a:cs typeface="Times New Roman" panose="02020603050405020304" pitchFamily="18" charset="0"/>
              </a:rPr>
              <a:t>, P6</a:t>
            </a:r>
            <a:r>
              <a:rPr lang="en-US" altLang="zh-CN" baseline="-25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22 </a:t>
            </a:r>
            <a:endParaRPr lang="zh-CN" altLang="en-US" baseline="-25000"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27004B13-C082-4D1D-BB57-89723E83A033}"/>
              </a:ext>
            </a:extLst>
          </p:cNvPr>
          <p:cNvPicPr/>
          <p:nvPr/>
        </p:nvPicPr>
        <p:blipFill rotWithShape="1">
          <a:blip r:embed="rId4"/>
          <a:srcRect r="27319"/>
          <a:stretch/>
        </p:blipFill>
        <p:spPr>
          <a:xfrm>
            <a:off x="834978" y="504592"/>
            <a:ext cx="7944846" cy="5571616"/>
          </a:xfrm>
          <a:prstGeom prst="rect">
            <a:avLst/>
          </a:prstGeom>
        </p:spPr>
      </p:pic>
      <p:sp>
        <p:nvSpPr>
          <p:cNvPr id="14" name="文本框 13">
            <a:extLst>
              <a:ext uri="{FF2B5EF4-FFF2-40B4-BE49-F238E27FC236}">
                <a16:creationId xmlns:a16="http://schemas.microsoft.com/office/drawing/2014/main" id="{8D00DAA5-A1EB-4BCB-88AE-03A83F7336BC}"/>
              </a:ext>
            </a:extLst>
          </p:cNvPr>
          <p:cNvSpPr txBox="1"/>
          <p:nvPr/>
        </p:nvSpPr>
        <p:spPr>
          <a:xfrm>
            <a:off x="1394165" y="6209015"/>
            <a:ext cx="7824399" cy="584775"/>
          </a:xfrm>
          <a:prstGeom prst="rect">
            <a:avLst/>
          </a:prstGeom>
          <a:noFill/>
        </p:spPr>
        <p:txBody>
          <a:bodyPr wrap="square">
            <a:spAutoFit/>
          </a:bodyPr>
          <a:lstStyle/>
          <a:p>
            <a:r>
              <a:rPr lang="fr-FR" altLang="zh-CN" sz="1600" dirty="0">
                <a:latin typeface="Times New Roman" panose="02020603050405020304" pitchFamily="18" charset="0"/>
                <a:cs typeface="Times New Roman" panose="02020603050405020304" pitchFamily="18" charset="0"/>
              </a:rPr>
              <a:t>Nat. Commn. 12, 5559, (2021); </a:t>
            </a:r>
          </a:p>
          <a:p>
            <a:r>
              <a:rPr lang="en-US" altLang="zh-CN" sz="1600" dirty="0">
                <a:latin typeface="Times New Roman" panose="02020603050405020304" pitchFamily="18" charset="0"/>
                <a:cs typeface="Times New Roman" panose="02020603050405020304" pitchFamily="18" charset="0"/>
              </a:rPr>
              <a:t>Nat. Phys. In review, (2022) </a:t>
            </a:r>
            <a:r>
              <a:rPr lang="pt-BR" altLang="zh-CN" sz="1600" dirty="0">
                <a:latin typeface="Times New Roman" panose="02020603050405020304" pitchFamily="18" charset="0"/>
                <a:cs typeface="Times New Roman" panose="02020603050405020304" pitchFamily="18" charset="0"/>
              </a:rPr>
              <a:t>DOI: </a:t>
            </a:r>
            <a:r>
              <a:rPr lang="pt-BR" altLang="zh-CN" sz="1600" dirty="0">
                <a:latin typeface="Times New Roman" panose="02020603050405020304" pitchFamily="18" charset="0"/>
                <a:cs typeface="Times New Roman" panose="02020603050405020304" pitchFamily="18" charset="0"/>
                <a:hlinkClick r:id="rId5"/>
              </a:rPr>
              <a:t>https://doi.org/10.21203/rs.3.rs-2034295/v1</a:t>
            </a:r>
            <a:r>
              <a:rPr lang="pt-BR" altLang="zh-CN" sz="1600" dirty="0">
                <a:latin typeface="Times New Roman" panose="02020603050405020304" pitchFamily="18" charset="0"/>
                <a:cs typeface="Times New Roman" panose="02020603050405020304" pitchFamily="18" charset="0"/>
              </a:rPr>
              <a:t>.</a:t>
            </a:r>
            <a:endParaRPr lang="zh-CN" altLang="en-US" sz="1600" dirty="0"/>
          </a:p>
        </p:txBody>
      </p:sp>
    </p:spTree>
    <p:extLst>
      <p:ext uri="{BB962C8B-B14F-4D97-AF65-F5344CB8AC3E}">
        <p14:creationId xmlns:p14="http://schemas.microsoft.com/office/powerpoint/2010/main" val="1114821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54534" y="-31013"/>
            <a:ext cx="6467923"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Magnetic structure of Na</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Co</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TeO</a:t>
            </a:r>
            <a:r>
              <a:rPr lang="en-US" altLang="zh-CN" sz="2400" b="1" baseline="-25000" dirty="0">
                <a:latin typeface="Times New Roman" panose="02020603050405020304" pitchFamily="18" charset="0"/>
                <a:cs typeface="Times New Roman" panose="02020603050405020304" pitchFamily="18" charset="0"/>
              </a:rPr>
              <a:t>6</a:t>
            </a:r>
            <a:endParaRPr lang="zh-CN" altLang="en-US" sz="2400" b="1"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42F46EC9-7460-4E8A-9C7C-1EC9F3B8B3EA}"/>
              </a:ext>
            </a:extLst>
          </p:cNvPr>
          <p:cNvPicPr/>
          <p:nvPr/>
        </p:nvPicPr>
        <p:blipFill>
          <a:blip r:embed="rId3"/>
          <a:stretch>
            <a:fillRect/>
          </a:stretch>
        </p:blipFill>
        <p:spPr>
          <a:xfrm>
            <a:off x="5321573" y="925064"/>
            <a:ext cx="6424345" cy="4804652"/>
          </a:xfrm>
          <a:prstGeom prst="rect">
            <a:avLst/>
          </a:prstGeom>
        </p:spPr>
      </p:pic>
      <p:pic>
        <p:nvPicPr>
          <p:cNvPr id="2" name="图片 1">
            <a:extLst>
              <a:ext uri="{FF2B5EF4-FFF2-40B4-BE49-F238E27FC236}">
                <a16:creationId xmlns:a16="http://schemas.microsoft.com/office/drawing/2014/main" id="{4C95C497-CB84-42F3-AD3B-EDAD89FB8921}"/>
              </a:ext>
            </a:extLst>
          </p:cNvPr>
          <p:cNvPicPr>
            <a:picLocks noChangeAspect="1"/>
          </p:cNvPicPr>
          <p:nvPr/>
        </p:nvPicPr>
        <p:blipFill rotWithShape="1">
          <a:blip r:embed="rId4"/>
          <a:srcRect r="54346"/>
          <a:stretch/>
        </p:blipFill>
        <p:spPr>
          <a:xfrm>
            <a:off x="727388" y="507616"/>
            <a:ext cx="2269939" cy="2319928"/>
          </a:xfrm>
          <a:prstGeom prst="rect">
            <a:avLst/>
          </a:prstGeom>
        </p:spPr>
      </p:pic>
      <p:sp>
        <p:nvSpPr>
          <p:cNvPr id="3" name="文本框 2">
            <a:extLst>
              <a:ext uri="{FF2B5EF4-FFF2-40B4-BE49-F238E27FC236}">
                <a16:creationId xmlns:a16="http://schemas.microsoft.com/office/drawing/2014/main" id="{398B4FAC-D1BA-4FD2-AC3E-40CC2252D436}"/>
              </a:ext>
            </a:extLst>
          </p:cNvPr>
          <p:cNvSpPr txBox="1"/>
          <p:nvPr/>
        </p:nvSpPr>
        <p:spPr>
          <a:xfrm>
            <a:off x="372824" y="2642878"/>
            <a:ext cx="3500621" cy="461665"/>
          </a:xfrm>
          <a:prstGeom prst="rect">
            <a:avLst/>
          </a:prstGeom>
          <a:noFill/>
        </p:spPr>
        <p:txBody>
          <a:bodyPr wrap="square" rtlCol="0">
            <a:spAutoFit/>
          </a:bodyPr>
          <a:lstStyle/>
          <a:p>
            <a:r>
              <a:rPr lang="en-US" altLang="zh-CN" sz="2400" b="1" dirty="0">
                <a:highlight>
                  <a:srgbClr val="C0C0C0"/>
                </a:highlight>
                <a:latin typeface="Times New Roman" panose="02020603050405020304" pitchFamily="18" charset="0"/>
                <a:cs typeface="Times New Roman" panose="02020603050405020304" pitchFamily="18" charset="0"/>
              </a:rPr>
              <a:t>Multi-domain structure</a:t>
            </a:r>
            <a:endParaRPr lang="zh-CN" altLang="en-US" sz="2400" b="1" dirty="0">
              <a:highlight>
                <a:srgbClr val="C0C0C0"/>
              </a:highlight>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319E5459-4705-41B0-B1AC-FAE2F7AE8DD1}"/>
              </a:ext>
            </a:extLst>
          </p:cNvPr>
          <p:cNvSpPr txBox="1"/>
          <p:nvPr/>
        </p:nvSpPr>
        <p:spPr>
          <a:xfrm>
            <a:off x="533521" y="5633560"/>
            <a:ext cx="3638184" cy="830997"/>
          </a:xfrm>
          <a:prstGeom prst="rect">
            <a:avLst/>
          </a:prstGeom>
          <a:noFill/>
        </p:spPr>
        <p:txBody>
          <a:bodyPr wrap="square">
            <a:spAutoFit/>
          </a:bodyPr>
          <a:lstStyle/>
          <a:p>
            <a:r>
              <a:rPr lang="en-US" altLang="zh-CN" sz="2400" dirty="0">
                <a:highlight>
                  <a:srgbClr val="C0C0C0"/>
                </a:highlight>
                <a:latin typeface="Times New Roman" panose="02020603050405020304" pitchFamily="18" charset="0"/>
                <a:cs typeface="Times New Roman" panose="02020603050405020304" pitchFamily="18" charset="0"/>
              </a:rPr>
              <a:t>triple-q order</a:t>
            </a:r>
          </a:p>
          <a:p>
            <a:r>
              <a:rPr lang="en-US" altLang="zh-CN" sz="2400" dirty="0">
                <a:highlight>
                  <a:srgbClr val="C0C0C0"/>
                </a:highlight>
                <a:latin typeface="Times New Roman" panose="02020603050405020304" pitchFamily="18" charset="0"/>
                <a:cs typeface="Times New Roman" panose="02020603050405020304" pitchFamily="18" charset="0"/>
              </a:rPr>
              <a:t>or multi-k structure</a:t>
            </a:r>
            <a:endParaRPr lang="zh-CN" altLang="en-US" sz="2400" dirty="0">
              <a:highlight>
                <a:srgbClr val="C0C0C0"/>
              </a:highlight>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AD408A1B-901A-4E2F-AB00-58FCCCCFCC5E}"/>
              </a:ext>
            </a:extLst>
          </p:cNvPr>
          <p:cNvPicPr>
            <a:picLocks noChangeAspect="1"/>
          </p:cNvPicPr>
          <p:nvPr/>
        </p:nvPicPr>
        <p:blipFill>
          <a:blip r:embed="rId5"/>
          <a:stretch>
            <a:fillRect/>
          </a:stretch>
        </p:blipFill>
        <p:spPr>
          <a:xfrm>
            <a:off x="727388" y="3211630"/>
            <a:ext cx="2392608" cy="2563211"/>
          </a:xfrm>
          <a:prstGeom prst="rect">
            <a:avLst/>
          </a:prstGeom>
        </p:spPr>
      </p:pic>
      <p:sp>
        <p:nvSpPr>
          <p:cNvPr id="13" name="文本框 12">
            <a:extLst>
              <a:ext uri="{FF2B5EF4-FFF2-40B4-BE49-F238E27FC236}">
                <a16:creationId xmlns:a16="http://schemas.microsoft.com/office/drawing/2014/main" id="{AF09F10B-D5DA-4600-9FF2-E16EDF4B6A48}"/>
              </a:ext>
            </a:extLst>
          </p:cNvPr>
          <p:cNvSpPr txBox="1"/>
          <p:nvPr/>
        </p:nvSpPr>
        <p:spPr>
          <a:xfrm>
            <a:off x="263920" y="6488668"/>
            <a:ext cx="4523925" cy="338554"/>
          </a:xfrm>
          <a:prstGeom prst="rect">
            <a:avLst/>
          </a:prstGeom>
          <a:noFill/>
        </p:spPr>
        <p:txBody>
          <a:bodyPr wrap="square">
            <a:spAutoFit/>
          </a:bodyPr>
          <a:lstStyle/>
          <a:p>
            <a:r>
              <a:rPr lang="en-US" altLang="zh-CN" sz="1600" dirty="0" err="1">
                <a:latin typeface="Times New Roman" panose="02020603050405020304" pitchFamily="18" charset="0"/>
                <a:cs typeface="Times New Roman" panose="02020603050405020304" pitchFamily="18" charset="0"/>
              </a:rPr>
              <a:t>Weiliang</a:t>
            </a:r>
            <a:r>
              <a:rPr lang="en-US" altLang="zh-CN" sz="1600" dirty="0">
                <a:latin typeface="Times New Roman" panose="02020603050405020304" pitchFamily="18" charset="0"/>
                <a:cs typeface="Times New Roman" panose="02020603050405020304" pitchFamily="18" charset="0"/>
              </a:rPr>
              <a:t> Yao, …, Yuan Li, PRR 5, L022045 (2023)</a:t>
            </a:r>
            <a:endParaRPr lang="zh-CN" altLang="en-US" sz="16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32C1B3CE-588D-4DC1-B611-0E1C6D6DC6E1}"/>
              </a:ext>
            </a:extLst>
          </p:cNvPr>
          <p:cNvSpPr txBox="1"/>
          <p:nvPr/>
        </p:nvSpPr>
        <p:spPr>
          <a:xfrm>
            <a:off x="10144738" y="430652"/>
            <a:ext cx="1663973"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Unpublished</a:t>
            </a:r>
            <a:endParaRPr lang="zh-CN" altLang="en-US" b="1"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38673E8A-89D0-401C-9D78-39CEB100EA54}"/>
              </a:ext>
            </a:extLst>
          </p:cNvPr>
          <p:cNvSpPr txBox="1"/>
          <p:nvPr/>
        </p:nvSpPr>
        <p:spPr>
          <a:xfrm>
            <a:off x="6096000" y="5993295"/>
            <a:ext cx="5349045"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Supporting the multi-domain structure</a:t>
            </a:r>
            <a:endParaRPr lang="zh-CN"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363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54534" y="-31013"/>
            <a:ext cx="8124048" cy="461665"/>
          </a:xfrm>
          <a:prstGeom prst="rect">
            <a:avLst/>
          </a:prstGeom>
          <a:noFill/>
        </p:spPr>
        <p:txBody>
          <a:bodyPr wrap="square" rtlCol="0">
            <a:spAutoFit/>
          </a:bodyPr>
          <a:lstStyle/>
          <a:p>
            <a:r>
              <a:rPr lang="el-GR" altLang="zh-CN" sz="2400" b="1" dirty="0">
                <a:latin typeface="Times New Roman" panose="02020603050405020304" pitchFamily="18" charset="0"/>
                <a:cs typeface="Times New Roman" panose="02020603050405020304" pitchFamily="18" charset="0"/>
              </a:rPr>
              <a:t>μ</a:t>
            </a:r>
            <a:r>
              <a:rPr lang="en-US" altLang="zh-CN" sz="2400" b="1" dirty="0">
                <a:latin typeface="Times New Roman" panose="02020603050405020304" pitchFamily="18" charset="0"/>
                <a:cs typeface="Times New Roman" panose="02020603050405020304" pitchFamily="18" charset="0"/>
              </a:rPr>
              <a:t>SR study of Na</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Co</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TeO</a:t>
            </a:r>
            <a:r>
              <a:rPr lang="en-US" altLang="zh-CN" sz="2400" b="1" baseline="-25000" dirty="0">
                <a:latin typeface="Times New Roman" panose="02020603050405020304" pitchFamily="18" charset="0"/>
                <a:cs typeface="Times New Roman" panose="02020603050405020304" pitchFamily="18" charset="0"/>
              </a:rPr>
              <a:t>6 </a:t>
            </a:r>
            <a:r>
              <a:rPr lang="en-US" altLang="zh-CN" sz="2400" b="1" dirty="0">
                <a:latin typeface="Times New Roman" panose="02020603050405020304" pitchFamily="18" charset="0"/>
                <a:cs typeface="Times New Roman" panose="02020603050405020304" pitchFamily="18" charset="0"/>
              </a:rPr>
              <a:t>using the M20D at TRIUMF</a:t>
            </a:r>
            <a:endParaRPr lang="zh-CN" altLang="en-US" sz="2400" b="1" dirty="0">
              <a:latin typeface="Times New Roman" panose="02020603050405020304" pitchFamily="18" charset="0"/>
              <a:cs typeface="Times New Roman" panose="02020603050405020304" pitchFamily="18" charset="0"/>
            </a:endParaRPr>
          </a:p>
        </p:txBody>
      </p:sp>
      <p:pic>
        <p:nvPicPr>
          <p:cNvPr id="16" name="图片 15">
            <a:extLst>
              <a:ext uri="{FF2B5EF4-FFF2-40B4-BE49-F238E27FC236}">
                <a16:creationId xmlns:a16="http://schemas.microsoft.com/office/drawing/2014/main" id="{26E39D6D-9C0E-4C45-8F77-6DF8CBE8735E}"/>
              </a:ext>
            </a:extLst>
          </p:cNvPr>
          <p:cNvPicPr/>
          <p:nvPr/>
        </p:nvPicPr>
        <p:blipFill>
          <a:blip r:embed="rId4"/>
          <a:stretch>
            <a:fillRect/>
          </a:stretch>
        </p:blipFill>
        <p:spPr>
          <a:xfrm>
            <a:off x="1467749" y="780574"/>
            <a:ext cx="6869035" cy="5015857"/>
          </a:xfrm>
          <a:prstGeom prst="rect">
            <a:avLst/>
          </a:prstGeom>
        </p:spPr>
      </p:pic>
      <p:graphicFrame>
        <p:nvGraphicFramePr>
          <p:cNvPr id="4" name="对象 3">
            <a:extLst>
              <a:ext uri="{FF2B5EF4-FFF2-40B4-BE49-F238E27FC236}">
                <a16:creationId xmlns:a16="http://schemas.microsoft.com/office/drawing/2014/main" id="{8FFBD8A8-B349-49EE-8907-02F8F4464FDC}"/>
              </a:ext>
            </a:extLst>
          </p:cNvPr>
          <p:cNvGraphicFramePr>
            <a:graphicFrameLocks noChangeAspect="1"/>
          </p:cNvGraphicFramePr>
          <p:nvPr>
            <p:extLst>
              <p:ext uri="{D42A27DB-BD31-4B8C-83A1-F6EECF244321}">
                <p14:modId xmlns:p14="http://schemas.microsoft.com/office/powerpoint/2010/main" val="2997580337"/>
              </p:ext>
            </p:extLst>
          </p:nvPr>
        </p:nvGraphicFramePr>
        <p:xfrm>
          <a:off x="1307171" y="5999049"/>
          <a:ext cx="8226077" cy="609339"/>
        </p:xfrm>
        <a:graphic>
          <a:graphicData uri="http://schemas.openxmlformats.org/presentationml/2006/ole">
            <mc:AlternateContent xmlns:mc="http://schemas.openxmlformats.org/markup-compatibility/2006">
              <mc:Choice xmlns:v="urn:schemas-microsoft-com:vml" Requires="v">
                <p:oleObj spid="_x0000_s8251" name="Equation" r:id="rId5" imgW="4114088" imgH="304896" progId="Equation.DSMT4">
                  <p:embed/>
                </p:oleObj>
              </mc:Choice>
              <mc:Fallback>
                <p:oleObj name="Equation" r:id="rId5" imgW="4114088" imgH="304896" progId="Equation.DSMT4">
                  <p:embed/>
                  <p:pic>
                    <p:nvPicPr>
                      <p:cNvPr id="0" name=""/>
                      <p:cNvPicPr/>
                      <p:nvPr/>
                    </p:nvPicPr>
                    <p:blipFill>
                      <a:blip r:embed="rId6"/>
                      <a:stretch>
                        <a:fillRect/>
                      </a:stretch>
                    </p:blipFill>
                    <p:spPr>
                      <a:xfrm>
                        <a:off x="1307171" y="5999049"/>
                        <a:ext cx="8226077" cy="609339"/>
                      </a:xfrm>
                      <a:prstGeom prst="rect">
                        <a:avLst/>
                      </a:prstGeom>
                    </p:spPr>
                  </p:pic>
                </p:oleObj>
              </mc:Fallback>
            </mc:AlternateContent>
          </a:graphicData>
        </a:graphic>
      </p:graphicFrame>
      <p:sp>
        <p:nvSpPr>
          <p:cNvPr id="17" name="文本框 16">
            <a:extLst>
              <a:ext uri="{FF2B5EF4-FFF2-40B4-BE49-F238E27FC236}">
                <a16:creationId xmlns:a16="http://schemas.microsoft.com/office/drawing/2014/main" id="{859B34D9-5E4E-4437-8E82-3F64FB27D3BB}"/>
              </a:ext>
            </a:extLst>
          </p:cNvPr>
          <p:cNvSpPr txBox="1"/>
          <p:nvPr/>
        </p:nvSpPr>
        <p:spPr>
          <a:xfrm>
            <a:off x="10144738" y="430652"/>
            <a:ext cx="1663973"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Unpublished</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872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BDF1C3B-351C-46F4-B021-0CED519FDABF}"/>
              </a:ext>
            </a:extLst>
          </p:cNvPr>
          <p:cNvPicPr/>
          <p:nvPr/>
        </p:nvPicPr>
        <p:blipFill>
          <a:blip r:embed="rId3"/>
          <a:stretch>
            <a:fillRect/>
          </a:stretch>
        </p:blipFill>
        <p:spPr>
          <a:xfrm>
            <a:off x="318862" y="527858"/>
            <a:ext cx="8255122" cy="4369872"/>
          </a:xfrm>
          <a:prstGeom prst="rect">
            <a:avLst/>
          </a:prstGeom>
        </p:spPr>
      </p:pic>
      <p:sp>
        <p:nvSpPr>
          <p:cNvPr id="4" name="文本框 3">
            <a:extLst>
              <a:ext uri="{FF2B5EF4-FFF2-40B4-BE49-F238E27FC236}">
                <a16:creationId xmlns:a16="http://schemas.microsoft.com/office/drawing/2014/main" id="{DFEF0603-C604-416B-86A9-DA4A157E0A60}"/>
              </a:ext>
            </a:extLst>
          </p:cNvPr>
          <p:cNvSpPr txBox="1"/>
          <p:nvPr/>
        </p:nvSpPr>
        <p:spPr>
          <a:xfrm>
            <a:off x="54534" y="-31013"/>
            <a:ext cx="8080879" cy="461665"/>
          </a:xfrm>
          <a:prstGeom prst="rect">
            <a:avLst/>
          </a:prstGeom>
          <a:noFill/>
        </p:spPr>
        <p:txBody>
          <a:bodyPr wrap="square" rtlCol="0">
            <a:spAutoFit/>
          </a:bodyPr>
          <a:lstStyle/>
          <a:p>
            <a:r>
              <a:rPr lang="el-GR" altLang="zh-CN" sz="2400" b="1" dirty="0">
                <a:latin typeface="Times New Roman" panose="02020603050405020304" pitchFamily="18" charset="0"/>
                <a:cs typeface="Times New Roman" panose="02020603050405020304" pitchFamily="18" charset="0"/>
              </a:rPr>
              <a:t>μ</a:t>
            </a:r>
            <a:r>
              <a:rPr lang="en-US" altLang="zh-CN" sz="2400" b="1" dirty="0">
                <a:latin typeface="Times New Roman" panose="02020603050405020304" pitchFamily="18" charset="0"/>
                <a:cs typeface="Times New Roman" panose="02020603050405020304" pitchFamily="18" charset="0"/>
              </a:rPr>
              <a:t>SR study of Na</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Co</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TeO</a:t>
            </a:r>
            <a:r>
              <a:rPr lang="en-US" altLang="zh-CN" sz="2400" b="1" baseline="-25000" dirty="0">
                <a:latin typeface="Times New Roman" panose="02020603050405020304" pitchFamily="18" charset="0"/>
                <a:cs typeface="Times New Roman" panose="02020603050405020304" pitchFamily="18" charset="0"/>
              </a:rPr>
              <a:t>6 </a:t>
            </a:r>
            <a:r>
              <a:rPr lang="en-US" altLang="zh-CN" sz="2400" b="1" dirty="0">
                <a:latin typeface="Times New Roman" panose="02020603050405020304" pitchFamily="18" charset="0"/>
                <a:cs typeface="Times New Roman" panose="02020603050405020304" pitchFamily="18" charset="0"/>
              </a:rPr>
              <a:t>using the M20D at TRIUMF</a:t>
            </a:r>
            <a:endParaRPr lang="zh-CN" altLang="en-US" sz="24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3E0014AF-F10F-49A3-AD79-9832679166C1}"/>
              </a:ext>
            </a:extLst>
          </p:cNvPr>
          <p:cNvSpPr txBox="1"/>
          <p:nvPr/>
        </p:nvSpPr>
        <p:spPr>
          <a:xfrm>
            <a:off x="549425" y="4994936"/>
            <a:ext cx="11333851" cy="1477328"/>
          </a:xfrm>
          <a:prstGeom prst="rect">
            <a:avLst/>
          </a:prstGeom>
          <a:noFill/>
        </p:spPr>
        <p:txBody>
          <a:bodyPr wrap="square">
            <a:spAutoFit/>
          </a:bodyPr>
          <a:lstStyle/>
          <a:p>
            <a:pPr marL="342900" indent="-342900">
              <a:buAutoNum type="arabicParenR"/>
            </a:pPr>
            <a:r>
              <a:rPr lang="en-US" altLang="zh-CN" sz="1800" dirty="0">
                <a:solidFill>
                  <a:srgbClr val="000000"/>
                </a:solidFill>
                <a:effectLst/>
                <a:latin typeface="Times New Roman" panose="02020603050405020304" pitchFamily="18" charset="0"/>
                <a:ea typeface="宋体" panose="02010600030101010101" pitchFamily="2" charset="-122"/>
              </a:rPr>
              <a:t>The ZF-</a:t>
            </a:r>
            <a:r>
              <a:rPr lang="en-US" altLang="zh-CN" sz="1800" dirty="0" err="1">
                <a:solidFill>
                  <a:srgbClr val="000000"/>
                </a:solidFill>
                <a:effectLst/>
                <a:latin typeface="Times New Roman" panose="02020603050405020304" pitchFamily="18" charset="0"/>
                <a:ea typeface="宋体" panose="02010600030101010101" pitchFamily="2" charset="-122"/>
              </a:rPr>
              <a:t>μSR</a:t>
            </a:r>
            <a:r>
              <a:rPr lang="en-US" altLang="zh-CN" sz="1800" dirty="0">
                <a:solidFill>
                  <a:srgbClr val="000000"/>
                </a:solidFill>
                <a:effectLst/>
                <a:latin typeface="Times New Roman" panose="02020603050405020304" pitchFamily="18" charset="0"/>
                <a:ea typeface="宋体" panose="02010600030101010101" pitchFamily="2" charset="-122"/>
              </a:rPr>
              <a:t> time spectra present the very fast depolarization and superimposed oscillations within 50 ns below </a:t>
            </a:r>
            <a:r>
              <a:rPr lang="en-US" altLang="zh-CN" sz="1800" i="1" dirty="0">
                <a:solidFill>
                  <a:srgbClr val="000000"/>
                </a:solidFill>
                <a:effectLst/>
                <a:latin typeface="Times New Roman" panose="02020603050405020304" pitchFamily="18" charset="0"/>
                <a:ea typeface="宋体" panose="02010600030101010101" pitchFamily="2" charset="-122"/>
              </a:rPr>
              <a:t>T</a:t>
            </a:r>
            <a:r>
              <a:rPr lang="en-US" altLang="zh-CN" sz="1800" i="1" baseline="-25000" dirty="0">
                <a:solidFill>
                  <a:srgbClr val="000000"/>
                </a:solidFill>
                <a:effectLst/>
                <a:latin typeface="Times New Roman" panose="02020603050405020304" pitchFamily="18" charset="0"/>
                <a:ea typeface="宋体" panose="02010600030101010101" pitchFamily="2" charset="-122"/>
              </a:rPr>
              <a:t>N</a:t>
            </a:r>
            <a:r>
              <a:rPr lang="en-US" altLang="zh-CN" i="1" dirty="0">
                <a:solidFill>
                  <a:srgbClr val="000000"/>
                </a:solidFill>
                <a:latin typeface="Times New Roman" panose="02020603050405020304" pitchFamily="18" charset="0"/>
                <a:ea typeface="宋体" panose="02010600030101010101" pitchFamily="2" charset="-122"/>
              </a:rPr>
              <a:t>, </a:t>
            </a:r>
            <a:r>
              <a:rPr lang="en-US" altLang="zh-CN" sz="1800" dirty="0">
                <a:solidFill>
                  <a:srgbClr val="000000"/>
                </a:solidFill>
                <a:effectLst/>
                <a:latin typeface="Times New Roman" panose="02020603050405020304" pitchFamily="18" charset="0"/>
                <a:ea typeface="宋体" panose="02010600030101010101" pitchFamily="2" charset="-122"/>
              </a:rPr>
              <a:t>suggesting the characteristic of strong quasistatic internal field.</a:t>
            </a:r>
          </a:p>
          <a:p>
            <a:pPr marL="342900" indent="-342900">
              <a:buAutoNum type="arabicParenR"/>
            </a:pPr>
            <a:r>
              <a:rPr lang="en-US" altLang="zh-CN" sz="1800" dirty="0">
                <a:solidFill>
                  <a:srgbClr val="000000"/>
                </a:solidFill>
                <a:effectLst/>
                <a:latin typeface="Times New Roman" panose="02020603050405020304" pitchFamily="18" charset="0"/>
                <a:ea typeface="宋体" panose="02010600030101010101" pitchFamily="2" charset="-122"/>
              </a:rPr>
              <a:t> </a:t>
            </a:r>
            <a:r>
              <a:rPr lang="en-US" altLang="zh-CN" sz="1800" i="1" dirty="0" err="1">
                <a:solidFill>
                  <a:srgbClr val="000000"/>
                </a:solidFill>
                <a:effectLst/>
                <a:latin typeface="Times New Roman" panose="02020603050405020304" pitchFamily="18" charset="0"/>
                <a:ea typeface="宋体" panose="02010600030101010101" pitchFamily="2" charset="-122"/>
              </a:rPr>
              <a:t>λ</a:t>
            </a:r>
            <a:r>
              <a:rPr lang="en-US" altLang="zh-CN" sz="1800" i="1" baseline="-25000" dirty="0" err="1">
                <a:solidFill>
                  <a:srgbClr val="000000"/>
                </a:solidFill>
                <a:effectLst/>
                <a:latin typeface="Times New Roman" panose="02020603050405020304" pitchFamily="18" charset="0"/>
                <a:ea typeface="宋体" panose="02010600030101010101" pitchFamily="2" charset="-122"/>
              </a:rPr>
              <a:t>T</a:t>
            </a:r>
            <a:r>
              <a:rPr lang="en-US" altLang="zh-CN" sz="1800" dirty="0">
                <a:solidFill>
                  <a:srgbClr val="000000"/>
                </a:solidFill>
                <a:effectLst/>
                <a:latin typeface="Times New Roman" panose="02020603050405020304" pitchFamily="18" charset="0"/>
                <a:ea typeface="宋体" panose="02010600030101010101" pitchFamily="2" charset="-122"/>
              </a:rPr>
              <a:t> represents the transverse muon-spin relaxation rates, reflecting the width of static magnetic field distribution. The anomalies observed at T</a:t>
            </a:r>
            <a:r>
              <a:rPr lang="en-US" altLang="zh-CN" sz="1800" baseline="-25000" dirty="0">
                <a:solidFill>
                  <a:srgbClr val="000000"/>
                </a:solidFill>
                <a:effectLst/>
                <a:latin typeface="Times New Roman" panose="02020603050405020304" pitchFamily="18" charset="0"/>
                <a:ea typeface="宋体" panose="02010600030101010101" pitchFamily="2" charset="-122"/>
              </a:rPr>
              <a:t>F</a:t>
            </a:r>
            <a:r>
              <a:rPr lang="en-US" altLang="zh-CN" sz="1800" dirty="0">
                <a:solidFill>
                  <a:srgbClr val="000000"/>
                </a:solidFill>
                <a:effectLst/>
                <a:latin typeface="Times New Roman" panose="02020603050405020304" pitchFamily="18" charset="0"/>
                <a:ea typeface="宋体" panose="02010600030101010101" pitchFamily="2" charset="-122"/>
              </a:rPr>
              <a:t> and T* should be attributed to the redistribution of magnetic domains originated from three different k-vectors.</a:t>
            </a:r>
          </a:p>
        </p:txBody>
      </p:sp>
      <p:pic>
        <p:nvPicPr>
          <p:cNvPr id="9" name="图片 8">
            <a:extLst>
              <a:ext uri="{FF2B5EF4-FFF2-40B4-BE49-F238E27FC236}">
                <a16:creationId xmlns:a16="http://schemas.microsoft.com/office/drawing/2014/main" id="{D4CC9A30-ABC2-4167-950C-6749DCD13BFD}"/>
              </a:ext>
            </a:extLst>
          </p:cNvPr>
          <p:cNvPicPr/>
          <p:nvPr/>
        </p:nvPicPr>
        <p:blipFill>
          <a:blip r:embed="rId4"/>
          <a:stretch>
            <a:fillRect/>
          </a:stretch>
        </p:blipFill>
        <p:spPr>
          <a:xfrm>
            <a:off x="8800460" y="598498"/>
            <a:ext cx="3241040" cy="4095750"/>
          </a:xfrm>
          <a:prstGeom prst="rect">
            <a:avLst/>
          </a:prstGeom>
        </p:spPr>
      </p:pic>
      <p:sp>
        <p:nvSpPr>
          <p:cNvPr id="10" name="文本框 9">
            <a:extLst>
              <a:ext uri="{FF2B5EF4-FFF2-40B4-BE49-F238E27FC236}">
                <a16:creationId xmlns:a16="http://schemas.microsoft.com/office/drawing/2014/main" id="{B1EA0CA7-0297-4759-A57E-05A36BB02322}"/>
              </a:ext>
            </a:extLst>
          </p:cNvPr>
          <p:cNvSpPr txBox="1"/>
          <p:nvPr/>
        </p:nvSpPr>
        <p:spPr>
          <a:xfrm>
            <a:off x="10274245" y="113144"/>
            <a:ext cx="1663973"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Unpublished</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565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FEF0603-C604-416B-86A9-DA4A157E0A60}"/>
              </a:ext>
            </a:extLst>
          </p:cNvPr>
          <p:cNvSpPr txBox="1"/>
          <p:nvPr/>
        </p:nvSpPr>
        <p:spPr>
          <a:xfrm>
            <a:off x="54534" y="-31013"/>
            <a:ext cx="7146857" cy="461665"/>
          </a:xfrm>
          <a:prstGeom prst="rect">
            <a:avLst/>
          </a:prstGeom>
          <a:noFill/>
        </p:spPr>
        <p:txBody>
          <a:bodyPr wrap="square" rtlCol="0">
            <a:spAutoFit/>
          </a:bodyPr>
          <a:lstStyle/>
          <a:p>
            <a:r>
              <a:rPr lang="el-GR" altLang="zh-CN" sz="2400" b="1" dirty="0">
                <a:latin typeface="Times New Roman" panose="02020603050405020304" pitchFamily="18" charset="0"/>
                <a:cs typeface="Times New Roman" panose="02020603050405020304" pitchFamily="18" charset="0"/>
              </a:rPr>
              <a:t>μ</a:t>
            </a:r>
            <a:r>
              <a:rPr lang="en-US" altLang="zh-CN" sz="2400" b="1" dirty="0">
                <a:latin typeface="Times New Roman" panose="02020603050405020304" pitchFamily="18" charset="0"/>
                <a:cs typeface="Times New Roman" panose="02020603050405020304" pitchFamily="18" charset="0"/>
              </a:rPr>
              <a:t>SR study of Na</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Co</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TeO</a:t>
            </a:r>
            <a:r>
              <a:rPr lang="en-US" altLang="zh-CN" sz="2400" b="1" baseline="-25000" dirty="0">
                <a:latin typeface="Times New Roman" panose="02020603050405020304" pitchFamily="18" charset="0"/>
                <a:cs typeface="Times New Roman" panose="02020603050405020304" pitchFamily="18" charset="0"/>
              </a:rPr>
              <a:t>6 </a:t>
            </a:r>
            <a:r>
              <a:rPr lang="en-US" altLang="zh-CN" sz="2400" b="1" dirty="0">
                <a:latin typeface="Times New Roman" panose="02020603050405020304" pitchFamily="18" charset="0"/>
                <a:cs typeface="Times New Roman" panose="02020603050405020304" pitchFamily="18" charset="0"/>
              </a:rPr>
              <a:t>using the GPS at PSI</a:t>
            </a:r>
            <a:endParaRPr lang="zh-CN" altLang="en-US" sz="24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3E0014AF-F10F-49A3-AD79-9832679166C1}"/>
              </a:ext>
            </a:extLst>
          </p:cNvPr>
          <p:cNvSpPr txBox="1"/>
          <p:nvPr/>
        </p:nvSpPr>
        <p:spPr>
          <a:xfrm>
            <a:off x="490558" y="5089124"/>
            <a:ext cx="11333851" cy="1477328"/>
          </a:xfrm>
          <a:prstGeom prst="rect">
            <a:avLst/>
          </a:prstGeom>
          <a:noFill/>
        </p:spPr>
        <p:txBody>
          <a:bodyPr wrap="square">
            <a:spAutoFit/>
          </a:bodyPr>
          <a:lstStyle/>
          <a:p>
            <a:pPr marL="342900" indent="-342900">
              <a:buAutoNum type="arabicParenR"/>
            </a:pPr>
            <a:r>
              <a:rPr lang="en-US" altLang="zh-CN" sz="1800" dirty="0">
                <a:solidFill>
                  <a:srgbClr val="000000"/>
                </a:solidFill>
                <a:effectLst/>
                <a:latin typeface="Times New Roman" panose="02020603050405020304" pitchFamily="18" charset="0"/>
                <a:ea typeface="宋体" panose="02010600030101010101" pitchFamily="2" charset="-122"/>
              </a:rPr>
              <a:t>Such a low </a:t>
            </a:r>
            <a:r>
              <a:rPr lang="en-US" altLang="zh-CN" sz="1800" dirty="0" err="1">
                <a:solidFill>
                  <a:srgbClr val="000000"/>
                </a:solidFill>
                <a:effectLst/>
                <a:latin typeface="Times New Roman" panose="02020603050405020304" pitchFamily="18" charset="0"/>
                <a:ea typeface="宋体" panose="02010600030101010101" pitchFamily="2" charset="-122"/>
              </a:rPr>
              <a:t>V</a:t>
            </a:r>
            <a:r>
              <a:rPr lang="en-US" altLang="zh-CN" sz="1800" baseline="-25000" dirty="0" err="1">
                <a:solidFill>
                  <a:srgbClr val="000000"/>
                </a:solidFill>
                <a:effectLst/>
                <a:latin typeface="Times New Roman" panose="02020603050405020304" pitchFamily="18" charset="0"/>
                <a:ea typeface="宋体" panose="02010600030101010101" pitchFamily="2" charset="-122"/>
              </a:rPr>
              <a:t>mag</a:t>
            </a:r>
            <a:r>
              <a:rPr lang="en-US" altLang="zh-CN" sz="1800" dirty="0">
                <a:solidFill>
                  <a:srgbClr val="000000"/>
                </a:solidFill>
                <a:effectLst/>
                <a:latin typeface="Times New Roman" panose="02020603050405020304" pitchFamily="18" charset="0"/>
                <a:ea typeface="宋体" panose="02010600030101010101" pitchFamily="2" charset="-122"/>
              </a:rPr>
              <a:t>(0K) = 60 % maybe suggest that the bond-dependent anisotropic frustrations (</a:t>
            </a:r>
            <a:r>
              <a:rPr lang="en-US" altLang="zh-CN" sz="1800" dirty="0" err="1">
                <a:solidFill>
                  <a:srgbClr val="000000"/>
                </a:solidFill>
                <a:effectLst/>
                <a:latin typeface="Times New Roman" panose="02020603050405020304" pitchFamily="18" charset="0"/>
                <a:ea typeface="宋体" panose="02010600030101010101" pitchFamily="2" charset="-122"/>
              </a:rPr>
              <a:t>Kitaev</a:t>
            </a:r>
            <a:r>
              <a:rPr lang="en-US" altLang="zh-CN" sz="1800" dirty="0">
                <a:solidFill>
                  <a:srgbClr val="000000"/>
                </a:solidFill>
                <a:effectLst/>
                <a:latin typeface="Times New Roman" panose="02020603050405020304" pitchFamily="18" charset="0"/>
                <a:ea typeface="宋体" panose="02010600030101010101" pitchFamily="2" charset="-122"/>
              </a:rPr>
              <a:t> interactions) and quantum fluctuations play important roles in understanding the rich magnetic phase diagram of NCTO.</a:t>
            </a:r>
          </a:p>
          <a:p>
            <a:pPr marL="342900" indent="-342900">
              <a:buAutoNum type="arabicParenR"/>
            </a:pPr>
            <a:r>
              <a:rPr lang="en-US" altLang="zh-CN" sz="1800" dirty="0">
                <a:solidFill>
                  <a:srgbClr val="000000"/>
                </a:solidFill>
                <a:effectLst/>
                <a:latin typeface="Times New Roman" panose="02020603050405020304" pitchFamily="18" charset="0"/>
                <a:ea typeface="宋体" panose="02010600030101010101" pitchFamily="2" charset="-122"/>
              </a:rPr>
              <a:t>The strong spin dynamics should be quantum at low temperatures and the opening of spin-wave-excitation gap below </a:t>
            </a:r>
            <a:r>
              <a:rPr lang="en-US" altLang="zh-CN" sz="1800" i="1" dirty="0">
                <a:solidFill>
                  <a:srgbClr val="000000"/>
                </a:solidFill>
                <a:effectLst/>
                <a:latin typeface="Times New Roman" panose="02020603050405020304" pitchFamily="18" charset="0"/>
                <a:ea typeface="宋体" panose="02010600030101010101" pitchFamily="2" charset="-122"/>
              </a:rPr>
              <a:t>T</a:t>
            </a:r>
            <a:r>
              <a:rPr lang="en-US" altLang="zh-CN" sz="1800" i="1" baseline="-25000" dirty="0">
                <a:solidFill>
                  <a:srgbClr val="000000"/>
                </a:solidFill>
                <a:effectLst/>
                <a:latin typeface="Times New Roman" panose="02020603050405020304" pitchFamily="18" charset="0"/>
                <a:ea typeface="宋体" panose="02010600030101010101" pitchFamily="2" charset="-122"/>
              </a:rPr>
              <a:t>F</a:t>
            </a:r>
            <a:r>
              <a:rPr lang="en-US" altLang="zh-CN" sz="1800" dirty="0">
                <a:solidFill>
                  <a:srgbClr val="000000"/>
                </a:solidFill>
                <a:effectLst/>
                <a:latin typeface="Times New Roman" panose="02020603050405020304" pitchFamily="18" charset="0"/>
                <a:ea typeface="宋体" panose="02010600030101010101" pitchFamily="2" charset="-122"/>
              </a:rPr>
              <a:t> (from INS results) further eliminates the contribution of thermal fluctuations to such large dynamic volume fraction. </a:t>
            </a:r>
            <a:endParaRPr lang="en-US" altLang="zh-CN" sz="1800" dirty="0">
              <a:solidFill>
                <a:srgbClr val="FF0000"/>
              </a:solidFill>
              <a:effectLst/>
              <a:latin typeface="Times New Roman" panose="02020603050405020304" pitchFamily="18" charset="0"/>
              <a:ea typeface="宋体" panose="02010600030101010101" pitchFamily="2" charset="-122"/>
            </a:endParaRPr>
          </a:p>
        </p:txBody>
      </p:sp>
      <p:pic>
        <p:nvPicPr>
          <p:cNvPr id="5" name="图片 4">
            <a:extLst>
              <a:ext uri="{FF2B5EF4-FFF2-40B4-BE49-F238E27FC236}">
                <a16:creationId xmlns:a16="http://schemas.microsoft.com/office/drawing/2014/main" id="{FE876296-9C20-4F1A-A094-497A921640FE}"/>
              </a:ext>
            </a:extLst>
          </p:cNvPr>
          <p:cNvPicPr/>
          <p:nvPr/>
        </p:nvPicPr>
        <p:blipFill>
          <a:blip r:embed="rId3"/>
          <a:stretch>
            <a:fillRect/>
          </a:stretch>
        </p:blipFill>
        <p:spPr>
          <a:xfrm>
            <a:off x="2005402" y="495346"/>
            <a:ext cx="7578138" cy="4499590"/>
          </a:xfrm>
          <a:prstGeom prst="rect">
            <a:avLst/>
          </a:prstGeom>
        </p:spPr>
      </p:pic>
      <p:sp>
        <p:nvSpPr>
          <p:cNvPr id="9" name="文本框 8">
            <a:extLst>
              <a:ext uri="{FF2B5EF4-FFF2-40B4-BE49-F238E27FC236}">
                <a16:creationId xmlns:a16="http://schemas.microsoft.com/office/drawing/2014/main" id="{AD228642-A8A1-483C-8F20-841FE5834859}"/>
              </a:ext>
            </a:extLst>
          </p:cNvPr>
          <p:cNvSpPr txBox="1"/>
          <p:nvPr/>
        </p:nvSpPr>
        <p:spPr>
          <a:xfrm>
            <a:off x="10274245" y="113144"/>
            <a:ext cx="1663973"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Unpublished</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05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EFED6C1-2166-404E-98B6-2EB594693EFE}"/>
              </a:ext>
            </a:extLst>
          </p:cNvPr>
          <p:cNvSpPr txBox="1"/>
          <p:nvPr/>
        </p:nvSpPr>
        <p:spPr>
          <a:xfrm>
            <a:off x="1354607" y="1523321"/>
            <a:ext cx="3486150" cy="3541419"/>
          </a:xfrm>
          <a:prstGeom prst="rect">
            <a:avLst/>
          </a:prstGeom>
          <a:noFill/>
        </p:spPr>
        <p:txBody>
          <a:bodyPr wrap="square" lIns="0" rtlCol="0">
            <a:spAutoFit/>
          </a:bodyPr>
          <a:lstStyle/>
          <a:p>
            <a:pPr algn="ctr">
              <a:lnSpc>
                <a:spcPct val="120000"/>
              </a:lnSpc>
            </a:pPr>
            <a:r>
              <a:rPr lang="zh-CN" altLang="en-US" sz="9600" dirty="0">
                <a:gradFill>
                  <a:gsLst>
                    <a:gs pos="0">
                      <a:schemeClr val="accent4"/>
                    </a:gs>
                    <a:gs pos="100000">
                      <a:srgbClr val="FBE05B"/>
                    </a:gs>
                  </a:gsLst>
                  <a:lin ang="5460000" scaled="0"/>
                </a:gradFill>
                <a:effectLst>
                  <a:outerShdw blurRad="292100" sx="102000" sy="102000" algn="ctr" rotWithShape="0">
                    <a:schemeClr val="accent1">
                      <a:lumMod val="50000"/>
                      <a:alpha val="68000"/>
                    </a:scheme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章节</a:t>
            </a:r>
            <a:endParaRPr lang="en-US" altLang="zh-CN" sz="9600" dirty="0">
              <a:gradFill>
                <a:gsLst>
                  <a:gs pos="0">
                    <a:schemeClr val="accent4"/>
                  </a:gs>
                  <a:gs pos="100000">
                    <a:srgbClr val="FBE05B"/>
                  </a:gs>
                </a:gsLst>
                <a:lin ang="5460000" scaled="0"/>
              </a:gradFill>
              <a:effectLst>
                <a:outerShdw blurRad="292100" sx="102000" sy="102000" algn="ctr" rotWithShape="0">
                  <a:schemeClr val="accent1">
                    <a:lumMod val="50000"/>
                    <a:alpha val="68000"/>
                  </a:scheme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a:p>
            <a:pPr algn="ctr">
              <a:lnSpc>
                <a:spcPct val="120000"/>
              </a:lnSpc>
            </a:pPr>
            <a:r>
              <a:rPr lang="zh-CN" altLang="en-US" sz="9600" dirty="0">
                <a:gradFill>
                  <a:gsLst>
                    <a:gs pos="0">
                      <a:schemeClr val="accent4"/>
                    </a:gs>
                    <a:gs pos="100000">
                      <a:srgbClr val="FBE05B"/>
                    </a:gs>
                  </a:gsLst>
                  <a:lin ang="5460000" scaled="0"/>
                </a:gradFill>
                <a:effectLst>
                  <a:outerShdw blurRad="292100" sx="102000" sy="102000" algn="ctr" rotWithShape="0">
                    <a:schemeClr val="accent1">
                      <a:lumMod val="50000"/>
                      <a:alpha val="68000"/>
                    </a:scheme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目录</a:t>
            </a:r>
          </a:p>
        </p:txBody>
      </p:sp>
      <p:sp>
        <p:nvSpPr>
          <p:cNvPr id="3" name="文本框 2">
            <a:extLst>
              <a:ext uri="{FF2B5EF4-FFF2-40B4-BE49-F238E27FC236}">
                <a16:creationId xmlns:a16="http://schemas.microsoft.com/office/drawing/2014/main" id="{815D74D2-7CB5-4CE9-A8C1-374501506413}"/>
              </a:ext>
            </a:extLst>
          </p:cNvPr>
          <p:cNvSpPr txBox="1"/>
          <p:nvPr/>
        </p:nvSpPr>
        <p:spPr>
          <a:xfrm>
            <a:off x="781535" y="3039698"/>
            <a:ext cx="4632294" cy="508665"/>
          </a:xfrm>
          <a:prstGeom prst="rect">
            <a:avLst/>
          </a:prstGeom>
          <a:noFill/>
        </p:spPr>
        <p:txBody>
          <a:bodyPr wrap="square" lIns="0" rtlCol="0">
            <a:spAutoFit/>
          </a:bodyPr>
          <a:lstStyle/>
          <a:p>
            <a:pPr algn="dist">
              <a:lnSpc>
                <a:spcPct val="120000"/>
              </a:lnSpc>
            </a:pPr>
            <a:r>
              <a:rPr lang="en-US" altLang="zh-CN" sz="2400" dirty="0">
                <a:solidFill>
                  <a:schemeClr val="bg1"/>
                </a:solidFill>
                <a:effectLst>
                  <a:outerShdw blurRad="292100" sx="102000" sy="102000" algn="ctr" rotWithShape="0">
                    <a:schemeClr val="accent1">
                      <a:lumMod val="50000"/>
                      <a:alpha val="68000"/>
                    </a:schemeClr>
                  </a:outerShdw>
                </a:effectLst>
                <a:ea typeface="阿里巴巴普惠体 H" panose="00020600040101010101" pitchFamily="18" charset="-122"/>
                <a:cs typeface="阿里巴巴普惠体 H" panose="00020600040101010101" pitchFamily="18" charset="-122"/>
              </a:rPr>
              <a:t>CONTENTS</a:t>
            </a:r>
            <a:endParaRPr lang="zh-CN" altLang="en-US" sz="2400" dirty="0">
              <a:solidFill>
                <a:schemeClr val="bg1"/>
              </a:solidFill>
              <a:effectLst>
                <a:outerShdw blurRad="292100" sx="102000" sy="102000" algn="ctr" rotWithShape="0">
                  <a:schemeClr val="accent1">
                    <a:lumMod val="50000"/>
                    <a:alpha val="68000"/>
                  </a:schemeClr>
                </a:outerShdw>
              </a:effectLst>
              <a:ea typeface="阿里巴巴普惠体 H" panose="00020600040101010101" pitchFamily="18" charset="-122"/>
              <a:cs typeface="阿里巴巴普惠体 H" panose="00020600040101010101" pitchFamily="18" charset="-122"/>
            </a:endParaRPr>
          </a:p>
        </p:txBody>
      </p:sp>
      <p:grpSp>
        <p:nvGrpSpPr>
          <p:cNvPr id="32" name="组合 31">
            <a:extLst>
              <a:ext uri="{FF2B5EF4-FFF2-40B4-BE49-F238E27FC236}">
                <a16:creationId xmlns:a16="http://schemas.microsoft.com/office/drawing/2014/main" id="{40AF2269-814A-4D8A-A372-FB6F090A4577}"/>
              </a:ext>
            </a:extLst>
          </p:cNvPr>
          <p:cNvGrpSpPr/>
          <p:nvPr/>
        </p:nvGrpSpPr>
        <p:grpSpPr>
          <a:xfrm>
            <a:off x="7083972" y="1145547"/>
            <a:ext cx="4568174" cy="1133694"/>
            <a:chOff x="7351245" y="1356702"/>
            <a:chExt cx="3997917" cy="1133694"/>
          </a:xfrm>
        </p:grpSpPr>
        <p:grpSp>
          <p:nvGrpSpPr>
            <p:cNvPr id="5" name="组合 4">
              <a:extLst>
                <a:ext uri="{FF2B5EF4-FFF2-40B4-BE49-F238E27FC236}">
                  <a16:creationId xmlns:a16="http://schemas.microsoft.com/office/drawing/2014/main" id="{1A1C1EB0-FC94-4D3C-A2CE-971C8996FCAA}"/>
                </a:ext>
              </a:extLst>
            </p:cNvPr>
            <p:cNvGrpSpPr/>
            <p:nvPr/>
          </p:nvGrpSpPr>
          <p:grpSpPr>
            <a:xfrm>
              <a:off x="7362816" y="1356702"/>
              <a:ext cx="3986346" cy="818997"/>
              <a:chOff x="2570258" y="4028843"/>
              <a:chExt cx="3986346" cy="818997"/>
            </a:xfrm>
          </p:grpSpPr>
          <p:sp>
            <p:nvSpPr>
              <p:cNvPr id="29" name="文本框 28">
                <a:extLst>
                  <a:ext uri="{FF2B5EF4-FFF2-40B4-BE49-F238E27FC236}">
                    <a16:creationId xmlns:a16="http://schemas.microsoft.com/office/drawing/2014/main" id="{E5A12CB0-5C6C-4328-A143-A12324DD32E0}"/>
                  </a:ext>
                </a:extLst>
              </p:cNvPr>
              <p:cNvSpPr txBox="1"/>
              <p:nvPr/>
            </p:nvSpPr>
            <p:spPr>
              <a:xfrm>
                <a:off x="2570258" y="4028843"/>
                <a:ext cx="872408" cy="818997"/>
              </a:xfrm>
              <a:prstGeom prst="rect">
                <a:avLst/>
              </a:prstGeom>
              <a:noFill/>
            </p:spPr>
            <p:txBody>
              <a:bodyPr wrap="square" lIns="0" rtlCol="0">
                <a:noAutofit/>
              </a:bodyPr>
              <a:lstStyle/>
              <a:p>
                <a:r>
                  <a:rPr lang="en-US" altLang="zh-CN" sz="5400" dirty="0">
                    <a:gradFill>
                      <a:gsLst>
                        <a:gs pos="0">
                          <a:schemeClr val="accent1"/>
                        </a:gs>
                        <a:gs pos="100000">
                          <a:schemeClr val="accent2">
                            <a:lumMod val="50000"/>
                          </a:schemeClr>
                        </a:gs>
                      </a:gsLst>
                      <a:lin ang="5460000" scaled="0"/>
                    </a:gradFill>
                    <a:effectLst>
                      <a:outerShdw blurRad="88900" sx="102000" sy="102000" algn="ctr" rotWithShape="0">
                        <a:schemeClr val="accent2">
                          <a:lumMod val="50000"/>
                          <a:alpha val="53000"/>
                        </a:schemeClr>
                      </a:outerShdw>
                    </a:effectLst>
                    <a:latin typeface="+mj-lt"/>
                    <a:ea typeface="+mj-ea"/>
                  </a:rPr>
                  <a:t>01</a:t>
                </a:r>
                <a:endParaRPr lang="zh-CN" altLang="en-US" sz="5400" dirty="0">
                  <a:gradFill>
                    <a:gsLst>
                      <a:gs pos="0">
                        <a:schemeClr val="accent1"/>
                      </a:gs>
                      <a:gs pos="100000">
                        <a:schemeClr val="accent2">
                          <a:lumMod val="50000"/>
                        </a:schemeClr>
                      </a:gs>
                    </a:gsLst>
                    <a:lin ang="5460000" scaled="0"/>
                  </a:gradFill>
                  <a:effectLst>
                    <a:outerShdw blurRad="88900" sx="102000" sy="102000" algn="ctr" rotWithShape="0">
                      <a:schemeClr val="accent2">
                        <a:lumMod val="50000"/>
                        <a:alpha val="53000"/>
                      </a:schemeClr>
                    </a:outerShdw>
                  </a:effectLst>
                  <a:latin typeface="+mj-lt"/>
                  <a:ea typeface="+mj-ea"/>
                </a:endParaRPr>
              </a:p>
            </p:txBody>
          </p:sp>
          <p:sp>
            <p:nvSpPr>
              <p:cNvPr id="30" name="矩形: 圆角 29">
                <a:extLst>
                  <a:ext uri="{FF2B5EF4-FFF2-40B4-BE49-F238E27FC236}">
                    <a16:creationId xmlns:a16="http://schemas.microsoft.com/office/drawing/2014/main" id="{89590F1B-4041-47A5-992A-F54EFB21D197}"/>
                  </a:ext>
                </a:extLst>
              </p:cNvPr>
              <p:cNvSpPr/>
              <p:nvPr/>
            </p:nvSpPr>
            <p:spPr>
              <a:xfrm>
                <a:off x="3714274" y="4201919"/>
                <a:ext cx="2842330" cy="645921"/>
              </a:xfrm>
              <a:prstGeom prst="roundRect">
                <a:avLst>
                  <a:gd name="adj" fmla="val 50000"/>
                </a:avLst>
              </a:prstGeom>
              <a:gradFill>
                <a:gsLst>
                  <a:gs pos="0">
                    <a:schemeClr val="accent1"/>
                  </a:gs>
                  <a:gs pos="100000">
                    <a:schemeClr val="accent2">
                      <a:lumMod val="50000"/>
                    </a:schemeClr>
                  </a:gs>
                </a:gsLst>
                <a:lin ang="5400000" scaled="1"/>
              </a:gradFill>
              <a:ln>
                <a:noFill/>
              </a:ln>
              <a:effectLst>
                <a:outerShdw blurRad="165100" sx="102000" sy="102000" algn="ctr" rotWithShape="0">
                  <a:schemeClr val="accent2">
                    <a:lumMod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400" dirty="0">
                    <a:latin typeface="Times New Roman" panose="02020603050405020304" pitchFamily="18" charset="0"/>
                    <a:ea typeface="+mj-ea"/>
                    <a:cs typeface="Times New Roman" panose="02020603050405020304" pitchFamily="18" charset="0"/>
                  </a:rPr>
                  <a:t>Introduction</a:t>
                </a:r>
              </a:p>
            </p:txBody>
          </p:sp>
        </p:grpSp>
        <p:grpSp>
          <p:nvGrpSpPr>
            <p:cNvPr id="11" name="组合 10">
              <a:extLst>
                <a:ext uri="{FF2B5EF4-FFF2-40B4-BE49-F238E27FC236}">
                  <a16:creationId xmlns:a16="http://schemas.microsoft.com/office/drawing/2014/main" id="{8ADC31C4-CD18-462A-B120-CD6BE5310DFF}"/>
                </a:ext>
              </a:extLst>
            </p:cNvPr>
            <p:cNvGrpSpPr/>
            <p:nvPr/>
          </p:nvGrpSpPr>
          <p:grpSpPr>
            <a:xfrm>
              <a:off x="7351245" y="1528313"/>
              <a:ext cx="962083" cy="962083"/>
              <a:chOff x="2242506" y="4200454"/>
              <a:chExt cx="962083" cy="962083"/>
            </a:xfrm>
          </p:grpSpPr>
          <p:sp>
            <p:nvSpPr>
              <p:cNvPr id="21" name="椭圆 20">
                <a:extLst>
                  <a:ext uri="{FF2B5EF4-FFF2-40B4-BE49-F238E27FC236}">
                    <a16:creationId xmlns:a16="http://schemas.microsoft.com/office/drawing/2014/main" id="{BAFC1B5D-6311-4FEC-80B2-E510AD66FACE}"/>
                  </a:ext>
                </a:extLst>
              </p:cNvPr>
              <p:cNvSpPr/>
              <p:nvPr/>
            </p:nvSpPr>
            <p:spPr>
              <a:xfrm>
                <a:off x="2242506" y="4200454"/>
                <a:ext cx="962083" cy="962083"/>
              </a:xfrm>
              <a:prstGeom prst="ellipse">
                <a:avLst/>
              </a:prstGeom>
              <a:noFill/>
              <a:ln>
                <a:gradFill>
                  <a:gsLst>
                    <a:gs pos="100000">
                      <a:schemeClr val="accent1"/>
                    </a:gs>
                    <a:gs pos="10000">
                      <a:schemeClr val="accent1">
                        <a:alpha val="0"/>
                      </a:schemeClr>
                    </a:gs>
                  </a:gsLst>
                  <a:lin ang="5400000" scaled="1"/>
                </a:gradFill>
              </a:ln>
              <a:scene3d>
                <a:camera prst="perspectiveRelaxedModerately" fov="3600000">
                  <a:rot lat="17400000" lon="0" rev="0"/>
                </a:camera>
                <a:lightRig rig="brightRoom"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757E85A6-A7A9-4B30-9CDC-423B62501F86}"/>
                  </a:ext>
                </a:extLst>
              </p:cNvPr>
              <p:cNvSpPr/>
              <p:nvPr/>
            </p:nvSpPr>
            <p:spPr>
              <a:xfrm>
                <a:off x="3130443" y="4722201"/>
                <a:ext cx="74146" cy="74146"/>
              </a:xfrm>
              <a:prstGeom prst="ellipse">
                <a:avLst/>
              </a:prstGeom>
              <a:gradFill>
                <a:gsLst>
                  <a:gs pos="0">
                    <a:schemeClr val="accent1"/>
                  </a:gs>
                  <a:gs pos="100000">
                    <a:schemeClr val="accent2">
                      <a:lumMod val="50000"/>
                    </a:schemeClr>
                  </a:gs>
                </a:gsLst>
                <a:lin ang="27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7" name="组合 36">
            <a:extLst>
              <a:ext uri="{FF2B5EF4-FFF2-40B4-BE49-F238E27FC236}">
                <a16:creationId xmlns:a16="http://schemas.microsoft.com/office/drawing/2014/main" id="{E134D75B-5422-4F58-B159-E2CDD6A1B1DD}"/>
              </a:ext>
            </a:extLst>
          </p:cNvPr>
          <p:cNvGrpSpPr/>
          <p:nvPr/>
        </p:nvGrpSpPr>
        <p:grpSpPr>
          <a:xfrm>
            <a:off x="7122519" y="3551878"/>
            <a:ext cx="4472565" cy="1133694"/>
            <a:chOff x="7351245" y="2405150"/>
            <a:chExt cx="4332067" cy="1133694"/>
          </a:xfrm>
        </p:grpSpPr>
        <p:grpSp>
          <p:nvGrpSpPr>
            <p:cNvPr id="33" name="组合 32">
              <a:extLst>
                <a:ext uri="{FF2B5EF4-FFF2-40B4-BE49-F238E27FC236}">
                  <a16:creationId xmlns:a16="http://schemas.microsoft.com/office/drawing/2014/main" id="{46D95CD7-1880-4BD6-B04A-DFA308A65D22}"/>
                </a:ext>
              </a:extLst>
            </p:cNvPr>
            <p:cNvGrpSpPr/>
            <p:nvPr/>
          </p:nvGrpSpPr>
          <p:grpSpPr>
            <a:xfrm>
              <a:off x="7351245" y="2405150"/>
              <a:ext cx="1085541" cy="1133694"/>
              <a:chOff x="11993855" y="1356702"/>
              <a:chExt cx="1085541" cy="1133694"/>
            </a:xfrm>
          </p:grpSpPr>
          <p:sp>
            <p:nvSpPr>
              <p:cNvPr id="26" name="文本框 25">
                <a:extLst>
                  <a:ext uri="{FF2B5EF4-FFF2-40B4-BE49-F238E27FC236}">
                    <a16:creationId xmlns:a16="http://schemas.microsoft.com/office/drawing/2014/main" id="{814C8C5D-1FA5-4A03-ABAA-4BF2E2780BF5}"/>
                  </a:ext>
                </a:extLst>
              </p:cNvPr>
              <p:cNvSpPr txBox="1"/>
              <p:nvPr/>
            </p:nvSpPr>
            <p:spPr>
              <a:xfrm>
                <a:off x="11993855" y="1356702"/>
                <a:ext cx="1085541" cy="818997"/>
              </a:xfrm>
              <a:prstGeom prst="rect">
                <a:avLst/>
              </a:prstGeom>
              <a:noFill/>
            </p:spPr>
            <p:txBody>
              <a:bodyPr wrap="square" lIns="0" rtlCol="0">
                <a:noAutofit/>
              </a:bodyPr>
              <a:lstStyle/>
              <a:p>
                <a:r>
                  <a:rPr lang="en-US" altLang="zh-CN" sz="5400" dirty="0">
                    <a:gradFill>
                      <a:gsLst>
                        <a:gs pos="0">
                          <a:schemeClr val="accent1"/>
                        </a:gs>
                        <a:gs pos="100000">
                          <a:schemeClr val="accent2">
                            <a:lumMod val="50000"/>
                          </a:schemeClr>
                        </a:gs>
                      </a:gsLst>
                      <a:lin ang="5460000" scaled="0"/>
                    </a:gradFill>
                    <a:effectLst>
                      <a:outerShdw blurRad="88900" sx="102000" sy="102000" algn="ctr" rotWithShape="0">
                        <a:schemeClr val="accent2">
                          <a:lumMod val="50000"/>
                          <a:alpha val="53000"/>
                        </a:schemeClr>
                      </a:outerShdw>
                    </a:effectLst>
                    <a:latin typeface="+mj-lt"/>
                    <a:ea typeface="+mj-ea"/>
                  </a:rPr>
                  <a:t>02</a:t>
                </a:r>
                <a:endParaRPr lang="zh-CN" altLang="en-US" sz="5400" dirty="0">
                  <a:gradFill>
                    <a:gsLst>
                      <a:gs pos="0">
                        <a:schemeClr val="accent1"/>
                      </a:gs>
                      <a:gs pos="100000">
                        <a:schemeClr val="accent2">
                          <a:lumMod val="50000"/>
                        </a:schemeClr>
                      </a:gs>
                    </a:gsLst>
                    <a:lin ang="5460000" scaled="0"/>
                  </a:gradFill>
                  <a:effectLst>
                    <a:outerShdw blurRad="88900" sx="102000" sy="102000" algn="ctr" rotWithShape="0">
                      <a:schemeClr val="accent2">
                        <a:lumMod val="50000"/>
                        <a:alpha val="53000"/>
                      </a:schemeClr>
                    </a:outerShdw>
                  </a:effectLst>
                  <a:latin typeface="+mj-lt"/>
                  <a:ea typeface="+mj-ea"/>
                </a:endParaRPr>
              </a:p>
            </p:txBody>
          </p:sp>
          <p:grpSp>
            <p:nvGrpSpPr>
              <p:cNvPr id="12" name="组合 11">
                <a:extLst>
                  <a:ext uri="{FF2B5EF4-FFF2-40B4-BE49-F238E27FC236}">
                    <a16:creationId xmlns:a16="http://schemas.microsoft.com/office/drawing/2014/main" id="{CA0271DB-1182-48CD-9E85-678CA59F7D49}"/>
                  </a:ext>
                </a:extLst>
              </p:cNvPr>
              <p:cNvGrpSpPr/>
              <p:nvPr/>
            </p:nvGrpSpPr>
            <p:grpSpPr>
              <a:xfrm>
                <a:off x="11993855" y="1528313"/>
                <a:ext cx="962083" cy="962083"/>
                <a:chOff x="2242506" y="4200454"/>
                <a:chExt cx="962083" cy="962083"/>
              </a:xfrm>
            </p:grpSpPr>
            <p:sp>
              <p:nvSpPr>
                <p:cNvPr id="19" name="椭圆 18">
                  <a:extLst>
                    <a:ext uri="{FF2B5EF4-FFF2-40B4-BE49-F238E27FC236}">
                      <a16:creationId xmlns:a16="http://schemas.microsoft.com/office/drawing/2014/main" id="{16128369-29AD-40B2-9CFB-459D45652C79}"/>
                    </a:ext>
                  </a:extLst>
                </p:cNvPr>
                <p:cNvSpPr/>
                <p:nvPr/>
              </p:nvSpPr>
              <p:spPr>
                <a:xfrm>
                  <a:off x="2242506" y="4200454"/>
                  <a:ext cx="962083" cy="962083"/>
                </a:xfrm>
                <a:prstGeom prst="ellipse">
                  <a:avLst/>
                </a:prstGeom>
                <a:noFill/>
                <a:ln>
                  <a:gradFill>
                    <a:gsLst>
                      <a:gs pos="100000">
                        <a:schemeClr val="accent1"/>
                      </a:gs>
                      <a:gs pos="10000">
                        <a:schemeClr val="accent1">
                          <a:alpha val="0"/>
                        </a:schemeClr>
                      </a:gs>
                    </a:gsLst>
                    <a:lin ang="5400000" scaled="1"/>
                  </a:gradFill>
                </a:ln>
                <a:scene3d>
                  <a:camera prst="perspectiveRelaxedModerately" fov="3600000">
                    <a:rot lat="17400000" lon="0" rev="0"/>
                  </a:camera>
                  <a:lightRig rig="brightRoom"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20962440-FCFB-49E7-A109-05FA0EAB5976}"/>
                    </a:ext>
                  </a:extLst>
                </p:cNvPr>
                <p:cNvSpPr/>
                <p:nvPr/>
              </p:nvSpPr>
              <p:spPr>
                <a:xfrm>
                  <a:off x="3130443" y="4722201"/>
                  <a:ext cx="74146" cy="74146"/>
                </a:xfrm>
                <a:prstGeom prst="ellipse">
                  <a:avLst/>
                </a:prstGeom>
                <a:gradFill>
                  <a:gsLst>
                    <a:gs pos="0">
                      <a:schemeClr val="accent1"/>
                    </a:gs>
                    <a:gs pos="100000">
                      <a:schemeClr val="accent2">
                        <a:lumMod val="50000"/>
                      </a:schemeClr>
                    </a:gs>
                  </a:gsLst>
                  <a:lin ang="27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6" name="矩形: 圆角 35">
              <a:extLst>
                <a:ext uri="{FF2B5EF4-FFF2-40B4-BE49-F238E27FC236}">
                  <a16:creationId xmlns:a16="http://schemas.microsoft.com/office/drawing/2014/main" id="{4FF46F2D-C0FE-4D83-9D77-4A9731395D17}"/>
                </a:ext>
              </a:extLst>
            </p:cNvPr>
            <p:cNvSpPr/>
            <p:nvPr/>
          </p:nvSpPr>
          <p:spPr>
            <a:xfrm>
              <a:off x="8529695" y="2623826"/>
              <a:ext cx="3153617" cy="724174"/>
            </a:xfrm>
            <a:prstGeom prst="roundRect">
              <a:avLst>
                <a:gd name="adj" fmla="val 50000"/>
              </a:avLst>
            </a:prstGeom>
            <a:gradFill>
              <a:gsLst>
                <a:gs pos="0">
                  <a:schemeClr val="accent1"/>
                </a:gs>
                <a:gs pos="100000">
                  <a:schemeClr val="accent2">
                    <a:lumMod val="50000"/>
                  </a:schemeClr>
                </a:gs>
              </a:gsLst>
              <a:lin ang="5400000" scaled="1"/>
            </a:gradFill>
            <a:ln>
              <a:noFill/>
            </a:ln>
            <a:effectLst>
              <a:outerShdw blurRad="165100" sx="102000" sy="102000" algn="ctr" rotWithShape="0">
                <a:schemeClr val="accent2">
                  <a:lumMod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l-GR" altLang="zh-CN" sz="2400" dirty="0">
                  <a:solidFill>
                    <a:schemeClr val="bg1"/>
                  </a:solidFill>
                  <a:latin typeface="Times New Roman" panose="02020603050405020304" pitchFamily="18" charset="0"/>
                  <a:cs typeface="Times New Roman" panose="02020603050405020304" pitchFamily="18" charset="0"/>
                </a:rPr>
                <a:t>μ</a:t>
              </a:r>
              <a:r>
                <a:rPr lang="en-US" altLang="zh-CN" sz="2400" dirty="0">
                  <a:solidFill>
                    <a:schemeClr val="bg1"/>
                  </a:solidFill>
                  <a:latin typeface="Times New Roman" panose="02020603050405020304" pitchFamily="18" charset="0"/>
                  <a:cs typeface="Times New Roman" panose="02020603050405020304" pitchFamily="18" charset="0"/>
                </a:rPr>
                <a:t>SR study </a:t>
              </a:r>
              <a:r>
                <a:rPr lang="en-US" altLang="zh-CN" sz="2400" dirty="0">
                  <a:latin typeface="Times New Roman" panose="02020603050405020304" pitchFamily="18" charset="0"/>
                  <a:ea typeface="+mj-ea"/>
                  <a:cs typeface="Times New Roman" panose="02020603050405020304" pitchFamily="18" charset="0"/>
                </a:rPr>
                <a:t>on QSL candidates</a:t>
              </a:r>
            </a:p>
          </p:txBody>
        </p:sp>
      </p:grpSp>
      <p:grpSp>
        <p:nvGrpSpPr>
          <p:cNvPr id="39" name="组合 38">
            <a:extLst>
              <a:ext uri="{FF2B5EF4-FFF2-40B4-BE49-F238E27FC236}">
                <a16:creationId xmlns:a16="http://schemas.microsoft.com/office/drawing/2014/main" id="{C4742979-5DA3-4902-9A31-01FBE63976AF}"/>
              </a:ext>
            </a:extLst>
          </p:cNvPr>
          <p:cNvGrpSpPr/>
          <p:nvPr/>
        </p:nvGrpSpPr>
        <p:grpSpPr>
          <a:xfrm>
            <a:off x="7192485" y="5226472"/>
            <a:ext cx="4568173" cy="1147981"/>
            <a:chOff x="7351245" y="3627080"/>
            <a:chExt cx="4568173" cy="1147981"/>
          </a:xfrm>
        </p:grpSpPr>
        <p:grpSp>
          <p:nvGrpSpPr>
            <p:cNvPr id="35" name="组合 34">
              <a:extLst>
                <a:ext uri="{FF2B5EF4-FFF2-40B4-BE49-F238E27FC236}">
                  <a16:creationId xmlns:a16="http://schemas.microsoft.com/office/drawing/2014/main" id="{E8CC4963-A10C-4684-B286-5F7DA70ACF3B}"/>
                </a:ext>
              </a:extLst>
            </p:cNvPr>
            <p:cNvGrpSpPr/>
            <p:nvPr/>
          </p:nvGrpSpPr>
          <p:grpSpPr>
            <a:xfrm>
              <a:off x="7351245" y="3627080"/>
              <a:ext cx="1068086" cy="1147981"/>
              <a:chOff x="7351245" y="2400382"/>
              <a:chExt cx="1068086" cy="1147981"/>
            </a:xfrm>
          </p:grpSpPr>
          <p:sp>
            <p:nvSpPr>
              <p:cNvPr id="23" name="文本框 22">
                <a:extLst>
                  <a:ext uri="{FF2B5EF4-FFF2-40B4-BE49-F238E27FC236}">
                    <a16:creationId xmlns:a16="http://schemas.microsoft.com/office/drawing/2014/main" id="{567842F4-C766-466B-997B-BEAFDDECA6C4}"/>
                  </a:ext>
                </a:extLst>
              </p:cNvPr>
              <p:cNvSpPr txBox="1"/>
              <p:nvPr/>
            </p:nvSpPr>
            <p:spPr>
              <a:xfrm>
                <a:off x="7363601" y="2400382"/>
                <a:ext cx="1055730" cy="818997"/>
              </a:xfrm>
              <a:prstGeom prst="rect">
                <a:avLst/>
              </a:prstGeom>
              <a:noFill/>
            </p:spPr>
            <p:txBody>
              <a:bodyPr wrap="square" lIns="0" rtlCol="0">
                <a:noAutofit/>
              </a:bodyPr>
              <a:lstStyle/>
              <a:p>
                <a:r>
                  <a:rPr lang="en-US" altLang="zh-CN" sz="5400" dirty="0">
                    <a:gradFill>
                      <a:gsLst>
                        <a:gs pos="0">
                          <a:schemeClr val="accent1"/>
                        </a:gs>
                        <a:gs pos="100000">
                          <a:schemeClr val="accent2">
                            <a:lumMod val="50000"/>
                          </a:schemeClr>
                        </a:gs>
                      </a:gsLst>
                      <a:lin ang="5460000" scaled="0"/>
                    </a:gradFill>
                    <a:effectLst>
                      <a:outerShdw blurRad="88900" sx="102000" sy="102000" algn="ctr" rotWithShape="0">
                        <a:schemeClr val="accent2">
                          <a:lumMod val="50000"/>
                          <a:alpha val="53000"/>
                        </a:schemeClr>
                      </a:outerShdw>
                    </a:effectLst>
                    <a:latin typeface="+mj-lt"/>
                    <a:ea typeface="+mj-ea"/>
                  </a:rPr>
                  <a:t>03</a:t>
                </a:r>
                <a:endParaRPr lang="zh-CN" altLang="en-US" sz="5400" dirty="0">
                  <a:gradFill>
                    <a:gsLst>
                      <a:gs pos="0">
                        <a:schemeClr val="accent1"/>
                      </a:gs>
                      <a:gs pos="100000">
                        <a:schemeClr val="accent2">
                          <a:lumMod val="50000"/>
                        </a:schemeClr>
                      </a:gs>
                    </a:gsLst>
                    <a:lin ang="5460000" scaled="0"/>
                  </a:gradFill>
                  <a:effectLst>
                    <a:outerShdw blurRad="88900" sx="102000" sy="102000" algn="ctr" rotWithShape="0">
                      <a:schemeClr val="accent2">
                        <a:lumMod val="50000"/>
                        <a:alpha val="53000"/>
                      </a:schemeClr>
                    </a:outerShdw>
                  </a:effectLst>
                  <a:latin typeface="+mj-lt"/>
                  <a:ea typeface="+mj-ea"/>
                </a:endParaRPr>
              </a:p>
            </p:txBody>
          </p:sp>
          <p:grpSp>
            <p:nvGrpSpPr>
              <p:cNvPr id="13" name="组合 12">
                <a:extLst>
                  <a:ext uri="{FF2B5EF4-FFF2-40B4-BE49-F238E27FC236}">
                    <a16:creationId xmlns:a16="http://schemas.microsoft.com/office/drawing/2014/main" id="{5439BC44-C98B-4BA0-B819-B41EB712E63D}"/>
                  </a:ext>
                </a:extLst>
              </p:cNvPr>
              <p:cNvGrpSpPr/>
              <p:nvPr/>
            </p:nvGrpSpPr>
            <p:grpSpPr>
              <a:xfrm>
                <a:off x="7351245" y="2586280"/>
                <a:ext cx="962083" cy="962083"/>
                <a:chOff x="2242506" y="4200454"/>
                <a:chExt cx="962083" cy="962083"/>
              </a:xfrm>
            </p:grpSpPr>
            <p:sp>
              <p:nvSpPr>
                <p:cNvPr id="17" name="椭圆 16">
                  <a:extLst>
                    <a:ext uri="{FF2B5EF4-FFF2-40B4-BE49-F238E27FC236}">
                      <a16:creationId xmlns:a16="http://schemas.microsoft.com/office/drawing/2014/main" id="{09DB8A09-5C9B-445D-80AD-A4B8AA85661F}"/>
                    </a:ext>
                  </a:extLst>
                </p:cNvPr>
                <p:cNvSpPr/>
                <p:nvPr/>
              </p:nvSpPr>
              <p:spPr>
                <a:xfrm>
                  <a:off x="2242506" y="4200454"/>
                  <a:ext cx="962083" cy="962083"/>
                </a:xfrm>
                <a:prstGeom prst="ellipse">
                  <a:avLst/>
                </a:prstGeom>
                <a:noFill/>
                <a:ln>
                  <a:gradFill>
                    <a:gsLst>
                      <a:gs pos="100000">
                        <a:schemeClr val="accent1"/>
                      </a:gs>
                      <a:gs pos="10000">
                        <a:schemeClr val="accent1">
                          <a:alpha val="0"/>
                        </a:schemeClr>
                      </a:gs>
                    </a:gsLst>
                    <a:lin ang="5400000" scaled="1"/>
                  </a:gradFill>
                </a:ln>
                <a:scene3d>
                  <a:camera prst="perspectiveRelaxedModerately" fov="3600000">
                    <a:rot lat="17400000" lon="0" rev="0"/>
                  </a:camera>
                  <a:lightRig rig="brightRoom"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DBE14354-9C83-4A39-9D5E-4E9C6F37A770}"/>
                    </a:ext>
                  </a:extLst>
                </p:cNvPr>
                <p:cNvSpPr/>
                <p:nvPr/>
              </p:nvSpPr>
              <p:spPr>
                <a:xfrm>
                  <a:off x="3130443" y="4722201"/>
                  <a:ext cx="74146" cy="74146"/>
                </a:xfrm>
                <a:prstGeom prst="ellipse">
                  <a:avLst/>
                </a:prstGeom>
                <a:gradFill>
                  <a:gsLst>
                    <a:gs pos="0">
                      <a:schemeClr val="accent1"/>
                    </a:gs>
                    <a:gs pos="100000">
                      <a:schemeClr val="accent2">
                        <a:lumMod val="50000"/>
                      </a:schemeClr>
                    </a:gs>
                  </a:gsLst>
                  <a:lin ang="27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8" name="矩形: 圆角 37">
              <a:extLst>
                <a:ext uri="{FF2B5EF4-FFF2-40B4-BE49-F238E27FC236}">
                  <a16:creationId xmlns:a16="http://schemas.microsoft.com/office/drawing/2014/main" id="{E9D2F672-9CE5-4D2F-A408-9E25930C41DF}"/>
                </a:ext>
              </a:extLst>
            </p:cNvPr>
            <p:cNvSpPr/>
            <p:nvPr/>
          </p:nvSpPr>
          <p:spPr>
            <a:xfrm>
              <a:off x="8671664" y="3771601"/>
              <a:ext cx="3247754" cy="645921"/>
            </a:xfrm>
            <a:prstGeom prst="roundRect">
              <a:avLst>
                <a:gd name="adj" fmla="val 50000"/>
              </a:avLst>
            </a:prstGeom>
            <a:gradFill>
              <a:gsLst>
                <a:gs pos="0">
                  <a:schemeClr val="accent1"/>
                </a:gs>
                <a:gs pos="100000">
                  <a:schemeClr val="accent2">
                    <a:lumMod val="50000"/>
                  </a:schemeClr>
                </a:gs>
              </a:gsLst>
              <a:lin ang="5400000" scaled="1"/>
            </a:gradFill>
            <a:ln>
              <a:noFill/>
            </a:ln>
            <a:effectLst>
              <a:outerShdw blurRad="165100" sx="102000" sy="102000" algn="ctr" rotWithShape="0">
                <a:schemeClr val="accent2">
                  <a:lumMod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400" dirty="0">
                  <a:latin typeface="Times New Roman" panose="02020603050405020304" pitchFamily="18" charset="0"/>
                  <a:ea typeface="+mj-ea"/>
                  <a:cs typeface="Times New Roman" panose="02020603050405020304" pitchFamily="18" charset="0"/>
                </a:rPr>
                <a:t>Summary</a:t>
              </a:r>
            </a:p>
          </p:txBody>
        </p:sp>
      </p:grpSp>
      <p:sp>
        <p:nvSpPr>
          <p:cNvPr id="40" name="文本框 39">
            <a:extLst>
              <a:ext uri="{FF2B5EF4-FFF2-40B4-BE49-F238E27FC236}">
                <a16:creationId xmlns:a16="http://schemas.microsoft.com/office/drawing/2014/main" id="{7F209E1C-0E7C-48E0-9538-2E73D72289CE}"/>
              </a:ext>
            </a:extLst>
          </p:cNvPr>
          <p:cNvSpPr txBox="1"/>
          <p:nvPr/>
        </p:nvSpPr>
        <p:spPr>
          <a:xfrm>
            <a:off x="8339189" y="4622041"/>
            <a:ext cx="3836835" cy="523220"/>
          </a:xfrm>
          <a:prstGeom prst="rect">
            <a:avLst/>
          </a:prstGeom>
          <a:noFill/>
        </p:spPr>
        <p:txBody>
          <a:bodyPr wrap="square" rtlCol="0">
            <a:spAutoFit/>
          </a:bodyPr>
          <a:lstStyle/>
          <a:p>
            <a:pPr algn="just"/>
            <a:r>
              <a:rPr lang="en-US" altLang="zh-CN" sz="1400" dirty="0">
                <a:latin typeface="Times New Roman" panose="02020603050405020304" pitchFamily="18" charset="0"/>
                <a:cs typeface="Times New Roman" panose="02020603050405020304" pitchFamily="18" charset="0"/>
              </a:rPr>
              <a:t>1)</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PRB 106, 085115 (2022):  </a:t>
            </a:r>
            <a:r>
              <a:rPr lang="el-GR" altLang="zh-CN" sz="1400" dirty="0">
                <a:latin typeface="Times New Roman" panose="02020603050405020304" pitchFamily="18" charset="0"/>
                <a:cs typeface="Times New Roman" panose="02020603050405020304" pitchFamily="18" charset="0"/>
              </a:rPr>
              <a:t>μ</a:t>
            </a:r>
            <a:r>
              <a:rPr lang="en-US" altLang="zh-CN" sz="1400" dirty="0">
                <a:latin typeface="Times New Roman" panose="02020603050405020304" pitchFamily="18" charset="0"/>
                <a:cs typeface="Times New Roman" panose="02020603050405020304" pitchFamily="18" charset="0"/>
              </a:rPr>
              <a:t>SR on NaYbSe</a:t>
            </a:r>
            <a:r>
              <a:rPr lang="en-US" altLang="zh-CN" sz="1400" baseline="-25000" dirty="0">
                <a:latin typeface="Times New Roman" panose="02020603050405020304" pitchFamily="18" charset="0"/>
                <a:cs typeface="Times New Roman" panose="02020603050405020304" pitchFamily="18" charset="0"/>
              </a:rPr>
              <a:t>2</a:t>
            </a:r>
          </a:p>
          <a:p>
            <a:pPr algn="just"/>
            <a:r>
              <a:rPr lang="en-US" altLang="zh-CN" sz="1400" dirty="0">
                <a:latin typeface="Times New Roman" panose="02020603050405020304" pitchFamily="18" charset="0"/>
                <a:cs typeface="Times New Roman" panose="02020603050405020304" pitchFamily="18" charset="0"/>
              </a:rPr>
              <a:t>2) Unpublished: </a:t>
            </a:r>
            <a:r>
              <a:rPr lang="el-GR" altLang="zh-CN" sz="1400" dirty="0">
                <a:latin typeface="Times New Roman" panose="02020603050405020304" pitchFamily="18" charset="0"/>
                <a:cs typeface="Times New Roman" panose="02020603050405020304" pitchFamily="18" charset="0"/>
              </a:rPr>
              <a:t>μ</a:t>
            </a:r>
            <a:r>
              <a:rPr lang="en-US" altLang="zh-CN" sz="1400" dirty="0">
                <a:latin typeface="Times New Roman" panose="02020603050405020304" pitchFamily="18" charset="0"/>
                <a:cs typeface="Times New Roman" panose="02020603050405020304" pitchFamily="18" charset="0"/>
              </a:rPr>
              <a:t>SR on </a:t>
            </a:r>
            <a:r>
              <a:rPr lang="pt-BR" altLang="zh-CN" sz="1400" b="1" dirty="0">
                <a:latin typeface="Times New Roman" panose="02020603050405020304" pitchFamily="18" charset="0"/>
                <a:cs typeface="Times New Roman" panose="02020603050405020304" pitchFamily="18" charset="0"/>
              </a:rPr>
              <a:t>Na</a:t>
            </a:r>
            <a:r>
              <a:rPr lang="pt-BR" altLang="zh-CN" sz="1400" b="1" baseline="-25000" dirty="0">
                <a:latin typeface="Times New Roman" panose="02020603050405020304" pitchFamily="18" charset="0"/>
                <a:cs typeface="Times New Roman" panose="02020603050405020304" pitchFamily="18" charset="0"/>
              </a:rPr>
              <a:t>2</a:t>
            </a:r>
            <a:r>
              <a:rPr lang="pt-BR" altLang="zh-CN" sz="1400" b="1" dirty="0">
                <a:latin typeface="Times New Roman" panose="02020603050405020304" pitchFamily="18" charset="0"/>
                <a:cs typeface="Times New Roman" panose="02020603050405020304" pitchFamily="18" charset="0"/>
              </a:rPr>
              <a:t>Co</a:t>
            </a:r>
            <a:r>
              <a:rPr lang="pt-BR" altLang="zh-CN" sz="1400" b="1" baseline="-25000" dirty="0">
                <a:latin typeface="Times New Roman" panose="02020603050405020304" pitchFamily="18" charset="0"/>
                <a:cs typeface="Times New Roman" panose="02020603050405020304" pitchFamily="18" charset="0"/>
              </a:rPr>
              <a:t>2</a:t>
            </a:r>
            <a:r>
              <a:rPr lang="pt-BR" altLang="zh-CN" sz="1400" b="1" dirty="0">
                <a:latin typeface="Times New Roman" panose="02020603050405020304" pitchFamily="18" charset="0"/>
                <a:cs typeface="Times New Roman" panose="02020603050405020304" pitchFamily="18" charset="0"/>
              </a:rPr>
              <a:t>TeO</a:t>
            </a:r>
            <a:r>
              <a:rPr lang="pt-BR" altLang="zh-CN" sz="1400" b="1" baseline="-25000" dirty="0">
                <a:latin typeface="Times New Roman" panose="02020603050405020304" pitchFamily="18" charset="0"/>
                <a:cs typeface="Times New Roman" panose="02020603050405020304" pitchFamily="18" charset="0"/>
              </a:rPr>
              <a:t>6</a:t>
            </a:r>
            <a:r>
              <a:rPr lang="en-US" altLang="zh-CN" sz="1400" dirty="0">
                <a:latin typeface="Times New Roman" panose="02020603050405020304" pitchFamily="18" charset="0"/>
                <a:cs typeface="Times New Roman" panose="02020603050405020304" pitchFamily="18" charset="0"/>
              </a:rPr>
              <a:t> </a:t>
            </a:r>
          </a:p>
        </p:txBody>
      </p:sp>
      <p:sp>
        <p:nvSpPr>
          <p:cNvPr id="27" name="文本框 26">
            <a:extLst>
              <a:ext uri="{FF2B5EF4-FFF2-40B4-BE49-F238E27FC236}">
                <a16:creationId xmlns:a16="http://schemas.microsoft.com/office/drawing/2014/main" id="{C1C953BF-8A93-4F43-89D7-B2AE99608769}"/>
              </a:ext>
            </a:extLst>
          </p:cNvPr>
          <p:cNvSpPr txBox="1"/>
          <p:nvPr/>
        </p:nvSpPr>
        <p:spPr>
          <a:xfrm>
            <a:off x="8324350" y="2110018"/>
            <a:ext cx="3399695" cy="1600438"/>
          </a:xfrm>
          <a:prstGeom prst="rect">
            <a:avLst/>
          </a:prstGeom>
          <a:noFill/>
        </p:spPr>
        <p:txBody>
          <a:bodyPr wrap="square" rtlCol="0">
            <a:spAutoFit/>
          </a:bodyPr>
          <a:lstStyle/>
          <a:p>
            <a:pPr algn="just"/>
            <a:r>
              <a:rPr lang="en-US" altLang="zh-CN" sz="1400" b="1" dirty="0">
                <a:latin typeface="Times New Roman" panose="02020603050405020304" pitchFamily="18" charset="0"/>
                <a:cs typeface="Times New Roman" panose="02020603050405020304" pitchFamily="18" charset="0"/>
              </a:rPr>
              <a:t>1) Magnetic geometrical frustration and QSL</a:t>
            </a:r>
          </a:p>
          <a:p>
            <a:pPr algn="just"/>
            <a:r>
              <a:rPr lang="pt-BR" altLang="zh-CN" sz="1400" b="1" dirty="0">
                <a:latin typeface="Times New Roman" panose="02020603050405020304" pitchFamily="18" charset="0"/>
                <a:cs typeface="Times New Roman" panose="02020603050405020304" pitchFamily="18" charset="0"/>
              </a:rPr>
              <a:t>2) Kitaev QSL and Na</a:t>
            </a:r>
            <a:r>
              <a:rPr lang="pt-BR" altLang="zh-CN" sz="1400" b="1" baseline="-25000" dirty="0">
                <a:latin typeface="Times New Roman" panose="02020603050405020304" pitchFamily="18" charset="0"/>
                <a:cs typeface="Times New Roman" panose="02020603050405020304" pitchFamily="18" charset="0"/>
              </a:rPr>
              <a:t>2</a:t>
            </a:r>
            <a:r>
              <a:rPr lang="pt-BR" altLang="zh-CN" sz="1400" b="1" dirty="0">
                <a:latin typeface="Times New Roman" panose="02020603050405020304" pitchFamily="18" charset="0"/>
                <a:cs typeface="Times New Roman" panose="02020603050405020304" pitchFamily="18" charset="0"/>
              </a:rPr>
              <a:t>Co</a:t>
            </a:r>
            <a:r>
              <a:rPr lang="pt-BR" altLang="zh-CN" sz="1400" b="1" baseline="-25000" dirty="0">
                <a:latin typeface="Times New Roman" panose="02020603050405020304" pitchFamily="18" charset="0"/>
                <a:cs typeface="Times New Roman" panose="02020603050405020304" pitchFamily="18" charset="0"/>
              </a:rPr>
              <a:t>2</a:t>
            </a:r>
            <a:r>
              <a:rPr lang="pt-BR" altLang="zh-CN" sz="1400" b="1" dirty="0">
                <a:latin typeface="Times New Roman" panose="02020603050405020304" pitchFamily="18" charset="0"/>
                <a:cs typeface="Times New Roman" panose="02020603050405020304" pitchFamily="18" charset="0"/>
              </a:rPr>
              <a:t>TeO</a:t>
            </a:r>
            <a:r>
              <a:rPr lang="pt-BR" altLang="zh-CN" sz="1400" b="1" baseline="-25000" dirty="0">
                <a:latin typeface="Times New Roman" panose="02020603050405020304" pitchFamily="18" charset="0"/>
                <a:cs typeface="Times New Roman" panose="02020603050405020304" pitchFamily="18" charset="0"/>
              </a:rPr>
              <a:t>6</a:t>
            </a:r>
            <a:endParaRPr lang="en-US" altLang="zh-CN" sz="1400" b="1" dirty="0">
              <a:latin typeface="Times New Roman" panose="02020603050405020304" pitchFamily="18" charset="0"/>
              <a:cs typeface="Times New Roman" panose="02020603050405020304" pitchFamily="18" charset="0"/>
            </a:endParaRPr>
          </a:p>
          <a:p>
            <a:pPr algn="just"/>
            <a:r>
              <a:rPr lang="en-US" altLang="zh-CN" sz="1400" i="1" dirty="0">
                <a:latin typeface="Times New Roman" panose="02020603050405020304" pitchFamily="18" charset="0"/>
                <a:cs typeface="Times New Roman" panose="02020603050405020304" pitchFamily="18" charset="0"/>
              </a:rPr>
              <a:t>References: The Innovation </a:t>
            </a:r>
            <a:r>
              <a:rPr lang="en-US" altLang="zh-CN" sz="1400" b="1" i="1" dirty="0">
                <a:latin typeface="Times New Roman" panose="02020603050405020304" pitchFamily="18" charset="0"/>
                <a:cs typeface="Times New Roman" panose="02020603050405020304" pitchFamily="18" charset="0"/>
              </a:rPr>
              <a:t>4</a:t>
            </a:r>
            <a:r>
              <a:rPr lang="en-US" altLang="zh-CN" sz="1400" i="1" dirty="0">
                <a:latin typeface="Times New Roman" panose="02020603050405020304" pitchFamily="18" charset="0"/>
                <a:cs typeface="Times New Roman" panose="02020603050405020304" pitchFamily="18" charset="0"/>
              </a:rPr>
              <a:t>, 100484, (2023); </a:t>
            </a:r>
            <a:r>
              <a:rPr lang="fr-FR" altLang="zh-CN" sz="1400" i="1" dirty="0">
                <a:latin typeface="Times New Roman" panose="02020603050405020304" pitchFamily="18" charset="0"/>
                <a:cs typeface="Times New Roman" panose="02020603050405020304" pitchFamily="18" charset="0"/>
              </a:rPr>
              <a:t>Nat. Commn. 12, 5559, (2021); </a:t>
            </a:r>
            <a:r>
              <a:rPr lang="en-US" altLang="zh-CN" sz="1400" i="1" dirty="0">
                <a:latin typeface="Times New Roman" panose="02020603050405020304" pitchFamily="18" charset="0"/>
                <a:cs typeface="Times New Roman" panose="02020603050405020304" pitchFamily="18" charset="0"/>
              </a:rPr>
              <a:t>Nat. Phys. In review, (2022) </a:t>
            </a:r>
            <a:r>
              <a:rPr lang="pt-BR" altLang="zh-CN" sz="1400" i="1" dirty="0">
                <a:latin typeface="Times New Roman" panose="02020603050405020304" pitchFamily="18" charset="0"/>
                <a:cs typeface="Times New Roman" panose="02020603050405020304" pitchFamily="18" charset="0"/>
              </a:rPr>
              <a:t>DOI: </a:t>
            </a:r>
            <a:r>
              <a:rPr lang="pt-BR" altLang="zh-CN" sz="1400" i="1" dirty="0">
                <a:latin typeface="Times New Roman" panose="02020603050405020304" pitchFamily="18" charset="0"/>
                <a:cs typeface="Times New Roman" panose="02020603050405020304" pitchFamily="18" charset="0"/>
                <a:hlinkClick r:id="rId3"/>
              </a:rPr>
              <a:t>https://doi.org/10.21203/rs.3.rs-2034295/v1</a:t>
            </a:r>
            <a:r>
              <a:rPr lang="pt-BR" altLang="zh-CN" sz="1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0357056"/>
      </p:ext>
    </p:extLst>
  </p:cSld>
  <p:clrMapOvr>
    <a:masterClrMapping/>
  </p:clrMapOvr>
  <mc:AlternateContent xmlns:mc="http://schemas.openxmlformats.org/markup-compatibility/2006" xmlns:p14="http://schemas.microsoft.com/office/powerpoint/2010/main">
    <mc:Choice Requires="p14">
      <p:transition spd="med" p14:dur="700" advTm="32606">
        <p:fade/>
      </p:transition>
    </mc:Choice>
    <mc:Fallback xmlns="">
      <p:transition spd="med" advTm="32606">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D0004C3-40CF-49E3-8FF3-FBC7D7711B47}"/>
              </a:ext>
            </a:extLst>
          </p:cNvPr>
          <p:cNvSpPr>
            <a:spLocks noGrp="1"/>
          </p:cNvSpPr>
          <p:nvPr>
            <p:ph type="body" sz="quarter" idx="10"/>
          </p:nvPr>
        </p:nvSpPr>
        <p:spPr/>
        <p:txBody>
          <a:bodyPr>
            <a:normAutofit fontScale="92500" lnSpcReduction="20000"/>
          </a:bodyPr>
          <a:lstStyle/>
          <a:p>
            <a:r>
              <a:rPr lang="en-US" altLang="zh-CN" b="1" dirty="0">
                <a:latin typeface="Arial" panose="020B0604020202020204" pitchFamily="34" charset="0"/>
                <a:cs typeface="Arial" panose="020B0604020202020204" pitchFamily="34" charset="0"/>
              </a:rPr>
              <a:t>Summary</a:t>
            </a:r>
            <a:endParaRPr lang="zh-CN" altLang="en-US" b="1"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1E360322-95A9-4342-A02F-43E0E802A138}"/>
              </a:ext>
            </a:extLst>
          </p:cNvPr>
          <p:cNvSpPr txBox="1"/>
          <p:nvPr/>
        </p:nvSpPr>
        <p:spPr>
          <a:xfrm>
            <a:off x="356836" y="1031485"/>
            <a:ext cx="6575743" cy="5187731"/>
          </a:xfrm>
          <a:prstGeom prst="rect">
            <a:avLst/>
          </a:prstGeom>
          <a:noFill/>
        </p:spPr>
        <p:txBody>
          <a:bodyPr wrap="square" lIns="0">
            <a:noAutofit/>
          </a:bodyPr>
          <a:lstStyle/>
          <a:p>
            <a:pPr lvl="0" algn="just">
              <a:lnSpc>
                <a:spcPts val="2400"/>
              </a:lnSpc>
            </a:pPr>
            <a:r>
              <a:rPr lang="en-AU" altLang="zh-CN" sz="2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 </a:t>
            </a:r>
            <a:r>
              <a:rPr lang="en-US" altLang="zh-CN" sz="2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NCTO hosts a </a:t>
            </a:r>
            <a:r>
              <a:rPr lang="en-US" altLang="zh-CN" sz="2000" dirty="0">
                <a:solidFill>
                  <a:srgbClr val="000000"/>
                </a:solidFill>
                <a:effectLst/>
                <a:latin typeface="Times New Roman" panose="02020603050405020304" pitchFamily="18" charset="0"/>
                <a:ea typeface="宋体" panose="02010600030101010101" pitchFamily="2" charset="-122"/>
              </a:rPr>
              <a:t>multi-domain zigzag magnetic ground state along with strong quantum fluctuations </a:t>
            </a:r>
            <a:r>
              <a:rPr lang="en-AU" altLang="zh-CN" sz="2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p>
          <a:p>
            <a:pPr lvl="0" algn="just">
              <a:lnSpc>
                <a:spcPts val="2400"/>
              </a:lnSpc>
            </a:pPr>
            <a:r>
              <a:rPr lang="en-AU" altLang="zh-CN" sz="2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000" dirty="0">
              <a:effectLst/>
              <a:latin typeface="Calibri" panose="020F0502020204030204" pitchFamily="34" charset="0"/>
              <a:ea typeface="宋体" panose="02010600030101010101" pitchFamily="2" charset="-122"/>
              <a:cs typeface="Times New Roman" panose="02020603050405020304" pitchFamily="18" charset="0"/>
            </a:endParaRPr>
          </a:p>
          <a:p>
            <a:pPr lvl="0" algn="just">
              <a:lnSpc>
                <a:spcPts val="2400"/>
              </a:lnSpc>
            </a:pPr>
            <a:r>
              <a:rPr lang="en-AU" altLang="zh-CN" sz="2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 </a:t>
            </a:r>
            <a:r>
              <a:rPr lang="en-US" altLang="zh-CN" sz="2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Our findings can well reflect the exposition of microscopic origin from HK model where the coexistence of static magnetic order from the non-</a:t>
            </a:r>
            <a:r>
              <a:rPr lang="en-US" altLang="zh-CN" sz="20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Kitaev</a:t>
            </a:r>
            <a:r>
              <a:rPr lang="en-US" altLang="zh-CN" sz="2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interactions and dynamic quantum fluctuations from the frustrated K term indicates the highly frustrated magnetic structure </a:t>
            </a:r>
            <a:r>
              <a:rPr lang="en-US" altLang="zh-CN" sz="20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(Another possible reason with the about 40% dynamic volume fraction may be from the magnetic domain wall)</a:t>
            </a:r>
            <a:r>
              <a:rPr lang="en-AU" altLang="zh-CN" sz="2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p>
          <a:p>
            <a:pPr lvl="0" algn="just">
              <a:lnSpc>
                <a:spcPts val="2400"/>
              </a:lnSpc>
            </a:pPr>
            <a:endParaRPr lang="en-AU" altLang="zh-CN" sz="20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lvl="0" algn="just">
              <a:lnSpc>
                <a:spcPts val="2400"/>
              </a:lnSpc>
            </a:pPr>
            <a:r>
              <a:rPr lang="en-US" altLang="zh-CN" sz="2000" dirty="0">
                <a:solidFill>
                  <a:srgbClr val="000000"/>
                </a:solidFill>
                <a:effectLst/>
                <a:latin typeface="Times New Roman" panose="02020603050405020304" pitchFamily="18" charset="0"/>
                <a:ea typeface="宋体" panose="02010600030101010101" pitchFamily="2" charset="-122"/>
              </a:rPr>
              <a:t>3) With the increasing magnetic fields, the broadening of the spin-wave-excitation gap at K-point further suggests that the quantum fluctuations can be enhanced by the applied magnetic field, which promotes further interests on the field-induced magnetically disordered state with strong quantum fluctuations.</a:t>
            </a:r>
            <a:endParaRPr lang="en-AU" altLang="zh-CN" sz="2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lvl="0" algn="just">
              <a:lnSpc>
                <a:spcPct val="115000"/>
              </a:lnSpc>
            </a:pPr>
            <a:endParaRPr lang="zh-CN" altLang="zh-CN" sz="20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3" name="矩形: 圆角 22">
            <a:extLst>
              <a:ext uri="{FF2B5EF4-FFF2-40B4-BE49-F238E27FC236}">
                <a16:creationId xmlns:a16="http://schemas.microsoft.com/office/drawing/2014/main" id="{1BA54AA2-E2B7-4571-9971-1BC76B5B0324}"/>
              </a:ext>
            </a:extLst>
          </p:cNvPr>
          <p:cNvSpPr/>
          <p:nvPr/>
        </p:nvSpPr>
        <p:spPr>
          <a:xfrm>
            <a:off x="789215" y="5953624"/>
            <a:ext cx="1133009" cy="65642"/>
          </a:xfrm>
          <a:prstGeom prst="roundRect">
            <a:avLst>
              <a:gd name="adj" fmla="val 50000"/>
            </a:avLst>
          </a:prstGeom>
          <a:gradFill>
            <a:gsLst>
              <a:gs pos="0">
                <a:schemeClr val="accent1"/>
              </a:gs>
              <a:gs pos="100000">
                <a:schemeClr val="accent2">
                  <a:lumMod val="50000"/>
                </a:schemeClr>
              </a:gs>
            </a:gsLst>
            <a:lin ang="5400000" scaled="1"/>
          </a:gradFill>
          <a:ln>
            <a:noFill/>
          </a:ln>
          <a:effectLst>
            <a:outerShdw blurRad="165100" sx="102000" sy="102000" algn="ctr" rotWithShape="0">
              <a:schemeClr val="accent2">
                <a:lumMod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endParaRPr lang="zh-CN" altLang="en-US" sz="1600" dirty="0"/>
          </a:p>
        </p:txBody>
      </p:sp>
    </p:spTree>
    <p:extLst>
      <p:ext uri="{BB962C8B-B14F-4D97-AF65-F5344CB8AC3E}">
        <p14:creationId xmlns:p14="http://schemas.microsoft.com/office/powerpoint/2010/main" val="240150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23">
            <a:extLst>
              <a:ext uri="{FF2B5EF4-FFF2-40B4-BE49-F238E27FC236}">
                <a16:creationId xmlns:a16="http://schemas.microsoft.com/office/drawing/2014/main" id="{D5C4E1A6-7730-471B-9E4A-701712F14C02}"/>
              </a:ext>
            </a:extLst>
          </p:cNvPr>
          <p:cNvSpPr/>
          <p:nvPr/>
        </p:nvSpPr>
        <p:spPr>
          <a:xfrm>
            <a:off x="4167086" y="5072335"/>
            <a:ext cx="1966111" cy="1715247"/>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a:extLst>
              <a:ext uri="{FF2B5EF4-FFF2-40B4-BE49-F238E27FC236}">
                <a16:creationId xmlns:a16="http://schemas.microsoft.com/office/drawing/2014/main" id="{5DB50756-EAEF-475F-9873-B8C77C663D8C}"/>
              </a:ext>
            </a:extLst>
          </p:cNvPr>
          <p:cNvSpPr/>
          <p:nvPr/>
        </p:nvSpPr>
        <p:spPr>
          <a:xfrm>
            <a:off x="6309535" y="5153422"/>
            <a:ext cx="2409397" cy="1441589"/>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endParaRPr>
          </a:p>
        </p:txBody>
      </p:sp>
      <p:sp>
        <p:nvSpPr>
          <p:cNvPr id="21" name="矩形: 圆角 20">
            <a:extLst>
              <a:ext uri="{FF2B5EF4-FFF2-40B4-BE49-F238E27FC236}">
                <a16:creationId xmlns:a16="http://schemas.microsoft.com/office/drawing/2014/main" id="{7DED2B23-FB86-4178-8567-1A56BE0BD0B7}"/>
              </a:ext>
            </a:extLst>
          </p:cNvPr>
          <p:cNvSpPr/>
          <p:nvPr/>
        </p:nvSpPr>
        <p:spPr>
          <a:xfrm>
            <a:off x="244259" y="5277502"/>
            <a:ext cx="2399127" cy="128607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19B316C8-83CD-4AF5-89C3-CB0B162DF906}"/>
              </a:ext>
            </a:extLst>
          </p:cNvPr>
          <p:cNvSpPr/>
          <p:nvPr/>
        </p:nvSpPr>
        <p:spPr>
          <a:xfrm>
            <a:off x="6575389" y="3902764"/>
            <a:ext cx="2136109" cy="1081215"/>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a:extLst>
              <a:ext uri="{FF2B5EF4-FFF2-40B4-BE49-F238E27FC236}">
                <a16:creationId xmlns:a16="http://schemas.microsoft.com/office/drawing/2014/main" id="{9F4E5C65-EEC5-4AFE-A476-B01B8F7095DC}"/>
              </a:ext>
            </a:extLst>
          </p:cNvPr>
          <p:cNvSpPr/>
          <p:nvPr/>
        </p:nvSpPr>
        <p:spPr>
          <a:xfrm>
            <a:off x="430169" y="746113"/>
            <a:ext cx="1637145" cy="1518302"/>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a:extLst>
              <a:ext uri="{FF2B5EF4-FFF2-40B4-BE49-F238E27FC236}">
                <a16:creationId xmlns:a16="http://schemas.microsoft.com/office/drawing/2014/main" id="{3ED2F4E6-6295-4C5A-A914-13AEB7E25440}"/>
              </a:ext>
            </a:extLst>
          </p:cNvPr>
          <p:cNvSpPr txBox="1"/>
          <p:nvPr/>
        </p:nvSpPr>
        <p:spPr>
          <a:xfrm>
            <a:off x="113465" y="0"/>
            <a:ext cx="2747009" cy="461665"/>
          </a:xfrm>
          <a:prstGeom prst="rect">
            <a:avLst/>
          </a:prstGeom>
          <a:noFill/>
        </p:spPr>
        <p:txBody>
          <a:bodyPr wrap="square" rtlCol="0">
            <a:spAutoFit/>
          </a:bodyPr>
          <a:lstStyle/>
          <a:p>
            <a:pPr algn="ctr"/>
            <a:r>
              <a:rPr lang="en-US" altLang="zh-CN" sz="2400" b="1"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Acknowledgments</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2" name="文本框 1">
            <a:extLst>
              <a:ext uri="{FF2B5EF4-FFF2-40B4-BE49-F238E27FC236}">
                <a16:creationId xmlns:a16="http://schemas.microsoft.com/office/drawing/2014/main" id="{E1D7151F-E1FF-4C94-AFDD-E130AA836504}"/>
              </a:ext>
            </a:extLst>
          </p:cNvPr>
          <p:cNvSpPr txBox="1"/>
          <p:nvPr/>
        </p:nvSpPr>
        <p:spPr>
          <a:xfrm>
            <a:off x="400596" y="815095"/>
            <a:ext cx="1792180" cy="1477328"/>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SJTU</a:t>
            </a:r>
          </a:p>
          <a:p>
            <a:endParaRPr lang="en-US" altLang="zh-CN" dirty="0">
              <a:latin typeface="Arial" panose="020B0604020202020204" pitchFamily="34" charset="0"/>
              <a:cs typeface="Arial" panose="020B0604020202020204" pitchFamily="34" charset="0"/>
            </a:endParaRPr>
          </a:p>
          <a:p>
            <a:r>
              <a:rPr lang="en-US" altLang="zh-CN" dirty="0" err="1">
                <a:latin typeface="Arial" panose="020B0604020202020204" pitchFamily="34" charset="0"/>
                <a:cs typeface="Arial" panose="020B0604020202020204" pitchFamily="34" charset="0"/>
              </a:rPr>
              <a:t>Mingfang</a:t>
            </a:r>
            <a:r>
              <a:rPr lang="en-US" altLang="zh-CN" dirty="0">
                <a:latin typeface="Arial" panose="020B0604020202020204" pitchFamily="34" charset="0"/>
                <a:cs typeface="Arial" panose="020B0604020202020204" pitchFamily="34" charset="0"/>
              </a:rPr>
              <a:t> Shu,</a:t>
            </a:r>
          </a:p>
          <a:p>
            <a:r>
              <a:rPr lang="en-US" altLang="zh-CN" dirty="0" err="1">
                <a:latin typeface="Arial" panose="020B0604020202020204" pitchFamily="34" charset="0"/>
                <a:cs typeface="Arial" panose="020B0604020202020204" pitchFamily="34" charset="0"/>
              </a:rPr>
              <a:t>Jinlong</a:t>
            </a:r>
            <a:r>
              <a:rPr lang="en-US" altLang="zh-CN" dirty="0">
                <a:latin typeface="Arial" panose="020B0604020202020204" pitchFamily="34" charset="0"/>
                <a:cs typeface="Arial" panose="020B0604020202020204" pitchFamily="34" charset="0"/>
              </a:rPr>
              <a:t> Jiao,</a:t>
            </a:r>
          </a:p>
          <a:p>
            <a:r>
              <a:rPr lang="en-US" altLang="zh-CN" dirty="0" err="1">
                <a:latin typeface="Arial" panose="020B0604020202020204" pitchFamily="34" charset="0"/>
                <a:cs typeface="Arial" panose="020B0604020202020204" pitchFamily="34" charset="0"/>
              </a:rPr>
              <a:t>Jie</a:t>
            </a:r>
            <a:r>
              <a:rPr lang="en-US" altLang="zh-CN" dirty="0">
                <a:latin typeface="Arial" panose="020B0604020202020204" pitchFamily="34" charset="0"/>
                <a:cs typeface="Arial" panose="020B0604020202020204" pitchFamily="34" charset="0"/>
              </a:rPr>
              <a:t> Ma,</a:t>
            </a:r>
          </a:p>
        </p:txBody>
      </p:sp>
      <p:sp>
        <p:nvSpPr>
          <p:cNvPr id="12" name="文本框 11">
            <a:extLst>
              <a:ext uri="{FF2B5EF4-FFF2-40B4-BE49-F238E27FC236}">
                <a16:creationId xmlns:a16="http://schemas.microsoft.com/office/drawing/2014/main" id="{860DC946-8A44-4F9F-9916-C433801E155E}"/>
              </a:ext>
            </a:extLst>
          </p:cNvPr>
          <p:cNvSpPr txBox="1"/>
          <p:nvPr/>
        </p:nvSpPr>
        <p:spPr>
          <a:xfrm>
            <a:off x="242307" y="5320374"/>
            <a:ext cx="2274146" cy="1200329"/>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UTK (Crystal growth)</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Qing Huang</a:t>
            </a:r>
          </a:p>
          <a:p>
            <a:r>
              <a:rPr lang="en-US" altLang="zh-CN" dirty="0" err="1">
                <a:latin typeface="Arial" panose="020B0604020202020204" pitchFamily="34" charset="0"/>
                <a:cs typeface="Arial" panose="020B0604020202020204" pitchFamily="34" charset="0"/>
              </a:rPr>
              <a:t>Haidong</a:t>
            </a:r>
            <a:r>
              <a:rPr lang="en-US" altLang="zh-CN" dirty="0">
                <a:latin typeface="Arial" panose="020B0604020202020204" pitchFamily="34" charset="0"/>
                <a:cs typeface="Arial" panose="020B0604020202020204" pitchFamily="34" charset="0"/>
              </a:rPr>
              <a:t> Zhou</a:t>
            </a:r>
          </a:p>
        </p:txBody>
      </p:sp>
      <p:sp>
        <p:nvSpPr>
          <p:cNvPr id="14" name="文本框 13">
            <a:extLst>
              <a:ext uri="{FF2B5EF4-FFF2-40B4-BE49-F238E27FC236}">
                <a16:creationId xmlns:a16="http://schemas.microsoft.com/office/drawing/2014/main" id="{0BEC0163-D1A1-4B27-8783-06BB023E97FD}"/>
              </a:ext>
            </a:extLst>
          </p:cNvPr>
          <p:cNvSpPr txBox="1"/>
          <p:nvPr/>
        </p:nvSpPr>
        <p:spPr>
          <a:xfrm>
            <a:off x="6416117" y="5135552"/>
            <a:ext cx="2462320" cy="1477328"/>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J-Parc Facility</a:t>
            </a:r>
          </a:p>
          <a:p>
            <a:endParaRPr lang="en-US" altLang="zh-CN" dirty="0">
              <a:latin typeface="Arial" panose="020B0604020202020204" pitchFamily="34" charset="0"/>
              <a:cs typeface="Arial" panose="020B0604020202020204" pitchFamily="34" charset="0"/>
            </a:endParaRPr>
          </a:p>
          <a:p>
            <a:r>
              <a:rPr lang="en-US" altLang="zh-CN" dirty="0" err="1">
                <a:latin typeface="Arial" panose="020B0604020202020204" pitchFamily="34" charset="0"/>
                <a:cs typeface="Arial" panose="020B0604020202020204" pitchFamily="34" charset="0"/>
              </a:rPr>
              <a:t>Takatsugu</a:t>
            </a:r>
            <a:r>
              <a:rPr lang="en-US" altLang="zh-CN" dirty="0">
                <a:latin typeface="Arial" panose="020B0604020202020204" pitchFamily="34" charset="0"/>
                <a:cs typeface="Arial" panose="020B0604020202020204" pitchFamily="34" charset="0"/>
              </a:rPr>
              <a:t> Masuda</a:t>
            </a:r>
          </a:p>
          <a:p>
            <a:r>
              <a:rPr lang="en-US" altLang="zh-CN" dirty="0">
                <a:latin typeface="Arial" panose="020B0604020202020204" pitchFamily="34" charset="0"/>
                <a:cs typeface="Arial" panose="020B0604020202020204" pitchFamily="34" charset="0"/>
              </a:rPr>
              <a:t>Shinichiro </a:t>
            </a:r>
            <a:r>
              <a:rPr lang="en-US" altLang="zh-CN" dirty="0" err="1">
                <a:latin typeface="Arial" panose="020B0604020202020204" pitchFamily="34" charset="0"/>
                <a:cs typeface="Arial" panose="020B0604020202020204" pitchFamily="34" charset="0"/>
              </a:rPr>
              <a:t>Asai</a:t>
            </a:r>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Shinichi Itoh</a:t>
            </a:r>
          </a:p>
        </p:txBody>
      </p:sp>
      <p:sp>
        <p:nvSpPr>
          <p:cNvPr id="15" name="文本框 14">
            <a:extLst>
              <a:ext uri="{FF2B5EF4-FFF2-40B4-BE49-F238E27FC236}">
                <a16:creationId xmlns:a16="http://schemas.microsoft.com/office/drawing/2014/main" id="{FB367FA4-82B3-4DB9-87B5-F97B4413C4DC}"/>
              </a:ext>
            </a:extLst>
          </p:cNvPr>
          <p:cNvSpPr txBox="1"/>
          <p:nvPr/>
        </p:nvSpPr>
        <p:spPr>
          <a:xfrm>
            <a:off x="4165146" y="5197488"/>
            <a:ext cx="2043355" cy="1477328"/>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HZB, Deutschland</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Gerrit Günther</a:t>
            </a:r>
          </a:p>
          <a:p>
            <a:r>
              <a:rPr lang="en-US" altLang="zh-CN" dirty="0">
                <a:latin typeface="Arial" panose="020B0604020202020204" pitchFamily="34" charset="0"/>
                <a:cs typeface="Arial" panose="020B0604020202020204" pitchFamily="34" charset="0"/>
              </a:rPr>
              <a:t>Margarita </a:t>
            </a:r>
            <a:r>
              <a:rPr lang="en-US" altLang="zh-CN" dirty="0" err="1">
                <a:latin typeface="Arial" panose="020B0604020202020204" pitchFamily="34" charset="0"/>
                <a:cs typeface="Arial" panose="020B0604020202020204" pitchFamily="34" charset="0"/>
              </a:rPr>
              <a:t>Russina</a:t>
            </a:r>
            <a:endParaRPr lang="en-US" altLang="zh-CN" dirty="0">
              <a:latin typeface="Arial" panose="020B0604020202020204" pitchFamily="34" charset="0"/>
              <a:cs typeface="Arial" panose="020B0604020202020204" pitchFamily="34" charset="0"/>
            </a:endParaRPr>
          </a:p>
          <a:p>
            <a:r>
              <a:rPr lang="en-US" altLang="zh-CN" dirty="0" err="1">
                <a:latin typeface="Arial" panose="020B0604020202020204" pitchFamily="34" charset="0"/>
                <a:cs typeface="Arial" panose="020B0604020202020204" pitchFamily="34" charset="0"/>
              </a:rPr>
              <a:t>Zhilun</a:t>
            </a:r>
            <a:r>
              <a:rPr lang="en-US" altLang="zh-CN" dirty="0">
                <a:latin typeface="Arial" panose="020B0604020202020204" pitchFamily="34" charset="0"/>
                <a:cs typeface="Arial" panose="020B0604020202020204" pitchFamily="34" charset="0"/>
              </a:rPr>
              <a:t> Lu</a:t>
            </a:r>
          </a:p>
        </p:txBody>
      </p:sp>
      <p:sp>
        <p:nvSpPr>
          <p:cNvPr id="16" name="文本框 15">
            <a:extLst>
              <a:ext uri="{FF2B5EF4-FFF2-40B4-BE49-F238E27FC236}">
                <a16:creationId xmlns:a16="http://schemas.microsoft.com/office/drawing/2014/main" id="{55534E16-385E-4AD1-9BC3-AD9F2EEA90DD}"/>
              </a:ext>
            </a:extLst>
          </p:cNvPr>
          <p:cNvSpPr txBox="1"/>
          <p:nvPr/>
        </p:nvSpPr>
        <p:spPr>
          <a:xfrm>
            <a:off x="6732722" y="3971610"/>
            <a:ext cx="1887822" cy="92333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SNS/ORNL</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A. I. Kolesnikov</a:t>
            </a:r>
          </a:p>
        </p:txBody>
      </p:sp>
      <p:pic>
        <p:nvPicPr>
          <p:cNvPr id="27" name="图片 26">
            <a:extLst>
              <a:ext uri="{FF2B5EF4-FFF2-40B4-BE49-F238E27FC236}">
                <a16:creationId xmlns:a16="http://schemas.microsoft.com/office/drawing/2014/main" id="{91BBAF74-7979-456C-BF4E-A54ED0BE13A6}"/>
              </a:ext>
            </a:extLst>
          </p:cNvPr>
          <p:cNvPicPr>
            <a:picLocks noChangeAspect="1"/>
          </p:cNvPicPr>
          <p:nvPr/>
        </p:nvPicPr>
        <p:blipFill>
          <a:blip r:embed="rId3"/>
          <a:stretch>
            <a:fillRect/>
          </a:stretch>
        </p:blipFill>
        <p:spPr>
          <a:xfrm>
            <a:off x="10848834" y="437916"/>
            <a:ext cx="798063" cy="987078"/>
          </a:xfrm>
          <a:prstGeom prst="rect">
            <a:avLst/>
          </a:prstGeom>
        </p:spPr>
      </p:pic>
      <p:pic>
        <p:nvPicPr>
          <p:cNvPr id="31" name="图片 30">
            <a:extLst>
              <a:ext uri="{FF2B5EF4-FFF2-40B4-BE49-F238E27FC236}">
                <a16:creationId xmlns:a16="http://schemas.microsoft.com/office/drawing/2014/main" id="{66F63684-E092-44BE-9197-1CB9E2D2E2DF}"/>
              </a:ext>
            </a:extLst>
          </p:cNvPr>
          <p:cNvPicPr>
            <a:picLocks noChangeAspect="1"/>
          </p:cNvPicPr>
          <p:nvPr/>
        </p:nvPicPr>
        <p:blipFill>
          <a:blip r:embed="rId4"/>
          <a:stretch>
            <a:fillRect/>
          </a:stretch>
        </p:blipFill>
        <p:spPr>
          <a:xfrm>
            <a:off x="10785627" y="4427933"/>
            <a:ext cx="1157734" cy="436247"/>
          </a:xfrm>
          <a:prstGeom prst="rect">
            <a:avLst/>
          </a:prstGeom>
        </p:spPr>
      </p:pic>
      <p:pic>
        <p:nvPicPr>
          <p:cNvPr id="33" name="图片 32">
            <a:extLst>
              <a:ext uri="{FF2B5EF4-FFF2-40B4-BE49-F238E27FC236}">
                <a16:creationId xmlns:a16="http://schemas.microsoft.com/office/drawing/2014/main" id="{4A30A269-323F-4994-91F9-CE1EE984B6AF}"/>
              </a:ext>
            </a:extLst>
          </p:cNvPr>
          <p:cNvPicPr>
            <a:picLocks noChangeAspect="1"/>
          </p:cNvPicPr>
          <p:nvPr/>
        </p:nvPicPr>
        <p:blipFill>
          <a:blip r:embed="rId5"/>
          <a:stretch>
            <a:fillRect/>
          </a:stretch>
        </p:blipFill>
        <p:spPr>
          <a:xfrm>
            <a:off x="10785627" y="5096005"/>
            <a:ext cx="1205241" cy="644285"/>
          </a:xfrm>
          <a:prstGeom prst="rect">
            <a:avLst/>
          </a:prstGeom>
        </p:spPr>
      </p:pic>
      <p:pic>
        <p:nvPicPr>
          <p:cNvPr id="8194" name="Picture 2">
            <a:extLst>
              <a:ext uri="{FF2B5EF4-FFF2-40B4-BE49-F238E27FC236}">
                <a16:creationId xmlns:a16="http://schemas.microsoft.com/office/drawing/2014/main" id="{FBCB2B47-1ED8-496B-9FF3-432D519B1E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46724" y="5990587"/>
            <a:ext cx="1386191" cy="689504"/>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34">
            <a:extLst>
              <a:ext uri="{FF2B5EF4-FFF2-40B4-BE49-F238E27FC236}">
                <a16:creationId xmlns:a16="http://schemas.microsoft.com/office/drawing/2014/main" id="{9D61E2F3-EFE6-418B-9479-031609DB24F6}"/>
              </a:ext>
            </a:extLst>
          </p:cNvPr>
          <p:cNvPicPr>
            <a:picLocks noChangeAspect="1"/>
          </p:cNvPicPr>
          <p:nvPr/>
        </p:nvPicPr>
        <p:blipFill>
          <a:blip r:embed="rId7"/>
          <a:stretch>
            <a:fillRect/>
          </a:stretch>
        </p:blipFill>
        <p:spPr>
          <a:xfrm>
            <a:off x="8878437" y="241151"/>
            <a:ext cx="1027219" cy="1021496"/>
          </a:xfrm>
          <a:prstGeom prst="rect">
            <a:avLst/>
          </a:prstGeom>
        </p:spPr>
      </p:pic>
      <p:pic>
        <p:nvPicPr>
          <p:cNvPr id="37" name="图片 36">
            <a:extLst>
              <a:ext uri="{FF2B5EF4-FFF2-40B4-BE49-F238E27FC236}">
                <a16:creationId xmlns:a16="http://schemas.microsoft.com/office/drawing/2014/main" id="{FAD181B8-5842-4AAE-B07B-4321DF353DC7}"/>
              </a:ext>
            </a:extLst>
          </p:cNvPr>
          <p:cNvPicPr>
            <a:picLocks noChangeAspect="1"/>
          </p:cNvPicPr>
          <p:nvPr/>
        </p:nvPicPr>
        <p:blipFill>
          <a:blip r:embed="rId8"/>
          <a:stretch>
            <a:fillRect/>
          </a:stretch>
        </p:blipFill>
        <p:spPr>
          <a:xfrm>
            <a:off x="8977401" y="3569501"/>
            <a:ext cx="1034109" cy="1047775"/>
          </a:xfrm>
          <a:prstGeom prst="rect">
            <a:avLst/>
          </a:prstGeom>
        </p:spPr>
      </p:pic>
      <p:pic>
        <p:nvPicPr>
          <p:cNvPr id="39" name="图片 38">
            <a:extLst>
              <a:ext uri="{FF2B5EF4-FFF2-40B4-BE49-F238E27FC236}">
                <a16:creationId xmlns:a16="http://schemas.microsoft.com/office/drawing/2014/main" id="{A4FF8F55-6545-401A-A7A8-EFB7EF925F8A}"/>
              </a:ext>
            </a:extLst>
          </p:cNvPr>
          <p:cNvPicPr>
            <a:picLocks noChangeAspect="1"/>
          </p:cNvPicPr>
          <p:nvPr/>
        </p:nvPicPr>
        <p:blipFill>
          <a:blip r:embed="rId9"/>
          <a:stretch>
            <a:fillRect/>
          </a:stretch>
        </p:blipFill>
        <p:spPr>
          <a:xfrm>
            <a:off x="8878437" y="1293884"/>
            <a:ext cx="1068823" cy="1078349"/>
          </a:xfrm>
          <a:prstGeom prst="rect">
            <a:avLst/>
          </a:prstGeom>
        </p:spPr>
      </p:pic>
      <p:pic>
        <p:nvPicPr>
          <p:cNvPr id="41" name="图片 40">
            <a:extLst>
              <a:ext uri="{FF2B5EF4-FFF2-40B4-BE49-F238E27FC236}">
                <a16:creationId xmlns:a16="http://schemas.microsoft.com/office/drawing/2014/main" id="{2E675BEF-ADFD-4943-8AAE-F0CFB32A858C}"/>
              </a:ext>
            </a:extLst>
          </p:cNvPr>
          <p:cNvPicPr>
            <a:picLocks noChangeAspect="1"/>
          </p:cNvPicPr>
          <p:nvPr/>
        </p:nvPicPr>
        <p:blipFill>
          <a:blip r:embed="rId10"/>
          <a:stretch>
            <a:fillRect/>
          </a:stretch>
        </p:blipFill>
        <p:spPr>
          <a:xfrm>
            <a:off x="8977400" y="2430885"/>
            <a:ext cx="1034110" cy="1031315"/>
          </a:xfrm>
          <a:prstGeom prst="rect">
            <a:avLst/>
          </a:prstGeom>
        </p:spPr>
      </p:pic>
      <p:pic>
        <p:nvPicPr>
          <p:cNvPr id="8196" name="Picture 4">
            <a:extLst>
              <a:ext uri="{FF2B5EF4-FFF2-40B4-BE49-F238E27FC236}">
                <a16:creationId xmlns:a16="http://schemas.microsoft.com/office/drawing/2014/main" id="{56178BD3-2C5E-4ABB-A60F-E1EC539899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13498" y="4735344"/>
            <a:ext cx="1047775" cy="1047775"/>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5CBEE9C5-8C86-4411-9F05-6C6AB46E8BB4}"/>
              </a:ext>
            </a:extLst>
          </p:cNvPr>
          <p:cNvPicPr>
            <a:picLocks noChangeAspect="1"/>
          </p:cNvPicPr>
          <p:nvPr/>
        </p:nvPicPr>
        <p:blipFill>
          <a:blip r:embed="rId12"/>
          <a:stretch>
            <a:fillRect/>
          </a:stretch>
        </p:blipFill>
        <p:spPr>
          <a:xfrm>
            <a:off x="10523037" y="1596382"/>
            <a:ext cx="1668963" cy="360702"/>
          </a:xfrm>
          <a:prstGeom prst="rect">
            <a:avLst/>
          </a:prstGeom>
        </p:spPr>
      </p:pic>
      <p:pic>
        <p:nvPicPr>
          <p:cNvPr id="5" name="图片 4">
            <a:extLst>
              <a:ext uri="{FF2B5EF4-FFF2-40B4-BE49-F238E27FC236}">
                <a16:creationId xmlns:a16="http://schemas.microsoft.com/office/drawing/2014/main" id="{F231870A-D353-4E6D-BA40-6F82C657A6BD}"/>
              </a:ext>
            </a:extLst>
          </p:cNvPr>
          <p:cNvPicPr>
            <a:picLocks noChangeAspect="1"/>
          </p:cNvPicPr>
          <p:nvPr/>
        </p:nvPicPr>
        <p:blipFill>
          <a:blip r:embed="rId13"/>
          <a:stretch>
            <a:fillRect/>
          </a:stretch>
        </p:blipFill>
        <p:spPr>
          <a:xfrm>
            <a:off x="10536466" y="2197830"/>
            <a:ext cx="1593103" cy="579753"/>
          </a:xfrm>
          <a:prstGeom prst="rect">
            <a:avLst/>
          </a:prstGeom>
        </p:spPr>
      </p:pic>
      <p:pic>
        <p:nvPicPr>
          <p:cNvPr id="6" name="图片 5">
            <a:extLst>
              <a:ext uri="{FF2B5EF4-FFF2-40B4-BE49-F238E27FC236}">
                <a16:creationId xmlns:a16="http://schemas.microsoft.com/office/drawing/2014/main" id="{DC190D93-08DE-4F75-80A8-F98369F527BD}"/>
              </a:ext>
            </a:extLst>
          </p:cNvPr>
          <p:cNvPicPr>
            <a:picLocks noChangeAspect="1"/>
          </p:cNvPicPr>
          <p:nvPr/>
        </p:nvPicPr>
        <p:blipFill>
          <a:blip r:embed="rId14"/>
          <a:stretch>
            <a:fillRect/>
          </a:stretch>
        </p:blipFill>
        <p:spPr>
          <a:xfrm>
            <a:off x="10603253" y="2945869"/>
            <a:ext cx="1508530" cy="342645"/>
          </a:xfrm>
          <a:prstGeom prst="rect">
            <a:avLst/>
          </a:prstGeom>
        </p:spPr>
      </p:pic>
      <p:pic>
        <p:nvPicPr>
          <p:cNvPr id="26" name="图片 25">
            <a:extLst>
              <a:ext uri="{FF2B5EF4-FFF2-40B4-BE49-F238E27FC236}">
                <a16:creationId xmlns:a16="http://schemas.microsoft.com/office/drawing/2014/main" id="{86F7118C-648E-4DC4-97FF-9CCC38E56623}"/>
              </a:ext>
            </a:extLst>
          </p:cNvPr>
          <p:cNvPicPr>
            <a:picLocks noChangeAspect="1"/>
          </p:cNvPicPr>
          <p:nvPr/>
        </p:nvPicPr>
        <p:blipFill>
          <a:blip r:embed="rId15"/>
          <a:stretch>
            <a:fillRect/>
          </a:stretch>
        </p:blipFill>
        <p:spPr>
          <a:xfrm>
            <a:off x="9117187" y="5876916"/>
            <a:ext cx="944086" cy="942573"/>
          </a:xfrm>
          <a:prstGeom prst="rect">
            <a:avLst/>
          </a:prstGeom>
        </p:spPr>
      </p:pic>
      <p:sp>
        <p:nvSpPr>
          <p:cNvPr id="38" name="矩形: 圆角 37">
            <a:extLst>
              <a:ext uri="{FF2B5EF4-FFF2-40B4-BE49-F238E27FC236}">
                <a16:creationId xmlns:a16="http://schemas.microsoft.com/office/drawing/2014/main" id="{8A9E1D47-5FF2-430B-91E3-7EA490F23B60}"/>
              </a:ext>
            </a:extLst>
          </p:cNvPr>
          <p:cNvSpPr/>
          <p:nvPr/>
        </p:nvSpPr>
        <p:spPr>
          <a:xfrm>
            <a:off x="3929207" y="2292423"/>
            <a:ext cx="1966111" cy="1011524"/>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D669FC0A-4417-4210-BE72-13202BB10B31}"/>
              </a:ext>
            </a:extLst>
          </p:cNvPr>
          <p:cNvSpPr txBox="1"/>
          <p:nvPr/>
        </p:nvSpPr>
        <p:spPr>
          <a:xfrm>
            <a:off x="4074641" y="2303423"/>
            <a:ext cx="1747368" cy="92333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PSI</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Tony </a:t>
            </a:r>
            <a:r>
              <a:rPr lang="en-US" altLang="zh-CN" dirty="0" err="1">
                <a:latin typeface="Arial" panose="020B0604020202020204" pitchFamily="34" charset="0"/>
                <a:cs typeface="Arial" panose="020B0604020202020204" pitchFamily="34" charset="0"/>
              </a:rPr>
              <a:t>Shiroka</a:t>
            </a:r>
            <a:endParaRPr lang="en-US" altLang="zh-CN" dirty="0">
              <a:latin typeface="Arial" panose="020B0604020202020204" pitchFamily="34" charset="0"/>
              <a:cs typeface="Arial" panose="020B0604020202020204" pitchFamily="34" charset="0"/>
            </a:endParaRPr>
          </a:p>
        </p:txBody>
      </p:sp>
      <p:sp>
        <p:nvSpPr>
          <p:cNvPr id="42" name="矩形: 圆角 41">
            <a:extLst>
              <a:ext uri="{FF2B5EF4-FFF2-40B4-BE49-F238E27FC236}">
                <a16:creationId xmlns:a16="http://schemas.microsoft.com/office/drawing/2014/main" id="{3E63E210-F6A9-42C1-9779-351ADADB34B0}"/>
              </a:ext>
            </a:extLst>
          </p:cNvPr>
          <p:cNvSpPr/>
          <p:nvPr/>
        </p:nvSpPr>
        <p:spPr>
          <a:xfrm>
            <a:off x="6309535" y="517240"/>
            <a:ext cx="1966111" cy="1209448"/>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07C18287-DF15-42F5-8E29-BD9A951D8A4B}"/>
              </a:ext>
            </a:extLst>
          </p:cNvPr>
          <p:cNvSpPr txBox="1"/>
          <p:nvPr/>
        </p:nvSpPr>
        <p:spPr>
          <a:xfrm>
            <a:off x="6454968" y="528240"/>
            <a:ext cx="1908893" cy="1200329"/>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TRIUMF</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Xiyang Li</a:t>
            </a:r>
          </a:p>
          <a:p>
            <a:r>
              <a:rPr lang="en-US" altLang="zh-CN" dirty="0">
                <a:latin typeface="Arial" panose="020B0604020202020204" pitchFamily="34" charset="0"/>
                <a:cs typeface="Arial" panose="020B0604020202020204" pitchFamily="34" charset="0"/>
              </a:rPr>
              <a:t>Sarah </a:t>
            </a:r>
            <a:r>
              <a:rPr lang="en-US" altLang="zh-CN" dirty="0" err="1">
                <a:latin typeface="Arial" panose="020B0604020202020204" pitchFamily="34" charset="0"/>
                <a:cs typeface="Arial" panose="020B0604020202020204" pitchFamily="34" charset="0"/>
              </a:rPr>
              <a:t>Dunsiger</a:t>
            </a:r>
            <a:endParaRPr lang="en-US" altLang="zh-CN" dirty="0">
              <a:latin typeface="Arial" panose="020B0604020202020204" pitchFamily="34" charset="0"/>
              <a:cs typeface="Arial" panose="020B0604020202020204" pitchFamily="34" charset="0"/>
            </a:endParaRPr>
          </a:p>
        </p:txBody>
      </p:sp>
      <p:sp>
        <p:nvSpPr>
          <p:cNvPr id="44" name="矩形: 圆角 43">
            <a:extLst>
              <a:ext uri="{FF2B5EF4-FFF2-40B4-BE49-F238E27FC236}">
                <a16:creationId xmlns:a16="http://schemas.microsoft.com/office/drawing/2014/main" id="{8F377776-3D66-46B4-AA6B-3DC429E5F03E}"/>
              </a:ext>
            </a:extLst>
          </p:cNvPr>
          <p:cNvSpPr/>
          <p:nvPr/>
        </p:nvSpPr>
        <p:spPr>
          <a:xfrm>
            <a:off x="6448674" y="2045786"/>
            <a:ext cx="1720795" cy="1011524"/>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C7FC34C5-953E-4C1E-B8B0-E2E0B56F139F}"/>
              </a:ext>
            </a:extLst>
          </p:cNvPr>
          <p:cNvSpPr txBox="1"/>
          <p:nvPr/>
        </p:nvSpPr>
        <p:spPr>
          <a:xfrm>
            <a:off x="6594108" y="2056786"/>
            <a:ext cx="1529345" cy="92333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ECNU</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Tian Shang</a:t>
            </a:r>
          </a:p>
        </p:txBody>
      </p:sp>
      <p:sp>
        <p:nvSpPr>
          <p:cNvPr id="46" name="矩形: 圆角 45">
            <a:extLst>
              <a:ext uri="{FF2B5EF4-FFF2-40B4-BE49-F238E27FC236}">
                <a16:creationId xmlns:a16="http://schemas.microsoft.com/office/drawing/2014/main" id="{00CF499A-A08D-41A8-80E0-3F9844631FCC}"/>
              </a:ext>
            </a:extLst>
          </p:cNvPr>
          <p:cNvSpPr/>
          <p:nvPr/>
        </p:nvSpPr>
        <p:spPr>
          <a:xfrm>
            <a:off x="3887471" y="536652"/>
            <a:ext cx="1966111" cy="1456250"/>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944F4B72-5A0D-4D1F-8B14-4B4793F04833}"/>
              </a:ext>
            </a:extLst>
          </p:cNvPr>
          <p:cNvSpPr txBox="1"/>
          <p:nvPr/>
        </p:nvSpPr>
        <p:spPr>
          <a:xfrm>
            <a:off x="3976054" y="515574"/>
            <a:ext cx="1908893" cy="1477328"/>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ISIS</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D. T. </a:t>
            </a:r>
            <a:r>
              <a:rPr lang="en-US" altLang="zh-CN" dirty="0" err="1">
                <a:latin typeface="Arial" panose="020B0604020202020204" pitchFamily="34" charset="0"/>
                <a:cs typeface="Arial" panose="020B0604020202020204" pitchFamily="34" charset="0"/>
              </a:rPr>
              <a:t>Adroja</a:t>
            </a:r>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Peter J. Baker</a:t>
            </a:r>
          </a:p>
          <a:p>
            <a:r>
              <a:rPr lang="en-US" altLang="zh-CN" dirty="0">
                <a:latin typeface="Arial" panose="020B0604020202020204" pitchFamily="34" charset="0"/>
                <a:cs typeface="Arial" panose="020B0604020202020204" pitchFamily="34" charset="0"/>
              </a:rPr>
              <a:t>T. G. Perring</a:t>
            </a:r>
          </a:p>
        </p:txBody>
      </p:sp>
      <p:sp>
        <p:nvSpPr>
          <p:cNvPr id="28" name="左大括号 27">
            <a:extLst>
              <a:ext uri="{FF2B5EF4-FFF2-40B4-BE49-F238E27FC236}">
                <a16:creationId xmlns:a16="http://schemas.microsoft.com/office/drawing/2014/main" id="{C44A44ED-40D4-42D0-AE75-24B0DE4C76AE}"/>
              </a:ext>
            </a:extLst>
          </p:cNvPr>
          <p:cNvSpPr/>
          <p:nvPr/>
        </p:nvSpPr>
        <p:spPr>
          <a:xfrm>
            <a:off x="3638944" y="930098"/>
            <a:ext cx="148715" cy="2127212"/>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06FB2B83-0D57-46D3-BF8D-936BD9E32A70}"/>
              </a:ext>
            </a:extLst>
          </p:cNvPr>
          <p:cNvSpPr txBox="1"/>
          <p:nvPr/>
        </p:nvSpPr>
        <p:spPr>
          <a:xfrm>
            <a:off x="2244740" y="1521408"/>
            <a:ext cx="1465051" cy="646331"/>
          </a:xfrm>
          <a:prstGeom prst="rect">
            <a:avLst/>
          </a:prstGeom>
          <a:noFill/>
        </p:spPr>
        <p:txBody>
          <a:bodyPr wrap="square" rtlCol="0">
            <a:spAutoFit/>
          </a:bodyPr>
          <a:lstStyle/>
          <a:p>
            <a:pPr algn="ctr"/>
            <a:r>
              <a:rPr lang="el-GR" altLang="zh-CN" b="1" dirty="0">
                <a:solidFill>
                  <a:srgbClr val="FF0000"/>
                </a:solidFill>
                <a:latin typeface="Arial" panose="020B0604020202020204" pitchFamily="34" charset="0"/>
                <a:cs typeface="Arial" panose="020B0604020202020204" pitchFamily="34" charset="0"/>
              </a:rPr>
              <a:t>μ</a:t>
            </a:r>
            <a:r>
              <a:rPr lang="en-US" altLang="zh-CN" b="1" dirty="0">
                <a:solidFill>
                  <a:srgbClr val="FF0000"/>
                </a:solidFill>
                <a:latin typeface="Arial" panose="020B0604020202020204" pitchFamily="34" charset="0"/>
                <a:cs typeface="Arial" panose="020B0604020202020204" pitchFamily="34" charset="0"/>
              </a:rPr>
              <a:t>SR</a:t>
            </a:r>
          </a:p>
          <a:p>
            <a:pPr algn="ctr"/>
            <a:r>
              <a:rPr lang="en-US" altLang="zh-CN" b="1" dirty="0">
                <a:solidFill>
                  <a:srgbClr val="FF0000"/>
                </a:solidFill>
                <a:latin typeface="Arial" panose="020B0604020202020204" pitchFamily="34" charset="0"/>
                <a:cs typeface="Arial" panose="020B0604020202020204" pitchFamily="34" charset="0"/>
              </a:rPr>
              <a:t>experiment</a:t>
            </a:r>
            <a:endParaRPr lang="zh-CN" altLang="en-US" b="1" dirty="0">
              <a:solidFill>
                <a:srgbClr val="FF0000"/>
              </a:solidFill>
              <a:latin typeface="Arial" panose="020B0604020202020204" pitchFamily="34" charset="0"/>
              <a:cs typeface="Arial" panose="020B0604020202020204" pitchFamily="34" charset="0"/>
            </a:endParaRPr>
          </a:p>
        </p:txBody>
      </p:sp>
      <p:sp>
        <p:nvSpPr>
          <p:cNvPr id="32" name="矩形 31">
            <a:extLst>
              <a:ext uri="{FF2B5EF4-FFF2-40B4-BE49-F238E27FC236}">
                <a16:creationId xmlns:a16="http://schemas.microsoft.com/office/drawing/2014/main" id="{8B77E5FE-2715-4914-871D-639825EF0B64}"/>
              </a:ext>
            </a:extLst>
          </p:cNvPr>
          <p:cNvSpPr/>
          <p:nvPr/>
        </p:nvSpPr>
        <p:spPr>
          <a:xfrm>
            <a:off x="3814162" y="241151"/>
            <a:ext cx="4571496" cy="3145661"/>
          </a:xfrm>
          <a:prstGeom prst="rect">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93360788-9F74-400E-B4B0-C6EF15336F74}"/>
              </a:ext>
            </a:extLst>
          </p:cNvPr>
          <p:cNvSpPr/>
          <p:nvPr/>
        </p:nvSpPr>
        <p:spPr>
          <a:xfrm>
            <a:off x="4089332" y="3777960"/>
            <a:ext cx="4696859" cy="3050014"/>
          </a:xfrm>
          <a:prstGeom prst="rect">
            <a:avLst/>
          </a:prstGeom>
          <a:noFill/>
          <a:ln w="254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左大括号 48">
            <a:extLst>
              <a:ext uri="{FF2B5EF4-FFF2-40B4-BE49-F238E27FC236}">
                <a16:creationId xmlns:a16="http://schemas.microsoft.com/office/drawing/2014/main" id="{D3C087F2-D979-4B29-85B7-E0B4E589527C}"/>
              </a:ext>
            </a:extLst>
          </p:cNvPr>
          <p:cNvSpPr/>
          <p:nvPr/>
        </p:nvSpPr>
        <p:spPr>
          <a:xfrm>
            <a:off x="3915036" y="4201182"/>
            <a:ext cx="148715" cy="2127212"/>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E2D3E6F9-B4FE-4E4A-864C-722EA4C9B936}"/>
              </a:ext>
            </a:extLst>
          </p:cNvPr>
          <p:cNvSpPr txBox="1"/>
          <p:nvPr/>
        </p:nvSpPr>
        <p:spPr>
          <a:xfrm>
            <a:off x="2520832" y="4792492"/>
            <a:ext cx="1465051" cy="646331"/>
          </a:xfrm>
          <a:prstGeom prst="rect">
            <a:avLst/>
          </a:prstGeom>
          <a:noFill/>
        </p:spPr>
        <p:txBody>
          <a:bodyPr wrap="square" rtlCol="0">
            <a:spAutoFit/>
          </a:bodyPr>
          <a:lstStyle/>
          <a:p>
            <a:pPr algn="ctr"/>
            <a:r>
              <a:rPr lang="en-US" altLang="zh-CN" b="1" dirty="0">
                <a:solidFill>
                  <a:srgbClr val="FF0000"/>
                </a:solidFill>
                <a:latin typeface="Arial" panose="020B0604020202020204" pitchFamily="34" charset="0"/>
                <a:cs typeface="Arial" panose="020B0604020202020204" pitchFamily="34" charset="0"/>
              </a:rPr>
              <a:t>Neutron</a:t>
            </a:r>
          </a:p>
          <a:p>
            <a:pPr algn="ctr"/>
            <a:r>
              <a:rPr lang="en-US" altLang="zh-CN" b="1" dirty="0">
                <a:solidFill>
                  <a:srgbClr val="FF0000"/>
                </a:solidFill>
                <a:latin typeface="Arial" panose="020B0604020202020204" pitchFamily="34" charset="0"/>
                <a:cs typeface="Arial" panose="020B0604020202020204" pitchFamily="34" charset="0"/>
              </a:rPr>
              <a:t>experiment</a:t>
            </a:r>
            <a:endParaRPr lang="zh-CN" altLang="en-US" b="1" dirty="0">
              <a:solidFill>
                <a:srgbClr val="FF0000"/>
              </a:solidFill>
              <a:latin typeface="Arial" panose="020B0604020202020204" pitchFamily="34" charset="0"/>
              <a:cs typeface="Arial" panose="020B0604020202020204" pitchFamily="34" charset="0"/>
            </a:endParaRPr>
          </a:p>
        </p:txBody>
      </p:sp>
      <p:sp>
        <p:nvSpPr>
          <p:cNvPr id="51" name="矩形: 圆角 50">
            <a:extLst>
              <a:ext uri="{FF2B5EF4-FFF2-40B4-BE49-F238E27FC236}">
                <a16:creationId xmlns:a16="http://schemas.microsoft.com/office/drawing/2014/main" id="{23D14AE1-0B04-4F57-8C62-BFECFB21BA0D}"/>
              </a:ext>
            </a:extLst>
          </p:cNvPr>
          <p:cNvSpPr/>
          <p:nvPr/>
        </p:nvSpPr>
        <p:spPr>
          <a:xfrm>
            <a:off x="469083" y="2666170"/>
            <a:ext cx="1626100" cy="1881847"/>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文本框 51">
            <a:extLst>
              <a:ext uri="{FF2B5EF4-FFF2-40B4-BE49-F238E27FC236}">
                <a16:creationId xmlns:a16="http://schemas.microsoft.com/office/drawing/2014/main" id="{6AA5F123-E37E-4A2F-ACB8-71075B0B0E95}"/>
              </a:ext>
            </a:extLst>
          </p:cNvPr>
          <p:cNvSpPr txBox="1"/>
          <p:nvPr/>
        </p:nvSpPr>
        <p:spPr>
          <a:xfrm>
            <a:off x="499545" y="2719837"/>
            <a:ext cx="1908894" cy="1754326"/>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RUC (Theory)</a:t>
            </a:r>
          </a:p>
          <a:p>
            <a:endParaRPr lang="en-US" altLang="zh-CN" dirty="0">
              <a:latin typeface="Arial" panose="020B0604020202020204" pitchFamily="34" charset="0"/>
              <a:cs typeface="Arial" panose="020B0604020202020204" pitchFamily="34" charset="0"/>
            </a:endParaRPr>
          </a:p>
          <a:p>
            <a:r>
              <a:rPr lang="en-US" altLang="zh-CN" dirty="0" err="1">
                <a:latin typeface="Arial" panose="020B0604020202020204" pitchFamily="34" charset="0"/>
                <a:cs typeface="Arial" panose="020B0604020202020204" pitchFamily="34" charset="0"/>
              </a:rPr>
              <a:t>Qirong</a:t>
            </a:r>
            <a:r>
              <a:rPr lang="en-US" altLang="zh-CN" dirty="0">
                <a:latin typeface="Arial" panose="020B0604020202020204" pitchFamily="34" charset="0"/>
                <a:cs typeface="Arial" panose="020B0604020202020204" pitchFamily="34" charset="0"/>
              </a:rPr>
              <a:t> Zhao,</a:t>
            </a:r>
          </a:p>
          <a:p>
            <a:r>
              <a:rPr lang="en-US" altLang="zh-CN" dirty="0" err="1">
                <a:latin typeface="Arial" panose="020B0604020202020204" pitchFamily="34" charset="0"/>
                <a:cs typeface="Arial" panose="020B0604020202020204" pitchFamily="34" charset="0"/>
              </a:rPr>
              <a:t>Guijing</a:t>
            </a:r>
            <a:r>
              <a:rPr lang="en-US" altLang="zh-CN" dirty="0">
                <a:latin typeface="Arial" panose="020B0604020202020204" pitchFamily="34" charset="0"/>
                <a:cs typeface="Arial" panose="020B0604020202020204" pitchFamily="34" charset="0"/>
              </a:rPr>
              <a:t> Duan,</a:t>
            </a:r>
          </a:p>
          <a:p>
            <a:r>
              <a:rPr lang="en-US" altLang="zh-CN" dirty="0">
                <a:latin typeface="Arial" panose="020B0604020202020204" pitchFamily="34" charset="0"/>
                <a:cs typeface="Arial" panose="020B0604020202020204" pitchFamily="34" charset="0"/>
              </a:rPr>
              <a:t>Rong Yu,</a:t>
            </a:r>
          </a:p>
          <a:p>
            <a:r>
              <a:rPr lang="en-US" altLang="zh-CN" dirty="0" err="1">
                <a:latin typeface="Arial" panose="020B0604020202020204" pitchFamily="34" charset="0"/>
                <a:cs typeface="Arial" panose="020B0604020202020204" pitchFamily="34" charset="0"/>
              </a:rPr>
              <a:t>Zhengxin</a:t>
            </a:r>
            <a:r>
              <a:rPr lang="en-US" altLang="zh-CN" dirty="0">
                <a:latin typeface="Arial" panose="020B0604020202020204" pitchFamily="34" charset="0"/>
                <a:cs typeface="Arial" panose="020B0604020202020204" pitchFamily="34" charset="0"/>
              </a:rPr>
              <a:t> Liu</a:t>
            </a:r>
          </a:p>
        </p:txBody>
      </p:sp>
      <p:pic>
        <p:nvPicPr>
          <p:cNvPr id="9" name="图片 8">
            <a:extLst>
              <a:ext uri="{FF2B5EF4-FFF2-40B4-BE49-F238E27FC236}">
                <a16:creationId xmlns:a16="http://schemas.microsoft.com/office/drawing/2014/main" id="{E8142A16-A76C-47AC-B8FB-561EAB8A0B27}"/>
              </a:ext>
            </a:extLst>
          </p:cNvPr>
          <p:cNvPicPr>
            <a:picLocks noChangeAspect="1"/>
          </p:cNvPicPr>
          <p:nvPr/>
        </p:nvPicPr>
        <p:blipFill>
          <a:blip r:embed="rId16"/>
          <a:stretch>
            <a:fillRect/>
          </a:stretch>
        </p:blipFill>
        <p:spPr>
          <a:xfrm>
            <a:off x="10554251" y="3610714"/>
            <a:ext cx="1575317" cy="509031"/>
          </a:xfrm>
          <a:prstGeom prst="rect">
            <a:avLst/>
          </a:prstGeom>
        </p:spPr>
      </p:pic>
      <p:sp>
        <p:nvSpPr>
          <p:cNvPr id="53" name="矩形: 圆角 52">
            <a:extLst>
              <a:ext uri="{FF2B5EF4-FFF2-40B4-BE49-F238E27FC236}">
                <a16:creationId xmlns:a16="http://schemas.microsoft.com/office/drawing/2014/main" id="{114C4F10-F071-4397-8686-A20DCCA6F431}"/>
              </a:ext>
            </a:extLst>
          </p:cNvPr>
          <p:cNvSpPr/>
          <p:nvPr/>
        </p:nvSpPr>
        <p:spPr>
          <a:xfrm>
            <a:off x="4163494" y="3876260"/>
            <a:ext cx="2136109" cy="1081215"/>
          </a:xfrm>
          <a:prstGeom prst="round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EB6A70C0-5359-496D-BDA3-CF843B9D6FE1}"/>
              </a:ext>
            </a:extLst>
          </p:cNvPr>
          <p:cNvSpPr txBox="1"/>
          <p:nvPr/>
        </p:nvSpPr>
        <p:spPr>
          <a:xfrm>
            <a:off x="4228292" y="3945106"/>
            <a:ext cx="1980357" cy="92333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ANSTO</a:t>
            </a:r>
          </a:p>
          <a:p>
            <a:endParaRPr lang="en-US" altLang="zh-CN" dirty="0">
              <a:latin typeface="Arial" panose="020B0604020202020204" pitchFamily="34" charset="0"/>
              <a:cs typeface="Arial" panose="020B0604020202020204" pitchFamily="34" charset="0"/>
            </a:endParaRPr>
          </a:p>
          <a:p>
            <a:r>
              <a:rPr lang="en-US" altLang="zh-CN" dirty="0" err="1">
                <a:latin typeface="Arial" panose="020B0604020202020204" pitchFamily="34" charset="0"/>
                <a:cs typeface="Arial" panose="020B0604020202020204" pitchFamily="34" charset="0"/>
              </a:rPr>
              <a:t>Guochu</a:t>
            </a:r>
            <a:r>
              <a:rPr lang="en-US" altLang="zh-CN" dirty="0">
                <a:latin typeface="Arial" panose="020B0604020202020204" pitchFamily="34" charset="0"/>
                <a:cs typeface="Arial" panose="020B0604020202020204" pitchFamily="34" charset="0"/>
              </a:rPr>
              <a:t> Deng</a:t>
            </a:r>
          </a:p>
        </p:txBody>
      </p:sp>
    </p:spTree>
    <p:extLst>
      <p:ext uri="{BB962C8B-B14F-4D97-AF65-F5344CB8AC3E}">
        <p14:creationId xmlns:p14="http://schemas.microsoft.com/office/powerpoint/2010/main" val="4114821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3BBA84E5-4D0D-43B2-B9E2-1B441CAF569A}"/>
              </a:ext>
            </a:extLst>
          </p:cNvPr>
          <p:cNvSpPr>
            <a:spLocks noGrp="1"/>
          </p:cNvSpPr>
          <p:nvPr>
            <p:ph type="body" sz="quarter" idx="10"/>
          </p:nvPr>
        </p:nvSpPr>
        <p:spPr>
          <a:xfrm>
            <a:off x="826452" y="2502183"/>
            <a:ext cx="5446243" cy="1648528"/>
          </a:xfrm>
        </p:spPr>
        <p:txBody>
          <a:bodyPr/>
          <a:lstStyle/>
          <a:p>
            <a:r>
              <a:rPr lang="en-US" altLang="zh-CN" sz="4400" dirty="0"/>
              <a:t>Thanks for your attention!</a:t>
            </a:r>
            <a:endParaRPr lang="zh-CN" altLang="en-US" sz="4400" dirty="0"/>
          </a:p>
        </p:txBody>
      </p:sp>
    </p:spTree>
    <p:extLst>
      <p:ext uri="{BB962C8B-B14F-4D97-AF65-F5344CB8AC3E}">
        <p14:creationId xmlns:p14="http://schemas.microsoft.com/office/powerpoint/2010/main" val="429434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B6624C-6AAF-4A6F-8C64-3E94F6ABFC4A}"/>
              </a:ext>
            </a:extLst>
          </p:cNvPr>
          <p:cNvPicPr>
            <a:picLocks noChangeAspect="1"/>
          </p:cNvPicPr>
          <p:nvPr/>
        </p:nvPicPr>
        <p:blipFill rotWithShape="1">
          <a:blip r:embed="rId2"/>
          <a:srcRect l="50321"/>
          <a:stretch/>
        </p:blipFill>
        <p:spPr>
          <a:xfrm>
            <a:off x="372641" y="372459"/>
            <a:ext cx="3428247" cy="2781558"/>
          </a:xfrm>
          <a:prstGeom prst="rect">
            <a:avLst/>
          </a:prstGeom>
        </p:spPr>
      </p:pic>
      <p:pic>
        <p:nvPicPr>
          <p:cNvPr id="19" name="图片 18">
            <a:extLst>
              <a:ext uri="{FF2B5EF4-FFF2-40B4-BE49-F238E27FC236}">
                <a16:creationId xmlns:a16="http://schemas.microsoft.com/office/drawing/2014/main" id="{DBA1C9EA-62ED-4B13-8639-C35F4F473025}"/>
              </a:ext>
            </a:extLst>
          </p:cNvPr>
          <p:cNvPicPr>
            <a:picLocks noChangeAspect="1"/>
          </p:cNvPicPr>
          <p:nvPr/>
        </p:nvPicPr>
        <p:blipFill>
          <a:blip r:embed="rId3"/>
          <a:stretch>
            <a:fillRect/>
          </a:stretch>
        </p:blipFill>
        <p:spPr>
          <a:xfrm>
            <a:off x="469106" y="3581400"/>
            <a:ext cx="3011946" cy="3043556"/>
          </a:xfrm>
          <a:prstGeom prst="rect">
            <a:avLst/>
          </a:prstGeom>
        </p:spPr>
      </p:pic>
      <p:sp>
        <p:nvSpPr>
          <p:cNvPr id="21" name="文本框 20">
            <a:extLst>
              <a:ext uri="{FF2B5EF4-FFF2-40B4-BE49-F238E27FC236}">
                <a16:creationId xmlns:a16="http://schemas.microsoft.com/office/drawing/2014/main" id="{7223769F-8F28-4944-A531-BA40406861D4}"/>
              </a:ext>
            </a:extLst>
          </p:cNvPr>
          <p:cNvSpPr txBox="1"/>
          <p:nvPr/>
        </p:nvSpPr>
        <p:spPr>
          <a:xfrm>
            <a:off x="651587" y="6576817"/>
            <a:ext cx="2648855"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PRB </a:t>
            </a:r>
            <a:r>
              <a:rPr lang="en-US" altLang="zh-CN" sz="1400" b="1" dirty="0">
                <a:latin typeface="Times New Roman" panose="02020603050405020304" pitchFamily="18" charset="0"/>
                <a:cs typeface="Times New Roman" panose="02020603050405020304" pitchFamily="18" charset="0"/>
              </a:rPr>
              <a:t>103</a:t>
            </a:r>
            <a:r>
              <a:rPr lang="en-US" altLang="zh-CN" sz="1400" dirty="0">
                <a:latin typeface="Times New Roman" panose="02020603050405020304" pitchFamily="18" charset="0"/>
                <a:cs typeface="Times New Roman" panose="02020603050405020304" pitchFamily="18" charset="0"/>
              </a:rPr>
              <a:t>, L180404 (2021)</a:t>
            </a:r>
            <a:endParaRPr lang="zh-CN" altLang="en-US" sz="1400"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C52061E4-C234-4156-8842-0F9EF1CBC325}"/>
              </a:ext>
            </a:extLst>
          </p:cNvPr>
          <p:cNvSpPr txBox="1"/>
          <p:nvPr/>
        </p:nvSpPr>
        <p:spPr>
          <a:xfrm>
            <a:off x="1062405" y="3167873"/>
            <a:ext cx="2648855"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PRL </a:t>
            </a:r>
            <a:r>
              <a:rPr lang="en-US" altLang="zh-CN" sz="1400" b="1" dirty="0">
                <a:latin typeface="Times New Roman" panose="02020603050405020304" pitchFamily="18" charset="0"/>
                <a:cs typeface="Times New Roman" panose="02020603050405020304" pitchFamily="18" charset="0"/>
              </a:rPr>
              <a:t>129</a:t>
            </a:r>
            <a:r>
              <a:rPr lang="en-US" altLang="zh-CN" sz="1400" dirty="0">
                <a:latin typeface="Times New Roman" panose="02020603050405020304" pitchFamily="18" charset="0"/>
                <a:cs typeface="Times New Roman" panose="02020603050405020304" pitchFamily="18" charset="0"/>
              </a:rPr>
              <a:t>, 147202 (2022)</a:t>
            </a:r>
            <a:endParaRPr lang="zh-CN" altLang="en-US" sz="1400" dirty="0">
              <a:latin typeface="Times New Roman" panose="02020603050405020304" pitchFamily="18" charset="0"/>
              <a:cs typeface="Times New Roman" panose="02020603050405020304" pitchFamily="18" charset="0"/>
            </a:endParaRPr>
          </a:p>
        </p:txBody>
      </p:sp>
      <p:grpSp>
        <p:nvGrpSpPr>
          <p:cNvPr id="29" name="组合 28">
            <a:extLst>
              <a:ext uri="{FF2B5EF4-FFF2-40B4-BE49-F238E27FC236}">
                <a16:creationId xmlns:a16="http://schemas.microsoft.com/office/drawing/2014/main" id="{DD7FF72A-FC3B-47CB-9201-C150A4C9691A}"/>
              </a:ext>
            </a:extLst>
          </p:cNvPr>
          <p:cNvGrpSpPr/>
          <p:nvPr/>
        </p:nvGrpSpPr>
        <p:grpSpPr>
          <a:xfrm>
            <a:off x="4878833" y="677112"/>
            <a:ext cx="7097293" cy="5581091"/>
            <a:chOff x="4878833" y="677112"/>
            <a:chExt cx="7097293" cy="5581091"/>
          </a:xfrm>
        </p:grpSpPr>
        <p:grpSp>
          <p:nvGrpSpPr>
            <p:cNvPr id="9" name="组合 8">
              <a:extLst>
                <a:ext uri="{FF2B5EF4-FFF2-40B4-BE49-F238E27FC236}">
                  <a16:creationId xmlns:a16="http://schemas.microsoft.com/office/drawing/2014/main" id="{143FF896-F54D-43FD-9388-BD61A2F99DD0}"/>
                </a:ext>
              </a:extLst>
            </p:cNvPr>
            <p:cNvGrpSpPr/>
            <p:nvPr/>
          </p:nvGrpSpPr>
          <p:grpSpPr>
            <a:xfrm>
              <a:off x="6096000" y="677112"/>
              <a:ext cx="4424424" cy="2597759"/>
              <a:chOff x="6672469" y="127294"/>
              <a:chExt cx="4424424" cy="2597759"/>
            </a:xfrm>
          </p:grpSpPr>
          <p:pic>
            <p:nvPicPr>
              <p:cNvPr id="7" name="图片 6">
                <a:extLst>
                  <a:ext uri="{FF2B5EF4-FFF2-40B4-BE49-F238E27FC236}">
                    <a16:creationId xmlns:a16="http://schemas.microsoft.com/office/drawing/2014/main" id="{4D030E36-95AD-4502-839E-4DA73EB350A5}"/>
                  </a:ext>
                </a:extLst>
              </p:cNvPr>
              <p:cNvPicPr>
                <a:picLocks noChangeAspect="1"/>
              </p:cNvPicPr>
              <p:nvPr/>
            </p:nvPicPr>
            <p:blipFill>
              <a:blip r:embed="rId4"/>
              <a:stretch>
                <a:fillRect/>
              </a:stretch>
            </p:blipFill>
            <p:spPr>
              <a:xfrm>
                <a:off x="6672469" y="127294"/>
                <a:ext cx="4424424" cy="2597759"/>
              </a:xfrm>
              <a:prstGeom prst="rect">
                <a:avLst/>
              </a:prstGeom>
            </p:spPr>
          </p:pic>
          <p:sp>
            <p:nvSpPr>
              <p:cNvPr id="8" name="文本框 7">
                <a:extLst>
                  <a:ext uri="{FF2B5EF4-FFF2-40B4-BE49-F238E27FC236}">
                    <a16:creationId xmlns:a16="http://schemas.microsoft.com/office/drawing/2014/main" id="{4822F958-001D-4C6D-A0A9-58BF13D1AFCD}"/>
                  </a:ext>
                </a:extLst>
              </p:cNvPr>
              <p:cNvSpPr txBox="1"/>
              <p:nvPr/>
            </p:nvSpPr>
            <p:spPr>
              <a:xfrm>
                <a:off x="7834446" y="127294"/>
                <a:ext cx="2100469"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M-point (0.5, 0, 1)</a:t>
                </a:r>
                <a:endParaRPr lang="zh-CN" altLang="en-US" b="1" dirty="0">
                  <a:latin typeface="Times New Roman" panose="02020603050405020304" pitchFamily="18" charset="0"/>
                  <a:cs typeface="Times New Roman" panose="02020603050405020304" pitchFamily="18" charset="0"/>
                </a:endParaRPr>
              </a:p>
            </p:txBody>
          </p:sp>
        </p:grpSp>
        <p:grpSp>
          <p:nvGrpSpPr>
            <p:cNvPr id="15" name="组合 14">
              <a:extLst>
                <a:ext uri="{FF2B5EF4-FFF2-40B4-BE49-F238E27FC236}">
                  <a16:creationId xmlns:a16="http://schemas.microsoft.com/office/drawing/2014/main" id="{D5C62880-5E34-4D21-BE33-485D643C7F2A}"/>
                </a:ext>
              </a:extLst>
            </p:cNvPr>
            <p:cNvGrpSpPr/>
            <p:nvPr/>
          </p:nvGrpSpPr>
          <p:grpSpPr>
            <a:xfrm>
              <a:off x="4878833" y="3429000"/>
              <a:ext cx="7097293" cy="2829203"/>
              <a:chOff x="4859857" y="3311197"/>
              <a:chExt cx="7097293" cy="2829203"/>
            </a:xfrm>
          </p:grpSpPr>
          <p:pic>
            <p:nvPicPr>
              <p:cNvPr id="11" name="图片 10">
                <a:extLst>
                  <a:ext uri="{FF2B5EF4-FFF2-40B4-BE49-F238E27FC236}">
                    <a16:creationId xmlns:a16="http://schemas.microsoft.com/office/drawing/2014/main" id="{D51C99C8-D852-48FC-A6D7-7198E912FF0F}"/>
                  </a:ext>
                </a:extLst>
              </p:cNvPr>
              <p:cNvPicPr>
                <a:picLocks noChangeAspect="1"/>
              </p:cNvPicPr>
              <p:nvPr/>
            </p:nvPicPr>
            <p:blipFill>
              <a:blip r:embed="rId5"/>
              <a:stretch>
                <a:fillRect/>
              </a:stretch>
            </p:blipFill>
            <p:spPr>
              <a:xfrm>
                <a:off x="4859857" y="3311197"/>
                <a:ext cx="7097293" cy="2829203"/>
              </a:xfrm>
              <a:prstGeom prst="rect">
                <a:avLst/>
              </a:prstGeom>
            </p:spPr>
          </p:pic>
          <p:sp>
            <p:nvSpPr>
              <p:cNvPr id="12" name="文本框 11">
                <a:extLst>
                  <a:ext uri="{FF2B5EF4-FFF2-40B4-BE49-F238E27FC236}">
                    <a16:creationId xmlns:a16="http://schemas.microsoft.com/office/drawing/2014/main" id="{084C43CB-E5DF-484D-BAAD-10DE7CB29009}"/>
                  </a:ext>
                </a:extLst>
              </p:cNvPr>
              <p:cNvSpPr txBox="1"/>
              <p:nvPr/>
            </p:nvSpPr>
            <p:spPr>
              <a:xfrm>
                <a:off x="6038654" y="4010181"/>
                <a:ext cx="1057885"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(0.5, 0, 1)</a:t>
                </a:r>
                <a:endParaRPr lang="zh-CN" altLang="en-US" b="1"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1DE9EEE6-7B96-4AA6-9ECB-666217CD4414}"/>
                  </a:ext>
                </a:extLst>
              </p:cNvPr>
              <p:cNvSpPr txBox="1"/>
              <p:nvPr/>
            </p:nvSpPr>
            <p:spPr>
              <a:xfrm>
                <a:off x="7655420" y="4917955"/>
                <a:ext cx="1057885"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(1, 0, 1)</a:t>
                </a:r>
                <a:endParaRPr lang="zh-CN" altLang="en-US" b="1"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5D0A9462-C62C-4A60-A97C-5D4CB4DCFF38}"/>
                  </a:ext>
                </a:extLst>
              </p:cNvPr>
              <p:cNvSpPr txBox="1"/>
              <p:nvPr/>
            </p:nvSpPr>
            <p:spPr>
              <a:xfrm>
                <a:off x="9910577" y="3745138"/>
                <a:ext cx="1057885"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(0, 0.5, 1)</a:t>
                </a:r>
                <a:endParaRPr lang="zh-CN" altLang="en-US" b="1" dirty="0">
                  <a:latin typeface="Times New Roman" panose="02020603050405020304" pitchFamily="18" charset="0"/>
                  <a:cs typeface="Times New Roman" panose="02020603050405020304" pitchFamily="18" charset="0"/>
                </a:endParaRPr>
              </a:p>
            </p:txBody>
          </p:sp>
        </p:grpSp>
        <p:sp>
          <p:nvSpPr>
            <p:cNvPr id="23" name="文本框 22">
              <a:extLst>
                <a:ext uri="{FF2B5EF4-FFF2-40B4-BE49-F238E27FC236}">
                  <a16:creationId xmlns:a16="http://schemas.microsoft.com/office/drawing/2014/main" id="{14782EAB-1142-4D70-8FB8-C827E8177599}"/>
                </a:ext>
              </a:extLst>
            </p:cNvPr>
            <p:cNvSpPr txBox="1"/>
            <p:nvPr/>
          </p:nvSpPr>
          <p:spPr>
            <a:xfrm>
              <a:off x="7407853" y="3154017"/>
              <a:ext cx="2040947"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PRR </a:t>
              </a:r>
              <a:r>
                <a:rPr lang="en-US" altLang="zh-CN" sz="1400" b="1" dirty="0">
                  <a:latin typeface="Times New Roman" panose="02020603050405020304" pitchFamily="18" charset="0"/>
                  <a:cs typeface="Times New Roman" panose="02020603050405020304" pitchFamily="18" charset="0"/>
                </a:rPr>
                <a:t>5</a:t>
              </a:r>
              <a:r>
                <a:rPr lang="en-US" altLang="zh-CN" sz="1400" dirty="0">
                  <a:latin typeface="Times New Roman" panose="02020603050405020304" pitchFamily="18" charset="0"/>
                  <a:cs typeface="Times New Roman" panose="02020603050405020304" pitchFamily="18" charset="0"/>
                </a:rPr>
                <a:t>, L022045 (2023)</a:t>
              </a:r>
              <a:endParaRPr lang="zh-CN" altLang="en-US" sz="1400"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1F8125EF-B508-44F8-8408-D4839BABA1B8}"/>
                </a:ext>
              </a:extLst>
            </p:cNvPr>
            <p:cNvSpPr txBox="1"/>
            <p:nvPr/>
          </p:nvSpPr>
          <p:spPr>
            <a:xfrm>
              <a:off x="9776250" y="677112"/>
              <a:ext cx="682245"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cs typeface="Times New Roman" panose="02020603050405020304" pitchFamily="18" charset="0"/>
                </a:rPr>
                <a:t>BT-7</a:t>
              </a:r>
              <a:endParaRPr lang="zh-CN" altLang="en-US" dirty="0">
                <a:solidFill>
                  <a:srgbClr val="FF0000"/>
                </a:solidFill>
              </a:endParaRPr>
            </a:p>
          </p:txBody>
        </p:sp>
        <p:sp>
          <p:nvSpPr>
            <p:cNvPr id="26" name="文本框 25">
              <a:extLst>
                <a:ext uri="{FF2B5EF4-FFF2-40B4-BE49-F238E27FC236}">
                  <a16:creationId xmlns:a16="http://schemas.microsoft.com/office/drawing/2014/main" id="{8FFF63E7-7014-468F-B6C6-4C44803B455F}"/>
                </a:ext>
              </a:extLst>
            </p:cNvPr>
            <p:cNvSpPr txBox="1"/>
            <p:nvPr/>
          </p:nvSpPr>
          <p:spPr>
            <a:xfrm>
              <a:off x="5413755" y="3601316"/>
              <a:ext cx="682245"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cs typeface="Times New Roman" panose="02020603050405020304" pitchFamily="18" charset="0"/>
                </a:rPr>
                <a:t>BT-7</a:t>
              </a:r>
              <a:endParaRPr lang="zh-CN" altLang="en-US" dirty="0">
                <a:solidFill>
                  <a:srgbClr val="FF0000"/>
                </a:solidFill>
              </a:endParaRPr>
            </a:p>
          </p:txBody>
        </p:sp>
        <p:sp>
          <p:nvSpPr>
            <p:cNvPr id="27" name="文本框 26">
              <a:extLst>
                <a:ext uri="{FF2B5EF4-FFF2-40B4-BE49-F238E27FC236}">
                  <a16:creationId xmlns:a16="http://schemas.microsoft.com/office/drawing/2014/main" id="{C169A39C-7A21-4C34-AFA8-F07B15665EFD}"/>
                </a:ext>
              </a:extLst>
            </p:cNvPr>
            <p:cNvSpPr txBox="1"/>
            <p:nvPr/>
          </p:nvSpPr>
          <p:spPr>
            <a:xfrm>
              <a:off x="8737104" y="3617174"/>
              <a:ext cx="682245"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cs typeface="Times New Roman" panose="02020603050405020304" pitchFamily="18" charset="0"/>
                </a:rPr>
                <a:t>BT-7</a:t>
              </a:r>
              <a:endParaRPr lang="zh-CN" altLang="en-US" dirty="0">
                <a:solidFill>
                  <a:srgbClr val="FF0000"/>
                </a:solidFill>
              </a:endParaRPr>
            </a:p>
          </p:txBody>
        </p:sp>
        <p:sp>
          <p:nvSpPr>
            <p:cNvPr id="28" name="文本框 27">
              <a:extLst>
                <a:ext uri="{FF2B5EF4-FFF2-40B4-BE49-F238E27FC236}">
                  <a16:creationId xmlns:a16="http://schemas.microsoft.com/office/drawing/2014/main" id="{CC860F56-4F3B-4BE1-9E1B-A7BC488A2D27}"/>
                </a:ext>
              </a:extLst>
            </p:cNvPr>
            <p:cNvSpPr txBox="1"/>
            <p:nvPr/>
          </p:nvSpPr>
          <p:spPr>
            <a:xfrm>
              <a:off x="11293881" y="3862941"/>
              <a:ext cx="682245" cy="369332"/>
            </a:xfrm>
            <a:prstGeom prst="rect">
              <a:avLst/>
            </a:prstGeom>
            <a:noFill/>
          </p:spPr>
          <p:txBody>
            <a:bodyPr wrap="square">
              <a:spAutoFit/>
            </a:bodyPr>
            <a:lstStyle/>
            <a:p>
              <a:r>
                <a:rPr lang="en-US" altLang="zh-CN" sz="1800" dirty="0">
                  <a:solidFill>
                    <a:srgbClr val="FF0000"/>
                  </a:solidFill>
                  <a:latin typeface="Times New Roman" panose="02020603050405020304" pitchFamily="18" charset="0"/>
                  <a:cs typeface="Times New Roman" panose="02020603050405020304" pitchFamily="18" charset="0"/>
                </a:rPr>
                <a:t>LET</a:t>
              </a:r>
              <a:endParaRPr lang="zh-CN" altLang="en-US" dirty="0">
                <a:solidFill>
                  <a:srgbClr val="FF0000"/>
                </a:solidFill>
              </a:endParaRPr>
            </a:p>
          </p:txBody>
        </p:sp>
      </p:grpSp>
      <p:sp>
        <p:nvSpPr>
          <p:cNvPr id="31" name="文本框 30">
            <a:extLst>
              <a:ext uri="{FF2B5EF4-FFF2-40B4-BE49-F238E27FC236}">
                <a16:creationId xmlns:a16="http://schemas.microsoft.com/office/drawing/2014/main" id="{9FCB1170-F432-4048-934F-13D5608B0B2A}"/>
              </a:ext>
            </a:extLst>
          </p:cNvPr>
          <p:cNvSpPr txBox="1"/>
          <p:nvPr/>
        </p:nvSpPr>
        <p:spPr>
          <a:xfrm>
            <a:off x="935265" y="1714360"/>
            <a:ext cx="1451567" cy="369332"/>
          </a:xfrm>
          <a:prstGeom prst="rect">
            <a:avLst/>
          </a:prstGeom>
          <a:noFill/>
        </p:spPr>
        <p:txBody>
          <a:bodyPr wrap="square">
            <a:spAutoFit/>
          </a:bodyPr>
          <a:lstStyle/>
          <a:p>
            <a:r>
              <a:rPr lang="zh-CN" altLang="en-US" b="1" dirty="0">
                <a:solidFill>
                  <a:srgbClr val="FF0000"/>
                </a:solidFill>
                <a:latin typeface="Times New Roman" panose="02020603050405020304" pitchFamily="18" charset="0"/>
                <a:cs typeface="Times New Roman" panose="02020603050405020304" pitchFamily="18" charset="0"/>
              </a:rPr>
              <a:t>4SEASONS</a:t>
            </a:r>
          </a:p>
        </p:txBody>
      </p:sp>
      <p:sp>
        <p:nvSpPr>
          <p:cNvPr id="32" name="文本框 31">
            <a:extLst>
              <a:ext uri="{FF2B5EF4-FFF2-40B4-BE49-F238E27FC236}">
                <a16:creationId xmlns:a16="http://schemas.microsoft.com/office/drawing/2014/main" id="{20054E0D-CE53-4D0A-A980-9E282E5CD78F}"/>
              </a:ext>
            </a:extLst>
          </p:cNvPr>
          <p:cNvSpPr txBox="1"/>
          <p:nvPr/>
        </p:nvSpPr>
        <p:spPr>
          <a:xfrm>
            <a:off x="2002592" y="5477977"/>
            <a:ext cx="1451567" cy="369332"/>
          </a:xfrm>
          <a:prstGeom prst="rect">
            <a:avLst/>
          </a:prstGeom>
          <a:noFill/>
        </p:spPr>
        <p:txBody>
          <a:bodyPr wrap="square">
            <a:spAutoFit/>
          </a:bodyPr>
          <a:lstStyle/>
          <a:p>
            <a:r>
              <a:rPr lang="zh-CN" altLang="en-US" b="1" dirty="0">
                <a:solidFill>
                  <a:srgbClr val="FF0000"/>
                </a:solidFill>
                <a:latin typeface="Times New Roman" panose="02020603050405020304" pitchFamily="18" charset="0"/>
                <a:cs typeface="Times New Roman" panose="02020603050405020304" pitchFamily="18" charset="0"/>
              </a:rPr>
              <a:t>4SEASONS</a:t>
            </a:r>
          </a:p>
        </p:txBody>
      </p:sp>
      <p:sp>
        <p:nvSpPr>
          <p:cNvPr id="33" name="文本框 32">
            <a:extLst>
              <a:ext uri="{FF2B5EF4-FFF2-40B4-BE49-F238E27FC236}">
                <a16:creationId xmlns:a16="http://schemas.microsoft.com/office/drawing/2014/main" id="{DB64B599-9D5D-47FB-BC14-40D86AF1405D}"/>
              </a:ext>
            </a:extLst>
          </p:cNvPr>
          <p:cNvSpPr txBox="1"/>
          <p:nvPr/>
        </p:nvSpPr>
        <p:spPr>
          <a:xfrm>
            <a:off x="1398104" y="0"/>
            <a:ext cx="9707217"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Single-crystal neutron diffraction in Na</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Co</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TeO</a:t>
            </a:r>
            <a:r>
              <a:rPr lang="en-US" altLang="zh-CN" sz="2400" b="1" baseline="-25000" dirty="0">
                <a:latin typeface="Times New Roman" panose="02020603050405020304" pitchFamily="18" charset="0"/>
                <a:cs typeface="Times New Roman" panose="02020603050405020304" pitchFamily="18" charset="0"/>
              </a:rPr>
              <a:t>6 </a:t>
            </a:r>
            <a:r>
              <a:rPr lang="en-US" altLang="zh-CN" sz="2400" b="1" dirty="0">
                <a:latin typeface="Times New Roman" panose="02020603050405020304" pitchFamily="18" charset="0"/>
                <a:cs typeface="Times New Roman" panose="02020603050405020304" pitchFamily="18" charset="0"/>
              </a:rPr>
              <a:t>from Yuan Li’s papers</a:t>
            </a:r>
            <a:endParaRPr lang="zh-CN"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4303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0" y="29471"/>
            <a:ext cx="10375075"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The representative sets of parameters of the generalized KH model for NCTO</a:t>
            </a:r>
            <a:endParaRPr lang="zh-CN" altLang="en-US" sz="2400" b="1"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A987584D-9144-4F0B-A138-90A2322C65B5}"/>
              </a:ext>
            </a:extLst>
          </p:cNvPr>
          <p:cNvPicPr>
            <a:picLocks noChangeAspect="1"/>
          </p:cNvPicPr>
          <p:nvPr/>
        </p:nvPicPr>
        <p:blipFill>
          <a:blip r:embed="rId2"/>
          <a:stretch>
            <a:fillRect/>
          </a:stretch>
        </p:blipFill>
        <p:spPr>
          <a:xfrm>
            <a:off x="6465481" y="1367923"/>
            <a:ext cx="4972416" cy="2292625"/>
          </a:xfrm>
          <a:prstGeom prst="rect">
            <a:avLst/>
          </a:prstGeom>
        </p:spPr>
      </p:pic>
      <p:sp>
        <p:nvSpPr>
          <p:cNvPr id="9" name="文本框 8">
            <a:extLst>
              <a:ext uri="{FF2B5EF4-FFF2-40B4-BE49-F238E27FC236}">
                <a16:creationId xmlns:a16="http://schemas.microsoft.com/office/drawing/2014/main" id="{3BF1F9C6-E1C0-42AB-884C-6D5A61248460}"/>
              </a:ext>
            </a:extLst>
          </p:cNvPr>
          <p:cNvSpPr txBox="1"/>
          <p:nvPr/>
        </p:nvSpPr>
        <p:spPr>
          <a:xfrm>
            <a:off x="7613390" y="6043818"/>
            <a:ext cx="4290375" cy="584775"/>
          </a:xfrm>
          <a:prstGeom prst="rect">
            <a:avLst/>
          </a:prstGeom>
          <a:noFill/>
        </p:spPr>
        <p:txBody>
          <a:bodyPr wrap="square">
            <a:spAutoFit/>
          </a:bodyPr>
          <a:lstStyle/>
          <a:p>
            <a:r>
              <a:rPr lang="en-US" altLang="zh-CN" sz="1600" dirty="0" err="1">
                <a:latin typeface="Times New Roman" panose="02020603050405020304" pitchFamily="18" charset="0"/>
                <a:cs typeface="Times New Roman" panose="02020603050405020304" pitchFamily="18" charset="0"/>
              </a:rPr>
              <a:t>Weiliang</a:t>
            </a:r>
            <a:r>
              <a:rPr lang="en-US" altLang="zh-CN" sz="1600" dirty="0">
                <a:latin typeface="Times New Roman" panose="02020603050405020304" pitchFamily="18" charset="0"/>
                <a:cs typeface="Times New Roman" panose="02020603050405020304" pitchFamily="18" charset="0"/>
              </a:rPr>
              <a:t> Yao, et al., PRL </a:t>
            </a:r>
            <a:r>
              <a:rPr lang="en-US" altLang="zh-CN" sz="1600" b="1" dirty="0">
                <a:latin typeface="Times New Roman" panose="02020603050405020304" pitchFamily="18" charset="0"/>
                <a:cs typeface="Times New Roman" panose="02020603050405020304" pitchFamily="18" charset="0"/>
              </a:rPr>
              <a:t>129</a:t>
            </a:r>
            <a:r>
              <a:rPr lang="en-US" altLang="zh-CN" sz="1600" dirty="0">
                <a:latin typeface="Times New Roman" panose="02020603050405020304" pitchFamily="18" charset="0"/>
                <a:cs typeface="Times New Roman" panose="02020603050405020304" pitchFamily="18" charset="0"/>
              </a:rPr>
              <a:t>, 147202 (2022);</a:t>
            </a:r>
          </a:p>
          <a:p>
            <a:r>
              <a:rPr lang="en-US" altLang="zh-CN" sz="1600" dirty="0">
                <a:latin typeface="Times New Roman" panose="02020603050405020304" pitchFamily="18" charset="0"/>
                <a:cs typeface="Times New Roman" panose="02020603050405020304" pitchFamily="18" charset="0"/>
              </a:rPr>
              <a:t>Alaric L. Sanders, et al., </a:t>
            </a:r>
            <a:r>
              <a:rPr lang="fr-FR" altLang="zh-CN" sz="1600" dirty="0">
                <a:latin typeface="Times New Roman" panose="02020603050405020304" pitchFamily="18" charset="0"/>
                <a:cs typeface="Times New Roman" panose="02020603050405020304" pitchFamily="18" charset="0"/>
              </a:rPr>
              <a:t>PRB </a:t>
            </a:r>
            <a:r>
              <a:rPr lang="fr-FR" altLang="zh-CN" sz="1600" b="1" dirty="0">
                <a:latin typeface="Times New Roman" panose="02020603050405020304" pitchFamily="18" charset="0"/>
                <a:cs typeface="Times New Roman" panose="02020603050405020304" pitchFamily="18" charset="0"/>
              </a:rPr>
              <a:t>106, </a:t>
            </a:r>
            <a:r>
              <a:rPr lang="fr-FR" altLang="zh-CN" sz="1600" dirty="0">
                <a:latin typeface="Times New Roman" panose="02020603050405020304" pitchFamily="18" charset="0"/>
                <a:cs typeface="Times New Roman" panose="02020603050405020304" pitchFamily="18" charset="0"/>
              </a:rPr>
              <a:t>014413 (2022)</a:t>
            </a:r>
            <a:endParaRPr lang="zh-CN" altLang="en-US" sz="1600" dirty="0">
              <a:latin typeface="Times New Roman" panose="02020603050405020304" pitchFamily="18" charset="0"/>
              <a:cs typeface="Times New Roman" panose="02020603050405020304" pitchFamily="18" charset="0"/>
            </a:endParaRPr>
          </a:p>
        </p:txBody>
      </p:sp>
      <p:grpSp>
        <p:nvGrpSpPr>
          <p:cNvPr id="14" name="组合 13">
            <a:extLst>
              <a:ext uri="{FF2B5EF4-FFF2-40B4-BE49-F238E27FC236}">
                <a16:creationId xmlns:a16="http://schemas.microsoft.com/office/drawing/2014/main" id="{DECA4AC5-C603-422B-AD4B-5B80879465CF}"/>
              </a:ext>
            </a:extLst>
          </p:cNvPr>
          <p:cNvGrpSpPr/>
          <p:nvPr/>
        </p:nvGrpSpPr>
        <p:grpSpPr>
          <a:xfrm>
            <a:off x="247374" y="1062588"/>
            <a:ext cx="5028571" cy="3942584"/>
            <a:chOff x="1" y="1323215"/>
            <a:chExt cx="5028571" cy="3942584"/>
          </a:xfrm>
        </p:grpSpPr>
        <p:pic>
          <p:nvPicPr>
            <p:cNvPr id="6" name="图片 5">
              <a:extLst>
                <a:ext uri="{FF2B5EF4-FFF2-40B4-BE49-F238E27FC236}">
                  <a16:creationId xmlns:a16="http://schemas.microsoft.com/office/drawing/2014/main" id="{D310A7FD-98BD-403E-ABC5-63764D7261E4}"/>
                </a:ext>
              </a:extLst>
            </p:cNvPr>
            <p:cNvPicPr>
              <a:picLocks noChangeAspect="1"/>
            </p:cNvPicPr>
            <p:nvPr/>
          </p:nvPicPr>
          <p:blipFill rotWithShape="1">
            <a:blip r:embed="rId3"/>
            <a:srcRect b="67243"/>
            <a:stretch/>
          </p:blipFill>
          <p:spPr>
            <a:xfrm>
              <a:off x="1" y="1323215"/>
              <a:ext cx="5028571" cy="2105785"/>
            </a:xfrm>
            <a:prstGeom prst="rect">
              <a:avLst/>
            </a:prstGeom>
          </p:spPr>
        </p:pic>
        <p:pic>
          <p:nvPicPr>
            <p:cNvPr id="12" name="图片 11">
              <a:extLst>
                <a:ext uri="{FF2B5EF4-FFF2-40B4-BE49-F238E27FC236}">
                  <a16:creationId xmlns:a16="http://schemas.microsoft.com/office/drawing/2014/main" id="{222CD17E-B0F7-430B-854E-78F325162FEA}"/>
                </a:ext>
              </a:extLst>
            </p:cNvPr>
            <p:cNvPicPr>
              <a:picLocks noChangeAspect="1"/>
            </p:cNvPicPr>
            <p:nvPr/>
          </p:nvPicPr>
          <p:blipFill rotWithShape="1">
            <a:blip r:embed="rId3"/>
            <a:srcRect t="68742"/>
            <a:stretch/>
          </p:blipFill>
          <p:spPr>
            <a:xfrm>
              <a:off x="1" y="3256358"/>
              <a:ext cx="5028571" cy="2009441"/>
            </a:xfrm>
            <a:prstGeom prst="rect">
              <a:avLst/>
            </a:prstGeom>
          </p:spPr>
        </p:pic>
      </p:grpSp>
      <p:pic>
        <p:nvPicPr>
          <p:cNvPr id="16" name="图片 15">
            <a:extLst>
              <a:ext uri="{FF2B5EF4-FFF2-40B4-BE49-F238E27FC236}">
                <a16:creationId xmlns:a16="http://schemas.microsoft.com/office/drawing/2014/main" id="{A9DE119A-47F7-4A27-9B64-281226E73C26}"/>
              </a:ext>
            </a:extLst>
          </p:cNvPr>
          <p:cNvPicPr>
            <a:picLocks noChangeAspect="1"/>
          </p:cNvPicPr>
          <p:nvPr/>
        </p:nvPicPr>
        <p:blipFill>
          <a:blip r:embed="rId4"/>
          <a:stretch>
            <a:fillRect/>
          </a:stretch>
        </p:blipFill>
        <p:spPr>
          <a:xfrm>
            <a:off x="1006705" y="5217472"/>
            <a:ext cx="3676190" cy="647619"/>
          </a:xfrm>
          <a:prstGeom prst="rect">
            <a:avLst/>
          </a:prstGeom>
        </p:spPr>
      </p:pic>
      <p:sp>
        <p:nvSpPr>
          <p:cNvPr id="18" name="文本框 17">
            <a:extLst>
              <a:ext uri="{FF2B5EF4-FFF2-40B4-BE49-F238E27FC236}">
                <a16:creationId xmlns:a16="http://schemas.microsoft.com/office/drawing/2014/main" id="{6AA41B04-E1FF-4884-966F-2AE92BAA7D13}"/>
              </a:ext>
            </a:extLst>
          </p:cNvPr>
          <p:cNvSpPr txBox="1"/>
          <p:nvPr/>
        </p:nvSpPr>
        <p:spPr>
          <a:xfrm>
            <a:off x="6105074" y="4320547"/>
            <a:ext cx="5693229" cy="1200329"/>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Low-energy dynamics can be dictated by the J</a:t>
            </a:r>
            <a:r>
              <a:rPr lang="en-US" altLang="zh-CN" sz="2400" baseline="-25000" dirty="0">
                <a:latin typeface="Times New Roman" panose="02020603050405020304" pitchFamily="18" charset="0"/>
                <a:cs typeface="Times New Roman" panose="02020603050405020304" pitchFamily="18" charset="0"/>
              </a:rPr>
              <a:t>3</a:t>
            </a:r>
            <a:r>
              <a:rPr lang="en-US" altLang="zh-CN" sz="2400" dirty="0">
                <a:latin typeface="Times New Roman" panose="02020603050405020304" pitchFamily="18" charset="0"/>
                <a:cs typeface="Times New Roman" panose="02020603050405020304" pitchFamily="18" charset="0"/>
              </a:rPr>
              <a:t>-Δ model, indicating the J</a:t>
            </a:r>
            <a:r>
              <a:rPr lang="en-US" altLang="zh-CN" sz="2400" baseline="-25000" dirty="0">
                <a:latin typeface="Times New Roman" panose="02020603050405020304" pitchFamily="18" charset="0"/>
                <a:cs typeface="Times New Roman" panose="02020603050405020304" pitchFamily="18" charset="0"/>
              </a:rPr>
              <a:t>3</a:t>
            </a:r>
            <a:r>
              <a:rPr lang="en-US" altLang="zh-CN" sz="2400" dirty="0">
                <a:latin typeface="Times New Roman" panose="02020603050405020304" pitchFamily="18" charset="0"/>
                <a:cs typeface="Times New Roman" panose="02020603050405020304" pitchFamily="18" charset="0"/>
              </a:rPr>
              <a:t> is important in NCTO.</a:t>
            </a:r>
            <a:endParaRPr lang="zh-CN" altLang="en-US" sz="2400"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8F679A82-BFD5-4FDD-AD0A-2A59A80DDA7C}"/>
              </a:ext>
            </a:extLst>
          </p:cNvPr>
          <p:cNvSpPr txBox="1"/>
          <p:nvPr/>
        </p:nvSpPr>
        <p:spPr>
          <a:xfrm>
            <a:off x="11114157" y="1276626"/>
            <a:ext cx="379895" cy="2425148"/>
          </a:xfrm>
          <a:prstGeom prst="rect">
            <a:avLst/>
          </a:prstGeom>
          <a:noFill/>
          <a:ln w="22225">
            <a:solidFill>
              <a:srgbClr val="FF0000"/>
            </a:solidFill>
            <a:prstDash val="dash"/>
          </a:ln>
        </p:spPr>
        <p:txBody>
          <a:bodyPr wrap="square" rtlCol="0">
            <a:spAutoFit/>
          </a:bodyPr>
          <a:lstStyle/>
          <a:p>
            <a:endParaRPr lang="zh-CN" altLang="en-US" dirty="0"/>
          </a:p>
        </p:txBody>
      </p:sp>
      <p:sp>
        <p:nvSpPr>
          <p:cNvPr id="22" name="文本框 21">
            <a:extLst>
              <a:ext uri="{FF2B5EF4-FFF2-40B4-BE49-F238E27FC236}">
                <a16:creationId xmlns:a16="http://schemas.microsoft.com/office/drawing/2014/main" id="{2165665D-BE4D-4211-BCC6-1AFC3D83C80E}"/>
              </a:ext>
            </a:extLst>
          </p:cNvPr>
          <p:cNvSpPr txBox="1"/>
          <p:nvPr/>
        </p:nvSpPr>
        <p:spPr>
          <a:xfrm>
            <a:off x="6465480" y="998591"/>
            <a:ext cx="4756702"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Best fit model parameters from powder INS</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1351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113466" y="0"/>
            <a:ext cx="7448224" cy="369332"/>
          </a:xfrm>
          <a:prstGeom prst="rect">
            <a:avLst/>
          </a:prstGeom>
          <a:noFill/>
        </p:spPr>
        <p:txBody>
          <a:bodyPr wrap="square" rtlCol="0">
            <a:spAutoFit/>
          </a:bodyPr>
          <a:lstStyle/>
          <a:p>
            <a:r>
              <a:rPr lang="en-US" altLang="zh-CN" sz="1800" b="1" dirty="0">
                <a:solidFill>
                  <a:srgbClr val="000000"/>
                </a:solidFill>
                <a:effectLst/>
                <a:latin typeface="Times New Roman" panose="02020603050405020304" pitchFamily="18" charset="0"/>
                <a:ea typeface="宋体" panose="02010600030101010101" pitchFamily="2" charset="-122"/>
              </a:rPr>
              <a:t>Gapped (∼ 1 </a:t>
            </a:r>
            <a:r>
              <a:rPr lang="en-US" altLang="zh-CN" sz="1800" b="1" dirty="0" err="1">
                <a:solidFill>
                  <a:srgbClr val="000000"/>
                </a:solidFill>
                <a:effectLst/>
                <a:latin typeface="Times New Roman" panose="02020603050405020304" pitchFamily="18" charset="0"/>
                <a:ea typeface="宋体" panose="02010600030101010101" pitchFamily="2" charset="-122"/>
              </a:rPr>
              <a:t>meV</a:t>
            </a:r>
            <a:r>
              <a:rPr lang="en-US" altLang="zh-CN" sz="1800" b="1" dirty="0">
                <a:solidFill>
                  <a:srgbClr val="000000"/>
                </a:solidFill>
                <a:effectLst/>
                <a:latin typeface="Times New Roman" panose="02020603050405020304" pitchFamily="18" charset="0"/>
                <a:ea typeface="宋体" panose="02010600030101010101" pitchFamily="2" charset="-122"/>
              </a:rPr>
              <a:t>) excitations are observed below about 16 K</a:t>
            </a:r>
            <a:endParaRPr lang="zh-CN" altLang="en-US" sz="2400" b="1"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8B9DEFAD-5BBE-443C-A7D1-3354998A3B60}"/>
              </a:ext>
            </a:extLst>
          </p:cNvPr>
          <p:cNvPicPr>
            <a:picLocks noChangeAspect="1"/>
          </p:cNvPicPr>
          <p:nvPr/>
        </p:nvPicPr>
        <p:blipFill rotWithShape="1">
          <a:blip r:embed="rId2"/>
          <a:srcRect t="5418"/>
          <a:stretch/>
        </p:blipFill>
        <p:spPr>
          <a:xfrm>
            <a:off x="0" y="465804"/>
            <a:ext cx="6985063" cy="3271309"/>
          </a:xfrm>
          <a:prstGeom prst="rect">
            <a:avLst/>
          </a:prstGeom>
        </p:spPr>
      </p:pic>
      <p:pic>
        <p:nvPicPr>
          <p:cNvPr id="3" name="图片 2">
            <a:extLst>
              <a:ext uri="{FF2B5EF4-FFF2-40B4-BE49-F238E27FC236}">
                <a16:creationId xmlns:a16="http://schemas.microsoft.com/office/drawing/2014/main" id="{07C75BD6-4058-4B09-9883-2C8FE8878579}"/>
              </a:ext>
            </a:extLst>
          </p:cNvPr>
          <p:cNvPicPr>
            <a:picLocks noChangeAspect="1"/>
          </p:cNvPicPr>
          <p:nvPr/>
        </p:nvPicPr>
        <p:blipFill>
          <a:blip r:embed="rId3"/>
          <a:stretch>
            <a:fillRect/>
          </a:stretch>
        </p:blipFill>
        <p:spPr>
          <a:xfrm>
            <a:off x="8364772" y="184666"/>
            <a:ext cx="2965999" cy="6436270"/>
          </a:xfrm>
          <a:prstGeom prst="rect">
            <a:avLst/>
          </a:prstGeom>
        </p:spPr>
      </p:pic>
      <p:sp>
        <p:nvSpPr>
          <p:cNvPr id="9" name="文本框 8">
            <a:extLst>
              <a:ext uri="{FF2B5EF4-FFF2-40B4-BE49-F238E27FC236}">
                <a16:creationId xmlns:a16="http://schemas.microsoft.com/office/drawing/2014/main" id="{C228FDBD-6947-466F-89E6-6CE02D0644E0}"/>
              </a:ext>
            </a:extLst>
          </p:cNvPr>
          <p:cNvSpPr txBox="1"/>
          <p:nvPr/>
        </p:nvSpPr>
        <p:spPr>
          <a:xfrm>
            <a:off x="651587" y="6576817"/>
            <a:ext cx="2648855" cy="307777"/>
          </a:xfrm>
          <a:prstGeom prst="rect">
            <a:avLst/>
          </a:prstGeom>
          <a:noFill/>
        </p:spPr>
        <p:txBody>
          <a:bodyPr wrap="square">
            <a:spAutoFit/>
          </a:bodyPr>
          <a:lstStyle/>
          <a:p>
            <a:r>
              <a:rPr lang="en-US" altLang="zh-CN" sz="1400" dirty="0">
                <a:latin typeface="Times New Roman" panose="02020603050405020304" pitchFamily="18" charset="0"/>
                <a:cs typeface="Times New Roman" panose="02020603050405020304" pitchFamily="18" charset="0"/>
              </a:rPr>
              <a:t>PRB </a:t>
            </a:r>
            <a:r>
              <a:rPr lang="en-US" altLang="zh-CN" sz="1400" b="1" dirty="0">
                <a:latin typeface="Times New Roman" panose="02020603050405020304" pitchFamily="18" charset="0"/>
                <a:cs typeface="Times New Roman" panose="02020603050405020304" pitchFamily="18" charset="0"/>
              </a:rPr>
              <a:t>103</a:t>
            </a:r>
            <a:r>
              <a:rPr lang="en-US" altLang="zh-CN" sz="1400" dirty="0">
                <a:latin typeface="Times New Roman" panose="02020603050405020304" pitchFamily="18" charset="0"/>
                <a:cs typeface="Times New Roman" panose="02020603050405020304" pitchFamily="18" charset="0"/>
              </a:rPr>
              <a:t>, L180404 (2021)</a:t>
            </a:r>
            <a:endParaRPr lang="zh-CN" altLang="en-US" sz="140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37CD8555-0EE2-43B9-8B59-2FB4FBB8F03F}"/>
              </a:ext>
            </a:extLst>
          </p:cNvPr>
          <p:cNvPicPr>
            <a:picLocks noChangeAspect="1"/>
          </p:cNvPicPr>
          <p:nvPr/>
        </p:nvPicPr>
        <p:blipFill>
          <a:blip r:embed="rId4"/>
          <a:stretch>
            <a:fillRect/>
          </a:stretch>
        </p:blipFill>
        <p:spPr>
          <a:xfrm>
            <a:off x="861229" y="3737113"/>
            <a:ext cx="5232669" cy="2832246"/>
          </a:xfrm>
          <a:prstGeom prst="rect">
            <a:avLst/>
          </a:prstGeom>
        </p:spPr>
      </p:pic>
    </p:spTree>
    <p:extLst>
      <p:ext uri="{BB962C8B-B14F-4D97-AF65-F5344CB8AC3E}">
        <p14:creationId xmlns:p14="http://schemas.microsoft.com/office/powerpoint/2010/main" val="531664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113466" y="0"/>
            <a:ext cx="4454576" cy="369332"/>
          </a:xfrm>
          <a:prstGeom prst="rect">
            <a:avLst/>
          </a:prstGeom>
          <a:noFill/>
        </p:spPr>
        <p:txBody>
          <a:bodyPr wrap="square" rtlCol="0">
            <a:spAutoFit/>
          </a:bodyPr>
          <a:lstStyle/>
          <a:p>
            <a:r>
              <a:rPr lang="en-US" altLang="zh-CN" sz="1800" b="1" dirty="0">
                <a:solidFill>
                  <a:srgbClr val="000000"/>
                </a:solidFill>
                <a:effectLst/>
                <a:latin typeface="Times New Roman" panose="02020603050405020304" pitchFamily="18" charset="0"/>
                <a:ea typeface="宋体" panose="02010600030101010101" pitchFamily="2" charset="-122"/>
              </a:rPr>
              <a:t>Spin-excitation spectra with </a:t>
            </a:r>
            <a:r>
              <a:rPr lang="en-US" altLang="zh-CN" sz="1800" b="1" i="1" dirty="0" err="1">
                <a:solidFill>
                  <a:srgbClr val="000000"/>
                </a:solidFill>
                <a:effectLst/>
                <a:latin typeface="Times New Roman" panose="02020603050405020304" pitchFamily="18" charset="0"/>
                <a:ea typeface="宋体" panose="02010600030101010101" pitchFamily="2" charset="-122"/>
              </a:rPr>
              <a:t>E</a:t>
            </a:r>
            <a:r>
              <a:rPr lang="en-US" altLang="zh-CN" sz="1800" b="1" i="1" baseline="-25000" dirty="0" err="1">
                <a:solidFill>
                  <a:srgbClr val="000000"/>
                </a:solidFill>
                <a:effectLst/>
                <a:latin typeface="Times New Roman" panose="02020603050405020304" pitchFamily="18" charset="0"/>
                <a:ea typeface="宋体" panose="02010600030101010101" pitchFamily="2" charset="-122"/>
              </a:rPr>
              <a:t>i</a:t>
            </a:r>
            <a:r>
              <a:rPr lang="en-US" altLang="zh-CN" sz="1800" b="1" dirty="0">
                <a:solidFill>
                  <a:srgbClr val="000000"/>
                </a:solidFill>
                <a:effectLst/>
                <a:latin typeface="Times New Roman" panose="02020603050405020304" pitchFamily="18" charset="0"/>
                <a:ea typeface="宋体" panose="02010600030101010101" pitchFamily="2" charset="-122"/>
              </a:rPr>
              <a:t> = 18 </a:t>
            </a:r>
            <a:r>
              <a:rPr lang="en-US" altLang="zh-CN" sz="1800" b="1" dirty="0" err="1">
                <a:solidFill>
                  <a:srgbClr val="000000"/>
                </a:solidFill>
                <a:effectLst/>
                <a:latin typeface="Times New Roman" panose="02020603050405020304" pitchFamily="18" charset="0"/>
                <a:ea typeface="宋体" panose="02010600030101010101" pitchFamily="2" charset="-122"/>
              </a:rPr>
              <a:t>meV</a:t>
            </a:r>
            <a:endParaRPr lang="zh-CN" altLang="en-US" sz="2400" b="1" dirty="0">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7899E96B-8540-4417-B633-BB06421415E6}"/>
              </a:ext>
            </a:extLst>
          </p:cNvPr>
          <p:cNvPicPr/>
          <p:nvPr/>
        </p:nvPicPr>
        <p:blipFill rotWithShape="1">
          <a:blip r:embed="rId2" cstate="print">
            <a:extLst>
              <a:ext uri="{28A0092B-C50C-407E-A947-70E740481C1C}">
                <a14:useLocalDpi xmlns:a14="http://schemas.microsoft.com/office/drawing/2010/main" val="0"/>
              </a:ext>
            </a:extLst>
          </a:blip>
          <a:srcRect t="2460" b="19813"/>
          <a:stretch/>
        </p:blipFill>
        <p:spPr bwMode="auto">
          <a:xfrm>
            <a:off x="1153203" y="652746"/>
            <a:ext cx="9885593" cy="4024285"/>
          </a:xfrm>
          <a:prstGeom prst="rect">
            <a:avLst/>
          </a:prstGeom>
          <a:ln>
            <a:noFill/>
          </a:ln>
          <a:extLst>
            <a:ext uri="{53640926-AAD7-44D8-BBD7-CCE9431645EC}">
              <a14:shadowObscured xmlns:a14="http://schemas.microsoft.com/office/drawing/2010/main"/>
            </a:ext>
          </a:extLst>
        </p:spPr>
      </p:pic>
      <p:sp>
        <p:nvSpPr>
          <p:cNvPr id="6" name="文本框 5">
            <a:extLst>
              <a:ext uri="{FF2B5EF4-FFF2-40B4-BE49-F238E27FC236}">
                <a16:creationId xmlns:a16="http://schemas.microsoft.com/office/drawing/2014/main" id="{F54992B0-C67D-4B06-876B-D7A8F1276DF4}"/>
              </a:ext>
            </a:extLst>
          </p:cNvPr>
          <p:cNvSpPr txBox="1"/>
          <p:nvPr/>
        </p:nvSpPr>
        <p:spPr>
          <a:xfrm>
            <a:off x="461278" y="4731738"/>
            <a:ext cx="11584459" cy="707886"/>
          </a:xfrm>
          <a:prstGeom prst="rect">
            <a:avLst/>
          </a:prstGeom>
          <a:noFill/>
        </p:spPr>
        <p:txBody>
          <a:bodyPr wrap="square">
            <a:spAutoFit/>
          </a:bodyPr>
          <a:lstStyle/>
          <a:p>
            <a:r>
              <a:rPr lang="en-US" altLang="zh-CN" sz="2000" i="1" dirty="0">
                <a:effectLst/>
                <a:latin typeface="Times New Roman" panose="02020603050405020304" pitchFamily="18" charset="0"/>
                <a:ea typeface="宋体" panose="02010600030101010101" pitchFamily="2" charset="-122"/>
              </a:rPr>
              <a:t>J</a:t>
            </a:r>
            <a:r>
              <a:rPr lang="en-US" altLang="zh-CN" sz="2000" baseline="-25000" dirty="0">
                <a:effectLst/>
                <a:latin typeface="Times New Roman" panose="02020603050405020304" pitchFamily="18" charset="0"/>
                <a:ea typeface="宋体" panose="02010600030101010101" pitchFamily="2" charset="-122"/>
              </a:rPr>
              <a:t>1</a:t>
            </a:r>
            <a:r>
              <a:rPr lang="en-US" altLang="zh-CN" sz="2000" dirty="0">
                <a:effectLst/>
                <a:latin typeface="Times New Roman" panose="02020603050405020304" pitchFamily="18" charset="0"/>
                <a:ea typeface="宋体" panose="02010600030101010101" pitchFamily="2" charset="-122"/>
              </a:rPr>
              <a:t> = −1.54 </a:t>
            </a:r>
            <a:r>
              <a:rPr lang="en-US" altLang="zh-CN" sz="2000" dirty="0" err="1">
                <a:effectLst/>
                <a:latin typeface="Times New Roman" panose="02020603050405020304" pitchFamily="18" charset="0"/>
                <a:ea typeface="宋体" panose="02010600030101010101" pitchFamily="2" charset="-122"/>
              </a:rPr>
              <a:t>meV</a:t>
            </a:r>
            <a:r>
              <a:rPr lang="en-US" altLang="zh-CN" sz="2000" dirty="0">
                <a:effectLst/>
                <a:latin typeface="Times New Roman" panose="02020603050405020304" pitchFamily="18" charset="0"/>
                <a:ea typeface="宋体" panose="02010600030101010101" pitchFamily="2" charset="-122"/>
              </a:rPr>
              <a:t>, </a:t>
            </a:r>
            <a:r>
              <a:rPr lang="en-US" altLang="zh-CN" sz="2000" i="1" dirty="0">
                <a:effectLst/>
                <a:latin typeface="Times New Roman" panose="02020603050405020304" pitchFamily="18" charset="0"/>
                <a:ea typeface="宋体" panose="02010600030101010101" pitchFamily="2" charset="-122"/>
              </a:rPr>
              <a:t>J</a:t>
            </a:r>
            <a:r>
              <a:rPr lang="en-US" altLang="zh-CN" sz="2000" baseline="-25000" dirty="0">
                <a:effectLst/>
                <a:latin typeface="Times New Roman" panose="02020603050405020304" pitchFamily="18" charset="0"/>
                <a:ea typeface="宋体" panose="02010600030101010101" pitchFamily="2" charset="-122"/>
              </a:rPr>
              <a:t>3</a:t>
            </a:r>
            <a:r>
              <a:rPr lang="en-US" altLang="zh-CN" sz="2000" dirty="0">
                <a:effectLst/>
                <a:latin typeface="Times New Roman" panose="02020603050405020304" pitchFamily="18" charset="0"/>
                <a:ea typeface="宋体" panose="02010600030101010101" pitchFamily="2" charset="-122"/>
              </a:rPr>
              <a:t> = 1.32 </a:t>
            </a:r>
            <a:r>
              <a:rPr lang="en-US" altLang="zh-CN" sz="2000" dirty="0" err="1">
                <a:effectLst/>
                <a:latin typeface="Times New Roman" panose="02020603050405020304" pitchFamily="18" charset="0"/>
                <a:ea typeface="宋体" panose="02010600030101010101" pitchFamily="2" charset="-122"/>
              </a:rPr>
              <a:t>meV</a:t>
            </a:r>
            <a:r>
              <a:rPr lang="en-US" altLang="zh-CN" sz="2000" dirty="0">
                <a:effectLst/>
                <a:latin typeface="Times New Roman" panose="02020603050405020304" pitchFamily="18" charset="0"/>
                <a:ea typeface="宋体" panose="02010600030101010101" pitchFamily="2" charset="-122"/>
              </a:rPr>
              <a:t>, </a:t>
            </a:r>
            <a:r>
              <a:rPr lang="en-US" altLang="zh-CN" sz="2000" i="1" dirty="0">
                <a:effectLst/>
                <a:latin typeface="Times New Roman" panose="02020603050405020304" pitchFamily="18" charset="0"/>
                <a:ea typeface="宋体" panose="02010600030101010101" pitchFamily="2" charset="-122"/>
              </a:rPr>
              <a:t>K</a:t>
            </a:r>
            <a:r>
              <a:rPr lang="en-US" altLang="zh-CN" sz="2000" dirty="0">
                <a:effectLst/>
                <a:latin typeface="Times New Roman" panose="02020603050405020304" pitchFamily="18" charset="0"/>
                <a:ea typeface="宋体" panose="02010600030101010101" pitchFamily="2" charset="-122"/>
              </a:rPr>
              <a:t> = 1.408 </a:t>
            </a:r>
            <a:r>
              <a:rPr lang="en-US" altLang="zh-CN" sz="2000" dirty="0" err="1">
                <a:effectLst/>
                <a:latin typeface="Times New Roman" panose="02020603050405020304" pitchFamily="18" charset="0"/>
                <a:ea typeface="宋体" panose="02010600030101010101" pitchFamily="2" charset="-122"/>
              </a:rPr>
              <a:t>meV</a:t>
            </a:r>
            <a:r>
              <a:rPr lang="en-US" altLang="zh-CN" sz="2000" dirty="0">
                <a:effectLst/>
                <a:latin typeface="Times New Roman" panose="02020603050405020304" pitchFamily="18" charset="0"/>
                <a:ea typeface="宋体" panose="02010600030101010101" pitchFamily="2" charset="-122"/>
              </a:rPr>
              <a:t>, </a:t>
            </a:r>
            <a:r>
              <a:rPr lang="en-US" altLang="zh-CN" sz="2000" i="1" dirty="0">
                <a:effectLst/>
                <a:latin typeface="Times New Roman" panose="02020603050405020304" pitchFamily="18" charset="0"/>
                <a:ea typeface="宋体" panose="02010600030101010101" pitchFamily="2" charset="-122"/>
              </a:rPr>
              <a:t>Γ</a:t>
            </a:r>
            <a:r>
              <a:rPr lang="en-US" altLang="zh-CN" sz="2000" dirty="0">
                <a:effectLst/>
                <a:latin typeface="Times New Roman" panose="02020603050405020304" pitchFamily="18" charset="0"/>
                <a:ea typeface="宋体" panose="02010600030101010101" pitchFamily="2" charset="-122"/>
              </a:rPr>
              <a:t> = −1.32 </a:t>
            </a:r>
            <a:r>
              <a:rPr lang="en-US" altLang="zh-CN" sz="2000" dirty="0" err="1">
                <a:effectLst/>
                <a:latin typeface="Times New Roman" panose="02020603050405020304" pitchFamily="18" charset="0"/>
                <a:ea typeface="宋体" panose="02010600030101010101" pitchFamily="2" charset="-122"/>
              </a:rPr>
              <a:t>meV</a:t>
            </a:r>
            <a:r>
              <a:rPr lang="en-US" altLang="zh-CN" sz="2000" dirty="0">
                <a:effectLst/>
                <a:latin typeface="Times New Roman" panose="02020603050405020304" pitchFamily="18" charset="0"/>
                <a:ea typeface="宋体" panose="02010600030101010101" pitchFamily="2" charset="-122"/>
              </a:rPr>
              <a:t>, and </a:t>
            </a:r>
            <a:r>
              <a:rPr lang="en-US" altLang="zh-CN" sz="2000" i="1" dirty="0">
                <a:effectLst/>
                <a:latin typeface="Times New Roman" panose="02020603050405020304" pitchFamily="18" charset="0"/>
                <a:ea typeface="宋体" panose="02010600030101010101" pitchFamily="2" charset="-122"/>
              </a:rPr>
              <a:t>Γ</a:t>
            </a:r>
            <a:r>
              <a:rPr lang="en-US" altLang="zh-CN" sz="2000" dirty="0">
                <a:effectLst/>
                <a:latin typeface="Times New Roman" panose="02020603050405020304" pitchFamily="18" charset="0"/>
                <a:ea typeface="宋体" panose="02010600030101010101" pitchFamily="2" charset="-122"/>
              </a:rPr>
              <a:t>′ = 0.88 </a:t>
            </a:r>
            <a:r>
              <a:rPr lang="en-US" altLang="zh-CN" sz="2000" dirty="0" err="1">
                <a:effectLst/>
                <a:latin typeface="Times New Roman" panose="02020603050405020304" pitchFamily="18" charset="0"/>
                <a:ea typeface="宋体" panose="02010600030101010101" pitchFamily="2" charset="-122"/>
              </a:rPr>
              <a:t>meV</a:t>
            </a:r>
            <a:r>
              <a:rPr lang="en-US" altLang="zh-CN" sz="2000" dirty="0">
                <a:effectLst/>
                <a:latin typeface="Times New Roman" panose="02020603050405020304" pitchFamily="18" charset="0"/>
                <a:ea typeface="宋体" panose="02010600030101010101" pitchFamily="2" charset="-122"/>
              </a:rPr>
              <a:t>, which are equivalent to </a:t>
            </a:r>
            <a:r>
              <a:rPr lang="en-US" altLang="zh-CN" sz="2000" i="1" dirty="0">
                <a:effectLst/>
                <a:latin typeface="Times New Roman" panose="02020603050405020304" pitchFamily="18" charset="0"/>
                <a:ea typeface="宋体" panose="02010600030101010101" pitchFamily="2" charset="-122"/>
              </a:rPr>
              <a:t>J</a:t>
            </a:r>
            <a:r>
              <a:rPr lang="en-US" altLang="zh-CN" sz="2000" baseline="-25000" dirty="0">
                <a:effectLst/>
                <a:latin typeface="Times New Roman" panose="02020603050405020304" pitchFamily="18" charset="0"/>
                <a:ea typeface="宋体" panose="02010600030101010101" pitchFamily="2" charset="-122"/>
              </a:rPr>
              <a:t>1</a:t>
            </a:r>
            <a:r>
              <a:rPr lang="en-US" altLang="zh-CN" sz="2000" dirty="0">
                <a:effectLst/>
                <a:latin typeface="Times New Roman" panose="02020603050405020304" pitchFamily="18" charset="0"/>
                <a:ea typeface="宋体" panose="02010600030101010101" pitchFamily="2" charset="-122"/>
              </a:rPr>
              <a:t> = 0.066 </a:t>
            </a:r>
            <a:r>
              <a:rPr lang="en-US" altLang="zh-CN" sz="2000" dirty="0" err="1">
                <a:effectLst/>
                <a:latin typeface="Times New Roman" panose="02020603050405020304" pitchFamily="18" charset="0"/>
                <a:ea typeface="宋体" panose="02010600030101010101" pitchFamily="2" charset="-122"/>
              </a:rPr>
              <a:t>meV</a:t>
            </a:r>
            <a:r>
              <a:rPr lang="en-US" altLang="zh-CN" sz="2000" dirty="0">
                <a:effectLst/>
                <a:latin typeface="Times New Roman" panose="02020603050405020304" pitchFamily="18" charset="0"/>
                <a:ea typeface="宋体" panose="02010600030101010101" pitchFamily="2" charset="-122"/>
              </a:rPr>
              <a:t>, </a:t>
            </a:r>
            <a:r>
              <a:rPr lang="en-US" altLang="zh-CN" sz="2000" i="1" dirty="0">
                <a:effectLst/>
                <a:latin typeface="Times New Roman" panose="02020603050405020304" pitchFamily="18" charset="0"/>
                <a:ea typeface="宋体" panose="02010600030101010101" pitchFamily="2" charset="-122"/>
              </a:rPr>
              <a:t>J</a:t>
            </a:r>
            <a:r>
              <a:rPr lang="en-US" altLang="zh-CN" sz="2000" baseline="-25000" dirty="0">
                <a:effectLst/>
                <a:latin typeface="Times New Roman" panose="02020603050405020304" pitchFamily="18" charset="0"/>
                <a:ea typeface="宋体" panose="02010600030101010101" pitchFamily="2" charset="-122"/>
              </a:rPr>
              <a:t>3</a:t>
            </a:r>
            <a:r>
              <a:rPr lang="en-US" altLang="zh-CN" sz="2000" dirty="0">
                <a:effectLst/>
                <a:latin typeface="Times New Roman" panose="02020603050405020304" pitchFamily="18" charset="0"/>
                <a:ea typeface="宋体" panose="02010600030101010101" pitchFamily="2" charset="-122"/>
              </a:rPr>
              <a:t> = 1.32 </a:t>
            </a:r>
            <a:r>
              <a:rPr lang="en-US" altLang="zh-CN" sz="2000" dirty="0" err="1">
                <a:effectLst/>
                <a:latin typeface="Times New Roman" panose="02020603050405020304" pitchFamily="18" charset="0"/>
                <a:ea typeface="宋体" panose="02010600030101010101" pitchFamily="2" charset="-122"/>
              </a:rPr>
              <a:t>meV</a:t>
            </a:r>
            <a:r>
              <a:rPr lang="en-US" altLang="zh-CN" sz="2000" dirty="0">
                <a:effectLst/>
                <a:latin typeface="Times New Roman" panose="02020603050405020304" pitchFamily="18" charset="0"/>
                <a:ea typeface="宋体" panose="02010600030101010101" pitchFamily="2" charset="-122"/>
              </a:rPr>
              <a:t>, </a:t>
            </a:r>
            <a:r>
              <a:rPr lang="en-US" altLang="zh-CN" sz="2000" i="1" dirty="0">
                <a:effectLst/>
                <a:latin typeface="Times New Roman" panose="02020603050405020304" pitchFamily="18" charset="0"/>
                <a:ea typeface="宋体" panose="02010600030101010101" pitchFamily="2" charset="-122"/>
              </a:rPr>
              <a:t>K</a:t>
            </a:r>
            <a:r>
              <a:rPr lang="en-US" altLang="zh-CN" sz="2000" dirty="0">
                <a:effectLst/>
                <a:latin typeface="Times New Roman" panose="02020603050405020304" pitchFamily="18" charset="0"/>
                <a:ea typeface="宋体" panose="02010600030101010101" pitchFamily="2" charset="-122"/>
              </a:rPr>
              <a:t> = −3.399 </a:t>
            </a:r>
            <a:r>
              <a:rPr lang="en-US" altLang="zh-CN" sz="2000" dirty="0" err="1">
                <a:effectLst/>
                <a:latin typeface="Times New Roman" panose="02020603050405020304" pitchFamily="18" charset="0"/>
                <a:ea typeface="宋体" panose="02010600030101010101" pitchFamily="2" charset="-122"/>
              </a:rPr>
              <a:t>meV</a:t>
            </a:r>
            <a:r>
              <a:rPr lang="en-US" altLang="zh-CN" sz="2000" dirty="0">
                <a:effectLst/>
                <a:latin typeface="Times New Roman" panose="02020603050405020304" pitchFamily="18" charset="0"/>
                <a:ea typeface="宋体" panose="02010600030101010101" pitchFamily="2" charset="-122"/>
              </a:rPr>
              <a:t>, </a:t>
            </a:r>
            <a:r>
              <a:rPr lang="en-US" altLang="zh-CN" sz="2000" i="1" dirty="0">
                <a:effectLst/>
                <a:latin typeface="Times New Roman" panose="02020603050405020304" pitchFamily="18" charset="0"/>
                <a:ea typeface="宋体" panose="02010600030101010101" pitchFamily="2" charset="-122"/>
              </a:rPr>
              <a:t>Γ</a:t>
            </a:r>
            <a:r>
              <a:rPr lang="en-US" altLang="zh-CN" sz="2000" dirty="0">
                <a:effectLst/>
                <a:latin typeface="Times New Roman" panose="02020603050405020304" pitchFamily="18" charset="0"/>
                <a:ea typeface="宋体" panose="02010600030101010101" pitchFamily="2" charset="-122"/>
              </a:rPr>
              <a:t> = 0.286 </a:t>
            </a:r>
            <a:r>
              <a:rPr lang="en-US" altLang="zh-CN" sz="2000" dirty="0" err="1">
                <a:effectLst/>
                <a:latin typeface="Times New Roman" panose="02020603050405020304" pitchFamily="18" charset="0"/>
                <a:ea typeface="宋体" panose="02010600030101010101" pitchFamily="2" charset="-122"/>
              </a:rPr>
              <a:t>meV</a:t>
            </a:r>
            <a:r>
              <a:rPr lang="en-US" altLang="zh-CN" sz="2000" dirty="0">
                <a:effectLst/>
                <a:latin typeface="Times New Roman" panose="02020603050405020304" pitchFamily="18" charset="0"/>
                <a:ea typeface="宋体" panose="02010600030101010101" pitchFamily="2" charset="-122"/>
              </a:rPr>
              <a:t>, and </a:t>
            </a:r>
            <a:r>
              <a:rPr lang="en-US" altLang="zh-CN" sz="2000" i="1" dirty="0">
                <a:effectLst/>
                <a:latin typeface="Times New Roman" panose="02020603050405020304" pitchFamily="18" charset="0"/>
                <a:ea typeface="宋体" panose="02010600030101010101" pitchFamily="2" charset="-122"/>
              </a:rPr>
              <a:t>Γ</a:t>
            </a:r>
            <a:r>
              <a:rPr lang="en-US" altLang="zh-CN" sz="2000" dirty="0">
                <a:effectLst/>
                <a:latin typeface="Times New Roman" panose="02020603050405020304" pitchFamily="18" charset="0"/>
                <a:ea typeface="宋体" panose="02010600030101010101" pitchFamily="2" charset="-122"/>
              </a:rPr>
              <a:t>′ = 0.077 </a:t>
            </a:r>
            <a:r>
              <a:rPr lang="en-US" altLang="zh-CN" sz="2000" dirty="0" err="1">
                <a:effectLst/>
                <a:latin typeface="Times New Roman" panose="02020603050405020304" pitchFamily="18" charset="0"/>
                <a:ea typeface="宋体" panose="02010600030101010101" pitchFamily="2" charset="-122"/>
              </a:rPr>
              <a:t>meV</a:t>
            </a:r>
            <a:r>
              <a:rPr lang="en-US" altLang="zh-CN" sz="2000" dirty="0">
                <a:effectLst/>
                <a:latin typeface="Times New Roman" panose="02020603050405020304" pitchFamily="18" charset="0"/>
                <a:ea typeface="宋体" panose="02010600030101010101" pitchFamily="2" charset="-122"/>
              </a:rPr>
              <a:t> via the dual transformation.</a:t>
            </a:r>
            <a:endParaRPr lang="zh-CN" altLang="en-US" sz="2000" dirty="0"/>
          </a:p>
        </p:txBody>
      </p:sp>
      <p:sp>
        <p:nvSpPr>
          <p:cNvPr id="7" name="文本框 6">
            <a:extLst>
              <a:ext uri="{FF2B5EF4-FFF2-40B4-BE49-F238E27FC236}">
                <a16:creationId xmlns:a16="http://schemas.microsoft.com/office/drawing/2014/main" id="{9BC6D551-C171-42D1-B11C-85907C19579F}"/>
              </a:ext>
            </a:extLst>
          </p:cNvPr>
          <p:cNvSpPr txBox="1"/>
          <p:nvPr/>
        </p:nvSpPr>
        <p:spPr>
          <a:xfrm>
            <a:off x="1062259" y="5612618"/>
            <a:ext cx="9976537" cy="1015663"/>
          </a:xfrm>
          <a:prstGeom prst="rect">
            <a:avLst/>
          </a:prstGeom>
          <a:noFill/>
          <a:ln w="25400">
            <a:solidFill>
              <a:srgbClr val="0000FF"/>
            </a:solidFill>
          </a:ln>
        </p:spPr>
        <p:txBody>
          <a:bodyPr wrap="square">
            <a:spAutoFit/>
          </a:bodyPr>
          <a:lstStyle/>
          <a:p>
            <a:pPr algn="just"/>
            <a:r>
              <a:rPr lang="en-US" altLang="zh-CN"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Based on </a:t>
            </a:r>
            <a:r>
              <a:rPr lang="en-US" altLang="zh-CN" sz="2000" dirty="0">
                <a:latin typeface="Times New Roman" panose="02020603050405020304" pitchFamily="18" charset="0"/>
                <a:cs typeface="Times New Roman" panose="02020603050405020304" pitchFamily="18" charset="0"/>
              </a:rPr>
              <a:t>the generalized KH model</a:t>
            </a:r>
            <a:r>
              <a:rPr lang="en-US" altLang="zh-CN" sz="2000" b="1" dirty="0">
                <a:latin typeface="Times New Roman" panose="02020603050405020304" pitchFamily="18" charset="0"/>
                <a:cs typeface="Times New Roman" panose="02020603050405020304" pitchFamily="18" charset="0"/>
              </a:rPr>
              <a:t>, </a:t>
            </a:r>
            <a:r>
              <a:rPr lang="en-US" altLang="zh-CN"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we theoretically calculated the dynamic structure factor. The results contain both magnon excitations and </a:t>
            </a:r>
            <a:r>
              <a:rPr lang="en-US" altLang="zh-CN" sz="2000" kern="100" dirty="0" err="1">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spinon</a:t>
            </a:r>
            <a:r>
              <a:rPr lang="en-US" altLang="zh-CN" sz="2000" kern="1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-continuum, which agree well with the inelastic neutron spectrum at B = 8 T. (point III)</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76234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113465" y="0"/>
            <a:ext cx="6780315" cy="461665"/>
          </a:xfrm>
          <a:prstGeom prst="rect">
            <a:avLst/>
          </a:prstGeom>
          <a:noFill/>
        </p:spPr>
        <p:txBody>
          <a:bodyPr wrap="square" rtlCol="0">
            <a:spAutoFit/>
          </a:bodyPr>
          <a:lstStyle/>
          <a:p>
            <a:r>
              <a:rPr lang="el-GR" altLang="zh-CN" sz="2400" b="1" dirty="0">
                <a:latin typeface="Times New Roman" panose="02020603050405020304" pitchFamily="18" charset="0"/>
                <a:cs typeface="Times New Roman" panose="02020603050405020304" pitchFamily="18" charset="0"/>
              </a:rPr>
              <a:t>μ</a:t>
            </a:r>
            <a:r>
              <a:rPr lang="en-US" altLang="zh-CN" sz="2400" b="1" dirty="0">
                <a:latin typeface="Times New Roman" panose="02020603050405020304" pitchFamily="18" charset="0"/>
                <a:cs typeface="Times New Roman" panose="02020603050405020304" pitchFamily="18" charset="0"/>
              </a:rPr>
              <a:t>SR for NCTO using the ARTEMIS at J-Parc</a:t>
            </a:r>
            <a:endParaRPr lang="zh-CN" altLang="en-US" sz="2400" b="1"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C30FD8BC-AE60-4241-93E1-66DBEA4E1750}"/>
              </a:ext>
            </a:extLst>
          </p:cNvPr>
          <p:cNvPicPr>
            <a:picLocks noChangeAspect="1"/>
          </p:cNvPicPr>
          <p:nvPr/>
        </p:nvPicPr>
        <p:blipFill>
          <a:blip r:embed="rId2"/>
          <a:stretch>
            <a:fillRect/>
          </a:stretch>
        </p:blipFill>
        <p:spPr>
          <a:xfrm>
            <a:off x="2743200" y="695582"/>
            <a:ext cx="6948809" cy="5466836"/>
          </a:xfrm>
          <a:prstGeom prst="rect">
            <a:avLst/>
          </a:prstGeom>
        </p:spPr>
      </p:pic>
      <p:sp>
        <p:nvSpPr>
          <p:cNvPr id="9" name="文本框 8">
            <a:extLst>
              <a:ext uri="{FF2B5EF4-FFF2-40B4-BE49-F238E27FC236}">
                <a16:creationId xmlns:a16="http://schemas.microsoft.com/office/drawing/2014/main" id="{3BB94935-E2E6-4E64-8713-A1B9B4B07802}"/>
              </a:ext>
            </a:extLst>
          </p:cNvPr>
          <p:cNvSpPr txBox="1"/>
          <p:nvPr/>
        </p:nvSpPr>
        <p:spPr>
          <a:xfrm>
            <a:off x="4391108" y="6321572"/>
            <a:ext cx="4872161" cy="369332"/>
          </a:xfrm>
          <a:prstGeom prst="rect">
            <a:avLst/>
          </a:prstGeom>
          <a:noFill/>
        </p:spPr>
        <p:txBody>
          <a:bodyPr wrap="square">
            <a:spAutoFit/>
          </a:bodyPr>
          <a:lstStyle/>
          <a:p>
            <a:r>
              <a:rPr lang="en-US" altLang="zh-CN" dirty="0"/>
              <a:t>Ping Miao, et al., arXiv:2307.16451v1 (2023) </a:t>
            </a:r>
            <a:endParaRPr lang="zh-CN" altLang="en-US" dirty="0"/>
          </a:p>
        </p:txBody>
      </p:sp>
    </p:spTree>
    <p:extLst>
      <p:ext uri="{BB962C8B-B14F-4D97-AF65-F5344CB8AC3E}">
        <p14:creationId xmlns:p14="http://schemas.microsoft.com/office/powerpoint/2010/main" val="332891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30574" y="-21182"/>
            <a:ext cx="8030450"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Quantum magnetism</a:t>
            </a:r>
            <a:r>
              <a:rPr lang="zh-CN" altLang="en-US" sz="24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and magnetic geometrical frustration  </a:t>
            </a:r>
            <a:endParaRPr lang="zh-CN" altLang="en-US" sz="2400" b="1"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1456771F-862A-4388-9A16-32F49D01E281}"/>
              </a:ext>
            </a:extLst>
          </p:cNvPr>
          <p:cNvSpPr txBox="1"/>
          <p:nvPr/>
        </p:nvSpPr>
        <p:spPr>
          <a:xfrm>
            <a:off x="6125193" y="6420983"/>
            <a:ext cx="6066807" cy="338554"/>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Takashi Imai and Young S. Lee, Physics Today </a:t>
            </a:r>
            <a:r>
              <a:rPr lang="en-US" altLang="zh-CN" sz="1600" b="1" dirty="0">
                <a:latin typeface="Times New Roman" panose="02020603050405020304" pitchFamily="18" charset="0"/>
                <a:cs typeface="Times New Roman" panose="02020603050405020304" pitchFamily="18" charset="0"/>
              </a:rPr>
              <a:t>69</a:t>
            </a:r>
            <a:r>
              <a:rPr lang="en-US" altLang="zh-CN" sz="1600" dirty="0">
                <a:latin typeface="Times New Roman" panose="02020603050405020304" pitchFamily="18" charset="0"/>
                <a:cs typeface="Times New Roman" panose="02020603050405020304" pitchFamily="18" charset="0"/>
              </a:rPr>
              <a:t>, 30 (2016)</a:t>
            </a:r>
            <a:r>
              <a:rPr lang="zh-CN" altLang="en-US" sz="1600" dirty="0">
                <a:latin typeface="Times New Roman" panose="02020603050405020304" pitchFamily="18" charset="0"/>
                <a:cs typeface="Times New Roman" panose="02020603050405020304" pitchFamily="18" charset="0"/>
              </a:rPr>
              <a:t> </a:t>
            </a:r>
          </a:p>
        </p:txBody>
      </p:sp>
      <p:pic>
        <p:nvPicPr>
          <p:cNvPr id="21" name="图片 20">
            <a:extLst>
              <a:ext uri="{FF2B5EF4-FFF2-40B4-BE49-F238E27FC236}">
                <a16:creationId xmlns:a16="http://schemas.microsoft.com/office/drawing/2014/main" id="{E93CE241-FCE8-4E4B-B11A-5C2410A4750F}"/>
              </a:ext>
            </a:extLst>
          </p:cNvPr>
          <p:cNvPicPr>
            <a:picLocks noChangeAspect="1"/>
          </p:cNvPicPr>
          <p:nvPr/>
        </p:nvPicPr>
        <p:blipFill>
          <a:blip r:embed="rId3"/>
          <a:stretch>
            <a:fillRect/>
          </a:stretch>
        </p:blipFill>
        <p:spPr>
          <a:xfrm>
            <a:off x="892987" y="1568928"/>
            <a:ext cx="1256445" cy="1283178"/>
          </a:xfrm>
          <a:prstGeom prst="rect">
            <a:avLst/>
          </a:prstGeom>
        </p:spPr>
      </p:pic>
      <p:pic>
        <p:nvPicPr>
          <p:cNvPr id="23" name="图片 22">
            <a:extLst>
              <a:ext uri="{FF2B5EF4-FFF2-40B4-BE49-F238E27FC236}">
                <a16:creationId xmlns:a16="http://schemas.microsoft.com/office/drawing/2014/main" id="{FB3DD355-BF3E-4624-9E3C-4B6883A36AAC}"/>
              </a:ext>
            </a:extLst>
          </p:cNvPr>
          <p:cNvPicPr>
            <a:picLocks noChangeAspect="1"/>
          </p:cNvPicPr>
          <p:nvPr/>
        </p:nvPicPr>
        <p:blipFill>
          <a:blip r:embed="rId4"/>
          <a:stretch>
            <a:fillRect/>
          </a:stretch>
        </p:blipFill>
        <p:spPr>
          <a:xfrm>
            <a:off x="3190188" y="1555488"/>
            <a:ext cx="1310560" cy="1296618"/>
          </a:xfrm>
          <a:prstGeom prst="rect">
            <a:avLst/>
          </a:prstGeom>
        </p:spPr>
      </p:pic>
      <p:sp>
        <p:nvSpPr>
          <p:cNvPr id="24" name="文本框 23">
            <a:extLst>
              <a:ext uri="{FF2B5EF4-FFF2-40B4-BE49-F238E27FC236}">
                <a16:creationId xmlns:a16="http://schemas.microsoft.com/office/drawing/2014/main" id="{1EFEC338-3D7D-4522-9B5E-1986FAAEAB5C}"/>
              </a:ext>
            </a:extLst>
          </p:cNvPr>
          <p:cNvSpPr txBox="1"/>
          <p:nvPr/>
        </p:nvSpPr>
        <p:spPr>
          <a:xfrm>
            <a:off x="1189227" y="2748306"/>
            <a:ext cx="693012"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J &lt; 0</a:t>
            </a:r>
            <a:endParaRPr lang="zh-CN" altLang="en-US"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62CA12A5-83DA-469B-967F-780775080BCD}"/>
              </a:ext>
            </a:extLst>
          </p:cNvPr>
          <p:cNvSpPr txBox="1"/>
          <p:nvPr/>
        </p:nvSpPr>
        <p:spPr>
          <a:xfrm>
            <a:off x="3498962" y="2755668"/>
            <a:ext cx="693012"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J &gt; 0</a:t>
            </a:r>
            <a:endParaRPr lang="zh-CN" altLang="en-US" dirty="0">
              <a:latin typeface="Times New Roman" panose="02020603050405020304" pitchFamily="18" charset="0"/>
              <a:cs typeface="Times New Roman" panose="02020603050405020304" pitchFamily="18" charset="0"/>
            </a:endParaRPr>
          </a:p>
        </p:txBody>
      </p:sp>
      <p:pic>
        <p:nvPicPr>
          <p:cNvPr id="27" name="图片 26">
            <a:extLst>
              <a:ext uri="{FF2B5EF4-FFF2-40B4-BE49-F238E27FC236}">
                <a16:creationId xmlns:a16="http://schemas.microsoft.com/office/drawing/2014/main" id="{A48F587C-E0BF-4D01-B433-1F88675F041E}"/>
              </a:ext>
            </a:extLst>
          </p:cNvPr>
          <p:cNvPicPr>
            <a:picLocks noChangeAspect="1"/>
          </p:cNvPicPr>
          <p:nvPr/>
        </p:nvPicPr>
        <p:blipFill rotWithShape="1">
          <a:blip r:embed="rId5"/>
          <a:srcRect r="28650"/>
          <a:stretch/>
        </p:blipFill>
        <p:spPr>
          <a:xfrm>
            <a:off x="1660868" y="773156"/>
            <a:ext cx="1838094" cy="700601"/>
          </a:xfrm>
          <a:prstGeom prst="rect">
            <a:avLst/>
          </a:prstGeom>
        </p:spPr>
      </p:pic>
      <p:grpSp>
        <p:nvGrpSpPr>
          <p:cNvPr id="34" name="组合 33">
            <a:extLst>
              <a:ext uri="{FF2B5EF4-FFF2-40B4-BE49-F238E27FC236}">
                <a16:creationId xmlns:a16="http://schemas.microsoft.com/office/drawing/2014/main" id="{3AAB057C-D221-46FA-99E5-BAA2AACEDB55}"/>
              </a:ext>
            </a:extLst>
          </p:cNvPr>
          <p:cNvGrpSpPr/>
          <p:nvPr/>
        </p:nvGrpSpPr>
        <p:grpSpPr>
          <a:xfrm>
            <a:off x="551901" y="3558696"/>
            <a:ext cx="4751724" cy="2371458"/>
            <a:chOff x="545226" y="3713861"/>
            <a:chExt cx="4751724" cy="2371458"/>
          </a:xfrm>
        </p:grpSpPr>
        <p:pic>
          <p:nvPicPr>
            <p:cNvPr id="31" name="图片 30">
              <a:extLst>
                <a:ext uri="{FF2B5EF4-FFF2-40B4-BE49-F238E27FC236}">
                  <a16:creationId xmlns:a16="http://schemas.microsoft.com/office/drawing/2014/main" id="{0AD45945-DDDF-4481-B460-921BE76C6034}"/>
                </a:ext>
              </a:extLst>
            </p:cNvPr>
            <p:cNvPicPr>
              <a:picLocks noChangeAspect="1"/>
            </p:cNvPicPr>
            <p:nvPr/>
          </p:nvPicPr>
          <p:blipFill rotWithShape="1">
            <a:blip r:embed="rId6"/>
            <a:srcRect r="31559"/>
            <a:stretch/>
          </p:blipFill>
          <p:spPr>
            <a:xfrm>
              <a:off x="551706" y="3713890"/>
              <a:ext cx="4745244" cy="2371429"/>
            </a:xfrm>
            <a:prstGeom prst="rect">
              <a:avLst/>
            </a:prstGeom>
          </p:spPr>
        </p:pic>
        <p:sp>
          <p:nvSpPr>
            <p:cNvPr id="32" name="矩形 31">
              <a:extLst>
                <a:ext uri="{FF2B5EF4-FFF2-40B4-BE49-F238E27FC236}">
                  <a16:creationId xmlns:a16="http://schemas.microsoft.com/office/drawing/2014/main" id="{720B6851-74A5-4B66-9967-B38679DB08D6}"/>
                </a:ext>
              </a:extLst>
            </p:cNvPr>
            <p:cNvSpPr/>
            <p:nvPr/>
          </p:nvSpPr>
          <p:spPr>
            <a:xfrm>
              <a:off x="2761013" y="3740727"/>
              <a:ext cx="362197"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BDB1222D-ED2C-4AD1-B5B4-3281D51DD229}"/>
                </a:ext>
              </a:extLst>
            </p:cNvPr>
            <p:cNvSpPr/>
            <p:nvPr/>
          </p:nvSpPr>
          <p:spPr>
            <a:xfrm>
              <a:off x="545226" y="3713861"/>
              <a:ext cx="362197" cy="338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a:extLst>
              <a:ext uri="{FF2B5EF4-FFF2-40B4-BE49-F238E27FC236}">
                <a16:creationId xmlns:a16="http://schemas.microsoft.com/office/drawing/2014/main" id="{FDE832F3-2A7C-4FAE-916E-EB8A5845C6E3}"/>
              </a:ext>
            </a:extLst>
          </p:cNvPr>
          <p:cNvSpPr txBox="1"/>
          <p:nvPr/>
        </p:nvSpPr>
        <p:spPr>
          <a:xfrm>
            <a:off x="1710606" y="6025325"/>
            <a:ext cx="1913265" cy="400110"/>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120° AFM order</a:t>
            </a:r>
            <a:endParaRPr lang="zh-CN" altLang="en-US" sz="2000" dirty="0">
              <a:latin typeface="Times New Roman" panose="02020603050405020304" pitchFamily="18" charset="0"/>
              <a:cs typeface="Times New Roman" panose="02020603050405020304" pitchFamily="18" charset="0"/>
            </a:endParaRPr>
          </a:p>
        </p:txBody>
      </p:sp>
      <p:pic>
        <p:nvPicPr>
          <p:cNvPr id="37" name="图片 36">
            <a:extLst>
              <a:ext uri="{FF2B5EF4-FFF2-40B4-BE49-F238E27FC236}">
                <a16:creationId xmlns:a16="http://schemas.microsoft.com/office/drawing/2014/main" id="{2EBEC0BD-6BFE-462F-8421-98145BF6F734}"/>
              </a:ext>
            </a:extLst>
          </p:cNvPr>
          <p:cNvPicPr>
            <a:picLocks noChangeAspect="1"/>
          </p:cNvPicPr>
          <p:nvPr/>
        </p:nvPicPr>
        <p:blipFill>
          <a:blip r:embed="rId7"/>
          <a:stretch>
            <a:fillRect/>
          </a:stretch>
        </p:blipFill>
        <p:spPr>
          <a:xfrm>
            <a:off x="6631983" y="516379"/>
            <a:ext cx="1838095" cy="1600000"/>
          </a:xfrm>
          <a:prstGeom prst="rect">
            <a:avLst/>
          </a:prstGeom>
        </p:spPr>
      </p:pic>
      <p:sp>
        <p:nvSpPr>
          <p:cNvPr id="38" name="文本框 37">
            <a:extLst>
              <a:ext uri="{FF2B5EF4-FFF2-40B4-BE49-F238E27FC236}">
                <a16:creationId xmlns:a16="http://schemas.microsoft.com/office/drawing/2014/main" id="{1DE0E085-A3B7-48F1-B661-3FA83BCAF571}"/>
              </a:ext>
            </a:extLst>
          </p:cNvPr>
          <p:cNvSpPr txBox="1"/>
          <p:nvPr/>
        </p:nvSpPr>
        <p:spPr>
          <a:xfrm>
            <a:off x="8702565" y="861042"/>
            <a:ext cx="2370083" cy="707886"/>
          </a:xfrm>
          <a:prstGeom prst="rect">
            <a:avLst/>
          </a:prstGeom>
          <a:noFill/>
        </p:spPr>
        <p:txBody>
          <a:bodyPr wrap="square">
            <a:spAutoFit/>
          </a:bodyPr>
          <a:lstStyle/>
          <a:p>
            <a:r>
              <a:rPr lang="en-US" altLang="zh-CN" sz="2000" dirty="0" err="1">
                <a:latin typeface="Times New Roman" panose="02020603050405020304" pitchFamily="18" charset="0"/>
                <a:cs typeface="Times New Roman" panose="02020603050405020304" pitchFamily="18" charset="0"/>
              </a:rPr>
              <a:t>Ising</a:t>
            </a:r>
            <a:r>
              <a:rPr lang="en-US" altLang="zh-CN" sz="2000" dirty="0">
                <a:latin typeface="Times New Roman" panose="02020603050405020304" pitchFamily="18" charset="0"/>
                <a:cs typeface="Times New Roman" panose="02020603050405020304" pitchFamily="18" charset="0"/>
              </a:rPr>
              <a:t> interaction in triangular lattice</a:t>
            </a:r>
            <a:endParaRPr lang="zh-CN" altLang="en-US" sz="2000" dirty="0">
              <a:latin typeface="Times New Roman" panose="02020603050405020304" pitchFamily="18" charset="0"/>
              <a:cs typeface="Times New Roman" panose="02020603050405020304" pitchFamily="18" charset="0"/>
            </a:endParaRPr>
          </a:p>
        </p:txBody>
      </p:sp>
      <p:pic>
        <p:nvPicPr>
          <p:cNvPr id="20" name="图片 19">
            <a:extLst>
              <a:ext uri="{FF2B5EF4-FFF2-40B4-BE49-F238E27FC236}">
                <a16:creationId xmlns:a16="http://schemas.microsoft.com/office/drawing/2014/main" id="{FB52975A-9896-4BF7-BC59-5060C5A0C883}"/>
              </a:ext>
            </a:extLst>
          </p:cNvPr>
          <p:cNvPicPr>
            <a:picLocks noChangeAspect="1"/>
          </p:cNvPicPr>
          <p:nvPr/>
        </p:nvPicPr>
        <p:blipFill>
          <a:blip r:embed="rId8"/>
          <a:stretch>
            <a:fillRect/>
          </a:stretch>
        </p:blipFill>
        <p:spPr>
          <a:xfrm>
            <a:off x="7205067" y="2116379"/>
            <a:ext cx="2682539" cy="4149346"/>
          </a:xfrm>
          <a:prstGeom prst="rect">
            <a:avLst/>
          </a:prstGeom>
        </p:spPr>
      </p:pic>
    </p:spTree>
    <p:extLst>
      <p:ext uri="{BB962C8B-B14F-4D97-AF65-F5344CB8AC3E}">
        <p14:creationId xmlns:p14="http://schemas.microsoft.com/office/powerpoint/2010/main" val="3470386110"/>
      </p:ext>
    </p:extLst>
  </p:cSld>
  <p:clrMapOvr>
    <a:masterClrMapping/>
  </p:clrMapOvr>
  <mc:AlternateContent xmlns:mc="http://schemas.openxmlformats.org/markup-compatibility/2006" xmlns:p14="http://schemas.microsoft.com/office/powerpoint/2010/main">
    <mc:Choice Requires="p14">
      <p:transition spd="slow" p14:dur="2000" advTm="108321"/>
    </mc:Choice>
    <mc:Fallback xmlns="">
      <p:transition spd="slow" advTm="10832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30574" y="-21182"/>
            <a:ext cx="4093954"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Quantum spin liquid (QSL)</a:t>
            </a:r>
            <a:endParaRPr lang="zh-CN" altLang="en-US" sz="2400" b="1"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1456771F-862A-4388-9A16-32F49D01E281}"/>
              </a:ext>
            </a:extLst>
          </p:cNvPr>
          <p:cNvSpPr txBox="1"/>
          <p:nvPr/>
        </p:nvSpPr>
        <p:spPr>
          <a:xfrm>
            <a:off x="6345911" y="6220929"/>
            <a:ext cx="5399400" cy="584775"/>
          </a:xfrm>
          <a:prstGeom prst="rect">
            <a:avLst/>
          </a:prstGeom>
          <a:noFill/>
        </p:spPr>
        <p:txBody>
          <a:bodyPr wrap="square">
            <a:spAutoFit/>
          </a:bodyPr>
          <a:lstStyle/>
          <a:p>
            <a:r>
              <a:rPr lang="en-US" altLang="zh-CN" sz="1600" dirty="0" err="1">
                <a:latin typeface="Times New Roman" panose="02020603050405020304" pitchFamily="18" charset="0"/>
                <a:cs typeface="Times New Roman" panose="02020603050405020304" pitchFamily="18" charset="0"/>
              </a:rPr>
              <a:t>Gaoting</a:t>
            </a:r>
            <a:r>
              <a:rPr lang="en-US" altLang="zh-CN" sz="1600" dirty="0">
                <a:latin typeface="Times New Roman" panose="02020603050405020304" pitchFamily="18" charset="0"/>
                <a:cs typeface="Times New Roman" panose="02020603050405020304" pitchFamily="18" charset="0"/>
              </a:rPr>
              <a:t> Lin and </a:t>
            </a:r>
            <a:r>
              <a:rPr lang="en-US" altLang="zh-CN" sz="1600" dirty="0" err="1">
                <a:latin typeface="Times New Roman" panose="02020603050405020304" pitchFamily="18" charset="0"/>
                <a:cs typeface="Times New Roman" panose="02020603050405020304" pitchFamily="18" charset="0"/>
              </a:rPr>
              <a:t>Jie</a:t>
            </a:r>
            <a:r>
              <a:rPr lang="en-US" altLang="zh-CN" sz="1600" dirty="0">
                <a:latin typeface="Times New Roman" panose="02020603050405020304" pitchFamily="18" charset="0"/>
                <a:cs typeface="Times New Roman" panose="02020603050405020304" pitchFamily="18" charset="0"/>
              </a:rPr>
              <a:t> Ma, The Innovation 4, 100484, (2023);</a:t>
            </a:r>
          </a:p>
          <a:p>
            <a:r>
              <a:rPr lang="en-US" altLang="zh-CN" sz="1600" dirty="0">
                <a:latin typeface="Times New Roman" panose="02020603050405020304" pitchFamily="18" charset="0"/>
                <a:cs typeface="Times New Roman" panose="02020603050405020304" pitchFamily="18" charset="0"/>
              </a:rPr>
              <a:t>Takashi Imai and Young S. Lee, Physics Today </a:t>
            </a:r>
            <a:r>
              <a:rPr lang="en-US" altLang="zh-CN" sz="1600" b="1" dirty="0">
                <a:latin typeface="Times New Roman" panose="02020603050405020304" pitchFamily="18" charset="0"/>
                <a:cs typeface="Times New Roman" panose="02020603050405020304" pitchFamily="18" charset="0"/>
              </a:rPr>
              <a:t>69</a:t>
            </a:r>
            <a:r>
              <a:rPr lang="en-US" altLang="zh-CN" sz="1600" dirty="0">
                <a:latin typeface="Times New Roman" panose="02020603050405020304" pitchFamily="18" charset="0"/>
                <a:cs typeface="Times New Roman" panose="02020603050405020304" pitchFamily="18" charset="0"/>
              </a:rPr>
              <a:t>, 30 (2016).</a:t>
            </a:r>
            <a:r>
              <a:rPr lang="zh-CN" altLang="en-US" sz="1600" dirty="0">
                <a:latin typeface="Times New Roman" panose="02020603050405020304" pitchFamily="18" charset="0"/>
                <a:cs typeface="Times New Roman" panose="02020603050405020304" pitchFamily="18" charset="0"/>
              </a:rPr>
              <a:t> </a:t>
            </a:r>
          </a:p>
        </p:txBody>
      </p:sp>
      <p:pic>
        <p:nvPicPr>
          <p:cNvPr id="37" name="图片 36">
            <a:extLst>
              <a:ext uri="{FF2B5EF4-FFF2-40B4-BE49-F238E27FC236}">
                <a16:creationId xmlns:a16="http://schemas.microsoft.com/office/drawing/2014/main" id="{2EBEC0BD-6BFE-462F-8421-98145BF6F734}"/>
              </a:ext>
            </a:extLst>
          </p:cNvPr>
          <p:cNvPicPr>
            <a:picLocks noChangeAspect="1"/>
          </p:cNvPicPr>
          <p:nvPr/>
        </p:nvPicPr>
        <p:blipFill>
          <a:blip r:embed="rId3"/>
          <a:stretch>
            <a:fillRect/>
          </a:stretch>
        </p:blipFill>
        <p:spPr>
          <a:xfrm>
            <a:off x="6631983" y="516379"/>
            <a:ext cx="1838095" cy="1600000"/>
          </a:xfrm>
          <a:prstGeom prst="rect">
            <a:avLst/>
          </a:prstGeom>
        </p:spPr>
      </p:pic>
      <p:sp>
        <p:nvSpPr>
          <p:cNvPr id="38" name="文本框 37">
            <a:extLst>
              <a:ext uri="{FF2B5EF4-FFF2-40B4-BE49-F238E27FC236}">
                <a16:creationId xmlns:a16="http://schemas.microsoft.com/office/drawing/2014/main" id="{1DE0E085-A3B7-48F1-B661-3FA83BCAF571}"/>
              </a:ext>
            </a:extLst>
          </p:cNvPr>
          <p:cNvSpPr txBox="1"/>
          <p:nvPr/>
        </p:nvSpPr>
        <p:spPr>
          <a:xfrm>
            <a:off x="8702565" y="861042"/>
            <a:ext cx="2370083" cy="707886"/>
          </a:xfrm>
          <a:prstGeom prst="rect">
            <a:avLst/>
          </a:prstGeom>
          <a:noFill/>
        </p:spPr>
        <p:txBody>
          <a:bodyPr wrap="square">
            <a:spAutoFit/>
          </a:bodyPr>
          <a:lstStyle/>
          <a:p>
            <a:r>
              <a:rPr lang="en-US" altLang="zh-CN" sz="2000" dirty="0" err="1">
                <a:latin typeface="Times New Roman" panose="02020603050405020304" pitchFamily="18" charset="0"/>
                <a:cs typeface="Times New Roman" panose="02020603050405020304" pitchFamily="18" charset="0"/>
              </a:rPr>
              <a:t>Ising</a:t>
            </a:r>
            <a:r>
              <a:rPr lang="en-US" altLang="zh-CN" sz="2000" dirty="0">
                <a:latin typeface="Times New Roman" panose="02020603050405020304" pitchFamily="18" charset="0"/>
                <a:cs typeface="Times New Roman" panose="02020603050405020304" pitchFamily="18" charset="0"/>
              </a:rPr>
              <a:t> interaction in triangular lattice</a:t>
            </a:r>
            <a:endParaRPr lang="zh-CN" altLang="en-US" sz="2000" dirty="0">
              <a:latin typeface="Times New Roman" panose="02020603050405020304" pitchFamily="18" charset="0"/>
              <a:cs typeface="Times New Roman" panose="02020603050405020304" pitchFamily="18" charset="0"/>
            </a:endParaRPr>
          </a:p>
        </p:txBody>
      </p:sp>
      <p:grpSp>
        <p:nvGrpSpPr>
          <p:cNvPr id="43" name="组合 42">
            <a:extLst>
              <a:ext uri="{FF2B5EF4-FFF2-40B4-BE49-F238E27FC236}">
                <a16:creationId xmlns:a16="http://schemas.microsoft.com/office/drawing/2014/main" id="{E5726905-AECC-4F09-AAB0-1D59200F84DA}"/>
              </a:ext>
            </a:extLst>
          </p:cNvPr>
          <p:cNvGrpSpPr/>
          <p:nvPr/>
        </p:nvGrpSpPr>
        <p:grpSpPr>
          <a:xfrm>
            <a:off x="6631983" y="2526574"/>
            <a:ext cx="4532497" cy="3576548"/>
            <a:chOff x="6553769" y="2291225"/>
            <a:chExt cx="4745244" cy="3935081"/>
          </a:xfrm>
        </p:grpSpPr>
        <p:pic>
          <p:nvPicPr>
            <p:cNvPr id="40" name="图片 39">
              <a:extLst>
                <a:ext uri="{FF2B5EF4-FFF2-40B4-BE49-F238E27FC236}">
                  <a16:creationId xmlns:a16="http://schemas.microsoft.com/office/drawing/2014/main" id="{E7B0D720-E395-4CF4-959B-B9E3F6204082}"/>
                </a:ext>
              </a:extLst>
            </p:cNvPr>
            <p:cNvPicPr>
              <a:picLocks noChangeAspect="1"/>
            </p:cNvPicPr>
            <p:nvPr/>
          </p:nvPicPr>
          <p:blipFill>
            <a:blip r:embed="rId4"/>
            <a:stretch>
              <a:fillRect/>
            </a:stretch>
          </p:blipFill>
          <p:spPr>
            <a:xfrm>
              <a:off x="6553769" y="2291225"/>
              <a:ext cx="4745244" cy="3935081"/>
            </a:xfrm>
            <a:prstGeom prst="rect">
              <a:avLst/>
            </a:prstGeom>
          </p:spPr>
        </p:pic>
        <p:sp>
          <p:nvSpPr>
            <p:cNvPr id="41" name="矩形 40">
              <a:extLst>
                <a:ext uri="{FF2B5EF4-FFF2-40B4-BE49-F238E27FC236}">
                  <a16:creationId xmlns:a16="http://schemas.microsoft.com/office/drawing/2014/main" id="{31DA86C3-7AAE-4E90-8EA4-9F0364FB3D0E}"/>
                </a:ext>
              </a:extLst>
            </p:cNvPr>
            <p:cNvSpPr/>
            <p:nvPr/>
          </p:nvSpPr>
          <p:spPr>
            <a:xfrm>
              <a:off x="6553769" y="2291226"/>
              <a:ext cx="260848" cy="225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2D44455F-9457-4AFA-94AF-D4C509C812E6}"/>
                </a:ext>
              </a:extLst>
            </p:cNvPr>
            <p:cNvSpPr/>
            <p:nvPr/>
          </p:nvSpPr>
          <p:spPr>
            <a:xfrm>
              <a:off x="6553769" y="4258765"/>
              <a:ext cx="260848" cy="299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a:extLst>
              <a:ext uri="{FF2B5EF4-FFF2-40B4-BE49-F238E27FC236}">
                <a16:creationId xmlns:a16="http://schemas.microsoft.com/office/drawing/2014/main" id="{4B20456B-DB44-43B1-9D60-1612BB4AA49D}"/>
              </a:ext>
            </a:extLst>
          </p:cNvPr>
          <p:cNvSpPr txBox="1"/>
          <p:nvPr/>
        </p:nvSpPr>
        <p:spPr>
          <a:xfrm>
            <a:off x="315310" y="1129862"/>
            <a:ext cx="5481145" cy="2535566"/>
          </a:xfrm>
          <a:prstGeom prst="rect">
            <a:avLst/>
          </a:prstGeom>
          <a:noFill/>
        </p:spPr>
        <p:txBody>
          <a:bodyPr wrap="square" rtlCol="0">
            <a:spAutoFit/>
          </a:bodyPr>
          <a:lstStyle/>
          <a:p>
            <a:pPr>
              <a:lnSpc>
                <a:spcPct val="150000"/>
              </a:lnSpc>
            </a:pPr>
            <a:r>
              <a:rPr lang="en-US" altLang="zh-CN" b="1" dirty="0">
                <a:latin typeface="Times New Roman" panose="02020603050405020304" pitchFamily="18" charset="0"/>
                <a:cs typeface="Times New Roman" panose="02020603050405020304" pitchFamily="18" charset="0"/>
              </a:rPr>
              <a:t>Three characters:</a:t>
            </a:r>
          </a:p>
          <a:p>
            <a:pPr>
              <a:lnSpc>
                <a:spcPct val="150000"/>
              </a:lnSpc>
            </a:pPr>
            <a:r>
              <a:rPr lang="en-US" altLang="zh-CN" dirty="0">
                <a:solidFill>
                  <a:srgbClr val="0000FF"/>
                </a:solidFill>
                <a:latin typeface="Times New Roman" panose="02020603050405020304" pitchFamily="18" charset="0"/>
                <a:cs typeface="Times New Roman" panose="02020603050405020304" pitchFamily="18" charset="0"/>
              </a:rPr>
              <a:t>1) No</a:t>
            </a:r>
            <a:r>
              <a:rPr lang="zh-CN" altLang="en-US" dirty="0">
                <a:solidFill>
                  <a:srgbClr val="0000FF"/>
                </a:solidFill>
                <a:latin typeface="Times New Roman" panose="02020603050405020304" pitchFamily="18" charset="0"/>
                <a:cs typeface="Times New Roman" panose="02020603050405020304" pitchFamily="18" charset="0"/>
              </a:rPr>
              <a:t> </a:t>
            </a:r>
            <a:r>
              <a:rPr lang="en-US" altLang="zh-CN" dirty="0">
                <a:solidFill>
                  <a:srgbClr val="0000FF"/>
                </a:solidFill>
                <a:latin typeface="Times New Roman" panose="02020603050405020304" pitchFamily="18" charset="0"/>
                <a:cs typeface="Times New Roman" panose="02020603050405020304" pitchFamily="18" charset="0"/>
              </a:rPr>
              <a:t>long-range</a:t>
            </a:r>
            <a:r>
              <a:rPr lang="zh-CN" altLang="en-US" dirty="0">
                <a:solidFill>
                  <a:srgbClr val="0000FF"/>
                </a:solidFill>
                <a:latin typeface="Times New Roman" panose="02020603050405020304" pitchFamily="18" charset="0"/>
                <a:cs typeface="Times New Roman" panose="02020603050405020304" pitchFamily="18" charset="0"/>
              </a:rPr>
              <a:t> </a:t>
            </a:r>
            <a:r>
              <a:rPr lang="en-US" altLang="zh-CN" dirty="0">
                <a:solidFill>
                  <a:srgbClr val="0000FF"/>
                </a:solidFill>
                <a:latin typeface="Times New Roman" panose="02020603050405020304" pitchFamily="18" charset="0"/>
                <a:cs typeface="Times New Roman" panose="02020603050405020304" pitchFamily="18" charset="0"/>
              </a:rPr>
              <a:t>order;</a:t>
            </a:r>
          </a:p>
          <a:p>
            <a:pPr>
              <a:lnSpc>
                <a:spcPct val="150000"/>
              </a:lnSpc>
            </a:pPr>
            <a:r>
              <a:rPr lang="en-US" altLang="zh-CN" dirty="0">
                <a:solidFill>
                  <a:srgbClr val="0000FF"/>
                </a:solidFill>
                <a:latin typeface="Times New Roman" panose="02020603050405020304" pitchFamily="18" charset="0"/>
                <a:cs typeface="Times New Roman" panose="02020603050405020304" pitchFamily="18" charset="0"/>
              </a:rPr>
              <a:t>2) Fractional excitations;</a:t>
            </a:r>
          </a:p>
          <a:p>
            <a:pPr>
              <a:lnSpc>
                <a:spcPct val="150000"/>
              </a:lnSpc>
            </a:pPr>
            <a:r>
              <a:rPr lang="en-US" altLang="zh-CN" dirty="0">
                <a:solidFill>
                  <a:srgbClr val="0000FF"/>
                </a:solidFill>
                <a:latin typeface="Times New Roman" panose="02020603050405020304" pitchFamily="18" charset="0"/>
                <a:cs typeface="Times New Roman" panose="02020603050405020304" pitchFamily="18" charset="0"/>
              </a:rPr>
              <a:t>3) Long-range quantum entanglement; </a:t>
            </a:r>
          </a:p>
          <a:p>
            <a:pPr>
              <a:lnSpc>
                <a:spcPct val="150000"/>
              </a:lnSpc>
            </a:pPr>
            <a:r>
              <a:rPr lang="en-US" altLang="zh-CN" dirty="0">
                <a:solidFill>
                  <a:srgbClr val="0000FF"/>
                </a:solidFill>
                <a:latin typeface="Times New Roman" panose="02020603050405020304" pitchFamily="18" charset="0"/>
                <a:cs typeface="Times New Roman" panose="02020603050405020304" pitchFamily="18" charset="0"/>
              </a:rPr>
              <a:t>4) Beyond the conventional Landau paradigm for phase transitions and spontaneous symmetry breaking.</a:t>
            </a:r>
          </a:p>
        </p:txBody>
      </p:sp>
      <p:sp>
        <p:nvSpPr>
          <p:cNvPr id="22" name="文本框 21">
            <a:extLst>
              <a:ext uri="{FF2B5EF4-FFF2-40B4-BE49-F238E27FC236}">
                <a16:creationId xmlns:a16="http://schemas.microsoft.com/office/drawing/2014/main" id="{F0F8A314-93D9-4ADE-906A-D08144131188}"/>
              </a:ext>
            </a:extLst>
          </p:cNvPr>
          <p:cNvSpPr txBox="1"/>
          <p:nvPr/>
        </p:nvSpPr>
        <p:spPr>
          <a:xfrm>
            <a:off x="373116" y="3939309"/>
            <a:ext cx="5365531" cy="2120068"/>
          </a:xfrm>
          <a:prstGeom prst="rect">
            <a:avLst/>
          </a:prstGeom>
          <a:noFill/>
        </p:spPr>
        <p:txBody>
          <a:bodyPr wrap="square" rtlCol="0">
            <a:spAutoFit/>
          </a:bodyPr>
          <a:lstStyle/>
          <a:p>
            <a:pPr>
              <a:lnSpc>
                <a:spcPct val="150000"/>
              </a:lnSpc>
            </a:pPr>
            <a:r>
              <a:rPr lang="en-US" altLang="zh-CN" b="1" dirty="0">
                <a:latin typeface="Times New Roman" panose="02020603050405020304" pitchFamily="18" charset="0"/>
                <a:cs typeface="Times New Roman" panose="02020603050405020304" pitchFamily="18" charset="0"/>
              </a:rPr>
              <a:t>Applications:</a:t>
            </a:r>
          </a:p>
          <a:p>
            <a:pPr>
              <a:lnSpc>
                <a:spcPct val="150000"/>
              </a:lnSpc>
            </a:pPr>
            <a:r>
              <a:rPr lang="en-US" altLang="zh-CN" dirty="0">
                <a:solidFill>
                  <a:srgbClr val="C00000"/>
                </a:solidFill>
                <a:latin typeface="Times New Roman" panose="02020603050405020304" pitchFamily="18" charset="0"/>
                <a:cs typeface="Times New Roman" panose="02020603050405020304" pitchFamily="18" charset="0"/>
              </a:rPr>
              <a:t>1) Understanding the mechanism of high-T superconductivity;</a:t>
            </a:r>
          </a:p>
          <a:p>
            <a:pPr>
              <a:lnSpc>
                <a:spcPct val="150000"/>
              </a:lnSpc>
            </a:pPr>
            <a:r>
              <a:rPr lang="en-US" altLang="zh-CN" dirty="0">
                <a:solidFill>
                  <a:srgbClr val="C00000"/>
                </a:solidFill>
                <a:latin typeface="Times New Roman" panose="02020603050405020304" pitchFamily="18" charset="0"/>
                <a:cs typeface="Times New Roman" panose="02020603050405020304" pitchFamily="18" charset="0"/>
              </a:rPr>
              <a:t>2) Fractional excitations for topological quantum computing.</a:t>
            </a:r>
          </a:p>
        </p:txBody>
      </p:sp>
      <p:sp>
        <p:nvSpPr>
          <p:cNvPr id="3" name="文本框 2">
            <a:extLst>
              <a:ext uri="{FF2B5EF4-FFF2-40B4-BE49-F238E27FC236}">
                <a16:creationId xmlns:a16="http://schemas.microsoft.com/office/drawing/2014/main" id="{4B322FA4-4EFB-4EF5-B16D-89FE44316D17}"/>
              </a:ext>
            </a:extLst>
          </p:cNvPr>
          <p:cNvSpPr txBox="1"/>
          <p:nvPr/>
        </p:nvSpPr>
        <p:spPr>
          <a:xfrm>
            <a:off x="5863808" y="630209"/>
            <a:ext cx="1230295" cy="461665"/>
          </a:xfrm>
          <a:prstGeom prst="rect">
            <a:avLst/>
          </a:prstGeom>
          <a:noFill/>
        </p:spPr>
        <p:txBody>
          <a:bodyPr wrap="square" rtlCol="0">
            <a:spAutoFit/>
          </a:bodyPr>
          <a:lstStyle/>
          <a:p>
            <a:r>
              <a:rPr lang="en-US" altLang="zh-CN" sz="2400" b="1" dirty="0">
                <a:solidFill>
                  <a:srgbClr val="FFC000"/>
                </a:solidFill>
                <a:latin typeface="Times New Roman" panose="02020603050405020304" pitchFamily="18" charset="0"/>
                <a:cs typeface="Times New Roman" panose="02020603050405020304" pitchFamily="18" charset="0"/>
              </a:rPr>
              <a:t>Singlet</a:t>
            </a:r>
            <a:endParaRPr lang="zh-CN" altLang="en-US" sz="24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6667960"/>
      </p:ext>
    </p:extLst>
  </p:cSld>
  <p:clrMapOvr>
    <a:masterClrMapping/>
  </p:clrMapOvr>
  <mc:AlternateContent xmlns:mc="http://schemas.openxmlformats.org/markup-compatibility/2006" xmlns:p14="http://schemas.microsoft.com/office/powerpoint/2010/main">
    <mc:Choice Requires="p14">
      <p:transition spd="slow" p14:dur="2000" advTm="49790"/>
    </mc:Choice>
    <mc:Fallback xmlns="">
      <p:transition spd="slow" advTm="4979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30574" y="-21182"/>
            <a:ext cx="5666033"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How to identify a QSL?</a:t>
            </a:r>
            <a:endParaRPr lang="zh-CN" altLang="en-US" sz="2400" b="1" dirty="0">
              <a:latin typeface="Times New Roman" panose="02020603050405020304" pitchFamily="18" charset="0"/>
              <a:cs typeface="Times New Roman" panose="02020603050405020304" pitchFamily="18" charset="0"/>
            </a:endParaRPr>
          </a:p>
        </p:txBody>
      </p:sp>
      <p:graphicFrame>
        <p:nvGraphicFramePr>
          <p:cNvPr id="2" name="表格 4">
            <a:extLst>
              <a:ext uri="{FF2B5EF4-FFF2-40B4-BE49-F238E27FC236}">
                <a16:creationId xmlns:a16="http://schemas.microsoft.com/office/drawing/2014/main" id="{C9130A78-900D-42FB-A18D-3FFA38F83CE6}"/>
              </a:ext>
            </a:extLst>
          </p:cNvPr>
          <p:cNvGraphicFramePr>
            <a:graphicFrameLocks noGrp="1"/>
          </p:cNvGraphicFramePr>
          <p:nvPr>
            <p:extLst>
              <p:ext uri="{D42A27DB-BD31-4B8C-83A1-F6EECF244321}">
                <p14:modId xmlns:p14="http://schemas.microsoft.com/office/powerpoint/2010/main" val="1731672166"/>
              </p:ext>
            </p:extLst>
          </p:nvPr>
        </p:nvGraphicFramePr>
        <p:xfrm>
          <a:off x="510639" y="462373"/>
          <a:ext cx="11285517" cy="914400"/>
        </p:xfrm>
        <a:graphic>
          <a:graphicData uri="http://schemas.openxmlformats.org/drawingml/2006/table">
            <a:tbl>
              <a:tblPr firstRow="1" bandRow="1">
                <a:tableStyleId>{5C22544A-7EE6-4342-B048-85BDC9FD1C3A}</a:tableStyleId>
              </a:tblPr>
              <a:tblGrid>
                <a:gridCol w="11285517">
                  <a:extLst>
                    <a:ext uri="{9D8B030D-6E8A-4147-A177-3AD203B41FA5}">
                      <a16:colId xmlns:a16="http://schemas.microsoft.com/office/drawing/2014/main" val="3935062081"/>
                    </a:ext>
                  </a:extLst>
                </a:gridCol>
              </a:tblGrid>
              <a:tr h="370840">
                <a:tc>
                  <a:txBody>
                    <a:bodyPr/>
                    <a:lstStyle/>
                    <a:p>
                      <a:pPr algn="ctr"/>
                      <a:r>
                        <a:rPr lang="en-US" altLang="zh-CN" sz="2400" dirty="0">
                          <a:latin typeface="Times New Roman" panose="02020603050405020304" pitchFamily="18" charset="0"/>
                          <a:cs typeface="Times New Roman" panose="02020603050405020304" pitchFamily="18" charset="0"/>
                        </a:rPr>
                        <a:t>Step Ⅰ: Role out magnetic order, spin glass</a:t>
                      </a:r>
                      <a:endParaRPr lang="zh-CN" alt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16518495"/>
                  </a:ext>
                </a:extLst>
              </a:tr>
              <a:tr h="370840">
                <a:tc>
                  <a:txBody>
                    <a:bodyPr/>
                    <a:lstStyle/>
                    <a:p>
                      <a:pPr algn="ctr"/>
                      <a:r>
                        <a:rPr lang="en-US" altLang="zh-CN" sz="2400" dirty="0">
                          <a:latin typeface="Times New Roman" panose="02020603050405020304" pitchFamily="18" charset="0"/>
                          <a:cs typeface="Times New Roman" panose="02020603050405020304" pitchFamily="18" charset="0"/>
                        </a:rPr>
                        <a:t>Magnetic susceptibility, </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specific heat, </a:t>
                      </a:r>
                      <a:r>
                        <a:rPr lang="el-GR" altLang="zh-CN" sz="2400" dirty="0">
                          <a:latin typeface="Times New Roman" panose="02020603050405020304" pitchFamily="18" charset="0"/>
                          <a:cs typeface="Times New Roman" panose="02020603050405020304" pitchFamily="18" charset="0"/>
                        </a:rPr>
                        <a:t>μ</a:t>
                      </a:r>
                      <a:r>
                        <a:rPr lang="en-US" altLang="zh-CN" sz="2400" dirty="0">
                          <a:latin typeface="Times New Roman" panose="02020603050405020304" pitchFamily="18" charset="0"/>
                          <a:cs typeface="Times New Roman" panose="02020603050405020304" pitchFamily="18" charset="0"/>
                        </a:rPr>
                        <a:t>SR, NMR, neutron scattering, and so on.</a:t>
                      </a:r>
                      <a:endParaRPr lang="zh-CN" alt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18275114"/>
                  </a:ext>
                </a:extLst>
              </a:tr>
            </a:tbl>
          </a:graphicData>
        </a:graphic>
      </p:graphicFrame>
      <p:graphicFrame>
        <p:nvGraphicFramePr>
          <p:cNvPr id="5" name="表格 6">
            <a:extLst>
              <a:ext uri="{FF2B5EF4-FFF2-40B4-BE49-F238E27FC236}">
                <a16:creationId xmlns:a16="http://schemas.microsoft.com/office/drawing/2014/main" id="{94234F6D-5228-4427-A8AF-1F9E400F06A1}"/>
              </a:ext>
            </a:extLst>
          </p:cNvPr>
          <p:cNvGraphicFramePr>
            <a:graphicFrameLocks noGrp="1"/>
          </p:cNvGraphicFramePr>
          <p:nvPr>
            <p:extLst>
              <p:ext uri="{D42A27DB-BD31-4B8C-83A1-F6EECF244321}">
                <p14:modId xmlns:p14="http://schemas.microsoft.com/office/powerpoint/2010/main" val="3382307696"/>
              </p:ext>
            </p:extLst>
          </p:nvPr>
        </p:nvGraphicFramePr>
        <p:xfrm>
          <a:off x="2032000" y="1487602"/>
          <a:ext cx="8128000" cy="45720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805057812"/>
                    </a:ext>
                  </a:extLst>
                </a:gridCol>
              </a:tblGrid>
              <a:tr h="370840">
                <a:tc>
                  <a:txBody>
                    <a:bodyPr/>
                    <a:lstStyle/>
                    <a:p>
                      <a:pPr algn="ctr"/>
                      <a:r>
                        <a:rPr lang="en-US" altLang="zh-CN" sz="2400" dirty="0">
                          <a:latin typeface="Times New Roman" panose="02020603050405020304" pitchFamily="18" charset="0"/>
                          <a:cs typeface="Times New Roman" panose="02020603050405020304" pitchFamily="18" charset="0"/>
                        </a:rPr>
                        <a:t>Step Ⅱ: Detect the </a:t>
                      </a:r>
                      <a:r>
                        <a:rPr lang="en-US" altLang="zh-CN" sz="2400" dirty="0" err="1">
                          <a:latin typeface="Times New Roman" panose="02020603050405020304" pitchFamily="18" charset="0"/>
                          <a:cs typeface="Times New Roman" panose="02020603050405020304" pitchFamily="18" charset="0"/>
                        </a:rPr>
                        <a:t>spinon</a:t>
                      </a:r>
                      <a:r>
                        <a:rPr lang="en-US" altLang="zh-CN" sz="2400" dirty="0">
                          <a:latin typeface="Times New Roman" panose="02020603050405020304" pitchFamily="18" charset="0"/>
                          <a:cs typeface="Times New Roman" panose="02020603050405020304" pitchFamily="18" charset="0"/>
                        </a:rPr>
                        <a:t> excitations</a:t>
                      </a:r>
                      <a:endParaRPr lang="zh-CN" alt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67564489"/>
                  </a:ext>
                </a:extLst>
              </a:tr>
            </a:tbl>
          </a:graphicData>
        </a:graphic>
      </p:graphicFrame>
      <p:grpSp>
        <p:nvGrpSpPr>
          <p:cNvPr id="12" name="组合 11">
            <a:extLst>
              <a:ext uri="{FF2B5EF4-FFF2-40B4-BE49-F238E27FC236}">
                <a16:creationId xmlns:a16="http://schemas.microsoft.com/office/drawing/2014/main" id="{E67AEF36-BB86-41D6-B257-6B4769FAB7ED}"/>
              </a:ext>
            </a:extLst>
          </p:cNvPr>
          <p:cNvGrpSpPr/>
          <p:nvPr/>
        </p:nvGrpSpPr>
        <p:grpSpPr>
          <a:xfrm>
            <a:off x="215016" y="2609625"/>
            <a:ext cx="2533780" cy="2375022"/>
            <a:chOff x="215016" y="2609625"/>
            <a:chExt cx="2533780" cy="2375022"/>
          </a:xfrm>
        </p:grpSpPr>
        <p:pic>
          <p:nvPicPr>
            <p:cNvPr id="9" name="图片 8">
              <a:extLst>
                <a:ext uri="{FF2B5EF4-FFF2-40B4-BE49-F238E27FC236}">
                  <a16:creationId xmlns:a16="http://schemas.microsoft.com/office/drawing/2014/main" id="{3C2BB984-03ED-4370-AB48-21E046729912}"/>
                </a:ext>
              </a:extLst>
            </p:cNvPr>
            <p:cNvPicPr>
              <a:picLocks noChangeAspect="1"/>
            </p:cNvPicPr>
            <p:nvPr/>
          </p:nvPicPr>
          <p:blipFill>
            <a:blip r:embed="rId3"/>
            <a:stretch>
              <a:fillRect/>
            </a:stretch>
          </p:blipFill>
          <p:spPr>
            <a:xfrm>
              <a:off x="215016" y="2609625"/>
              <a:ext cx="2533780" cy="2375022"/>
            </a:xfrm>
            <a:prstGeom prst="rect">
              <a:avLst/>
            </a:prstGeom>
          </p:spPr>
        </p:pic>
        <p:sp>
          <p:nvSpPr>
            <p:cNvPr id="11" name="文本框 10">
              <a:extLst>
                <a:ext uri="{FF2B5EF4-FFF2-40B4-BE49-F238E27FC236}">
                  <a16:creationId xmlns:a16="http://schemas.microsoft.com/office/drawing/2014/main" id="{E34D9EC0-4E5C-4723-A562-46B2465B16A2}"/>
                </a:ext>
              </a:extLst>
            </p:cNvPr>
            <p:cNvSpPr txBox="1"/>
            <p:nvPr/>
          </p:nvSpPr>
          <p:spPr>
            <a:xfrm>
              <a:off x="510639" y="3330471"/>
              <a:ext cx="1294408" cy="215444"/>
            </a:xfrm>
            <a:prstGeom prst="rect">
              <a:avLst/>
            </a:prstGeom>
            <a:noFill/>
          </p:spPr>
          <p:txBody>
            <a:bodyPr wrap="square">
              <a:spAutoFit/>
            </a:bodyPr>
            <a:lstStyle/>
            <a:p>
              <a:r>
                <a:rPr lang="el-GR" altLang="zh-CN" sz="800" dirty="0">
                  <a:latin typeface="Times New Roman" panose="02020603050405020304" pitchFamily="18" charset="0"/>
                  <a:cs typeface="Times New Roman" panose="02020603050405020304" pitchFamily="18" charset="0"/>
                </a:rPr>
                <a:t>κ-(</a:t>
              </a:r>
              <a:r>
                <a:rPr lang="en-US" altLang="zh-CN" sz="800" dirty="0">
                  <a:latin typeface="Times New Roman" panose="02020603050405020304" pitchFamily="18" charset="0"/>
                  <a:cs typeface="Times New Roman" panose="02020603050405020304" pitchFamily="18" charset="0"/>
                </a:rPr>
                <a:t>BEDT-TTF)</a:t>
              </a:r>
              <a:r>
                <a:rPr lang="en-US" altLang="zh-CN" sz="800" baseline="-25000" dirty="0">
                  <a:latin typeface="Times New Roman" panose="02020603050405020304" pitchFamily="18" charset="0"/>
                  <a:cs typeface="Times New Roman" panose="02020603050405020304" pitchFamily="18" charset="0"/>
                </a:rPr>
                <a:t>2</a:t>
              </a:r>
              <a:r>
                <a:rPr lang="en-US" altLang="zh-CN" sz="800" dirty="0">
                  <a:latin typeface="Times New Roman" panose="02020603050405020304" pitchFamily="18" charset="0"/>
                  <a:cs typeface="Times New Roman" panose="02020603050405020304" pitchFamily="18" charset="0"/>
                </a:rPr>
                <a:t>Cu</a:t>
              </a:r>
              <a:r>
                <a:rPr lang="en-US" altLang="zh-CN" sz="800" baseline="-25000" dirty="0">
                  <a:latin typeface="Times New Roman" panose="02020603050405020304" pitchFamily="18" charset="0"/>
                  <a:cs typeface="Times New Roman" panose="02020603050405020304" pitchFamily="18" charset="0"/>
                </a:rPr>
                <a:t>2</a:t>
              </a:r>
              <a:r>
                <a:rPr lang="en-US" altLang="zh-CN" sz="800" dirty="0">
                  <a:latin typeface="Times New Roman" panose="02020603050405020304" pitchFamily="18" charset="0"/>
                  <a:cs typeface="Times New Roman" panose="02020603050405020304" pitchFamily="18" charset="0"/>
                </a:rPr>
                <a:t>(CN)</a:t>
              </a:r>
              <a:r>
                <a:rPr lang="en-US" altLang="zh-CN" sz="800" baseline="-25000" dirty="0">
                  <a:latin typeface="Times New Roman" panose="02020603050405020304" pitchFamily="18" charset="0"/>
                  <a:cs typeface="Times New Roman" panose="02020603050405020304" pitchFamily="18" charset="0"/>
                </a:rPr>
                <a:t>3</a:t>
              </a:r>
              <a:endParaRPr lang="zh-CN" altLang="en-US" sz="800" baseline="-25000" dirty="0">
                <a:latin typeface="Times New Roman" panose="02020603050405020304" pitchFamily="18" charset="0"/>
                <a:cs typeface="Times New Roman" panose="02020603050405020304" pitchFamily="18" charset="0"/>
              </a:endParaRPr>
            </a:p>
          </p:txBody>
        </p:sp>
      </p:grpSp>
      <p:pic>
        <p:nvPicPr>
          <p:cNvPr id="15" name="图片 14">
            <a:extLst>
              <a:ext uri="{FF2B5EF4-FFF2-40B4-BE49-F238E27FC236}">
                <a16:creationId xmlns:a16="http://schemas.microsoft.com/office/drawing/2014/main" id="{97C58051-7D46-49E1-95EA-80ABEE98E88D}"/>
              </a:ext>
            </a:extLst>
          </p:cNvPr>
          <p:cNvPicPr>
            <a:picLocks noChangeAspect="1"/>
          </p:cNvPicPr>
          <p:nvPr/>
        </p:nvPicPr>
        <p:blipFill>
          <a:blip r:embed="rId4"/>
          <a:stretch>
            <a:fillRect/>
          </a:stretch>
        </p:blipFill>
        <p:spPr>
          <a:xfrm>
            <a:off x="8994434" y="4901470"/>
            <a:ext cx="2331132" cy="1850561"/>
          </a:xfrm>
          <a:prstGeom prst="rect">
            <a:avLst/>
          </a:prstGeom>
        </p:spPr>
      </p:pic>
      <p:sp>
        <p:nvSpPr>
          <p:cNvPr id="10" name="文本框 9">
            <a:extLst>
              <a:ext uri="{FF2B5EF4-FFF2-40B4-BE49-F238E27FC236}">
                <a16:creationId xmlns:a16="http://schemas.microsoft.com/office/drawing/2014/main" id="{C39E7BC2-FEA4-403B-A196-BFC5EA25FE25}"/>
              </a:ext>
            </a:extLst>
          </p:cNvPr>
          <p:cNvSpPr txBox="1"/>
          <p:nvPr/>
        </p:nvSpPr>
        <p:spPr>
          <a:xfrm>
            <a:off x="607525" y="4984647"/>
            <a:ext cx="2009551" cy="276999"/>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Nat. Phys. </a:t>
            </a:r>
            <a:r>
              <a:rPr lang="en-US" altLang="zh-CN" sz="1200" b="1" dirty="0">
                <a:latin typeface="Times New Roman" panose="02020603050405020304" pitchFamily="18" charset="0"/>
                <a:cs typeface="Times New Roman" panose="02020603050405020304" pitchFamily="18" charset="0"/>
              </a:rPr>
              <a:t>4</a:t>
            </a:r>
            <a:r>
              <a:rPr lang="en-US" altLang="zh-CN" sz="1200" dirty="0">
                <a:latin typeface="Times New Roman" panose="02020603050405020304" pitchFamily="18" charset="0"/>
                <a:cs typeface="Times New Roman" panose="02020603050405020304" pitchFamily="18" charset="0"/>
              </a:rPr>
              <a:t>, 459 (2008).</a:t>
            </a:r>
          </a:p>
        </p:txBody>
      </p:sp>
      <p:pic>
        <p:nvPicPr>
          <p:cNvPr id="4" name="图片 3">
            <a:extLst>
              <a:ext uri="{FF2B5EF4-FFF2-40B4-BE49-F238E27FC236}">
                <a16:creationId xmlns:a16="http://schemas.microsoft.com/office/drawing/2014/main" id="{F209DDC7-3002-4947-B5E3-EC195D3F6E35}"/>
              </a:ext>
            </a:extLst>
          </p:cNvPr>
          <p:cNvPicPr>
            <a:picLocks noChangeAspect="1"/>
          </p:cNvPicPr>
          <p:nvPr/>
        </p:nvPicPr>
        <p:blipFill>
          <a:blip r:embed="rId5"/>
          <a:stretch>
            <a:fillRect/>
          </a:stretch>
        </p:blipFill>
        <p:spPr>
          <a:xfrm>
            <a:off x="3099264" y="2633390"/>
            <a:ext cx="2460866" cy="2375022"/>
          </a:xfrm>
          <a:prstGeom prst="rect">
            <a:avLst/>
          </a:prstGeom>
        </p:spPr>
      </p:pic>
      <p:sp>
        <p:nvSpPr>
          <p:cNvPr id="13" name="文本框 12">
            <a:extLst>
              <a:ext uri="{FF2B5EF4-FFF2-40B4-BE49-F238E27FC236}">
                <a16:creationId xmlns:a16="http://schemas.microsoft.com/office/drawing/2014/main" id="{BE8270C3-99AB-45C6-B39E-C9220D43B62F}"/>
              </a:ext>
            </a:extLst>
          </p:cNvPr>
          <p:cNvSpPr txBox="1"/>
          <p:nvPr/>
        </p:nvSpPr>
        <p:spPr>
          <a:xfrm>
            <a:off x="3447394" y="5008412"/>
            <a:ext cx="1960180" cy="276999"/>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Science 328, 1246 (2010).</a:t>
            </a:r>
          </a:p>
        </p:txBody>
      </p:sp>
      <p:sp>
        <p:nvSpPr>
          <p:cNvPr id="6" name="文本框 5">
            <a:extLst>
              <a:ext uri="{FF2B5EF4-FFF2-40B4-BE49-F238E27FC236}">
                <a16:creationId xmlns:a16="http://schemas.microsoft.com/office/drawing/2014/main" id="{6B8686BA-8F1C-4BB8-B7EB-4D5C52C2F680}"/>
              </a:ext>
            </a:extLst>
          </p:cNvPr>
          <p:cNvSpPr txBox="1"/>
          <p:nvPr/>
        </p:nvSpPr>
        <p:spPr>
          <a:xfrm>
            <a:off x="721922" y="2264058"/>
            <a:ext cx="1537600"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Heat capacity</a:t>
            </a:r>
            <a:endParaRPr lang="zh-CN" altLang="en-US" b="1"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923D3052-7E9D-432E-B5B0-B1548B02F856}"/>
              </a:ext>
            </a:extLst>
          </p:cNvPr>
          <p:cNvSpPr txBox="1"/>
          <p:nvPr/>
        </p:nvSpPr>
        <p:spPr>
          <a:xfrm>
            <a:off x="3267551" y="2240293"/>
            <a:ext cx="2319866"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Thermal conductivity</a:t>
            </a:r>
            <a:endParaRPr lang="zh-CN" altLang="en-US" b="1"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717EB71C-4D3E-4978-AB67-DB8E2B12B4FB}"/>
              </a:ext>
            </a:extLst>
          </p:cNvPr>
          <p:cNvSpPr txBox="1"/>
          <p:nvPr/>
        </p:nvSpPr>
        <p:spPr>
          <a:xfrm>
            <a:off x="6600110" y="5771464"/>
            <a:ext cx="1907890" cy="276999"/>
          </a:xfrm>
          <a:prstGeom prst="rect">
            <a:avLst/>
          </a:prstGeom>
          <a:noFill/>
        </p:spPr>
        <p:txBody>
          <a:bodyPr wrap="square">
            <a:spAutoFit/>
          </a:bodyPr>
          <a:lstStyle/>
          <a:p>
            <a:r>
              <a:rPr lang="zh-CN" altLang="en-US" sz="1200" dirty="0">
                <a:latin typeface="Times New Roman" panose="02020603050405020304" pitchFamily="18" charset="0"/>
                <a:cs typeface="Times New Roman" panose="02020603050405020304" pitchFamily="18" charset="0"/>
              </a:rPr>
              <a:t>Nature 492, 406 (2012)</a:t>
            </a:r>
            <a:r>
              <a:rPr lang="en-US" altLang="zh-CN" sz="1200" dirty="0">
                <a:latin typeface="Times New Roman" panose="02020603050405020304" pitchFamily="18" charset="0"/>
                <a:cs typeface="Times New Roman" panose="02020603050405020304" pitchFamily="18" charset="0"/>
              </a:rPr>
              <a:t>.</a:t>
            </a:r>
            <a:endParaRPr lang="zh-CN" altLang="en-US" sz="1200" dirty="0">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B722178-F6CA-4790-B670-160A046BB752}"/>
              </a:ext>
            </a:extLst>
          </p:cNvPr>
          <p:cNvPicPr>
            <a:picLocks noChangeAspect="1"/>
          </p:cNvPicPr>
          <p:nvPr/>
        </p:nvPicPr>
        <p:blipFill>
          <a:blip r:embed="rId6"/>
          <a:stretch>
            <a:fillRect/>
          </a:stretch>
        </p:blipFill>
        <p:spPr>
          <a:xfrm>
            <a:off x="6234583" y="2633390"/>
            <a:ext cx="2273417" cy="2768742"/>
          </a:xfrm>
          <a:prstGeom prst="rect">
            <a:avLst/>
          </a:prstGeom>
        </p:spPr>
      </p:pic>
      <p:sp>
        <p:nvSpPr>
          <p:cNvPr id="20" name="文本框 19">
            <a:extLst>
              <a:ext uri="{FF2B5EF4-FFF2-40B4-BE49-F238E27FC236}">
                <a16:creationId xmlns:a16="http://schemas.microsoft.com/office/drawing/2014/main" id="{99D4A6FC-36D1-463F-BB52-3E68056682B8}"/>
              </a:ext>
            </a:extLst>
          </p:cNvPr>
          <p:cNvSpPr txBox="1"/>
          <p:nvPr/>
        </p:nvSpPr>
        <p:spPr>
          <a:xfrm>
            <a:off x="6287582" y="2240293"/>
            <a:ext cx="2033570"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Neutron scattering</a:t>
            </a:r>
            <a:endParaRPr lang="zh-CN" altLang="en-US" b="1"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A46FF5BB-9E67-4F84-A62E-2235C3950309}"/>
              </a:ext>
            </a:extLst>
          </p:cNvPr>
          <p:cNvSpPr txBox="1"/>
          <p:nvPr/>
        </p:nvSpPr>
        <p:spPr>
          <a:xfrm>
            <a:off x="6537966" y="5402132"/>
            <a:ext cx="1746400"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ZnCu</a:t>
            </a:r>
            <a:r>
              <a:rPr lang="en-US" altLang="zh-CN" baseline="-25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(OD)</a:t>
            </a:r>
            <a:r>
              <a:rPr lang="en-US" altLang="zh-CN" baseline="-25000" dirty="0">
                <a:latin typeface="Times New Roman" panose="02020603050405020304" pitchFamily="18" charset="0"/>
                <a:cs typeface="Times New Roman" panose="02020603050405020304" pitchFamily="18" charset="0"/>
              </a:rPr>
              <a:t>6</a:t>
            </a:r>
            <a:r>
              <a:rPr lang="en-US" altLang="zh-CN" dirty="0">
                <a:latin typeface="Times New Roman" panose="02020603050405020304" pitchFamily="18" charset="0"/>
                <a:cs typeface="Times New Roman" panose="02020603050405020304" pitchFamily="18" charset="0"/>
              </a:rPr>
              <a:t>Cl</a:t>
            </a:r>
            <a:r>
              <a:rPr lang="en-US" altLang="zh-CN" baseline="-25000" dirty="0">
                <a:latin typeface="Times New Roman" panose="02020603050405020304" pitchFamily="18" charset="0"/>
                <a:cs typeface="Times New Roman" panose="02020603050405020304" pitchFamily="18" charset="0"/>
              </a:rPr>
              <a:t>2</a:t>
            </a:r>
            <a:endParaRPr lang="zh-CN" altLang="en-US" baseline="-25000"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C9045A4E-33CA-4BDD-A28B-140C6D95C649}"/>
              </a:ext>
            </a:extLst>
          </p:cNvPr>
          <p:cNvPicPr>
            <a:picLocks noChangeAspect="1"/>
          </p:cNvPicPr>
          <p:nvPr/>
        </p:nvPicPr>
        <p:blipFill>
          <a:blip r:embed="rId7"/>
          <a:stretch>
            <a:fillRect/>
          </a:stretch>
        </p:blipFill>
        <p:spPr>
          <a:xfrm>
            <a:off x="8690846" y="2633390"/>
            <a:ext cx="3105310" cy="1898748"/>
          </a:xfrm>
          <a:prstGeom prst="rect">
            <a:avLst/>
          </a:prstGeom>
        </p:spPr>
      </p:pic>
      <p:sp>
        <p:nvSpPr>
          <p:cNvPr id="21" name="文本框 20">
            <a:extLst>
              <a:ext uri="{FF2B5EF4-FFF2-40B4-BE49-F238E27FC236}">
                <a16:creationId xmlns:a16="http://schemas.microsoft.com/office/drawing/2014/main" id="{E9D0CFE6-7FBC-4B2A-9488-3D8BDA684EFC}"/>
              </a:ext>
            </a:extLst>
          </p:cNvPr>
          <p:cNvSpPr txBox="1"/>
          <p:nvPr/>
        </p:nvSpPr>
        <p:spPr>
          <a:xfrm>
            <a:off x="9978621" y="2264058"/>
            <a:ext cx="711618" cy="369332"/>
          </a:xfrm>
          <a:prstGeom prst="rect">
            <a:avLst/>
          </a:prstGeom>
          <a:noFill/>
        </p:spPr>
        <p:txBody>
          <a:bodyPr wrap="square" rtlCol="0">
            <a:spAutoFit/>
          </a:bodyPr>
          <a:lstStyle/>
          <a:p>
            <a:r>
              <a:rPr lang="en-US" altLang="zh-CN" b="1" dirty="0" err="1">
                <a:latin typeface="Times New Roman" panose="02020603050405020304" pitchFamily="18" charset="0"/>
                <a:cs typeface="Times New Roman" panose="02020603050405020304" pitchFamily="18" charset="0"/>
              </a:rPr>
              <a:t>μ</a:t>
            </a:r>
            <a:r>
              <a:rPr lang="en-US" altLang="zh-CN" sz="1800" b="1" dirty="0" err="1">
                <a:latin typeface="Times New Roman" panose="02020603050405020304" pitchFamily="18" charset="0"/>
                <a:cs typeface="Times New Roman" panose="02020603050405020304" pitchFamily="18" charset="0"/>
              </a:rPr>
              <a:t>SR</a:t>
            </a:r>
            <a:endParaRPr lang="zh-CN" altLang="en-US" b="1"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AC4FA555-FE9D-493D-8253-BE05024444D1}"/>
              </a:ext>
            </a:extLst>
          </p:cNvPr>
          <p:cNvSpPr txBox="1"/>
          <p:nvPr/>
        </p:nvSpPr>
        <p:spPr>
          <a:xfrm>
            <a:off x="9439274" y="4447109"/>
            <a:ext cx="1810158" cy="461665"/>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      YbMgGaO</a:t>
            </a:r>
            <a:r>
              <a:rPr lang="en-US" altLang="zh-CN" sz="1200" baseline="-25000" dirty="0">
                <a:latin typeface="Times New Roman" panose="02020603050405020304" pitchFamily="18" charset="0"/>
                <a:cs typeface="Times New Roman" panose="02020603050405020304" pitchFamily="18" charset="0"/>
              </a:rPr>
              <a:t>4</a:t>
            </a:r>
          </a:p>
          <a:p>
            <a:r>
              <a:rPr lang="en-US" altLang="zh-CN" sz="1200" dirty="0">
                <a:latin typeface="Times New Roman" panose="02020603050405020304" pitchFamily="18" charset="0"/>
                <a:cs typeface="Times New Roman" panose="02020603050405020304" pitchFamily="18" charset="0"/>
              </a:rPr>
              <a:t>PRL 117, 097201 (2016)</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688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30574" y="-21182"/>
            <a:ext cx="5666033"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QSL candidates in two-dimension system </a:t>
            </a:r>
            <a:endParaRPr lang="zh-CN" altLang="en-US" sz="2400" b="1" dirty="0">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63E7C506-88DD-48F2-AFB4-525F55E34EA3}"/>
              </a:ext>
            </a:extLst>
          </p:cNvPr>
          <p:cNvPicPr>
            <a:picLocks noChangeAspect="1"/>
          </p:cNvPicPr>
          <p:nvPr/>
        </p:nvPicPr>
        <p:blipFill>
          <a:blip r:embed="rId3"/>
          <a:stretch>
            <a:fillRect/>
          </a:stretch>
        </p:blipFill>
        <p:spPr>
          <a:xfrm>
            <a:off x="1871982" y="440483"/>
            <a:ext cx="7487480" cy="5043906"/>
          </a:xfrm>
          <a:prstGeom prst="rect">
            <a:avLst/>
          </a:prstGeom>
        </p:spPr>
      </p:pic>
      <p:sp>
        <p:nvSpPr>
          <p:cNvPr id="4" name="文本框 3">
            <a:extLst>
              <a:ext uri="{FF2B5EF4-FFF2-40B4-BE49-F238E27FC236}">
                <a16:creationId xmlns:a16="http://schemas.microsoft.com/office/drawing/2014/main" id="{9D9B479A-E0E1-4DF6-8F01-9D994AB98114}"/>
              </a:ext>
            </a:extLst>
          </p:cNvPr>
          <p:cNvSpPr txBox="1"/>
          <p:nvPr/>
        </p:nvSpPr>
        <p:spPr>
          <a:xfrm>
            <a:off x="299545" y="5923529"/>
            <a:ext cx="11466786"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Note: NaYbO</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two-dimensional triangular Dirac spin liquid, M. M. Bordelon et al., Nat. Phys. </a:t>
            </a:r>
            <a:r>
              <a:rPr lang="en-US" altLang="zh-CN" b="1" dirty="0">
                <a:latin typeface="Times New Roman" panose="02020603050405020304" pitchFamily="18" charset="0"/>
                <a:cs typeface="Times New Roman" panose="02020603050405020304" pitchFamily="18" charset="0"/>
              </a:rPr>
              <a:t>15</a:t>
            </a:r>
            <a:r>
              <a:rPr lang="en-US" altLang="zh-CN" dirty="0">
                <a:latin typeface="Times New Roman" panose="02020603050405020304" pitchFamily="18" charset="0"/>
                <a:cs typeface="Times New Roman" panose="02020603050405020304" pitchFamily="18" charset="0"/>
              </a:rPr>
              <a:t>, 1058 (2019).</a:t>
            </a:r>
          </a:p>
          <a:p>
            <a:r>
              <a:rPr lang="en-US" altLang="zh-CN" dirty="0">
                <a:latin typeface="Times New Roman" panose="02020603050405020304" pitchFamily="18" charset="0"/>
                <a:cs typeface="Times New Roman" panose="02020603050405020304" pitchFamily="18" charset="0"/>
              </a:rPr>
              <a:t>         NaYbSe</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two-dimensional triangular </a:t>
            </a:r>
            <a:r>
              <a:rPr lang="it-IT" altLang="zh-CN" dirty="0">
                <a:latin typeface="Times New Roman" panose="02020603050405020304" pitchFamily="18" charset="0"/>
                <a:cs typeface="Times New Roman" panose="02020603050405020304" pitchFamily="18" charset="0"/>
              </a:rPr>
              <a:t>spinon fermi surface spin liquid, Peng-Ling Dai et al., PRX </a:t>
            </a:r>
            <a:r>
              <a:rPr lang="it-IT" altLang="zh-CN" b="1" dirty="0">
                <a:latin typeface="Times New Roman" panose="02020603050405020304" pitchFamily="18" charset="0"/>
                <a:cs typeface="Times New Roman" panose="02020603050405020304" pitchFamily="18" charset="0"/>
              </a:rPr>
              <a:t>11</a:t>
            </a:r>
            <a:r>
              <a:rPr lang="it-IT" altLang="zh-CN" dirty="0">
                <a:latin typeface="Times New Roman" panose="02020603050405020304" pitchFamily="18" charset="0"/>
                <a:cs typeface="Times New Roman" panose="02020603050405020304" pitchFamily="18" charset="0"/>
              </a:rPr>
              <a:t>, 021044 (2021).</a:t>
            </a:r>
          </a:p>
        </p:txBody>
      </p:sp>
      <p:sp>
        <p:nvSpPr>
          <p:cNvPr id="6" name="文本框 5">
            <a:extLst>
              <a:ext uri="{FF2B5EF4-FFF2-40B4-BE49-F238E27FC236}">
                <a16:creationId xmlns:a16="http://schemas.microsoft.com/office/drawing/2014/main" id="{67D9A8B0-C79F-438B-BD24-3B65E83DB971}"/>
              </a:ext>
            </a:extLst>
          </p:cNvPr>
          <p:cNvSpPr txBox="1"/>
          <p:nvPr/>
        </p:nvSpPr>
        <p:spPr>
          <a:xfrm>
            <a:off x="2805783" y="5501104"/>
            <a:ext cx="5523665" cy="369332"/>
          </a:xfrm>
          <a:prstGeom prst="rect">
            <a:avLst/>
          </a:prstGeom>
          <a:noFill/>
        </p:spPr>
        <p:txBody>
          <a:bodyPr wrap="square">
            <a:spAutoFit/>
          </a:bodyPr>
          <a:lstStyle/>
          <a:p>
            <a:r>
              <a:rPr lang="en-US" altLang="zh-CN" dirty="0" err="1">
                <a:latin typeface="Times New Roman" panose="02020603050405020304" pitchFamily="18" charset="0"/>
                <a:cs typeface="Times New Roman" panose="02020603050405020304" pitchFamily="18" charset="0"/>
              </a:rPr>
              <a:t>Jinsheng</a:t>
            </a:r>
            <a:r>
              <a:rPr lang="en-US" altLang="zh-CN" dirty="0">
                <a:latin typeface="Times New Roman" panose="02020603050405020304" pitchFamily="18" charset="0"/>
                <a:cs typeface="Times New Roman" panose="02020603050405020304" pitchFamily="18" charset="0"/>
              </a:rPr>
              <a:t> Wen et al., npj Quantum Materials </a:t>
            </a:r>
            <a:r>
              <a:rPr lang="en-US" altLang="zh-CN" b="1" dirty="0">
                <a:latin typeface="Times New Roman" panose="02020603050405020304" pitchFamily="18" charset="0"/>
                <a:cs typeface="Times New Roman" panose="02020603050405020304" pitchFamily="18" charset="0"/>
              </a:rPr>
              <a:t>4</a:t>
            </a:r>
            <a:r>
              <a:rPr lang="en-US" altLang="zh-CN" dirty="0">
                <a:latin typeface="Times New Roman" panose="02020603050405020304" pitchFamily="18" charset="0"/>
                <a:cs typeface="Times New Roman" panose="02020603050405020304" pitchFamily="18" charset="0"/>
              </a:rPr>
              <a:t>, 12 (2019)</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486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30573" y="-21182"/>
            <a:ext cx="8640014"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QSL candidates in two-dimension system: YbMgGaO</a:t>
            </a:r>
            <a:r>
              <a:rPr lang="en-US" altLang="zh-CN" sz="2400" b="1" baseline="-25000" dirty="0">
                <a:latin typeface="Times New Roman" panose="02020603050405020304" pitchFamily="18" charset="0"/>
                <a:cs typeface="Times New Roman" panose="02020603050405020304" pitchFamily="18" charset="0"/>
              </a:rPr>
              <a:t>4 </a:t>
            </a:r>
            <a:r>
              <a:rPr lang="en-US" altLang="zh-CN" sz="2400" b="1" dirty="0">
                <a:latin typeface="Times New Roman" panose="02020603050405020304" pitchFamily="18" charset="0"/>
                <a:cs typeface="Times New Roman" panose="02020603050405020304" pitchFamily="18" charset="0"/>
              </a:rPr>
              <a:t>(YMGO) </a:t>
            </a:r>
            <a:endParaRPr lang="zh-CN" altLang="en-US" sz="2400" b="1"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E12D2BDF-2592-40E2-9856-A299F2D96457}"/>
              </a:ext>
            </a:extLst>
          </p:cNvPr>
          <p:cNvPicPr>
            <a:picLocks noChangeAspect="1"/>
          </p:cNvPicPr>
          <p:nvPr/>
        </p:nvPicPr>
        <p:blipFill rotWithShape="1">
          <a:blip r:embed="rId3"/>
          <a:srcRect r="34634"/>
          <a:stretch/>
        </p:blipFill>
        <p:spPr>
          <a:xfrm>
            <a:off x="273269" y="2662485"/>
            <a:ext cx="5764924" cy="4008023"/>
          </a:xfrm>
          <a:prstGeom prst="rect">
            <a:avLst/>
          </a:prstGeom>
        </p:spPr>
      </p:pic>
      <p:pic>
        <p:nvPicPr>
          <p:cNvPr id="5" name="图片 4">
            <a:extLst>
              <a:ext uri="{FF2B5EF4-FFF2-40B4-BE49-F238E27FC236}">
                <a16:creationId xmlns:a16="http://schemas.microsoft.com/office/drawing/2014/main" id="{3800B0B8-5599-4D7C-A492-AC4AB6A67783}"/>
              </a:ext>
            </a:extLst>
          </p:cNvPr>
          <p:cNvPicPr>
            <a:picLocks noChangeAspect="1"/>
          </p:cNvPicPr>
          <p:nvPr/>
        </p:nvPicPr>
        <p:blipFill>
          <a:blip r:embed="rId4"/>
          <a:stretch>
            <a:fillRect/>
          </a:stretch>
        </p:blipFill>
        <p:spPr>
          <a:xfrm>
            <a:off x="6098425" y="4584234"/>
            <a:ext cx="2147695" cy="1890794"/>
          </a:xfrm>
          <a:prstGeom prst="rect">
            <a:avLst/>
          </a:prstGeom>
        </p:spPr>
      </p:pic>
      <p:pic>
        <p:nvPicPr>
          <p:cNvPr id="10" name="图片 9">
            <a:extLst>
              <a:ext uri="{FF2B5EF4-FFF2-40B4-BE49-F238E27FC236}">
                <a16:creationId xmlns:a16="http://schemas.microsoft.com/office/drawing/2014/main" id="{45D54F32-3EE8-4D1C-9C4D-B771812DD6AD}"/>
              </a:ext>
            </a:extLst>
          </p:cNvPr>
          <p:cNvPicPr>
            <a:picLocks noChangeAspect="1"/>
          </p:cNvPicPr>
          <p:nvPr/>
        </p:nvPicPr>
        <p:blipFill>
          <a:blip r:embed="rId5"/>
          <a:stretch>
            <a:fillRect/>
          </a:stretch>
        </p:blipFill>
        <p:spPr>
          <a:xfrm>
            <a:off x="6187542" y="2730803"/>
            <a:ext cx="2058578" cy="1722782"/>
          </a:xfrm>
          <a:prstGeom prst="rect">
            <a:avLst/>
          </a:prstGeom>
        </p:spPr>
      </p:pic>
      <p:pic>
        <p:nvPicPr>
          <p:cNvPr id="3" name="图片 2">
            <a:extLst>
              <a:ext uri="{FF2B5EF4-FFF2-40B4-BE49-F238E27FC236}">
                <a16:creationId xmlns:a16="http://schemas.microsoft.com/office/drawing/2014/main" id="{673C3940-3FDA-45D0-B9C2-0864D94ED3E9}"/>
              </a:ext>
            </a:extLst>
          </p:cNvPr>
          <p:cNvPicPr>
            <a:picLocks noChangeAspect="1"/>
          </p:cNvPicPr>
          <p:nvPr/>
        </p:nvPicPr>
        <p:blipFill>
          <a:blip r:embed="rId6"/>
          <a:stretch>
            <a:fillRect/>
          </a:stretch>
        </p:blipFill>
        <p:spPr>
          <a:xfrm>
            <a:off x="4357236" y="650888"/>
            <a:ext cx="3694471" cy="1732874"/>
          </a:xfrm>
          <a:prstGeom prst="rect">
            <a:avLst/>
          </a:prstGeom>
        </p:spPr>
      </p:pic>
      <p:sp>
        <p:nvSpPr>
          <p:cNvPr id="11" name="文本框 10">
            <a:extLst>
              <a:ext uri="{FF2B5EF4-FFF2-40B4-BE49-F238E27FC236}">
                <a16:creationId xmlns:a16="http://schemas.microsoft.com/office/drawing/2014/main" id="{2FCD17C0-01EA-438C-8DA0-2F236D935151}"/>
              </a:ext>
            </a:extLst>
          </p:cNvPr>
          <p:cNvSpPr txBox="1"/>
          <p:nvPr/>
        </p:nvSpPr>
        <p:spPr>
          <a:xfrm>
            <a:off x="8328781" y="6027003"/>
            <a:ext cx="3672611" cy="830997"/>
          </a:xfrm>
          <a:prstGeom prst="rect">
            <a:avLst/>
          </a:prstGeom>
          <a:noFill/>
        </p:spPr>
        <p:txBody>
          <a:bodyPr wrap="square">
            <a:spAutoFit/>
          </a:bodyPr>
          <a:lstStyle/>
          <a:p>
            <a:r>
              <a:rPr lang="en-US" altLang="zh-CN" sz="1200" dirty="0" err="1">
                <a:latin typeface="Times New Roman" panose="02020603050405020304" pitchFamily="18" charset="0"/>
                <a:cs typeface="Times New Roman" panose="02020603050405020304" pitchFamily="18" charset="0"/>
              </a:rPr>
              <a:t>Yuesheng</a:t>
            </a:r>
            <a:r>
              <a:rPr lang="en-US" altLang="zh-CN" sz="1200" dirty="0">
                <a:latin typeface="Times New Roman" panose="02020603050405020304" pitchFamily="18" charset="0"/>
                <a:cs typeface="Times New Roman" panose="02020603050405020304" pitchFamily="18" charset="0"/>
              </a:rPr>
              <a:t> Li, PRL 117, 097201 (2016)</a:t>
            </a:r>
          </a:p>
          <a:p>
            <a:r>
              <a:rPr lang="en-US" altLang="zh-CN" sz="1200" dirty="0">
                <a:latin typeface="Times New Roman" panose="02020603050405020304" pitchFamily="18" charset="0"/>
                <a:cs typeface="Times New Roman" panose="02020603050405020304" pitchFamily="18" charset="0"/>
              </a:rPr>
              <a:t>Yao Shen et al., Nature </a:t>
            </a:r>
            <a:r>
              <a:rPr lang="en-US" altLang="zh-CN" sz="1200" b="1" dirty="0">
                <a:latin typeface="Times New Roman" panose="02020603050405020304" pitchFamily="18" charset="0"/>
                <a:cs typeface="Times New Roman" panose="02020603050405020304" pitchFamily="18" charset="0"/>
              </a:rPr>
              <a:t>540</a:t>
            </a:r>
            <a:r>
              <a:rPr lang="en-US" altLang="zh-CN" sz="1200" dirty="0">
                <a:latin typeface="Times New Roman" panose="02020603050405020304" pitchFamily="18" charset="0"/>
                <a:cs typeface="Times New Roman" panose="02020603050405020304" pitchFamily="18" charset="0"/>
              </a:rPr>
              <a:t>, 559 (2016);</a:t>
            </a:r>
          </a:p>
          <a:p>
            <a:r>
              <a:rPr lang="en-US" altLang="zh-CN" sz="1200" dirty="0" err="1">
                <a:latin typeface="Times New Roman" panose="02020603050405020304" pitchFamily="18" charset="0"/>
                <a:cs typeface="Times New Roman" panose="02020603050405020304" pitchFamily="18" charset="0"/>
              </a:rPr>
              <a:t>Yuesheng</a:t>
            </a:r>
            <a:r>
              <a:rPr lang="en-US" altLang="zh-CN" sz="1200" dirty="0">
                <a:latin typeface="Times New Roman" panose="02020603050405020304" pitchFamily="18" charset="0"/>
                <a:cs typeface="Times New Roman" panose="02020603050405020304" pitchFamily="18" charset="0"/>
              </a:rPr>
              <a:t> Li, Adv. Quantum Technol., 1900089 (2019);</a:t>
            </a:r>
          </a:p>
          <a:p>
            <a:r>
              <a:rPr lang="en-US" altLang="zh-CN" sz="1200" dirty="0" err="1">
                <a:latin typeface="Times New Roman" panose="02020603050405020304" pitchFamily="18" charset="0"/>
                <a:cs typeface="Times New Roman" panose="02020603050405020304" pitchFamily="18" charset="0"/>
              </a:rPr>
              <a:t>Jinsheng</a:t>
            </a:r>
            <a:r>
              <a:rPr lang="en-US" altLang="zh-CN" sz="1200" dirty="0">
                <a:latin typeface="Times New Roman" panose="02020603050405020304" pitchFamily="18" charset="0"/>
                <a:cs typeface="Times New Roman" panose="02020603050405020304" pitchFamily="18" charset="0"/>
              </a:rPr>
              <a:t> Wen et al., npj Quantum Materials </a:t>
            </a:r>
            <a:r>
              <a:rPr lang="en-US" altLang="zh-CN" sz="1200" b="1" dirty="0">
                <a:latin typeface="Times New Roman" panose="02020603050405020304" pitchFamily="18" charset="0"/>
                <a:cs typeface="Times New Roman" panose="02020603050405020304" pitchFamily="18" charset="0"/>
              </a:rPr>
              <a:t>4</a:t>
            </a:r>
            <a:r>
              <a:rPr lang="en-US" altLang="zh-CN" sz="1200" dirty="0">
                <a:latin typeface="Times New Roman" panose="02020603050405020304" pitchFamily="18" charset="0"/>
                <a:cs typeface="Times New Roman" panose="02020603050405020304" pitchFamily="18" charset="0"/>
              </a:rPr>
              <a:t>, 12 (2019).</a:t>
            </a:r>
          </a:p>
        </p:txBody>
      </p:sp>
      <p:sp>
        <p:nvSpPr>
          <p:cNvPr id="12" name="文本框 11">
            <a:extLst>
              <a:ext uri="{FF2B5EF4-FFF2-40B4-BE49-F238E27FC236}">
                <a16:creationId xmlns:a16="http://schemas.microsoft.com/office/drawing/2014/main" id="{37747483-95D6-48D1-842A-E6DE17A6305F}"/>
              </a:ext>
            </a:extLst>
          </p:cNvPr>
          <p:cNvSpPr txBox="1"/>
          <p:nvPr/>
        </p:nvSpPr>
        <p:spPr>
          <a:xfrm>
            <a:off x="8328781" y="394692"/>
            <a:ext cx="3752192" cy="5632311"/>
          </a:xfrm>
          <a:prstGeom prst="rect">
            <a:avLst/>
          </a:prstGeom>
          <a:noFill/>
          <a:ln w="25400">
            <a:solidFill>
              <a:srgbClr val="0000FF"/>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(a) QSL’ evidences:</a:t>
            </a:r>
          </a:p>
          <a:p>
            <a:endParaRPr lang="en-US" altLang="zh-CN" dirty="0">
              <a:latin typeface="Times New Roman" panose="02020603050405020304" pitchFamily="18" charset="0"/>
              <a:cs typeface="Times New Roman" panose="02020603050405020304" pitchFamily="18" charset="0"/>
            </a:endParaRPr>
          </a:p>
          <a:p>
            <a:pPr marL="342900" indent="-342900">
              <a:buAutoNum type="arabicParenR"/>
            </a:pPr>
            <a:r>
              <a:rPr lang="en-US" altLang="zh-CN" dirty="0">
                <a:latin typeface="Times New Roman" panose="02020603050405020304" pitchFamily="18" charset="0"/>
                <a:cs typeface="Times New Roman" panose="02020603050405020304" pitchFamily="18" charset="0"/>
              </a:rPr>
              <a:t>C</a:t>
            </a:r>
            <a:r>
              <a:rPr lang="en-US" altLang="zh-CN" baseline="-25000" dirty="0">
                <a:latin typeface="Times New Roman" panose="02020603050405020304" pitchFamily="18" charset="0"/>
                <a:cs typeface="Times New Roman" panose="02020603050405020304" pitchFamily="18" charset="0"/>
              </a:rPr>
              <a:t>m</a:t>
            </a:r>
            <a:r>
              <a:rPr lang="en-US" altLang="zh-CN" dirty="0">
                <a:latin typeface="Times New Roman" panose="02020603050405020304" pitchFamily="18" charset="0"/>
                <a:cs typeface="Times New Roman" panose="02020603050405020304" pitchFamily="18" charset="0"/>
              </a:rPr>
              <a:t> ≈ T</a:t>
            </a:r>
            <a:r>
              <a:rPr lang="en-US" altLang="zh-CN" baseline="30000" dirty="0">
                <a:latin typeface="Times New Roman" panose="02020603050405020304" pitchFamily="18" charset="0"/>
                <a:cs typeface="Times New Roman" panose="02020603050405020304" pitchFamily="18" charset="0"/>
              </a:rPr>
              <a:t>0.7</a:t>
            </a:r>
            <a:r>
              <a:rPr lang="en-US" altLang="zh-CN" dirty="0">
                <a:latin typeface="Times New Roman" panose="02020603050405020304" pitchFamily="18" charset="0"/>
                <a:cs typeface="Times New Roman" panose="02020603050405020304" pitchFamily="18" charset="0"/>
              </a:rPr>
              <a:t>,below ≈2K,suggesting gapless low-energy spin excitations;</a:t>
            </a:r>
          </a:p>
          <a:p>
            <a:pPr marL="342900" indent="-342900">
              <a:buAutoNum type="arabicParenR"/>
            </a:pPr>
            <a:r>
              <a:rPr lang="en-US" altLang="zh-CN" dirty="0">
                <a:latin typeface="Times New Roman" panose="02020603050405020304" pitchFamily="18" charset="0"/>
                <a:cs typeface="Times New Roman" panose="02020603050405020304" pitchFamily="18" charset="0"/>
              </a:rPr>
              <a:t>the </a:t>
            </a:r>
            <a:r>
              <a:rPr lang="zh-CN" altLang="en-US" dirty="0">
                <a:latin typeface="Times New Roman" panose="02020603050405020304" pitchFamily="18" charset="0"/>
                <a:cs typeface="Times New Roman" panose="02020603050405020304" pitchFamily="18" charset="0"/>
              </a:rPr>
              <a:t>𝜇</a:t>
            </a:r>
            <a:r>
              <a:rPr lang="en-US" altLang="zh-CN" dirty="0">
                <a:latin typeface="Times New Roman" panose="02020603050405020304" pitchFamily="18" charset="0"/>
                <a:cs typeface="Times New Roman" panose="02020603050405020304" pitchFamily="18" charset="0"/>
              </a:rPr>
              <a:t>SR spectra show no spin freezing down to 48 </a:t>
            </a:r>
            <a:r>
              <a:rPr lang="en-US" altLang="zh-CN" dirty="0" err="1">
                <a:latin typeface="Times New Roman" panose="02020603050405020304" pitchFamily="18" charset="0"/>
                <a:cs typeface="Times New Roman" panose="02020603050405020304" pitchFamily="18" charset="0"/>
              </a:rPr>
              <a:t>mK</a:t>
            </a:r>
            <a:r>
              <a:rPr lang="en-US" altLang="zh-CN" dirty="0">
                <a:latin typeface="Times New Roman" panose="02020603050405020304" pitchFamily="18" charset="0"/>
                <a:cs typeface="Times New Roman" panose="02020603050405020304" pitchFamily="18" charset="0"/>
              </a:rPr>
              <a:t> with robust dynamics and strong (zero-point) quantum fluctuations;</a:t>
            </a:r>
          </a:p>
          <a:p>
            <a:pPr marL="342900" indent="-342900">
              <a:buAutoNum type="arabicParenR"/>
            </a:pPr>
            <a:r>
              <a:rPr lang="en-US" altLang="zh-CN" dirty="0">
                <a:latin typeface="Times New Roman" panose="02020603050405020304" pitchFamily="18" charset="0"/>
                <a:cs typeface="Times New Roman" panose="02020603050405020304" pitchFamily="18" charset="0"/>
              </a:rPr>
              <a:t>Continuous spin excitations.</a:t>
            </a:r>
          </a:p>
          <a:p>
            <a:pPr marL="342900" indent="-342900">
              <a:buAutoNum type="arabicParenR"/>
            </a:pP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(b) Evidences against QSL:</a:t>
            </a:r>
          </a:p>
          <a:p>
            <a:endParaRPr lang="en-US" altLang="zh-CN" dirty="0">
              <a:latin typeface="Times New Roman" panose="02020603050405020304" pitchFamily="18" charset="0"/>
              <a:cs typeface="Times New Roman" panose="02020603050405020304" pitchFamily="18" charset="0"/>
            </a:endParaRPr>
          </a:p>
          <a:p>
            <a:pPr marL="342900" indent="-342900">
              <a:buAutoNum type="arabicParenR"/>
            </a:pPr>
            <a:r>
              <a:rPr lang="en-US" altLang="zh-CN" dirty="0">
                <a:latin typeface="Times New Roman" panose="02020603050405020304" pitchFamily="18" charset="0"/>
                <a:cs typeface="Times New Roman" panose="02020603050405020304" pitchFamily="18" charset="0"/>
              </a:rPr>
              <a:t>AC susceptibility measurements, which show strong frequency-dependent peaks around 0.1K, characteristic of a spin glass</a:t>
            </a:r>
          </a:p>
          <a:p>
            <a:pPr marL="342900" indent="-342900">
              <a:buAutoNum type="arabicParenR"/>
            </a:pPr>
            <a:r>
              <a:rPr lang="en-US" altLang="zh-CN" dirty="0">
                <a:latin typeface="Times New Roman" panose="02020603050405020304" pitchFamily="18" charset="0"/>
                <a:cs typeface="Times New Roman" panose="02020603050405020304" pitchFamily="18" charset="0"/>
              </a:rPr>
              <a:t>Thermal conductivity indicates no contribution from magnetic excitations.</a:t>
            </a:r>
          </a:p>
        </p:txBody>
      </p:sp>
      <p:pic>
        <p:nvPicPr>
          <p:cNvPr id="2" name="图片 1">
            <a:extLst>
              <a:ext uri="{FF2B5EF4-FFF2-40B4-BE49-F238E27FC236}">
                <a16:creationId xmlns:a16="http://schemas.microsoft.com/office/drawing/2014/main" id="{4DF764B4-2AFB-4D1A-8F51-7CAD6E76BEFF}"/>
              </a:ext>
            </a:extLst>
          </p:cNvPr>
          <p:cNvPicPr>
            <a:picLocks noChangeAspect="1"/>
          </p:cNvPicPr>
          <p:nvPr/>
        </p:nvPicPr>
        <p:blipFill>
          <a:blip r:embed="rId7"/>
          <a:stretch>
            <a:fillRect/>
          </a:stretch>
        </p:blipFill>
        <p:spPr>
          <a:xfrm>
            <a:off x="111027" y="440483"/>
            <a:ext cx="3969135" cy="2151824"/>
          </a:xfrm>
          <a:prstGeom prst="rect">
            <a:avLst/>
          </a:prstGeom>
        </p:spPr>
      </p:pic>
    </p:spTree>
    <p:extLst>
      <p:ext uri="{BB962C8B-B14F-4D97-AF65-F5344CB8AC3E}">
        <p14:creationId xmlns:p14="http://schemas.microsoft.com/office/powerpoint/2010/main" val="385863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56739" y="31174"/>
            <a:ext cx="8977376" cy="461665"/>
          </a:xfrm>
          <a:prstGeom prst="rect">
            <a:avLst/>
          </a:prstGeom>
          <a:noFill/>
        </p:spPr>
        <p:txBody>
          <a:bodyPr wrap="square" rtlCol="0">
            <a:spAutoFit/>
          </a:bodyPr>
          <a:lstStyle/>
          <a:p>
            <a:r>
              <a:rPr lang="el-GR" altLang="zh-CN" sz="2400" b="1" dirty="0">
                <a:latin typeface="Times New Roman" panose="02020603050405020304" pitchFamily="18" charset="0"/>
                <a:cs typeface="Times New Roman" panose="02020603050405020304" pitchFamily="18" charset="0"/>
              </a:rPr>
              <a:t>μ</a:t>
            </a:r>
            <a:r>
              <a:rPr lang="en-US" altLang="zh-CN" sz="2400" b="1" dirty="0">
                <a:latin typeface="Times New Roman" panose="02020603050405020304" pitchFamily="18" charset="0"/>
                <a:cs typeface="Times New Roman" panose="02020603050405020304" pitchFamily="18" charset="0"/>
              </a:rPr>
              <a:t>SR study of NaYbSe</a:t>
            </a:r>
            <a:r>
              <a:rPr lang="en-US" altLang="zh-CN" sz="2400" b="1" baseline="-25000" dirty="0">
                <a:latin typeface="Times New Roman" panose="02020603050405020304" pitchFamily="18" charset="0"/>
                <a:cs typeface="Times New Roman" panose="02020603050405020304" pitchFamily="18" charset="0"/>
              </a:rPr>
              <a:t>2</a:t>
            </a:r>
            <a:r>
              <a:rPr lang="en-US" altLang="zh-CN" sz="2400" b="1" dirty="0">
                <a:latin typeface="Times New Roman" panose="02020603050405020304" pitchFamily="18" charset="0"/>
                <a:cs typeface="Times New Roman" panose="02020603050405020304" pitchFamily="18" charset="0"/>
              </a:rPr>
              <a:t> (NYS) using the </a:t>
            </a:r>
            <a:r>
              <a:rPr lang="en-US" altLang="zh-CN" sz="2400" b="1" dirty="0" err="1">
                <a:latin typeface="Times New Roman" panose="02020603050405020304" pitchFamily="18" charset="0"/>
                <a:cs typeface="Times New Roman" panose="02020603050405020304" pitchFamily="18" charset="0"/>
              </a:rPr>
              <a:t>MuSR</a:t>
            </a:r>
            <a:r>
              <a:rPr lang="en-US" altLang="zh-CN" sz="2400" b="1" dirty="0">
                <a:latin typeface="Times New Roman" panose="02020603050405020304" pitchFamily="18" charset="0"/>
                <a:cs typeface="Times New Roman" panose="02020603050405020304" pitchFamily="18" charset="0"/>
              </a:rPr>
              <a:t> spectrometer at ISIS</a:t>
            </a:r>
            <a:endParaRPr lang="zh-CN" altLang="en-US" sz="2400" b="1" baseline="-25000"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4EE151CD-4ECF-453C-A1BE-FD0D66068C2B}"/>
              </a:ext>
            </a:extLst>
          </p:cNvPr>
          <p:cNvSpPr txBox="1"/>
          <p:nvPr/>
        </p:nvSpPr>
        <p:spPr>
          <a:xfrm>
            <a:off x="0" y="6360338"/>
            <a:ext cx="5770179" cy="369332"/>
          </a:xfrm>
          <a:prstGeom prst="rect">
            <a:avLst/>
          </a:prstGeom>
          <a:noFill/>
        </p:spPr>
        <p:txBody>
          <a:bodyPr wrap="square">
            <a:spAutoFit/>
          </a:bodyPr>
          <a:lstStyle/>
          <a:p>
            <a:r>
              <a:rPr lang="en-US" altLang="zh-CN" sz="1800" dirty="0">
                <a:latin typeface="Times New Roman" panose="02020603050405020304" pitchFamily="18" charset="0"/>
                <a:cs typeface="Times New Roman" panose="02020603050405020304" pitchFamily="18" charset="0"/>
              </a:rPr>
              <a:t>Zheng Zhang, …, </a:t>
            </a:r>
            <a:r>
              <a:rPr lang="en-US" altLang="zh-CN" sz="1800" dirty="0" err="1">
                <a:latin typeface="Times New Roman" panose="02020603050405020304" pitchFamily="18" charset="0"/>
                <a:cs typeface="Times New Roman" panose="02020603050405020304" pitchFamily="18" charset="0"/>
              </a:rPr>
              <a:t>Jie</a:t>
            </a:r>
            <a:r>
              <a:rPr lang="en-US" altLang="zh-CN" sz="1800" dirty="0">
                <a:latin typeface="Times New Roman" panose="02020603050405020304" pitchFamily="18" charset="0"/>
                <a:cs typeface="Times New Roman" panose="02020603050405020304" pitchFamily="18" charset="0"/>
              </a:rPr>
              <a:t> Ma, PRB 106, 085115 (2022)</a:t>
            </a:r>
          </a:p>
        </p:txBody>
      </p:sp>
      <p:pic>
        <p:nvPicPr>
          <p:cNvPr id="2" name="图片 1">
            <a:extLst>
              <a:ext uri="{FF2B5EF4-FFF2-40B4-BE49-F238E27FC236}">
                <a16:creationId xmlns:a16="http://schemas.microsoft.com/office/drawing/2014/main" id="{72735D04-4CB9-4003-AA06-E76CCFBF3824}"/>
              </a:ext>
            </a:extLst>
          </p:cNvPr>
          <p:cNvPicPr>
            <a:picLocks noChangeAspect="1"/>
          </p:cNvPicPr>
          <p:nvPr/>
        </p:nvPicPr>
        <p:blipFill>
          <a:blip r:embed="rId3"/>
          <a:stretch>
            <a:fillRect/>
          </a:stretch>
        </p:blipFill>
        <p:spPr>
          <a:xfrm>
            <a:off x="268949" y="822842"/>
            <a:ext cx="4762745" cy="3556183"/>
          </a:xfrm>
          <a:prstGeom prst="rect">
            <a:avLst/>
          </a:prstGeom>
        </p:spPr>
      </p:pic>
      <p:pic>
        <p:nvPicPr>
          <p:cNvPr id="3" name="图片 2">
            <a:extLst>
              <a:ext uri="{FF2B5EF4-FFF2-40B4-BE49-F238E27FC236}">
                <a16:creationId xmlns:a16="http://schemas.microsoft.com/office/drawing/2014/main" id="{732C034E-0F9C-4CE0-B586-4EECDB43C8E0}"/>
              </a:ext>
            </a:extLst>
          </p:cNvPr>
          <p:cNvPicPr>
            <a:picLocks noChangeAspect="1"/>
          </p:cNvPicPr>
          <p:nvPr/>
        </p:nvPicPr>
        <p:blipFill>
          <a:blip r:embed="rId4"/>
          <a:stretch>
            <a:fillRect/>
          </a:stretch>
        </p:blipFill>
        <p:spPr>
          <a:xfrm>
            <a:off x="6300080" y="631722"/>
            <a:ext cx="4013406" cy="1435174"/>
          </a:xfrm>
          <a:prstGeom prst="rect">
            <a:avLst/>
          </a:prstGeom>
        </p:spPr>
      </p:pic>
      <p:pic>
        <p:nvPicPr>
          <p:cNvPr id="4" name="图片 3">
            <a:extLst>
              <a:ext uri="{FF2B5EF4-FFF2-40B4-BE49-F238E27FC236}">
                <a16:creationId xmlns:a16="http://schemas.microsoft.com/office/drawing/2014/main" id="{3F5536A1-A3C9-41E6-98C6-BC164CC62322}"/>
              </a:ext>
            </a:extLst>
          </p:cNvPr>
          <p:cNvPicPr>
            <a:picLocks noChangeAspect="1"/>
          </p:cNvPicPr>
          <p:nvPr/>
        </p:nvPicPr>
        <p:blipFill>
          <a:blip r:embed="rId5"/>
          <a:stretch>
            <a:fillRect/>
          </a:stretch>
        </p:blipFill>
        <p:spPr>
          <a:xfrm>
            <a:off x="5064484" y="2066896"/>
            <a:ext cx="6191568" cy="2070206"/>
          </a:xfrm>
          <a:prstGeom prst="rect">
            <a:avLst/>
          </a:prstGeom>
        </p:spPr>
      </p:pic>
      <p:sp>
        <p:nvSpPr>
          <p:cNvPr id="12" name="文本框 11">
            <a:extLst>
              <a:ext uri="{FF2B5EF4-FFF2-40B4-BE49-F238E27FC236}">
                <a16:creationId xmlns:a16="http://schemas.microsoft.com/office/drawing/2014/main" id="{E7C4D897-DF0F-4AF2-BBBE-AEC0E86C511A}"/>
              </a:ext>
            </a:extLst>
          </p:cNvPr>
          <p:cNvSpPr txBox="1"/>
          <p:nvPr/>
        </p:nvSpPr>
        <p:spPr>
          <a:xfrm>
            <a:off x="2420413" y="4467105"/>
            <a:ext cx="6128048" cy="1477328"/>
          </a:xfrm>
          <a:prstGeom prst="rect">
            <a:avLst/>
          </a:prstGeom>
          <a:noFill/>
        </p:spPr>
        <p:txBody>
          <a:bodyPr wrap="square">
            <a:spAutoFit/>
          </a:bodyPr>
          <a:lstStyle/>
          <a:p>
            <a:pPr marL="342900" indent="-342900">
              <a:buAutoNum type="arabicParenR"/>
            </a:pPr>
            <a:r>
              <a:rPr lang="en-US" altLang="zh-CN" dirty="0">
                <a:latin typeface="Times New Roman" panose="02020603050405020304" pitchFamily="18" charset="0"/>
                <a:cs typeface="Times New Roman" panose="02020603050405020304" pitchFamily="18" charset="0"/>
              </a:rPr>
              <a:t>No oscillation is seen in the ZF-</a:t>
            </a:r>
            <a:r>
              <a:rPr lang="en-US" altLang="zh-CN" dirty="0" err="1">
                <a:latin typeface="Times New Roman" panose="02020603050405020304" pitchFamily="18" charset="0"/>
                <a:cs typeface="Times New Roman" panose="02020603050405020304" pitchFamily="18" charset="0"/>
              </a:rPr>
              <a:t>μSR</a:t>
            </a:r>
            <a:r>
              <a:rPr lang="en-US" altLang="zh-CN" dirty="0">
                <a:latin typeface="Times New Roman" panose="02020603050405020304" pitchFamily="18" charset="0"/>
                <a:cs typeface="Times New Roman" panose="02020603050405020304" pitchFamily="18" charset="0"/>
              </a:rPr>
              <a:t> spectra down to 50mK;</a:t>
            </a:r>
          </a:p>
          <a:p>
            <a:pPr marL="342900" indent="-342900">
              <a:buAutoNum type="arabicParenR"/>
            </a:pPr>
            <a:r>
              <a:rPr lang="en-US" altLang="zh-CN" dirty="0">
                <a:latin typeface="Times New Roman" panose="02020603050405020304" pitchFamily="18" charset="0"/>
                <a:cs typeface="Times New Roman" panose="02020603050405020304" pitchFamily="18" charset="0"/>
              </a:rPr>
              <a:t>No spin-glass-like freezing</a:t>
            </a:r>
          </a:p>
          <a:p>
            <a:pPr marL="342900" indent="-342900">
              <a:buAutoNum type="arabicParenR"/>
            </a:pPr>
            <a:r>
              <a:rPr lang="en-US" altLang="zh-CN" dirty="0">
                <a:latin typeface="Times New Roman" panose="02020603050405020304" pitchFamily="18" charset="0"/>
                <a:cs typeface="Times New Roman" panose="02020603050405020304" pitchFamily="18" charset="0"/>
              </a:rPr>
              <a:t>Both λ and β go up to a plateau below 0.3 K, indicating the emergence of a stable magnetically disordered QSL ground state. </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4498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ED2F4E6-6295-4C5A-A914-13AEB7E25440}"/>
              </a:ext>
            </a:extLst>
          </p:cNvPr>
          <p:cNvSpPr txBox="1"/>
          <p:nvPr/>
        </p:nvSpPr>
        <p:spPr>
          <a:xfrm>
            <a:off x="30574" y="-21182"/>
            <a:ext cx="7652488"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QSL candidates in two-dimension system: NaYbSe</a:t>
            </a:r>
            <a:r>
              <a:rPr lang="en-US" altLang="zh-CN" sz="2400" b="1" baseline="-25000" dirty="0">
                <a:latin typeface="Times New Roman" panose="02020603050405020304" pitchFamily="18" charset="0"/>
                <a:cs typeface="Times New Roman" panose="02020603050405020304" pitchFamily="18" charset="0"/>
              </a:rPr>
              <a:t>2 </a:t>
            </a:r>
            <a:r>
              <a:rPr lang="en-US" altLang="zh-CN" sz="2400" b="1" dirty="0">
                <a:latin typeface="Times New Roman" panose="02020603050405020304" pitchFamily="18" charset="0"/>
                <a:cs typeface="Times New Roman" panose="02020603050405020304" pitchFamily="18" charset="0"/>
              </a:rPr>
              <a:t>(NYS)</a:t>
            </a:r>
            <a:endParaRPr lang="zh-CN" altLang="en-US" sz="2400" b="1"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2FCD17C0-01EA-438C-8DA0-2F236D935151}"/>
              </a:ext>
            </a:extLst>
          </p:cNvPr>
          <p:cNvSpPr txBox="1"/>
          <p:nvPr/>
        </p:nvSpPr>
        <p:spPr>
          <a:xfrm>
            <a:off x="8306352" y="6255405"/>
            <a:ext cx="3672611" cy="461665"/>
          </a:xfrm>
          <a:prstGeom prst="rect">
            <a:avLst/>
          </a:prstGeom>
          <a:noFill/>
        </p:spPr>
        <p:txBody>
          <a:bodyPr wrap="square">
            <a:spAutoFit/>
          </a:bodyPr>
          <a:lstStyle/>
          <a:p>
            <a:r>
              <a:rPr lang="en-US" altLang="zh-CN" sz="1200" dirty="0">
                <a:latin typeface="Times New Roman" panose="02020603050405020304" pitchFamily="18" charset="0"/>
                <a:cs typeface="Times New Roman" panose="02020603050405020304" pitchFamily="18" charset="0"/>
              </a:rPr>
              <a:t>Peng-Ling Dai et al., PRX </a:t>
            </a:r>
            <a:r>
              <a:rPr lang="en-US" altLang="zh-CN" sz="1200" b="1" dirty="0">
                <a:latin typeface="Times New Roman" panose="02020603050405020304" pitchFamily="18" charset="0"/>
                <a:cs typeface="Times New Roman" panose="02020603050405020304" pitchFamily="18" charset="0"/>
              </a:rPr>
              <a:t>11</a:t>
            </a:r>
            <a:r>
              <a:rPr lang="en-US" altLang="zh-CN" sz="1200" dirty="0">
                <a:latin typeface="Times New Roman" panose="02020603050405020304" pitchFamily="18" charset="0"/>
                <a:cs typeface="Times New Roman" panose="02020603050405020304" pitchFamily="18" charset="0"/>
              </a:rPr>
              <a:t>, 021044 (2021);</a:t>
            </a:r>
          </a:p>
          <a:p>
            <a:r>
              <a:rPr lang="en-US" altLang="zh-CN" sz="1200" dirty="0" err="1">
                <a:latin typeface="Times New Roman" panose="02020603050405020304" pitchFamily="18" charset="0"/>
                <a:cs typeface="Times New Roman" panose="02020603050405020304" pitchFamily="18" charset="0"/>
              </a:rPr>
              <a:t>Zihao</a:t>
            </a:r>
            <a:r>
              <a:rPr lang="en-US" altLang="zh-CN" sz="1200" dirty="0">
                <a:latin typeface="Times New Roman" panose="02020603050405020304" pitchFamily="18" charset="0"/>
                <a:cs typeface="Times New Roman" panose="02020603050405020304" pitchFamily="18" charset="0"/>
              </a:rPr>
              <a:t> Zhu et al., The Innovation </a:t>
            </a:r>
            <a:r>
              <a:rPr lang="en-US" altLang="zh-CN" sz="1200" b="1" dirty="0">
                <a:latin typeface="Times New Roman" panose="02020603050405020304" pitchFamily="18" charset="0"/>
                <a:cs typeface="Times New Roman" panose="02020603050405020304" pitchFamily="18" charset="0"/>
              </a:rPr>
              <a:t>4</a:t>
            </a:r>
            <a:r>
              <a:rPr lang="en-US" altLang="zh-CN" sz="1200" dirty="0">
                <a:latin typeface="Times New Roman" panose="02020603050405020304" pitchFamily="18" charset="0"/>
                <a:cs typeface="Times New Roman" panose="02020603050405020304" pitchFamily="18" charset="0"/>
              </a:rPr>
              <a:t>, 100459 (2023).</a:t>
            </a:r>
          </a:p>
        </p:txBody>
      </p:sp>
      <p:sp>
        <p:nvSpPr>
          <p:cNvPr id="12" name="文本框 11">
            <a:extLst>
              <a:ext uri="{FF2B5EF4-FFF2-40B4-BE49-F238E27FC236}">
                <a16:creationId xmlns:a16="http://schemas.microsoft.com/office/drawing/2014/main" id="{37747483-95D6-48D1-842A-E6DE17A6305F}"/>
              </a:ext>
            </a:extLst>
          </p:cNvPr>
          <p:cNvSpPr txBox="1"/>
          <p:nvPr/>
        </p:nvSpPr>
        <p:spPr>
          <a:xfrm>
            <a:off x="8306352" y="545587"/>
            <a:ext cx="3752192" cy="4524315"/>
          </a:xfrm>
          <a:prstGeom prst="rect">
            <a:avLst/>
          </a:prstGeom>
          <a:noFill/>
          <a:ln w="25400">
            <a:solidFill>
              <a:srgbClr val="0000FF"/>
            </a:solidFill>
          </a:ln>
        </p:spPr>
        <p:txBody>
          <a:bodyPr wrap="square">
            <a:spAutoFit/>
          </a:bodyPr>
          <a:lstStyle/>
          <a:p>
            <a:r>
              <a:rPr lang="en-US" altLang="zh-CN" dirty="0">
                <a:latin typeface="Times New Roman" panose="02020603050405020304" pitchFamily="18" charset="0"/>
                <a:cs typeface="Times New Roman" panose="02020603050405020304" pitchFamily="18" charset="0"/>
              </a:rPr>
              <a:t>(a) QSL’s evidences:</a:t>
            </a:r>
          </a:p>
          <a:p>
            <a:pPr marL="342900" indent="-342900">
              <a:buAutoNum type="arabicParenR"/>
            </a:pPr>
            <a:r>
              <a:rPr lang="en-US" altLang="zh-CN" dirty="0">
                <a:latin typeface="Times New Roman" panose="02020603050405020304" pitchFamily="18" charset="0"/>
                <a:cs typeface="Times New Roman" panose="02020603050405020304" pitchFamily="18" charset="0"/>
              </a:rPr>
              <a:t>C</a:t>
            </a:r>
            <a:r>
              <a:rPr lang="en-US" altLang="zh-CN" baseline="-25000" dirty="0">
                <a:latin typeface="Times New Roman" panose="02020603050405020304" pitchFamily="18" charset="0"/>
                <a:cs typeface="Times New Roman" panose="02020603050405020304" pitchFamily="18" charset="0"/>
              </a:rPr>
              <a:t>m</a:t>
            </a:r>
            <a:r>
              <a:rPr lang="en-US" altLang="zh-CN" dirty="0">
                <a:latin typeface="Times New Roman" panose="02020603050405020304" pitchFamily="18" charset="0"/>
                <a:cs typeface="Times New Roman" panose="02020603050405020304" pitchFamily="18" charset="0"/>
              </a:rPr>
              <a:t>/T (&lt;0.5 K) is almost a constant, indicating the </a:t>
            </a:r>
            <a:r>
              <a:rPr lang="en-US" altLang="zh-CN" dirty="0" err="1">
                <a:latin typeface="Times New Roman" panose="02020603050405020304" pitchFamily="18" charset="0"/>
                <a:cs typeface="Times New Roman" panose="02020603050405020304" pitchFamily="18" charset="0"/>
              </a:rPr>
              <a:t>spinon</a:t>
            </a:r>
            <a:r>
              <a:rPr lang="en-US" altLang="zh-CN" dirty="0">
                <a:latin typeface="Times New Roman" panose="02020603050405020304" pitchFamily="18" charset="0"/>
                <a:cs typeface="Times New Roman" panose="02020603050405020304" pitchFamily="18" charset="0"/>
              </a:rPr>
              <a:t> Fermi surface spin liquid;</a:t>
            </a:r>
          </a:p>
          <a:p>
            <a:pPr marL="342900" indent="-342900">
              <a:buAutoNum type="arabicParenR"/>
            </a:pPr>
            <a:r>
              <a:rPr lang="en-US" altLang="zh-CN" dirty="0">
                <a:latin typeface="Times New Roman" panose="02020603050405020304" pitchFamily="18" charset="0"/>
                <a:cs typeface="Times New Roman" panose="02020603050405020304" pitchFamily="18" charset="0"/>
              </a:rPr>
              <a:t>the </a:t>
            </a:r>
            <a:r>
              <a:rPr lang="zh-CN" altLang="en-US" dirty="0">
                <a:latin typeface="Times New Roman" panose="02020603050405020304" pitchFamily="18" charset="0"/>
                <a:cs typeface="Times New Roman" panose="02020603050405020304" pitchFamily="18" charset="0"/>
              </a:rPr>
              <a:t>𝜇</a:t>
            </a:r>
            <a:r>
              <a:rPr lang="en-US" altLang="zh-CN" dirty="0">
                <a:latin typeface="Times New Roman" panose="02020603050405020304" pitchFamily="18" charset="0"/>
                <a:cs typeface="Times New Roman" panose="02020603050405020304" pitchFamily="18" charset="0"/>
              </a:rPr>
              <a:t>SR spectra show no spin freezing with robust dynamics and strong quantum fluctuations;</a:t>
            </a:r>
          </a:p>
          <a:p>
            <a:pPr marL="342900" indent="-342900">
              <a:buAutoNum type="arabicParenR"/>
            </a:pPr>
            <a:r>
              <a:rPr lang="en-US" altLang="zh-CN" dirty="0">
                <a:latin typeface="Times New Roman" panose="02020603050405020304" pitchFamily="18" charset="0"/>
                <a:cs typeface="Times New Roman" panose="02020603050405020304" pitchFamily="18" charset="0"/>
              </a:rPr>
              <a:t>Continuous spin excitations by INS.</a:t>
            </a:r>
          </a:p>
          <a:p>
            <a:pPr marL="342900" indent="-342900">
              <a:buAutoNum type="arabicParenR"/>
            </a:pPr>
            <a:r>
              <a:rPr lang="en-US" altLang="zh-CN" dirty="0">
                <a:latin typeface="Times New Roman" panose="02020603050405020304" pitchFamily="18" charset="0"/>
                <a:cs typeface="Times New Roman" panose="02020603050405020304" pitchFamily="18" charset="0"/>
              </a:rPr>
              <a:t>NMR indicates the coexistence of short-range magnetic order and QSL</a:t>
            </a:r>
          </a:p>
          <a:p>
            <a:pPr marL="342900" indent="-342900">
              <a:buAutoNum type="arabicParenR"/>
            </a:pP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(b) Evidences against QSL:</a:t>
            </a:r>
          </a:p>
          <a:p>
            <a:r>
              <a:rPr lang="en-US" altLang="zh-CN" dirty="0">
                <a:latin typeface="Times New Roman" panose="02020603050405020304" pitchFamily="18" charset="0"/>
                <a:cs typeface="Times New Roman" panose="02020603050405020304" pitchFamily="18" charset="0"/>
              </a:rPr>
              <a:t>Thermal conductivity indicates no contribution from magnetic excitations.</a:t>
            </a:r>
          </a:p>
        </p:txBody>
      </p:sp>
      <p:pic>
        <p:nvPicPr>
          <p:cNvPr id="4" name="图片 3">
            <a:extLst>
              <a:ext uri="{FF2B5EF4-FFF2-40B4-BE49-F238E27FC236}">
                <a16:creationId xmlns:a16="http://schemas.microsoft.com/office/drawing/2014/main" id="{5E68CE77-513E-4E95-AA5F-C84F764174CE}"/>
              </a:ext>
            </a:extLst>
          </p:cNvPr>
          <p:cNvPicPr>
            <a:picLocks noChangeAspect="1"/>
          </p:cNvPicPr>
          <p:nvPr/>
        </p:nvPicPr>
        <p:blipFill>
          <a:blip r:embed="rId3"/>
          <a:stretch>
            <a:fillRect/>
          </a:stretch>
        </p:blipFill>
        <p:spPr>
          <a:xfrm>
            <a:off x="111028" y="3147848"/>
            <a:ext cx="5440188" cy="1773842"/>
          </a:xfrm>
          <a:prstGeom prst="rect">
            <a:avLst/>
          </a:prstGeom>
        </p:spPr>
      </p:pic>
      <p:pic>
        <p:nvPicPr>
          <p:cNvPr id="7" name="图片 6">
            <a:extLst>
              <a:ext uri="{FF2B5EF4-FFF2-40B4-BE49-F238E27FC236}">
                <a16:creationId xmlns:a16="http://schemas.microsoft.com/office/drawing/2014/main" id="{0B299C93-7797-425A-AA3C-EDBD7FCD7FAC}"/>
              </a:ext>
            </a:extLst>
          </p:cNvPr>
          <p:cNvPicPr>
            <a:picLocks noChangeAspect="1"/>
          </p:cNvPicPr>
          <p:nvPr/>
        </p:nvPicPr>
        <p:blipFill>
          <a:blip r:embed="rId4"/>
          <a:stretch>
            <a:fillRect/>
          </a:stretch>
        </p:blipFill>
        <p:spPr>
          <a:xfrm>
            <a:off x="111027" y="440484"/>
            <a:ext cx="5453069" cy="2423586"/>
          </a:xfrm>
          <a:prstGeom prst="rect">
            <a:avLst/>
          </a:prstGeom>
        </p:spPr>
      </p:pic>
      <p:pic>
        <p:nvPicPr>
          <p:cNvPr id="15" name="图片 14">
            <a:extLst>
              <a:ext uri="{FF2B5EF4-FFF2-40B4-BE49-F238E27FC236}">
                <a16:creationId xmlns:a16="http://schemas.microsoft.com/office/drawing/2014/main" id="{5FCAF56E-27A7-422C-AF71-C055AC7DD3A4}"/>
              </a:ext>
            </a:extLst>
          </p:cNvPr>
          <p:cNvPicPr>
            <a:picLocks noChangeAspect="1"/>
          </p:cNvPicPr>
          <p:nvPr/>
        </p:nvPicPr>
        <p:blipFill>
          <a:blip r:embed="rId5"/>
          <a:stretch>
            <a:fillRect/>
          </a:stretch>
        </p:blipFill>
        <p:spPr>
          <a:xfrm>
            <a:off x="111027" y="3036980"/>
            <a:ext cx="2536215" cy="1884710"/>
          </a:xfrm>
          <a:prstGeom prst="rect">
            <a:avLst/>
          </a:prstGeom>
        </p:spPr>
      </p:pic>
      <p:pic>
        <p:nvPicPr>
          <p:cNvPr id="19" name="图片 18">
            <a:extLst>
              <a:ext uri="{FF2B5EF4-FFF2-40B4-BE49-F238E27FC236}">
                <a16:creationId xmlns:a16="http://schemas.microsoft.com/office/drawing/2014/main" id="{72C81693-4A96-48A4-A173-08461AC7235D}"/>
              </a:ext>
            </a:extLst>
          </p:cNvPr>
          <p:cNvPicPr>
            <a:picLocks noChangeAspect="1"/>
          </p:cNvPicPr>
          <p:nvPr/>
        </p:nvPicPr>
        <p:blipFill>
          <a:blip r:embed="rId6"/>
          <a:stretch>
            <a:fillRect/>
          </a:stretch>
        </p:blipFill>
        <p:spPr>
          <a:xfrm>
            <a:off x="5765066" y="744501"/>
            <a:ext cx="2353196" cy="3515357"/>
          </a:xfrm>
          <a:prstGeom prst="rect">
            <a:avLst/>
          </a:prstGeom>
        </p:spPr>
      </p:pic>
      <p:pic>
        <p:nvPicPr>
          <p:cNvPr id="21" name="图片 20">
            <a:extLst>
              <a:ext uri="{FF2B5EF4-FFF2-40B4-BE49-F238E27FC236}">
                <a16:creationId xmlns:a16="http://schemas.microsoft.com/office/drawing/2014/main" id="{C15C3E8A-3C53-434A-901F-E1C74DF1C7BE}"/>
              </a:ext>
            </a:extLst>
          </p:cNvPr>
          <p:cNvPicPr>
            <a:picLocks noChangeAspect="1"/>
          </p:cNvPicPr>
          <p:nvPr/>
        </p:nvPicPr>
        <p:blipFill>
          <a:blip r:embed="rId7"/>
          <a:stretch>
            <a:fillRect/>
          </a:stretch>
        </p:blipFill>
        <p:spPr>
          <a:xfrm>
            <a:off x="830085" y="4872739"/>
            <a:ext cx="2496440" cy="1804054"/>
          </a:xfrm>
          <a:prstGeom prst="rect">
            <a:avLst/>
          </a:prstGeom>
        </p:spPr>
      </p:pic>
      <p:pic>
        <p:nvPicPr>
          <p:cNvPr id="3" name="图片 2">
            <a:extLst>
              <a:ext uri="{FF2B5EF4-FFF2-40B4-BE49-F238E27FC236}">
                <a16:creationId xmlns:a16="http://schemas.microsoft.com/office/drawing/2014/main" id="{223485CE-BB46-4BF6-A94F-D7FB96AD263A}"/>
              </a:ext>
            </a:extLst>
          </p:cNvPr>
          <p:cNvPicPr>
            <a:picLocks noChangeAspect="1"/>
          </p:cNvPicPr>
          <p:nvPr/>
        </p:nvPicPr>
        <p:blipFill>
          <a:blip r:embed="rId8"/>
          <a:stretch>
            <a:fillRect/>
          </a:stretch>
        </p:blipFill>
        <p:spPr>
          <a:xfrm>
            <a:off x="5812222" y="4374691"/>
            <a:ext cx="2181612" cy="2418887"/>
          </a:xfrm>
          <a:prstGeom prst="rect">
            <a:avLst/>
          </a:prstGeom>
        </p:spPr>
      </p:pic>
    </p:spTree>
    <p:extLst>
      <p:ext uri="{BB962C8B-B14F-4D97-AF65-F5344CB8AC3E}">
        <p14:creationId xmlns:p14="http://schemas.microsoft.com/office/powerpoint/2010/main" val="414069836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78834</TotalTime>
  <Words>3542</Words>
  <Application>Microsoft Office PowerPoint</Application>
  <PresentationFormat>宽屏</PresentationFormat>
  <Paragraphs>270</Paragraphs>
  <Slides>27</Slides>
  <Notes>21</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27</vt:i4>
      </vt:variant>
    </vt:vector>
  </HeadingPairs>
  <TitlesOfParts>
    <vt:vector size="37" baseType="lpstr">
      <vt:lpstr>阿里巴巴普惠体 H</vt:lpstr>
      <vt:lpstr>阿里巴巴普惠体 L</vt:lpstr>
      <vt:lpstr>等线</vt:lpstr>
      <vt:lpstr>等线 Light</vt:lpstr>
      <vt:lpstr>Arial</vt:lpstr>
      <vt:lpstr>Calibri</vt:lpstr>
      <vt:lpstr>Cambria Math</vt:lpstr>
      <vt:lpstr>Times New Roman</vt:lpstr>
      <vt:lpstr>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林高庭</dc:creator>
  <cp:lastModifiedBy>林 高庭</cp:lastModifiedBy>
  <cp:revision>640</cp:revision>
  <dcterms:created xsi:type="dcterms:W3CDTF">2021-08-20T06:50:50Z</dcterms:created>
  <dcterms:modified xsi:type="dcterms:W3CDTF">2023-11-04T14:06:22Z</dcterms:modified>
</cp:coreProperties>
</file>