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1093" r:id="rId2"/>
    <p:sldId id="4403" r:id="rId3"/>
    <p:sldId id="4407" r:id="rId4"/>
    <p:sldId id="4408" r:id="rId5"/>
    <p:sldId id="4406" r:id="rId6"/>
    <p:sldId id="4409" r:id="rId7"/>
    <p:sldId id="4410" r:id="rId8"/>
    <p:sldId id="4411" r:id="rId9"/>
    <p:sldId id="4412" r:id="rId10"/>
    <p:sldId id="4421" r:id="rId11"/>
    <p:sldId id="4419" r:id="rId12"/>
    <p:sldId id="4413" r:id="rId13"/>
    <p:sldId id="4414" r:id="rId14"/>
    <p:sldId id="4417" r:id="rId15"/>
    <p:sldId id="4416" r:id="rId16"/>
    <p:sldId id="4418" r:id="rId17"/>
    <p:sldId id="4422" r:id="rId18"/>
    <p:sldId id="4423" r:id="rId19"/>
    <p:sldId id="4424" r:id="rId20"/>
    <p:sldId id="4425" r:id="rId21"/>
    <p:sldId id="4426" r:id="rId22"/>
    <p:sldId id="4428" r:id="rId23"/>
    <p:sldId id="4429" r:id="rId24"/>
    <p:sldId id="4430" r:id="rId25"/>
    <p:sldId id="4431" r:id="rId26"/>
    <p:sldId id="4399" r:id="rId27"/>
    <p:sldId id="4433" r:id="rId28"/>
    <p:sldId id="4434" r:id="rId29"/>
    <p:sldId id="4435" r:id="rId30"/>
    <p:sldId id="4436" r:id="rId31"/>
    <p:sldId id="4401" r:id="rId32"/>
    <p:sldId id="4437" r:id="rId33"/>
    <p:sldId id="1270" r:id="rId34"/>
    <p:sldId id="1250" r:id="rId35"/>
    <p:sldId id="1331" r:id="rId36"/>
    <p:sldId id="4415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CC"/>
    <a:srgbClr val="008000"/>
    <a:srgbClr val="0033CC"/>
    <a:srgbClr val="DF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77" d="100"/>
          <a:sy n="77" d="100"/>
        </p:scale>
        <p:origin x="22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1A0CC-468E-4C15-AFBA-0F98D002053F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3BC11-528D-4F4F-9B5A-9BFFE2D77CD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71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63ACD9-30C1-45F4-A471-35BC999EF458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76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043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4E872-9F06-418E-A39C-04C0D9358211}" type="slidenum">
              <a:rPr lang="en-GB"/>
              <a:pPr/>
              <a:t>34</a:t>
            </a:fld>
            <a:endParaRPr lang="en-GB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266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832A-ECA3-4D75-8BF0-C19152F6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E1C0C-175B-4CDE-AFE3-C827A8DD1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D6113-9638-40B0-BAD9-6E6F38F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FF4B3-08D6-4A19-BD7A-ACF9F06CC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78AEA-9032-4BB9-8C56-5FC46C6A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7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C996-B630-4DA7-8FD4-E62C375A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A14E8-4715-422C-A2FB-541B5542E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D2188-2A2D-4004-B126-2CE73BA8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43652-C77C-4499-B966-8C2E2C88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E8A7-A823-4280-BDA9-6956BB84A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8270C4-004D-4344-92F1-44F6A1A71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9F46D1-D07B-407B-B2E1-13D31F1F1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179C3-7F84-45F1-81FB-1B962EE4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5E5A0-DB81-42F1-AD18-D03D9EE5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2E880-2932-4FD8-8150-7ED21D6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041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任意多边形 19"/>
          <p:cNvSpPr/>
          <p:nvPr/>
        </p:nvSpPr>
        <p:spPr>
          <a:xfrm>
            <a:off x="5035" y="3437"/>
            <a:ext cx="9236083" cy="995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01" y="0"/>
                </a:moveTo>
                <a:cubicBezTo>
                  <a:pt x="20302" y="0"/>
                  <a:pt x="21600" y="4835"/>
                  <a:pt x="21600" y="10800"/>
                </a:cubicBezTo>
                <a:cubicBezTo>
                  <a:pt x="21600" y="16765"/>
                  <a:pt x="20302" y="21600"/>
                  <a:pt x="18701" y="21600"/>
                </a:cubicBezTo>
                <a:lnTo>
                  <a:pt x="0" y="21600"/>
                </a:lnTo>
                <a:lnTo>
                  <a:pt x="0" y="0"/>
                </a:lnTo>
                <a:lnTo>
                  <a:pt x="18701" y="0"/>
                </a:lnTo>
                <a:close/>
              </a:path>
            </a:pathLst>
          </a:custGeom>
          <a:solidFill>
            <a:srgbClr val="004098"/>
          </a:solidFill>
          <a:ln w="12700">
            <a:miter lim="400000"/>
          </a:ln>
        </p:spPr>
        <p:txBody>
          <a:bodyPr tIns="45720" bIns="4572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06320" y="6278931"/>
            <a:ext cx="542673" cy="33855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2060"/>
                </a:solidFill>
                <a:latin typeface="+mj-lt"/>
              </a:defRPr>
            </a:lvl1pPr>
          </a:lstStyle>
          <a:p>
            <a:fld id="{86CB4B4D-7CA3-9044-876B-883B54F8677D}" type="slidenum">
              <a:rPr lang="en-CN" smtClean="0"/>
              <a:pPr/>
              <a:t>‹#›</a:t>
            </a:fld>
            <a:endParaRPr lang="en-CN"/>
          </a:p>
        </p:txBody>
      </p:sp>
      <p:grpSp>
        <p:nvGrpSpPr>
          <p:cNvPr id="1274" name="组合 122"/>
          <p:cNvGrpSpPr/>
          <p:nvPr/>
        </p:nvGrpSpPr>
        <p:grpSpPr>
          <a:xfrm>
            <a:off x="9873615" y="287906"/>
            <a:ext cx="1878331" cy="479315"/>
            <a:chOff x="0" y="0"/>
            <a:chExt cx="3756659" cy="958628"/>
          </a:xfrm>
        </p:grpSpPr>
        <p:sp>
          <p:nvSpPr>
            <p:cNvPr id="1184" name="任意多边形: 形状 123"/>
            <p:cNvSpPr/>
            <p:nvPr/>
          </p:nvSpPr>
          <p:spPr>
            <a:xfrm>
              <a:off x="1130766" y="116923"/>
              <a:ext cx="429858" cy="280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476" extrusionOk="0">
                  <a:moveTo>
                    <a:pt x="8449" y="13590"/>
                  </a:moveTo>
                  <a:cubicBezTo>
                    <a:pt x="8397" y="13590"/>
                    <a:pt x="8335" y="13636"/>
                    <a:pt x="8313" y="13692"/>
                  </a:cubicBezTo>
                  <a:cubicBezTo>
                    <a:pt x="8290" y="13748"/>
                    <a:pt x="8333" y="13794"/>
                    <a:pt x="8408" y="13794"/>
                  </a:cubicBezTo>
                  <a:cubicBezTo>
                    <a:pt x="8483" y="13794"/>
                    <a:pt x="8545" y="13748"/>
                    <a:pt x="8545" y="13692"/>
                  </a:cubicBezTo>
                  <a:cubicBezTo>
                    <a:pt x="8545" y="13636"/>
                    <a:pt x="8502" y="13590"/>
                    <a:pt x="8449" y="13590"/>
                  </a:cubicBezTo>
                  <a:close/>
                  <a:moveTo>
                    <a:pt x="8897" y="8"/>
                  </a:moveTo>
                  <a:cubicBezTo>
                    <a:pt x="9176" y="-58"/>
                    <a:pt x="9523" y="293"/>
                    <a:pt x="9821" y="943"/>
                  </a:cubicBezTo>
                  <a:cubicBezTo>
                    <a:pt x="10270" y="1923"/>
                    <a:pt x="10293" y="2060"/>
                    <a:pt x="10241" y="3470"/>
                  </a:cubicBezTo>
                  <a:cubicBezTo>
                    <a:pt x="10208" y="4363"/>
                    <a:pt x="10215" y="4739"/>
                    <a:pt x="10266" y="4739"/>
                  </a:cubicBezTo>
                  <a:cubicBezTo>
                    <a:pt x="10338" y="4739"/>
                    <a:pt x="10821" y="4240"/>
                    <a:pt x="11265" y="3708"/>
                  </a:cubicBezTo>
                  <a:cubicBezTo>
                    <a:pt x="11650" y="3246"/>
                    <a:pt x="12080" y="3334"/>
                    <a:pt x="12515" y="3962"/>
                  </a:cubicBezTo>
                  <a:cubicBezTo>
                    <a:pt x="12958" y="4600"/>
                    <a:pt x="13102" y="5246"/>
                    <a:pt x="12887" y="5624"/>
                  </a:cubicBezTo>
                  <a:cubicBezTo>
                    <a:pt x="12829" y="5725"/>
                    <a:pt x="12727" y="5910"/>
                    <a:pt x="12658" y="6036"/>
                  </a:cubicBezTo>
                  <a:cubicBezTo>
                    <a:pt x="12553" y="6231"/>
                    <a:pt x="12393" y="6297"/>
                    <a:pt x="11585" y="6476"/>
                  </a:cubicBezTo>
                  <a:cubicBezTo>
                    <a:pt x="10180" y="6789"/>
                    <a:pt x="10304" y="6616"/>
                    <a:pt x="10215" y="8387"/>
                  </a:cubicBezTo>
                  <a:cubicBezTo>
                    <a:pt x="10174" y="9206"/>
                    <a:pt x="10135" y="10706"/>
                    <a:pt x="10129" y="11720"/>
                  </a:cubicBezTo>
                  <a:lnTo>
                    <a:pt x="10118" y="13563"/>
                  </a:lnTo>
                  <a:lnTo>
                    <a:pt x="11040" y="13569"/>
                  </a:lnTo>
                  <a:cubicBezTo>
                    <a:pt x="11990" y="13574"/>
                    <a:pt x="14178" y="13815"/>
                    <a:pt x="14882" y="13992"/>
                  </a:cubicBezTo>
                  <a:cubicBezTo>
                    <a:pt x="15101" y="14047"/>
                    <a:pt x="15609" y="14164"/>
                    <a:pt x="16010" y="14252"/>
                  </a:cubicBezTo>
                  <a:cubicBezTo>
                    <a:pt x="17132" y="14497"/>
                    <a:pt x="18091" y="14855"/>
                    <a:pt x="19560" y="15576"/>
                  </a:cubicBezTo>
                  <a:cubicBezTo>
                    <a:pt x="20790" y="16180"/>
                    <a:pt x="21035" y="16403"/>
                    <a:pt x="21312" y="17172"/>
                  </a:cubicBezTo>
                  <a:cubicBezTo>
                    <a:pt x="21527" y="17769"/>
                    <a:pt x="21528" y="17917"/>
                    <a:pt x="21318" y="18128"/>
                  </a:cubicBezTo>
                  <a:cubicBezTo>
                    <a:pt x="21173" y="18273"/>
                    <a:pt x="21100" y="18280"/>
                    <a:pt x="20770" y="18175"/>
                  </a:cubicBezTo>
                  <a:cubicBezTo>
                    <a:pt x="20306" y="18028"/>
                    <a:pt x="19365" y="17657"/>
                    <a:pt x="18432" y="17253"/>
                  </a:cubicBezTo>
                  <a:cubicBezTo>
                    <a:pt x="16800" y="16546"/>
                    <a:pt x="14962" y="16008"/>
                    <a:pt x="13389" y="15775"/>
                  </a:cubicBezTo>
                  <a:cubicBezTo>
                    <a:pt x="12423" y="15632"/>
                    <a:pt x="10235" y="15462"/>
                    <a:pt x="10054" y="15516"/>
                  </a:cubicBezTo>
                  <a:cubicBezTo>
                    <a:pt x="9992" y="15534"/>
                    <a:pt x="9976" y="15905"/>
                    <a:pt x="9990" y="17019"/>
                  </a:cubicBezTo>
                  <a:cubicBezTo>
                    <a:pt x="10008" y="18454"/>
                    <a:pt x="10003" y="18510"/>
                    <a:pt x="9843" y="18868"/>
                  </a:cubicBezTo>
                  <a:cubicBezTo>
                    <a:pt x="9679" y="19230"/>
                    <a:pt x="9437" y="19459"/>
                    <a:pt x="9175" y="19496"/>
                  </a:cubicBezTo>
                  <a:cubicBezTo>
                    <a:pt x="9102" y="19506"/>
                    <a:pt x="8995" y="19532"/>
                    <a:pt x="8936" y="19553"/>
                  </a:cubicBezTo>
                  <a:cubicBezTo>
                    <a:pt x="8877" y="19575"/>
                    <a:pt x="8751" y="19480"/>
                    <a:pt x="8654" y="19343"/>
                  </a:cubicBezTo>
                  <a:lnTo>
                    <a:pt x="8478" y="19094"/>
                  </a:lnTo>
                  <a:lnTo>
                    <a:pt x="8478" y="15116"/>
                  </a:lnTo>
                  <a:lnTo>
                    <a:pt x="7580" y="15116"/>
                  </a:lnTo>
                  <a:lnTo>
                    <a:pt x="6851" y="15999"/>
                  </a:lnTo>
                  <a:cubicBezTo>
                    <a:pt x="5223" y="17972"/>
                    <a:pt x="4571" y="18771"/>
                    <a:pt x="4060" y="19420"/>
                  </a:cubicBezTo>
                  <a:cubicBezTo>
                    <a:pt x="3360" y="20307"/>
                    <a:pt x="2528" y="21068"/>
                    <a:pt x="2018" y="21286"/>
                  </a:cubicBezTo>
                  <a:cubicBezTo>
                    <a:pt x="1448" y="21530"/>
                    <a:pt x="232" y="21542"/>
                    <a:pt x="77" y="21306"/>
                  </a:cubicBezTo>
                  <a:cubicBezTo>
                    <a:pt x="-72" y="21077"/>
                    <a:pt x="-8" y="20739"/>
                    <a:pt x="300" y="20122"/>
                  </a:cubicBezTo>
                  <a:cubicBezTo>
                    <a:pt x="556" y="19611"/>
                    <a:pt x="957" y="19115"/>
                    <a:pt x="1876" y="18173"/>
                  </a:cubicBezTo>
                  <a:cubicBezTo>
                    <a:pt x="4025" y="15969"/>
                    <a:pt x="5489" y="14119"/>
                    <a:pt x="7156" y="11500"/>
                  </a:cubicBezTo>
                  <a:cubicBezTo>
                    <a:pt x="7621" y="10769"/>
                    <a:pt x="8124" y="10042"/>
                    <a:pt x="8273" y="9883"/>
                  </a:cubicBezTo>
                  <a:lnTo>
                    <a:pt x="8545" y="9595"/>
                  </a:lnTo>
                  <a:lnTo>
                    <a:pt x="8545" y="8693"/>
                  </a:lnTo>
                  <a:cubicBezTo>
                    <a:pt x="8545" y="8032"/>
                    <a:pt x="8522" y="7791"/>
                    <a:pt x="8460" y="7791"/>
                  </a:cubicBezTo>
                  <a:cubicBezTo>
                    <a:pt x="8414" y="7791"/>
                    <a:pt x="8138" y="7864"/>
                    <a:pt x="7847" y="7952"/>
                  </a:cubicBezTo>
                  <a:cubicBezTo>
                    <a:pt x="6513" y="8358"/>
                    <a:pt x="6285" y="8414"/>
                    <a:pt x="5718" y="8469"/>
                  </a:cubicBezTo>
                  <a:cubicBezTo>
                    <a:pt x="5044" y="8535"/>
                    <a:pt x="4718" y="8388"/>
                    <a:pt x="4566" y="7952"/>
                  </a:cubicBezTo>
                  <a:cubicBezTo>
                    <a:pt x="4443" y="7599"/>
                    <a:pt x="4566" y="7343"/>
                    <a:pt x="4976" y="7104"/>
                  </a:cubicBezTo>
                  <a:cubicBezTo>
                    <a:pt x="5403" y="6855"/>
                    <a:pt x="8119" y="5583"/>
                    <a:pt x="8401" y="5501"/>
                  </a:cubicBezTo>
                  <a:cubicBezTo>
                    <a:pt x="8469" y="5481"/>
                    <a:pt x="8502" y="4902"/>
                    <a:pt x="8547" y="2867"/>
                  </a:cubicBezTo>
                  <a:cubicBezTo>
                    <a:pt x="8579" y="1432"/>
                    <a:pt x="8623" y="213"/>
                    <a:pt x="8645" y="158"/>
                  </a:cubicBezTo>
                  <a:cubicBezTo>
                    <a:pt x="8667" y="104"/>
                    <a:pt x="8781" y="36"/>
                    <a:pt x="8897" y="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85" name="任意多边形: 形状 124"/>
            <p:cNvSpPr/>
            <p:nvPr/>
          </p:nvSpPr>
          <p:spPr>
            <a:xfrm>
              <a:off x="2153462" y="158222"/>
              <a:ext cx="48662" cy="93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206" extrusionOk="0">
                  <a:moveTo>
                    <a:pt x="3219" y="187"/>
                  </a:moveTo>
                  <a:cubicBezTo>
                    <a:pt x="2995" y="353"/>
                    <a:pt x="2192" y="852"/>
                    <a:pt x="1433" y="1296"/>
                  </a:cubicBezTo>
                  <a:cubicBezTo>
                    <a:pt x="-223" y="2264"/>
                    <a:pt x="-291" y="2829"/>
                    <a:pt x="457" y="9375"/>
                  </a:cubicBezTo>
                  <a:cubicBezTo>
                    <a:pt x="1045" y="14526"/>
                    <a:pt x="1981" y="16519"/>
                    <a:pt x="4735" y="18488"/>
                  </a:cubicBezTo>
                  <a:cubicBezTo>
                    <a:pt x="6833" y="19988"/>
                    <a:pt x="10015" y="20999"/>
                    <a:pt x="13140" y="21157"/>
                  </a:cubicBezTo>
                  <a:cubicBezTo>
                    <a:pt x="15622" y="21283"/>
                    <a:pt x="16027" y="21210"/>
                    <a:pt x="17523" y="20365"/>
                  </a:cubicBezTo>
                  <a:cubicBezTo>
                    <a:pt x="19395" y="19308"/>
                    <a:pt x="19672" y="18598"/>
                    <a:pt x="20580" y="12544"/>
                  </a:cubicBezTo>
                  <a:cubicBezTo>
                    <a:pt x="21309" y="7683"/>
                    <a:pt x="21047" y="7399"/>
                    <a:pt x="17450" y="9148"/>
                  </a:cubicBezTo>
                  <a:cubicBezTo>
                    <a:pt x="14305" y="10677"/>
                    <a:pt x="14376" y="10712"/>
                    <a:pt x="11007" y="5957"/>
                  </a:cubicBezTo>
                  <a:cubicBezTo>
                    <a:pt x="9622" y="4003"/>
                    <a:pt x="7897" y="1930"/>
                    <a:pt x="7174" y="1351"/>
                  </a:cubicBezTo>
                  <a:cubicBezTo>
                    <a:pt x="5781" y="238"/>
                    <a:pt x="3897" y="-317"/>
                    <a:pt x="3219" y="187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86" name="任意多边形: 形状 125"/>
            <p:cNvSpPr/>
            <p:nvPr/>
          </p:nvSpPr>
          <p:spPr>
            <a:xfrm>
              <a:off x="2073246" y="161080"/>
              <a:ext cx="237674" cy="384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332" extrusionOk="0">
                  <a:moveTo>
                    <a:pt x="13979" y="18953"/>
                  </a:moveTo>
                  <a:cubicBezTo>
                    <a:pt x="13822" y="18962"/>
                    <a:pt x="13643" y="18982"/>
                    <a:pt x="13439" y="19013"/>
                  </a:cubicBezTo>
                  <a:cubicBezTo>
                    <a:pt x="12894" y="19096"/>
                    <a:pt x="12180" y="19357"/>
                    <a:pt x="12148" y="19486"/>
                  </a:cubicBezTo>
                  <a:cubicBezTo>
                    <a:pt x="12141" y="19514"/>
                    <a:pt x="12821" y="19562"/>
                    <a:pt x="13659" y="19594"/>
                  </a:cubicBezTo>
                  <a:cubicBezTo>
                    <a:pt x="15344" y="19658"/>
                    <a:pt x="15308" y="19670"/>
                    <a:pt x="14883" y="19186"/>
                  </a:cubicBezTo>
                  <a:cubicBezTo>
                    <a:pt x="14720" y="19000"/>
                    <a:pt x="14450" y="18926"/>
                    <a:pt x="13979" y="18953"/>
                  </a:cubicBezTo>
                  <a:close/>
                  <a:moveTo>
                    <a:pt x="13185" y="14086"/>
                  </a:moveTo>
                  <a:cubicBezTo>
                    <a:pt x="13076" y="14106"/>
                    <a:pt x="12941" y="14153"/>
                    <a:pt x="12768" y="14222"/>
                  </a:cubicBezTo>
                  <a:cubicBezTo>
                    <a:pt x="12127" y="14477"/>
                    <a:pt x="11207" y="15026"/>
                    <a:pt x="11275" y="15114"/>
                  </a:cubicBezTo>
                  <a:cubicBezTo>
                    <a:pt x="11307" y="15156"/>
                    <a:pt x="11638" y="15230"/>
                    <a:pt x="12010" y="15278"/>
                  </a:cubicBezTo>
                  <a:cubicBezTo>
                    <a:pt x="12823" y="15382"/>
                    <a:pt x="13499" y="15673"/>
                    <a:pt x="13499" y="15917"/>
                  </a:cubicBezTo>
                  <a:cubicBezTo>
                    <a:pt x="13499" y="16193"/>
                    <a:pt x="12500" y="16879"/>
                    <a:pt x="11953" y="16980"/>
                  </a:cubicBezTo>
                  <a:cubicBezTo>
                    <a:pt x="11319" y="17096"/>
                    <a:pt x="10504" y="17087"/>
                    <a:pt x="9906" y="16958"/>
                  </a:cubicBezTo>
                  <a:lnTo>
                    <a:pt x="9410" y="16851"/>
                  </a:lnTo>
                  <a:lnTo>
                    <a:pt x="9410" y="17095"/>
                  </a:lnTo>
                  <a:cubicBezTo>
                    <a:pt x="9410" y="17230"/>
                    <a:pt x="9375" y="17494"/>
                    <a:pt x="9333" y="17681"/>
                  </a:cubicBezTo>
                  <a:lnTo>
                    <a:pt x="9257" y="18023"/>
                  </a:lnTo>
                  <a:lnTo>
                    <a:pt x="9785" y="17851"/>
                  </a:lnTo>
                  <a:cubicBezTo>
                    <a:pt x="10727" y="17544"/>
                    <a:pt x="11150" y="17417"/>
                    <a:pt x="11328" y="17388"/>
                  </a:cubicBezTo>
                  <a:cubicBezTo>
                    <a:pt x="11424" y="17373"/>
                    <a:pt x="12120" y="17360"/>
                    <a:pt x="12874" y="17360"/>
                  </a:cubicBezTo>
                  <a:lnTo>
                    <a:pt x="14245" y="17360"/>
                  </a:lnTo>
                  <a:lnTo>
                    <a:pt x="14102" y="16715"/>
                  </a:lnTo>
                  <a:cubicBezTo>
                    <a:pt x="14023" y="16360"/>
                    <a:pt x="13915" y="15937"/>
                    <a:pt x="13862" y="15774"/>
                  </a:cubicBezTo>
                  <a:cubicBezTo>
                    <a:pt x="13809" y="15612"/>
                    <a:pt x="13723" y="15172"/>
                    <a:pt x="13671" y="14797"/>
                  </a:cubicBezTo>
                  <a:cubicBezTo>
                    <a:pt x="13590" y="14211"/>
                    <a:pt x="13510" y="14026"/>
                    <a:pt x="13185" y="14086"/>
                  </a:cubicBezTo>
                  <a:close/>
                  <a:moveTo>
                    <a:pt x="13008" y="10057"/>
                  </a:moveTo>
                  <a:cubicBezTo>
                    <a:pt x="12871" y="10057"/>
                    <a:pt x="12600" y="10154"/>
                    <a:pt x="12407" y="10273"/>
                  </a:cubicBezTo>
                  <a:cubicBezTo>
                    <a:pt x="12157" y="10426"/>
                    <a:pt x="12056" y="10561"/>
                    <a:pt x="12056" y="10738"/>
                  </a:cubicBezTo>
                  <a:cubicBezTo>
                    <a:pt x="12056" y="11044"/>
                    <a:pt x="11510" y="11593"/>
                    <a:pt x="10973" y="11828"/>
                  </a:cubicBezTo>
                  <a:cubicBezTo>
                    <a:pt x="10601" y="11990"/>
                    <a:pt x="10584" y="12019"/>
                    <a:pt x="10604" y="12448"/>
                  </a:cubicBezTo>
                  <a:cubicBezTo>
                    <a:pt x="10617" y="12718"/>
                    <a:pt x="10692" y="12938"/>
                    <a:pt x="10793" y="13000"/>
                  </a:cubicBezTo>
                  <a:cubicBezTo>
                    <a:pt x="10936" y="13088"/>
                    <a:pt x="10991" y="13064"/>
                    <a:pt x="11171" y="12832"/>
                  </a:cubicBezTo>
                  <a:cubicBezTo>
                    <a:pt x="11421" y="12510"/>
                    <a:pt x="11752" y="12439"/>
                    <a:pt x="12543" y="12539"/>
                  </a:cubicBezTo>
                  <a:lnTo>
                    <a:pt x="13104" y="12609"/>
                  </a:lnTo>
                  <a:lnTo>
                    <a:pt x="13120" y="11757"/>
                  </a:lnTo>
                  <a:cubicBezTo>
                    <a:pt x="13130" y="11289"/>
                    <a:pt x="13164" y="10715"/>
                    <a:pt x="13198" y="10481"/>
                  </a:cubicBezTo>
                  <a:cubicBezTo>
                    <a:pt x="13254" y="10089"/>
                    <a:pt x="13239" y="10057"/>
                    <a:pt x="13008" y="10057"/>
                  </a:cubicBezTo>
                  <a:close/>
                  <a:moveTo>
                    <a:pt x="14204" y="3"/>
                  </a:moveTo>
                  <a:cubicBezTo>
                    <a:pt x="14908" y="32"/>
                    <a:pt x="15858" y="288"/>
                    <a:pt x="16305" y="614"/>
                  </a:cubicBezTo>
                  <a:cubicBezTo>
                    <a:pt x="16652" y="866"/>
                    <a:pt x="16670" y="955"/>
                    <a:pt x="16572" y="1913"/>
                  </a:cubicBezTo>
                  <a:cubicBezTo>
                    <a:pt x="16501" y="2605"/>
                    <a:pt x="16411" y="2781"/>
                    <a:pt x="15570" y="3861"/>
                  </a:cubicBezTo>
                  <a:cubicBezTo>
                    <a:pt x="15075" y="4496"/>
                    <a:pt x="14643" y="5101"/>
                    <a:pt x="14534" y="5310"/>
                  </a:cubicBezTo>
                  <a:cubicBezTo>
                    <a:pt x="14476" y="5422"/>
                    <a:pt x="14581" y="5507"/>
                    <a:pt x="15002" y="5689"/>
                  </a:cubicBezTo>
                  <a:cubicBezTo>
                    <a:pt x="15719" y="5999"/>
                    <a:pt x="15712" y="6163"/>
                    <a:pt x="14972" y="6415"/>
                  </a:cubicBezTo>
                  <a:cubicBezTo>
                    <a:pt x="13997" y="6746"/>
                    <a:pt x="11554" y="7464"/>
                    <a:pt x="10702" y="7670"/>
                  </a:cubicBezTo>
                  <a:lnTo>
                    <a:pt x="9891" y="7866"/>
                  </a:lnTo>
                  <a:lnTo>
                    <a:pt x="9891" y="8447"/>
                  </a:lnTo>
                  <a:cubicBezTo>
                    <a:pt x="9891" y="9246"/>
                    <a:pt x="10144" y="9288"/>
                    <a:pt x="11143" y="8650"/>
                  </a:cubicBezTo>
                  <a:cubicBezTo>
                    <a:pt x="11622" y="8344"/>
                    <a:pt x="11812" y="8292"/>
                    <a:pt x="12639" y="8239"/>
                  </a:cubicBezTo>
                  <a:cubicBezTo>
                    <a:pt x="14054" y="8149"/>
                    <a:pt x="15570" y="8452"/>
                    <a:pt x="16096" y="8930"/>
                  </a:cubicBezTo>
                  <a:cubicBezTo>
                    <a:pt x="16348" y="9160"/>
                    <a:pt x="16355" y="9231"/>
                    <a:pt x="16362" y="11733"/>
                  </a:cubicBezTo>
                  <a:cubicBezTo>
                    <a:pt x="16368" y="14181"/>
                    <a:pt x="16472" y="15207"/>
                    <a:pt x="16762" y="15701"/>
                  </a:cubicBezTo>
                  <a:cubicBezTo>
                    <a:pt x="16834" y="15822"/>
                    <a:pt x="16963" y="16559"/>
                    <a:pt x="17049" y="17337"/>
                  </a:cubicBezTo>
                  <a:cubicBezTo>
                    <a:pt x="17138" y="18141"/>
                    <a:pt x="17291" y="18933"/>
                    <a:pt x="17404" y="19170"/>
                  </a:cubicBezTo>
                  <a:lnTo>
                    <a:pt x="17602" y="19588"/>
                  </a:lnTo>
                  <a:lnTo>
                    <a:pt x="17986" y="19517"/>
                  </a:lnTo>
                  <a:cubicBezTo>
                    <a:pt x="18197" y="19478"/>
                    <a:pt x="19006" y="19388"/>
                    <a:pt x="19784" y="19317"/>
                  </a:cubicBezTo>
                  <a:cubicBezTo>
                    <a:pt x="21429" y="19166"/>
                    <a:pt x="21596" y="19198"/>
                    <a:pt x="21496" y="19638"/>
                  </a:cubicBezTo>
                  <a:cubicBezTo>
                    <a:pt x="21277" y="20607"/>
                    <a:pt x="20670" y="20863"/>
                    <a:pt x="17708" y="21234"/>
                  </a:cubicBezTo>
                  <a:cubicBezTo>
                    <a:pt x="14847" y="21593"/>
                    <a:pt x="7108" y="20912"/>
                    <a:pt x="4118" y="20038"/>
                  </a:cubicBezTo>
                  <a:cubicBezTo>
                    <a:pt x="2385" y="19531"/>
                    <a:pt x="973" y="18389"/>
                    <a:pt x="263" y="16918"/>
                  </a:cubicBezTo>
                  <a:cubicBezTo>
                    <a:pt x="19" y="16413"/>
                    <a:pt x="-4" y="16212"/>
                    <a:pt x="0" y="14624"/>
                  </a:cubicBezTo>
                  <a:cubicBezTo>
                    <a:pt x="5" y="12625"/>
                    <a:pt x="139" y="11909"/>
                    <a:pt x="575" y="11559"/>
                  </a:cubicBezTo>
                  <a:cubicBezTo>
                    <a:pt x="737" y="11428"/>
                    <a:pt x="982" y="11299"/>
                    <a:pt x="1120" y="11273"/>
                  </a:cubicBezTo>
                  <a:cubicBezTo>
                    <a:pt x="1500" y="11199"/>
                    <a:pt x="2041" y="11373"/>
                    <a:pt x="2335" y="11664"/>
                  </a:cubicBezTo>
                  <a:cubicBezTo>
                    <a:pt x="2573" y="11901"/>
                    <a:pt x="2590" y="11985"/>
                    <a:pt x="2516" y="12559"/>
                  </a:cubicBezTo>
                  <a:cubicBezTo>
                    <a:pt x="2381" y="13591"/>
                    <a:pt x="2618" y="15520"/>
                    <a:pt x="2968" y="16231"/>
                  </a:cubicBezTo>
                  <a:cubicBezTo>
                    <a:pt x="3622" y="17562"/>
                    <a:pt x="4189" y="18010"/>
                    <a:pt x="5849" y="18506"/>
                  </a:cubicBezTo>
                  <a:cubicBezTo>
                    <a:pt x="6457" y="18687"/>
                    <a:pt x="7020" y="18836"/>
                    <a:pt x="7100" y="18836"/>
                  </a:cubicBezTo>
                  <a:cubicBezTo>
                    <a:pt x="7331" y="18836"/>
                    <a:pt x="7269" y="18725"/>
                    <a:pt x="6931" y="18534"/>
                  </a:cubicBezTo>
                  <a:cubicBezTo>
                    <a:pt x="6247" y="18146"/>
                    <a:pt x="5976" y="17438"/>
                    <a:pt x="6217" y="16666"/>
                  </a:cubicBezTo>
                  <a:cubicBezTo>
                    <a:pt x="6582" y="15495"/>
                    <a:pt x="7012" y="14570"/>
                    <a:pt x="7473" y="13963"/>
                  </a:cubicBezTo>
                  <a:cubicBezTo>
                    <a:pt x="8043" y="13215"/>
                    <a:pt x="8071" y="13037"/>
                    <a:pt x="8059" y="10227"/>
                  </a:cubicBezTo>
                  <a:lnTo>
                    <a:pt x="8051" y="8368"/>
                  </a:lnTo>
                  <a:lnTo>
                    <a:pt x="7257" y="8369"/>
                  </a:lnTo>
                  <a:cubicBezTo>
                    <a:pt x="6344" y="8370"/>
                    <a:pt x="5976" y="8270"/>
                    <a:pt x="5504" y="7890"/>
                  </a:cubicBezTo>
                  <a:cubicBezTo>
                    <a:pt x="5262" y="7695"/>
                    <a:pt x="5176" y="7539"/>
                    <a:pt x="5170" y="7282"/>
                  </a:cubicBezTo>
                  <a:cubicBezTo>
                    <a:pt x="5163" y="6983"/>
                    <a:pt x="5214" y="6906"/>
                    <a:pt x="5536" y="6730"/>
                  </a:cubicBezTo>
                  <a:cubicBezTo>
                    <a:pt x="6115" y="6412"/>
                    <a:pt x="6591" y="6310"/>
                    <a:pt x="8067" y="6185"/>
                  </a:cubicBezTo>
                  <a:cubicBezTo>
                    <a:pt x="9623" y="6053"/>
                    <a:pt x="10399" y="5854"/>
                    <a:pt x="10842" y="5473"/>
                  </a:cubicBezTo>
                  <a:cubicBezTo>
                    <a:pt x="11000" y="5337"/>
                    <a:pt x="11347" y="5060"/>
                    <a:pt x="11614" y="4858"/>
                  </a:cubicBezTo>
                  <a:cubicBezTo>
                    <a:pt x="11906" y="4636"/>
                    <a:pt x="12362" y="4107"/>
                    <a:pt x="12760" y="3530"/>
                  </a:cubicBezTo>
                  <a:cubicBezTo>
                    <a:pt x="14222" y="1406"/>
                    <a:pt x="14092" y="1661"/>
                    <a:pt x="13894" y="1322"/>
                  </a:cubicBezTo>
                  <a:cubicBezTo>
                    <a:pt x="13797" y="1156"/>
                    <a:pt x="13560" y="919"/>
                    <a:pt x="13368" y="796"/>
                  </a:cubicBezTo>
                  <a:cubicBezTo>
                    <a:pt x="13007" y="565"/>
                    <a:pt x="12912" y="295"/>
                    <a:pt x="13158" y="202"/>
                  </a:cubicBezTo>
                  <a:cubicBezTo>
                    <a:pt x="13234" y="172"/>
                    <a:pt x="13437" y="106"/>
                    <a:pt x="13609" y="54"/>
                  </a:cubicBezTo>
                  <a:cubicBezTo>
                    <a:pt x="13761" y="8"/>
                    <a:pt x="13969" y="-7"/>
                    <a:pt x="14204" y="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87" name="任意多边形: 形状 126"/>
            <p:cNvSpPr/>
            <p:nvPr/>
          </p:nvSpPr>
          <p:spPr>
            <a:xfrm>
              <a:off x="3023321" y="160691"/>
              <a:ext cx="50025" cy="51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0494" extrusionOk="0">
                  <a:moveTo>
                    <a:pt x="5381" y="1519"/>
                  </a:moveTo>
                  <a:cubicBezTo>
                    <a:pt x="1518" y="4545"/>
                    <a:pt x="0" y="6533"/>
                    <a:pt x="0" y="8569"/>
                  </a:cubicBezTo>
                  <a:cubicBezTo>
                    <a:pt x="0" y="12872"/>
                    <a:pt x="2794" y="15543"/>
                    <a:pt x="10887" y="18980"/>
                  </a:cubicBezTo>
                  <a:cubicBezTo>
                    <a:pt x="16516" y="21370"/>
                    <a:pt x="18517" y="21022"/>
                    <a:pt x="20673" y="17280"/>
                  </a:cubicBezTo>
                  <a:cubicBezTo>
                    <a:pt x="21595" y="15680"/>
                    <a:pt x="21600" y="15328"/>
                    <a:pt x="20748" y="11860"/>
                  </a:cubicBezTo>
                  <a:cubicBezTo>
                    <a:pt x="20247" y="9820"/>
                    <a:pt x="19195" y="7252"/>
                    <a:pt x="18410" y="6154"/>
                  </a:cubicBezTo>
                  <a:cubicBezTo>
                    <a:pt x="16666" y="3713"/>
                    <a:pt x="12656" y="971"/>
                    <a:pt x="9791" y="260"/>
                  </a:cubicBezTo>
                  <a:cubicBezTo>
                    <a:pt x="7813" y="-230"/>
                    <a:pt x="7502" y="-141"/>
                    <a:pt x="5381" y="151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88" name="任意多边形: 形状 127"/>
            <p:cNvSpPr/>
            <p:nvPr/>
          </p:nvSpPr>
          <p:spPr>
            <a:xfrm>
              <a:off x="2588952" y="190259"/>
              <a:ext cx="232464" cy="44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584" extrusionOk="0">
                  <a:moveTo>
                    <a:pt x="4678" y="9592"/>
                  </a:moveTo>
                  <a:cubicBezTo>
                    <a:pt x="4632" y="9592"/>
                    <a:pt x="4340" y="9699"/>
                    <a:pt x="4030" y="9831"/>
                  </a:cubicBezTo>
                  <a:cubicBezTo>
                    <a:pt x="3485" y="10062"/>
                    <a:pt x="3315" y="10237"/>
                    <a:pt x="3315" y="10568"/>
                  </a:cubicBezTo>
                  <a:cubicBezTo>
                    <a:pt x="3315" y="10896"/>
                    <a:pt x="4418" y="11228"/>
                    <a:pt x="4575" y="10947"/>
                  </a:cubicBezTo>
                  <a:cubicBezTo>
                    <a:pt x="4609" y="10886"/>
                    <a:pt x="4704" y="10755"/>
                    <a:pt x="4785" y="10656"/>
                  </a:cubicBezTo>
                  <a:cubicBezTo>
                    <a:pt x="4938" y="10471"/>
                    <a:pt x="4850" y="9592"/>
                    <a:pt x="4678" y="9592"/>
                  </a:cubicBezTo>
                  <a:close/>
                  <a:moveTo>
                    <a:pt x="6080" y="3"/>
                  </a:moveTo>
                  <a:cubicBezTo>
                    <a:pt x="6398" y="-16"/>
                    <a:pt x="6867" y="58"/>
                    <a:pt x="7739" y="250"/>
                  </a:cubicBezTo>
                  <a:cubicBezTo>
                    <a:pt x="8727" y="467"/>
                    <a:pt x="9469" y="757"/>
                    <a:pt x="9373" y="887"/>
                  </a:cubicBezTo>
                  <a:cubicBezTo>
                    <a:pt x="9334" y="940"/>
                    <a:pt x="8438" y="1276"/>
                    <a:pt x="7383" y="1635"/>
                  </a:cubicBezTo>
                  <a:cubicBezTo>
                    <a:pt x="5736" y="2195"/>
                    <a:pt x="5319" y="2372"/>
                    <a:pt x="4450" y="2880"/>
                  </a:cubicBezTo>
                  <a:cubicBezTo>
                    <a:pt x="2724" y="3890"/>
                    <a:pt x="2617" y="4138"/>
                    <a:pt x="3495" y="5080"/>
                  </a:cubicBezTo>
                  <a:cubicBezTo>
                    <a:pt x="4693" y="6365"/>
                    <a:pt x="5701" y="7207"/>
                    <a:pt x="6152" y="7302"/>
                  </a:cubicBezTo>
                  <a:cubicBezTo>
                    <a:pt x="6773" y="7431"/>
                    <a:pt x="8638" y="7047"/>
                    <a:pt x="8741" y="6768"/>
                  </a:cubicBezTo>
                  <a:cubicBezTo>
                    <a:pt x="8771" y="6685"/>
                    <a:pt x="8753" y="5793"/>
                    <a:pt x="8700" y="4785"/>
                  </a:cubicBezTo>
                  <a:cubicBezTo>
                    <a:pt x="8602" y="2922"/>
                    <a:pt x="8630" y="2737"/>
                    <a:pt x="9051" y="2495"/>
                  </a:cubicBezTo>
                  <a:cubicBezTo>
                    <a:pt x="9344" y="2327"/>
                    <a:pt x="10542" y="2341"/>
                    <a:pt x="10974" y="2517"/>
                  </a:cubicBezTo>
                  <a:cubicBezTo>
                    <a:pt x="11540" y="2749"/>
                    <a:pt x="11631" y="2976"/>
                    <a:pt x="11774" y="4515"/>
                  </a:cubicBezTo>
                  <a:cubicBezTo>
                    <a:pt x="11848" y="5308"/>
                    <a:pt x="11908" y="6014"/>
                    <a:pt x="11908" y="6083"/>
                  </a:cubicBezTo>
                  <a:cubicBezTo>
                    <a:pt x="11908" y="6230"/>
                    <a:pt x="11942" y="6225"/>
                    <a:pt x="13556" y="5834"/>
                  </a:cubicBezTo>
                  <a:cubicBezTo>
                    <a:pt x="14148" y="5691"/>
                    <a:pt x="14651" y="5573"/>
                    <a:pt x="14674" y="5573"/>
                  </a:cubicBezTo>
                  <a:cubicBezTo>
                    <a:pt x="14696" y="5573"/>
                    <a:pt x="15036" y="5475"/>
                    <a:pt x="15429" y="5355"/>
                  </a:cubicBezTo>
                  <a:cubicBezTo>
                    <a:pt x="16269" y="5098"/>
                    <a:pt x="18850" y="4616"/>
                    <a:pt x="19384" y="4616"/>
                  </a:cubicBezTo>
                  <a:cubicBezTo>
                    <a:pt x="20383" y="4616"/>
                    <a:pt x="21483" y="4925"/>
                    <a:pt x="21483" y="5206"/>
                  </a:cubicBezTo>
                  <a:cubicBezTo>
                    <a:pt x="21483" y="5446"/>
                    <a:pt x="21248" y="5567"/>
                    <a:pt x="20714" y="5602"/>
                  </a:cubicBezTo>
                  <a:cubicBezTo>
                    <a:pt x="20027" y="5647"/>
                    <a:pt x="20001" y="5651"/>
                    <a:pt x="17997" y="6015"/>
                  </a:cubicBezTo>
                  <a:cubicBezTo>
                    <a:pt x="15349" y="6495"/>
                    <a:pt x="12739" y="7029"/>
                    <a:pt x="12412" y="7156"/>
                  </a:cubicBezTo>
                  <a:lnTo>
                    <a:pt x="12118" y="7271"/>
                  </a:lnTo>
                  <a:lnTo>
                    <a:pt x="12078" y="10680"/>
                  </a:lnTo>
                  <a:cubicBezTo>
                    <a:pt x="12030" y="14859"/>
                    <a:pt x="11834" y="16668"/>
                    <a:pt x="11294" y="17905"/>
                  </a:cubicBezTo>
                  <a:cubicBezTo>
                    <a:pt x="10540" y="19630"/>
                    <a:pt x="10246" y="20126"/>
                    <a:pt x="9495" y="20936"/>
                  </a:cubicBezTo>
                  <a:cubicBezTo>
                    <a:pt x="9001" y="21468"/>
                    <a:pt x="8668" y="21584"/>
                    <a:pt x="7634" y="21584"/>
                  </a:cubicBezTo>
                  <a:cubicBezTo>
                    <a:pt x="7080" y="21584"/>
                    <a:pt x="6239" y="21452"/>
                    <a:pt x="5959" y="21321"/>
                  </a:cubicBezTo>
                  <a:cubicBezTo>
                    <a:pt x="5885" y="21286"/>
                    <a:pt x="5984" y="21092"/>
                    <a:pt x="6224" y="20803"/>
                  </a:cubicBezTo>
                  <a:cubicBezTo>
                    <a:pt x="7548" y="19203"/>
                    <a:pt x="8219" y="17632"/>
                    <a:pt x="8520" y="15428"/>
                  </a:cubicBezTo>
                  <a:cubicBezTo>
                    <a:pt x="8620" y="14692"/>
                    <a:pt x="8797" y="13578"/>
                    <a:pt x="8913" y="12953"/>
                  </a:cubicBezTo>
                  <a:cubicBezTo>
                    <a:pt x="9086" y="12022"/>
                    <a:pt x="9108" y="11477"/>
                    <a:pt x="9040" y="9925"/>
                  </a:cubicBezTo>
                  <a:cubicBezTo>
                    <a:pt x="8994" y="8884"/>
                    <a:pt x="8908" y="8008"/>
                    <a:pt x="8850" y="7977"/>
                  </a:cubicBezTo>
                  <a:cubicBezTo>
                    <a:pt x="8686" y="7892"/>
                    <a:pt x="8082" y="8085"/>
                    <a:pt x="7522" y="8400"/>
                  </a:cubicBezTo>
                  <a:cubicBezTo>
                    <a:pt x="6885" y="8760"/>
                    <a:pt x="6809" y="8990"/>
                    <a:pt x="6935" y="10192"/>
                  </a:cubicBezTo>
                  <a:cubicBezTo>
                    <a:pt x="7059" y="11380"/>
                    <a:pt x="6964" y="11805"/>
                    <a:pt x="6501" y="12137"/>
                  </a:cubicBezTo>
                  <a:cubicBezTo>
                    <a:pt x="6077" y="12442"/>
                    <a:pt x="5739" y="12500"/>
                    <a:pt x="4873" y="12417"/>
                  </a:cubicBezTo>
                  <a:cubicBezTo>
                    <a:pt x="3628" y="12299"/>
                    <a:pt x="2618" y="11986"/>
                    <a:pt x="1334" y="11321"/>
                  </a:cubicBezTo>
                  <a:cubicBezTo>
                    <a:pt x="59" y="10661"/>
                    <a:pt x="-117" y="10479"/>
                    <a:pt x="56" y="10001"/>
                  </a:cubicBezTo>
                  <a:cubicBezTo>
                    <a:pt x="129" y="9799"/>
                    <a:pt x="417" y="9622"/>
                    <a:pt x="1861" y="8896"/>
                  </a:cubicBezTo>
                  <a:cubicBezTo>
                    <a:pt x="3791" y="7927"/>
                    <a:pt x="3739" y="7990"/>
                    <a:pt x="3126" y="7343"/>
                  </a:cubicBezTo>
                  <a:cubicBezTo>
                    <a:pt x="2951" y="7159"/>
                    <a:pt x="2660" y="6836"/>
                    <a:pt x="2478" y="6626"/>
                  </a:cubicBezTo>
                  <a:cubicBezTo>
                    <a:pt x="2297" y="6415"/>
                    <a:pt x="1755" y="5827"/>
                    <a:pt x="1275" y="5318"/>
                  </a:cubicBezTo>
                  <a:cubicBezTo>
                    <a:pt x="274" y="4258"/>
                    <a:pt x="186" y="4102"/>
                    <a:pt x="292" y="3576"/>
                  </a:cubicBezTo>
                  <a:cubicBezTo>
                    <a:pt x="421" y="2936"/>
                    <a:pt x="755" y="2515"/>
                    <a:pt x="1412" y="2166"/>
                  </a:cubicBezTo>
                  <a:cubicBezTo>
                    <a:pt x="1737" y="1994"/>
                    <a:pt x="2609" y="1527"/>
                    <a:pt x="3351" y="1129"/>
                  </a:cubicBezTo>
                  <a:cubicBezTo>
                    <a:pt x="4092" y="731"/>
                    <a:pt x="4886" y="346"/>
                    <a:pt x="5113" y="273"/>
                  </a:cubicBezTo>
                  <a:cubicBezTo>
                    <a:pt x="5341" y="200"/>
                    <a:pt x="5651" y="100"/>
                    <a:pt x="5802" y="52"/>
                  </a:cubicBezTo>
                  <a:cubicBezTo>
                    <a:pt x="5884" y="26"/>
                    <a:pt x="5974" y="10"/>
                    <a:pt x="6080" y="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89" name="任意多边形: 形状 128"/>
            <p:cNvSpPr/>
            <p:nvPr/>
          </p:nvSpPr>
          <p:spPr>
            <a:xfrm>
              <a:off x="1796968" y="199215"/>
              <a:ext cx="147750" cy="160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0" h="21207" extrusionOk="0">
                  <a:moveTo>
                    <a:pt x="1822" y="319"/>
                  </a:moveTo>
                  <a:cubicBezTo>
                    <a:pt x="1481" y="627"/>
                    <a:pt x="1539" y="1422"/>
                    <a:pt x="1936" y="1889"/>
                  </a:cubicBezTo>
                  <a:cubicBezTo>
                    <a:pt x="2988" y="3125"/>
                    <a:pt x="3136" y="3430"/>
                    <a:pt x="3136" y="4367"/>
                  </a:cubicBezTo>
                  <a:cubicBezTo>
                    <a:pt x="3136" y="5431"/>
                    <a:pt x="2288" y="8009"/>
                    <a:pt x="1890" y="8153"/>
                  </a:cubicBezTo>
                  <a:cubicBezTo>
                    <a:pt x="1555" y="8274"/>
                    <a:pt x="714" y="10789"/>
                    <a:pt x="309" y="12882"/>
                  </a:cubicBezTo>
                  <a:cubicBezTo>
                    <a:pt x="-23" y="14593"/>
                    <a:pt x="-110" y="18134"/>
                    <a:pt x="159" y="18976"/>
                  </a:cubicBezTo>
                  <a:cubicBezTo>
                    <a:pt x="373" y="19649"/>
                    <a:pt x="934" y="20261"/>
                    <a:pt x="1749" y="20712"/>
                  </a:cubicBezTo>
                  <a:cubicBezTo>
                    <a:pt x="3273" y="21555"/>
                    <a:pt x="4230" y="21370"/>
                    <a:pt x="6563" y="19779"/>
                  </a:cubicBezTo>
                  <a:cubicBezTo>
                    <a:pt x="7430" y="19189"/>
                    <a:pt x="9984" y="17902"/>
                    <a:pt x="13157" y="16458"/>
                  </a:cubicBezTo>
                  <a:cubicBezTo>
                    <a:pt x="16005" y="15162"/>
                    <a:pt x="18692" y="13826"/>
                    <a:pt x="19126" y="13489"/>
                  </a:cubicBezTo>
                  <a:cubicBezTo>
                    <a:pt x="20032" y="12787"/>
                    <a:pt x="21490" y="10897"/>
                    <a:pt x="21490" y="10425"/>
                  </a:cubicBezTo>
                  <a:cubicBezTo>
                    <a:pt x="21490" y="9402"/>
                    <a:pt x="19543" y="9262"/>
                    <a:pt x="16538" y="10070"/>
                  </a:cubicBezTo>
                  <a:cubicBezTo>
                    <a:pt x="14226" y="10692"/>
                    <a:pt x="12297" y="11385"/>
                    <a:pt x="11607" y="11843"/>
                  </a:cubicBezTo>
                  <a:cubicBezTo>
                    <a:pt x="11326" y="12029"/>
                    <a:pt x="11045" y="12182"/>
                    <a:pt x="10983" y="12182"/>
                  </a:cubicBezTo>
                  <a:cubicBezTo>
                    <a:pt x="10445" y="12182"/>
                    <a:pt x="7073" y="13593"/>
                    <a:pt x="6261" y="14158"/>
                  </a:cubicBezTo>
                  <a:cubicBezTo>
                    <a:pt x="5493" y="14691"/>
                    <a:pt x="5193" y="14816"/>
                    <a:pt x="5078" y="14647"/>
                  </a:cubicBezTo>
                  <a:cubicBezTo>
                    <a:pt x="4785" y="14217"/>
                    <a:pt x="5037" y="13133"/>
                    <a:pt x="6040" y="10520"/>
                  </a:cubicBezTo>
                  <a:cubicBezTo>
                    <a:pt x="7542" y="6605"/>
                    <a:pt x="7802" y="5642"/>
                    <a:pt x="7831" y="3871"/>
                  </a:cubicBezTo>
                  <a:cubicBezTo>
                    <a:pt x="7866" y="1706"/>
                    <a:pt x="7518" y="1073"/>
                    <a:pt x="5933" y="420"/>
                  </a:cubicBezTo>
                  <a:cubicBezTo>
                    <a:pt x="4928" y="6"/>
                    <a:pt x="4601" y="-45"/>
                    <a:pt x="3416" y="26"/>
                  </a:cubicBezTo>
                  <a:cubicBezTo>
                    <a:pt x="2667" y="72"/>
                    <a:pt x="1949" y="203"/>
                    <a:pt x="1822" y="31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0" name="任意多边形: 形状 129"/>
            <p:cNvSpPr/>
            <p:nvPr/>
          </p:nvSpPr>
          <p:spPr>
            <a:xfrm>
              <a:off x="3343670" y="203390"/>
              <a:ext cx="412990" cy="34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516" extrusionOk="0">
                  <a:moveTo>
                    <a:pt x="6803" y="10367"/>
                  </a:moveTo>
                  <a:cubicBezTo>
                    <a:pt x="6795" y="10377"/>
                    <a:pt x="6786" y="10397"/>
                    <a:pt x="6775" y="10426"/>
                  </a:cubicBezTo>
                  <a:cubicBezTo>
                    <a:pt x="6697" y="10652"/>
                    <a:pt x="6713" y="10769"/>
                    <a:pt x="6831" y="10825"/>
                  </a:cubicBezTo>
                  <a:cubicBezTo>
                    <a:pt x="6922" y="10867"/>
                    <a:pt x="6930" y="10829"/>
                    <a:pt x="6883" y="10576"/>
                  </a:cubicBezTo>
                  <a:cubicBezTo>
                    <a:pt x="6850" y="10400"/>
                    <a:pt x="6829" y="10338"/>
                    <a:pt x="6803" y="10367"/>
                  </a:cubicBezTo>
                  <a:close/>
                  <a:moveTo>
                    <a:pt x="14729" y="2"/>
                  </a:moveTo>
                  <a:cubicBezTo>
                    <a:pt x="15142" y="-14"/>
                    <a:pt x="15630" y="56"/>
                    <a:pt x="15847" y="181"/>
                  </a:cubicBezTo>
                  <a:cubicBezTo>
                    <a:pt x="16101" y="329"/>
                    <a:pt x="16335" y="734"/>
                    <a:pt x="16533" y="1371"/>
                  </a:cubicBezTo>
                  <a:cubicBezTo>
                    <a:pt x="16673" y="1820"/>
                    <a:pt x="16603" y="1995"/>
                    <a:pt x="16272" y="2031"/>
                  </a:cubicBezTo>
                  <a:cubicBezTo>
                    <a:pt x="15827" y="2079"/>
                    <a:pt x="14455" y="2312"/>
                    <a:pt x="13402" y="2517"/>
                  </a:cubicBezTo>
                  <a:cubicBezTo>
                    <a:pt x="12823" y="2631"/>
                    <a:pt x="11802" y="2800"/>
                    <a:pt x="11134" y="2894"/>
                  </a:cubicBezTo>
                  <a:cubicBezTo>
                    <a:pt x="9869" y="3072"/>
                    <a:pt x="8447" y="3398"/>
                    <a:pt x="8189" y="3569"/>
                  </a:cubicBezTo>
                  <a:cubicBezTo>
                    <a:pt x="8040" y="3667"/>
                    <a:pt x="8042" y="3673"/>
                    <a:pt x="8343" y="4125"/>
                  </a:cubicBezTo>
                  <a:lnTo>
                    <a:pt x="8648" y="4583"/>
                  </a:lnTo>
                  <a:lnTo>
                    <a:pt x="8648" y="5471"/>
                  </a:lnTo>
                  <a:cubicBezTo>
                    <a:pt x="8648" y="6173"/>
                    <a:pt x="8666" y="6342"/>
                    <a:pt x="8734" y="6273"/>
                  </a:cubicBezTo>
                  <a:cubicBezTo>
                    <a:pt x="8818" y="6188"/>
                    <a:pt x="9556" y="5848"/>
                    <a:pt x="10531" y="5444"/>
                  </a:cubicBezTo>
                  <a:cubicBezTo>
                    <a:pt x="11033" y="5237"/>
                    <a:pt x="12227" y="5102"/>
                    <a:pt x="12714" y="5199"/>
                  </a:cubicBezTo>
                  <a:cubicBezTo>
                    <a:pt x="13062" y="5268"/>
                    <a:pt x="13734" y="6117"/>
                    <a:pt x="13734" y="6488"/>
                  </a:cubicBezTo>
                  <a:cubicBezTo>
                    <a:pt x="13734" y="6584"/>
                    <a:pt x="13575" y="7063"/>
                    <a:pt x="13380" y="7552"/>
                  </a:cubicBezTo>
                  <a:cubicBezTo>
                    <a:pt x="13185" y="8042"/>
                    <a:pt x="13044" y="8464"/>
                    <a:pt x="13065" y="8490"/>
                  </a:cubicBezTo>
                  <a:cubicBezTo>
                    <a:pt x="13086" y="8516"/>
                    <a:pt x="13331" y="8477"/>
                    <a:pt x="13608" y="8403"/>
                  </a:cubicBezTo>
                  <a:cubicBezTo>
                    <a:pt x="15083" y="8008"/>
                    <a:pt x="15497" y="7892"/>
                    <a:pt x="16346" y="7639"/>
                  </a:cubicBezTo>
                  <a:cubicBezTo>
                    <a:pt x="17901" y="7176"/>
                    <a:pt x="18836" y="6846"/>
                    <a:pt x="19233" y="6620"/>
                  </a:cubicBezTo>
                  <a:cubicBezTo>
                    <a:pt x="19535" y="6448"/>
                    <a:pt x="19717" y="6404"/>
                    <a:pt x="20139" y="6404"/>
                  </a:cubicBezTo>
                  <a:lnTo>
                    <a:pt x="20667" y="6403"/>
                  </a:lnTo>
                  <a:lnTo>
                    <a:pt x="21015" y="6847"/>
                  </a:lnTo>
                  <a:cubicBezTo>
                    <a:pt x="21417" y="7360"/>
                    <a:pt x="21475" y="7679"/>
                    <a:pt x="21194" y="7836"/>
                  </a:cubicBezTo>
                  <a:cubicBezTo>
                    <a:pt x="21003" y="7942"/>
                    <a:pt x="19122" y="8466"/>
                    <a:pt x="17347" y="8907"/>
                  </a:cubicBezTo>
                  <a:cubicBezTo>
                    <a:pt x="16702" y="9068"/>
                    <a:pt x="15896" y="9296"/>
                    <a:pt x="15556" y="9414"/>
                  </a:cubicBezTo>
                  <a:cubicBezTo>
                    <a:pt x="14990" y="9611"/>
                    <a:pt x="13734" y="10183"/>
                    <a:pt x="13734" y="10244"/>
                  </a:cubicBezTo>
                  <a:cubicBezTo>
                    <a:pt x="13734" y="10258"/>
                    <a:pt x="13763" y="10548"/>
                    <a:pt x="13798" y="10888"/>
                  </a:cubicBezTo>
                  <a:cubicBezTo>
                    <a:pt x="13915" y="12020"/>
                    <a:pt x="13946" y="14089"/>
                    <a:pt x="13876" y="16042"/>
                  </a:cubicBezTo>
                  <a:cubicBezTo>
                    <a:pt x="13774" y="18878"/>
                    <a:pt x="13731" y="19234"/>
                    <a:pt x="13385" y="20089"/>
                  </a:cubicBezTo>
                  <a:cubicBezTo>
                    <a:pt x="13040" y="20940"/>
                    <a:pt x="12742" y="21323"/>
                    <a:pt x="12326" y="21451"/>
                  </a:cubicBezTo>
                  <a:cubicBezTo>
                    <a:pt x="11887" y="21586"/>
                    <a:pt x="10602" y="21499"/>
                    <a:pt x="10298" y="21313"/>
                  </a:cubicBezTo>
                  <a:cubicBezTo>
                    <a:pt x="9876" y="21055"/>
                    <a:pt x="9995" y="20755"/>
                    <a:pt x="11054" y="19411"/>
                  </a:cubicBezTo>
                  <a:cubicBezTo>
                    <a:pt x="11545" y="18788"/>
                    <a:pt x="11947" y="18266"/>
                    <a:pt x="11947" y="18251"/>
                  </a:cubicBezTo>
                  <a:cubicBezTo>
                    <a:pt x="11947" y="18236"/>
                    <a:pt x="11994" y="17997"/>
                    <a:pt x="12051" y="17721"/>
                  </a:cubicBezTo>
                  <a:cubicBezTo>
                    <a:pt x="12215" y="16926"/>
                    <a:pt x="12286" y="15956"/>
                    <a:pt x="12359" y="13522"/>
                  </a:cubicBezTo>
                  <a:cubicBezTo>
                    <a:pt x="12397" y="12275"/>
                    <a:pt x="12443" y="11209"/>
                    <a:pt x="12462" y="11154"/>
                  </a:cubicBezTo>
                  <a:cubicBezTo>
                    <a:pt x="12481" y="11099"/>
                    <a:pt x="12323" y="11151"/>
                    <a:pt x="12109" y="11271"/>
                  </a:cubicBezTo>
                  <a:cubicBezTo>
                    <a:pt x="11896" y="11390"/>
                    <a:pt x="11589" y="11506"/>
                    <a:pt x="11427" y="11528"/>
                  </a:cubicBezTo>
                  <a:cubicBezTo>
                    <a:pt x="11148" y="11566"/>
                    <a:pt x="11115" y="11546"/>
                    <a:pt x="10789" y="11148"/>
                  </a:cubicBezTo>
                  <a:cubicBezTo>
                    <a:pt x="10231" y="10466"/>
                    <a:pt x="10237" y="10328"/>
                    <a:pt x="10903" y="8722"/>
                  </a:cubicBezTo>
                  <a:cubicBezTo>
                    <a:pt x="11489" y="7308"/>
                    <a:pt x="11485" y="7321"/>
                    <a:pt x="11421" y="7051"/>
                  </a:cubicBezTo>
                  <a:cubicBezTo>
                    <a:pt x="11364" y="6806"/>
                    <a:pt x="11356" y="6802"/>
                    <a:pt x="10880" y="6802"/>
                  </a:cubicBezTo>
                  <a:cubicBezTo>
                    <a:pt x="10442" y="6802"/>
                    <a:pt x="10358" y="6832"/>
                    <a:pt x="9976" y="7119"/>
                  </a:cubicBezTo>
                  <a:cubicBezTo>
                    <a:pt x="9744" y="7293"/>
                    <a:pt x="9374" y="7616"/>
                    <a:pt x="9153" y="7837"/>
                  </a:cubicBezTo>
                  <a:cubicBezTo>
                    <a:pt x="8531" y="8459"/>
                    <a:pt x="8511" y="8574"/>
                    <a:pt x="8511" y="11500"/>
                  </a:cubicBezTo>
                  <a:cubicBezTo>
                    <a:pt x="8511" y="13627"/>
                    <a:pt x="8498" y="13928"/>
                    <a:pt x="8398" y="14053"/>
                  </a:cubicBezTo>
                  <a:cubicBezTo>
                    <a:pt x="8209" y="14288"/>
                    <a:pt x="8145" y="14318"/>
                    <a:pt x="7824" y="14317"/>
                  </a:cubicBezTo>
                  <a:cubicBezTo>
                    <a:pt x="7449" y="14316"/>
                    <a:pt x="7033" y="14093"/>
                    <a:pt x="6769" y="13752"/>
                  </a:cubicBezTo>
                  <a:cubicBezTo>
                    <a:pt x="6591" y="13521"/>
                    <a:pt x="6572" y="13435"/>
                    <a:pt x="6549" y="12761"/>
                  </a:cubicBezTo>
                  <a:cubicBezTo>
                    <a:pt x="6532" y="12258"/>
                    <a:pt x="6492" y="11985"/>
                    <a:pt x="6423" y="11900"/>
                  </a:cubicBezTo>
                  <a:cubicBezTo>
                    <a:pt x="6367" y="11832"/>
                    <a:pt x="6049" y="11602"/>
                    <a:pt x="5716" y="11389"/>
                  </a:cubicBezTo>
                  <a:cubicBezTo>
                    <a:pt x="5342" y="11150"/>
                    <a:pt x="5076" y="10922"/>
                    <a:pt x="5021" y="10792"/>
                  </a:cubicBezTo>
                  <a:cubicBezTo>
                    <a:pt x="4902" y="10513"/>
                    <a:pt x="4995" y="9650"/>
                    <a:pt x="5175" y="9358"/>
                  </a:cubicBezTo>
                  <a:cubicBezTo>
                    <a:pt x="5464" y="8890"/>
                    <a:pt x="6097" y="8228"/>
                    <a:pt x="6604" y="7864"/>
                  </a:cubicBezTo>
                  <a:lnTo>
                    <a:pt x="7136" y="7482"/>
                  </a:lnTo>
                  <a:lnTo>
                    <a:pt x="7098" y="6176"/>
                  </a:lnTo>
                  <a:cubicBezTo>
                    <a:pt x="7048" y="4486"/>
                    <a:pt x="7030" y="4166"/>
                    <a:pt x="6978" y="4103"/>
                  </a:cubicBezTo>
                  <a:cubicBezTo>
                    <a:pt x="6940" y="4057"/>
                    <a:pt x="5827" y="4426"/>
                    <a:pt x="3116" y="5383"/>
                  </a:cubicBezTo>
                  <a:cubicBezTo>
                    <a:pt x="1509" y="5950"/>
                    <a:pt x="1448" y="5962"/>
                    <a:pt x="1003" y="5804"/>
                  </a:cubicBezTo>
                  <a:cubicBezTo>
                    <a:pt x="330" y="5565"/>
                    <a:pt x="-125" y="4879"/>
                    <a:pt x="31" y="4338"/>
                  </a:cubicBezTo>
                  <a:cubicBezTo>
                    <a:pt x="128" y="4000"/>
                    <a:pt x="456" y="3831"/>
                    <a:pt x="1371" y="3647"/>
                  </a:cubicBezTo>
                  <a:cubicBezTo>
                    <a:pt x="2805" y="3359"/>
                    <a:pt x="5172" y="2779"/>
                    <a:pt x="6861" y="2300"/>
                  </a:cubicBezTo>
                  <a:cubicBezTo>
                    <a:pt x="7372" y="2156"/>
                    <a:pt x="7959" y="1989"/>
                    <a:pt x="8167" y="1930"/>
                  </a:cubicBezTo>
                  <a:cubicBezTo>
                    <a:pt x="8375" y="1871"/>
                    <a:pt x="9782" y="1440"/>
                    <a:pt x="11294" y="973"/>
                  </a:cubicBezTo>
                  <a:cubicBezTo>
                    <a:pt x="12806" y="505"/>
                    <a:pt x="14183" y="89"/>
                    <a:pt x="14353" y="49"/>
                  </a:cubicBezTo>
                  <a:cubicBezTo>
                    <a:pt x="14461" y="23"/>
                    <a:pt x="14591" y="8"/>
                    <a:pt x="14729" y="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1" name="任意多边形: 形状 130"/>
            <p:cNvSpPr/>
            <p:nvPr/>
          </p:nvSpPr>
          <p:spPr>
            <a:xfrm>
              <a:off x="2955679" y="225543"/>
              <a:ext cx="234340" cy="91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1" h="21260" extrusionOk="0">
                  <a:moveTo>
                    <a:pt x="13519" y="113"/>
                  </a:moveTo>
                  <a:cubicBezTo>
                    <a:pt x="13351" y="187"/>
                    <a:pt x="12720" y="398"/>
                    <a:pt x="12117" y="583"/>
                  </a:cubicBezTo>
                  <a:cubicBezTo>
                    <a:pt x="11514" y="768"/>
                    <a:pt x="10581" y="1197"/>
                    <a:pt x="10045" y="1536"/>
                  </a:cubicBezTo>
                  <a:cubicBezTo>
                    <a:pt x="7672" y="3036"/>
                    <a:pt x="4349" y="6225"/>
                    <a:pt x="3625" y="7697"/>
                  </a:cubicBezTo>
                  <a:cubicBezTo>
                    <a:pt x="2927" y="9117"/>
                    <a:pt x="2730" y="8948"/>
                    <a:pt x="2562" y="6784"/>
                  </a:cubicBezTo>
                  <a:cubicBezTo>
                    <a:pt x="2453" y="5376"/>
                    <a:pt x="2307" y="4630"/>
                    <a:pt x="1921" y="3517"/>
                  </a:cubicBezTo>
                  <a:cubicBezTo>
                    <a:pt x="1492" y="2278"/>
                    <a:pt x="1350" y="2065"/>
                    <a:pt x="920" y="2013"/>
                  </a:cubicBezTo>
                  <a:cubicBezTo>
                    <a:pt x="132" y="1916"/>
                    <a:pt x="59" y="2555"/>
                    <a:pt x="12" y="10002"/>
                  </a:cubicBezTo>
                  <a:cubicBezTo>
                    <a:pt x="-21" y="15332"/>
                    <a:pt x="3" y="16381"/>
                    <a:pt x="186" y="17527"/>
                  </a:cubicBezTo>
                  <a:cubicBezTo>
                    <a:pt x="447" y="19162"/>
                    <a:pt x="1040" y="20532"/>
                    <a:pt x="1706" y="21038"/>
                  </a:cubicBezTo>
                  <a:cubicBezTo>
                    <a:pt x="2147" y="21374"/>
                    <a:pt x="2260" y="21348"/>
                    <a:pt x="2651" y="20820"/>
                  </a:cubicBezTo>
                  <a:cubicBezTo>
                    <a:pt x="2896" y="20490"/>
                    <a:pt x="3361" y="19315"/>
                    <a:pt x="3685" y="18208"/>
                  </a:cubicBezTo>
                  <a:cubicBezTo>
                    <a:pt x="5233" y="12920"/>
                    <a:pt x="7636" y="8830"/>
                    <a:pt x="10472" y="6661"/>
                  </a:cubicBezTo>
                  <a:cubicBezTo>
                    <a:pt x="11697" y="5724"/>
                    <a:pt x="11842" y="5682"/>
                    <a:pt x="13884" y="5680"/>
                  </a:cubicBezTo>
                  <a:cubicBezTo>
                    <a:pt x="15835" y="5679"/>
                    <a:pt x="16082" y="5741"/>
                    <a:pt x="16783" y="6415"/>
                  </a:cubicBezTo>
                  <a:cubicBezTo>
                    <a:pt x="17204" y="6820"/>
                    <a:pt x="17560" y="7235"/>
                    <a:pt x="17575" y="7338"/>
                  </a:cubicBezTo>
                  <a:cubicBezTo>
                    <a:pt x="17590" y="7441"/>
                    <a:pt x="17629" y="8640"/>
                    <a:pt x="17662" y="10002"/>
                  </a:cubicBezTo>
                  <a:lnTo>
                    <a:pt x="17723" y="12479"/>
                  </a:lnTo>
                  <a:lnTo>
                    <a:pt x="18881" y="12661"/>
                  </a:lnTo>
                  <a:cubicBezTo>
                    <a:pt x="19718" y="12792"/>
                    <a:pt x="20180" y="13026"/>
                    <a:pt x="20547" y="13506"/>
                  </a:cubicBezTo>
                  <a:lnTo>
                    <a:pt x="21055" y="14169"/>
                  </a:lnTo>
                  <a:lnTo>
                    <a:pt x="21278" y="13427"/>
                  </a:lnTo>
                  <a:cubicBezTo>
                    <a:pt x="21579" y="12429"/>
                    <a:pt x="21574" y="8654"/>
                    <a:pt x="21270" y="6948"/>
                  </a:cubicBezTo>
                  <a:cubicBezTo>
                    <a:pt x="20802" y="4330"/>
                    <a:pt x="19602" y="2209"/>
                    <a:pt x="17824" y="859"/>
                  </a:cubicBezTo>
                  <a:cubicBezTo>
                    <a:pt x="17016" y="246"/>
                    <a:pt x="14293" y="-226"/>
                    <a:pt x="13519" y="11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2" name="任意多边形: 形状 131"/>
            <p:cNvSpPr/>
            <p:nvPr/>
          </p:nvSpPr>
          <p:spPr>
            <a:xfrm>
              <a:off x="3078438" y="283151"/>
              <a:ext cx="44052" cy="43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0735" extrusionOk="0">
                  <a:moveTo>
                    <a:pt x="4175" y="602"/>
                  </a:moveTo>
                  <a:cubicBezTo>
                    <a:pt x="2351" y="1690"/>
                    <a:pt x="419" y="3444"/>
                    <a:pt x="15" y="4380"/>
                  </a:cubicBezTo>
                  <a:cubicBezTo>
                    <a:pt x="-151" y="4765"/>
                    <a:pt x="1050" y="7795"/>
                    <a:pt x="2684" y="11111"/>
                  </a:cubicBezTo>
                  <a:cubicBezTo>
                    <a:pt x="6552" y="18961"/>
                    <a:pt x="8098" y="20217"/>
                    <a:pt x="14398" y="20629"/>
                  </a:cubicBezTo>
                  <a:cubicBezTo>
                    <a:pt x="20571" y="21033"/>
                    <a:pt x="21449" y="20412"/>
                    <a:pt x="20499" y="16314"/>
                  </a:cubicBezTo>
                  <a:cubicBezTo>
                    <a:pt x="20128" y="14715"/>
                    <a:pt x="19462" y="11770"/>
                    <a:pt x="19019" y="9769"/>
                  </a:cubicBezTo>
                  <a:cubicBezTo>
                    <a:pt x="18078" y="5516"/>
                    <a:pt x="17049" y="4098"/>
                    <a:pt x="13375" y="1983"/>
                  </a:cubicBezTo>
                  <a:cubicBezTo>
                    <a:pt x="9935" y="3"/>
                    <a:pt x="6135" y="-567"/>
                    <a:pt x="4175" y="60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3" name="任意多边形: 形状 132"/>
            <p:cNvSpPr/>
            <p:nvPr/>
          </p:nvSpPr>
          <p:spPr>
            <a:xfrm>
              <a:off x="2429749" y="227008"/>
              <a:ext cx="159685" cy="211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7" h="21532" extrusionOk="0">
                  <a:moveTo>
                    <a:pt x="13023" y="14000"/>
                  </a:moveTo>
                  <a:cubicBezTo>
                    <a:pt x="12945" y="14000"/>
                    <a:pt x="12679" y="14187"/>
                    <a:pt x="12431" y="14415"/>
                  </a:cubicBezTo>
                  <a:cubicBezTo>
                    <a:pt x="11978" y="14833"/>
                    <a:pt x="11840" y="15308"/>
                    <a:pt x="11737" y="16801"/>
                  </a:cubicBezTo>
                  <a:cubicBezTo>
                    <a:pt x="11710" y="17191"/>
                    <a:pt x="11708" y="17510"/>
                    <a:pt x="11734" y="17510"/>
                  </a:cubicBezTo>
                  <a:cubicBezTo>
                    <a:pt x="11759" y="17510"/>
                    <a:pt x="12030" y="17316"/>
                    <a:pt x="12336" y="17078"/>
                  </a:cubicBezTo>
                  <a:cubicBezTo>
                    <a:pt x="12794" y="16723"/>
                    <a:pt x="12888" y="16550"/>
                    <a:pt x="12866" y="16100"/>
                  </a:cubicBezTo>
                  <a:cubicBezTo>
                    <a:pt x="12851" y="15799"/>
                    <a:pt x="12913" y="15203"/>
                    <a:pt x="13002" y="14776"/>
                  </a:cubicBezTo>
                  <a:cubicBezTo>
                    <a:pt x="13092" y="14349"/>
                    <a:pt x="13102" y="14000"/>
                    <a:pt x="13023" y="14000"/>
                  </a:cubicBezTo>
                  <a:close/>
                  <a:moveTo>
                    <a:pt x="10026" y="1"/>
                  </a:moveTo>
                  <a:cubicBezTo>
                    <a:pt x="11222" y="-8"/>
                    <a:pt x="12735" y="122"/>
                    <a:pt x="13554" y="355"/>
                  </a:cubicBezTo>
                  <a:cubicBezTo>
                    <a:pt x="15077" y="787"/>
                    <a:pt x="17026" y="2267"/>
                    <a:pt x="17026" y="2990"/>
                  </a:cubicBezTo>
                  <a:cubicBezTo>
                    <a:pt x="17026" y="3150"/>
                    <a:pt x="15942" y="4705"/>
                    <a:pt x="14616" y="6446"/>
                  </a:cubicBezTo>
                  <a:cubicBezTo>
                    <a:pt x="10286" y="12133"/>
                    <a:pt x="9796" y="12920"/>
                    <a:pt x="10583" y="12920"/>
                  </a:cubicBezTo>
                  <a:cubicBezTo>
                    <a:pt x="10793" y="12920"/>
                    <a:pt x="11282" y="12678"/>
                    <a:pt x="11670" y="12383"/>
                  </a:cubicBezTo>
                  <a:cubicBezTo>
                    <a:pt x="12514" y="11741"/>
                    <a:pt x="13208" y="11609"/>
                    <a:pt x="14637" y="11815"/>
                  </a:cubicBezTo>
                  <a:cubicBezTo>
                    <a:pt x="16974" y="12152"/>
                    <a:pt x="18012" y="12946"/>
                    <a:pt x="18198" y="14540"/>
                  </a:cubicBezTo>
                  <a:lnTo>
                    <a:pt x="18293" y="15350"/>
                  </a:lnTo>
                  <a:lnTo>
                    <a:pt x="19040" y="15350"/>
                  </a:lnTo>
                  <a:cubicBezTo>
                    <a:pt x="20065" y="15350"/>
                    <a:pt x="20655" y="15550"/>
                    <a:pt x="20859" y="15967"/>
                  </a:cubicBezTo>
                  <a:cubicBezTo>
                    <a:pt x="21253" y="16771"/>
                    <a:pt x="19569" y="18516"/>
                    <a:pt x="17658" y="19284"/>
                  </a:cubicBezTo>
                  <a:cubicBezTo>
                    <a:pt x="17071" y="19520"/>
                    <a:pt x="16294" y="19916"/>
                    <a:pt x="15930" y="20164"/>
                  </a:cubicBezTo>
                  <a:cubicBezTo>
                    <a:pt x="15108" y="20725"/>
                    <a:pt x="14353" y="20756"/>
                    <a:pt x="13287" y="20271"/>
                  </a:cubicBezTo>
                  <a:lnTo>
                    <a:pt x="12531" y="19928"/>
                  </a:lnTo>
                  <a:lnTo>
                    <a:pt x="11808" y="20508"/>
                  </a:lnTo>
                  <a:cubicBezTo>
                    <a:pt x="10505" y="21553"/>
                    <a:pt x="10426" y="21592"/>
                    <a:pt x="9795" y="21500"/>
                  </a:cubicBezTo>
                  <a:cubicBezTo>
                    <a:pt x="8956" y="21378"/>
                    <a:pt x="7926" y="20419"/>
                    <a:pt x="7567" y="19427"/>
                  </a:cubicBezTo>
                  <a:cubicBezTo>
                    <a:pt x="7167" y="18322"/>
                    <a:pt x="7072" y="16883"/>
                    <a:pt x="7356" y="16251"/>
                  </a:cubicBezTo>
                  <a:cubicBezTo>
                    <a:pt x="7556" y="15807"/>
                    <a:pt x="7553" y="15724"/>
                    <a:pt x="7333" y="15658"/>
                  </a:cubicBezTo>
                  <a:cubicBezTo>
                    <a:pt x="7193" y="15616"/>
                    <a:pt x="6859" y="15697"/>
                    <a:pt x="6591" y="15837"/>
                  </a:cubicBezTo>
                  <a:cubicBezTo>
                    <a:pt x="6193" y="16046"/>
                    <a:pt x="6037" y="16302"/>
                    <a:pt x="5733" y="17249"/>
                  </a:cubicBezTo>
                  <a:cubicBezTo>
                    <a:pt x="5510" y="17942"/>
                    <a:pt x="5119" y="18706"/>
                    <a:pt x="4756" y="19156"/>
                  </a:cubicBezTo>
                  <a:cubicBezTo>
                    <a:pt x="4069" y="20008"/>
                    <a:pt x="3670" y="20138"/>
                    <a:pt x="1743" y="20141"/>
                  </a:cubicBezTo>
                  <a:cubicBezTo>
                    <a:pt x="802" y="20143"/>
                    <a:pt x="591" y="20097"/>
                    <a:pt x="307" y="19832"/>
                  </a:cubicBezTo>
                  <a:cubicBezTo>
                    <a:pt x="-347" y="19220"/>
                    <a:pt x="60" y="17816"/>
                    <a:pt x="1354" y="16227"/>
                  </a:cubicBezTo>
                  <a:cubicBezTo>
                    <a:pt x="1741" y="15752"/>
                    <a:pt x="3774" y="13578"/>
                    <a:pt x="5872" y="11396"/>
                  </a:cubicBezTo>
                  <a:cubicBezTo>
                    <a:pt x="7970" y="9214"/>
                    <a:pt x="9917" y="7069"/>
                    <a:pt x="10199" y="6630"/>
                  </a:cubicBezTo>
                  <a:cubicBezTo>
                    <a:pt x="10481" y="6191"/>
                    <a:pt x="10845" y="5639"/>
                    <a:pt x="11008" y="5403"/>
                  </a:cubicBezTo>
                  <a:cubicBezTo>
                    <a:pt x="11170" y="5167"/>
                    <a:pt x="11313" y="4662"/>
                    <a:pt x="11324" y="4282"/>
                  </a:cubicBezTo>
                  <a:cubicBezTo>
                    <a:pt x="11354" y="3240"/>
                    <a:pt x="11068" y="3084"/>
                    <a:pt x="8744" y="2877"/>
                  </a:cubicBezTo>
                  <a:cubicBezTo>
                    <a:pt x="6251" y="2655"/>
                    <a:pt x="6175" y="2628"/>
                    <a:pt x="6324" y="2011"/>
                  </a:cubicBezTo>
                  <a:cubicBezTo>
                    <a:pt x="6518" y="1210"/>
                    <a:pt x="7045" y="751"/>
                    <a:pt x="8434" y="173"/>
                  </a:cubicBezTo>
                  <a:cubicBezTo>
                    <a:pt x="8705" y="61"/>
                    <a:pt x="9309" y="6"/>
                    <a:pt x="10026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4" name="任意多边形: 形状 133"/>
            <p:cNvSpPr/>
            <p:nvPr/>
          </p:nvSpPr>
          <p:spPr>
            <a:xfrm>
              <a:off x="1650249" y="272543"/>
              <a:ext cx="108187" cy="224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468" extrusionOk="0">
                  <a:moveTo>
                    <a:pt x="5173" y="50"/>
                  </a:moveTo>
                  <a:cubicBezTo>
                    <a:pt x="2701" y="237"/>
                    <a:pt x="1009" y="658"/>
                    <a:pt x="396" y="1239"/>
                  </a:cubicBezTo>
                  <a:cubicBezTo>
                    <a:pt x="-80" y="1690"/>
                    <a:pt x="-102" y="1799"/>
                    <a:pt x="197" y="2237"/>
                  </a:cubicBezTo>
                  <a:cubicBezTo>
                    <a:pt x="682" y="2946"/>
                    <a:pt x="2217" y="3566"/>
                    <a:pt x="3913" y="3737"/>
                  </a:cubicBezTo>
                  <a:cubicBezTo>
                    <a:pt x="8102" y="4159"/>
                    <a:pt x="8279" y="4289"/>
                    <a:pt x="6897" y="5944"/>
                  </a:cubicBezTo>
                  <a:cubicBezTo>
                    <a:pt x="5624" y="7470"/>
                    <a:pt x="3401" y="11355"/>
                    <a:pt x="3210" y="12389"/>
                  </a:cubicBezTo>
                  <a:cubicBezTo>
                    <a:pt x="3123" y="12856"/>
                    <a:pt x="2940" y="13855"/>
                    <a:pt x="2803" y="14609"/>
                  </a:cubicBezTo>
                  <a:cubicBezTo>
                    <a:pt x="2187" y="17995"/>
                    <a:pt x="3945" y="20274"/>
                    <a:pt x="7888" y="21204"/>
                  </a:cubicBezTo>
                  <a:cubicBezTo>
                    <a:pt x="9080" y="21485"/>
                    <a:pt x="9371" y="21499"/>
                    <a:pt x="12619" y="21438"/>
                  </a:cubicBezTo>
                  <a:cubicBezTo>
                    <a:pt x="17533" y="21346"/>
                    <a:pt x="18746" y="21217"/>
                    <a:pt x="19924" y="20662"/>
                  </a:cubicBezTo>
                  <a:cubicBezTo>
                    <a:pt x="20506" y="20388"/>
                    <a:pt x="21017" y="19985"/>
                    <a:pt x="21214" y="19646"/>
                  </a:cubicBezTo>
                  <a:cubicBezTo>
                    <a:pt x="21498" y="19155"/>
                    <a:pt x="21478" y="19018"/>
                    <a:pt x="21057" y="18567"/>
                  </a:cubicBezTo>
                  <a:cubicBezTo>
                    <a:pt x="20086" y="17528"/>
                    <a:pt x="17532" y="17024"/>
                    <a:pt x="15965" y="17563"/>
                  </a:cubicBezTo>
                  <a:cubicBezTo>
                    <a:pt x="14741" y="17983"/>
                    <a:pt x="13780" y="18070"/>
                    <a:pt x="11832" y="17937"/>
                  </a:cubicBezTo>
                  <a:cubicBezTo>
                    <a:pt x="9779" y="17797"/>
                    <a:pt x="9530" y="17718"/>
                    <a:pt x="9144" y="17088"/>
                  </a:cubicBezTo>
                  <a:cubicBezTo>
                    <a:pt x="8833" y="16580"/>
                    <a:pt x="9245" y="14823"/>
                    <a:pt x="10029" y="13317"/>
                  </a:cubicBezTo>
                  <a:cubicBezTo>
                    <a:pt x="10247" y="12898"/>
                    <a:pt x="10849" y="11613"/>
                    <a:pt x="11367" y="10461"/>
                  </a:cubicBezTo>
                  <a:cubicBezTo>
                    <a:pt x="11885" y="9309"/>
                    <a:pt x="12761" y="7510"/>
                    <a:pt x="13314" y="6463"/>
                  </a:cubicBezTo>
                  <a:cubicBezTo>
                    <a:pt x="14920" y="3421"/>
                    <a:pt x="15177" y="2818"/>
                    <a:pt x="15196" y="2046"/>
                  </a:cubicBezTo>
                  <a:cubicBezTo>
                    <a:pt x="15218" y="1143"/>
                    <a:pt x="14730" y="750"/>
                    <a:pt x="13170" y="417"/>
                  </a:cubicBezTo>
                  <a:cubicBezTo>
                    <a:pt x="11723" y="108"/>
                    <a:pt x="7168" y="-101"/>
                    <a:pt x="5173" y="5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5" name="任意多边形: 形状 134"/>
            <p:cNvSpPr/>
            <p:nvPr/>
          </p:nvSpPr>
          <p:spPr>
            <a:xfrm>
              <a:off x="2998195" y="290925"/>
              <a:ext cx="36724" cy="67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0542" extrusionOk="0">
                  <a:moveTo>
                    <a:pt x="10052" y="895"/>
                  </a:moveTo>
                  <a:cubicBezTo>
                    <a:pt x="2873" y="5209"/>
                    <a:pt x="804" y="7540"/>
                    <a:pt x="192" y="12002"/>
                  </a:cubicBezTo>
                  <a:cubicBezTo>
                    <a:pt x="-218" y="14997"/>
                    <a:pt x="-182" y="15075"/>
                    <a:pt x="2445" y="16906"/>
                  </a:cubicBezTo>
                  <a:cubicBezTo>
                    <a:pt x="6511" y="19742"/>
                    <a:pt x="15035" y="21498"/>
                    <a:pt x="17397" y="19987"/>
                  </a:cubicBezTo>
                  <a:cubicBezTo>
                    <a:pt x="18240" y="19448"/>
                    <a:pt x="18936" y="17219"/>
                    <a:pt x="20589" y="9767"/>
                  </a:cubicBezTo>
                  <a:cubicBezTo>
                    <a:pt x="21382" y="6192"/>
                    <a:pt x="21335" y="5463"/>
                    <a:pt x="20197" y="3681"/>
                  </a:cubicBezTo>
                  <a:cubicBezTo>
                    <a:pt x="18585" y="1158"/>
                    <a:pt x="17134" y="289"/>
                    <a:pt x="14130" y="46"/>
                  </a:cubicBezTo>
                  <a:cubicBezTo>
                    <a:pt x="12300" y="-102"/>
                    <a:pt x="11398" y="86"/>
                    <a:pt x="10052" y="89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6" name="任意多边形: 形状 135"/>
            <p:cNvSpPr/>
            <p:nvPr/>
          </p:nvSpPr>
          <p:spPr>
            <a:xfrm>
              <a:off x="3398031" y="330220"/>
              <a:ext cx="37601" cy="114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1" h="21474" extrusionOk="0">
                  <a:moveTo>
                    <a:pt x="10043" y="188"/>
                  </a:moveTo>
                  <a:cubicBezTo>
                    <a:pt x="7188" y="690"/>
                    <a:pt x="2807" y="7234"/>
                    <a:pt x="951" y="13769"/>
                  </a:cubicBezTo>
                  <a:cubicBezTo>
                    <a:pt x="-317" y="18236"/>
                    <a:pt x="-317" y="18456"/>
                    <a:pt x="949" y="19587"/>
                  </a:cubicBezTo>
                  <a:cubicBezTo>
                    <a:pt x="2639" y="21096"/>
                    <a:pt x="5259" y="21600"/>
                    <a:pt x="10630" y="21448"/>
                  </a:cubicBezTo>
                  <a:cubicBezTo>
                    <a:pt x="16333" y="21287"/>
                    <a:pt x="19314" y="20430"/>
                    <a:pt x="20168" y="18705"/>
                  </a:cubicBezTo>
                  <a:cubicBezTo>
                    <a:pt x="21283" y="16453"/>
                    <a:pt x="20742" y="12342"/>
                    <a:pt x="19025" y="10025"/>
                  </a:cubicBezTo>
                  <a:cubicBezTo>
                    <a:pt x="17551" y="8036"/>
                    <a:pt x="15360" y="3125"/>
                    <a:pt x="15325" y="1731"/>
                  </a:cubicBezTo>
                  <a:cubicBezTo>
                    <a:pt x="15310" y="1112"/>
                    <a:pt x="12996" y="0"/>
                    <a:pt x="11723" y="0"/>
                  </a:cubicBezTo>
                  <a:cubicBezTo>
                    <a:pt x="11385" y="0"/>
                    <a:pt x="10629" y="84"/>
                    <a:pt x="10043" y="18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7" name="任意多边形: 形状 136"/>
            <p:cNvSpPr/>
            <p:nvPr/>
          </p:nvSpPr>
          <p:spPr>
            <a:xfrm>
              <a:off x="1798931" y="348183"/>
              <a:ext cx="145787" cy="158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449" extrusionOk="0">
                  <a:moveTo>
                    <a:pt x="12180" y="125"/>
                  </a:moveTo>
                  <a:cubicBezTo>
                    <a:pt x="11517" y="472"/>
                    <a:pt x="11338" y="842"/>
                    <a:pt x="11113" y="2334"/>
                  </a:cubicBezTo>
                  <a:cubicBezTo>
                    <a:pt x="10993" y="3125"/>
                    <a:pt x="10810" y="4136"/>
                    <a:pt x="10705" y="4581"/>
                  </a:cubicBezTo>
                  <a:cubicBezTo>
                    <a:pt x="10601" y="5026"/>
                    <a:pt x="10379" y="6078"/>
                    <a:pt x="10213" y="6918"/>
                  </a:cubicBezTo>
                  <a:cubicBezTo>
                    <a:pt x="10047" y="7759"/>
                    <a:pt x="9836" y="8609"/>
                    <a:pt x="9744" y="8806"/>
                  </a:cubicBezTo>
                  <a:cubicBezTo>
                    <a:pt x="9653" y="9004"/>
                    <a:pt x="9517" y="9463"/>
                    <a:pt x="9442" y="9827"/>
                  </a:cubicBezTo>
                  <a:cubicBezTo>
                    <a:pt x="9368" y="10191"/>
                    <a:pt x="9137" y="10630"/>
                    <a:pt x="8929" y="10803"/>
                  </a:cubicBezTo>
                  <a:cubicBezTo>
                    <a:pt x="8567" y="11104"/>
                    <a:pt x="8524" y="11098"/>
                    <a:pt x="7919" y="10665"/>
                  </a:cubicBezTo>
                  <a:cubicBezTo>
                    <a:pt x="7572" y="10416"/>
                    <a:pt x="6830" y="9532"/>
                    <a:pt x="6271" y="8700"/>
                  </a:cubicBezTo>
                  <a:cubicBezTo>
                    <a:pt x="4594" y="6208"/>
                    <a:pt x="3256" y="5327"/>
                    <a:pt x="2427" y="6168"/>
                  </a:cubicBezTo>
                  <a:cubicBezTo>
                    <a:pt x="1911" y="6692"/>
                    <a:pt x="2036" y="7525"/>
                    <a:pt x="2802" y="8665"/>
                  </a:cubicBezTo>
                  <a:cubicBezTo>
                    <a:pt x="4320" y="10926"/>
                    <a:pt x="5410" y="13620"/>
                    <a:pt x="5168" y="14508"/>
                  </a:cubicBezTo>
                  <a:cubicBezTo>
                    <a:pt x="4964" y="15255"/>
                    <a:pt x="4100" y="16064"/>
                    <a:pt x="3294" y="16264"/>
                  </a:cubicBezTo>
                  <a:cubicBezTo>
                    <a:pt x="2791" y="16388"/>
                    <a:pt x="2205" y="16386"/>
                    <a:pt x="1448" y="16258"/>
                  </a:cubicBezTo>
                  <a:cubicBezTo>
                    <a:pt x="143" y="16036"/>
                    <a:pt x="-127" y="16136"/>
                    <a:pt x="48" y="16776"/>
                  </a:cubicBezTo>
                  <a:cubicBezTo>
                    <a:pt x="507" y="18458"/>
                    <a:pt x="2065" y="20217"/>
                    <a:pt x="3429" y="20592"/>
                  </a:cubicBezTo>
                  <a:cubicBezTo>
                    <a:pt x="4481" y="20882"/>
                    <a:pt x="5213" y="20640"/>
                    <a:pt x="7004" y="19408"/>
                  </a:cubicBezTo>
                  <a:cubicBezTo>
                    <a:pt x="7790" y="18868"/>
                    <a:pt x="8464" y="18426"/>
                    <a:pt x="8503" y="18426"/>
                  </a:cubicBezTo>
                  <a:cubicBezTo>
                    <a:pt x="8541" y="18426"/>
                    <a:pt x="9075" y="18811"/>
                    <a:pt x="9691" y="19282"/>
                  </a:cubicBezTo>
                  <a:cubicBezTo>
                    <a:pt x="10306" y="19753"/>
                    <a:pt x="11382" y="20373"/>
                    <a:pt x="12082" y="20661"/>
                  </a:cubicBezTo>
                  <a:cubicBezTo>
                    <a:pt x="13227" y="21133"/>
                    <a:pt x="13668" y="21202"/>
                    <a:pt x="16516" y="21357"/>
                  </a:cubicBezTo>
                  <a:cubicBezTo>
                    <a:pt x="18256" y="21451"/>
                    <a:pt x="19899" y="21478"/>
                    <a:pt x="20167" y="21416"/>
                  </a:cubicBezTo>
                  <a:cubicBezTo>
                    <a:pt x="20713" y="21290"/>
                    <a:pt x="21473" y="20056"/>
                    <a:pt x="21473" y="19296"/>
                  </a:cubicBezTo>
                  <a:cubicBezTo>
                    <a:pt x="21473" y="18413"/>
                    <a:pt x="20945" y="18220"/>
                    <a:pt x="18009" y="18029"/>
                  </a:cubicBezTo>
                  <a:cubicBezTo>
                    <a:pt x="14402" y="17796"/>
                    <a:pt x="14036" y="17685"/>
                    <a:pt x="12829" y="16465"/>
                  </a:cubicBezTo>
                  <a:cubicBezTo>
                    <a:pt x="12281" y="15912"/>
                    <a:pt x="11758" y="15333"/>
                    <a:pt x="11666" y="15179"/>
                  </a:cubicBezTo>
                  <a:cubicBezTo>
                    <a:pt x="11555" y="14993"/>
                    <a:pt x="11801" y="14083"/>
                    <a:pt x="12393" y="12482"/>
                  </a:cubicBezTo>
                  <a:cubicBezTo>
                    <a:pt x="12884" y="11152"/>
                    <a:pt x="13366" y="9822"/>
                    <a:pt x="13464" y="9526"/>
                  </a:cubicBezTo>
                  <a:cubicBezTo>
                    <a:pt x="13561" y="9229"/>
                    <a:pt x="13726" y="8824"/>
                    <a:pt x="13829" y="8627"/>
                  </a:cubicBezTo>
                  <a:cubicBezTo>
                    <a:pt x="13933" y="8429"/>
                    <a:pt x="14339" y="7479"/>
                    <a:pt x="14731" y="6516"/>
                  </a:cubicBezTo>
                  <a:cubicBezTo>
                    <a:pt x="15915" y="3612"/>
                    <a:pt x="15683" y="1538"/>
                    <a:pt x="14066" y="559"/>
                  </a:cubicBezTo>
                  <a:cubicBezTo>
                    <a:pt x="13120" y="-14"/>
                    <a:pt x="12651" y="-122"/>
                    <a:pt x="12180" y="12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8" name="任意多边形: 形状 137"/>
            <p:cNvSpPr/>
            <p:nvPr/>
          </p:nvSpPr>
          <p:spPr>
            <a:xfrm>
              <a:off x="2923928" y="348716"/>
              <a:ext cx="310970" cy="166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178" extrusionOk="0">
                  <a:moveTo>
                    <a:pt x="7897" y="231"/>
                  </a:moveTo>
                  <a:cubicBezTo>
                    <a:pt x="7794" y="458"/>
                    <a:pt x="7535" y="1983"/>
                    <a:pt x="7261" y="3968"/>
                  </a:cubicBezTo>
                  <a:lnTo>
                    <a:pt x="7100" y="5138"/>
                  </a:lnTo>
                  <a:lnTo>
                    <a:pt x="6458" y="5527"/>
                  </a:lnTo>
                  <a:cubicBezTo>
                    <a:pt x="6104" y="5741"/>
                    <a:pt x="5608" y="6028"/>
                    <a:pt x="5356" y="6165"/>
                  </a:cubicBezTo>
                  <a:cubicBezTo>
                    <a:pt x="5103" y="6301"/>
                    <a:pt x="4467" y="6684"/>
                    <a:pt x="3943" y="7016"/>
                  </a:cubicBezTo>
                  <a:cubicBezTo>
                    <a:pt x="3107" y="7546"/>
                    <a:pt x="2831" y="7636"/>
                    <a:pt x="1703" y="7752"/>
                  </a:cubicBezTo>
                  <a:cubicBezTo>
                    <a:pt x="447" y="7881"/>
                    <a:pt x="412" y="7895"/>
                    <a:pt x="196" y="8357"/>
                  </a:cubicBezTo>
                  <a:cubicBezTo>
                    <a:pt x="-94" y="8976"/>
                    <a:pt x="-67" y="9504"/>
                    <a:pt x="311" y="10656"/>
                  </a:cubicBezTo>
                  <a:cubicBezTo>
                    <a:pt x="951" y="12604"/>
                    <a:pt x="1798" y="13714"/>
                    <a:pt x="2160" y="13081"/>
                  </a:cubicBezTo>
                  <a:cubicBezTo>
                    <a:pt x="2420" y="12628"/>
                    <a:pt x="4926" y="9917"/>
                    <a:pt x="5565" y="9397"/>
                  </a:cubicBezTo>
                  <a:cubicBezTo>
                    <a:pt x="6320" y="8784"/>
                    <a:pt x="6425" y="8864"/>
                    <a:pt x="6366" y="10009"/>
                  </a:cubicBezTo>
                  <a:cubicBezTo>
                    <a:pt x="6330" y="10700"/>
                    <a:pt x="6182" y="11357"/>
                    <a:pt x="5707" y="12927"/>
                  </a:cubicBezTo>
                  <a:cubicBezTo>
                    <a:pt x="5121" y="14867"/>
                    <a:pt x="5096" y="14999"/>
                    <a:pt x="5101" y="16069"/>
                  </a:cubicBezTo>
                  <a:cubicBezTo>
                    <a:pt x="5106" y="17054"/>
                    <a:pt x="5138" y="17249"/>
                    <a:pt x="5372" y="17731"/>
                  </a:cubicBezTo>
                  <a:cubicBezTo>
                    <a:pt x="6111" y="19251"/>
                    <a:pt x="7772" y="18080"/>
                    <a:pt x="7933" y="15925"/>
                  </a:cubicBezTo>
                  <a:cubicBezTo>
                    <a:pt x="8170" y="12744"/>
                    <a:pt x="9048" y="7918"/>
                    <a:pt x="9542" y="7078"/>
                  </a:cubicBezTo>
                  <a:cubicBezTo>
                    <a:pt x="9866" y="6526"/>
                    <a:pt x="10810" y="5921"/>
                    <a:pt x="11347" y="5921"/>
                  </a:cubicBezTo>
                  <a:cubicBezTo>
                    <a:pt x="11888" y="5921"/>
                    <a:pt x="12288" y="6316"/>
                    <a:pt x="12288" y="6850"/>
                  </a:cubicBezTo>
                  <a:cubicBezTo>
                    <a:pt x="12288" y="7495"/>
                    <a:pt x="11900" y="9240"/>
                    <a:pt x="11134" y="12033"/>
                  </a:cubicBezTo>
                  <a:cubicBezTo>
                    <a:pt x="10626" y="13887"/>
                    <a:pt x="10370" y="15055"/>
                    <a:pt x="10209" y="16254"/>
                  </a:cubicBezTo>
                  <a:cubicBezTo>
                    <a:pt x="9917" y="18425"/>
                    <a:pt x="9963" y="18925"/>
                    <a:pt x="10548" y="19963"/>
                  </a:cubicBezTo>
                  <a:cubicBezTo>
                    <a:pt x="10929" y="20640"/>
                    <a:pt x="11049" y="20756"/>
                    <a:pt x="11388" y="20773"/>
                  </a:cubicBezTo>
                  <a:cubicBezTo>
                    <a:pt x="11606" y="20784"/>
                    <a:pt x="12073" y="20880"/>
                    <a:pt x="12426" y="20986"/>
                  </a:cubicBezTo>
                  <a:cubicBezTo>
                    <a:pt x="13856" y="21415"/>
                    <a:pt x="20440" y="21067"/>
                    <a:pt x="21002" y="20533"/>
                  </a:cubicBezTo>
                  <a:cubicBezTo>
                    <a:pt x="21423" y="20132"/>
                    <a:pt x="21506" y="19493"/>
                    <a:pt x="21496" y="16715"/>
                  </a:cubicBezTo>
                  <a:cubicBezTo>
                    <a:pt x="21486" y="14101"/>
                    <a:pt x="21424" y="13599"/>
                    <a:pt x="21078" y="13364"/>
                  </a:cubicBezTo>
                  <a:cubicBezTo>
                    <a:pt x="20747" y="13140"/>
                    <a:pt x="20583" y="13336"/>
                    <a:pt x="20099" y="14533"/>
                  </a:cubicBezTo>
                  <a:cubicBezTo>
                    <a:pt x="19245" y="16644"/>
                    <a:pt x="17830" y="17668"/>
                    <a:pt x="16024" y="17482"/>
                  </a:cubicBezTo>
                  <a:cubicBezTo>
                    <a:pt x="14800" y="17355"/>
                    <a:pt x="13017" y="17075"/>
                    <a:pt x="12724" y="16963"/>
                  </a:cubicBezTo>
                  <a:cubicBezTo>
                    <a:pt x="12024" y="16696"/>
                    <a:pt x="12148" y="15231"/>
                    <a:pt x="13324" y="9888"/>
                  </a:cubicBezTo>
                  <a:cubicBezTo>
                    <a:pt x="13689" y="8227"/>
                    <a:pt x="14203" y="5591"/>
                    <a:pt x="14499" y="3861"/>
                  </a:cubicBezTo>
                  <a:cubicBezTo>
                    <a:pt x="14631" y="3092"/>
                    <a:pt x="14552" y="2447"/>
                    <a:pt x="14297" y="2196"/>
                  </a:cubicBezTo>
                  <a:cubicBezTo>
                    <a:pt x="13798" y="1705"/>
                    <a:pt x="10897" y="2713"/>
                    <a:pt x="9419" y="3890"/>
                  </a:cubicBezTo>
                  <a:lnTo>
                    <a:pt x="9166" y="4091"/>
                  </a:lnTo>
                  <a:lnTo>
                    <a:pt x="9166" y="2626"/>
                  </a:lnTo>
                  <a:cubicBezTo>
                    <a:pt x="9166" y="1185"/>
                    <a:pt x="9161" y="1151"/>
                    <a:pt x="8854" y="587"/>
                  </a:cubicBezTo>
                  <a:cubicBezTo>
                    <a:pt x="8523" y="-22"/>
                    <a:pt x="8085" y="-185"/>
                    <a:pt x="7897" y="23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199" name="任意多边形: 形状 138"/>
            <p:cNvSpPr/>
            <p:nvPr/>
          </p:nvSpPr>
          <p:spPr>
            <a:xfrm>
              <a:off x="1756231" y="368862"/>
              <a:ext cx="35729" cy="39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19534" extrusionOk="0">
                  <a:moveTo>
                    <a:pt x="1766" y="1636"/>
                  </a:moveTo>
                  <a:cubicBezTo>
                    <a:pt x="-105" y="3182"/>
                    <a:pt x="-240" y="3647"/>
                    <a:pt x="228" y="6935"/>
                  </a:cubicBezTo>
                  <a:cubicBezTo>
                    <a:pt x="1388" y="15095"/>
                    <a:pt x="7971" y="20565"/>
                    <a:pt x="15193" y="19371"/>
                  </a:cubicBezTo>
                  <a:cubicBezTo>
                    <a:pt x="19872" y="18598"/>
                    <a:pt x="21360" y="17302"/>
                    <a:pt x="21360" y="14001"/>
                  </a:cubicBezTo>
                  <a:cubicBezTo>
                    <a:pt x="21360" y="11026"/>
                    <a:pt x="18655" y="5559"/>
                    <a:pt x="15911" y="2989"/>
                  </a:cubicBezTo>
                  <a:cubicBezTo>
                    <a:pt x="12368" y="-330"/>
                    <a:pt x="4997" y="-1035"/>
                    <a:pt x="1766" y="163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0" name="任意多边形: 形状 139"/>
            <p:cNvSpPr/>
            <p:nvPr/>
          </p:nvSpPr>
          <p:spPr>
            <a:xfrm>
              <a:off x="1246406" y="377360"/>
              <a:ext cx="169253" cy="203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543" extrusionOk="0">
                  <a:moveTo>
                    <a:pt x="7795" y="14340"/>
                  </a:moveTo>
                  <a:cubicBezTo>
                    <a:pt x="7505" y="14285"/>
                    <a:pt x="7038" y="14443"/>
                    <a:pt x="6252" y="14787"/>
                  </a:cubicBezTo>
                  <a:cubicBezTo>
                    <a:pt x="4703" y="15464"/>
                    <a:pt x="3980" y="16220"/>
                    <a:pt x="3980" y="17166"/>
                  </a:cubicBezTo>
                  <a:cubicBezTo>
                    <a:pt x="3980" y="17884"/>
                    <a:pt x="4205" y="18155"/>
                    <a:pt x="5221" y="18664"/>
                  </a:cubicBezTo>
                  <a:cubicBezTo>
                    <a:pt x="6033" y="19071"/>
                    <a:pt x="6690" y="19177"/>
                    <a:pt x="7079" y="18964"/>
                  </a:cubicBezTo>
                  <a:cubicBezTo>
                    <a:pt x="7946" y="18489"/>
                    <a:pt x="8503" y="16718"/>
                    <a:pt x="8272" y="15171"/>
                  </a:cubicBezTo>
                  <a:cubicBezTo>
                    <a:pt x="8196" y="14663"/>
                    <a:pt x="8084" y="14395"/>
                    <a:pt x="7795" y="14340"/>
                  </a:cubicBezTo>
                  <a:close/>
                  <a:moveTo>
                    <a:pt x="10086" y="5"/>
                  </a:moveTo>
                  <a:cubicBezTo>
                    <a:pt x="10803" y="26"/>
                    <a:pt x="11497" y="120"/>
                    <a:pt x="11856" y="275"/>
                  </a:cubicBezTo>
                  <a:cubicBezTo>
                    <a:pt x="12485" y="547"/>
                    <a:pt x="12880" y="1080"/>
                    <a:pt x="12880" y="1657"/>
                  </a:cubicBezTo>
                  <a:cubicBezTo>
                    <a:pt x="12880" y="2007"/>
                    <a:pt x="12634" y="2419"/>
                    <a:pt x="11933" y="3241"/>
                  </a:cubicBezTo>
                  <a:cubicBezTo>
                    <a:pt x="10778" y="4596"/>
                    <a:pt x="9945" y="6302"/>
                    <a:pt x="10068" y="7065"/>
                  </a:cubicBezTo>
                  <a:cubicBezTo>
                    <a:pt x="10157" y="7622"/>
                    <a:pt x="11559" y="10226"/>
                    <a:pt x="11704" y="10106"/>
                  </a:cubicBezTo>
                  <a:cubicBezTo>
                    <a:pt x="11908" y="9936"/>
                    <a:pt x="15931" y="9436"/>
                    <a:pt x="17027" y="9443"/>
                  </a:cubicBezTo>
                  <a:cubicBezTo>
                    <a:pt x="18106" y="9451"/>
                    <a:pt x="18378" y="9514"/>
                    <a:pt x="19571" y="10032"/>
                  </a:cubicBezTo>
                  <a:cubicBezTo>
                    <a:pt x="21128" y="10710"/>
                    <a:pt x="21521" y="11016"/>
                    <a:pt x="21364" y="11430"/>
                  </a:cubicBezTo>
                  <a:cubicBezTo>
                    <a:pt x="21165" y="11952"/>
                    <a:pt x="20353" y="12163"/>
                    <a:pt x="18018" y="12297"/>
                  </a:cubicBezTo>
                  <a:cubicBezTo>
                    <a:pt x="16011" y="12412"/>
                    <a:pt x="12919" y="12763"/>
                    <a:pt x="12764" y="12892"/>
                  </a:cubicBezTo>
                  <a:cubicBezTo>
                    <a:pt x="12729" y="12922"/>
                    <a:pt x="12739" y="13191"/>
                    <a:pt x="12786" y="13490"/>
                  </a:cubicBezTo>
                  <a:cubicBezTo>
                    <a:pt x="12834" y="13790"/>
                    <a:pt x="12912" y="14736"/>
                    <a:pt x="12960" y="15592"/>
                  </a:cubicBezTo>
                  <a:cubicBezTo>
                    <a:pt x="13034" y="16898"/>
                    <a:pt x="12996" y="17276"/>
                    <a:pt x="12722" y="17940"/>
                  </a:cubicBezTo>
                  <a:cubicBezTo>
                    <a:pt x="12125" y="19392"/>
                    <a:pt x="10817" y="20637"/>
                    <a:pt x="9202" y="21290"/>
                  </a:cubicBezTo>
                  <a:cubicBezTo>
                    <a:pt x="8576" y="21543"/>
                    <a:pt x="8270" y="21583"/>
                    <a:pt x="7510" y="21509"/>
                  </a:cubicBezTo>
                  <a:cubicBezTo>
                    <a:pt x="4133" y="21181"/>
                    <a:pt x="931" y="19395"/>
                    <a:pt x="188" y="17424"/>
                  </a:cubicBezTo>
                  <a:cubicBezTo>
                    <a:pt x="-79" y="16716"/>
                    <a:pt x="-76" y="16675"/>
                    <a:pt x="286" y="16031"/>
                  </a:cubicBezTo>
                  <a:cubicBezTo>
                    <a:pt x="962" y="14830"/>
                    <a:pt x="3567" y="12824"/>
                    <a:pt x="5595" y="11943"/>
                  </a:cubicBezTo>
                  <a:lnTo>
                    <a:pt x="7125" y="11279"/>
                  </a:lnTo>
                  <a:lnTo>
                    <a:pt x="6874" y="10552"/>
                  </a:lnTo>
                  <a:cubicBezTo>
                    <a:pt x="6737" y="10152"/>
                    <a:pt x="6485" y="9523"/>
                    <a:pt x="6316" y="9153"/>
                  </a:cubicBezTo>
                  <a:cubicBezTo>
                    <a:pt x="5595" y="7578"/>
                    <a:pt x="5587" y="7483"/>
                    <a:pt x="6154" y="7026"/>
                  </a:cubicBezTo>
                  <a:cubicBezTo>
                    <a:pt x="6572" y="6690"/>
                    <a:pt x="6667" y="6500"/>
                    <a:pt x="6667" y="6002"/>
                  </a:cubicBezTo>
                  <a:cubicBezTo>
                    <a:pt x="6667" y="5273"/>
                    <a:pt x="6311" y="4638"/>
                    <a:pt x="5787" y="4435"/>
                  </a:cubicBezTo>
                  <a:cubicBezTo>
                    <a:pt x="5579" y="4354"/>
                    <a:pt x="4817" y="4220"/>
                    <a:pt x="4094" y="4137"/>
                  </a:cubicBezTo>
                  <a:cubicBezTo>
                    <a:pt x="2363" y="3939"/>
                    <a:pt x="1965" y="3804"/>
                    <a:pt x="1965" y="3415"/>
                  </a:cubicBezTo>
                  <a:cubicBezTo>
                    <a:pt x="1965" y="3121"/>
                    <a:pt x="2884" y="2177"/>
                    <a:pt x="3170" y="2177"/>
                  </a:cubicBezTo>
                  <a:cubicBezTo>
                    <a:pt x="3242" y="2177"/>
                    <a:pt x="4228" y="1773"/>
                    <a:pt x="5362" y="1279"/>
                  </a:cubicBezTo>
                  <a:cubicBezTo>
                    <a:pt x="6495" y="786"/>
                    <a:pt x="7763" y="284"/>
                    <a:pt x="8178" y="163"/>
                  </a:cubicBezTo>
                  <a:cubicBezTo>
                    <a:pt x="8630" y="33"/>
                    <a:pt x="9370" y="-17"/>
                    <a:pt x="10086" y="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1" name="任意多边形: 形状 140"/>
            <p:cNvSpPr/>
            <p:nvPr/>
          </p:nvSpPr>
          <p:spPr>
            <a:xfrm>
              <a:off x="1712260" y="381369"/>
              <a:ext cx="40126" cy="40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127" extrusionOk="0">
                  <a:moveTo>
                    <a:pt x="3922" y="487"/>
                  </a:moveTo>
                  <a:cubicBezTo>
                    <a:pt x="1593" y="1280"/>
                    <a:pt x="0" y="3256"/>
                    <a:pt x="0" y="5353"/>
                  </a:cubicBezTo>
                  <a:cubicBezTo>
                    <a:pt x="0" y="6114"/>
                    <a:pt x="3152" y="9777"/>
                    <a:pt x="7361" y="13906"/>
                  </a:cubicBezTo>
                  <a:cubicBezTo>
                    <a:pt x="13610" y="20035"/>
                    <a:pt x="15063" y="21127"/>
                    <a:pt x="16973" y="21127"/>
                  </a:cubicBezTo>
                  <a:cubicBezTo>
                    <a:pt x="20347" y="21127"/>
                    <a:pt x="21600" y="18793"/>
                    <a:pt x="21541" y="12618"/>
                  </a:cubicBezTo>
                  <a:cubicBezTo>
                    <a:pt x="21482" y="6359"/>
                    <a:pt x="19940" y="3268"/>
                    <a:pt x="16021" y="1554"/>
                  </a:cubicBezTo>
                  <a:cubicBezTo>
                    <a:pt x="12558" y="40"/>
                    <a:pt x="6741" y="-473"/>
                    <a:pt x="3922" y="487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2" name="任意多边形: 形状 141"/>
            <p:cNvSpPr/>
            <p:nvPr/>
          </p:nvSpPr>
          <p:spPr>
            <a:xfrm>
              <a:off x="1129753" y="651013"/>
              <a:ext cx="121117" cy="163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extrusionOk="0">
                  <a:moveTo>
                    <a:pt x="14" y="88"/>
                  </a:moveTo>
                  <a:cubicBezTo>
                    <a:pt x="-22" y="136"/>
                    <a:pt x="15" y="1124"/>
                    <a:pt x="96" y="2283"/>
                  </a:cubicBezTo>
                  <a:lnTo>
                    <a:pt x="243" y="4390"/>
                  </a:lnTo>
                  <a:lnTo>
                    <a:pt x="2205" y="4673"/>
                  </a:lnTo>
                  <a:lnTo>
                    <a:pt x="2241" y="3829"/>
                  </a:lnTo>
                  <a:cubicBezTo>
                    <a:pt x="2304" y="2335"/>
                    <a:pt x="2420" y="2264"/>
                    <a:pt x="5158" y="2063"/>
                  </a:cubicBezTo>
                  <a:cubicBezTo>
                    <a:pt x="6926" y="1933"/>
                    <a:pt x="7644" y="1939"/>
                    <a:pt x="7853" y="2085"/>
                  </a:cubicBezTo>
                  <a:cubicBezTo>
                    <a:pt x="8058" y="2229"/>
                    <a:pt x="8124" y="3145"/>
                    <a:pt x="8089" y="5357"/>
                  </a:cubicBezTo>
                  <a:cubicBezTo>
                    <a:pt x="8062" y="7047"/>
                    <a:pt x="8067" y="10972"/>
                    <a:pt x="8099" y="14080"/>
                  </a:cubicBezTo>
                  <a:cubicBezTo>
                    <a:pt x="8165" y="20343"/>
                    <a:pt x="8179" y="20283"/>
                    <a:pt x="6651" y="20283"/>
                  </a:cubicBezTo>
                  <a:cubicBezTo>
                    <a:pt x="5680" y="20283"/>
                    <a:pt x="5057" y="20619"/>
                    <a:pt x="5007" y="21170"/>
                  </a:cubicBezTo>
                  <a:lnTo>
                    <a:pt x="4968" y="21600"/>
                  </a:lnTo>
                  <a:lnTo>
                    <a:pt x="16311" y="21600"/>
                  </a:lnTo>
                  <a:lnTo>
                    <a:pt x="16505" y="21194"/>
                  </a:lnTo>
                  <a:cubicBezTo>
                    <a:pt x="16779" y="20622"/>
                    <a:pt x="16374" y="20344"/>
                    <a:pt x="15114" y="20238"/>
                  </a:cubicBezTo>
                  <a:cubicBezTo>
                    <a:pt x="14525" y="20189"/>
                    <a:pt x="13915" y="20054"/>
                    <a:pt x="13759" y="19938"/>
                  </a:cubicBezTo>
                  <a:cubicBezTo>
                    <a:pt x="13378" y="19654"/>
                    <a:pt x="13346" y="2054"/>
                    <a:pt x="13726" y="2038"/>
                  </a:cubicBezTo>
                  <a:cubicBezTo>
                    <a:pt x="13864" y="2032"/>
                    <a:pt x="15087" y="2045"/>
                    <a:pt x="16444" y="2067"/>
                  </a:cubicBezTo>
                  <a:lnTo>
                    <a:pt x="18910" y="2107"/>
                  </a:lnTo>
                  <a:lnTo>
                    <a:pt x="19031" y="3073"/>
                  </a:lnTo>
                  <a:cubicBezTo>
                    <a:pt x="19178" y="4251"/>
                    <a:pt x="19543" y="4654"/>
                    <a:pt x="20466" y="4654"/>
                  </a:cubicBezTo>
                  <a:cubicBezTo>
                    <a:pt x="21425" y="4654"/>
                    <a:pt x="21578" y="4265"/>
                    <a:pt x="21540" y="1931"/>
                  </a:cubicBezTo>
                  <a:lnTo>
                    <a:pt x="21509" y="0"/>
                  </a:lnTo>
                  <a:lnTo>
                    <a:pt x="10794" y="0"/>
                  </a:lnTo>
                  <a:cubicBezTo>
                    <a:pt x="4901" y="0"/>
                    <a:pt x="50" y="39"/>
                    <a:pt x="14" y="8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3" name="任意多边形: 形状 142"/>
            <p:cNvSpPr/>
            <p:nvPr/>
          </p:nvSpPr>
          <p:spPr>
            <a:xfrm>
              <a:off x="2337903" y="651676"/>
              <a:ext cx="104415" cy="16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554" extrusionOk="0">
                  <a:moveTo>
                    <a:pt x="0" y="689"/>
                  </a:moveTo>
                  <a:cubicBezTo>
                    <a:pt x="0" y="1347"/>
                    <a:pt x="41" y="1379"/>
                    <a:pt x="889" y="1396"/>
                  </a:cubicBezTo>
                  <a:cubicBezTo>
                    <a:pt x="1378" y="1406"/>
                    <a:pt x="2116" y="1490"/>
                    <a:pt x="2529" y="1582"/>
                  </a:cubicBezTo>
                  <a:lnTo>
                    <a:pt x="3282" y="1749"/>
                  </a:lnTo>
                  <a:lnTo>
                    <a:pt x="3282" y="19863"/>
                  </a:lnTo>
                  <a:lnTo>
                    <a:pt x="2171" y="20310"/>
                  </a:lnTo>
                  <a:cubicBezTo>
                    <a:pt x="1559" y="20555"/>
                    <a:pt x="1036" y="20890"/>
                    <a:pt x="1008" y="21052"/>
                  </a:cubicBezTo>
                  <a:cubicBezTo>
                    <a:pt x="961" y="21324"/>
                    <a:pt x="1775" y="21359"/>
                    <a:pt x="10784" y="21481"/>
                  </a:cubicBezTo>
                  <a:cubicBezTo>
                    <a:pt x="19560" y="21600"/>
                    <a:pt x="20628" y="21585"/>
                    <a:pt x="20766" y="21343"/>
                  </a:cubicBezTo>
                  <a:cubicBezTo>
                    <a:pt x="20948" y="21022"/>
                    <a:pt x="21600" y="16843"/>
                    <a:pt x="21481" y="16761"/>
                  </a:cubicBezTo>
                  <a:cubicBezTo>
                    <a:pt x="21436" y="16730"/>
                    <a:pt x="20922" y="16691"/>
                    <a:pt x="20339" y="16674"/>
                  </a:cubicBezTo>
                  <a:lnTo>
                    <a:pt x="19279" y="16643"/>
                  </a:lnTo>
                  <a:lnTo>
                    <a:pt x="18904" y="17979"/>
                  </a:lnTo>
                  <a:cubicBezTo>
                    <a:pt x="18552" y="19234"/>
                    <a:pt x="18487" y="19316"/>
                    <a:pt x="17810" y="19336"/>
                  </a:cubicBezTo>
                  <a:cubicBezTo>
                    <a:pt x="17415" y="19348"/>
                    <a:pt x="15477" y="19445"/>
                    <a:pt x="13504" y="19550"/>
                  </a:cubicBezTo>
                  <a:lnTo>
                    <a:pt x="9916" y="19743"/>
                  </a:lnTo>
                  <a:lnTo>
                    <a:pt x="9718" y="18395"/>
                  </a:lnTo>
                  <a:cubicBezTo>
                    <a:pt x="9609" y="17654"/>
                    <a:pt x="9610" y="13606"/>
                    <a:pt x="9720" y="9399"/>
                  </a:cubicBezTo>
                  <a:lnTo>
                    <a:pt x="9921" y="1751"/>
                  </a:lnTo>
                  <a:lnTo>
                    <a:pt x="13126" y="1349"/>
                  </a:lnTo>
                  <a:lnTo>
                    <a:pt x="131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4" name="任意多边形: 形状 143"/>
            <p:cNvSpPr/>
            <p:nvPr/>
          </p:nvSpPr>
          <p:spPr>
            <a:xfrm>
              <a:off x="2735737" y="651012"/>
              <a:ext cx="63958" cy="163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extrusionOk="0">
                  <a:moveTo>
                    <a:pt x="392" y="335"/>
                  </a:moveTo>
                  <a:cubicBezTo>
                    <a:pt x="-212" y="968"/>
                    <a:pt x="16" y="1219"/>
                    <a:pt x="1311" y="1346"/>
                  </a:cubicBezTo>
                  <a:cubicBezTo>
                    <a:pt x="2031" y="1417"/>
                    <a:pt x="3229" y="1556"/>
                    <a:pt x="3971" y="1656"/>
                  </a:cubicBezTo>
                  <a:lnTo>
                    <a:pt x="5321" y="1837"/>
                  </a:lnTo>
                  <a:lnTo>
                    <a:pt x="5584" y="7459"/>
                  </a:lnTo>
                  <a:cubicBezTo>
                    <a:pt x="5862" y="13414"/>
                    <a:pt x="5269" y="19743"/>
                    <a:pt x="4412" y="19973"/>
                  </a:cubicBezTo>
                  <a:cubicBezTo>
                    <a:pt x="4148" y="20044"/>
                    <a:pt x="3317" y="20143"/>
                    <a:pt x="2565" y="20192"/>
                  </a:cubicBezTo>
                  <a:cubicBezTo>
                    <a:pt x="987" y="20297"/>
                    <a:pt x="188" y="20619"/>
                    <a:pt x="78" y="21194"/>
                  </a:cubicBezTo>
                  <a:lnTo>
                    <a:pt x="0" y="21600"/>
                  </a:lnTo>
                  <a:lnTo>
                    <a:pt x="20529" y="21600"/>
                  </a:lnTo>
                  <a:lnTo>
                    <a:pt x="20888" y="21194"/>
                  </a:lnTo>
                  <a:cubicBezTo>
                    <a:pt x="21388" y="20630"/>
                    <a:pt x="20573" y="20301"/>
                    <a:pt x="18401" y="20192"/>
                  </a:cubicBezTo>
                  <a:cubicBezTo>
                    <a:pt x="17409" y="20143"/>
                    <a:pt x="16402" y="20067"/>
                    <a:pt x="16161" y="20023"/>
                  </a:cubicBezTo>
                  <a:cubicBezTo>
                    <a:pt x="15616" y="19925"/>
                    <a:pt x="15279" y="7913"/>
                    <a:pt x="15722" y="4354"/>
                  </a:cubicBezTo>
                  <a:cubicBezTo>
                    <a:pt x="16065" y="1592"/>
                    <a:pt x="15979" y="1666"/>
                    <a:pt x="19219" y="1346"/>
                  </a:cubicBezTo>
                  <a:cubicBezTo>
                    <a:pt x="20360" y="1233"/>
                    <a:pt x="20529" y="1138"/>
                    <a:pt x="20529" y="608"/>
                  </a:cubicBezTo>
                  <a:lnTo>
                    <a:pt x="20529" y="0"/>
                  </a:lnTo>
                  <a:lnTo>
                    <a:pt x="10582" y="41"/>
                  </a:lnTo>
                  <a:cubicBezTo>
                    <a:pt x="2375" y="74"/>
                    <a:pt x="592" y="126"/>
                    <a:pt x="392" y="33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5" name="任意多边形: 形状 144"/>
            <p:cNvSpPr/>
            <p:nvPr/>
          </p:nvSpPr>
          <p:spPr>
            <a:xfrm>
              <a:off x="1870416" y="653004"/>
              <a:ext cx="145540" cy="162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579" extrusionOk="0">
                  <a:moveTo>
                    <a:pt x="8400" y="2027"/>
                  </a:moveTo>
                  <a:cubicBezTo>
                    <a:pt x="7708" y="2011"/>
                    <a:pt x="7170" y="2045"/>
                    <a:pt x="7025" y="2146"/>
                  </a:cubicBezTo>
                  <a:cubicBezTo>
                    <a:pt x="6836" y="2277"/>
                    <a:pt x="6782" y="4223"/>
                    <a:pt x="6782" y="10819"/>
                  </a:cubicBezTo>
                  <a:cubicBezTo>
                    <a:pt x="6782" y="18795"/>
                    <a:pt x="6803" y="19325"/>
                    <a:pt x="7122" y="19342"/>
                  </a:cubicBezTo>
                  <a:cubicBezTo>
                    <a:pt x="9318" y="19459"/>
                    <a:pt x="10587" y="19316"/>
                    <a:pt x="12814" y="18700"/>
                  </a:cubicBezTo>
                  <a:cubicBezTo>
                    <a:pt x="13771" y="18435"/>
                    <a:pt x="14871" y="17271"/>
                    <a:pt x="15313" y="16058"/>
                  </a:cubicBezTo>
                  <a:cubicBezTo>
                    <a:pt x="16022" y="14109"/>
                    <a:pt x="16097" y="13804"/>
                    <a:pt x="16297" y="12059"/>
                  </a:cubicBezTo>
                  <a:cubicBezTo>
                    <a:pt x="16634" y="9115"/>
                    <a:pt x="16250" y="6556"/>
                    <a:pt x="15199" y="4753"/>
                  </a:cubicBezTo>
                  <a:cubicBezTo>
                    <a:pt x="14410" y="3399"/>
                    <a:pt x="13765" y="2935"/>
                    <a:pt x="12017" y="2463"/>
                  </a:cubicBezTo>
                  <a:cubicBezTo>
                    <a:pt x="11130" y="2223"/>
                    <a:pt x="9553" y="2055"/>
                    <a:pt x="8400" y="2027"/>
                  </a:cubicBezTo>
                  <a:close/>
                  <a:moveTo>
                    <a:pt x="6720" y="0"/>
                  </a:moveTo>
                  <a:cubicBezTo>
                    <a:pt x="13162" y="0"/>
                    <a:pt x="13229" y="4"/>
                    <a:pt x="14686" y="447"/>
                  </a:cubicBezTo>
                  <a:cubicBezTo>
                    <a:pt x="16662" y="1049"/>
                    <a:pt x="17406" y="1428"/>
                    <a:pt x="18368" y="2324"/>
                  </a:cubicBezTo>
                  <a:cubicBezTo>
                    <a:pt x="19745" y="3607"/>
                    <a:pt x="20581" y="5416"/>
                    <a:pt x="21062" y="8158"/>
                  </a:cubicBezTo>
                  <a:cubicBezTo>
                    <a:pt x="21338" y="9726"/>
                    <a:pt x="21338" y="10052"/>
                    <a:pt x="21066" y="11591"/>
                  </a:cubicBezTo>
                  <a:cubicBezTo>
                    <a:pt x="20181" y="16593"/>
                    <a:pt x="18344" y="19476"/>
                    <a:pt x="15186" y="20817"/>
                  </a:cubicBezTo>
                  <a:cubicBezTo>
                    <a:pt x="14022" y="21310"/>
                    <a:pt x="13599" y="21387"/>
                    <a:pt x="11323" y="21516"/>
                  </a:cubicBezTo>
                  <a:cubicBezTo>
                    <a:pt x="9917" y="21596"/>
                    <a:pt x="6988" y="21600"/>
                    <a:pt x="4814" y="21525"/>
                  </a:cubicBezTo>
                  <a:cubicBezTo>
                    <a:pt x="939" y="21392"/>
                    <a:pt x="862" y="21382"/>
                    <a:pt x="899" y="21014"/>
                  </a:cubicBezTo>
                  <a:cubicBezTo>
                    <a:pt x="920" y="20808"/>
                    <a:pt x="1226" y="20351"/>
                    <a:pt x="1578" y="19999"/>
                  </a:cubicBezTo>
                  <a:lnTo>
                    <a:pt x="2220" y="19359"/>
                  </a:lnTo>
                  <a:lnTo>
                    <a:pt x="2220" y="10729"/>
                  </a:lnTo>
                  <a:cubicBezTo>
                    <a:pt x="2220" y="1442"/>
                    <a:pt x="2241" y="1635"/>
                    <a:pt x="1244" y="1851"/>
                  </a:cubicBezTo>
                  <a:cubicBezTo>
                    <a:pt x="383" y="2038"/>
                    <a:pt x="-262" y="1147"/>
                    <a:pt x="105" y="278"/>
                  </a:cubicBezTo>
                  <a:cubicBezTo>
                    <a:pt x="210" y="32"/>
                    <a:pt x="975" y="0"/>
                    <a:pt x="6720" y="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6" name="任意多边形: 形状 145"/>
            <p:cNvSpPr/>
            <p:nvPr/>
          </p:nvSpPr>
          <p:spPr>
            <a:xfrm>
              <a:off x="1253063" y="682782"/>
              <a:ext cx="95887" cy="13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7" h="21251" extrusionOk="0">
                  <a:moveTo>
                    <a:pt x="7660" y="160"/>
                  </a:moveTo>
                  <a:cubicBezTo>
                    <a:pt x="7339" y="278"/>
                    <a:pt x="6275" y="636"/>
                    <a:pt x="5296" y="955"/>
                  </a:cubicBezTo>
                  <a:cubicBezTo>
                    <a:pt x="2969" y="1713"/>
                    <a:pt x="1072" y="3010"/>
                    <a:pt x="434" y="4277"/>
                  </a:cubicBezTo>
                  <a:cubicBezTo>
                    <a:pt x="-491" y="6117"/>
                    <a:pt x="243" y="9236"/>
                    <a:pt x="1897" y="10493"/>
                  </a:cubicBezTo>
                  <a:cubicBezTo>
                    <a:pt x="3034" y="11358"/>
                    <a:pt x="5184" y="12059"/>
                    <a:pt x="7137" y="12202"/>
                  </a:cubicBezTo>
                  <a:cubicBezTo>
                    <a:pt x="8068" y="12270"/>
                    <a:pt x="9815" y="12478"/>
                    <a:pt x="11022" y="12665"/>
                  </a:cubicBezTo>
                  <a:cubicBezTo>
                    <a:pt x="12844" y="12947"/>
                    <a:pt x="13400" y="13138"/>
                    <a:pt x="14311" y="13791"/>
                  </a:cubicBezTo>
                  <a:cubicBezTo>
                    <a:pt x="15310" y="14509"/>
                    <a:pt x="15408" y="14680"/>
                    <a:pt x="15408" y="15724"/>
                  </a:cubicBezTo>
                  <a:cubicBezTo>
                    <a:pt x="15408" y="18008"/>
                    <a:pt x="13636" y="18931"/>
                    <a:pt x="9267" y="18924"/>
                  </a:cubicBezTo>
                  <a:cubicBezTo>
                    <a:pt x="4984" y="18917"/>
                    <a:pt x="3127" y="18022"/>
                    <a:pt x="3127" y="15965"/>
                  </a:cubicBezTo>
                  <a:cubicBezTo>
                    <a:pt x="3127" y="14708"/>
                    <a:pt x="2575" y="14291"/>
                    <a:pt x="1232" y="14533"/>
                  </a:cubicBezTo>
                  <a:cubicBezTo>
                    <a:pt x="569" y="14653"/>
                    <a:pt x="495" y="14770"/>
                    <a:pt x="495" y="15706"/>
                  </a:cubicBezTo>
                  <a:cubicBezTo>
                    <a:pt x="495" y="16278"/>
                    <a:pt x="350" y="17420"/>
                    <a:pt x="172" y="18244"/>
                  </a:cubicBezTo>
                  <a:cubicBezTo>
                    <a:pt x="-202" y="19976"/>
                    <a:pt x="-176" y="20005"/>
                    <a:pt x="2455" y="20712"/>
                  </a:cubicBezTo>
                  <a:cubicBezTo>
                    <a:pt x="5654" y="21572"/>
                    <a:pt x="12141" y="21373"/>
                    <a:pt x="15261" y="20320"/>
                  </a:cubicBezTo>
                  <a:cubicBezTo>
                    <a:pt x="19742" y="18807"/>
                    <a:pt x="21102" y="17311"/>
                    <a:pt x="21107" y="13885"/>
                  </a:cubicBezTo>
                  <a:cubicBezTo>
                    <a:pt x="21109" y="12256"/>
                    <a:pt x="21008" y="11864"/>
                    <a:pt x="20378" y="11056"/>
                  </a:cubicBezTo>
                  <a:cubicBezTo>
                    <a:pt x="19245" y="9603"/>
                    <a:pt x="18077" y="9208"/>
                    <a:pt x="12558" y="8409"/>
                  </a:cubicBezTo>
                  <a:cubicBezTo>
                    <a:pt x="6901" y="7590"/>
                    <a:pt x="6433" y="7386"/>
                    <a:pt x="5994" y="5552"/>
                  </a:cubicBezTo>
                  <a:cubicBezTo>
                    <a:pt x="5515" y="3545"/>
                    <a:pt x="6667" y="2653"/>
                    <a:pt x="10188" y="2306"/>
                  </a:cubicBezTo>
                  <a:cubicBezTo>
                    <a:pt x="12146" y="2113"/>
                    <a:pt x="14769" y="2572"/>
                    <a:pt x="15755" y="3281"/>
                  </a:cubicBezTo>
                  <a:cubicBezTo>
                    <a:pt x="16446" y="3778"/>
                    <a:pt x="16555" y="4000"/>
                    <a:pt x="16435" y="4676"/>
                  </a:cubicBezTo>
                  <a:cubicBezTo>
                    <a:pt x="16240" y="5785"/>
                    <a:pt x="16794" y="6305"/>
                    <a:pt x="17924" y="6074"/>
                  </a:cubicBezTo>
                  <a:cubicBezTo>
                    <a:pt x="18535" y="5949"/>
                    <a:pt x="18790" y="5754"/>
                    <a:pt x="18840" y="5375"/>
                  </a:cubicBezTo>
                  <a:cubicBezTo>
                    <a:pt x="18879" y="5086"/>
                    <a:pt x="19124" y="4109"/>
                    <a:pt x="19386" y="3204"/>
                  </a:cubicBezTo>
                  <a:cubicBezTo>
                    <a:pt x="19931" y="1316"/>
                    <a:pt x="19942" y="1332"/>
                    <a:pt x="17676" y="586"/>
                  </a:cubicBezTo>
                  <a:cubicBezTo>
                    <a:pt x="16341" y="147"/>
                    <a:pt x="15618" y="71"/>
                    <a:pt x="12191" y="12"/>
                  </a:cubicBezTo>
                  <a:cubicBezTo>
                    <a:pt x="9868" y="-28"/>
                    <a:pt x="8004" y="33"/>
                    <a:pt x="7660" y="16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7" name="任意多边形: 形状 146"/>
            <p:cNvSpPr/>
            <p:nvPr/>
          </p:nvSpPr>
          <p:spPr>
            <a:xfrm>
              <a:off x="1655141" y="682768"/>
              <a:ext cx="141782" cy="1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498" extrusionOk="0">
                  <a:moveTo>
                    <a:pt x="8750" y="51"/>
                  </a:moveTo>
                  <a:cubicBezTo>
                    <a:pt x="7296" y="293"/>
                    <a:pt x="5088" y="1278"/>
                    <a:pt x="4170" y="2094"/>
                  </a:cubicBezTo>
                  <a:cubicBezTo>
                    <a:pt x="1275" y="4666"/>
                    <a:pt x="0" y="7359"/>
                    <a:pt x="0" y="10899"/>
                  </a:cubicBezTo>
                  <a:cubicBezTo>
                    <a:pt x="0" y="13738"/>
                    <a:pt x="591" y="15655"/>
                    <a:pt x="2057" y="17571"/>
                  </a:cubicBezTo>
                  <a:cubicBezTo>
                    <a:pt x="3439" y="19378"/>
                    <a:pt x="6291" y="21138"/>
                    <a:pt x="8205" y="21365"/>
                  </a:cubicBezTo>
                  <a:cubicBezTo>
                    <a:pt x="10040" y="21583"/>
                    <a:pt x="13666" y="21523"/>
                    <a:pt x="15086" y="21252"/>
                  </a:cubicBezTo>
                  <a:cubicBezTo>
                    <a:pt x="17820" y="20730"/>
                    <a:pt x="19951" y="20111"/>
                    <a:pt x="20061" y="19807"/>
                  </a:cubicBezTo>
                  <a:cubicBezTo>
                    <a:pt x="20122" y="19638"/>
                    <a:pt x="20137" y="18335"/>
                    <a:pt x="20093" y="16912"/>
                  </a:cubicBezTo>
                  <a:lnTo>
                    <a:pt x="20015" y="14326"/>
                  </a:lnTo>
                  <a:lnTo>
                    <a:pt x="20602" y="14175"/>
                  </a:lnTo>
                  <a:cubicBezTo>
                    <a:pt x="21288" y="13998"/>
                    <a:pt x="21600" y="13518"/>
                    <a:pt x="21420" y="12917"/>
                  </a:cubicBezTo>
                  <a:cubicBezTo>
                    <a:pt x="21298" y="12509"/>
                    <a:pt x="21094" y="12488"/>
                    <a:pt x="16832" y="12441"/>
                  </a:cubicBezTo>
                  <a:lnTo>
                    <a:pt x="12371" y="12392"/>
                  </a:lnTo>
                  <a:lnTo>
                    <a:pt x="12406" y="13223"/>
                  </a:lnTo>
                  <a:cubicBezTo>
                    <a:pt x="12447" y="14178"/>
                    <a:pt x="12427" y="14163"/>
                    <a:pt x="13842" y="14308"/>
                  </a:cubicBezTo>
                  <a:cubicBezTo>
                    <a:pt x="15634" y="14493"/>
                    <a:pt x="15690" y="14567"/>
                    <a:pt x="15690" y="16783"/>
                  </a:cubicBezTo>
                  <a:lnTo>
                    <a:pt x="15690" y="18706"/>
                  </a:lnTo>
                  <a:lnTo>
                    <a:pt x="14835" y="18954"/>
                  </a:lnTo>
                  <a:cubicBezTo>
                    <a:pt x="14365" y="19090"/>
                    <a:pt x="13075" y="19205"/>
                    <a:pt x="11969" y="19209"/>
                  </a:cubicBezTo>
                  <a:cubicBezTo>
                    <a:pt x="10130" y="19216"/>
                    <a:pt x="9854" y="19162"/>
                    <a:pt x="8768" y="18583"/>
                  </a:cubicBezTo>
                  <a:cubicBezTo>
                    <a:pt x="7345" y="17824"/>
                    <a:pt x="6138" y="16310"/>
                    <a:pt x="5296" y="14226"/>
                  </a:cubicBezTo>
                  <a:cubicBezTo>
                    <a:pt x="4775" y="12938"/>
                    <a:pt x="4728" y="12601"/>
                    <a:pt x="4732" y="10259"/>
                  </a:cubicBezTo>
                  <a:cubicBezTo>
                    <a:pt x="4737" y="7847"/>
                    <a:pt x="4774" y="7619"/>
                    <a:pt x="5358" y="6312"/>
                  </a:cubicBezTo>
                  <a:cubicBezTo>
                    <a:pt x="6197" y="4436"/>
                    <a:pt x="7812" y="3185"/>
                    <a:pt x="10487" y="2340"/>
                  </a:cubicBezTo>
                  <a:cubicBezTo>
                    <a:pt x="12290" y="1770"/>
                    <a:pt x="15513" y="2430"/>
                    <a:pt x="16832" y="3639"/>
                  </a:cubicBezTo>
                  <a:cubicBezTo>
                    <a:pt x="17478" y="4231"/>
                    <a:pt x="17572" y="4447"/>
                    <a:pt x="17657" y="5534"/>
                  </a:cubicBezTo>
                  <a:lnTo>
                    <a:pt x="17753" y="6761"/>
                  </a:lnTo>
                  <a:lnTo>
                    <a:pt x="19210" y="6419"/>
                  </a:lnTo>
                  <a:lnTo>
                    <a:pt x="19585" y="4108"/>
                  </a:lnTo>
                  <a:cubicBezTo>
                    <a:pt x="19837" y="2558"/>
                    <a:pt x="19894" y="1726"/>
                    <a:pt x="19758" y="1582"/>
                  </a:cubicBezTo>
                  <a:cubicBezTo>
                    <a:pt x="19647" y="1464"/>
                    <a:pt x="18754" y="1081"/>
                    <a:pt x="17774" y="731"/>
                  </a:cubicBezTo>
                  <a:cubicBezTo>
                    <a:pt x="16134" y="145"/>
                    <a:pt x="15727" y="88"/>
                    <a:pt x="12673" y="22"/>
                  </a:cubicBezTo>
                  <a:cubicBezTo>
                    <a:pt x="10847" y="-17"/>
                    <a:pt x="9082" y="-4"/>
                    <a:pt x="8750" y="5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8" name="任意多边形: 形状 147"/>
            <p:cNvSpPr/>
            <p:nvPr/>
          </p:nvSpPr>
          <p:spPr>
            <a:xfrm>
              <a:off x="1999843" y="683556"/>
              <a:ext cx="139476" cy="132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45" y="6395"/>
                  </a:moveTo>
                  <a:cubicBezTo>
                    <a:pt x="9565" y="6409"/>
                    <a:pt x="9442" y="6604"/>
                    <a:pt x="9272" y="6827"/>
                  </a:cubicBezTo>
                  <a:cubicBezTo>
                    <a:pt x="9017" y="7161"/>
                    <a:pt x="7097" y="12472"/>
                    <a:pt x="7097" y="12842"/>
                  </a:cubicBezTo>
                  <a:cubicBezTo>
                    <a:pt x="7097" y="12904"/>
                    <a:pt x="8249" y="12954"/>
                    <a:pt x="9657" y="12954"/>
                  </a:cubicBezTo>
                  <a:lnTo>
                    <a:pt x="12217" y="12954"/>
                  </a:lnTo>
                  <a:lnTo>
                    <a:pt x="11697" y="11820"/>
                  </a:lnTo>
                  <a:cubicBezTo>
                    <a:pt x="10938" y="10164"/>
                    <a:pt x="9402" y="6291"/>
                    <a:pt x="9545" y="6395"/>
                  </a:cubicBezTo>
                  <a:close/>
                  <a:moveTo>
                    <a:pt x="9749" y="0"/>
                  </a:moveTo>
                  <a:lnTo>
                    <a:pt x="10886" y="0"/>
                  </a:lnTo>
                  <a:cubicBezTo>
                    <a:pt x="11951" y="0"/>
                    <a:pt x="12045" y="43"/>
                    <a:pt x="12355" y="672"/>
                  </a:cubicBezTo>
                  <a:cubicBezTo>
                    <a:pt x="12537" y="1042"/>
                    <a:pt x="12764" y="1649"/>
                    <a:pt x="12859" y="2022"/>
                  </a:cubicBezTo>
                  <a:cubicBezTo>
                    <a:pt x="12955" y="2394"/>
                    <a:pt x="13444" y="3719"/>
                    <a:pt x="13946" y="4966"/>
                  </a:cubicBezTo>
                  <a:cubicBezTo>
                    <a:pt x="14448" y="6212"/>
                    <a:pt x="15715" y="9370"/>
                    <a:pt x="16762" y="11982"/>
                  </a:cubicBezTo>
                  <a:cubicBezTo>
                    <a:pt x="17809" y="14595"/>
                    <a:pt x="18972" y="17324"/>
                    <a:pt x="19348" y="18048"/>
                  </a:cubicBezTo>
                  <a:cubicBezTo>
                    <a:pt x="19975" y="19255"/>
                    <a:pt x="20095" y="19371"/>
                    <a:pt x="20815" y="19452"/>
                  </a:cubicBezTo>
                  <a:cubicBezTo>
                    <a:pt x="21579" y="19538"/>
                    <a:pt x="21600" y="19563"/>
                    <a:pt x="21600" y="20403"/>
                  </a:cubicBezTo>
                  <a:lnTo>
                    <a:pt x="21600" y="21266"/>
                  </a:lnTo>
                  <a:lnTo>
                    <a:pt x="12422" y="21598"/>
                  </a:lnTo>
                  <a:lnTo>
                    <a:pt x="12343" y="19548"/>
                  </a:lnTo>
                  <a:lnTo>
                    <a:pt x="13348" y="19496"/>
                  </a:lnTo>
                  <a:cubicBezTo>
                    <a:pt x="13901" y="19467"/>
                    <a:pt x="14402" y="19393"/>
                    <a:pt x="14460" y="19332"/>
                  </a:cubicBezTo>
                  <a:cubicBezTo>
                    <a:pt x="14518" y="19271"/>
                    <a:pt x="14197" y="18321"/>
                    <a:pt x="13747" y="17221"/>
                  </a:cubicBezTo>
                  <a:lnTo>
                    <a:pt x="12929" y="15221"/>
                  </a:lnTo>
                  <a:lnTo>
                    <a:pt x="6168" y="15319"/>
                  </a:lnTo>
                  <a:lnTo>
                    <a:pt x="5597" y="16457"/>
                  </a:lnTo>
                  <a:cubicBezTo>
                    <a:pt x="5252" y="17143"/>
                    <a:pt x="5017" y="17960"/>
                    <a:pt x="5006" y="18513"/>
                  </a:cubicBezTo>
                  <a:cubicBezTo>
                    <a:pt x="4988" y="19359"/>
                    <a:pt x="5027" y="19431"/>
                    <a:pt x="5514" y="19431"/>
                  </a:cubicBezTo>
                  <a:cubicBezTo>
                    <a:pt x="6255" y="19431"/>
                    <a:pt x="7086" y="19796"/>
                    <a:pt x="7227" y="20184"/>
                  </a:cubicBezTo>
                  <a:cubicBezTo>
                    <a:pt x="7293" y="20364"/>
                    <a:pt x="7289" y="20756"/>
                    <a:pt x="7217" y="21056"/>
                  </a:cubicBezTo>
                  <a:lnTo>
                    <a:pt x="7087" y="21600"/>
                  </a:lnTo>
                  <a:lnTo>
                    <a:pt x="0" y="21266"/>
                  </a:lnTo>
                  <a:lnTo>
                    <a:pt x="0" y="19541"/>
                  </a:lnTo>
                  <a:lnTo>
                    <a:pt x="967" y="19457"/>
                  </a:lnTo>
                  <a:cubicBezTo>
                    <a:pt x="1924" y="19375"/>
                    <a:pt x="1938" y="19362"/>
                    <a:pt x="2253" y="18323"/>
                  </a:cubicBezTo>
                  <a:cubicBezTo>
                    <a:pt x="2609" y="17148"/>
                    <a:pt x="2861" y="16542"/>
                    <a:pt x="4511" y="12896"/>
                  </a:cubicBezTo>
                  <a:cubicBezTo>
                    <a:pt x="5144" y="11499"/>
                    <a:pt x="5787" y="9848"/>
                    <a:pt x="5941" y="9226"/>
                  </a:cubicBezTo>
                  <a:cubicBezTo>
                    <a:pt x="6322" y="7687"/>
                    <a:pt x="8350" y="2526"/>
                    <a:pt x="9121" y="113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09" name="任意多边形: 形状 148"/>
            <p:cNvSpPr/>
            <p:nvPr/>
          </p:nvSpPr>
          <p:spPr>
            <a:xfrm>
              <a:off x="2131632" y="682717"/>
              <a:ext cx="144700" cy="135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274" extrusionOk="0">
                  <a:moveTo>
                    <a:pt x="9452" y="2124"/>
                  </a:moveTo>
                  <a:cubicBezTo>
                    <a:pt x="9120" y="2141"/>
                    <a:pt x="8877" y="2209"/>
                    <a:pt x="8612" y="2333"/>
                  </a:cubicBezTo>
                  <a:cubicBezTo>
                    <a:pt x="6937" y="3116"/>
                    <a:pt x="6206" y="3876"/>
                    <a:pt x="5181" y="5900"/>
                  </a:cubicBezTo>
                  <a:cubicBezTo>
                    <a:pt x="4711" y="6828"/>
                    <a:pt x="4668" y="7113"/>
                    <a:pt x="4664" y="9355"/>
                  </a:cubicBezTo>
                  <a:cubicBezTo>
                    <a:pt x="4657" y="13173"/>
                    <a:pt x="5268" y="15614"/>
                    <a:pt x="6657" y="17314"/>
                  </a:cubicBezTo>
                  <a:cubicBezTo>
                    <a:pt x="7535" y="18389"/>
                    <a:pt x="8583" y="18913"/>
                    <a:pt x="10138" y="19053"/>
                  </a:cubicBezTo>
                  <a:cubicBezTo>
                    <a:pt x="13774" y="19380"/>
                    <a:pt x="15893" y="17275"/>
                    <a:pt x="16357" y="12872"/>
                  </a:cubicBezTo>
                  <a:cubicBezTo>
                    <a:pt x="16653" y="10058"/>
                    <a:pt x="16343" y="7391"/>
                    <a:pt x="15512" y="5606"/>
                  </a:cubicBezTo>
                  <a:cubicBezTo>
                    <a:pt x="14380" y="3176"/>
                    <a:pt x="13506" y="2543"/>
                    <a:pt x="10828" y="2215"/>
                  </a:cubicBezTo>
                  <a:cubicBezTo>
                    <a:pt x="10206" y="2138"/>
                    <a:pt x="9785" y="2106"/>
                    <a:pt x="9452" y="2124"/>
                  </a:cubicBezTo>
                  <a:close/>
                  <a:moveTo>
                    <a:pt x="9987" y="1"/>
                  </a:moveTo>
                  <a:cubicBezTo>
                    <a:pt x="10348" y="4"/>
                    <a:pt x="10731" y="9"/>
                    <a:pt x="11118" y="18"/>
                  </a:cubicBezTo>
                  <a:cubicBezTo>
                    <a:pt x="14269" y="88"/>
                    <a:pt x="15302" y="398"/>
                    <a:pt x="17431" y="1918"/>
                  </a:cubicBezTo>
                  <a:cubicBezTo>
                    <a:pt x="20143" y="3853"/>
                    <a:pt x="21591" y="7632"/>
                    <a:pt x="21018" y="11282"/>
                  </a:cubicBezTo>
                  <a:cubicBezTo>
                    <a:pt x="20262" y="16090"/>
                    <a:pt x="18479" y="18927"/>
                    <a:pt x="15328" y="20337"/>
                  </a:cubicBezTo>
                  <a:cubicBezTo>
                    <a:pt x="12749" y="21491"/>
                    <a:pt x="8463" y="21594"/>
                    <a:pt x="6053" y="20560"/>
                  </a:cubicBezTo>
                  <a:cubicBezTo>
                    <a:pt x="4022" y="19688"/>
                    <a:pt x="3800" y="19552"/>
                    <a:pt x="2807" y="18556"/>
                  </a:cubicBezTo>
                  <a:cubicBezTo>
                    <a:pt x="871" y="16612"/>
                    <a:pt x="19" y="14076"/>
                    <a:pt x="1" y="10193"/>
                  </a:cubicBezTo>
                  <a:cubicBezTo>
                    <a:pt x="-9" y="8180"/>
                    <a:pt x="43" y="7830"/>
                    <a:pt x="521" y="6720"/>
                  </a:cubicBezTo>
                  <a:cubicBezTo>
                    <a:pt x="1891" y="3535"/>
                    <a:pt x="1819" y="3628"/>
                    <a:pt x="4513" y="1502"/>
                  </a:cubicBezTo>
                  <a:cubicBezTo>
                    <a:pt x="5320" y="865"/>
                    <a:pt x="6599" y="305"/>
                    <a:pt x="7819" y="55"/>
                  </a:cubicBezTo>
                  <a:cubicBezTo>
                    <a:pt x="8019" y="14"/>
                    <a:pt x="8904" y="-6"/>
                    <a:pt x="9987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0" name="任意多边形: 形状 149"/>
            <p:cNvSpPr/>
            <p:nvPr/>
          </p:nvSpPr>
          <p:spPr>
            <a:xfrm>
              <a:off x="2953420" y="682697"/>
              <a:ext cx="97352" cy="134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5" h="21478" extrusionOk="0">
                  <a:moveTo>
                    <a:pt x="7445" y="120"/>
                  </a:moveTo>
                  <a:cubicBezTo>
                    <a:pt x="4202" y="660"/>
                    <a:pt x="1094" y="3160"/>
                    <a:pt x="189" y="5956"/>
                  </a:cubicBezTo>
                  <a:cubicBezTo>
                    <a:pt x="-234" y="7265"/>
                    <a:pt x="314" y="8813"/>
                    <a:pt x="1696" y="10214"/>
                  </a:cubicBezTo>
                  <a:cubicBezTo>
                    <a:pt x="2803" y="11336"/>
                    <a:pt x="4293" y="11845"/>
                    <a:pt x="7736" y="12280"/>
                  </a:cubicBezTo>
                  <a:cubicBezTo>
                    <a:pt x="13308" y="12983"/>
                    <a:pt x="15040" y="13649"/>
                    <a:pt x="15452" y="15247"/>
                  </a:cubicBezTo>
                  <a:cubicBezTo>
                    <a:pt x="15921" y="17067"/>
                    <a:pt x="14255" y="18848"/>
                    <a:pt x="11861" y="19084"/>
                  </a:cubicBezTo>
                  <a:cubicBezTo>
                    <a:pt x="8044" y="19462"/>
                    <a:pt x="5372" y="19001"/>
                    <a:pt x="3876" y="17707"/>
                  </a:cubicBezTo>
                  <a:cubicBezTo>
                    <a:pt x="3234" y="17151"/>
                    <a:pt x="3087" y="16814"/>
                    <a:pt x="3087" y="15900"/>
                  </a:cubicBezTo>
                  <a:cubicBezTo>
                    <a:pt x="3087" y="14875"/>
                    <a:pt x="3022" y="14764"/>
                    <a:pt x="2354" y="14642"/>
                  </a:cubicBezTo>
                  <a:cubicBezTo>
                    <a:pt x="979" y="14391"/>
                    <a:pt x="488" y="14808"/>
                    <a:pt x="314" y="16376"/>
                  </a:cubicBezTo>
                  <a:cubicBezTo>
                    <a:pt x="96" y="18335"/>
                    <a:pt x="-30" y="19759"/>
                    <a:pt x="6" y="19867"/>
                  </a:cubicBezTo>
                  <a:cubicBezTo>
                    <a:pt x="22" y="19916"/>
                    <a:pt x="714" y="20201"/>
                    <a:pt x="1543" y="20498"/>
                  </a:cubicBezTo>
                  <a:cubicBezTo>
                    <a:pt x="3196" y="21092"/>
                    <a:pt x="4709" y="21286"/>
                    <a:pt x="8926" y="21448"/>
                  </a:cubicBezTo>
                  <a:cubicBezTo>
                    <a:pt x="12275" y="21577"/>
                    <a:pt x="14172" y="21291"/>
                    <a:pt x="16473" y="20309"/>
                  </a:cubicBezTo>
                  <a:cubicBezTo>
                    <a:pt x="19600" y="18975"/>
                    <a:pt x="20946" y="17235"/>
                    <a:pt x="21244" y="14141"/>
                  </a:cubicBezTo>
                  <a:cubicBezTo>
                    <a:pt x="21366" y="12871"/>
                    <a:pt x="21287" y="12445"/>
                    <a:pt x="20795" y="11709"/>
                  </a:cubicBezTo>
                  <a:cubicBezTo>
                    <a:pt x="20049" y="10593"/>
                    <a:pt x="18930" y="9725"/>
                    <a:pt x="17615" y="9241"/>
                  </a:cubicBezTo>
                  <a:cubicBezTo>
                    <a:pt x="16730" y="8916"/>
                    <a:pt x="11359" y="8064"/>
                    <a:pt x="8723" y="7831"/>
                  </a:cubicBezTo>
                  <a:cubicBezTo>
                    <a:pt x="6688" y="7651"/>
                    <a:pt x="5629" y="6096"/>
                    <a:pt x="6248" y="4199"/>
                  </a:cubicBezTo>
                  <a:cubicBezTo>
                    <a:pt x="6532" y="3328"/>
                    <a:pt x="6725" y="3150"/>
                    <a:pt x="7786" y="2780"/>
                  </a:cubicBezTo>
                  <a:cubicBezTo>
                    <a:pt x="8527" y="2522"/>
                    <a:pt x="9858" y="2317"/>
                    <a:pt x="11201" y="2255"/>
                  </a:cubicBezTo>
                  <a:cubicBezTo>
                    <a:pt x="13157" y="2164"/>
                    <a:pt x="13547" y="2211"/>
                    <a:pt x="14709" y="2682"/>
                  </a:cubicBezTo>
                  <a:cubicBezTo>
                    <a:pt x="15979" y="3196"/>
                    <a:pt x="16025" y="3251"/>
                    <a:pt x="16308" y="4582"/>
                  </a:cubicBezTo>
                  <a:lnTo>
                    <a:pt x="16599" y="5953"/>
                  </a:lnTo>
                  <a:lnTo>
                    <a:pt x="17584" y="5953"/>
                  </a:lnTo>
                  <a:cubicBezTo>
                    <a:pt x="18166" y="5953"/>
                    <a:pt x="18659" y="5823"/>
                    <a:pt x="18790" y="5635"/>
                  </a:cubicBezTo>
                  <a:cubicBezTo>
                    <a:pt x="19126" y="5156"/>
                    <a:pt x="19892" y="1774"/>
                    <a:pt x="19734" y="1473"/>
                  </a:cubicBezTo>
                  <a:cubicBezTo>
                    <a:pt x="19657" y="1328"/>
                    <a:pt x="18790" y="953"/>
                    <a:pt x="17806" y="639"/>
                  </a:cubicBezTo>
                  <a:cubicBezTo>
                    <a:pt x="16213" y="132"/>
                    <a:pt x="15603" y="63"/>
                    <a:pt x="12239" y="10"/>
                  </a:cubicBezTo>
                  <a:cubicBezTo>
                    <a:pt x="10162" y="-23"/>
                    <a:pt x="8004" y="26"/>
                    <a:pt x="7445" y="12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1" name="任意多边形: 形状 150"/>
            <p:cNvSpPr/>
            <p:nvPr/>
          </p:nvSpPr>
          <p:spPr>
            <a:xfrm>
              <a:off x="1355810" y="684220"/>
              <a:ext cx="137940" cy="134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527" extrusionOk="0">
                  <a:moveTo>
                    <a:pt x="154" y="408"/>
                  </a:moveTo>
                  <a:cubicBezTo>
                    <a:pt x="92" y="574"/>
                    <a:pt x="24" y="934"/>
                    <a:pt x="4" y="1208"/>
                  </a:cubicBezTo>
                  <a:cubicBezTo>
                    <a:pt x="-27" y="1637"/>
                    <a:pt x="104" y="1737"/>
                    <a:pt x="959" y="1933"/>
                  </a:cubicBezTo>
                  <a:cubicBezTo>
                    <a:pt x="1504" y="2059"/>
                    <a:pt x="2060" y="2274"/>
                    <a:pt x="2195" y="2413"/>
                  </a:cubicBezTo>
                  <a:cubicBezTo>
                    <a:pt x="2376" y="2598"/>
                    <a:pt x="2419" y="4374"/>
                    <a:pt x="2360" y="9218"/>
                  </a:cubicBezTo>
                  <a:cubicBezTo>
                    <a:pt x="2289" y="15090"/>
                    <a:pt x="2320" y="15888"/>
                    <a:pt x="2652" y="16879"/>
                  </a:cubicBezTo>
                  <a:cubicBezTo>
                    <a:pt x="3283" y="18759"/>
                    <a:pt x="5242" y="20631"/>
                    <a:pt x="6858" y="20898"/>
                  </a:cubicBezTo>
                  <a:cubicBezTo>
                    <a:pt x="7182" y="20952"/>
                    <a:pt x="8244" y="21139"/>
                    <a:pt x="9218" y="21315"/>
                  </a:cubicBezTo>
                  <a:cubicBezTo>
                    <a:pt x="10800" y="21600"/>
                    <a:pt x="11165" y="21599"/>
                    <a:pt x="12645" y="21306"/>
                  </a:cubicBezTo>
                  <a:cubicBezTo>
                    <a:pt x="15146" y="20811"/>
                    <a:pt x="16976" y="20022"/>
                    <a:pt x="17804" y="19082"/>
                  </a:cubicBezTo>
                  <a:cubicBezTo>
                    <a:pt x="19000" y="17724"/>
                    <a:pt x="19218" y="16440"/>
                    <a:pt x="19504" y="9113"/>
                  </a:cubicBezTo>
                  <a:cubicBezTo>
                    <a:pt x="19674" y="4752"/>
                    <a:pt x="19836" y="2566"/>
                    <a:pt x="20005" y="2357"/>
                  </a:cubicBezTo>
                  <a:cubicBezTo>
                    <a:pt x="20142" y="2188"/>
                    <a:pt x="20551" y="1971"/>
                    <a:pt x="20914" y="1877"/>
                  </a:cubicBezTo>
                  <a:cubicBezTo>
                    <a:pt x="21517" y="1720"/>
                    <a:pt x="21573" y="1632"/>
                    <a:pt x="21573" y="853"/>
                  </a:cubicBezTo>
                  <a:lnTo>
                    <a:pt x="21573" y="0"/>
                  </a:lnTo>
                  <a:lnTo>
                    <a:pt x="14510" y="0"/>
                  </a:lnTo>
                  <a:lnTo>
                    <a:pt x="14546" y="830"/>
                  </a:lnTo>
                  <a:cubicBezTo>
                    <a:pt x="14587" y="1743"/>
                    <a:pt x="14601" y="1757"/>
                    <a:pt x="15665" y="1915"/>
                  </a:cubicBezTo>
                  <a:cubicBezTo>
                    <a:pt x="17066" y="2123"/>
                    <a:pt x="17004" y="1827"/>
                    <a:pt x="16992" y="8242"/>
                  </a:cubicBezTo>
                  <a:cubicBezTo>
                    <a:pt x="16979" y="15179"/>
                    <a:pt x="16817" y="16387"/>
                    <a:pt x="15773" y="17327"/>
                  </a:cubicBezTo>
                  <a:cubicBezTo>
                    <a:pt x="14592" y="18391"/>
                    <a:pt x="12125" y="18732"/>
                    <a:pt x="10091" y="18112"/>
                  </a:cubicBezTo>
                  <a:cubicBezTo>
                    <a:pt x="8588" y="17654"/>
                    <a:pt x="7890" y="16975"/>
                    <a:pt x="7452" y="15548"/>
                  </a:cubicBezTo>
                  <a:cubicBezTo>
                    <a:pt x="7128" y="14490"/>
                    <a:pt x="7095" y="13662"/>
                    <a:pt x="7170" y="8528"/>
                  </a:cubicBezTo>
                  <a:cubicBezTo>
                    <a:pt x="7266" y="2046"/>
                    <a:pt x="7271" y="2025"/>
                    <a:pt x="8607" y="2025"/>
                  </a:cubicBezTo>
                  <a:cubicBezTo>
                    <a:pt x="9519" y="2025"/>
                    <a:pt x="9957" y="1484"/>
                    <a:pt x="9746" y="620"/>
                  </a:cubicBezTo>
                  <a:lnTo>
                    <a:pt x="9620" y="107"/>
                  </a:lnTo>
                  <a:lnTo>
                    <a:pt x="4943" y="107"/>
                  </a:lnTo>
                  <a:cubicBezTo>
                    <a:pt x="1102" y="107"/>
                    <a:pt x="246" y="160"/>
                    <a:pt x="154" y="40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2" name="任意多边形: 形状 151"/>
            <p:cNvSpPr/>
            <p:nvPr/>
          </p:nvSpPr>
          <p:spPr>
            <a:xfrm>
              <a:off x="1501719" y="684220"/>
              <a:ext cx="146118" cy="133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229" y="251"/>
                  </a:moveTo>
                  <a:cubicBezTo>
                    <a:pt x="157" y="330"/>
                    <a:pt x="98" y="716"/>
                    <a:pt x="98" y="1109"/>
                  </a:cubicBezTo>
                  <a:cubicBezTo>
                    <a:pt x="98" y="1701"/>
                    <a:pt x="173" y="1825"/>
                    <a:pt x="540" y="1838"/>
                  </a:cubicBezTo>
                  <a:cubicBezTo>
                    <a:pt x="783" y="1846"/>
                    <a:pt x="1247" y="1924"/>
                    <a:pt x="1571" y="2011"/>
                  </a:cubicBezTo>
                  <a:lnTo>
                    <a:pt x="2160" y="2170"/>
                  </a:lnTo>
                  <a:lnTo>
                    <a:pt x="2310" y="10411"/>
                  </a:lnTo>
                  <a:cubicBezTo>
                    <a:pt x="2412" y="16045"/>
                    <a:pt x="2394" y="18786"/>
                    <a:pt x="2254" y="19074"/>
                  </a:cubicBezTo>
                  <a:cubicBezTo>
                    <a:pt x="2085" y="19420"/>
                    <a:pt x="1899" y="19476"/>
                    <a:pt x="1220" y="19391"/>
                  </a:cubicBezTo>
                  <a:cubicBezTo>
                    <a:pt x="301" y="19275"/>
                    <a:pt x="91" y="19469"/>
                    <a:pt x="35" y="20487"/>
                  </a:cubicBezTo>
                  <a:lnTo>
                    <a:pt x="0" y="21111"/>
                  </a:lnTo>
                  <a:lnTo>
                    <a:pt x="3436" y="21111"/>
                  </a:lnTo>
                  <a:cubicBezTo>
                    <a:pt x="6849" y="21111"/>
                    <a:pt x="6874" y="21107"/>
                    <a:pt x="7034" y="20613"/>
                  </a:cubicBezTo>
                  <a:cubicBezTo>
                    <a:pt x="7265" y="19903"/>
                    <a:pt x="6873" y="19495"/>
                    <a:pt x="5960" y="19495"/>
                  </a:cubicBezTo>
                  <a:cubicBezTo>
                    <a:pt x="5306" y="19495"/>
                    <a:pt x="5164" y="19409"/>
                    <a:pt x="4990" y="18906"/>
                  </a:cubicBezTo>
                  <a:cubicBezTo>
                    <a:pt x="4878" y="18582"/>
                    <a:pt x="4725" y="15530"/>
                    <a:pt x="4651" y="12124"/>
                  </a:cubicBezTo>
                  <a:lnTo>
                    <a:pt x="4516" y="5930"/>
                  </a:lnTo>
                  <a:lnTo>
                    <a:pt x="7167" y="9425"/>
                  </a:lnTo>
                  <a:cubicBezTo>
                    <a:pt x="10987" y="14461"/>
                    <a:pt x="16368" y="21187"/>
                    <a:pt x="16763" y="21419"/>
                  </a:cubicBezTo>
                  <a:cubicBezTo>
                    <a:pt x="16949" y="21528"/>
                    <a:pt x="17576" y="21600"/>
                    <a:pt x="18156" y="21579"/>
                  </a:cubicBezTo>
                  <a:lnTo>
                    <a:pt x="19211" y="21542"/>
                  </a:lnTo>
                  <a:lnTo>
                    <a:pt x="19268" y="12710"/>
                  </a:lnTo>
                  <a:cubicBezTo>
                    <a:pt x="19304" y="7086"/>
                    <a:pt x="19404" y="3584"/>
                    <a:pt x="19542" y="3071"/>
                  </a:cubicBezTo>
                  <a:cubicBezTo>
                    <a:pt x="19782" y="2177"/>
                    <a:pt x="20131" y="1871"/>
                    <a:pt x="21011" y="1782"/>
                  </a:cubicBezTo>
                  <a:cubicBezTo>
                    <a:pt x="21558" y="1728"/>
                    <a:pt x="21600" y="1662"/>
                    <a:pt x="21600" y="862"/>
                  </a:cubicBezTo>
                  <a:lnTo>
                    <a:pt x="21600" y="0"/>
                  </a:lnTo>
                  <a:lnTo>
                    <a:pt x="14727" y="0"/>
                  </a:lnTo>
                  <a:lnTo>
                    <a:pt x="14762" y="839"/>
                  </a:lnTo>
                  <a:cubicBezTo>
                    <a:pt x="14800" y="1780"/>
                    <a:pt x="14803" y="1782"/>
                    <a:pt x="15948" y="1935"/>
                  </a:cubicBezTo>
                  <a:cubicBezTo>
                    <a:pt x="16499" y="2009"/>
                    <a:pt x="16844" y="2188"/>
                    <a:pt x="16982" y="2470"/>
                  </a:cubicBezTo>
                  <a:cubicBezTo>
                    <a:pt x="17122" y="2758"/>
                    <a:pt x="17140" y="4718"/>
                    <a:pt x="17038" y="8607"/>
                  </a:cubicBezTo>
                  <a:lnTo>
                    <a:pt x="16887" y="14322"/>
                  </a:lnTo>
                  <a:lnTo>
                    <a:pt x="15525" y="12574"/>
                  </a:lnTo>
                  <a:cubicBezTo>
                    <a:pt x="12133" y="8222"/>
                    <a:pt x="9671" y="4976"/>
                    <a:pt x="7990" y="2639"/>
                  </a:cubicBezTo>
                  <a:lnTo>
                    <a:pt x="6169" y="108"/>
                  </a:lnTo>
                  <a:lnTo>
                    <a:pt x="3265" y="108"/>
                  </a:lnTo>
                  <a:cubicBezTo>
                    <a:pt x="1667" y="108"/>
                    <a:pt x="301" y="172"/>
                    <a:pt x="229" y="25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3" name="任意多边形: 形状 152"/>
            <p:cNvSpPr/>
            <p:nvPr/>
          </p:nvSpPr>
          <p:spPr>
            <a:xfrm>
              <a:off x="2447528" y="684884"/>
              <a:ext cx="105189" cy="13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0" h="21600" extrusionOk="0">
                  <a:moveTo>
                    <a:pt x="232" y="309"/>
                  </a:moveTo>
                  <a:cubicBezTo>
                    <a:pt x="-243" y="1317"/>
                    <a:pt x="-37" y="1620"/>
                    <a:pt x="1311" y="1899"/>
                  </a:cubicBezTo>
                  <a:cubicBezTo>
                    <a:pt x="2037" y="2049"/>
                    <a:pt x="2699" y="2228"/>
                    <a:pt x="2783" y="2297"/>
                  </a:cubicBezTo>
                  <a:cubicBezTo>
                    <a:pt x="2937" y="2422"/>
                    <a:pt x="2985" y="15736"/>
                    <a:pt x="2841" y="18271"/>
                  </a:cubicBezTo>
                  <a:cubicBezTo>
                    <a:pt x="2768" y="19539"/>
                    <a:pt x="2706" y="19661"/>
                    <a:pt x="1963" y="19974"/>
                  </a:cubicBezTo>
                  <a:cubicBezTo>
                    <a:pt x="1486" y="20175"/>
                    <a:pt x="1144" y="20504"/>
                    <a:pt x="1113" y="20789"/>
                  </a:cubicBezTo>
                  <a:lnTo>
                    <a:pt x="1063" y="21267"/>
                  </a:lnTo>
                  <a:lnTo>
                    <a:pt x="20452" y="21600"/>
                  </a:lnTo>
                  <a:lnTo>
                    <a:pt x="20442" y="20997"/>
                  </a:lnTo>
                  <a:cubicBezTo>
                    <a:pt x="20430" y="20270"/>
                    <a:pt x="20973" y="16885"/>
                    <a:pt x="21169" y="16470"/>
                  </a:cubicBezTo>
                  <a:cubicBezTo>
                    <a:pt x="21357" y="16070"/>
                    <a:pt x="20295" y="15638"/>
                    <a:pt x="19515" y="15797"/>
                  </a:cubicBezTo>
                  <a:cubicBezTo>
                    <a:pt x="18993" y="15904"/>
                    <a:pt x="18831" y="16146"/>
                    <a:pt x="18576" y="17202"/>
                  </a:cubicBezTo>
                  <a:cubicBezTo>
                    <a:pt x="18407" y="17904"/>
                    <a:pt x="18104" y="18566"/>
                    <a:pt x="17904" y="18673"/>
                  </a:cubicBezTo>
                  <a:cubicBezTo>
                    <a:pt x="17704" y="18780"/>
                    <a:pt x="15639" y="18868"/>
                    <a:pt x="13315" y="18868"/>
                  </a:cubicBezTo>
                  <a:lnTo>
                    <a:pt x="9091" y="18868"/>
                  </a:lnTo>
                  <a:lnTo>
                    <a:pt x="9212" y="11561"/>
                  </a:lnTo>
                  <a:lnTo>
                    <a:pt x="12304" y="11561"/>
                  </a:lnTo>
                  <a:cubicBezTo>
                    <a:pt x="14004" y="11561"/>
                    <a:pt x="15383" y="11634"/>
                    <a:pt x="15368" y="11724"/>
                  </a:cubicBezTo>
                  <a:cubicBezTo>
                    <a:pt x="15352" y="11814"/>
                    <a:pt x="15476" y="12403"/>
                    <a:pt x="15643" y="13033"/>
                  </a:cubicBezTo>
                  <a:lnTo>
                    <a:pt x="15947" y="14178"/>
                  </a:lnTo>
                  <a:lnTo>
                    <a:pt x="18055" y="14178"/>
                  </a:lnTo>
                  <a:lnTo>
                    <a:pt x="18055" y="6980"/>
                  </a:lnTo>
                  <a:lnTo>
                    <a:pt x="17001" y="6980"/>
                  </a:lnTo>
                  <a:cubicBezTo>
                    <a:pt x="15955" y="6980"/>
                    <a:pt x="15946" y="6987"/>
                    <a:pt x="15764" y="7977"/>
                  </a:cubicBezTo>
                  <a:cubicBezTo>
                    <a:pt x="15538" y="9202"/>
                    <a:pt x="14989" y="9428"/>
                    <a:pt x="12619" y="9268"/>
                  </a:cubicBezTo>
                  <a:cubicBezTo>
                    <a:pt x="11709" y="9207"/>
                    <a:pt x="10569" y="9144"/>
                    <a:pt x="10087" y="9129"/>
                  </a:cubicBezTo>
                  <a:lnTo>
                    <a:pt x="9211" y="9102"/>
                  </a:lnTo>
                  <a:lnTo>
                    <a:pt x="9091" y="2290"/>
                  </a:lnTo>
                  <a:lnTo>
                    <a:pt x="12500" y="2338"/>
                  </a:lnTo>
                  <a:cubicBezTo>
                    <a:pt x="17452" y="2408"/>
                    <a:pt x="17373" y="2393"/>
                    <a:pt x="17458" y="3284"/>
                  </a:cubicBezTo>
                  <a:cubicBezTo>
                    <a:pt x="17498" y="3697"/>
                    <a:pt x="17653" y="4311"/>
                    <a:pt x="17802" y="4648"/>
                  </a:cubicBezTo>
                  <a:cubicBezTo>
                    <a:pt x="18049" y="5206"/>
                    <a:pt x="18149" y="5245"/>
                    <a:pt x="18934" y="5084"/>
                  </a:cubicBezTo>
                  <a:lnTo>
                    <a:pt x="19794" y="4908"/>
                  </a:lnTo>
                  <a:lnTo>
                    <a:pt x="20104" y="2618"/>
                  </a:lnTo>
                  <a:cubicBezTo>
                    <a:pt x="20274" y="1358"/>
                    <a:pt x="20350" y="254"/>
                    <a:pt x="20272" y="164"/>
                  </a:cubicBezTo>
                  <a:cubicBezTo>
                    <a:pt x="20194" y="74"/>
                    <a:pt x="15686" y="0"/>
                    <a:pt x="10254" y="0"/>
                  </a:cubicBezTo>
                  <a:cubicBezTo>
                    <a:pt x="1983" y="0"/>
                    <a:pt x="353" y="50"/>
                    <a:pt x="232" y="30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4" name="任意多边形: 形状 153"/>
            <p:cNvSpPr/>
            <p:nvPr/>
          </p:nvSpPr>
          <p:spPr>
            <a:xfrm>
              <a:off x="2561216" y="684884"/>
              <a:ext cx="104192" cy="13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7" h="21539" extrusionOk="0">
                  <a:moveTo>
                    <a:pt x="70" y="579"/>
                  </a:moveTo>
                  <a:cubicBezTo>
                    <a:pt x="-187" y="1401"/>
                    <a:pt x="259" y="1827"/>
                    <a:pt x="1564" y="2006"/>
                  </a:cubicBezTo>
                  <a:cubicBezTo>
                    <a:pt x="2187" y="2091"/>
                    <a:pt x="2817" y="2220"/>
                    <a:pt x="2964" y="2293"/>
                  </a:cubicBezTo>
                  <a:cubicBezTo>
                    <a:pt x="3240" y="2430"/>
                    <a:pt x="3092" y="18024"/>
                    <a:pt x="2806" y="18876"/>
                  </a:cubicBezTo>
                  <a:cubicBezTo>
                    <a:pt x="2725" y="19116"/>
                    <a:pt x="2291" y="19588"/>
                    <a:pt x="1841" y="19924"/>
                  </a:cubicBezTo>
                  <a:cubicBezTo>
                    <a:pt x="1391" y="20260"/>
                    <a:pt x="999" y="20702"/>
                    <a:pt x="971" y="20906"/>
                  </a:cubicBezTo>
                  <a:cubicBezTo>
                    <a:pt x="925" y="21246"/>
                    <a:pt x="1732" y="21291"/>
                    <a:pt x="10740" y="21443"/>
                  </a:cubicBezTo>
                  <a:cubicBezTo>
                    <a:pt x="19988" y="21600"/>
                    <a:pt x="20568" y="21587"/>
                    <a:pt x="20695" y="21225"/>
                  </a:cubicBezTo>
                  <a:cubicBezTo>
                    <a:pt x="20770" y="21014"/>
                    <a:pt x="20969" y="19746"/>
                    <a:pt x="21139" y="18409"/>
                  </a:cubicBezTo>
                  <a:cubicBezTo>
                    <a:pt x="21413" y="16248"/>
                    <a:pt x="21400" y="15962"/>
                    <a:pt x="21018" y="15845"/>
                  </a:cubicBezTo>
                  <a:cubicBezTo>
                    <a:pt x="19705" y="15440"/>
                    <a:pt x="18525" y="16454"/>
                    <a:pt x="18475" y="18030"/>
                  </a:cubicBezTo>
                  <a:lnTo>
                    <a:pt x="18446" y="18930"/>
                  </a:lnTo>
                  <a:lnTo>
                    <a:pt x="17296" y="18955"/>
                  </a:lnTo>
                  <a:cubicBezTo>
                    <a:pt x="16664" y="18969"/>
                    <a:pt x="14724" y="19031"/>
                    <a:pt x="12986" y="19092"/>
                  </a:cubicBezTo>
                  <a:lnTo>
                    <a:pt x="9825" y="19204"/>
                  </a:lnTo>
                  <a:lnTo>
                    <a:pt x="9655" y="18522"/>
                  </a:lnTo>
                  <a:cubicBezTo>
                    <a:pt x="9562" y="18147"/>
                    <a:pt x="9485" y="16425"/>
                    <a:pt x="9485" y="14696"/>
                  </a:cubicBezTo>
                  <a:lnTo>
                    <a:pt x="9485" y="11552"/>
                  </a:lnTo>
                  <a:lnTo>
                    <a:pt x="15603" y="11457"/>
                  </a:lnTo>
                  <a:lnTo>
                    <a:pt x="15875" y="13857"/>
                  </a:lnTo>
                  <a:lnTo>
                    <a:pt x="18050" y="13857"/>
                  </a:lnTo>
                  <a:lnTo>
                    <a:pt x="18050" y="6874"/>
                  </a:lnTo>
                  <a:lnTo>
                    <a:pt x="16962" y="6874"/>
                  </a:lnTo>
                  <a:cubicBezTo>
                    <a:pt x="15876" y="6874"/>
                    <a:pt x="15874" y="6876"/>
                    <a:pt x="15739" y="7847"/>
                  </a:cubicBezTo>
                  <a:cubicBezTo>
                    <a:pt x="15626" y="8656"/>
                    <a:pt x="15487" y="8846"/>
                    <a:pt x="14923" y="8971"/>
                  </a:cubicBezTo>
                  <a:cubicBezTo>
                    <a:pt x="13725" y="9237"/>
                    <a:pt x="11211" y="9388"/>
                    <a:pt x="10335" y="9247"/>
                  </a:cubicBezTo>
                  <a:lnTo>
                    <a:pt x="9485" y="9111"/>
                  </a:lnTo>
                  <a:lnTo>
                    <a:pt x="9485" y="6768"/>
                  </a:lnTo>
                  <a:cubicBezTo>
                    <a:pt x="9485" y="5480"/>
                    <a:pt x="9563" y="3970"/>
                    <a:pt x="9658" y="3413"/>
                  </a:cubicBezTo>
                  <a:lnTo>
                    <a:pt x="9831" y="2400"/>
                  </a:lnTo>
                  <a:lnTo>
                    <a:pt x="12989" y="2317"/>
                  </a:lnTo>
                  <a:cubicBezTo>
                    <a:pt x="14725" y="2271"/>
                    <a:pt x="16513" y="2296"/>
                    <a:pt x="16962" y="2373"/>
                  </a:cubicBezTo>
                  <a:cubicBezTo>
                    <a:pt x="17726" y="2503"/>
                    <a:pt x="17786" y="2588"/>
                    <a:pt x="17914" y="3711"/>
                  </a:cubicBezTo>
                  <a:lnTo>
                    <a:pt x="18050" y="4910"/>
                  </a:lnTo>
                  <a:lnTo>
                    <a:pt x="19196" y="5086"/>
                  </a:lnTo>
                  <a:cubicBezTo>
                    <a:pt x="20326" y="5260"/>
                    <a:pt x="20342" y="5254"/>
                    <a:pt x="20324" y="4650"/>
                  </a:cubicBezTo>
                  <a:cubicBezTo>
                    <a:pt x="20314" y="4313"/>
                    <a:pt x="20500" y="3260"/>
                    <a:pt x="20738" y="2310"/>
                  </a:cubicBezTo>
                  <a:cubicBezTo>
                    <a:pt x="21056" y="1035"/>
                    <a:pt x="21090" y="507"/>
                    <a:pt x="20868" y="292"/>
                  </a:cubicBezTo>
                  <a:cubicBezTo>
                    <a:pt x="20626" y="58"/>
                    <a:pt x="18551" y="0"/>
                    <a:pt x="10409" y="0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5" name="任意多边形: 形状 154"/>
            <p:cNvSpPr/>
            <p:nvPr/>
          </p:nvSpPr>
          <p:spPr>
            <a:xfrm>
              <a:off x="2803689" y="684220"/>
              <a:ext cx="147549" cy="13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428" extrusionOk="0">
                  <a:moveTo>
                    <a:pt x="143" y="404"/>
                  </a:moveTo>
                  <a:cubicBezTo>
                    <a:pt x="85" y="569"/>
                    <a:pt x="22" y="924"/>
                    <a:pt x="4" y="1194"/>
                  </a:cubicBezTo>
                  <a:cubicBezTo>
                    <a:pt x="-26" y="1622"/>
                    <a:pt x="99" y="1717"/>
                    <a:pt x="977" y="1932"/>
                  </a:cubicBezTo>
                  <a:cubicBezTo>
                    <a:pt x="1531" y="2067"/>
                    <a:pt x="2076" y="2240"/>
                    <a:pt x="2187" y="2315"/>
                  </a:cubicBezTo>
                  <a:cubicBezTo>
                    <a:pt x="2455" y="2495"/>
                    <a:pt x="2468" y="17795"/>
                    <a:pt x="2202" y="18558"/>
                  </a:cubicBezTo>
                  <a:cubicBezTo>
                    <a:pt x="2050" y="18994"/>
                    <a:pt x="1884" y="19099"/>
                    <a:pt x="1346" y="19099"/>
                  </a:cubicBezTo>
                  <a:cubicBezTo>
                    <a:pt x="263" y="19099"/>
                    <a:pt x="67" y="19266"/>
                    <a:pt x="67" y="20182"/>
                  </a:cubicBezTo>
                  <a:lnTo>
                    <a:pt x="67" y="21008"/>
                  </a:lnTo>
                  <a:lnTo>
                    <a:pt x="3408" y="20845"/>
                  </a:lnTo>
                  <a:cubicBezTo>
                    <a:pt x="6723" y="20683"/>
                    <a:pt x="6751" y="20678"/>
                    <a:pt x="6911" y="20165"/>
                  </a:cubicBezTo>
                  <a:cubicBezTo>
                    <a:pt x="7109" y="19532"/>
                    <a:pt x="6714" y="19151"/>
                    <a:pt x="5695" y="18990"/>
                  </a:cubicBezTo>
                  <a:cubicBezTo>
                    <a:pt x="5316" y="18930"/>
                    <a:pt x="4923" y="18842"/>
                    <a:pt x="4822" y="18793"/>
                  </a:cubicBezTo>
                  <a:cubicBezTo>
                    <a:pt x="4716" y="18743"/>
                    <a:pt x="4567" y="15929"/>
                    <a:pt x="4473" y="12202"/>
                  </a:cubicBezTo>
                  <a:lnTo>
                    <a:pt x="4309" y="5698"/>
                  </a:lnTo>
                  <a:lnTo>
                    <a:pt x="4754" y="6245"/>
                  </a:lnTo>
                  <a:cubicBezTo>
                    <a:pt x="4999" y="6546"/>
                    <a:pt x="5679" y="7439"/>
                    <a:pt x="6265" y="8230"/>
                  </a:cubicBezTo>
                  <a:cubicBezTo>
                    <a:pt x="8390" y="11096"/>
                    <a:pt x="15722" y="20305"/>
                    <a:pt x="16214" y="20727"/>
                  </a:cubicBezTo>
                  <a:cubicBezTo>
                    <a:pt x="16666" y="21114"/>
                    <a:pt x="18755" y="21600"/>
                    <a:pt x="18969" y="21367"/>
                  </a:cubicBezTo>
                  <a:cubicBezTo>
                    <a:pt x="19013" y="21319"/>
                    <a:pt x="19082" y="17069"/>
                    <a:pt x="19122" y="11923"/>
                  </a:cubicBezTo>
                  <a:cubicBezTo>
                    <a:pt x="19206" y="1130"/>
                    <a:pt x="18989" y="2173"/>
                    <a:pt x="21243" y="1716"/>
                  </a:cubicBezTo>
                  <a:cubicBezTo>
                    <a:pt x="21547" y="1654"/>
                    <a:pt x="21574" y="1530"/>
                    <a:pt x="21437" y="822"/>
                  </a:cubicBezTo>
                  <a:lnTo>
                    <a:pt x="21277" y="0"/>
                  </a:lnTo>
                  <a:lnTo>
                    <a:pt x="14497" y="0"/>
                  </a:lnTo>
                  <a:lnTo>
                    <a:pt x="14497" y="1688"/>
                  </a:lnTo>
                  <a:lnTo>
                    <a:pt x="15528" y="1911"/>
                  </a:lnTo>
                  <a:cubicBezTo>
                    <a:pt x="16094" y="2033"/>
                    <a:pt x="16594" y="2223"/>
                    <a:pt x="16639" y="2333"/>
                  </a:cubicBezTo>
                  <a:cubicBezTo>
                    <a:pt x="16683" y="2443"/>
                    <a:pt x="16720" y="5144"/>
                    <a:pt x="16721" y="8336"/>
                  </a:cubicBezTo>
                  <a:lnTo>
                    <a:pt x="16723" y="14140"/>
                  </a:lnTo>
                  <a:lnTo>
                    <a:pt x="16191" y="13506"/>
                  </a:lnTo>
                  <a:cubicBezTo>
                    <a:pt x="14322" y="11277"/>
                    <a:pt x="9989" y="5645"/>
                    <a:pt x="7627" y="2374"/>
                  </a:cubicBezTo>
                  <a:lnTo>
                    <a:pt x="5988" y="106"/>
                  </a:lnTo>
                  <a:lnTo>
                    <a:pt x="3118" y="106"/>
                  </a:lnTo>
                  <a:cubicBezTo>
                    <a:pt x="822" y="106"/>
                    <a:pt x="227" y="165"/>
                    <a:pt x="143" y="404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6" name="任意多边形: 形状 155"/>
            <p:cNvSpPr/>
            <p:nvPr/>
          </p:nvSpPr>
          <p:spPr>
            <a:xfrm>
              <a:off x="3054537" y="684575"/>
              <a:ext cx="120767" cy="13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492" extrusionOk="0">
                  <a:moveTo>
                    <a:pt x="80" y="281"/>
                  </a:moveTo>
                  <a:cubicBezTo>
                    <a:pt x="92" y="467"/>
                    <a:pt x="79" y="1689"/>
                    <a:pt x="51" y="2996"/>
                  </a:cubicBezTo>
                  <a:lnTo>
                    <a:pt x="0" y="5372"/>
                  </a:lnTo>
                  <a:lnTo>
                    <a:pt x="2227" y="5722"/>
                  </a:lnTo>
                  <a:lnTo>
                    <a:pt x="2238" y="4895"/>
                  </a:lnTo>
                  <a:cubicBezTo>
                    <a:pt x="2244" y="4441"/>
                    <a:pt x="2276" y="3727"/>
                    <a:pt x="2310" y="3309"/>
                  </a:cubicBezTo>
                  <a:lnTo>
                    <a:pt x="2372" y="2548"/>
                  </a:lnTo>
                  <a:lnTo>
                    <a:pt x="4862" y="2391"/>
                  </a:lnTo>
                  <a:cubicBezTo>
                    <a:pt x="6388" y="2294"/>
                    <a:pt x="7522" y="2315"/>
                    <a:pt x="7791" y="2446"/>
                  </a:cubicBezTo>
                  <a:cubicBezTo>
                    <a:pt x="8211" y="2651"/>
                    <a:pt x="8221" y="3000"/>
                    <a:pt x="8028" y="10812"/>
                  </a:cubicBezTo>
                  <a:cubicBezTo>
                    <a:pt x="7806" y="19791"/>
                    <a:pt x="7892" y="19370"/>
                    <a:pt x="6285" y="19383"/>
                  </a:cubicBezTo>
                  <a:cubicBezTo>
                    <a:pt x="5366" y="19390"/>
                    <a:pt x="5085" y="19662"/>
                    <a:pt x="5022" y="20600"/>
                  </a:cubicBezTo>
                  <a:lnTo>
                    <a:pt x="4981" y="21229"/>
                  </a:lnTo>
                  <a:lnTo>
                    <a:pt x="10656" y="21396"/>
                  </a:lnTo>
                  <a:cubicBezTo>
                    <a:pt x="15980" y="21553"/>
                    <a:pt x="16336" y="21540"/>
                    <a:pt x="16404" y="21179"/>
                  </a:cubicBezTo>
                  <a:cubicBezTo>
                    <a:pt x="16443" y="20968"/>
                    <a:pt x="16531" y="20680"/>
                    <a:pt x="16598" y="20539"/>
                  </a:cubicBezTo>
                  <a:cubicBezTo>
                    <a:pt x="16793" y="20131"/>
                    <a:pt x="16039" y="19600"/>
                    <a:pt x="15265" y="19600"/>
                  </a:cubicBezTo>
                  <a:cubicBezTo>
                    <a:pt x="14874" y="19600"/>
                    <a:pt x="14348" y="19499"/>
                    <a:pt x="14096" y="19375"/>
                  </a:cubicBezTo>
                  <a:cubicBezTo>
                    <a:pt x="13655" y="19159"/>
                    <a:pt x="13637" y="18833"/>
                    <a:pt x="13637" y="10783"/>
                  </a:cubicBezTo>
                  <a:lnTo>
                    <a:pt x="13637" y="2416"/>
                  </a:lnTo>
                  <a:lnTo>
                    <a:pt x="16187" y="2459"/>
                  </a:lnTo>
                  <a:cubicBezTo>
                    <a:pt x="17734" y="2486"/>
                    <a:pt x="18805" y="2597"/>
                    <a:pt x="18911" y="2743"/>
                  </a:cubicBezTo>
                  <a:cubicBezTo>
                    <a:pt x="19006" y="2875"/>
                    <a:pt x="19088" y="3423"/>
                    <a:pt x="19092" y="3960"/>
                  </a:cubicBezTo>
                  <a:cubicBezTo>
                    <a:pt x="19102" y="5282"/>
                    <a:pt x="19522" y="5786"/>
                    <a:pt x="20419" y="5551"/>
                  </a:cubicBezTo>
                  <a:cubicBezTo>
                    <a:pt x="21101" y="5373"/>
                    <a:pt x="21105" y="5361"/>
                    <a:pt x="21375" y="2874"/>
                  </a:cubicBezTo>
                  <a:cubicBezTo>
                    <a:pt x="21524" y="1500"/>
                    <a:pt x="21600" y="328"/>
                    <a:pt x="21545" y="269"/>
                  </a:cubicBezTo>
                  <a:cubicBezTo>
                    <a:pt x="21489" y="210"/>
                    <a:pt x="16632" y="113"/>
                    <a:pt x="10751" y="52"/>
                  </a:cubicBezTo>
                  <a:cubicBezTo>
                    <a:pt x="1161" y="-47"/>
                    <a:pt x="60" y="-23"/>
                    <a:pt x="80" y="28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7" name="任意多边形: 形状 156"/>
            <p:cNvSpPr/>
            <p:nvPr/>
          </p:nvSpPr>
          <p:spPr>
            <a:xfrm>
              <a:off x="3182056" y="684220"/>
              <a:ext cx="64104" cy="130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523" y="253"/>
                  </a:moveTo>
                  <a:cubicBezTo>
                    <a:pt x="356" y="336"/>
                    <a:pt x="221" y="733"/>
                    <a:pt x="221" y="1135"/>
                  </a:cubicBezTo>
                  <a:cubicBezTo>
                    <a:pt x="221" y="1687"/>
                    <a:pt x="409" y="1863"/>
                    <a:pt x="993" y="1857"/>
                  </a:cubicBezTo>
                  <a:cubicBezTo>
                    <a:pt x="1417" y="1852"/>
                    <a:pt x="2608" y="1957"/>
                    <a:pt x="3639" y="2091"/>
                  </a:cubicBezTo>
                  <a:lnTo>
                    <a:pt x="5514" y="2334"/>
                  </a:lnTo>
                  <a:lnTo>
                    <a:pt x="5387" y="6237"/>
                  </a:lnTo>
                  <a:cubicBezTo>
                    <a:pt x="5318" y="8383"/>
                    <a:pt x="5192" y="12222"/>
                    <a:pt x="5107" y="14767"/>
                  </a:cubicBezTo>
                  <a:cubicBezTo>
                    <a:pt x="5005" y="17846"/>
                    <a:pt x="4789" y="19450"/>
                    <a:pt x="4462" y="19558"/>
                  </a:cubicBezTo>
                  <a:cubicBezTo>
                    <a:pt x="4191" y="19647"/>
                    <a:pt x="3349" y="19771"/>
                    <a:pt x="2590" y="19833"/>
                  </a:cubicBezTo>
                  <a:cubicBezTo>
                    <a:pt x="996" y="19965"/>
                    <a:pt x="190" y="20368"/>
                    <a:pt x="78" y="21091"/>
                  </a:cubicBezTo>
                  <a:lnTo>
                    <a:pt x="0" y="21600"/>
                  </a:lnTo>
                  <a:lnTo>
                    <a:pt x="20733" y="21600"/>
                  </a:lnTo>
                  <a:lnTo>
                    <a:pt x="21095" y="21091"/>
                  </a:lnTo>
                  <a:cubicBezTo>
                    <a:pt x="21600" y="20382"/>
                    <a:pt x="20777" y="19970"/>
                    <a:pt x="18583" y="19833"/>
                  </a:cubicBezTo>
                  <a:cubicBezTo>
                    <a:pt x="17582" y="19771"/>
                    <a:pt x="16629" y="19696"/>
                    <a:pt x="16467" y="19666"/>
                  </a:cubicBezTo>
                  <a:cubicBezTo>
                    <a:pt x="16304" y="19636"/>
                    <a:pt x="15930" y="17233"/>
                    <a:pt x="15635" y="14324"/>
                  </a:cubicBezTo>
                  <a:cubicBezTo>
                    <a:pt x="15211" y="10141"/>
                    <a:pt x="15213" y="8336"/>
                    <a:pt x="15646" y="5681"/>
                  </a:cubicBezTo>
                  <a:lnTo>
                    <a:pt x="16193" y="2326"/>
                  </a:lnTo>
                  <a:lnTo>
                    <a:pt x="17580" y="2087"/>
                  </a:lnTo>
                  <a:cubicBezTo>
                    <a:pt x="18344" y="1956"/>
                    <a:pt x="19525" y="1850"/>
                    <a:pt x="20207" y="1853"/>
                  </a:cubicBezTo>
                  <a:cubicBezTo>
                    <a:pt x="21426" y="1859"/>
                    <a:pt x="21440" y="1844"/>
                    <a:pt x="21089" y="929"/>
                  </a:cubicBezTo>
                  <a:lnTo>
                    <a:pt x="20733" y="0"/>
                  </a:lnTo>
                  <a:lnTo>
                    <a:pt x="10779" y="51"/>
                  </a:lnTo>
                  <a:cubicBezTo>
                    <a:pt x="5304" y="79"/>
                    <a:pt x="689" y="170"/>
                    <a:pt x="523" y="25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8" name="任意多边形: 形状 157"/>
            <p:cNvSpPr/>
            <p:nvPr/>
          </p:nvSpPr>
          <p:spPr>
            <a:xfrm>
              <a:off x="3251039" y="684228"/>
              <a:ext cx="120969" cy="130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99" extrusionOk="0">
                  <a:moveTo>
                    <a:pt x="16" y="109"/>
                  </a:moveTo>
                  <a:cubicBezTo>
                    <a:pt x="-24" y="169"/>
                    <a:pt x="13" y="1409"/>
                    <a:pt x="98" y="2864"/>
                  </a:cubicBezTo>
                  <a:lnTo>
                    <a:pt x="253" y="5509"/>
                  </a:lnTo>
                  <a:lnTo>
                    <a:pt x="1240" y="5686"/>
                  </a:lnTo>
                  <a:cubicBezTo>
                    <a:pt x="2167" y="5853"/>
                    <a:pt x="2227" y="5833"/>
                    <a:pt x="2229" y="5356"/>
                  </a:cubicBezTo>
                  <a:cubicBezTo>
                    <a:pt x="2231" y="5076"/>
                    <a:pt x="2355" y="4391"/>
                    <a:pt x="2504" y="3833"/>
                  </a:cubicBezTo>
                  <a:lnTo>
                    <a:pt x="2775" y="2818"/>
                  </a:lnTo>
                  <a:lnTo>
                    <a:pt x="5286" y="2686"/>
                  </a:lnTo>
                  <a:cubicBezTo>
                    <a:pt x="6667" y="2613"/>
                    <a:pt x="7885" y="2604"/>
                    <a:pt x="7993" y="2667"/>
                  </a:cubicBezTo>
                  <a:cubicBezTo>
                    <a:pt x="8101" y="2729"/>
                    <a:pt x="8190" y="6486"/>
                    <a:pt x="8190" y="11016"/>
                  </a:cubicBezTo>
                  <a:cubicBezTo>
                    <a:pt x="8190" y="20130"/>
                    <a:pt x="8221" y="19946"/>
                    <a:pt x="6678" y="19946"/>
                  </a:cubicBezTo>
                  <a:cubicBezTo>
                    <a:pt x="5705" y="19946"/>
                    <a:pt x="5080" y="20368"/>
                    <a:pt x="5030" y="21059"/>
                  </a:cubicBezTo>
                  <a:lnTo>
                    <a:pt x="4991" y="21599"/>
                  </a:lnTo>
                  <a:lnTo>
                    <a:pt x="16364" y="21599"/>
                  </a:lnTo>
                  <a:lnTo>
                    <a:pt x="16558" y="21090"/>
                  </a:lnTo>
                  <a:cubicBezTo>
                    <a:pt x="16830" y="20381"/>
                    <a:pt x="16388" y="19969"/>
                    <a:pt x="15209" y="19832"/>
                  </a:cubicBezTo>
                  <a:cubicBezTo>
                    <a:pt x="13392" y="19621"/>
                    <a:pt x="13503" y="20258"/>
                    <a:pt x="13672" y="11014"/>
                  </a:cubicBezTo>
                  <a:cubicBezTo>
                    <a:pt x="13756" y="6457"/>
                    <a:pt x="13874" y="2682"/>
                    <a:pt x="13935" y="2626"/>
                  </a:cubicBezTo>
                  <a:cubicBezTo>
                    <a:pt x="13996" y="2569"/>
                    <a:pt x="15153" y="2550"/>
                    <a:pt x="16508" y="2583"/>
                  </a:cubicBezTo>
                  <a:lnTo>
                    <a:pt x="18970" y="2643"/>
                  </a:lnTo>
                  <a:lnTo>
                    <a:pt x="19032" y="3635"/>
                  </a:lnTo>
                  <a:cubicBezTo>
                    <a:pt x="19139" y="5325"/>
                    <a:pt x="19450" y="5839"/>
                    <a:pt x="20367" y="5839"/>
                  </a:cubicBezTo>
                  <a:cubicBezTo>
                    <a:pt x="21355" y="5839"/>
                    <a:pt x="21379" y="5769"/>
                    <a:pt x="21489" y="2534"/>
                  </a:cubicBezTo>
                  <a:lnTo>
                    <a:pt x="21576" y="1"/>
                  </a:lnTo>
                  <a:lnTo>
                    <a:pt x="10833" y="0"/>
                  </a:lnTo>
                  <a:cubicBezTo>
                    <a:pt x="4924" y="-1"/>
                    <a:pt x="56" y="48"/>
                    <a:pt x="16" y="10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19" name="任意多边形: 形状 158"/>
            <p:cNvSpPr/>
            <p:nvPr/>
          </p:nvSpPr>
          <p:spPr>
            <a:xfrm>
              <a:off x="3377997" y="684220"/>
              <a:ext cx="139616" cy="134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529" extrusionOk="0">
                  <a:moveTo>
                    <a:pt x="138" y="245"/>
                  </a:moveTo>
                  <a:cubicBezTo>
                    <a:pt x="-91" y="484"/>
                    <a:pt x="-21" y="1495"/>
                    <a:pt x="244" y="1770"/>
                  </a:cubicBezTo>
                  <a:cubicBezTo>
                    <a:pt x="379" y="1911"/>
                    <a:pt x="724" y="1980"/>
                    <a:pt x="1011" y="1923"/>
                  </a:cubicBezTo>
                  <a:cubicBezTo>
                    <a:pt x="2151" y="1697"/>
                    <a:pt x="2138" y="1613"/>
                    <a:pt x="2255" y="9431"/>
                  </a:cubicBezTo>
                  <a:cubicBezTo>
                    <a:pt x="2373" y="17275"/>
                    <a:pt x="2353" y="17139"/>
                    <a:pt x="3635" y="18820"/>
                  </a:cubicBezTo>
                  <a:cubicBezTo>
                    <a:pt x="4546" y="20014"/>
                    <a:pt x="6448" y="20907"/>
                    <a:pt x="8966" y="21321"/>
                  </a:cubicBezTo>
                  <a:cubicBezTo>
                    <a:pt x="10658" y="21600"/>
                    <a:pt x="11050" y="21599"/>
                    <a:pt x="12444" y="21311"/>
                  </a:cubicBezTo>
                  <a:cubicBezTo>
                    <a:pt x="15427" y="20694"/>
                    <a:pt x="16439" y="20235"/>
                    <a:pt x="17253" y="19128"/>
                  </a:cubicBezTo>
                  <a:cubicBezTo>
                    <a:pt x="18838" y="16976"/>
                    <a:pt x="18887" y="16718"/>
                    <a:pt x="19078" y="9706"/>
                  </a:cubicBezTo>
                  <a:cubicBezTo>
                    <a:pt x="19172" y="6245"/>
                    <a:pt x="19315" y="3077"/>
                    <a:pt x="19395" y="2666"/>
                  </a:cubicBezTo>
                  <a:cubicBezTo>
                    <a:pt x="19528" y="1989"/>
                    <a:pt x="19617" y="1910"/>
                    <a:pt x="20360" y="1813"/>
                  </a:cubicBezTo>
                  <a:cubicBezTo>
                    <a:pt x="21113" y="1715"/>
                    <a:pt x="21192" y="1642"/>
                    <a:pt x="21344" y="907"/>
                  </a:cubicBezTo>
                  <a:lnTo>
                    <a:pt x="21509" y="107"/>
                  </a:lnTo>
                  <a:lnTo>
                    <a:pt x="18162" y="107"/>
                  </a:lnTo>
                  <a:cubicBezTo>
                    <a:pt x="14637" y="107"/>
                    <a:pt x="14323" y="186"/>
                    <a:pt x="14323" y="1083"/>
                  </a:cubicBezTo>
                  <a:cubicBezTo>
                    <a:pt x="14323" y="1656"/>
                    <a:pt x="14388" y="1701"/>
                    <a:pt x="15631" y="1981"/>
                  </a:cubicBezTo>
                  <a:cubicBezTo>
                    <a:pt x="16182" y="2106"/>
                    <a:pt x="16664" y="2287"/>
                    <a:pt x="16703" y="2384"/>
                  </a:cubicBezTo>
                  <a:cubicBezTo>
                    <a:pt x="16818" y="2675"/>
                    <a:pt x="16784" y="12897"/>
                    <a:pt x="16663" y="14500"/>
                  </a:cubicBezTo>
                  <a:cubicBezTo>
                    <a:pt x="16451" y="17295"/>
                    <a:pt x="15323" y="18131"/>
                    <a:pt x="11765" y="18131"/>
                  </a:cubicBezTo>
                  <a:cubicBezTo>
                    <a:pt x="9446" y="18131"/>
                    <a:pt x="8435" y="17724"/>
                    <a:pt x="7629" y="16463"/>
                  </a:cubicBezTo>
                  <a:lnTo>
                    <a:pt x="7058" y="15572"/>
                  </a:lnTo>
                  <a:lnTo>
                    <a:pt x="7058" y="8898"/>
                  </a:lnTo>
                  <a:cubicBezTo>
                    <a:pt x="7058" y="1586"/>
                    <a:pt x="7016" y="1827"/>
                    <a:pt x="8286" y="1813"/>
                  </a:cubicBezTo>
                  <a:cubicBezTo>
                    <a:pt x="9590" y="1799"/>
                    <a:pt x="9662" y="1740"/>
                    <a:pt x="9478" y="831"/>
                  </a:cubicBezTo>
                  <a:lnTo>
                    <a:pt x="9309" y="0"/>
                  </a:lnTo>
                  <a:lnTo>
                    <a:pt x="4794" y="49"/>
                  </a:lnTo>
                  <a:cubicBezTo>
                    <a:pt x="2310" y="77"/>
                    <a:pt x="215" y="165"/>
                    <a:pt x="138" y="24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0" name="任意多边形: 形状 159"/>
            <p:cNvSpPr/>
            <p:nvPr/>
          </p:nvSpPr>
          <p:spPr>
            <a:xfrm>
              <a:off x="3521334" y="684680"/>
              <a:ext cx="121800" cy="12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2" h="21567" extrusionOk="0">
                  <a:moveTo>
                    <a:pt x="0" y="126"/>
                  </a:moveTo>
                  <a:cubicBezTo>
                    <a:pt x="10" y="238"/>
                    <a:pt x="19" y="1397"/>
                    <a:pt x="19" y="2703"/>
                  </a:cubicBezTo>
                  <a:cubicBezTo>
                    <a:pt x="19" y="4009"/>
                    <a:pt x="84" y="5235"/>
                    <a:pt x="162" y="5427"/>
                  </a:cubicBezTo>
                  <a:cubicBezTo>
                    <a:pt x="359" y="5909"/>
                    <a:pt x="2029" y="5909"/>
                    <a:pt x="2226" y="5427"/>
                  </a:cubicBezTo>
                  <a:cubicBezTo>
                    <a:pt x="2304" y="5235"/>
                    <a:pt x="2317" y="4614"/>
                    <a:pt x="2255" y="4047"/>
                  </a:cubicBezTo>
                  <a:cubicBezTo>
                    <a:pt x="2192" y="3480"/>
                    <a:pt x="2219" y="2907"/>
                    <a:pt x="2314" y="2773"/>
                  </a:cubicBezTo>
                  <a:cubicBezTo>
                    <a:pt x="2494" y="2519"/>
                    <a:pt x="7258" y="2377"/>
                    <a:pt x="7895" y="2607"/>
                  </a:cubicBezTo>
                  <a:cubicBezTo>
                    <a:pt x="8193" y="2714"/>
                    <a:pt x="8224" y="3462"/>
                    <a:pt x="8112" y="7843"/>
                  </a:cubicBezTo>
                  <a:cubicBezTo>
                    <a:pt x="8040" y="10654"/>
                    <a:pt x="7947" y="14432"/>
                    <a:pt x="7904" y="16238"/>
                  </a:cubicBezTo>
                  <a:cubicBezTo>
                    <a:pt x="7834" y="19235"/>
                    <a:pt x="7789" y="19529"/>
                    <a:pt x="7388" y="19602"/>
                  </a:cubicBezTo>
                  <a:cubicBezTo>
                    <a:pt x="7147" y="19647"/>
                    <a:pt x="6679" y="19734"/>
                    <a:pt x="6349" y="19797"/>
                  </a:cubicBezTo>
                  <a:cubicBezTo>
                    <a:pt x="5458" y="19965"/>
                    <a:pt x="4918" y="20416"/>
                    <a:pt x="4874" y="21026"/>
                  </a:cubicBezTo>
                  <a:lnTo>
                    <a:pt x="4836" y="21567"/>
                  </a:lnTo>
                  <a:lnTo>
                    <a:pt x="16112" y="21567"/>
                  </a:lnTo>
                  <a:lnTo>
                    <a:pt x="16306" y="21057"/>
                  </a:lnTo>
                  <a:cubicBezTo>
                    <a:pt x="16572" y="20352"/>
                    <a:pt x="16119" y="19911"/>
                    <a:pt x="15129" y="19911"/>
                  </a:cubicBezTo>
                  <a:cubicBezTo>
                    <a:pt x="14684" y="19911"/>
                    <a:pt x="14115" y="19808"/>
                    <a:pt x="13865" y="19682"/>
                  </a:cubicBezTo>
                  <a:cubicBezTo>
                    <a:pt x="13428" y="19462"/>
                    <a:pt x="13411" y="19133"/>
                    <a:pt x="13411" y="11082"/>
                  </a:cubicBezTo>
                  <a:cubicBezTo>
                    <a:pt x="13411" y="6366"/>
                    <a:pt x="13503" y="2657"/>
                    <a:pt x="13622" y="2588"/>
                  </a:cubicBezTo>
                  <a:cubicBezTo>
                    <a:pt x="13896" y="2429"/>
                    <a:pt x="18870" y="2713"/>
                    <a:pt x="18819" y="2885"/>
                  </a:cubicBezTo>
                  <a:cubicBezTo>
                    <a:pt x="18798" y="2957"/>
                    <a:pt x="18901" y="3637"/>
                    <a:pt x="19049" y="4396"/>
                  </a:cubicBezTo>
                  <a:lnTo>
                    <a:pt x="19318" y="5776"/>
                  </a:lnTo>
                  <a:lnTo>
                    <a:pt x="21164" y="5776"/>
                  </a:lnTo>
                  <a:lnTo>
                    <a:pt x="21051" y="4727"/>
                  </a:lnTo>
                  <a:cubicBezTo>
                    <a:pt x="20989" y="4150"/>
                    <a:pt x="21096" y="3042"/>
                    <a:pt x="21290" y="2264"/>
                  </a:cubicBezTo>
                  <a:cubicBezTo>
                    <a:pt x="21484" y="1486"/>
                    <a:pt x="21588" y="689"/>
                    <a:pt x="21522" y="494"/>
                  </a:cubicBezTo>
                  <a:cubicBezTo>
                    <a:pt x="21415" y="177"/>
                    <a:pt x="20262" y="127"/>
                    <a:pt x="10691" y="31"/>
                  </a:cubicBezTo>
                  <a:cubicBezTo>
                    <a:pt x="4267" y="-33"/>
                    <a:pt x="-12" y="5"/>
                    <a:pt x="0" y="12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1" name="任意多边形: 形状 160"/>
            <p:cNvSpPr/>
            <p:nvPr/>
          </p:nvSpPr>
          <p:spPr>
            <a:xfrm>
              <a:off x="3649835" y="683915"/>
              <a:ext cx="103629" cy="1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3" h="21343" extrusionOk="0">
                  <a:moveTo>
                    <a:pt x="203" y="460"/>
                  </a:moveTo>
                  <a:cubicBezTo>
                    <a:pt x="121" y="627"/>
                    <a:pt x="32" y="989"/>
                    <a:pt x="5" y="1264"/>
                  </a:cubicBezTo>
                  <a:cubicBezTo>
                    <a:pt x="-37" y="1701"/>
                    <a:pt x="140" y="1795"/>
                    <a:pt x="1428" y="2018"/>
                  </a:cubicBezTo>
                  <a:cubicBezTo>
                    <a:pt x="2237" y="2158"/>
                    <a:pt x="2918" y="2288"/>
                    <a:pt x="2941" y="2306"/>
                  </a:cubicBezTo>
                  <a:cubicBezTo>
                    <a:pt x="2964" y="2325"/>
                    <a:pt x="3039" y="6090"/>
                    <a:pt x="3106" y="10673"/>
                  </a:cubicBezTo>
                  <a:cubicBezTo>
                    <a:pt x="3239" y="19654"/>
                    <a:pt x="3261" y="19495"/>
                    <a:pt x="1807" y="19926"/>
                  </a:cubicBezTo>
                  <a:cubicBezTo>
                    <a:pt x="1421" y="20041"/>
                    <a:pt x="1138" y="20314"/>
                    <a:pt x="1108" y="20602"/>
                  </a:cubicBezTo>
                  <a:lnTo>
                    <a:pt x="1057" y="21085"/>
                  </a:lnTo>
                  <a:lnTo>
                    <a:pt x="11038" y="21248"/>
                  </a:lnTo>
                  <a:cubicBezTo>
                    <a:pt x="20472" y="21403"/>
                    <a:pt x="21016" y="21391"/>
                    <a:pt x="20988" y="21034"/>
                  </a:cubicBezTo>
                  <a:cubicBezTo>
                    <a:pt x="20972" y="20826"/>
                    <a:pt x="21097" y="19576"/>
                    <a:pt x="21266" y="18257"/>
                  </a:cubicBezTo>
                  <a:cubicBezTo>
                    <a:pt x="21563" y="15941"/>
                    <a:pt x="21555" y="15855"/>
                    <a:pt x="21024" y="15723"/>
                  </a:cubicBezTo>
                  <a:cubicBezTo>
                    <a:pt x="20003" y="15471"/>
                    <a:pt x="19425" y="15950"/>
                    <a:pt x="19031" y="17377"/>
                  </a:cubicBezTo>
                  <a:cubicBezTo>
                    <a:pt x="18665" y="18703"/>
                    <a:pt x="18648" y="18720"/>
                    <a:pt x="17699" y="18750"/>
                  </a:cubicBezTo>
                  <a:cubicBezTo>
                    <a:pt x="17171" y="18766"/>
                    <a:pt x="15178" y="18840"/>
                    <a:pt x="13270" y="18913"/>
                  </a:cubicBezTo>
                  <a:lnTo>
                    <a:pt x="9800" y="19045"/>
                  </a:lnTo>
                  <a:lnTo>
                    <a:pt x="9489" y="17811"/>
                  </a:lnTo>
                  <a:cubicBezTo>
                    <a:pt x="9308" y="17092"/>
                    <a:pt x="9235" y="15524"/>
                    <a:pt x="9313" y="14055"/>
                  </a:cubicBezTo>
                  <a:lnTo>
                    <a:pt x="9449" y="11533"/>
                  </a:lnTo>
                  <a:lnTo>
                    <a:pt x="12596" y="11533"/>
                  </a:lnTo>
                  <a:cubicBezTo>
                    <a:pt x="14327" y="11533"/>
                    <a:pt x="15779" y="11605"/>
                    <a:pt x="15822" y="11694"/>
                  </a:cubicBezTo>
                  <a:cubicBezTo>
                    <a:pt x="15864" y="11782"/>
                    <a:pt x="15965" y="12289"/>
                    <a:pt x="16044" y="12821"/>
                  </a:cubicBezTo>
                  <a:cubicBezTo>
                    <a:pt x="16185" y="13761"/>
                    <a:pt x="16220" y="13791"/>
                    <a:pt x="17358" y="13960"/>
                  </a:cubicBezTo>
                  <a:lnTo>
                    <a:pt x="18527" y="14134"/>
                  </a:lnTo>
                  <a:lnTo>
                    <a:pt x="18527" y="7025"/>
                  </a:lnTo>
                  <a:lnTo>
                    <a:pt x="17427" y="7025"/>
                  </a:lnTo>
                  <a:cubicBezTo>
                    <a:pt x="16398" y="7025"/>
                    <a:pt x="16317" y="7070"/>
                    <a:pt x="16185" y="7723"/>
                  </a:cubicBezTo>
                  <a:cubicBezTo>
                    <a:pt x="15869" y="9275"/>
                    <a:pt x="15963" y="9199"/>
                    <a:pt x="14194" y="9324"/>
                  </a:cubicBezTo>
                  <a:cubicBezTo>
                    <a:pt x="13282" y="9389"/>
                    <a:pt x="11841" y="9374"/>
                    <a:pt x="10992" y="9291"/>
                  </a:cubicBezTo>
                  <a:lnTo>
                    <a:pt x="9449" y="9141"/>
                  </a:lnTo>
                  <a:lnTo>
                    <a:pt x="9313" y="7171"/>
                  </a:lnTo>
                  <a:cubicBezTo>
                    <a:pt x="9238" y="6087"/>
                    <a:pt x="9318" y="4597"/>
                    <a:pt x="9490" y="3859"/>
                  </a:cubicBezTo>
                  <a:lnTo>
                    <a:pt x="9803" y="2517"/>
                  </a:lnTo>
                  <a:lnTo>
                    <a:pt x="12858" y="2413"/>
                  </a:lnTo>
                  <a:cubicBezTo>
                    <a:pt x="14689" y="2350"/>
                    <a:pt x="16382" y="2404"/>
                    <a:pt x="17083" y="2548"/>
                  </a:cubicBezTo>
                  <a:cubicBezTo>
                    <a:pt x="18160" y="2769"/>
                    <a:pt x="18252" y="2844"/>
                    <a:pt x="18252" y="3498"/>
                  </a:cubicBezTo>
                  <a:cubicBezTo>
                    <a:pt x="18252" y="4730"/>
                    <a:pt x="18684" y="5308"/>
                    <a:pt x="19605" y="5308"/>
                  </a:cubicBezTo>
                  <a:cubicBezTo>
                    <a:pt x="20054" y="5308"/>
                    <a:pt x="20490" y="5220"/>
                    <a:pt x="20575" y="5113"/>
                  </a:cubicBezTo>
                  <a:cubicBezTo>
                    <a:pt x="20660" y="5006"/>
                    <a:pt x="20859" y="3929"/>
                    <a:pt x="21018" y="2718"/>
                  </a:cubicBezTo>
                  <a:cubicBezTo>
                    <a:pt x="21285" y="694"/>
                    <a:pt x="21268" y="495"/>
                    <a:pt x="20812" y="233"/>
                  </a:cubicBezTo>
                  <a:cubicBezTo>
                    <a:pt x="20062" y="-197"/>
                    <a:pt x="420" y="20"/>
                    <a:pt x="203" y="46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2" name="任意多边形: 形状 161"/>
            <p:cNvSpPr/>
            <p:nvPr/>
          </p:nvSpPr>
          <p:spPr>
            <a:xfrm>
              <a:off x="1809821" y="731654"/>
              <a:ext cx="54533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832" y="3585"/>
                  </a:moveTo>
                  <a:cubicBezTo>
                    <a:pt x="-85" y="8480"/>
                    <a:pt x="-245" y="13176"/>
                    <a:pt x="359" y="17485"/>
                  </a:cubicBezTo>
                  <a:lnTo>
                    <a:pt x="935" y="21600"/>
                  </a:lnTo>
                  <a:lnTo>
                    <a:pt x="21355" y="19311"/>
                  </a:lnTo>
                  <a:lnTo>
                    <a:pt x="21355" y="0"/>
                  </a:lnTo>
                  <a:lnTo>
                    <a:pt x="11366" y="340"/>
                  </a:lnTo>
                  <a:cubicBezTo>
                    <a:pt x="2051" y="657"/>
                    <a:pt x="1340" y="877"/>
                    <a:pt x="832" y="358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3" name="任意多边形: 形状 162"/>
            <p:cNvSpPr/>
            <p:nvPr/>
          </p:nvSpPr>
          <p:spPr>
            <a:xfrm>
              <a:off x="0" y="0"/>
              <a:ext cx="957312" cy="958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1" extrusionOk="0">
                  <a:moveTo>
                    <a:pt x="10561" y="307"/>
                  </a:moveTo>
                  <a:cubicBezTo>
                    <a:pt x="10437" y="307"/>
                    <a:pt x="10334" y="308"/>
                    <a:pt x="10275" y="311"/>
                  </a:cubicBezTo>
                  <a:cubicBezTo>
                    <a:pt x="9591" y="347"/>
                    <a:pt x="8850" y="459"/>
                    <a:pt x="8217" y="623"/>
                  </a:cubicBezTo>
                  <a:cubicBezTo>
                    <a:pt x="8103" y="652"/>
                    <a:pt x="7993" y="680"/>
                    <a:pt x="7974" y="685"/>
                  </a:cubicBezTo>
                  <a:cubicBezTo>
                    <a:pt x="7903" y="703"/>
                    <a:pt x="7657" y="779"/>
                    <a:pt x="7522" y="824"/>
                  </a:cubicBezTo>
                  <a:cubicBezTo>
                    <a:pt x="7226" y="923"/>
                    <a:pt x="7128" y="960"/>
                    <a:pt x="6985" y="1025"/>
                  </a:cubicBezTo>
                  <a:cubicBezTo>
                    <a:pt x="6903" y="1063"/>
                    <a:pt x="6762" y="1121"/>
                    <a:pt x="6672" y="1155"/>
                  </a:cubicBezTo>
                  <a:cubicBezTo>
                    <a:pt x="6002" y="1403"/>
                    <a:pt x="5002" y="1992"/>
                    <a:pt x="4303" y="2549"/>
                  </a:cubicBezTo>
                  <a:cubicBezTo>
                    <a:pt x="4009" y="2784"/>
                    <a:pt x="3914" y="2866"/>
                    <a:pt x="3622" y="3137"/>
                  </a:cubicBezTo>
                  <a:cubicBezTo>
                    <a:pt x="3025" y="3689"/>
                    <a:pt x="2421" y="4406"/>
                    <a:pt x="2074" y="4970"/>
                  </a:cubicBezTo>
                  <a:cubicBezTo>
                    <a:pt x="2000" y="5090"/>
                    <a:pt x="1898" y="5254"/>
                    <a:pt x="1848" y="5335"/>
                  </a:cubicBezTo>
                  <a:cubicBezTo>
                    <a:pt x="1571" y="5783"/>
                    <a:pt x="1480" y="5942"/>
                    <a:pt x="1363" y="6180"/>
                  </a:cubicBezTo>
                  <a:cubicBezTo>
                    <a:pt x="1292" y="6325"/>
                    <a:pt x="1225" y="6476"/>
                    <a:pt x="1213" y="6514"/>
                  </a:cubicBezTo>
                  <a:cubicBezTo>
                    <a:pt x="1201" y="6552"/>
                    <a:pt x="1157" y="6666"/>
                    <a:pt x="1114" y="6767"/>
                  </a:cubicBezTo>
                  <a:cubicBezTo>
                    <a:pt x="1072" y="6868"/>
                    <a:pt x="1005" y="7035"/>
                    <a:pt x="967" y="7138"/>
                  </a:cubicBezTo>
                  <a:cubicBezTo>
                    <a:pt x="929" y="7241"/>
                    <a:pt x="869" y="7398"/>
                    <a:pt x="834" y="7488"/>
                  </a:cubicBezTo>
                  <a:cubicBezTo>
                    <a:pt x="799" y="7578"/>
                    <a:pt x="748" y="7739"/>
                    <a:pt x="721" y="7845"/>
                  </a:cubicBezTo>
                  <a:cubicBezTo>
                    <a:pt x="694" y="7951"/>
                    <a:pt x="642" y="8145"/>
                    <a:pt x="605" y="8275"/>
                  </a:cubicBezTo>
                  <a:cubicBezTo>
                    <a:pt x="467" y="8758"/>
                    <a:pt x="369" y="9360"/>
                    <a:pt x="311" y="10074"/>
                  </a:cubicBezTo>
                  <a:cubicBezTo>
                    <a:pt x="288" y="10351"/>
                    <a:pt x="288" y="11251"/>
                    <a:pt x="311" y="11531"/>
                  </a:cubicBezTo>
                  <a:cubicBezTo>
                    <a:pt x="336" y="11848"/>
                    <a:pt x="365" y="12096"/>
                    <a:pt x="405" y="12321"/>
                  </a:cubicBezTo>
                  <a:cubicBezTo>
                    <a:pt x="424" y="12431"/>
                    <a:pt x="454" y="12615"/>
                    <a:pt x="472" y="12730"/>
                  </a:cubicBezTo>
                  <a:cubicBezTo>
                    <a:pt x="563" y="13305"/>
                    <a:pt x="779" y="14055"/>
                    <a:pt x="1030" y="14662"/>
                  </a:cubicBezTo>
                  <a:cubicBezTo>
                    <a:pt x="1314" y="15351"/>
                    <a:pt x="1496" y="15718"/>
                    <a:pt x="1826" y="16264"/>
                  </a:cubicBezTo>
                  <a:cubicBezTo>
                    <a:pt x="2565" y="17488"/>
                    <a:pt x="3654" y="18634"/>
                    <a:pt x="4859" y="19459"/>
                  </a:cubicBezTo>
                  <a:cubicBezTo>
                    <a:pt x="5043" y="19584"/>
                    <a:pt x="5467" y="19859"/>
                    <a:pt x="5477" y="19859"/>
                  </a:cubicBezTo>
                  <a:cubicBezTo>
                    <a:pt x="5480" y="19859"/>
                    <a:pt x="5526" y="19882"/>
                    <a:pt x="5578" y="19912"/>
                  </a:cubicBezTo>
                  <a:cubicBezTo>
                    <a:pt x="6126" y="20219"/>
                    <a:pt x="6467" y="20379"/>
                    <a:pt x="7150" y="20651"/>
                  </a:cubicBezTo>
                  <a:cubicBezTo>
                    <a:pt x="7243" y="20688"/>
                    <a:pt x="7381" y="20737"/>
                    <a:pt x="7456" y="20759"/>
                  </a:cubicBezTo>
                  <a:cubicBezTo>
                    <a:pt x="7530" y="20781"/>
                    <a:pt x="7690" y="20832"/>
                    <a:pt x="7810" y="20871"/>
                  </a:cubicBezTo>
                  <a:cubicBezTo>
                    <a:pt x="8259" y="21016"/>
                    <a:pt x="9034" y="21169"/>
                    <a:pt x="9677" y="21239"/>
                  </a:cubicBezTo>
                  <a:cubicBezTo>
                    <a:pt x="10387" y="21316"/>
                    <a:pt x="11206" y="21316"/>
                    <a:pt x="11916" y="21239"/>
                  </a:cubicBezTo>
                  <a:cubicBezTo>
                    <a:pt x="12582" y="21167"/>
                    <a:pt x="13145" y="21054"/>
                    <a:pt x="13793" y="20862"/>
                  </a:cubicBezTo>
                  <a:cubicBezTo>
                    <a:pt x="13907" y="20827"/>
                    <a:pt x="14069" y="20781"/>
                    <a:pt x="14151" y="20759"/>
                  </a:cubicBezTo>
                  <a:cubicBezTo>
                    <a:pt x="14233" y="20737"/>
                    <a:pt x="14371" y="20688"/>
                    <a:pt x="14457" y="20650"/>
                  </a:cubicBezTo>
                  <a:cubicBezTo>
                    <a:pt x="14543" y="20613"/>
                    <a:pt x="14688" y="20557"/>
                    <a:pt x="14779" y="20525"/>
                  </a:cubicBezTo>
                  <a:cubicBezTo>
                    <a:pt x="14995" y="20451"/>
                    <a:pt x="15357" y="20284"/>
                    <a:pt x="15585" y="20153"/>
                  </a:cubicBezTo>
                  <a:cubicBezTo>
                    <a:pt x="15685" y="20096"/>
                    <a:pt x="15839" y="20008"/>
                    <a:pt x="15927" y="19959"/>
                  </a:cubicBezTo>
                  <a:cubicBezTo>
                    <a:pt x="16015" y="19909"/>
                    <a:pt x="16106" y="19858"/>
                    <a:pt x="16129" y="19844"/>
                  </a:cubicBezTo>
                  <a:cubicBezTo>
                    <a:pt x="16460" y="19655"/>
                    <a:pt x="17013" y="19274"/>
                    <a:pt x="17345" y="19006"/>
                  </a:cubicBezTo>
                  <a:cubicBezTo>
                    <a:pt x="17823" y="18620"/>
                    <a:pt x="18413" y="18068"/>
                    <a:pt x="18630" y="17805"/>
                  </a:cubicBezTo>
                  <a:cubicBezTo>
                    <a:pt x="18715" y="17702"/>
                    <a:pt x="18828" y="17564"/>
                    <a:pt x="18882" y="17499"/>
                  </a:cubicBezTo>
                  <a:cubicBezTo>
                    <a:pt x="18936" y="17434"/>
                    <a:pt x="19024" y="17325"/>
                    <a:pt x="19078" y="17256"/>
                  </a:cubicBezTo>
                  <a:cubicBezTo>
                    <a:pt x="19131" y="17187"/>
                    <a:pt x="19229" y="17065"/>
                    <a:pt x="19294" y="16985"/>
                  </a:cubicBezTo>
                  <a:cubicBezTo>
                    <a:pt x="19359" y="16905"/>
                    <a:pt x="19472" y="16742"/>
                    <a:pt x="19545" y="16624"/>
                  </a:cubicBezTo>
                  <a:cubicBezTo>
                    <a:pt x="19617" y="16506"/>
                    <a:pt x="19717" y="16344"/>
                    <a:pt x="19767" y="16264"/>
                  </a:cubicBezTo>
                  <a:cubicBezTo>
                    <a:pt x="19817" y="16184"/>
                    <a:pt x="19878" y="16081"/>
                    <a:pt x="19903" y="16035"/>
                  </a:cubicBezTo>
                  <a:cubicBezTo>
                    <a:pt x="19928" y="15989"/>
                    <a:pt x="19953" y="15945"/>
                    <a:pt x="19959" y="15938"/>
                  </a:cubicBezTo>
                  <a:cubicBezTo>
                    <a:pt x="19994" y="15889"/>
                    <a:pt x="20266" y="15357"/>
                    <a:pt x="20346" y="15181"/>
                  </a:cubicBezTo>
                  <a:cubicBezTo>
                    <a:pt x="20557" y="14716"/>
                    <a:pt x="20770" y="14147"/>
                    <a:pt x="20884" y="13745"/>
                  </a:cubicBezTo>
                  <a:cubicBezTo>
                    <a:pt x="20897" y="13699"/>
                    <a:pt x="20916" y="13633"/>
                    <a:pt x="20926" y="13599"/>
                  </a:cubicBezTo>
                  <a:cubicBezTo>
                    <a:pt x="21028" y="13260"/>
                    <a:pt x="21157" y="12620"/>
                    <a:pt x="21217" y="12162"/>
                  </a:cubicBezTo>
                  <a:cubicBezTo>
                    <a:pt x="21228" y="12071"/>
                    <a:pt x="21251" y="11906"/>
                    <a:pt x="21266" y="11795"/>
                  </a:cubicBezTo>
                  <a:cubicBezTo>
                    <a:pt x="21310" y="11478"/>
                    <a:pt x="21328" y="10888"/>
                    <a:pt x="21309" y="10422"/>
                  </a:cubicBezTo>
                  <a:cubicBezTo>
                    <a:pt x="21272" y="9525"/>
                    <a:pt x="21089" y="8483"/>
                    <a:pt x="20820" y="7652"/>
                  </a:cubicBezTo>
                  <a:lnTo>
                    <a:pt x="20744" y="7416"/>
                  </a:lnTo>
                  <a:cubicBezTo>
                    <a:pt x="20689" y="7243"/>
                    <a:pt x="20510" y="6785"/>
                    <a:pt x="20429" y="6604"/>
                  </a:cubicBezTo>
                  <a:cubicBezTo>
                    <a:pt x="20048" y="5761"/>
                    <a:pt x="19703" y="5172"/>
                    <a:pt x="19193" y="4494"/>
                  </a:cubicBezTo>
                  <a:cubicBezTo>
                    <a:pt x="18653" y="3775"/>
                    <a:pt x="17990" y="3101"/>
                    <a:pt x="17262" y="2529"/>
                  </a:cubicBezTo>
                  <a:cubicBezTo>
                    <a:pt x="16811" y="2175"/>
                    <a:pt x="16194" y="1771"/>
                    <a:pt x="15790" y="1567"/>
                  </a:cubicBezTo>
                  <a:cubicBezTo>
                    <a:pt x="15056" y="1195"/>
                    <a:pt x="14769" y="1067"/>
                    <a:pt x="14300" y="902"/>
                  </a:cubicBezTo>
                  <a:cubicBezTo>
                    <a:pt x="14125" y="841"/>
                    <a:pt x="14100" y="832"/>
                    <a:pt x="13918" y="780"/>
                  </a:cubicBezTo>
                  <a:cubicBezTo>
                    <a:pt x="13827" y="753"/>
                    <a:pt x="13702" y="715"/>
                    <a:pt x="13640" y="696"/>
                  </a:cubicBezTo>
                  <a:cubicBezTo>
                    <a:pt x="13151" y="541"/>
                    <a:pt x="12374" y="399"/>
                    <a:pt x="11672" y="336"/>
                  </a:cubicBezTo>
                  <a:cubicBezTo>
                    <a:pt x="11499" y="320"/>
                    <a:pt x="10933" y="307"/>
                    <a:pt x="10561" y="307"/>
                  </a:cubicBezTo>
                  <a:close/>
                  <a:moveTo>
                    <a:pt x="10747" y="0"/>
                  </a:moveTo>
                  <a:cubicBezTo>
                    <a:pt x="10931" y="-1"/>
                    <a:pt x="11125" y="5"/>
                    <a:pt x="11360" y="18"/>
                  </a:cubicBezTo>
                  <a:cubicBezTo>
                    <a:pt x="11818" y="43"/>
                    <a:pt x="12125" y="76"/>
                    <a:pt x="12548" y="144"/>
                  </a:cubicBezTo>
                  <a:cubicBezTo>
                    <a:pt x="12817" y="187"/>
                    <a:pt x="13189" y="264"/>
                    <a:pt x="13445" y="331"/>
                  </a:cubicBezTo>
                  <a:cubicBezTo>
                    <a:pt x="13560" y="361"/>
                    <a:pt x="13669" y="389"/>
                    <a:pt x="13688" y="394"/>
                  </a:cubicBezTo>
                  <a:cubicBezTo>
                    <a:pt x="13995" y="470"/>
                    <a:pt x="14655" y="702"/>
                    <a:pt x="15058" y="876"/>
                  </a:cubicBezTo>
                  <a:cubicBezTo>
                    <a:pt x="15487" y="1061"/>
                    <a:pt x="16101" y="1377"/>
                    <a:pt x="16393" y="1564"/>
                  </a:cubicBezTo>
                  <a:cubicBezTo>
                    <a:pt x="16423" y="1584"/>
                    <a:pt x="16459" y="1606"/>
                    <a:pt x="16473" y="1614"/>
                  </a:cubicBezTo>
                  <a:cubicBezTo>
                    <a:pt x="16677" y="1731"/>
                    <a:pt x="17175" y="2080"/>
                    <a:pt x="17470" y="2313"/>
                  </a:cubicBezTo>
                  <a:cubicBezTo>
                    <a:pt x="18745" y="3321"/>
                    <a:pt x="19698" y="4488"/>
                    <a:pt x="20479" y="5997"/>
                  </a:cubicBezTo>
                  <a:cubicBezTo>
                    <a:pt x="20695" y="6413"/>
                    <a:pt x="21029" y="7250"/>
                    <a:pt x="21146" y="7669"/>
                  </a:cubicBezTo>
                  <a:cubicBezTo>
                    <a:pt x="21474" y="8835"/>
                    <a:pt x="21599" y="9697"/>
                    <a:pt x="21600" y="10795"/>
                  </a:cubicBezTo>
                  <a:cubicBezTo>
                    <a:pt x="21600" y="12002"/>
                    <a:pt x="21424" y="13099"/>
                    <a:pt x="21048" y="14224"/>
                  </a:cubicBezTo>
                  <a:cubicBezTo>
                    <a:pt x="20969" y="14461"/>
                    <a:pt x="20940" y="14537"/>
                    <a:pt x="20741" y="15047"/>
                  </a:cubicBezTo>
                  <a:cubicBezTo>
                    <a:pt x="20458" y="15771"/>
                    <a:pt x="19750" y="16926"/>
                    <a:pt x="19139" y="17659"/>
                  </a:cubicBezTo>
                  <a:cubicBezTo>
                    <a:pt x="18723" y="18158"/>
                    <a:pt x="18110" y="18785"/>
                    <a:pt x="17808" y="19022"/>
                  </a:cubicBezTo>
                  <a:cubicBezTo>
                    <a:pt x="17498" y="19264"/>
                    <a:pt x="17427" y="19322"/>
                    <a:pt x="17334" y="19406"/>
                  </a:cubicBezTo>
                  <a:cubicBezTo>
                    <a:pt x="17286" y="19450"/>
                    <a:pt x="17157" y="19543"/>
                    <a:pt x="17049" y="19614"/>
                  </a:cubicBezTo>
                  <a:cubicBezTo>
                    <a:pt x="16940" y="19684"/>
                    <a:pt x="16786" y="19785"/>
                    <a:pt x="16706" y="19837"/>
                  </a:cubicBezTo>
                  <a:cubicBezTo>
                    <a:pt x="16183" y="20180"/>
                    <a:pt x="15581" y="20501"/>
                    <a:pt x="14988" y="20753"/>
                  </a:cubicBezTo>
                  <a:cubicBezTo>
                    <a:pt x="14618" y="20911"/>
                    <a:pt x="13957" y="21139"/>
                    <a:pt x="13619" y="21224"/>
                  </a:cubicBezTo>
                  <a:cubicBezTo>
                    <a:pt x="13140" y="21346"/>
                    <a:pt x="13127" y="21349"/>
                    <a:pt x="12750" y="21419"/>
                  </a:cubicBezTo>
                  <a:cubicBezTo>
                    <a:pt x="12145" y="21533"/>
                    <a:pt x="11648" y="21580"/>
                    <a:pt x="10956" y="21589"/>
                  </a:cubicBezTo>
                  <a:cubicBezTo>
                    <a:pt x="10250" y="21599"/>
                    <a:pt x="9812" y="21571"/>
                    <a:pt x="9170" y="21476"/>
                  </a:cubicBezTo>
                  <a:cubicBezTo>
                    <a:pt x="8551" y="21384"/>
                    <a:pt x="7804" y="21198"/>
                    <a:pt x="7244" y="20998"/>
                  </a:cubicBezTo>
                  <a:cubicBezTo>
                    <a:pt x="7160" y="20968"/>
                    <a:pt x="7043" y="20928"/>
                    <a:pt x="6984" y="20908"/>
                  </a:cubicBezTo>
                  <a:cubicBezTo>
                    <a:pt x="6796" y="20846"/>
                    <a:pt x="6488" y="20710"/>
                    <a:pt x="6048" y="20496"/>
                  </a:cubicBezTo>
                  <a:cubicBezTo>
                    <a:pt x="5383" y="20171"/>
                    <a:pt x="4821" y="19824"/>
                    <a:pt x="4234" y="19374"/>
                  </a:cubicBezTo>
                  <a:cubicBezTo>
                    <a:pt x="3013" y="18439"/>
                    <a:pt x="1946" y="17183"/>
                    <a:pt x="1259" y="15871"/>
                  </a:cubicBezTo>
                  <a:cubicBezTo>
                    <a:pt x="1134" y="15634"/>
                    <a:pt x="896" y="15143"/>
                    <a:pt x="856" y="15042"/>
                  </a:cubicBezTo>
                  <a:cubicBezTo>
                    <a:pt x="842" y="15008"/>
                    <a:pt x="802" y="14911"/>
                    <a:pt x="768" y="14827"/>
                  </a:cubicBezTo>
                  <a:cubicBezTo>
                    <a:pt x="480" y="14127"/>
                    <a:pt x="226" y="13216"/>
                    <a:pt x="140" y="12574"/>
                  </a:cubicBezTo>
                  <a:cubicBezTo>
                    <a:pt x="128" y="12487"/>
                    <a:pt x="103" y="12319"/>
                    <a:pt x="84" y="12199"/>
                  </a:cubicBezTo>
                  <a:cubicBezTo>
                    <a:pt x="14" y="11755"/>
                    <a:pt x="0" y="11522"/>
                    <a:pt x="0" y="10802"/>
                  </a:cubicBezTo>
                  <a:cubicBezTo>
                    <a:pt x="0" y="10121"/>
                    <a:pt x="9" y="9944"/>
                    <a:pt x="71" y="9456"/>
                  </a:cubicBezTo>
                  <a:cubicBezTo>
                    <a:pt x="166" y="8703"/>
                    <a:pt x="333" y="7983"/>
                    <a:pt x="549" y="7393"/>
                  </a:cubicBezTo>
                  <a:cubicBezTo>
                    <a:pt x="610" y="7228"/>
                    <a:pt x="685" y="7016"/>
                    <a:pt x="717" y="6921"/>
                  </a:cubicBezTo>
                  <a:cubicBezTo>
                    <a:pt x="948" y="6229"/>
                    <a:pt x="1570" y="5086"/>
                    <a:pt x="2032" y="4505"/>
                  </a:cubicBezTo>
                  <a:cubicBezTo>
                    <a:pt x="2103" y="4415"/>
                    <a:pt x="2216" y="4265"/>
                    <a:pt x="2282" y="4171"/>
                  </a:cubicBezTo>
                  <a:cubicBezTo>
                    <a:pt x="2622" y="3694"/>
                    <a:pt x="3296" y="2992"/>
                    <a:pt x="3879" y="2508"/>
                  </a:cubicBezTo>
                  <a:cubicBezTo>
                    <a:pt x="4394" y="2082"/>
                    <a:pt x="5031" y="1641"/>
                    <a:pt x="5410" y="1451"/>
                  </a:cubicBezTo>
                  <a:cubicBezTo>
                    <a:pt x="5495" y="1408"/>
                    <a:pt x="5620" y="1338"/>
                    <a:pt x="5688" y="1295"/>
                  </a:cubicBezTo>
                  <a:cubicBezTo>
                    <a:pt x="5934" y="1141"/>
                    <a:pt x="6495" y="880"/>
                    <a:pt x="6826" y="766"/>
                  </a:cubicBezTo>
                  <a:cubicBezTo>
                    <a:pt x="6924" y="732"/>
                    <a:pt x="7100" y="670"/>
                    <a:pt x="7216" y="629"/>
                  </a:cubicBezTo>
                  <a:cubicBezTo>
                    <a:pt x="7861" y="400"/>
                    <a:pt x="8052" y="343"/>
                    <a:pt x="8530" y="240"/>
                  </a:cubicBezTo>
                  <a:cubicBezTo>
                    <a:pt x="8940" y="152"/>
                    <a:pt x="9442" y="77"/>
                    <a:pt x="9735" y="59"/>
                  </a:cubicBezTo>
                  <a:cubicBezTo>
                    <a:pt x="9820" y="54"/>
                    <a:pt x="10026" y="39"/>
                    <a:pt x="10194" y="26"/>
                  </a:cubicBezTo>
                  <a:cubicBezTo>
                    <a:pt x="10388" y="10"/>
                    <a:pt x="10562" y="1"/>
                    <a:pt x="10747" y="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4" name="任意多边形: 形状 163"/>
            <p:cNvSpPr/>
            <p:nvPr/>
          </p:nvSpPr>
          <p:spPr>
            <a:xfrm>
              <a:off x="17621" y="17839"/>
              <a:ext cx="921829" cy="92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90" extrusionOk="0">
                  <a:moveTo>
                    <a:pt x="10514" y="151"/>
                  </a:moveTo>
                  <a:cubicBezTo>
                    <a:pt x="10378" y="151"/>
                    <a:pt x="10267" y="153"/>
                    <a:pt x="10194" y="158"/>
                  </a:cubicBezTo>
                  <a:cubicBezTo>
                    <a:pt x="9538" y="195"/>
                    <a:pt x="8730" y="320"/>
                    <a:pt x="8152" y="473"/>
                  </a:cubicBezTo>
                  <a:cubicBezTo>
                    <a:pt x="8092" y="489"/>
                    <a:pt x="8027" y="506"/>
                    <a:pt x="8008" y="511"/>
                  </a:cubicBezTo>
                  <a:cubicBezTo>
                    <a:pt x="7928" y="532"/>
                    <a:pt x="7576" y="637"/>
                    <a:pt x="7495" y="664"/>
                  </a:cubicBezTo>
                  <a:cubicBezTo>
                    <a:pt x="6912" y="860"/>
                    <a:pt x="6499" y="1031"/>
                    <a:pt x="6002" y="1282"/>
                  </a:cubicBezTo>
                  <a:cubicBezTo>
                    <a:pt x="5388" y="1592"/>
                    <a:pt x="4861" y="1922"/>
                    <a:pt x="4426" y="2272"/>
                  </a:cubicBezTo>
                  <a:cubicBezTo>
                    <a:pt x="4293" y="2378"/>
                    <a:pt x="4121" y="2511"/>
                    <a:pt x="4043" y="2568"/>
                  </a:cubicBezTo>
                  <a:cubicBezTo>
                    <a:pt x="3851" y="2709"/>
                    <a:pt x="3680" y="2862"/>
                    <a:pt x="3443" y="3102"/>
                  </a:cubicBezTo>
                  <a:cubicBezTo>
                    <a:pt x="3334" y="3213"/>
                    <a:pt x="3158" y="3389"/>
                    <a:pt x="3053" y="3494"/>
                  </a:cubicBezTo>
                  <a:cubicBezTo>
                    <a:pt x="2792" y="3754"/>
                    <a:pt x="2627" y="3941"/>
                    <a:pt x="2363" y="4280"/>
                  </a:cubicBezTo>
                  <a:cubicBezTo>
                    <a:pt x="2032" y="4705"/>
                    <a:pt x="1512" y="5509"/>
                    <a:pt x="1449" y="5694"/>
                  </a:cubicBezTo>
                  <a:cubicBezTo>
                    <a:pt x="1439" y="5722"/>
                    <a:pt x="1379" y="5835"/>
                    <a:pt x="1316" y="5946"/>
                  </a:cubicBezTo>
                  <a:cubicBezTo>
                    <a:pt x="1225" y="6105"/>
                    <a:pt x="980" y="6643"/>
                    <a:pt x="980" y="6683"/>
                  </a:cubicBezTo>
                  <a:cubicBezTo>
                    <a:pt x="980" y="6688"/>
                    <a:pt x="967" y="6709"/>
                    <a:pt x="951" y="6730"/>
                  </a:cubicBezTo>
                  <a:cubicBezTo>
                    <a:pt x="891" y="6812"/>
                    <a:pt x="673" y="7418"/>
                    <a:pt x="547" y="7857"/>
                  </a:cubicBezTo>
                  <a:cubicBezTo>
                    <a:pt x="348" y="8545"/>
                    <a:pt x="231" y="9192"/>
                    <a:pt x="162" y="9984"/>
                  </a:cubicBezTo>
                  <a:cubicBezTo>
                    <a:pt x="128" y="10381"/>
                    <a:pt x="128" y="11211"/>
                    <a:pt x="162" y="11620"/>
                  </a:cubicBezTo>
                  <a:cubicBezTo>
                    <a:pt x="251" y="12677"/>
                    <a:pt x="449" y="13569"/>
                    <a:pt x="807" y="14533"/>
                  </a:cubicBezTo>
                  <a:cubicBezTo>
                    <a:pt x="1177" y="15528"/>
                    <a:pt x="1719" y="16496"/>
                    <a:pt x="2372" y="17331"/>
                  </a:cubicBezTo>
                  <a:cubicBezTo>
                    <a:pt x="2583" y="17600"/>
                    <a:pt x="2596" y="17616"/>
                    <a:pt x="2761" y="17805"/>
                  </a:cubicBezTo>
                  <a:cubicBezTo>
                    <a:pt x="3803" y="19004"/>
                    <a:pt x="5135" y="19976"/>
                    <a:pt x="6586" y="20597"/>
                  </a:cubicBezTo>
                  <a:cubicBezTo>
                    <a:pt x="7021" y="20783"/>
                    <a:pt x="7538" y="20968"/>
                    <a:pt x="7878" y="21060"/>
                  </a:cubicBezTo>
                  <a:cubicBezTo>
                    <a:pt x="8498" y="21226"/>
                    <a:pt x="8901" y="21308"/>
                    <a:pt x="9472" y="21383"/>
                  </a:cubicBezTo>
                  <a:cubicBezTo>
                    <a:pt x="9674" y="21410"/>
                    <a:pt x="10037" y="21440"/>
                    <a:pt x="10428" y="21462"/>
                  </a:cubicBezTo>
                  <a:cubicBezTo>
                    <a:pt x="10767" y="21482"/>
                    <a:pt x="10847" y="21482"/>
                    <a:pt x="11179" y="21462"/>
                  </a:cubicBezTo>
                  <a:cubicBezTo>
                    <a:pt x="12057" y="21410"/>
                    <a:pt x="12711" y="21316"/>
                    <a:pt x="13376" y="21146"/>
                  </a:cubicBezTo>
                  <a:cubicBezTo>
                    <a:pt x="13483" y="21119"/>
                    <a:pt x="13623" y="21087"/>
                    <a:pt x="13687" y="21075"/>
                  </a:cubicBezTo>
                  <a:cubicBezTo>
                    <a:pt x="13750" y="21062"/>
                    <a:pt x="13884" y="21022"/>
                    <a:pt x="13983" y="20985"/>
                  </a:cubicBezTo>
                  <a:cubicBezTo>
                    <a:pt x="14081" y="20948"/>
                    <a:pt x="14188" y="20909"/>
                    <a:pt x="14220" y="20899"/>
                  </a:cubicBezTo>
                  <a:cubicBezTo>
                    <a:pt x="14654" y="20761"/>
                    <a:pt x="15450" y="20407"/>
                    <a:pt x="15959" y="20126"/>
                  </a:cubicBezTo>
                  <a:cubicBezTo>
                    <a:pt x="16019" y="20093"/>
                    <a:pt x="16168" y="20011"/>
                    <a:pt x="16291" y="19944"/>
                  </a:cubicBezTo>
                  <a:cubicBezTo>
                    <a:pt x="16413" y="19876"/>
                    <a:pt x="16598" y="19759"/>
                    <a:pt x="16702" y="19684"/>
                  </a:cubicBezTo>
                  <a:cubicBezTo>
                    <a:pt x="16805" y="19608"/>
                    <a:pt x="16961" y="19494"/>
                    <a:pt x="17049" y="19430"/>
                  </a:cubicBezTo>
                  <a:cubicBezTo>
                    <a:pt x="17652" y="18988"/>
                    <a:pt x="18178" y="18516"/>
                    <a:pt x="18703" y="17943"/>
                  </a:cubicBezTo>
                  <a:cubicBezTo>
                    <a:pt x="19119" y="17489"/>
                    <a:pt x="19591" y="16853"/>
                    <a:pt x="19923" y="16299"/>
                  </a:cubicBezTo>
                  <a:cubicBezTo>
                    <a:pt x="19994" y="16181"/>
                    <a:pt x="20100" y="16007"/>
                    <a:pt x="20157" y="15913"/>
                  </a:cubicBezTo>
                  <a:cubicBezTo>
                    <a:pt x="20215" y="15820"/>
                    <a:pt x="20322" y="15609"/>
                    <a:pt x="20397" y="15445"/>
                  </a:cubicBezTo>
                  <a:cubicBezTo>
                    <a:pt x="20471" y="15280"/>
                    <a:pt x="20578" y="15045"/>
                    <a:pt x="20634" y="14922"/>
                  </a:cubicBezTo>
                  <a:cubicBezTo>
                    <a:pt x="20828" y="14503"/>
                    <a:pt x="21143" y="13461"/>
                    <a:pt x="21248" y="12889"/>
                  </a:cubicBezTo>
                  <a:cubicBezTo>
                    <a:pt x="21331" y="12439"/>
                    <a:pt x="21357" y="12267"/>
                    <a:pt x="21392" y="11945"/>
                  </a:cubicBezTo>
                  <a:cubicBezTo>
                    <a:pt x="21533" y="10614"/>
                    <a:pt x="21429" y="9295"/>
                    <a:pt x="21081" y="8008"/>
                  </a:cubicBezTo>
                  <a:cubicBezTo>
                    <a:pt x="20831" y="7085"/>
                    <a:pt x="20419" y="6124"/>
                    <a:pt x="19924" y="5304"/>
                  </a:cubicBezTo>
                  <a:cubicBezTo>
                    <a:pt x="19808" y="5113"/>
                    <a:pt x="19571" y="4754"/>
                    <a:pt x="19452" y="4590"/>
                  </a:cubicBezTo>
                  <a:cubicBezTo>
                    <a:pt x="18618" y="3442"/>
                    <a:pt x="17612" y="2500"/>
                    <a:pt x="16428" y="1756"/>
                  </a:cubicBezTo>
                  <a:cubicBezTo>
                    <a:pt x="15843" y="1389"/>
                    <a:pt x="15080" y="1014"/>
                    <a:pt x="14520" y="819"/>
                  </a:cubicBezTo>
                  <a:cubicBezTo>
                    <a:pt x="14430" y="788"/>
                    <a:pt x="14288" y="737"/>
                    <a:pt x="14202" y="706"/>
                  </a:cubicBezTo>
                  <a:cubicBezTo>
                    <a:pt x="13395" y="412"/>
                    <a:pt x="12226" y="189"/>
                    <a:pt x="11358" y="164"/>
                  </a:cubicBezTo>
                  <a:cubicBezTo>
                    <a:pt x="11038" y="154"/>
                    <a:pt x="10740" y="150"/>
                    <a:pt x="10514" y="151"/>
                  </a:cubicBezTo>
                  <a:close/>
                  <a:moveTo>
                    <a:pt x="10635" y="1"/>
                  </a:moveTo>
                  <a:cubicBezTo>
                    <a:pt x="11001" y="-4"/>
                    <a:pt x="11391" y="12"/>
                    <a:pt x="11716" y="48"/>
                  </a:cubicBezTo>
                  <a:cubicBezTo>
                    <a:pt x="11830" y="60"/>
                    <a:pt x="12025" y="80"/>
                    <a:pt x="12148" y="93"/>
                  </a:cubicBezTo>
                  <a:cubicBezTo>
                    <a:pt x="12272" y="105"/>
                    <a:pt x="12467" y="134"/>
                    <a:pt x="12582" y="157"/>
                  </a:cubicBezTo>
                  <a:cubicBezTo>
                    <a:pt x="12698" y="180"/>
                    <a:pt x="12873" y="212"/>
                    <a:pt x="12972" y="229"/>
                  </a:cubicBezTo>
                  <a:cubicBezTo>
                    <a:pt x="13721" y="354"/>
                    <a:pt x="14891" y="764"/>
                    <a:pt x="15706" y="1187"/>
                  </a:cubicBezTo>
                  <a:cubicBezTo>
                    <a:pt x="16945" y="1829"/>
                    <a:pt x="17971" y="2632"/>
                    <a:pt x="18932" y="3712"/>
                  </a:cubicBezTo>
                  <a:cubicBezTo>
                    <a:pt x="19348" y="4179"/>
                    <a:pt x="19819" y="4839"/>
                    <a:pt x="20162" y="5434"/>
                  </a:cubicBezTo>
                  <a:cubicBezTo>
                    <a:pt x="20428" y="5896"/>
                    <a:pt x="20715" y="6506"/>
                    <a:pt x="20906" y="7013"/>
                  </a:cubicBezTo>
                  <a:cubicBezTo>
                    <a:pt x="21102" y="7534"/>
                    <a:pt x="21299" y="8203"/>
                    <a:pt x="21370" y="8590"/>
                  </a:cubicBezTo>
                  <a:cubicBezTo>
                    <a:pt x="21534" y="9477"/>
                    <a:pt x="21587" y="10018"/>
                    <a:pt x="21587" y="10805"/>
                  </a:cubicBezTo>
                  <a:cubicBezTo>
                    <a:pt x="21587" y="11389"/>
                    <a:pt x="21544" y="12003"/>
                    <a:pt x="21472" y="12428"/>
                  </a:cubicBezTo>
                  <a:cubicBezTo>
                    <a:pt x="21425" y="12710"/>
                    <a:pt x="21407" y="12807"/>
                    <a:pt x="21361" y="13026"/>
                  </a:cubicBezTo>
                  <a:cubicBezTo>
                    <a:pt x="21318" y="13231"/>
                    <a:pt x="21283" y="13381"/>
                    <a:pt x="21204" y="13682"/>
                  </a:cubicBezTo>
                  <a:cubicBezTo>
                    <a:pt x="21198" y="13702"/>
                    <a:pt x="21169" y="13816"/>
                    <a:pt x="21138" y="13936"/>
                  </a:cubicBezTo>
                  <a:cubicBezTo>
                    <a:pt x="21107" y="14056"/>
                    <a:pt x="21044" y="14251"/>
                    <a:pt x="20997" y="14369"/>
                  </a:cubicBezTo>
                  <a:cubicBezTo>
                    <a:pt x="20794" y="14883"/>
                    <a:pt x="20740" y="15014"/>
                    <a:pt x="20645" y="15225"/>
                  </a:cubicBezTo>
                  <a:cubicBezTo>
                    <a:pt x="20590" y="15348"/>
                    <a:pt x="20509" y="15529"/>
                    <a:pt x="20466" y="15627"/>
                  </a:cubicBezTo>
                  <a:cubicBezTo>
                    <a:pt x="20423" y="15725"/>
                    <a:pt x="20332" y="15897"/>
                    <a:pt x="20263" y="16009"/>
                  </a:cubicBezTo>
                  <a:cubicBezTo>
                    <a:pt x="20195" y="16121"/>
                    <a:pt x="20084" y="16304"/>
                    <a:pt x="20017" y="16415"/>
                  </a:cubicBezTo>
                  <a:cubicBezTo>
                    <a:pt x="19794" y="16782"/>
                    <a:pt x="19471" y="17239"/>
                    <a:pt x="19194" y="17583"/>
                  </a:cubicBezTo>
                  <a:cubicBezTo>
                    <a:pt x="18856" y="18002"/>
                    <a:pt x="18266" y="18614"/>
                    <a:pt x="17878" y="18947"/>
                  </a:cubicBezTo>
                  <a:cubicBezTo>
                    <a:pt x="17771" y="19039"/>
                    <a:pt x="17597" y="19189"/>
                    <a:pt x="17492" y="19281"/>
                  </a:cubicBezTo>
                  <a:cubicBezTo>
                    <a:pt x="17313" y="19435"/>
                    <a:pt x="17198" y="19516"/>
                    <a:pt x="16652" y="19871"/>
                  </a:cubicBezTo>
                  <a:cubicBezTo>
                    <a:pt x="15249" y="20784"/>
                    <a:pt x="13586" y="21375"/>
                    <a:pt x="11962" y="21541"/>
                  </a:cubicBezTo>
                  <a:cubicBezTo>
                    <a:pt x="11878" y="21550"/>
                    <a:pt x="11735" y="21564"/>
                    <a:pt x="11644" y="21574"/>
                  </a:cubicBezTo>
                  <a:cubicBezTo>
                    <a:pt x="11422" y="21596"/>
                    <a:pt x="10163" y="21596"/>
                    <a:pt x="9941" y="21574"/>
                  </a:cubicBezTo>
                  <a:cubicBezTo>
                    <a:pt x="9850" y="21564"/>
                    <a:pt x="9707" y="21550"/>
                    <a:pt x="9624" y="21541"/>
                  </a:cubicBezTo>
                  <a:cubicBezTo>
                    <a:pt x="9435" y="21522"/>
                    <a:pt x="9204" y="21490"/>
                    <a:pt x="8989" y="21453"/>
                  </a:cubicBezTo>
                  <a:cubicBezTo>
                    <a:pt x="8898" y="21437"/>
                    <a:pt x="8746" y="21412"/>
                    <a:pt x="8651" y="21396"/>
                  </a:cubicBezTo>
                  <a:cubicBezTo>
                    <a:pt x="8307" y="21339"/>
                    <a:pt x="7572" y="21128"/>
                    <a:pt x="7041" y="20932"/>
                  </a:cubicBezTo>
                  <a:cubicBezTo>
                    <a:pt x="6415" y="20702"/>
                    <a:pt x="5700" y="20357"/>
                    <a:pt x="5202" y="20045"/>
                  </a:cubicBezTo>
                  <a:cubicBezTo>
                    <a:pt x="4354" y="19513"/>
                    <a:pt x="3826" y="19095"/>
                    <a:pt x="3158" y="18427"/>
                  </a:cubicBezTo>
                  <a:cubicBezTo>
                    <a:pt x="2514" y="17784"/>
                    <a:pt x="1990" y="17117"/>
                    <a:pt x="1532" y="16357"/>
                  </a:cubicBezTo>
                  <a:cubicBezTo>
                    <a:pt x="1311" y="15990"/>
                    <a:pt x="1220" y="15815"/>
                    <a:pt x="945" y="15229"/>
                  </a:cubicBezTo>
                  <a:cubicBezTo>
                    <a:pt x="748" y="14810"/>
                    <a:pt x="507" y="14151"/>
                    <a:pt x="410" y="13772"/>
                  </a:cubicBezTo>
                  <a:cubicBezTo>
                    <a:pt x="389" y="13691"/>
                    <a:pt x="341" y="13502"/>
                    <a:pt x="302" y="13354"/>
                  </a:cubicBezTo>
                  <a:cubicBezTo>
                    <a:pt x="236" y="13105"/>
                    <a:pt x="152" y="12694"/>
                    <a:pt x="116" y="12449"/>
                  </a:cubicBezTo>
                  <a:cubicBezTo>
                    <a:pt x="77" y="12185"/>
                    <a:pt x="68" y="12113"/>
                    <a:pt x="41" y="11851"/>
                  </a:cubicBezTo>
                  <a:cubicBezTo>
                    <a:pt x="3" y="11491"/>
                    <a:pt x="-13" y="10564"/>
                    <a:pt x="11" y="10149"/>
                  </a:cubicBezTo>
                  <a:cubicBezTo>
                    <a:pt x="27" y="9874"/>
                    <a:pt x="35" y="9791"/>
                    <a:pt x="79" y="9428"/>
                  </a:cubicBezTo>
                  <a:cubicBezTo>
                    <a:pt x="224" y="8238"/>
                    <a:pt x="628" y="6929"/>
                    <a:pt x="1139" y="5986"/>
                  </a:cubicBezTo>
                  <a:cubicBezTo>
                    <a:pt x="1218" y="5841"/>
                    <a:pt x="1309" y="5666"/>
                    <a:pt x="1342" y="5596"/>
                  </a:cubicBezTo>
                  <a:cubicBezTo>
                    <a:pt x="1478" y="5310"/>
                    <a:pt x="1728" y="4928"/>
                    <a:pt x="2136" y="4386"/>
                  </a:cubicBezTo>
                  <a:cubicBezTo>
                    <a:pt x="2223" y="4270"/>
                    <a:pt x="2338" y="4114"/>
                    <a:pt x="2393" y="4037"/>
                  </a:cubicBezTo>
                  <a:cubicBezTo>
                    <a:pt x="2614" y="3726"/>
                    <a:pt x="3084" y="3222"/>
                    <a:pt x="3425" y="2928"/>
                  </a:cubicBezTo>
                  <a:cubicBezTo>
                    <a:pt x="3510" y="2855"/>
                    <a:pt x="3643" y="2734"/>
                    <a:pt x="3719" y="2660"/>
                  </a:cubicBezTo>
                  <a:cubicBezTo>
                    <a:pt x="4066" y="2326"/>
                    <a:pt x="4799" y="1793"/>
                    <a:pt x="5244" y="1551"/>
                  </a:cubicBezTo>
                  <a:cubicBezTo>
                    <a:pt x="5356" y="1491"/>
                    <a:pt x="5515" y="1399"/>
                    <a:pt x="5598" y="1346"/>
                  </a:cubicBezTo>
                  <a:cubicBezTo>
                    <a:pt x="5939" y="1131"/>
                    <a:pt x="6545" y="853"/>
                    <a:pt x="7142" y="637"/>
                  </a:cubicBezTo>
                  <a:cubicBezTo>
                    <a:pt x="7424" y="535"/>
                    <a:pt x="7437" y="532"/>
                    <a:pt x="7715" y="458"/>
                  </a:cubicBezTo>
                  <a:cubicBezTo>
                    <a:pt x="7859" y="420"/>
                    <a:pt x="8080" y="360"/>
                    <a:pt x="8205" y="324"/>
                  </a:cubicBezTo>
                  <a:cubicBezTo>
                    <a:pt x="8540" y="228"/>
                    <a:pt x="9031" y="136"/>
                    <a:pt x="9552" y="71"/>
                  </a:cubicBezTo>
                  <a:cubicBezTo>
                    <a:pt x="9693" y="53"/>
                    <a:pt x="10010" y="28"/>
                    <a:pt x="10280" y="13"/>
                  </a:cubicBezTo>
                  <a:cubicBezTo>
                    <a:pt x="10394" y="6"/>
                    <a:pt x="10513" y="2"/>
                    <a:pt x="10635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5" name="任意多边形: 形状 164"/>
            <p:cNvSpPr/>
            <p:nvPr/>
          </p:nvSpPr>
          <p:spPr>
            <a:xfrm>
              <a:off x="554537" y="56974"/>
              <a:ext cx="125172" cy="124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512" extrusionOk="0">
                  <a:moveTo>
                    <a:pt x="13384" y="14104"/>
                  </a:moveTo>
                  <a:cubicBezTo>
                    <a:pt x="13203" y="14074"/>
                    <a:pt x="13093" y="14127"/>
                    <a:pt x="12930" y="14243"/>
                  </a:cubicBezTo>
                  <a:cubicBezTo>
                    <a:pt x="12374" y="14639"/>
                    <a:pt x="12261" y="15318"/>
                    <a:pt x="12655" y="15900"/>
                  </a:cubicBezTo>
                  <a:cubicBezTo>
                    <a:pt x="12924" y="16297"/>
                    <a:pt x="13481" y="16562"/>
                    <a:pt x="14365" y="16711"/>
                  </a:cubicBezTo>
                  <a:cubicBezTo>
                    <a:pt x="15164" y="16846"/>
                    <a:pt x="15292" y="16726"/>
                    <a:pt x="15281" y="15858"/>
                  </a:cubicBezTo>
                  <a:cubicBezTo>
                    <a:pt x="15271" y="15092"/>
                    <a:pt x="15110" y="14871"/>
                    <a:pt x="14263" y="14462"/>
                  </a:cubicBezTo>
                  <a:cubicBezTo>
                    <a:pt x="13817" y="14246"/>
                    <a:pt x="13564" y="14133"/>
                    <a:pt x="13384" y="14104"/>
                  </a:cubicBezTo>
                  <a:close/>
                  <a:moveTo>
                    <a:pt x="9688" y="12503"/>
                  </a:moveTo>
                  <a:cubicBezTo>
                    <a:pt x="9448" y="12489"/>
                    <a:pt x="9246" y="12525"/>
                    <a:pt x="9128" y="12616"/>
                  </a:cubicBezTo>
                  <a:cubicBezTo>
                    <a:pt x="8431" y="13146"/>
                    <a:pt x="8385" y="13414"/>
                    <a:pt x="8888" y="13994"/>
                  </a:cubicBezTo>
                  <a:cubicBezTo>
                    <a:pt x="9360" y="14538"/>
                    <a:pt x="9800" y="14710"/>
                    <a:pt x="10346" y="14561"/>
                  </a:cubicBezTo>
                  <a:cubicBezTo>
                    <a:pt x="10862" y="14420"/>
                    <a:pt x="11273" y="14031"/>
                    <a:pt x="11273" y="13683"/>
                  </a:cubicBezTo>
                  <a:cubicBezTo>
                    <a:pt x="11273" y="13340"/>
                    <a:pt x="10897" y="12876"/>
                    <a:pt x="10473" y="12697"/>
                  </a:cubicBezTo>
                  <a:cubicBezTo>
                    <a:pt x="10205" y="12583"/>
                    <a:pt x="9928" y="12518"/>
                    <a:pt x="9688" y="12503"/>
                  </a:cubicBezTo>
                  <a:close/>
                  <a:moveTo>
                    <a:pt x="14764" y="12132"/>
                  </a:moveTo>
                  <a:cubicBezTo>
                    <a:pt x="14670" y="12145"/>
                    <a:pt x="14675" y="12242"/>
                    <a:pt x="14740" y="12429"/>
                  </a:cubicBezTo>
                  <a:cubicBezTo>
                    <a:pt x="14797" y="12596"/>
                    <a:pt x="14948" y="12831"/>
                    <a:pt x="15075" y="12950"/>
                  </a:cubicBezTo>
                  <a:cubicBezTo>
                    <a:pt x="15427" y="13283"/>
                    <a:pt x="16279" y="13743"/>
                    <a:pt x="16401" y="13666"/>
                  </a:cubicBezTo>
                  <a:cubicBezTo>
                    <a:pt x="16775" y="13432"/>
                    <a:pt x="16226" y="12715"/>
                    <a:pt x="15385" y="12338"/>
                  </a:cubicBezTo>
                  <a:cubicBezTo>
                    <a:pt x="15052" y="12189"/>
                    <a:pt x="14859" y="12118"/>
                    <a:pt x="14764" y="12132"/>
                  </a:cubicBezTo>
                  <a:close/>
                  <a:moveTo>
                    <a:pt x="6093" y="11596"/>
                  </a:moveTo>
                  <a:cubicBezTo>
                    <a:pt x="5968" y="11596"/>
                    <a:pt x="5739" y="11730"/>
                    <a:pt x="5584" y="11893"/>
                  </a:cubicBezTo>
                  <a:cubicBezTo>
                    <a:pt x="5059" y="12448"/>
                    <a:pt x="5335" y="13081"/>
                    <a:pt x="6104" y="13081"/>
                  </a:cubicBezTo>
                  <a:cubicBezTo>
                    <a:pt x="6488" y="13081"/>
                    <a:pt x="6873" y="12679"/>
                    <a:pt x="6873" y="12279"/>
                  </a:cubicBezTo>
                  <a:cubicBezTo>
                    <a:pt x="6873" y="11992"/>
                    <a:pt x="6421" y="11596"/>
                    <a:pt x="6093" y="11596"/>
                  </a:cubicBezTo>
                  <a:close/>
                  <a:moveTo>
                    <a:pt x="10895" y="10435"/>
                  </a:moveTo>
                  <a:cubicBezTo>
                    <a:pt x="10677" y="10424"/>
                    <a:pt x="10515" y="10476"/>
                    <a:pt x="10470" y="10594"/>
                  </a:cubicBezTo>
                  <a:cubicBezTo>
                    <a:pt x="10385" y="10818"/>
                    <a:pt x="10778" y="11218"/>
                    <a:pt x="11351" y="11491"/>
                  </a:cubicBezTo>
                  <a:cubicBezTo>
                    <a:pt x="11935" y="11769"/>
                    <a:pt x="12111" y="11711"/>
                    <a:pt x="12111" y="11237"/>
                  </a:cubicBezTo>
                  <a:cubicBezTo>
                    <a:pt x="12111" y="10912"/>
                    <a:pt x="12061" y="10848"/>
                    <a:pt x="11658" y="10651"/>
                  </a:cubicBezTo>
                  <a:cubicBezTo>
                    <a:pt x="11388" y="10518"/>
                    <a:pt x="11114" y="10445"/>
                    <a:pt x="10895" y="10435"/>
                  </a:cubicBezTo>
                  <a:close/>
                  <a:moveTo>
                    <a:pt x="15299" y="9802"/>
                  </a:moveTo>
                  <a:cubicBezTo>
                    <a:pt x="15195" y="9796"/>
                    <a:pt x="15119" y="9852"/>
                    <a:pt x="15075" y="9968"/>
                  </a:cubicBezTo>
                  <a:cubicBezTo>
                    <a:pt x="14999" y="10168"/>
                    <a:pt x="15734" y="10861"/>
                    <a:pt x="15966" y="10809"/>
                  </a:cubicBezTo>
                  <a:cubicBezTo>
                    <a:pt x="16176" y="10761"/>
                    <a:pt x="16006" y="10249"/>
                    <a:pt x="15698" y="10003"/>
                  </a:cubicBezTo>
                  <a:cubicBezTo>
                    <a:pt x="15537" y="9875"/>
                    <a:pt x="15404" y="9808"/>
                    <a:pt x="15299" y="9802"/>
                  </a:cubicBezTo>
                  <a:close/>
                  <a:moveTo>
                    <a:pt x="3590" y="9699"/>
                  </a:moveTo>
                  <a:cubicBezTo>
                    <a:pt x="3479" y="9702"/>
                    <a:pt x="3365" y="9774"/>
                    <a:pt x="3214" y="9916"/>
                  </a:cubicBezTo>
                  <a:cubicBezTo>
                    <a:pt x="2851" y="10258"/>
                    <a:pt x="2462" y="11206"/>
                    <a:pt x="2385" y="11936"/>
                  </a:cubicBezTo>
                  <a:cubicBezTo>
                    <a:pt x="2328" y="12480"/>
                    <a:pt x="2345" y="12597"/>
                    <a:pt x="2495" y="12679"/>
                  </a:cubicBezTo>
                  <a:cubicBezTo>
                    <a:pt x="2835" y="12865"/>
                    <a:pt x="3931" y="11308"/>
                    <a:pt x="4097" y="10403"/>
                  </a:cubicBezTo>
                  <a:cubicBezTo>
                    <a:pt x="4134" y="10200"/>
                    <a:pt x="4086" y="10046"/>
                    <a:pt x="3941" y="9899"/>
                  </a:cubicBezTo>
                  <a:cubicBezTo>
                    <a:pt x="3807" y="9763"/>
                    <a:pt x="3700" y="9697"/>
                    <a:pt x="3590" y="9699"/>
                  </a:cubicBezTo>
                  <a:close/>
                  <a:moveTo>
                    <a:pt x="12421" y="8844"/>
                  </a:moveTo>
                  <a:cubicBezTo>
                    <a:pt x="12305" y="8838"/>
                    <a:pt x="12205" y="8875"/>
                    <a:pt x="12157" y="8954"/>
                  </a:cubicBezTo>
                  <a:cubicBezTo>
                    <a:pt x="12070" y="9097"/>
                    <a:pt x="12087" y="9113"/>
                    <a:pt x="12492" y="9264"/>
                  </a:cubicBezTo>
                  <a:cubicBezTo>
                    <a:pt x="12893" y="9412"/>
                    <a:pt x="13101" y="9213"/>
                    <a:pt x="12787" y="8981"/>
                  </a:cubicBezTo>
                  <a:cubicBezTo>
                    <a:pt x="12671" y="8895"/>
                    <a:pt x="12537" y="8849"/>
                    <a:pt x="12421" y="8844"/>
                  </a:cubicBezTo>
                  <a:close/>
                  <a:moveTo>
                    <a:pt x="13347" y="4606"/>
                  </a:moveTo>
                  <a:cubicBezTo>
                    <a:pt x="13290" y="4617"/>
                    <a:pt x="13263" y="4644"/>
                    <a:pt x="13263" y="4686"/>
                  </a:cubicBezTo>
                  <a:cubicBezTo>
                    <a:pt x="13263" y="4923"/>
                    <a:pt x="13503" y="5435"/>
                    <a:pt x="13612" y="5429"/>
                  </a:cubicBezTo>
                  <a:cubicBezTo>
                    <a:pt x="13679" y="5426"/>
                    <a:pt x="14040" y="5482"/>
                    <a:pt x="14415" y="5555"/>
                  </a:cubicBezTo>
                  <a:cubicBezTo>
                    <a:pt x="15309" y="5729"/>
                    <a:pt x="16658" y="6386"/>
                    <a:pt x="17222" y="6924"/>
                  </a:cubicBezTo>
                  <a:cubicBezTo>
                    <a:pt x="17571" y="7256"/>
                    <a:pt x="17756" y="7354"/>
                    <a:pt x="18037" y="7354"/>
                  </a:cubicBezTo>
                  <a:cubicBezTo>
                    <a:pt x="18477" y="7354"/>
                    <a:pt x="18573" y="7169"/>
                    <a:pt x="18356" y="6743"/>
                  </a:cubicBezTo>
                  <a:cubicBezTo>
                    <a:pt x="18063" y="6170"/>
                    <a:pt x="17487" y="5883"/>
                    <a:pt x="14812" y="4976"/>
                  </a:cubicBezTo>
                  <a:cubicBezTo>
                    <a:pt x="13972" y="4691"/>
                    <a:pt x="13521" y="4575"/>
                    <a:pt x="13347" y="4606"/>
                  </a:cubicBezTo>
                  <a:close/>
                  <a:moveTo>
                    <a:pt x="8416" y="1"/>
                  </a:moveTo>
                  <a:cubicBezTo>
                    <a:pt x="8873" y="-14"/>
                    <a:pt x="9461" y="343"/>
                    <a:pt x="10189" y="1074"/>
                  </a:cubicBezTo>
                  <a:cubicBezTo>
                    <a:pt x="10843" y="1731"/>
                    <a:pt x="11017" y="2178"/>
                    <a:pt x="10856" y="2785"/>
                  </a:cubicBezTo>
                  <a:cubicBezTo>
                    <a:pt x="10731" y="3255"/>
                    <a:pt x="10521" y="3444"/>
                    <a:pt x="9544" y="3964"/>
                  </a:cubicBezTo>
                  <a:cubicBezTo>
                    <a:pt x="9199" y="4148"/>
                    <a:pt x="8814" y="4442"/>
                    <a:pt x="8689" y="4618"/>
                  </a:cubicBezTo>
                  <a:cubicBezTo>
                    <a:pt x="8412" y="5007"/>
                    <a:pt x="8094" y="5881"/>
                    <a:pt x="7867" y="6876"/>
                  </a:cubicBezTo>
                  <a:cubicBezTo>
                    <a:pt x="7774" y="7285"/>
                    <a:pt x="7610" y="7836"/>
                    <a:pt x="7503" y="8102"/>
                  </a:cubicBezTo>
                  <a:cubicBezTo>
                    <a:pt x="7340" y="8505"/>
                    <a:pt x="7242" y="8604"/>
                    <a:pt x="6907" y="8706"/>
                  </a:cubicBezTo>
                  <a:cubicBezTo>
                    <a:pt x="6572" y="8808"/>
                    <a:pt x="6349" y="8898"/>
                    <a:pt x="5986" y="9079"/>
                  </a:cubicBezTo>
                  <a:cubicBezTo>
                    <a:pt x="5893" y="9126"/>
                    <a:pt x="6303" y="9555"/>
                    <a:pt x="6706" y="9832"/>
                  </a:cubicBezTo>
                  <a:cubicBezTo>
                    <a:pt x="6958" y="10005"/>
                    <a:pt x="7255" y="10111"/>
                    <a:pt x="7488" y="10111"/>
                  </a:cubicBezTo>
                  <a:cubicBezTo>
                    <a:pt x="7836" y="10111"/>
                    <a:pt x="7943" y="10020"/>
                    <a:pt x="8966" y="8844"/>
                  </a:cubicBezTo>
                  <a:cubicBezTo>
                    <a:pt x="10280" y="7333"/>
                    <a:pt x="10655" y="7110"/>
                    <a:pt x="11901" y="7097"/>
                  </a:cubicBezTo>
                  <a:cubicBezTo>
                    <a:pt x="12333" y="7092"/>
                    <a:pt x="12958" y="7153"/>
                    <a:pt x="13289" y="7231"/>
                  </a:cubicBezTo>
                  <a:cubicBezTo>
                    <a:pt x="13813" y="7355"/>
                    <a:pt x="13891" y="7353"/>
                    <a:pt x="13891" y="7217"/>
                  </a:cubicBezTo>
                  <a:cubicBezTo>
                    <a:pt x="13891" y="6943"/>
                    <a:pt x="13597" y="6800"/>
                    <a:pt x="12612" y="6595"/>
                  </a:cubicBezTo>
                  <a:cubicBezTo>
                    <a:pt x="11553" y="6376"/>
                    <a:pt x="11250" y="6178"/>
                    <a:pt x="11055" y="5580"/>
                  </a:cubicBezTo>
                  <a:cubicBezTo>
                    <a:pt x="10892" y="5079"/>
                    <a:pt x="11009" y="4434"/>
                    <a:pt x="11384" y="3769"/>
                  </a:cubicBezTo>
                  <a:cubicBezTo>
                    <a:pt x="11864" y="2919"/>
                    <a:pt x="12174" y="2677"/>
                    <a:pt x="12702" y="2741"/>
                  </a:cubicBezTo>
                  <a:cubicBezTo>
                    <a:pt x="13444" y="2831"/>
                    <a:pt x="15482" y="3387"/>
                    <a:pt x="16623" y="3812"/>
                  </a:cubicBezTo>
                  <a:cubicBezTo>
                    <a:pt x="17718" y="4219"/>
                    <a:pt x="19825" y="5296"/>
                    <a:pt x="20648" y="5870"/>
                  </a:cubicBezTo>
                  <a:cubicBezTo>
                    <a:pt x="21232" y="6276"/>
                    <a:pt x="21412" y="6702"/>
                    <a:pt x="21172" y="7109"/>
                  </a:cubicBezTo>
                  <a:cubicBezTo>
                    <a:pt x="21076" y="7273"/>
                    <a:pt x="20800" y="7788"/>
                    <a:pt x="20560" y="8255"/>
                  </a:cubicBezTo>
                  <a:cubicBezTo>
                    <a:pt x="20166" y="9021"/>
                    <a:pt x="20081" y="9118"/>
                    <a:pt x="19688" y="9252"/>
                  </a:cubicBezTo>
                  <a:cubicBezTo>
                    <a:pt x="19257" y="9399"/>
                    <a:pt x="19243" y="9396"/>
                    <a:pt x="18326" y="8916"/>
                  </a:cubicBezTo>
                  <a:cubicBezTo>
                    <a:pt x="17338" y="8400"/>
                    <a:pt x="16764" y="8239"/>
                    <a:pt x="16510" y="8408"/>
                  </a:cubicBezTo>
                  <a:cubicBezTo>
                    <a:pt x="16370" y="8501"/>
                    <a:pt x="16370" y="8529"/>
                    <a:pt x="16510" y="8658"/>
                  </a:cubicBezTo>
                  <a:cubicBezTo>
                    <a:pt x="16596" y="8739"/>
                    <a:pt x="16911" y="8910"/>
                    <a:pt x="17209" y="9039"/>
                  </a:cubicBezTo>
                  <a:cubicBezTo>
                    <a:pt x="17912" y="9344"/>
                    <a:pt x="18571" y="9831"/>
                    <a:pt x="18770" y="10194"/>
                  </a:cubicBezTo>
                  <a:cubicBezTo>
                    <a:pt x="18864" y="10365"/>
                    <a:pt x="18911" y="10654"/>
                    <a:pt x="18887" y="10906"/>
                  </a:cubicBezTo>
                  <a:cubicBezTo>
                    <a:pt x="18826" y="11548"/>
                    <a:pt x="17997" y="15604"/>
                    <a:pt x="17803" y="16209"/>
                  </a:cubicBezTo>
                  <a:cubicBezTo>
                    <a:pt x="17710" y="16501"/>
                    <a:pt x="17567" y="16943"/>
                    <a:pt x="17487" y="17192"/>
                  </a:cubicBezTo>
                  <a:cubicBezTo>
                    <a:pt x="17407" y="17441"/>
                    <a:pt x="17201" y="17771"/>
                    <a:pt x="17030" y="17926"/>
                  </a:cubicBezTo>
                  <a:cubicBezTo>
                    <a:pt x="16859" y="18080"/>
                    <a:pt x="16719" y="18273"/>
                    <a:pt x="16719" y="18354"/>
                  </a:cubicBezTo>
                  <a:cubicBezTo>
                    <a:pt x="16719" y="18435"/>
                    <a:pt x="16882" y="18845"/>
                    <a:pt x="17080" y="19264"/>
                  </a:cubicBezTo>
                  <a:cubicBezTo>
                    <a:pt x="17279" y="19684"/>
                    <a:pt x="17525" y="20280"/>
                    <a:pt x="17627" y="20588"/>
                  </a:cubicBezTo>
                  <a:cubicBezTo>
                    <a:pt x="17795" y="21097"/>
                    <a:pt x="17797" y="21162"/>
                    <a:pt x="17648" y="21278"/>
                  </a:cubicBezTo>
                  <a:cubicBezTo>
                    <a:pt x="17325" y="21529"/>
                    <a:pt x="16853" y="21586"/>
                    <a:pt x="16523" y="21413"/>
                  </a:cubicBezTo>
                  <a:cubicBezTo>
                    <a:pt x="16077" y="21179"/>
                    <a:pt x="15093" y="20233"/>
                    <a:pt x="14197" y="19176"/>
                  </a:cubicBezTo>
                  <a:cubicBezTo>
                    <a:pt x="13116" y="17901"/>
                    <a:pt x="11265" y="16699"/>
                    <a:pt x="8916" y="15748"/>
                  </a:cubicBezTo>
                  <a:cubicBezTo>
                    <a:pt x="7168" y="15039"/>
                    <a:pt x="5549" y="14706"/>
                    <a:pt x="2393" y="14404"/>
                  </a:cubicBezTo>
                  <a:cubicBezTo>
                    <a:pt x="1456" y="14314"/>
                    <a:pt x="571" y="14186"/>
                    <a:pt x="428" y="14120"/>
                  </a:cubicBezTo>
                  <a:cubicBezTo>
                    <a:pt x="-188" y="13836"/>
                    <a:pt x="-129" y="12368"/>
                    <a:pt x="542" y="11304"/>
                  </a:cubicBezTo>
                  <a:cubicBezTo>
                    <a:pt x="813" y="10874"/>
                    <a:pt x="905" y="10596"/>
                    <a:pt x="946" y="10084"/>
                  </a:cubicBezTo>
                  <a:cubicBezTo>
                    <a:pt x="976" y="9720"/>
                    <a:pt x="1050" y="9271"/>
                    <a:pt x="1112" y="9087"/>
                  </a:cubicBezTo>
                  <a:cubicBezTo>
                    <a:pt x="1323" y="8453"/>
                    <a:pt x="2415" y="7703"/>
                    <a:pt x="2787" y="7936"/>
                  </a:cubicBezTo>
                  <a:cubicBezTo>
                    <a:pt x="2962" y="8045"/>
                    <a:pt x="4563" y="7672"/>
                    <a:pt x="5174" y="7379"/>
                  </a:cubicBezTo>
                  <a:cubicBezTo>
                    <a:pt x="5754" y="7101"/>
                    <a:pt x="6110" y="6713"/>
                    <a:pt x="5980" y="6500"/>
                  </a:cubicBezTo>
                  <a:cubicBezTo>
                    <a:pt x="5896" y="6363"/>
                    <a:pt x="5548" y="6363"/>
                    <a:pt x="3836" y="6498"/>
                  </a:cubicBezTo>
                  <a:cubicBezTo>
                    <a:pt x="2407" y="6611"/>
                    <a:pt x="1836" y="6572"/>
                    <a:pt x="1450" y="6332"/>
                  </a:cubicBezTo>
                  <a:cubicBezTo>
                    <a:pt x="1059" y="6089"/>
                    <a:pt x="998" y="5972"/>
                    <a:pt x="1072" y="5604"/>
                  </a:cubicBezTo>
                  <a:cubicBezTo>
                    <a:pt x="1204" y="4947"/>
                    <a:pt x="2000" y="4730"/>
                    <a:pt x="3434" y="4960"/>
                  </a:cubicBezTo>
                  <a:cubicBezTo>
                    <a:pt x="5422" y="5279"/>
                    <a:pt x="6344" y="5122"/>
                    <a:pt x="5486" y="4611"/>
                  </a:cubicBezTo>
                  <a:cubicBezTo>
                    <a:pt x="5013" y="4330"/>
                    <a:pt x="4389" y="4179"/>
                    <a:pt x="3237" y="4069"/>
                  </a:cubicBezTo>
                  <a:cubicBezTo>
                    <a:pt x="2695" y="4017"/>
                    <a:pt x="2184" y="3918"/>
                    <a:pt x="2102" y="3849"/>
                  </a:cubicBezTo>
                  <a:cubicBezTo>
                    <a:pt x="2019" y="3780"/>
                    <a:pt x="1903" y="3539"/>
                    <a:pt x="1844" y="3315"/>
                  </a:cubicBezTo>
                  <a:cubicBezTo>
                    <a:pt x="1497" y="2012"/>
                    <a:pt x="2145" y="1545"/>
                    <a:pt x="3606" y="2044"/>
                  </a:cubicBezTo>
                  <a:cubicBezTo>
                    <a:pt x="4663" y="2404"/>
                    <a:pt x="5852" y="2621"/>
                    <a:pt x="6808" y="2628"/>
                  </a:cubicBezTo>
                  <a:cubicBezTo>
                    <a:pt x="8055" y="2636"/>
                    <a:pt x="8158" y="2555"/>
                    <a:pt x="7833" y="1812"/>
                  </a:cubicBezTo>
                  <a:cubicBezTo>
                    <a:pt x="7472" y="986"/>
                    <a:pt x="7524" y="479"/>
                    <a:pt x="8003" y="139"/>
                  </a:cubicBezTo>
                  <a:cubicBezTo>
                    <a:pt x="8126" y="52"/>
                    <a:pt x="8264" y="6"/>
                    <a:pt x="8416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6" name="任意多边形: 形状 165"/>
            <p:cNvSpPr/>
            <p:nvPr/>
          </p:nvSpPr>
          <p:spPr>
            <a:xfrm>
              <a:off x="280110" y="65570"/>
              <a:ext cx="136784" cy="109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0" h="21466" extrusionOk="0">
                  <a:moveTo>
                    <a:pt x="6730" y="102"/>
                  </a:moveTo>
                  <a:cubicBezTo>
                    <a:pt x="6582" y="191"/>
                    <a:pt x="6373" y="376"/>
                    <a:pt x="6267" y="512"/>
                  </a:cubicBezTo>
                  <a:cubicBezTo>
                    <a:pt x="6020" y="831"/>
                    <a:pt x="6091" y="1350"/>
                    <a:pt x="6539" y="2506"/>
                  </a:cubicBezTo>
                  <a:cubicBezTo>
                    <a:pt x="6715" y="2960"/>
                    <a:pt x="6859" y="3384"/>
                    <a:pt x="6859" y="3449"/>
                  </a:cubicBezTo>
                  <a:cubicBezTo>
                    <a:pt x="6859" y="3662"/>
                    <a:pt x="6411" y="4340"/>
                    <a:pt x="6139" y="4538"/>
                  </a:cubicBezTo>
                  <a:cubicBezTo>
                    <a:pt x="5866" y="4737"/>
                    <a:pt x="5014" y="5124"/>
                    <a:pt x="3098" y="5921"/>
                  </a:cubicBezTo>
                  <a:cubicBezTo>
                    <a:pt x="1268" y="6683"/>
                    <a:pt x="531" y="7282"/>
                    <a:pt x="147" y="8324"/>
                  </a:cubicBezTo>
                  <a:cubicBezTo>
                    <a:pt x="-279" y="9480"/>
                    <a:pt x="278" y="10694"/>
                    <a:pt x="1064" y="10322"/>
                  </a:cubicBezTo>
                  <a:cubicBezTo>
                    <a:pt x="1226" y="10245"/>
                    <a:pt x="1567" y="10102"/>
                    <a:pt x="1822" y="10004"/>
                  </a:cubicBezTo>
                  <a:cubicBezTo>
                    <a:pt x="2076" y="9905"/>
                    <a:pt x="2755" y="9430"/>
                    <a:pt x="3329" y="8949"/>
                  </a:cubicBezTo>
                  <a:cubicBezTo>
                    <a:pt x="4850" y="7672"/>
                    <a:pt x="6893" y="6334"/>
                    <a:pt x="7367" y="6304"/>
                  </a:cubicBezTo>
                  <a:cubicBezTo>
                    <a:pt x="7717" y="6282"/>
                    <a:pt x="7759" y="6311"/>
                    <a:pt x="7831" y="6628"/>
                  </a:cubicBezTo>
                  <a:cubicBezTo>
                    <a:pt x="7905" y="6959"/>
                    <a:pt x="7868" y="7020"/>
                    <a:pt x="7090" y="7839"/>
                  </a:cubicBezTo>
                  <a:cubicBezTo>
                    <a:pt x="6535" y="8422"/>
                    <a:pt x="5858" y="9344"/>
                    <a:pt x="4991" y="10695"/>
                  </a:cubicBezTo>
                  <a:cubicBezTo>
                    <a:pt x="2414" y="14710"/>
                    <a:pt x="1593" y="16768"/>
                    <a:pt x="1593" y="19217"/>
                  </a:cubicBezTo>
                  <a:cubicBezTo>
                    <a:pt x="1593" y="20204"/>
                    <a:pt x="1754" y="20733"/>
                    <a:pt x="2180" y="21151"/>
                  </a:cubicBezTo>
                  <a:cubicBezTo>
                    <a:pt x="2553" y="21517"/>
                    <a:pt x="3039" y="21570"/>
                    <a:pt x="3361" y="21280"/>
                  </a:cubicBezTo>
                  <a:cubicBezTo>
                    <a:pt x="3665" y="21005"/>
                    <a:pt x="4101" y="19350"/>
                    <a:pt x="4315" y="17657"/>
                  </a:cubicBezTo>
                  <a:cubicBezTo>
                    <a:pt x="4529" y="15960"/>
                    <a:pt x="5361" y="13412"/>
                    <a:pt x="6008" y="12473"/>
                  </a:cubicBezTo>
                  <a:cubicBezTo>
                    <a:pt x="7806" y="9861"/>
                    <a:pt x="9561" y="8239"/>
                    <a:pt x="10949" y="7908"/>
                  </a:cubicBezTo>
                  <a:cubicBezTo>
                    <a:pt x="12234" y="7602"/>
                    <a:pt x="13608" y="7763"/>
                    <a:pt x="14692" y="8348"/>
                  </a:cubicBezTo>
                  <a:cubicBezTo>
                    <a:pt x="15564" y="8818"/>
                    <a:pt x="16042" y="9251"/>
                    <a:pt x="17341" y="10751"/>
                  </a:cubicBezTo>
                  <a:cubicBezTo>
                    <a:pt x="18549" y="12144"/>
                    <a:pt x="19431" y="12876"/>
                    <a:pt x="19901" y="12876"/>
                  </a:cubicBezTo>
                  <a:cubicBezTo>
                    <a:pt x="20201" y="12876"/>
                    <a:pt x="20652" y="12566"/>
                    <a:pt x="20772" y="12278"/>
                  </a:cubicBezTo>
                  <a:cubicBezTo>
                    <a:pt x="21321" y="10957"/>
                    <a:pt x="19491" y="8125"/>
                    <a:pt x="17240" y="6811"/>
                  </a:cubicBezTo>
                  <a:cubicBezTo>
                    <a:pt x="14849" y="5415"/>
                    <a:pt x="12546" y="5055"/>
                    <a:pt x="10479" y="5754"/>
                  </a:cubicBezTo>
                  <a:cubicBezTo>
                    <a:pt x="10147" y="5866"/>
                    <a:pt x="10082" y="5852"/>
                    <a:pt x="9929" y="5634"/>
                  </a:cubicBezTo>
                  <a:cubicBezTo>
                    <a:pt x="9720" y="5337"/>
                    <a:pt x="9764" y="5229"/>
                    <a:pt x="10274" y="4779"/>
                  </a:cubicBezTo>
                  <a:cubicBezTo>
                    <a:pt x="11116" y="4036"/>
                    <a:pt x="12708" y="3560"/>
                    <a:pt x="14981" y="3372"/>
                  </a:cubicBezTo>
                  <a:cubicBezTo>
                    <a:pt x="16163" y="3274"/>
                    <a:pt x="16587" y="3069"/>
                    <a:pt x="16820" y="2481"/>
                  </a:cubicBezTo>
                  <a:cubicBezTo>
                    <a:pt x="17133" y="1692"/>
                    <a:pt x="16984" y="1121"/>
                    <a:pt x="16390" y="824"/>
                  </a:cubicBezTo>
                  <a:cubicBezTo>
                    <a:pt x="15848" y="554"/>
                    <a:pt x="14750" y="742"/>
                    <a:pt x="13065" y="1395"/>
                  </a:cubicBezTo>
                  <a:cubicBezTo>
                    <a:pt x="12423" y="1643"/>
                    <a:pt x="10003" y="2300"/>
                    <a:pt x="9340" y="2406"/>
                  </a:cubicBezTo>
                  <a:cubicBezTo>
                    <a:pt x="9042" y="2453"/>
                    <a:pt x="8896" y="2410"/>
                    <a:pt x="8708" y="2220"/>
                  </a:cubicBezTo>
                  <a:cubicBezTo>
                    <a:pt x="8429" y="1937"/>
                    <a:pt x="8154" y="1077"/>
                    <a:pt x="8223" y="701"/>
                  </a:cubicBezTo>
                  <a:cubicBezTo>
                    <a:pt x="8275" y="416"/>
                    <a:pt x="8058" y="246"/>
                    <a:pt x="7396" y="55"/>
                  </a:cubicBezTo>
                  <a:cubicBezTo>
                    <a:pt x="7104" y="-30"/>
                    <a:pt x="6929" y="-18"/>
                    <a:pt x="6730" y="10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7" name="任意多边形: 形状 166"/>
            <p:cNvSpPr/>
            <p:nvPr/>
          </p:nvSpPr>
          <p:spPr>
            <a:xfrm>
              <a:off x="146364" y="146762"/>
              <a:ext cx="665312" cy="666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9" extrusionOk="0">
                  <a:moveTo>
                    <a:pt x="10671" y="2001"/>
                  </a:moveTo>
                  <a:cubicBezTo>
                    <a:pt x="10391" y="2000"/>
                    <a:pt x="10141" y="2006"/>
                    <a:pt x="9988" y="2021"/>
                  </a:cubicBezTo>
                  <a:cubicBezTo>
                    <a:pt x="9275" y="2090"/>
                    <a:pt x="8918" y="2168"/>
                    <a:pt x="8107" y="2431"/>
                  </a:cubicBezTo>
                  <a:cubicBezTo>
                    <a:pt x="7578" y="2602"/>
                    <a:pt x="6725" y="2959"/>
                    <a:pt x="6576" y="3073"/>
                  </a:cubicBezTo>
                  <a:cubicBezTo>
                    <a:pt x="6525" y="3112"/>
                    <a:pt x="6426" y="3168"/>
                    <a:pt x="6356" y="3199"/>
                  </a:cubicBezTo>
                  <a:cubicBezTo>
                    <a:pt x="6286" y="3229"/>
                    <a:pt x="6112" y="3338"/>
                    <a:pt x="5970" y="3442"/>
                  </a:cubicBezTo>
                  <a:cubicBezTo>
                    <a:pt x="5827" y="3545"/>
                    <a:pt x="5616" y="3693"/>
                    <a:pt x="5500" y="3772"/>
                  </a:cubicBezTo>
                  <a:cubicBezTo>
                    <a:pt x="4699" y="4311"/>
                    <a:pt x="3663" y="5463"/>
                    <a:pt x="3224" y="6304"/>
                  </a:cubicBezTo>
                  <a:cubicBezTo>
                    <a:pt x="3158" y="6431"/>
                    <a:pt x="3049" y="6638"/>
                    <a:pt x="2982" y="6765"/>
                  </a:cubicBezTo>
                  <a:cubicBezTo>
                    <a:pt x="2746" y="7210"/>
                    <a:pt x="2548" y="7705"/>
                    <a:pt x="2291" y="8491"/>
                  </a:cubicBezTo>
                  <a:cubicBezTo>
                    <a:pt x="2087" y="9116"/>
                    <a:pt x="1971" y="10001"/>
                    <a:pt x="1989" y="10800"/>
                  </a:cubicBezTo>
                  <a:cubicBezTo>
                    <a:pt x="2009" y="11679"/>
                    <a:pt x="2039" y="11998"/>
                    <a:pt x="2152" y="12543"/>
                  </a:cubicBezTo>
                  <a:cubicBezTo>
                    <a:pt x="2290" y="13211"/>
                    <a:pt x="2661" y="14258"/>
                    <a:pt x="2962" y="14830"/>
                  </a:cubicBezTo>
                  <a:cubicBezTo>
                    <a:pt x="3396" y="15652"/>
                    <a:pt x="3878" y="16304"/>
                    <a:pt x="4549" y="16978"/>
                  </a:cubicBezTo>
                  <a:cubicBezTo>
                    <a:pt x="5270" y="17702"/>
                    <a:pt x="5869" y="18142"/>
                    <a:pt x="6794" y="18631"/>
                  </a:cubicBezTo>
                  <a:cubicBezTo>
                    <a:pt x="7208" y="18849"/>
                    <a:pt x="7901" y="19122"/>
                    <a:pt x="8358" y="19245"/>
                  </a:cubicBezTo>
                  <a:cubicBezTo>
                    <a:pt x="8441" y="19268"/>
                    <a:pt x="8577" y="19307"/>
                    <a:pt x="8662" y="19333"/>
                  </a:cubicBezTo>
                  <a:cubicBezTo>
                    <a:pt x="9085" y="19463"/>
                    <a:pt x="10308" y="19610"/>
                    <a:pt x="10806" y="19592"/>
                  </a:cubicBezTo>
                  <a:cubicBezTo>
                    <a:pt x="11594" y="19563"/>
                    <a:pt x="12099" y="19502"/>
                    <a:pt x="12738" y="19359"/>
                  </a:cubicBezTo>
                  <a:cubicBezTo>
                    <a:pt x="13469" y="19196"/>
                    <a:pt x="13858" y="19074"/>
                    <a:pt x="14222" y="18892"/>
                  </a:cubicBezTo>
                  <a:cubicBezTo>
                    <a:pt x="14324" y="18841"/>
                    <a:pt x="14544" y="18738"/>
                    <a:pt x="14711" y="18663"/>
                  </a:cubicBezTo>
                  <a:cubicBezTo>
                    <a:pt x="14878" y="18588"/>
                    <a:pt x="15051" y="18503"/>
                    <a:pt x="15095" y="18475"/>
                  </a:cubicBezTo>
                  <a:cubicBezTo>
                    <a:pt x="15140" y="18447"/>
                    <a:pt x="15181" y="18424"/>
                    <a:pt x="15187" y="18424"/>
                  </a:cubicBezTo>
                  <a:cubicBezTo>
                    <a:pt x="15193" y="18424"/>
                    <a:pt x="15304" y="18350"/>
                    <a:pt x="15433" y="18260"/>
                  </a:cubicBezTo>
                  <a:cubicBezTo>
                    <a:pt x="15562" y="18169"/>
                    <a:pt x="15768" y="18030"/>
                    <a:pt x="15891" y="17951"/>
                  </a:cubicBezTo>
                  <a:cubicBezTo>
                    <a:pt x="16194" y="17757"/>
                    <a:pt x="16452" y="17548"/>
                    <a:pt x="16711" y="17289"/>
                  </a:cubicBezTo>
                  <a:cubicBezTo>
                    <a:pt x="16830" y="17170"/>
                    <a:pt x="17024" y="16981"/>
                    <a:pt x="17142" y="16868"/>
                  </a:cubicBezTo>
                  <a:cubicBezTo>
                    <a:pt x="17260" y="16756"/>
                    <a:pt x="17418" y="16582"/>
                    <a:pt x="17493" y="16481"/>
                  </a:cubicBezTo>
                  <a:cubicBezTo>
                    <a:pt x="17568" y="16380"/>
                    <a:pt x="17702" y="16203"/>
                    <a:pt x="17790" y="16088"/>
                  </a:cubicBezTo>
                  <a:cubicBezTo>
                    <a:pt x="17878" y="15972"/>
                    <a:pt x="18011" y="15799"/>
                    <a:pt x="18085" y="15703"/>
                  </a:cubicBezTo>
                  <a:cubicBezTo>
                    <a:pt x="18266" y="15465"/>
                    <a:pt x="18691" y="14671"/>
                    <a:pt x="18893" y="14191"/>
                  </a:cubicBezTo>
                  <a:cubicBezTo>
                    <a:pt x="19120" y="13651"/>
                    <a:pt x="19345" y="12955"/>
                    <a:pt x="19395" y="12637"/>
                  </a:cubicBezTo>
                  <a:cubicBezTo>
                    <a:pt x="19417" y="12497"/>
                    <a:pt x="19448" y="12307"/>
                    <a:pt x="19465" y="12214"/>
                  </a:cubicBezTo>
                  <a:cubicBezTo>
                    <a:pt x="19548" y="11736"/>
                    <a:pt x="19565" y="11495"/>
                    <a:pt x="19566" y="10806"/>
                  </a:cubicBezTo>
                  <a:cubicBezTo>
                    <a:pt x="19567" y="10113"/>
                    <a:pt x="19556" y="9960"/>
                    <a:pt x="19473" y="9428"/>
                  </a:cubicBezTo>
                  <a:cubicBezTo>
                    <a:pt x="19238" y="7915"/>
                    <a:pt x="18625" y="6528"/>
                    <a:pt x="17655" y="5311"/>
                  </a:cubicBezTo>
                  <a:cubicBezTo>
                    <a:pt x="17411" y="5005"/>
                    <a:pt x="17347" y="4934"/>
                    <a:pt x="16998" y="4583"/>
                  </a:cubicBezTo>
                  <a:cubicBezTo>
                    <a:pt x="16044" y="3626"/>
                    <a:pt x="14884" y="2893"/>
                    <a:pt x="13684" y="2491"/>
                  </a:cubicBezTo>
                  <a:cubicBezTo>
                    <a:pt x="12809" y="2198"/>
                    <a:pt x="12233" y="2075"/>
                    <a:pt x="11529" y="2030"/>
                  </a:cubicBezTo>
                  <a:cubicBezTo>
                    <a:pt x="11259" y="2012"/>
                    <a:pt x="10950" y="2003"/>
                    <a:pt x="10671" y="2001"/>
                  </a:cubicBezTo>
                  <a:close/>
                  <a:moveTo>
                    <a:pt x="10681" y="0"/>
                  </a:moveTo>
                  <a:cubicBezTo>
                    <a:pt x="10716" y="1"/>
                    <a:pt x="10754" y="2"/>
                    <a:pt x="10793" y="3"/>
                  </a:cubicBezTo>
                  <a:cubicBezTo>
                    <a:pt x="11044" y="11"/>
                    <a:pt x="11080" y="17"/>
                    <a:pt x="11088" y="47"/>
                  </a:cubicBezTo>
                  <a:cubicBezTo>
                    <a:pt x="11092" y="67"/>
                    <a:pt x="11105" y="159"/>
                    <a:pt x="11117" y="252"/>
                  </a:cubicBezTo>
                  <a:cubicBezTo>
                    <a:pt x="11207" y="1012"/>
                    <a:pt x="11185" y="965"/>
                    <a:pt x="11443" y="967"/>
                  </a:cubicBezTo>
                  <a:cubicBezTo>
                    <a:pt x="11533" y="967"/>
                    <a:pt x="11619" y="966"/>
                    <a:pt x="11633" y="963"/>
                  </a:cubicBezTo>
                  <a:cubicBezTo>
                    <a:pt x="11649" y="960"/>
                    <a:pt x="11706" y="787"/>
                    <a:pt x="11774" y="536"/>
                  </a:cubicBezTo>
                  <a:cubicBezTo>
                    <a:pt x="11837" y="303"/>
                    <a:pt x="11899" y="103"/>
                    <a:pt x="11911" y="92"/>
                  </a:cubicBezTo>
                  <a:cubicBezTo>
                    <a:pt x="11940" y="62"/>
                    <a:pt x="12302" y="86"/>
                    <a:pt x="12413" y="124"/>
                  </a:cubicBezTo>
                  <a:lnTo>
                    <a:pt x="12498" y="154"/>
                  </a:lnTo>
                  <a:lnTo>
                    <a:pt x="12498" y="599"/>
                  </a:lnTo>
                  <a:cubicBezTo>
                    <a:pt x="12498" y="843"/>
                    <a:pt x="12504" y="1053"/>
                    <a:pt x="12513" y="1064"/>
                  </a:cubicBezTo>
                  <a:cubicBezTo>
                    <a:pt x="12528" y="1084"/>
                    <a:pt x="12840" y="1171"/>
                    <a:pt x="12900" y="1171"/>
                  </a:cubicBezTo>
                  <a:cubicBezTo>
                    <a:pt x="12922" y="1171"/>
                    <a:pt x="12981" y="1050"/>
                    <a:pt x="13097" y="772"/>
                  </a:cubicBezTo>
                  <a:cubicBezTo>
                    <a:pt x="13188" y="552"/>
                    <a:pt x="13274" y="357"/>
                    <a:pt x="13287" y="339"/>
                  </a:cubicBezTo>
                  <a:cubicBezTo>
                    <a:pt x="13310" y="308"/>
                    <a:pt x="13326" y="309"/>
                    <a:pt x="13520" y="351"/>
                  </a:cubicBezTo>
                  <a:cubicBezTo>
                    <a:pt x="13789" y="410"/>
                    <a:pt x="13881" y="453"/>
                    <a:pt x="13867" y="516"/>
                  </a:cubicBezTo>
                  <a:cubicBezTo>
                    <a:pt x="13861" y="541"/>
                    <a:pt x="13830" y="741"/>
                    <a:pt x="13799" y="961"/>
                  </a:cubicBezTo>
                  <a:cubicBezTo>
                    <a:pt x="13756" y="1264"/>
                    <a:pt x="13748" y="1366"/>
                    <a:pt x="13765" y="1385"/>
                  </a:cubicBezTo>
                  <a:cubicBezTo>
                    <a:pt x="13800" y="1422"/>
                    <a:pt x="14124" y="1534"/>
                    <a:pt x="14145" y="1516"/>
                  </a:cubicBezTo>
                  <a:cubicBezTo>
                    <a:pt x="14155" y="1507"/>
                    <a:pt x="14264" y="1325"/>
                    <a:pt x="14388" y="1111"/>
                  </a:cubicBezTo>
                  <a:lnTo>
                    <a:pt x="14612" y="721"/>
                  </a:lnTo>
                  <a:lnTo>
                    <a:pt x="14675" y="735"/>
                  </a:lnTo>
                  <a:cubicBezTo>
                    <a:pt x="14710" y="743"/>
                    <a:pt x="14835" y="788"/>
                    <a:pt x="14953" y="835"/>
                  </a:cubicBezTo>
                  <a:cubicBezTo>
                    <a:pt x="15128" y="906"/>
                    <a:pt x="15170" y="930"/>
                    <a:pt x="15183" y="972"/>
                  </a:cubicBezTo>
                  <a:cubicBezTo>
                    <a:pt x="15195" y="1009"/>
                    <a:pt x="15170" y="1115"/>
                    <a:pt x="15085" y="1381"/>
                  </a:cubicBezTo>
                  <a:cubicBezTo>
                    <a:pt x="15022" y="1578"/>
                    <a:pt x="14972" y="1771"/>
                    <a:pt x="14973" y="1810"/>
                  </a:cubicBezTo>
                  <a:cubicBezTo>
                    <a:pt x="14974" y="1878"/>
                    <a:pt x="14979" y="1882"/>
                    <a:pt x="15148" y="1960"/>
                  </a:cubicBezTo>
                  <a:lnTo>
                    <a:pt x="15321" y="2039"/>
                  </a:lnTo>
                  <a:lnTo>
                    <a:pt x="15381" y="1969"/>
                  </a:lnTo>
                  <a:cubicBezTo>
                    <a:pt x="15413" y="1931"/>
                    <a:pt x="15540" y="1767"/>
                    <a:pt x="15663" y="1605"/>
                  </a:cubicBezTo>
                  <a:cubicBezTo>
                    <a:pt x="15859" y="1348"/>
                    <a:pt x="15893" y="1312"/>
                    <a:pt x="15934" y="1321"/>
                  </a:cubicBezTo>
                  <a:cubicBezTo>
                    <a:pt x="15994" y="1333"/>
                    <a:pt x="16375" y="1542"/>
                    <a:pt x="16423" y="1588"/>
                  </a:cubicBezTo>
                  <a:cubicBezTo>
                    <a:pt x="16458" y="1622"/>
                    <a:pt x="16452" y="1640"/>
                    <a:pt x="16287" y="2036"/>
                  </a:cubicBezTo>
                  <a:cubicBezTo>
                    <a:pt x="16192" y="2264"/>
                    <a:pt x="16113" y="2460"/>
                    <a:pt x="16111" y="2472"/>
                  </a:cubicBezTo>
                  <a:cubicBezTo>
                    <a:pt x="16109" y="2485"/>
                    <a:pt x="16182" y="2548"/>
                    <a:pt x="16275" y="2612"/>
                  </a:cubicBezTo>
                  <a:lnTo>
                    <a:pt x="16442" y="2730"/>
                  </a:lnTo>
                  <a:lnTo>
                    <a:pt x="16472" y="2684"/>
                  </a:lnTo>
                  <a:cubicBezTo>
                    <a:pt x="16510" y="2627"/>
                    <a:pt x="17109" y="2069"/>
                    <a:pt x="17132" y="2069"/>
                  </a:cubicBezTo>
                  <a:cubicBezTo>
                    <a:pt x="17177" y="2069"/>
                    <a:pt x="17597" y="2406"/>
                    <a:pt x="17597" y="2442"/>
                  </a:cubicBezTo>
                  <a:cubicBezTo>
                    <a:pt x="17597" y="2456"/>
                    <a:pt x="17567" y="2506"/>
                    <a:pt x="17530" y="2553"/>
                  </a:cubicBezTo>
                  <a:cubicBezTo>
                    <a:pt x="17472" y="2627"/>
                    <a:pt x="17160" y="3196"/>
                    <a:pt x="17150" y="3245"/>
                  </a:cubicBezTo>
                  <a:cubicBezTo>
                    <a:pt x="17146" y="3266"/>
                    <a:pt x="17429" y="3527"/>
                    <a:pt x="17456" y="3527"/>
                  </a:cubicBezTo>
                  <a:cubicBezTo>
                    <a:pt x="17466" y="3527"/>
                    <a:pt x="17594" y="3427"/>
                    <a:pt x="17740" y="3304"/>
                  </a:cubicBezTo>
                  <a:cubicBezTo>
                    <a:pt x="18050" y="3045"/>
                    <a:pt x="18183" y="2959"/>
                    <a:pt x="18234" y="2986"/>
                  </a:cubicBezTo>
                  <a:cubicBezTo>
                    <a:pt x="18284" y="3013"/>
                    <a:pt x="18637" y="3367"/>
                    <a:pt x="18637" y="3391"/>
                  </a:cubicBezTo>
                  <a:cubicBezTo>
                    <a:pt x="18637" y="3402"/>
                    <a:pt x="18545" y="3520"/>
                    <a:pt x="18433" y="3654"/>
                  </a:cubicBezTo>
                  <a:cubicBezTo>
                    <a:pt x="18321" y="3787"/>
                    <a:pt x="18194" y="3952"/>
                    <a:pt x="18150" y="4020"/>
                  </a:cubicBezTo>
                  <a:lnTo>
                    <a:pt x="18072" y="4144"/>
                  </a:lnTo>
                  <a:lnTo>
                    <a:pt x="18199" y="4295"/>
                  </a:lnTo>
                  <a:cubicBezTo>
                    <a:pt x="18268" y="4378"/>
                    <a:pt x="18341" y="4446"/>
                    <a:pt x="18360" y="4446"/>
                  </a:cubicBezTo>
                  <a:cubicBezTo>
                    <a:pt x="18379" y="4446"/>
                    <a:pt x="18523" y="4364"/>
                    <a:pt x="18681" y="4264"/>
                  </a:cubicBezTo>
                  <a:cubicBezTo>
                    <a:pt x="18965" y="4083"/>
                    <a:pt x="19141" y="3996"/>
                    <a:pt x="19186" y="4013"/>
                  </a:cubicBezTo>
                  <a:cubicBezTo>
                    <a:pt x="19213" y="4024"/>
                    <a:pt x="19511" y="4407"/>
                    <a:pt x="19529" y="4455"/>
                  </a:cubicBezTo>
                  <a:cubicBezTo>
                    <a:pt x="19538" y="4479"/>
                    <a:pt x="19452" y="4578"/>
                    <a:pt x="19219" y="4812"/>
                  </a:cubicBezTo>
                  <a:cubicBezTo>
                    <a:pt x="19042" y="4990"/>
                    <a:pt x="18897" y="5147"/>
                    <a:pt x="18897" y="5161"/>
                  </a:cubicBezTo>
                  <a:cubicBezTo>
                    <a:pt x="18897" y="5175"/>
                    <a:pt x="18942" y="5253"/>
                    <a:pt x="18997" y="5335"/>
                  </a:cubicBezTo>
                  <a:cubicBezTo>
                    <a:pt x="19067" y="5439"/>
                    <a:pt x="19110" y="5484"/>
                    <a:pt x="19139" y="5484"/>
                  </a:cubicBezTo>
                  <a:cubicBezTo>
                    <a:pt x="19161" y="5484"/>
                    <a:pt x="19351" y="5412"/>
                    <a:pt x="19560" y="5323"/>
                  </a:cubicBezTo>
                  <a:cubicBezTo>
                    <a:pt x="19770" y="5235"/>
                    <a:pt x="19955" y="5161"/>
                    <a:pt x="19972" y="5158"/>
                  </a:cubicBezTo>
                  <a:cubicBezTo>
                    <a:pt x="20008" y="5154"/>
                    <a:pt x="20299" y="5635"/>
                    <a:pt x="20283" y="5675"/>
                  </a:cubicBezTo>
                  <a:cubicBezTo>
                    <a:pt x="20274" y="5698"/>
                    <a:pt x="19572" y="6247"/>
                    <a:pt x="19546" y="6251"/>
                  </a:cubicBezTo>
                  <a:cubicBezTo>
                    <a:pt x="19540" y="6252"/>
                    <a:pt x="19578" y="6336"/>
                    <a:pt x="19631" y="6438"/>
                  </a:cubicBezTo>
                  <a:cubicBezTo>
                    <a:pt x="19695" y="6562"/>
                    <a:pt x="19737" y="6622"/>
                    <a:pt x="19761" y="6622"/>
                  </a:cubicBezTo>
                  <a:cubicBezTo>
                    <a:pt x="19780" y="6622"/>
                    <a:pt x="19980" y="6572"/>
                    <a:pt x="20205" y="6510"/>
                  </a:cubicBezTo>
                  <a:cubicBezTo>
                    <a:pt x="20431" y="6448"/>
                    <a:pt x="20629" y="6403"/>
                    <a:pt x="20646" y="6410"/>
                  </a:cubicBezTo>
                  <a:cubicBezTo>
                    <a:pt x="20675" y="6421"/>
                    <a:pt x="20691" y="6452"/>
                    <a:pt x="20737" y="6582"/>
                  </a:cubicBezTo>
                  <a:cubicBezTo>
                    <a:pt x="20746" y="6610"/>
                    <a:pt x="20782" y="6693"/>
                    <a:pt x="20815" y="6766"/>
                  </a:cubicBezTo>
                  <a:cubicBezTo>
                    <a:pt x="20888" y="6927"/>
                    <a:pt x="20890" y="6949"/>
                    <a:pt x="20831" y="6976"/>
                  </a:cubicBezTo>
                  <a:cubicBezTo>
                    <a:pt x="20807" y="6987"/>
                    <a:pt x="20730" y="7033"/>
                    <a:pt x="20661" y="7079"/>
                  </a:cubicBezTo>
                  <a:cubicBezTo>
                    <a:pt x="20592" y="7125"/>
                    <a:pt x="20466" y="7196"/>
                    <a:pt x="20381" y="7237"/>
                  </a:cubicBezTo>
                  <a:cubicBezTo>
                    <a:pt x="20109" y="7368"/>
                    <a:pt x="20072" y="7390"/>
                    <a:pt x="20073" y="7424"/>
                  </a:cubicBezTo>
                  <a:cubicBezTo>
                    <a:pt x="20075" y="7479"/>
                    <a:pt x="20177" y="7789"/>
                    <a:pt x="20203" y="7815"/>
                  </a:cubicBezTo>
                  <a:cubicBezTo>
                    <a:pt x="20222" y="7834"/>
                    <a:pt x="20286" y="7828"/>
                    <a:pt x="20497" y="7791"/>
                  </a:cubicBezTo>
                  <a:cubicBezTo>
                    <a:pt x="20806" y="7735"/>
                    <a:pt x="21112" y="7708"/>
                    <a:pt x="21137" y="7733"/>
                  </a:cubicBezTo>
                  <a:cubicBezTo>
                    <a:pt x="21146" y="7743"/>
                    <a:pt x="21188" y="7869"/>
                    <a:pt x="21230" y="8014"/>
                  </a:cubicBezTo>
                  <a:cubicBezTo>
                    <a:pt x="21305" y="8273"/>
                    <a:pt x="21305" y="8279"/>
                    <a:pt x="21266" y="8297"/>
                  </a:cubicBezTo>
                  <a:cubicBezTo>
                    <a:pt x="21244" y="8308"/>
                    <a:pt x="21114" y="8362"/>
                    <a:pt x="20976" y="8419"/>
                  </a:cubicBezTo>
                  <a:cubicBezTo>
                    <a:pt x="20503" y="8613"/>
                    <a:pt x="20427" y="8647"/>
                    <a:pt x="20429" y="8662"/>
                  </a:cubicBezTo>
                  <a:cubicBezTo>
                    <a:pt x="20431" y="8670"/>
                    <a:pt x="20444" y="8756"/>
                    <a:pt x="20458" y="8853"/>
                  </a:cubicBezTo>
                  <a:cubicBezTo>
                    <a:pt x="20496" y="9110"/>
                    <a:pt x="20471" y="9098"/>
                    <a:pt x="21009" y="9098"/>
                  </a:cubicBezTo>
                  <a:cubicBezTo>
                    <a:pt x="21264" y="9098"/>
                    <a:pt x="21459" y="9106"/>
                    <a:pt x="21466" y="9117"/>
                  </a:cubicBezTo>
                  <a:cubicBezTo>
                    <a:pt x="21491" y="9159"/>
                    <a:pt x="21538" y="9581"/>
                    <a:pt x="21523" y="9632"/>
                  </a:cubicBezTo>
                  <a:cubicBezTo>
                    <a:pt x="21508" y="9680"/>
                    <a:pt x="21486" y="9692"/>
                    <a:pt x="21346" y="9730"/>
                  </a:cubicBezTo>
                  <a:cubicBezTo>
                    <a:pt x="21258" y="9753"/>
                    <a:pt x="21063" y="9811"/>
                    <a:pt x="20911" y="9858"/>
                  </a:cubicBezTo>
                  <a:lnTo>
                    <a:pt x="20636" y="9944"/>
                  </a:lnTo>
                  <a:lnTo>
                    <a:pt x="20627" y="10045"/>
                  </a:lnTo>
                  <a:cubicBezTo>
                    <a:pt x="20613" y="10186"/>
                    <a:pt x="20652" y="10378"/>
                    <a:pt x="20694" y="10376"/>
                  </a:cubicBezTo>
                  <a:cubicBezTo>
                    <a:pt x="20789" y="10371"/>
                    <a:pt x="21550" y="10483"/>
                    <a:pt x="21572" y="10504"/>
                  </a:cubicBezTo>
                  <a:cubicBezTo>
                    <a:pt x="21592" y="10524"/>
                    <a:pt x="21594" y="10591"/>
                    <a:pt x="21582" y="10807"/>
                  </a:cubicBezTo>
                  <a:lnTo>
                    <a:pt x="21566" y="11085"/>
                  </a:lnTo>
                  <a:lnTo>
                    <a:pt x="21336" y="11118"/>
                  </a:lnTo>
                  <a:cubicBezTo>
                    <a:pt x="21062" y="11157"/>
                    <a:pt x="20678" y="11227"/>
                    <a:pt x="20663" y="11242"/>
                  </a:cubicBezTo>
                  <a:cubicBezTo>
                    <a:pt x="20658" y="11247"/>
                    <a:pt x="20647" y="11339"/>
                    <a:pt x="20640" y="11446"/>
                  </a:cubicBezTo>
                  <a:lnTo>
                    <a:pt x="20626" y="11640"/>
                  </a:lnTo>
                  <a:lnTo>
                    <a:pt x="20706" y="11666"/>
                  </a:lnTo>
                  <a:cubicBezTo>
                    <a:pt x="20750" y="11679"/>
                    <a:pt x="20944" y="11733"/>
                    <a:pt x="21136" y="11784"/>
                  </a:cubicBezTo>
                  <a:cubicBezTo>
                    <a:pt x="21329" y="11835"/>
                    <a:pt x="21499" y="11889"/>
                    <a:pt x="21514" y="11904"/>
                  </a:cubicBezTo>
                  <a:cubicBezTo>
                    <a:pt x="21538" y="11928"/>
                    <a:pt x="21537" y="11966"/>
                    <a:pt x="21507" y="12168"/>
                  </a:cubicBezTo>
                  <a:cubicBezTo>
                    <a:pt x="21487" y="12297"/>
                    <a:pt x="21468" y="12428"/>
                    <a:pt x="21464" y="12458"/>
                  </a:cubicBezTo>
                  <a:lnTo>
                    <a:pt x="21457" y="12513"/>
                  </a:lnTo>
                  <a:lnTo>
                    <a:pt x="20999" y="12513"/>
                  </a:lnTo>
                  <a:cubicBezTo>
                    <a:pt x="20747" y="12513"/>
                    <a:pt x="20529" y="12520"/>
                    <a:pt x="20513" y="12528"/>
                  </a:cubicBezTo>
                  <a:cubicBezTo>
                    <a:pt x="20495" y="12538"/>
                    <a:pt x="20476" y="12610"/>
                    <a:pt x="20459" y="12731"/>
                  </a:cubicBezTo>
                  <a:cubicBezTo>
                    <a:pt x="20446" y="12834"/>
                    <a:pt x="20437" y="12921"/>
                    <a:pt x="20440" y="12924"/>
                  </a:cubicBezTo>
                  <a:cubicBezTo>
                    <a:pt x="20444" y="12927"/>
                    <a:pt x="20599" y="12993"/>
                    <a:pt x="20786" y="13072"/>
                  </a:cubicBezTo>
                  <a:cubicBezTo>
                    <a:pt x="21248" y="13264"/>
                    <a:pt x="21296" y="13290"/>
                    <a:pt x="21296" y="13338"/>
                  </a:cubicBezTo>
                  <a:cubicBezTo>
                    <a:pt x="21296" y="13374"/>
                    <a:pt x="21178" y="13761"/>
                    <a:pt x="21138" y="13857"/>
                  </a:cubicBezTo>
                  <a:cubicBezTo>
                    <a:pt x="21123" y="13892"/>
                    <a:pt x="21113" y="13891"/>
                    <a:pt x="20875" y="13851"/>
                  </a:cubicBezTo>
                  <a:cubicBezTo>
                    <a:pt x="20405" y="13773"/>
                    <a:pt x="20207" y="13751"/>
                    <a:pt x="20202" y="13778"/>
                  </a:cubicBezTo>
                  <a:cubicBezTo>
                    <a:pt x="20199" y="13792"/>
                    <a:pt x="20170" y="13883"/>
                    <a:pt x="20137" y="13981"/>
                  </a:cubicBezTo>
                  <a:cubicBezTo>
                    <a:pt x="20103" y="14079"/>
                    <a:pt x="20083" y="14165"/>
                    <a:pt x="20091" y="14172"/>
                  </a:cubicBezTo>
                  <a:cubicBezTo>
                    <a:pt x="20100" y="14180"/>
                    <a:pt x="20233" y="14259"/>
                    <a:pt x="20387" y="14347"/>
                  </a:cubicBezTo>
                  <a:cubicBezTo>
                    <a:pt x="20765" y="14565"/>
                    <a:pt x="20855" y="14624"/>
                    <a:pt x="20870" y="14661"/>
                  </a:cubicBezTo>
                  <a:cubicBezTo>
                    <a:pt x="20883" y="14696"/>
                    <a:pt x="20704" y="15158"/>
                    <a:pt x="20664" y="15191"/>
                  </a:cubicBezTo>
                  <a:cubicBezTo>
                    <a:pt x="20646" y="15206"/>
                    <a:pt x="20584" y="15195"/>
                    <a:pt x="20443" y="15152"/>
                  </a:cubicBezTo>
                  <a:cubicBezTo>
                    <a:pt x="20235" y="15088"/>
                    <a:pt x="19822" y="14989"/>
                    <a:pt x="19761" y="14989"/>
                  </a:cubicBezTo>
                  <a:cubicBezTo>
                    <a:pt x="19736" y="14989"/>
                    <a:pt x="19700" y="15041"/>
                    <a:pt x="19641" y="15159"/>
                  </a:cubicBezTo>
                  <a:cubicBezTo>
                    <a:pt x="19595" y="15253"/>
                    <a:pt x="19557" y="15337"/>
                    <a:pt x="19557" y="15347"/>
                  </a:cubicBezTo>
                  <a:cubicBezTo>
                    <a:pt x="19557" y="15357"/>
                    <a:pt x="19718" y="15487"/>
                    <a:pt x="19914" y="15637"/>
                  </a:cubicBezTo>
                  <a:cubicBezTo>
                    <a:pt x="20111" y="15786"/>
                    <a:pt x="20277" y="15920"/>
                    <a:pt x="20283" y="15936"/>
                  </a:cubicBezTo>
                  <a:cubicBezTo>
                    <a:pt x="20294" y="15963"/>
                    <a:pt x="20025" y="16403"/>
                    <a:pt x="19978" y="16434"/>
                  </a:cubicBezTo>
                  <a:cubicBezTo>
                    <a:pt x="19962" y="16444"/>
                    <a:pt x="19895" y="16424"/>
                    <a:pt x="19800" y="16380"/>
                  </a:cubicBezTo>
                  <a:cubicBezTo>
                    <a:pt x="19559" y="16269"/>
                    <a:pt x="19134" y="16107"/>
                    <a:pt x="19114" y="16119"/>
                  </a:cubicBezTo>
                  <a:cubicBezTo>
                    <a:pt x="19084" y="16138"/>
                    <a:pt x="18897" y="16424"/>
                    <a:pt x="18897" y="16451"/>
                  </a:cubicBezTo>
                  <a:cubicBezTo>
                    <a:pt x="18897" y="16466"/>
                    <a:pt x="19041" y="16621"/>
                    <a:pt x="19217" y="16796"/>
                  </a:cubicBezTo>
                  <a:cubicBezTo>
                    <a:pt x="19393" y="16972"/>
                    <a:pt x="19537" y="17125"/>
                    <a:pt x="19537" y="17138"/>
                  </a:cubicBezTo>
                  <a:cubicBezTo>
                    <a:pt x="19537" y="17150"/>
                    <a:pt x="19474" y="17231"/>
                    <a:pt x="19398" y="17318"/>
                  </a:cubicBezTo>
                  <a:cubicBezTo>
                    <a:pt x="19322" y="17404"/>
                    <a:pt x="19237" y="17502"/>
                    <a:pt x="19209" y="17535"/>
                  </a:cubicBezTo>
                  <a:lnTo>
                    <a:pt x="19159" y="17595"/>
                  </a:lnTo>
                  <a:lnTo>
                    <a:pt x="19093" y="17558"/>
                  </a:lnTo>
                  <a:cubicBezTo>
                    <a:pt x="18569" y="17262"/>
                    <a:pt x="18388" y="17166"/>
                    <a:pt x="18357" y="17166"/>
                  </a:cubicBezTo>
                  <a:cubicBezTo>
                    <a:pt x="18296" y="17166"/>
                    <a:pt x="18089" y="17363"/>
                    <a:pt x="18081" y="17429"/>
                  </a:cubicBezTo>
                  <a:cubicBezTo>
                    <a:pt x="18078" y="17447"/>
                    <a:pt x="18202" y="17629"/>
                    <a:pt x="18357" y="17832"/>
                  </a:cubicBezTo>
                  <a:cubicBezTo>
                    <a:pt x="18511" y="18036"/>
                    <a:pt x="18637" y="18210"/>
                    <a:pt x="18637" y="18220"/>
                  </a:cubicBezTo>
                  <a:cubicBezTo>
                    <a:pt x="18637" y="18253"/>
                    <a:pt x="18248" y="18624"/>
                    <a:pt x="18214" y="18624"/>
                  </a:cubicBezTo>
                  <a:cubicBezTo>
                    <a:pt x="18195" y="18624"/>
                    <a:pt x="18020" y="18498"/>
                    <a:pt x="17823" y="18345"/>
                  </a:cubicBezTo>
                  <a:cubicBezTo>
                    <a:pt x="17627" y="18191"/>
                    <a:pt x="17462" y="18070"/>
                    <a:pt x="17456" y="18075"/>
                  </a:cubicBezTo>
                  <a:cubicBezTo>
                    <a:pt x="17235" y="18263"/>
                    <a:pt x="17155" y="18335"/>
                    <a:pt x="17147" y="18353"/>
                  </a:cubicBezTo>
                  <a:cubicBezTo>
                    <a:pt x="17142" y="18364"/>
                    <a:pt x="17156" y="18405"/>
                    <a:pt x="17180" y="18444"/>
                  </a:cubicBezTo>
                  <a:cubicBezTo>
                    <a:pt x="17376" y="18764"/>
                    <a:pt x="17597" y="19150"/>
                    <a:pt x="17597" y="19172"/>
                  </a:cubicBezTo>
                  <a:cubicBezTo>
                    <a:pt x="17597" y="19187"/>
                    <a:pt x="17518" y="19252"/>
                    <a:pt x="17422" y="19317"/>
                  </a:cubicBezTo>
                  <a:cubicBezTo>
                    <a:pt x="17326" y="19382"/>
                    <a:pt x="17221" y="19460"/>
                    <a:pt x="17190" y="19491"/>
                  </a:cubicBezTo>
                  <a:lnTo>
                    <a:pt x="17134" y="19547"/>
                  </a:lnTo>
                  <a:lnTo>
                    <a:pt x="16797" y="19213"/>
                  </a:lnTo>
                  <a:cubicBezTo>
                    <a:pt x="16612" y="19029"/>
                    <a:pt x="16447" y="18878"/>
                    <a:pt x="16431" y="18876"/>
                  </a:cubicBezTo>
                  <a:cubicBezTo>
                    <a:pt x="16416" y="18875"/>
                    <a:pt x="16335" y="18918"/>
                    <a:pt x="16251" y="18973"/>
                  </a:cubicBezTo>
                  <a:cubicBezTo>
                    <a:pt x="16128" y="19054"/>
                    <a:pt x="16101" y="19081"/>
                    <a:pt x="16108" y="19115"/>
                  </a:cubicBezTo>
                  <a:cubicBezTo>
                    <a:pt x="16120" y="19173"/>
                    <a:pt x="16284" y="19593"/>
                    <a:pt x="16380" y="19811"/>
                  </a:cubicBezTo>
                  <a:cubicBezTo>
                    <a:pt x="16451" y="19974"/>
                    <a:pt x="16455" y="19990"/>
                    <a:pt x="16423" y="20004"/>
                  </a:cubicBezTo>
                  <a:cubicBezTo>
                    <a:pt x="16403" y="20012"/>
                    <a:pt x="16295" y="20078"/>
                    <a:pt x="16183" y="20150"/>
                  </a:cubicBezTo>
                  <a:cubicBezTo>
                    <a:pt x="16071" y="20222"/>
                    <a:pt x="15965" y="20281"/>
                    <a:pt x="15948" y="20281"/>
                  </a:cubicBezTo>
                  <a:cubicBezTo>
                    <a:pt x="15916" y="20281"/>
                    <a:pt x="15776" y="20114"/>
                    <a:pt x="15507" y="19757"/>
                  </a:cubicBezTo>
                  <a:cubicBezTo>
                    <a:pt x="15419" y="19640"/>
                    <a:pt x="15341" y="19548"/>
                    <a:pt x="15333" y="19553"/>
                  </a:cubicBezTo>
                  <a:cubicBezTo>
                    <a:pt x="15324" y="19558"/>
                    <a:pt x="15236" y="19596"/>
                    <a:pt x="15136" y="19637"/>
                  </a:cubicBezTo>
                  <a:cubicBezTo>
                    <a:pt x="14918" y="19727"/>
                    <a:pt x="14923" y="19672"/>
                    <a:pt x="15085" y="20209"/>
                  </a:cubicBezTo>
                  <a:cubicBezTo>
                    <a:pt x="15157" y="20445"/>
                    <a:pt x="15193" y="20598"/>
                    <a:pt x="15183" y="20617"/>
                  </a:cubicBezTo>
                  <a:cubicBezTo>
                    <a:pt x="15174" y="20634"/>
                    <a:pt x="15058" y="20700"/>
                    <a:pt x="14924" y="20764"/>
                  </a:cubicBezTo>
                  <a:cubicBezTo>
                    <a:pt x="14731" y="20856"/>
                    <a:pt x="14674" y="20876"/>
                    <a:pt x="14644" y="20860"/>
                  </a:cubicBezTo>
                  <a:cubicBezTo>
                    <a:pt x="14624" y="20849"/>
                    <a:pt x="14508" y="20668"/>
                    <a:pt x="14387" y="20458"/>
                  </a:cubicBezTo>
                  <a:cubicBezTo>
                    <a:pt x="14266" y="20249"/>
                    <a:pt x="14160" y="20077"/>
                    <a:pt x="14152" y="20077"/>
                  </a:cubicBezTo>
                  <a:cubicBezTo>
                    <a:pt x="14105" y="20077"/>
                    <a:pt x="13861" y="20150"/>
                    <a:pt x="13822" y="20176"/>
                  </a:cubicBezTo>
                  <a:cubicBezTo>
                    <a:pt x="13798" y="20192"/>
                    <a:pt x="13773" y="20225"/>
                    <a:pt x="13767" y="20249"/>
                  </a:cubicBezTo>
                  <a:cubicBezTo>
                    <a:pt x="13761" y="20272"/>
                    <a:pt x="13785" y="20478"/>
                    <a:pt x="13821" y="20706"/>
                  </a:cubicBezTo>
                  <a:cubicBezTo>
                    <a:pt x="13866" y="21000"/>
                    <a:pt x="13879" y="21126"/>
                    <a:pt x="13864" y="21141"/>
                  </a:cubicBezTo>
                  <a:cubicBezTo>
                    <a:pt x="13852" y="21153"/>
                    <a:pt x="13807" y="21166"/>
                    <a:pt x="13765" y="21170"/>
                  </a:cubicBezTo>
                  <a:cubicBezTo>
                    <a:pt x="13722" y="21174"/>
                    <a:pt x="13602" y="21205"/>
                    <a:pt x="13498" y="21240"/>
                  </a:cubicBezTo>
                  <a:cubicBezTo>
                    <a:pt x="13336" y="21293"/>
                    <a:pt x="13306" y="21298"/>
                    <a:pt x="13288" y="21273"/>
                  </a:cubicBezTo>
                  <a:cubicBezTo>
                    <a:pt x="13276" y="21257"/>
                    <a:pt x="13191" y="21066"/>
                    <a:pt x="13099" y="20848"/>
                  </a:cubicBezTo>
                  <a:cubicBezTo>
                    <a:pt x="13007" y="20629"/>
                    <a:pt x="12929" y="20447"/>
                    <a:pt x="12926" y="20443"/>
                  </a:cubicBezTo>
                  <a:cubicBezTo>
                    <a:pt x="12923" y="20439"/>
                    <a:pt x="12831" y="20452"/>
                    <a:pt x="12721" y="20471"/>
                  </a:cubicBezTo>
                  <a:cubicBezTo>
                    <a:pt x="12589" y="20494"/>
                    <a:pt x="12514" y="20517"/>
                    <a:pt x="12500" y="20538"/>
                  </a:cubicBezTo>
                  <a:cubicBezTo>
                    <a:pt x="12485" y="20560"/>
                    <a:pt x="12481" y="20718"/>
                    <a:pt x="12488" y="21015"/>
                  </a:cubicBezTo>
                  <a:lnTo>
                    <a:pt x="12498" y="21458"/>
                  </a:lnTo>
                  <a:lnTo>
                    <a:pt x="12443" y="21459"/>
                  </a:lnTo>
                  <a:cubicBezTo>
                    <a:pt x="12412" y="21459"/>
                    <a:pt x="12291" y="21477"/>
                    <a:pt x="12172" y="21499"/>
                  </a:cubicBezTo>
                  <a:cubicBezTo>
                    <a:pt x="12053" y="21521"/>
                    <a:pt x="11948" y="21539"/>
                    <a:pt x="11938" y="21539"/>
                  </a:cubicBezTo>
                  <a:cubicBezTo>
                    <a:pt x="11889" y="21539"/>
                    <a:pt x="11852" y="21428"/>
                    <a:pt x="11693" y="20810"/>
                  </a:cubicBezTo>
                  <a:cubicBezTo>
                    <a:pt x="11670" y="20722"/>
                    <a:pt x="11649" y="20645"/>
                    <a:pt x="11645" y="20638"/>
                  </a:cubicBezTo>
                  <a:cubicBezTo>
                    <a:pt x="11635" y="20622"/>
                    <a:pt x="11232" y="20622"/>
                    <a:pt x="11214" y="20638"/>
                  </a:cubicBezTo>
                  <a:cubicBezTo>
                    <a:pt x="11202" y="20650"/>
                    <a:pt x="11161" y="20933"/>
                    <a:pt x="11116" y="21319"/>
                  </a:cubicBezTo>
                  <a:cubicBezTo>
                    <a:pt x="11105" y="21413"/>
                    <a:pt x="11092" y="21514"/>
                    <a:pt x="11088" y="21544"/>
                  </a:cubicBezTo>
                  <a:lnTo>
                    <a:pt x="11079" y="21599"/>
                  </a:lnTo>
                  <a:lnTo>
                    <a:pt x="10801" y="21599"/>
                  </a:lnTo>
                  <a:cubicBezTo>
                    <a:pt x="10561" y="21599"/>
                    <a:pt x="10519" y="21594"/>
                    <a:pt x="10493" y="21564"/>
                  </a:cubicBezTo>
                  <a:cubicBezTo>
                    <a:pt x="10465" y="21531"/>
                    <a:pt x="10418" y="21235"/>
                    <a:pt x="10377" y="20823"/>
                  </a:cubicBezTo>
                  <a:cubicBezTo>
                    <a:pt x="10368" y="20731"/>
                    <a:pt x="10353" y="20649"/>
                    <a:pt x="10344" y="20641"/>
                  </a:cubicBezTo>
                  <a:cubicBezTo>
                    <a:pt x="10335" y="20632"/>
                    <a:pt x="10240" y="20626"/>
                    <a:pt x="10133" y="20626"/>
                  </a:cubicBezTo>
                  <a:lnTo>
                    <a:pt x="9939" y="20627"/>
                  </a:lnTo>
                  <a:lnTo>
                    <a:pt x="9900" y="20718"/>
                  </a:lnTo>
                  <a:cubicBezTo>
                    <a:pt x="9878" y="20769"/>
                    <a:pt x="9827" y="20961"/>
                    <a:pt x="9786" y="21145"/>
                  </a:cubicBezTo>
                  <a:cubicBezTo>
                    <a:pt x="9745" y="21330"/>
                    <a:pt x="9701" y="21495"/>
                    <a:pt x="9688" y="21512"/>
                  </a:cubicBezTo>
                  <a:cubicBezTo>
                    <a:pt x="9668" y="21540"/>
                    <a:pt x="9639" y="21539"/>
                    <a:pt x="9387" y="21498"/>
                  </a:cubicBezTo>
                  <a:cubicBezTo>
                    <a:pt x="9234" y="21473"/>
                    <a:pt x="9099" y="21445"/>
                    <a:pt x="9088" y="21435"/>
                  </a:cubicBezTo>
                  <a:cubicBezTo>
                    <a:pt x="9076" y="21425"/>
                    <a:pt x="9064" y="21225"/>
                    <a:pt x="9058" y="20954"/>
                  </a:cubicBezTo>
                  <a:lnTo>
                    <a:pt x="9048" y="20491"/>
                  </a:lnTo>
                  <a:lnTo>
                    <a:pt x="8872" y="20464"/>
                  </a:lnTo>
                  <a:cubicBezTo>
                    <a:pt x="8775" y="20449"/>
                    <a:pt x="8685" y="20441"/>
                    <a:pt x="8672" y="20447"/>
                  </a:cubicBezTo>
                  <a:cubicBezTo>
                    <a:pt x="8633" y="20462"/>
                    <a:pt x="8306" y="21168"/>
                    <a:pt x="8287" y="21276"/>
                  </a:cubicBezTo>
                  <a:cubicBezTo>
                    <a:pt x="8281" y="21313"/>
                    <a:pt x="7768" y="21178"/>
                    <a:pt x="7718" y="21127"/>
                  </a:cubicBezTo>
                  <a:cubicBezTo>
                    <a:pt x="7684" y="21091"/>
                    <a:pt x="7685" y="21077"/>
                    <a:pt x="7739" y="20773"/>
                  </a:cubicBezTo>
                  <a:cubicBezTo>
                    <a:pt x="7770" y="20598"/>
                    <a:pt x="7802" y="20400"/>
                    <a:pt x="7809" y="20332"/>
                  </a:cubicBezTo>
                  <a:lnTo>
                    <a:pt x="7822" y="20208"/>
                  </a:lnTo>
                  <a:lnTo>
                    <a:pt x="7665" y="20146"/>
                  </a:lnTo>
                  <a:cubicBezTo>
                    <a:pt x="7579" y="20112"/>
                    <a:pt x="7489" y="20083"/>
                    <a:pt x="7466" y="20081"/>
                  </a:cubicBezTo>
                  <a:cubicBezTo>
                    <a:pt x="7432" y="20079"/>
                    <a:pt x="7392" y="20124"/>
                    <a:pt x="7284" y="20284"/>
                  </a:cubicBezTo>
                  <a:cubicBezTo>
                    <a:pt x="7207" y="20398"/>
                    <a:pt x="7107" y="20569"/>
                    <a:pt x="7061" y="20664"/>
                  </a:cubicBezTo>
                  <a:cubicBezTo>
                    <a:pt x="7014" y="20759"/>
                    <a:pt x="6964" y="20847"/>
                    <a:pt x="6950" y="20859"/>
                  </a:cubicBezTo>
                  <a:cubicBezTo>
                    <a:pt x="6929" y="20876"/>
                    <a:pt x="6885" y="20865"/>
                    <a:pt x="6766" y="20813"/>
                  </a:cubicBezTo>
                  <a:cubicBezTo>
                    <a:pt x="6679" y="20775"/>
                    <a:pt x="6561" y="20725"/>
                    <a:pt x="6503" y="20702"/>
                  </a:cubicBezTo>
                  <a:cubicBezTo>
                    <a:pt x="6422" y="20670"/>
                    <a:pt x="6398" y="20651"/>
                    <a:pt x="6398" y="20618"/>
                  </a:cubicBezTo>
                  <a:cubicBezTo>
                    <a:pt x="6398" y="20544"/>
                    <a:pt x="6514" y="20059"/>
                    <a:pt x="6568" y="19905"/>
                  </a:cubicBezTo>
                  <a:cubicBezTo>
                    <a:pt x="6596" y="19825"/>
                    <a:pt x="6614" y="19751"/>
                    <a:pt x="6608" y="19742"/>
                  </a:cubicBezTo>
                  <a:cubicBezTo>
                    <a:pt x="6597" y="19723"/>
                    <a:pt x="6297" y="19569"/>
                    <a:pt x="6241" y="19553"/>
                  </a:cubicBezTo>
                  <a:cubicBezTo>
                    <a:pt x="6218" y="19546"/>
                    <a:pt x="6133" y="19643"/>
                    <a:pt x="5939" y="19902"/>
                  </a:cubicBezTo>
                  <a:cubicBezTo>
                    <a:pt x="5746" y="20157"/>
                    <a:pt x="5657" y="20260"/>
                    <a:pt x="5629" y="20259"/>
                  </a:cubicBezTo>
                  <a:cubicBezTo>
                    <a:pt x="5580" y="20259"/>
                    <a:pt x="5180" y="20038"/>
                    <a:pt x="5158" y="19999"/>
                  </a:cubicBezTo>
                  <a:cubicBezTo>
                    <a:pt x="5137" y="19962"/>
                    <a:pt x="5253" y="19632"/>
                    <a:pt x="5380" y="19367"/>
                  </a:cubicBezTo>
                  <a:cubicBezTo>
                    <a:pt x="5445" y="19231"/>
                    <a:pt x="5475" y="19147"/>
                    <a:pt x="5467" y="19117"/>
                  </a:cubicBezTo>
                  <a:cubicBezTo>
                    <a:pt x="5461" y="19091"/>
                    <a:pt x="5396" y="19033"/>
                    <a:pt x="5305" y="18973"/>
                  </a:cubicBezTo>
                  <a:cubicBezTo>
                    <a:pt x="5221" y="18918"/>
                    <a:pt x="5150" y="18875"/>
                    <a:pt x="5147" y="18877"/>
                  </a:cubicBezTo>
                  <a:cubicBezTo>
                    <a:pt x="5144" y="18879"/>
                    <a:pt x="4990" y="19029"/>
                    <a:pt x="4805" y="19210"/>
                  </a:cubicBezTo>
                  <a:cubicBezTo>
                    <a:pt x="4417" y="19589"/>
                    <a:pt x="4499" y="19572"/>
                    <a:pt x="4184" y="19339"/>
                  </a:cubicBezTo>
                  <a:cubicBezTo>
                    <a:pt x="4082" y="19263"/>
                    <a:pt x="3999" y="19190"/>
                    <a:pt x="3999" y="19176"/>
                  </a:cubicBezTo>
                  <a:cubicBezTo>
                    <a:pt x="3999" y="19162"/>
                    <a:pt x="4098" y="18978"/>
                    <a:pt x="4219" y="18766"/>
                  </a:cubicBezTo>
                  <a:cubicBezTo>
                    <a:pt x="4340" y="18555"/>
                    <a:pt x="4439" y="18370"/>
                    <a:pt x="4439" y="18355"/>
                  </a:cubicBezTo>
                  <a:cubicBezTo>
                    <a:pt x="4439" y="18330"/>
                    <a:pt x="4195" y="18109"/>
                    <a:pt x="4146" y="18091"/>
                  </a:cubicBezTo>
                  <a:cubicBezTo>
                    <a:pt x="4133" y="18086"/>
                    <a:pt x="3963" y="18204"/>
                    <a:pt x="3769" y="18353"/>
                  </a:cubicBezTo>
                  <a:cubicBezTo>
                    <a:pt x="3575" y="18502"/>
                    <a:pt x="3400" y="18624"/>
                    <a:pt x="3381" y="18624"/>
                  </a:cubicBezTo>
                  <a:cubicBezTo>
                    <a:pt x="3362" y="18624"/>
                    <a:pt x="3259" y="18534"/>
                    <a:pt x="3151" y="18425"/>
                  </a:cubicBezTo>
                  <a:cubicBezTo>
                    <a:pt x="2975" y="18246"/>
                    <a:pt x="2958" y="18223"/>
                    <a:pt x="2979" y="18184"/>
                  </a:cubicBezTo>
                  <a:cubicBezTo>
                    <a:pt x="2991" y="18161"/>
                    <a:pt x="3103" y="18011"/>
                    <a:pt x="3227" y="17851"/>
                  </a:cubicBezTo>
                  <a:cubicBezTo>
                    <a:pt x="3557" y="17427"/>
                    <a:pt x="3541" y="17479"/>
                    <a:pt x="3396" y="17309"/>
                  </a:cubicBezTo>
                  <a:cubicBezTo>
                    <a:pt x="3328" y="17229"/>
                    <a:pt x="3259" y="17166"/>
                    <a:pt x="3238" y="17166"/>
                  </a:cubicBezTo>
                  <a:cubicBezTo>
                    <a:pt x="3219" y="17166"/>
                    <a:pt x="3134" y="17206"/>
                    <a:pt x="3050" y="17256"/>
                  </a:cubicBezTo>
                  <a:cubicBezTo>
                    <a:pt x="2966" y="17305"/>
                    <a:pt x="2895" y="17346"/>
                    <a:pt x="2892" y="17346"/>
                  </a:cubicBezTo>
                  <a:cubicBezTo>
                    <a:pt x="2889" y="17346"/>
                    <a:pt x="2785" y="17404"/>
                    <a:pt x="2660" y="17475"/>
                  </a:cubicBezTo>
                  <a:cubicBezTo>
                    <a:pt x="2519" y="17555"/>
                    <a:pt x="2423" y="17598"/>
                    <a:pt x="2406" y="17589"/>
                  </a:cubicBezTo>
                  <a:cubicBezTo>
                    <a:pt x="2368" y="17567"/>
                    <a:pt x="2059" y="17167"/>
                    <a:pt x="2059" y="17139"/>
                  </a:cubicBezTo>
                  <a:cubicBezTo>
                    <a:pt x="2059" y="17126"/>
                    <a:pt x="2203" y="16972"/>
                    <a:pt x="2379" y="16796"/>
                  </a:cubicBezTo>
                  <a:cubicBezTo>
                    <a:pt x="2555" y="16621"/>
                    <a:pt x="2699" y="16465"/>
                    <a:pt x="2699" y="16449"/>
                  </a:cubicBezTo>
                  <a:cubicBezTo>
                    <a:pt x="2699" y="16420"/>
                    <a:pt x="2529" y="16161"/>
                    <a:pt x="2488" y="16126"/>
                  </a:cubicBezTo>
                  <a:cubicBezTo>
                    <a:pt x="2459" y="16103"/>
                    <a:pt x="1964" y="16279"/>
                    <a:pt x="1782" y="16378"/>
                  </a:cubicBezTo>
                  <a:cubicBezTo>
                    <a:pt x="1711" y="16416"/>
                    <a:pt x="1638" y="16447"/>
                    <a:pt x="1619" y="16447"/>
                  </a:cubicBezTo>
                  <a:cubicBezTo>
                    <a:pt x="1596" y="16447"/>
                    <a:pt x="1540" y="16374"/>
                    <a:pt x="1454" y="16232"/>
                  </a:cubicBezTo>
                  <a:cubicBezTo>
                    <a:pt x="1383" y="16114"/>
                    <a:pt x="1318" y="16002"/>
                    <a:pt x="1312" y="15984"/>
                  </a:cubicBezTo>
                  <a:cubicBezTo>
                    <a:pt x="1286" y="15915"/>
                    <a:pt x="1375" y="15829"/>
                    <a:pt x="1704" y="15599"/>
                  </a:cubicBezTo>
                  <a:cubicBezTo>
                    <a:pt x="1888" y="15470"/>
                    <a:pt x="2039" y="15357"/>
                    <a:pt x="2039" y="15347"/>
                  </a:cubicBezTo>
                  <a:cubicBezTo>
                    <a:pt x="2039" y="15337"/>
                    <a:pt x="2001" y="15253"/>
                    <a:pt x="1955" y="15159"/>
                  </a:cubicBezTo>
                  <a:cubicBezTo>
                    <a:pt x="1896" y="15042"/>
                    <a:pt x="1859" y="14989"/>
                    <a:pt x="1835" y="14989"/>
                  </a:cubicBezTo>
                  <a:cubicBezTo>
                    <a:pt x="1752" y="14989"/>
                    <a:pt x="1392" y="15072"/>
                    <a:pt x="1181" y="15139"/>
                  </a:cubicBezTo>
                  <a:cubicBezTo>
                    <a:pt x="910" y="15226"/>
                    <a:pt x="924" y="15232"/>
                    <a:pt x="815" y="14969"/>
                  </a:cubicBezTo>
                  <a:cubicBezTo>
                    <a:pt x="710" y="14717"/>
                    <a:pt x="702" y="14675"/>
                    <a:pt x="750" y="14616"/>
                  </a:cubicBezTo>
                  <a:cubicBezTo>
                    <a:pt x="783" y="14574"/>
                    <a:pt x="1377" y="14215"/>
                    <a:pt x="1486" y="14171"/>
                  </a:cubicBezTo>
                  <a:cubicBezTo>
                    <a:pt x="1520" y="14157"/>
                    <a:pt x="1517" y="14143"/>
                    <a:pt x="1450" y="13969"/>
                  </a:cubicBezTo>
                  <a:cubicBezTo>
                    <a:pt x="1410" y="13865"/>
                    <a:pt x="1371" y="13775"/>
                    <a:pt x="1363" y="13768"/>
                  </a:cubicBezTo>
                  <a:cubicBezTo>
                    <a:pt x="1347" y="13752"/>
                    <a:pt x="1024" y="13792"/>
                    <a:pt x="701" y="13850"/>
                  </a:cubicBezTo>
                  <a:cubicBezTo>
                    <a:pt x="452" y="13895"/>
                    <a:pt x="438" y="13892"/>
                    <a:pt x="402" y="13786"/>
                  </a:cubicBezTo>
                  <a:cubicBezTo>
                    <a:pt x="347" y="13623"/>
                    <a:pt x="281" y="13359"/>
                    <a:pt x="290" y="13331"/>
                  </a:cubicBezTo>
                  <a:cubicBezTo>
                    <a:pt x="295" y="13313"/>
                    <a:pt x="475" y="13226"/>
                    <a:pt x="721" y="13122"/>
                  </a:cubicBezTo>
                  <a:cubicBezTo>
                    <a:pt x="952" y="13024"/>
                    <a:pt x="1146" y="12938"/>
                    <a:pt x="1150" y="12931"/>
                  </a:cubicBezTo>
                  <a:cubicBezTo>
                    <a:pt x="1159" y="12917"/>
                    <a:pt x="1082" y="12555"/>
                    <a:pt x="1065" y="12528"/>
                  </a:cubicBezTo>
                  <a:cubicBezTo>
                    <a:pt x="1059" y="12520"/>
                    <a:pt x="842" y="12507"/>
                    <a:pt x="582" y="12498"/>
                  </a:cubicBezTo>
                  <a:lnTo>
                    <a:pt x="110" y="12483"/>
                  </a:lnTo>
                  <a:lnTo>
                    <a:pt x="86" y="12353"/>
                  </a:lnTo>
                  <a:cubicBezTo>
                    <a:pt x="73" y="12282"/>
                    <a:pt x="60" y="12154"/>
                    <a:pt x="58" y="12069"/>
                  </a:cubicBezTo>
                  <a:cubicBezTo>
                    <a:pt x="55" y="11939"/>
                    <a:pt x="60" y="11911"/>
                    <a:pt x="92" y="11887"/>
                  </a:cubicBezTo>
                  <a:cubicBezTo>
                    <a:pt x="112" y="11872"/>
                    <a:pt x="273" y="11821"/>
                    <a:pt x="449" y="11775"/>
                  </a:cubicBezTo>
                  <a:cubicBezTo>
                    <a:pt x="963" y="11640"/>
                    <a:pt x="928" y="11656"/>
                    <a:pt x="936" y="11553"/>
                  </a:cubicBezTo>
                  <a:cubicBezTo>
                    <a:pt x="939" y="11504"/>
                    <a:pt x="941" y="11414"/>
                    <a:pt x="939" y="11351"/>
                  </a:cubicBezTo>
                  <a:cubicBezTo>
                    <a:pt x="936" y="11242"/>
                    <a:pt x="934" y="11237"/>
                    <a:pt x="873" y="11217"/>
                  </a:cubicBezTo>
                  <a:cubicBezTo>
                    <a:pt x="838" y="11205"/>
                    <a:pt x="634" y="11177"/>
                    <a:pt x="421" y="11154"/>
                  </a:cubicBezTo>
                  <a:cubicBezTo>
                    <a:pt x="207" y="11132"/>
                    <a:pt x="25" y="11109"/>
                    <a:pt x="16" y="11103"/>
                  </a:cubicBezTo>
                  <a:cubicBezTo>
                    <a:pt x="-5" y="11090"/>
                    <a:pt x="-6" y="10522"/>
                    <a:pt x="15" y="10509"/>
                  </a:cubicBezTo>
                  <a:cubicBezTo>
                    <a:pt x="38" y="10495"/>
                    <a:pt x="822" y="10374"/>
                    <a:pt x="882" y="10376"/>
                  </a:cubicBezTo>
                  <a:cubicBezTo>
                    <a:pt x="929" y="10377"/>
                    <a:pt x="935" y="10368"/>
                    <a:pt x="947" y="10284"/>
                  </a:cubicBezTo>
                  <a:cubicBezTo>
                    <a:pt x="966" y="10139"/>
                    <a:pt x="962" y="9961"/>
                    <a:pt x="937" y="9946"/>
                  </a:cubicBezTo>
                  <a:cubicBezTo>
                    <a:pt x="925" y="9939"/>
                    <a:pt x="721" y="9877"/>
                    <a:pt x="482" y="9810"/>
                  </a:cubicBezTo>
                  <a:lnTo>
                    <a:pt x="49" y="9687"/>
                  </a:lnTo>
                  <a:lnTo>
                    <a:pt x="55" y="9517"/>
                  </a:lnTo>
                  <a:cubicBezTo>
                    <a:pt x="58" y="9424"/>
                    <a:pt x="72" y="9290"/>
                    <a:pt x="85" y="9218"/>
                  </a:cubicBezTo>
                  <a:lnTo>
                    <a:pt x="110" y="9088"/>
                  </a:lnTo>
                  <a:lnTo>
                    <a:pt x="582" y="9093"/>
                  </a:lnTo>
                  <a:cubicBezTo>
                    <a:pt x="1016" y="9097"/>
                    <a:pt x="1056" y="9095"/>
                    <a:pt x="1064" y="9063"/>
                  </a:cubicBezTo>
                  <a:cubicBezTo>
                    <a:pt x="1069" y="9044"/>
                    <a:pt x="1084" y="8970"/>
                    <a:pt x="1097" y="8899"/>
                  </a:cubicBezTo>
                  <a:cubicBezTo>
                    <a:pt x="1110" y="8827"/>
                    <a:pt x="1130" y="8749"/>
                    <a:pt x="1141" y="8725"/>
                  </a:cubicBezTo>
                  <a:cubicBezTo>
                    <a:pt x="1167" y="8672"/>
                    <a:pt x="1173" y="8675"/>
                    <a:pt x="686" y="8468"/>
                  </a:cubicBezTo>
                  <a:cubicBezTo>
                    <a:pt x="490" y="8385"/>
                    <a:pt x="320" y="8308"/>
                    <a:pt x="309" y="8298"/>
                  </a:cubicBezTo>
                  <a:cubicBezTo>
                    <a:pt x="287" y="8276"/>
                    <a:pt x="406" y="7790"/>
                    <a:pt x="445" y="7743"/>
                  </a:cubicBezTo>
                  <a:cubicBezTo>
                    <a:pt x="478" y="7704"/>
                    <a:pt x="545" y="7709"/>
                    <a:pt x="1219" y="7800"/>
                  </a:cubicBezTo>
                  <a:cubicBezTo>
                    <a:pt x="1291" y="7810"/>
                    <a:pt x="1360" y="7816"/>
                    <a:pt x="1374" y="7813"/>
                  </a:cubicBezTo>
                  <a:cubicBezTo>
                    <a:pt x="1394" y="7810"/>
                    <a:pt x="1519" y="7488"/>
                    <a:pt x="1519" y="7440"/>
                  </a:cubicBezTo>
                  <a:cubicBezTo>
                    <a:pt x="1519" y="7432"/>
                    <a:pt x="1335" y="7319"/>
                    <a:pt x="1110" y="7189"/>
                  </a:cubicBezTo>
                  <a:cubicBezTo>
                    <a:pt x="878" y="7055"/>
                    <a:pt x="704" y="6942"/>
                    <a:pt x="710" y="6929"/>
                  </a:cubicBezTo>
                  <a:cubicBezTo>
                    <a:pt x="715" y="6917"/>
                    <a:pt x="763" y="6801"/>
                    <a:pt x="817" y="6671"/>
                  </a:cubicBezTo>
                  <a:cubicBezTo>
                    <a:pt x="870" y="6540"/>
                    <a:pt x="927" y="6426"/>
                    <a:pt x="943" y="6416"/>
                  </a:cubicBezTo>
                  <a:cubicBezTo>
                    <a:pt x="962" y="6403"/>
                    <a:pt x="1109" y="6434"/>
                    <a:pt x="1388" y="6510"/>
                  </a:cubicBezTo>
                  <a:cubicBezTo>
                    <a:pt x="1616" y="6572"/>
                    <a:pt x="1818" y="6622"/>
                    <a:pt x="1837" y="6622"/>
                  </a:cubicBezTo>
                  <a:cubicBezTo>
                    <a:pt x="1859" y="6622"/>
                    <a:pt x="1899" y="6564"/>
                    <a:pt x="1955" y="6452"/>
                  </a:cubicBezTo>
                  <a:cubicBezTo>
                    <a:pt x="2001" y="6359"/>
                    <a:pt x="2039" y="6274"/>
                    <a:pt x="2039" y="6264"/>
                  </a:cubicBezTo>
                  <a:cubicBezTo>
                    <a:pt x="2039" y="6255"/>
                    <a:pt x="1877" y="6123"/>
                    <a:pt x="1679" y="5973"/>
                  </a:cubicBezTo>
                  <a:cubicBezTo>
                    <a:pt x="1408" y="5767"/>
                    <a:pt x="1319" y="5688"/>
                    <a:pt x="1319" y="5656"/>
                  </a:cubicBezTo>
                  <a:cubicBezTo>
                    <a:pt x="1319" y="5632"/>
                    <a:pt x="1379" y="5512"/>
                    <a:pt x="1451" y="5389"/>
                  </a:cubicBezTo>
                  <a:cubicBezTo>
                    <a:pt x="1546" y="5227"/>
                    <a:pt x="1594" y="5165"/>
                    <a:pt x="1621" y="5165"/>
                  </a:cubicBezTo>
                  <a:cubicBezTo>
                    <a:pt x="1642" y="5165"/>
                    <a:pt x="1830" y="5236"/>
                    <a:pt x="2038" y="5324"/>
                  </a:cubicBezTo>
                  <a:cubicBezTo>
                    <a:pt x="2246" y="5412"/>
                    <a:pt x="2434" y="5484"/>
                    <a:pt x="2456" y="5484"/>
                  </a:cubicBezTo>
                  <a:cubicBezTo>
                    <a:pt x="2485" y="5484"/>
                    <a:pt x="2522" y="5441"/>
                    <a:pt x="2587" y="5329"/>
                  </a:cubicBezTo>
                  <a:cubicBezTo>
                    <a:pt x="2638" y="5244"/>
                    <a:pt x="2683" y="5165"/>
                    <a:pt x="2689" y="5154"/>
                  </a:cubicBezTo>
                  <a:cubicBezTo>
                    <a:pt x="2694" y="5143"/>
                    <a:pt x="2555" y="4991"/>
                    <a:pt x="2379" y="4815"/>
                  </a:cubicBezTo>
                  <a:cubicBezTo>
                    <a:pt x="2203" y="4640"/>
                    <a:pt x="2059" y="4486"/>
                    <a:pt x="2059" y="4473"/>
                  </a:cubicBezTo>
                  <a:cubicBezTo>
                    <a:pt x="2059" y="4444"/>
                    <a:pt x="2378" y="4026"/>
                    <a:pt x="2409" y="4014"/>
                  </a:cubicBezTo>
                  <a:cubicBezTo>
                    <a:pt x="2422" y="4009"/>
                    <a:pt x="2603" y="4099"/>
                    <a:pt x="2811" y="4215"/>
                  </a:cubicBezTo>
                  <a:cubicBezTo>
                    <a:pt x="3019" y="4331"/>
                    <a:pt x="3208" y="4430"/>
                    <a:pt x="3230" y="4436"/>
                  </a:cubicBezTo>
                  <a:cubicBezTo>
                    <a:pt x="3263" y="4443"/>
                    <a:pt x="3299" y="4414"/>
                    <a:pt x="3395" y="4302"/>
                  </a:cubicBezTo>
                  <a:cubicBezTo>
                    <a:pt x="3463" y="4223"/>
                    <a:pt x="3514" y="4149"/>
                    <a:pt x="3509" y="4137"/>
                  </a:cubicBezTo>
                  <a:cubicBezTo>
                    <a:pt x="3503" y="4126"/>
                    <a:pt x="3387" y="3970"/>
                    <a:pt x="3250" y="3792"/>
                  </a:cubicBezTo>
                  <a:cubicBezTo>
                    <a:pt x="3113" y="3614"/>
                    <a:pt x="2991" y="3450"/>
                    <a:pt x="2980" y="3428"/>
                  </a:cubicBezTo>
                  <a:cubicBezTo>
                    <a:pt x="2962" y="3396"/>
                    <a:pt x="2970" y="3371"/>
                    <a:pt x="3024" y="3294"/>
                  </a:cubicBezTo>
                  <a:cubicBezTo>
                    <a:pt x="3109" y="3171"/>
                    <a:pt x="3342" y="2946"/>
                    <a:pt x="3372" y="2958"/>
                  </a:cubicBezTo>
                  <a:cubicBezTo>
                    <a:pt x="3396" y="2969"/>
                    <a:pt x="3533" y="3071"/>
                    <a:pt x="3896" y="3352"/>
                  </a:cubicBezTo>
                  <a:cubicBezTo>
                    <a:pt x="4021" y="3448"/>
                    <a:pt x="4131" y="3527"/>
                    <a:pt x="4140" y="3527"/>
                  </a:cubicBezTo>
                  <a:cubicBezTo>
                    <a:pt x="4173" y="3527"/>
                    <a:pt x="4439" y="3280"/>
                    <a:pt x="4439" y="3249"/>
                  </a:cubicBezTo>
                  <a:cubicBezTo>
                    <a:pt x="4439" y="3231"/>
                    <a:pt x="4340" y="3046"/>
                    <a:pt x="4219" y="2838"/>
                  </a:cubicBezTo>
                  <a:cubicBezTo>
                    <a:pt x="4098" y="2630"/>
                    <a:pt x="3999" y="2450"/>
                    <a:pt x="3999" y="2438"/>
                  </a:cubicBezTo>
                  <a:cubicBezTo>
                    <a:pt x="3999" y="2406"/>
                    <a:pt x="4299" y="2141"/>
                    <a:pt x="4381" y="2101"/>
                  </a:cubicBezTo>
                  <a:cubicBezTo>
                    <a:pt x="4421" y="2081"/>
                    <a:pt x="4466" y="2070"/>
                    <a:pt x="4481" y="2076"/>
                  </a:cubicBezTo>
                  <a:cubicBezTo>
                    <a:pt x="4496" y="2081"/>
                    <a:pt x="4631" y="2210"/>
                    <a:pt x="4780" y="2362"/>
                  </a:cubicBezTo>
                  <a:cubicBezTo>
                    <a:pt x="4930" y="2514"/>
                    <a:pt x="5075" y="2659"/>
                    <a:pt x="5103" y="2684"/>
                  </a:cubicBezTo>
                  <a:lnTo>
                    <a:pt x="5154" y="2730"/>
                  </a:lnTo>
                  <a:lnTo>
                    <a:pt x="5281" y="2627"/>
                  </a:lnTo>
                  <a:cubicBezTo>
                    <a:pt x="5351" y="2570"/>
                    <a:pt x="5428" y="2515"/>
                    <a:pt x="5452" y="2504"/>
                  </a:cubicBezTo>
                  <a:cubicBezTo>
                    <a:pt x="5493" y="2486"/>
                    <a:pt x="5494" y="2481"/>
                    <a:pt x="5468" y="2432"/>
                  </a:cubicBezTo>
                  <a:cubicBezTo>
                    <a:pt x="5416" y="2335"/>
                    <a:pt x="5159" y="1667"/>
                    <a:pt x="5159" y="1630"/>
                  </a:cubicBezTo>
                  <a:cubicBezTo>
                    <a:pt x="5159" y="1604"/>
                    <a:pt x="5227" y="1553"/>
                    <a:pt x="5385" y="1462"/>
                  </a:cubicBezTo>
                  <a:cubicBezTo>
                    <a:pt x="5510" y="1390"/>
                    <a:pt x="5625" y="1326"/>
                    <a:pt x="5640" y="1320"/>
                  </a:cubicBezTo>
                  <a:cubicBezTo>
                    <a:pt x="5659" y="1314"/>
                    <a:pt x="5759" y="1431"/>
                    <a:pt x="5939" y="1669"/>
                  </a:cubicBezTo>
                  <a:cubicBezTo>
                    <a:pt x="6087" y="1867"/>
                    <a:pt x="6224" y="2033"/>
                    <a:pt x="6243" y="2039"/>
                  </a:cubicBezTo>
                  <a:cubicBezTo>
                    <a:pt x="6277" y="2049"/>
                    <a:pt x="6586" y="1906"/>
                    <a:pt x="6608" y="1870"/>
                  </a:cubicBezTo>
                  <a:cubicBezTo>
                    <a:pt x="6615" y="1859"/>
                    <a:pt x="6570" y="1665"/>
                    <a:pt x="6509" y="1437"/>
                  </a:cubicBezTo>
                  <a:cubicBezTo>
                    <a:pt x="6399" y="1024"/>
                    <a:pt x="6382" y="931"/>
                    <a:pt x="6417" y="931"/>
                  </a:cubicBezTo>
                  <a:cubicBezTo>
                    <a:pt x="6427" y="931"/>
                    <a:pt x="6488" y="901"/>
                    <a:pt x="6552" y="865"/>
                  </a:cubicBezTo>
                  <a:cubicBezTo>
                    <a:pt x="6739" y="758"/>
                    <a:pt x="6893" y="702"/>
                    <a:pt x="6930" y="727"/>
                  </a:cubicBezTo>
                  <a:cubicBezTo>
                    <a:pt x="6942" y="735"/>
                    <a:pt x="7022" y="863"/>
                    <a:pt x="7108" y="1011"/>
                  </a:cubicBezTo>
                  <a:cubicBezTo>
                    <a:pt x="7329" y="1391"/>
                    <a:pt x="7418" y="1530"/>
                    <a:pt x="7441" y="1530"/>
                  </a:cubicBezTo>
                  <a:cubicBezTo>
                    <a:pt x="7452" y="1530"/>
                    <a:pt x="7541" y="1502"/>
                    <a:pt x="7639" y="1468"/>
                  </a:cubicBezTo>
                  <a:cubicBezTo>
                    <a:pt x="7767" y="1423"/>
                    <a:pt x="7818" y="1396"/>
                    <a:pt x="7818" y="1372"/>
                  </a:cubicBezTo>
                  <a:cubicBezTo>
                    <a:pt x="7818" y="1354"/>
                    <a:pt x="7791" y="1160"/>
                    <a:pt x="7759" y="941"/>
                  </a:cubicBezTo>
                  <a:cubicBezTo>
                    <a:pt x="7699" y="541"/>
                    <a:pt x="7697" y="474"/>
                    <a:pt x="7743" y="436"/>
                  </a:cubicBezTo>
                  <a:cubicBezTo>
                    <a:pt x="7776" y="410"/>
                    <a:pt x="8255" y="307"/>
                    <a:pt x="8287" y="319"/>
                  </a:cubicBezTo>
                  <a:cubicBezTo>
                    <a:pt x="8301" y="324"/>
                    <a:pt x="8331" y="381"/>
                    <a:pt x="8355" y="445"/>
                  </a:cubicBezTo>
                  <a:cubicBezTo>
                    <a:pt x="8487" y="807"/>
                    <a:pt x="8638" y="1141"/>
                    <a:pt x="8672" y="1146"/>
                  </a:cubicBezTo>
                  <a:cubicBezTo>
                    <a:pt x="8692" y="1149"/>
                    <a:pt x="8785" y="1135"/>
                    <a:pt x="8878" y="1115"/>
                  </a:cubicBezTo>
                  <a:lnTo>
                    <a:pt x="9048" y="1078"/>
                  </a:lnTo>
                  <a:lnTo>
                    <a:pt x="9059" y="610"/>
                  </a:lnTo>
                  <a:cubicBezTo>
                    <a:pt x="9065" y="353"/>
                    <a:pt x="9076" y="145"/>
                    <a:pt x="9084" y="148"/>
                  </a:cubicBezTo>
                  <a:cubicBezTo>
                    <a:pt x="9092" y="151"/>
                    <a:pt x="9127" y="140"/>
                    <a:pt x="9163" y="124"/>
                  </a:cubicBezTo>
                  <a:cubicBezTo>
                    <a:pt x="9243" y="88"/>
                    <a:pt x="9654" y="61"/>
                    <a:pt x="9684" y="90"/>
                  </a:cubicBezTo>
                  <a:cubicBezTo>
                    <a:pt x="9695" y="101"/>
                    <a:pt x="9757" y="305"/>
                    <a:pt x="9821" y="545"/>
                  </a:cubicBezTo>
                  <a:cubicBezTo>
                    <a:pt x="9886" y="784"/>
                    <a:pt x="9942" y="982"/>
                    <a:pt x="9946" y="986"/>
                  </a:cubicBezTo>
                  <a:cubicBezTo>
                    <a:pt x="9962" y="1002"/>
                    <a:pt x="10344" y="954"/>
                    <a:pt x="10356" y="934"/>
                  </a:cubicBezTo>
                  <a:cubicBezTo>
                    <a:pt x="10364" y="921"/>
                    <a:pt x="10377" y="824"/>
                    <a:pt x="10385" y="716"/>
                  </a:cubicBezTo>
                  <a:cubicBezTo>
                    <a:pt x="10406" y="420"/>
                    <a:pt x="10464" y="24"/>
                    <a:pt x="10487" y="8"/>
                  </a:cubicBezTo>
                  <a:cubicBezTo>
                    <a:pt x="10496" y="2"/>
                    <a:pt x="10575" y="-1"/>
                    <a:pt x="10681" y="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8" name="任意多边形: 形状 167"/>
            <p:cNvSpPr/>
            <p:nvPr/>
          </p:nvSpPr>
          <p:spPr>
            <a:xfrm>
              <a:off x="441294" y="263927"/>
              <a:ext cx="56938" cy="142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extrusionOk="0">
                  <a:moveTo>
                    <a:pt x="12139" y="9418"/>
                  </a:moveTo>
                  <a:lnTo>
                    <a:pt x="12095" y="9722"/>
                  </a:lnTo>
                  <a:lnTo>
                    <a:pt x="12051" y="10027"/>
                  </a:lnTo>
                  <a:lnTo>
                    <a:pt x="16812" y="10174"/>
                  </a:lnTo>
                  <a:lnTo>
                    <a:pt x="16812" y="9418"/>
                  </a:lnTo>
                  <a:close/>
                  <a:moveTo>
                    <a:pt x="14598" y="7262"/>
                  </a:moveTo>
                  <a:cubicBezTo>
                    <a:pt x="12895" y="7262"/>
                    <a:pt x="12355" y="7293"/>
                    <a:pt x="12257" y="7396"/>
                  </a:cubicBezTo>
                  <a:cubicBezTo>
                    <a:pt x="11832" y="7844"/>
                    <a:pt x="11928" y="7868"/>
                    <a:pt x="14431" y="7945"/>
                  </a:cubicBezTo>
                  <a:lnTo>
                    <a:pt x="16812" y="8019"/>
                  </a:lnTo>
                  <a:lnTo>
                    <a:pt x="16812" y="7262"/>
                  </a:lnTo>
                  <a:close/>
                  <a:moveTo>
                    <a:pt x="12167" y="5201"/>
                  </a:moveTo>
                  <a:lnTo>
                    <a:pt x="12167" y="5857"/>
                  </a:lnTo>
                  <a:lnTo>
                    <a:pt x="16812" y="5857"/>
                  </a:lnTo>
                  <a:lnTo>
                    <a:pt x="16812" y="5201"/>
                  </a:lnTo>
                  <a:close/>
                  <a:moveTo>
                    <a:pt x="14598" y="3046"/>
                  </a:moveTo>
                  <a:cubicBezTo>
                    <a:pt x="12895" y="3046"/>
                    <a:pt x="12355" y="3076"/>
                    <a:pt x="12257" y="3179"/>
                  </a:cubicBezTo>
                  <a:cubicBezTo>
                    <a:pt x="11832" y="3627"/>
                    <a:pt x="11928" y="3651"/>
                    <a:pt x="14431" y="3728"/>
                  </a:cubicBezTo>
                  <a:lnTo>
                    <a:pt x="16812" y="3802"/>
                  </a:lnTo>
                  <a:lnTo>
                    <a:pt x="16812" y="3046"/>
                  </a:lnTo>
                  <a:close/>
                  <a:moveTo>
                    <a:pt x="21109" y="0"/>
                  </a:moveTo>
                  <a:lnTo>
                    <a:pt x="21459" y="21600"/>
                  </a:lnTo>
                  <a:lnTo>
                    <a:pt x="14631" y="21600"/>
                  </a:lnTo>
                  <a:cubicBezTo>
                    <a:pt x="8620" y="21600"/>
                    <a:pt x="7787" y="21582"/>
                    <a:pt x="7663" y="21452"/>
                  </a:cubicBezTo>
                  <a:cubicBezTo>
                    <a:pt x="7585" y="21370"/>
                    <a:pt x="7522" y="17786"/>
                    <a:pt x="7522" y="13486"/>
                  </a:cubicBezTo>
                  <a:cubicBezTo>
                    <a:pt x="7522" y="9187"/>
                    <a:pt x="7467" y="5669"/>
                    <a:pt x="7401" y="5669"/>
                  </a:cubicBezTo>
                  <a:cubicBezTo>
                    <a:pt x="7334" y="5669"/>
                    <a:pt x="6328" y="5862"/>
                    <a:pt x="5165" y="6098"/>
                  </a:cubicBezTo>
                  <a:cubicBezTo>
                    <a:pt x="3411" y="6453"/>
                    <a:pt x="2998" y="6505"/>
                    <a:pt x="2744" y="6403"/>
                  </a:cubicBezTo>
                  <a:cubicBezTo>
                    <a:pt x="2298" y="6222"/>
                    <a:pt x="-141" y="3964"/>
                    <a:pt x="6" y="3868"/>
                  </a:cubicBezTo>
                  <a:cubicBezTo>
                    <a:pt x="164" y="3764"/>
                    <a:pt x="4693" y="2858"/>
                    <a:pt x="5051" y="2858"/>
                  </a:cubicBezTo>
                  <a:cubicBezTo>
                    <a:pt x="5199" y="2858"/>
                    <a:pt x="5736" y="3260"/>
                    <a:pt x="6246" y="3751"/>
                  </a:cubicBezTo>
                  <a:lnTo>
                    <a:pt x="7173" y="4643"/>
                  </a:lnTo>
                  <a:lnTo>
                    <a:pt x="7300" y="2322"/>
                  </a:lnTo>
                  <a:cubicBezTo>
                    <a:pt x="7369" y="1045"/>
                    <a:pt x="7500" y="10"/>
                    <a:pt x="7590" y="22"/>
                  </a:cubicBezTo>
                  <a:cubicBezTo>
                    <a:pt x="7680" y="34"/>
                    <a:pt x="10759" y="34"/>
                    <a:pt x="14431" y="2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29" name="任意多边形: 形状 168"/>
            <p:cNvSpPr/>
            <p:nvPr/>
          </p:nvSpPr>
          <p:spPr>
            <a:xfrm>
              <a:off x="506972" y="275908"/>
              <a:ext cx="114731" cy="130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593" extrusionOk="0">
                  <a:moveTo>
                    <a:pt x="2064" y="8293"/>
                  </a:moveTo>
                  <a:lnTo>
                    <a:pt x="2064" y="9112"/>
                  </a:lnTo>
                  <a:lnTo>
                    <a:pt x="4267" y="9112"/>
                  </a:lnTo>
                  <a:lnTo>
                    <a:pt x="4267" y="8293"/>
                  </a:lnTo>
                  <a:close/>
                  <a:moveTo>
                    <a:pt x="12499" y="8097"/>
                  </a:moveTo>
                  <a:cubicBezTo>
                    <a:pt x="12467" y="8098"/>
                    <a:pt x="12101" y="8270"/>
                    <a:pt x="11686" y="8478"/>
                  </a:cubicBezTo>
                  <a:cubicBezTo>
                    <a:pt x="10667" y="8987"/>
                    <a:pt x="10595" y="9081"/>
                    <a:pt x="10895" y="9499"/>
                  </a:cubicBezTo>
                  <a:lnTo>
                    <a:pt x="11135" y="9833"/>
                  </a:lnTo>
                  <a:lnTo>
                    <a:pt x="11556" y="9539"/>
                  </a:lnTo>
                  <a:cubicBezTo>
                    <a:pt x="11788" y="9378"/>
                    <a:pt x="12221" y="9163"/>
                    <a:pt x="12518" y="9063"/>
                  </a:cubicBezTo>
                  <a:lnTo>
                    <a:pt x="13058" y="8880"/>
                  </a:lnTo>
                  <a:lnTo>
                    <a:pt x="12808" y="8487"/>
                  </a:lnTo>
                  <a:cubicBezTo>
                    <a:pt x="12670" y="8270"/>
                    <a:pt x="12531" y="8095"/>
                    <a:pt x="12499" y="8097"/>
                  </a:cubicBezTo>
                  <a:close/>
                  <a:moveTo>
                    <a:pt x="11228" y="6201"/>
                  </a:moveTo>
                  <a:cubicBezTo>
                    <a:pt x="11130" y="6175"/>
                    <a:pt x="10698" y="6363"/>
                    <a:pt x="10267" y="6619"/>
                  </a:cubicBezTo>
                  <a:cubicBezTo>
                    <a:pt x="9837" y="6875"/>
                    <a:pt x="9485" y="7144"/>
                    <a:pt x="9485" y="7217"/>
                  </a:cubicBezTo>
                  <a:cubicBezTo>
                    <a:pt x="9485" y="7290"/>
                    <a:pt x="9580" y="7454"/>
                    <a:pt x="9696" y="7580"/>
                  </a:cubicBezTo>
                  <a:lnTo>
                    <a:pt x="9908" y="7811"/>
                  </a:lnTo>
                  <a:lnTo>
                    <a:pt x="10421" y="7473"/>
                  </a:lnTo>
                  <a:cubicBezTo>
                    <a:pt x="10703" y="7287"/>
                    <a:pt x="11130" y="7070"/>
                    <a:pt x="11369" y="6989"/>
                  </a:cubicBezTo>
                  <a:lnTo>
                    <a:pt x="11805" y="6843"/>
                  </a:lnTo>
                  <a:lnTo>
                    <a:pt x="11605" y="6545"/>
                  </a:lnTo>
                  <a:cubicBezTo>
                    <a:pt x="11496" y="6381"/>
                    <a:pt x="11326" y="6226"/>
                    <a:pt x="11228" y="6201"/>
                  </a:cubicBezTo>
                  <a:close/>
                  <a:moveTo>
                    <a:pt x="2064" y="5940"/>
                  </a:moveTo>
                  <a:lnTo>
                    <a:pt x="2064" y="6759"/>
                  </a:lnTo>
                  <a:lnTo>
                    <a:pt x="4267" y="6759"/>
                  </a:lnTo>
                  <a:lnTo>
                    <a:pt x="4267" y="5940"/>
                  </a:lnTo>
                  <a:close/>
                  <a:moveTo>
                    <a:pt x="2064" y="3689"/>
                  </a:moveTo>
                  <a:lnTo>
                    <a:pt x="2064" y="4405"/>
                  </a:lnTo>
                  <a:lnTo>
                    <a:pt x="4267" y="4405"/>
                  </a:lnTo>
                  <a:lnTo>
                    <a:pt x="4267" y="3689"/>
                  </a:lnTo>
                  <a:close/>
                  <a:moveTo>
                    <a:pt x="2074" y="1"/>
                  </a:moveTo>
                  <a:cubicBezTo>
                    <a:pt x="3826" y="-7"/>
                    <a:pt x="6117" y="42"/>
                    <a:pt x="6215" y="129"/>
                  </a:cubicBezTo>
                  <a:cubicBezTo>
                    <a:pt x="6314" y="216"/>
                    <a:pt x="6354" y="850"/>
                    <a:pt x="6354" y="2329"/>
                  </a:cubicBezTo>
                  <a:cubicBezTo>
                    <a:pt x="6354" y="3471"/>
                    <a:pt x="6384" y="4405"/>
                    <a:pt x="6420" y="4405"/>
                  </a:cubicBezTo>
                  <a:cubicBezTo>
                    <a:pt x="6457" y="4405"/>
                    <a:pt x="7044" y="4098"/>
                    <a:pt x="7725" y="3723"/>
                  </a:cubicBezTo>
                  <a:cubicBezTo>
                    <a:pt x="8406" y="3348"/>
                    <a:pt x="9198" y="2926"/>
                    <a:pt x="9485" y="2785"/>
                  </a:cubicBezTo>
                  <a:cubicBezTo>
                    <a:pt x="9772" y="2644"/>
                    <a:pt x="10163" y="2445"/>
                    <a:pt x="10354" y="2342"/>
                  </a:cubicBezTo>
                  <a:cubicBezTo>
                    <a:pt x="10546" y="2240"/>
                    <a:pt x="10790" y="2178"/>
                    <a:pt x="10897" y="2206"/>
                  </a:cubicBezTo>
                  <a:cubicBezTo>
                    <a:pt x="11004" y="2234"/>
                    <a:pt x="11548" y="3005"/>
                    <a:pt x="12105" y="3920"/>
                  </a:cubicBezTo>
                  <a:cubicBezTo>
                    <a:pt x="12662" y="4834"/>
                    <a:pt x="13220" y="5743"/>
                    <a:pt x="13345" y="5940"/>
                  </a:cubicBezTo>
                  <a:cubicBezTo>
                    <a:pt x="13470" y="6137"/>
                    <a:pt x="14289" y="7449"/>
                    <a:pt x="15165" y="8856"/>
                  </a:cubicBezTo>
                  <a:cubicBezTo>
                    <a:pt x="18389" y="14036"/>
                    <a:pt x="19437" y="15707"/>
                    <a:pt x="20709" y="17697"/>
                  </a:cubicBezTo>
                  <a:lnTo>
                    <a:pt x="21586" y="19070"/>
                  </a:lnTo>
                  <a:lnTo>
                    <a:pt x="21257" y="19181"/>
                  </a:lnTo>
                  <a:cubicBezTo>
                    <a:pt x="20948" y="19285"/>
                    <a:pt x="20490" y="19497"/>
                    <a:pt x="18818" y="20314"/>
                  </a:cubicBezTo>
                  <a:cubicBezTo>
                    <a:pt x="18436" y="20501"/>
                    <a:pt x="17763" y="20865"/>
                    <a:pt x="17324" y="21123"/>
                  </a:cubicBezTo>
                  <a:cubicBezTo>
                    <a:pt x="16885" y="21382"/>
                    <a:pt x="16486" y="21593"/>
                    <a:pt x="16439" y="21593"/>
                  </a:cubicBezTo>
                  <a:cubicBezTo>
                    <a:pt x="16371" y="21593"/>
                    <a:pt x="13766" y="17527"/>
                    <a:pt x="11162" y="13357"/>
                  </a:cubicBezTo>
                  <a:cubicBezTo>
                    <a:pt x="11022" y="13132"/>
                    <a:pt x="10203" y="11820"/>
                    <a:pt x="9344" y="10442"/>
                  </a:cubicBezTo>
                  <a:cubicBezTo>
                    <a:pt x="7545" y="7557"/>
                    <a:pt x="7013" y="6705"/>
                    <a:pt x="6564" y="5991"/>
                  </a:cubicBezTo>
                  <a:lnTo>
                    <a:pt x="6242" y="5480"/>
                  </a:lnTo>
                  <a:lnTo>
                    <a:pt x="6238" y="13357"/>
                  </a:lnTo>
                  <a:cubicBezTo>
                    <a:pt x="6236" y="17690"/>
                    <a:pt x="6219" y="21316"/>
                    <a:pt x="6199" y="21416"/>
                  </a:cubicBezTo>
                  <a:cubicBezTo>
                    <a:pt x="6166" y="21586"/>
                    <a:pt x="5978" y="21592"/>
                    <a:pt x="3100" y="21518"/>
                  </a:cubicBezTo>
                  <a:lnTo>
                    <a:pt x="35" y="21440"/>
                  </a:lnTo>
                  <a:lnTo>
                    <a:pt x="5" y="10800"/>
                  </a:lnTo>
                  <a:cubicBezTo>
                    <a:pt x="-14" y="3967"/>
                    <a:pt x="16" y="132"/>
                    <a:pt x="88" y="83"/>
                  </a:cubicBezTo>
                  <a:cubicBezTo>
                    <a:pt x="164" y="32"/>
                    <a:pt x="1022" y="6"/>
                    <a:pt x="2074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0" name="任意多边形: 形状 169"/>
            <p:cNvSpPr/>
            <p:nvPr/>
          </p:nvSpPr>
          <p:spPr>
            <a:xfrm>
              <a:off x="346323" y="291519"/>
              <a:ext cx="96631" cy="58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575" extrusionOk="0">
                  <a:moveTo>
                    <a:pt x="18614" y="553"/>
                  </a:moveTo>
                  <a:cubicBezTo>
                    <a:pt x="14912" y="3822"/>
                    <a:pt x="9809" y="6457"/>
                    <a:pt x="4293" y="7949"/>
                  </a:cubicBezTo>
                  <a:cubicBezTo>
                    <a:pt x="3365" y="8199"/>
                    <a:pt x="2582" y="8447"/>
                    <a:pt x="2551" y="8500"/>
                  </a:cubicBezTo>
                  <a:cubicBezTo>
                    <a:pt x="2520" y="8552"/>
                    <a:pt x="2682" y="9888"/>
                    <a:pt x="2911" y="11470"/>
                  </a:cubicBezTo>
                  <a:cubicBezTo>
                    <a:pt x="3141" y="13051"/>
                    <a:pt x="3329" y="14397"/>
                    <a:pt x="3329" y="14461"/>
                  </a:cubicBezTo>
                  <a:cubicBezTo>
                    <a:pt x="3329" y="14525"/>
                    <a:pt x="2580" y="14554"/>
                    <a:pt x="1664" y="14527"/>
                  </a:cubicBezTo>
                  <a:lnTo>
                    <a:pt x="0" y="14477"/>
                  </a:lnTo>
                  <a:lnTo>
                    <a:pt x="0" y="21575"/>
                  </a:lnTo>
                  <a:lnTo>
                    <a:pt x="18614" y="21575"/>
                  </a:lnTo>
                  <a:lnTo>
                    <a:pt x="18614" y="14477"/>
                  </a:lnTo>
                  <a:lnTo>
                    <a:pt x="12916" y="14362"/>
                  </a:lnTo>
                  <a:cubicBezTo>
                    <a:pt x="7629" y="14256"/>
                    <a:pt x="7291" y="14226"/>
                    <a:pt x="8228" y="13942"/>
                  </a:cubicBezTo>
                  <a:cubicBezTo>
                    <a:pt x="10851" y="13149"/>
                    <a:pt x="14982" y="11057"/>
                    <a:pt x="17935" y="9027"/>
                  </a:cubicBezTo>
                  <a:cubicBezTo>
                    <a:pt x="18757" y="8462"/>
                    <a:pt x="19879" y="7730"/>
                    <a:pt x="20430" y="7401"/>
                  </a:cubicBezTo>
                  <a:cubicBezTo>
                    <a:pt x="21598" y="6702"/>
                    <a:pt x="21600" y="7197"/>
                    <a:pt x="20414" y="2799"/>
                  </a:cubicBezTo>
                  <a:cubicBezTo>
                    <a:pt x="20006" y="1288"/>
                    <a:pt x="19587" y="29"/>
                    <a:pt x="19483" y="2"/>
                  </a:cubicBezTo>
                  <a:cubicBezTo>
                    <a:pt x="19379" y="-25"/>
                    <a:pt x="18988" y="223"/>
                    <a:pt x="18614" y="55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1" name="任意多边形: 形状 170"/>
            <p:cNvSpPr/>
            <p:nvPr/>
          </p:nvSpPr>
          <p:spPr>
            <a:xfrm>
              <a:off x="431702" y="327858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9" h="20780" extrusionOk="0">
                  <a:moveTo>
                    <a:pt x="1095" y="437"/>
                  </a:moveTo>
                  <a:cubicBezTo>
                    <a:pt x="809" y="677"/>
                    <a:pt x="405" y="4880"/>
                    <a:pt x="198" y="9776"/>
                  </a:cubicBezTo>
                  <a:cubicBezTo>
                    <a:pt x="-304" y="21600"/>
                    <a:pt x="-731" y="21166"/>
                    <a:pt x="10764" y="20503"/>
                  </a:cubicBezTo>
                  <a:lnTo>
                    <a:pt x="19661" y="19990"/>
                  </a:lnTo>
                  <a:lnTo>
                    <a:pt x="20869" y="0"/>
                  </a:lnTo>
                  <a:lnTo>
                    <a:pt x="11241" y="0"/>
                  </a:lnTo>
                  <a:cubicBezTo>
                    <a:pt x="5946" y="0"/>
                    <a:pt x="1380" y="197"/>
                    <a:pt x="1095" y="437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2" name="任意多边形: 形状 171"/>
            <p:cNvSpPr/>
            <p:nvPr/>
          </p:nvSpPr>
          <p:spPr>
            <a:xfrm>
              <a:off x="346632" y="355407"/>
              <a:ext cx="84866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355" extrusionOk="0">
                  <a:moveTo>
                    <a:pt x="105" y="771"/>
                  </a:moveTo>
                  <a:cubicBezTo>
                    <a:pt x="47" y="1018"/>
                    <a:pt x="0" y="5626"/>
                    <a:pt x="0" y="11011"/>
                  </a:cubicBezTo>
                  <a:cubicBezTo>
                    <a:pt x="0" y="19327"/>
                    <a:pt x="37" y="20864"/>
                    <a:pt x="248" y="21207"/>
                  </a:cubicBezTo>
                  <a:cubicBezTo>
                    <a:pt x="489" y="21600"/>
                    <a:pt x="20776" y="21130"/>
                    <a:pt x="21330" y="20719"/>
                  </a:cubicBezTo>
                  <a:cubicBezTo>
                    <a:pt x="21589" y="20526"/>
                    <a:pt x="21600" y="19794"/>
                    <a:pt x="21487" y="10256"/>
                  </a:cubicBezTo>
                  <a:lnTo>
                    <a:pt x="21365" y="0"/>
                  </a:lnTo>
                  <a:lnTo>
                    <a:pt x="10788" y="162"/>
                  </a:lnTo>
                  <a:cubicBezTo>
                    <a:pt x="4971" y="251"/>
                    <a:pt x="163" y="525"/>
                    <a:pt x="105" y="77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3" name="任意多边形: 形状 172"/>
            <p:cNvSpPr/>
            <p:nvPr/>
          </p:nvSpPr>
          <p:spPr>
            <a:xfrm>
              <a:off x="431929" y="355567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7" extrusionOk="0">
                  <a:moveTo>
                    <a:pt x="553" y="452"/>
                  </a:moveTo>
                  <a:cubicBezTo>
                    <a:pt x="249" y="701"/>
                    <a:pt x="0" y="5242"/>
                    <a:pt x="0" y="10543"/>
                  </a:cubicBezTo>
                  <a:cubicBezTo>
                    <a:pt x="0" y="17955"/>
                    <a:pt x="267" y="20363"/>
                    <a:pt x="1155" y="20966"/>
                  </a:cubicBezTo>
                  <a:cubicBezTo>
                    <a:pt x="1983" y="21528"/>
                    <a:pt x="4861" y="21600"/>
                    <a:pt x="11312" y="21219"/>
                  </a:cubicBezTo>
                  <a:lnTo>
                    <a:pt x="20314" y="20687"/>
                  </a:lnTo>
                  <a:lnTo>
                    <a:pt x="21600" y="0"/>
                  </a:lnTo>
                  <a:lnTo>
                    <a:pt x="11353" y="0"/>
                  </a:lnTo>
                  <a:cubicBezTo>
                    <a:pt x="5717" y="0"/>
                    <a:pt x="857" y="203"/>
                    <a:pt x="553" y="45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4" name="任意多边形: 形状 173"/>
            <p:cNvSpPr/>
            <p:nvPr/>
          </p:nvSpPr>
          <p:spPr>
            <a:xfrm>
              <a:off x="346632" y="383406"/>
              <a:ext cx="8504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67" extrusionOk="0">
                  <a:moveTo>
                    <a:pt x="0" y="10330"/>
                  </a:moveTo>
                  <a:cubicBezTo>
                    <a:pt x="0" y="19131"/>
                    <a:pt x="37" y="20721"/>
                    <a:pt x="248" y="21068"/>
                  </a:cubicBezTo>
                  <a:cubicBezTo>
                    <a:pt x="571" y="21600"/>
                    <a:pt x="21029" y="21600"/>
                    <a:pt x="21352" y="21068"/>
                  </a:cubicBezTo>
                  <a:cubicBezTo>
                    <a:pt x="21563" y="20721"/>
                    <a:pt x="21600" y="19131"/>
                    <a:pt x="21600" y="10330"/>
                  </a:cubicBez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5" name="任意多边形: 形状 174"/>
            <p:cNvSpPr/>
            <p:nvPr/>
          </p:nvSpPr>
          <p:spPr>
            <a:xfrm>
              <a:off x="431929" y="383297"/>
              <a:ext cx="25401" cy="25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7" extrusionOk="0">
                  <a:moveTo>
                    <a:pt x="553" y="452"/>
                  </a:moveTo>
                  <a:cubicBezTo>
                    <a:pt x="249" y="701"/>
                    <a:pt x="0" y="5242"/>
                    <a:pt x="0" y="10543"/>
                  </a:cubicBezTo>
                  <a:cubicBezTo>
                    <a:pt x="0" y="17955"/>
                    <a:pt x="267" y="20363"/>
                    <a:pt x="1155" y="20966"/>
                  </a:cubicBezTo>
                  <a:cubicBezTo>
                    <a:pt x="1983" y="21528"/>
                    <a:pt x="4861" y="21600"/>
                    <a:pt x="11312" y="21219"/>
                  </a:cubicBezTo>
                  <a:lnTo>
                    <a:pt x="20314" y="20687"/>
                  </a:lnTo>
                  <a:lnTo>
                    <a:pt x="21600" y="0"/>
                  </a:lnTo>
                  <a:lnTo>
                    <a:pt x="11353" y="0"/>
                  </a:lnTo>
                  <a:cubicBezTo>
                    <a:pt x="5717" y="0"/>
                    <a:pt x="857" y="203"/>
                    <a:pt x="553" y="45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6" name="任意多边形: 形状 175"/>
            <p:cNvSpPr/>
            <p:nvPr/>
          </p:nvSpPr>
          <p:spPr>
            <a:xfrm>
              <a:off x="291787" y="417287"/>
              <a:ext cx="97637" cy="5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89" extrusionOk="0">
                  <a:moveTo>
                    <a:pt x="6251" y="69"/>
                  </a:moveTo>
                  <a:cubicBezTo>
                    <a:pt x="3090" y="932"/>
                    <a:pt x="910" y="2723"/>
                    <a:pt x="233" y="5014"/>
                  </a:cubicBezTo>
                  <a:cubicBezTo>
                    <a:pt x="29" y="5704"/>
                    <a:pt x="0" y="6638"/>
                    <a:pt x="0" y="12537"/>
                  </a:cubicBezTo>
                  <a:lnTo>
                    <a:pt x="0" y="19271"/>
                  </a:lnTo>
                  <a:lnTo>
                    <a:pt x="1260" y="21581"/>
                  </a:lnTo>
                  <a:lnTo>
                    <a:pt x="6251" y="21581"/>
                  </a:lnTo>
                  <a:lnTo>
                    <a:pt x="6184" y="18261"/>
                  </a:lnTo>
                  <a:cubicBezTo>
                    <a:pt x="6082" y="13181"/>
                    <a:pt x="6456" y="8820"/>
                    <a:pt x="7053" y="8117"/>
                  </a:cubicBezTo>
                  <a:cubicBezTo>
                    <a:pt x="7194" y="7951"/>
                    <a:pt x="7529" y="7754"/>
                    <a:pt x="7798" y="7679"/>
                  </a:cubicBezTo>
                  <a:lnTo>
                    <a:pt x="8286" y="7543"/>
                  </a:lnTo>
                  <a:lnTo>
                    <a:pt x="8222" y="21232"/>
                  </a:lnTo>
                  <a:lnTo>
                    <a:pt x="15198" y="21589"/>
                  </a:lnTo>
                  <a:lnTo>
                    <a:pt x="15532" y="20245"/>
                  </a:lnTo>
                  <a:cubicBezTo>
                    <a:pt x="15843" y="18996"/>
                    <a:pt x="17131" y="14673"/>
                    <a:pt x="17668" y="13078"/>
                  </a:cubicBezTo>
                  <a:cubicBezTo>
                    <a:pt x="17797" y="12693"/>
                    <a:pt x="18227" y="11331"/>
                    <a:pt x="18624" y="10049"/>
                  </a:cubicBezTo>
                  <a:cubicBezTo>
                    <a:pt x="19021" y="8768"/>
                    <a:pt x="19857" y="6252"/>
                    <a:pt x="20482" y="4459"/>
                  </a:cubicBezTo>
                  <a:cubicBezTo>
                    <a:pt x="21426" y="1749"/>
                    <a:pt x="21600" y="1101"/>
                    <a:pt x="21511" y="615"/>
                  </a:cubicBezTo>
                  <a:lnTo>
                    <a:pt x="21404" y="32"/>
                  </a:lnTo>
                  <a:lnTo>
                    <a:pt x="13998" y="4"/>
                  </a:lnTo>
                  <a:cubicBezTo>
                    <a:pt x="9924" y="-11"/>
                    <a:pt x="6438" y="18"/>
                    <a:pt x="6251" y="6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7" name="任意多边形: 形状 176"/>
            <p:cNvSpPr/>
            <p:nvPr/>
          </p:nvSpPr>
          <p:spPr>
            <a:xfrm>
              <a:off x="378768" y="417678"/>
              <a:ext cx="330828" cy="188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8720" y="17533"/>
                  </a:moveTo>
                  <a:cubicBezTo>
                    <a:pt x="8187" y="17533"/>
                    <a:pt x="7557" y="17535"/>
                    <a:pt x="6811" y="17535"/>
                  </a:cubicBezTo>
                  <a:cubicBezTo>
                    <a:pt x="2701" y="17535"/>
                    <a:pt x="2170" y="17547"/>
                    <a:pt x="2116" y="17643"/>
                  </a:cubicBezTo>
                  <a:cubicBezTo>
                    <a:pt x="2037" y="17783"/>
                    <a:pt x="1997" y="18177"/>
                    <a:pt x="2030" y="18487"/>
                  </a:cubicBezTo>
                  <a:cubicBezTo>
                    <a:pt x="2082" y="18982"/>
                    <a:pt x="1732" y="18949"/>
                    <a:pt x="6830" y="18949"/>
                  </a:cubicBezTo>
                  <a:cubicBezTo>
                    <a:pt x="11380" y="18949"/>
                    <a:pt x="11433" y="18947"/>
                    <a:pt x="11512" y="18807"/>
                  </a:cubicBezTo>
                  <a:cubicBezTo>
                    <a:pt x="11574" y="18696"/>
                    <a:pt x="11591" y="18572"/>
                    <a:pt x="11591" y="18217"/>
                  </a:cubicBezTo>
                  <a:cubicBezTo>
                    <a:pt x="11591" y="17602"/>
                    <a:pt x="11936" y="17536"/>
                    <a:pt x="9221" y="17533"/>
                  </a:cubicBezTo>
                  <a:cubicBezTo>
                    <a:pt x="9065" y="17532"/>
                    <a:pt x="8898" y="17532"/>
                    <a:pt x="8720" y="17533"/>
                  </a:cubicBezTo>
                  <a:close/>
                  <a:moveTo>
                    <a:pt x="18255" y="16014"/>
                  </a:moveTo>
                  <a:lnTo>
                    <a:pt x="18208" y="16276"/>
                  </a:lnTo>
                  <a:cubicBezTo>
                    <a:pt x="18177" y="16446"/>
                    <a:pt x="18161" y="17099"/>
                    <a:pt x="18161" y="18136"/>
                  </a:cubicBezTo>
                  <a:cubicBezTo>
                    <a:pt x="18161" y="20086"/>
                    <a:pt x="18181" y="20195"/>
                    <a:pt x="18557" y="20315"/>
                  </a:cubicBezTo>
                  <a:cubicBezTo>
                    <a:pt x="18746" y="20375"/>
                    <a:pt x="18986" y="20265"/>
                    <a:pt x="19140" y="20047"/>
                  </a:cubicBezTo>
                  <a:lnTo>
                    <a:pt x="19269" y="19866"/>
                  </a:lnTo>
                  <a:lnTo>
                    <a:pt x="19269" y="18173"/>
                  </a:lnTo>
                  <a:cubicBezTo>
                    <a:pt x="19269" y="16551"/>
                    <a:pt x="19243" y="16120"/>
                    <a:pt x="19144" y="16120"/>
                  </a:cubicBezTo>
                  <a:cubicBezTo>
                    <a:pt x="19126" y="16120"/>
                    <a:pt x="19111" y="16215"/>
                    <a:pt x="19111" y="16331"/>
                  </a:cubicBezTo>
                  <a:cubicBezTo>
                    <a:pt x="19111" y="16649"/>
                    <a:pt x="18971" y="16781"/>
                    <a:pt x="18675" y="16743"/>
                  </a:cubicBezTo>
                  <a:cubicBezTo>
                    <a:pt x="18404" y="16708"/>
                    <a:pt x="18369" y="16665"/>
                    <a:pt x="18302" y="16286"/>
                  </a:cubicBezTo>
                  <a:close/>
                  <a:moveTo>
                    <a:pt x="6830" y="13999"/>
                  </a:moveTo>
                  <a:cubicBezTo>
                    <a:pt x="4162" y="13999"/>
                    <a:pt x="3801" y="14012"/>
                    <a:pt x="3724" y="14109"/>
                  </a:cubicBezTo>
                  <a:cubicBezTo>
                    <a:pt x="3647" y="14205"/>
                    <a:pt x="3636" y="14284"/>
                    <a:pt x="3636" y="14699"/>
                  </a:cubicBezTo>
                  <a:cubicBezTo>
                    <a:pt x="3636" y="15052"/>
                    <a:pt x="3652" y="15206"/>
                    <a:pt x="3699" y="15279"/>
                  </a:cubicBezTo>
                  <a:cubicBezTo>
                    <a:pt x="3752" y="15362"/>
                    <a:pt x="4246" y="15378"/>
                    <a:pt x="6790" y="15378"/>
                  </a:cubicBezTo>
                  <a:cubicBezTo>
                    <a:pt x="10290" y="15378"/>
                    <a:pt x="10008" y="15438"/>
                    <a:pt x="10008" y="14699"/>
                  </a:cubicBezTo>
                  <a:cubicBezTo>
                    <a:pt x="10008" y="14376"/>
                    <a:pt x="9990" y="14250"/>
                    <a:pt x="9929" y="14141"/>
                  </a:cubicBezTo>
                  <a:cubicBezTo>
                    <a:pt x="9851" y="14002"/>
                    <a:pt x="9797" y="13999"/>
                    <a:pt x="6830" y="13999"/>
                  </a:cubicBezTo>
                  <a:close/>
                  <a:moveTo>
                    <a:pt x="5021" y="10633"/>
                  </a:moveTo>
                  <a:cubicBezTo>
                    <a:pt x="4232" y="10635"/>
                    <a:pt x="4021" y="10659"/>
                    <a:pt x="3984" y="10712"/>
                  </a:cubicBezTo>
                  <a:cubicBezTo>
                    <a:pt x="3874" y="10874"/>
                    <a:pt x="3833" y="11072"/>
                    <a:pt x="3833" y="11453"/>
                  </a:cubicBezTo>
                  <a:cubicBezTo>
                    <a:pt x="3833" y="11743"/>
                    <a:pt x="3853" y="11848"/>
                    <a:pt x="3931" y="11989"/>
                  </a:cubicBezTo>
                  <a:lnTo>
                    <a:pt x="4029" y="12164"/>
                  </a:lnTo>
                  <a:lnTo>
                    <a:pt x="6824" y="12109"/>
                  </a:lnTo>
                  <a:cubicBezTo>
                    <a:pt x="9161" y="12064"/>
                    <a:pt x="9631" y="12038"/>
                    <a:pt x="9694" y="11953"/>
                  </a:cubicBezTo>
                  <a:cubicBezTo>
                    <a:pt x="9760" y="11865"/>
                    <a:pt x="9767" y="11788"/>
                    <a:pt x="9750" y="11387"/>
                  </a:cubicBezTo>
                  <a:cubicBezTo>
                    <a:pt x="9728" y="10887"/>
                    <a:pt x="9707" y="10793"/>
                    <a:pt x="9605" y="10722"/>
                  </a:cubicBezTo>
                  <a:cubicBezTo>
                    <a:pt x="9568" y="10697"/>
                    <a:pt x="8303" y="10662"/>
                    <a:pt x="6795" y="10645"/>
                  </a:cubicBezTo>
                  <a:cubicBezTo>
                    <a:pt x="6221" y="10639"/>
                    <a:pt x="5763" y="10635"/>
                    <a:pt x="5396" y="10633"/>
                  </a:cubicBezTo>
                  <a:cubicBezTo>
                    <a:pt x="5258" y="10633"/>
                    <a:pt x="5134" y="10633"/>
                    <a:pt x="5021" y="10633"/>
                  </a:cubicBezTo>
                  <a:close/>
                  <a:moveTo>
                    <a:pt x="10027" y="7636"/>
                  </a:moveTo>
                  <a:cubicBezTo>
                    <a:pt x="8721" y="7636"/>
                    <a:pt x="8663" y="7642"/>
                    <a:pt x="8624" y="7773"/>
                  </a:cubicBezTo>
                  <a:cubicBezTo>
                    <a:pt x="8601" y="7848"/>
                    <a:pt x="8583" y="8117"/>
                    <a:pt x="8583" y="8370"/>
                  </a:cubicBezTo>
                  <a:cubicBezTo>
                    <a:pt x="8583" y="9080"/>
                    <a:pt x="8518" y="9050"/>
                    <a:pt x="10049" y="9050"/>
                  </a:cubicBezTo>
                  <a:lnTo>
                    <a:pt x="11340" y="9050"/>
                  </a:lnTo>
                  <a:lnTo>
                    <a:pt x="11426" y="8886"/>
                  </a:lnTo>
                  <a:cubicBezTo>
                    <a:pt x="11532" y="8683"/>
                    <a:pt x="11547" y="8040"/>
                    <a:pt x="11450" y="7793"/>
                  </a:cubicBezTo>
                  <a:lnTo>
                    <a:pt x="11388" y="7636"/>
                  </a:lnTo>
                  <a:close/>
                  <a:moveTo>
                    <a:pt x="19074" y="6823"/>
                  </a:moveTo>
                  <a:lnTo>
                    <a:pt x="19092" y="7119"/>
                  </a:lnTo>
                  <a:cubicBezTo>
                    <a:pt x="19117" y="7508"/>
                    <a:pt x="19023" y="7636"/>
                    <a:pt x="18714" y="7636"/>
                  </a:cubicBezTo>
                  <a:cubicBezTo>
                    <a:pt x="18444" y="7636"/>
                    <a:pt x="18362" y="7538"/>
                    <a:pt x="18304" y="7148"/>
                  </a:cubicBezTo>
                  <a:lnTo>
                    <a:pt x="18260" y="6849"/>
                  </a:lnTo>
                  <a:lnTo>
                    <a:pt x="18210" y="7094"/>
                  </a:lnTo>
                  <a:cubicBezTo>
                    <a:pt x="18142" y="7432"/>
                    <a:pt x="18141" y="10604"/>
                    <a:pt x="18209" y="10874"/>
                  </a:cubicBezTo>
                  <a:lnTo>
                    <a:pt x="18257" y="11065"/>
                  </a:lnTo>
                  <a:lnTo>
                    <a:pt x="18300" y="10806"/>
                  </a:lnTo>
                  <a:cubicBezTo>
                    <a:pt x="18372" y="10374"/>
                    <a:pt x="18417" y="10323"/>
                    <a:pt x="18717" y="10323"/>
                  </a:cubicBezTo>
                  <a:cubicBezTo>
                    <a:pt x="19045" y="10323"/>
                    <a:pt x="19120" y="10419"/>
                    <a:pt x="19092" y="10805"/>
                  </a:cubicBezTo>
                  <a:lnTo>
                    <a:pt x="19074" y="11065"/>
                  </a:lnTo>
                  <a:lnTo>
                    <a:pt x="19269" y="10802"/>
                  </a:lnTo>
                  <a:lnTo>
                    <a:pt x="19269" y="7227"/>
                  </a:lnTo>
                  <a:close/>
                  <a:moveTo>
                    <a:pt x="11983" y="0"/>
                  </a:moveTo>
                  <a:lnTo>
                    <a:pt x="21248" y="0"/>
                  </a:lnTo>
                  <a:lnTo>
                    <a:pt x="21248" y="1282"/>
                  </a:lnTo>
                  <a:cubicBezTo>
                    <a:pt x="21248" y="2792"/>
                    <a:pt x="21226" y="2909"/>
                    <a:pt x="20881" y="3206"/>
                  </a:cubicBezTo>
                  <a:cubicBezTo>
                    <a:pt x="20767" y="3304"/>
                    <a:pt x="20597" y="3466"/>
                    <a:pt x="20503" y="3566"/>
                  </a:cubicBezTo>
                  <a:cubicBezTo>
                    <a:pt x="20400" y="3675"/>
                    <a:pt x="20202" y="3787"/>
                    <a:pt x="20008" y="3845"/>
                  </a:cubicBezTo>
                  <a:cubicBezTo>
                    <a:pt x="19830" y="3899"/>
                    <a:pt x="19556" y="3999"/>
                    <a:pt x="19398" y="4067"/>
                  </a:cubicBezTo>
                  <a:lnTo>
                    <a:pt x="19111" y="4192"/>
                  </a:lnTo>
                  <a:lnTo>
                    <a:pt x="19111" y="4820"/>
                  </a:lnTo>
                  <a:cubicBezTo>
                    <a:pt x="19111" y="5274"/>
                    <a:pt x="19125" y="5450"/>
                    <a:pt x="19160" y="5452"/>
                  </a:cubicBezTo>
                  <a:cubicBezTo>
                    <a:pt x="19273" y="5461"/>
                    <a:pt x="19558" y="5769"/>
                    <a:pt x="19684" y="6017"/>
                  </a:cubicBezTo>
                  <a:cubicBezTo>
                    <a:pt x="19917" y="6479"/>
                    <a:pt x="19942" y="6769"/>
                    <a:pt x="19942" y="9050"/>
                  </a:cubicBezTo>
                  <a:cubicBezTo>
                    <a:pt x="19942" y="11418"/>
                    <a:pt x="19923" y="11610"/>
                    <a:pt x="19646" y="12120"/>
                  </a:cubicBezTo>
                  <a:cubicBezTo>
                    <a:pt x="19525" y="12343"/>
                    <a:pt x="19415" y="12469"/>
                    <a:pt x="19291" y="12529"/>
                  </a:cubicBezTo>
                  <a:lnTo>
                    <a:pt x="19111" y="12615"/>
                  </a:lnTo>
                  <a:lnTo>
                    <a:pt x="19111" y="13625"/>
                  </a:lnTo>
                  <a:cubicBezTo>
                    <a:pt x="19111" y="14595"/>
                    <a:pt x="19114" y="14636"/>
                    <a:pt x="19191" y="14636"/>
                  </a:cubicBezTo>
                  <a:cubicBezTo>
                    <a:pt x="19320" y="14636"/>
                    <a:pt x="19569" y="14895"/>
                    <a:pt x="19682" y="15146"/>
                  </a:cubicBezTo>
                  <a:cubicBezTo>
                    <a:pt x="19739" y="15274"/>
                    <a:pt x="19821" y="15551"/>
                    <a:pt x="19864" y="15762"/>
                  </a:cubicBezTo>
                  <a:cubicBezTo>
                    <a:pt x="19935" y="16110"/>
                    <a:pt x="19942" y="16333"/>
                    <a:pt x="19942" y="18136"/>
                  </a:cubicBezTo>
                  <a:cubicBezTo>
                    <a:pt x="19942" y="19962"/>
                    <a:pt x="19936" y="20151"/>
                    <a:pt x="19864" y="20438"/>
                  </a:cubicBezTo>
                  <a:cubicBezTo>
                    <a:pt x="19603" y="21485"/>
                    <a:pt x="19486" y="21600"/>
                    <a:pt x="18675" y="21600"/>
                  </a:cubicBezTo>
                  <a:cubicBezTo>
                    <a:pt x="18148" y="21600"/>
                    <a:pt x="18139" y="21597"/>
                    <a:pt x="17943" y="21382"/>
                  </a:cubicBezTo>
                  <a:cubicBezTo>
                    <a:pt x="17820" y="21246"/>
                    <a:pt x="17701" y="21036"/>
                    <a:pt x="17627" y="20822"/>
                  </a:cubicBezTo>
                  <a:lnTo>
                    <a:pt x="17508" y="20480"/>
                  </a:lnTo>
                  <a:lnTo>
                    <a:pt x="17496" y="18177"/>
                  </a:lnTo>
                  <a:cubicBezTo>
                    <a:pt x="17484" y="15685"/>
                    <a:pt x="17500" y="15444"/>
                    <a:pt x="17698" y="15196"/>
                  </a:cubicBezTo>
                  <a:cubicBezTo>
                    <a:pt x="17747" y="15134"/>
                    <a:pt x="17865" y="14983"/>
                    <a:pt x="17960" y="14860"/>
                  </a:cubicBezTo>
                  <a:cubicBezTo>
                    <a:pt x="18055" y="14737"/>
                    <a:pt x="18175" y="14636"/>
                    <a:pt x="18226" y="14636"/>
                  </a:cubicBezTo>
                  <a:lnTo>
                    <a:pt x="18319" y="14636"/>
                  </a:lnTo>
                  <a:lnTo>
                    <a:pt x="18319" y="12601"/>
                  </a:lnTo>
                  <a:lnTo>
                    <a:pt x="18185" y="12556"/>
                  </a:lnTo>
                  <a:cubicBezTo>
                    <a:pt x="18010" y="12497"/>
                    <a:pt x="17699" y="12004"/>
                    <a:pt x="17582" y="11598"/>
                  </a:cubicBezTo>
                  <a:lnTo>
                    <a:pt x="17490" y="11277"/>
                  </a:lnTo>
                  <a:lnTo>
                    <a:pt x="17509" y="9030"/>
                  </a:lnTo>
                  <a:cubicBezTo>
                    <a:pt x="17531" y="6376"/>
                    <a:pt x="17535" y="6344"/>
                    <a:pt x="17956" y="5676"/>
                  </a:cubicBezTo>
                  <a:cubicBezTo>
                    <a:pt x="18067" y="5499"/>
                    <a:pt x="18127" y="5453"/>
                    <a:pt x="18210" y="5480"/>
                  </a:cubicBezTo>
                  <a:lnTo>
                    <a:pt x="18319" y="5515"/>
                  </a:lnTo>
                  <a:lnTo>
                    <a:pt x="18319" y="4985"/>
                  </a:lnTo>
                  <a:cubicBezTo>
                    <a:pt x="18319" y="4363"/>
                    <a:pt x="18350" y="4387"/>
                    <a:pt x="17816" y="4595"/>
                  </a:cubicBezTo>
                  <a:cubicBezTo>
                    <a:pt x="16721" y="5022"/>
                    <a:pt x="15924" y="5715"/>
                    <a:pt x="15114" y="6947"/>
                  </a:cubicBezTo>
                  <a:lnTo>
                    <a:pt x="14823" y="7389"/>
                  </a:lnTo>
                  <a:lnTo>
                    <a:pt x="14206" y="7424"/>
                  </a:lnTo>
                  <a:cubicBezTo>
                    <a:pt x="13615" y="7458"/>
                    <a:pt x="13581" y="7468"/>
                    <a:pt x="13392" y="7664"/>
                  </a:cubicBezTo>
                  <a:cubicBezTo>
                    <a:pt x="12670" y="8410"/>
                    <a:pt x="11932" y="9785"/>
                    <a:pt x="11761" y="10704"/>
                  </a:cubicBezTo>
                  <a:cubicBezTo>
                    <a:pt x="11714" y="10957"/>
                    <a:pt x="11711" y="10959"/>
                    <a:pt x="11491" y="10959"/>
                  </a:cubicBezTo>
                  <a:cubicBezTo>
                    <a:pt x="11287" y="10959"/>
                    <a:pt x="11251" y="10985"/>
                    <a:pt x="11029" y="11295"/>
                  </a:cubicBezTo>
                  <a:cubicBezTo>
                    <a:pt x="10648" y="11825"/>
                    <a:pt x="10593" y="12176"/>
                    <a:pt x="10730" y="13180"/>
                  </a:cubicBezTo>
                  <a:cubicBezTo>
                    <a:pt x="10783" y="13571"/>
                    <a:pt x="10994" y="14003"/>
                    <a:pt x="11512" y="14775"/>
                  </a:cubicBezTo>
                  <a:cubicBezTo>
                    <a:pt x="11879" y="15324"/>
                    <a:pt x="12957" y="17277"/>
                    <a:pt x="13244" y="17914"/>
                  </a:cubicBezTo>
                  <a:cubicBezTo>
                    <a:pt x="13610" y="18726"/>
                    <a:pt x="13715" y="19278"/>
                    <a:pt x="13671" y="20144"/>
                  </a:cubicBezTo>
                  <a:cubicBezTo>
                    <a:pt x="13657" y="20397"/>
                    <a:pt x="13631" y="20483"/>
                    <a:pt x="13532" y="20604"/>
                  </a:cubicBezTo>
                  <a:lnTo>
                    <a:pt x="13410" y="20752"/>
                  </a:lnTo>
                  <a:lnTo>
                    <a:pt x="6899" y="20805"/>
                  </a:lnTo>
                  <a:cubicBezTo>
                    <a:pt x="-352" y="20865"/>
                    <a:pt x="168" y="20897"/>
                    <a:pt x="48" y="20383"/>
                  </a:cubicBezTo>
                  <a:cubicBezTo>
                    <a:pt x="-38" y="20016"/>
                    <a:pt x="-5" y="19359"/>
                    <a:pt x="126" y="18850"/>
                  </a:cubicBezTo>
                  <a:cubicBezTo>
                    <a:pt x="393" y="17807"/>
                    <a:pt x="622" y="17352"/>
                    <a:pt x="2250" y="14633"/>
                  </a:cubicBezTo>
                  <a:cubicBezTo>
                    <a:pt x="2941" y="13478"/>
                    <a:pt x="2916" y="13551"/>
                    <a:pt x="2996" y="12473"/>
                  </a:cubicBezTo>
                  <a:cubicBezTo>
                    <a:pt x="3024" y="12099"/>
                    <a:pt x="2886" y="11662"/>
                    <a:pt x="2597" y="11213"/>
                  </a:cubicBezTo>
                  <a:cubicBezTo>
                    <a:pt x="2400" y="10907"/>
                    <a:pt x="2379" y="10891"/>
                    <a:pt x="2202" y="10924"/>
                  </a:cubicBezTo>
                  <a:cubicBezTo>
                    <a:pt x="1985" y="10965"/>
                    <a:pt x="1981" y="10959"/>
                    <a:pt x="1699" y="10181"/>
                  </a:cubicBezTo>
                  <a:cubicBezTo>
                    <a:pt x="1593" y="9890"/>
                    <a:pt x="1450" y="9547"/>
                    <a:pt x="1381" y="9421"/>
                  </a:cubicBezTo>
                  <a:cubicBezTo>
                    <a:pt x="1313" y="9294"/>
                    <a:pt x="1267" y="9159"/>
                    <a:pt x="1281" y="9120"/>
                  </a:cubicBezTo>
                  <a:cubicBezTo>
                    <a:pt x="1297" y="9075"/>
                    <a:pt x="2244" y="9050"/>
                    <a:pt x="3956" y="9050"/>
                  </a:cubicBezTo>
                  <a:lnTo>
                    <a:pt x="6608" y="9050"/>
                  </a:lnTo>
                  <a:lnTo>
                    <a:pt x="6705" y="8877"/>
                  </a:lnTo>
                  <a:cubicBezTo>
                    <a:pt x="6790" y="8724"/>
                    <a:pt x="6799" y="8658"/>
                    <a:pt x="6781" y="8329"/>
                  </a:cubicBezTo>
                  <a:cubicBezTo>
                    <a:pt x="6770" y="8123"/>
                    <a:pt x="6739" y="7875"/>
                    <a:pt x="6711" y="7777"/>
                  </a:cubicBezTo>
                  <a:lnTo>
                    <a:pt x="6661" y="7601"/>
                  </a:lnTo>
                  <a:lnTo>
                    <a:pt x="4129" y="7565"/>
                  </a:lnTo>
                  <a:cubicBezTo>
                    <a:pt x="1627" y="7530"/>
                    <a:pt x="1597" y="7528"/>
                    <a:pt x="1605" y="7389"/>
                  </a:cubicBezTo>
                  <a:cubicBezTo>
                    <a:pt x="1610" y="7311"/>
                    <a:pt x="1753" y="6786"/>
                    <a:pt x="1925" y="6222"/>
                  </a:cubicBezTo>
                  <a:cubicBezTo>
                    <a:pt x="2096" y="5658"/>
                    <a:pt x="2349" y="4815"/>
                    <a:pt x="2487" y="4348"/>
                  </a:cubicBezTo>
                  <a:cubicBezTo>
                    <a:pt x="2993" y="2632"/>
                    <a:pt x="3253" y="1793"/>
                    <a:pt x="3406" y="1390"/>
                  </a:cubicBezTo>
                  <a:cubicBezTo>
                    <a:pt x="3523" y="1080"/>
                    <a:pt x="3551" y="956"/>
                    <a:pt x="3517" y="895"/>
                  </a:cubicBezTo>
                  <a:cubicBezTo>
                    <a:pt x="3492" y="850"/>
                    <a:pt x="3309" y="667"/>
                    <a:pt x="3110" y="488"/>
                  </a:cubicBezTo>
                  <a:cubicBezTo>
                    <a:pt x="2912" y="309"/>
                    <a:pt x="2742" y="126"/>
                    <a:pt x="2734" y="81"/>
                  </a:cubicBezTo>
                  <a:cubicBezTo>
                    <a:pt x="2722" y="20"/>
                    <a:pt x="5010" y="0"/>
                    <a:pt x="11983" y="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8" name="任意多边形: 形状 177"/>
            <p:cNvSpPr/>
            <p:nvPr/>
          </p:nvSpPr>
          <p:spPr>
            <a:xfrm>
              <a:off x="262630" y="421593"/>
              <a:ext cx="356218" cy="263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595" extrusionOk="0">
                  <a:moveTo>
                    <a:pt x="13559" y="16173"/>
                  </a:moveTo>
                  <a:cubicBezTo>
                    <a:pt x="7051" y="16173"/>
                    <a:pt x="6293" y="16181"/>
                    <a:pt x="6218" y="16251"/>
                  </a:cubicBezTo>
                  <a:lnTo>
                    <a:pt x="6135" y="16330"/>
                  </a:lnTo>
                  <a:lnTo>
                    <a:pt x="6135" y="18464"/>
                  </a:lnTo>
                  <a:cubicBezTo>
                    <a:pt x="6135" y="20546"/>
                    <a:pt x="6137" y="20601"/>
                    <a:pt x="6213" y="20731"/>
                  </a:cubicBezTo>
                  <a:lnTo>
                    <a:pt x="6290" y="20864"/>
                  </a:lnTo>
                  <a:lnTo>
                    <a:pt x="20874" y="20864"/>
                  </a:lnTo>
                  <a:lnTo>
                    <a:pt x="20926" y="20732"/>
                  </a:lnTo>
                  <a:cubicBezTo>
                    <a:pt x="20967" y="20629"/>
                    <a:pt x="20985" y="20155"/>
                    <a:pt x="21008" y="18536"/>
                  </a:cubicBezTo>
                  <a:lnTo>
                    <a:pt x="21037" y="16471"/>
                  </a:lnTo>
                  <a:lnTo>
                    <a:pt x="20816" y="16173"/>
                  </a:lnTo>
                  <a:close/>
                  <a:moveTo>
                    <a:pt x="8456" y="1"/>
                  </a:moveTo>
                  <a:cubicBezTo>
                    <a:pt x="8524" y="-5"/>
                    <a:pt x="8606" y="52"/>
                    <a:pt x="8879" y="254"/>
                  </a:cubicBezTo>
                  <a:cubicBezTo>
                    <a:pt x="9412" y="648"/>
                    <a:pt x="9433" y="665"/>
                    <a:pt x="9449" y="716"/>
                  </a:cubicBezTo>
                  <a:cubicBezTo>
                    <a:pt x="9457" y="742"/>
                    <a:pt x="9382" y="969"/>
                    <a:pt x="9281" y="1218"/>
                  </a:cubicBezTo>
                  <a:cubicBezTo>
                    <a:pt x="9180" y="1468"/>
                    <a:pt x="9000" y="1922"/>
                    <a:pt x="8881" y="2227"/>
                  </a:cubicBezTo>
                  <a:cubicBezTo>
                    <a:pt x="8762" y="2532"/>
                    <a:pt x="8635" y="2850"/>
                    <a:pt x="8599" y="2933"/>
                  </a:cubicBezTo>
                  <a:cubicBezTo>
                    <a:pt x="8563" y="3016"/>
                    <a:pt x="8387" y="3459"/>
                    <a:pt x="8207" y="3917"/>
                  </a:cubicBezTo>
                  <a:cubicBezTo>
                    <a:pt x="8028" y="4374"/>
                    <a:pt x="7834" y="4862"/>
                    <a:pt x="7778" y="5001"/>
                  </a:cubicBezTo>
                  <a:cubicBezTo>
                    <a:pt x="7722" y="5140"/>
                    <a:pt x="7168" y="6536"/>
                    <a:pt x="6546" y="8103"/>
                  </a:cubicBezTo>
                  <a:cubicBezTo>
                    <a:pt x="5925" y="9670"/>
                    <a:pt x="5361" y="11089"/>
                    <a:pt x="5294" y="11255"/>
                  </a:cubicBezTo>
                  <a:cubicBezTo>
                    <a:pt x="5057" y="11845"/>
                    <a:pt x="3858" y="15017"/>
                    <a:pt x="3858" y="15055"/>
                  </a:cubicBezTo>
                  <a:cubicBezTo>
                    <a:pt x="3858" y="15076"/>
                    <a:pt x="3937" y="15142"/>
                    <a:pt x="4035" y="15202"/>
                  </a:cubicBezTo>
                  <a:cubicBezTo>
                    <a:pt x="4239" y="15328"/>
                    <a:pt x="4792" y="15727"/>
                    <a:pt x="5210" y="16051"/>
                  </a:cubicBezTo>
                  <a:cubicBezTo>
                    <a:pt x="5368" y="16173"/>
                    <a:pt x="5505" y="16274"/>
                    <a:pt x="5514" y="16274"/>
                  </a:cubicBezTo>
                  <a:cubicBezTo>
                    <a:pt x="5524" y="16274"/>
                    <a:pt x="5543" y="16182"/>
                    <a:pt x="5557" y="16070"/>
                  </a:cubicBezTo>
                  <a:cubicBezTo>
                    <a:pt x="5571" y="15958"/>
                    <a:pt x="5625" y="15799"/>
                    <a:pt x="5677" y="15715"/>
                  </a:cubicBezTo>
                  <a:cubicBezTo>
                    <a:pt x="5878" y="15393"/>
                    <a:pt x="5248" y="15416"/>
                    <a:pt x="13578" y="15416"/>
                  </a:cubicBezTo>
                  <a:cubicBezTo>
                    <a:pt x="20746" y="15416"/>
                    <a:pt x="21179" y="15421"/>
                    <a:pt x="21278" y="15505"/>
                  </a:cubicBezTo>
                  <a:cubicBezTo>
                    <a:pt x="21335" y="15553"/>
                    <a:pt x="21418" y="15657"/>
                    <a:pt x="21461" y="15735"/>
                  </a:cubicBezTo>
                  <a:cubicBezTo>
                    <a:pt x="21536" y="15874"/>
                    <a:pt x="21540" y="15951"/>
                    <a:pt x="21568" y="18446"/>
                  </a:cubicBezTo>
                  <a:cubicBezTo>
                    <a:pt x="21596" y="20953"/>
                    <a:pt x="21595" y="21018"/>
                    <a:pt x="21522" y="21211"/>
                  </a:cubicBezTo>
                  <a:cubicBezTo>
                    <a:pt x="21469" y="21353"/>
                    <a:pt x="21403" y="21435"/>
                    <a:pt x="21288" y="21502"/>
                  </a:cubicBezTo>
                  <a:cubicBezTo>
                    <a:pt x="21134" y="21591"/>
                    <a:pt x="20841" y="21595"/>
                    <a:pt x="13529" y="21595"/>
                  </a:cubicBezTo>
                  <a:cubicBezTo>
                    <a:pt x="6300" y="21595"/>
                    <a:pt x="5924" y="21591"/>
                    <a:pt x="5811" y="21505"/>
                  </a:cubicBezTo>
                  <a:cubicBezTo>
                    <a:pt x="5744" y="21453"/>
                    <a:pt x="5659" y="21322"/>
                    <a:pt x="5615" y="21199"/>
                  </a:cubicBezTo>
                  <a:cubicBezTo>
                    <a:pt x="5542" y="20994"/>
                    <a:pt x="5537" y="20877"/>
                    <a:pt x="5519" y="18818"/>
                  </a:cubicBezTo>
                  <a:lnTo>
                    <a:pt x="5500" y="16652"/>
                  </a:lnTo>
                  <a:lnTo>
                    <a:pt x="5013" y="17875"/>
                  </a:lnTo>
                  <a:cubicBezTo>
                    <a:pt x="4744" y="18548"/>
                    <a:pt x="4507" y="19098"/>
                    <a:pt x="4485" y="19098"/>
                  </a:cubicBezTo>
                  <a:cubicBezTo>
                    <a:pt x="4463" y="19098"/>
                    <a:pt x="4225" y="18936"/>
                    <a:pt x="3956" y="18738"/>
                  </a:cubicBezTo>
                  <a:cubicBezTo>
                    <a:pt x="3686" y="18540"/>
                    <a:pt x="3340" y="18288"/>
                    <a:pt x="3186" y="18177"/>
                  </a:cubicBezTo>
                  <a:cubicBezTo>
                    <a:pt x="3031" y="18066"/>
                    <a:pt x="2838" y="17925"/>
                    <a:pt x="2756" y="17863"/>
                  </a:cubicBezTo>
                  <a:cubicBezTo>
                    <a:pt x="2674" y="17801"/>
                    <a:pt x="2422" y="17620"/>
                    <a:pt x="2196" y="17459"/>
                  </a:cubicBezTo>
                  <a:cubicBezTo>
                    <a:pt x="1970" y="17299"/>
                    <a:pt x="1735" y="17129"/>
                    <a:pt x="1673" y="17081"/>
                  </a:cubicBezTo>
                  <a:cubicBezTo>
                    <a:pt x="1612" y="17033"/>
                    <a:pt x="1393" y="16874"/>
                    <a:pt x="1188" y="16728"/>
                  </a:cubicBezTo>
                  <a:cubicBezTo>
                    <a:pt x="982" y="16582"/>
                    <a:pt x="809" y="16457"/>
                    <a:pt x="803" y="16451"/>
                  </a:cubicBezTo>
                  <a:cubicBezTo>
                    <a:pt x="797" y="16445"/>
                    <a:pt x="759" y="16272"/>
                    <a:pt x="719" y="16067"/>
                  </a:cubicBezTo>
                  <a:cubicBezTo>
                    <a:pt x="603" y="15466"/>
                    <a:pt x="473" y="15132"/>
                    <a:pt x="229" y="14802"/>
                  </a:cubicBezTo>
                  <a:cubicBezTo>
                    <a:pt x="107" y="14637"/>
                    <a:pt x="4" y="14460"/>
                    <a:pt x="0" y="14407"/>
                  </a:cubicBezTo>
                  <a:cubicBezTo>
                    <a:pt x="-4" y="14355"/>
                    <a:pt x="136" y="13971"/>
                    <a:pt x="310" y="13555"/>
                  </a:cubicBezTo>
                  <a:cubicBezTo>
                    <a:pt x="572" y="12931"/>
                    <a:pt x="640" y="12802"/>
                    <a:pt x="699" y="12821"/>
                  </a:cubicBezTo>
                  <a:cubicBezTo>
                    <a:pt x="812" y="12857"/>
                    <a:pt x="1751" y="13518"/>
                    <a:pt x="2317" y="13959"/>
                  </a:cubicBezTo>
                  <a:cubicBezTo>
                    <a:pt x="2487" y="14091"/>
                    <a:pt x="2646" y="14200"/>
                    <a:pt x="2672" y="14201"/>
                  </a:cubicBezTo>
                  <a:cubicBezTo>
                    <a:pt x="2712" y="14203"/>
                    <a:pt x="2949" y="13624"/>
                    <a:pt x="4008" y="10930"/>
                  </a:cubicBezTo>
                  <a:cubicBezTo>
                    <a:pt x="4102" y="10693"/>
                    <a:pt x="4285" y="10226"/>
                    <a:pt x="4415" y="9893"/>
                  </a:cubicBezTo>
                  <a:cubicBezTo>
                    <a:pt x="4545" y="9561"/>
                    <a:pt x="4681" y="9220"/>
                    <a:pt x="4717" y="9137"/>
                  </a:cubicBezTo>
                  <a:cubicBezTo>
                    <a:pt x="4752" y="9054"/>
                    <a:pt x="4870" y="8759"/>
                    <a:pt x="4978" y="8481"/>
                  </a:cubicBezTo>
                  <a:cubicBezTo>
                    <a:pt x="5087" y="8204"/>
                    <a:pt x="5271" y="7739"/>
                    <a:pt x="5389" y="7447"/>
                  </a:cubicBezTo>
                  <a:cubicBezTo>
                    <a:pt x="5506" y="7156"/>
                    <a:pt x="5691" y="6691"/>
                    <a:pt x="5800" y="6413"/>
                  </a:cubicBezTo>
                  <a:cubicBezTo>
                    <a:pt x="5908" y="6136"/>
                    <a:pt x="6114" y="5614"/>
                    <a:pt x="6257" y="5253"/>
                  </a:cubicBezTo>
                  <a:cubicBezTo>
                    <a:pt x="6401" y="4893"/>
                    <a:pt x="6581" y="4439"/>
                    <a:pt x="6657" y="4244"/>
                  </a:cubicBezTo>
                  <a:cubicBezTo>
                    <a:pt x="6734" y="4050"/>
                    <a:pt x="6923" y="3574"/>
                    <a:pt x="7077" y="3185"/>
                  </a:cubicBezTo>
                  <a:cubicBezTo>
                    <a:pt x="7231" y="2797"/>
                    <a:pt x="7424" y="2309"/>
                    <a:pt x="7506" y="2101"/>
                  </a:cubicBezTo>
                  <a:cubicBezTo>
                    <a:pt x="7588" y="1893"/>
                    <a:pt x="7803" y="1348"/>
                    <a:pt x="7984" y="890"/>
                  </a:cubicBezTo>
                  <a:cubicBezTo>
                    <a:pt x="8188" y="374"/>
                    <a:pt x="8340" y="45"/>
                    <a:pt x="8385" y="24"/>
                  </a:cubicBezTo>
                  <a:cubicBezTo>
                    <a:pt x="8412" y="11"/>
                    <a:pt x="8433" y="2"/>
                    <a:pt x="8456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39" name="任意多边形: 形状 178"/>
            <p:cNvSpPr/>
            <p:nvPr/>
          </p:nvSpPr>
          <p:spPr>
            <a:xfrm>
              <a:off x="373758" y="627205"/>
              <a:ext cx="25696" cy="40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2" h="20777" extrusionOk="0">
                  <a:moveTo>
                    <a:pt x="6332" y="1123"/>
                  </a:moveTo>
                  <a:cubicBezTo>
                    <a:pt x="3366" y="1724"/>
                    <a:pt x="725" y="2300"/>
                    <a:pt x="465" y="2403"/>
                  </a:cubicBezTo>
                  <a:cubicBezTo>
                    <a:pt x="-122" y="2635"/>
                    <a:pt x="-168" y="6287"/>
                    <a:pt x="413" y="6517"/>
                  </a:cubicBezTo>
                  <a:cubicBezTo>
                    <a:pt x="645" y="6608"/>
                    <a:pt x="2681" y="6401"/>
                    <a:pt x="4939" y="6056"/>
                  </a:cubicBezTo>
                  <a:cubicBezTo>
                    <a:pt x="7196" y="5711"/>
                    <a:pt x="9253" y="5429"/>
                    <a:pt x="9510" y="5429"/>
                  </a:cubicBezTo>
                  <a:cubicBezTo>
                    <a:pt x="9788" y="5429"/>
                    <a:pt x="9978" y="8542"/>
                    <a:pt x="9978" y="13092"/>
                  </a:cubicBezTo>
                  <a:cubicBezTo>
                    <a:pt x="9978" y="20169"/>
                    <a:pt x="10045" y="20756"/>
                    <a:pt x="10852" y="20775"/>
                  </a:cubicBezTo>
                  <a:cubicBezTo>
                    <a:pt x="11333" y="20786"/>
                    <a:pt x="13636" y="20753"/>
                    <a:pt x="15970" y="20701"/>
                  </a:cubicBezTo>
                  <a:lnTo>
                    <a:pt x="20215" y="20607"/>
                  </a:lnTo>
                  <a:lnTo>
                    <a:pt x="20597" y="10723"/>
                  </a:lnTo>
                  <a:cubicBezTo>
                    <a:pt x="21042" y="-814"/>
                    <a:pt x="21432" y="0"/>
                    <a:pt x="15471" y="18"/>
                  </a:cubicBezTo>
                  <a:cubicBezTo>
                    <a:pt x="12628" y="27"/>
                    <a:pt x="10427" y="293"/>
                    <a:pt x="6332" y="112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0" name="任意多边形: 形状 179"/>
            <p:cNvSpPr/>
            <p:nvPr/>
          </p:nvSpPr>
          <p:spPr>
            <a:xfrm>
              <a:off x="413385" y="627311"/>
              <a:ext cx="53236" cy="40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9" h="21485" extrusionOk="0">
                  <a:moveTo>
                    <a:pt x="15956" y="12835"/>
                  </a:moveTo>
                  <a:lnTo>
                    <a:pt x="10791" y="12910"/>
                  </a:lnTo>
                  <a:cubicBezTo>
                    <a:pt x="6622" y="12971"/>
                    <a:pt x="5600" y="13074"/>
                    <a:pt x="5492" y="13444"/>
                  </a:cubicBezTo>
                  <a:cubicBezTo>
                    <a:pt x="5418" y="13696"/>
                    <a:pt x="5337" y="14470"/>
                    <a:pt x="5311" y="15164"/>
                  </a:cubicBezTo>
                  <a:lnTo>
                    <a:pt x="5265" y="16426"/>
                  </a:lnTo>
                  <a:lnTo>
                    <a:pt x="15956" y="16426"/>
                  </a:lnTo>
                  <a:close/>
                  <a:moveTo>
                    <a:pt x="10886" y="4838"/>
                  </a:moveTo>
                  <a:cubicBezTo>
                    <a:pt x="6378" y="4838"/>
                    <a:pt x="5671" y="4906"/>
                    <a:pt x="5540" y="5354"/>
                  </a:cubicBezTo>
                  <a:cubicBezTo>
                    <a:pt x="5212" y="6477"/>
                    <a:pt x="5384" y="8075"/>
                    <a:pt x="5870" y="8417"/>
                  </a:cubicBezTo>
                  <a:cubicBezTo>
                    <a:pt x="6383" y="8777"/>
                    <a:pt x="15006" y="8900"/>
                    <a:pt x="15687" y="8557"/>
                  </a:cubicBezTo>
                  <a:cubicBezTo>
                    <a:pt x="15979" y="8410"/>
                    <a:pt x="16081" y="7902"/>
                    <a:pt x="16081" y="6598"/>
                  </a:cubicBezTo>
                  <a:lnTo>
                    <a:pt x="16081" y="4838"/>
                  </a:lnTo>
                  <a:close/>
                  <a:moveTo>
                    <a:pt x="5847" y="1"/>
                  </a:moveTo>
                  <a:cubicBezTo>
                    <a:pt x="7075" y="-1"/>
                    <a:pt x="8679" y="11"/>
                    <a:pt x="10792" y="29"/>
                  </a:cubicBezTo>
                  <a:lnTo>
                    <a:pt x="19551" y="104"/>
                  </a:lnTo>
                  <a:lnTo>
                    <a:pt x="20240" y="1010"/>
                  </a:lnTo>
                  <a:cubicBezTo>
                    <a:pt x="20904" y="1882"/>
                    <a:pt x="20929" y="2036"/>
                    <a:pt x="20929" y="5300"/>
                  </a:cubicBezTo>
                  <a:cubicBezTo>
                    <a:pt x="20929" y="7443"/>
                    <a:pt x="20811" y="8984"/>
                    <a:pt x="20606" y="9498"/>
                  </a:cubicBezTo>
                  <a:cubicBezTo>
                    <a:pt x="20319" y="10220"/>
                    <a:pt x="20354" y="10448"/>
                    <a:pt x="20917" y="11537"/>
                  </a:cubicBezTo>
                  <a:cubicBezTo>
                    <a:pt x="21507" y="12678"/>
                    <a:pt x="21542" y="12959"/>
                    <a:pt x="21425" y="15574"/>
                  </a:cubicBezTo>
                  <a:cubicBezTo>
                    <a:pt x="21275" y="18960"/>
                    <a:pt x="20798" y="20728"/>
                    <a:pt x="19918" y="21167"/>
                  </a:cubicBezTo>
                  <a:cubicBezTo>
                    <a:pt x="19053" y="21599"/>
                    <a:pt x="2643" y="21588"/>
                    <a:pt x="1775" y="21154"/>
                  </a:cubicBezTo>
                  <a:cubicBezTo>
                    <a:pt x="1411" y="20972"/>
                    <a:pt x="848" y="20422"/>
                    <a:pt x="524" y="19930"/>
                  </a:cubicBezTo>
                  <a:cubicBezTo>
                    <a:pt x="-33" y="19084"/>
                    <a:pt x="-58" y="18856"/>
                    <a:pt x="52" y="15603"/>
                  </a:cubicBezTo>
                  <a:cubicBezTo>
                    <a:pt x="139" y="13015"/>
                    <a:pt x="282" y="11929"/>
                    <a:pt x="631" y="11196"/>
                  </a:cubicBezTo>
                  <a:cubicBezTo>
                    <a:pt x="1028" y="10361"/>
                    <a:pt x="1047" y="10126"/>
                    <a:pt x="763" y="9535"/>
                  </a:cubicBezTo>
                  <a:cubicBezTo>
                    <a:pt x="341" y="8656"/>
                    <a:pt x="251" y="2916"/>
                    <a:pt x="644" y="1952"/>
                  </a:cubicBezTo>
                  <a:cubicBezTo>
                    <a:pt x="799" y="1571"/>
                    <a:pt x="1175" y="966"/>
                    <a:pt x="1480" y="607"/>
                  </a:cubicBezTo>
                  <a:cubicBezTo>
                    <a:pt x="1880" y="135"/>
                    <a:pt x="2165" y="5"/>
                    <a:pt x="5847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1" name="任意多边形: 形状 180"/>
            <p:cNvSpPr/>
            <p:nvPr/>
          </p:nvSpPr>
          <p:spPr>
            <a:xfrm>
              <a:off x="479787" y="627507"/>
              <a:ext cx="52949" cy="4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439" extrusionOk="0">
                  <a:moveTo>
                    <a:pt x="15828" y="4606"/>
                  </a:moveTo>
                  <a:lnTo>
                    <a:pt x="10696" y="4682"/>
                  </a:lnTo>
                  <a:cubicBezTo>
                    <a:pt x="7873" y="4724"/>
                    <a:pt x="5487" y="4859"/>
                    <a:pt x="5393" y="4984"/>
                  </a:cubicBezTo>
                  <a:cubicBezTo>
                    <a:pt x="5076" y="5402"/>
                    <a:pt x="5211" y="8297"/>
                    <a:pt x="5565" y="8685"/>
                  </a:cubicBezTo>
                  <a:cubicBezTo>
                    <a:pt x="5815" y="8959"/>
                    <a:pt x="7261" y="8992"/>
                    <a:pt x="10869" y="8808"/>
                  </a:cubicBezTo>
                  <a:lnTo>
                    <a:pt x="15828" y="8554"/>
                  </a:lnTo>
                  <a:close/>
                  <a:moveTo>
                    <a:pt x="19989" y="0"/>
                  </a:moveTo>
                  <a:lnTo>
                    <a:pt x="21443" y="2175"/>
                  </a:lnTo>
                  <a:lnTo>
                    <a:pt x="21443" y="10525"/>
                  </a:lnTo>
                  <a:cubicBezTo>
                    <a:pt x="21443" y="15260"/>
                    <a:pt x="21336" y="19248"/>
                    <a:pt x="21195" y="19735"/>
                  </a:cubicBezTo>
                  <a:cubicBezTo>
                    <a:pt x="20683" y="21511"/>
                    <a:pt x="20067" y="21600"/>
                    <a:pt x="10219" y="21315"/>
                  </a:cubicBezTo>
                  <a:cubicBezTo>
                    <a:pt x="164" y="21025"/>
                    <a:pt x="427" y="21097"/>
                    <a:pt x="99" y="18542"/>
                  </a:cubicBezTo>
                  <a:cubicBezTo>
                    <a:pt x="-157" y="16542"/>
                    <a:pt x="153" y="16286"/>
                    <a:pt x="2831" y="16286"/>
                  </a:cubicBezTo>
                  <a:cubicBezTo>
                    <a:pt x="4091" y="16286"/>
                    <a:pt x="5236" y="16437"/>
                    <a:pt x="5376" y="16622"/>
                  </a:cubicBezTo>
                  <a:cubicBezTo>
                    <a:pt x="5546" y="16845"/>
                    <a:pt x="7340" y="16873"/>
                    <a:pt x="10729" y="16704"/>
                  </a:cubicBezTo>
                  <a:lnTo>
                    <a:pt x="15828" y="16451"/>
                  </a:lnTo>
                  <a:lnTo>
                    <a:pt x="15828" y="13489"/>
                  </a:lnTo>
                  <a:lnTo>
                    <a:pt x="8614" y="13411"/>
                  </a:lnTo>
                  <a:cubicBezTo>
                    <a:pt x="573" y="13324"/>
                    <a:pt x="734" y="13370"/>
                    <a:pt x="200" y="11018"/>
                  </a:cubicBezTo>
                  <a:cubicBezTo>
                    <a:pt x="40" y="10313"/>
                    <a:pt x="-37" y="8191"/>
                    <a:pt x="17" y="5942"/>
                  </a:cubicBezTo>
                  <a:lnTo>
                    <a:pt x="110" y="2079"/>
                  </a:lnTo>
                  <a:lnTo>
                    <a:pt x="933" y="1110"/>
                  </a:lnTo>
                  <a:lnTo>
                    <a:pt x="1755" y="141"/>
                  </a:ln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2" name="任意多边形: 形状 181"/>
            <p:cNvSpPr/>
            <p:nvPr/>
          </p:nvSpPr>
          <p:spPr>
            <a:xfrm>
              <a:off x="546292" y="627443"/>
              <a:ext cx="52968" cy="4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423" extrusionOk="0">
                  <a:moveTo>
                    <a:pt x="15659" y="12508"/>
                  </a:moveTo>
                  <a:lnTo>
                    <a:pt x="10580" y="12583"/>
                  </a:lnTo>
                  <a:cubicBezTo>
                    <a:pt x="6501" y="12644"/>
                    <a:pt x="5474" y="12749"/>
                    <a:pt x="5366" y="13118"/>
                  </a:cubicBezTo>
                  <a:cubicBezTo>
                    <a:pt x="5292" y="13370"/>
                    <a:pt x="5210" y="14222"/>
                    <a:pt x="5184" y="15012"/>
                  </a:cubicBezTo>
                  <a:lnTo>
                    <a:pt x="5136" y="16447"/>
                  </a:lnTo>
                  <a:lnTo>
                    <a:pt x="16059" y="16953"/>
                  </a:lnTo>
                  <a:close/>
                  <a:moveTo>
                    <a:pt x="6140" y="2"/>
                  </a:moveTo>
                  <a:cubicBezTo>
                    <a:pt x="7351" y="7"/>
                    <a:pt x="8851" y="26"/>
                    <a:pt x="10707" y="55"/>
                  </a:cubicBezTo>
                  <a:lnTo>
                    <a:pt x="19785" y="198"/>
                  </a:lnTo>
                  <a:lnTo>
                    <a:pt x="20565" y="1112"/>
                  </a:lnTo>
                  <a:cubicBezTo>
                    <a:pt x="21164" y="1813"/>
                    <a:pt x="21376" y="2381"/>
                    <a:pt x="21477" y="3557"/>
                  </a:cubicBezTo>
                  <a:cubicBezTo>
                    <a:pt x="21600" y="4983"/>
                    <a:pt x="21565" y="5104"/>
                    <a:pt x="20980" y="5296"/>
                  </a:cubicBezTo>
                  <a:cubicBezTo>
                    <a:pt x="20634" y="5410"/>
                    <a:pt x="19352" y="5334"/>
                    <a:pt x="18130" y="5128"/>
                  </a:cubicBezTo>
                  <a:cubicBezTo>
                    <a:pt x="16909" y="4922"/>
                    <a:pt x="13486" y="4726"/>
                    <a:pt x="10523" y="4692"/>
                  </a:cubicBezTo>
                  <a:lnTo>
                    <a:pt x="5136" y="4630"/>
                  </a:lnTo>
                  <a:lnTo>
                    <a:pt x="5136" y="7584"/>
                  </a:lnTo>
                  <a:lnTo>
                    <a:pt x="19783" y="7912"/>
                  </a:lnTo>
                  <a:lnTo>
                    <a:pt x="21171" y="9733"/>
                  </a:lnTo>
                  <a:lnTo>
                    <a:pt x="21171" y="19222"/>
                  </a:lnTo>
                  <a:lnTo>
                    <a:pt x="19782" y="21043"/>
                  </a:lnTo>
                  <a:lnTo>
                    <a:pt x="11032" y="21301"/>
                  </a:lnTo>
                  <a:cubicBezTo>
                    <a:pt x="1401" y="21585"/>
                    <a:pt x="762" y="21492"/>
                    <a:pt x="249" y="19724"/>
                  </a:cubicBezTo>
                  <a:cubicBezTo>
                    <a:pt x="108" y="19238"/>
                    <a:pt x="0" y="15278"/>
                    <a:pt x="0" y="10590"/>
                  </a:cubicBezTo>
                  <a:cubicBezTo>
                    <a:pt x="0" y="1854"/>
                    <a:pt x="23" y="1659"/>
                    <a:pt x="1217" y="360"/>
                  </a:cubicBezTo>
                  <a:cubicBezTo>
                    <a:pt x="1469" y="85"/>
                    <a:pt x="2506" y="-15"/>
                    <a:pt x="6140" y="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3" name="任意多边形: 形状 182"/>
            <p:cNvSpPr/>
            <p:nvPr/>
          </p:nvSpPr>
          <p:spPr>
            <a:xfrm>
              <a:off x="103834" y="221137"/>
              <a:ext cx="38545" cy="40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5" h="20570" extrusionOk="0">
                  <a:moveTo>
                    <a:pt x="7032" y="746"/>
                  </a:moveTo>
                  <a:cubicBezTo>
                    <a:pt x="3536" y="3643"/>
                    <a:pt x="0" y="9346"/>
                    <a:pt x="0" y="12086"/>
                  </a:cubicBezTo>
                  <a:cubicBezTo>
                    <a:pt x="0" y="13068"/>
                    <a:pt x="947" y="13729"/>
                    <a:pt x="1883" y="13401"/>
                  </a:cubicBezTo>
                  <a:cubicBezTo>
                    <a:pt x="2912" y="13039"/>
                    <a:pt x="5563" y="10798"/>
                    <a:pt x="6340" y="9632"/>
                  </a:cubicBezTo>
                  <a:cubicBezTo>
                    <a:pt x="7053" y="8561"/>
                    <a:pt x="7961" y="8032"/>
                    <a:pt x="9081" y="8032"/>
                  </a:cubicBezTo>
                  <a:cubicBezTo>
                    <a:pt x="9505" y="8032"/>
                    <a:pt x="9513" y="8299"/>
                    <a:pt x="9140" y="9967"/>
                  </a:cubicBezTo>
                  <a:cubicBezTo>
                    <a:pt x="8635" y="12225"/>
                    <a:pt x="8797" y="13678"/>
                    <a:pt x="9648" y="14539"/>
                  </a:cubicBezTo>
                  <a:cubicBezTo>
                    <a:pt x="10581" y="15482"/>
                    <a:pt x="11813" y="15308"/>
                    <a:pt x="13244" y="14029"/>
                  </a:cubicBezTo>
                  <a:cubicBezTo>
                    <a:pt x="15468" y="12041"/>
                    <a:pt x="16349" y="13452"/>
                    <a:pt x="14720" y="16393"/>
                  </a:cubicBezTo>
                  <a:cubicBezTo>
                    <a:pt x="13601" y="18414"/>
                    <a:pt x="13447" y="19210"/>
                    <a:pt x="14031" y="19947"/>
                  </a:cubicBezTo>
                  <a:cubicBezTo>
                    <a:pt x="14700" y="20791"/>
                    <a:pt x="16915" y="20774"/>
                    <a:pt x="18172" y="19915"/>
                  </a:cubicBezTo>
                  <a:cubicBezTo>
                    <a:pt x="20347" y="18430"/>
                    <a:pt x="21600" y="14301"/>
                    <a:pt x="21027" y="10514"/>
                  </a:cubicBezTo>
                  <a:cubicBezTo>
                    <a:pt x="20509" y="7095"/>
                    <a:pt x="19734" y="5891"/>
                    <a:pt x="16529" y="3521"/>
                  </a:cubicBezTo>
                  <a:cubicBezTo>
                    <a:pt x="11827" y="44"/>
                    <a:pt x="8908" y="-809"/>
                    <a:pt x="7032" y="74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4" name="任意多边形: 形状 183"/>
            <p:cNvSpPr/>
            <p:nvPr/>
          </p:nvSpPr>
          <p:spPr>
            <a:xfrm>
              <a:off x="755530" y="226916"/>
              <a:ext cx="111493" cy="129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6" h="21529" extrusionOk="0">
                  <a:moveTo>
                    <a:pt x="15043" y="6084"/>
                  </a:moveTo>
                  <a:cubicBezTo>
                    <a:pt x="14853" y="6065"/>
                    <a:pt x="14733" y="6100"/>
                    <a:pt x="14651" y="6186"/>
                  </a:cubicBezTo>
                  <a:cubicBezTo>
                    <a:pt x="14569" y="6270"/>
                    <a:pt x="14503" y="6473"/>
                    <a:pt x="14503" y="6637"/>
                  </a:cubicBezTo>
                  <a:cubicBezTo>
                    <a:pt x="14503" y="6984"/>
                    <a:pt x="14135" y="7255"/>
                    <a:pt x="13665" y="7255"/>
                  </a:cubicBezTo>
                  <a:cubicBezTo>
                    <a:pt x="13217" y="7255"/>
                    <a:pt x="12652" y="7445"/>
                    <a:pt x="12503" y="7647"/>
                  </a:cubicBezTo>
                  <a:cubicBezTo>
                    <a:pt x="12314" y="7901"/>
                    <a:pt x="12344" y="8781"/>
                    <a:pt x="12559" y="9299"/>
                  </a:cubicBezTo>
                  <a:cubicBezTo>
                    <a:pt x="12807" y="9896"/>
                    <a:pt x="13737" y="10697"/>
                    <a:pt x="14376" y="10863"/>
                  </a:cubicBezTo>
                  <a:cubicBezTo>
                    <a:pt x="14822" y="10979"/>
                    <a:pt x="14924" y="10969"/>
                    <a:pt x="15416" y="10762"/>
                  </a:cubicBezTo>
                  <a:cubicBezTo>
                    <a:pt x="16822" y="10168"/>
                    <a:pt x="17937" y="9117"/>
                    <a:pt x="17937" y="8383"/>
                  </a:cubicBezTo>
                  <a:cubicBezTo>
                    <a:pt x="17937" y="7576"/>
                    <a:pt x="17110" y="6746"/>
                    <a:pt x="15865" y="6306"/>
                  </a:cubicBezTo>
                  <a:cubicBezTo>
                    <a:pt x="15496" y="6176"/>
                    <a:pt x="15234" y="6103"/>
                    <a:pt x="15043" y="6084"/>
                  </a:cubicBezTo>
                  <a:close/>
                  <a:moveTo>
                    <a:pt x="9189" y="5"/>
                  </a:moveTo>
                  <a:cubicBezTo>
                    <a:pt x="9290" y="15"/>
                    <a:pt x="9387" y="42"/>
                    <a:pt x="9474" y="87"/>
                  </a:cubicBezTo>
                  <a:cubicBezTo>
                    <a:pt x="9607" y="155"/>
                    <a:pt x="10609" y="805"/>
                    <a:pt x="11702" y="1530"/>
                  </a:cubicBezTo>
                  <a:cubicBezTo>
                    <a:pt x="12794" y="2254"/>
                    <a:pt x="14178" y="3112"/>
                    <a:pt x="14776" y="3436"/>
                  </a:cubicBezTo>
                  <a:cubicBezTo>
                    <a:pt x="15375" y="3760"/>
                    <a:pt x="16268" y="4243"/>
                    <a:pt x="16760" y="4509"/>
                  </a:cubicBezTo>
                  <a:cubicBezTo>
                    <a:pt x="17729" y="5032"/>
                    <a:pt x="18105" y="5093"/>
                    <a:pt x="18807" y="4838"/>
                  </a:cubicBezTo>
                  <a:cubicBezTo>
                    <a:pt x="19041" y="4754"/>
                    <a:pt x="19503" y="4684"/>
                    <a:pt x="19834" y="4684"/>
                  </a:cubicBezTo>
                  <a:cubicBezTo>
                    <a:pt x="20552" y="4684"/>
                    <a:pt x="20917" y="4938"/>
                    <a:pt x="21144" y="5597"/>
                  </a:cubicBezTo>
                  <a:cubicBezTo>
                    <a:pt x="21333" y="6143"/>
                    <a:pt x="21165" y="6491"/>
                    <a:pt x="20618" y="6690"/>
                  </a:cubicBezTo>
                  <a:cubicBezTo>
                    <a:pt x="20399" y="6769"/>
                    <a:pt x="20120" y="6963"/>
                    <a:pt x="19997" y="7121"/>
                  </a:cubicBezTo>
                  <a:cubicBezTo>
                    <a:pt x="19682" y="7526"/>
                    <a:pt x="19722" y="8842"/>
                    <a:pt x="20108" y="10802"/>
                  </a:cubicBezTo>
                  <a:cubicBezTo>
                    <a:pt x="20275" y="11650"/>
                    <a:pt x="20442" y="12529"/>
                    <a:pt x="20479" y="12755"/>
                  </a:cubicBezTo>
                  <a:cubicBezTo>
                    <a:pt x="20800" y="14733"/>
                    <a:pt x="20933" y="15387"/>
                    <a:pt x="21196" y="16289"/>
                  </a:cubicBezTo>
                  <a:cubicBezTo>
                    <a:pt x="21470" y="17231"/>
                    <a:pt x="21482" y="17354"/>
                    <a:pt x="21325" y="17617"/>
                  </a:cubicBezTo>
                  <a:cubicBezTo>
                    <a:pt x="21230" y="17777"/>
                    <a:pt x="21013" y="17963"/>
                    <a:pt x="20842" y="18030"/>
                  </a:cubicBezTo>
                  <a:cubicBezTo>
                    <a:pt x="20306" y="18242"/>
                    <a:pt x="19276" y="17980"/>
                    <a:pt x="19022" y="17567"/>
                  </a:cubicBezTo>
                  <a:cubicBezTo>
                    <a:pt x="18791" y="17192"/>
                    <a:pt x="18414" y="14981"/>
                    <a:pt x="18359" y="13672"/>
                  </a:cubicBezTo>
                  <a:cubicBezTo>
                    <a:pt x="18281" y="11830"/>
                    <a:pt x="18035" y="11361"/>
                    <a:pt x="17535" y="12096"/>
                  </a:cubicBezTo>
                  <a:cubicBezTo>
                    <a:pt x="17274" y="12480"/>
                    <a:pt x="17246" y="13499"/>
                    <a:pt x="17464" y="14673"/>
                  </a:cubicBezTo>
                  <a:cubicBezTo>
                    <a:pt x="17625" y="15535"/>
                    <a:pt x="17523" y="16535"/>
                    <a:pt x="17220" y="17074"/>
                  </a:cubicBezTo>
                  <a:cubicBezTo>
                    <a:pt x="16965" y="17528"/>
                    <a:pt x="16249" y="17637"/>
                    <a:pt x="15684" y="17306"/>
                  </a:cubicBezTo>
                  <a:cubicBezTo>
                    <a:pt x="15167" y="17004"/>
                    <a:pt x="14970" y="16425"/>
                    <a:pt x="15042" y="15422"/>
                  </a:cubicBezTo>
                  <a:cubicBezTo>
                    <a:pt x="15133" y="14170"/>
                    <a:pt x="14811" y="13160"/>
                    <a:pt x="14083" y="12409"/>
                  </a:cubicBezTo>
                  <a:cubicBezTo>
                    <a:pt x="13713" y="12027"/>
                    <a:pt x="13521" y="12007"/>
                    <a:pt x="13217" y="12318"/>
                  </a:cubicBezTo>
                  <a:cubicBezTo>
                    <a:pt x="12928" y="12614"/>
                    <a:pt x="12873" y="12948"/>
                    <a:pt x="12723" y="15326"/>
                  </a:cubicBezTo>
                  <a:cubicBezTo>
                    <a:pt x="12546" y="18118"/>
                    <a:pt x="12303" y="19316"/>
                    <a:pt x="11602" y="20853"/>
                  </a:cubicBezTo>
                  <a:cubicBezTo>
                    <a:pt x="11481" y="21118"/>
                    <a:pt x="11294" y="21295"/>
                    <a:pt x="11011" y="21412"/>
                  </a:cubicBezTo>
                  <a:cubicBezTo>
                    <a:pt x="10619" y="21574"/>
                    <a:pt x="10565" y="21572"/>
                    <a:pt x="9974" y="21381"/>
                  </a:cubicBezTo>
                  <a:cubicBezTo>
                    <a:pt x="9495" y="21226"/>
                    <a:pt x="9302" y="21097"/>
                    <a:pt x="9139" y="20823"/>
                  </a:cubicBezTo>
                  <a:cubicBezTo>
                    <a:pt x="8900" y="20421"/>
                    <a:pt x="8877" y="20525"/>
                    <a:pt x="9655" y="18452"/>
                  </a:cubicBezTo>
                  <a:cubicBezTo>
                    <a:pt x="9964" y="17631"/>
                    <a:pt x="10181" y="16799"/>
                    <a:pt x="10291" y="16009"/>
                  </a:cubicBezTo>
                  <a:cubicBezTo>
                    <a:pt x="10384" y="15350"/>
                    <a:pt x="10520" y="14571"/>
                    <a:pt x="10594" y="14278"/>
                  </a:cubicBezTo>
                  <a:cubicBezTo>
                    <a:pt x="10707" y="13828"/>
                    <a:pt x="10688" y="13535"/>
                    <a:pt x="10473" y="12429"/>
                  </a:cubicBezTo>
                  <a:cubicBezTo>
                    <a:pt x="10332" y="11705"/>
                    <a:pt x="10120" y="10974"/>
                    <a:pt x="10001" y="10804"/>
                  </a:cubicBezTo>
                  <a:cubicBezTo>
                    <a:pt x="9620" y="10255"/>
                    <a:pt x="9020" y="9847"/>
                    <a:pt x="7989" y="9436"/>
                  </a:cubicBezTo>
                  <a:cubicBezTo>
                    <a:pt x="7436" y="9215"/>
                    <a:pt x="6689" y="8914"/>
                    <a:pt x="6331" y="8767"/>
                  </a:cubicBezTo>
                  <a:cubicBezTo>
                    <a:pt x="5973" y="8620"/>
                    <a:pt x="4934" y="8264"/>
                    <a:pt x="4022" y="7977"/>
                  </a:cubicBezTo>
                  <a:cubicBezTo>
                    <a:pt x="2258" y="7421"/>
                    <a:pt x="928" y="6881"/>
                    <a:pt x="356" y="6489"/>
                  </a:cubicBezTo>
                  <a:cubicBezTo>
                    <a:pt x="-57" y="6205"/>
                    <a:pt x="-118" y="5673"/>
                    <a:pt x="212" y="5222"/>
                  </a:cubicBezTo>
                  <a:cubicBezTo>
                    <a:pt x="407" y="4956"/>
                    <a:pt x="464" y="4942"/>
                    <a:pt x="1272" y="4953"/>
                  </a:cubicBezTo>
                  <a:cubicBezTo>
                    <a:pt x="2825" y="4976"/>
                    <a:pt x="5394" y="5910"/>
                    <a:pt x="7745" y="7308"/>
                  </a:cubicBezTo>
                  <a:cubicBezTo>
                    <a:pt x="8835" y="7956"/>
                    <a:pt x="9370" y="8180"/>
                    <a:pt x="9827" y="8180"/>
                  </a:cubicBezTo>
                  <a:cubicBezTo>
                    <a:pt x="10222" y="8180"/>
                    <a:pt x="10476" y="7685"/>
                    <a:pt x="10476" y="6914"/>
                  </a:cubicBezTo>
                  <a:cubicBezTo>
                    <a:pt x="10476" y="6218"/>
                    <a:pt x="10312" y="6078"/>
                    <a:pt x="8877" y="5547"/>
                  </a:cubicBezTo>
                  <a:cubicBezTo>
                    <a:pt x="7666" y="5100"/>
                    <a:pt x="6933" y="4550"/>
                    <a:pt x="6554" y="3806"/>
                  </a:cubicBezTo>
                  <a:cubicBezTo>
                    <a:pt x="6318" y="3344"/>
                    <a:pt x="6332" y="3091"/>
                    <a:pt x="6615" y="2709"/>
                  </a:cubicBezTo>
                  <a:cubicBezTo>
                    <a:pt x="6718" y="2569"/>
                    <a:pt x="6865" y="2542"/>
                    <a:pt x="7312" y="2580"/>
                  </a:cubicBezTo>
                  <a:cubicBezTo>
                    <a:pt x="8216" y="2656"/>
                    <a:pt x="8448" y="2760"/>
                    <a:pt x="9825" y="3697"/>
                  </a:cubicBezTo>
                  <a:cubicBezTo>
                    <a:pt x="11769" y="5021"/>
                    <a:pt x="12726" y="5409"/>
                    <a:pt x="12726" y="4874"/>
                  </a:cubicBezTo>
                  <a:cubicBezTo>
                    <a:pt x="12726" y="4480"/>
                    <a:pt x="12163" y="3994"/>
                    <a:pt x="10768" y="3184"/>
                  </a:cubicBezTo>
                  <a:cubicBezTo>
                    <a:pt x="9320" y="2343"/>
                    <a:pt x="8146" y="1357"/>
                    <a:pt x="8049" y="900"/>
                  </a:cubicBezTo>
                  <a:cubicBezTo>
                    <a:pt x="8007" y="701"/>
                    <a:pt x="8073" y="543"/>
                    <a:pt x="8284" y="340"/>
                  </a:cubicBezTo>
                  <a:cubicBezTo>
                    <a:pt x="8538" y="95"/>
                    <a:pt x="8885" y="-26"/>
                    <a:pt x="9189" y="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5" name="任意多边形: 形状 184"/>
            <p:cNvSpPr/>
            <p:nvPr/>
          </p:nvSpPr>
          <p:spPr>
            <a:xfrm>
              <a:off x="94076" y="235502"/>
              <a:ext cx="97151" cy="11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557" extrusionOk="0">
                  <a:moveTo>
                    <a:pt x="7403" y="7067"/>
                  </a:moveTo>
                  <a:cubicBezTo>
                    <a:pt x="7305" y="7078"/>
                    <a:pt x="7195" y="7155"/>
                    <a:pt x="7036" y="7302"/>
                  </a:cubicBezTo>
                  <a:cubicBezTo>
                    <a:pt x="6706" y="7606"/>
                    <a:pt x="6537" y="8195"/>
                    <a:pt x="6732" y="8362"/>
                  </a:cubicBezTo>
                  <a:cubicBezTo>
                    <a:pt x="7115" y="8691"/>
                    <a:pt x="8054" y="7593"/>
                    <a:pt x="7701" y="7228"/>
                  </a:cubicBezTo>
                  <a:cubicBezTo>
                    <a:pt x="7588" y="7111"/>
                    <a:pt x="7502" y="7056"/>
                    <a:pt x="7403" y="7067"/>
                  </a:cubicBezTo>
                  <a:close/>
                  <a:moveTo>
                    <a:pt x="19892" y="2"/>
                  </a:moveTo>
                  <a:cubicBezTo>
                    <a:pt x="20431" y="14"/>
                    <a:pt x="20538" y="64"/>
                    <a:pt x="20867" y="460"/>
                  </a:cubicBezTo>
                  <a:cubicBezTo>
                    <a:pt x="21299" y="978"/>
                    <a:pt x="21490" y="1822"/>
                    <a:pt x="21270" y="2237"/>
                  </a:cubicBezTo>
                  <a:cubicBezTo>
                    <a:pt x="21077" y="2601"/>
                    <a:pt x="20676" y="2661"/>
                    <a:pt x="18602" y="2638"/>
                  </a:cubicBezTo>
                  <a:cubicBezTo>
                    <a:pt x="15857" y="2608"/>
                    <a:pt x="15401" y="2764"/>
                    <a:pt x="12986" y="4561"/>
                  </a:cubicBezTo>
                  <a:cubicBezTo>
                    <a:pt x="11617" y="5579"/>
                    <a:pt x="10446" y="6713"/>
                    <a:pt x="9835" y="7611"/>
                  </a:cubicBezTo>
                  <a:cubicBezTo>
                    <a:pt x="8561" y="9482"/>
                    <a:pt x="7198" y="13737"/>
                    <a:pt x="7323" y="15451"/>
                  </a:cubicBezTo>
                  <a:cubicBezTo>
                    <a:pt x="7399" y="16493"/>
                    <a:pt x="7598" y="16912"/>
                    <a:pt x="8663" y="18281"/>
                  </a:cubicBezTo>
                  <a:cubicBezTo>
                    <a:pt x="10212" y="20269"/>
                    <a:pt x="10493" y="21043"/>
                    <a:pt x="9807" y="21429"/>
                  </a:cubicBezTo>
                  <a:cubicBezTo>
                    <a:pt x="9526" y="21587"/>
                    <a:pt x="9393" y="21595"/>
                    <a:pt x="8960" y="21478"/>
                  </a:cubicBezTo>
                  <a:cubicBezTo>
                    <a:pt x="7040" y="20958"/>
                    <a:pt x="6155" y="20238"/>
                    <a:pt x="5050" y="18297"/>
                  </a:cubicBezTo>
                  <a:cubicBezTo>
                    <a:pt x="3989" y="16432"/>
                    <a:pt x="3990" y="16071"/>
                    <a:pt x="5069" y="13375"/>
                  </a:cubicBezTo>
                  <a:cubicBezTo>
                    <a:pt x="5554" y="12161"/>
                    <a:pt x="5863" y="11180"/>
                    <a:pt x="5906" y="10714"/>
                  </a:cubicBezTo>
                  <a:cubicBezTo>
                    <a:pt x="5973" y="10004"/>
                    <a:pt x="5959" y="9961"/>
                    <a:pt x="5543" y="9604"/>
                  </a:cubicBezTo>
                  <a:cubicBezTo>
                    <a:pt x="5113" y="9235"/>
                    <a:pt x="5102" y="9232"/>
                    <a:pt x="4043" y="9295"/>
                  </a:cubicBezTo>
                  <a:cubicBezTo>
                    <a:pt x="3071" y="9352"/>
                    <a:pt x="2953" y="9335"/>
                    <a:pt x="2719" y="9107"/>
                  </a:cubicBezTo>
                  <a:cubicBezTo>
                    <a:pt x="2578" y="8970"/>
                    <a:pt x="2386" y="8635"/>
                    <a:pt x="2293" y="8363"/>
                  </a:cubicBezTo>
                  <a:cubicBezTo>
                    <a:pt x="2084" y="7754"/>
                    <a:pt x="1864" y="7639"/>
                    <a:pt x="1199" y="7792"/>
                  </a:cubicBezTo>
                  <a:cubicBezTo>
                    <a:pt x="777" y="7888"/>
                    <a:pt x="617" y="7874"/>
                    <a:pt x="330" y="7712"/>
                  </a:cubicBezTo>
                  <a:cubicBezTo>
                    <a:pt x="-110" y="7465"/>
                    <a:pt x="-110" y="7264"/>
                    <a:pt x="328" y="6146"/>
                  </a:cubicBezTo>
                  <a:cubicBezTo>
                    <a:pt x="606" y="5436"/>
                    <a:pt x="674" y="5051"/>
                    <a:pt x="656" y="4288"/>
                  </a:cubicBezTo>
                  <a:cubicBezTo>
                    <a:pt x="634" y="3334"/>
                    <a:pt x="638" y="3322"/>
                    <a:pt x="1105" y="2921"/>
                  </a:cubicBezTo>
                  <a:cubicBezTo>
                    <a:pt x="1491" y="2590"/>
                    <a:pt x="1678" y="2517"/>
                    <a:pt x="2135" y="2517"/>
                  </a:cubicBezTo>
                  <a:cubicBezTo>
                    <a:pt x="2555" y="2517"/>
                    <a:pt x="2707" y="2567"/>
                    <a:pt x="2750" y="2720"/>
                  </a:cubicBezTo>
                  <a:cubicBezTo>
                    <a:pt x="2781" y="2832"/>
                    <a:pt x="2875" y="3199"/>
                    <a:pt x="2959" y="3535"/>
                  </a:cubicBezTo>
                  <a:cubicBezTo>
                    <a:pt x="3042" y="3870"/>
                    <a:pt x="3151" y="4145"/>
                    <a:pt x="3201" y="4145"/>
                  </a:cubicBezTo>
                  <a:cubicBezTo>
                    <a:pt x="3251" y="4145"/>
                    <a:pt x="3614" y="4031"/>
                    <a:pt x="4007" y="3891"/>
                  </a:cubicBezTo>
                  <a:cubicBezTo>
                    <a:pt x="4662" y="3658"/>
                    <a:pt x="4748" y="3651"/>
                    <a:pt x="5026" y="3815"/>
                  </a:cubicBezTo>
                  <a:cubicBezTo>
                    <a:pt x="5193" y="3914"/>
                    <a:pt x="5421" y="4204"/>
                    <a:pt x="5533" y="4460"/>
                  </a:cubicBezTo>
                  <a:cubicBezTo>
                    <a:pt x="5645" y="4717"/>
                    <a:pt x="5855" y="5043"/>
                    <a:pt x="6000" y="5186"/>
                  </a:cubicBezTo>
                  <a:cubicBezTo>
                    <a:pt x="6228" y="5411"/>
                    <a:pt x="6318" y="5429"/>
                    <a:pt x="6677" y="5323"/>
                  </a:cubicBezTo>
                  <a:cubicBezTo>
                    <a:pt x="7336" y="5129"/>
                    <a:pt x="8176" y="5149"/>
                    <a:pt x="8566" y="5369"/>
                  </a:cubicBezTo>
                  <a:cubicBezTo>
                    <a:pt x="9051" y="5642"/>
                    <a:pt x="9233" y="5522"/>
                    <a:pt x="10197" y="4295"/>
                  </a:cubicBezTo>
                  <a:cubicBezTo>
                    <a:pt x="10639" y="3733"/>
                    <a:pt x="11329" y="2999"/>
                    <a:pt x="11732" y="2665"/>
                  </a:cubicBezTo>
                  <a:cubicBezTo>
                    <a:pt x="12609" y="1937"/>
                    <a:pt x="14100" y="1067"/>
                    <a:pt x="14868" y="834"/>
                  </a:cubicBezTo>
                  <a:cubicBezTo>
                    <a:pt x="15542" y="630"/>
                    <a:pt x="18155" y="101"/>
                    <a:pt x="18812" y="36"/>
                  </a:cubicBezTo>
                  <a:cubicBezTo>
                    <a:pt x="19073" y="10"/>
                    <a:pt x="19559" y="-5"/>
                    <a:pt x="19892" y="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6" name="任意多边形: 形状 185"/>
            <p:cNvSpPr/>
            <p:nvPr/>
          </p:nvSpPr>
          <p:spPr>
            <a:xfrm>
              <a:off x="135259" y="260581"/>
              <a:ext cx="48613" cy="6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519" extrusionOk="0">
                  <a:moveTo>
                    <a:pt x="9094" y="12567"/>
                  </a:moveTo>
                  <a:cubicBezTo>
                    <a:pt x="8971" y="12567"/>
                    <a:pt x="8815" y="12639"/>
                    <a:pt x="8542" y="12785"/>
                  </a:cubicBezTo>
                  <a:cubicBezTo>
                    <a:pt x="7840" y="13159"/>
                    <a:pt x="7153" y="14095"/>
                    <a:pt x="7153" y="14680"/>
                  </a:cubicBezTo>
                  <a:cubicBezTo>
                    <a:pt x="7153" y="15244"/>
                    <a:pt x="8034" y="15219"/>
                    <a:pt x="8584" y="14639"/>
                  </a:cubicBezTo>
                  <a:cubicBezTo>
                    <a:pt x="9525" y="13649"/>
                    <a:pt x="9770" y="13122"/>
                    <a:pt x="9447" y="12786"/>
                  </a:cubicBezTo>
                  <a:cubicBezTo>
                    <a:pt x="9307" y="12640"/>
                    <a:pt x="9217" y="12567"/>
                    <a:pt x="9094" y="12567"/>
                  </a:cubicBezTo>
                  <a:close/>
                  <a:moveTo>
                    <a:pt x="7434" y="6437"/>
                  </a:moveTo>
                  <a:cubicBezTo>
                    <a:pt x="6937" y="6348"/>
                    <a:pt x="6383" y="6839"/>
                    <a:pt x="5437" y="8093"/>
                  </a:cubicBezTo>
                  <a:cubicBezTo>
                    <a:pt x="3962" y="10050"/>
                    <a:pt x="3709" y="10951"/>
                    <a:pt x="4441" y="11645"/>
                  </a:cubicBezTo>
                  <a:lnTo>
                    <a:pt x="4947" y="12126"/>
                  </a:lnTo>
                  <a:lnTo>
                    <a:pt x="5412" y="11544"/>
                  </a:lnTo>
                  <a:cubicBezTo>
                    <a:pt x="5667" y="11225"/>
                    <a:pt x="6281" y="10493"/>
                    <a:pt x="6775" y="9919"/>
                  </a:cubicBezTo>
                  <a:cubicBezTo>
                    <a:pt x="7832" y="8690"/>
                    <a:pt x="8388" y="7137"/>
                    <a:pt x="7923" y="6711"/>
                  </a:cubicBezTo>
                  <a:cubicBezTo>
                    <a:pt x="7758" y="6560"/>
                    <a:pt x="7599" y="6466"/>
                    <a:pt x="7434" y="6437"/>
                  </a:cubicBezTo>
                  <a:close/>
                  <a:moveTo>
                    <a:pt x="16276" y="1"/>
                  </a:moveTo>
                  <a:cubicBezTo>
                    <a:pt x="16775" y="-9"/>
                    <a:pt x="17381" y="60"/>
                    <a:pt x="18263" y="204"/>
                  </a:cubicBezTo>
                  <a:cubicBezTo>
                    <a:pt x="20432" y="557"/>
                    <a:pt x="21461" y="2060"/>
                    <a:pt x="20581" y="3589"/>
                  </a:cubicBezTo>
                  <a:cubicBezTo>
                    <a:pt x="20350" y="3989"/>
                    <a:pt x="19629" y="5449"/>
                    <a:pt x="18978" y="6834"/>
                  </a:cubicBezTo>
                  <a:cubicBezTo>
                    <a:pt x="18327" y="8219"/>
                    <a:pt x="17595" y="9760"/>
                    <a:pt x="17351" y="10258"/>
                  </a:cubicBezTo>
                  <a:cubicBezTo>
                    <a:pt x="16836" y="11312"/>
                    <a:pt x="16970" y="11856"/>
                    <a:pt x="18256" y="13948"/>
                  </a:cubicBezTo>
                  <a:cubicBezTo>
                    <a:pt x="19173" y="15440"/>
                    <a:pt x="19182" y="16147"/>
                    <a:pt x="18304" y="18137"/>
                  </a:cubicBezTo>
                  <a:cubicBezTo>
                    <a:pt x="17888" y="19083"/>
                    <a:pt x="17637" y="19335"/>
                    <a:pt x="16784" y="19673"/>
                  </a:cubicBezTo>
                  <a:cubicBezTo>
                    <a:pt x="14745" y="20479"/>
                    <a:pt x="14586" y="20504"/>
                    <a:pt x="13976" y="20129"/>
                  </a:cubicBezTo>
                  <a:cubicBezTo>
                    <a:pt x="13525" y="19851"/>
                    <a:pt x="13385" y="19502"/>
                    <a:pt x="13296" y="18443"/>
                  </a:cubicBezTo>
                  <a:cubicBezTo>
                    <a:pt x="13199" y="17286"/>
                    <a:pt x="13115" y="17107"/>
                    <a:pt x="12672" y="17107"/>
                  </a:cubicBezTo>
                  <a:cubicBezTo>
                    <a:pt x="11852" y="17107"/>
                    <a:pt x="10735" y="17633"/>
                    <a:pt x="9586" y="18561"/>
                  </a:cubicBezTo>
                  <a:cubicBezTo>
                    <a:pt x="7772" y="20026"/>
                    <a:pt x="6527" y="20873"/>
                    <a:pt x="5628" y="21254"/>
                  </a:cubicBezTo>
                  <a:cubicBezTo>
                    <a:pt x="4864" y="21578"/>
                    <a:pt x="4620" y="21591"/>
                    <a:pt x="3519" y="21367"/>
                  </a:cubicBezTo>
                  <a:cubicBezTo>
                    <a:pt x="1840" y="21026"/>
                    <a:pt x="1591" y="20827"/>
                    <a:pt x="1591" y="19830"/>
                  </a:cubicBezTo>
                  <a:cubicBezTo>
                    <a:pt x="1591" y="19078"/>
                    <a:pt x="2119" y="18164"/>
                    <a:pt x="3310" y="16858"/>
                  </a:cubicBezTo>
                  <a:cubicBezTo>
                    <a:pt x="3384" y="16776"/>
                    <a:pt x="2732" y="16436"/>
                    <a:pt x="1860" y="16101"/>
                  </a:cubicBezTo>
                  <a:cubicBezTo>
                    <a:pt x="9" y="15391"/>
                    <a:pt x="-139" y="15132"/>
                    <a:pt x="74" y="12992"/>
                  </a:cubicBezTo>
                  <a:cubicBezTo>
                    <a:pt x="313" y="10586"/>
                    <a:pt x="1227" y="8357"/>
                    <a:pt x="3007" y="5837"/>
                  </a:cubicBezTo>
                  <a:cubicBezTo>
                    <a:pt x="5327" y="2553"/>
                    <a:pt x="7434" y="1372"/>
                    <a:pt x="9878" y="1986"/>
                  </a:cubicBezTo>
                  <a:cubicBezTo>
                    <a:pt x="11508" y="2395"/>
                    <a:pt x="11780" y="2806"/>
                    <a:pt x="11863" y="4987"/>
                  </a:cubicBezTo>
                  <a:cubicBezTo>
                    <a:pt x="11943" y="7069"/>
                    <a:pt x="12246" y="8043"/>
                    <a:pt x="12812" y="8043"/>
                  </a:cubicBezTo>
                  <a:cubicBezTo>
                    <a:pt x="13613" y="8043"/>
                    <a:pt x="13907" y="7020"/>
                    <a:pt x="14040" y="3774"/>
                  </a:cubicBezTo>
                  <a:lnTo>
                    <a:pt x="14173" y="554"/>
                  </a:lnTo>
                  <a:lnTo>
                    <a:pt x="14930" y="270"/>
                  </a:lnTo>
                  <a:cubicBezTo>
                    <a:pt x="15385" y="99"/>
                    <a:pt x="15777" y="11"/>
                    <a:pt x="16276" y="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7" name="任意多边形: 形状 186"/>
            <p:cNvSpPr/>
            <p:nvPr/>
          </p:nvSpPr>
          <p:spPr>
            <a:xfrm>
              <a:off x="78245" y="281483"/>
              <a:ext cx="36227" cy="3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6" h="20059" extrusionOk="0">
                  <a:moveTo>
                    <a:pt x="2748" y="952"/>
                  </a:moveTo>
                  <a:cubicBezTo>
                    <a:pt x="2442" y="1473"/>
                    <a:pt x="1980" y="2990"/>
                    <a:pt x="1721" y="4323"/>
                  </a:cubicBezTo>
                  <a:cubicBezTo>
                    <a:pt x="1461" y="5655"/>
                    <a:pt x="923" y="7936"/>
                    <a:pt x="524" y="9390"/>
                  </a:cubicBezTo>
                  <a:cubicBezTo>
                    <a:pt x="-312" y="12438"/>
                    <a:pt x="-179" y="13720"/>
                    <a:pt x="1155" y="15489"/>
                  </a:cubicBezTo>
                  <a:cubicBezTo>
                    <a:pt x="3521" y="18627"/>
                    <a:pt x="13668" y="21300"/>
                    <a:pt x="16196" y="19452"/>
                  </a:cubicBezTo>
                  <a:cubicBezTo>
                    <a:pt x="19074" y="17348"/>
                    <a:pt x="21288" y="8925"/>
                    <a:pt x="19840" y="5590"/>
                  </a:cubicBezTo>
                  <a:cubicBezTo>
                    <a:pt x="18846" y="3301"/>
                    <a:pt x="16399" y="4685"/>
                    <a:pt x="14664" y="8519"/>
                  </a:cubicBezTo>
                  <a:cubicBezTo>
                    <a:pt x="13224" y="11703"/>
                    <a:pt x="12812" y="11494"/>
                    <a:pt x="13106" y="7730"/>
                  </a:cubicBezTo>
                  <a:cubicBezTo>
                    <a:pt x="13373" y="4315"/>
                    <a:pt x="13083" y="3268"/>
                    <a:pt x="11710" y="2685"/>
                  </a:cubicBezTo>
                  <a:cubicBezTo>
                    <a:pt x="10139" y="2019"/>
                    <a:pt x="8612" y="3100"/>
                    <a:pt x="7783" y="5466"/>
                  </a:cubicBezTo>
                  <a:cubicBezTo>
                    <a:pt x="7389" y="6594"/>
                    <a:pt x="6992" y="8232"/>
                    <a:pt x="6902" y="9108"/>
                  </a:cubicBezTo>
                  <a:cubicBezTo>
                    <a:pt x="6688" y="11190"/>
                    <a:pt x="5934" y="11941"/>
                    <a:pt x="4900" y="11102"/>
                  </a:cubicBezTo>
                  <a:cubicBezTo>
                    <a:pt x="4000" y="10373"/>
                    <a:pt x="4065" y="9823"/>
                    <a:pt x="5436" y="6553"/>
                  </a:cubicBezTo>
                  <a:cubicBezTo>
                    <a:pt x="6014" y="5176"/>
                    <a:pt x="6638" y="3349"/>
                    <a:pt x="6824" y="2493"/>
                  </a:cubicBezTo>
                  <a:cubicBezTo>
                    <a:pt x="7142" y="1021"/>
                    <a:pt x="7111" y="911"/>
                    <a:pt x="6244" y="470"/>
                  </a:cubicBezTo>
                  <a:cubicBezTo>
                    <a:pt x="4729" y="-300"/>
                    <a:pt x="3374" y="-113"/>
                    <a:pt x="2748" y="95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8" name="任意多边形: 形状 187"/>
            <p:cNvSpPr/>
            <p:nvPr/>
          </p:nvSpPr>
          <p:spPr>
            <a:xfrm>
              <a:off x="58906" y="480322"/>
              <a:ext cx="53991" cy="35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2" h="21293" extrusionOk="0">
                  <a:moveTo>
                    <a:pt x="14046" y="88"/>
                  </a:moveTo>
                  <a:cubicBezTo>
                    <a:pt x="12223" y="670"/>
                    <a:pt x="10432" y="3459"/>
                    <a:pt x="8603" y="8564"/>
                  </a:cubicBezTo>
                  <a:cubicBezTo>
                    <a:pt x="7317" y="12153"/>
                    <a:pt x="6301" y="13959"/>
                    <a:pt x="5369" y="14313"/>
                  </a:cubicBezTo>
                  <a:cubicBezTo>
                    <a:pt x="4481" y="14650"/>
                    <a:pt x="3317" y="13703"/>
                    <a:pt x="2812" y="12233"/>
                  </a:cubicBezTo>
                  <a:cubicBezTo>
                    <a:pt x="2229" y="10533"/>
                    <a:pt x="2533" y="7574"/>
                    <a:pt x="3627" y="4313"/>
                  </a:cubicBezTo>
                  <a:cubicBezTo>
                    <a:pt x="4095" y="2918"/>
                    <a:pt x="4329" y="1822"/>
                    <a:pt x="4199" y="1631"/>
                  </a:cubicBezTo>
                  <a:cubicBezTo>
                    <a:pt x="4079" y="1454"/>
                    <a:pt x="3144" y="1275"/>
                    <a:pt x="2123" y="1233"/>
                  </a:cubicBezTo>
                  <a:lnTo>
                    <a:pt x="266" y="1157"/>
                  </a:lnTo>
                  <a:lnTo>
                    <a:pt x="89" y="4016"/>
                  </a:lnTo>
                  <a:cubicBezTo>
                    <a:pt x="-153" y="7917"/>
                    <a:pt x="114" y="12901"/>
                    <a:pt x="701" y="15425"/>
                  </a:cubicBezTo>
                  <a:cubicBezTo>
                    <a:pt x="1556" y="19105"/>
                    <a:pt x="3178" y="20870"/>
                    <a:pt x="6026" y="21219"/>
                  </a:cubicBezTo>
                  <a:cubicBezTo>
                    <a:pt x="7408" y="21389"/>
                    <a:pt x="7685" y="21307"/>
                    <a:pt x="8451" y="20501"/>
                  </a:cubicBezTo>
                  <a:cubicBezTo>
                    <a:pt x="10277" y="18582"/>
                    <a:pt x="10891" y="17401"/>
                    <a:pt x="12111" y="13463"/>
                  </a:cubicBezTo>
                  <a:cubicBezTo>
                    <a:pt x="13106" y="10249"/>
                    <a:pt x="13527" y="9290"/>
                    <a:pt x="14298" y="8475"/>
                  </a:cubicBezTo>
                  <a:cubicBezTo>
                    <a:pt x="16184" y="6480"/>
                    <a:pt x="18258" y="7479"/>
                    <a:pt x="18496" y="10497"/>
                  </a:cubicBezTo>
                  <a:cubicBezTo>
                    <a:pt x="18729" y="13466"/>
                    <a:pt x="18527" y="15447"/>
                    <a:pt x="17901" y="16310"/>
                  </a:cubicBezTo>
                  <a:cubicBezTo>
                    <a:pt x="17293" y="17150"/>
                    <a:pt x="16986" y="18273"/>
                    <a:pt x="17254" y="18679"/>
                  </a:cubicBezTo>
                  <a:cubicBezTo>
                    <a:pt x="17561" y="19145"/>
                    <a:pt x="20937" y="19940"/>
                    <a:pt x="21162" y="19600"/>
                  </a:cubicBezTo>
                  <a:cubicBezTo>
                    <a:pt x="21447" y="19169"/>
                    <a:pt x="20999" y="8185"/>
                    <a:pt x="20612" y="6133"/>
                  </a:cubicBezTo>
                  <a:cubicBezTo>
                    <a:pt x="20290" y="4423"/>
                    <a:pt x="18933" y="1830"/>
                    <a:pt x="17961" y="1070"/>
                  </a:cubicBezTo>
                  <a:cubicBezTo>
                    <a:pt x="16956" y="284"/>
                    <a:pt x="14983" y="-211"/>
                    <a:pt x="14046" y="8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49" name="任意多边形: 形状 188"/>
            <p:cNvSpPr/>
            <p:nvPr/>
          </p:nvSpPr>
          <p:spPr>
            <a:xfrm>
              <a:off x="843601" y="482383"/>
              <a:ext cx="54062" cy="4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502" extrusionOk="0">
                  <a:moveTo>
                    <a:pt x="1144" y="625"/>
                  </a:moveTo>
                  <a:cubicBezTo>
                    <a:pt x="1005" y="969"/>
                    <a:pt x="859" y="2183"/>
                    <a:pt x="818" y="3322"/>
                  </a:cubicBezTo>
                  <a:lnTo>
                    <a:pt x="745" y="5393"/>
                  </a:lnTo>
                  <a:lnTo>
                    <a:pt x="1726" y="5615"/>
                  </a:lnTo>
                  <a:cubicBezTo>
                    <a:pt x="2752" y="5848"/>
                    <a:pt x="8753" y="9257"/>
                    <a:pt x="9191" y="9855"/>
                  </a:cubicBezTo>
                  <a:cubicBezTo>
                    <a:pt x="9384" y="10118"/>
                    <a:pt x="9049" y="10341"/>
                    <a:pt x="7790" y="10790"/>
                  </a:cubicBezTo>
                  <a:cubicBezTo>
                    <a:pt x="6220" y="11350"/>
                    <a:pt x="2901" y="12634"/>
                    <a:pt x="1174" y="13350"/>
                  </a:cubicBezTo>
                  <a:cubicBezTo>
                    <a:pt x="736" y="13532"/>
                    <a:pt x="321" y="13885"/>
                    <a:pt x="251" y="14136"/>
                  </a:cubicBezTo>
                  <a:cubicBezTo>
                    <a:pt x="26" y="14946"/>
                    <a:pt x="-102" y="21246"/>
                    <a:pt x="102" y="21477"/>
                  </a:cubicBezTo>
                  <a:cubicBezTo>
                    <a:pt x="211" y="21600"/>
                    <a:pt x="880" y="21258"/>
                    <a:pt x="1589" y="20716"/>
                  </a:cubicBezTo>
                  <a:cubicBezTo>
                    <a:pt x="3889" y="18961"/>
                    <a:pt x="7797" y="16647"/>
                    <a:pt x="10161" y="15641"/>
                  </a:cubicBezTo>
                  <a:cubicBezTo>
                    <a:pt x="12265" y="14745"/>
                    <a:pt x="12679" y="14661"/>
                    <a:pt x="14817" y="14701"/>
                  </a:cubicBezTo>
                  <a:cubicBezTo>
                    <a:pt x="16236" y="14727"/>
                    <a:pt x="17971" y="14970"/>
                    <a:pt x="19206" y="15316"/>
                  </a:cubicBezTo>
                  <a:cubicBezTo>
                    <a:pt x="20329" y="15631"/>
                    <a:pt x="21227" y="15784"/>
                    <a:pt x="21201" y="15657"/>
                  </a:cubicBezTo>
                  <a:cubicBezTo>
                    <a:pt x="21174" y="15529"/>
                    <a:pt x="21231" y="13924"/>
                    <a:pt x="21325" y="12090"/>
                  </a:cubicBezTo>
                  <a:lnTo>
                    <a:pt x="21498" y="8755"/>
                  </a:lnTo>
                  <a:lnTo>
                    <a:pt x="13221" y="8982"/>
                  </a:lnTo>
                  <a:lnTo>
                    <a:pt x="9556" y="6209"/>
                  </a:lnTo>
                  <a:cubicBezTo>
                    <a:pt x="7541" y="4683"/>
                    <a:pt x="4983" y="2663"/>
                    <a:pt x="3872" y="1718"/>
                  </a:cubicBezTo>
                  <a:cubicBezTo>
                    <a:pt x="2761" y="773"/>
                    <a:pt x="1750" y="0"/>
                    <a:pt x="1625" y="0"/>
                  </a:cubicBezTo>
                  <a:cubicBezTo>
                    <a:pt x="1499" y="0"/>
                    <a:pt x="1283" y="281"/>
                    <a:pt x="1144" y="625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0" name="任意多边形: 形状 189"/>
            <p:cNvSpPr/>
            <p:nvPr/>
          </p:nvSpPr>
          <p:spPr>
            <a:xfrm>
              <a:off x="61492" y="517789"/>
              <a:ext cx="58764" cy="52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008" extrusionOk="0">
                  <a:moveTo>
                    <a:pt x="17939" y="389"/>
                  </a:moveTo>
                  <a:cubicBezTo>
                    <a:pt x="17473" y="1021"/>
                    <a:pt x="14893" y="1716"/>
                    <a:pt x="11289" y="2179"/>
                  </a:cubicBezTo>
                  <a:cubicBezTo>
                    <a:pt x="8580" y="2527"/>
                    <a:pt x="6235" y="2878"/>
                    <a:pt x="1887" y="3584"/>
                  </a:cubicBezTo>
                  <a:cubicBezTo>
                    <a:pt x="917" y="3741"/>
                    <a:pt x="77" y="3999"/>
                    <a:pt x="22" y="4157"/>
                  </a:cubicBezTo>
                  <a:cubicBezTo>
                    <a:pt x="-34" y="4314"/>
                    <a:pt x="24" y="5097"/>
                    <a:pt x="150" y="5897"/>
                  </a:cubicBezTo>
                  <a:cubicBezTo>
                    <a:pt x="276" y="6697"/>
                    <a:pt x="431" y="7822"/>
                    <a:pt x="495" y="8398"/>
                  </a:cubicBezTo>
                  <a:cubicBezTo>
                    <a:pt x="559" y="8975"/>
                    <a:pt x="752" y="9505"/>
                    <a:pt x="924" y="9576"/>
                  </a:cubicBezTo>
                  <a:cubicBezTo>
                    <a:pt x="1096" y="9648"/>
                    <a:pt x="2033" y="9435"/>
                    <a:pt x="3007" y="9102"/>
                  </a:cubicBezTo>
                  <a:cubicBezTo>
                    <a:pt x="4536" y="8580"/>
                    <a:pt x="8904" y="7792"/>
                    <a:pt x="9061" y="8009"/>
                  </a:cubicBezTo>
                  <a:cubicBezTo>
                    <a:pt x="9113" y="8081"/>
                    <a:pt x="9719" y="11627"/>
                    <a:pt x="9957" y="13256"/>
                  </a:cubicBezTo>
                  <a:cubicBezTo>
                    <a:pt x="10059" y="13954"/>
                    <a:pt x="10014" y="14024"/>
                    <a:pt x="9450" y="14047"/>
                  </a:cubicBezTo>
                  <a:cubicBezTo>
                    <a:pt x="8382" y="14090"/>
                    <a:pt x="2216" y="15132"/>
                    <a:pt x="1942" y="15316"/>
                  </a:cubicBezTo>
                  <a:cubicBezTo>
                    <a:pt x="1745" y="15448"/>
                    <a:pt x="1751" y="16080"/>
                    <a:pt x="1969" y="17905"/>
                  </a:cubicBezTo>
                  <a:cubicBezTo>
                    <a:pt x="2295" y="20637"/>
                    <a:pt x="2605" y="21269"/>
                    <a:pt x="3448" y="20921"/>
                  </a:cubicBezTo>
                  <a:cubicBezTo>
                    <a:pt x="6736" y="19562"/>
                    <a:pt x="12027" y="18442"/>
                    <a:pt x="18514" y="17731"/>
                  </a:cubicBezTo>
                  <a:cubicBezTo>
                    <a:pt x="19876" y="17581"/>
                    <a:pt x="21133" y="17420"/>
                    <a:pt x="21306" y="17372"/>
                  </a:cubicBezTo>
                  <a:cubicBezTo>
                    <a:pt x="21566" y="17301"/>
                    <a:pt x="21537" y="16914"/>
                    <a:pt x="21137" y="15132"/>
                  </a:cubicBezTo>
                  <a:cubicBezTo>
                    <a:pt x="20870" y="13947"/>
                    <a:pt x="20704" y="12685"/>
                    <a:pt x="20766" y="12326"/>
                  </a:cubicBezTo>
                  <a:cubicBezTo>
                    <a:pt x="20929" y="11381"/>
                    <a:pt x="20317" y="11090"/>
                    <a:pt x="19302" y="11630"/>
                  </a:cubicBezTo>
                  <a:cubicBezTo>
                    <a:pt x="17755" y="12454"/>
                    <a:pt x="16527" y="12881"/>
                    <a:pt x="14727" y="13222"/>
                  </a:cubicBezTo>
                  <a:cubicBezTo>
                    <a:pt x="13723" y="13412"/>
                    <a:pt x="12878" y="13543"/>
                    <a:pt x="12850" y="13512"/>
                  </a:cubicBezTo>
                  <a:cubicBezTo>
                    <a:pt x="12697" y="13346"/>
                    <a:pt x="11889" y="7617"/>
                    <a:pt x="12001" y="7495"/>
                  </a:cubicBezTo>
                  <a:cubicBezTo>
                    <a:pt x="12386" y="7076"/>
                    <a:pt x="16603" y="6295"/>
                    <a:pt x="17962" y="6390"/>
                  </a:cubicBezTo>
                  <a:cubicBezTo>
                    <a:pt x="18819" y="6451"/>
                    <a:pt x="19535" y="6388"/>
                    <a:pt x="19672" y="6239"/>
                  </a:cubicBezTo>
                  <a:cubicBezTo>
                    <a:pt x="19835" y="6062"/>
                    <a:pt x="19785" y="5483"/>
                    <a:pt x="19507" y="4343"/>
                  </a:cubicBezTo>
                  <a:cubicBezTo>
                    <a:pt x="19287" y="3441"/>
                    <a:pt x="19024" y="2105"/>
                    <a:pt x="18923" y="1376"/>
                  </a:cubicBezTo>
                  <a:cubicBezTo>
                    <a:pt x="18721" y="-80"/>
                    <a:pt x="18471" y="-331"/>
                    <a:pt x="17939" y="38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1" name="任意多边形: 形状 190"/>
            <p:cNvSpPr/>
            <p:nvPr/>
          </p:nvSpPr>
          <p:spPr>
            <a:xfrm>
              <a:off x="833311" y="535275"/>
              <a:ext cx="57153" cy="4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375" extrusionOk="0">
                  <a:moveTo>
                    <a:pt x="3195" y="147"/>
                  </a:moveTo>
                  <a:cubicBezTo>
                    <a:pt x="3021" y="340"/>
                    <a:pt x="2805" y="1168"/>
                    <a:pt x="2714" y="1988"/>
                  </a:cubicBezTo>
                  <a:cubicBezTo>
                    <a:pt x="2624" y="2807"/>
                    <a:pt x="2145" y="5892"/>
                    <a:pt x="1652" y="8842"/>
                  </a:cubicBezTo>
                  <a:cubicBezTo>
                    <a:pt x="353" y="16602"/>
                    <a:pt x="-136" y="20015"/>
                    <a:pt x="32" y="20149"/>
                  </a:cubicBezTo>
                  <a:cubicBezTo>
                    <a:pt x="113" y="20213"/>
                    <a:pt x="696" y="20479"/>
                    <a:pt x="1327" y="20738"/>
                  </a:cubicBezTo>
                  <a:cubicBezTo>
                    <a:pt x="1958" y="20998"/>
                    <a:pt x="2604" y="21277"/>
                    <a:pt x="2763" y="21359"/>
                  </a:cubicBezTo>
                  <a:cubicBezTo>
                    <a:pt x="2983" y="21473"/>
                    <a:pt x="3027" y="20997"/>
                    <a:pt x="2949" y="19348"/>
                  </a:cubicBezTo>
                  <a:cubicBezTo>
                    <a:pt x="2857" y="17384"/>
                    <a:pt x="3169" y="14998"/>
                    <a:pt x="3589" y="14455"/>
                  </a:cubicBezTo>
                  <a:cubicBezTo>
                    <a:pt x="3953" y="13983"/>
                    <a:pt x="12674" y="16276"/>
                    <a:pt x="17454" y="18101"/>
                  </a:cubicBezTo>
                  <a:cubicBezTo>
                    <a:pt x="18595" y="18536"/>
                    <a:pt x="19671" y="18911"/>
                    <a:pt x="19845" y="18934"/>
                  </a:cubicBezTo>
                  <a:cubicBezTo>
                    <a:pt x="20065" y="18962"/>
                    <a:pt x="20327" y="18056"/>
                    <a:pt x="20696" y="15995"/>
                  </a:cubicBezTo>
                  <a:cubicBezTo>
                    <a:pt x="20989" y="14356"/>
                    <a:pt x="21287" y="12809"/>
                    <a:pt x="21358" y="12558"/>
                  </a:cubicBezTo>
                  <a:cubicBezTo>
                    <a:pt x="21464" y="12183"/>
                    <a:pt x="21039" y="12007"/>
                    <a:pt x="19010" y="11582"/>
                  </a:cubicBezTo>
                  <a:cubicBezTo>
                    <a:pt x="17647" y="11297"/>
                    <a:pt x="15340" y="10747"/>
                    <a:pt x="13882" y="10360"/>
                  </a:cubicBezTo>
                  <a:cubicBezTo>
                    <a:pt x="12425" y="9974"/>
                    <a:pt x="9745" y="9279"/>
                    <a:pt x="7928" y="8818"/>
                  </a:cubicBezTo>
                  <a:lnTo>
                    <a:pt x="4625" y="7979"/>
                  </a:lnTo>
                  <a:lnTo>
                    <a:pt x="4756" y="7131"/>
                  </a:lnTo>
                  <a:cubicBezTo>
                    <a:pt x="4828" y="6665"/>
                    <a:pt x="5200" y="5274"/>
                    <a:pt x="5582" y="4039"/>
                  </a:cubicBezTo>
                  <a:cubicBezTo>
                    <a:pt x="5964" y="2804"/>
                    <a:pt x="6277" y="1692"/>
                    <a:pt x="6277" y="1567"/>
                  </a:cubicBezTo>
                  <a:cubicBezTo>
                    <a:pt x="6277" y="1442"/>
                    <a:pt x="5655" y="993"/>
                    <a:pt x="4894" y="568"/>
                  </a:cubicBezTo>
                  <a:cubicBezTo>
                    <a:pt x="3813" y="-35"/>
                    <a:pt x="3441" y="-127"/>
                    <a:pt x="3195" y="147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2" name="任意多边形: 形状 191"/>
            <p:cNvSpPr/>
            <p:nvPr/>
          </p:nvSpPr>
          <p:spPr>
            <a:xfrm>
              <a:off x="70424" y="579163"/>
              <a:ext cx="59909" cy="46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489" extrusionOk="0">
                  <a:moveTo>
                    <a:pt x="15482" y="4681"/>
                  </a:moveTo>
                  <a:lnTo>
                    <a:pt x="12984" y="4743"/>
                  </a:lnTo>
                  <a:cubicBezTo>
                    <a:pt x="10999" y="4792"/>
                    <a:pt x="10485" y="4888"/>
                    <a:pt x="10485" y="5208"/>
                  </a:cubicBezTo>
                  <a:cubicBezTo>
                    <a:pt x="10485" y="5814"/>
                    <a:pt x="11198" y="8522"/>
                    <a:pt x="11358" y="8522"/>
                  </a:cubicBezTo>
                  <a:cubicBezTo>
                    <a:pt x="11435" y="8522"/>
                    <a:pt x="12394" y="7657"/>
                    <a:pt x="13490" y="6601"/>
                  </a:cubicBezTo>
                  <a:close/>
                  <a:moveTo>
                    <a:pt x="416" y="7"/>
                  </a:moveTo>
                  <a:cubicBezTo>
                    <a:pt x="540" y="19"/>
                    <a:pt x="698" y="47"/>
                    <a:pt x="900" y="88"/>
                  </a:cubicBezTo>
                  <a:cubicBezTo>
                    <a:pt x="1404" y="192"/>
                    <a:pt x="2743" y="337"/>
                    <a:pt x="3875" y="411"/>
                  </a:cubicBezTo>
                  <a:cubicBezTo>
                    <a:pt x="5006" y="486"/>
                    <a:pt x="7831" y="676"/>
                    <a:pt x="10152" y="834"/>
                  </a:cubicBezTo>
                  <a:cubicBezTo>
                    <a:pt x="18276" y="1388"/>
                    <a:pt x="18953" y="1409"/>
                    <a:pt x="19360" y="1130"/>
                  </a:cubicBezTo>
                  <a:cubicBezTo>
                    <a:pt x="19646" y="934"/>
                    <a:pt x="19836" y="960"/>
                    <a:pt x="20002" y="1217"/>
                  </a:cubicBezTo>
                  <a:cubicBezTo>
                    <a:pt x="20248" y="1597"/>
                    <a:pt x="21589" y="6449"/>
                    <a:pt x="21589" y="6959"/>
                  </a:cubicBezTo>
                  <a:cubicBezTo>
                    <a:pt x="21589" y="7119"/>
                    <a:pt x="20964" y="7623"/>
                    <a:pt x="20201" y="8079"/>
                  </a:cubicBezTo>
                  <a:cubicBezTo>
                    <a:pt x="17345" y="9782"/>
                    <a:pt x="8358" y="17693"/>
                    <a:pt x="6545" y="20099"/>
                  </a:cubicBezTo>
                  <a:cubicBezTo>
                    <a:pt x="5904" y="20949"/>
                    <a:pt x="5287" y="21571"/>
                    <a:pt x="5174" y="21481"/>
                  </a:cubicBezTo>
                  <a:cubicBezTo>
                    <a:pt x="5060" y="21391"/>
                    <a:pt x="4897" y="20906"/>
                    <a:pt x="4810" y="20402"/>
                  </a:cubicBezTo>
                  <a:cubicBezTo>
                    <a:pt x="4724" y="19899"/>
                    <a:pt x="4318" y="18332"/>
                    <a:pt x="3908" y="16920"/>
                  </a:cubicBezTo>
                  <a:cubicBezTo>
                    <a:pt x="3498" y="15509"/>
                    <a:pt x="3211" y="14394"/>
                    <a:pt x="3270" y="14443"/>
                  </a:cubicBezTo>
                  <a:cubicBezTo>
                    <a:pt x="3330" y="14492"/>
                    <a:pt x="4403" y="13751"/>
                    <a:pt x="5655" y="12796"/>
                  </a:cubicBezTo>
                  <a:cubicBezTo>
                    <a:pt x="6907" y="11842"/>
                    <a:pt x="8214" y="10897"/>
                    <a:pt x="8559" y="10698"/>
                  </a:cubicBezTo>
                  <a:lnTo>
                    <a:pt x="9186" y="10336"/>
                  </a:lnTo>
                  <a:lnTo>
                    <a:pt x="8839" y="8617"/>
                  </a:lnTo>
                  <a:cubicBezTo>
                    <a:pt x="8648" y="7672"/>
                    <a:pt x="8339" y="6432"/>
                    <a:pt x="8153" y="5861"/>
                  </a:cubicBezTo>
                  <a:cubicBezTo>
                    <a:pt x="7758" y="4650"/>
                    <a:pt x="7510" y="4607"/>
                    <a:pt x="4018" y="5143"/>
                  </a:cubicBezTo>
                  <a:cubicBezTo>
                    <a:pt x="2873" y="5319"/>
                    <a:pt x="1741" y="5479"/>
                    <a:pt x="1503" y="5498"/>
                  </a:cubicBezTo>
                  <a:cubicBezTo>
                    <a:pt x="1148" y="5528"/>
                    <a:pt x="977" y="5128"/>
                    <a:pt x="545" y="3258"/>
                  </a:cubicBezTo>
                  <a:cubicBezTo>
                    <a:pt x="256" y="2006"/>
                    <a:pt x="11" y="739"/>
                    <a:pt x="1" y="441"/>
                  </a:cubicBezTo>
                  <a:cubicBezTo>
                    <a:pt x="-11" y="84"/>
                    <a:pt x="46" y="-29"/>
                    <a:pt x="416" y="7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3" name="任意多边形: 形状 192"/>
            <p:cNvSpPr/>
            <p:nvPr/>
          </p:nvSpPr>
          <p:spPr>
            <a:xfrm>
              <a:off x="828123" y="579773"/>
              <a:ext cx="54281" cy="2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200" extrusionOk="0">
                  <a:moveTo>
                    <a:pt x="1418" y="94"/>
                  </a:moveTo>
                  <a:cubicBezTo>
                    <a:pt x="1122" y="241"/>
                    <a:pt x="-153" y="9736"/>
                    <a:pt x="15" y="10542"/>
                  </a:cubicBezTo>
                  <a:cubicBezTo>
                    <a:pt x="110" y="10997"/>
                    <a:pt x="453" y="11103"/>
                    <a:pt x="1304" y="10940"/>
                  </a:cubicBezTo>
                  <a:cubicBezTo>
                    <a:pt x="2652" y="10682"/>
                    <a:pt x="5163" y="11825"/>
                    <a:pt x="10017" y="14906"/>
                  </a:cubicBezTo>
                  <a:cubicBezTo>
                    <a:pt x="17453" y="19626"/>
                    <a:pt x="18748" y="20478"/>
                    <a:pt x="19239" y="20978"/>
                  </a:cubicBezTo>
                  <a:cubicBezTo>
                    <a:pt x="19736" y="21483"/>
                    <a:pt x="19773" y="21364"/>
                    <a:pt x="20161" y="18010"/>
                  </a:cubicBezTo>
                  <a:cubicBezTo>
                    <a:pt x="20384" y="16089"/>
                    <a:pt x="20784" y="13833"/>
                    <a:pt x="21051" y="12997"/>
                  </a:cubicBezTo>
                  <a:cubicBezTo>
                    <a:pt x="21335" y="12109"/>
                    <a:pt x="21447" y="11311"/>
                    <a:pt x="21321" y="11079"/>
                  </a:cubicBezTo>
                  <a:cubicBezTo>
                    <a:pt x="21202" y="10860"/>
                    <a:pt x="19922" y="10188"/>
                    <a:pt x="18476" y="9586"/>
                  </a:cubicBezTo>
                  <a:cubicBezTo>
                    <a:pt x="15789" y="8467"/>
                    <a:pt x="8683" y="4342"/>
                    <a:pt x="3382" y="823"/>
                  </a:cubicBezTo>
                  <a:cubicBezTo>
                    <a:pt x="2118" y="-16"/>
                    <a:pt x="1845" y="-117"/>
                    <a:pt x="1418" y="94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4" name="任意多边形: 形状 193"/>
            <p:cNvSpPr/>
            <p:nvPr/>
          </p:nvSpPr>
          <p:spPr>
            <a:xfrm>
              <a:off x="817707" y="600085"/>
              <a:ext cx="52262" cy="4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0" h="21279" extrusionOk="0">
                  <a:moveTo>
                    <a:pt x="3190" y="348"/>
                  </a:moveTo>
                  <a:cubicBezTo>
                    <a:pt x="2722" y="939"/>
                    <a:pt x="1209" y="4585"/>
                    <a:pt x="661" y="6442"/>
                  </a:cubicBezTo>
                  <a:cubicBezTo>
                    <a:pt x="-163" y="9237"/>
                    <a:pt x="-212" y="10942"/>
                    <a:pt x="491" y="12375"/>
                  </a:cubicBezTo>
                  <a:cubicBezTo>
                    <a:pt x="1298" y="14018"/>
                    <a:pt x="2656" y="15120"/>
                    <a:pt x="4535" y="15652"/>
                  </a:cubicBezTo>
                  <a:cubicBezTo>
                    <a:pt x="5999" y="16067"/>
                    <a:pt x="6189" y="16067"/>
                    <a:pt x="7548" y="15653"/>
                  </a:cubicBezTo>
                  <a:cubicBezTo>
                    <a:pt x="8345" y="15410"/>
                    <a:pt x="9237" y="14955"/>
                    <a:pt x="9528" y="14642"/>
                  </a:cubicBezTo>
                  <a:cubicBezTo>
                    <a:pt x="10281" y="13833"/>
                    <a:pt x="13971" y="11440"/>
                    <a:pt x="15264" y="10922"/>
                  </a:cubicBezTo>
                  <a:cubicBezTo>
                    <a:pt x="17087" y="10193"/>
                    <a:pt x="18468" y="11076"/>
                    <a:pt x="18468" y="12970"/>
                  </a:cubicBezTo>
                  <a:cubicBezTo>
                    <a:pt x="18468" y="14333"/>
                    <a:pt x="17395" y="15950"/>
                    <a:pt x="15016" y="18173"/>
                  </a:cubicBezTo>
                  <a:cubicBezTo>
                    <a:pt x="14567" y="18592"/>
                    <a:pt x="14200" y="19036"/>
                    <a:pt x="14200" y="19160"/>
                  </a:cubicBezTo>
                  <a:cubicBezTo>
                    <a:pt x="14200" y="19566"/>
                    <a:pt x="17797" y="21600"/>
                    <a:pt x="17868" y="21235"/>
                  </a:cubicBezTo>
                  <a:cubicBezTo>
                    <a:pt x="17904" y="21051"/>
                    <a:pt x="18555" y="19761"/>
                    <a:pt x="19315" y="18368"/>
                  </a:cubicBezTo>
                  <a:cubicBezTo>
                    <a:pt x="20255" y="16645"/>
                    <a:pt x="20794" y="15301"/>
                    <a:pt x="21004" y="14162"/>
                  </a:cubicBezTo>
                  <a:cubicBezTo>
                    <a:pt x="21318" y="12456"/>
                    <a:pt x="21388" y="9786"/>
                    <a:pt x="21146" y="8770"/>
                  </a:cubicBezTo>
                  <a:cubicBezTo>
                    <a:pt x="20745" y="7088"/>
                    <a:pt x="17502" y="4737"/>
                    <a:pt x="15581" y="4737"/>
                  </a:cubicBezTo>
                  <a:cubicBezTo>
                    <a:pt x="14109" y="4737"/>
                    <a:pt x="12327" y="5727"/>
                    <a:pt x="10057" y="7806"/>
                  </a:cubicBezTo>
                  <a:cubicBezTo>
                    <a:pt x="7060" y="10552"/>
                    <a:pt x="6178" y="10920"/>
                    <a:pt x="4545" y="10109"/>
                  </a:cubicBezTo>
                  <a:cubicBezTo>
                    <a:pt x="3245" y="9463"/>
                    <a:pt x="2674" y="7746"/>
                    <a:pt x="3298" y="6357"/>
                  </a:cubicBezTo>
                  <a:cubicBezTo>
                    <a:pt x="3845" y="5138"/>
                    <a:pt x="5276" y="3541"/>
                    <a:pt x="6169" y="3154"/>
                  </a:cubicBezTo>
                  <a:cubicBezTo>
                    <a:pt x="6582" y="2975"/>
                    <a:pt x="6920" y="2681"/>
                    <a:pt x="6920" y="2502"/>
                  </a:cubicBezTo>
                  <a:cubicBezTo>
                    <a:pt x="6920" y="2228"/>
                    <a:pt x="3951" y="0"/>
                    <a:pt x="3586" y="0"/>
                  </a:cubicBezTo>
                  <a:cubicBezTo>
                    <a:pt x="3520" y="0"/>
                    <a:pt x="3342" y="157"/>
                    <a:pt x="3190" y="34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5" name="任意多边形: 形状 194"/>
            <p:cNvSpPr/>
            <p:nvPr/>
          </p:nvSpPr>
          <p:spPr>
            <a:xfrm>
              <a:off x="87812" y="611484"/>
              <a:ext cx="65322" cy="59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76" extrusionOk="0">
                  <a:moveTo>
                    <a:pt x="14609" y="646"/>
                  </a:moveTo>
                  <a:cubicBezTo>
                    <a:pt x="13947" y="1498"/>
                    <a:pt x="11230" y="3021"/>
                    <a:pt x="8233" y="4219"/>
                  </a:cubicBezTo>
                  <a:cubicBezTo>
                    <a:pt x="2332" y="6579"/>
                    <a:pt x="0" y="7610"/>
                    <a:pt x="0" y="7860"/>
                  </a:cubicBezTo>
                  <a:cubicBezTo>
                    <a:pt x="0" y="7962"/>
                    <a:pt x="229" y="8628"/>
                    <a:pt x="509" y="9339"/>
                  </a:cubicBezTo>
                  <a:cubicBezTo>
                    <a:pt x="789" y="10051"/>
                    <a:pt x="1064" y="10810"/>
                    <a:pt x="1121" y="11027"/>
                  </a:cubicBezTo>
                  <a:cubicBezTo>
                    <a:pt x="1315" y="11777"/>
                    <a:pt x="1777" y="11646"/>
                    <a:pt x="3382" y="10384"/>
                  </a:cubicBezTo>
                  <a:cubicBezTo>
                    <a:pt x="5205" y="8949"/>
                    <a:pt x="10600" y="5947"/>
                    <a:pt x="11487" y="5873"/>
                  </a:cubicBezTo>
                  <a:lnTo>
                    <a:pt x="12072" y="5824"/>
                  </a:lnTo>
                  <a:lnTo>
                    <a:pt x="11344" y="6678"/>
                  </a:lnTo>
                  <a:cubicBezTo>
                    <a:pt x="10186" y="8038"/>
                    <a:pt x="7154" y="12617"/>
                    <a:pt x="5534" y="15455"/>
                  </a:cubicBezTo>
                  <a:cubicBezTo>
                    <a:pt x="4715" y="16889"/>
                    <a:pt x="4028" y="18086"/>
                    <a:pt x="4009" y="18113"/>
                  </a:cubicBezTo>
                  <a:cubicBezTo>
                    <a:pt x="3951" y="18196"/>
                    <a:pt x="5732" y="21376"/>
                    <a:pt x="5835" y="21376"/>
                  </a:cubicBezTo>
                  <a:cubicBezTo>
                    <a:pt x="5888" y="21376"/>
                    <a:pt x="6911" y="20791"/>
                    <a:pt x="8110" y="20076"/>
                  </a:cubicBezTo>
                  <a:cubicBezTo>
                    <a:pt x="9309" y="19362"/>
                    <a:pt x="10881" y="18552"/>
                    <a:pt x="11603" y="18278"/>
                  </a:cubicBezTo>
                  <a:cubicBezTo>
                    <a:pt x="12325" y="18003"/>
                    <a:pt x="13609" y="17383"/>
                    <a:pt x="14456" y="16900"/>
                  </a:cubicBezTo>
                  <a:cubicBezTo>
                    <a:pt x="16366" y="15811"/>
                    <a:pt x="19347" y="14594"/>
                    <a:pt x="20632" y="14379"/>
                  </a:cubicBezTo>
                  <a:cubicBezTo>
                    <a:pt x="21167" y="14290"/>
                    <a:pt x="21600" y="14099"/>
                    <a:pt x="21600" y="13952"/>
                  </a:cubicBezTo>
                  <a:cubicBezTo>
                    <a:pt x="21600" y="13486"/>
                    <a:pt x="20171" y="10305"/>
                    <a:pt x="19913" y="10195"/>
                  </a:cubicBezTo>
                  <a:cubicBezTo>
                    <a:pt x="19776" y="10136"/>
                    <a:pt x="19022" y="10541"/>
                    <a:pt x="18238" y="11093"/>
                  </a:cubicBezTo>
                  <a:cubicBezTo>
                    <a:pt x="16038" y="12642"/>
                    <a:pt x="11412" y="15432"/>
                    <a:pt x="11182" y="15349"/>
                  </a:cubicBezTo>
                  <a:cubicBezTo>
                    <a:pt x="10821" y="15218"/>
                    <a:pt x="14887" y="8717"/>
                    <a:pt x="16443" y="6936"/>
                  </a:cubicBezTo>
                  <a:cubicBezTo>
                    <a:pt x="17262" y="5999"/>
                    <a:pt x="17932" y="5142"/>
                    <a:pt x="17932" y="5032"/>
                  </a:cubicBezTo>
                  <a:cubicBezTo>
                    <a:pt x="17932" y="4921"/>
                    <a:pt x="17567" y="4020"/>
                    <a:pt x="17122" y="3028"/>
                  </a:cubicBezTo>
                  <a:cubicBezTo>
                    <a:pt x="16676" y="2037"/>
                    <a:pt x="16253" y="975"/>
                    <a:pt x="16183" y="668"/>
                  </a:cubicBezTo>
                  <a:cubicBezTo>
                    <a:pt x="15979" y="-214"/>
                    <a:pt x="15283" y="-224"/>
                    <a:pt x="14609" y="64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6" name="任意多边形: 形状 195"/>
            <p:cNvSpPr/>
            <p:nvPr/>
          </p:nvSpPr>
          <p:spPr>
            <a:xfrm>
              <a:off x="793423" y="638007"/>
              <a:ext cx="66535" cy="55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519" extrusionOk="0">
                  <a:moveTo>
                    <a:pt x="5998" y="5074"/>
                  </a:moveTo>
                  <a:cubicBezTo>
                    <a:pt x="5849" y="5052"/>
                    <a:pt x="5713" y="5053"/>
                    <a:pt x="5597" y="5082"/>
                  </a:cubicBezTo>
                  <a:cubicBezTo>
                    <a:pt x="4975" y="5239"/>
                    <a:pt x="4496" y="5887"/>
                    <a:pt x="4200" y="6975"/>
                  </a:cubicBezTo>
                  <a:cubicBezTo>
                    <a:pt x="4049" y="7529"/>
                    <a:pt x="3882" y="8013"/>
                    <a:pt x="3829" y="8051"/>
                  </a:cubicBezTo>
                  <a:cubicBezTo>
                    <a:pt x="3776" y="8089"/>
                    <a:pt x="4019" y="8322"/>
                    <a:pt x="4370" y="8568"/>
                  </a:cubicBezTo>
                  <a:cubicBezTo>
                    <a:pt x="4721" y="8814"/>
                    <a:pt x="5757" y="9547"/>
                    <a:pt x="6673" y="10195"/>
                  </a:cubicBezTo>
                  <a:cubicBezTo>
                    <a:pt x="8552" y="11526"/>
                    <a:pt x="8525" y="11533"/>
                    <a:pt x="9163" y="9503"/>
                  </a:cubicBezTo>
                  <a:cubicBezTo>
                    <a:pt x="9469" y="8530"/>
                    <a:pt x="9469" y="8392"/>
                    <a:pt x="9174" y="7637"/>
                  </a:cubicBezTo>
                  <a:cubicBezTo>
                    <a:pt x="8746" y="6546"/>
                    <a:pt x="7040" y="5229"/>
                    <a:pt x="5998" y="5074"/>
                  </a:cubicBezTo>
                  <a:close/>
                  <a:moveTo>
                    <a:pt x="6918" y="2"/>
                  </a:moveTo>
                  <a:cubicBezTo>
                    <a:pt x="7306" y="23"/>
                    <a:pt x="7760" y="174"/>
                    <a:pt x="8436" y="464"/>
                  </a:cubicBezTo>
                  <a:cubicBezTo>
                    <a:pt x="10329" y="1276"/>
                    <a:pt x="11594" y="3175"/>
                    <a:pt x="11594" y="5204"/>
                  </a:cubicBezTo>
                  <a:cubicBezTo>
                    <a:pt x="11594" y="6150"/>
                    <a:pt x="11641" y="6318"/>
                    <a:pt x="11839" y="6069"/>
                  </a:cubicBezTo>
                  <a:cubicBezTo>
                    <a:pt x="12103" y="5736"/>
                    <a:pt x="13826" y="5688"/>
                    <a:pt x="15472" y="5966"/>
                  </a:cubicBezTo>
                  <a:cubicBezTo>
                    <a:pt x="15988" y="6053"/>
                    <a:pt x="17494" y="6240"/>
                    <a:pt x="18819" y="6381"/>
                  </a:cubicBezTo>
                  <a:cubicBezTo>
                    <a:pt x="20496" y="6559"/>
                    <a:pt x="21227" y="6727"/>
                    <a:pt x="21227" y="6935"/>
                  </a:cubicBezTo>
                  <a:cubicBezTo>
                    <a:pt x="21227" y="7098"/>
                    <a:pt x="20773" y="8078"/>
                    <a:pt x="20219" y="9111"/>
                  </a:cubicBezTo>
                  <a:cubicBezTo>
                    <a:pt x="19664" y="10144"/>
                    <a:pt x="19136" y="11277"/>
                    <a:pt x="19045" y="11628"/>
                  </a:cubicBezTo>
                  <a:lnTo>
                    <a:pt x="18880" y="12266"/>
                  </a:lnTo>
                  <a:lnTo>
                    <a:pt x="17743" y="11803"/>
                  </a:lnTo>
                  <a:cubicBezTo>
                    <a:pt x="16086" y="11129"/>
                    <a:pt x="12771" y="10375"/>
                    <a:pt x="12070" y="10512"/>
                  </a:cubicBezTo>
                  <a:cubicBezTo>
                    <a:pt x="11238" y="10676"/>
                    <a:pt x="10489" y="11352"/>
                    <a:pt x="10361" y="12056"/>
                  </a:cubicBezTo>
                  <a:cubicBezTo>
                    <a:pt x="10245" y="12693"/>
                    <a:pt x="10313" y="12741"/>
                    <a:pt x="15083" y="15426"/>
                  </a:cubicBezTo>
                  <a:cubicBezTo>
                    <a:pt x="16083" y="15989"/>
                    <a:pt x="16902" y="16524"/>
                    <a:pt x="16902" y="16615"/>
                  </a:cubicBezTo>
                  <a:cubicBezTo>
                    <a:pt x="16902" y="16891"/>
                    <a:pt x="14921" y="21374"/>
                    <a:pt x="14738" y="21511"/>
                  </a:cubicBezTo>
                  <a:cubicBezTo>
                    <a:pt x="14644" y="21582"/>
                    <a:pt x="13957" y="21160"/>
                    <a:pt x="13212" y="20574"/>
                  </a:cubicBezTo>
                  <a:cubicBezTo>
                    <a:pt x="9972" y="18025"/>
                    <a:pt x="2239" y="13022"/>
                    <a:pt x="822" y="12558"/>
                  </a:cubicBezTo>
                  <a:cubicBezTo>
                    <a:pt x="-373" y="12166"/>
                    <a:pt x="-326" y="11766"/>
                    <a:pt x="1371" y="7882"/>
                  </a:cubicBezTo>
                  <a:cubicBezTo>
                    <a:pt x="4019" y="1818"/>
                    <a:pt x="4450" y="1082"/>
                    <a:pt x="5794" y="325"/>
                  </a:cubicBezTo>
                  <a:cubicBezTo>
                    <a:pt x="6207" y="92"/>
                    <a:pt x="6530" y="-18"/>
                    <a:pt x="6918" y="2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7" name="任意多边形: 形状 196"/>
            <p:cNvSpPr/>
            <p:nvPr/>
          </p:nvSpPr>
          <p:spPr>
            <a:xfrm>
              <a:off x="118047" y="662706"/>
              <a:ext cx="60969" cy="5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7" h="21211" extrusionOk="0">
                  <a:moveTo>
                    <a:pt x="8792" y="204"/>
                  </a:moveTo>
                  <a:cubicBezTo>
                    <a:pt x="8425" y="385"/>
                    <a:pt x="7576" y="799"/>
                    <a:pt x="6904" y="1123"/>
                  </a:cubicBezTo>
                  <a:cubicBezTo>
                    <a:pt x="4267" y="2395"/>
                    <a:pt x="1619" y="4976"/>
                    <a:pt x="511" y="7354"/>
                  </a:cubicBezTo>
                  <a:cubicBezTo>
                    <a:pt x="-543" y="9616"/>
                    <a:pt x="15" y="12304"/>
                    <a:pt x="2359" y="16256"/>
                  </a:cubicBezTo>
                  <a:cubicBezTo>
                    <a:pt x="3514" y="18203"/>
                    <a:pt x="5416" y="20803"/>
                    <a:pt x="5953" y="21169"/>
                  </a:cubicBezTo>
                  <a:cubicBezTo>
                    <a:pt x="6199" y="21337"/>
                    <a:pt x="6744" y="21025"/>
                    <a:pt x="8187" y="19888"/>
                  </a:cubicBezTo>
                  <a:cubicBezTo>
                    <a:pt x="10030" y="18438"/>
                    <a:pt x="12897" y="16688"/>
                    <a:pt x="13245" y="16803"/>
                  </a:cubicBezTo>
                  <a:cubicBezTo>
                    <a:pt x="13337" y="16834"/>
                    <a:pt x="12835" y="15883"/>
                    <a:pt x="12127" y="14690"/>
                  </a:cubicBezTo>
                  <a:cubicBezTo>
                    <a:pt x="11420" y="13497"/>
                    <a:pt x="10841" y="12440"/>
                    <a:pt x="10841" y="12340"/>
                  </a:cubicBezTo>
                  <a:cubicBezTo>
                    <a:pt x="10841" y="12241"/>
                    <a:pt x="10673" y="12107"/>
                    <a:pt x="10469" y="12044"/>
                  </a:cubicBezTo>
                  <a:cubicBezTo>
                    <a:pt x="10199" y="11960"/>
                    <a:pt x="10012" y="12146"/>
                    <a:pt x="9791" y="12714"/>
                  </a:cubicBezTo>
                  <a:cubicBezTo>
                    <a:pt x="9554" y="13326"/>
                    <a:pt x="9108" y="13729"/>
                    <a:pt x="7769" y="14538"/>
                  </a:cubicBezTo>
                  <a:cubicBezTo>
                    <a:pt x="6825" y="15110"/>
                    <a:pt x="5944" y="15688"/>
                    <a:pt x="5811" y="15824"/>
                  </a:cubicBezTo>
                  <a:cubicBezTo>
                    <a:pt x="5150" y="16499"/>
                    <a:pt x="3302" y="13423"/>
                    <a:pt x="3500" y="11978"/>
                  </a:cubicBezTo>
                  <a:cubicBezTo>
                    <a:pt x="3857" y="9371"/>
                    <a:pt x="4700" y="8160"/>
                    <a:pt x="7216" y="6638"/>
                  </a:cubicBezTo>
                  <a:cubicBezTo>
                    <a:pt x="11317" y="4158"/>
                    <a:pt x="11052" y="4271"/>
                    <a:pt x="12501" y="4389"/>
                  </a:cubicBezTo>
                  <a:cubicBezTo>
                    <a:pt x="14125" y="4522"/>
                    <a:pt x="14606" y="4723"/>
                    <a:pt x="15352" y="5581"/>
                  </a:cubicBezTo>
                  <a:cubicBezTo>
                    <a:pt x="16410" y="6798"/>
                    <a:pt x="17094" y="8818"/>
                    <a:pt x="17108" y="10766"/>
                  </a:cubicBezTo>
                  <a:cubicBezTo>
                    <a:pt x="17117" y="12174"/>
                    <a:pt x="17181" y="12499"/>
                    <a:pt x="17439" y="12463"/>
                  </a:cubicBezTo>
                  <a:cubicBezTo>
                    <a:pt x="18424" y="12324"/>
                    <a:pt x="21057" y="11362"/>
                    <a:pt x="21057" y="11141"/>
                  </a:cubicBezTo>
                  <a:cubicBezTo>
                    <a:pt x="21057" y="10846"/>
                    <a:pt x="18889" y="6720"/>
                    <a:pt x="17754" y="4856"/>
                  </a:cubicBezTo>
                  <a:cubicBezTo>
                    <a:pt x="16776" y="3249"/>
                    <a:pt x="15210" y="1669"/>
                    <a:pt x="13851" y="918"/>
                  </a:cubicBezTo>
                  <a:cubicBezTo>
                    <a:pt x="12394" y="113"/>
                    <a:pt x="9733" y="-263"/>
                    <a:pt x="8792" y="204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8" name="任意多边形: 形状 197"/>
            <p:cNvSpPr/>
            <p:nvPr/>
          </p:nvSpPr>
          <p:spPr>
            <a:xfrm>
              <a:off x="770282" y="673417"/>
              <a:ext cx="63346" cy="57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8" h="21600" extrusionOk="0">
                  <a:moveTo>
                    <a:pt x="5340" y="1896"/>
                  </a:moveTo>
                  <a:cubicBezTo>
                    <a:pt x="4602" y="2938"/>
                    <a:pt x="3123" y="5261"/>
                    <a:pt x="2053" y="7057"/>
                  </a:cubicBezTo>
                  <a:cubicBezTo>
                    <a:pt x="984" y="8853"/>
                    <a:pt x="62" y="10352"/>
                    <a:pt x="5" y="10389"/>
                  </a:cubicBezTo>
                  <a:cubicBezTo>
                    <a:pt x="-52" y="10425"/>
                    <a:pt x="376" y="10700"/>
                    <a:pt x="956" y="10998"/>
                  </a:cubicBezTo>
                  <a:cubicBezTo>
                    <a:pt x="3013" y="12058"/>
                    <a:pt x="8494" y="16210"/>
                    <a:pt x="12432" y="19693"/>
                  </a:cubicBezTo>
                  <a:cubicBezTo>
                    <a:pt x="13617" y="20742"/>
                    <a:pt x="14665" y="21600"/>
                    <a:pt x="14759" y="21600"/>
                  </a:cubicBezTo>
                  <a:cubicBezTo>
                    <a:pt x="14854" y="21600"/>
                    <a:pt x="15338" y="20799"/>
                    <a:pt x="15835" y="19819"/>
                  </a:cubicBezTo>
                  <a:cubicBezTo>
                    <a:pt x="16898" y="17726"/>
                    <a:pt x="20087" y="12792"/>
                    <a:pt x="20948" y="11907"/>
                  </a:cubicBezTo>
                  <a:lnTo>
                    <a:pt x="21548" y="11292"/>
                  </a:lnTo>
                  <a:lnTo>
                    <a:pt x="20419" y="10013"/>
                  </a:lnTo>
                  <a:cubicBezTo>
                    <a:pt x="19798" y="9310"/>
                    <a:pt x="19226" y="8786"/>
                    <a:pt x="19149" y="8848"/>
                  </a:cubicBezTo>
                  <a:cubicBezTo>
                    <a:pt x="18977" y="8987"/>
                    <a:pt x="18659" y="9779"/>
                    <a:pt x="18020" y="11658"/>
                  </a:cubicBezTo>
                  <a:cubicBezTo>
                    <a:pt x="17485" y="13231"/>
                    <a:pt x="16439" y="15039"/>
                    <a:pt x="15872" y="15371"/>
                  </a:cubicBezTo>
                  <a:cubicBezTo>
                    <a:pt x="15374" y="15664"/>
                    <a:pt x="14544" y="15246"/>
                    <a:pt x="12495" y="13672"/>
                  </a:cubicBezTo>
                  <a:lnTo>
                    <a:pt x="10798" y="12368"/>
                  </a:lnTo>
                  <a:lnTo>
                    <a:pt x="11209" y="11735"/>
                  </a:lnTo>
                  <a:cubicBezTo>
                    <a:pt x="11435" y="11386"/>
                    <a:pt x="12057" y="10569"/>
                    <a:pt x="12591" y="9918"/>
                  </a:cubicBezTo>
                  <a:cubicBezTo>
                    <a:pt x="13247" y="9119"/>
                    <a:pt x="13504" y="8637"/>
                    <a:pt x="13386" y="8432"/>
                  </a:cubicBezTo>
                  <a:cubicBezTo>
                    <a:pt x="13186" y="8087"/>
                    <a:pt x="11744" y="6664"/>
                    <a:pt x="11593" y="6664"/>
                  </a:cubicBezTo>
                  <a:cubicBezTo>
                    <a:pt x="11538" y="6664"/>
                    <a:pt x="11000" y="7549"/>
                    <a:pt x="10397" y="8631"/>
                  </a:cubicBezTo>
                  <a:cubicBezTo>
                    <a:pt x="9794" y="9713"/>
                    <a:pt x="9171" y="10653"/>
                    <a:pt x="9013" y="10719"/>
                  </a:cubicBezTo>
                  <a:cubicBezTo>
                    <a:pt x="8586" y="10899"/>
                    <a:pt x="4693" y="7662"/>
                    <a:pt x="4749" y="7174"/>
                  </a:cubicBezTo>
                  <a:cubicBezTo>
                    <a:pt x="4828" y="6489"/>
                    <a:pt x="6820" y="3851"/>
                    <a:pt x="8597" y="2077"/>
                  </a:cubicBezTo>
                  <a:cubicBezTo>
                    <a:pt x="8712" y="1962"/>
                    <a:pt x="7024" y="0"/>
                    <a:pt x="6811" y="0"/>
                  </a:cubicBezTo>
                  <a:cubicBezTo>
                    <a:pt x="6741" y="0"/>
                    <a:pt x="6079" y="853"/>
                    <a:pt x="5340" y="189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59" name="任意多边形: 形状 198"/>
            <p:cNvSpPr/>
            <p:nvPr/>
          </p:nvSpPr>
          <p:spPr>
            <a:xfrm>
              <a:off x="143071" y="696952"/>
              <a:ext cx="67622" cy="6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254" extrusionOk="0">
                  <a:moveTo>
                    <a:pt x="12135" y="508"/>
                  </a:moveTo>
                  <a:cubicBezTo>
                    <a:pt x="11979" y="808"/>
                    <a:pt x="11160" y="1619"/>
                    <a:pt x="10314" y="2311"/>
                  </a:cubicBezTo>
                  <a:cubicBezTo>
                    <a:pt x="9469" y="3002"/>
                    <a:pt x="7765" y="4407"/>
                    <a:pt x="6527" y="5433"/>
                  </a:cubicBezTo>
                  <a:cubicBezTo>
                    <a:pt x="5290" y="6459"/>
                    <a:pt x="3307" y="8024"/>
                    <a:pt x="2122" y="8910"/>
                  </a:cubicBezTo>
                  <a:cubicBezTo>
                    <a:pt x="937" y="9796"/>
                    <a:pt x="-18" y="10643"/>
                    <a:pt x="1" y="10791"/>
                  </a:cubicBezTo>
                  <a:cubicBezTo>
                    <a:pt x="19" y="10940"/>
                    <a:pt x="431" y="11524"/>
                    <a:pt x="915" y="12088"/>
                  </a:cubicBezTo>
                  <a:cubicBezTo>
                    <a:pt x="1399" y="12653"/>
                    <a:pt x="2056" y="13418"/>
                    <a:pt x="2375" y="13789"/>
                  </a:cubicBezTo>
                  <a:lnTo>
                    <a:pt x="2955" y="14462"/>
                  </a:lnTo>
                  <a:lnTo>
                    <a:pt x="5086" y="12335"/>
                  </a:lnTo>
                  <a:cubicBezTo>
                    <a:pt x="6257" y="11164"/>
                    <a:pt x="7501" y="10035"/>
                    <a:pt x="7850" y="9825"/>
                  </a:cubicBezTo>
                  <a:lnTo>
                    <a:pt x="8484" y="9443"/>
                  </a:lnTo>
                  <a:lnTo>
                    <a:pt x="8894" y="9915"/>
                  </a:lnTo>
                  <a:cubicBezTo>
                    <a:pt x="9120" y="10175"/>
                    <a:pt x="9846" y="11035"/>
                    <a:pt x="10509" y="11827"/>
                  </a:cubicBezTo>
                  <a:lnTo>
                    <a:pt x="11713" y="13267"/>
                  </a:lnTo>
                  <a:lnTo>
                    <a:pt x="10738" y="13930"/>
                  </a:lnTo>
                  <a:cubicBezTo>
                    <a:pt x="9586" y="14714"/>
                    <a:pt x="5943" y="17726"/>
                    <a:pt x="5943" y="17894"/>
                  </a:cubicBezTo>
                  <a:cubicBezTo>
                    <a:pt x="5943" y="17958"/>
                    <a:pt x="6053" y="18137"/>
                    <a:pt x="6189" y="18291"/>
                  </a:cubicBezTo>
                  <a:cubicBezTo>
                    <a:pt x="6324" y="18445"/>
                    <a:pt x="6871" y="19097"/>
                    <a:pt x="7404" y="19740"/>
                  </a:cubicBezTo>
                  <a:cubicBezTo>
                    <a:pt x="7937" y="20383"/>
                    <a:pt x="8484" y="21033"/>
                    <a:pt x="8620" y="21185"/>
                  </a:cubicBezTo>
                  <a:cubicBezTo>
                    <a:pt x="8827" y="21415"/>
                    <a:pt x="9179" y="21130"/>
                    <a:pt x="10789" y="19431"/>
                  </a:cubicBezTo>
                  <a:cubicBezTo>
                    <a:pt x="13482" y="16587"/>
                    <a:pt x="18895" y="12123"/>
                    <a:pt x="20693" y="11263"/>
                  </a:cubicBezTo>
                  <a:cubicBezTo>
                    <a:pt x="21339" y="10954"/>
                    <a:pt x="21582" y="10738"/>
                    <a:pt x="21476" y="10569"/>
                  </a:cubicBezTo>
                  <a:cubicBezTo>
                    <a:pt x="21113" y="9986"/>
                    <a:pt x="18579" y="6978"/>
                    <a:pt x="18451" y="6978"/>
                  </a:cubicBezTo>
                  <a:cubicBezTo>
                    <a:pt x="18374" y="6978"/>
                    <a:pt x="17974" y="7341"/>
                    <a:pt x="17564" y="7785"/>
                  </a:cubicBezTo>
                  <a:cubicBezTo>
                    <a:pt x="17153" y="8229"/>
                    <a:pt x="16067" y="9321"/>
                    <a:pt x="15151" y="10211"/>
                  </a:cubicBezTo>
                  <a:lnTo>
                    <a:pt x="13486" y="11828"/>
                  </a:lnTo>
                  <a:lnTo>
                    <a:pt x="12506" y="10730"/>
                  </a:lnTo>
                  <a:cubicBezTo>
                    <a:pt x="11967" y="10126"/>
                    <a:pt x="11237" y="9259"/>
                    <a:pt x="10882" y="8803"/>
                  </a:cubicBezTo>
                  <a:lnTo>
                    <a:pt x="10238" y="7975"/>
                  </a:lnTo>
                  <a:lnTo>
                    <a:pt x="11960" y="6377"/>
                  </a:lnTo>
                  <a:cubicBezTo>
                    <a:pt x="13515" y="4935"/>
                    <a:pt x="14864" y="3902"/>
                    <a:pt x="15475" y="3687"/>
                  </a:cubicBezTo>
                  <a:cubicBezTo>
                    <a:pt x="15602" y="3642"/>
                    <a:pt x="15251" y="3081"/>
                    <a:pt x="14672" y="2403"/>
                  </a:cubicBezTo>
                  <a:cubicBezTo>
                    <a:pt x="14107" y="1740"/>
                    <a:pt x="13438" y="920"/>
                    <a:pt x="13186" y="581"/>
                  </a:cubicBezTo>
                  <a:cubicBezTo>
                    <a:pt x="12623" y="-176"/>
                    <a:pt x="12495" y="-185"/>
                    <a:pt x="12135" y="508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0" name="任意多边形: 形状 199"/>
            <p:cNvSpPr/>
            <p:nvPr/>
          </p:nvSpPr>
          <p:spPr>
            <a:xfrm>
              <a:off x="739245" y="703802"/>
              <a:ext cx="57241" cy="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306" extrusionOk="0">
                  <a:moveTo>
                    <a:pt x="10737" y="394"/>
                  </a:moveTo>
                  <a:cubicBezTo>
                    <a:pt x="10552" y="664"/>
                    <a:pt x="9920" y="1400"/>
                    <a:pt x="9334" y="2031"/>
                  </a:cubicBezTo>
                  <a:cubicBezTo>
                    <a:pt x="8747" y="2661"/>
                    <a:pt x="8268" y="3272"/>
                    <a:pt x="8268" y="3389"/>
                  </a:cubicBezTo>
                  <a:cubicBezTo>
                    <a:pt x="8268" y="3506"/>
                    <a:pt x="8608" y="3909"/>
                    <a:pt x="9023" y="4285"/>
                  </a:cubicBezTo>
                  <a:cubicBezTo>
                    <a:pt x="9884" y="5065"/>
                    <a:pt x="10945" y="6400"/>
                    <a:pt x="12464" y="8611"/>
                  </a:cubicBezTo>
                  <a:cubicBezTo>
                    <a:pt x="13942" y="10766"/>
                    <a:pt x="16125" y="14467"/>
                    <a:pt x="15916" y="14467"/>
                  </a:cubicBezTo>
                  <a:cubicBezTo>
                    <a:pt x="15514" y="14467"/>
                    <a:pt x="6273" y="9985"/>
                    <a:pt x="4973" y="9160"/>
                  </a:cubicBezTo>
                  <a:cubicBezTo>
                    <a:pt x="3966" y="8520"/>
                    <a:pt x="3529" y="8465"/>
                    <a:pt x="3266" y="8943"/>
                  </a:cubicBezTo>
                  <a:cubicBezTo>
                    <a:pt x="3164" y="9129"/>
                    <a:pt x="2323" y="10131"/>
                    <a:pt x="1398" y="11169"/>
                  </a:cubicBezTo>
                  <a:cubicBezTo>
                    <a:pt x="53" y="12678"/>
                    <a:pt x="-201" y="13074"/>
                    <a:pt x="133" y="13146"/>
                  </a:cubicBezTo>
                  <a:cubicBezTo>
                    <a:pt x="2100" y="13570"/>
                    <a:pt x="12380" y="17881"/>
                    <a:pt x="17250" y="20325"/>
                  </a:cubicBezTo>
                  <a:lnTo>
                    <a:pt x="19205" y="21306"/>
                  </a:lnTo>
                  <a:lnTo>
                    <a:pt x="19438" y="20653"/>
                  </a:lnTo>
                  <a:cubicBezTo>
                    <a:pt x="19566" y="20294"/>
                    <a:pt x="20060" y="19643"/>
                    <a:pt x="20535" y="19205"/>
                  </a:cubicBezTo>
                  <a:cubicBezTo>
                    <a:pt x="21010" y="18767"/>
                    <a:pt x="21399" y="18358"/>
                    <a:pt x="21399" y="18296"/>
                  </a:cubicBezTo>
                  <a:cubicBezTo>
                    <a:pt x="21399" y="18234"/>
                    <a:pt x="20375" y="16424"/>
                    <a:pt x="19124" y="14273"/>
                  </a:cubicBezTo>
                  <a:cubicBezTo>
                    <a:pt x="14584" y="6468"/>
                    <a:pt x="12322" y="2366"/>
                    <a:pt x="11925" y="1222"/>
                  </a:cubicBezTo>
                  <a:cubicBezTo>
                    <a:pt x="11460" y="-121"/>
                    <a:pt x="11211" y="-294"/>
                    <a:pt x="10737" y="394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1" name="任意多边形: 形状 200"/>
            <p:cNvSpPr/>
            <p:nvPr/>
          </p:nvSpPr>
          <p:spPr>
            <a:xfrm>
              <a:off x="724289" y="739656"/>
              <a:ext cx="47643" cy="4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3" extrusionOk="0">
                  <a:moveTo>
                    <a:pt x="2466" y="2419"/>
                  </a:moveTo>
                  <a:lnTo>
                    <a:pt x="0" y="4971"/>
                  </a:lnTo>
                  <a:lnTo>
                    <a:pt x="1463" y="5905"/>
                  </a:lnTo>
                  <a:cubicBezTo>
                    <a:pt x="3751" y="7364"/>
                    <a:pt x="12150" y="16034"/>
                    <a:pt x="15299" y="20187"/>
                  </a:cubicBezTo>
                  <a:cubicBezTo>
                    <a:pt x="15887" y="20962"/>
                    <a:pt x="16435" y="21528"/>
                    <a:pt x="16517" y="21445"/>
                  </a:cubicBezTo>
                  <a:cubicBezTo>
                    <a:pt x="16600" y="21362"/>
                    <a:pt x="17777" y="20394"/>
                    <a:pt x="19134" y="19294"/>
                  </a:cubicBezTo>
                  <a:lnTo>
                    <a:pt x="21600" y="17294"/>
                  </a:lnTo>
                  <a:lnTo>
                    <a:pt x="15770" y="11537"/>
                  </a:lnTo>
                  <a:cubicBezTo>
                    <a:pt x="12563" y="8370"/>
                    <a:pt x="8886" y="4511"/>
                    <a:pt x="7598" y="2960"/>
                  </a:cubicBezTo>
                  <a:cubicBezTo>
                    <a:pt x="6309" y="1409"/>
                    <a:pt x="5183" y="79"/>
                    <a:pt x="5094" y="3"/>
                  </a:cubicBezTo>
                  <a:cubicBezTo>
                    <a:pt x="5005" y="-72"/>
                    <a:pt x="3823" y="1015"/>
                    <a:pt x="2466" y="241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2" name="任意多边形: 形状 201"/>
            <p:cNvSpPr/>
            <p:nvPr/>
          </p:nvSpPr>
          <p:spPr>
            <a:xfrm>
              <a:off x="177391" y="744632"/>
              <a:ext cx="58534" cy="59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453" extrusionOk="0">
                  <a:moveTo>
                    <a:pt x="15404" y="4850"/>
                  </a:moveTo>
                  <a:cubicBezTo>
                    <a:pt x="15267" y="4714"/>
                    <a:pt x="10978" y="7228"/>
                    <a:pt x="10978" y="7443"/>
                  </a:cubicBezTo>
                  <a:cubicBezTo>
                    <a:pt x="10978" y="7692"/>
                    <a:pt x="12889" y="9478"/>
                    <a:pt x="13155" y="9478"/>
                  </a:cubicBezTo>
                  <a:cubicBezTo>
                    <a:pt x="13420" y="9478"/>
                    <a:pt x="15583" y="5027"/>
                    <a:pt x="15404" y="4850"/>
                  </a:cubicBezTo>
                  <a:close/>
                  <a:moveTo>
                    <a:pt x="17589" y="9"/>
                  </a:moveTo>
                  <a:cubicBezTo>
                    <a:pt x="17906" y="78"/>
                    <a:pt x="19928" y="1659"/>
                    <a:pt x="21433" y="3015"/>
                  </a:cubicBezTo>
                  <a:cubicBezTo>
                    <a:pt x="21535" y="3106"/>
                    <a:pt x="20363" y="5528"/>
                    <a:pt x="18829" y="8396"/>
                  </a:cubicBezTo>
                  <a:cubicBezTo>
                    <a:pt x="17295" y="11264"/>
                    <a:pt x="15722" y="14474"/>
                    <a:pt x="15334" y="15529"/>
                  </a:cubicBezTo>
                  <a:cubicBezTo>
                    <a:pt x="14947" y="16585"/>
                    <a:pt x="14305" y="18193"/>
                    <a:pt x="13909" y="19103"/>
                  </a:cubicBezTo>
                  <a:cubicBezTo>
                    <a:pt x="13512" y="20013"/>
                    <a:pt x="13199" y="20941"/>
                    <a:pt x="13212" y="21166"/>
                  </a:cubicBezTo>
                  <a:cubicBezTo>
                    <a:pt x="13235" y="21553"/>
                    <a:pt x="13209" y="21552"/>
                    <a:pt x="12683" y="21142"/>
                  </a:cubicBezTo>
                  <a:cubicBezTo>
                    <a:pt x="12378" y="20905"/>
                    <a:pt x="11353" y="19994"/>
                    <a:pt x="10405" y="19118"/>
                  </a:cubicBezTo>
                  <a:lnTo>
                    <a:pt x="8682" y="17526"/>
                  </a:lnTo>
                  <a:lnTo>
                    <a:pt x="9578" y="15903"/>
                  </a:lnTo>
                  <a:cubicBezTo>
                    <a:pt x="10070" y="15011"/>
                    <a:pt x="10798" y="13677"/>
                    <a:pt x="11196" y="12940"/>
                  </a:cubicBezTo>
                  <a:lnTo>
                    <a:pt x="11918" y="11600"/>
                  </a:lnTo>
                  <a:lnTo>
                    <a:pt x="10392" y="10204"/>
                  </a:lnTo>
                  <a:cubicBezTo>
                    <a:pt x="9552" y="9436"/>
                    <a:pt x="8776" y="8808"/>
                    <a:pt x="8668" y="8808"/>
                  </a:cubicBezTo>
                  <a:cubicBezTo>
                    <a:pt x="8274" y="8808"/>
                    <a:pt x="5774" y="10629"/>
                    <a:pt x="4676" y="11715"/>
                  </a:cubicBezTo>
                  <a:cubicBezTo>
                    <a:pt x="4057" y="12328"/>
                    <a:pt x="3511" y="12829"/>
                    <a:pt x="3462" y="12829"/>
                  </a:cubicBezTo>
                  <a:cubicBezTo>
                    <a:pt x="3413" y="12829"/>
                    <a:pt x="2977" y="12451"/>
                    <a:pt x="2492" y="11990"/>
                  </a:cubicBezTo>
                  <a:cubicBezTo>
                    <a:pt x="2007" y="11529"/>
                    <a:pt x="1220" y="10832"/>
                    <a:pt x="742" y="10442"/>
                  </a:cubicBezTo>
                  <a:cubicBezTo>
                    <a:pt x="264" y="10051"/>
                    <a:pt x="-65" y="9632"/>
                    <a:pt x="11" y="9510"/>
                  </a:cubicBezTo>
                  <a:cubicBezTo>
                    <a:pt x="175" y="9247"/>
                    <a:pt x="497" y="9077"/>
                    <a:pt x="5222" y="6748"/>
                  </a:cubicBezTo>
                  <a:cubicBezTo>
                    <a:pt x="14683" y="2085"/>
                    <a:pt x="16345" y="1194"/>
                    <a:pt x="16764" y="558"/>
                  </a:cubicBezTo>
                  <a:cubicBezTo>
                    <a:pt x="17032" y="153"/>
                    <a:pt x="17332" y="-47"/>
                    <a:pt x="17589" y="9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3" name="任意多边形: 形状 202"/>
            <p:cNvSpPr/>
            <p:nvPr/>
          </p:nvSpPr>
          <p:spPr>
            <a:xfrm>
              <a:off x="686276" y="755387"/>
              <a:ext cx="63707" cy="6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280" extrusionOk="0">
                  <a:moveTo>
                    <a:pt x="10890" y="196"/>
                  </a:moveTo>
                  <a:cubicBezTo>
                    <a:pt x="10818" y="305"/>
                    <a:pt x="10180" y="713"/>
                    <a:pt x="9473" y="1102"/>
                  </a:cubicBezTo>
                  <a:cubicBezTo>
                    <a:pt x="8766" y="1491"/>
                    <a:pt x="8195" y="1882"/>
                    <a:pt x="8205" y="1973"/>
                  </a:cubicBezTo>
                  <a:cubicBezTo>
                    <a:pt x="8214" y="2063"/>
                    <a:pt x="8931" y="2815"/>
                    <a:pt x="9798" y="3643"/>
                  </a:cubicBezTo>
                  <a:cubicBezTo>
                    <a:pt x="11913" y="5666"/>
                    <a:pt x="15291" y="9466"/>
                    <a:pt x="15118" y="9628"/>
                  </a:cubicBezTo>
                  <a:cubicBezTo>
                    <a:pt x="15025" y="9715"/>
                    <a:pt x="8926" y="7272"/>
                    <a:pt x="5955" y="5958"/>
                  </a:cubicBezTo>
                  <a:cubicBezTo>
                    <a:pt x="5071" y="5567"/>
                    <a:pt x="4245" y="5247"/>
                    <a:pt x="4120" y="5247"/>
                  </a:cubicBezTo>
                  <a:cubicBezTo>
                    <a:pt x="3778" y="5247"/>
                    <a:pt x="82" y="7613"/>
                    <a:pt x="2" y="7883"/>
                  </a:cubicBezTo>
                  <a:cubicBezTo>
                    <a:pt x="-36" y="8012"/>
                    <a:pt x="526" y="8675"/>
                    <a:pt x="1251" y="9356"/>
                  </a:cubicBezTo>
                  <a:cubicBezTo>
                    <a:pt x="3449" y="11421"/>
                    <a:pt x="7317" y="16369"/>
                    <a:pt x="10116" y="20698"/>
                  </a:cubicBezTo>
                  <a:cubicBezTo>
                    <a:pt x="10559" y="21383"/>
                    <a:pt x="10605" y="21405"/>
                    <a:pt x="10871" y="21065"/>
                  </a:cubicBezTo>
                  <a:cubicBezTo>
                    <a:pt x="11027" y="20866"/>
                    <a:pt x="11679" y="20354"/>
                    <a:pt x="12320" y="19926"/>
                  </a:cubicBezTo>
                  <a:cubicBezTo>
                    <a:pt x="12962" y="19498"/>
                    <a:pt x="13465" y="19044"/>
                    <a:pt x="13438" y="18917"/>
                  </a:cubicBezTo>
                  <a:cubicBezTo>
                    <a:pt x="13412" y="18789"/>
                    <a:pt x="12826" y="18133"/>
                    <a:pt x="12137" y="17459"/>
                  </a:cubicBezTo>
                  <a:cubicBezTo>
                    <a:pt x="9849" y="15220"/>
                    <a:pt x="5906" y="10716"/>
                    <a:pt x="6086" y="10548"/>
                  </a:cubicBezTo>
                  <a:cubicBezTo>
                    <a:pt x="6148" y="10490"/>
                    <a:pt x="13647" y="13345"/>
                    <a:pt x="17704" y="14970"/>
                  </a:cubicBezTo>
                  <a:lnTo>
                    <a:pt x="19104" y="15531"/>
                  </a:lnTo>
                  <a:lnTo>
                    <a:pt x="20253" y="14423"/>
                  </a:lnTo>
                  <a:cubicBezTo>
                    <a:pt x="20885" y="13814"/>
                    <a:pt x="21450" y="13253"/>
                    <a:pt x="21507" y="13176"/>
                  </a:cubicBezTo>
                  <a:cubicBezTo>
                    <a:pt x="21564" y="13100"/>
                    <a:pt x="21299" y="12706"/>
                    <a:pt x="20918" y="12301"/>
                  </a:cubicBezTo>
                  <a:cubicBezTo>
                    <a:pt x="18585" y="9825"/>
                    <a:pt x="12850" y="2434"/>
                    <a:pt x="11935" y="726"/>
                  </a:cubicBezTo>
                  <a:cubicBezTo>
                    <a:pt x="11551" y="9"/>
                    <a:pt x="11149" y="-195"/>
                    <a:pt x="10890" y="19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4" name="任意多边形: 形状 203"/>
            <p:cNvSpPr/>
            <p:nvPr/>
          </p:nvSpPr>
          <p:spPr>
            <a:xfrm>
              <a:off x="219873" y="766042"/>
              <a:ext cx="42543" cy="5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428" extrusionOk="0">
                  <a:moveTo>
                    <a:pt x="14655" y="1064"/>
                  </a:moveTo>
                  <a:cubicBezTo>
                    <a:pt x="14363" y="1707"/>
                    <a:pt x="13487" y="2916"/>
                    <a:pt x="12706" y="3750"/>
                  </a:cubicBezTo>
                  <a:cubicBezTo>
                    <a:pt x="11926" y="4584"/>
                    <a:pt x="10299" y="6382"/>
                    <a:pt x="9090" y="7744"/>
                  </a:cubicBezTo>
                  <a:cubicBezTo>
                    <a:pt x="7881" y="9107"/>
                    <a:pt x="5775" y="11396"/>
                    <a:pt x="4411" y="12830"/>
                  </a:cubicBezTo>
                  <a:cubicBezTo>
                    <a:pt x="1675" y="15708"/>
                    <a:pt x="-86" y="17744"/>
                    <a:pt x="3" y="17927"/>
                  </a:cubicBezTo>
                  <a:cubicBezTo>
                    <a:pt x="175" y="18281"/>
                    <a:pt x="5491" y="21545"/>
                    <a:pt x="5700" y="21426"/>
                  </a:cubicBezTo>
                  <a:cubicBezTo>
                    <a:pt x="6060" y="21220"/>
                    <a:pt x="9202" y="17443"/>
                    <a:pt x="11779" y="14119"/>
                  </a:cubicBezTo>
                  <a:cubicBezTo>
                    <a:pt x="14679" y="10377"/>
                    <a:pt x="17901" y="6894"/>
                    <a:pt x="19959" y="5276"/>
                  </a:cubicBezTo>
                  <a:cubicBezTo>
                    <a:pt x="20971" y="4481"/>
                    <a:pt x="21514" y="3866"/>
                    <a:pt x="21369" y="3682"/>
                  </a:cubicBezTo>
                  <a:cubicBezTo>
                    <a:pt x="21108" y="3351"/>
                    <a:pt x="16072" y="182"/>
                    <a:pt x="15527" y="6"/>
                  </a:cubicBezTo>
                  <a:cubicBezTo>
                    <a:pt x="15339" y="-55"/>
                    <a:pt x="14947" y="421"/>
                    <a:pt x="14655" y="1064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5" name="任意多边形: 形状 204"/>
            <p:cNvSpPr/>
            <p:nvPr/>
          </p:nvSpPr>
          <p:spPr>
            <a:xfrm>
              <a:off x="642425" y="784037"/>
              <a:ext cx="58473" cy="62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7" h="21179" extrusionOk="0">
                  <a:moveTo>
                    <a:pt x="12398" y="653"/>
                  </a:moveTo>
                  <a:cubicBezTo>
                    <a:pt x="11661" y="1062"/>
                    <a:pt x="10871" y="1586"/>
                    <a:pt x="10643" y="1817"/>
                  </a:cubicBezTo>
                  <a:cubicBezTo>
                    <a:pt x="10235" y="2229"/>
                    <a:pt x="10240" y="2251"/>
                    <a:pt x="10879" y="2899"/>
                  </a:cubicBezTo>
                  <a:cubicBezTo>
                    <a:pt x="11898" y="3930"/>
                    <a:pt x="12542" y="4825"/>
                    <a:pt x="14295" y="7645"/>
                  </a:cubicBezTo>
                  <a:cubicBezTo>
                    <a:pt x="18726" y="14772"/>
                    <a:pt x="18800" y="15303"/>
                    <a:pt x="15650" y="17285"/>
                  </a:cubicBezTo>
                  <a:cubicBezTo>
                    <a:pt x="14119" y="18248"/>
                    <a:pt x="12654" y="18019"/>
                    <a:pt x="11618" y="16654"/>
                  </a:cubicBezTo>
                  <a:cubicBezTo>
                    <a:pt x="10375" y="15017"/>
                    <a:pt x="7203" y="9803"/>
                    <a:pt x="6097" y="7579"/>
                  </a:cubicBezTo>
                  <a:cubicBezTo>
                    <a:pt x="5222" y="5821"/>
                    <a:pt x="4775" y="5136"/>
                    <a:pt x="4554" y="5216"/>
                  </a:cubicBezTo>
                  <a:cubicBezTo>
                    <a:pt x="3864" y="5464"/>
                    <a:pt x="0" y="7680"/>
                    <a:pt x="0" y="7827"/>
                  </a:cubicBezTo>
                  <a:cubicBezTo>
                    <a:pt x="0" y="7914"/>
                    <a:pt x="258" y="8215"/>
                    <a:pt x="574" y="8496"/>
                  </a:cubicBezTo>
                  <a:cubicBezTo>
                    <a:pt x="1527" y="9344"/>
                    <a:pt x="2873" y="11307"/>
                    <a:pt x="4863" y="14747"/>
                  </a:cubicBezTo>
                  <a:cubicBezTo>
                    <a:pt x="7035" y="18501"/>
                    <a:pt x="7912" y="19661"/>
                    <a:pt x="9181" y="20461"/>
                  </a:cubicBezTo>
                  <a:cubicBezTo>
                    <a:pt x="10915" y="21553"/>
                    <a:pt x="12897" y="21407"/>
                    <a:pt x="15947" y="19964"/>
                  </a:cubicBezTo>
                  <a:cubicBezTo>
                    <a:pt x="19851" y="18116"/>
                    <a:pt x="21600" y="15807"/>
                    <a:pt x="21119" y="13137"/>
                  </a:cubicBezTo>
                  <a:cubicBezTo>
                    <a:pt x="21037" y="12682"/>
                    <a:pt x="20113" y="10860"/>
                    <a:pt x="19065" y="9087"/>
                  </a:cubicBezTo>
                  <a:cubicBezTo>
                    <a:pt x="16514" y="4771"/>
                    <a:pt x="14832" y="1613"/>
                    <a:pt x="14642" y="784"/>
                  </a:cubicBezTo>
                  <a:cubicBezTo>
                    <a:pt x="14556" y="410"/>
                    <a:pt x="14318" y="60"/>
                    <a:pt x="14112" y="6"/>
                  </a:cubicBezTo>
                  <a:cubicBezTo>
                    <a:pt x="13907" y="-47"/>
                    <a:pt x="13136" y="244"/>
                    <a:pt x="12398" y="65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6" name="任意多边形: 形状 205"/>
            <p:cNvSpPr/>
            <p:nvPr/>
          </p:nvSpPr>
          <p:spPr>
            <a:xfrm>
              <a:off x="249267" y="791187"/>
              <a:ext cx="50964" cy="5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2" h="21225" extrusionOk="0">
                  <a:moveTo>
                    <a:pt x="15567" y="361"/>
                  </a:moveTo>
                  <a:cubicBezTo>
                    <a:pt x="15481" y="574"/>
                    <a:pt x="15411" y="917"/>
                    <a:pt x="15411" y="1123"/>
                  </a:cubicBezTo>
                  <a:cubicBezTo>
                    <a:pt x="15411" y="1328"/>
                    <a:pt x="14912" y="2341"/>
                    <a:pt x="14302" y="3374"/>
                  </a:cubicBezTo>
                  <a:cubicBezTo>
                    <a:pt x="13692" y="4407"/>
                    <a:pt x="11731" y="7752"/>
                    <a:pt x="9945" y="10809"/>
                  </a:cubicBezTo>
                  <a:cubicBezTo>
                    <a:pt x="5907" y="17719"/>
                    <a:pt x="5172" y="18398"/>
                    <a:pt x="2600" y="17597"/>
                  </a:cubicBezTo>
                  <a:cubicBezTo>
                    <a:pt x="858" y="17055"/>
                    <a:pt x="840" y="17057"/>
                    <a:pt x="402" y="17866"/>
                  </a:cubicBezTo>
                  <a:cubicBezTo>
                    <a:pt x="-287" y="19140"/>
                    <a:pt x="-138" y="19518"/>
                    <a:pt x="1220" y="19939"/>
                  </a:cubicBezTo>
                  <a:cubicBezTo>
                    <a:pt x="5580" y="21292"/>
                    <a:pt x="6648" y="21451"/>
                    <a:pt x="8290" y="20995"/>
                  </a:cubicBezTo>
                  <a:cubicBezTo>
                    <a:pt x="9977" y="20526"/>
                    <a:pt x="10626" y="19802"/>
                    <a:pt x="13082" y="15655"/>
                  </a:cubicBezTo>
                  <a:cubicBezTo>
                    <a:pt x="15002" y="12413"/>
                    <a:pt x="18882" y="6574"/>
                    <a:pt x="20356" y="4707"/>
                  </a:cubicBezTo>
                  <a:cubicBezTo>
                    <a:pt x="20935" y="3974"/>
                    <a:pt x="21313" y="3259"/>
                    <a:pt x="21231" y="3054"/>
                  </a:cubicBezTo>
                  <a:cubicBezTo>
                    <a:pt x="21151" y="2855"/>
                    <a:pt x="20358" y="2312"/>
                    <a:pt x="19468" y="1847"/>
                  </a:cubicBezTo>
                  <a:cubicBezTo>
                    <a:pt x="18579" y="1382"/>
                    <a:pt x="17470" y="770"/>
                    <a:pt x="17005" y="487"/>
                  </a:cubicBezTo>
                  <a:cubicBezTo>
                    <a:pt x="15991" y="-130"/>
                    <a:pt x="15771" y="-149"/>
                    <a:pt x="15567" y="361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7" name="任意多边形: 形状 206"/>
            <p:cNvSpPr/>
            <p:nvPr/>
          </p:nvSpPr>
          <p:spPr>
            <a:xfrm>
              <a:off x="285939" y="802827"/>
              <a:ext cx="36044" cy="53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496" extrusionOk="0">
                  <a:moveTo>
                    <a:pt x="12678" y="553"/>
                  </a:moveTo>
                  <a:cubicBezTo>
                    <a:pt x="12466" y="857"/>
                    <a:pt x="11970" y="1825"/>
                    <a:pt x="11575" y="2703"/>
                  </a:cubicBezTo>
                  <a:cubicBezTo>
                    <a:pt x="11181" y="3581"/>
                    <a:pt x="9214" y="6512"/>
                    <a:pt x="7203" y="9215"/>
                  </a:cubicBezTo>
                  <a:cubicBezTo>
                    <a:pt x="5192" y="11918"/>
                    <a:pt x="2789" y="15153"/>
                    <a:pt x="1863" y="16405"/>
                  </a:cubicBezTo>
                  <a:cubicBezTo>
                    <a:pt x="937" y="17657"/>
                    <a:pt x="100" y="18763"/>
                    <a:pt x="4" y="18862"/>
                  </a:cubicBezTo>
                  <a:cubicBezTo>
                    <a:pt x="-93" y="18962"/>
                    <a:pt x="1646" y="19641"/>
                    <a:pt x="3869" y="20372"/>
                  </a:cubicBezTo>
                  <a:cubicBezTo>
                    <a:pt x="6091" y="21102"/>
                    <a:pt x="7890" y="21600"/>
                    <a:pt x="7865" y="21478"/>
                  </a:cubicBezTo>
                  <a:cubicBezTo>
                    <a:pt x="7755" y="20933"/>
                    <a:pt x="18118" y="6726"/>
                    <a:pt x="20248" y="4500"/>
                  </a:cubicBezTo>
                  <a:cubicBezTo>
                    <a:pt x="20940" y="3777"/>
                    <a:pt x="21507" y="3078"/>
                    <a:pt x="21507" y="2948"/>
                  </a:cubicBezTo>
                  <a:cubicBezTo>
                    <a:pt x="21507" y="2756"/>
                    <a:pt x="13761" y="0"/>
                    <a:pt x="13220" y="0"/>
                  </a:cubicBezTo>
                  <a:cubicBezTo>
                    <a:pt x="13134" y="0"/>
                    <a:pt x="12890" y="249"/>
                    <a:pt x="12678" y="55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8" name="任意多边形: 形状 207"/>
            <p:cNvSpPr/>
            <p:nvPr/>
          </p:nvSpPr>
          <p:spPr>
            <a:xfrm>
              <a:off x="584141" y="816744"/>
              <a:ext cx="52439" cy="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2" h="21321" extrusionOk="0">
                  <a:moveTo>
                    <a:pt x="10170" y="793"/>
                  </a:moveTo>
                  <a:cubicBezTo>
                    <a:pt x="7022" y="1697"/>
                    <a:pt x="4930" y="2702"/>
                    <a:pt x="2520" y="4469"/>
                  </a:cubicBezTo>
                  <a:cubicBezTo>
                    <a:pt x="1117" y="5497"/>
                    <a:pt x="653" y="6382"/>
                    <a:pt x="123" y="9040"/>
                  </a:cubicBezTo>
                  <a:cubicBezTo>
                    <a:pt x="-665" y="12991"/>
                    <a:pt x="2455" y="19439"/>
                    <a:pt x="5843" y="20861"/>
                  </a:cubicBezTo>
                  <a:cubicBezTo>
                    <a:pt x="7495" y="21555"/>
                    <a:pt x="11198" y="21450"/>
                    <a:pt x="13716" y="20638"/>
                  </a:cubicBezTo>
                  <a:cubicBezTo>
                    <a:pt x="17527" y="19410"/>
                    <a:pt x="20935" y="18006"/>
                    <a:pt x="20809" y="17717"/>
                  </a:cubicBezTo>
                  <a:cubicBezTo>
                    <a:pt x="20044" y="15972"/>
                    <a:pt x="19549" y="14512"/>
                    <a:pt x="18952" y="12243"/>
                  </a:cubicBezTo>
                  <a:cubicBezTo>
                    <a:pt x="18561" y="10757"/>
                    <a:pt x="18195" y="9498"/>
                    <a:pt x="18138" y="9446"/>
                  </a:cubicBezTo>
                  <a:cubicBezTo>
                    <a:pt x="17957" y="9278"/>
                    <a:pt x="12615" y="11055"/>
                    <a:pt x="12615" y="11282"/>
                  </a:cubicBezTo>
                  <a:cubicBezTo>
                    <a:pt x="12615" y="11402"/>
                    <a:pt x="12882" y="11825"/>
                    <a:pt x="13208" y="12221"/>
                  </a:cubicBezTo>
                  <a:cubicBezTo>
                    <a:pt x="13535" y="12618"/>
                    <a:pt x="14155" y="13879"/>
                    <a:pt x="14586" y="15025"/>
                  </a:cubicBezTo>
                  <a:cubicBezTo>
                    <a:pt x="15320" y="16972"/>
                    <a:pt x="15345" y="17135"/>
                    <a:pt x="14968" y="17521"/>
                  </a:cubicBezTo>
                  <a:cubicBezTo>
                    <a:pt x="14066" y="18444"/>
                    <a:pt x="10922" y="18664"/>
                    <a:pt x="9403" y="17909"/>
                  </a:cubicBezTo>
                  <a:cubicBezTo>
                    <a:pt x="7585" y="17007"/>
                    <a:pt x="5255" y="12114"/>
                    <a:pt x="4916" y="8487"/>
                  </a:cubicBezTo>
                  <a:cubicBezTo>
                    <a:pt x="4819" y="7440"/>
                    <a:pt x="4894" y="7102"/>
                    <a:pt x="5379" y="6416"/>
                  </a:cubicBezTo>
                  <a:cubicBezTo>
                    <a:pt x="6985" y="4143"/>
                    <a:pt x="10646" y="3098"/>
                    <a:pt x="13607" y="4066"/>
                  </a:cubicBezTo>
                  <a:cubicBezTo>
                    <a:pt x="14211" y="4264"/>
                    <a:pt x="14752" y="4326"/>
                    <a:pt x="14875" y="4212"/>
                  </a:cubicBezTo>
                  <a:cubicBezTo>
                    <a:pt x="14998" y="4098"/>
                    <a:pt x="14963" y="3177"/>
                    <a:pt x="14793" y="2054"/>
                  </a:cubicBezTo>
                  <a:cubicBezTo>
                    <a:pt x="14514" y="205"/>
                    <a:pt x="14462" y="89"/>
                    <a:pt x="13862" y="4"/>
                  </a:cubicBezTo>
                  <a:cubicBezTo>
                    <a:pt x="13513" y="-45"/>
                    <a:pt x="11851" y="310"/>
                    <a:pt x="10170" y="793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69" name="任意多边形: 形状 208"/>
            <p:cNvSpPr/>
            <p:nvPr/>
          </p:nvSpPr>
          <p:spPr>
            <a:xfrm>
              <a:off x="306776" y="818259"/>
              <a:ext cx="47657" cy="5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extrusionOk="0">
                  <a:moveTo>
                    <a:pt x="14983" y="4959"/>
                  </a:moveTo>
                  <a:lnTo>
                    <a:pt x="13047" y="6949"/>
                  </a:lnTo>
                  <a:cubicBezTo>
                    <a:pt x="11982" y="8043"/>
                    <a:pt x="11139" y="9060"/>
                    <a:pt x="11173" y="9208"/>
                  </a:cubicBezTo>
                  <a:cubicBezTo>
                    <a:pt x="11206" y="9356"/>
                    <a:pt x="11704" y="9604"/>
                    <a:pt x="12279" y="9760"/>
                  </a:cubicBezTo>
                  <a:cubicBezTo>
                    <a:pt x="12854" y="9916"/>
                    <a:pt x="13658" y="10177"/>
                    <a:pt x="14066" y="10341"/>
                  </a:cubicBezTo>
                  <a:lnTo>
                    <a:pt x="14809" y="10639"/>
                  </a:lnTo>
                  <a:lnTo>
                    <a:pt x="14829" y="9372"/>
                  </a:lnTo>
                  <a:cubicBezTo>
                    <a:pt x="14840" y="8675"/>
                    <a:pt x="14880" y="7397"/>
                    <a:pt x="14916" y="6532"/>
                  </a:cubicBezTo>
                  <a:close/>
                  <a:moveTo>
                    <a:pt x="15814" y="0"/>
                  </a:moveTo>
                  <a:cubicBezTo>
                    <a:pt x="16218" y="0"/>
                    <a:pt x="16792" y="137"/>
                    <a:pt x="18579" y="595"/>
                  </a:cubicBezTo>
                  <a:cubicBezTo>
                    <a:pt x="19796" y="907"/>
                    <a:pt x="20964" y="1292"/>
                    <a:pt x="21174" y="1451"/>
                  </a:cubicBezTo>
                  <a:cubicBezTo>
                    <a:pt x="21500" y="1697"/>
                    <a:pt x="21470" y="2298"/>
                    <a:pt x="20975" y="5478"/>
                  </a:cubicBezTo>
                  <a:cubicBezTo>
                    <a:pt x="20321" y="9672"/>
                    <a:pt x="19944" y="16322"/>
                    <a:pt x="20179" y="19498"/>
                  </a:cubicBezTo>
                  <a:lnTo>
                    <a:pt x="20336" y="21600"/>
                  </a:lnTo>
                  <a:lnTo>
                    <a:pt x="19457" y="21375"/>
                  </a:lnTo>
                  <a:cubicBezTo>
                    <a:pt x="18554" y="21143"/>
                    <a:pt x="13379" y="19551"/>
                    <a:pt x="13254" y="19466"/>
                  </a:cubicBezTo>
                  <a:cubicBezTo>
                    <a:pt x="13174" y="19412"/>
                    <a:pt x="13481" y="17906"/>
                    <a:pt x="14158" y="15036"/>
                  </a:cubicBezTo>
                  <a:cubicBezTo>
                    <a:pt x="14412" y="13957"/>
                    <a:pt x="14516" y="12997"/>
                    <a:pt x="14387" y="12901"/>
                  </a:cubicBezTo>
                  <a:cubicBezTo>
                    <a:pt x="14108" y="12693"/>
                    <a:pt x="9962" y="11551"/>
                    <a:pt x="9487" y="11551"/>
                  </a:cubicBezTo>
                  <a:cubicBezTo>
                    <a:pt x="8545" y="11551"/>
                    <a:pt x="5718" y="15301"/>
                    <a:pt x="5718" y="16551"/>
                  </a:cubicBezTo>
                  <a:cubicBezTo>
                    <a:pt x="5718" y="17166"/>
                    <a:pt x="5035" y="17142"/>
                    <a:pt x="2886" y="16450"/>
                  </a:cubicBezTo>
                  <a:cubicBezTo>
                    <a:pt x="1731" y="16079"/>
                    <a:pt x="647" y="15774"/>
                    <a:pt x="478" y="15774"/>
                  </a:cubicBezTo>
                  <a:cubicBezTo>
                    <a:pt x="308" y="15774"/>
                    <a:pt x="97" y="15622"/>
                    <a:pt x="8" y="15437"/>
                  </a:cubicBezTo>
                  <a:cubicBezTo>
                    <a:pt x="-100" y="15211"/>
                    <a:pt x="861" y="14257"/>
                    <a:pt x="2906" y="12560"/>
                  </a:cubicBezTo>
                  <a:cubicBezTo>
                    <a:pt x="6107" y="9904"/>
                    <a:pt x="14106" y="1919"/>
                    <a:pt x="14718" y="769"/>
                  </a:cubicBezTo>
                  <a:cubicBezTo>
                    <a:pt x="14913" y="402"/>
                    <a:pt x="15233" y="74"/>
                    <a:pt x="15428" y="40"/>
                  </a:cubicBezTo>
                  <a:cubicBezTo>
                    <a:pt x="15564" y="16"/>
                    <a:pt x="15680" y="0"/>
                    <a:pt x="15814" y="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70" name="任意多边形: 形状 209"/>
            <p:cNvSpPr/>
            <p:nvPr/>
          </p:nvSpPr>
          <p:spPr>
            <a:xfrm>
              <a:off x="531646" y="832086"/>
              <a:ext cx="50759" cy="60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523" extrusionOk="0">
                  <a:moveTo>
                    <a:pt x="15836" y="114"/>
                  </a:moveTo>
                  <a:cubicBezTo>
                    <a:pt x="15478" y="216"/>
                    <a:pt x="14686" y="412"/>
                    <a:pt x="14077" y="549"/>
                  </a:cubicBezTo>
                  <a:cubicBezTo>
                    <a:pt x="13468" y="687"/>
                    <a:pt x="12911" y="867"/>
                    <a:pt x="12839" y="950"/>
                  </a:cubicBezTo>
                  <a:cubicBezTo>
                    <a:pt x="12767" y="1033"/>
                    <a:pt x="12954" y="1644"/>
                    <a:pt x="13254" y="2308"/>
                  </a:cubicBezTo>
                  <a:cubicBezTo>
                    <a:pt x="14289" y="4597"/>
                    <a:pt x="15881" y="9929"/>
                    <a:pt x="15957" y="11363"/>
                  </a:cubicBezTo>
                  <a:cubicBezTo>
                    <a:pt x="15973" y="11661"/>
                    <a:pt x="10317" y="6262"/>
                    <a:pt x="8321" y="4074"/>
                  </a:cubicBezTo>
                  <a:cubicBezTo>
                    <a:pt x="7269" y="2922"/>
                    <a:pt x="6358" y="1994"/>
                    <a:pt x="6296" y="2014"/>
                  </a:cubicBezTo>
                  <a:cubicBezTo>
                    <a:pt x="6233" y="2033"/>
                    <a:pt x="4807" y="2218"/>
                    <a:pt x="3126" y="2425"/>
                  </a:cubicBezTo>
                  <a:cubicBezTo>
                    <a:pt x="1445" y="2631"/>
                    <a:pt x="41" y="2892"/>
                    <a:pt x="7" y="3005"/>
                  </a:cubicBezTo>
                  <a:cubicBezTo>
                    <a:pt x="-28" y="3117"/>
                    <a:pt x="70" y="3524"/>
                    <a:pt x="225" y="3910"/>
                  </a:cubicBezTo>
                  <a:cubicBezTo>
                    <a:pt x="959" y="5736"/>
                    <a:pt x="1309" y="6831"/>
                    <a:pt x="2164" y="9975"/>
                  </a:cubicBezTo>
                  <a:cubicBezTo>
                    <a:pt x="3182" y="13718"/>
                    <a:pt x="4109" y="18634"/>
                    <a:pt x="4109" y="20294"/>
                  </a:cubicBezTo>
                  <a:cubicBezTo>
                    <a:pt x="4109" y="20883"/>
                    <a:pt x="4223" y="21425"/>
                    <a:pt x="4364" y="21498"/>
                  </a:cubicBezTo>
                  <a:cubicBezTo>
                    <a:pt x="4504" y="21571"/>
                    <a:pt x="5229" y="21478"/>
                    <a:pt x="5974" y="21292"/>
                  </a:cubicBezTo>
                  <a:cubicBezTo>
                    <a:pt x="6720" y="21105"/>
                    <a:pt x="7638" y="20953"/>
                    <a:pt x="8013" y="20953"/>
                  </a:cubicBezTo>
                  <a:cubicBezTo>
                    <a:pt x="9058" y="20953"/>
                    <a:pt x="9334" y="20595"/>
                    <a:pt x="8925" y="19770"/>
                  </a:cubicBezTo>
                  <a:cubicBezTo>
                    <a:pt x="7978" y="17863"/>
                    <a:pt x="5236" y="8743"/>
                    <a:pt x="5534" y="8493"/>
                  </a:cubicBezTo>
                  <a:cubicBezTo>
                    <a:pt x="5578" y="8456"/>
                    <a:pt x="7415" y="10183"/>
                    <a:pt x="9616" y="12331"/>
                  </a:cubicBezTo>
                  <a:cubicBezTo>
                    <a:pt x="11817" y="14479"/>
                    <a:pt x="14445" y="16965"/>
                    <a:pt x="15456" y="17856"/>
                  </a:cubicBezTo>
                  <a:lnTo>
                    <a:pt x="17294" y="19476"/>
                  </a:lnTo>
                  <a:lnTo>
                    <a:pt x="19106" y="18963"/>
                  </a:lnTo>
                  <a:cubicBezTo>
                    <a:pt x="20102" y="18681"/>
                    <a:pt x="21080" y="18427"/>
                    <a:pt x="21279" y="18399"/>
                  </a:cubicBezTo>
                  <a:cubicBezTo>
                    <a:pt x="21572" y="18358"/>
                    <a:pt x="21531" y="18043"/>
                    <a:pt x="21064" y="16744"/>
                  </a:cubicBezTo>
                  <a:cubicBezTo>
                    <a:pt x="19871" y="13422"/>
                    <a:pt x="17992" y="4491"/>
                    <a:pt x="17901" y="1704"/>
                  </a:cubicBezTo>
                  <a:cubicBezTo>
                    <a:pt x="17851" y="174"/>
                    <a:pt x="17823" y="111"/>
                    <a:pt x="17168" y="22"/>
                  </a:cubicBezTo>
                  <a:cubicBezTo>
                    <a:pt x="16794" y="-29"/>
                    <a:pt x="16194" y="13"/>
                    <a:pt x="15836" y="114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71" name="任意多边形: 形状 210"/>
            <p:cNvSpPr/>
            <p:nvPr/>
          </p:nvSpPr>
          <p:spPr>
            <a:xfrm>
              <a:off x="360934" y="832555"/>
              <a:ext cx="52160" cy="54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030" extrusionOk="0">
                  <a:moveTo>
                    <a:pt x="10615" y="2968"/>
                  </a:moveTo>
                  <a:cubicBezTo>
                    <a:pt x="10266" y="2993"/>
                    <a:pt x="9996" y="3054"/>
                    <a:pt x="9876" y="3157"/>
                  </a:cubicBezTo>
                  <a:cubicBezTo>
                    <a:pt x="7996" y="4774"/>
                    <a:pt x="6982" y="6618"/>
                    <a:pt x="6178" y="9885"/>
                  </a:cubicBezTo>
                  <a:cubicBezTo>
                    <a:pt x="5186" y="13916"/>
                    <a:pt x="5615" y="16458"/>
                    <a:pt x="7503" y="17748"/>
                  </a:cubicBezTo>
                  <a:cubicBezTo>
                    <a:pt x="8272" y="18273"/>
                    <a:pt x="8749" y="18410"/>
                    <a:pt x="9815" y="18410"/>
                  </a:cubicBezTo>
                  <a:cubicBezTo>
                    <a:pt x="11510" y="18410"/>
                    <a:pt x="12468" y="17934"/>
                    <a:pt x="13076" y="16791"/>
                  </a:cubicBezTo>
                  <a:cubicBezTo>
                    <a:pt x="14832" y="13486"/>
                    <a:pt x="15187" y="12634"/>
                    <a:pt x="15526" y="10900"/>
                  </a:cubicBezTo>
                  <a:cubicBezTo>
                    <a:pt x="16139" y="7759"/>
                    <a:pt x="15479" y="4470"/>
                    <a:pt x="14050" y="3547"/>
                  </a:cubicBezTo>
                  <a:cubicBezTo>
                    <a:pt x="13427" y="3145"/>
                    <a:pt x="11661" y="2894"/>
                    <a:pt x="10615" y="2968"/>
                  </a:cubicBezTo>
                  <a:close/>
                  <a:moveTo>
                    <a:pt x="9248" y="6"/>
                  </a:moveTo>
                  <a:cubicBezTo>
                    <a:pt x="10980" y="-43"/>
                    <a:pt x="13122" y="184"/>
                    <a:pt x="14487" y="648"/>
                  </a:cubicBezTo>
                  <a:cubicBezTo>
                    <a:pt x="19389" y="2316"/>
                    <a:pt x="21367" y="5092"/>
                    <a:pt x="20992" y="9775"/>
                  </a:cubicBezTo>
                  <a:cubicBezTo>
                    <a:pt x="20712" y="13267"/>
                    <a:pt x="19351" y="16716"/>
                    <a:pt x="17283" y="19174"/>
                  </a:cubicBezTo>
                  <a:cubicBezTo>
                    <a:pt x="16474" y="20136"/>
                    <a:pt x="16113" y="20357"/>
                    <a:pt x="14791" y="20698"/>
                  </a:cubicBezTo>
                  <a:cubicBezTo>
                    <a:pt x="11458" y="21557"/>
                    <a:pt x="5935" y="20681"/>
                    <a:pt x="3229" y="18865"/>
                  </a:cubicBezTo>
                  <a:cubicBezTo>
                    <a:pt x="1057" y="17407"/>
                    <a:pt x="-233" y="14364"/>
                    <a:pt x="36" y="11334"/>
                  </a:cubicBezTo>
                  <a:cubicBezTo>
                    <a:pt x="173" y="9789"/>
                    <a:pt x="594" y="8368"/>
                    <a:pt x="1984" y="4769"/>
                  </a:cubicBezTo>
                  <a:cubicBezTo>
                    <a:pt x="2636" y="3078"/>
                    <a:pt x="4191" y="1676"/>
                    <a:pt x="6826" y="401"/>
                  </a:cubicBezTo>
                  <a:cubicBezTo>
                    <a:pt x="7315" y="165"/>
                    <a:pt x="8208" y="36"/>
                    <a:pt x="9248" y="6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72" name="任意多边形: 形状 211"/>
            <p:cNvSpPr/>
            <p:nvPr/>
          </p:nvSpPr>
          <p:spPr>
            <a:xfrm>
              <a:off x="435124" y="842131"/>
              <a:ext cx="43719" cy="54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5" h="21600" extrusionOk="0">
                  <a:moveTo>
                    <a:pt x="209" y="1565"/>
                  </a:moveTo>
                  <a:cubicBezTo>
                    <a:pt x="8" y="2425"/>
                    <a:pt x="-60" y="3208"/>
                    <a:pt x="58" y="3304"/>
                  </a:cubicBezTo>
                  <a:cubicBezTo>
                    <a:pt x="176" y="3400"/>
                    <a:pt x="749" y="3320"/>
                    <a:pt x="1332" y="3127"/>
                  </a:cubicBezTo>
                  <a:cubicBezTo>
                    <a:pt x="2078" y="2879"/>
                    <a:pt x="3135" y="2810"/>
                    <a:pt x="4910" y="2893"/>
                  </a:cubicBezTo>
                  <a:lnTo>
                    <a:pt x="7429" y="3010"/>
                  </a:lnTo>
                  <a:lnTo>
                    <a:pt x="7086" y="5782"/>
                  </a:lnTo>
                  <a:cubicBezTo>
                    <a:pt x="6898" y="7306"/>
                    <a:pt x="6610" y="10271"/>
                    <a:pt x="6448" y="12371"/>
                  </a:cubicBezTo>
                  <a:cubicBezTo>
                    <a:pt x="6286" y="14472"/>
                    <a:pt x="6045" y="17331"/>
                    <a:pt x="5913" y="18727"/>
                  </a:cubicBezTo>
                  <a:cubicBezTo>
                    <a:pt x="5781" y="20122"/>
                    <a:pt x="5684" y="21246"/>
                    <a:pt x="5697" y="21224"/>
                  </a:cubicBezTo>
                  <a:cubicBezTo>
                    <a:pt x="5710" y="21202"/>
                    <a:pt x="6674" y="21251"/>
                    <a:pt x="7840" y="21333"/>
                  </a:cubicBezTo>
                  <a:cubicBezTo>
                    <a:pt x="9005" y="21415"/>
                    <a:pt x="10571" y="21509"/>
                    <a:pt x="11321" y="21541"/>
                  </a:cubicBezTo>
                  <a:lnTo>
                    <a:pt x="12683" y="21600"/>
                  </a:lnTo>
                  <a:lnTo>
                    <a:pt x="12714" y="16801"/>
                  </a:lnTo>
                  <a:cubicBezTo>
                    <a:pt x="12750" y="11287"/>
                    <a:pt x="13388" y="3124"/>
                    <a:pt x="13781" y="3153"/>
                  </a:cubicBezTo>
                  <a:cubicBezTo>
                    <a:pt x="13928" y="3164"/>
                    <a:pt x="15496" y="3420"/>
                    <a:pt x="17267" y="3722"/>
                  </a:cubicBezTo>
                  <a:cubicBezTo>
                    <a:pt x="19812" y="4157"/>
                    <a:pt x="20502" y="4204"/>
                    <a:pt x="20563" y="3949"/>
                  </a:cubicBezTo>
                  <a:cubicBezTo>
                    <a:pt x="20605" y="3771"/>
                    <a:pt x="20860" y="3090"/>
                    <a:pt x="21129" y="2435"/>
                  </a:cubicBezTo>
                  <a:cubicBezTo>
                    <a:pt x="21397" y="1780"/>
                    <a:pt x="21540" y="1143"/>
                    <a:pt x="21446" y="1019"/>
                  </a:cubicBezTo>
                  <a:cubicBezTo>
                    <a:pt x="21351" y="895"/>
                    <a:pt x="19818" y="735"/>
                    <a:pt x="18038" y="663"/>
                  </a:cubicBezTo>
                  <a:cubicBezTo>
                    <a:pt x="16258" y="592"/>
                    <a:pt x="12690" y="430"/>
                    <a:pt x="10110" y="303"/>
                  </a:cubicBezTo>
                  <a:cubicBezTo>
                    <a:pt x="7529" y="176"/>
                    <a:pt x="4328" y="56"/>
                    <a:pt x="2996" y="36"/>
                  </a:cubicBezTo>
                  <a:lnTo>
                    <a:pt x="574" y="0"/>
                  </a:ln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273" name="任意多边形: 形状 212"/>
            <p:cNvSpPr/>
            <p:nvPr/>
          </p:nvSpPr>
          <p:spPr>
            <a:xfrm>
              <a:off x="477951" y="842470"/>
              <a:ext cx="50100" cy="53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18" extrusionOk="0">
                  <a:moveTo>
                    <a:pt x="10018" y="2726"/>
                  </a:moveTo>
                  <a:cubicBezTo>
                    <a:pt x="9449" y="2730"/>
                    <a:pt x="9079" y="2841"/>
                    <a:pt x="8692" y="3097"/>
                  </a:cubicBezTo>
                  <a:cubicBezTo>
                    <a:pt x="6925" y="4268"/>
                    <a:pt x="6078" y="6266"/>
                    <a:pt x="5875" y="9746"/>
                  </a:cubicBezTo>
                  <a:cubicBezTo>
                    <a:pt x="5681" y="13056"/>
                    <a:pt x="6830" y="16696"/>
                    <a:pt x="8473" y="17981"/>
                  </a:cubicBezTo>
                  <a:cubicBezTo>
                    <a:pt x="9488" y="18774"/>
                    <a:pt x="10240" y="18953"/>
                    <a:pt x="11927" y="18803"/>
                  </a:cubicBezTo>
                  <a:cubicBezTo>
                    <a:pt x="14836" y="18543"/>
                    <a:pt x="15741" y="16857"/>
                    <a:pt x="15719" y="11733"/>
                  </a:cubicBezTo>
                  <a:cubicBezTo>
                    <a:pt x="15691" y="5246"/>
                    <a:pt x="14479" y="3094"/>
                    <a:pt x="10661" y="2757"/>
                  </a:cubicBezTo>
                  <a:cubicBezTo>
                    <a:pt x="10419" y="2736"/>
                    <a:pt x="10207" y="2725"/>
                    <a:pt x="10018" y="2726"/>
                  </a:cubicBezTo>
                  <a:close/>
                  <a:moveTo>
                    <a:pt x="10301" y="0"/>
                  </a:moveTo>
                  <a:cubicBezTo>
                    <a:pt x="10723" y="1"/>
                    <a:pt x="11173" y="5"/>
                    <a:pt x="11628" y="14"/>
                  </a:cubicBezTo>
                  <a:cubicBezTo>
                    <a:pt x="14587" y="69"/>
                    <a:pt x="15082" y="143"/>
                    <a:pt x="16290" y="711"/>
                  </a:cubicBezTo>
                  <a:cubicBezTo>
                    <a:pt x="20265" y="2579"/>
                    <a:pt x="21545" y="5148"/>
                    <a:pt x="21533" y="11235"/>
                  </a:cubicBezTo>
                  <a:cubicBezTo>
                    <a:pt x="21520" y="17415"/>
                    <a:pt x="20010" y="19699"/>
                    <a:pt x="15004" y="21111"/>
                  </a:cubicBezTo>
                  <a:cubicBezTo>
                    <a:pt x="13385" y="21568"/>
                    <a:pt x="12877" y="21597"/>
                    <a:pt x="9836" y="21408"/>
                  </a:cubicBezTo>
                  <a:cubicBezTo>
                    <a:pt x="5694" y="21150"/>
                    <a:pt x="4189" y="20625"/>
                    <a:pt x="2671" y="18906"/>
                  </a:cubicBezTo>
                  <a:cubicBezTo>
                    <a:pt x="1571" y="17661"/>
                    <a:pt x="1335" y="17175"/>
                    <a:pt x="486" y="14404"/>
                  </a:cubicBezTo>
                  <a:cubicBezTo>
                    <a:pt x="17" y="12878"/>
                    <a:pt x="-55" y="12097"/>
                    <a:pt x="33" y="9513"/>
                  </a:cubicBezTo>
                  <a:cubicBezTo>
                    <a:pt x="125" y="6800"/>
                    <a:pt x="223" y="6264"/>
                    <a:pt x="865" y="4962"/>
                  </a:cubicBezTo>
                  <a:cubicBezTo>
                    <a:pt x="1754" y="3157"/>
                    <a:pt x="2669" y="2223"/>
                    <a:pt x="4145" y="1610"/>
                  </a:cubicBezTo>
                  <a:cubicBezTo>
                    <a:pt x="4764" y="1353"/>
                    <a:pt x="5717" y="932"/>
                    <a:pt x="6264" y="675"/>
                  </a:cubicBezTo>
                  <a:cubicBezTo>
                    <a:pt x="6811" y="417"/>
                    <a:pt x="7496" y="149"/>
                    <a:pt x="7788" y="79"/>
                  </a:cubicBezTo>
                  <a:cubicBezTo>
                    <a:pt x="8006" y="27"/>
                    <a:pt x="9033" y="-3"/>
                    <a:pt x="10301" y="0"/>
                  </a:cubicBezTo>
                  <a:close/>
                </a:path>
              </a:pathLst>
            </a:custGeom>
            <a:solidFill>
              <a:srgbClr val="004098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pic>
        <p:nvPicPr>
          <p:cNvPr id="1275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82" y="84148"/>
            <a:ext cx="2385205" cy="851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913" y="21600"/>
                </a:lnTo>
                <a:cubicBezTo>
                  <a:pt x="19054" y="21600"/>
                  <a:pt x="21600" y="16765"/>
                  <a:pt x="21600" y="10800"/>
                </a:cubicBezTo>
                <a:cubicBezTo>
                  <a:pt x="21600" y="4835"/>
                  <a:pt x="19054" y="0"/>
                  <a:pt x="15913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76" name="Body Level One…"/>
          <p:cNvSpPr txBox="1">
            <a:spLocks noGrp="1"/>
          </p:cNvSpPr>
          <p:nvPr>
            <p:ph type="body" idx="1"/>
          </p:nvPr>
        </p:nvSpPr>
        <p:spPr>
          <a:xfrm>
            <a:off x="431800" y="1184276"/>
            <a:ext cx="11328400" cy="540959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defRPr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>
              <a:lnSpc>
                <a:spcPct val="100000"/>
              </a:lnSpc>
              <a:spcBef>
                <a:spcPts val="1200"/>
              </a:spcBef>
              <a:defRPr sz="25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24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277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322072" y="216425"/>
            <a:ext cx="8095552" cy="60136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</a:lstStyle>
          <a:p>
            <a:r>
              <a:rPr dirty="0"/>
              <a:t>Title Tex</a:t>
            </a:r>
            <a:r>
              <a:rPr lang="en-US" dirty="0"/>
              <a:t>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760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/>
          <p:cNvSpPr>
            <a:spLocks noGrp="1"/>
          </p:cNvSpPr>
          <p:nvPr>
            <p:ph type="pic" sz="quarter" idx="13"/>
          </p:nvPr>
        </p:nvSpPr>
        <p:spPr>
          <a:xfrm>
            <a:off x="1026585" y="4508501"/>
            <a:ext cx="3416300" cy="16856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9" name="Bildplatzhalter 17"/>
          <p:cNvSpPr>
            <a:spLocks noGrp="1"/>
          </p:cNvSpPr>
          <p:nvPr>
            <p:ph type="pic" sz="quarter" idx="14"/>
          </p:nvPr>
        </p:nvSpPr>
        <p:spPr>
          <a:xfrm>
            <a:off x="4575022" y="4508501"/>
            <a:ext cx="3416300" cy="16856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0" name="Bildplatzhalter 17"/>
          <p:cNvSpPr>
            <a:spLocks noGrp="1"/>
          </p:cNvSpPr>
          <p:nvPr>
            <p:ph type="pic" sz="quarter" idx="15"/>
          </p:nvPr>
        </p:nvSpPr>
        <p:spPr>
          <a:xfrm>
            <a:off x="8166106" y="4508501"/>
            <a:ext cx="3416300" cy="16856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9" name="Inhaltsplatzhalter 26"/>
          <p:cNvSpPr>
            <a:spLocks noGrp="1"/>
          </p:cNvSpPr>
          <p:nvPr>
            <p:ph sz="quarter" idx="19" hasCustomPrompt="1"/>
          </p:nvPr>
        </p:nvSpPr>
        <p:spPr>
          <a:xfrm>
            <a:off x="1007435" y="793507"/>
            <a:ext cx="10445752" cy="34277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de-DE" sz="1667" b="1" i="0" kern="1200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FOLIENÜBERSCHRIFT</a:t>
            </a:r>
          </a:p>
        </p:txBody>
      </p:sp>
      <p:sp>
        <p:nvSpPr>
          <p:cNvPr id="23" name="Inhaltsplatzhalter 6"/>
          <p:cNvSpPr>
            <a:spLocks noGrp="1"/>
          </p:cNvSpPr>
          <p:nvPr>
            <p:ph sz="quarter" idx="11" hasCustomPrompt="1"/>
          </p:nvPr>
        </p:nvSpPr>
        <p:spPr>
          <a:xfrm>
            <a:off x="1007438" y="1355169"/>
            <a:ext cx="3456613" cy="289472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3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4932" indent="-134932">
              <a:spcAft>
                <a:spcPts val="500"/>
              </a:spcAft>
              <a:buClr>
                <a:schemeClr val="tx1"/>
              </a:buClr>
              <a:buSzPct val="120000"/>
              <a:buFont typeface="LucidaGrande" charset="0"/>
              <a:buChar char="_"/>
              <a:tabLst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500"/>
              </a:spcAft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0761" indent="-105829">
              <a:spcAft>
                <a:spcPts val="500"/>
              </a:spcAft>
              <a:buClr>
                <a:schemeClr val="tx1"/>
              </a:buClr>
              <a:buFont typeface="LucidaGrande" charset="0"/>
              <a:buChar char="_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46590" indent="-105829">
              <a:spcAft>
                <a:spcPts val="500"/>
              </a:spcAft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Schriftgröße 20</a:t>
            </a:r>
          </a:p>
          <a:p>
            <a:pPr lvl="1"/>
            <a:r>
              <a:rPr lang="de-DE" dirty="0"/>
              <a:t>Zweite Ebene</a:t>
            </a:r>
          </a:p>
          <a:p>
            <a:pPr marL="0" marR="0" lvl="2" indent="-44977" algn="l" defTabSz="761943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de-DE" dirty="0"/>
              <a:t>Min. Schriftgröße 16 </a:t>
            </a:r>
            <a:br>
              <a:rPr lang="de-DE" dirty="0"/>
            </a:br>
            <a:r>
              <a:rPr lang="de-DE" dirty="0"/>
              <a:t>wenn es eng wird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24" name="Inhaltsplatzhalter 6"/>
          <p:cNvSpPr>
            <a:spLocks noGrp="1"/>
          </p:cNvSpPr>
          <p:nvPr>
            <p:ph sz="quarter" idx="23" hasCustomPrompt="1"/>
          </p:nvPr>
        </p:nvSpPr>
        <p:spPr>
          <a:xfrm>
            <a:off x="4559300" y="1355169"/>
            <a:ext cx="3456517" cy="289472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3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4932" indent="-134932">
              <a:spcAft>
                <a:spcPts val="500"/>
              </a:spcAft>
              <a:buClr>
                <a:schemeClr val="tx1"/>
              </a:buClr>
              <a:buSzPct val="120000"/>
              <a:buFont typeface="LucidaGrande" charset="0"/>
              <a:buChar char="_"/>
              <a:tabLst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500"/>
              </a:spcAft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0761" indent="-105829">
              <a:spcAft>
                <a:spcPts val="500"/>
              </a:spcAft>
              <a:buClr>
                <a:schemeClr val="tx1"/>
              </a:buClr>
              <a:buFont typeface="LucidaGrande" charset="0"/>
              <a:buChar char="_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46590" indent="-105829">
              <a:spcAft>
                <a:spcPts val="500"/>
              </a:spcAft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Schriftgröße 20</a:t>
            </a:r>
          </a:p>
          <a:p>
            <a:pPr lvl="1"/>
            <a:r>
              <a:rPr lang="de-DE" dirty="0"/>
              <a:t>Zweite Ebene</a:t>
            </a:r>
          </a:p>
          <a:p>
            <a:pPr marL="0" marR="0" lvl="2" indent="-44977" algn="l" defTabSz="761943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de-DE" dirty="0"/>
              <a:t>Min. Schriftgröße 16 </a:t>
            </a:r>
            <a:br>
              <a:rPr lang="de-DE" dirty="0"/>
            </a:br>
            <a:r>
              <a:rPr lang="de-DE" dirty="0"/>
              <a:t>wenn es eng wird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25" name="Inhaltsplatzhalter 6"/>
          <p:cNvSpPr>
            <a:spLocks noGrp="1"/>
          </p:cNvSpPr>
          <p:nvPr>
            <p:ph sz="quarter" idx="24" hasCustomPrompt="1"/>
          </p:nvPr>
        </p:nvSpPr>
        <p:spPr>
          <a:xfrm>
            <a:off x="8111069" y="1355169"/>
            <a:ext cx="3462865" cy="289472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761943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4932" indent="-134932">
              <a:spcAft>
                <a:spcPts val="500"/>
              </a:spcAft>
              <a:buClr>
                <a:schemeClr val="tx1"/>
              </a:buClr>
              <a:buSzPct val="120000"/>
              <a:buFont typeface="LucidaGrande" charset="0"/>
              <a:buChar char="_"/>
              <a:tabLst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500"/>
              </a:spcAft>
              <a:buNone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40761" indent="-105829">
              <a:spcAft>
                <a:spcPts val="500"/>
              </a:spcAft>
              <a:buClr>
                <a:schemeClr val="tx1"/>
              </a:buClr>
              <a:buFont typeface="LucidaGrande" charset="0"/>
              <a:buChar char="_"/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46590" indent="-105829">
              <a:spcAft>
                <a:spcPts val="500"/>
              </a:spcAft>
              <a:tabLst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Schriftgröße 20</a:t>
            </a:r>
          </a:p>
          <a:p>
            <a:pPr lvl="1"/>
            <a:r>
              <a:rPr lang="de-DE" dirty="0"/>
              <a:t>Zweite Ebene</a:t>
            </a:r>
          </a:p>
          <a:p>
            <a:pPr marL="0" marR="0" lvl="2" indent="-44977" algn="l" defTabSz="761943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de-DE" dirty="0"/>
              <a:t>Min. Schriftgröße 16 </a:t>
            </a:r>
            <a:br>
              <a:rPr lang="de-DE" dirty="0"/>
            </a:br>
            <a:r>
              <a:rPr lang="de-DE" dirty="0"/>
              <a:t>wenn es eng wird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5"/>
          </p:nvPr>
        </p:nvSpPr>
        <p:spPr>
          <a:xfrm>
            <a:off x="1007533" y="6394450"/>
            <a:ext cx="2531536" cy="254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1D4A84A-3E60-304A-A16E-678C0C8EC658}" type="datetime1">
              <a:rPr lang="de-DE" smtClean="0"/>
              <a:pPr/>
              <a:t>06.11.2023</a:t>
            </a:fld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7"/>
          </p:nvPr>
        </p:nvSpPr>
        <p:spPr>
          <a:xfrm>
            <a:off x="9050872" y="6394450"/>
            <a:ext cx="2544233" cy="254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Slide </a:t>
            </a:r>
            <a:fld id="{20336FBE-96EF-1B43-9998-83765DDB0397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88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8D33-7367-46C6-845D-D3812661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45AAF-BD1F-4B92-9C8B-43C706FBE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EB08C-8A76-4A0D-B84F-E08B378B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57496-6663-40A2-AC5F-C1B806D39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7A3B6-30A5-430C-BDFD-D77D3E69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96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8EA1-1F28-405B-B8C9-BF73E5DC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E79D4-59B7-43D6-9E70-ABB249DDE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F877B-23D5-442A-B0EB-05B1E7F0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01EBE-B921-4FE6-A337-45C3EE336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0DB8-6C24-4058-9490-734E24D5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348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AB7C-4244-4EFA-B857-8024E183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A84E5-7A6A-4B58-9ADD-0C4A4AF69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069BF-762A-4D93-9C1B-91A46310F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52819-418A-40C9-9043-1B5E294B2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4985C-AAA5-44B9-9FD7-B20424EF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EEF74-B5EA-4CC3-A920-DD1E5933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6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D8EF-D206-48A1-B936-EC1270041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10BC9-4B3E-449E-B560-41EA93F19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B8BB-54E2-49E5-8699-711D0F27D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061C9-0927-4E23-ADDC-249254E50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0127F-D38B-4A17-9B6C-05A142A196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55ED-7014-4FC1-B042-91AC364E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50F29E-119B-4B0C-94C3-48D77BA0C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C0F4D0-F7D5-44C6-93D1-4DBEBC21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52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18D53-938A-410E-A3B5-6C11B299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8D715-237B-4138-8716-28DF8A3F6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D52AFE-051A-4365-94C7-2CFD5664E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40D58-4177-49B2-9469-C2608335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95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42D83-DED5-4464-ADDF-362E41D1D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0CD807-311A-47BA-BFE9-D68AD99F8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76845-7C46-4EF0-8F01-BA0FD576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7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30119-9563-47A9-BB1E-425109A9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2935-A9BE-4DAE-9547-9D824B04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7DE9D-7675-46B6-8D7D-DEC80A5B8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C2E94-A107-4FC0-BA19-D98ED7A1C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6BEFE-1F5F-4BC0-B6B7-68DFF11AD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D4DBA0-B61A-49CD-B81A-C155A98E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49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75391-911B-43C0-979F-31EB2822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B58ED-4076-4A7C-9EF4-F720F3948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F0EDB-C910-4ADC-B838-04585FFBD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2FC16-A8EE-406C-AB68-6692F668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0011B-0F96-492E-B9F3-742F7839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615C5-4066-4851-B183-A7A8B1F8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90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1EEDFE-0027-45E5-95D4-E37506361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B4275-0094-4164-8F39-9726884CA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17D0-FC2F-472F-B4F9-4AC289D15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73735-F29B-49FE-BBF4-46A6FA1309A2}" type="datetimeFigureOut">
              <a:rPr lang="zh-CN" altLang="en-US" smtClean="0"/>
              <a:t>2023/11/6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A741D-062B-430C-B75F-4241847E6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E8B0-AA1B-47EF-9A95-B6773D1D3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7C770-C93F-47AA-90C6-AE97285CD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.linkedin.com/in/shreenanda-ghosh-a7979a115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7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0.png"/><Relationship Id="rId5" Type="http://schemas.openxmlformats.org/officeDocument/2006/relationships/image" Target="../media/image7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hyperlink" Target="https://link.aps.org/doi/10.1103/PhysRevB.98.014520" TargetMode="External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ChangeArrowheads="1"/>
          </p:cNvSpPr>
          <p:nvPr/>
        </p:nvSpPr>
        <p:spPr bwMode="auto">
          <a:xfrm>
            <a:off x="1524000" y="476251"/>
            <a:ext cx="914400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768004" name="Rectangle 4"/>
          <p:cNvSpPr>
            <a:spLocks noChangeArrowheads="1"/>
          </p:cNvSpPr>
          <p:nvPr/>
        </p:nvSpPr>
        <p:spPr bwMode="auto">
          <a:xfrm>
            <a:off x="2552700" y="400826"/>
            <a:ext cx="70866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B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 dirty="0"/>
          </a:p>
        </p:txBody>
      </p:sp>
      <p:sp>
        <p:nvSpPr>
          <p:cNvPr id="768006" name="Rectangle 6"/>
          <p:cNvSpPr>
            <a:spLocks noChangeArrowheads="1"/>
          </p:cNvSpPr>
          <p:nvPr/>
        </p:nvSpPr>
        <p:spPr bwMode="auto">
          <a:xfrm>
            <a:off x="1523999" y="1821222"/>
            <a:ext cx="9144000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BB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eaLnBrk="0" hangingPunct="0"/>
            <a:r>
              <a:rPr lang="de-CH" sz="2400" b="1" kern="0" dirty="0"/>
              <a:t>Vadim Grinenko</a:t>
            </a:r>
          </a:p>
          <a:p>
            <a:pPr algn="ctr" eaLnBrk="0" hangingPunct="0"/>
            <a:endParaRPr lang="de-DE" sz="2400" b="1" dirty="0"/>
          </a:p>
          <a:p>
            <a:pPr algn="ctr" eaLnBrk="0" hangingPunct="0"/>
            <a:r>
              <a:rPr lang="en-US" sz="2000" i="1" dirty="0"/>
              <a:t>Tsung-Dao Lee Institute, </a:t>
            </a:r>
            <a:r>
              <a:rPr lang="en-US" i="1" dirty="0"/>
              <a:t>Shanghai Jiao Tong University,</a:t>
            </a:r>
            <a:r>
              <a:rPr lang="en-US" sz="2000" dirty="0"/>
              <a:t> </a:t>
            </a:r>
            <a:r>
              <a:rPr lang="en-US" sz="2000" i="1" dirty="0"/>
              <a:t>Shanghai</a:t>
            </a:r>
            <a:endParaRPr lang="en-US" sz="2000" dirty="0"/>
          </a:p>
        </p:txBody>
      </p:sp>
      <p:sp>
        <p:nvSpPr>
          <p:cNvPr id="768007" name="Rectangle 7"/>
          <p:cNvSpPr>
            <a:spLocks noChangeArrowheads="1"/>
          </p:cNvSpPr>
          <p:nvPr/>
        </p:nvSpPr>
        <p:spPr bwMode="auto">
          <a:xfrm>
            <a:off x="1789114" y="3500438"/>
            <a:ext cx="21748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Rectangle 1"/>
          <p:cNvSpPr/>
          <p:nvPr/>
        </p:nvSpPr>
        <p:spPr>
          <a:xfrm>
            <a:off x="5275744" y="6291061"/>
            <a:ext cx="17668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6 November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D9E7F8-43FE-4ABA-B0AC-4B546603E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89" y="6217292"/>
            <a:ext cx="1806497" cy="4860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60CF54-0B74-4687-82FD-173491285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695" y="6210168"/>
            <a:ext cx="2031615" cy="4860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B9F1C0-41CB-4F6B-B7FD-9176AAC50954}"/>
              </a:ext>
            </a:extLst>
          </p:cNvPr>
          <p:cNvSpPr txBox="1"/>
          <p:nvPr/>
        </p:nvSpPr>
        <p:spPr>
          <a:xfrm>
            <a:off x="3322301" y="5305376"/>
            <a:ext cx="5821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0" i="0" dirty="0">
                <a:solidFill>
                  <a:srgbClr val="000000"/>
                </a:solidFill>
                <a:effectLst/>
                <a:latin typeface="ArialMT"/>
              </a:rPr>
              <a:t>Workshop on Muon Science Technology and Industry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MELODY2023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C4AFB-3EC0-43A1-A74C-FAB360497F10}"/>
              </a:ext>
            </a:extLst>
          </p:cNvPr>
          <p:cNvSpPr txBox="1"/>
          <p:nvPr/>
        </p:nvSpPr>
        <p:spPr>
          <a:xfrm>
            <a:off x="114473" y="339574"/>
            <a:ext cx="1196305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zh-CN" sz="2800" b="1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800" b="1" i="0" dirty="0">
                <a:solidFill>
                  <a:srgbClr val="20202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SR as a primary tool to search for superconductors with broken time-reversal symmetry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CN" sz="2400" dirty="0"/>
            </a:br>
            <a:endParaRPr lang="zh-CN" altLang="en-US" sz="2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8"/>
    </mc:Choice>
    <mc:Fallback xmlns="">
      <p:transition spd="slow" advTm="737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F96623-C7DD-4DDE-B649-47482C327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941" y="4107704"/>
            <a:ext cx="11328400" cy="9271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muon-induced effect?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the interaction of local moments with superconductivity?</a:t>
            </a:r>
            <a:endParaRPr lang="zh-CN" alt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26B16E-14EC-4850-BE7A-2D6A8347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What is further evidence for BTRS? </a:t>
            </a:r>
            <a:endParaRPr lang="zh-CN" alt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99750-F0BD-41DE-B10E-AF2E94E72082}"/>
              </a:ext>
            </a:extLst>
          </p:cNvPr>
          <p:cNvSpPr txBox="1"/>
          <p:nvPr/>
        </p:nvSpPr>
        <p:spPr>
          <a:xfrm>
            <a:off x="140208" y="1176866"/>
            <a:ext cx="1169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For long time a BTRS superconductivity was an extremely rare phenomenon. However, in a recent years “hundreds” of new BTRS superconductors were discovered.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80963-AB87-4FB7-AEA8-1D6B02BA888F}"/>
              </a:ext>
            </a:extLst>
          </p:cNvPr>
          <p:cNvSpPr txBox="1"/>
          <p:nvPr/>
        </p:nvSpPr>
        <p:spPr>
          <a:xfrm>
            <a:off x="1600200" y="5164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26D15C-1EC1-4A80-8559-1B6CB266E5D2}"/>
              </a:ext>
            </a:extLst>
          </p:cNvPr>
          <p:cNvSpPr txBox="1"/>
          <p:nvPr/>
        </p:nvSpPr>
        <p:spPr>
          <a:xfrm>
            <a:off x="322072" y="2011525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If it is intrinsic: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EB86C-43BC-424D-9667-E8B49DBFD1A4}"/>
              </a:ext>
            </a:extLst>
          </p:cNvPr>
          <p:cNvSpPr txBox="1"/>
          <p:nvPr/>
        </p:nvSpPr>
        <p:spPr>
          <a:xfrm>
            <a:off x="207941" y="235079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this unusual phenomena is so common?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need “new” theory of superconductivity to understand 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A4755-BB3E-494F-A7D9-B9E7EA27D901}"/>
              </a:ext>
            </a:extLst>
          </p:cNvPr>
          <p:cNvSpPr txBox="1"/>
          <p:nvPr/>
        </p:nvSpPr>
        <p:spPr>
          <a:xfrm>
            <a:off x="322072" y="3709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Extrinsic reasons: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43E2E-22E3-4A41-AC86-C3090E1B52EC}"/>
              </a:ext>
            </a:extLst>
          </p:cNvPr>
          <p:cNvSpPr txBox="1"/>
          <p:nvPr/>
        </p:nvSpPr>
        <p:spPr>
          <a:xfrm>
            <a:off x="4131734" y="5776054"/>
            <a:ext cx="539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Is BTRS intrinsic or extrinsic to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 Ba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altLang="zh-CN" sz="1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90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79" y="60633"/>
            <a:ext cx="8460981" cy="867234"/>
          </a:xfrm>
        </p:spPr>
        <p:txBody>
          <a:bodyPr/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of fractional vortices (FV) in the BTRS state</a:t>
            </a:r>
            <a:endParaRPr lang="en-CN" sz="2800" baseline="-25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11</a:t>
            </a:fld>
            <a:endParaRPr lang="en-C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E38A3-306F-473A-9BC0-CE749AD8E456}"/>
              </a:ext>
            </a:extLst>
          </p:cNvPr>
          <p:cNvSpPr txBox="1"/>
          <p:nvPr/>
        </p:nvSpPr>
        <p:spPr>
          <a:xfrm>
            <a:off x="3165938" y="2166068"/>
            <a:ext cx="2161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i="0" dirty="0">
                <a:solidFill>
                  <a:srgbClr val="FF0000"/>
                </a:solidFill>
                <a:effectLst/>
                <a:latin typeface="Tahoma-Bold"/>
              </a:rPr>
              <a:t>Scanning SQUID Microscopy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5ECF69-5979-4FE8-8B06-BDAC806545F0}"/>
              </a:ext>
            </a:extLst>
          </p:cNvPr>
          <p:cNvSpPr txBox="1"/>
          <p:nvPr/>
        </p:nvSpPr>
        <p:spPr>
          <a:xfrm>
            <a:off x="8922747" y="3655510"/>
            <a:ext cx="17418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 are mobile un related to defects!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0910C2-653F-4C65-A0F8-A43E863E53CE}"/>
              </a:ext>
            </a:extLst>
          </p:cNvPr>
          <p:cNvSpPr/>
          <p:nvPr/>
        </p:nvSpPr>
        <p:spPr>
          <a:xfrm>
            <a:off x="146236" y="3394311"/>
            <a:ext cx="31217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V. Grinenko et al.,  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 16, 789–794 (2020)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FB2A05-AD86-4670-B01E-0B6BEA4A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34" y="1403033"/>
            <a:ext cx="2935705" cy="2044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51833-2D93-413C-86BF-CDE63D59A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7681" y="993982"/>
            <a:ext cx="1309064" cy="38049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A806DD-22A5-42AC-9BFC-A8EFBB420405}"/>
              </a:ext>
            </a:extLst>
          </p:cNvPr>
          <p:cNvCxnSpPr>
            <a:cxnSpLocks/>
          </p:cNvCxnSpPr>
          <p:nvPr/>
        </p:nvCxnSpPr>
        <p:spPr>
          <a:xfrm>
            <a:off x="1733219" y="1210185"/>
            <a:ext cx="0" cy="492317"/>
          </a:xfrm>
          <a:prstGeom prst="straightConnector1">
            <a:avLst/>
          </a:prstGeom>
          <a:ln w="63500">
            <a:solidFill>
              <a:srgbClr val="B709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2DE6158-4719-472F-A8F1-83C193051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844" y="1007680"/>
            <a:ext cx="2587568" cy="29450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4F830-C537-4039-98B2-6332ADD9D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34" y="4953044"/>
            <a:ext cx="6569099" cy="154281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C1D881-E45C-4C10-AF3A-F12CD3BDB39F}"/>
              </a:ext>
            </a:extLst>
          </p:cNvPr>
          <p:cNvSpPr txBox="1"/>
          <p:nvPr/>
        </p:nvSpPr>
        <p:spPr>
          <a:xfrm>
            <a:off x="1496963" y="6550570"/>
            <a:ext cx="34491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200" b="0" i="0" dirty="0">
                <a:effectLst/>
                <a:latin typeface="roboto" panose="02000000000000000000" pitchFamily="2" charset="0"/>
              </a:rPr>
              <a:t>Y. Iguchi </a:t>
            </a:r>
            <a:r>
              <a:rPr lang="en-US" altLang="zh-CN" sz="1200" b="0" i="1" dirty="0">
                <a:effectLst/>
                <a:latin typeface="roboto" panose="02000000000000000000" pitchFamily="2" charset="0"/>
              </a:rPr>
              <a:t>et al.</a:t>
            </a:r>
            <a:r>
              <a:rPr lang="en-US" altLang="zh-CN" sz="1200" dirty="0">
                <a:latin typeface="roboto" panose="02000000000000000000" pitchFamily="2" charset="0"/>
              </a:rPr>
              <a:t> </a:t>
            </a:r>
            <a:r>
              <a:rPr lang="en-US" altLang="zh-CN" sz="1200" b="0" i="1" dirty="0">
                <a:effectLst/>
                <a:latin typeface="roboto" panose="02000000000000000000" pitchFamily="2" charset="0"/>
              </a:rPr>
              <a:t>Science </a:t>
            </a:r>
            <a:r>
              <a:rPr lang="en-US" altLang="zh-CN" sz="1200" b="1" i="0" dirty="0">
                <a:effectLst/>
                <a:latin typeface="roboto" panose="02000000000000000000" pitchFamily="2" charset="0"/>
              </a:rPr>
              <a:t>380</a:t>
            </a:r>
            <a:r>
              <a:rPr lang="en-US" altLang="zh-CN" sz="1200" b="0" i="0" dirty="0">
                <a:effectLst/>
                <a:latin typeface="roboto" panose="02000000000000000000" pitchFamily="2" charset="0"/>
              </a:rPr>
              <a:t>,1244-1247(2023)</a:t>
            </a:r>
            <a:endParaRPr lang="zh-CN" alt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852FDB-9491-49C6-A713-189AFD283402}"/>
              </a:ext>
            </a:extLst>
          </p:cNvPr>
          <p:cNvSpPr txBox="1"/>
          <p:nvPr/>
        </p:nvSpPr>
        <p:spPr>
          <a:xfrm>
            <a:off x="5673533" y="3923486"/>
            <a:ext cx="244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10% of vortices are fractional vortices (FV)</a:t>
            </a:r>
            <a:endParaRPr lang="zh-CN" altLang="en-US" sz="1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9C9447E-B568-46A3-9352-6BBEC92EB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965" y="1317195"/>
            <a:ext cx="1110036" cy="7830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732139-2362-4A8C-9527-404B44A5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234" y="3720876"/>
            <a:ext cx="2617458" cy="7458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4545FC-E935-41C9-8BC7-932E203C9B76}"/>
              </a:ext>
            </a:extLst>
          </p:cNvPr>
          <p:cNvSpPr txBox="1"/>
          <p:nvPr/>
        </p:nvSpPr>
        <p:spPr>
          <a:xfrm>
            <a:off x="3010931" y="3676003"/>
            <a:ext cx="2121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multicomponent superconductivity! 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63D9E4-651B-435F-886E-7ECF15C3B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556" y="4486082"/>
            <a:ext cx="1700874" cy="1829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737A2-FBA7-48D8-A247-0119A66C6798}"/>
              </a:ext>
            </a:extLst>
          </p:cNvPr>
          <p:cNvSpPr txBox="1"/>
          <p:nvPr/>
        </p:nvSpPr>
        <p:spPr>
          <a:xfrm>
            <a:off x="1414345" y="4685885"/>
            <a:ext cx="1895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Abrikosov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vortices 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ECE2E1-A4A2-40DE-BC0F-DED10AD2296D}"/>
              </a:ext>
            </a:extLst>
          </p:cNvPr>
          <p:cNvSpPr txBox="1"/>
          <p:nvPr/>
        </p:nvSpPr>
        <p:spPr>
          <a:xfrm>
            <a:off x="4415430" y="4666038"/>
            <a:ext cx="1824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Fractional vortices 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1EB68-CCF1-49AC-A8C3-8F172DAA6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9890" y="793445"/>
            <a:ext cx="1487851" cy="2882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1AC5E-0882-48BA-86AB-E88D0171F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156" y="5109237"/>
            <a:ext cx="2443515" cy="10243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E819B7-A5F4-46DB-B77A-A6B59B80FB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2770" y="5109237"/>
            <a:ext cx="1306584" cy="9583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4FEA75-95D4-4E1A-904F-B49E2D739533}"/>
              </a:ext>
            </a:extLst>
          </p:cNvPr>
          <p:cNvSpPr txBox="1"/>
          <p:nvPr/>
        </p:nvSpPr>
        <p:spPr>
          <a:xfrm>
            <a:off x="7469173" y="4822239"/>
            <a:ext cx="48471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Abrikosov</a:t>
            </a:r>
            <a:r>
              <a:rPr lang="en-US" altLang="zh-CN" sz="11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Fractional  vortices pinned at the same location. </a:t>
            </a:r>
            <a:endParaRPr lang="zh-CN" altLang="en-US" sz="11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9209D3-CE40-4D85-974E-D5AC5D0EFE44}"/>
              </a:ext>
            </a:extLst>
          </p:cNvPr>
          <p:cNvSpPr txBox="1"/>
          <p:nvPr/>
        </p:nvSpPr>
        <p:spPr>
          <a:xfrm>
            <a:off x="7293974" y="6133624"/>
            <a:ext cx="424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</a:t>
            </a:r>
            <a:r>
              <a:rPr lang="en-US" altLang="zh-CN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quantum objects unrelated to specific defects in the sample.</a:t>
            </a:r>
            <a:endParaRPr lang="zh-CN" altLang="en-US" sz="1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910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3" grpId="0"/>
      <p:bldP spid="33" grpId="0"/>
      <p:bldP spid="2" grpId="0"/>
      <p:bldP spid="20" grpId="0"/>
      <p:bldP spid="2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17" y="206009"/>
            <a:ext cx="8460981" cy="601365"/>
          </a:xfrm>
        </p:spPr>
        <p:txBody>
          <a:bodyPr/>
          <a:lstStyle/>
          <a:p>
            <a:pPr algn="ctr"/>
            <a:r>
              <a:rPr lang="en-US" altLang="zh-CN" sz="2800" b="1" kern="0" dirty="0">
                <a:latin typeface="+mn-lt"/>
              </a:rPr>
              <a:t>Is there a phase transition above </a:t>
            </a:r>
            <a:r>
              <a:rPr lang="en-US" altLang="zh-CN" sz="2800" b="1" i="1" kern="0" dirty="0">
                <a:latin typeface="+mn-lt"/>
              </a:rPr>
              <a:t>T</a:t>
            </a:r>
            <a:r>
              <a:rPr lang="en-US" altLang="zh-CN" sz="2800" b="1" kern="0" baseline="-25000" dirty="0">
                <a:latin typeface="+mn-lt"/>
              </a:rPr>
              <a:t>c</a:t>
            </a:r>
            <a:r>
              <a:rPr lang="en-US" altLang="zh-CN" sz="2800" b="1" kern="0" dirty="0">
                <a:latin typeface="+mn-lt"/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12</a:t>
            </a:fld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1099E-C5AF-4651-921E-AB3B2F0DE41C}"/>
              </a:ext>
            </a:extLst>
          </p:cNvPr>
          <p:cNvSpPr txBox="1"/>
          <p:nvPr/>
        </p:nvSpPr>
        <p:spPr>
          <a:xfrm>
            <a:off x="337931" y="6078332"/>
            <a:ext cx="11062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splitting</a:t>
            </a:r>
            <a:r>
              <a:rPr lang="en-US" sz="2000" dirty="0"/>
              <a:t> between transitions seen by the specific heat and susceptibility is observed for the samples </a:t>
            </a:r>
            <a:r>
              <a:rPr lang="en-US" sz="2000" b="1" dirty="0"/>
              <a:t>with the “</a:t>
            </a:r>
            <a:r>
              <a:rPr lang="en-US" sz="2000" b="1" i="1" dirty="0"/>
              <a:t>strongest</a:t>
            </a:r>
            <a:r>
              <a:rPr lang="en-US" sz="2000" b="1" dirty="0"/>
              <a:t>” BTRS phase </a:t>
            </a:r>
            <a:r>
              <a:rPr lang="en-US" sz="2000" dirty="0"/>
              <a:t>found in the </a:t>
            </a:r>
            <a:r>
              <a:rPr lang="en-DE" sz="2000" dirty="0"/>
              <a:t>µ</a:t>
            </a:r>
            <a:r>
              <a:rPr lang="en-US" sz="2000" dirty="0"/>
              <a:t>SR experiments.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B88DCD-ECD9-47BA-AD3F-037B8A68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6" y="1486919"/>
            <a:ext cx="2935705" cy="204465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B4068E-E439-4AD8-8193-F005B5EFB11A}"/>
              </a:ext>
            </a:extLst>
          </p:cNvPr>
          <p:cNvCxnSpPr/>
          <p:nvPr/>
        </p:nvCxnSpPr>
        <p:spPr>
          <a:xfrm>
            <a:off x="1765024" y="2302340"/>
            <a:ext cx="1" cy="250257"/>
          </a:xfrm>
          <a:prstGeom prst="straightConnector1">
            <a:avLst/>
          </a:prstGeom>
          <a:ln w="28575">
            <a:solidFill>
              <a:srgbClr val="B709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AFCA31A-1BEB-4E18-BDF4-A2D01389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53" y="1082197"/>
            <a:ext cx="2616504" cy="22570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AB6105-F9F1-45C3-AC1C-804A2B352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59" y="1117705"/>
            <a:ext cx="2622795" cy="21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CE2E90-67F5-4150-AEF0-D6A09A2135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053" y="3392162"/>
            <a:ext cx="2616504" cy="2321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F4416D-EF1A-4543-A5DE-9BCD1CF14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563" y="3471688"/>
            <a:ext cx="2531927" cy="22250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29DA66-56C5-463B-8533-3973D2004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8668" y="1996402"/>
            <a:ext cx="275480" cy="2570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D504A4-05D2-4BEE-BC0A-0D03B332D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4671" y="5766441"/>
            <a:ext cx="1461772" cy="25894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A977DD-2F35-40C0-BE85-116C3873F3A5}"/>
              </a:ext>
            </a:extLst>
          </p:cNvPr>
          <p:cNvCxnSpPr/>
          <p:nvPr/>
        </p:nvCxnSpPr>
        <p:spPr>
          <a:xfrm>
            <a:off x="1443628" y="1262730"/>
            <a:ext cx="1" cy="2502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592FAD-A2C8-4745-BA36-D8D83D686817}"/>
              </a:ext>
            </a:extLst>
          </p:cNvPr>
          <p:cNvCxnSpPr/>
          <p:nvPr/>
        </p:nvCxnSpPr>
        <p:spPr>
          <a:xfrm>
            <a:off x="1575123" y="1267098"/>
            <a:ext cx="1" cy="2502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63FBE76-9D86-437A-9AFF-E6C288144376}"/>
              </a:ext>
            </a:extLst>
          </p:cNvPr>
          <p:cNvCxnSpPr/>
          <p:nvPr/>
        </p:nvCxnSpPr>
        <p:spPr>
          <a:xfrm>
            <a:off x="1933004" y="1260075"/>
            <a:ext cx="1" cy="2502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6128447-84DB-419A-A4D7-071FD7CA8286}"/>
              </a:ext>
            </a:extLst>
          </p:cNvPr>
          <p:cNvSpPr/>
          <p:nvPr/>
        </p:nvSpPr>
        <p:spPr>
          <a:xfrm>
            <a:off x="93372" y="3455913"/>
            <a:ext cx="3360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V. Grinenko et al.,  </a:t>
            </a:r>
            <a:r>
              <a:rPr lang="en-US" sz="1100" i="1" dirty="0"/>
              <a:t>Nat. Phys.</a:t>
            </a:r>
            <a:r>
              <a:rPr lang="en-US" sz="1100" dirty="0"/>
              <a:t> 16, 789–794 (2020).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1B1A36-D176-4409-B3BD-D6B2073E9583}"/>
              </a:ext>
            </a:extLst>
          </p:cNvPr>
          <p:cNvSpPr/>
          <p:nvPr/>
        </p:nvSpPr>
        <p:spPr>
          <a:xfrm>
            <a:off x="7308343" y="5733893"/>
            <a:ext cx="37157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V. Grinenko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en-US" sz="1100" b="1" dirty="0"/>
              <a:t> </a:t>
            </a:r>
            <a:r>
              <a:rPr lang="fr-FR" sz="1100" i="1" dirty="0"/>
              <a:t>Nat. Phys.</a:t>
            </a:r>
            <a:r>
              <a:rPr lang="fr-FR" sz="1100" dirty="0"/>
              <a:t> </a:t>
            </a:r>
            <a:r>
              <a:rPr lang="fr-FR" sz="1100" b="1" dirty="0"/>
              <a:t>17, </a:t>
            </a:r>
            <a:r>
              <a:rPr lang="fr-FR" sz="1100" dirty="0"/>
              <a:t>1254–1259 (2021)</a:t>
            </a:r>
            <a:endParaRPr lang="en-US" sz="11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F1E2D3-C24B-446F-93E8-8E4D117C7417}"/>
              </a:ext>
            </a:extLst>
          </p:cNvPr>
          <p:cNvSpPr txBox="1"/>
          <p:nvPr/>
        </p:nvSpPr>
        <p:spPr>
          <a:xfrm rot="5400000">
            <a:off x="7619665" y="3129800"/>
            <a:ext cx="29389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Specific heat </a:t>
            </a:r>
            <a:r>
              <a:rPr lang="en-US" altLang="zh-CN" sz="1500" dirty="0" err="1">
                <a:latin typeface="Arial" panose="020B0604020202020204" pitchFamily="34" charset="0"/>
                <a:cs typeface="Arial" panose="020B0604020202020204" pitchFamily="34" charset="0"/>
              </a:rPr>
              <a:t>ΔC</a:t>
            </a:r>
            <a:r>
              <a:rPr lang="en-US" altLang="zh-CN" sz="15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/T (</a:t>
            </a:r>
            <a:r>
              <a:rPr lang="en-US" altLang="zh-CN" sz="1500" dirty="0" err="1">
                <a:latin typeface="Arial" panose="020B0604020202020204" pitchFamily="34" charset="0"/>
                <a:cs typeface="Arial" panose="020B0604020202020204" pitchFamily="34" charset="0"/>
              </a:rPr>
              <a:t>mJ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/mol•K</a:t>
            </a:r>
            <a:r>
              <a:rPr lang="en-US" altLang="zh-CN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ECCF73-0CC3-4769-BFA9-78CE4D0C67E1}"/>
              </a:ext>
            </a:extLst>
          </p:cNvPr>
          <p:cNvGrpSpPr/>
          <p:nvPr/>
        </p:nvGrpSpPr>
        <p:grpSpPr>
          <a:xfrm>
            <a:off x="9559804" y="1267098"/>
            <a:ext cx="2544819" cy="2087918"/>
            <a:chOff x="9559804" y="1267098"/>
            <a:chExt cx="2544819" cy="20879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179198-5511-4A9E-8EF6-EC8167977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04494" y="1267098"/>
              <a:ext cx="2300129" cy="18926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F88422-52E9-4A1F-9B6A-2B36E79D7D7F}"/>
                </a:ext>
              </a:extLst>
            </p:cNvPr>
            <p:cNvSpPr txBox="1"/>
            <p:nvPr/>
          </p:nvSpPr>
          <p:spPr>
            <a:xfrm rot="5400000">
              <a:off x="9002440" y="2096535"/>
              <a:ext cx="13917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Critical fields (T)</a:t>
              </a:r>
              <a:endParaRPr lang="zh-CN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B7EECA-762F-4ED3-AFEF-932E628140A0}"/>
                </a:ext>
              </a:extLst>
            </p:cNvPr>
            <p:cNvSpPr txBox="1"/>
            <p:nvPr/>
          </p:nvSpPr>
          <p:spPr>
            <a:xfrm>
              <a:off x="10177197" y="3047239"/>
              <a:ext cx="1367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Temperature (K</a:t>
              </a:r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CB7DEA-D327-46A2-9D22-485AC1A8A687}"/>
              </a:ext>
            </a:extLst>
          </p:cNvPr>
          <p:cNvSpPr txBox="1"/>
          <p:nvPr/>
        </p:nvSpPr>
        <p:spPr>
          <a:xfrm>
            <a:off x="9672430" y="3541330"/>
            <a:ext cx="251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The splitting increases in applied magnetic field.  </a:t>
            </a:r>
            <a:endParaRPr lang="zh-CN" altLang="en-US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D66C9C-5151-4778-967D-E7E6FFCC1735}"/>
              </a:ext>
            </a:extLst>
          </p:cNvPr>
          <p:cNvSpPr txBox="1"/>
          <p:nvPr/>
        </p:nvSpPr>
        <p:spPr>
          <a:xfrm>
            <a:off x="337931" y="4830820"/>
            <a:ext cx="2953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nature of the transition above </a:t>
            </a:r>
            <a:r>
              <a:rPr lang="en-US" altLang="zh-CN" b="1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zh-CN" altLang="en-US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D6EB53-403D-415C-8456-C1CD6F89A2B7}"/>
              </a:ext>
            </a:extLst>
          </p:cNvPr>
          <p:cNvSpPr txBox="1"/>
          <p:nvPr/>
        </p:nvSpPr>
        <p:spPr>
          <a:xfrm>
            <a:off x="337931" y="3850111"/>
            <a:ext cx="2631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specific heat anomaly at </a:t>
            </a:r>
            <a:r>
              <a:rPr lang="en-US" altLang="zh-CN" sz="16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600" b="1" baseline="-25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altLang="zh-CN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zh-CN" altLang="en-US" sz="1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64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  <p:bldP spid="30" grpId="0"/>
      <p:bldP spid="1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4157E63-024D-4B75-8F7C-ED649047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118" y="3978234"/>
            <a:ext cx="3259075" cy="24883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17" y="206009"/>
            <a:ext cx="8460981" cy="601365"/>
          </a:xfrm>
        </p:spPr>
        <p:txBody>
          <a:bodyPr/>
          <a:lstStyle/>
          <a:p>
            <a:pPr algn="ctr"/>
            <a:r>
              <a:rPr lang="en-US" altLang="zh-CN" sz="2800" b="1" kern="0" dirty="0">
                <a:latin typeface="+mn-lt"/>
              </a:rPr>
              <a:t>Criteria for </a:t>
            </a:r>
            <a:r>
              <a:rPr lang="en-US" altLang="zh-CN" sz="2800" b="1" i="1" kern="0" dirty="0">
                <a:latin typeface="+mn-lt"/>
              </a:rPr>
              <a:t>T</a:t>
            </a:r>
            <a:r>
              <a:rPr lang="en-US" altLang="zh-CN" sz="2800" b="1" kern="0" baseline="-25000" dirty="0">
                <a:latin typeface="+mn-lt"/>
              </a:rPr>
              <a:t>c</a:t>
            </a:r>
            <a:r>
              <a:rPr lang="en-US" altLang="zh-CN" sz="2800" kern="0" dirty="0">
                <a:latin typeface="+mn-lt"/>
              </a:rPr>
              <a:t> and Z</a:t>
            </a:r>
            <a:r>
              <a:rPr lang="en-US" altLang="zh-CN" sz="2800" kern="0" baseline="-25000" dirty="0">
                <a:latin typeface="+mn-lt"/>
              </a:rPr>
              <a:t>2</a:t>
            </a:r>
            <a:r>
              <a:rPr lang="en-US" altLang="zh-CN" sz="2800" kern="0" dirty="0">
                <a:latin typeface="+mn-lt"/>
              </a:rPr>
              <a:t> transition (</a:t>
            </a:r>
            <a:r>
              <a:rPr lang="en-US" altLang="zh-CN" sz="2800" i="1" kern="0" dirty="0">
                <a:latin typeface="+mn-lt"/>
              </a:rPr>
              <a:t>T</a:t>
            </a:r>
            <a:r>
              <a:rPr lang="en-US" altLang="zh-CN" sz="2800" kern="0" baseline="-25000" dirty="0">
                <a:latin typeface="+mn-lt"/>
              </a:rPr>
              <a:t>c</a:t>
            </a:r>
            <a:r>
              <a:rPr lang="en-US" altLang="zh-CN" sz="2800" kern="0" baseline="30000" dirty="0">
                <a:latin typeface="+mn-lt"/>
              </a:rPr>
              <a:t>Z2</a:t>
            </a:r>
            <a:r>
              <a:rPr lang="en-US" altLang="zh-CN" sz="2800" kern="0" dirty="0">
                <a:latin typeface="+mn-lt"/>
              </a:rPr>
              <a:t>)</a:t>
            </a:r>
            <a:endParaRPr lang="en-US" altLang="zh-CN" sz="2800" b="1" kern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13</a:t>
            </a:fld>
            <a:endParaRPr lang="en-C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B88DCD-ECD9-47BA-AD3F-037B8A680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6" y="1486919"/>
            <a:ext cx="2935705" cy="204465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B4068E-E439-4AD8-8193-F005B5EFB11A}"/>
              </a:ext>
            </a:extLst>
          </p:cNvPr>
          <p:cNvCxnSpPr/>
          <p:nvPr/>
        </p:nvCxnSpPr>
        <p:spPr>
          <a:xfrm>
            <a:off x="1765024" y="2302340"/>
            <a:ext cx="1" cy="250257"/>
          </a:xfrm>
          <a:prstGeom prst="straightConnector1">
            <a:avLst/>
          </a:prstGeom>
          <a:ln w="28575">
            <a:solidFill>
              <a:srgbClr val="B709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6128447-84DB-419A-A4D7-071FD7CA8286}"/>
              </a:ext>
            </a:extLst>
          </p:cNvPr>
          <p:cNvSpPr/>
          <p:nvPr/>
        </p:nvSpPr>
        <p:spPr>
          <a:xfrm>
            <a:off x="93372" y="3455913"/>
            <a:ext cx="3360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V. </a:t>
            </a:r>
            <a:r>
              <a:rPr lang="en-US" sz="1100" dirty="0" err="1"/>
              <a:t>Grinenko</a:t>
            </a:r>
            <a:r>
              <a:rPr lang="en-US" sz="1100" dirty="0"/>
              <a:t> et al.,  </a:t>
            </a:r>
            <a:r>
              <a:rPr lang="en-US" sz="1100" i="1" dirty="0"/>
              <a:t>Nat. Phys.</a:t>
            </a:r>
            <a:r>
              <a:rPr lang="en-US" sz="1100" dirty="0"/>
              <a:t> 16, 789–794 (2020).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9468E47-FDF1-46AB-AD22-7CC1396A9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61" y="1007406"/>
            <a:ext cx="3320443" cy="553407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BAA0BC-4B58-48C7-B632-B158CAFC05B9}"/>
              </a:ext>
            </a:extLst>
          </p:cNvPr>
          <p:cNvSpPr txBox="1"/>
          <p:nvPr/>
        </p:nvSpPr>
        <p:spPr>
          <a:xfrm>
            <a:off x="93372" y="4826298"/>
            <a:ext cx="37157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specific heat anomaly develops at </a:t>
            </a:r>
            <a:r>
              <a:rPr lang="en-US" sz="16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T* &gt; T</a:t>
            </a:r>
            <a:r>
              <a:rPr lang="en-US" sz="16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preformed Cooper pairs?</a:t>
            </a:r>
          </a:p>
          <a:p>
            <a:r>
              <a:rPr lang="en-US" sz="2000" dirty="0"/>
              <a:t> 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C9FE13-6E7C-4F07-9CBC-CC9048D50EC2}"/>
              </a:ext>
            </a:extLst>
          </p:cNvPr>
          <p:cNvSpPr/>
          <p:nvPr/>
        </p:nvSpPr>
        <p:spPr>
          <a:xfrm>
            <a:off x="6426563" y="6497043"/>
            <a:ext cx="37157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V. </a:t>
            </a:r>
            <a:r>
              <a:rPr lang="en-US" sz="1100" dirty="0" err="1"/>
              <a:t>Grinenko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en-US" sz="1100" b="1" dirty="0"/>
              <a:t> </a:t>
            </a:r>
            <a:r>
              <a:rPr lang="fr-FR" sz="1100" i="1" dirty="0"/>
              <a:t>Nat. Phys.</a:t>
            </a:r>
            <a:r>
              <a:rPr lang="fr-FR" sz="1100" dirty="0"/>
              <a:t> </a:t>
            </a:r>
            <a:r>
              <a:rPr lang="fr-FR" sz="1100" b="1" dirty="0"/>
              <a:t>17, </a:t>
            </a:r>
            <a:r>
              <a:rPr lang="fr-FR" sz="1100" dirty="0"/>
              <a:t>1254–1259 (2021)</a:t>
            </a:r>
            <a:endParaRPr lang="en-US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00AAD5-0920-417A-A197-7F09FF034B5C}"/>
              </a:ext>
            </a:extLst>
          </p:cNvPr>
          <p:cNvSpPr txBox="1"/>
          <p:nvPr/>
        </p:nvSpPr>
        <p:spPr>
          <a:xfrm>
            <a:off x="93372" y="3850742"/>
            <a:ext cx="371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800" baseline="-25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defined by zero resistance.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29330C-2E2A-4975-8115-4EDA7A757148}"/>
              </a:ext>
            </a:extLst>
          </p:cNvPr>
          <p:cNvSpPr txBox="1"/>
          <p:nvPr/>
        </p:nvSpPr>
        <p:spPr>
          <a:xfrm>
            <a:off x="93372" y="4200676"/>
            <a:ext cx="3802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resistive state diamagnetic susceptibility is small.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379E019-9C14-4017-94A4-3612C285E590}"/>
              </a:ext>
            </a:extLst>
          </p:cNvPr>
          <p:cNvSpPr/>
          <p:nvPr/>
        </p:nvSpPr>
        <p:spPr>
          <a:xfrm>
            <a:off x="5322485" y="3667207"/>
            <a:ext cx="256528" cy="311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8278DA1E-59F4-4D90-B1D0-D9F839C56DDA}"/>
              </a:ext>
            </a:extLst>
          </p:cNvPr>
          <p:cNvSpPr/>
          <p:nvPr/>
        </p:nvSpPr>
        <p:spPr>
          <a:xfrm>
            <a:off x="5626320" y="5271919"/>
            <a:ext cx="256528" cy="3110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9266C6C-68CC-441A-B8CC-90B003C213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41" y="5240384"/>
            <a:ext cx="919542" cy="7390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BDBD4B4-7B89-4E61-87BD-969B2F6ED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18" y="1072089"/>
            <a:ext cx="3337202" cy="26846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B32363-3C34-4019-931F-7D6DAF2C1DCE}"/>
              </a:ext>
            </a:extLst>
          </p:cNvPr>
          <p:cNvSpPr txBox="1"/>
          <p:nvPr/>
        </p:nvSpPr>
        <p:spPr>
          <a:xfrm>
            <a:off x="5281019" y="1007406"/>
            <a:ext cx="10230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c         </a:t>
            </a:r>
            <a:r>
              <a:rPr lang="en-US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T*</a:t>
            </a:r>
            <a:endParaRPr lang="zh-CN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FAEE1E-CD6E-4BD4-8A2D-6B0B727149D8}"/>
              </a:ext>
            </a:extLst>
          </p:cNvPr>
          <p:cNvSpPr txBox="1"/>
          <p:nvPr/>
        </p:nvSpPr>
        <p:spPr>
          <a:xfrm>
            <a:off x="-58155" y="5595965"/>
            <a:ext cx="43834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for the </a:t>
            </a:r>
            <a:r>
              <a:rPr lang="en-US" altLang="zh-CN" sz="1800" b="1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zh-CN" sz="1800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zh-CN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br>
              <a:rPr lang="en-US" altLang="zh-CN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</a:t>
            </a:r>
            <a:r>
              <a:rPr lang="en-US" altLang="zh-CN" sz="1800" b="1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800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altLang="zh-CN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altLang="zh-CN" sz="18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μSR</a:t>
            </a:r>
            <a:r>
              <a:rPr lang="en-US" altLang="zh-CN" sz="18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spontaneous Nernst effect! </a:t>
            </a: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CC0FF5E7-1789-4319-B3D7-E6D52F4A2AD5}"/>
              </a:ext>
            </a:extLst>
          </p:cNvPr>
          <p:cNvSpPr/>
          <p:nvPr/>
        </p:nvSpPr>
        <p:spPr>
          <a:xfrm>
            <a:off x="5923535" y="2348511"/>
            <a:ext cx="256528" cy="311027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284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  <p:bldP spid="14" grpId="0" animBg="1"/>
      <p:bldP spid="36" grpId="0" animBg="1"/>
      <p:bldP spid="41" grpId="0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" y="145163"/>
            <a:ext cx="8460981" cy="721961"/>
          </a:xfrm>
        </p:spPr>
        <p:txBody>
          <a:bodyPr/>
          <a:lstStyle/>
          <a:p>
            <a:pPr algn="ctr"/>
            <a:r>
              <a:rPr lang="en-US" altLang="zh-CN" sz="2800" dirty="0"/>
              <a:t>Calorimetric evidence for phase transition above </a:t>
            </a:r>
            <a:r>
              <a:rPr lang="en-US" altLang="zh-CN" sz="2800" i="1" dirty="0"/>
              <a:t>T</a:t>
            </a:r>
            <a:r>
              <a:rPr lang="en-US" altLang="zh-CN" sz="2800" baseline="-25000" dirty="0"/>
              <a:t>c</a:t>
            </a:r>
            <a:r>
              <a:rPr lang="en-US" altLang="zh-CN" sz="2800" dirty="0"/>
              <a:t> in zero magnetic field</a:t>
            </a:r>
            <a:endParaRPr lang="en-US" altLang="zh-CN" sz="2800" b="1" kern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14</a:t>
            </a:fld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5532F3-7EB6-4EB2-8458-6C17D4A38E57}"/>
              </a:ext>
            </a:extLst>
          </p:cNvPr>
          <p:cNvSpPr/>
          <p:nvPr/>
        </p:nvSpPr>
        <p:spPr>
          <a:xfrm>
            <a:off x="90616" y="4093331"/>
            <a:ext cx="3348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The shoulder-like anomaly above </a:t>
            </a:r>
            <a:r>
              <a:rPr lang="en-US" b="1" i="1" dirty="0"/>
              <a:t>T</a:t>
            </a:r>
            <a:r>
              <a:rPr lang="en-US" b="1" baseline="-25000" dirty="0"/>
              <a:t>c</a:t>
            </a:r>
            <a:r>
              <a:rPr lang="en-US" b="1" dirty="0"/>
              <a:t> in a narrow doping range around </a:t>
            </a:r>
            <a:r>
              <a:rPr lang="en-US" b="1" i="1" dirty="0"/>
              <a:t>x</a:t>
            </a:r>
            <a:r>
              <a:rPr lang="en-US" b="1" dirty="0"/>
              <a:t> ~ 0.75.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BDA618-4696-43C9-AB73-9B09CC477A8D}"/>
              </a:ext>
            </a:extLst>
          </p:cNvPr>
          <p:cNvSpPr/>
          <p:nvPr/>
        </p:nvSpPr>
        <p:spPr>
          <a:xfrm>
            <a:off x="6655242" y="6423334"/>
            <a:ext cx="4509978" cy="289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1100" dirty="0" err="1">
                <a:latin typeface="Arial" panose="020B0604020202020204" pitchFamily="34" charset="0"/>
                <a:cs typeface="Arial" panose="020B0604020202020204" pitchFamily="34" charset="0"/>
              </a:rPr>
              <a:t>Shipulin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., I. </a:t>
            </a:r>
            <a:r>
              <a:rPr lang="en-US" altLang="zh-CN" sz="1100" dirty="0" err="1">
                <a:latin typeface="Arial" panose="020B0604020202020204" pitchFamily="34" charset="0"/>
                <a:cs typeface="Arial" panose="020B0604020202020204" pitchFamily="34" charset="0"/>
              </a:rPr>
              <a:t>Shipulin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Nat Commun</a:t>
            </a:r>
            <a:r>
              <a:rPr lang="fr-FR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fr-FR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, 6734 (2023).</a:t>
            </a:r>
            <a:endParaRPr lang="en-US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683DA0-5833-48A0-94B8-4CC58E65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6" y="1486919"/>
            <a:ext cx="2935705" cy="204465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024407-6ADB-4BA2-B4F3-3895EBF9C55D}"/>
              </a:ext>
            </a:extLst>
          </p:cNvPr>
          <p:cNvCxnSpPr/>
          <p:nvPr/>
        </p:nvCxnSpPr>
        <p:spPr>
          <a:xfrm>
            <a:off x="1765024" y="2302340"/>
            <a:ext cx="1" cy="250257"/>
          </a:xfrm>
          <a:prstGeom prst="straightConnector1">
            <a:avLst/>
          </a:prstGeom>
          <a:ln w="28575">
            <a:solidFill>
              <a:srgbClr val="B709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FECFC38-EE72-4041-8C6C-DF74452B2667}"/>
              </a:ext>
            </a:extLst>
          </p:cNvPr>
          <p:cNvSpPr/>
          <p:nvPr/>
        </p:nvSpPr>
        <p:spPr>
          <a:xfrm>
            <a:off x="9248396" y="1128802"/>
            <a:ext cx="2579169" cy="2524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314568D-8164-4AB6-BCF8-58096056676D}"/>
              </a:ext>
            </a:extLst>
          </p:cNvPr>
          <p:cNvSpPr/>
          <p:nvPr/>
        </p:nvSpPr>
        <p:spPr>
          <a:xfrm>
            <a:off x="1450634" y="1201531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39B53AB6-0787-4D82-83C5-2352C01A22E2}"/>
              </a:ext>
            </a:extLst>
          </p:cNvPr>
          <p:cNvSpPr/>
          <p:nvPr/>
        </p:nvSpPr>
        <p:spPr>
          <a:xfrm>
            <a:off x="2110439" y="1201531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2FC4D648-8FE3-4194-BD67-9DDC4AB30DF0}"/>
              </a:ext>
            </a:extLst>
          </p:cNvPr>
          <p:cNvSpPr/>
          <p:nvPr/>
        </p:nvSpPr>
        <p:spPr>
          <a:xfrm>
            <a:off x="1647742" y="2280701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82095D21-8F99-4192-94F8-192143118553}"/>
              </a:ext>
            </a:extLst>
          </p:cNvPr>
          <p:cNvSpPr/>
          <p:nvPr/>
        </p:nvSpPr>
        <p:spPr>
          <a:xfrm>
            <a:off x="1653540" y="1193385"/>
            <a:ext cx="149193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BBB209-F83F-448A-ABFB-EF8D5E886F84}"/>
              </a:ext>
            </a:extLst>
          </p:cNvPr>
          <p:cNvSpPr/>
          <p:nvPr/>
        </p:nvSpPr>
        <p:spPr>
          <a:xfrm>
            <a:off x="6500191" y="1128802"/>
            <a:ext cx="2687541" cy="24027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B0FD2A-B1A5-4817-97E1-5298CFAEFD5B}"/>
              </a:ext>
            </a:extLst>
          </p:cNvPr>
          <p:cNvSpPr txBox="1"/>
          <p:nvPr/>
        </p:nvSpPr>
        <p:spPr>
          <a:xfrm>
            <a:off x="90616" y="5409472"/>
            <a:ext cx="32807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A50021"/>
                </a:solidFill>
              </a:rPr>
              <a:t>Is there evidence for the BTRS phase?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9DC91-655D-468E-B60F-A46AFA8F0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191" y="1214396"/>
            <a:ext cx="2546968" cy="2242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5E59F3-9C0B-471A-AD81-D84D6408E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46" y="1237540"/>
            <a:ext cx="2528658" cy="22198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8C0CE0-877E-4637-B4CD-8216F6721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375" y="1214396"/>
            <a:ext cx="2525064" cy="2242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DE0193-F551-45EF-A67A-AAAE277B5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665" y="3653341"/>
            <a:ext cx="2467136" cy="22783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960854-11C7-43AE-BEA4-675146675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8068" y="3711590"/>
            <a:ext cx="2467136" cy="22345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7F015F-13C9-44A0-B47A-1CD98964B9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3077" y="3738935"/>
            <a:ext cx="2423659" cy="22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43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 animBg="1"/>
      <p:bldP spid="8" grpId="0" animBg="1"/>
      <p:bldP spid="36" grpId="0" animBg="1"/>
      <p:bldP spid="37" grpId="0" animBg="1"/>
      <p:bldP spid="38" grpId="0" animBg="1"/>
      <p:bldP spid="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" y="145163"/>
            <a:ext cx="8460981" cy="721961"/>
          </a:xfrm>
        </p:spPr>
        <p:txBody>
          <a:bodyPr/>
          <a:lstStyle/>
          <a:p>
            <a:pPr algn="ctr"/>
            <a:r>
              <a:rPr lang="en-US" altLang="zh-CN" sz="2800" dirty="0">
                <a:latin typeface="+mn-lt"/>
              </a:rPr>
              <a:t>Calorimetric evidence for phase transition above </a:t>
            </a:r>
            <a:r>
              <a:rPr lang="en-US" altLang="zh-CN" sz="2800" i="1" dirty="0">
                <a:latin typeface="+mn-lt"/>
              </a:rPr>
              <a:t>T</a:t>
            </a:r>
            <a:r>
              <a:rPr lang="en-US" altLang="zh-CN" sz="2800" baseline="-25000" dirty="0">
                <a:latin typeface="+mn-lt"/>
              </a:rPr>
              <a:t>c</a:t>
            </a:r>
            <a:r>
              <a:rPr lang="en-US" altLang="zh-CN" sz="2800" dirty="0">
                <a:latin typeface="+mn-lt"/>
              </a:rPr>
              <a:t> in zero magnetic field</a:t>
            </a:r>
            <a:endParaRPr lang="en-US" altLang="zh-CN" sz="2800" b="1" kern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15</a:t>
            </a:fld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5532F3-7EB6-4EB2-8458-6C17D4A38E57}"/>
              </a:ext>
            </a:extLst>
          </p:cNvPr>
          <p:cNvSpPr/>
          <p:nvPr/>
        </p:nvSpPr>
        <p:spPr>
          <a:xfrm>
            <a:off x="139377" y="4804622"/>
            <a:ext cx="362661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In our model phase fluctuations suppress stronger superconductivity (U(1) transition) compared to Z</a:t>
            </a:r>
            <a:r>
              <a:rPr lang="en-US" sz="1600" b="1" baseline="-25000" dirty="0"/>
              <a:t>2</a:t>
            </a:r>
            <a:r>
              <a:rPr lang="en-US" sz="1600" b="1" dirty="0"/>
              <a:t> transition.  </a:t>
            </a:r>
          </a:p>
          <a:p>
            <a:pPr algn="ctr"/>
            <a:endParaRPr lang="en-US" b="1" dirty="0">
              <a:solidFill>
                <a:srgbClr val="A50021"/>
              </a:solidFill>
            </a:endParaRPr>
          </a:p>
          <a:p>
            <a:pPr algn="ctr"/>
            <a:r>
              <a:rPr lang="en-US" b="1" dirty="0">
                <a:solidFill>
                  <a:srgbClr val="A50021"/>
                </a:solidFill>
              </a:rPr>
              <a:t>Is there evidence for superconducting fluctuations?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BDA618-4696-43C9-AB73-9B09CC477A8D}"/>
              </a:ext>
            </a:extLst>
          </p:cNvPr>
          <p:cNvSpPr/>
          <p:nvPr/>
        </p:nvSpPr>
        <p:spPr>
          <a:xfrm>
            <a:off x="6655242" y="6423334"/>
            <a:ext cx="4509978" cy="289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1100" dirty="0" err="1">
                <a:latin typeface="Arial" panose="020B0604020202020204" pitchFamily="34" charset="0"/>
                <a:cs typeface="Arial" panose="020B0604020202020204" pitchFamily="34" charset="0"/>
              </a:rPr>
              <a:t>Shipulin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Nat Commun</a:t>
            </a:r>
            <a:r>
              <a:rPr lang="fr-FR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1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fr-FR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, 6734 (2023).</a:t>
            </a:r>
            <a:endParaRPr lang="en-US" altLang="zh-CN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683DA0-5833-48A0-94B8-4CC58E65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6" y="1486919"/>
            <a:ext cx="2935705" cy="2044651"/>
          </a:xfrm>
          <a:prstGeom prst="rect">
            <a:avLst/>
          </a:prstGeom>
        </p:spPr>
      </p:pic>
      <p:sp>
        <p:nvSpPr>
          <p:cNvPr id="37" name="Arrow: Down 36">
            <a:extLst>
              <a:ext uri="{FF2B5EF4-FFF2-40B4-BE49-F238E27FC236}">
                <a16:creationId xmlns:a16="http://schemas.microsoft.com/office/drawing/2014/main" id="{2FC4D648-8FE3-4194-BD67-9DDC4AB30DF0}"/>
              </a:ext>
            </a:extLst>
          </p:cNvPr>
          <p:cNvSpPr/>
          <p:nvPr/>
        </p:nvSpPr>
        <p:spPr>
          <a:xfrm>
            <a:off x="1647742" y="2280701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DD3E1B-FD86-4940-83B8-AECE1A33A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96" y="3429000"/>
            <a:ext cx="3182100" cy="2451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BDDB17-4736-43C3-BFD9-D94645E06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063" y="1051377"/>
            <a:ext cx="3321903" cy="24801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80B0F5-0853-4425-9778-D858B62E9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380" y="1213169"/>
            <a:ext cx="4509978" cy="24285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23F5725-8372-41A7-B856-17D974072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355" y="1353277"/>
            <a:ext cx="401638" cy="102018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2D684D9-B74E-4930-A907-86A5557C7370}"/>
              </a:ext>
            </a:extLst>
          </p:cNvPr>
          <p:cNvSpPr txBox="1"/>
          <p:nvPr/>
        </p:nvSpPr>
        <p:spPr>
          <a:xfrm>
            <a:off x="7414592" y="3665689"/>
            <a:ext cx="4722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dirty="0">
                <a:solidFill>
                  <a:srgbClr val="0000CC"/>
                </a:solidFill>
                <a:effectLst/>
                <a:latin typeface="LMRoman10-Regular"/>
              </a:rPr>
              <a:t>Monte-Carlo (MC) simulations of two component model with phase fluctuations. </a:t>
            </a:r>
            <a:r>
              <a:rPr lang="en-US" altLang="zh-CN" dirty="0">
                <a:solidFill>
                  <a:srgbClr val="0000CC"/>
                </a:solidFill>
              </a:rPr>
              <a:t> 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D308DF-1741-416F-87F1-4087405D7FC9}"/>
              </a:ext>
            </a:extLst>
          </p:cNvPr>
          <p:cNvSpPr txBox="1"/>
          <p:nvPr/>
        </p:nvSpPr>
        <p:spPr>
          <a:xfrm>
            <a:off x="7627444" y="4623110"/>
            <a:ext cx="45099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Theoretical simulations are qualitatively consistent with the experimental observations of two transitions.</a:t>
            </a:r>
            <a:endParaRPr lang="zh-CN" alt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C34A7B-8D84-4BD9-A60F-6D4577D4F10F}"/>
              </a:ext>
            </a:extLst>
          </p:cNvPr>
          <p:cNvSpPr txBox="1"/>
          <p:nvPr/>
        </p:nvSpPr>
        <p:spPr>
          <a:xfrm>
            <a:off x="232970" y="3619522"/>
            <a:ext cx="348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spontaneous Nernst signal confirms Z2;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693293-5E8F-49A2-A912-67FF063CCDA4}"/>
              </a:ext>
            </a:extLst>
          </p:cNvPr>
          <p:cNvSpPr txBox="1"/>
          <p:nvPr/>
        </p:nvSpPr>
        <p:spPr>
          <a:xfrm>
            <a:off x="232970" y="4142742"/>
            <a:ext cx="3085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resistivity the superconducting transition. </a:t>
            </a:r>
            <a:endParaRPr lang="zh-CN" altLang="en-US" sz="1400" dirty="0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A52D61CC-A7FA-4195-AC5B-A7D8865941F8}"/>
              </a:ext>
            </a:extLst>
          </p:cNvPr>
          <p:cNvSpPr/>
          <p:nvPr/>
        </p:nvSpPr>
        <p:spPr>
          <a:xfrm>
            <a:off x="5564766" y="2203521"/>
            <a:ext cx="191978" cy="594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5B9A0066-4539-42B2-A8C1-75931DA990CA}"/>
              </a:ext>
            </a:extLst>
          </p:cNvPr>
          <p:cNvSpPr/>
          <p:nvPr/>
        </p:nvSpPr>
        <p:spPr>
          <a:xfrm>
            <a:off x="5255991" y="3418653"/>
            <a:ext cx="191978" cy="5943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7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9" grpId="0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" y="145163"/>
            <a:ext cx="8460981" cy="721961"/>
          </a:xfrm>
        </p:spPr>
        <p:txBody>
          <a:bodyPr/>
          <a:lstStyle/>
          <a:p>
            <a:pPr algn="ctr"/>
            <a:r>
              <a:rPr lang="en-US" altLang="zh-CN" sz="2800" b="1" dirty="0">
                <a:latin typeface="+mn-lt"/>
              </a:rPr>
              <a:t>Spontaneous Nernst and fluctuations above </a:t>
            </a:r>
            <a:r>
              <a:rPr lang="en-US" altLang="zh-CN" sz="2800" b="1" i="1" dirty="0">
                <a:latin typeface="+mn-lt"/>
              </a:rPr>
              <a:t>T</a:t>
            </a:r>
            <a:r>
              <a:rPr lang="en-US" altLang="zh-CN" sz="2800" b="1" baseline="-25000" dirty="0">
                <a:latin typeface="+mn-lt"/>
              </a:rPr>
              <a:t>c</a:t>
            </a:r>
            <a:r>
              <a:rPr lang="en-US" altLang="zh-CN" sz="2800" b="1" dirty="0">
                <a:latin typeface="+mn-lt"/>
              </a:rPr>
              <a:t> </a:t>
            </a:r>
            <a:endParaRPr lang="en-US" altLang="zh-CN" sz="2800" b="1" kern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16</a:t>
            </a:fld>
            <a:endParaRPr lang="en-CN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683DA0-5833-48A0-94B8-4CC58E65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06" y="1486919"/>
            <a:ext cx="2935705" cy="2044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5274B9-6B84-463E-8ACC-DDD555E16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817" y="1015055"/>
            <a:ext cx="7340544" cy="1820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05A2BC-084F-4FDF-AF98-57CF397B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816" y="2771583"/>
            <a:ext cx="7338395" cy="1856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FB251-1D0E-4D33-94F8-09F1A6FD1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473" y="4658279"/>
            <a:ext cx="7390738" cy="1789928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D318902B-8F2B-4F29-831D-AF9DD0CFF66F}"/>
              </a:ext>
            </a:extLst>
          </p:cNvPr>
          <p:cNvSpPr/>
          <p:nvPr/>
        </p:nvSpPr>
        <p:spPr>
          <a:xfrm>
            <a:off x="944052" y="1193385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B363B45-ED7B-40D1-990C-699AE6B2D6FB}"/>
              </a:ext>
            </a:extLst>
          </p:cNvPr>
          <p:cNvSpPr/>
          <p:nvPr/>
        </p:nvSpPr>
        <p:spPr>
          <a:xfrm>
            <a:off x="1692800" y="1193385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063EFA2-7E1F-4025-8F88-C3665E1E6795}"/>
              </a:ext>
            </a:extLst>
          </p:cNvPr>
          <p:cNvSpPr/>
          <p:nvPr/>
        </p:nvSpPr>
        <p:spPr>
          <a:xfrm>
            <a:off x="2403779" y="1193385"/>
            <a:ext cx="75538" cy="2935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019B6-DC84-4DC6-88D1-591B6EA211E6}"/>
              </a:ext>
            </a:extLst>
          </p:cNvPr>
          <p:cNvSpPr txBox="1"/>
          <p:nvPr/>
        </p:nvSpPr>
        <p:spPr>
          <a:xfrm>
            <a:off x="53401" y="3712662"/>
            <a:ext cx="3122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altLang="zh-CN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BKFA without BTRS state spontaneous Nernst signal is absent and superconducting fluctuations are weak.</a:t>
            </a:r>
            <a:endParaRPr lang="zh-CN" alt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311FFE-64FC-42A2-8903-E8B77A37D00E}"/>
              </a:ext>
            </a:extLst>
          </p:cNvPr>
          <p:cNvSpPr txBox="1"/>
          <p:nvPr/>
        </p:nvSpPr>
        <p:spPr>
          <a:xfrm>
            <a:off x="107798" y="5010862"/>
            <a:ext cx="3321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superconducting fluctuations in the samples with BTRS state!</a:t>
            </a:r>
            <a:endParaRPr lang="zh-CN" altLang="en-US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97C3AF9-1EFF-4D9F-B72F-84BDEAF56DB1}"/>
              </a:ext>
            </a:extLst>
          </p:cNvPr>
          <p:cNvSpPr/>
          <p:nvPr/>
        </p:nvSpPr>
        <p:spPr>
          <a:xfrm>
            <a:off x="7581971" y="6413544"/>
            <a:ext cx="3624349" cy="295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100" dirty="0"/>
              <a:t>V. </a:t>
            </a:r>
            <a:r>
              <a:rPr lang="en-US" sz="1100" dirty="0" err="1"/>
              <a:t>Grinenko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en-US" sz="1100" b="1" dirty="0"/>
              <a:t> </a:t>
            </a:r>
            <a:r>
              <a:rPr lang="fr-FR" sz="1100" i="1" dirty="0"/>
              <a:t>Nat. Phys.</a:t>
            </a:r>
            <a:r>
              <a:rPr lang="fr-FR" sz="1100" dirty="0"/>
              <a:t> </a:t>
            </a:r>
            <a:r>
              <a:rPr lang="fr-FR" sz="1100" b="1" dirty="0"/>
              <a:t>17, </a:t>
            </a:r>
            <a:r>
              <a:rPr lang="fr-FR" sz="1100" dirty="0"/>
              <a:t>1254–1259 (2021).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55064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1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01" y="145163"/>
            <a:ext cx="8460981" cy="721961"/>
          </a:xfrm>
        </p:spPr>
        <p:txBody>
          <a:bodyPr/>
          <a:lstStyle/>
          <a:p>
            <a:pPr algn="ctr"/>
            <a:r>
              <a:rPr lang="en-US" altLang="zh-CN" sz="2400" dirty="0">
                <a:latin typeface="+mn-lt"/>
              </a:rPr>
              <a:t>Conclusions: the phase diagram of the sample with a possible quartic metal phase</a:t>
            </a:r>
            <a:endParaRPr lang="en-US" altLang="zh-CN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17</a:t>
            </a:fld>
            <a:endParaRPr lang="en-C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EB686-A7E8-4459-A8D2-6B85A4442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3" y="3429000"/>
            <a:ext cx="2309854" cy="2334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4622D-014B-41B1-8C9A-BD8A1EC8F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91" y="1044422"/>
            <a:ext cx="2398362" cy="22388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9548FE-135F-41D1-8EC0-2C17A13D5F77}"/>
              </a:ext>
            </a:extLst>
          </p:cNvPr>
          <p:cNvSpPr txBox="1"/>
          <p:nvPr/>
        </p:nvSpPr>
        <p:spPr>
          <a:xfrm>
            <a:off x="1890305" y="344094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C00000"/>
                </a:solidFill>
              </a:rPr>
              <a:t>T</a:t>
            </a:r>
            <a:r>
              <a:rPr lang="de-DE" b="1" baseline="-25000" dirty="0">
                <a:solidFill>
                  <a:srgbClr val="C00000"/>
                </a:solidFill>
              </a:rPr>
              <a:t>BTRS </a:t>
            </a:r>
            <a:r>
              <a:rPr lang="de-DE" b="1" dirty="0">
                <a:solidFill>
                  <a:srgbClr val="C00000"/>
                </a:solidFill>
              </a:rPr>
              <a:t>&gt; </a:t>
            </a:r>
            <a:r>
              <a:rPr lang="de-DE" b="1" i="1" dirty="0">
                <a:solidFill>
                  <a:srgbClr val="C00000"/>
                </a:solidFill>
              </a:rPr>
              <a:t>T</a:t>
            </a:r>
            <a:r>
              <a:rPr lang="de-DE" b="1" baseline="-25000" dirty="0">
                <a:solidFill>
                  <a:srgbClr val="C00000"/>
                </a:solidFill>
              </a:rPr>
              <a:t>c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51628-96BC-4118-871B-E0D3FF9FCE22}"/>
              </a:ext>
            </a:extLst>
          </p:cNvPr>
          <p:cNvSpPr txBox="1"/>
          <p:nvPr/>
        </p:nvSpPr>
        <p:spPr>
          <a:xfrm>
            <a:off x="1489514" y="1031697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rgbClr val="C00000"/>
                </a:solidFill>
              </a:rPr>
              <a:t>T</a:t>
            </a:r>
            <a:r>
              <a:rPr lang="de-DE" b="1" baseline="-25000" dirty="0">
                <a:solidFill>
                  <a:srgbClr val="C00000"/>
                </a:solidFill>
              </a:rPr>
              <a:t>BTRS</a:t>
            </a:r>
            <a:r>
              <a:rPr lang="en-DE" b="1" dirty="0">
                <a:solidFill>
                  <a:srgbClr val="C00000"/>
                </a:solidFill>
              </a:rPr>
              <a:t>≤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i="1" dirty="0">
                <a:solidFill>
                  <a:srgbClr val="C00000"/>
                </a:solidFill>
              </a:rPr>
              <a:t>T</a:t>
            </a:r>
            <a:r>
              <a:rPr lang="de-DE" b="1" baseline="-25000" dirty="0">
                <a:solidFill>
                  <a:srgbClr val="C00000"/>
                </a:solidFill>
              </a:rPr>
              <a:t>c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65042338-0DD5-46A9-AE1D-BACAAA52F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446" y="1044400"/>
            <a:ext cx="4410911" cy="48949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5FDF97-55E0-405E-AD13-8C3273EB7D5F}"/>
              </a:ext>
            </a:extLst>
          </p:cNvPr>
          <p:cNvSpPr/>
          <p:nvPr/>
        </p:nvSpPr>
        <p:spPr>
          <a:xfrm>
            <a:off x="7736557" y="5012807"/>
            <a:ext cx="3793405" cy="1267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Grinenko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en-US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Phys. Rev. B </a:t>
            </a:r>
            <a:r>
              <a: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214511 (2017).</a:t>
            </a:r>
          </a:p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Grinenko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 </a:t>
            </a:r>
            <a:r>
              <a:rPr lang="en-US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 789 - 794 (2020).</a:t>
            </a:r>
          </a:p>
          <a:p>
            <a:pPr algn="just">
              <a:lnSpc>
                <a:spcPct val="130000"/>
              </a:lnSpc>
            </a:pP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Grinenko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fr-FR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17, </a:t>
            </a:r>
            <a:r>
              <a:rPr lang="fr-FR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1254–1259 (2021).</a:t>
            </a:r>
          </a:p>
          <a:p>
            <a:pPr algn="just">
              <a:lnSpc>
                <a:spcPct val="130000"/>
              </a:lnSpc>
            </a:pPr>
            <a:r>
              <a:rPr lang="en-US" altLang="zh-CN" sz="12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Y. Iguchi </a:t>
            </a:r>
            <a:r>
              <a:rPr lang="en-US" altLang="zh-CN" sz="12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US" altLang="zh-CN" sz="1200" b="1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380</a:t>
            </a:r>
            <a:r>
              <a:rPr lang="en-US" altLang="zh-CN" sz="12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,1244-1247(2023)</a:t>
            </a:r>
            <a:endParaRPr lang="fr-FR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1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Shipulin</a:t>
            </a:r>
            <a:r>
              <a:rPr lang="en-US" altLang="zh-CN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altLang="zh-CN" sz="12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200" b="0" i="1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 Commun</a:t>
            </a:r>
            <a:r>
              <a:rPr lang="fr-FR" altLang="zh-CN" sz="12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200" b="1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fr-FR" altLang="zh-CN" sz="1200" b="0" i="0" dirty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6734 (2023).</a:t>
            </a:r>
            <a:endParaRPr lang="en-US" altLang="zh-CN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132121-E7E3-4A5F-876A-D10EB9FDEF8E}"/>
              </a:ext>
            </a:extLst>
          </p:cNvPr>
          <p:cNvSpPr/>
          <p:nvPr/>
        </p:nvSpPr>
        <p:spPr>
          <a:xfrm>
            <a:off x="7293328" y="1275045"/>
            <a:ext cx="479435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A new state appear from incoherent Cooper pairs at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baseline="30000" dirty="0"/>
              <a:t>Z2</a:t>
            </a:r>
            <a:r>
              <a:rPr lang="en-US" sz="1600" dirty="0"/>
              <a:t> &gt;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dirty="0"/>
              <a:t> which is a </a:t>
            </a:r>
            <a:r>
              <a:rPr lang="en-US" sz="1600" b="1" dirty="0"/>
              <a:t>bound state of four fermions </a:t>
            </a:r>
            <a:r>
              <a:rPr lang="en-DE" sz="1600" b="1" dirty="0"/>
              <a:t>–</a:t>
            </a:r>
            <a:r>
              <a:rPr lang="en-US" sz="1600" b="1" dirty="0"/>
              <a:t> correlated state of </a:t>
            </a:r>
            <a:r>
              <a:rPr lang="en-US" sz="1600" i="1" dirty="0">
                <a:solidFill>
                  <a:srgbClr val="CC0000"/>
                </a:solidFill>
              </a:rPr>
              <a:t>pairs of </a:t>
            </a:r>
            <a:r>
              <a:rPr lang="en-US" sz="1600" i="1" dirty="0">
                <a:solidFill>
                  <a:srgbClr val="C00000"/>
                </a:solidFill>
              </a:rPr>
              <a:t>Cooper pairs.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At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baseline="30000" dirty="0"/>
              <a:t>Z2</a:t>
            </a:r>
            <a:r>
              <a:rPr lang="en-US" sz="1600" dirty="0"/>
              <a:t> we observe </a:t>
            </a:r>
            <a:r>
              <a:rPr lang="en-US" sz="1600" b="1" dirty="0"/>
              <a:t>increased muon spin relaxation rate </a:t>
            </a:r>
            <a:r>
              <a:rPr lang="en-US" sz="1600" dirty="0"/>
              <a:t>and </a:t>
            </a:r>
            <a:r>
              <a:rPr lang="en-US" altLang="zh-CN" sz="1600" b="1" dirty="0"/>
              <a:t>spontaneous Nernst </a:t>
            </a:r>
            <a:r>
              <a:rPr lang="en-US" altLang="zh-CN" sz="1600" dirty="0"/>
              <a:t>effect </a:t>
            </a:r>
            <a:r>
              <a:rPr lang="en-US" sz="1600" dirty="0"/>
              <a:t>as well </a:t>
            </a:r>
            <a:r>
              <a:rPr lang="en-US" sz="1600" b="1" dirty="0"/>
              <a:t>thermodynamic signatures</a:t>
            </a:r>
            <a:r>
              <a:rPr lang="en-US" sz="1600" dirty="0"/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A lack of the Meissner effect and finite resistance at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baseline="30000" dirty="0"/>
              <a:t>Z2</a:t>
            </a:r>
            <a:r>
              <a:rPr lang="en-US" sz="1600" dirty="0"/>
              <a:t> indicate absence of coherent Cooper pairs.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/>
              <a:t>Preformed Cooper pair exist above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baseline="30000" dirty="0"/>
              <a:t>Z2</a:t>
            </a:r>
            <a:r>
              <a:rPr lang="en-US" sz="1600" dirty="0"/>
              <a:t> up to </a:t>
            </a:r>
            <a:r>
              <a:rPr lang="en-US" sz="1600" i="1" dirty="0"/>
              <a:t>T</a:t>
            </a:r>
            <a:r>
              <a:rPr lang="en-US" sz="1600" dirty="0"/>
              <a:t> ~ 2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dirty="0"/>
              <a:t> as evidenced by the observation of the field-dependent Nernst effect and by deviation of the resistivity from the high-temperature behavior.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FFDF2A-2560-4E13-93A5-E190786339F9}"/>
              </a:ext>
            </a:extLst>
          </p:cNvPr>
          <p:cNvSpPr txBox="1"/>
          <p:nvPr/>
        </p:nvSpPr>
        <p:spPr>
          <a:xfrm>
            <a:off x="8886902" y="85973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Conclusions: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2A9A2-1610-4685-9842-715ED3A9D26D}"/>
              </a:ext>
            </a:extLst>
          </p:cNvPr>
          <p:cNvSpPr txBox="1"/>
          <p:nvPr/>
        </p:nvSpPr>
        <p:spPr>
          <a:xfrm>
            <a:off x="117224" y="5813578"/>
            <a:ext cx="2555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Fluctuations suppress faster a continuous U(1) than discreet Z2 symmetry. </a:t>
            </a:r>
          </a:p>
        </p:txBody>
      </p:sp>
    </p:spTree>
    <p:extLst>
      <p:ext uri="{BB962C8B-B14F-4D97-AF65-F5344CB8AC3E}">
        <p14:creationId xmlns:p14="http://schemas.microsoft.com/office/powerpoint/2010/main" val="24527935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52" y="193565"/>
            <a:ext cx="8095552" cy="601365"/>
          </a:xfrm>
        </p:spPr>
        <p:txBody>
          <a:bodyPr/>
          <a:lstStyle/>
          <a:p>
            <a:r>
              <a:rPr lang="el-GR" altLang="zh-CN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as the most sensitive bulk magnetic probe: </a:t>
            </a:r>
            <a:endParaRPr lang="zh-CN" alt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DF914-6848-458D-90F2-FA2A7028AB88}"/>
              </a:ext>
            </a:extLst>
          </p:cNvPr>
          <p:cNvSpPr txBox="1"/>
          <p:nvPr/>
        </p:nvSpPr>
        <p:spPr>
          <a:xfrm>
            <a:off x="276352" y="1861601"/>
            <a:ext cx="8095552" cy="374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Discovery of BTRS superconductivity in iron-based superconductors with average spontaneous magnetic fields ~ 0.1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Oe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superconducting and BTRS transition under uniaxial strain in Sr</a:t>
            </a:r>
            <a:r>
              <a:rPr lang="en-US" altLang="zh-CN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 induced spin density wave (SDW) with magnetic moment ~ 0.1</a:t>
            </a:r>
            <a:r>
              <a:rPr lang="el-GR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altLang="zh-CN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 superconductivity under hydrostatic pressure.</a:t>
            </a:r>
            <a:endParaRPr lang="en-US" altLang="zh-CN" dirty="0">
              <a:solidFill>
                <a:srgbClr val="A50021"/>
              </a:solidFill>
            </a:endParaRPr>
          </a:p>
          <a:p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7E047-1D57-4E33-AC79-D1598D56CB9A}"/>
              </a:ext>
            </a:extLst>
          </p:cNvPr>
          <p:cNvSpPr txBox="1"/>
          <p:nvPr/>
        </p:nvSpPr>
        <p:spPr>
          <a:xfrm>
            <a:off x="8717280" y="1073427"/>
            <a:ext cx="31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8000"/>
                </a:solidFill>
              </a:rPr>
              <a:t>The main collaborators at PSI: </a:t>
            </a:r>
            <a:endParaRPr lang="zh-CN" altLang="en-US" i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6D2426-5040-4FDE-955A-3211E1FE9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093" y="1519279"/>
            <a:ext cx="1012854" cy="9708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3C136-EE1B-43DC-9454-4C3EB81287B7}"/>
              </a:ext>
            </a:extLst>
          </p:cNvPr>
          <p:cNvSpPr txBox="1"/>
          <p:nvPr/>
        </p:nvSpPr>
        <p:spPr>
          <a:xfrm>
            <a:off x="8717280" y="2526526"/>
            <a:ext cx="15544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1200" b="1" dirty="0">
                <a:solidFill>
                  <a:srgbClr val="A20000"/>
                </a:solidFill>
                <a:cs typeface="Arial" panose="020B0604020202020204" pitchFamily="34" charset="0"/>
              </a:rPr>
              <a:t>Hubertus </a:t>
            </a:r>
            <a:r>
              <a:rPr lang="en-US" altLang="zh-CN" sz="1200" b="1" dirty="0" err="1">
                <a:solidFill>
                  <a:srgbClr val="A20000"/>
                </a:solidFill>
                <a:cs typeface="Arial" panose="020B0604020202020204" pitchFamily="34" charset="0"/>
              </a:rPr>
              <a:t>Luetkens</a:t>
            </a:r>
            <a:endParaRPr lang="en-US" altLang="zh-CN" sz="1200" dirty="0"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710FB1-A198-4A82-BB77-33192D50F503}"/>
              </a:ext>
            </a:extLst>
          </p:cNvPr>
          <p:cNvSpPr/>
          <p:nvPr/>
        </p:nvSpPr>
        <p:spPr>
          <a:xfrm>
            <a:off x="10419318" y="2526525"/>
            <a:ext cx="16507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200" b="1" dirty="0" err="1">
                <a:solidFill>
                  <a:srgbClr val="A50021"/>
                </a:solidFill>
              </a:rPr>
              <a:t>Rustem</a:t>
            </a:r>
            <a:r>
              <a:rPr lang="en-US" sz="1200" b="1" dirty="0">
                <a:solidFill>
                  <a:srgbClr val="A50021"/>
                </a:solidFill>
              </a:rPr>
              <a:t> </a:t>
            </a:r>
            <a:r>
              <a:rPr lang="en-US" sz="1200" b="1" dirty="0" err="1">
                <a:solidFill>
                  <a:srgbClr val="A50021"/>
                </a:solidFill>
              </a:rPr>
              <a:t>Khasanov</a:t>
            </a:r>
            <a:endParaRPr lang="de-CH" sz="1200" b="1" kern="0" dirty="0">
              <a:solidFill>
                <a:srgbClr val="A50021"/>
              </a:solidFill>
            </a:endParaRPr>
          </a:p>
        </p:txBody>
      </p:sp>
      <p:pic>
        <p:nvPicPr>
          <p:cNvPr id="11" name="Picture 4" descr="https://cdn.eventsforce.net/files/ef-q5vmtsq56tk6/website/151/khasanov.jpg">
            <a:extLst>
              <a:ext uri="{FF2B5EF4-FFF2-40B4-BE49-F238E27FC236}">
                <a16:creationId xmlns:a16="http://schemas.microsoft.com/office/drawing/2014/main" id="{ACAE1B1B-4FD3-4AC0-8D30-29C9233C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724" y="1477633"/>
            <a:ext cx="723195" cy="101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7342F1-B0F4-4146-9C3B-ACAF3160CB06}"/>
              </a:ext>
            </a:extLst>
          </p:cNvPr>
          <p:cNvSpPr txBox="1"/>
          <p:nvPr/>
        </p:nvSpPr>
        <p:spPr>
          <a:xfrm>
            <a:off x="8632810" y="3004708"/>
            <a:ext cx="3499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i="1" dirty="0">
                <a:solidFill>
                  <a:srgbClr val="008000"/>
                </a:solidFill>
              </a:rPr>
              <a:t>The main participants in the projects:</a:t>
            </a:r>
            <a:endParaRPr lang="zh-CN" altLang="en-US" sz="1600" i="1" dirty="0">
              <a:solidFill>
                <a:srgbClr val="008000"/>
              </a:solidFill>
            </a:endParaRPr>
          </a:p>
        </p:txBody>
      </p:sp>
      <p:pic>
        <p:nvPicPr>
          <p:cNvPr id="13" name="Picture 4" descr="Prof. KlauÃ">
            <a:extLst>
              <a:ext uri="{FF2B5EF4-FFF2-40B4-BE49-F238E27FC236}">
                <a16:creationId xmlns:a16="http://schemas.microsoft.com/office/drawing/2014/main" id="{5B10166E-0DFD-4D16-A01A-8262426D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44" y="3429000"/>
            <a:ext cx="664315" cy="10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2C223-BB43-4BBB-8446-6B6EAB21AFC6}"/>
              </a:ext>
            </a:extLst>
          </p:cNvPr>
          <p:cNvSpPr txBox="1"/>
          <p:nvPr/>
        </p:nvSpPr>
        <p:spPr>
          <a:xfrm>
            <a:off x="8454755" y="4487687"/>
            <a:ext cx="1767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Hans-Henning </a:t>
            </a:r>
            <a:r>
              <a:rPr lang="en-US" altLang="zh-CN" sz="1200" b="1" dirty="0" err="1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Klauss</a:t>
            </a:r>
            <a:r>
              <a:rPr lang="en-US" altLang="zh-CN" sz="1200" b="1" dirty="0">
                <a:solidFill>
                  <a:srgbClr val="A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TU Dresden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BC603B-F509-44C8-80D8-C7960C15E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343" y="5096417"/>
            <a:ext cx="845069" cy="964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E00EB1-C6D1-44C8-9A9D-D0A3431E1AD8}"/>
              </a:ext>
            </a:extLst>
          </p:cNvPr>
          <p:cNvSpPr/>
          <p:nvPr/>
        </p:nvSpPr>
        <p:spPr>
          <a:xfrm>
            <a:off x="10519644" y="6093777"/>
            <a:ext cx="1612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CH" sz="12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Shreenanda</a:t>
            </a:r>
            <a:r>
              <a:rPr lang="de-CH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Ghosh</a:t>
            </a:r>
          </a:p>
          <a:p>
            <a:pPr algn="ctr"/>
            <a:r>
              <a:rPr lang="en-US" altLang="zh-CN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Johns Hopkins University</a:t>
            </a:r>
            <a:endParaRPr lang="en-US" altLang="zh-CN" sz="12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de-DE" sz="12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486155-3CF5-45CC-85DA-6DDDD33863A0}"/>
              </a:ext>
            </a:extLst>
          </p:cNvPr>
          <p:cNvSpPr/>
          <p:nvPr/>
        </p:nvSpPr>
        <p:spPr>
          <a:xfrm>
            <a:off x="8371904" y="6093777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Clifford W. Hicks</a:t>
            </a:r>
          </a:p>
          <a:p>
            <a:pPr algn="ctr"/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University of Birmingham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" descr="Hicks, Clifford">
            <a:extLst>
              <a:ext uri="{FF2B5EF4-FFF2-40B4-BE49-F238E27FC236}">
                <a16:creationId xmlns:a16="http://schemas.microsoft.com/office/drawing/2014/main" id="{D6E06851-E610-474F-9760-5C0C2A4C4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44" y="5047954"/>
            <a:ext cx="845069" cy="10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1A09218-3922-4CCD-9A9E-4C02B6BBF4C0}"/>
              </a:ext>
            </a:extLst>
          </p:cNvPr>
          <p:cNvSpPr txBox="1"/>
          <p:nvPr/>
        </p:nvSpPr>
        <p:spPr>
          <a:xfrm>
            <a:off x="4512733" y="2521517"/>
            <a:ext cx="3683001" cy="547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V. Grinenko et al., Phys. Rev. B 95, 214511 (2017).</a:t>
            </a:r>
          </a:p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V. Grinenko et al.,  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 16, 789 - 794 (2020).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4A137-6632-43AB-A956-3E888DF7E88E}"/>
              </a:ext>
            </a:extLst>
          </p:cNvPr>
          <p:cNvSpPr txBox="1"/>
          <p:nvPr/>
        </p:nvSpPr>
        <p:spPr>
          <a:xfrm>
            <a:off x="4324128" y="4251984"/>
            <a:ext cx="37167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V. Grinenko et al., </a:t>
            </a:r>
            <a:r>
              <a:rPr lang="en-US" altLang="zh-CN" sz="1100" i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Nat. Phys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 </a:t>
            </a:r>
            <a:r>
              <a:rPr lang="en-US" altLang="zh-CN" sz="1100" b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17, 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748–754 (2021).</a:t>
            </a:r>
            <a:endParaRPr lang="en-US" altLang="zh-CN" sz="11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8857B2-34AE-4D28-8589-BAB0498798F3}"/>
              </a:ext>
            </a:extLst>
          </p:cNvPr>
          <p:cNvSpPr txBox="1"/>
          <p:nvPr/>
        </p:nvSpPr>
        <p:spPr>
          <a:xfrm>
            <a:off x="4547569" y="5369454"/>
            <a:ext cx="32648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V. Grinenko et al., </a:t>
            </a:r>
            <a:r>
              <a:rPr lang="fr-FR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 Commun</a:t>
            </a:r>
            <a:r>
              <a:rPr lang="fr-FR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</a:t>
            </a:r>
            <a:r>
              <a:rPr lang="fr-FR" altLang="zh-CN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lang="fr-FR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3920 (2021).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BC48EC-F586-4095-9E93-BDEEDD137224}"/>
              </a:ext>
            </a:extLst>
          </p:cNvPr>
          <p:cNvSpPr txBox="1"/>
          <p:nvPr/>
        </p:nvSpPr>
        <p:spPr>
          <a:xfrm>
            <a:off x="10222595" y="4503075"/>
            <a:ext cx="20084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Manfred </a:t>
            </a:r>
            <a:r>
              <a:rPr lang="en-US" altLang="zh-CN" sz="11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Sigrist</a:t>
            </a:r>
            <a:r>
              <a:rPr lang="de-DE" altLang="zh-CN" sz="1100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altLang="zh-CN" sz="1100" i="1" dirty="0">
                <a:latin typeface="Arial" panose="020B0604020202020204" pitchFamily="34" charset="0"/>
                <a:cs typeface="Arial" panose="020B0604020202020204" pitchFamily="34" charset="0"/>
              </a:rPr>
              <a:t>ETH </a:t>
            </a:r>
            <a:r>
              <a:rPr lang="de-DE" altLang="zh-CN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Zurich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Prof. Dr.  Manfred Sigrist">
            <a:extLst>
              <a:ext uri="{FF2B5EF4-FFF2-40B4-BE49-F238E27FC236}">
                <a16:creationId xmlns:a16="http://schemas.microsoft.com/office/drawing/2014/main" id="{5F51C0F8-B75B-4C74-BA23-4AC72863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794" y="3394139"/>
            <a:ext cx="779053" cy="10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0512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52" y="193565"/>
            <a:ext cx="8095552" cy="601365"/>
          </a:xfrm>
        </p:spPr>
        <p:txBody>
          <a:bodyPr/>
          <a:lstStyle/>
          <a:p>
            <a:r>
              <a:rPr lang="de-DE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zh-CN" alt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96096A9-6DEA-45E8-819A-65795D73F829}"/>
              </a:ext>
            </a:extLst>
          </p:cNvPr>
          <p:cNvSpPr txBox="1">
            <a:spLocks/>
          </p:cNvSpPr>
          <p:nvPr/>
        </p:nvSpPr>
        <p:spPr bwMode="auto">
          <a:xfrm>
            <a:off x="1524000" y="1173357"/>
            <a:ext cx="9144000" cy="95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90800" rIns="91440" bIns="190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2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b="1" kern="0" dirty="0"/>
              <a:t>Is Sr</a:t>
            </a:r>
            <a:r>
              <a:rPr lang="en-US" sz="3200" b="1" kern="0" baseline="-25000" dirty="0"/>
              <a:t>2</a:t>
            </a:r>
            <a:r>
              <a:rPr lang="en-US" sz="3200" b="1" kern="0" dirty="0"/>
              <a:t>RuO</a:t>
            </a:r>
            <a:r>
              <a:rPr lang="en-US" sz="3200" b="1" kern="0" baseline="-25000" dirty="0"/>
              <a:t>4</a:t>
            </a:r>
            <a:r>
              <a:rPr lang="en-US" sz="3200" b="1" kern="0" dirty="0"/>
              <a:t> a chiral (</a:t>
            </a:r>
            <a:r>
              <a:rPr lang="el-GR" sz="3200" b="1" i="1" kern="0" dirty="0"/>
              <a:t>Δ</a:t>
            </a:r>
            <a:r>
              <a:rPr lang="en-US" sz="3200" b="1" kern="0" baseline="-25000" dirty="0"/>
              <a:t>x </a:t>
            </a:r>
            <a:r>
              <a:rPr lang="en-DE" sz="3200" b="1" kern="0" dirty="0"/>
              <a:t>±</a:t>
            </a:r>
            <a:r>
              <a:rPr lang="en-US" sz="3200" b="1" kern="0" dirty="0"/>
              <a:t> </a:t>
            </a:r>
            <a:r>
              <a:rPr lang="en-US" sz="3200" b="1" kern="0" dirty="0" err="1"/>
              <a:t>i</a:t>
            </a:r>
            <a:r>
              <a:rPr lang="el-GR" sz="3200" b="1" i="1" kern="0" dirty="0"/>
              <a:t>Δ</a:t>
            </a:r>
            <a:r>
              <a:rPr lang="en-US" sz="3200" b="1" kern="0" baseline="-25000" dirty="0"/>
              <a:t>y</a:t>
            </a:r>
            <a:r>
              <a:rPr lang="en-US" sz="3200" b="1" kern="0" dirty="0"/>
              <a:t>) superconductor?</a:t>
            </a:r>
          </a:p>
          <a:p>
            <a:pPr marL="0" indent="0" algn="ctr">
              <a:buNone/>
            </a:pPr>
            <a:endParaRPr lang="en-US" sz="3200" b="1" kern="0" dirty="0"/>
          </a:p>
          <a:p>
            <a:pPr marL="0" indent="0">
              <a:buNone/>
            </a:pPr>
            <a:br>
              <a:rPr lang="en-US" kern="0" dirty="0"/>
            </a:br>
            <a:endParaRPr lang="en-US" sz="2000" kern="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D40D37B-0803-47DE-9A89-EC25CA853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507" y="2123923"/>
            <a:ext cx="4013628" cy="36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54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52" y="193565"/>
            <a:ext cx="8095552" cy="601365"/>
          </a:xfrm>
        </p:spPr>
        <p:txBody>
          <a:bodyPr/>
          <a:lstStyle/>
          <a:p>
            <a:r>
              <a:rPr lang="el-GR" altLang="zh-CN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as the most sensitive bulk magnetic probe: </a:t>
            </a:r>
            <a:endParaRPr lang="zh-CN" alt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DF914-6848-458D-90F2-FA2A7028AB88}"/>
              </a:ext>
            </a:extLst>
          </p:cNvPr>
          <p:cNvSpPr txBox="1"/>
          <p:nvPr/>
        </p:nvSpPr>
        <p:spPr>
          <a:xfrm>
            <a:off x="276352" y="1861601"/>
            <a:ext cx="11271568" cy="389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Discovery of BTRS superconductivity in iron-based superconductors with average spontaneous magnetic fields ~ 0.1 </a:t>
            </a:r>
            <a:r>
              <a:rPr lang="en-US" altLang="zh-CN" b="1" dirty="0" err="1">
                <a:latin typeface="Arial" panose="020B0604020202020204" pitchFamily="34" charset="0"/>
                <a:cs typeface="Arial" panose="020B0604020202020204" pitchFamily="34" charset="0"/>
              </a:rPr>
              <a:t>Oe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Split superconducting and BTRS transition under uniaxial strain in Sr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Strain induced spin density wave (SDW) with magnetic moment ~ 0.1</a:t>
            </a:r>
            <a:r>
              <a:rPr lang="el-GR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BTRS superconductivity under hydrostatic pressure.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A09218-3922-4CCD-9A9E-4C02B6BBF4C0}"/>
              </a:ext>
            </a:extLst>
          </p:cNvPr>
          <p:cNvSpPr txBox="1"/>
          <p:nvPr/>
        </p:nvSpPr>
        <p:spPr>
          <a:xfrm>
            <a:off x="4508596" y="2332255"/>
            <a:ext cx="4498865" cy="1507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V. Grinenko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., Phys. Rev. B 95, 214511 (2017).</a:t>
            </a:r>
          </a:p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V. Grinenko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.,  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 16, 789 - 794 (2020).</a:t>
            </a:r>
          </a:p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V. Grinenko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fr-F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17, </a:t>
            </a:r>
            <a:r>
              <a:rPr lang="fr-F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1254–1259 (2021).</a:t>
            </a:r>
          </a:p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Y. Iguchi 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US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380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,1244-1247(2023)</a:t>
            </a:r>
            <a:endParaRPr lang="fr-FR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Shipulin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Nat Commun</a:t>
            </a:r>
            <a:r>
              <a:rPr lang="fr-F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altLang="zh-CN" sz="12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fr-FR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6734 (2023).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4A137-6632-43AB-A956-3E888DF7E88E}"/>
              </a:ext>
            </a:extLst>
          </p:cNvPr>
          <p:cNvSpPr txBox="1"/>
          <p:nvPr/>
        </p:nvSpPr>
        <p:spPr>
          <a:xfrm>
            <a:off x="4282640" y="4669780"/>
            <a:ext cx="37167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V. Grinenko </a:t>
            </a:r>
            <a:r>
              <a:rPr lang="en-US" altLang="zh-CN" sz="1100" i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al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., </a:t>
            </a:r>
            <a:r>
              <a:rPr lang="en-US" altLang="zh-CN" sz="1100" i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Nat. Phys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 </a:t>
            </a:r>
            <a:r>
              <a:rPr lang="en-US" altLang="zh-CN" sz="1100" b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17, 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748–754 (2021).</a:t>
            </a:r>
            <a:endParaRPr lang="en-US" altLang="zh-CN" sz="11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8857B2-34AE-4D28-8589-BAB0498798F3}"/>
              </a:ext>
            </a:extLst>
          </p:cNvPr>
          <p:cNvSpPr txBox="1"/>
          <p:nvPr/>
        </p:nvSpPr>
        <p:spPr>
          <a:xfrm>
            <a:off x="4508596" y="5410636"/>
            <a:ext cx="32648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V. Grinenko </a:t>
            </a:r>
            <a:r>
              <a:rPr lang="en-US" altLang="zh-CN" sz="1100" i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et al., </a:t>
            </a:r>
            <a:r>
              <a:rPr lang="fr-FR" altLang="zh-CN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 Commun</a:t>
            </a:r>
            <a:r>
              <a:rPr lang="fr-FR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 </a:t>
            </a:r>
            <a:r>
              <a:rPr lang="fr-FR" altLang="zh-CN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</a:t>
            </a:r>
            <a:r>
              <a:rPr lang="fr-FR" altLang="zh-CN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3920 (2021).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9E2C8A-A3D5-4827-A2E4-4EB89046999F}"/>
              </a:ext>
            </a:extLst>
          </p:cNvPr>
          <p:cNvSpPr/>
          <p:nvPr/>
        </p:nvSpPr>
        <p:spPr>
          <a:xfrm>
            <a:off x="144814" y="1725361"/>
            <a:ext cx="11622397" cy="1948789"/>
          </a:xfrm>
          <a:prstGeom prst="rect">
            <a:avLst/>
          </a:prstGeom>
          <a:noFill/>
          <a:ln w="34925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783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193565"/>
            <a:ext cx="9806896" cy="601365"/>
          </a:xfrm>
        </p:spPr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zh-CN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is multiband superconductor</a:t>
            </a:r>
            <a:endParaRPr lang="zh-CN" alt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B470FE-8590-45F7-88B9-A042DBDB8A9F}"/>
              </a:ext>
            </a:extLst>
          </p:cNvPr>
          <p:cNvSpPr txBox="1">
            <a:spLocks/>
          </p:cNvSpPr>
          <p:nvPr/>
        </p:nvSpPr>
        <p:spPr>
          <a:xfrm>
            <a:off x="87796" y="6324864"/>
            <a:ext cx="11411778" cy="67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dirty="0">
                <a:solidFill>
                  <a:srgbClr val="C00000"/>
                </a:solidFill>
              </a:rPr>
              <a:t>Sr</a:t>
            </a:r>
            <a:r>
              <a:rPr lang="en-US" sz="1600" b="1" baseline="-25000" dirty="0">
                <a:solidFill>
                  <a:srgbClr val="C00000"/>
                </a:solidFill>
              </a:rPr>
              <a:t>2</a:t>
            </a:r>
            <a:r>
              <a:rPr lang="en-US" sz="1600" b="1" dirty="0">
                <a:solidFill>
                  <a:srgbClr val="C00000"/>
                </a:solidFill>
              </a:rPr>
              <a:t>RuO</a:t>
            </a:r>
            <a:r>
              <a:rPr lang="en-US" sz="1600" b="1" baseline="-25000" dirty="0">
                <a:solidFill>
                  <a:srgbClr val="C00000"/>
                </a:solidFill>
              </a:rPr>
              <a:t>4</a:t>
            </a:r>
            <a:r>
              <a:rPr lang="en-US" sz="1600" b="1" dirty="0">
                <a:solidFill>
                  <a:srgbClr val="C00000"/>
                </a:solidFill>
              </a:rPr>
              <a:t> has a complex electronic structure, makes it similar to Fe-based superconductors.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5B1F7-F204-4376-860D-7D16B98D71B5}"/>
              </a:ext>
            </a:extLst>
          </p:cNvPr>
          <p:cNvSpPr txBox="1"/>
          <p:nvPr/>
        </p:nvSpPr>
        <p:spPr>
          <a:xfrm>
            <a:off x="6961113" y="3529812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006600"/>
                </a:solidFill>
              </a:rPr>
              <a:t>Fermi surface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9F3C1F-E26D-4BFC-93EF-FFEBB3DED9BF}"/>
              </a:ext>
            </a:extLst>
          </p:cNvPr>
          <p:cNvGrpSpPr/>
          <p:nvPr/>
        </p:nvGrpSpPr>
        <p:grpSpPr>
          <a:xfrm>
            <a:off x="619669" y="1140412"/>
            <a:ext cx="2867488" cy="4167113"/>
            <a:chOff x="-26634" y="821578"/>
            <a:chExt cx="2867488" cy="4167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6F6F14-0A04-42E6-8BC5-BCC3E3472FD2}"/>
                </a:ext>
              </a:extLst>
            </p:cNvPr>
            <p:cNvGrpSpPr/>
            <p:nvPr/>
          </p:nvGrpSpPr>
          <p:grpSpPr>
            <a:xfrm>
              <a:off x="-26634" y="821578"/>
              <a:ext cx="2867488" cy="3797042"/>
              <a:chOff x="-26634" y="821578"/>
              <a:chExt cx="2867488" cy="379704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756B74E-AD20-4D75-B144-ED9428F34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26634" y="1353659"/>
                <a:ext cx="2867488" cy="3264961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5C99F4-6543-4D34-BAEC-9845141F7FF3}"/>
                  </a:ext>
                </a:extLst>
              </p:cNvPr>
              <p:cNvSpPr txBox="1"/>
              <p:nvPr/>
            </p:nvSpPr>
            <p:spPr>
              <a:xfrm>
                <a:off x="128548" y="821578"/>
                <a:ext cx="1786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Crystal structure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ABA24E-F94E-4F05-8DA4-435FEBDCBFFB}"/>
                </a:ext>
              </a:extLst>
            </p:cNvPr>
            <p:cNvSpPr txBox="1"/>
            <p:nvPr/>
          </p:nvSpPr>
          <p:spPr>
            <a:xfrm>
              <a:off x="128548" y="4650137"/>
              <a:ext cx="2109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C. Hicks, MPI Dresden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085086-F216-4856-BE9F-95BA5C5ECBFA}"/>
              </a:ext>
            </a:extLst>
          </p:cNvPr>
          <p:cNvGrpSpPr/>
          <p:nvPr/>
        </p:nvGrpSpPr>
        <p:grpSpPr>
          <a:xfrm>
            <a:off x="4269443" y="1140412"/>
            <a:ext cx="6150079" cy="5025021"/>
            <a:chOff x="2745442" y="678479"/>
            <a:chExt cx="6150079" cy="50250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AC2E06-5358-48E9-8ABA-5EE6E648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5442" y="1019454"/>
              <a:ext cx="6049755" cy="20767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9E23DC-7ABA-4F22-B739-03F6336DE7CB}"/>
                </a:ext>
              </a:extLst>
            </p:cNvPr>
            <p:cNvSpPr txBox="1"/>
            <p:nvPr/>
          </p:nvSpPr>
          <p:spPr>
            <a:xfrm>
              <a:off x="4167535" y="678479"/>
              <a:ext cx="4447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6600"/>
                  </a:solidFill>
                </a:rPr>
                <a:t>Electronic orbitals relevant for conductivity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2AC4B1-9536-430C-9097-C1A164E3DDC6}"/>
                </a:ext>
              </a:extLst>
            </p:cNvPr>
            <p:cNvSpPr/>
            <p:nvPr/>
          </p:nvSpPr>
          <p:spPr>
            <a:xfrm>
              <a:off x="4323521" y="5457279"/>
              <a:ext cx="4572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000" dirty="0"/>
                <a:t>S. Raghu et al., Journal of Physics: Conference Series </a:t>
              </a:r>
              <a:r>
                <a:rPr lang="en-US" sz="1000" b="1" dirty="0"/>
                <a:t>449</a:t>
              </a:r>
              <a:r>
                <a:rPr lang="en-US" sz="1000" dirty="0"/>
                <a:t>, 012031 (2013).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4438D3-D637-48E4-9D2A-48CE02D09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492" y="3995774"/>
            <a:ext cx="40481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7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193565"/>
            <a:ext cx="9806896" cy="601365"/>
          </a:xfrm>
        </p:spPr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zh-CN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is multiband superconductor</a:t>
            </a:r>
            <a:endParaRPr lang="zh-CN" altLang="en-US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666897-EC3D-41D9-A1D9-71062763B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280" y="863468"/>
            <a:ext cx="2567872" cy="155385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FC07D2D-DAC0-4158-BFA4-5AE33FF48CFC}"/>
              </a:ext>
            </a:extLst>
          </p:cNvPr>
          <p:cNvSpPr txBox="1">
            <a:spLocks/>
          </p:cNvSpPr>
          <p:nvPr/>
        </p:nvSpPr>
        <p:spPr>
          <a:xfrm>
            <a:off x="53009" y="993915"/>
            <a:ext cx="9144000" cy="478971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lang="en-US" sz="200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possible superconducting order parameters in Sr</a:t>
            </a:r>
            <a:r>
              <a:rPr lang="en-US" sz="2000" baseline="-2500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sz="2000" baseline="-2500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1509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629CD4-A60E-4A38-8664-F1F591A96B1B}"/>
              </a:ext>
            </a:extLst>
          </p:cNvPr>
          <p:cNvGrpSpPr/>
          <p:nvPr/>
        </p:nvGrpSpPr>
        <p:grpSpPr>
          <a:xfrm>
            <a:off x="167021" y="1808313"/>
            <a:ext cx="8047255" cy="1312590"/>
            <a:chOff x="187389" y="700176"/>
            <a:chExt cx="7396447" cy="96701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B030A6-D6E0-414B-9D46-465C3948273B}"/>
                </a:ext>
              </a:extLst>
            </p:cNvPr>
            <p:cNvSpPr txBox="1"/>
            <p:nvPr/>
          </p:nvSpPr>
          <p:spPr>
            <a:xfrm>
              <a:off x="187389" y="700176"/>
              <a:ext cx="7396447" cy="430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Multi-band nature of the Fermi surface results in a possibility of </a:t>
              </a:r>
              <a:r>
                <a:rPr lang="en-GB" sz="1600" b="1" dirty="0">
                  <a:solidFill>
                    <a:srgbClr val="B709A2"/>
                  </a:solidFill>
                </a:rPr>
                <a:t>mixed pairing states</a:t>
              </a:r>
              <a:r>
                <a:rPr lang="en-GB" sz="1600" b="1" dirty="0"/>
                <a:t> with the pairing mediated by spin fluctuations, candidates: </a:t>
              </a:r>
              <a:r>
                <a:rPr lang="en-GB" sz="1600" b="1" i="1" dirty="0" err="1"/>
                <a:t>s</a:t>
              </a:r>
              <a:r>
                <a:rPr lang="en-GB" sz="1600" b="1" dirty="0" err="1"/>
                <a:t>+</a:t>
              </a:r>
              <a:r>
                <a:rPr lang="en-GB" sz="1600" b="1" i="1" dirty="0" err="1"/>
                <a:t>id</a:t>
              </a:r>
              <a:r>
                <a:rPr lang="en-GB" sz="1600" b="1" dirty="0"/>
                <a:t>, </a:t>
              </a:r>
              <a:r>
                <a:rPr lang="en-GB" sz="1600" b="1" i="1" dirty="0" err="1"/>
                <a:t>d</a:t>
              </a:r>
              <a:r>
                <a:rPr lang="en-GB" sz="1600" b="1" dirty="0" err="1"/>
                <a:t>+</a:t>
              </a:r>
              <a:r>
                <a:rPr lang="en-GB" sz="1600" b="1" i="1" dirty="0" err="1"/>
                <a:t>ig</a:t>
              </a:r>
              <a:r>
                <a:rPr lang="en-GB" sz="1600" b="1" i="1" dirty="0"/>
                <a:t>, </a:t>
              </a:r>
              <a:r>
                <a:rPr lang="en-GB" sz="1600" b="1" i="1" dirty="0" err="1"/>
                <a:t>s+ip</a:t>
              </a:r>
              <a:endParaRPr lang="en-GB" sz="1600" b="1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EA06B21-CFE7-4537-A7B0-2DADC2441CBF}"/>
                </a:ext>
              </a:extLst>
            </p:cNvPr>
            <p:cNvSpPr/>
            <p:nvPr/>
          </p:nvSpPr>
          <p:spPr>
            <a:xfrm>
              <a:off x="187389" y="1349746"/>
              <a:ext cx="6099613" cy="317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A. T. </a:t>
              </a:r>
              <a:r>
                <a:rPr lang="en-US" sz="1100" dirty="0" err="1"/>
                <a:t>Rømer</a:t>
              </a:r>
              <a:r>
                <a:rPr lang="en-US" sz="1100" dirty="0"/>
                <a:t>, et al., PRL 123, 247001 (2019); PRB 102, 054506 (2020); PRB 104, 064507 (2021); </a:t>
              </a:r>
            </a:p>
            <a:p>
              <a:r>
                <a:rPr lang="en-US" sz="1100" dirty="0"/>
                <a:t>S. A. </a:t>
              </a:r>
              <a:r>
                <a:rPr lang="en-US" sz="1100" dirty="0" err="1"/>
                <a:t>Kivelson</a:t>
              </a:r>
              <a:r>
                <a:rPr lang="en-US" sz="1100" dirty="0"/>
                <a:t>, </a:t>
              </a:r>
              <a:r>
                <a:rPr lang="en-US" sz="1100" i="1" dirty="0"/>
                <a:t>et al</a:t>
              </a:r>
              <a:r>
                <a:rPr lang="en-US" sz="1100" dirty="0"/>
                <a:t>., </a:t>
              </a:r>
              <a:r>
                <a:rPr lang="en-US" sz="1100" dirty="0" err="1"/>
                <a:t>npj</a:t>
              </a:r>
              <a:r>
                <a:rPr lang="en-US" sz="1100" dirty="0"/>
                <a:t> Quantum Mat. 5, 43 (2020).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58E3CD-9783-4F5B-A943-8AFF601D55EC}"/>
              </a:ext>
            </a:extLst>
          </p:cNvPr>
          <p:cNvGrpSpPr/>
          <p:nvPr/>
        </p:nvGrpSpPr>
        <p:grpSpPr>
          <a:xfrm>
            <a:off x="9016184" y="2485861"/>
            <a:ext cx="2287487" cy="1979779"/>
            <a:chOff x="8792630" y="3331650"/>
            <a:chExt cx="2473452" cy="206179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1C97A2-77A7-443E-8F82-68BAB0A79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2630" y="3665608"/>
              <a:ext cx="2473452" cy="172784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D2CDDB-E446-486F-885D-A863969277DD}"/>
                </a:ext>
              </a:extLst>
            </p:cNvPr>
            <p:cNvSpPr txBox="1"/>
            <p:nvPr/>
          </p:nvSpPr>
          <p:spPr>
            <a:xfrm>
              <a:off x="10029356" y="3331650"/>
              <a:ext cx="7601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err="1"/>
                <a:t>d</a:t>
              </a:r>
              <a:r>
                <a:rPr lang="en-US" sz="1200" b="1" baseline="-25000" dirty="0" err="1"/>
                <a:t>xz</a:t>
              </a:r>
              <a:r>
                <a:rPr lang="en-US" sz="1200" b="1" dirty="0" err="1"/>
                <a:t>+</a:t>
              </a:r>
              <a:r>
                <a:rPr lang="en-US" sz="1200" b="1" i="1" dirty="0" err="1"/>
                <a:t>id</a:t>
              </a:r>
              <a:r>
                <a:rPr lang="en-US" sz="1200" b="1" baseline="-25000" dirty="0" err="1"/>
                <a:t>yz</a:t>
              </a:r>
              <a:r>
                <a:rPr lang="en-US" sz="1200" b="1" dirty="0"/>
                <a:t> 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20578B4-3114-4EDE-A48B-242F16F11E7A}"/>
              </a:ext>
            </a:extLst>
          </p:cNvPr>
          <p:cNvSpPr/>
          <p:nvPr/>
        </p:nvSpPr>
        <p:spPr>
          <a:xfrm>
            <a:off x="167021" y="3583974"/>
            <a:ext cx="7486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Alternatively, the orbital degree of freedom can encode </a:t>
            </a:r>
            <a:r>
              <a:rPr lang="en-US" sz="1600" b="1" dirty="0">
                <a:solidFill>
                  <a:srgbClr val="B709A2"/>
                </a:solidFill>
              </a:rPr>
              <a:t>chiral order parameters </a:t>
            </a:r>
            <a:r>
              <a:rPr lang="en-US" sz="1600" b="1" dirty="0"/>
              <a:t>with a pairing originated from local interactions, candidates: </a:t>
            </a:r>
            <a:r>
              <a:rPr lang="en-US" sz="1600" b="1" i="1" dirty="0" err="1"/>
              <a:t>d</a:t>
            </a:r>
            <a:r>
              <a:rPr lang="en-US" sz="1600" b="1" dirty="0" err="1"/>
              <a:t>+i</a:t>
            </a:r>
            <a:r>
              <a:rPr lang="en-US" sz="1600" b="1" i="1" dirty="0" err="1"/>
              <a:t>d</a:t>
            </a:r>
            <a:r>
              <a:rPr lang="en-US" sz="1600" b="1" i="1" dirty="0"/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1580FE-FDAA-4F02-B6CA-BEE17E667FFB}"/>
              </a:ext>
            </a:extLst>
          </p:cNvPr>
          <p:cNvSpPr/>
          <p:nvPr/>
        </p:nvSpPr>
        <p:spPr>
          <a:xfrm>
            <a:off x="218661" y="4229446"/>
            <a:ext cx="39080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A. </a:t>
            </a:r>
            <a:r>
              <a:rPr lang="en-US" sz="1100" dirty="0" err="1">
                <a:solidFill>
                  <a:srgbClr val="000000"/>
                </a:solidFill>
              </a:rPr>
              <a:t>Ramires</a:t>
            </a:r>
            <a:r>
              <a:rPr lang="en-US" sz="1100" dirty="0">
                <a:solidFill>
                  <a:srgbClr val="000000"/>
                </a:solidFill>
              </a:rPr>
              <a:t>, and M. </a:t>
            </a:r>
            <a:r>
              <a:rPr lang="en-US" sz="1100" dirty="0" err="1">
                <a:solidFill>
                  <a:srgbClr val="000000"/>
                </a:solidFill>
              </a:rPr>
              <a:t>Sigrist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i="1" dirty="0">
                <a:solidFill>
                  <a:srgbClr val="000000"/>
                </a:solidFill>
              </a:rPr>
              <a:t>Physical Review B </a:t>
            </a:r>
            <a:r>
              <a:rPr lang="en-US" sz="1100" dirty="0">
                <a:solidFill>
                  <a:srgbClr val="000000"/>
                </a:solidFill>
              </a:rPr>
              <a:t>(2019).</a:t>
            </a:r>
            <a:br>
              <a:rPr lang="en-US" sz="1100" dirty="0">
                <a:solidFill>
                  <a:srgbClr val="000000"/>
                </a:solidFill>
              </a:rPr>
            </a:br>
            <a:r>
              <a:rPr lang="en-US" sz="1100" dirty="0">
                <a:solidFill>
                  <a:srgbClr val="000000"/>
                </a:solidFill>
              </a:rPr>
              <a:t>H. G. Suh </a:t>
            </a:r>
            <a:r>
              <a:rPr lang="en-US" sz="1100" i="1" dirty="0">
                <a:solidFill>
                  <a:srgbClr val="000000"/>
                </a:solidFill>
              </a:rPr>
              <a:t>et al</a:t>
            </a:r>
            <a:r>
              <a:rPr lang="en-US" sz="1100" dirty="0">
                <a:solidFill>
                  <a:srgbClr val="000000"/>
                </a:solidFill>
              </a:rPr>
              <a:t>.,</a:t>
            </a:r>
            <a:r>
              <a:rPr lang="en-US" sz="1100" dirty="0" err="1"/>
              <a:t>Phys</a:t>
            </a:r>
            <a:r>
              <a:rPr lang="en-US" sz="1100" dirty="0"/>
              <a:t>. Rev. Research </a:t>
            </a:r>
            <a:r>
              <a:rPr lang="en-US" sz="1100" b="1" dirty="0"/>
              <a:t>2</a:t>
            </a:r>
            <a:r>
              <a:rPr lang="en-US" sz="1100" dirty="0"/>
              <a:t>, 032023(R) 2020.</a:t>
            </a:r>
          </a:p>
          <a:p>
            <a:r>
              <a:rPr lang="en-US" sz="1100" dirty="0">
                <a:solidFill>
                  <a:srgbClr val="000000"/>
                </a:solidFill>
              </a:rPr>
              <a:t>A. </a:t>
            </a:r>
            <a:r>
              <a:rPr lang="en-US" sz="1100" dirty="0" err="1">
                <a:solidFill>
                  <a:srgbClr val="000000"/>
                </a:solidFill>
              </a:rPr>
              <a:t>Ramires</a:t>
            </a:r>
            <a:r>
              <a:rPr lang="en-US" sz="1100" dirty="0">
                <a:solidFill>
                  <a:srgbClr val="000000"/>
                </a:solidFill>
              </a:rPr>
              <a:t>, </a:t>
            </a:r>
            <a:r>
              <a:rPr lang="en-US" sz="1100" dirty="0"/>
              <a:t>arXiv:2110.10621.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149779-0BE4-4E32-8347-F3175D5C5AF0}"/>
              </a:ext>
            </a:extLst>
          </p:cNvPr>
          <p:cNvSpPr/>
          <p:nvPr/>
        </p:nvSpPr>
        <p:spPr>
          <a:xfrm>
            <a:off x="127265" y="5250202"/>
            <a:ext cx="7580531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</a:rPr>
              <a:t>A chiral p-wave is excluded according to the NMR Knight shift measurements:</a:t>
            </a:r>
          </a:p>
          <a:p>
            <a:r>
              <a:rPr lang="en-US" sz="1100" dirty="0"/>
              <a:t>A. </a:t>
            </a:r>
            <a:r>
              <a:rPr lang="en-US" sz="1100" dirty="0" err="1"/>
              <a:t>Pustogow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en-US" sz="1100" i="1" dirty="0"/>
              <a:t>Nature</a:t>
            </a:r>
            <a:r>
              <a:rPr lang="en-US" sz="1100" dirty="0"/>
              <a:t> </a:t>
            </a:r>
            <a:r>
              <a:rPr lang="en-US" sz="1100" b="1" dirty="0">
                <a:solidFill>
                  <a:srgbClr val="222222"/>
                </a:solidFill>
              </a:rPr>
              <a:t>574</a:t>
            </a:r>
            <a:r>
              <a:rPr lang="en-US" sz="1100" dirty="0">
                <a:solidFill>
                  <a:srgbClr val="222222"/>
                </a:solidFill>
              </a:rPr>
              <a:t>, 72 (2019).  </a:t>
            </a:r>
          </a:p>
          <a:p>
            <a:r>
              <a:rPr lang="en-US" sz="1100" dirty="0">
                <a:solidFill>
                  <a:srgbClr val="222222"/>
                </a:solidFill>
              </a:rPr>
              <a:t>K. Ishida, </a:t>
            </a:r>
            <a:r>
              <a:rPr lang="en-US" sz="1100" i="1" dirty="0">
                <a:solidFill>
                  <a:srgbClr val="222222"/>
                </a:solidFill>
              </a:rPr>
              <a:t>et al</a:t>
            </a:r>
            <a:r>
              <a:rPr lang="en-US" sz="1100" dirty="0">
                <a:solidFill>
                  <a:srgbClr val="222222"/>
                </a:solidFill>
              </a:rPr>
              <a:t>., </a:t>
            </a:r>
            <a:r>
              <a:rPr lang="fr-FR" sz="1100" dirty="0"/>
              <a:t>J. Phys. Soc. </a:t>
            </a:r>
            <a:r>
              <a:rPr lang="fr-FR" sz="1100" dirty="0" err="1"/>
              <a:t>Jpn</a:t>
            </a:r>
            <a:r>
              <a:rPr lang="fr-FR" sz="1100" dirty="0"/>
              <a:t>. </a:t>
            </a:r>
            <a:r>
              <a:rPr lang="fr-FR" sz="1100" b="1" dirty="0"/>
              <a:t>89</a:t>
            </a:r>
            <a:r>
              <a:rPr lang="fr-FR" sz="1100" dirty="0"/>
              <a:t>, 034712 (2020).</a:t>
            </a:r>
          </a:p>
          <a:p>
            <a:r>
              <a:rPr lang="en-US" sz="1100" dirty="0"/>
              <a:t>A. Chronister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pt-BR" sz="1100" dirty="0"/>
              <a:t>PNAS </a:t>
            </a:r>
            <a:r>
              <a:rPr lang="pt-BR" sz="1100" b="1" dirty="0"/>
              <a:t>118</a:t>
            </a:r>
            <a:r>
              <a:rPr lang="pt-BR" sz="1100" dirty="0"/>
              <a:t> (25) e2025313118</a:t>
            </a:r>
            <a:r>
              <a:rPr lang="en-US" sz="1100" dirty="0">
                <a:solidFill>
                  <a:srgbClr val="222222"/>
                </a:solidFill>
              </a:rPr>
              <a:t> (</a:t>
            </a:r>
            <a:r>
              <a:rPr lang="pt-BR" sz="1100" dirty="0"/>
              <a:t>2021</a:t>
            </a:r>
            <a:r>
              <a:rPr lang="en-US" sz="1100" dirty="0">
                <a:solidFill>
                  <a:srgbClr val="222222"/>
                </a:solidFill>
              </a:rPr>
              <a:t>).</a:t>
            </a:r>
            <a:endParaRPr lang="en-US" sz="11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F571520-5F4F-4AE6-8510-5968F2A8D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273" y="4530270"/>
            <a:ext cx="2564119" cy="18311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F3DB5AA-66B7-4B22-8C09-CFAC93B2AD24}"/>
              </a:ext>
            </a:extLst>
          </p:cNvPr>
          <p:cNvSpPr txBox="1"/>
          <p:nvPr/>
        </p:nvSpPr>
        <p:spPr>
          <a:xfrm>
            <a:off x="7852309" y="6426058"/>
            <a:ext cx="41442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The reduction of the NMR Knight shift below </a:t>
            </a:r>
            <a:r>
              <a:rPr lang="en-US" altLang="zh-CN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D38FB-2BD4-4A13-9708-4671FC530360}"/>
              </a:ext>
            </a:extLst>
          </p:cNvPr>
          <p:cNvSpPr txBox="1"/>
          <p:nvPr/>
        </p:nvSpPr>
        <p:spPr>
          <a:xfrm>
            <a:off x="2896611" y="2554339"/>
            <a:ext cx="5109091" cy="212365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B709A2"/>
                </a:solidFill>
              </a:rPr>
              <a:t>Mixed pairing or chiral</a:t>
            </a:r>
          </a:p>
          <a:p>
            <a:pPr algn="ctr"/>
            <a:r>
              <a:rPr lang="en-US" sz="9600" b="1" dirty="0">
                <a:solidFill>
                  <a:srgbClr val="B709A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6094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8443234" cy="9226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distinguish between chiral and non-chiral superconductivity using </a:t>
            </a:r>
            <a:r>
              <a:rPr lang="en-DE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SR?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325BD-7CB9-4043-A98B-53153C7CE6BF}"/>
              </a:ext>
            </a:extLst>
          </p:cNvPr>
          <p:cNvGrpSpPr/>
          <p:nvPr/>
        </p:nvGrpSpPr>
        <p:grpSpPr>
          <a:xfrm>
            <a:off x="6358564" y="1071579"/>
            <a:ext cx="3504486" cy="2166527"/>
            <a:chOff x="328797" y="2970397"/>
            <a:chExt cx="3504486" cy="2166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48A884-F71F-4DD3-9ABC-B22C74DA1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776" y="3497807"/>
              <a:ext cx="2908527" cy="163911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241946-08BB-46D3-A22D-BC8F34660CB7}"/>
                </a:ext>
              </a:extLst>
            </p:cNvPr>
            <p:cNvSpPr txBox="1"/>
            <p:nvPr/>
          </p:nvSpPr>
          <p:spPr>
            <a:xfrm>
              <a:off x="328797" y="2970397"/>
              <a:ext cx="3504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Accidentally degenerated sates: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322D78E-1649-4054-BBBF-6A06A3E2AF6D}"/>
              </a:ext>
            </a:extLst>
          </p:cNvPr>
          <p:cNvSpPr txBox="1"/>
          <p:nvPr/>
        </p:nvSpPr>
        <p:spPr>
          <a:xfrm>
            <a:off x="6822831" y="3319555"/>
            <a:ext cx="5319945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ransitions must split under uniaxial strain.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21AA1-A5B4-4AD5-AE3A-80147B167834}"/>
              </a:ext>
            </a:extLst>
          </p:cNvPr>
          <p:cNvSpPr txBox="1"/>
          <p:nvPr/>
        </p:nvSpPr>
        <p:spPr>
          <a:xfrm>
            <a:off x="0" y="1571463"/>
            <a:ext cx="4104456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ransitions must split under symmetry breaking uniaxial strain.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E5F802-FF66-40E1-A900-5CB3EE42B691}"/>
              </a:ext>
            </a:extLst>
          </p:cNvPr>
          <p:cNvGrpSpPr/>
          <p:nvPr/>
        </p:nvGrpSpPr>
        <p:grpSpPr>
          <a:xfrm>
            <a:off x="185980" y="1103673"/>
            <a:ext cx="3321675" cy="357517"/>
            <a:chOff x="328797" y="824960"/>
            <a:chExt cx="3321675" cy="35751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9FE43C-790F-4C4F-88EC-68E7A49D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797" y="824960"/>
              <a:ext cx="2344754" cy="35751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735957-31DB-4400-92D8-36F14729AC5F}"/>
                </a:ext>
              </a:extLst>
            </p:cNvPr>
            <p:cNvSpPr/>
            <p:nvPr/>
          </p:nvSpPr>
          <p:spPr>
            <a:xfrm>
              <a:off x="2635451" y="871482"/>
              <a:ext cx="10150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(</a:t>
              </a:r>
              <a:r>
                <a:rPr lang="en-US" sz="1400" b="1" i="1" dirty="0" err="1"/>
                <a:t>d</a:t>
              </a:r>
              <a:r>
                <a:rPr lang="en-US" sz="1400" b="1" i="1" baseline="-25000" dirty="0" err="1"/>
                <a:t>xz</a:t>
              </a:r>
              <a:r>
                <a:rPr lang="en-DE" sz="1400" b="1" dirty="0"/>
                <a:t> ± </a:t>
              </a:r>
              <a:r>
                <a:rPr lang="en-US" sz="1400" b="1" dirty="0" err="1"/>
                <a:t>i</a:t>
              </a:r>
              <a:r>
                <a:rPr lang="en-US" sz="1400" b="1" i="1" dirty="0" err="1"/>
                <a:t>d</a:t>
              </a:r>
              <a:r>
                <a:rPr lang="en-US" sz="1400" b="1" i="1" baseline="-25000" dirty="0" err="1"/>
                <a:t>yz</a:t>
              </a:r>
              <a:r>
                <a:rPr lang="en-US" sz="1400" b="1" dirty="0"/>
                <a:t>)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DE77948-11FC-42E7-9F2F-2EEC18C6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826" y="1435488"/>
            <a:ext cx="2328950" cy="19661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8A0D42-82DD-4751-82E3-A85D8AB25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562" y="1228473"/>
            <a:ext cx="2450258" cy="2200527"/>
          </a:xfrm>
          <a:prstGeom prst="rect">
            <a:avLst/>
          </a:prstGeom>
        </p:spPr>
      </p:pic>
      <p:sp>
        <p:nvSpPr>
          <p:cNvPr id="44" name="Ellipse 6">
            <a:extLst>
              <a:ext uri="{FF2B5EF4-FFF2-40B4-BE49-F238E27FC236}">
                <a16:creationId xmlns:a16="http://schemas.microsoft.com/office/drawing/2014/main" id="{A2C6886E-F68B-43D8-9D0A-19D3280E38F6}"/>
              </a:ext>
            </a:extLst>
          </p:cNvPr>
          <p:cNvSpPr/>
          <p:nvPr/>
        </p:nvSpPr>
        <p:spPr>
          <a:xfrm>
            <a:off x="4847399" y="2116840"/>
            <a:ext cx="180020" cy="17864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5" name="Gerade Verbindung mit Pfeil 23">
            <a:extLst>
              <a:ext uri="{FF2B5EF4-FFF2-40B4-BE49-F238E27FC236}">
                <a16:creationId xmlns:a16="http://schemas.microsoft.com/office/drawing/2014/main" id="{F39F9DA5-87B6-48A1-BDBD-DD04D30F35B4}"/>
              </a:ext>
            </a:extLst>
          </p:cNvPr>
          <p:cNvCxnSpPr/>
          <p:nvPr/>
        </p:nvCxnSpPr>
        <p:spPr>
          <a:xfrm>
            <a:off x="4287001" y="1457970"/>
            <a:ext cx="0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24">
            <a:extLst>
              <a:ext uri="{FF2B5EF4-FFF2-40B4-BE49-F238E27FC236}">
                <a16:creationId xmlns:a16="http://schemas.microsoft.com/office/drawing/2014/main" id="{3BB80A4C-3878-47E7-B957-4B468171BD11}"/>
              </a:ext>
            </a:extLst>
          </p:cNvPr>
          <p:cNvSpPr/>
          <p:nvPr/>
        </p:nvSpPr>
        <p:spPr>
          <a:xfrm>
            <a:off x="4193115" y="1685491"/>
            <a:ext cx="180020" cy="17864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Ellipse 25">
            <a:extLst>
              <a:ext uri="{FF2B5EF4-FFF2-40B4-BE49-F238E27FC236}">
                <a16:creationId xmlns:a16="http://schemas.microsoft.com/office/drawing/2014/main" id="{48454F5E-8338-4517-BC7B-A9A6EA7C894C}"/>
              </a:ext>
            </a:extLst>
          </p:cNvPr>
          <p:cNvSpPr/>
          <p:nvPr/>
        </p:nvSpPr>
        <p:spPr>
          <a:xfrm>
            <a:off x="4196991" y="2540638"/>
            <a:ext cx="180020" cy="17864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8A787C4-C872-4BC6-9723-711F390D7A7A}"/>
              </a:ext>
            </a:extLst>
          </p:cNvPr>
          <p:cNvGrpSpPr/>
          <p:nvPr/>
        </p:nvGrpSpPr>
        <p:grpSpPr>
          <a:xfrm>
            <a:off x="278737" y="4329866"/>
            <a:ext cx="5343696" cy="2046183"/>
            <a:chOff x="756436" y="442494"/>
            <a:chExt cx="5343696" cy="2046183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812074A-FA8A-4023-B25A-4DEFD768AA1E}"/>
                </a:ext>
              </a:extLst>
            </p:cNvPr>
            <p:cNvSpPr txBox="1"/>
            <p:nvPr/>
          </p:nvSpPr>
          <p:spPr>
            <a:xfrm>
              <a:off x="856309" y="442494"/>
              <a:ext cx="5243823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de-DE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(100) direction</a:t>
              </a:r>
              <a:endParaRPr lang="en-US" altLang="de-DE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endParaRPr lang="en-US" altLang="de-DE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endParaRPr lang="en-US" altLang="de-DE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r>
                <a:rPr lang="en-US" altLang="de-DE" sz="17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</a:p>
            <a:p>
              <a:endParaRPr lang="en-US" altLang="de-DE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grpSp>
          <p:nvGrpSpPr>
            <p:cNvPr id="113" name="Gruppieren 3">
              <a:extLst>
                <a:ext uri="{FF2B5EF4-FFF2-40B4-BE49-F238E27FC236}">
                  <a16:creationId xmlns:a16="http://schemas.microsoft.com/office/drawing/2014/main" id="{5E90757C-EDD9-4295-99C6-13C80BE258AC}"/>
                </a:ext>
              </a:extLst>
            </p:cNvPr>
            <p:cNvGrpSpPr/>
            <p:nvPr/>
          </p:nvGrpSpPr>
          <p:grpSpPr>
            <a:xfrm>
              <a:off x="756436" y="1136758"/>
              <a:ext cx="2968835" cy="1351919"/>
              <a:chOff x="-2779501" y="-981766"/>
              <a:chExt cx="4104456" cy="1640626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9F999677-02EA-4F5D-8F04-3CE98D8D9555}"/>
                  </a:ext>
                </a:extLst>
              </p:cNvPr>
              <p:cNvSpPr txBox="1"/>
              <p:nvPr/>
            </p:nvSpPr>
            <p:spPr>
              <a:xfrm>
                <a:off x="1072927" y="-44223"/>
                <a:ext cx="252028" cy="44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47B14FFF-28B9-4480-8BCB-A05BB6CC0B8D}"/>
                  </a:ext>
                </a:extLst>
              </p:cNvPr>
              <p:cNvCxnSpPr/>
              <p:nvPr/>
            </p:nvCxnSpPr>
            <p:spPr>
              <a:xfrm flipV="1">
                <a:off x="257519" y="-680831"/>
                <a:ext cx="0" cy="8492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8EE0F0F2-B9E4-4638-9F62-8F52E98AD770}"/>
                  </a:ext>
                </a:extLst>
              </p:cNvPr>
              <p:cNvCxnSpPr/>
              <p:nvPr/>
            </p:nvCxnSpPr>
            <p:spPr>
              <a:xfrm>
                <a:off x="256248" y="183039"/>
                <a:ext cx="86409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91D60FD6-23A6-4053-8251-64500B9C606F}"/>
                  </a:ext>
                </a:extLst>
              </p:cNvPr>
              <p:cNvSpPr txBox="1"/>
              <p:nvPr/>
            </p:nvSpPr>
            <p:spPr>
              <a:xfrm>
                <a:off x="-42304" y="-850912"/>
                <a:ext cx="403788" cy="448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8429ECDC-081C-436E-AA60-841795DA39E0}"/>
                  </a:ext>
                </a:extLst>
              </p:cNvPr>
              <p:cNvSpPr txBox="1"/>
              <p:nvPr/>
            </p:nvSpPr>
            <p:spPr>
              <a:xfrm>
                <a:off x="-1168077" y="-850912"/>
                <a:ext cx="1244516" cy="336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Tetragonal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4F694B5-965B-435E-89A8-DFACE790D97D}"/>
                  </a:ext>
                </a:extLst>
              </p:cNvPr>
              <p:cNvSpPr/>
              <p:nvPr/>
            </p:nvSpPr>
            <p:spPr>
              <a:xfrm>
                <a:off x="-2156217" y="-801746"/>
                <a:ext cx="1044116" cy="10441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825D2347-3989-42AE-A77E-0E906F424041}"/>
                  </a:ext>
                </a:extLst>
              </p:cNvPr>
              <p:cNvSpPr/>
              <p:nvPr/>
            </p:nvSpPr>
            <p:spPr>
              <a:xfrm>
                <a:off x="-2012201" y="-981766"/>
                <a:ext cx="756084" cy="1404156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9D19E8F5-CE29-4972-994D-7F43A5770780}"/>
                  </a:ext>
                </a:extLst>
              </p:cNvPr>
              <p:cNvSpPr txBox="1"/>
              <p:nvPr/>
            </p:nvSpPr>
            <p:spPr>
              <a:xfrm>
                <a:off x="-1196949" y="317257"/>
                <a:ext cx="2268252" cy="341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Orthorhombic</a:t>
                </a:r>
              </a:p>
            </p:txBody>
          </p: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3E0432A1-B382-40C1-AF49-ED9188519CBF}"/>
                  </a:ext>
                </a:extLst>
              </p:cNvPr>
              <p:cNvCxnSpPr/>
              <p:nvPr/>
            </p:nvCxnSpPr>
            <p:spPr>
              <a:xfrm flipH="1">
                <a:off x="-1112101" y="-332449"/>
                <a:ext cx="64055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F18A5D14-E695-4EDD-AF88-14CFFC7AFF42}"/>
                  </a:ext>
                </a:extLst>
              </p:cNvPr>
              <p:cNvCxnSpPr/>
              <p:nvPr/>
            </p:nvCxnSpPr>
            <p:spPr>
              <a:xfrm>
                <a:off x="-2779501" y="-332449"/>
                <a:ext cx="62328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E7A650E-4B4C-446B-8AF0-122FCE92D069}"/>
              </a:ext>
            </a:extLst>
          </p:cNvPr>
          <p:cNvSpPr/>
          <p:nvPr/>
        </p:nvSpPr>
        <p:spPr>
          <a:xfrm>
            <a:off x="4322770" y="5381873"/>
            <a:ext cx="755230" cy="8603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A1629453-C0C1-4AF1-BC78-188ACBE35867}"/>
              </a:ext>
            </a:extLst>
          </p:cNvPr>
          <p:cNvCxnSpPr/>
          <p:nvPr/>
        </p:nvCxnSpPr>
        <p:spPr>
          <a:xfrm flipV="1">
            <a:off x="4322771" y="6054659"/>
            <a:ext cx="915151" cy="18759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8C69FFE-C0AF-440A-AD97-4AE641B73923}"/>
              </a:ext>
            </a:extLst>
          </p:cNvPr>
          <p:cNvCxnSpPr/>
          <p:nvPr/>
        </p:nvCxnSpPr>
        <p:spPr>
          <a:xfrm flipV="1">
            <a:off x="4322771" y="5245859"/>
            <a:ext cx="229351" cy="98657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37A82FC5-02CC-4E13-9596-BF341E6E8AA1}"/>
              </a:ext>
            </a:extLst>
          </p:cNvPr>
          <p:cNvCxnSpPr/>
          <p:nvPr/>
        </p:nvCxnSpPr>
        <p:spPr>
          <a:xfrm flipV="1">
            <a:off x="4552122" y="5082345"/>
            <a:ext cx="915151" cy="18759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3FC7B62B-B712-4599-A0E2-34CB9275B036}"/>
              </a:ext>
            </a:extLst>
          </p:cNvPr>
          <p:cNvCxnSpPr/>
          <p:nvPr/>
        </p:nvCxnSpPr>
        <p:spPr>
          <a:xfrm flipV="1">
            <a:off x="5214885" y="5084443"/>
            <a:ext cx="229351" cy="986572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69764B30-D051-4820-A037-12424AFADED9}"/>
              </a:ext>
            </a:extLst>
          </p:cNvPr>
          <p:cNvCxnSpPr/>
          <p:nvPr/>
        </p:nvCxnSpPr>
        <p:spPr>
          <a:xfrm flipH="1" flipV="1">
            <a:off x="5261756" y="6092758"/>
            <a:ext cx="377437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A0D6290C-81C7-4FDE-BB6C-5065FD99571A}"/>
              </a:ext>
            </a:extLst>
          </p:cNvPr>
          <p:cNvCxnSpPr/>
          <p:nvPr/>
        </p:nvCxnSpPr>
        <p:spPr>
          <a:xfrm>
            <a:off x="4105468" y="4918502"/>
            <a:ext cx="379979" cy="3354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31DA32B-22BC-4E84-AB03-543D8F5FFC96}"/>
              </a:ext>
            </a:extLst>
          </p:cNvPr>
          <p:cNvSpPr/>
          <p:nvPr/>
        </p:nvSpPr>
        <p:spPr>
          <a:xfrm>
            <a:off x="4231157" y="4352162"/>
            <a:ext cx="1929094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(110) direction</a:t>
            </a:r>
            <a:endParaRPr lang="en-US" altLang="de-DE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4632BFA-D8C2-4DFE-8915-BCED7B80D249}"/>
              </a:ext>
            </a:extLst>
          </p:cNvPr>
          <p:cNvSpPr txBox="1"/>
          <p:nvPr/>
        </p:nvSpPr>
        <p:spPr>
          <a:xfrm>
            <a:off x="2187118" y="3929680"/>
            <a:ext cx="2186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Uniaxial pressure 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1A474CA-235F-4AF7-A45D-F192EC05D623}"/>
              </a:ext>
            </a:extLst>
          </p:cNvPr>
          <p:cNvSpPr/>
          <p:nvPr/>
        </p:nvSpPr>
        <p:spPr>
          <a:xfrm>
            <a:off x="6436318" y="5122891"/>
            <a:ext cx="5814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Splitting of </a:t>
            </a:r>
            <a:r>
              <a:rPr lang="en-US" altLang="de-DE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is expected for both: chiral and accidentally degenerated orders.</a:t>
            </a:r>
            <a:r>
              <a:rPr lang="en-US" altLang="de-DE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de-DE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Important demonstration that </a:t>
            </a:r>
            <a:r>
              <a:rPr lang="en-US" altLang="de-DE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are related to a different phase transitions.   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1779B30-FB1D-4D0E-9BC4-A5830A575592}"/>
              </a:ext>
            </a:extLst>
          </p:cNvPr>
          <p:cNvSpPr/>
          <p:nvPr/>
        </p:nvSpPr>
        <p:spPr>
          <a:xfrm>
            <a:off x="9072328" y="4529781"/>
            <a:ext cx="2842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dirty="0"/>
              <a:t>Nat Commun 12, 3920 (2021)</a:t>
            </a:r>
            <a:r>
              <a:rPr lang="en-US" sz="1000" dirty="0"/>
              <a:t>.</a:t>
            </a:r>
            <a:endParaRPr lang="en-US" sz="1000" dirty="0">
              <a:solidFill>
                <a:srgbClr val="22222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45165F-D617-41BE-AE58-6A7262106792}"/>
              </a:ext>
            </a:extLst>
          </p:cNvPr>
          <p:cNvSpPr txBox="1"/>
          <p:nvPr/>
        </p:nvSpPr>
        <p:spPr>
          <a:xfrm>
            <a:off x="18068" y="2540638"/>
            <a:ext cx="3514973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split with the hydrostatic pressure and isotropic disorder.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F3F092-8B42-4AB2-AD36-B391D83D2CEE}"/>
              </a:ext>
            </a:extLst>
          </p:cNvPr>
          <p:cNvSpPr txBox="1"/>
          <p:nvPr/>
        </p:nvSpPr>
        <p:spPr>
          <a:xfrm>
            <a:off x="6824450" y="3924668"/>
            <a:ext cx="4664755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split with the hydrostatic pressure and disorder.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39B6C5E-EE2B-4F94-85FB-1EF468FF6C79}"/>
              </a:ext>
            </a:extLst>
          </p:cNvPr>
          <p:cNvGrpSpPr/>
          <p:nvPr/>
        </p:nvGrpSpPr>
        <p:grpSpPr>
          <a:xfrm rot="19364318">
            <a:off x="10933460" y="1842697"/>
            <a:ext cx="180020" cy="1512168"/>
            <a:chOff x="6871327" y="960507"/>
            <a:chExt cx="180020" cy="1512168"/>
          </a:xfrm>
        </p:grpSpPr>
        <p:sp>
          <p:nvSpPr>
            <p:cNvPr id="50" name="Ellipse 6">
              <a:extLst>
                <a:ext uri="{FF2B5EF4-FFF2-40B4-BE49-F238E27FC236}">
                  <a16:creationId xmlns:a16="http://schemas.microsoft.com/office/drawing/2014/main" id="{D9E6685F-971F-4118-997B-FB0338CC73DF}"/>
                </a:ext>
              </a:extLst>
            </p:cNvPr>
            <p:cNvSpPr/>
            <p:nvPr/>
          </p:nvSpPr>
          <p:spPr>
            <a:xfrm>
              <a:off x="6871327" y="1627268"/>
              <a:ext cx="180020" cy="178646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1" name="Gerade Verbindung mit Pfeil 23">
              <a:extLst>
                <a:ext uri="{FF2B5EF4-FFF2-40B4-BE49-F238E27FC236}">
                  <a16:creationId xmlns:a16="http://schemas.microsoft.com/office/drawing/2014/main" id="{043FE991-AA59-4DBD-A343-51D2A3E6FD5A}"/>
                </a:ext>
              </a:extLst>
            </p:cNvPr>
            <p:cNvCxnSpPr/>
            <p:nvPr/>
          </p:nvCxnSpPr>
          <p:spPr>
            <a:xfrm>
              <a:off x="6961337" y="960507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Ellipse 6">
            <a:extLst>
              <a:ext uri="{FF2B5EF4-FFF2-40B4-BE49-F238E27FC236}">
                <a16:creationId xmlns:a16="http://schemas.microsoft.com/office/drawing/2014/main" id="{3D6E7B3C-DAFA-4284-9E97-EAA6ADBD7189}"/>
              </a:ext>
            </a:extLst>
          </p:cNvPr>
          <p:cNvSpPr/>
          <p:nvPr/>
        </p:nvSpPr>
        <p:spPr>
          <a:xfrm rot="19814511">
            <a:off x="10765815" y="2286571"/>
            <a:ext cx="180020" cy="17864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532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4" grpId="0" animBg="1"/>
      <p:bldP spid="46" grpId="0" animBg="1"/>
      <p:bldP spid="47" grpId="0" animBg="1"/>
      <p:bldP spid="124" grpId="0" animBg="1"/>
      <p:bldP spid="131" grpId="0"/>
      <p:bldP spid="132" grpId="0"/>
      <p:bldP spid="43" grpId="0"/>
      <p:bldP spid="48" grpId="0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5894499" cy="922675"/>
          </a:xfrm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the (100) strain</a:t>
            </a:r>
            <a:endParaRPr lang="en-US" altLang="zh-CN" sz="28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uppieren 3">
            <a:extLst>
              <a:ext uri="{FF2B5EF4-FFF2-40B4-BE49-F238E27FC236}">
                <a16:creationId xmlns:a16="http://schemas.microsoft.com/office/drawing/2014/main" id="{F00ADDBC-A419-4268-8BBD-EEDF648984F8}"/>
              </a:ext>
            </a:extLst>
          </p:cNvPr>
          <p:cNvGrpSpPr/>
          <p:nvPr/>
        </p:nvGrpSpPr>
        <p:grpSpPr>
          <a:xfrm>
            <a:off x="47030" y="1044516"/>
            <a:ext cx="1762279" cy="1154294"/>
            <a:chOff x="-2779501" y="-1075344"/>
            <a:chExt cx="3209832" cy="19622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A3FBAC1-8B61-42ED-BA82-71A2FC2BD973}"/>
                </a:ext>
              </a:extLst>
            </p:cNvPr>
            <p:cNvSpPr txBox="1"/>
            <p:nvPr/>
          </p:nvSpPr>
          <p:spPr>
            <a:xfrm>
              <a:off x="-1199461" y="-1075344"/>
              <a:ext cx="1629792" cy="470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CC"/>
                  </a:solidFill>
                </a:rPr>
                <a:t>Tetragonal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F73BBB-37E3-4A54-8BC4-78E0D53ED217}"/>
                </a:ext>
              </a:extLst>
            </p:cNvPr>
            <p:cNvSpPr/>
            <p:nvPr/>
          </p:nvSpPr>
          <p:spPr>
            <a:xfrm>
              <a:off x="-2156217" y="-801746"/>
              <a:ext cx="1044116" cy="10441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3E820A3-54E7-47B7-9264-88C2D048672D}"/>
                </a:ext>
              </a:extLst>
            </p:cNvPr>
            <p:cNvSpPr/>
            <p:nvPr/>
          </p:nvSpPr>
          <p:spPr>
            <a:xfrm>
              <a:off x="-2012201" y="-981766"/>
              <a:ext cx="756084" cy="140415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E074E0-738F-4542-8084-84D1F8B2747B}"/>
                </a:ext>
              </a:extLst>
            </p:cNvPr>
            <p:cNvSpPr txBox="1"/>
            <p:nvPr/>
          </p:nvSpPr>
          <p:spPr>
            <a:xfrm>
              <a:off x="-1889072" y="416053"/>
              <a:ext cx="2268253" cy="47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Orthorhombic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0E7FCCE-C60F-4B99-8A1D-6FC14E7984B7}"/>
                </a:ext>
              </a:extLst>
            </p:cNvPr>
            <p:cNvCxnSpPr/>
            <p:nvPr/>
          </p:nvCxnSpPr>
          <p:spPr>
            <a:xfrm flipH="1">
              <a:off x="-1112101" y="-332449"/>
              <a:ext cx="64055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B82B787-8597-478B-89EC-B18884E4E31E}"/>
                </a:ext>
              </a:extLst>
            </p:cNvPr>
            <p:cNvCxnSpPr/>
            <p:nvPr/>
          </p:nvCxnSpPr>
          <p:spPr>
            <a:xfrm>
              <a:off x="-2779501" y="-332449"/>
              <a:ext cx="62328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5823423-880A-425A-BD56-2AF6757E0FA0}"/>
              </a:ext>
            </a:extLst>
          </p:cNvPr>
          <p:cNvGrpSpPr/>
          <p:nvPr/>
        </p:nvGrpSpPr>
        <p:grpSpPr>
          <a:xfrm>
            <a:off x="6933427" y="2080876"/>
            <a:ext cx="4280083" cy="3419889"/>
            <a:chOff x="76008" y="765529"/>
            <a:chExt cx="5101973" cy="400786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BF7511A-96AE-4CBF-AEC7-9E95F67FAECD}"/>
                </a:ext>
              </a:extLst>
            </p:cNvPr>
            <p:cNvSpPr/>
            <p:nvPr/>
          </p:nvSpPr>
          <p:spPr>
            <a:xfrm>
              <a:off x="246954" y="4527175"/>
              <a:ext cx="493102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V. </a:t>
              </a:r>
              <a:r>
                <a:rPr lang="en-US" sz="1000" dirty="0" err="1"/>
                <a:t>Grinenko</a:t>
              </a:r>
              <a:r>
                <a:rPr lang="en-US" sz="1000" dirty="0"/>
                <a:t> </a:t>
              </a:r>
              <a:r>
                <a:rPr lang="en-US" sz="1000" i="1" dirty="0"/>
                <a:t>et al</a:t>
              </a:r>
              <a:r>
                <a:rPr lang="en-US" sz="1000" dirty="0"/>
                <a:t>., </a:t>
              </a:r>
              <a:r>
                <a:rPr lang="fr-FR" sz="1000" i="1" dirty="0"/>
                <a:t>Nat. Phys.</a:t>
              </a:r>
              <a:r>
                <a:rPr lang="fr-FR" sz="1000" dirty="0"/>
                <a:t> </a:t>
              </a:r>
              <a:r>
                <a:rPr lang="fr-FR" sz="1000" b="1" dirty="0"/>
                <a:t>17, </a:t>
              </a:r>
              <a:r>
                <a:rPr lang="fr-FR" sz="1000" dirty="0"/>
                <a:t>748–754 (2021).</a:t>
              </a:r>
              <a:endParaRPr lang="en-US" sz="1000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70FA750-962A-4110-B0BF-EE72339DAFEB}"/>
                </a:ext>
              </a:extLst>
            </p:cNvPr>
            <p:cNvGrpSpPr/>
            <p:nvPr/>
          </p:nvGrpSpPr>
          <p:grpSpPr>
            <a:xfrm>
              <a:off x="76008" y="1276322"/>
              <a:ext cx="4526361" cy="3099916"/>
              <a:chOff x="1624958" y="1149599"/>
              <a:chExt cx="6704553" cy="4626763"/>
            </a:xfrm>
          </p:grpSpPr>
          <p:sp>
            <p:nvSpPr>
              <p:cNvPr id="65" name="Rechteck 5">
                <a:extLst>
                  <a:ext uri="{FF2B5EF4-FFF2-40B4-BE49-F238E27FC236}">
                    <a16:creationId xmlns:a16="http://schemas.microsoft.com/office/drawing/2014/main" id="{278B1749-0A8B-42EC-AC4A-0464B1FE3A3A}"/>
                  </a:ext>
                </a:extLst>
              </p:cNvPr>
              <p:cNvSpPr/>
              <p:nvPr/>
            </p:nvSpPr>
            <p:spPr>
              <a:xfrm>
                <a:off x="2411761" y="1614399"/>
                <a:ext cx="1305905" cy="3888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6A32FFC-69EA-4477-A3A4-0AEB949D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24958" y="1197262"/>
                <a:ext cx="5617030" cy="4579100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9F3303B-0210-41AC-8E2C-267DA94B5D59}"/>
                  </a:ext>
                </a:extLst>
              </p:cNvPr>
              <p:cNvSpPr txBox="1"/>
              <p:nvPr/>
            </p:nvSpPr>
            <p:spPr>
              <a:xfrm>
                <a:off x="6393895" y="1149599"/>
                <a:ext cx="1935616" cy="551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along (100)</a:t>
                </a:r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FBD2292-1675-4CB3-84D5-44AD6381FCDD}"/>
                </a:ext>
              </a:extLst>
            </p:cNvPr>
            <p:cNvSpPr txBox="1"/>
            <p:nvPr/>
          </p:nvSpPr>
          <p:spPr>
            <a:xfrm>
              <a:off x="413800" y="765529"/>
              <a:ext cx="4408649" cy="432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Experimental setup for the </a:t>
              </a:r>
              <a:r>
                <a:rPr lang="el-GR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SR:</a:t>
              </a:r>
            </a:p>
          </p:txBody>
        </p:sp>
        <p:sp>
          <p:nvSpPr>
            <p:cNvPr id="64" name="TextBox 4">
              <a:extLst>
                <a:ext uri="{FF2B5EF4-FFF2-40B4-BE49-F238E27FC236}">
                  <a16:creationId xmlns:a16="http://schemas.microsoft.com/office/drawing/2014/main" id="{6286D82C-5340-421E-9E27-7AC5BAC1646C}"/>
                </a:ext>
              </a:extLst>
            </p:cNvPr>
            <p:cNvSpPr txBox="1"/>
            <p:nvPr/>
          </p:nvSpPr>
          <p:spPr>
            <a:xfrm>
              <a:off x="233145" y="4329127"/>
              <a:ext cx="4653341" cy="28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S. Ghosh </a:t>
              </a:r>
              <a:r>
                <a:rPr lang="en-US" sz="1000" i="1" dirty="0"/>
                <a:t>et al</a:t>
              </a:r>
              <a:r>
                <a:rPr lang="en-US" sz="1000" dirty="0"/>
                <a:t>., Review of Scientific Instruments </a:t>
              </a:r>
              <a:r>
                <a:rPr lang="en-US" sz="1000" b="1" dirty="0"/>
                <a:t>91</a:t>
              </a:r>
              <a:r>
                <a:rPr lang="en-US" sz="1000" dirty="0"/>
                <a:t>, 103902 (2020).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A7727708-F695-4803-A364-CDB409B25BC3}"/>
              </a:ext>
            </a:extLst>
          </p:cNvPr>
          <p:cNvSpPr txBox="1"/>
          <p:nvPr/>
        </p:nvSpPr>
        <p:spPr>
          <a:xfrm>
            <a:off x="7184673" y="5688314"/>
            <a:ext cx="4166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accent6"/>
                </a:solidFill>
              </a:rPr>
              <a:t>T</a:t>
            </a:r>
            <a:r>
              <a:rPr lang="en-US" b="1" baseline="-25000" dirty="0">
                <a:solidFill>
                  <a:schemeClr val="accent6"/>
                </a:solidFill>
              </a:rPr>
              <a:t>c</a:t>
            </a:r>
            <a:r>
              <a:rPr lang="en-US" b="1" dirty="0">
                <a:solidFill>
                  <a:schemeClr val="accent6"/>
                </a:solidFill>
              </a:rPr>
              <a:t> is measured by AC susceptibility.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i="1" dirty="0">
                <a:solidFill>
                  <a:schemeClr val="accent6"/>
                </a:solidFill>
              </a:rPr>
              <a:t>T</a:t>
            </a:r>
            <a:r>
              <a:rPr lang="en-US" b="1" baseline="-25000" dirty="0">
                <a:solidFill>
                  <a:schemeClr val="accent6"/>
                </a:solidFill>
              </a:rPr>
              <a:t>BTRS</a:t>
            </a:r>
            <a:r>
              <a:rPr lang="en-US" b="1" dirty="0">
                <a:solidFill>
                  <a:schemeClr val="accent6"/>
                </a:solidFill>
              </a:rPr>
              <a:t> by zero-field </a:t>
            </a:r>
            <a:r>
              <a:rPr lang="en-DE" b="1" dirty="0">
                <a:solidFill>
                  <a:schemeClr val="accent6"/>
                </a:solidFill>
              </a:rPr>
              <a:t>µ</a:t>
            </a:r>
            <a:r>
              <a:rPr lang="en-US" b="1" dirty="0">
                <a:solidFill>
                  <a:schemeClr val="accent6"/>
                </a:solidFill>
              </a:rPr>
              <a:t>SR.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281E1B5-EA4A-4763-9FED-069404F63328}"/>
              </a:ext>
            </a:extLst>
          </p:cNvPr>
          <p:cNvGrpSpPr/>
          <p:nvPr/>
        </p:nvGrpSpPr>
        <p:grpSpPr>
          <a:xfrm>
            <a:off x="1275346" y="1086110"/>
            <a:ext cx="4786174" cy="5519189"/>
            <a:chOff x="1701677" y="690719"/>
            <a:chExt cx="5072989" cy="6162606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CC5D579-17AB-4004-A313-9871CCAAA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1677" y="2955134"/>
              <a:ext cx="4222110" cy="3610307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61A37A1-6449-4EE4-8B11-EEA5A2488DE2}"/>
                </a:ext>
              </a:extLst>
            </p:cNvPr>
            <p:cNvSpPr/>
            <p:nvPr/>
          </p:nvSpPr>
          <p:spPr>
            <a:xfrm>
              <a:off x="2911866" y="6576327"/>
              <a:ext cx="3862800" cy="276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A. </a:t>
              </a:r>
              <a:r>
                <a:rPr lang="en-US" sz="1200" dirty="0" err="1">
                  <a:solidFill>
                    <a:srgbClr val="000000"/>
                  </a:solidFill>
                  <a:latin typeface="+mn-lt"/>
                </a:rPr>
                <a:t>Steppke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, </a:t>
              </a:r>
              <a:r>
                <a:rPr lang="en-US" sz="1200" i="1" dirty="0">
                  <a:solidFill>
                    <a:srgbClr val="000000"/>
                  </a:solidFill>
                  <a:latin typeface="+mn-lt"/>
                </a:rPr>
                <a:t>et al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., </a:t>
              </a:r>
              <a:r>
                <a:rPr lang="en-US" sz="1200" i="1" dirty="0">
                  <a:solidFill>
                    <a:srgbClr val="000000"/>
                  </a:solidFill>
                  <a:latin typeface="+mn-lt"/>
                </a:rPr>
                <a:t>Science </a:t>
              </a:r>
              <a:r>
                <a:rPr lang="en-US" sz="1200" b="1" dirty="0">
                  <a:solidFill>
                    <a:srgbClr val="000000"/>
                  </a:solidFill>
                  <a:latin typeface="+mn-lt"/>
                </a:rPr>
                <a:t>355</a:t>
              </a:r>
              <a:r>
                <a:rPr lang="en-US" sz="1200" dirty="0">
                  <a:solidFill>
                    <a:srgbClr val="000000"/>
                  </a:solidFill>
                  <a:latin typeface="+mn-lt"/>
                </a:rPr>
                <a:t>, eaaf9398 (2017).</a:t>
              </a:r>
              <a:r>
                <a:rPr lang="en-US" sz="1200" dirty="0">
                  <a:latin typeface="+mn-lt"/>
                </a:rPr>
                <a:t> </a:t>
              </a:r>
              <a:endParaRPr lang="en-US" dirty="0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E3DFCC5B-059D-4210-BA84-2C1035F2D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4744" y="690719"/>
              <a:ext cx="1643741" cy="2158573"/>
            </a:xfrm>
            <a:prstGeom prst="rect">
              <a:avLst/>
            </a:prstGeom>
          </p:spPr>
        </p:pic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02DCB52-7E8E-4935-935C-2AAB6E89C109}"/>
                </a:ext>
              </a:extLst>
            </p:cNvPr>
            <p:cNvCxnSpPr/>
            <p:nvPr/>
          </p:nvCxnSpPr>
          <p:spPr>
            <a:xfrm>
              <a:off x="3004457" y="2849292"/>
              <a:ext cx="0" cy="2095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05F83CEB-E498-406B-BBD1-965B0B0E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6351" y="692316"/>
              <a:ext cx="1629522" cy="2080774"/>
            </a:xfrm>
            <a:prstGeom prst="rect">
              <a:avLst/>
            </a:prstGeom>
          </p:spPr>
        </p:pic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666D2F4-CAD4-4875-9B1C-D96D39C0B24E}"/>
                </a:ext>
              </a:extLst>
            </p:cNvPr>
            <p:cNvCxnSpPr/>
            <p:nvPr/>
          </p:nvCxnSpPr>
          <p:spPr>
            <a:xfrm>
              <a:off x="5045796" y="2805748"/>
              <a:ext cx="0" cy="20959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CC41761B-2180-4F61-82A1-165823869213}"/>
              </a:ext>
            </a:extLst>
          </p:cNvPr>
          <p:cNvSpPr txBox="1"/>
          <p:nvPr/>
        </p:nvSpPr>
        <p:spPr>
          <a:xfrm>
            <a:off x="5675959" y="1169686"/>
            <a:ext cx="650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What is the effect of van Hove on BTRS state?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Can van Hove induce magnetism?</a:t>
            </a:r>
          </a:p>
        </p:txBody>
      </p:sp>
    </p:spTree>
    <p:extLst>
      <p:ext uri="{BB962C8B-B14F-4D97-AF65-F5344CB8AC3E}">
        <p14:creationId xmlns:p14="http://schemas.microsoft.com/office/powerpoint/2010/main" val="1986438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758FB375-8167-432F-9066-38CA6FCC6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847" y="5860972"/>
            <a:ext cx="2612230" cy="2381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03019CD-4FB9-4641-9D4B-F40D0810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445" y="4222049"/>
            <a:ext cx="3095625" cy="16478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DE5971-8220-41FE-A085-7B3832E23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673" y="2868008"/>
            <a:ext cx="2962275" cy="1428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8214137" cy="922675"/>
          </a:xfrm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 superconductivity of Sr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the (100) strain</a:t>
            </a:r>
            <a:endParaRPr lang="en-US" altLang="zh-CN" sz="28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BE3D1E-DE6B-47E4-9A37-71ADD1FEE0E7}"/>
              </a:ext>
            </a:extLst>
          </p:cNvPr>
          <p:cNvSpPr txBox="1"/>
          <p:nvPr/>
        </p:nvSpPr>
        <p:spPr>
          <a:xfrm>
            <a:off x="3838054" y="2292358"/>
            <a:ext cx="72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D338DA-933B-4112-A7A0-5C4516380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79" y="2496070"/>
            <a:ext cx="3353941" cy="286794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1676EFD-98ED-4399-BCCD-919CECF03C55}"/>
              </a:ext>
            </a:extLst>
          </p:cNvPr>
          <p:cNvSpPr/>
          <p:nvPr/>
        </p:nvSpPr>
        <p:spPr>
          <a:xfrm>
            <a:off x="257966" y="5418441"/>
            <a:ext cx="386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A. </a:t>
            </a:r>
            <a:r>
              <a:rPr lang="en-US" sz="1200" dirty="0" err="1">
                <a:solidFill>
                  <a:srgbClr val="000000"/>
                </a:solidFill>
              </a:rPr>
              <a:t>Steppke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et al</a:t>
            </a:r>
            <a:r>
              <a:rPr lang="en-US" sz="1200" dirty="0">
                <a:solidFill>
                  <a:srgbClr val="000000"/>
                </a:solidFill>
              </a:rPr>
              <a:t>., </a:t>
            </a:r>
            <a:r>
              <a:rPr lang="en-US" sz="1200" i="1" dirty="0">
                <a:solidFill>
                  <a:srgbClr val="000000"/>
                </a:solidFill>
              </a:rPr>
              <a:t>Science </a:t>
            </a:r>
            <a:r>
              <a:rPr lang="en-US" sz="1200" b="1" dirty="0">
                <a:solidFill>
                  <a:srgbClr val="000000"/>
                </a:solidFill>
              </a:rPr>
              <a:t>355</a:t>
            </a:r>
            <a:r>
              <a:rPr lang="en-US" sz="1200" dirty="0">
                <a:solidFill>
                  <a:srgbClr val="000000"/>
                </a:solidFill>
              </a:rPr>
              <a:t>, eaaf9398 (2017).</a:t>
            </a:r>
            <a:r>
              <a:rPr lang="en-US" sz="1200" dirty="0"/>
              <a:t> </a:t>
            </a: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148B09D-ABA3-4240-9A72-29B61879DA6B}"/>
              </a:ext>
            </a:extLst>
          </p:cNvPr>
          <p:cNvCxnSpPr/>
          <p:nvPr/>
        </p:nvCxnSpPr>
        <p:spPr>
          <a:xfrm>
            <a:off x="2040884" y="3230412"/>
            <a:ext cx="0" cy="424543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23D99A-207C-4DBA-B341-236E3B7CEDD0}"/>
              </a:ext>
            </a:extLst>
          </p:cNvPr>
          <p:cNvCxnSpPr/>
          <p:nvPr/>
        </p:nvCxnSpPr>
        <p:spPr>
          <a:xfrm>
            <a:off x="2313027" y="3731155"/>
            <a:ext cx="0" cy="424543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2CFDD4-DE90-4EB7-BE63-08538C17C128}"/>
              </a:ext>
            </a:extLst>
          </p:cNvPr>
          <p:cNvCxnSpPr/>
          <p:nvPr/>
        </p:nvCxnSpPr>
        <p:spPr>
          <a:xfrm>
            <a:off x="2791998" y="4025069"/>
            <a:ext cx="0" cy="424543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F07A9871-0A9E-40EE-86BB-40CDDB4EB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495" y="1185960"/>
            <a:ext cx="3076575" cy="1676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61E8F77-6348-4FDF-A91C-223D27D4ED96}"/>
              </a:ext>
            </a:extLst>
          </p:cNvPr>
          <p:cNvSpPr txBox="1"/>
          <p:nvPr/>
        </p:nvSpPr>
        <p:spPr>
          <a:xfrm rot="16200000">
            <a:off x="2838970" y="3526308"/>
            <a:ext cx="24096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Relaxation rate, </a:t>
            </a:r>
            <a:r>
              <a:rPr lang="el-GR" dirty="0">
                <a:latin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</a:rPr>
              <a:t> (µs</a:t>
            </a:r>
            <a:r>
              <a:rPr lang="en-US" baseline="30000" dirty="0">
                <a:latin typeface="Calibri" panose="020F0502020204030204" pitchFamily="34" charset="0"/>
              </a:rPr>
              <a:t>-1</a:t>
            </a:r>
            <a:r>
              <a:rPr lang="en-US" dirty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810D0B-66D7-410E-BEFF-6B8E94501BF5}"/>
              </a:ext>
            </a:extLst>
          </p:cNvPr>
          <p:cNvSpPr txBox="1"/>
          <p:nvPr/>
        </p:nvSpPr>
        <p:spPr>
          <a:xfrm>
            <a:off x="5038451" y="6124800"/>
            <a:ext cx="16687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Temperature (K)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AFD404-CC7F-4B5C-856F-2651239C91CE}"/>
              </a:ext>
            </a:extLst>
          </p:cNvPr>
          <p:cNvSpPr txBox="1"/>
          <p:nvPr/>
        </p:nvSpPr>
        <p:spPr>
          <a:xfrm rot="16200000">
            <a:off x="6687631" y="3440574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 susceptibility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065003-B9D6-4A8B-8ADC-34B3D9E62F2C}"/>
              </a:ext>
            </a:extLst>
          </p:cNvPr>
          <p:cNvSpPr txBox="1"/>
          <p:nvPr/>
        </p:nvSpPr>
        <p:spPr>
          <a:xfrm>
            <a:off x="5548523" y="1788227"/>
            <a:ext cx="373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baseline="-25000" dirty="0"/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525922F-DD22-4A8B-97B8-BB3DBE9422B4}"/>
              </a:ext>
            </a:extLst>
          </p:cNvPr>
          <p:cNvSpPr txBox="1"/>
          <p:nvPr/>
        </p:nvSpPr>
        <p:spPr>
          <a:xfrm>
            <a:off x="4925521" y="1112189"/>
            <a:ext cx="638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baseline="-25000" dirty="0"/>
              <a:t>BTRS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805D57-8BCE-4027-B438-D37205E842BA}"/>
              </a:ext>
            </a:extLst>
          </p:cNvPr>
          <p:cNvSpPr txBox="1"/>
          <p:nvPr/>
        </p:nvSpPr>
        <p:spPr>
          <a:xfrm>
            <a:off x="7461168" y="1183325"/>
            <a:ext cx="72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A934B14-708A-44BC-80DA-982D06D09185}"/>
              </a:ext>
            </a:extLst>
          </p:cNvPr>
          <p:cNvSpPr/>
          <p:nvPr/>
        </p:nvSpPr>
        <p:spPr>
          <a:xfrm>
            <a:off x="4189163" y="6445484"/>
            <a:ext cx="3466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Grinenko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</a:t>
            </a:r>
            <a:r>
              <a:rPr lang="fr-FR" sz="1200" i="1" dirty="0"/>
              <a:t>Nat. Phys.</a:t>
            </a:r>
            <a:r>
              <a:rPr lang="fr-FR" sz="1200" dirty="0"/>
              <a:t> </a:t>
            </a:r>
            <a:r>
              <a:rPr lang="fr-FR" sz="1200" b="1" dirty="0"/>
              <a:t>17, </a:t>
            </a:r>
            <a:r>
              <a:rPr lang="fr-FR" sz="1200" dirty="0"/>
              <a:t>748–754 (2021)</a:t>
            </a:r>
            <a:endParaRPr lang="en-US" sz="1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7F4003-ED0D-46D2-9C35-09FBBE70BA8D}"/>
              </a:ext>
            </a:extLst>
          </p:cNvPr>
          <p:cNvSpPr txBox="1"/>
          <p:nvPr/>
        </p:nvSpPr>
        <p:spPr>
          <a:xfrm rot="16200000">
            <a:off x="7222930" y="2958058"/>
            <a:ext cx="24096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Relaxation rate, </a:t>
            </a:r>
            <a:r>
              <a:rPr lang="el-GR" dirty="0">
                <a:latin typeface="Calibri" panose="020F0502020204030204" pitchFamily="34" charset="0"/>
              </a:rPr>
              <a:t>λ</a:t>
            </a:r>
            <a:r>
              <a:rPr lang="en-US" dirty="0">
                <a:latin typeface="Calibri" panose="020F0502020204030204" pitchFamily="34" charset="0"/>
              </a:rPr>
              <a:t> (µs</a:t>
            </a:r>
            <a:r>
              <a:rPr lang="en-US" baseline="30000" dirty="0">
                <a:latin typeface="Calibri" panose="020F0502020204030204" pitchFamily="34" charset="0"/>
              </a:rPr>
              <a:t>-1</a:t>
            </a:r>
            <a:r>
              <a:rPr lang="en-US" dirty="0"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BC0934-A3B3-4A13-8878-1CC220CF948A}"/>
              </a:ext>
            </a:extLst>
          </p:cNvPr>
          <p:cNvSpPr txBox="1"/>
          <p:nvPr/>
        </p:nvSpPr>
        <p:spPr>
          <a:xfrm>
            <a:off x="9441092" y="5023410"/>
            <a:ext cx="16687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Temperature (K)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CCC1B29-086D-4003-A1C0-26D1D5688B0A}"/>
              </a:ext>
            </a:extLst>
          </p:cNvPr>
          <p:cNvSpPr txBox="1"/>
          <p:nvPr/>
        </p:nvSpPr>
        <p:spPr>
          <a:xfrm rot="16200000">
            <a:off x="10822534" y="2975224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 susceptibility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37419D3-A308-41FE-B927-A52218F14C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2613" y="1433521"/>
            <a:ext cx="2790825" cy="16287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F6FB4E7-AD74-4DC0-B2E2-EAD4FF93A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6913" y="3215491"/>
            <a:ext cx="2676525" cy="1657350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94A0C35-2DE6-4FF1-98A4-A7163FEA8904}"/>
              </a:ext>
            </a:extLst>
          </p:cNvPr>
          <p:cNvCxnSpPr/>
          <p:nvPr/>
        </p:nvCxnSpPr>
        <p:spPr>
          <a:xfrm>
            <a:off x="1081879" y="2259053"/>
            <a:ext cx="0" cy="424543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2C45F72-5A11-4210-B909-8297362B1B30}"/>
              </a:ext>
            </a:extLst>
          </p:cNvPr>
          <p:cNvCxnSpPr/>
          <p:nvPr/>
        </p:nvCxnSpPr>
        <p:spPr>
          <a:xfrm>
            <a:off x="829915" y="2710811"/>
            <a:ext cx="0" cy="424543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2F0C172-C424-43A3-870F-C5DC5C5DDDA0}"/>
              </a:ext>
            </a:extLst>
          </p:cNvPr>
          <p:cNvCxnSpPr/>
          <p:nvPr/>
        </p:nvCxnSpPr>
        <p:spPr>
          <a:xfrm>
            <a:off x="772033" y="3126547"/>
            <a:ext cx="0" cy="424543"/>
          </a:xfrm>
          <a:prstGeom prst="straightConnector1">
            <a:avLst/>
          </a:prstGeom>
          <a:ln w="53975">
            <a:solidFill>
              <a:srgbClr val="B709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5DE4E72-9721-42D8-90F7-E663EA89E3CC}"/>
              </a:ext>
            </a:extLst>
          </p:cNvPr>
          <p:cNvSpPr txBox="1"/>
          <p:nvPr/>
        </p:nvSpPr>
        <p:spPr>
          <a:xfrm>
            <a:off x="9121934" y="1138586"/>
            <a:ext cx="6383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T</a:t>
            </a:r>
            <a:r>
              <a:rPr lang="en-US" baseline="-25000" dirty="0"/>
              <a:t>BTRS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820653E-698B-445B-B93B-BEE2A8B7F1FC}"/>
              </a:ext>
            </a:extLst>
          </p:cNvPr>
          <p:cNvSpPr/>
          <p:nvPr/>
        </p:nvSpPr>
        <p:spPr>
          <a:xfrm>
            <a:off x="5383050" y="1679284"/>
            <a:ext cx="330945" cy="10741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1386C8D3-E90C-4BE9-8CC5-20F4C60056F9}"/>
              </a:ext>
            </a:extLst>
          </p:cNvPr>
          <p:cNvSpPr/>
          <p:nvPr/>
        </p:nvSpPr>
        <p:spPr>
          <a:xfrm>
            <a:off x="4809442" y="2347118"/>
            <a:ext cx="262345" cy="126338"/>
          </a:xfrm>
          <a:prstGeom prst="lef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8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5829EF4-76DC-4624-960F-CCEBDC79E2B9}"/>
              </a:ext>
            </a:extLst>
          </p:cNvPr>
          <p:cNvSpPr txBox="1"/>
          <p:nvPr/>
        </p:nvSpPr>
        <p:spPr>
          <a:xfrm>
            <a:off x="7962302" y="5512533"/>
            <a:ext cx="4547536" cy="13295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Significant splitting of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</a:t>
            </a:r>
            <a:r>
              <a:rPr lang="en-US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  <a:r>
              <a:rPr 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zh-CN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state exists above van Hove singularity!</a:t>
            </a:r>
            <a:r>
              <a:rPr lang="en-US" altLang="zh-CN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altLang="zh-C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uppieren 3">
            <a:extLst>
              <a:ext uri="{FF2B5EF4-FFF2-40B4-BE49-F238E27FC236}">
                <a16:creationId xmlns:a16="http://schemas.microsoft.com/office/drawing/2014/main" id="{3B559F71-00DD-4FEB-9681-6C9A6E999075}"/>
              </a:ext>
            </a:extLst>
          </p:cNvPr>
          <p:cNvGrpSpPr/>
          <p:nvPr/>
        </p:nvGrpSpPr>
        <p:grpSpPr>
          <a:xfrm>
            <a:off x="47030" y="1044516"/>
            <a:ext cx="1762279" cy="1154294"/>
            <a:chOff x="-2779501" y="-1075344"/>
            <a:chExt cx="3209832" cy="19622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3F4820B-000C-4F70-8EB5-81C0D7128F01}"/>
                </a:ext>
              </a:extLst>
            </p:cNvPr>
            <p:cNvSpPr txBox="1"/>
            <p:nvPr/>
          </p:nvSpPr>
          <p:spPr>
            <a:xfrm>
              <a:off x="-1199461" y="-1075344"/>
              <a:ext cx="1629792" cy="470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CC"/>
                  </a:solidFill>
                </a:rPr>
                <a:t>Tetragonal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0920F2E-9207-4428-A9AB-B182570BB25A}"/>
                </a:ext>
              </a:extLst>
            </p:cNvPr>
            <p:cNvSpPr/>
            <p:nvPr/>
          </p:nvSpPr>
          <p:spPr>
            <a:xfrm>
              <a:off x="-2156217" y="-801746"/>
              <a:ext cx="1044116" cy="10441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C67246A-AF62-4AC7-A1F7-5B84F02A4DAD}"/>
                </a:ext>
              </a:extLst>
            </p:cNvPr>
            <p:cNvSpPr/>
            <p:nvPr/>
          </p:nvSpPr>
          <p:spPr>
            <a:xfrm>
              <a:off x="-2012201" y="-981766"/>
              <a:ext cx="756084" cy="140415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B0FDD0E-CE42-43DC-A72A-E7F651AEEA51}"/>
                </a:ext>
              </a:extLst>
            </p:cNvPr>
            <p:cNvSpPr txBox="1"/>
            <p:nvPr/>
          </p:nvSpPr>
          <p:spPr>
            <a:xfrm>
              <a:off x="-1889072" y="416053"/>
              <a:ext cx="2268253" cy="47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Orthorhombic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9851337-0515-436A-AB9F-9A53E4AB4EE2}"/>
                </a:ext>
              </a:extLst>
            </p:cNvPr>
            <p:cNvCxnSpPr/>
            <p:nvPr/>
          </p:nvCxnSpPr>
          <p:spPr>
            <a:xfrm flipH="1">
              <a:off x="-1112101" y="-332449"/>
              <a:ext cx="64055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C232C43-73E1-4615-9ECD-32380F8B4516}"/>
                </a:ext>
              </a:extLst>
            </p:cNvPr>
            <p:cNvCxnSpPr/>
            <p:nvPr/>
          </p:nvCxnSpPr>
          <p:spPr>
            <a:xfrm>
              <a:off x="-2779501" y="-332449"/>
              <a:ext cx="62328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3970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1" grpId="0" animBg="1"/>
      <p:bldP spid="42" grpId="0" animBg="1"/>
      <p:bldP spid="48" grpId="0"/>
      <p:bldP spid="50" grpId="0" animBg="1"/>
      <p:bldP spid="51" grpId="0" animBg="1"/>
      <p:bldP spid="52" grpId="0"/>
      <p:bldP spid="74" grpId="0" animBg="1"/>
      <p:bldP spid="2" grpId="0" animBg="1"/>
      <p:bldP spid="4" grpId="0" animBg="1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2"/>
            <a:ext cx="8017112" cy="922675"/>
          </a:xfrm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Strain induced SDW phase in Sr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sz="28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D338DA-933B-4112-A7A0-5C451638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9" y="2496070"/>
            <a:ext cx="3353941" cy="286794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1676EFD-98ED-4399-BCCD-919CECF03C55}"/>
              </a:ext>
            </a:extLst>
          </p:cNvPr>
          <p:cNvSpPr/>
          <p:nvPr/>
        </p:nvSpPr>
        <p:spPr>
          <a:xfrm>
            <a:off x="257966" y="5418441"/>
            <a:ext cx="3862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A. </a:t>
            </a:r>
            <a:r>
              <a:rPr lang="en-US" sz="1200" dirty="0" err="1">
                <a:solidFill>
                  <a:srgbClr val="000000"/>
                </a:solidFill>
              </a:rPr>
              <a:t>Steppke</a:t>
            </a:r>
            <a:r>
              <a:rPr lang="en-US" sz="1200" dirty="0">
                <a:solidFill>
                  <a:srgbClr val="000000"/>
                </a:solidFill>
              </a:rPr>
              <a:t>, </a:t>
            </a:r>
            <a:r>
              <a:rPr lang="en-US" sz="1200" i="1" dirty="0">
                <a:solidFill>
                  <a:srgbClr val="000000"/>
                </a:solidFill>
              </a:rPr>
              <a:t>et al</a:t>
            </a:r>
            <a:r>
              <a:rPr lang="en-US" sz="1200" dirty="0">
                <a:solidFill>
                  <a:srgbClr val="000000"/>
                </a:solidFill>
              </a:rPr>
              <a:t>., </a:t>
            </a:r>
            <a:r>
              <a:rPr lang="en-US" sz="1200" i="1" dirty="0">
                <a:solidFill>
                  <a:srgbClr val="000000"/>
                </a:solidFill>
              </a:rPr>
              <a:t>Science </a:t>
            </a:r>
            <a:r>
              <a:rPr lang="en-US" sz="1200" b="1" dirty="0">
                <a:solidFill>
                  <a:srgbClr val="000000"/>
                </a:solidFill>
              </a:rPr>
              <a:t>355</a:t>
            </a:r>
            <a:r>
              <a:rPr lang="en-US" sz="1200" dirty="0">
                <a:solidFill>
                  <a:srgbClr val="000000"/>
                </a:solidFill>
              </a:rPr>
              <a:t>, eaaf9398 (2017).</a:t>
            </a:r>
            <a:r>
              <a:rPr lang="en-US" sz="1200" dirty="0"/>
              <a:t> </a:t>
            </a:r>
            <a:endParaRPr lang="en-US" dirty="0"/>
          </a:p>
        </p:txBody>
      </p:sp>
      <p:grpSp>
        <p:nvGrpSpPr>
          <p:cNvPr id="76" name="Gruppieren 3">
            <a:extLst>
              <a:ext uri="{FF2B5EF4-FFF2-40B4-BE49-F238E27FC236}">
                <a16:creationId xmlns:a16="http://schemas.microsoft.com/office/drawing/2014/main" id="{3B559F71-00DD-4FEB-9681-6C9A6E999075}"/>
              </a:ext>
            </a:extLst>
          </p:cNvPr>
          <p:cNvGrpSpPr/>
          <p:nvPr/>
        </p:nvGrpSpPr>
        <p:grpSpPr>
          <a:xfrm>
            <a:off x="47030" y="1044516"/>
            <a:ext cx="1762279" cy="1154294"/>
            <a:chOff x="-2779501" y="-1075344"/>
            <a:chExt cx="3209832" cy="196229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3F4820B-000C-4F70-8EB5-81C0D7128F01}"/>
                </a:ext>
              </a:extLst>
            </p:cNvPr>
            <p:cNvSpPr txBox="1"/>
            <p:nvPr/>
          </p:nvSpPr>
          <p:spPr>
            <a:xfrm>
              <a:off x="-1199461" y="-1075344"/>
              <a:ext cx="1629792" cy="470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CC"/>
                  </a:solidFill>
                </a:rPr>
                <a:t>Tetragonal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0920F2E-9207-4428-A9AB-B182570BB25A}"/>
                </a:ext>
              </a:extLst>
            </p:cNvPr>
            <p:cNvSpPr/>
            <p:nvPr/>
          </p:nvSpPr>
          <p:spPr>
            <a:xfrm>
              <a:off x="-2156217" y="-801746"/>
              <a:ext cx="1044116" cy="10441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C67246A-AF62-4AC7-A1F7-5B84F02A4DAD}"/>
                </a:ext>
              </a:extLst>
            </p:cNvPr>
            <p:cNvSpPr/>
            <p:nvPr/>
          </p:nvSpPr>
          <p:spPr>
            <a:xfrm>
              <a:off x="-2012201" y="-981766"/>
              <a:ext cx="756084" cy="140415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B0FDD0E-CE42-43DC-A72A-E7F651AEEA51}"/>
                </a:ext>
              </a:extLst>
            </p:cNvPr>
            <p:cNvSpPr txBox="1"/>
            <p:nvPr/>
          </p:nvSpPr>
          <p:spPr>
            <a:xfrm>
              <a:off x="-1889072" y="416053"/>
              <a:ext cx="2268253" cy="470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</a:rPr>
                <a:t>Orthorhombic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9851337-0515-436A-AB9F-9A53E4AB4EE2}"/>
                </a:ext>
              </a:extLst>
            </p:cNvPr>
            <p:cNvCxnSpPr/>
            <p:nvPr/>
          </p:nvCxnSpPr>
          <p:spPr>
            <a:xfrm flipH="1">
              <a:off x="-1112101" y="-332449"/>
              <a:ext cx="64055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C232C43-73E1-4615-9ECD-32380F8B4516}"/>
                </a:ext>
              </a:extLst>
            </p:cNvPr>
            <p:cNvCxnSpPr/>
            <p:nvPr/>
          </p:nvCxnSpPr>
          <p:spPr>
            <a:xfrm>
              <a:off x="-2779501" y="-332449"/>
              <a:ext cx="62328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A10E5E1-EDA5-4CC8-AF58-6BA5DD753CCA}"/>
              </a:ext>
            </a:extLst>
          </p:cNvPr>
          <p:cNvSpPr txBox="1"/>
          <p:nvPr/>
        </p:nvSpPr>
        <p:spPr>
          <a:xfrm>
            <a:off x="309733" y="5871921"/>
            <a:ext cx="883426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 incommensurate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SDW phase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well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above the van Hove singularity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~ 7 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F71EBA6-0F95-4C8D-809F-085B99A3B5C0}"/>
              </a:ext>
            </a:extLst>
          </p:cNvPr>
          <p:cNvCxnSpPr/>
          <p:nvPr/>
        </p:nvCxnSpPr>
        <p:spPr>
          <a:xfrm>
            <a:off x="1225142" y="2414819"/>
            <a:ext cx="10886" cy="262259"/>
          </a:xfrm>
          <a:prstGeom prst="straightConnector1">
            <a:avLst/>
          </a:prstGeom>
          <a:ln w="444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59B30F1-9167-453F-96A5-B28271F144F0}"/>
              </a:ext>
            </a:extLst>
          </p:cNvPr>
          <p:cNvSpPr txBox="1"/>
          <p:nvPr/>
        </p:nvSpPr>
        <p:spPr>
          <a:xfrm>
            <a:off x="1030967" y="2060443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van </a:t>
            </a:r>
            <a:r>
              <a:rPr lang="de-DE" dirty="0" err="1"/>
              <a:t>Hove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EB2EC2-12D3-43EF-9AAB-EE0F75181C2D}"/>
              </a:ext>
            </a:extLst>
          </p:cNvPr>
          <p:cNvSpPr/>
          <p:nvPr/>
        </p:nvSpPr>
        <p:spPr>
          <a:xfrm>
            <a:off x="8977288" y="5741116"/>
            <a:ext cx="43178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V. </a:t>
            </a:r>
            <a:r>
              <a:rPr lang="en-US" sz="1100" dirty="0" err="1"/>
              <a:t>Grinenko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fr-FR" sz="1100" i="1" dirty="0"/>
              <a:t>Nat. Phys.</a:t>
            </a:r>
            <a:r>
              <a:rPr lang="fr-FR" sz="1100" dirty="0"/>
              <a:t> </a:t>
            </a:r>
            <a:r>
              <a:rPr lang="fr-FR" sz="1100" b="1" dirty="0"/>
              <a:t>17, </a:t>
            </a:r>
            <a:r>
              <a:rPr lang="fr-FR" sz="1100" dirty="0"/>
              <a:t>748–754 (2021)</a:t>
            </a:r>
            <a:endParaRPr lang="en-US" sz="1100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E90F1554-62B0-4404-B976-1D7964FA2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720" y="1688158"/>
            <a:ext cx="3781425" cy="272415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71B56124-5207-49E9-86A4-9A4102799392}"/>
              </a:ext>
            </a:extLst>
          </p:cNvPr>
          <p:cNvSpPr/>
          <p:nvPr/>
        </p:nvSpPr>
        <p:spPr>
          <a:xfrm>
            <a:off x="300051" y="6104203"/>
            <a:ext cx="9144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Small internal magnetic fields correspond roughly to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0.1 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(similar to </a:t>
            </a:r>
            <a:r>
              <a:rPr lang="en-US" sz="1400" dirty="0"/>
              <a:t>Sr</a:t>
            </a:r>
            <a:r>
              <a:rPr lang="en-US" sz="1400" baseline="-25000" dirty="0"/>
              <a:t>3</a:t>
            </a:r>
            <a:r>
              <a:rPr lang="en-US" sz="1400" dirty="0"/>
              <a:t>Ru</a:t>
            </a:r>
            <a:r>
              <a:rPr lang="en-US" sz="1400" baseline="-25000" dirty="0"/>
              <a:t>2</a:t>
            </a:r>
            <a:r>
              <a:rPr lang="en-US" sz="1400" dirty="0"/>
              <a:t>O</a:t>
            </a:r>
            <a:r>
              <a:rPr lang="en-US" sz="1400" baseline="-25000" dirty="0"/>
              <a:t>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SDW internal field is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100 times stronger than spontaneous fields due to BTRS superconductivity.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0B2B749-8B2D-4044-A260-912509A8C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464" y="1235467"/>
            <a:ext cx="2062423" cy="1737491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205E932-AF90-4F6E-A288-F3597C4F1171}"/>
              </a:ext>
            </a:extLst>
          </p:cNvPr>
          <p:cNvCxnSpPr/>
          <p:nvPr/>
        </p:nvCxnSpPr>
        <p:spPr>
          <a:xfrm>
            <a:off x="648452" y="3667027"/>
            <a:ext cx="0" cy="424543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BB385AA0-3751-419C-9D83-D32A16C25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050" y="2972958"/>
            <a:ext cx="3997498" cy="274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56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1" grpId="0"/>
      <p:bldP spid="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" y="114808"/>
            <a:ext cx="8257604" cy="805209"/>
          </a:xfrm>
        </p:spPr>
        <p:txBody>
          <a:bodyPr/>
          <a:lstStyle/>
          <a:p>
            <a:r>
              <a:rPr lang="en-US" altLang="zh-CN" sz="2800" dirty="0" err="1"/>
              <a:t>μSR</a:t>
            </a:r>
            <a:r>
              <a:rPr lang="en-US" altLang="zh-CN" sz="2800" dirty="0"/>
              <a:t> measurements of Sr</a:t>
            </a:r>
            <a:r>
              <a:rPr lang="en-US" altLang="zh-CN" sz="2800" baseline="-25000" dirty="0"/>
              <a:t>2</a:t>
            </a:r>
            <a:r>
              <a:rPr lang="en-US" altLang="zh-CN" sz="2800" dirty="0"/>
              <a:t>RuO</a:t>
            </a:r>
            <a:r>
              <a:rPr lang="en-US" altLang="zh-CN" sz="2800" baseline="-25000" dirty="0"/>
              <a:t>4</a:t>
            </a:r>
            <a:r>
              <a:rPr lang="en-US" altLang="zh-CN" sz="2800" dirty="0"/>
              <a:t> under uniaxial strain</a:t>
            </a:r>
            <a:endParaRPr lang="en-CN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26</a:t>
            </a:fld>
            <a:endParaRPr lang="en-C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ACBC81-CA3D-467D-B109-21838926E6D1}"/>
              </a:ext>
            </a:extLst>
          </p:cNvPr>
          <p:cNvSpPr/>
          <p:nvPr/>
        </p:nvSpPr>
        <p:spPr>
          <a:xfrm>
            <a:off x="220980" y="4118863"/>
            <a:ext cx="5114230" cy="187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135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en-US" sz="1350" b="1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1350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35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350" b="1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50" b="1" i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sz="1350" b="1" i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35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by uniaxial strain → two distinct phases!</a:t>
            </a: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11E242-7794-4CEF-B49B-C2F1A984A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7" y="1151674"/>
            <a:ext cx="3425448" cy="2802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289A07-166D-4A88-87E2-165AFA68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521" y="1377773"/>
            <a:ext cx="2209675" cy="190409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64AB28-B98F-4F56-8FBA-7F37CDEA0E31}"/>
              </a:ext>
            </a:extLst>
          </p:cNvPr>
          <p:cNvSpPr txBox="1"/>
          <p:nvPr/>
        </p:nvSpPr>
        <p:spPr>
          <a:xfrm>
            <a:off x="2491404" y="3794632"/>
            <a:ext cx="37167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V. Grinenko et al., </a:t>
            </a:r>
            <a:r>
              <a:rPr lang="en-US" altLang="zh-CN" sz="1100" i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Nat. Phys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 </a:t>
            </a:r>
            <a:r>
              <a:rPr lang="en-US" altLang="zh-CN" sz="1100" b="1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17, </a:t>
            </a:r>
            <a:r>
              <a:rPr lang="en-US" altLang="zh-CN" sz="1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748–754 (2021).</a:t>
            </a:r>
            <a:endParaRPr lang="en-US" altLang="zh-CN" sz="11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70B763-2E1C-47D1-A00A-758BBB72D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596" y="1661929"/>
            <a:ext cx="2419793" cy="211348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3EDFECC-7CDA-41A8-94F1-26DBD0CE1F1B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117932" y="1756309"/>
            <a:ext cx="635751" cy="6150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807358-3C37-41D8-BB52-6ABF3ACAAB39}"/>
              </a:ext>
            </a:extLst>
          </p:cNvPr>
          <p:cNvSpPr txBox="1"/>
          <p:nvPr/>
        </p:nvSpPr>
        <p:spPr>
          <a:xfrm>
            <a:off x="5482181" y="1386977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8000"/>
                </a:solidFill>
              </a:rPr>
              <a:t>SDW state</a:t>
            </a:r>
            <a:endParaRPr lang="zh-CN" altLang="en-US" b="1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B042E5-3F6C-4FB4-8FAF-F21CFE162849}"/>
              </a:ext>
            </a:extLst>
          </p:cNvPr>
          <p:cNvSpPr txBox="1"/>
          <p:nvPr/>
        </p:nvSpPr>
        <p:spPr>
          <a:xfrm>
            <a:off x="6678452" y="1159746"/>
            <a:ext cx="2042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0" dirty="0" err="1">
                <a:solidFill>
                  <a:srgbClr val="222222"/>
                </a:solidFill>
                <a:effectLst/>
                <a:latin typeface="-apple-system"/>
              </a:rPr>
              <a:t>Elastocaloric</a:t>
            </a:r>
            <a:r>
              <a:rPr lang="en-US" altLang="zh-CN" b="1" dirty="0"/>
              <a:t> effect</a:t>
            </a:r>
            <a:endParaRPr lang="zh-CN" altLang="en-US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ED099D-1A56-43A6-B944-2CD4A97390B8}"/>
              </a:ext>
            </a:extLst>
          </p:cNvPr>
          <p:cNvSpPr txBox="1"/>
          <p:nvPr/>
        </p:nvSpPr>
        <p:spPr>
          <a:xfrm>
            <a:off x="6407447" y="3769760"/>
            <a:ext cx="2943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dirty="0">
                <a:solidFill>
                  <a:srgbClr val="222222"/>
                </a:solidFill>
                <a:effectLst/>
                <a:latin typeface="-apple-system"/>
              </a:rPr>
              <a:t>YS. Li </a:t>
            </a:r>
            <a:r>
              <a:rPr lang="en-US" altLang="zh-CN" sz="1200" b="0" i="1" dirty="0">
                <a:solidFill>
                  <a:srgbClr val="222222"/>
                </a:solidFill>
                <a:effectLst/>
                <a:latin typeface="-apple-system"/>
              </a:rPr>
              <a:t>et al.,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zh-CN" sz="1200" b="0" i="1" dirty="0">
                <a:solidFill>
                  <a:srgbClr val="222222"/>
                </a:solidFill>
                <a:effectLst/>
                <a:latin typeface="-apple-system"/>
              </a:rPr>
              <a:t>Nature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zh-CN" sz="1200" b="1" i="0" dirty="0">
                <a:solidFill>
                  <a:srgbClr val="222222"/>
                </a:solidFill>
                <a:effectLst/>
                <a:latin typeface="-apple-system"/>
              </a:rPr>
              <a:t>607</a:t>
            </a:r>
            <a:r>
              <a:rPr lang="en-US" altLang="zh-CN" sz="1200" b="0" i="0" dirty="0">
                <a:solidFill>
                  <a:srgbClr val="222222"/>
                </a:solidFill>
                <a:effectLst/>
                <a:latin typeface="-apple-system"/>
              </a:rPr>
              <a:t>, 276–280 (2022). </a:t>
            </a:r>
            <a:endParaRPr lang="zh-CN" altLang="en-US" sz="12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C1BEA3-5F95-4454-B373-F9E089F136CE}"/>
              </a:ext>
            </a:extLst>
          </p:cNvPr>
          <p:cNvSpPr txBox="1"/>
          <p:nvPr/>
        </p:nvSpPr>
        <p:spPr>
          <a:xfrm>
            <a:off x="6228046" y="4224267"/>
            <a:ext cx="2943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SDW phase detected by </a:t>
            </a:r>
            <a:r>
              <a:rPr lang="el-GR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 is confirmed by </a:t>
            </a:r>
            <a:r>
              <a:rPr lang="en-US" altLang="zh-CN" sz="1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elastocaloric</a:t>
            </a:r>
            <a:r>
              <a:rPr lang="en-US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 measurements.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B94857A-A06F-40EC-95E9-990F84C3B6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420" y="1798236"/>
            <a:ext cx="2231902" cy="18848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958FB0-EB94-49F3-A2D4-3207F0B565FC}"/>
              </a:ext>
            </a:extLst>
          </p:cNvPr>
          <p:cNvSpPr txBox="1"/>
          <p:nvPr/>
        </p:nvSpPr>
        <p:spPr>
          <a:xfrm>
            <a:off x="9541362" y="3798286"/>
            <a:ext cx="27428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Arial" panose="020B0604020202020204" pitchFamily="34" charset="0"/>
                <a:cs typeface="Arial" panose="020B0604020202020204" pitchFamily="34" charset="0"/>
              </a:rPr>
              <a:t>M. S. Anwar et al., arXiv:2211.14626v1</a:t>
            </a:r>
            <a:endParaRPr lang="zh-CN" alt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0C9A7D-C074-4386-878D-D3C0B81FAC5C}"/>
              </a:ext>
            </a:extLst>
          </p:cNvPr>
          <p:cNvSpPr txBox="1"/>
          <p:nvPr/>
        </p:nvSpPr>
        <p:spPr>
          <a:xfrm>
            <a:off x="9376864" y="1052300"/>
            <a:ext cx="2734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Spontaneous superconducting diode effect 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ADB0A2-51BB-486F-B95D-9C2A8F1176D2}"/>
              </a:ext>
            </a:extLst>
          </p:cNvPr>
          <p:cNvSpPr txBox="1"/>
          <p:nvPr/>
        </p:nvSpPr>
        <p:spPr>
          <a:xfrm>
            <a:off x="9272449" y="4224267"/>
            <a:ext cx="2943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</a:t>
            </a:r>
            <a:r>
              <a:rPr lang="en-US" altLang="zh-CN" sz="1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4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400" i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confirmed by spontaneous superconducting diode effect measurements.</a:t>
            </a:r>
          </a:p>
        </p:txBody>
      </p:sp>
      <p:grpSp>
        <p:nvGrpSpPr>
          <p:cNvPr id="56" name="Gruppieren 3">
            <a:extLst>
              <a:ext uri="{FF2B5EF4-FFF2-40B4-BE49-F238E27FC236}">
                <a16:creationId xmlns:a16="http://schemas.microsoft.com/office/drawing/2014/main" id="{6C8381B8-61DF-427C-92ED-45FA619F6549}"/>
              </a:ext>
            </a:extLst>
          </p:cNvPr>
          <p:cNvGrpSpPr/>
          <p:nvPr/>
        </p:nvGrpSpPr>
        <p:grpSpPr>
          <a:xfrm>
            <a:off x="618880" y="4848689"/>
            <a:ext cx="2968835" cy="1126599"/>
            <a:chOff x="-2779501" y="-981766"/>
            <a:chExt cx="4104456" cy="164062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46E1309-2122-453A-BB9B-D9ADC3FDE0C8}"/>
                </a:ext>
              </a:extLst>
            </p:cNvPr>
            <p:cNvSpPr txBox="1"/>
            <p:nvPr/>
          </p:nvSpPr>
          <p:spPr>
            <a:xfrm>
              <a:off x="1072927" y="-44223"/>
              <a:ext cx="2520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0B695877-7227-4B4F-A6C4-580918EFF8D3}"/>
                </a:ext>
              </a:extLst>
            </p:cNvPr>
            <p:cNvCxnSpPr/>
            <p:nvPr/>
          </p:nvCxnSpPr>
          <p:spPr>
            <a:xfrm flipV="1">
              <a:off x="257519" y="-680831"/>
              <a:ext cx="0" cy="84928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3BEC81C-2961-4770-8DF2-B26A6667388F}"/>
                </a:ext>
              </a:extLst>
            </p:cNvPr>
            <p:cNvCxnSpPr/>
            <p:nvPr/>
          </p:nvCxnSpPr>
          <p:spPr>
            <a:xfrm>
              <a:off x="256248" y="183039"/>
              <a:ext cx="8640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F5A2F7C-3EDB-4605-B6FA-3CEEEC713097}"/>
                </a:ext>
              </a:extLst>
            </p:cNvPr>
            <p:cNvSpPr txBox="1"/>
            <p:nvPr/>
          </p:nvSpPr>
          <p:spPr>
            <a:xfrm>
              <a:off x="-42305" y="-850912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A9CAB44-8009-42A8-9DAA-CDA0EB0C172A}"/>
                </a:ext>
              </a:extLst>
            </p:cNvPr>
            <p:cNvSpPr txBox="1"/>
            <p:nvPr/>
          </p:nvSpPr>
          <p:spPr>
            <a:xfrm>
              <a:off x="-1168077" y="-850912"/>
              <a:ext cx="1065272" cy="3416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Tetragonal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68CAE76-C27D-4677-BD27-4AA58B90FAB0}"/>
                </a:ext>
              </a:extLst>
            </p:cNvPr>
            <p:cNvSpPr/>
            <p:nvPr/>
          </p:nvSpPr>
          <p:spPr>
            <a:xfrm>
              <a:off x="-2156217" y="-801746"/>
              <a:ext cx="1044116" cy="10441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3B3535D-F09B-4072-9774-B3736477F32F}"/>
                </a:ext>
              </a:extLst>
            </p:cNvPr>
            <p:cNvSpPr/>
            <p:nvPr/>
          </p:nvSpPr>
          <p:spPr>
            <a:xfrm>
              <a:off x="-2012201" y="-981766"/>
              <a:ext cx="756084" cy="1404156"/>
            </a:xfrm>
            <a:prstGeom prst="rect">
              <a:avLst/>
            </a:prstGeom>
            <a:no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059D1E0-C801-4588-9EF4-16D54B3C4B48}"/>
                </a:ext>
              </a:extLst>
            </p:cNvPr>
            <p:cNvSpPr txBox="1"/>
            <p:nvPr/>
          </p:nvSpPr>
          <p:spPr>
            <a:xfrm>
              <a:off x="-1196949" y="317257"/>
              <a:ext cx="2268252" cy="341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Orthorhombic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4DDE0B7D-1CAD-40CB-92DD-9BB8B9E717D7}"/>
                </a:ext>
              </a:extLst>
            </p:cNvPr>
            <p:cNvCxnSpPr/>
            <p:nvPr/>
          </p:nvCxnSpPr>
          <p:spPr>
            <a:xfrm flipH="1">
              <a:off x="-1112101" y="-332449"/>
              <a:ext cx="64055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860B7B2-9133-4052-986D-0FB3AE240056}"/>
                </a:ext>
              </a:extLst>
            </p:cNvPr>
            <p:cNvCxnSpPr/>
            <p:nvPr/>
          </p:nvCxnSpPr>
          <p:spPr>
            <a:xfrm>
              <a:off x="-2779501" y="-332449"/>
              <a:ext cx="623284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09BB1E37-C2C5-4C94-9897-FE38D474FE19}"/>
              </a:ext>
            </a:extLst>
          </p:cNvPr>
          <p:cNvSpPr txBox="1"/>
          <p:nvPr/>
        </p:nvSpPr>
        <p:spPr>
          <a:xfrm>
            <a:off x="211136" y="6135168"/>
            <a:ext cx="6141720" cy="585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Uniaxial strain induces spin density wave order (SDW) above the </a:t>
            </a:r>
            <a:r>
              <a:rPr lang="en-US" altLang="zh-CN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altLang="zh-CN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 in odd with early theoretical predictions.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D62AD7-266B-4423-A90F-3B52EC5E98B2}"/>
              </a:ext>
            </a:extLst>
          </p:cNvPr>
          <p:cNvCxnSpPr>
            <a:cxnSpLocks/>
          </p:cNvCxnSpPr>
          <p:nvPr/>
        </p:nvCxnSpPr>
        <p:spPr>
          <a:xfrm flipH="1">
            <a:off x="2042823" y="1228725"/>
            <a:ext cx="204072" cy="239844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583CBF-CF87-4AA9-9367-D7784838C325}"/>
              </a:ext>
            </a:extLst>
          </p:cNvPr>
          <p:cNvSpPr txBox="1"/>
          <p:nvPr/>
        </p:nvSpPr>
        <p:spPr>
          <a:xfrm>
            <a:off x="2169721" y="968068"/>
            <a:ext cx="2043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altLang="zh-CN" sz="1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</a:t>
            </a:r>
            <a:endParaRPr lang="zh-CN" alt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010DE-ED8B-41E7-8856-A30436291D71}"/>
              </a:ext>
            </a:extLst>
          </p:cNvPr>
          <p:cNvSpPr txBox="1"/>
          <p:nvPr/>
        </p:nvSpPr>
        <p:spPr>
          <a:xfrm>
            <a:off x="6856792" y="5482534"/>
            <a:ext cx="445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A50021"/>
                </a:solidFill>
              </a:rPr>
              <a:t>What is the evidence from other probes in favor of the </a:t>
            </a:r>
            <a:r>
              <a:rPr lang="en-US" altLang="zh-CN" b="1" dirty="0" err="1">
                <a:solidFill>
                  <a:srgbClr val="A50021"/>
                </a:solidFill>
              </a:rPr>
              <a:t>μSR</a:t>
            </a:r>
            <a:r>
              <a:rPr lang="en-US" altLang="zh-CN" b="1" dirty="0">
                <a:solidFill>
                  <a:srgbClr val="A50021"/>
                </a:solidFill>
              </a:rPr>
              <a:t> phase diagram?</a:t>
            </a:r>
            <a:endParaRPr lang="zh-CN" altLang="en-US" b="1" dirty="0">
              <a:solidFill>
                <a:srgbClr val="A5002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4A6A5B-DF46-4CFF-9467-9D7D9427DA8E}"/>
              </a:ext>
            </a:extLst>
          </p:cNvPr>
          <p:cNvSpPr txBox="1"/>
          <p:nvPr/>
        </p:nvSpPr>
        <p:spPr>
          <a:xfrm>
            <a:off x="11300734" y="2473733"/>
            <a:ext cx="668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0000CC"/>
                </a:solidFill>
              </a:rPr>
              <a:t>T</a:t>
            </a:r>
            <a:r>
              <a:rPr lang="en-US" altLang="zh-CN" b="1" baseline="-25000" dirty="0">
                <a:solidFill>
                  <a:srgbClr val="0000CC"/>
                </a:solidFill>
              </a:rPr>
              <a:t>BTRS</a:t>
            </a:r>
            <a:endParaRPr lang="zh-CN" altLang="en-US" b="1" baseline="-25000" dirty="0">
              <a:solidFill>
                <a:srgbClr val="0000CC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91757B7-3BFA-4821-AD36-87DE7DBA347C}"/>
              </a:ext>
            </a:extLst>
          </p:cNvPr>
          <p:cNvCxnSpPr>
            <a:cxnSpLocks/>
          </p:cNvCxnSpPr>
          <p:nvPr/>
        </p:nvCxnSpPr>
        <p:spPr>
          <a:xfrm flipH="1">
            <a:off x="11125200" y="2779971"/>
            <a:ext cx="285751" cy="18371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CDDEF4B-78E8-425E-AEF5-40693A5AFC00}"/>
              </a:ext>
            </a:extLst>
          </p:cNvPr>
          <p:cNvSpPr txBox="1"/>
          <p:nvPr/>
        </p:nvSpPr>
        <p:spPr>
          <a:xfrm>
            <a:off x="11723608" y="2882105"/>
            <a:ext cx="383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solidFill>
                  <a:srgbClr val="0000CC"/>
                </a:solidFill>
              </a:rPr>
              <a:t>T</a:t>
            </a:r>
            <a:r>
              <a:rPr lang="en-US" altLang="zh-CN" b="1" baseline="-25000" dirty="0">
                <a:solidFill>
                  <a:srgbClr val="0000CC"/>
                </a:solidFill>
              </a:rPr>
              <a:t>c</a:t>
            </a:r>
            <a:endParaRPr lang="zh-CN" altLang="en-US" b="1" baseline="-25000" dirty="0">
              <a:solidFill>
                <a:srgbClr val="0000CC"/>
              </a:solidFill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B793D99-4CA8-4DBE-8680-93AF2FB557E4}"/>
              </a:ext>
            </a:extLst>
          </p:cNvPr>
          <p:cNvCxnSpPr>
            <a:cxnSpLocks/>
          </p:cNvCxnSpPr>
          <p:nvPr/>
        </p:nvCxnSpPr>
        <p:spPr>
          <a:xfrm flipH="1">
            <a:off x="11624994" y="3155018"/>
            <a:ext cx="181906" cy="126851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341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36" grpId="0"/>
      <p:bldP spid="35" grpId="0"/>
      <p:bldP spid="43" grpId="0"/>
      <p:bldP spid="45" grpId="0"/>
      <p:bldP spid="46" grpId="0"/>
      <p:bldP spid="68" grpId="0"/>
      <p:bldP spid="17" grpId="0"/>
      <p:bldP spid="19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8443234" cy="9226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distinguish between chiral and non-chiral superconductivity using </a:t>
            </a:r>
            <a:r>
              <a:rPr lang="en-DE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SR?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325BD-7CB9-4043-A98B-53153C7CE6BF}"/>
              </a:ext>
            </a:extLst>
          </p:cNvPr>
          <p:cNvGrpSpPr/>
          <p:nvPr/>
        </p:nvGrpSpPr>
        <p:grpSpPr>
          <a:xfrm>
            <a:off x="6358564" y="1071579"/>
            <a:ext cx="3504486" cy="2166527"/>
            <a:chOff x="328797" y="2970397"/>
            <a:chExt cx="3504486" cy="2166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48A884-F71F-4DD3-9ABC-B22C74DA1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776" y="3497807"/>
              <a:ext cx="2908527" cy="163911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241946-08BB-46D3-A22D-BC8F34660CB7}"/>
                </a:ext>
              </a:extLst>
            </p:cNvPr>
            <p:cNvSpPr txBox="1"/>
            <p:nvPr/>
          </p:nvSpPr>
          <p:spPr>
            <a:xfrm>
              <a:off x="328797" y="2970397"/>
              <a:ext cx="3504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Accidentally degenerated sates: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322D78E-1649-4054-BBBF-6A06A3E2AF6D}"/>
              </a:ext>
            </a:extLst>
          </p:cNvPr>
          <p:cNvSpPr txBox="1"/>
          <p:nvPr/>
        </p:nvSpPr>
        <p:spPr>
          <a:xfrm>
            <a:off x="6822831" y="3409862"/>
            <a:ext cx="5319945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ransitions must split under uniaxial strain.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split with the hydrostatic pressure and disorder.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21AA1-A5B4-4AD5-AE3A-80147B167834}"/>
              </a:ext>
            </a:extLst>
          </p:cNvPr>
          <p:cNvSpPr txBox="1"/>
          <p:nvPr/>
        </p:nvSpPr>
        <p:spPr>
          <a:xfrm>
            <a:off x="0" y="1571463"/>
            <a:ext cx="4104456" cy="16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ransitions must split under symmetry breaking uniaxial strain.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split with the hydrostatic pressure and isotropic disorder.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E5F802-FF66-40E1-A900-5CB3EE42B691}"/>
              </a:ext>
            </a:extLst>
          </p:cNvPr>
          <p:cNvGrpSpPr/>
          <p:nvPr/>
        </p:nvGrpSpPr>
        <p:grpSpPr>
          <a:xfrm>
            <a:off x="185980" y="1103673"/>
            <a:ext cx="3321675" cy="357517"/>
            <a:chOff x="328797" y="824960"/>
            <a:chExt cx="3321675" cy="35751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9FE43C-790F-4C4F-88EC-68E7A49D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797" y="824960"/>
              <a:ext cx="2344754" cy="35751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735957-31DB-4400-92D8-36F14729AC5F}"/>
                </a:ext>
              </a:extLst>
            </p:cNvPr>
            <p:cNvSpPr/>
            <p:nvPr/>
          </p:nvSpPr>
          <p:spPr>
            <a:xfrm>
              <a:off x="2635451" y="871482"/>
              <a:ext cx="10150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(</a:t>
              </a:r>
              <a:r>
                <a:rPr lang="en-US" sz="1400" b="1" i="1" dirty="0" err="1"/>
                <a:t>d</a:t>
              </a:r>
              <a:r>
                <a:rPr lang="en-US" sz="1400" b="1" i="1" baseline="-25000" dirty="0" err="1"/>
                <a:t>xz</a:t>
              </a:r>
              <a:r>
                <a:rPr lang="en-DE" sz="1400" b="1" dirty="0"/>
                <a:t> ± </a:t>
              </a:r>
              <a:r>
                <a:rPr lang="en-US" sz="1400" b="1" dirty="0" err="1"/>
                <a:t>i</a:t>
              </a:r>
              <a:r>
                <a:rPr lang="en-US" sz="1400" b="1" i="1" dirty="0" err="1"/>
                <a:t>d</a:t>
              </a:r>
              <a:r>
                <a:rPr lang="en-US" sz="1400" b="1" i="1" baseline="-25000" dirty="0" err="1"/>
                <a:t>yz</a:t>
              </a:r>
              <a:r>
                <a:rPr lang="en-US" sz="1400" b="1" dirty="0"/>
                <a:t>)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DE77948-11FC-42E7-9F2F-2EEC18C6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826" y="1435488"/>
            <a:ext cx="2328950" cy="19661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8A0D42-82DD-4751-82E3-A85D8AB25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562" y="1228473"/>
            <a:ext cx="2450258" cy="220052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6460396-7D25-4115-A3C2-4A51B0C74AA9}"/>
              </a:ext>
            </a:extLst>
          </p:cNvPr>
          <p:cNvGrpSpPr/>
          <p:nvPr/>
        </p:nvGrpSpPr>
        <p:grpSpPr>
          <a:xfrm>
            <a:off x="4847399" y="1450079"/>
            <a:ext cx="180020" cy="1512168"/>
            <a:chOff x="6871327" y="960507"/>
            <a:chExt cx="180020" cy="1512168"/>
          </a:xfrm>
        </p:grpSpPr>
        <p:sp>
          <p:nvSpPr>
            <p:cNvPr id="44" name="Ellipse 6">
              <a:extLst>
                <a:ext uri="{FF2B5EF4-FFF2-40B4-BE49-F238E27FC236}">
                  <a16:creationId xmlns:a16="http://schemas.microsoft.com/office/drawing/2014/main" id="{A2C6886E-F68B-43D8-9D0A-19D3280E38F6}"/>
                </a:ext>
              </a:extLst>
            </p:cNvPr>
            <p:cNvSpPr/>
            <p:nvPr/>
          </p:nvSpPr>
          <p:spPr>
            <a:xfrm>
              <a:off x="6871327" y="1627268"/>
              <a:ext cx="180020" cy="178646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 Verbindung mit Pfeil 23">
              <a:extLst>
                <a:ext uri="{FF2B5EF4-FFF2-40B4-BE49-F238E27FC236}">
                  <a16:creationId xmlns:a16="http://schemas.microsoft.com/office/drawing/2014/main" id="{F39F9DA5-87B6-48A1-BDBD-DD04D30F35B4}"/>
                </a:ext>
              </a:extLst>
            </p:cNvPr>
            <p:cNvCxnSpPr/>
            <p:nvPr/>
          </p:nvCxnSpPr>
          <p:spPr>
            <a:xfrm>
              <a:off x="6961337" y="960507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1779B30-FB1D-4D0E-9BC4-A5830A575592}"/>
              </a:ext>
            </a:extLst>
          </p:cNvPr>
          <p:cNvSpPr/>
          <p:nvPr/>
        </p:nvSpPr>
        <p:spPr>
          <a:xfrm>
            <a:off x="9072328" y="4529781"/>
            <a:ext cx="2842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dirty="0"/>
              <a:t>Nat Commun 12, 3920 (2021)</a:t>
            </a:r>
            <a:r>
              <a:rPr lang="en-US" sz="1000" dirty="0"/>
              <a:t>.</a:t>
            </a:r>
            <a:endParaRPr lang="en-US" sz="1000" dirty="0">
              <a:solidFill>
                <a:srgbClr val="222222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42F97E-C0D8-4C13-9863-4E51D1F6D14A}"/>
              </a:ext>
            </a:extLst>
          </p:cNvPr>
          <p:cNvGrpSpPr/>
          <p:nvPr/>
        </p:nvGrpSpPr>
        <p:grpSpPr>
          <a:xfrm rot="19364318">
            <a:off x="10933460" y="1842697"/>
            <a:ext cx="180020" cy="1512168"/>
            <a:chOff x="6871327" y="960507"/>
            <a:chExt cx="180020" cy="1512168"/>
          </a:xfrm>
        </p:grpSpPr>
        <p:sp>
          <p:nvSpPr>
            <p:cNvPr id="48" name="Ellipse 6">
              <a:extLst>
                <a:ext uri="{FF2B5EF4-FFF2-40B4-BE49-F238E27FC236}">
                  <a16:creationId xmlns:a16="http://schemas.microsoft.com/office/drawing/2014/main" id="{A9766394-B1BA-4FA1-91E8-B17A7FF18503}"/>
                </a:ext>
              </a:extLst>
            </p:cNvPr>
            <p:cNvSpPr/>
            <p:nvPr/>
          </p:nvSpPr>
          <p:spPr>
            <a:xfrm>
              <a:off x="6871327" y="1627268"/>
              <a:ext cx="180020" cy="178646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9" name="Gerade Verbindung mit Pfeil 23">
              <a:extLst>
                <a:ext uri="{FF2B5EF4-FFF2-40B4-BE49-F238E27FC236}">
                  <a16:creationId xmlns:a16="http://schemas.microsoft.com/office/drawing/2014/main" id="{917FC000-D31A-4CFB-B696-3023897BAED3}"/>
                </a:ext>
              </a:extLst>
            </p:cNvPr>
            <p:cNvCxnSpPr/>
            <p:nvPr/>
          </p:nvCxnSpPr>
          <p:spPr>
            <a:xfrm>
              <a:off x="6961337" y="960507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Ellipse 6">
            <a:extLst>
              <a:ext uri="{FF2B5EF4-FFF2-40B4-BE49-F238E27FC236}">
                <a16:creationId xmlns:a16="http://schemas.microsoft.com/office/drawing/2014/main" id="{E265535C-930C-4FFA-B9FC-3A72C2B4F9E2}"/>
              </a:ext>
            </a:extLst>
          </p:cNvPr>
          <p:cNvSpPr/>
          <p:nvPr/>
        </p:nvSpPr>
        <p:spPr>
          <a:xfrm rot="19814511">
            <a:off x="10765815" y="2286571"/>
            <a:ext cx="180020" cy="17864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AF966B7-61BA-4F20-8FA5-8F4753589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59" y="3473171"/>
            <a:ext cx="2398796" cy="338482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42C71B0-8A3E-4751-B13C-F539B7C6BCF9}"/>
              </a:ext>
            </a:extLst>
          </p:cNvPr>
          <p:cNvSpPr txBox="1"/>
          <p:nvPr/>
        </p:nvSpPr>
        <p:spPr>
          <a:xfrm>
            <a:off x="381246" y="3288555"/>
            <a:ext cx="2329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Disorder effect on </a:t>
            </a:r>
            <a:r>
              <a:rPr lang="en-US" sz="1600" b="1" i="1" dirty="0"/>
              <a:t>T</a:t>
            </a:r>
            <a:r>
              <a:rPr lang="en-US" sz="1600" b="1" baseline="-25000" dirty="0"/>
              <a:t>c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F40D955-D4F7-42D8-9492-C8FC4D7331F3}"/>
              </a:ext>
            </a:extLst>
          </p:cNvPr>
          <p:cNvSpPr/>
          <p:nvPr/>
        </p:nvSpPr>
        <p:spPr>
          <a:xfrm>
            <a:off x="2142687" y="6596390"/>
            <a:ext cx="36046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N. </a:t>
            </a:r>
            <a:r>
              <a:rPr lang="en-US" sz="1100" dirty="0" err="1"/>
              <a:t>Kikugawa</a:t>
            </a:r>
            <a:r>
              <a:rPr lang="en-US" sz="1100" dirty="0"/>
              <a:t> et al., Phys. Rev. B </a:t>
            </a:r>
            <a:r>
              <a:rPr lang="en-US" sz="1100" b="1" dirty="0"/>
              <a:t>70</a:t>
            </a:r>
            <a:r>
              <a:rPr lang="en-US" sz="1100" dirty="0"/>
              <a:t>, 060508(R) (2004)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2768374-1275-41DA-8ED3-BD850E8FA660}"/>
              </a:ext>
            </a:extLst>
          </p:cNvPr>
          <p:cNvSpPr txBox="1"/>
          <p:nvPr/>
        </p:nvSpPr>
        <p:spPr>
          <a:xfrm>
            <a:off x="2583455" y="4371881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At small concentrations the dominant effect of La on </a:t>
            </a:r>
            <a:r>
              <a:rPr lang="en-US" i="1" dirty="0">
                <a:solidFill>
                  <a:srgbClr val="0000CC"/>
                </a:solidFill>
              </a:rPr>
              <a:t>T</a:t>
            </a:r>
            <a:r>
              <a:rPr lang="en-US" baseline="-25000" dirty="0">
                <a:solidFill>
                  <a:srgbClr val="0000CC"/>
                </a:solidFill>
              </a:rPr>
              <a:t>c</a:t>
            </a:r>
            <a:r>
              <a:rPr lang="en-US" dirty="0">
                <a:solidFill>
                  <a:srgbClr val="0000CC"/>
                </a:solidFill>
              </a:rPr>
              <a:t> is related to a pair breaking effect.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79F8E2E-E1E8-4697-83E7-EA82F1B3C04F}"/>
              </a:ext>
            </a:extLst>
          </p:cNvPr>
          <p:cNvSpPr/>
          <p:nvPr/>
        </p:nvSpPr>
        <p:spPr>
          <a:xfrm>
            <a:off x="2601406" y="5273592"/>
            <a:ext cx="4068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La-doping results in isotropic in-plane disorder without anisotropic internal strain.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A88A9A2-1D88-4D1C-B0B4-B28898E054AB}"/>
              </a:ext>
            </a:extLst>
          </p:cNvPr>
          <p:cNvSpPr/>
          <p:nvPr/>
        </p:nvSpPr>
        <p:spPr>
          <a:xfrm>
            <a:off x="7417499" y="5526259"/>
            <a:ext cx="4615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La-doping is an ideal tool to study the effect of disorder on </a:t>
            </a:r>
            <a:r>
              <a:rPr lang="en-US" sz="2000" b="1" i="1" dirty="0">
                <a:solidFill>
                  <a:srgbClr val="C00000"/>
                </a:solidFill>
              </a:rPr>
              <a:t>T</a:t>
            </a:r>
            <a:r>
              <a:rPr lang="en-US" sz="2000" b="1" baseline="-25000" dirty="0">
                <a:solidFill>
                  <a:srgbClr val="C00000"/>
                </a:solidFill>
              </a:rPr>
              <a:t>c</a:t>
            </a:r>
            <a:r>
              <a:rPr lang="en-US" sz="2000" b="1" dirty="0">
                <a:solidFill>
                  <a:srgbClr val="C00000"/>
                </a:solidFill>
              </a:rPr>
              <a:t> and </a:t>
            </a:r>
            <a:r>
              <a:rPr lang="en-US" sz="2000" b="1" i="1" dirty="0">
                <a:solidFill>
                  <a:srgbClr val="C00000"/>
                </a:solidFill>
              </a:rPr>
              <a:t>T</a:t>
            </a:r>
            <a:r>
              <a:rPr lang="en-US" sz="2000" b="1" baseline="-25000" dirty="0">
                <a:solidFill>
                  <a:srgbClr val="C00000"/>
                </a:solidFill>
              </a:rPr>
              <a:t>BTRS</a:t>
            </a:r>
          </a:p>
        </p:txBody>
      </p:sp>
    </p:spTree>
    <p:extLst>
      <p:ext uri="{BB962C8B-B14F-4D97-AF65-F5344CB8AC3E}">
        <p14:creationId xmlns:p14="http://schemas.microsoft.com/office/powerpoint/2010/main" val="3280752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8443234" cy="9226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latin typeface="+mn-lt"/>
              </a:rPr>
              <a:t>Time reversal symmetry breaking in Sr</a:t>
            </a:r>
            <a:r>
              <a:rPr lang="en-US" altLang="zh-CN" sz="2400" b="1" baseline="-25000" dirty="0">
                <a:latin typeface="+mn-lt"/>
              </a:rPr>
              <a:t>2-y</a:t>
            </a:r>
            <a:r>
              <a:rPr lang="en-US" altLang="zh-CN" sz="2400" b="1" dirty="0">
                <a:latin typeface="+mn-lt"/>
              </a:rPr>
              <a:t>La</a:t>
            </a:r>
            <a:r>
              <a:rPr lang="en-US" altLang="zh-CN" sz="2400" b="1" baseline="-25000" dirty="0">
                <a:latin typeface="+mn-lt"/>
              </a:rPr>
              <a:t>y</a:t>
            </a:r>
            <a:r>
              <a:rPr lang="en-US" altLang="zh-CN" sz="2400" b="1" dirty="0">
                <a:latin typeface="+mn-lt"/>
              </a:rPr>
              <a:t>RuO</a:t>
            </a:r>
            <a:r>
              <a:rPr lang="en-US" altLang="zh-CN" sz="2400" b="1" baseline="-25000" dirty="0">
                <a:latin typeface="+mn-lt"/>
              </a:rPr>
              <a:t>4</a:t>
            </a:r>
            <a:r>
              <a:rPr lang="en-US" altLang="zh-CN" sz="2400" b="1" dirty="0">
                <a:latin typeface="+mn-lt"/>
              </a:rPr>
              <a:t> 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83B2A23-0AD6-43C0-8ABD-153B2A376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1" y="1899138"/>
            <a:ext cx="3926040" cy="3004348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5F34ECC-779D-4024-B30E-3918F9E095BE}"/>
              </a:ext>
            </a:extLst>
          </p:cNvPr>
          <p:cNvSpPr txBox="1">
            <a:spLocks/>
          </p:cNvSpPr>
          <p:nvPr/>
        </p:nvSpPr>
        <p:spPr>
          <a:xfrm>
            <a:off x="246823" y="5037423"/>
            <a:ext cx="5304181" cy="1663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6"/>
                </a:solidFill>
              </a:rPr>
              <a:t>The normal state electronic specific heat is nearly the same for all samples, </a:t>
            </a:r>
            <a:r>
              <a:rPr lang="el-GR" sz="1600" i="1" dirty="0">
                <a:solidFill>
                  <a:schemeClr val="accent6"/>
                </a:solidFill>
              </a:rPr>
              <a:t>γ</a:t>
            </a:r>
            <a:r>
              <a:rPr lang="en-US" sz="1600" baseline="-25000" dirty="0">
                <a:solidFill>
                  <a:schemeClr val="accent6"/>
                </a:solidFill>
              </a:rPr>
              <a:t>n</a:t>
            </a:r>
            <a:r>
              <a:rPr lang="en-US" sz="1600" dirty="0">
                <a:solidFill>
                  <a:schemeClr val="accent6"/>
                </a:solidFill>
              </a:rPr>
              <a:t> ≈ 40 </a:t>
            </a:r>
            <a:r>
              <a:rPr lang="en-US" sz="1600" dirty="0" err="1">
                <a:solidFill>
                  <a:schemeClr val="accent6"/>
                </a:solidFill>
              </a:rPr>
              <a:t>mJ</a:t>
            </a:r>
            <a:r>
              <a:rPr lang="en-US" sz="1600" dirty="0">
                <a:solidFill>
                  <a:schemeClr val="accent6"/>
                </a:solidFill>
              </a:rPr>
              <a:t>/mol-K</a:t>
            </a:r>
            <a:r>
              <a:rPr lang="en-US" sz="1600" baseline="30000" dirty="0">
                <a:solidFill>
                  <a:schemeClr val="accent6"/>
                </a:solidFill>
              </a:rPr>
              <a:t>2</a:t>
            </a:r>
            <a:r>
              <a:rPr lang="en-US" sz="1600" dirty="0">
                <a:solidFill>
                  <a:schemeClr val="accent6"/>
                </a:solidFill>
              </a:rPr>
              <a:t> -&gt; the DOS and correlation effects are unchanged.</a:t>
            </a:r>
            <a:endParaRPr lang="ru-RU" sz="1600" dirty="0">
              <a:solidFill>
                <a:schemeClr val="accent6"/>
              </a:solidFill>
            </a:endParaRPr>
          </a:p>
          <a:p>
            <a:pPr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accent6"/>
                </a:solidFill>
              </a:rPr>
              <a:t>Sharp superconducting transition -&gt; homogeneous suppression of superconductivity by a pair braking effect.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AFC466-6051-45E1-99D8-1B0D5BE79534}"/>
              </a:ext>
            </a:extLst>
          </p:cNvPr>
          <p:cNvSpPr txBox="1"/>
          <p:nvPr/>
        </p:nvSpPr>
        <p:spPr>
          <a:xfrm>
            <a:off x="167021" y="1174247"/>
            <a:ext cx="5038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1% of La doping suppresses </a:t>
            </a:r>
            <a:r>
              <a:rPr lang="en-US" b="1" i="1" dirty="0">
                <a:solidFill>
                  <a:srgbClr val="C00000"/>
                </a:solidFill>
              </a:rPr>
              <a:t>T</a:t>
            </a:r>
            <a:r>
              <a:rPr lang="en-US" b="1" baseline="-25000" dirty="0">
                <a:solidFill>
                  <a:srgbClr val="C00000"/>
                </a:solidFill>
              </a:rPr>
              <a:t>c</a:t>
            </a:r>
            <a:r>
              <a:rPr lang="en-US" b="1" dirty="0">
                <a:solidFill>
                  <a:srgbClr val="C00000"/>
                </a:solidFill>
              </a:rPr>
              <a:t> by 50% as compared with a impurity free </a:t>
            </a:r>
            <a:r>
              <a:rPr lang="en-US" b="1" i="1" dirty="0">
                <a:solidFill>
                  <a:srgbClr val="C00000"/>
                </a:solidFill>
              </a:rPr>
              <a:t>T</a:t>
            </a:r>
            <a:r>
              <a:rPr lang="en-US" b="1" baseline="-25000" dirty="0">
                <a:solidFill>
                  <a:srgbClr val="C00000"/>
                </a:solidFill>
              </a:rPr>
              <a:t>c0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74FCB8C-701C-4825-BB40-B3F622A46FE2}"/>
              </a:ext>
            </a:extLst>
          </p:cNvPr>
          <p:cNvSpPr txBox="1">
            <a:spLocks/>
          </p:cNvSpPr>
          <p:nvPr/>
        </p:nvSpPr>
        <p:spPr>
          <a:xfrm>
            <a:off x="5989513" y="5039117"/>
            <a:ext cx="5955664" cy="1487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b="1" i="1" dirty="0"/>
              <a:t>T</a:t>
            </a:r>
            <a:r>
              <a:rPr lang="en-US" sz="1800" b="1" baseline="-25000" dirty="0"/>
              <a:t>BTRS</a:t>
            </a:r>
            <a:r>
              <a:rPr lang="en-US" sz="1800" b="1" dirty="0"/>
              <a:t> = </a:t>
            </a:r>
            <a:r>
              <a:rPr lang="en-US" sz="1800" b="1" i="1" dirty="0"/>
              <a:t>T</a:t>
            </a:r>
            <a:r>
              <a:rPr lang="en-US" sz="1800" b="1" baseline="-25000" dirty="0"/>
              <a:t>c</a:t>
            </a:r>
            <a:r>
              <a:rPr lang="en-US" sz="1800" b="1" dirty="0"/>
              <a:t> </a:t>
            </a:r>
            <a:r>
              <a:rPr lang="en-US" sz="1800" dirty="0"/>
              <a:t>in the sample with </a:t>
            </a:r>
            <a:r>
              <a:rPr lang="en-US" sz="1800" b="1" dirty="0"/>
              <a:t>a half of the disorder free </a:t>
            </a:r>
            <a:r>
              <a:rPr lang="en-US" sz="1800" b="1" i="1" dirty="0"/>
              <a:t>T</a:t>
            </a:r>
            <a:r>
              <a:rPr lang="en-US" sz="1800" b="1" baseline="-25000" dirty="0"/>
              <a:t>c0</a:t>
            </a:r>
            <a:r>
              <a:rPr lang="en-US" sz="1800" b="1" dirty="0"/>
              <a:t>;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1800" dirty="0"/>
              <a:t>Together with the splitting between </a:t>
            </a:r>
            <a:r>
              <a:rPr lang="en-US" sz="1800" i="1" dirty="0"/>
              <a:t>T</a:t>
            </a:r>
            <a:r>
              <a:rPr lang="en-US" sz="1800" baseline="-25000" dirty="0"/>
              <a:t>BTRS</a:t>
            </a:r>
            <a:r>
              <a:rPr lang="en-US" sz="1800" dirty="0"/>
              <a:t> and </a:t>
            </a:r>
            <a:r>
              <a:rPr lang="en-US" sz="1800" i="1" dirty="0"/>
              <a:t>T</a:t>
            </a:r>
            <a:r>
              <a:rPr lang="en-US" sz="1800" baseline="-25000" dirty="0"/>
              <a:t>c</a:t>
            </a:r>
            <a:r>
              <a:rPr lang="en-US" sz="1800" dirty="0"/>
              <a:t> under uniaxial strain </a:t>
            </a: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DE" sz="1800" b="1" dirty="0"/>
              <a:t>→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C00000"/>
                </a:solidFill>
              </a:rPr>
              <a:t>evidence in favor of a chiral superconductivity in Sr</a:t>
            </a:r>
            <a:r>
              <a:rPr lang="en-US" sz="1800" b="1" baseline="-25000" dirty="0">
                <a:solidFill>
                  <a:srgbClr val="C00000"/>
                </a:solidFill>
              </a:rPr>
              <a:t>2</a:t>
            </a:r>
            <a:r>
              <a:rPr lang="en-US" sz="1800" b="1" dirty="0">
                <a:solidFill>
                  <a:srgbClr val="C00000"/>
                </a:solidFill>
              </a:rPr>
              <a:t>RuO</a:t>
            </a:r>
            <a:r>
              <a:rPr lang="en-US" sz="1800" b="1" baseline="-25000" dirty="0">
                <a:solidFill>
                  <a:srgbClr val="C00000"/>
                </a:solidFill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027952-2247-4C93-981D-82A388CAF100}"/>
              </a:ext>
            </a:extLst>
          </p:cNvPr>
          <p:cNvGrpSpPr/>
          <p:nvPr/>
        </p:nvGrpSpPr>
        <p:grpSpPr>
          <a:xfrm>
            <a:off x="5823159" y="976463"/>
            <a:ext cx="5464630" cy="4053121"/>
            <a:chOff x="7764686" y="1357769"/>
            <a:chExt cx="4917533" cy="3762808"/>
          </a:xfrm>
        </p:grpSpPr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9F9A6F8E-9241-4996-92DE-E94042866E5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4590326"/>
                </p:ext>
              </p:extLst>
            </p:nvPr>
          </p:nvGraphicFramePr>
          <p:xfrm>
            <a:off x="7764686" y="1357769"/>
            <a:ext cx="4917533" cy="3762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Graph" r:id="rId4" imgW="3920760" imgH="3000960" progId="Origin95.Graph">
                    <p:embed/>
                  </p:oleObj>
                </mc:Choice>
                <mc:Fallback>
                  <p:oleObj name="Graph" r:id="rId4" imgW="3920760" imgH="3000960" progId="Origin95.Graph">
                    <p:embed/>
                    <p:pic>
                      <p:nvPicPr>
                        <p:cNvPr id="7" name="Object 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764686" y="1357769"/>
                          <a:ext cx="4917533" cy="37628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DFEDFC6-5D0B-4E77-9CA3-6ACD65FE1D9B}"/>
                </a:ext>
              </a:extLst>
            </p:cNvPr>
            <p:cNvSpPr/>
            <p:nvPr/>
          </p:nvSpPr>
          <p:spPr>
            <a:xfrm>
              <a:off x="9267955" y="2314997"/>
              <a:ext cx="1421175" cy="305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i="1" dirty="0"/>
                <a:t>T</a:t>
              </a:r>
              <a:r>
                <a:rPr lang="en-US" b="1" baseline="-25000" dirty="0"/>
                <a:t>BTRS</a:t>
              </a:r>
              <a:r>
                <a:rPr lang="en-US" b="1" dirty="0"/>
                <a:t> </a:t>
              </a:r>
              <a:r>
                <a:rPr lang="en-DE" b="1" dirty="0"/>
                <a:t>≈</a:t>
              </a:r>
              <a:r>
                <a:rPr lang="en-US" b="1" dirty="0"/>
                <a:t> </a:t>
              </a:r>
              <a:r>
                <a:rPr lang="en-US" b="1" i="1" dirty="0"/>
                <a:t>T</a:t>
              </a:r>
              <a:r>
                <a:rPr lang="en-US" b="1" baseline="-25000" dirty="0"/>
                <a:t>c</a:t>
              </a:r>
              <a:r>
                <a:rPr lang="en-US" b="1" dirty="0"/>
                <a:t> </a:t>
              </a:r>
              <a:endParaRPr lang="en-US" dirty="0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FC1CBBF-3EC6-4D2C-B10E-E44E6D223B83}"/>
                </a:ext>
              </a:extLst>
            </p:cNvPr>
            <p:cNvCxnSpPr/>
            <p:nvPr/>
          </p:nvCxnSpPr>
          <p:spPr>
            <a:xfrm flipH="1">
              <a:off x="9333827" y="2726033"/>
              <a:ext cx="139335" cy="1801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6058BE7D-CB1F-4FFC-BFD8-F465165424DF}"/>
              </a:ext>
            </a:extLst>
          </p:cNvPr>
          <p:cNvSpPr/>
          <p:nvPr/>
        </p:nvSpPr>
        <p:spPr>
          <a:xfrm>
            <a:off x="9197840" y="6535728"/>
            <a:ext cx="2842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dirty="0"/>
              <a:t>Nat Commun 12, 3920 (2021)</a:t>
            </a:r>
            <a:r>
              <a:rPr lang="en-US" sz="1000" dirty="0"/>
              <a:t>.</a:t>
            </a:r>
            <a:endParaRPr lang="en-US" sz="1000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820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8443234" cy="9226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latin typeface="+mn-lt"/>
              </a:rPr>
              <a:t>Theory: Splitting of the </a:t>
            </a:r>
            <a:r>
              <a:rPr lang="en-US" altLang="zh-CN" sz="2400" b="1" i="1" dirty="0">
                <a:latin typeface="+mn-lt"/>
              </a:rPr>
              <a:t>T</a:t>
            </a:r>
            <a:r>
              <a:rPr lang="en-US" altLang="zh-CN" sz="2400" b="1" baseline="-25000" dirty="0">
                <a:latin typeface="+mn-lt"/>
              </a:rPr>
              <a:t>c</a:t>
            </a:r>
            <a:r>
              <a:rPr lang="en-US" altLang="zh-CN" sz="2400" b="1" dirty="0">
                <a:latin typeface="+mn-lt"/>
              </a:rPr>
              <a:t> and </a:t>
            </a:r>
            <a:r>
              <a:rPr lang="en-US" altLang="zh-CN" sz="2400" b="1" i="1" dirty="0">
                <a:latin typeface="+mn-lt"/>
              </a:rPr>
              <a:t>T</a:t>
            </a:r>
            <a:r>
              <a:rPr lang="en-US" altLang="zh-CN" sz="2400" b="1" baseline="-25000" dirty="0">
                <a:latin typeface="+mn-lt"/>
              </a:rPr>
              <a:t>TRSB</a:t>
            </a:r>
            <a:r>
              <a:rPr lang="en-US" altLang="zh-CN" sz="2400" b="1" dirty="0">
                <a:latin typeface="+mn-lt"/>
              </a:rPr>
              <a:t> under disorder for </a:t>
            </a:r>
            <a:br>
              <a:rPr lang="en-US" altLang="zh-CN" sz="2400" b="1" dirty="0">
                <a:latin typeface="+mn-lt"/>
              </a:rPr>
            </a:br>
            <a:r>
              <a:rPr lang="en-US" altLang="zh-CN" sz="2400" b="1" dirty="0">
                <a:latin typeface="+mn-lt"/>
              </a:rPr>
              <a:t>accidentally degenerated orders</a:t>
            </a:r>
            <a:endParaRPr lang="en-US" altLang="zh-C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325BD-7CB9-4043-A98B-53153C7CE6BF}"/>
              </a:ext>
            </a:extLst>
          </p:cNvPr>
          <p:cNvGrpSpPr/>
          <p:nvPr/>
        </p:nvGrpSpPr>
        <p:grpSpPr>
          <a:xfrm>
            <a:off x="101881" y="1021883"/>
            <a:ext cx="3504486" cy="2166527"/>
            <a:chOff x="328797" y="2970397"/>
            <a:chExt cx="3504486" cy="2166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48A884-F71F-4DD3-9ABC-B22C74DA1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776" y="3497807"/>
              <a:ext cx="2908527" cy="163911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241946-08BB-46D3-A22D-BC8F34660CB7}"/>
                </a:ext>
              </a:extLst>
            </p:cNvPr>
            <p:cNvSpPr txBox="1"/>
            <p:nvPr/>
          </p:nvSpPr>
          <p:spPr>
            <a:xfrm>
              <a:off x="328797" y="2970397"/>
              <a:ext cx="3504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Accidentally degenerated sates: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322D78E-1649-4054-BBBF-6A06A3E2AF6D}"/>
              </a:ext>
            </a:extLst>
          </p:cNvPr>
          <p:cNvSpPr txBox="1"/>
          <p:nvPr/>
        </p:nvSpPr>
        <p:spPr>
          <a:xfrm>
            <a:off x="155672" y="3290692"/>
            <a:ext cx="5319945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ransitions must split under uniaxial strain.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split with the hydrostatic pressure and disorder.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1779B30-FB1D-4D0E-9BC4-A5830A575592}"/>
              </a:ext>
            </a:extLst>
          </p:cNvPr>
          <p:cNvSpPr/>
          <p:nvPr/>
        </p:nvSpPr>
        <p:spPr>
          <a:xfrm>
            <a:off x="2815645" y="4480085"/>
            <a:ext cx="2842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dirty="0"/>
              <a:t>Nat Commun 12, 3920 (2021)</a:t>
            </a:r>
            <a:r>
              <a:rPr lang="en-US" sz="1000" dirty="0"/>
              <a:t>.</a:t>
            </a:r>
            <a:endParaRPr lang="en-US" sz="1000" dirty="0">
              <a:solidFill>
                <a:srgbClr val="222222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64B7A5E-BF41-431B-A292-2C05E8A48005}"/>
              </a:ext>
            </a:extLst>
          </p:cNvPr>
          <p:cNvSpPr txBox="1">
            <a:spLocks/>
          </p:cNvSpPr>
          <p:nvPr/>
        </p:nvSpPr>
        <p:spPr>
          <a:xfrm>
            <a:off x="1998906" y="5207856"/>
            <a:ext cx="8839200" cy="652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i="1" dirty="0"/>
              <a:t>Fine-tuning </a:t>
            </a:r>
            <a:r>
              <a:rPr lang="en-US" sz="2000" dirty="0"/>
              <a:t>is possible that transitions do not split with disorder</a:t>
            </a:r>
            <a:r>
              <a:rPr lang="en-US" dirty="0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6B0937-829B-4DD8-AFBE-2927270DC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503" y="1268591"/>
            <a:ext cx="3828435" cy="36273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5F3117-57CE-4B87-A64F-4EF6611891F9}"/>
              </a:ext>
            </a:extLst>
          </p:cNvPr>
          <p:cNvSpPr txBox="1"/>
          <p:nvPr/>
        </p:nvSpPr>
        <p:spPr>
          <a:xfrm>
            <a:off x="7215700" y="97646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d</a:t>
            </a:r>
            <a:r>
              <a:rPr lang="en-US" dirty="0" err="1"/>
              <a:t>+i</a:t>
            </a:r>
            <a:r>
              <a:rPr lang="en-US" b="1" i="1" dirty="0" err="1"/>
              <a:t>g</a:t>
            </a:r>
            <a:r>
              <a:rPr lang="en-US" i="1" dirty="0"/>
              <a:t> </a:t>
            </a:r>
            <a:r>
              <a:rPr lang="en-US" dirty="0"/>
              <a:t>state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4580A20-6A66-4BDC-8028-FBF35C111A49}"/>
              </a:ext>
            </a:extLst>
          </p:cNvPr>
          <p:cNvSpPr txBox="1">
            <a:spLocks/>
          </p:cNvSpPr>
          <p:nvPr/>
        </p:nvSpPr>
        <p:spPr bwMode="auto">
          <a:xfrm>
            <a:off x="1742123" y="5904212"/>
            <a:ext cx="8839200" cy="65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90800" rIns="91440" bIns="190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2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b="1" kern="0" dirty="0">
                <a:solidFill>
                  <a:srgbClr val="C00000"/>
                </a:solidFill>
              </a:rPr>
              <a:t>Therefore, additional experiments are needed!</a:t>
            </a:r>
            <a:endParaRPr lang="en-US" b="1" kern="0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11967D6-0F82-4B5E-B0C6-590EC9770CB4}"/>
              </a:ext>
            </a:extLst>
          </p:cNvPr>
          <p:cNvSpPr/>
          <p:nvPr/>
        </p:nvSpPr>
        <p:spPr>
          <a:xfrm>
            <a:off x="6499147" y="4875379"/>
            <a:ext cx="36570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B. </a:t>
            </a:r>
            <a:r>
              <a:rPr lang="en-US" sz="1200" dirty="0" err="1"/>
              <a:t>Zinkl</a:t>
            </a:r>
            <a:r>
              <a:rPr lang="en-US" sz="1200" dirty="0"/>
              <a:t>. &amp; M. </a:t>
            </a:r>
            <a:r>
              <a:rPr lang="en-US" sz="1200" dirty="0" err="1"/>
              <a:t>Sigrist</a:t>
            </a:r>
            <a:r>
              <a:rPr lang="en-US" sz="1200" dirty="0"/>
              <a:t>, arXiv:2009.10089 (2020).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BD28C3-4514-4FD2-A7DB-44487F7671A3}"/>
              </a:ext>
            </a:extLst>
          </p:cNvPr>
          <p:cNvSpPr/>
          <p:nvPr/>
        </p:nvSpPr>
        <p:spPr>
          <a:xfrm>
            <a:off x="6359814" y="3288242"/>
            <a:ext cx="2037805" cy="2526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2B3327C-6FC0-45A0-BCC7-AB140FD58BF3}"/>
              </a:ext>
            </a:extLst>
          </p:cNvPr>
          <p:cNvSpPr/>
          <p:nvPr/>
        </p:nvSpPr>
        <p:spPr>
          <a:xfrm>
            <a:off x="9957993" y="1183070"/>
            <a:ext cx="2048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Manfred </a:t>
            </a:r>
            <a:r>
              <a:rPr lang="en-US" sz="2000" b="1" dirty="0" err="1">
                <a:solidFill>
                  <a:srgbClr val="C00000"/>
                </a:solidFill>
              </a:rPr>
              <a:t>Sigrist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8" name="Picture 2" descr="Prof. Dr.  Manfred Sigrist">
            <a:extLst>
              <a:ext uri="{FF2B5EF4-FFF2-40B4-BE49-F238E27FC236}">
                <a16:creationId xmlns:a16="http://schemas.microsoft.com/office/drawing/2014/main" id="{FBC70ED5-3E48-49A5-B8A5-237A6F203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84" y="1583180"/>
            <a:ext cx="132397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3152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B644D-30D6-A2D0-5BE8-3BF67EE1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03" y="96341"/>
            <a:ext cx="8712200" cy="815192"/>
          </a:xfrm>
        </p:spPr>
        <p:txBody>
          <a:bodyPr/>
          <a:lstStyle/>
          <a:p>
            <a:r>
              <a:rPr lang="en-GB" altLang="zh-CN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GB" altLang="zh-CN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uperconductors</a:t>
            </a:r>
            <a:r>
              <a:rPr lang="en-GB" altLang="zh-C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break time reversal symmetry (BTRS)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9707C-0299-3D77-908C-5E5796C9A9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3</a:t>
            </a:fld>
            <a:endParaRPr lang="en-C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7AD9B4-35AF-4545-AD1B-201F6DC5A4EF}"/>
              </a:ext>
            </a:extLst>
          </p:cNvPr>
          <p:cNvSpPr/>
          <p:nvPr/>
        </p:nvSpPr>
        <p:spPr>
          <a:xfrm>
            <a:off x="4572095" y="2217143"/>
            <a:ext cx="843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and</a:t>
            </a:r>
            <a:endParaRPr lang="en-US" sz="16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A2EFF5-61CB-4BC4-B821-079E002EFCFB}"/>
              </a:ext>
            </a:extLst>
          </p:cNvPr>
          <p:cNvGrpSpPr/>
          <p:nvPr/>
        </p:nvGrpSpPr>
        <p:grpSpPr>
          <a:xfrm>
            <a:off x="6423698" y="2031605"/>
            <a:ext cx="4783543" cy="3340805"/>
            <a:chOff x="5209822" y="1572688"/>
            <a:chExt cx="6378055" cy="44544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7DA11E8-6C32-4FC3-A782-52FE0240F3F6}"/>
                </a:ext>
              </a:extLst>
            </p:cNvPr>
            <p:cNvGrpSpPr/>
            <p:nvPr/>
          </p:nvGrpSpPr>
          <p:grpSpPr>
            <a:xfrm>
              <a:off x="5209822" y="1803521"/>
              <a:ext cx="6378055" cy="4223573"/>
              <a:chOff x="3729514" y="2581162"/>
              <a:chExt cx="6378055" cy="422357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F7AB35-548B-45FA-9095-7B64C2B4F1E3}"/>
                  </a:ext>
                </a:extLst>
              </p:cNvPr>
              <p:cNvSpPr/>
              <p:nvPr/>
            </p:nvSpPr>
            <p:spPr>
              <a:xfrm>
                <a:off x="3729514" y="2581162"/>
                <a:ext cx="6378055" cy="4514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b="1" i="1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T(Z</a:t>
                </a:r>
                <a:r>
                  <a:rPr lang="en-US" sz="1600" b="1" i="1" baseline="-25000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b="1" i="1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1600" b="1" baseline="-25000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b="1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time reversal symmetry: </a:t>
                </a:r>
                <a:r>
                  <a:rPr lang="el-GR" sz="1600" b="1" i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1600" b="1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l-GR" sz="1600" b="1" i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US" sz="1600" b="1" i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 </a:t>
                </a:r>
                <a:r>
                  <a:rPr lang="en-DE" sz="1600" b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≠</a:t>
                </a:r>
                <a:r>
                  <a:rPr lang="de-DE" sz="1600" b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sz="1600" b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|</a:t>
                </a:r>
                <a:r>
                  <a:rPr lang="el-GR" sz="1600" b="1" i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Δ</a:t>
                </a:r>
                <a:r>
                  <a:rPr lang="el-GR" sz="1600" b="1" i="1" baseline="-25000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el-GR" sz="1600" b="1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|</a:t>
                </a:r>
                <a:r>
                  <a:rPr lang="en-US" sz="1600" b="1" i="1" dirty="0" err="1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600" b="1" i="1" baseline="30000" dirty="0" err="1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l-GR" sz="1600" b="1" i="1" baseline="30000" dirty="0">
                    <a:solidFill>
                      <a:srgbClr val="CC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θ</a:t>
                </a:r>
                <a:r>
                  <a:rPr lang="en-US" sz="1600" b="1" dirty="0">
                    <a:solidFill>
                      <a:srgbClr val="CC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895662E-6559-4F94-868A-8AD9922AC03D}"/>
                  </a:ext>
                </a:extLst>
              </p:cNvPr>
              <p:cNvSpPr/>
              <p:nvPr/>
            </p:nvSpPr>
            <p:spPr>
              <a:xfrm>
                <a:off x="4064739" y="6107108"/>
                <a:ext cx="5859789" cy="6976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0033CC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Two energetically equivalent states with </a:t>
                </a:r>
                <a:r>
                  <a:rPr lang="el-GR" sz="1400" b="1" i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4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DE" sz="14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≠</a:t>
                </a:r>
                <a:r>
                  <a:rPr lang="en-GB" sz="1400" b="1" dirty="0">
                    <a:solidFill>
                      <a:schemeClr val="accent2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l-GR" sz="1400" b="1" i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400" b="1" i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endParaRPr lang="en-GB" sz="1400" b="1" dirty="0">
                  <a:solidFill>
                    <a:schemeClr val="accent2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GB" sz="1400" dirty="0">
                    <a:solidFill>
                      <a:srgbClr val="0033CC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meaning spontaneously broken </a:t>
                </a:r>
                <a:r>
                  <a:rPr lang="en-GB" sz="1400" b="1" i="1" dirty="0">
                    <a:solidFill>
                      <a:srgbClr val="0033CC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Z</a:t>
                </a:r>
                <a:r>
                  <a:rPr lang="en-GB" sz="1400" baseline="-25000" dirty="0">
                    <a:solidFill>
                      <a:srgbClr val="0033CC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en-GB" sz="1400" dirty="0">
                    <a:solidFill>
                      <a:srgbClr val="0033CC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symmetry.</a:t>
                </a: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012F5A0-16DE-4066-8CCD-706383201647}"/>
                  </a:ext>
                </a:extLst>
              </p:cNvPr>
              <p:cNvSpPr/>
              <p:nvPr/>
            </p:nvSpPr>
            <p:spPr>
              <a:xfrm>
                <a:off x="5681781" y="3527216"/>
                <a:ext cx="2458065" cy="1617231"/>
              </a:xfrm>
              <a:custGeom>
                <a:avLst/>
                <a:gdLst>
                  <a:gd name="connsiteX0" fmla="*/ 0 w 2458065"/>
                  <a:gd name="connsiteY0" fmla="*/ 816079 h 1617231"/>
                  <a:gd name="connsiteX1" fmla="*/ 639097 w 2458065"/>
                  <a:gd name="connsiteY1" fmla="*/ 1592827 h 1617231"/>
                  <a:gd name="connsiteX2" fmla="*/ 1248697 w 2458065"/>
                  <a:gd name="connsiteY2" fmla="*/ 1 h 1617231"/>
                  <a:gd name="connsiteX3" fmla="*/ 1759975 w 2458065"/>
                  <a:gd name="connsiteY3" fmla="*/ 1582995 h 1617231"/>
                  <a:gd name="connsiteX4" fmla="*/ 2458065 w 2458065"/>
                  <a:gd name="connsiteY4" fmla="*/ 845575 h 1617231"/>
                  <a:gd name="connsiteX5" fmla="*/ 2458065 w 2458065"/>
                  <a:gd name="connsiteY5" fmla="*/ 845575 h 161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8065" h="1617231">
                    <a:moveTo>
                      <a:pt x="0" y="816079"/>
                    </a:moveTo>
                    <a:cubicBezTo>
                      <a:pt x="215490" y="1272459"/>
                      <a:pt x="430981" y="1728840"/>
                      <a:pt x="639097" y="1592827"/>
                    </a:cubicBezTo>
                    <a:cubicBezTo>
                      <a:pt x="847213" y="1456814"/>
                      <a:pt x="1061884" y="1640"/>
                      <a:pt x="1248697" y="1"/>
                    </a:cubicBezTo>
                    <a:cubicBezTo>
                      <a:pt x="1435510" y="-1638"/>
                      <a:pt x="1558414" y="1442066"/>
                      <a:pt x="1759975" y="1582995"/>
                    </a:cubicBezTo>
                    <a:cubicBezTo>
                      <a:pt x="1961536" y="1723924"/>
                      <a:pt x="2458065" y="845575"/>
                      <a:pt x="2458065" y="845575"/>
                    </a:cubicBezTo>
                    <a:lnTo>
                      <a:pt x="2458065" y="845575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50"/>
              </a:p>
            </p:txBody>
          </p:sp>
          <p:sp>
            <p:nvSpPr>
              <p:cNvPr id="16" name="Donut 15">
                <a:extLst>
                  <a:ext uri="{FF2B5EF4-FFF2-40B4-BE49-F238E27FC236}">
                    <a16:creationId xmlns:a16="http://schemas.microsoft.com/office/drawing/2014/main" id="{DCACDCB8-FD5B-4C8E-A0FA-989A8254D6BF}"/>
                  </a:ext>
                </a:extLst>
              </p:cNvPr>
              <p:cNvSpPr/>
              <p:nvPr/>
            </p:nvSpPr>
            <p:spPr>
              <a:xfrm>
                <a:off x="6790472" y="3224564"/>
                <a:ext cx="279800" cy="289754"/>
              </a:xfrm>
              <a:prstGeom prst="donu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5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FFEF59-E4F9-4ABC-9C21-A712206E8B1F}"/>
                  </a:ext>
                </a:extLst>
              </p:cNvPr>
              <p:cNvSpPr txBox="1"/>
              <p:nvPr/>
            </p:nvSpPr>
            <p:spPr>
              <a:xfrm>
                <a:off x="7305367" y="4365185"/>
                <a:ext cx="449269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A23DD69-16D8-48E5-AF1C-ECB758AA3B7C}"/>
                  </a:ext>
                </a:extLst>
              </p:cNvPr>
              <p:cNvSpPr/>
              <p:nvPr/>
            </p:nvSpPr>
            <p:spPr>
              <a:xfrm>
                <a:off x="5979777" y="4365185"/>
                <a:ext cx="44926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7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588D8103-3CE5-453E-B25C-3EB89050B695}"/>
                  </a:ext>
                </a:extLst>
              </p:cNvPr>
              <p:cNvCxnSpPr/>
              <p:nvPr/>
            </p:nvCxnSpPr>
            <p:spPr>
              <a:xfrm flipV="1">
                <a:off x="5276344" y="3369441"/>
                <a:ext cx="0" cy="1871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09E683E-1BCD-4796-B16D-59EB31C6C423}"/>
                  </a:ext>
                </a:extLst>
              </p:cNvPr>
              <p:cNvCxnSpPr/>
              <p:nvPr/>
            </p:nvCxnSpPr>
            <p:spPr>
              <a:xfrm>
                <a:off x="5276344" y="5240673"/>
                <a:ext cx="286350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20F5E6A-D884-438A-9E27-799CB738D3F8}"/>
                  </a:ext>
                </a:extLst>
              </p:cNvPr>
              <p:cNvSpPr txBox="1"/>
              <p:nvPr/>
            </p:nvSpPr>
            <p:spPr>
              <a:xfrm>
                <a:off x="4471572" y="3372781"/>
                <a:ext cx="8446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50" i="1" dirty="0"/>
                  <a:t>V </a:t>
                </a:r>
                <a:r>
                  <a:rPr lang="en-US" sz="1650" dirty="0"/>
                  <a:t>(</a:t>
                </a:r>
                <a:r>
                  <a:rPr lang="el-GR" sz="1650" dirty="0"/>
                  <a:t>Δ</a:t>
                </a:r>
                <a:r>
                  <a:rPr lang="en-US" sz="165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165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0647D1F-3556-44C3-9E00-7BEF6309C2E1}"/>
                  </a:ext>
                </a:extLst>
              </p:cNvPr>
              <p:cNvSpPr txBox="1"/>
              <p:nvPr/>
            </p:nvSpPr>
            <p:spPr>
              <a:xfrm>
                <a:off x="7814118" y="5213242"/>
                <a:ext cx="2463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650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D4C4714-DAFF-4BBD-8174-5E4DF79B3DFC}"/>
                  </a:ext>
                </a:extLst>
              </p:cNvPr>
              <p:cNvCxnSpPr/>
              <p:nvPr/>
            </p:nvCxnSpPr>
            <p:spPr>
              <a:xfrm>
                <a:off x="6200350" y="5240673"/>
                <a:ext cx="0" cy="18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A1D5310-ED7A-4984-B373-91963E7889A4}"/>
                  </a:ext>
                </a:extLst>
              </p:cNvPr>
              <p:cNvCxnSpPr/>
              <p:nvPr/>
            </p:nvCxnSpPr>
            <p:spPr>
              <a:xfrm flipH="1">
                <a:off x="6890918" y="5236475"/>
                <a:ext cx="1157" cy="1426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4A1FEB9-1EF2-4587-B7E9-9477697D46F8}"/>
                  </a:ext>
                </a:extLst>
              </p:cNvPr>
              <p:cNvCxnSpPr/>
              <p:nvPr/>
            </p:nvCxnSpPr>
            <p:spPr>
              <a:xfrm>
                <a:off x="7484168" y="5236475"/>
                <a:ext cx="0" cy="18801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78B6703-2EB5-440D-83C9-4CB819AA15A5}"/>
                  </a:ext>
                </a:extLst>
              </p:cNvPr>
              <p:cNvSpPr txBox="1"/>
              <p:nvPr/>
            </p:nvSpPr>
            <p:spPr>
              <a:xfrm>
                <a:off x="5967099" y="5382995"/>
                <a:ext cx="5454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5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r>
                  <a:rPr lang="en-GB" sz="165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*</a:t>
                </a:r>
                <a:endParaRPr lang="en-US" sz="1650" baseline="-25000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2579A2F-AC8D-49F2-9146-82C911B8E473}"/>
                  </a:ext>
                </a:extLst>
              </p:cNvPr>
              <p:cNvSpPr txBox="1"/>
              <p:nvPr/>
            </p:nvSpPr>
            <p:spPr>
              <a:xfrm>
                <a:off x="7269942" y="5379888"/>
                <a:ext cx="4364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5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Δ</a:t>
                </a:r>
                <a:endParaRPr lang="en-US" sz="1650" baseline="-25000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76347E3-5435-4CCE-8215-C58D12B7010C}"/>
                  </a:ext>
                </a:extLst>
              </p:cNvPr>
              <p:cNvSpPr txBox="1"/>
              <p:nvPr/>
            </p:nvSpPr>
            <p:spPr>
              <a:xfrm>
                <a:off x="6728512" y="5393653"/>
                <a:ext cx="4022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50" dirty="0"/>
                  <a:t>0</a:t>
                </a: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7A39A4-BA7F-4ED6-906C-364FF1AE5C9E}"/>
                </a:ext>
              </a:extLst>
            </p:cNvPr>
            <p:cNvSpPr/>
            <p:nvPr/>
          </p:nvSpPr>
          <p:spPr>
            <a:xfrm>
              <a:off x="9613290" y="1572688"/>
              <a:ext cx="4022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50" b="1" i="1" dirty="0">
                  <a:solidFill>
                    <a:srgbClr val="CC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endParaRPr lang="en-US" sz="1650" i="1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F82AC0A-BEF3-4367-8030-0384CC3A48C4}"/>
                </a:ext>
              </a:extLst>
            </p:cNvPr>
            <p:cNvCxnSpPr/>
            <p:nvPr/>
          </p:nvCxnSpPr>
          <p:spPr>
            <a:xfrm flipV="1">
              <a:off x="9691720" y="2014600"/>
              <a:ext cx="219392" cy="2099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0B4C34-9390-4937-9F4A-A1DDD3D7E1E9}"/>
                  </a:ext>
                </a:extLst>
              </p:cNvPr>
              <p:cNvSpPr txBox="1"/>
              <p:nvPr/>
            </p:nvSpPr>
            <p:spPr>
              <a:xfrm>
                <a:off x="376171" y="6084551"/>
                <a:ext cx="91440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65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BTRS state can be described by two component imaginary order parameter: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b="1" i="1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nor/>
                      </m:rPr>
                      <a:rPr lang="en-US" sz="1600" b="1" i="1" baseline="-25000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1600" b="1" i="1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m:rPr>
                        <m:nor/>
                      </m:rPr>
                      <a:rPr lang="en-US" sz="1600" b="1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i</m:t>
                    </m:r>
                    <m:r>
                      <m:rPr>
                        <m:nor/>
                      </m:rPr>
                      <a:rPr lang="en-US" sz="1600" b="1">
                        <a:solidFill>
                          <a:srgbClr val="CC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sz="1600" b="1" i="1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m:rPr>
                        <m:nor/>
                      </m:rPr>
                      <a:rPr lang="en-US" sz="1600" b="1" i="1" baseline="-25000">
                        <a:solidFill>
                          <a:srgbClr val="CC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165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650" b="1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spcBef>
                    <a:spcPts val="600"/>
                  </a:spcBef>
                  <a:buFont typeface="Wingdings" panose="05000000000000000000" pitchFamily="2" charset="2"/>
                  <a:buChar char="Ø"/>
                </a:pPr>
                <a:r>
                  <a:rPr lang="en-US" sz="165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 different phase transitions → </a:t>
                </a:r>
                <a:r>
                  <a:rPr lang="en-US" sz="165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65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65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≠ </a:t>
                </a:r>
                <a:r>
                  <a:rPr lang="en-US" sz="165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650" b="1" baseline="-25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BTRS</a:t>
                </a:r>
                <a:r>
                  <a:rPr lang="en-US" sz="165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650" b="1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0B4C34-9390-4937-9F4A-A1DDD3D7E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71" y="6084551"/>
                <a:ext cx="9144000" cy="677108"/>
              </a:xfrm>
              <a:prstGeom prst="rect">
                <a:avLst/>
              </a:prstGeom>
              <a:blipFill>
                <a:blip r:embed="rId2"/>
                <a:stretch>
                  <a:fillRect l="-333" t="-2703" b="-117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F2E6B322-58AB-46BD-B5BF-E312F5927077}"/>
              </a:ext>
            </a:extLst>
          </p:cNvPr>
          <p:cNvGrpSpPr/>
          <p:nvPr/>
        </p:nvGrpSpPr>
        <p:grpSpPr>
          <a:xfrm>
            <a:off x="567251" y="2204729"/>
            <a:ext cx="3604269" cy="3383125"/>
            <a:chOff x="-43766" y="1953101"/>
            <a:chExt cx="3604269" cy="338312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C0C18C-00D9-4E2C-84D7-32FB24ACE31D}"/>
                </a:ext>
              </a:extLst>
            </p:cNvPr>
            <p:cNvGrpSpPr/>
            <p:nvPr/>
          </p:nvGrpSpPr>
          <p:grpSpPr>
            <a:xfrm>
              <a:off x="-43766" y="1953101"/>
              <a:ext cx="3604269" cy="3383125"/>
              <a:chOff x="-270389" y="1773100"/>
              <a:chExt cx="4805691" cy="451083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0385E5-5E94-4C72-BE2A-BC3E64FC975F}"/>
                  </a:ext>
                </a:extLst>
              </p:cNvPr>
              <p:cNvGrpSpPr/>
              <p:nvPr/>
            </p:nvGrpSpPr>
            <p:grpSpPr>
              <a:xfrm>
                <a:off x="455620" y="1773100"/>
                <a:ext cx="4079682" cy="3370624"/>
                <a:chOff x="391888" y="1288715"/>
                <a:chExt cx="4463141" cy="3661553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5EDBB94-338F-417B-86A8-DEA9A681C0CD}"/>
                    </a:ext>
                  </a:extLst>
                </p:cNvPr>
                <p:cNvSpPr/>
                <p:nvPr/>
              </p:nvSpPr>
              <p:spPr>
                <a:xfrm>
                  <a:off x="391888" y="4649361"/>
                  <a:ext cx="4463141" cy="30090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750" dirty="0"/>
                    <a:t>https://slideplayer.com/slide/5363094/</a:t>
                  </a:r>
                  <a:endParaRPr lang="en-US" sz="75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F068F59-7054-443C-ACE4-EEC09B6FF053}"/>
                    </a:ext>
                  </a:extLst>
                </p:cNvPr>
                <p:cNvSpPr/>
                <p:nvPr/>
              </p:nvSpPr>
              <p:spPr>
                <a:xfrm>
                  <a:off x="391888" y="1288715"/>
                  <a:ext cx="2813605" cy="49036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i="1" dirty="0">
                      <a:latin typeface="Arial" panose="020B0604020202020204" pitchFamily="34" charset="0"/>
                      <a:ea typeface="Calibri" panose="020F0502020204030204" pitchFamily="34" charset="0"/>
                    </a:rPr>
                    <a:t>At T</a:t>
                  </a:r>
                  <a:r>
                    <a:rPr lang="en-US" sz="1600" i="1" baseline="-25000" dirty="0">
                      <a:latin typeface="Arial" panose="020B0604020202020204" pitchFamily="34" charset="0"/>
                      <a:ea typeface="Calibri" panose="020F0502020204030204" pitchFamily="34" charset="0"/>
                    </a:rPr>
                    <a:t>c</a:t>
                  </a:r>
                  <a:r>
                    <a:rPr lang="en-US" sz="1600" i="1" dirty="0">
                      <a:latin typeface="Arial" panose="020B0604020202020204" pitchFamily="34" charset="0"/>
                      <a:ea typeface="Calibri" panose="020F0502020204030204" pitchFamily="34" charset="0"/>
                    </a:rPr>
                    <a:t> </a:t>
                  </a:r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broken </a:t>
                  </a:r>
                  <a:r>
                    <a:rPr lang="en-US" sz="1600" b="1" i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U</a:t>
                  </a:r>
                  <a:r>
                    <a:rPr lang="en-US" sz="16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Calibri" panose="020F0502020204030204" pitchFamily="34" charset="0"/>
                    </a:rPr>
                    <a:t>(1)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77CA3C1-1EC2-48CD-8FD5-6214A8EDB9CA}"/>
                  </a:ext>
                </a:extLst>
              </p:cNvPr>
              <p:cNvSpPr txBox="1"/>
              <p:nvPr/>
            </p:nvSpPr>
            <p:spPr>
              <a:xfrm>
                <a:off x="-270389" y="5299047"/>
                <a:ext cx="4351913" cy="984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rgbClr val="00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fundamental symmetry which spontaneously violates by any superconducting state. 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B432240-E3F3-4C87-BD71-7125D74D7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611" y="2330685"/>
              <a:ext cx="2039161" cy="193438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F580914-EAC3-4F98-A115-924D8943B94F}"/>
              </a:ext>
            </a:extLst>
          </p:cNvPr>
          <p:cNvSpPr/>
          <p:nvPr/>
        </p:nvSpPr>
        <p:spPr>
          <a:xfrm>
            <a:off x="295145" y="1102536"/>
            <a:ext cx="1175341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en-GB" sz="165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Superconducting state below T</a:t>
            </a:r>
            <a:r>
              <a:rPr lang="en-GB" sz="1650" b="1" baseline="-25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GB" sz="165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can be characterized by a complex order parameter </a:t>
            </a:r>
            <a:r>
              <a:rPr lang="el-GR" sz="1600" b="1" i="1" dirty="0">
                <a:solidFill>
                  <a:srgbClr val="CC0000"/>
                </a:solidFill>
              </a:rPr>
              <a:t>Δ</a:t>
            </a:r>
            <a:r>
              <a:rPr lang="en-GB" sz="165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5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165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l-GR" b="1" i="1" dirty="0">
                <a:solidFill>
                  <a:srgbClr val="CC0000"/>
                </a:solidFill>
              </a:rPr>
              <a:t>Δ</a:t>
            </a:r>
            <a:r>
              <a:rPr lang="en-GB" sz="165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1650" b="1" i="1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650" b="1" i="1" baseline="300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iφ</a:t>
            </a:r>
            <a:r>
              <a:rPr lang="en-GB" sz="1650" b="1" i="1" baseline="30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GB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650" b="1" i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which has amplitude and phase.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en-GB" sz="165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order parameter characterizes how strong the</a:t>
            </a:r>
            <a:r>
              <a:rPr lang="en-GB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 symmetry is broken below transition temperature.</a:t>
            </a:r>
            <a:endParaRPr lang="en-GB" sz="165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62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1226FA-05A6-43BF-A59E-FE7D469E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21" y="53788"/>
            <a:ext cx="8443234" cy="922675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distinguish between chiral and non-chiral superconductivity using </a:t>
            </a:r>
            <a:r>
              <a:rPr lang="en-DE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SR?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325BD-7CB9-4043-A98B-53153C7CE6BF}"/>
              </a:ext>
            </a:extLst>
          </p:cNvPr>
          <p:cNvGrpSpPr/>
          <p:nvPr/>
        </p:nvGrpSpPr>
        <p:grpSpPr>
          <a:xfrm>
            <a:off x="6358564" y="1071579"/>
            <a:ext cx="3504486" cy="2166527"/>
            <a:chOff x="328797" y="2970397"/>
            <a:chExt cx="3504486" cy="2166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E48A884-F71F-4DD3-9ABC-B22C74DA1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776" y="3497807"/>
              <a:ext cx="2908527" cy="163911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241946-08BB-46D3-A22D-BC8F34660CB7}"/>
                </a:ext>
              </a:extLst>
            </p:cNvPr>
            <p:cNvSpPr txBox="1"/>
            <p:nvPr/>
          </p:nvSpPr>
          <p:spPr>
            <a:xfrm>
              <a:off x="328797" y="2970397"/>
              <a:ext cx="3504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Accidentally degenerated sates: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322D78E-1649-4054-BBBF-6A06A3E2AF6D}"/>
              </a:ext>
            </a:extLst>
          </p:cNvPr>
          <p:cNvSpPr txBox="1"/>
          <p:nvPr/>
        </p:nvSpPr>
        <p:spPr>
          <a:xfrm>
            <a:off x="6822831" y="3409862"/>
            <a:ext cx="5319945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ransitions must split under uniaxial strain.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split with the hydrostatic pressure and disorder.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021AA1-A5B4-4AD5-AE3A-80147B167834}"/>
              </a:ext>
            </a:extLst>
          </p:cNvPr>
          <p:cNvSpPr txBox="1"/>
          <p:nvPr/>
        </p:nvSpPr>
        <p:spPr>
          <a:xfrm>
            <a:off x="0" y="1571463"/>
            <a:ext cx="4104456" cy="165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  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and </a:t>
            </a:r>
            <a:r>
              <a:rPr lang="en-US" altLang="de-DE" sz="1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</a:t>
            </a:r>
            <a:r>
              <a:rPr lang="en-US" altLang="de-DE" sz="16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BTRS</a:t>
            </a:r>
            <a:r>
              <a:rPr lang="en-US" altLang="de-DE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ransitions must split under symmetry breaking uniaxial strain.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split with the hydrostatic pressure and isotropic disorder.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0E5F802-FF66-40E1-A900-5CB3EE42B691}"/>
              </a:ext>
            </a:extLst>
          </p:cNvPr>
          <p:cNvGrpSpPr/>
          <p:nvPr/>
        </p:nvGrpSpPr>
        <p:grpSpPr>
          <a:xfrm>
            <a:off x="185980" y="1103673"/>
            <a:ext cx="3321675" cy="357517"/>
            <a:chOff x="328797" y="824960"/>
            <a:chExt cx="3321675" cy="35751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9FE43C-790F-4C4F-88EC-68E7A49D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8797" y="824960"/>
              <a:ext cx="2344754" cy="35751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6735957-31DB-4400-92D8-36F14729AC5F}"/>
                </a:ext>
              </a:extLst>
            </p:cNvPr>
            <p:cNvSpPr/>
            <p:nvPr/>
          </p:nvSpPr>
          <p:spPr>
            <a:xfrm>
              <a:off x="2635451" y="871482"/>
              <a:ext cx="10150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(</a:t>
              </a:r>
              <a:r>
                <a:rPr lang="en-US" sz="1400" b="1" i="1" dirty="0" err="1"/>
                <a:t>d</a:t>
              </a:r>
              <a:r>
                <a:rPr lang="en-US" sz="1400" b="1" i="1" baseline="-25000" dirty="0" err="1"/>
                <a:t>xz</a:t>
              </a:r>
              <a:r>
                <a:rPr lang="en-DE" sz="1400" b="1" dirty="0"/>
                <a:t> ± </a:t>
              </a:r>
              <a:r>
                <a:rPr lang="en-US" sz="1400" b="1" dirty="0" err="1"/>
                <a:t>i</a:t>
              </a:r>
              <a:r>
                <a:rPr lang="en-US" sz="1400" b="1" i="1" dirty="0" err="1"/>
                <a:t>d</a:t>
              </a:r>
              <a:r>
                <a:rPr lang="en-US" sz="1400" b="1" i="1" baseline="-25000" dirty="0" err="1"/>
                <a:t>yz</a:t>
              </a:r>
              <a:r>
                <a:rPr lang="en-US" sz="1400" b="1" dirty="0"/>
                <a:t>)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DDE77948-11FC-42E7-9F2F-2EEC18C6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3826" y="1435488"/>
            <a:ext cx="2328950" cy="19661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8A0D42-82DD-4751-82E3-A85D8AB25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562" y="1228473"/>
            <a:ext cx="2450258" cy="220052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6460396-7D25-4115-A3C2-4A51B0C74AA9}"/>
              </a:ext>
            </a:extLst>
          </p:cNvPr>
          <p:cNvGrpSpPr/>
          <p:nvPr/>
        </p:nvGrpSpPr>
        <p:grpSpPr>
          <a:xfrm>
            <a:off x="4847399" y="1450079"/>
            <a:ext cx="180020" cy="1512168"/>
            <a:chOff x="6871327" y="960507"/>
            <a:chExt cx="180020" cy="1512168"/>
          </a:xfrm>
        </p:grpSpPr>
        <p:sp>
          <p:nvSpPr>
            <p:cNvPr id="44" name="Ellipse 6">
              <a:extLst>
                <a:ext uri="{FF2B5EF4-FFF2-40B4-BE49-F238E27FC236}">
                  <a16:creationId xmlns:a16="http://schemas.microsoft.com/office/drawing/2014/main" id="{A2C6886E-F68B-43D8-9D0A-19D3280E38F6}"/>
                </a:ext>
              </a:extLst>
            </p:cNvPr>
            <p:cNvSpPr/>
            <p:nvPr/>
          </p:nvSpPr>
          <p:spPr>
            <a:xfrm>
              <a:off x="6871327" y="1627268"/>
              <a:ext cx="180020" cy="178646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5" name="Gerade Verbindung mit Pfeil 23">
              <a:extLst>
                <a:ext uri="{FF2B5EF4-FFF2-40B4-BE49-F238E27FC236}">
                  <a16:creationId xmlns:a16="http://schemas.microsoft.com/office/drawing/2014/main" id="{F39F9DA5-87B6-48A1-BDBD-DD04D30F35B4}"/>
                </a:ext>
              </a:extLst>
            </p:cNvPr>
            <p:cNvCxnSpPr/>
            <p:nvPr/>
          </p:nvCxnSpPr>
          <p:spPr>
            <a:xfrm>
              <a:off x="6961337" y="960507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1779B30-FB1D-4D0E-9BC4-A5830A575592}"/>
              </a:ext>
            </a:extLst>
          </p:cNvPr>
          <p:cNvSpPr/>
          <p:nvPr/>
        </p:nvSpPr>
        <p:spPr>
          <a:xfrm>
            <a:off x="9072328" y="4529781"/>
            <a:ext cx="2842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dirty="0"/>
              <a:t>Nat Commun 12, 3920 (2021)</a:t>
            </a:r>
            <a:r>
              <a:rPr lang="en-US" sz="1000" dirty="0"/>
              <a:t>.</a:t>
            </a:r>
            <a:endParaRPr lang="en-US" sz="1000" dirty="0">
              <a:solidFill>
                <a:srgbClr val="222222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42F97E-C0D8-4C13-9863-4E51D1F6D14A}"/>
              </a:ext>
            </a:extLst>
          </p:cNvPr>
          <p:cNvGrpSpPr/>
          <p:nvPr/>
        </p:nvGrpSpPr>
        <p:grpSpPr>
          <a:xfrm rot="19364318">
            <a:off x="10933460" y="1842697"/>
            <a:ext cx="180020" cy="1512168"/>
            <a:chOff x="6871327" y="960507"/>
            <a:chExt cx="180020" cy="1512168"/>
          </a:xfrm>
        </p:grpSpPr>
        <p:sp>
          <p:nvSpPr>
            <p:cNvPr id="48" name="Ellipse 6">
              <a:extLst>
                <a:ext uri="{FF2B5EF4-FFF2-40B4-BE49-F238E27FC236}">
                  <a16:creationId xmlns:a16="http://schemas.microsoft.com/office/drawing/2014/main" id="{A9766394-B1BA-4FA1-91E8-B17A7FF18503}"/>
                </a:ext>
              </a:extLst>
            </p:cNvPr>
            <p:cNvSpPr/>
            <p:nvPr/>
          </p:nvSpPr>
          <p:spPr>
            <a:xfrm>
              <a:off x="6871327" y="1627268"/>
              <a:ext cx="180020" cy="178646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9" name="Gerade Verbindung mit Pfeil 23">
              <a:extLst>
                <a:ext uri="{FF2B5EF4-FFF2-40B4-BE49-F238E27FC236}">
                  <a16:creationId xmlns:a16="http://schemas.microsoft.com/office/drawing/2014/main" id="{917FC000-D31A-4CFB-B696-3023897BAED3}"/>
                </a:ext>
              </a:extLst>
            </p:cNvPr>
            <p:cNvCxnSpPr/>
            <p:nvPr/>
          </p:nvCxnSpPr>
          <p:spPr>
            <a:xfrm>
              <a:off x="6961337" y="960507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Ellipse 6">
            <a:extLst>
              <a:ext uri="{FF2B5EF4-FFF2-40B4-BE49-F238E27FC236}">
                <a16:creationId xmlns:a16="http://schemas.microsoft.com/office/drawing/2014/main" id="{E265535C-930C-4FFA-B9FC-3A72C2B4F9E2}"/>
              </a:ext>
            </a:extLst>
          </p:cNvPr>
          <p:cNvSpPr/>
          <p:nvPr/>
        </p:nvSpPr>
        <p:spPr>
          <a:xfrm rot="19814511">
            <a:off x="10765815" y="2286571"/>
            <a:ext cx="180020" cy="17864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0833B4-63FF-4ED5-B8AA-E1C5F93113E3}"/>
              </a:ext>
            </a:extLst>
          </p:cNvPr>
          <p:cNvSpPr txBox="1"/>
          <p:nvPr/>
        </p:nvSpPr>
        <p:spPr>
          <a:xfrm>
            <a:off x="-20869" y="3553418"/>
            <a:ext cx="52438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de-DE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Hydrostatic pressure preserves tetragonal symmetry </a:t>
            </a:r>
            <a:r>
              <a:rPr lang="en-US" altLang="de-DE" sz="17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de-DE" sz="17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de-DE" sz="17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de-DE" sz="17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5D9929-78B0-4AA2-AFD3-232E801EDB97}"/>
              </a:ext>
            </a:extLst>
          </p:cNvPr>
          <p:cNvGrpSpPr/>
          <p:nvPr/>
        </p:nvGrpSpPr>
        <p:grpSpPr>
          <a:xfrm>
            <a:off x="232963" y="4306858"/>
            <a:ext cx="2968835" cy="1765725"/>
            <a:chOff x="835094" y="1416322"/>
            <a:chExt cx="2968835" cy="1765725"/>
          </a:xfrm>
        </p:grpSpPr>
        <p:grpSp>
          <p:nvGrpSpPr>
            <p:cNvPr id="29" name="Gruppieren 3">
              <a:extLst>
                <a:ext uri="{FF2B5EF4-FFF2-40B4-BE49-F238E27FC236}">
                  <a16:creationId xmlns:a16="http://schemas.microsoft.com/office/drawing/2014/main" id="{F48F0F64-3289-4EF8-A6DD-23A1CBD62307}"/>
                </a:ext>
              </a:extLst>
            </p:cNvPr>
            <p:cNvGrpSpPr/>
            <p:nvPr/>
          </p:nvGrpSpPr>
          <p:grpSpPr>
            <a:xfrm>
              <a:off x="835094" y="1810510"/>
              <a:ext cx="2968835" cy="1034065"/>
              <a:chOff x="-2779501" y="-850912"/>
              <a:chExt cx="4104456" cy="125489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7F24E08-E439-4D19-BB89-A7DE7AA0C32B}"/>
                  </a:ext>
                </a:extLst>
              </p:cNvPr>
              <p:cNvSpPr txBox="1"/>
              <p:nvPr/>
            </p:nvSpPr>
            <p:spPr>
              <a:xfrm>
                <a:off x="1072927" y="-44223"/>
                <a:ext cx="252028" cy="44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B392ED8-0BE1-436A-A9EA-4CF245AA487B}"/>
                  </a:ext>
                </a:extLst>
              </p:cNvPr>
              <p:cNvCxnSpPr/>
              <p:nvPr/>
            </p:nvCxnSpPr>
            <p:spPr>
              <a:xfrm flipV="1">
                <a:off x="257519" y="-680831"/>
                <a:ext cx="0" cy="8492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41DD199-A4F7-441F-A3A6-092A363A3007}"/>
                  </a:ext>
                </a:extLst>
              </p:cNvPr>
              <p:cNvCxnSpPr/>
              <p:nvPr/>
            </p:nvCxnSpPr>
            <p:spPr>
              <a:xfrm>
                <a:off x="256248" y="183039"/>
                <a:ext cx="86409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9F7F756-8348-4F17-BB4E-C3E1CB8A6195}"/>
                  </a:ext>
                </a:extLst>
              </p:cNvPr>
              <p:cNvSpPr txBox="1"/>
              <p:nvPr/>
            </p:nvSpPr>
            <p:spPr>
              <a:xfrm>
                <a:off x="-42304" y="-850912"/>
                <a:ext cx="403788" cy="448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19E066B-706B-4033-81EE-808DBF4BCFEC}"/>
                  </a:ext>
                </a:extLst>
              </p:cNvPr>
              <p:cNvSpPr txBox="1"/>
              <p:nvPr/>
            </p:nvSpPr>
            <p:spPr>
              <a:xfrm>
                <a:off x="-1168077" y="-850912"/>
                <a:ext cx="1244516" cy="336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Tetragonal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088625F-53AC-4F42-8210-8EC126C8D7AB}"/>
                  </a:ext>
                </a:extLst>
              </p:cNvPr>
              <p:cNvSpPr/>
              <p:nvPr/>
            </p:nvSpPr>
            <p:spPr>
              <a:xfrm>
                <a:off x="-2156217" y="-801746"/>
                <a:ext cx="1044116" cy="10441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AB094C4-B25E-4C80-8644-A8F756E09B68}"/>
                  </a:ext>
                </a:extLst>
              </p:cNvPr>
              <p:cNvSpPr/>
              <p:nvPr/>
            </p:nvSpPr>
            <p:spPr>
              <a:xfrm>
                <a:off x="-2012202" y="-656968"/>
                <a:ext cx="756084" cy="765603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A6AB011-FFFA-4526-A802-684A61175B73}"/>
                  </a:ext>
                </a:extLst>
              </p:cNvPr>
              <p:cNvCxnSpPr/>
              <p:nvPr/>
            </p:nvCxnSpPr>
            <p:spPr>
              <a:xfrm flipH="1">
                <a:off x="-1112101" y="-332449"/>
                <a:ext cx="64055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31A0131D-B404-49D9-A3E2-E3A6C91FD85C}"/>
                  </a:ext>
                </a:extLst>
              </p:cNvPr>
              <p:cNvCxnSpPr/>
              <p:nvPr/>
            </p:nvCxnSpPr>
            <p:spPr>
              <a:xfrm>
                <a:off x="-2779501" y="-332449"/>
                <a:ext cx="62328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1ABF8E-8202-425F-A0A1-77036DDC8BB4}"/>
                </a:ext>
              </a:extLst>
            </p:cNvPr>
            <p:cNvCxnSpPr/>
            <p:nvPr/>
          </p:nvCxnSpPr>
          <p:spPr>
            <a:xfrm>
              <a:off x="1685097" y="1416322"/>
              <a:ext cx="0" cy="3843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96F7381-49F2-455D-8359-652FE1F8B958}"/>
                </a:ext>
              </a:extLst>
            </p:cNvPr>
            <p:cNvCxnSpPr/>
            <p:nvPr/>
          </p:nvCxnSpPr>
          <p:spPr>
            <a:xfrm flipV="1">
              <a:off x="1630055" y="2744183"/>
              <a:ext cx="0" cy="43786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B357164E-C31C-4387-B95E-A7A710CF5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598" y="4213742"/>
            <a:ext cx="3031232" cy="2154367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2B0FC15E-6820-497A-A542-4F2CE6FFA470}"/>
              </a:ext>
            </a:extLst>
          </p:cNvPr>
          <p:cNvSpPr/>
          <p:nvPr/>
        </p:nvSpPr>
        <p:spPr>
          <a:xfrm>
            <a:off x="3693411" y="6398066"/>
            <a:ext cx="3567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D. Forsythe </a:t>
            </a:r>
            <a:r>
              <a:rPr lang="en-US" sz="1200" i="1" dirty="0"/>
              <a:t>et al</a:t>
            </a:r>
            <a:r>
              <a:rPr lang="en-US" sz="1200" dirty="0"/>
              <a:t>., Phys. Rev. Lett. 89, 166402 (2002)</a:t>
            </a:r>
          </a:p>
          <a:p>
            <a:r>
              <a:rPr lang="en-US" sz="1200" dirty="0"/>
              <a:t>N. </a:t>
            </a:r>
            <a:r>
              <a:rPr lang="en-US" sz="1200" dirty="0" err="1"/>
              <a:t>Shirakawa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Phys. Rev. B 56, 7890 (1997)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AACC6E2-170F-45AE-B76F-A600392B8918}"/>
              </a:ext>
            </a:extLst>
          </p:cNvPr>
          <p:cNvSpPr/>
          <p:nvPr/>
        </p:nvSpPr>
        <p:spPr>
          <a:xfrm>
            <a:off x="7474623" y="5413784"/>
            <a:ext cx="4575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</a:rPr>
              <a:t>“Fine tuning” </a:t>
            </a:r>
            <a:r>
              <a:rPr lang="en-US" sz="2000" b="1" dirty="0">
                <a:solidFill>
                  <a:srgbClr val="C00000"/>
                </a:solidFill>
              </a:rPr>
              <a:t>is impossible for both disorder and hydrostatic pressure!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2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08"/>
            <a:ext cx="8478584" cy="805209"/>
          </a:xfrm>
        </p:spPr>
        <p:txBody>
          <a:bodyPr/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The first </a:t>
            </a:r>
            <a:r>
              <a:rPr lang="el-GR" altLang="zh-CN" sz="2800" b="1" dirty="0">
                <a:solidFill>
                  <a:schemeClr val="bg1"/>
                </a:solidFill>
              </a:rPr>
              <a:t>μ</a:t>
            </a:r>
            <a:r>
              <a:rPr lang="en-US" altLang="zh-CN" sz="2800" b="1" dirty="0">
                <a:solidFill>
                  <a:schemeClr val="bg1"/>
                </a:solidFill>
              </a:rPr>
              <a:t>SR measurements of BTRS superconductivity under pressure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31</a:t>
            </a:fld>
            <a:endParaRPr lang="en-C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C90839-0BCA-4359-9014-1C72A22068CB}"/>
              </a:ext>
            </a:extLst>
          </p:cNvPr>
          <p:cNvSpPr/>
          <p:nvPr/>
        </p:nvSpPr>
        <p:spPr>
          <a:xfrm>
            <a:off x="7159422" y="5190309"/>
            <a:ext cx="520855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35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DE" sz="1350" i="1" dirty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sz="1350" i="1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1350" baseline="-25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due disorder and under hydrostatic pressure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28A7EE-C8BC-4BE7-B9EA-990E851F269B}"/>
              </a:ext>
            </a:extLst>
          </p:cNvPr>
          <p:cNvGrpSpPr/>
          <p:nvPr/>
        </p:nvGrpSpPr>
        <p:grpSpPr>
          <a:xfrm>
            <a:off x="7872255" y="1299877"/>
            <a:ext cx="3999266" cy="3533627"/>
            <a:chOff x="5328929" y="819503"/>
            <a:chExt cx="3114143" cy="2882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B38909B-8F3C-4398-A55E-3B3ECB18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37" y="819503"/>
              <a:ext cx="2836438" cy="28323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CF0421-5CB5-423A-AD9B-DBF1A3B64871}"/>
                </a:ext>
              </a:extLst>
            </p:cNvPr>
            <p:cNvSpPr txBox="1"/>
            <p:nvPr/>
          </p:nvSpPr>
          <p:spPr>
            <a:xfrm rot="16200000">
              <a:off x="4225478" y="2050372"/>
              <a:ext cx="2422595" cy="2156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BTRS transition temperature, </a:t>
              </a:r>
              <a:r>
                <a:rPr lang="en-U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BTRS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(K)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DD93CE-B96A-4A4F-B53B-641886C93039}"/>
                </a:ext>
              </a:extLst>
            </p:cNvPr>
            <p:cNvSpPr txBox="1"/>
            <p:nvPr/>
          </p:nvSpPr>
          <p:spPr>
            <a:xfrm rot="18975803">
              <a:off x="6122669" y="2602431"/>
              <a:ext cx="871510" cy="410058"/>
            </a:xfrm>
            <a:prstGeom prst="rect">
              <a:avLst/>
            </a:prstGeom>
            <a:solidFill>
              <a:srgbClr val="C0C0C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BTRS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6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  <a:p>
              <a:endPara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2484BD-932C-433A-8BB1-DBD6F1CF2FD5}"/>
                </a:ext>
              </a:extLst>
            </p:cNvPr>
            <p:cNvSpPr txBox="1"/>
            <p:nvPr/>
          </p:nvSpPr>
          <p:spPr>
            <a:xfrm>
              <a:off x="5621836" y="3475961"/>
              <a:ext cx="2821236" cy="2259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Superconducting transition temperature, </a:t>
              </a:r>
              <a:r>
                <a:rPr lang="en-U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(K)</a:t>
              </a:r>
            </a:p>
          </p:txBody>
        </p:sp>
      </p:grpSp>
      <p:pic>
        <p:nvPicPr>
          <p:cNvPr id="24" name="Picture 2" descr="figure 1">
            <a:extLst>
              <a:ext uri="{FF2B5EF4-FFF2-40B4-BE49-F238E27FC236}">
                <a16:creationId xmlns:a16="http://schemas.microsoft.com/office/drawing/2014/main" id="{F820E9BF-ED6D-4BC0-A00D-CD14F99A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12" y="3422803"/>
            <a:ext cx="2806544" cy="224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A17CE17-B175-4578-9B39-7B125CE7AE24}"/>
              </a:ext>
            </a:extLst>
          </p:cNvPr>
          <p:cNvSpPr txBox="1"/>
          <p:nvPr/>
        </p:nvSpPr>
        <p:spPr>
          <a:xfrm>
            <a:off x="8517221" y="6560432"/>
            <a:ext cx="29604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100" dirty="0">
                <a:effectLst/>
                <a:latin typeface="+mj-ea"/>
                <a:ea typeface="+mj-ea"/>
              </a:rPr>
              <a:t>V. Grinenko et al., </a:t>
            </a:r>
            <a:r>
              <a:rPr lang="fr-FR" altLang="zh-CN" sz="1100" b="0" i="1" dirty="0">
                <a:solidFill>
                  <a:srgbClr val="222222"/>
                </a:solidFill>
                <a:effectLst/>
                <a:latin typeface="+mj-ea"/>
                <a:ea typeface="+mj-ea"/>
              </a:rPr>
              <a:t>Nat Commun</a:t>
            </a:r>
            <a:r>
              <a:rPr lang="fr-FR" altLang="zh-CN" sz="1100" b="0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 </a:t>
            </a:r>
            <a:r>
              <a:rPr lang="fr-FR" altLang="zh-CN" sz="1100" b="1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12</a:t>
            </a:r>
            <a:r>
              <a:rPr lang="fr-FR" altLang="zh-CN" sz="1100" b="0" i="0" dirty="0">
                <a:solidFill>
                  <a:srgbClr val="222222"/>
                </a:solidFill>
                <a:effectLst/>
                <a:latin typeface="+mj-ea"/>
                <a:ea typeface="+mj-ea"/>
              </a:rPr>
              <a:t>, 3920 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E6EC2-741E-4E24-ACA4-24C6EF03E978}"/>
              </a:ext>
            </a:extLst>
          </p:cNvPr>
          <p:cNvSpPr txBox="1"/>
          <p:nvPr/>
        </p:nvSpPr>
        <p:spPr>
          <a:xfrm>
            <a:off x="7942384" y="5592273"/>
            <a:ext cx="365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for two component chiral </a:t>
            </a:r>
          </a:p>
          <a:p>
            <a:pPr algn="ctr"/>
            <a:r>
              <a:rPr lang="en-US" altLang="zh-CN" sz="16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superconductivity in Sr</a:t>
            </a:r>
            <a:r>
              <a:rPr lang="en-US" altLang="zh-CN" sz="1600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altLang="zh-CN" sz="1600" b="1" baseline="-2500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6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6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0460F03-A90C-4937-AC79-CAAE42BD682A}"/>
              </a:ext>
            </a:extLst>
          </p:cNvPr>
          <p:cNvSpPr/>
          <p:nvPr/>
        </p:nvSpPr>
        <p:spPr>
          <a:xfrm>
            <a:off x="60534" y="999567"/>
            <a:ext cx="1303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000" b="1" dirty="0" err="1">
                <a:solidFill>
                  <a:srgbClr val="C00000"/>
                </a:solidFill>
              </a:rPr>
              <a:t>Rustem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000" b="1" dirty="0" err="1">
                <a:solidFill>
                  <a:srgbClr val="C00000"/>
                </a:solidFill>
              </a:rPr>
              <a:t>Khasanov</a:t>
            </a:r>
            <a:endParaRPr lang="de-CH" sz="2000" b="1" kern="0" dirty="0">
              <a:solidFill>
                <a:srgbClr val="C00000"/>
              </a:solidFill>
            </a:endParaRPr>
          </a:p>
        </p:txBody>
      </p:sp>
      <p:pic>
        <p:nvPicPr>
          <p:cNvPr id="66" name="Picture 4" descr="https://cdn.eventsforce.net/files/ef-q5vmtsq56tk6/website/151/khasanov.jpg">
            <a:extLst>
              <a:ext uri="{FF2B5EF4-FFF2-40B4-BE49-F238E27FC236}">
                <a16:creationId xmlns:a16="http://schemas.microsoft.com/office/drawing/2014/main" id="{27491BFE-1C95-4A27-AEE8-2F8822F8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8" y="1741518"/>
            <a:ext cx="906614" cy="126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5E3FF13-2A54-4BEB-81CC-12B79806BED8}"/>
              </a:ext>
            </a:extLst>
          </p:cNvPr>
          <p:cNvGrpSpPr/>
          <p:nvPr/>
        </p:nvGrpSpPr>
        <p:grpSpPr>
          <a:xfrm>
            <a:off x="3615918" y="2925502"/>
            <a:ext cx="3340607" cy="3026847"/>
            <a:chOff x="3709212" y="1323664"/>
            <a:chExt cx="5434788" cy="439800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ECF2806-B4E0-4F7D-AB17-B758E83CB292}"/>
                </a:ext>
              </a:extLst>
            </p:cNvPr>
            <p:cNvGrpSpPr/>
            <p:nvPr/>
          </p:nvGrpSpPr>
          <p:grpSpPr>
            <a:xfrm>
              <a:off x="3709212" y="1323664"/>
              <a:ext cx="5434788" cy="4167090"/>
              <a:chOff x="3709212" y="1323664"/>
              <a:chExt cx="5434788" cy="416709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A102EC1F-E80F-4D43-A89B-A81AE9AF6A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9212" y="1323664"/>
                <a:ext cx="5434788" cy="4167090"/>
              </a:xfrm>
              <a:prstGeom prst="rect">
                <a:avLst/>
              </a:prstGeom>
            </p:spPr>
          </p:pic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175BBD0-794D-485A-867F-11660858A58C}"/>
                  </a:ext>
                </a:extLst>
              </p:cNvPr>
              <p:cNvCxnSpPr/>
              <p:nvPr/>
            </p:nvCxnSpPr>
            <p:spPr>
              <a:xfrm>
                <a:off x="6260124" y="1518978"/>
                <a:ext cx="25264" cy="3621195"/>
              </a:xfrm>
              <a:prstGeom prst="line">
                <a:avLst/>
              </a:prstGeom>
              <a:ln w="158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8BFD263-2F68-45FE-A274-A5CB212A7561}"/>
                  </a:ext>
                </a:extLst>
              </p:cNvPr>
              <p:cNvCxnSpPr/>
              <p:nvPr/>
            </p:nvCxnSpPr>
            <p:spPr>
              <a:xfrm>
                <a:off x="5967645" y="1510100"/>
                <a:ext cx="25264" cy="362119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297B666-11D3-4A81-9A13-A77605F35EAD}"/>
                  </a:ext>
                </a:extLst>
              </p:cNvPr>
              <p:cNvSpPr txBox="1"/>
              <p:nvPr/>
            </p:nvSpPr>
            <p:spPr>
              <a:xfrm>
                <a:off x="6457014" y="2546342"/>
                <a:ext cx="3738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baseline="-25000" dirty="0"/>
                  <a:t>c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C5C52555-E45E-45B7-AB12-C97618942F87}"/>
                  </a:ext>
                </a:extLst>
              </p:cNvPr>
              <p:cNvCxnSpPr/>
              <p:nvPr/>
            </p:nvCxnSpPr>
            <p:spPr>
              <a:xfrm flipH="1">
                <a:off x="6326420" y="2814774"/>
                <a:ext cx="217305" cy="1624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56495D9E-FFE2-4474-B628-29BAF5A02ED0}"/>
                  </a:ext>
                </a:extLst>
              </p:cNvPr>
              <p:cNvCxnSpPr/>
              <p:nvPr/>
            </p:nvCxnSpPr>
            <p:spPr>
              <a:xfrm flipH="1">
                <a:off x="6326420" y="4037452"/>
                <a:ext cx="217305" cy="16245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92429F3-4DB0-4A10-AE5F-56902DEFE076}"/>
                  </a:ext>
                </a:extLst>
              </p:cNvPr>
              <p:cNvSpPr txBox="1"/>
              <p:nvPr/>
            </p:nvSpPr>
            <p:spPr>
              <a:xfrm>
                <a:off x="6049940" y="3562176"/>
                <a:ext cx="6383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T</a:t>
                </a:r>
                <a:r>
                  <a:rPr lang="en-US" i="1" baseline="-25000" dirty="0"/>
                  <a:t>BTRS</a:t>
                </a:r>
                <a:endParaRPr lang="en-US" baseline="-25000" dirty="0"/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4BE07D-DCF7-42EA-9FF4-ADB615D15EF2}"/>
                </a:ext>
              </a:extLst>
            </p:cNvPr>
            <p:cNvSpPr txBox="1"/>
            <p:nvPr/>
          </p:nvSpPr>
          <p:spPr>
            <a:xfrm>
              <a:off x="5504155" y="5352340"/>
              <a:ext cx="1786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Temperature (K)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0B38DBC-F9ED-405B-BA3A-D08A3764583E}"/>
              </a:ext>
            </a:extLst>
          </p:cNvPr>
          <p:cNvSpPr txBox="1"/>
          <p:nvPr/>
        </p:nvSpPr>
        <p:spPr>
          <a:xfrm>
            <a:off x="405403" y="5971153"/>
            <a:ext cx="6919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Suppression of superconductivity and time-reversal symmetry breaking under  pressure.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0BD0F0D-39EF-4E79-B65E-20319F33E569}"/>
              </a:ext>
            </a:extLst>
          </p:cNvPr>
          <p:cNvGrpSpPr/>
          <p:nvPr/>
        </p:nvGrpSpPr>
        <p:grpSpPr>
          <a:xfrm>
            <a:off x="1374918" y="1148031"/>
            <a:ext cx="2065758" cy="1765725"/>
            <a:chOff x="835094" y="1416322"/>
            <a:chExt cx="2065758" cy="1765725"/>
          </a:xfrm>
        </p:grpSpPr>
        <p:grpSp>
          <p:nvGrpSpPr>
            <p:cNvPr id="87" name="Gruppieren 3">
              <a:extLst>
                <a:ext uri="{FF2B5EF4-FFF2-40B4-BE49-F238E27FC236}">
                  <a16:creationId xmlns:a16="http://schemas.microsoft.com/office/drawing/2014/main" id="{AD312598-B936-40F3-9566-96444180B3A8}"/>
                </a:ext>
              </a:extLst>
            </p:cNvPr>
            <p:cNvGrpSpPr/>
            <p:nvPr/>
          </p:nvGrpSpPr>
          <p:grpSpPr>
            <a:xfrm>
              <a:off x="835094" y="1810510"/>
              <a:ext cx="2065758" cy="900893"/>
              <a:chOff x="-2779501" y="-850912"/>
              <a:chExt cx="2855940" cy="1093282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1F778C3D-1189-446A-9E77-81BF881882F8}"/>
                  </a:ext>
                </a:extLst>
              </p:cNvPr>
              <p:cNvSpPr txBox="1"/>
              <p:nvPr/>
            </p:nvSpPr>
            <p:spPr>
              <a:xfrm>
                <a:off x="-1168077" y="-850912"/>
                <a:ext cx="1244516" cy="3361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Tetragonal</a:t>
                </a: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478FBC15-01FB-45AD-A568-2B5C8A001FFD}"/>
                  </a:ext>
                </a:extLst>
              </p:cNvPr>
              <p:cNvSpPr/>
              <p:nvPr/>
            </p:nvSpPr>
            <p:spPr>
              <a:xfrm>
                <a:off x="-2156217" y="-801746"/>
                <a:ext cx="1044116" cy="104411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B89438B-07A3-420F-B62D-3BF6D4FA7D1A}"/>
                  </a:ext>
                </a:extLst>
              </p:cNvPr>
              <p:cNvSpPr/>
              <p:nvPr/>
            </p:nvSpPr>
            <p:spPr>
              <a:xfrm>
                <a:off x="-2012202" y="-656968"/>
                <a:ext cx="756084" cy="765603"/>
              </a:xfrm>
              <a:prstGeom prst="rect">
                <a:avLst/>
              </a:prstGeom>
              <a:noFill/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F927373E-437B-47A7-800E-10620B81D364}"/>
                  </a:ext>
                </a:extLst>
              </p:cNvPr>
              <p:cNvCxnSpPr/>
              <p:nvPr/>
            </p:nvCxnSpPr>
            <p:spPr>
              <a:xfrm flipH="1">
                <a:off x="-1112101" y="-332449"/>
                <a:ext cx="64055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5822AD8B-F9B7-411D-A19C-C1F45D40FED3}"/>
                  </a:ext>
                </a:extLst>
              </p:cNvPr>
              <p:cNvCxnSpPr/>
              <p:nvPr/>
            </p:nvCxnSpPr>
            <p:spPr>
              <a:xfrm>
                <a:off x="-2779501" y="-332449"/>
                <a:ext cx="623284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63D5CCEE-8A0D-4465-8871-71B1DAAA10D2}"/>
                </a:ext>
              </a:extLst>
            </p:cNvPr>
            <p:cNvCxnSpPr/>
            <p:nvPr/>
          </p:nvCxnSpPr>
          <p:spPr>
            <a:xfrm>
              <a:off x="1685097" y="1416322"/>
              <a:ext cx="0" cy="38435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8E277BB5-48C4-4E68-B79F-4A5E1CDC0984}"/>
                </a:ext>
              </a:extLst>
            </p:cNvPr>
            <p:cNvCxnSpPr/>
            <p:nvPr/>
          </p:nvCxnSpPr>
          <p:spPr>
            <a:xfrm flipV="1">
              <a:off x="1630055" y="2744183"/>
              <a:ext cx="0" cy="43786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109F3A-9029-4640-8B71-E4DD327A1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8695" y="991375"/>
            <a:ext cx="2867575" cy="1989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279FC-99BC-4A9C-9DA9-A47B937A4403}"/>
              </a:ext>
            </a:extLst>
          </p:cNvPr>
          <p:cNvSpPr txBox="1"/>
          <p:nvPr/>
        </p:nvSpPr>
        <p:spPr>
          <a:xfrm>
            <a:off x="4024418" y="1106616"/>
            <a:ext cx="12330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Sample +cell</a:t>
            </a:r>
            <a:endParaRPr lang="zh-CN" altLang="en-US" sz="1400" b="1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78BC98-BF99-4D83-83F8-B2B6C785A4ED}"/>
              </a:ext>
            </a:extLst>
          </p:cNvPr>
          <p:cNvSpPr txBox="1"/>
          <p:nvPr/>
        </p:nvSpPr>
        <p:spPr>
          <a:xfrm>
            <a:off x="5565653" y="1103464"/>
            <a:ext cx="78418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Sample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83803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5" grpId="0"/>
      <p:bldP spid="9" grpId="0" animBg="1"/>
      <p:bldP spid="9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08"/>
            <a:ext cx="8478584" cy="805209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800" b="1" dirty="0">
                <a:solidFill>
                  <a:schemeClr val="bg1"/>
                </a:solidFill>
              </a:rPr>
              <a:t>Is there any other method to detect the phase transition below </a:t>
            </a:r>
            <a:r>
              <a:rPr lang="en-US" altLang="zh-CN" sz="2800" b="1" i="1" dirty="0">
                <a:solidFill>
                  <a:schemeClr val="bg1"/>
                </a:solidFill>
              </a:rPr>
              <a:t>T</a:t>
            </a:r>
            <a:r>
              <a:rPr lang="en-US" altLang="zh-CN" sz="2800" b="1" baseline="-25000" dirty="0">
                <a:solidFill>
                  <a:schemeClr val="bg1"/>
                </a:solidFill>
              </a:rPr>
              <a:t>c</a:t>
            </a:r>
            <a:r>
              <a:rPr lang="en-US" altLang="zh-CN" sz="2800" b="1" dirty="0">
                <a:solidFill>
                  <a:schemeClr val="bg1"/>
                </a:solidFill>
              </a:rPr>
              <a:t>?</a:t>
            </a:r>
            <a:endParaRPr lang="en-US" altLang="zh-CN" sz="2800" b="1" baseline="-25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32</a:t>
            </a:fld>
            <a:endParaRPr lang="en-CN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956154D-6EFC-4838-8C02-6217EBF1C9CF}"/>
              </a:ext>
            </a:extLst>
          </p:cNvPr>
          <p:cNvSpPr txBox="1">
            <a:spLocks/>
          </p:cNvSpPr>
          <p:nvPr/>
        </p:nvSpPr>
        <p:spPr bwMode="auto">
          <a:xfrm>
            <a:off x="94428" y="5389388"/>
            <a:ext cx="6240533" cy="51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90800" rIns="91440" bIns="190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2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/>
              <a:t>The BTRS phase transition result in divergence of  the coherence length.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091002-9F2B-41C3-9529-AB9552C00538}"/>
              </a:ext>
            </a:extLst>
          </p:cNvPr>
          <p:cNvSpPr/>
          <p:nvPr/>
        </p:nvSpPr>
        <p:spPr>
          <a:xfrm>
            <a:off x="41376" y="6235349"/>
            <a:ext cx="5833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kern="0" dirty="0"/>
              <a:t>This divergence should affect </a:t>
            </a:r>
            <a:r>
              <a:rPr lang="en-US" kern="0" dirty="0" err="1"/>
              <a:t>intervortex</a:t>
            </a:r>
            <a:r>
              <a:rPr lang="en-US" kern="0" dirty="0"/>
              <a:t> integration.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81F4ECD-3087-45AB-88EC-495F94BF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6" y="1208397"/>
            <a:ext cx="3247982" cy="29797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16B1609-9C55-4720-9CE8-61BB7142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541" y="1208397"/>
            <a:ext cx="2802611" cy="425474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A270C86-1624-4055-9D9C-379C5CF9623F}"/>
              </a:ext>
            </a:extLst>
          </p:cNvPr>
          <p:cNvSpPr/>
          <p:nvPr/>
        </p:nvSpPr>
        <p:spPr>
          <a:xfrm>
            <a:off x="214416" y="4561766"/>
            <a:ext cx="34529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Garaud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., Phys. Rev. B 98, 014520 (2018)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FCA58C7-F1EE-4C8C-AA96-45E33FAD6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699019"/>
              </p:ext>
            </p:extLst>
          </p:nvPr>
        </p:nvGraphicFramePr>
        <p:xfrm>
          <a:off x="6299099" y="1377639"/>
          <a:ext cx="585152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Graph" r:id="rId6" imgW="5852160" imgH="3108960" progId="Origin50.Graph">
                  <p:embed/>
                </p:oleObj>
              </mc:Choice>
              <mc:Fallback>
                <p:oleObj name="Graph" r:id="rId6" imgW="58521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9099" y="1377639"/>
                        <a:ext cx="5851525" cy="310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0E3B93B9-9840-4DA0-8A96-64E355DA45F0}"/>
              </a:ext>
            </a:extLst>
          </p:cNvPr>
          <p:cNvSpPr txBox="1"/>
          <p:nvPr/>
        </p:nvSpPr>
        <p:spPr>
          <a:xfrm>
            <a:off x="8172699" y="4824368"/>
            <a:ext cx="380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We studied the vortex structure under uniaxial strain using muon spin rotation experiments.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B45CD73-FC61-4BA2-ABE1-51076B65CB92}"/>
              </a:ext>
            </a:extLst>
          </p:cNvPr>
          <p:cNvSpPr/>
          <p:nvPr/>
        </p:nvSpPr>
        <p:spPr>
          <a:xfrm>
            <a:off x="6867456" y="4899320"/>
            <a:ext cx="755230" cy="8603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21BA4E-CD91-46D4-9ADE-1F9B774B3E2A}"/>
              </a:ext>
            </a:extLst>
          </p:cNvPr>
          <p:cNvSpPr/>
          <p:nvPr/>
        </p:nvSpPr>
        <p:spPr>
          <a:xfrm>
            <a:off x="6971625" y="4750979"/>
            <a:ext cx="546891" cy="1157061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2A68A0A-5695-4ACD-874C-E8DE06502D37}"/>
              </a:ext>
            </a:extLst>
          </p:cNvPr>
          <p:cNvCxnSpPr/>
          <p:nvPr/>
        </p:nvCxnSpPr>
        <p:spPr>
          <a:xfrm flipH="1">
            <a:off x="7622686" y="5286033"/>
            <a:ext cx="46332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812E52-87DA-4519-A650-8309E7A066A3}"/>
              </a:ext>
            </a:extLst>
          </p:cNvPr>
          <p:cNvCxnSpPr/>
          <p:nvPr/>
        </p:nvCxnSpPr>
        <p:spPr>
          <a:xfrm>
            <a:off x="6416622" y="5286033"/>
            <a:ext cx="450834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9ABE2AF-EAB7-41F0-AC92-017F7167C5A8}"/>
              </a:ext>
            </a:extLst>
          </p:cNvPr>
          <p:cNvGrpSpPr/>
          <p:nvPr/>
        </p:nvGrpSpPr>
        <p:grpSpPr>
          <a:xfrm>
            <a:off x="10693766" y="2199987"/>
            <a:ext cx="180020" cy="1512168"/>
            <a:chOff x="6858914" y="1023581"/>
            <a:chExt cx="180020" cy="1512168"/>
          </a:xfrm>
        </p:grpSpPr>
        <p:sp>
          <p:nvSpPr>
            <p:cNvPr id="52" name="Ellipse 6">
              <a:extLst>
                <a:ext uri="{FF2B5EF4-FFF2-40B4-BE49-F238E27FC236}">
                  <a16:creationId xmlns:a16="http://schemas.microsoft.com/office/drawing/2014/main" id="{DA58AE4C-658D-486D-8036-A6C2D17DFBA1}"/>
                </a:ext>
              </a:extLst>
            </p:cNvPr>
            <p:cNvSpPr/>
            <p:nvPr/>
          </p:nvSpPr>
          <p:spPr>
            <a:xfrm>
              <a:off x="6858914" y="1980715"/>
              <a:ext cx="180020" cy="178646"/>
            </a:xfrm>
            <a:prstGeom prst="ellipse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3" name="Gerade Verbindung mit Pfeil 23">
              <a:extLst>
                <a:ext uri="{FF2B5EF4-FFF2-40B4-BE49-F238E27FC236}">
                  <a16:creationId xmlns:a16="http://schemas.microsoft.com/office/drawing/2014/main" id="{EF72181A-D2E8-45A6-9BB7-252C2019E55B}"/>
                </a:ext>
              </a:extLst>
            </p:cNvPr>
            <p:cNvCxnSpPr/>
            <p:nvPr/>
          </p:nvCxnSpPr>
          <p:spPr>
            <a:xfrm>
              <a:off x="6954366" y="1023581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283821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61919" y="1060697"/>
            <a:ext cx="5404859" cy="4535065"/>
            <a:chOff x="5361361" y="819503"/>
            <a:chExt cx="3171823" cy="28323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537" y="819503"/>
              <a:ext cx="2836438" cy="283239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4313269" y="2005501"/>
              <a:ext cx="2294863" cy="1986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BTRS transition temperature, </a:t>
              </a:r>
              <a:r>
                <a:rPr lang="en-US" sz="1600" b="1" i="1" dirty="0"/>
                <a:t>T</a:t>
              </a:r>
              <a:r>
                <a:rPr lang="en-US" sz="1600" b="1" baseline="-25000" dirty="0"/>
                <a:t>BTRS</a:t>
              </a:r>
              <a:r>
                <a:rPr lang="en-US" sz="1600" b="1" dirty="0"/>
                <a:t> (K)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5477" y="2921012"/>
              <a:ext cx="552389" cy="192223"/>
            </a:xfrm>
            <a:prstGeom prst="rect">
              <a:avLst/>
            </a:prstGeom>
            <a:solidFill>
              <a:srgbClr val="C0C0C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T</a:t>
              </a:r>
              <a:r>
                <a:rPr lang="en-US" sz="1400" b="1" baseline="-25000" dirty="0"/>
                <a:t>BTRS</a:t>
              </a:r>
              <a:r>
                <a:rPr lang="en-US" sz="1400" b="1" dirty="0"/>
                <a:t> = </a:t>
              </a:r>
              <a:r>
                <a:rPr lang="en-US" sz="1400" b="1" i="1" dirty="0"/>
                <a:t>T</a:t>
              </a:r>
              <a:r>
                <a:rPr lang="en-US" sz="1400" b="1" baseline="-25000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0467" y="3430231"/>
              <a:ext cx="2962717" cy="2114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Superconducting transition temperature, </a:t>
              </a:r>
              <a:r>
                <a:rPr lang="en-US" sz="1600" b="1" i="1" dirty="0"/>
                <a:t>T</a:t>
              </a:r>
              <a:r>
                <a:rPr lang="en-US" sz="1600" b="1" baseline="-25000" dirty="0"/>
                <a:t>c</a:t>
              </a:r>
              <a:r>
                <a:rPr lang="en-US" sz="1600" b="1" dirty="0"/>
                <a:t> (K)</a:t>
              </a:r>
            </a:p>
          </p:txBody>
        </p:sp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53473" y="60576"/>
            <a:ext cx="9144000" cy="400115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  <a:r>
              <a:rPr lang="en-US" sz="2000" b="1" i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000" b="1" baseline="-25000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sz="20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 pressure and disorder in Sr</a:t>
            </a:r>
            <a:r>
              <a:rPr lang="en-US" sz="2000" b="1" baseline="-25000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</a:t>
            </a:r>
            <a:r>
              <a:rPr lang="en-US" sz="2000" b="1" baseline="-25000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3063" y="1044703"/>
            <a:ext cx="4110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Taking in to account symmetry consideration the natural possibility is a </a:t>
            </a:r>
            <a:r>
              <a:rPr lang="en-US" sz="1600" b="1" dirty="0">
                <a:solidFill>
                  <a:srgbClr val="C00000"/>
                </a:solidFill>
              </a:rPr>
              <a:t>chiral </a:t>
            </a:r>
            <a:r>
              <a:rPr lang="en-US" sz="1600" b="1" i="1" dirty="0" err="1">
                <a:solidFill>
                  <a:srgbClr val="C00000"/>
                </a:solidFill>
              </a:rPr>
              <a:t>d</a:t>
            </a:r>
            <a:r>
              <a:rPr lang="en-US" sz="1600" b="1" baseline="-25000" dirty="0" err="1">
                <a:solidFill>
                  <a:srgbClr val="C00000"/>
                </a:solidFill>
              </a:rPr>
              <a:t>xz</a:t>
            </a:r>
            <a:r>
              <a:rPr lang="en-US" sz="1600" b="1" dirty="0">
                <a:solidFill>
                  <a:srgbClr val="C00000"/>
                </a:solidFill>
              </a:rPr>
              <a:t>± </a:t>
            </a:r>
            <a:r>
              <a:rPr lang="en-US" sz="1600" b="1" dirty="0" err="1">
                <a:solidFill>
                  <a:srgbClr val="C00000"/>
                </a:solidFill>
              </a:rPr>
              <a:t>i</a:t>
            </a:r>
            <a:r>
              <a:rPr lang="en-US" sz="1600" b="1" i="1" dirty="0" err="1">
                <a:solidFill>
                  <a:srgbClr val="C00000"/>
                </a:solidFill>
              </a:rPr>
              <a:t>d</a:t>
            </a:r>
            <a:r>
              <a:rPr lang="en-US" sz="1600" b="1" baseline="-25000" dirty="0" err="1">
                <a:solidFill>
                  <a:srgbClr val="C00000"/>
                </a:solidFill>
              </a:rPr>
              <a:t>yz</a:t>
            </a:r>
            <a:r>
              <a:rPr lang="en-US" sz="1600" b="1" baseline="-25000" dirty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superconducting state!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18240" y="5841824"/>
            <a:ext cx="3690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The related </a:t>
            </a:r>
            <a:r>
              <a:rPr lang="en-DE" sz="1000" dirty="0"/>
              <a:t>µ</a:t>
            </a:r>
            <a:r>
              <a:rPr lang="en-US" sz="1000" dirty="0"/>
              <a:t>SR publications:</a:t>
            </a:r>
          </a:p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dirty="0"/>
              <a:t>Nat Commun 12, 3920 (2021)</a:t>
            </a:r>
            <a:r>
              <a:rPr lang="en-US" sz="1000" dirty="0"/>
              <a:t>.</a:t>
            </a:r>
            <a:endParaRPr lang="en-US" sz="1000" dirty="0">
              <a:solidFill>
                <a:srgbClr val="222222"/>
              </a:solidFill>
            </a:endParaRPr>
          </a:p>
          <a:p>
            <a:r>
              <a:rPr lang="en-US" sz="1000" dirty="0"/>
              <a:t>V. </a:t>
            </a:r>
            <a:r>
              <a:rPr lang="en-US" sz="1000" dirty="0" err="1"/>
              <a:t>Grinenko</a:t>
            </a:r>
            <a:r>
              <a:rPr lang="en-US" sz="1000" dirty="0"/>
              <a:t>, S. Ghosh </a:t>
            </a:r>
            <a:r>
              <a:rPr lang="en-US" sz="1000" i="1" dirty="0"/>
              <a:t>et al</a:t>
            </a:r>
            <a:r>
              <a:rPr lang="en-US" sz="1000" dirty="0"/>
              <a:t>., </a:t>
            </a:r>
            <a:r>
              <a:rPr lang="fr-FR" sz="1000" i="1" dirty="0"/>
              <a:t>Nat. Phys.</a:t>
            </a:r>
            <a:r>
              <a:rPr lang="fr-FR" sz="1000" dirty="0"/>
              <a:t> </a:t>
            </a:r>
            <a:r>
              <a:rPr lang="fr-FR" sz="1000" b="1" dirty="0"/>
              <a:t>17, </a:t>
            </a:r>
            <a:r>
              <a:rPr lang="fr-FR" sz="1000" dirty="0"/>
              <a:t>748–754 (2021).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6722122" y="2602364"/>
            <a:ext cx="3945878" cy="271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Problems for chiral </a:t>
            </a:r>
            <a:r>
              <a:rPr lang="en-US" sz="1600" b="1" i="1" dirty="0" err="1">
                <a:solidFill>
                  <a:schemeClr val="accent6"/>
                </a:solidFill>
              </a:rPr>
              <a:t>d</a:t>
            </a:r>
            <a:r>
              <a:rPr lang="en-US" sz="1600" b="1" baseline="-25000" dirty="0" err="1">
                <a:solidFill>
                  <a:schemeClr val="accent6"/>
                </a:solidFill>
              </a:rPr>
              <a:t>xz</a:t>
            </a:r>
            <a:r>
              <a:rPr lang="en-US" sz="1600" b="1" dirty="0">
                <a:solidFill>
                  <a:schemeClr val="accent6"/>
                </a:solidFill>
              </a:rPr>
              <a:t>± </a:t>
            </a:r>
            <a:r>
              <a:rPr lang="en-US" sz="1600" b="1" dirty="0" err="1">
                <a:solidFill>
                  <a:schemeClr val="accent6"/>
                </a:solidFill>
              </a:rPr>
              <a:t>i</a:t>
            </a:r>
            <a:r>
              <a:rPr lang="en-US" sz="1600" b="1" i="1" dirty="0" err="1">
                <a:solidFill>
                  <a:schemeClr val="accent6"/>
                </a:solidFill>
              </a:rPr>
              <a:t>d</a:t>
            </a:r>
            <a:r>
              <a:rPr lang="en-US" sz="1600" b="1" baseline="-25000" dirty="0" err="1">
                <a:solidFill>
                  <a:schemeClr val="accent6"/>
                </a:solidFill>
              </a:rPr>
              <a:t>yz</a:t>
            </a:r>
            <a:r>
              <a:rPr lang="en-US" sz="1600" b="1" baseline="-250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state: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Missing anomaly in the specific heat under uniaxial strain;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Missing cusp in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dirty="0"/>
              <a:t> under the strain.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baseline="-25000" dirty="0"/>
          </a:p>
          <a:p>
            <a:r>
              <a:rPr lang="en-US" sz="1600" dirty="0">
                <a:solidFill>
                  <a:schemeClr val="accent6"/>
                </a:solidFill>
              </a:rPr>
              <a:t>Problems for mixed pairing states: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Unusual fine tuning of </a:t>
            </a:r>
            <a:r>
              <a:rPr lang="en-US" sz="1600" i="1" dirty="0"/>
              <a:t>T</a:t>
            </a:r>
            <a:r>
              <a:rPr lang="en-US" sz="1600" baseline="-25000" dirty="0"/>
              <a:t>c</a:t>
            </a:r>
            <a:r>
              <a:rPr lang="en-US" sz="1600" dirty="0"/>
              <a:t> and </a:t>
            </a:r>
            <a:r>
              <a:rPr lang="en-US" sz="1600" i="1" dirty="0"/>
              <a:t>T</a:t>
            </a:r>
            <a:r>
              <a:rPr lang="en-US" sz="1600" baseline="-25000" dirty="0"/>
              <a:t>BTRS</a:t>
            </a:r>
            <a:r>
              <a:rPr lang="en-US" sz="1600" dirty="0"/>
              <a:t> under hydrostatic pressure and with disorder;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Reproducible observation of the Kerr effect.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295014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30640" y="702276"/>
            <a:ext cx="3936381" cy="2883715"/>
            <a:chOff x="5006639" y="702275"/>
            <a:chExt cx="3936381" cy="2883715"/>
          </a:xfrm>
        </p:grpSpPr>
        <p:sp>
          <p:nvSpPr>
            <p:cNvPr id="623619" name="Text Box 3"/>
            <p:cNvSpPr txBox="1">
              <a:spLocks noChangeArrowheads="1"/>
            </p:cNvSpPr>
            <p:nvPr/>
          </p:nvSpPr>
          <p:spPr bwMode="auto">
            <a:xfrm>
              <a:off x="6247772" y="702275"/>
              <a:ext cx="2303593" cy="345471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5591" tIns="42795" rIns="85591" bIns="42795">
              <a:spAutoFit/>
            </a:bodyPr>
            <a:lstStyle>
              <a:lvl1pPr defTabSz="8572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27038" defTabSz="8572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857250" defTabSz="8572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84288" defTabSz="8572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712913" defTabSz="8572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170113" defTabSz="8572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627313" defTabSz="8572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084513" defTabSz="8572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541713" defTabSz="8572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115000"/>
                </a:lnSpc>
              </a:pPr>
              <a:r>
                <a:rPr lang="en-US" sz="1600" b="1" dirty="0">
                  <a:latin typeface="Arial" pitchFamily="34" charset="0"/>
                  <a:sym typeface="Symbol" pitchFamily="18" charset="2"/>
                </a:rPr>
                <a:t>Polar Kerr effect</a:t>
              </a:r>
            </a:p>
          </p:txBody>
        </p:sp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639" y="1001347"/>
              <a:ext cx="3936381" cy="258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5858051" y="1041945"/>
              <a:ext cx="257955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itchFamily="34" charset="0"/>
                  <a:sym typeface="Symbol" pitchFamily="18" charset="2"/>
                </a:rPr>
                <a:t>J. Xia, A. </a:t>
              </a:r>
              <a:r>
                <a:rPr lang="en-US" sz="1100" dirty="0" err="1">
                  <a:latin typeface="Arial" pitchFamily="34" charset="0"/>
                  <a:sym typeface="Symbol" pitchFamily="18" charset="2"/>
                </a:rPr>
                <a:t>Kapitulnik</a:t>
              </a:r>
              <a:r>
                <a:rPr lang="en-US" sz="1100" dirty="0">
                  <a:latin typeface="Arial" pitchFamily="34" charset="0"/>
                  <a:sym typeface="Symbol" pitchFamily="18" charset="2"/>
                </a:rPr>
                <a:t>  </a:t>
              </a:r>
              <a:r>
                <a:rPr lang="en-US" sz="1100" i="1" dirty="0">
                  <a:latin typeface="Arial" pitchFamily="34" charset="0"/>
                  <a:sym typeface="Symbol" pitchFamily="18" charset="2"/>
                </a:rPr>
                <a:t>et al.,</a:t>
              </a:r>
              <a:r>
                <a:rPr lang="en-US" sz="1100" dirty="0">
                  <a:latin typeface="Arial" pitchFamily="34" charset="0"/>
                  <a:sym typeface="Symbol" pitchFamily="18" charset="2"/>
                </a:rPr>
                <a:t> </a:t>
              </a:r>
              <a:r>
                <a:rPr lang="en-US" sz="1100" i="1" dirty="0">
                  <a:latin typeface="Arial" pitchFamily="34" charset="0"/>
                  <a:sym typeface="Symbol" pitchFamily="18" charset="2"/>
                </a:rPr>
                <a:t>PRL</a:t>
              </a:r>
              <a:r>
                <a:rPr lang="en-US" sz="1100" dirty="0">
                  <a:latin typeface="Arial" pitchFamily="34" charset="0"/>
                  <a:sym typeface="Symbol" pitchFamily="18" charset="2"/>
                </a:rPr>
                <a:t> (2006)</a:t>
              </a:r>
            </a:p>
          </p:txBody>
        </p:sp>
      </p:grp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58926" y="68542"/>
            <a:ext cx="9109075" cy="620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Some experimental evidences for multicomponent order parameter in Sr</a:t>
            </a:r>
            <a:r>
              <a:rPr lang="en-US" b="1" baseline="-25000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chemeClr val="accent2"/>
                </a:solidFill>
              </a:rPr>
              <a:t>RuO</a:t>
            </a:r>
            <a:r>
              <a:rPr lang="en-US" b="1" baseline="-25000" dirty="0">
                <a:solidFill>
                  <a:schemeClr val="accent2"/>
                </a:solidFill>
              </a:rPr>
              <a:t>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51491" y="851628"/>
            <a:ext cx="4572000" cy="5542444"/>
            <a:chOff x="527491" y="851628"/>
            <a:chExt cx="4572000" cy="5542444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238" y="3424238"/>
              <a:ext cx="9525" cy="9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4105" y="851628"/>
              <a:ext cx="4158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Enhanced muon spin relaxation rate below </a:t>
              </a:r>
              <a:r>
                <a:rPr lang="en-US" sz="1600" b="1" i="1" dirty="0"/>
                <a:t>T</a:t>
              </a:r>
              <a:r>
                <a:rPr lang="en-US" sz="1600" b="1" baseline="-25000" dirty="0"/>
                <a:t>c</a:t>
              </a:r>
              <a:r>
                <a:rPr lang="en-US" sz="1600" b="1" dirty="0"/>
                <a:t> → spontaneous magnetic fields</a:t>
              </a:r>
              <a:endParaRPr lang="en-US" sz="1600" b="1" baseline="-250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051" y="1634415"/>
              <a:ext cx="3518274" cy="449804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27491" y="6132462"/>
              <a:ext cx="4572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Luke, G. M. et al. Nature 394, 558–561 (1998)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21744" y="3565427"/>
            <a:ext cx="4554171" cy="3302743"/>
            <a:chOff x="4697743" y="3565426"/>
            <a:chExt cx="4554171" cy="3302743"/>
          </a:xfrm>
        </p:grpSpPr>
        <p:sp>
          <p:nvSpPr>
            <p:cNvPr id="3" name="Rectangle 2"/>
            <p:cNvSpPr/>
            <p:nvPr/>
          </p:nvSpPr>
          <p:spPr>
            <a:xfrm>
              <a:off x="5156786" y="3565426"/>
              <a:ext cx="389499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Decrease of the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transverse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sound viscosity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at </a:t>
              </a:r>
              <a:r>
                <a:rPr lang="en-US" sz="1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14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, -&gt;  elastic constant C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66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-&gt; indication for 2D order parameter.</a:t>
              </a:r>
              <a:endParaRPr lang="en-US" sz="14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0792" y="4304090"/>
              <a:ext cx="3546980" cy="219990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809744" y="4985137"/>
              <a:ext cx="291311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C. </a:t>
              </a:r>
              <a:r>
                <a:rPr lang="en-US" sz="1200" dirty="0" err="1"/>
                <a:t>Lupien</a:t>
              </a:r>
              <a:r>
                <a:rPr lang="en-US" sz="1200" dirty="0"/>
                <a:t>, PhD thesis (2002)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97743" y="6452671"/>
              <a:ext cx="455417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S .Ghosh </a:t>
              </a:r>
              <a:r>
                <a:rPr lang="en-US" sz="1000" i="1" dirty="0"/>
                <a:t>et al</a:t>
              </a:r>
              <a:r>
                <a:rPr lang="en-US" sz="1000" dirty="0"/>
                <a:t>., </a:t>
              </a:r>
              <a:r>
                <a:rPr lang="en-US" sz="1000" i="1" dirty="0"/>
                <a:t>Nat. Physics </a:t>
              </a:r>
              <a:r>
                <a:rPr lang="en-US" sz="1000" dirty="0"/>
                <a:t>(2020) 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, </a:t>
              </a:r>
              <a:r>
                <a:rPr lang="en-US" sz="1000" dirty="0"/>
                <a:t>S. </a:t>
              </a:r>
              <a:r>
                <a:rPr lang="en-US" sz="1000" dirty="0" err="1"/>
                <a:t>Benhabib</a:t>
              </a:r>
              <a:r>
                <a:rPr lang="en-US" sz="1000" dirty="0"/>
                <a:t> et al., </a:t>
              </a:r>
              <a:r>
                <a:rPr lang="en-US" sz="1000" i="1" dirty="0"/>
                <a:t>Nat. Physics </a:t>
              </a:r>
              <a:r>
                <a:rPr lang="en-US" sz="1000" dirty="0"/>
                <a:t>(2020)</a:t>
              </a:r>
              <a:br>
                <a:rPr lang="en-US" sz="1100" dirty="0"/>
              </a:br>
              <a:endParaRPr lang="en-US" sz="11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239541" y="2978234"/>
            <a:ext cx="4884671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Altogether these experiments are consistent </a:t>
            </a:r>
          </a:p>
          <a:p>
            <a:pPr algn="ctr"/>
            <a:r>
              <a:rPr lang="en-US" b="1" dirty="0"/>
              <a:t>with chiral state.</a:t>
            </a:r>
          </a:p>
        </p:txBody>
      </p:sp>
    </p:spTree>
    <p:extLst>
      <p:ext uri="{BB962C8B-B14F-4D97-AF65-F5344CB8AC3E}">
        <p14:creationId xmlns:p14="http://schemas.microsoft.com/office/powerpoint/2010/main" val="8477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sz="quarter" idx="19"/>
          </p:nvPr>
        </p:nvSpPr>
        <p:spPr bwMode="auto">
          <a:xfrm>
            <a:off x="1673882" y="83845"/>
            <a:ext cx="8882741" cy="3427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Evidences against chiral superconductivity in Sr</a:t>
            </a:r>
            <a:r>
              <a:rPr lang="en-US" sz="2400" baseline="-25000" dirty="0">
                <a:solidFill>
                  <a:schemeClr val="accent2"/>
                </a:solidFill>
              </a:rPr>
              <a:t>2</a:t>
            </a:r>
            <a:r>
              <a:rPr lang="en-US" sz="2400" dirty="0">
                <a:solidFill>
                  <a:schemeClr val="accent2"/>
                </a:solidFill>
              </a:rPr>
              <a:t>RuO</a:t>
            </a:r>
            <a:r>
              <a:rPr lang="en-US" sz="2400" baseline="-25000" dirty="0">
                <a:solidFill>
                  <a:schemeClr val="accent2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16645" y="6234752"/>
            <a:ext cx="8584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B709A2"/>
                </a:solidFill>
              </a:rPr>
              <a:t>Are </a:t>
            </a:r>
            <a:r>
              <a:rPr lang="en-US" sz="2000" b="1" i="1" dirty="0">
                <a:solidFill>
                  <a:srgbClr val="B709A2"/>
                </a:solidFill>
              </a:rPr>
              <a:t>T</a:t>
            </a:r>
            <a:r>
              <a:rPr lang="en-US" sz="2000" b="1" baseline="-25000" dirty="0">
                <a:solidFill>
                  <a:srgbClr val="B709A2"/>
                </a:solidFill>
              </a:rPr>
              <a:t>c</a:t>
            </a:r>
            <a:r>
              <a:rPr lang="en-US" sz="2000" b="1" dirty="0">
                <a:solidFill>
                  <a:srgbClr val="B709A2"/>
                </a:solidFill>
              </a:rPr>
              <a:t> and </a:t>
            </a:r>
            <a:r>
              <a:rPr lang="en-US" sz="2000" b="1" i="1" dirty="0">
                <a:solidFill>
                  <a:srgbClr val="B709A2"/>
                </a:solidFill>
              </a:rPr>
              <a:t>T</a:t>
            </a:r>
            <a:r>
              <a:rPr lang="en-US" sz="2000" b="1" baseline="-25000" dirty="0">
                <a:solidFill>
                  <a:srgbClr val="B709A2"/>
                </a:solidFill>
              </a:rPr>
              <a:t>TRSB</a:t>
            </a:r>
            <a:r>
              <a:rPr lang="en-US" sz="2000" b="1" dirty="0">
                <a:solidFill>
                  <a:srgbClr val="B709A2"/>
                </a:solidFill>
              </a:rPr>
              <a:t> transitions split  under uniaxial strain?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6269" y="1763953"/>
            <a:ext cx="5832648" cy="3664998"/>
            <a:chOff x="3575070" y="2335897"/>
            <a:chExt cx="5544616" cy="3873443"/>
          </a:xfrm>
        </p:grpSpPr>
        <p:sp>
          <p:nvSpPr>
            <p:cNvPr id="15" name="Rectangle 14"/>
            <p:cNvSpPr/>
            <p:nvPr/>
          </p:nvSpPr>
          <p:spPr>
            <a:xfrm>
              <a:off x="3575070" y="2335897"/>
              <a:ext cx="5544616" cy="65056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7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7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47968" y="6209340"/>
              <a:ext cx="1860523" cy="0"/>
              <a:chOff x="6572250" y="4975225"/>
              <a:chExt cx="2338388" cy="0"/>
            </a:xfrm>
          </p:grpSpPr>
          <p:sp>
            <p:nvSpPr>
              <p:cNvPr id="17" name="object 14"/>
              <p:cNvSpPr>
                <a:spLocks/>
              </p:cNvSpPr>
              <p:nvPr/>
            </p:nvSpPr>
            <p:spPr bwMode="auto">
              <a:xfrm>
                <a:off x="8877300" y="4975225"/>
                <a:ext cx="30163" cy="0"/>
              </a:xfrm>
              <a:custGeom>
                <a:avLst/>
                <a:gdLst>
                  <a:gd name="T0" fmla="*/ 30266 w 30479"/>
                  <a:gd name="T1" fmla="*/ 0 w 3047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0479">
                    <a:moveTo>
                      <a:pt x="30266" y="0"/>
                    </a:moveTo>
                    <a:lnTo>
                      <a:pt x="0" y="0"/>
                    </a:lnTo>
                  </a:path>
                </a:pathLst>
              </a:custGeom>
              <a:noFill/>
              <a:ln w="6349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object 15"/>
              <p:cNvSpPr>
                <a:spLocks/>
              </p:cNvSpPr>
              <p:nvPr/>
            </p:nvSpPr>
            <p:spPr bwMode="auto">
              <a:xfrm>
                <a:off x="6572250" y="4975225"/>
                <a:ext cx="26988" cy="0"/>
              </a:xfrm>
              <a:custGeom>
                <a:avLst/>
                <a:gdLst>
                  <a:gd name="T0" fmla="*/ 0 w 27940"/>
                  <a:gd name="T1" fmla="*/ 27919 w 2794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27940">
                    <a:moveTo>
                      <a:pt x="0" y="0"/>
                    </a:moveTo>
                    <a:lnTo>
                      <a:pt x="27919" y="0"/>
                    </a:lnTo>
                  </a:path>
                </a:pathLst>
              </a:custGeom>
              <a:noFill/>
              <a:ln w="6349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object 37"/>
              <p:cNvSpPr>
                <a:spLocks/>
              </p:cNvSpPr>
              <p:nvPr/>
            </p:nvSpPr>
            <p:spPr bwMode="auto">
              <a:xfrm>
                <a:off x="8880475" y="4975225"/>
                <a:ext cx="30163" cy="0"/>
              </a:xfrm>
              <a:custGeom>
                <a:avLst/>
                <a:gdLst>
                  <a:gd name="T0" fmla="*/ 30266 w 30479"/>
                  <a:gd name="T1" fmla="*/ 0 w 3047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30479">
                    <a:moveTo>
                      <a:pt x="30266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231F2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1667676" y="750249"/>
            <a:ext cx="4385762" cy="2669800"/>
            <a:chOff x="143676" y="750249"/>
            <a:chExt cx="4385762" cy="2669800"/>
          </a:xfrm>
        </p:grpSpPr>
        <p:sp>
          <p:nvSpPr>
            <p:cNvPr id="2" name="Rectangle 1"/>
            <p:cNvSpPr/>
            <p:nvPr/>
          </p:nvSpPr>
          <p:spPr>
            <a:xfrm>
              <a:off x="397288" y="2619830"/>
              <a:ext cx="3998654" cy="800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Problems with interpretation Josephson effec</a:t>
              </a:r>
              <a:r>
                <a:rPr lang="en-US" sz="1400" i="1" dirty="0">
                  <a:solidFill>
                    <a:srgbClr val="C00000"/>
                  </a:solidFill>
                </a:rPr>
                <a:t>t: </a:t>
              </a:r>
              <a:r>
                <a:rPr lang="en-US" sz="1400" dirty="0"/>
                <a:t>S. </a:t>
              </a:r>
              <a:r>
                <a:rPr lang="en-US" sz="1400" dirty="0" err="1"/>
                <a:t>Kashiwaya</a:t>
              </a:r>
              <a:r>
                <a:rPr lang="en-US" sz="1400" dirty="0"/>
                <a:t> et al., PRB </a:t>
              </a:r>
              <a:r>
                <a:rPr lang="en-US" sz="1400" b="1" dirty="0"/>
                <a:t>100</a:t>
              </a:r>
              <a:r>
                <a:rPr lang="en-US" sz="1400" dirty="0"/>
                <a:t>, 094530, S.-I. Suzuki et al., PRB </a:t>
              </a:r>
              <a:r>
                <a:rPr lang="en-US" sz="1400" b="1" dirty="0"/>
                <a:t>101</a:t>
              </a:r>
              <a:r>
                <a:rPr lang="en-US" sz="1400" dirty="0"/>
                <a:t>, 054505 (2020), </a:t>
              </a:r>
              <a:r>
                <a:rPr lang="en-DE" sz="1400" dirty="0"/>
                <a:t>…</a:t>
              </a:r>
              <a:r>
                <a:rPr lang="en-US" sz="1400" dirty="0"/>
                <a:t>.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691802" y="1871529"/>
              <a:ext cx="28376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/>
                <a:t>J. R. </a:t>
              </a:r>
              <a:r>
                <a:rPr lang="en-US" sz="1000" dirty="0" err="1"/>
                <a:t>Kirtley</a:t>
              </a:r>
              <a:r>
                <a:rPr lang="en-US" sz="1000" dirty="0"/>
                <a:t>, </a:t>
              </a:r>
              <a:r>
                <a:rPr lang="en-US" sz="1000" i="1" dirty="0"/>
                <a:t>et al</a:t>
              </a:r>
              <a:r>
                <a:rPr lang="en-US" sz="1000" dirty="0"/>
                <a:t>., </a:t>
              </a:r>
              <a:r>
                <a:rPr lang="en-GB" sz="1000" dirty="0">
                  <a:cs typeface="Arial" panose="020B0604020202020204" pitchFamily="34" charset="0"/>
                </a:rPr>
                <a:t>Phys. Rev. B </a:t>
              </a:r>
              <a:r>
                <a:rPr lang="en-GB" sz="1000" b="1" dirty="0">
                  <a:cs typeface="Arial" panose="020B0604020202020204" pitchFamily="34" charset="0"/>
                </a:rPr>
                <a:t>76,</a:t>
              </a:r>
              <a:r>
                <a:rPr lang="en-GB" sz="1000" dirty="0">
                  <a:cs typeface="Arial" panose="020B0604020202020204" pitchFamily="34" charset="0"/>
                </a:rPr>
                <a:t> 014526 (2007)</a:t>
              </a:r>
            </a:p>
            <a:p>
              <a:r>
                <a:rPr lang="en-US" sz="1000" dirty="0"/>
                <a:t>C. W. Hicks </a:t>
              </a:r>
              <a:r>
                <a:rPr lang="en-GB" sz="1000" i="1" dirty="0">
                  <a:cs typeface="Arial" panose="020B0604020202020204" pitchFamily="34" charset="0"/>
                </a:rPr>
                <a:t>et al</a:t>
              </a:r>
              <a:r>
                <a:rPr lang="en-GB" sz="1000" dirty="0">
                  <a:cs typeface="Arial" panose="020B0604020202020204" pitchFamily="34" charset="0"/>
                </a:rPr>
                <a:t>., Phys. Rev. B </a:t>
              </a:r>
              <a:r>
                <a:rPr lang="da-DK" sz="1000" b="1" dirty="0">
                  <a:cs typeface="Arial" panose="020B0604020202020204" pitchFamily="34" charset="0"/>
                </a:rPr>
                <a:t>81, </a:t>
              </a:r>
              <a:r>
                <a:rPr lang="da-DK" sz="1000" dirty="0">
                  <a:cs typeface="Arial" panose="020B0604020202020204" pitchFamily="34" charset="0"/>
                </a:rPr>
                <a:t>214501 (2010)</a:t>
              </a:r>
              <a:endParaRPr lang="en-GB" sz="1000" dirty="0">
                <a:cs typeface="Arial" panose="020B0604020202020204" pitchFamily="34" charset="0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1865445" y="1185822"/>
              <a:ext cx="25304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Absence of edge currents?</a:t>
              </a:r>
              <a:endParaRPr lang="en-GB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1" r="47524" b="53024"/>
            <a:stretch/>
          </p:blipFill>
          <p:spPr>
            <a:xfrm>
              <a:off x="143676" y="1260932"/>
              <a:ext cx="1524917" cy="134305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03321" y="750249"/>
              <a:ext cx="26949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Scanning SQUID microscopy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67676" y="3487946"/>
            <a:ext cx="4694654" cy="1861507"/>
            <a:chOff x="143676" y="3487945"/>
            <a:chExt cx="4694654" cy="1861507"/>
          </a:xfrm>
        </p:grpSpPr>
        <p:sp>
          <p:nvSpPr>
            <p:cNvPr id="21" name="TextBox 20"/>
            <p:cNvSpPr txBox="1"/>
            <p:nvPr/>
          </p:nvSpPr>
          <p:spPr>
            <a:xfrm>
              <a:off x="143676" y="4038847"/>
              <a:ext cx="4694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accent2"/>
                  </a:solidFill>
                </a:rPr>
                <a:t>It can be explained by the suppression of superconductivity by surface reconstruction</a:t>
              </a:r>
              <a:r>
                <a:rPr lang="en-US" sz="1200" b="1" i="1" dirty="0">
                  <a:solidFill>
                    <a:schemeClr val="accent2"/>
                  </a:solidFill>
                </a:rPr>
                <a:t>.</a:t>
              </a:r>
              <a:endParaRPr lang="en-US" sz="1200" dirty="0">
                <a:solidFill>
                  <a:schemeClr val="accent2"/>
                </a:solidFill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>
              <a:off x="2012092" y="3487945"/>
              <a:ext cx="300238" cy="47103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68102" y="4703121"/>
              <a:ext cx="336823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C. A. Marques </a:t>
              </a:r>
              <a:r>
                <a:rPr lang="en-US" sz="1200" i="1" dirty="0"/>
                <a:t>et al</a:t>
              </a:r>
              <a:r>
                <a:rPr lang="en-US" sz="1200" dirty="0"/>
                <a:t>., arXiv:2005.00071</a:t>
              </a:r>
            </a:p>
            <a:p>
              <a:r>
                <a:rPr lang="en-US" sz="1200" dirty="0"/>
                <a:t>A. </a:t>
              </a:r>
              <a:r>
                <a:rPr lang="en-US" sz="1200" dirty="0" err="1"/>
                <a:t>Kreisel</a:t>
              </a:r>
              <a:r>
                <a:rPr lang="en-US" sz="1200" dirty="0"/>
                <a:t> </a:t>
              </a:r>
              <a:r>
                <a:rPr lang="en-US" sz="1200" i="1" dirty="0"/>
                <a:t>et al</a:t>
              </a:r>
              <a:r>
                <a:rPr lang="en-US" sz="1200" dirty="0"/>
                <a:t>., arXiv:2103.06188</a:t>
              </a:r>
            </a:p>
            <a:p>
              <a:r>
                <a:rPr lang="en-US" sz="1200" dirty="0"/>
                <a:t>R. </a:t>
              </a:r>
              <a:r>
                <a:rPr lang="en-US" sz="1200" dirty="0" err="1"/>
                <a:t>Fittipaldi</a:t>
              </a:r>
              <a:r>
                <a:rPr lang="en-US" sz="1200" dirty="0"/>
                <a:t> </a:t>
              </a:r>
              <a:r>
                <a:rPr lang="en-US" sz="1200" i="1" dirty="0"/>
                <a:t>et al</a:t>
              </a:r>
              <a:r>
                <a:rPr lang="en-US" sz="1200" dirty="0"/>
                <a:t>., Nat </a:t>
              </a:r>
              <a:r>
                <a:rPr lang="en-US" sz="1200" dirty="0" err="1"/>
                <a:t>Commun</a:t>
              </a:r>
              <a:r>
                <a:rPr lang="en-US" sz="1200" dirty="0"/>
                <a:t>. 12, 5792 (2021).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578584" y="658286"/>
            <a:ext cx="3902184" cy="2878083"/>
            <a:chOff x="5054584" y="658285"/>
            <a:chExt cx="3902184" cy="2878083"/>
          </a:xfrm>
        </p:grpSpPr>
        <p:sp>
          <p:nvSpPr>
            <p:cNvPr id="29" name="Rectangle 28"/>
            <p:cNvSpPr/>
            <p:nvPr/>
          </p:nvSpPr>
          <p:spPr>
            <a:xfrm>
              <a:off x="5374845" y="3105481"/>
              <a:ext cx="358192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C. W. Hicks </a:t>
              </a:r>
              <a:r>
                <a:rPr lang="en-GB" sz="1100" i="1" dirty="0">
                  <a:cs typeface="Arial" panose="020B0604020202020204" pitchFamily="34" charset="0"/>
                </a:rPr>
                <a:t>et al</a:t>
              </a:r>
              <a:r>
                <a:rPr lang="en-GB" sz="1100" dirty="0">
                  <a:cs typeface="Arial" panose="020B0604020202020204" pitchFamily="34" charset="0"/>
                </a:rPr>
                <a:t>., </a:t>
              </a:r>
              <a:r>
                <a:rPr lang="en-US" sz="1100" i="1" dirty="0">
                  <a:solidFill>
                    <a:srgbClr val="000000"/>
                  </a:solidFill>
                </a:rPr>
                <a:t>Science</a:t>
              </a:r>
              <a:r>
                <a:rPr lang="en-US" sz="1100" dirty="0"/>
                <a:t> </a:t>
              </a:r>
              <a:r>
                <a:rPr lang="en-US" sz="1100" b="1" dirty="0"/>
                <a:t>344,</a:t>
              </a:r>
              <a:r>
                <a:rPr lang="en-US" sz="1100" dirty="0"/>
                <a:t> 283-285 (2014).</a:t>
              </a:r>
              <a:endParaRPr lang="en-US" sz="1100" dirty="0">
                <a:solidFill>
                  <a:srgbClr val="000000"/>
                </a:solidFill>
              </a:endParaRPr>
            </a:p>
            <a:p>
              <a:r>
                <a:rPr lang="en-US" sz="1100" dirty="0">
                  <a:solidFill>
                    <a:srgbClr val="000000"/>
                  </a:solidFill>
                </a:rPr>
                <a:t>A. </a:t>
              </a:r>
              <a:r>
                <a:rPr lang="en-US" sz="1100" dirty="0" err="1">
                  <a:solidFill>
                    <a:srgbClr val="000000"/>
                  </a:solidFill>
                </a:rPr>
                <a:t>Steppke</a:t>
              </a:r>
              <a:r>
                <a:rPr lang="en-US" sz="1100" dirty="0">
                  <a:solidFill>
                    <a:srgbClr val="000000"/>
                  </a:solidFill>
                </a:rPr>
                <a:t>, </a:t>
              </a:r>
              <a:r>
                <a:rPr lang="en-US" sz="1100" i="1" dirty="0">
                  <a:solidFill>
                    <a:srgbClr val="000000"/>
                  </a:solidFill>
                </a:rPr>
                <a:t>et al</a:t>
              </a:r>
              <a:r>
                <a:rPr lang="en-US" sz="1100" dirty="0">
                  <a:solidFill>
                    <a:srgbClr val="000000"/>
                  </a:solidFill>
                </a:rPr>
                <a:t>., </a:t>
              </a:r>
              <a:r>
                <a:rPr lang="en-US" sz="1100" i="1" dirty="0">
                  <a:solidFill>
                    <a:srgbClr val="000000"/>
                  </a:solidFill>
                </a:rPr>
                <a:t>Science </a:t>
              </a:r>
              <a:r>
                <a:rPr lang="en-US" sz="1100" b="1" dirty="0">
                  <a:solidFill>
                    <a:srgbClr val="000000"/>
                  </a:solidFill>
                </a:rPr>
                <a:t>355</a:t>
              </a:r>
              <a:r>
                <a:rPr lang="en-US" sz="1100" dirty="0">
                  <a:solidFill>
                    <a:srgbClr val="000000"/>
                  </a:solidFill>
                </a:rPr>
                <a:t>, eaaf9398 (2017).</a:t>
              </a:r>
              <a:r>
                <a:rPr lang="en-US" sz="1100" dirty="0"/>
                <a:t> 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054584" y="658285"/>
              <a:ext cx="3736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Missing cusp in </a:t>
              </a:r>
              <a:r>
                <a:rPr lang="en-US" sz="2000" b="1" i="1" dirty="0"/>
                <a:t>T</a:t>
              </a:r>
              <a:r>
                <a:rPr lang="en-US" sz="2000" b="1" baseline="-25000" dirty="0"/>
                <a:t>c</a:t>
              </a:r>
              <a:r>
                <a:rPr lang="en-US" sz="2000" b="1" dirty="0"/>
                <a:t> under strain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5512" y="1456948"/>
              <a:ext cx="1617399" cy="145255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5807" y="1408585"/>
              <a:ext cx="1642136" cy="167157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567316" y="1130162"/>
              <a:ext cx="8290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</a:rPr>
                <a:t>Theory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335895" y="1040081"/>
              <a:ext cx="12378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06600"/>
                  </a:solidFill>
                </a:rPr>
                <a:t>Experiment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78585" y="3630695"/>
            <a:ext cx="3959121" cy="2396927"/>
            <a:chOff x="5054584" y="3630694"/>
            <a:chExt cx="3959121" cy="2396927"/>
          </a:xfrm>
        </p:grpSpPr>
        <p:sp>
          <p:nvSpPr>
            <p:cNvPr id="35" name="TextBox 34"/>
            <p:cNvSpPr txBox="1"/>
            <p:nvPr/>
          </p:nvSpPr>
          <p:spPr>
            <a:xfrm>
              <a:off x="5054584" y="3630694"/>
              <a:ext cx="38923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Missing anomaly at </a:t>
              </a:r>
              <a:r>
                <a:rPr lang="en-US" b="1" i="1" dirty="0"/>
                <a:t>T</a:t>
              </a:r>
              <a:r>
                <a:rPr lang="en-US" b="1" baseline="-25000" dirty="0"/>
                <a:t>TRSB</a:t>
              </a:r>
              <a:r>
                <a:rPr lang="en-US" b="1" dirty="0"/>
                <a:t> in the specific heat under uniaxial strain 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4584" y="4169225"/>
              <a:ext cx="2407185" cy="1858396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7459365" y="4484156"/>
              <a:ext cx="155434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/>
                <a:t>Y.-S. Li </a:t>
              </a:r>
              <a:r>
                <a:rPr lang="en-US" sz="1100" i="1" dirty="0"/>
                <a:t>et al</a:t>
              </a:r>
              <a:r>
                <a:rPr lang="en-US" sz="1100" dirty="0"/>
                <a:t>., </a:t>
              </a:r>
              <a:r>
                <a:rPr lang="pt-BR" sz="1100" dirty="0"/>
                <a:t>PNAS </a:t>
              </a:r>
              <a:r>
                <a:rPr lang="pt-BR" sz="1100" b="1" dirty="0"/>
                <a:t>118</a:t>
              </a:r>
              <a:r>
                <a:rPr lang="pt-BR" sz="1100" dirty="0"/>
                <a:t> (10) e2020492118 (2021)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54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17" y="206009"/>
            <a:ext cx="8460981" cy="601365"/>
          </a:xfrm>
        </p:spPr>
        <p:txBody>
          <a:bodyPr/>
          <a:lstStyle/>
          <a:p>
            <a:pPr algn="ctr"/>
            <a:r>
              <a:rPr lang="en-US" altLang="zh-CN" sz="2800" b="1" dirty="0">
                <a:latin typeface="+mn-lt"/>
              </a:rPr>
              <a:t>Two critical temperatures in Ba</a:t>
            </a:r>
            <a:r>
              <a:rPr lang="en-US" altLang="zh-CN" sz="2800" b="1" baseline="-25000" dirty="0">
                <a:latin typeface="+mn-lt"/>
              </a:rPr>
              <a:t>0.23</a:t>
            </a:r>
            <a:r>
              <a:rPr lang="en-US" altLang="zh-CN" sz="2800" b="1" dirty="0">
                <a:latin typeface="+mn-lt"/>
              </a:rPr>
              <a:t>K</a:t>
            </a:r>
            <a:r>
              <a:rPr lang="en-US" altLang="zh-CN" sz="2800" b="1" baseline="-25000" dirty="0">
                <a:latin typeface="+mn-lt"/>
              </a:rPr>
              <a:t>0.77</a:t>
            </a:r>
            <a:r>
              <a:rPr lang="en-US" altLang="zh-CN" sz="2800" b="1" dirty="0">
                <a:latin typeface="+mn-lt"/>
              </a:rPr>
              <a:t>Fe</a:t>
            </a:r>
            <a:r>
              <a:rPr lang="en-US" altLang="zh-CN" sz="2800" b="1" baseline="-25000" dirty="0">
                <a:latin typeface="+mn-lt"/>
              </a:rPr>
              <a:t>2</a:t>
            </a:r>
            <a:r>
              <a:rPr lang="en-US" altLang="zh-CN" sz="2800" b="1" dirty="0">
                <a:latin typeface="+mn-lt"/>
              </a:rPr>
              <a:t>As</a:t>
            </a:r>
            <a:r>
              <a:rPr lang="en-US" altLang="zh-CN" sz="2800" b="1" baseline="-25000" dirty="0">
                <a:latin typeface="+mn-lt"/>
              </a:rPr>
              <a:t>2</a:t>
            </a:r>
            <a:r>
              <a:rPr lang="en-US" altLang="zh-CN" sz="2800" b="1" dirty="0">
                <a:latin typeface="+mn-lt"/>
              </a:rPr>
              <a:t> with BTRS state</a:t>
            </a:r>
            <a:endParaRPr lang="en-US" altLang="zh-CN" sz="2800" b="1" kern="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36</a:t>
            </a:fld>
            <a:endParaRPr lang="en-CN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7AE734-86A5-4C70-A075-F3EE419E1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6" y="1087647"/>
            <a:ext cx="8839200" cy="5401733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0AA6E5F-8FA5-45DB-9022-8C0479702249}"/>
              </a:ext>
            </a:extLst>
          </p:cNvPr>
          <p:cNvSpPr txBox="1">
            <a:spLocks/>
          </p:cNvSpPr>
          <p:nvPr/>
        </p:nvSpPr>
        <p:spPr>
          <a:xfrm>
            <a:off x="9397007" y="1675988"/>
            <a:ext cx="2556649" cy="1894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rgbClr val="0000CC"/>
                </a:solidFill>
              </a:rPr>
              <a:t>T</a:t>
            </a:r>
            <a:r>
              <a:rPr lang="en-US" sz="1400" baseline="-25000" dirty="0">
                <a:solidFill>
                  <a:srgbClr val="0000CC"/>
                </a:solidFill>
              </a:rPr>
              <a:t>c</a:t>
            </a:r>
            <a:r>
              <a:rPr lang="en-US" sz="1400" baseline="30000" dirty="0">
                <a:solidFill>
                  <a:srgbClr val="0000CC"/>
                </a:solidFill>
              </a:rPr>
              <a:t>Z2</a:t>
            </a:r>
            <a:r>
              <a:rPr lang="en-US" sz="1400" dirty="0">
                <a:solidFill>
                  <a:srgbClr val="0000CC"/>
                </a:solidFill>
              </a:rPr>
              <a:t> - formation of bound state and appearance of spontaneous Nernst signal;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i="1" dirty="0">
                <a:solidFill>
                  <a:srgbClr val="0000CC"/>
                </a:solidFill>
              </a:rPr>
              <a:t>T</a:t>
            </a:r>
            <a:r>
              <a:rPr lang="en-US" sz="1400" baseline="-25000" dirty="0">
                <a:solidFill>
                  <a:srgbClr val="0000CC"/>
                </a:solidFill>
              </a:rPr>
              <a:t>c</a:t>
            </a:r>
            <a:r>
              <a:rPr lang="en-US" sz="1400" dirty="0">
                <a:solidFill>
                  <a:srgbClr val="0000CC"/>
                </a:solidFill>
              </a:rPr>
              <a:t> - Meissner effect and zero resistance;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i="1" dirty="0" err="1">
                <a:solidFill>
                  <a:srgbClr val="0000CC"/>
                </a:solidFill>
              </a:rPr>
              <a:t>T</a:t>
            </a:r>
            <a:r>
              <a:rPr lang="en-US" sz="1400" baseline="-25000" dirty="0" err="1">
                <a:solidFill>
                  <a:srgbClr val="0000CC"/>
                </a:solidFill>
              </a:rPr>
              <a:t>SF</a:t>
            </a:r>
            <a:r>
              <a:rPr lang="en-US" sz="1400" baseline="30000" dirty="0" err="1">
                <a:solidFill>
                  <a:srgbClr val="0000CC"/>
                </a:solidFill>
              </a:rPr>
              <a:t>low</a:t>
            </a:r>
            <a:r>
              <a:rPr lang="en-US" sz="1400" baseline="30000" dirty="0">
                <a:solidFill>
                  <a:srgbClr val="0000CC"/>
                </a:solidFill>
              </a:rPr>
              <a:t> </a:t>
            </a:r>
            <a:r>
              <a:rPr lang="en-US" sz="1400" dirty="0">
                <a:solidFill>
                  <a:srgbClr val="0000CC"/>
                </a:solidFill>
              </a:rPr>
              <a:t>- freezing all vortices.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9985F3-23B8-4985-9E27-B30DF7DF0C7B}"/>
              </a:ext>
            </a:extLst>
          </p:cNvPr>
          <p:cNvSpPr/>
          <p:nvPr/>
        </p:nvSpPr>
        <p:spPr>
          <a:xfrm>
            <a:off x="161980" y="2944990"/>
            <a:ext cx="2246079" cy="1591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C5C38B-3752-47C2-BA14-D289E0B65323}"/>
              </a:ext>
            </a:extLst>
          </p:cNvPr>
          <p:cNvSpPr/>
          <p:nvPr/>
        </p:nvSpPr>
        <p:spPr>
          <a:xfrm>
            <a:off x="310318" y="4612426"/>
            <a:ext cx="2246079" cy="154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3D36ED-040E-4AF8-A8FC-A7CFBE012510}"/>
              </a:ext>
            </a:extLst>
          </p:cNvPr>
          <p:cNvSpPr/>
          <p:nvPr/>
        </p:nvSpPr>
        <p:spPr>
          <a:xfrm>
            <a:off x="2636239" y="1111975"/>
            <a:ext cx="2120573" cy="522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21665E-AD3E-4E59-8E70-4A36E21BA1AC}"/>
              </a:ext>
            </a:extLst>
          </p:cNvPr>
          <p:cNvSpPr/>
          <p:nvPr/>
        </p:nvSpPr>
        <p:spPr>
          <a:xfrm>
            <a:off x="4474843" y="1109369"/>
            <a:ext cx="2223248" cy="522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D8163F-CA45-487A-A8A9-2337E43EFDEA}"/>
              </a:ext>
            </a:extLst>
          </p:cNvPr>
          <p:cNvSpPr/>
          <p:nvPr/>
        </p:nvSpPr>
        <p:spPr>
          <a:xfrm>
            <a:off x="6698091" y="1100183"/>
            <a:ext cx="1902324" cy="5229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80D56B-1CE1-47E7-B6EC-947AC21797A9}"/>
              </a:ext>
            </a:extLst>
          </p:cNvPr>
          <p:cNvSpPr/>
          <p:nvPr/>
        </p:nvSpPr>
        <p:spPr>
          <a:xfrm>
            <a:off x="7267534" y="6414886"/>
            <a:ext cx="3624349" cy="295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100" dirty="0"/>
              <a:t>V. </a:t>
            </a:r>
            <a:r>
              <a:rPr lang="en-US" sz="1100" dirty="0" err="1"/>
              <a:t>Grinenko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., </a:t>
            </a:r>
            <a:r>
              <a:rPr lang="en-US" sz="1100" b="1" dirty="0"/>
              <a:t> </a:t>
            </a:r>
            <a:r>
              <a:rPr lang="fr-FR" sz="1100" i="1" dirty="0"/>
              <a:t>Nat. Phys.</a:t>
            </a:r>
            <a:r>
              <a:rPr lang="fr-FR" sz="1100" dirty="0"/>
              <a:t> </a:t>
            </a:r>
            <a:r>
              <a:rPr lang="fr-FR" sz="1100" b="1" dirty="0"/>
              <a:t>17, </a:t>
            </a:r>
            <a:r>
              <a:rPr lang="fr-FR" sz="1100" dirty="0"/>
              <a:t>1254–1259 (2021).</a:t>
            </a:r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F41D2-2B19-4C24-AB93-6319C287FEA5}"/>
              </a:ext>
            </a:extLst>
          </p:cNvPr>
          <p:cNvSpPr txBox="1"/>
          <p:nvPr/>
        </p:nvSpPr>
        <p:spPr>
          <a:xfrm>
            <a:off x="9149519" y="3749040"/>
            <a:ext cx="2948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008000"/>
                </a:solidFill>
              </a:rPr>
              <a:t>The anomaly in the specific heat at </a:t>
            </a:r>
            <a:r>
              <a:rPr lang="en-US" altLang="zh-CN" sz="1800" b="1" i="1" dirty="0">
                <a:solidFill>
                  <a:srgbClr val="008000"/>
                </a:solidFill>
              </a:rPr>
              <a:t>T</a:t>
            </a:r>
            <a:r>
              <a:rPr lang="en-US" altLang="zh-CN" sz="1800" b="1" baseline="-25000" dirty="0">
                <a:solidFill>
                  <a:srgbClr val="008000"/>
                </a:solidFill>
              </a:rPr>
              <a:t>c</a:t>
            </a:r>
            <a:r>
              <a:rPr lang="en-US" altLang="zh-CN" sz="1800" b="1" baseline="30000" dirty="0">
                <a:solidFill>
                  <a:srgbClr val="008000"/>
                </a:solidFill>
              </a:rPr>
              <a:t>Z2 </a:t>
            </a:r>
            <a:r>
              <a:rPr lang="en-US" altLang="zh-CN" sz="1800" b="1" dirty="0">
                <a:solidFill>
                  <a:srgbClr val="008000"/>
                </a:solidFill>
              </a:rPr>
              <a:t>is observed </a:t>
            </a:r>
            <a:r>
              <a:rPr lang="en-US" altLang="zh-CN" b="1" dirty="0">
                <a:solidFill>
                  <a:srgbClr val="008000"/>
                </a:solidFill>
              </a:rPr>
              <a:t> in applied magnetic field.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E7DDEB-C609-4391-8581-01F520B8A812}"/>
              </a:ext>
            </a:extLst>
          </p:cNvPr>
          <p:cNvSpPr txBox="1"/>
          <p:nvPr/>
        </p:nvSpPr>
        <p:spPr>
          <a:xfrm>
            <a:off x="9555761" y="5084508"/>
            <a:ext cx="20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A50021"/>
                </a:solidFill>
              </a:rPr>
              <a:t>The anomaly is not resolved in zero field. </a:t>
            </a:r>
            <a:endParaRPr lang="zh-CN" altLang="en-US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B644D-30D6-A2D0-5BE8-3BF67EE1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03" y="96341"/>
            <a:ext cx="8712200" cy="815192"/>
          </a:xfrm>
        </p:spPr>
        <p:txBody>
          <a:bodyPr/>
          <a:lstStyle/>
          <a:p>
            <a:r>
              <a:rPr lang="en-US" altLang="zh-CN" sz="2800" dirty="0"/>
              <a:t>Phenomenologically, broken time reversal symmetry</a:t>
            </a:r>
            <a:endParaRPr lang="en-CN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9707C-0299-3D77-908C-5E5796C9A9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4</a:t>
            </a:fld>
            <a:endParaRPr lang="en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5D6ED2-AE22-4FD3-B733-64C85C9DF061}"/>
              </a:ext>
            </a:extLst>
          </p:cNvPr>
          <p:cNvSpPr txBox="1">
            <a:spLocks/>
          </p:cNvSpPr>
          <p:nvPr/>
        </p:nvSpPr>
        <p:spPr>
          <a:xfrm>
            <a:off x="64501" y="1220754"/>
            <a:ext cx="7797251" cy="2081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Phenomenologically, broken time-reversal symmetry results in the appearance of a spontaneous magnetization (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when a superconductor is cooled below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BTRS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06FB3-CBD7-4050-AFEB-6CF8C6B47DC5}"/>
              </a:ext>
            </a:extLst>
          </p:cNvPr>
          <p:cNvSpPr/>
          <p:nvPr/>
        </p:nvSpPr>
        <p:spPr>
          <a:xfrm>
            <a:off x="8610570" y="5848044"/>
            <a:ext cx="36867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Grinenko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al., 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 789–794 (2020)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V. L.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Vadimov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M.A.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Silaev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PRB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98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104504 (2018)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E616D9-3955-4096-BAE6-BD3E7FCDA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353" y="2511994"/>
            <a:ext cx="1379036" cy="16500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5DB70-AC0B-4920-9B39-01DE97E60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570" y="4216799"/>
            <a:ext cx="2958479" cy="15765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B1A5357-823F-4238-B73C-AF8D47FA3C1F}"/>
              </a:ext>
            </a:extLst>
          </p:cNvPr>
          <p:cNvGrpSpPr/>
          <p:nvPr/>
        </p:nvGrpSpPr>
        <p:grpSpPr>
          <a:xfrm>
            <a:off x="8744036" y="960526"/>
            <a:ext cx="2917050" cy="1675859"/>
            <a:chOff x="7465563" y="5310847"/>
            <a:chExt cx="3089307" cy="15790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9C89DE-0EC0-4A85-AA41-1CBAC89AB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563" y="5310847"/>
              <a:ext cx="2031752" cy="141339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8894D3-7949-4C00-B4DC-F80BA26E7224}"/>
                </a:ext>
              </a:extLst>
            </p:cNvPr>
            <p:cNvSpPr txBox="1"/>
            <p:nvPr/>
          </p:nvSpPr>
          <p:spPr>
            <a:xfrm>
              <a:off x="8957030" y="6643425"/>
              <a:ext cx="1597840" cy="246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C. Hicks, MPI Dresden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311B4E2-FF00-4749-B90D-92ABFC29A33D}"/>
                </a:ext>
              </a:extLst>
            </p:cNvPr>
            <p:cNvCxnSpPr/>
            <p:nvPr/>
          </p:nvCxnSpPr>
          <p:spPr>
            <a:xfrm flipH="1" flipV="1">
              <a:off x="7950378" y="5831061"/>
              <a:ext cx="239703" cy="150472"/>
            </a:xfrm>
            <a:prstGeom prst="straightConnector1">
              <a:avLst/>
            </a:prstGeom>
            <a:ln w="53975" cap="sq">
              <a:solidFill>
                <a:srgbClr val="B709A2"/>
              </a:solidFill>
              <a:beve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00EC7B-843C-4410-A70A-4B2FD07CB5F1}"/>
                </a:ext>
              </a:extLst>
            </p:cNvPr>
            <p:cNvSpPr txBox="1"/>
            <p:nvPr/>
          </p:nvSpPr>
          <p:spPr>
            <a:xfrm>
              <a:off x="7777209" y="5957881"/>
              <a:ext cx="412871" cy="348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B709A2"/>
                  </a:solidFill>
                </a:rPr>
                <a:t>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AECE8D-E33B-42F7-9450-812880C804C3}"/>
              </a:ext>
            </a:extLst>
          </p:cNvPr>
          <p:cNvSpPr txBox="1"/>
          <p:nvPr/>
        </p:nvSpPr>
        <p:spPr>
          <a:xfrm>
            <a:off x="141503" y="2685378"/>
            <a:ext cx="8038446" cy="116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Spontaneous fields appear around inhomogeneities or at the domain walls (</a:t>
            </a:r>
            <a:r>
              <a:rPr lang="en-US" altLang="zh-CN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spontaneous fields in infinite homogeneous superconductor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9C3A81-F74D-4DC1-9206-516753598085}"/>
              </a:ext>
            </a:extLst>
          </p:cNvPr>
          <p:cNvSpPr txBox="1"/>
          <p:nvPr/>
        </p:nvSpPr>
        <p:spPr>
          <a:xfrm>
            <a:off x="141502" y="4120649"/>
            <a:ext cx="7562627" cy="116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 structure and value of the fields depend on the type of the order parameter, the anisotropy of the system and the structure of inhomogeneities.</a:t>
            </a:r>
          </a:p>
        </p:txBody>
      </p:sp>
    </p:spTree>
    <p:extLst>
      <p:ext uri="{BB962C8B-B14F-4D97-AF65-F5344CB8AC3E}">
        <p14:creationId xmlns:p14="http://schemas.microsoft.com/office/powerpoint/2010/main" val="4470727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FB644D-30D6-A2D0-5BE8-3BF67EE1B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03" y="96341"/>
            <a:ext cx="8712200" cy="81519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Discovery of BTRS superconductivity in 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zh-CN" sz="24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zh-CN" sz="24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altLang="zh-CN" sz="24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altLang="zh-CN" sz="24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9707C-0299-3D77-908C-5E5796C9A9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5</a:t>
            </a:fld>
            <a:endParaRPr lang="en-CN"/>
          </a:p>
        </p:txBody>
      </p: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6960F094-0F88-40EC-9FB6-30BED85CE02C}"/>
              </a:ext>
            </a:extLst>
          </p:cNvPr>
          <p:cNvSpPr txBox="1">
            <a:spLocks/>
          </p:cNvSpPr>
          <p:nvPr/>
        </p:nvSpPr>
        <p:spPr>
          <a:xfrm>
            <a:off x="141503" y="1007837"/>
            <a:ext cx="5817143" cy="5604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2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2"/>
                </a:solidFill>
                <a:cs typeface="Arial" panose="020B0604020202020204" pitchFamily="34" charset="0"/>
              </a:rPr>
              <a:t>Experiment:</a:t>
            </a:r>
          </a:p>
          <a:p>
            <a:pPr marL="0" indent="0">
              <a:buNone/>
            </a:pPr>
            <a:r>
              <a:rPr lang="en-US" sz="1200" b="1" dirty="0" err="1">
                <a:solidFill>
                  <a:schemeClr val="accent2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200" b="1" dirty="0" err="1">
                <a:solidFill>
                  <a:schemeClr val="accent2"/>
                </a:solidFill>
                <a:cs typeface="Arial" panose="020B0604020202020204" pitchFamily="34" charset="0"/>
              </a:rPr>
              <a:t>SR</a:t>
            </a:r>
            <a:r>
              <a:rPr 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/NQR </a:t>
            </a:r>
            <a:endParaRPr lang="en-US" sz="1200" b="1" i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dirty="0" err="1">
                <a:cs typeface="Arial" panose="020B0604020202020204" pitchFamily="34" charset="0"/>
              </a:rPr>
              <a:t>Rajib</a:t>
            </a:r>
            <a:r>
              <a:rPr lang="en-US" sz="1200" b="1" dirty="0">
                <a:cs typeface="Arial" panose="020B0604020202020204" pitchFamily="34" charset="0"/>
              </a:rPr>
              <a:t> Sarkar,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A20000"/>
                </a:solidFill>
                <a:cs typeface="Arial" panose="020B0604020202020204" pitchFamily="34" charset="0"/>
              </a:rPr>
              <a:t>Hans-Henning </a:t>
            </a:r>
            <a:r>
              <a:rPr lang="en-US" sz="1200" b="1" dirty="0" err="1">
                <a:solidFill>
                  <a:srgbClr val="A20000"/>
                </a:solidFill>
                <a:cs typeface="Arial" panose="020B0604020202020204" pitchFamily="34" charset="0"/>
              </a:rPr>
              <a:t>Klauss</a:t>
            </a:r>
            <a:r>
              <a:rPr lang="en-US" sz="1200" b="1" dirty="0">
                <a:cs typeface="Arial" panose="020B0604020202020204" pitchFamily="34" charset="0"/>
              </a:rPr>
              <a:t>, </a:t>
            </a:r>
          </a:p>
          <a:p>
            <a:pPr marL="0" indent="0">
              <a:buNone/>
            </a:pPr>
            <a:r>
              <a:rPr lang="en-US" sz="1200" i="1" dirty="0">
                <a:cs typeface="Arial" panose="020B0604020202020204" pitchFamily="34" charset="0"/>
              </a:rPr>
              <a:t>TU Dresden, Germany </a:t>
            </a:r>
          </a:p>
          <a:p>
            <a:pPr marL="0" indent="0">
              <a:buNone/>
            </a:pPr>
            <a:endParaRPr lang="en-US" sz="12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rgbClr val="A20000"/>
                </a:solidFill>
                <a:cs typeface="Arial" panose="020B0604020202020204" pitchFamily="34" charset="0"/>
              </a:rPr>
              <a:t>Hubertus </a:t>
            </a:r>
            <a:r>
              <a:rPr lang="en-US" sz="1200" b="1" dirty="0" err="1">
                <a:solidFill>
                  <a:srgbClr val="A20000"/>
                </a:solidFill>
                <a:cs typeface="Arial" panose="020B0604020202020204" pitchFamily="34" charset="0"/>
              </a:rPr>
              <a:t>Luetkens</a:t>
            </a:r>
            <a:r>
              <a:rPr lang="en-US" sz="1200" b="1" dirty="0">
                <a:cs typeface="Arial" panose="020B0604020202020204" pitchFamily="34" charset="0"/>
              </a:rPr>
              <a:t>,</a:t>
            </a:r>
            <a:endParaRPr lang="en-US" sz="12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i="1" dirty="0">
                <a:cs typeface="Arial" panose="020B0604020202020204" pitchFamily="34" charset="0"/>
              </a:rPr>
              <a:t>PSI </a:t>
            </a:r>
            <a:r>
              <a:rPr lang="en-US" sz="1200" i="1" dirty="0" err="1">
                <a:cs typeface="Arial" panose="020B0604020202020204" pitchFamily="34" charset="0"/>
              </a:rPr>
              <a:t>Villigen</a:t>
            </a:r>
            <a:r>
              <a:rPr lang="en-US" sz="1200" i="1" dirty="0">
                <a:cs typeface="Arial" panose="020B0604020202020204" pitchFamily="34" charset="0"/>
              </a:rPr>
              <a:t>, Switzerland </a:t>
            </a:r>
          </a:p>
          <a:p>
            <a:pPr marL="0" indent="0">
              <a:buNone/>
            </a:pPr>
            <a:endParaRPr lang="en-US" sz="1200" b="1" i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Ba</a:t>
            </a:r>
            <a:r>
              <a:rPr lang="en-US" sz="12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1-x</a:t>
            </a:r>
            <a:r>
              <a:rPr 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K</a:t>
            </a:r>
            <a:r>
              <a:rPr lang="en-US" sz="12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x</a:t>
            </a:r>
            <a:r>
              <a:rPr 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Fe</a:t>
            </a:r>
            <a:r>
              <a:rPr lang="en-US" sz="12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As</a:t>
            </a:r>
            <a:r>
              <a:rPr lang="en-US" sz="12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en-US" sz="1200" b="1" i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chemeClr val="accent2"/>
                </a:solidFill>
                <a:cs typeface="Arial" panose="020B0604020202020204" pitchFamily="34" charset="0"/>
              </a:rPr>
              <a:t>single crystals</a:t>
            </a:r>
            <a:endParaRPr lang="en-US" sz="12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dirty="0" err="1">
                <a:cs typeface="Arial" panose="020B0604020202020204" pitchFamily="34" charset="0"/>
              </a:rPr>
              <a:t>Kunihiro</a:t>
            </a:r>
            <a:r>
              <a:rPr lang="en-US" sz="1200" b="1" dirty="0">
                <a:cs typeface="Arial" panose="020B0604020202020204" pitchFamily="34" charset="0"/>
              </a:rPr>
              <a:t> </a:t>
            </a:r>
            <a:r>
              <a:rPr lang="en-US" sz="1200" b="1" dirty="0" err="1">
                <a:cs typeface="Arial" panose="020B0604020202020204" pitchFamily="34" charset="0"/>
              </a:rPr>
              <a:t>Kihou</a:t>
            </a:r>
            <a:r>
              <a:rPr lang="en-US" sz="1200" b="1" dirty="0">
                <a:cs typeface="Arial" panose="020B0604020202020204" pitchFamily="34" charset="0"/>
              </a:rPr>
              <a:t> and </a:t>
            </a:r>
            <a:r>
              <a:rPr lang="en-US" sz="1200" b="1" dirty="0" err="1">
                <a:solidFill>
                  <a:srgbClr val="A20000"/>
                </a:solidFill>
                <a:cs typeface="Arial" panose="020B0604020202020204" pitchFamily="34" charset="0"/>
              </a:rPr>
              <a:t>Chul</a:t>
            </a:r>
            <a:r>
              <a:rPr lang="en-US" sz="1200" b="1" dirty="0">
                <a:solidFill>
                  <a:srgbClr val="A20000"/>
                </a:solidFill>
                <a:cs typeface="Arial" panose="020B0604020202020204" pitchFamily="34" charset="0"/>
              </a:rPr>
              <a:t>-Ho Lee </a:t>
            </a:r>
          </a:p>
          <a:p>
            <a:pPr marL="0" indent="0">
              <a:buNone/>
            </a:pPr>
            <a:r>
              <a:rPr lang="en-US" sz="1200" i="1" dirty="0">
                <a:cs typeface="Arial" panose="020B0604020202020204" pitchFamily="34" charset="0"/>
              </a:rPr>
              <a:t>AIST, Tsukuba, Japan </a:t>
            </a:r>
          </a:p>
          <a:p>
            <a:pPr marL="0" indent="0">
              <a:buNone/>
            </a:pPr>
            <a:endParaRPr lang="en-US" sz="1200" b="1" i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200" b="1" i="1" dirty="0">
                <a:solidFill>
                  <a:schemeClr val="accent2"/>
                </a:solidFill>
                <a:cs typeface="Arial" panose="020B0604020202020204" pitchFamily="34" charset="0"/>
              </a:rPr>
              <a:t>AC specific heat and ultrasound</a:t>
            </a:r>
            <a:endParaRPr lang="en-US" sz="1200" b="1" dirty="0"/>
          </a:p>
          <a:p>
            <a:pPr marL="0" indent="0">
              <a:buNone/>
            </a:pPr>
            <a:r>
              <a:rPr lang="en-US" sz="1200" b="1" dirty="0" err="1">
                <a:solidFill>
                  <a:srgbClr val="A20000"/>
                </a:solidFill>
              </a:rPr>
              <a:t>Tino</a:t>
            </a:r>
            <a:r>
              <a:rPr lang="en-US" sz="1200" b="1" dirty="0">
                <a:solidFill>
                  <a:srgbClr val="A20000"/>
                </a:solidFill>
              </a:rPr>
              <a:t> </a:t>
            </a:r>
            <a:r>
              <a:rPr lang="en-US" sz="1200" b="1" dirty="0" err="1">
                <a:solidFill>
                  <a:srgbClr val="A20000"/>
                </a:solidFill>
              </a:rPr>
              <a:t>Gottschall</a:t>
            </a:r>
            <a:r>
              <a:rPr lang="en-US" sz="1200" b="1" dirty="0"/>
              <a:t>, Denis </a:t>
            </a:r>
            <a:r>
              <a:rPr lang="en-US" sz="1200" b="1" dirty="0" err="1"/>
              <a:t>Gorbunov</a:t>
            </a:r>
            <a:r>
              <a:rPr lang="en-US" sz="1200" b="1" dirty="0"/>
              <a:t>, </a:t>
            </a:r>
          </a:p>
          <a:p>
            <a:pPr marL="0" indent="0">
              <a:buNone/>
            </a:pPr>
            <a:r>
              <a:rPr lang="en-US" sz="1200" b="1" dirty="0"/>
              <a:t>Sergei </a:t>
            </a:r>
            <a:r>
              <a:rPr lang="en-US" sz="1200" b="1" dirty="0" err="1"/>
              <a:t>Zherlitsyn</a:t>
            </a:r>
            <a:r>
              <a:rPr lang="en-US" sz="1200" b="1" dirty="0"/>
              <a:t>, </a:t>
            </a:r>
            <a:r>
              <a:rPr lang="en-US" sz="1200" b="1" dirty="0" err="1"/>
              <a:t>Jochen</a:t>
            </a:r>
            <a:r>
              <a:rPr lang="en-US" sz="1200" b="1" dirty="0"/>
              <a:t> </a:t>
            </a:r>
            <a:r>
              <a:rPr lang="en-US" sz="1200" b="1" dirty="0" err="1"/>
              <a:t>Wosnitza</a:t>
            </a:r>
            <a:r>
              <a:rPr lang="en-US" sz="1200" b="1" dirty="0"/>
              <a:t> </a:t>
            </a:r>
            <a:br>
              <a:rPr lang="en-US" sz="1200" dirty="0"/>
            </a:br>
            <a:r>
              <a:rPr lang="en-US" sz="1200" i="1" dirty="0"/>
              <a:t>HZDR, Dresden-</a:t>
            </a:r>
            <a:r>
              <a:rPr lang="en-US" sz="1200" i="1" dirty="0" err="1"/>
              <a:t>Rossendorf</a:t>
            </a:r>
            <a:r>
              <a:rPr lang="en-US" sz="1200" i="1" dirty="0"/>
              <a:t>, Germany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i="1" dirty="0">
                <a:solidFill>
                  <a:schemeClr val="accent2"/>
                </a:solidFill>
              </a:rPr>
              <a:t>Calorimetry and magnetization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C00000"/>
                </a:solidFill>
              </a:rPr>
              <a:t>Ilya </a:t>
            </a:r>
            <a:r>
              <a:rPr lang="en-US" sz="1200" b="1" dirty="0" err="1">
                <a:solidFill>
                  <a:srgbClr val="C00000"/>
                </a:solidFill>
              </a:rPr>
              <a:t>Shipulin</a:t>
            </a:r>
            <a:r>
              <a:rPr lang="en-US" sz="1200" b="1" dirty="0"/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IFW Dresden, Germany</a:t>
            </a:r>
            <a:endParaRPr lang="en-US" sz="1200" i="1" dirty="0"/>
          </a:p>
          <a:p>
            <a:pPr marL="0" indent="0">
              <a:buNone/>
            </a:pPr>
            <a:endParaRPr lang="en-US" sz="1200" b="1" i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CN" sz="1200" b="1" i="1" dirty="0">
                <a:solidFill>
                  <a:schemeClr val="accent2"/>
                </a:solidFill>
                <a:cs typeface="Arial" panose="020B0604020202020204" pitchFamily="34" charset="0"/>
              </a:rPr>
              <a:t>Thermoelectrical transport</a:t>
            </a:r>
          </a:p>
          <a:p>
            <a:pPr marL="0" indent="0">
              <a:buNone/>
            </a:pPr>
            <a:r>
              <a:rPr lang="en-US" altLang="zh-CN" sz="1200" b="1" dirty="0"/>
              <a:t>Nadia </a:t>
            </a:r>
            <a:r>
              <a:rPr lang="en-US" altLang="zh-CN" sz="1200" b="1" dirty="0" err="1"/>
              <a:t>Stegani</a:t>
            </a:r>
            <a:r>
              <a:rPr lang="en-US" altLang="zh-CN" sz="1200" b="1" dirty="0"/>
              <a:t>, </a:t>
            </a:r>
            <a:r>
              <a:rPr lang="en-US" altLang="zh-CN" sz="1200" b="1" dirty="0">
                <a:solidFill>
                  <a:srgbClr val="A20000"/>
                </a:solidFill>
              </a:rPr>
              <a:t>Federico</a:t>
            </a:r>
            <a:r>
              <a:rPr lang="en-US" altLang="zh-CN" sz="1200" b="1" i="1" dirty="0">
                <a:solidFill>
                  <a:srgbClr val="A20000"/>
                </a:solidFill>
                <a:cs typeface="Arial" panose="020B0604020202020204" pitchFamily="34" charset="0"/>
              </a:rPr>
              <a:t> </a:t>
            </a:r>
            <a:r>
              <a:rPr lang="en-US" altLang="zh-CN" sz="1200" b="1" dirty="0" err="1">
                <a:solidFill>
                  <a:srgbClr val="A20000"/>
                </a:solidFill>
              </a:rPr>
              <a:t>Caglieris</a:t>
            </a:r>
            <a:r>
              <a:rPr lang="en-US" altLang="zh-CN" sz="1200" b="1" dirty="0"/>
              <a:t>, </a:t>
            </a:r>
          </a:p>
          <a:p>
            <a:pPr marL="0" indent="0">
              <a:buNone/>
            </a:pPr>
            <a:r>
              <a:rPr lang="en-US" altLang="zh-CN" sz="1100" i="1" dirty="0"/>
              <a:t>CNR-SPIN Genova</a:t>
            </a:r>
            <a:endParaRPr lang="en-US" altLang="zh-CN" sz="1100" b="1" i="1" dirty="0"/>
          </a:p>
          <a:p>
            <a:pPr marL="0" indent="0">
              <a:buNone/>
            </a:pPr>
            <a:r>
              <a:rPr lang="en-US" altLang="zh-CN" sz="1200" b="1" dirty="0"/>
              <a:t>Christoph</a:t>
            </a:r>
            <a:r>
              <a:rPr lang="en-US" altLang="zh-CN" sz="1200" b="1" i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zh-CN" sz="1200" b="1" dirty="0" err="1"/>
              <a:t>Wuttke</a:t>
            </a:r>
            <a:r>
              <a:rPr lang="en-US" altLang="zh-CN" sz="1200" b="1" dirty="0"/>
              <a:t>, Christian</a:t>
            </a:r>
            <a:r>
              <a:rPr lang="en-US" altLang="zh-CN" sz="1200" b="1" dirty="0">
                <a:cs typeface="Arial" panose="020B0604020202020204" pitchFamily="34" charset="0"/>
              </a:rPr>
              <a:t> </a:t>
            </a:r>
            <a:r>
              <a:rPr lang="en-US" altLang="zh-CN" sz="1200" b="1" dirty="0" err="1"/>
              <a:t>Heß</a:t>
            </a:r>
            <a:r>
              <a:rPr lang="en-US" altLang="zh-CN" sz="1200" b="1" dirty="0"/>
              <a:t>, </a:t>
            </a:r>
          </a:p>
          <a:p>
            <a:pPr marL="0" indent="0">
              <a:buNone/>
            </a:pPr>
            <a:r>
              <a:rPr lang="en-US" altLang="zh-CN" sz="1100" b="1" dirty="0"/>
              <a:t>Bernd Büchner</a:t>
            </a:r>
          </a:p>
          <a:p>
            <a:pPr marL="0" indent="0">
              <a:buNone/>
            </a:pP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IFW Dresden, Germany</a:t>
            </a:r>
            <a:br>
              <a:rPr lang="en-US" altLang="zh-CN" sz="1800" dirty="0"/>
            </a:br>
            <a:endParaRPr lang="en-US" sz="1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E702F3-53A9-45B6-B963-29560ED1D63A}"/>
              </a:ext>
            </a:extLst>
          </p:cNvPr>
          <p:cNvSpPr/>
          <p:nvPr/>
        </p:nvSpPr>
        <p:spPr>
          <a:xfrm>
            <a:off x="5883179" y="1024823"/>
            <a:ext cx="37775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Theory: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Daniel Weston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dirty="0" err="1">
                <a:solidFill>
                  <a:srgbClr val="C00000"/>
                </a:solidFill>
              </a:rPr>
              <a:t>Ilaria</a:t>
            </a:r>
            <a:r>
              <a:rPr lang="en-US" sz="1200" b="1" dirty="0">
                <a:solidFill>
                  <a:srgbClr val="C00000"/>
                </a:solidFill>
              </a:rPr>
              <a:t> </a:t>
            </a:r>
            <a:r>
              <a:rPr lang="en-US" sz="1200" b="1" dirty="0" err="1">
                <a:solidFill>
                  <a:srgbClr val="C00000"/>
                </a:solidFill>
              </a:rPr>
              <a:t>Maccari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KTH, Stockholm, Sweden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b="1" dirty="0"/>
              <a:t>Julien </a:t>
            </a:r>
            <a:r>
              <a:rPr lang="en-US" sz="1200" b="1" dirty="0" err="1"/>
              <a:t>Garaud</a:t>
            </a:r>
            <a:r>
              <a:rPr lang="en-US" sz="1200" b="1" dirty="0"/>
              <a:t>, </a:t>
            </a:r>
          </a:p>
          <a:p>
            <a:r>
              <a:rPr lang="fr-FR" sz="1200" i="1" dirty="0"/>
              <a:t>Institut Denis Poisson CNRS-UMR, France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www.kth.se/files/avatar/babaev">
            <a:extLst>
              <a:ext uri="{FF2B5EF4-FFF2-40B4-BE49-F238E27FC236}">
                <a16:creationId xmlns:a16="http://schemas.microsoft.com/office/drawing/2014/main" id="{888BE17F-F55E-4EE0-8969-AC494557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782" y="2554902"/>
            <a:ext cx="957533" cy="9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585E03-04DB-4349-B8DF-0E121B6FE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6673" y="2214961"/>
            <a:ext cx="1419225" cy="15335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67ADD6-EDEC-4C6B-B5A4-E3E77AA04026}"/>
              </a:ext>
            </a:extLst>
          </p:cNvPr>
          <p:cNvSpPr/>
          <p:nvPr/>
        </p:nvSpPr>
        <p:spPr>
          <a:xfrm>
            <a:off x="8711989" y="3588631"/>
            <a:ext cx="1935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Egor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Babaev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KTH, Stockholm, Sweden</a:t>
            </a:r>
          </a:p>
        </p:txBody>
      </p:sp>
      <p:pic>
        <p:nvPicPr>
          <p:cNvPr id="13" name="Picture 2" descr="AICS - Settore Calcio Liguria">
            <a:extLst>
              <a:ext uri="{FF2B5EF4-FFF2-40B4-BE49-F238E27FC236}">
                <a16:creationId xmlns:a16="http://schemas.microsoft.com/office/drawing/2014/main" id="{A1BE6266-8A1A-49EE-B94A-A6DDC0E8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47" y="5689893"/>
            <a:ext cx="794086" cy="107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orträt Dr. Gottschall, Tino; FWHE">
            <a:extLst>
              <a:ext uri="{FF2B5EF4-FFF2-40B4-BE49-F238E27FC236}">
                <a16:creationId xmlns:a16="http://schemas.microsoft.com/office/drawing/2014/main" id="{B17134CA-35C2-4BBB-B32B-9DEA6568F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94" y="3744934"/>
            <a:ext cx="747904" cy="112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rof. KlauÃ">
            <a:extLst>
              <a:ext uri="{FF2B5EF4-FFF2-40B4-BE49-F238E27FC236}">
                <a16:creationId xmlns:a16="http://schemas.microsoft.com/office/drawing/2014/main" id="{51350953-CBAB-408F-BE1E-96ABE2B21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69" y="1071263"/>
            <a:ext cx="664315" cy="10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">
            <a:extLst>
              <a:ext uri="{FF2B5EF4-FFF2-40B4-BE49-F238E27FC236}">
                <a16:creationId xmlns:a16="http://schemas.microsoft.com/office/drawing/2014/main" id="{56E2C3BA-2330-43D5-8E58-A82403F3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50" y="2848995"/>
            <a:ext cx="781986" cy="10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E60032-14F2-48B4-8EB9-0AA389008D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1184" y="1972619"/>
            <a:ext cx="1068757" cy="1024410"/>
          </a:xfrm>
          <a:prstGeom prst="rect">
            <a:avLst/>
          </a:prstGeom>
        </p:spPr>
      </p:pic>
      <p:pic>
        <p:nvPicPr>
          <p:cNvPr id="18" name="Picture 2" descr="Ilya SHIPULIN | Researcher | PhD student | Leibniz Institute for Solid  State and Materials Research Dresden, Dresden | IFW Dresden | Institute for  Metallic Materials | Research profile">
            <a:extLst>
              <a:ext uri="{FF2B5EF4-FFF2-40B4-BE49-F238E27FC236}">
                <a16:creationId xmlns:a16="http://schemas.microsoft.com/office/drawing/2014/main" id="{41ABBE34-A4FE-4560-B087-CC0CE59D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479" y="4943616"/>
            <a:ext cx="781678" cy="7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laria Maccari">
            <a:extLst>
              <a:ext uri="{FF2B5EF4-FFF2-40B4-BE49-F238E27FC236}">
                <a16:creationId xmlns:a16="http://schemas.microsoft.com/office/drawing/2014/main" id="{56F98B64-801F-4F40-B004-804FDD59B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09" y="1067814"/>
            <a:ext cx="858962" cy="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5334AD-F532-4565-9344-288643A27D14}"/>
              </a:ext>
            </a:extLst>
          </p:cNvPr>
          <p:cNvSpPr txBox="1"/>
          <p:nvPr/>
        </p:nvSpPr>
        <p:spPr>
          <a:xfrm>
            <a:off x="6166528" y="4466174"/>
            <a:ext cx="4019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i="0" dirty="0">
                <a:effectLst/>
                <a:latin typeface="Tahoma-Bold"/>
              </a:rPr>
              <a:t>Scanning SQUID Microscopy</a:t>
            </a:r>
            <a:endParaRPr lang="zh-C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268638A-492C-4364-9839-35593B6970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98884" y="4767538"/>
            <a:ext cx="957082" cy="5812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DD7CAF-B3B9-4ABF-8C69-C7F9F492F8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4442" y="5174851"/>
            <a:ext cx="1050995" cy="10300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EBF200A-9A84-4625-8028-4CF04C2A5E64}"/>
              </a:ext>
            </a:extLst>
          </p:cNvPr>
          <p:cNvSpPr txBox="1"/>
          <p:nvPr/>
        </p:nvSpPr>
        <p:spPr>
          <a:xfrm>
            <a:off x="6692624" y="6289196"/>
            <a:ext cx="11396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i="0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Yusuke Iguchi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91F62-E997-4DE2-906D-C63F8E7E71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7272" y="5174851"/>
            <a:ext cx="906275" cy="10300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B48E28-63BB-4279-86E0-1BB2B6863985}"/>
              </a:ext>
            </a:extLst>
          </p:cNvPr>
          <p:cNvSpPr txBox="1"/>
          <p:nvPr/>
        </p:nvSpPr>
        <p:spPr>
          <a:xfrm>
            <a:off x="8072528" y="6278931"/>
            <a:ext cx="1854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Kathryn A. Moler</a:t>
            </a:r>
          </a:p>
        </p:txBody>
      </p:sp>
    </p:spTree>
    <p:extLst>
      <p:ext uri="{BB962C8B-B14F-4D97-AF65-F5344CB8AC3E}">
        <p14:creationId xmlns:p14="http://schemas.microsoft.com/office/powerpoint/2010/main" val="1009158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Effect of </a:t>
            </a:r>
            <a:r>
              <a:rPr lang="en-US" altLang="zh-CN" sz="2800" dirty="0" err="1"/>
              <a:t>Lifshitz</a:t>
            </a:r>
            <a:r>
              <a:rPr lang="en-US" altLang="zh-CN" sz="2800" dirty="0"/>
              <a:t> transition on Ba</a:t>
            </a:r>
            <a:r>
              <a:rPr lang="en-US" altLang="zh-CN" sz="2800" baseline="-25000" dirty="0"/>
              <a:t>1-x</a:t>
            </a:r>
            <a:r>
              <a:rPr lang="en-US" altLang="zh-CN" sz="2800" dirty="0"/>
              <a:t>K</a:t>
            </a:r>
            <a:r>
              <a:rPr lang="en-US" altLang="zh-CN" sz="2800" baseline="-25000" dirty="0"/>
              <a:t>x</a:t>
            </a:r>
            <a:r>
              <a:rPr lang="en-US" altLang="zh-CN" sz="2800" dirty="0"/>
              <a:t>Fe</a:t>
            </a:r>
            <a:r>
              <a:rPr lang="en-US" altLang="zh-CN" sz="2800" baseline="-25000" dirty="0"/>
              <a:t>2</a:t>
            </a:r>
            <a:r>
              <a:rPr lang="en-US" altLang="zh-CN" sz="2800" dirty="0"/>
              <a:t>As</a:t>
            </a:r>
            <a:r>
              <a:rPr lang="en-US" altLang="zh-CN" sz="2800" baseline="-25000" dirty="0"/>
              <a:t>2 </a:t>
            </a:r>
            <a:r>
              <a:rPr lang="en-US" altLang="zh-CN" sz="2800" dirty="0"/>
              <a:t>superconductivity</a:t>
            </a:r>
            <a:endParaRPr lang="en-CN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6</a:t>
            </a:fld>
            <a:endParaRPr lang="en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8EA104-8FBC-4E2B-8BD1-08C6F34DE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8" y="1406636"/>
            <a:ext cx="4364831" cy="365045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F5F57B-0F81-4FB6-9F79-DD8EFC132FAD}"/>
              </a:ext>
            </a:extLst>
          </p:cNvPr>
          <p:cNvSpPr/>
          <p:nvPr/>
        </p:nvSpPr>
        <p:spPr>
          <a:xfrm>
            <a:off x="3383915" y="4876216"/>
            <a:ext cx="274929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N. Xu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et 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l.,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PRB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220508(R) (2013)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B80CE1-48D1-4C22-AE69-50632230F211}"/>
              </a:ext>
            </a:extLst>
          </p:cNvPr>
          <p:cNvSpPr/>
          <p:nvPr/>
        </p:nvSpPr>
        <p:spPr>
          <a:xfrm>
            <a:off x="3544267" y="3409873"/>
            <a:ext cx="12153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~ 0.7 - 0.9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B0326E1-7FF4-4D26-88F6-63BB2C219DE9}"/>
              </a:ext>
            </a:extLst>
          </p:cNvPr>
          <p:cNvSpPr txBox="1">
            <a:spLocks/>
          </p:cNvSpPr>
          <p:nvPr/>
        </p:nvSpPr>
        <p:spPr>
          <a:xfrm>
            <a:off x="117907" y="5442685"/>
            <a:ext cx="11476017" cy="1461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Hole doping results in topological changes of the Fermi surface</a:t>
            </a:r>
            <a:r>
              <a:rPr lang="en-US" sz="18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transition)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0.55 – 0.9.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The superconducting dome is continuous across the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transition.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effect of </a:t>
            </a:r>
            <a:r>
              <a:rPr lang="en-US" altLang="zh-CN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altLang="zh-CN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 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superconducting state?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E51AA4-64B2-4C4F-9711-A83B8BC78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329" y="1656661"/>
            <a:ext cx="1324139" cy="11556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08C768-6AF7-4949-ACCA-4B7D8C50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22" y="1634489"/>
            <a:ext cx="1270721" cy="11634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BDDA38-1AC4-482C-8492-F8F08F141043}"/>
              </a:ext>
            </a:extLst>
          </p:cNvPr>
          <p:cNvSpPr txBox="1"/>
          <p:nvPr/>
        </p:nvSpPr>
        <p:spPr>
          <a:xfrm>
            <a:off x="2038950" y="1897327"/>
            <a:ext cx="93487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i="1" dirty="0">
                <a:solidFill>
                  <a:srgbClr val="00B0F0"/>
                </a:solidFill>
              </a:rPr>
              <a:t>electron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200C8C-80ED-455F-97F7-6BAD50DE34B2}"/>
              </a:ext>
            </a:extLst>
          </p:cNvPr>
          <p:cNvSpPr txBox="1"/>
          <p:nvPr/>
        </p:nvSpPr>
        <p:spPr>
          <a:xfrm>
            <a:off x="2829773" y="2349529"/>
            <a:ext cx="58221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i="1" dirty="0">
                <a:solidFill>
                  <a:srgbClr val="C00000"/>
                </a:solidFill>
              </a:rPr>
              <a:t>hole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D68E9A-4731-40A0-B579-72D78E3B6945}"/>
              </a:ext>
            </a:extLst>
          </p:cNvPr>
          <p:cNvSpPr txBox="1"/>
          <p:nvPr/>
        </p:nvSpPr>
        <p:spPr>
          <a:xfrm>
            <a:off x="5564811" y="2095510"/>
            <a:ext cx="58221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i="1" dirty="0">
                <a:solidFill>
                  <a:srgbClr val="C00000"/>
                </a:solidFill>
              </a:rPr>
              <a:t>hole</a:t>
            </a: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9ED5C868-8525-4D65-A86C-13CF5FD2D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177" y="2911282"/>
            <a:ext cx="314501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Evtushinsky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at al., 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ARPES (unpublished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4630A6-5DEC-42E6-8624-8BE3C2A55C92}"/>
              </a:ext>
            </a:extLst>
          </p:cNvPr>
          <p:cNvSpPr txBox="1"/>
          <p:nvPr/>
        </p:nvSpPr>
        <p:spPr>
          <a:xfrm>
            <a:off x="3520783" y="282980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47FF597-4E5C-4C71-AE9F-783B3B70C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782" y="2037619"/>
            <a:ext cx="1443311" cy="305292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BEA67DC-990E-4786-B0D9-C01F2631E3C2}"/>
              </a:ext>
            </a:extLst>
          </p:cNvPr>
          <p:cNvSpPr/>
          <p:nvPr/>
        </p:nvSpPr>
        <p:spPr>
          <a:xfrm>
            <a:off x="8109196" y="5057092"/>
            <a:ext cx="27028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Malaeb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PRB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165117 (2012)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0EF0D7-BEE7-4C46-900A-084BD548EDCF}"/>
              </a:ext>
            </a:extLst>
          </p:cNvPr>
          <p:cNvSpPr txBox="1"/>
          <p:nvPr/>
        </p:nvSpPr>
        <p:spPr>
          <a:xfrm>
            <a:off x="7623795" y="1257819"/>
            <a:ext cx="35028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50" b="1" dirty="0" err="1"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 transition of </a:t>
            </a:r>
          </a:p>
          <a:p>
            <a:pPr algn="ctr"/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the electron pocket at </a:t>
            </a:r>
            <a:r>
              <a:rPr lang="en-US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-point BZ</a:t>
            </a:r>
          </a:p>
        </p:txBody>
      </p:sp>
    </p:spTree>
    <p:extLst>
      <p:ext uri="{BB962C8B-B14F-4D97-AF65-F5344CB8AC3E}">
        <p14:creationId xmlns:p14="http://schemas.microsoft.com/office/powerpoint/2010/main" val="1301747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altLang="zh-CN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+i</a:t>
            </a:r>
            <a:r>
              <a:rPr lang="en-US" altLang="zh-CN" sz="2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superconductivity at </a:t>
            </a:r>
            <a:r>
              <a:rPr lang="en-US" altLang="zh-CN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</a:t>
            </a:r>
            <a:endParaRPr lang="en-CN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7</a:t>
            </a:fld>
            <a:endParaRPr lang="en-CN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9BB8DC9-FF14-4A87-A17B-8FE39A34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55" y="1264987"/>
            <a:ext cx="1625965" cy="275320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EE1B1A5-0108-4ACD-8066-2BF6F23B017F}"/>
              </a:ext>
            </a:extLst>
          </p:cNvPr>
          <p:cNvSpPr/>
          <p:nvPr/>
        </p:nvSpPr>
        <p:spPr>
          <a:xfrm>
            <a:off x="250257" y="3746606"/>
            <a:ext cx="6408821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V. </a:t>
            </a:r>
            <a:r>
              <a:rPr lang="en-US" sz="1000" b="1" dirty="0" err="1"/>
              <a:t>Grinenko</a:t>
            </a:r>
            <a:r>
              <a:rPr lang="en-US" sz="1000" b="1" dirty="0"/>
              <a:t> et al.,  </a:t>
            </a:r>
            <a:r>
              <a:rPr lang="en-US" sz="1000" b="1" i="1" dirty="0"/>
              <a:t>Nat. Phys.</a:t>
            </a:r>
            <a:r>
              <a:rPr lang="en-US" sz="1000" b="1" dirty="0"/>
              <a:t> 16, 789–794 (2020).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  <a:r>
              <a:rPr lang="en-US" sz="1000" dirty="0"/>
              <a:t>J. </a:t>
            </a:r>
            <a:r>
              <a:rPr lang="en-US" sz="1000" dirty="0" err="1"/>
              <a:t>Garaud</a:t>
            </a:r>
            <a:r>
              <a:rPr lang="en-US" sz="1000" dirty="0"/>
              <a:t>, J. </a:t>
            </a:r>
            <a:r>
              <a:rPr lang="en-US" sz="1000" dirty="0" err="1"/>
              <a:t>Carlström</a:t>
            </a:r>
            <a:r>
              <a:rPr lang="en-US" sz="1000" dirty="0"/>
              <a:t>, and E. </a:t>
            </a:r>
            <a:r>
              <a:rPr lang="en-US" sz="1000" dirty="0" err="1"/>
              <a:t>Babaev</a:t>
            </a:r>
            <a:r>
              <a:rPr lang="en-US" sz="1000" dirty="0"/>
              <a:t>, Phys. Rev. Lett. </a:t>
            </a:r>
            <a:r>
              <a:rPr lang="en-US" sz="1000" b="1" dirty="0"/>
              <a:t>107</a:t>
            </a:r>
            <a:r>
              <a:rPr lang="en-US" sz="1000" dirty="0"/>
              <a:t>, 197001 (2011),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Maiti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and A. V.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Chubukov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Phys. Rev. B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144511 (2013); A.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Chubukov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Springer Series in Materials Science,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255 (2015) </a:t>
            </a:r>
            <a:endParaRPr lang="en-US" sz="105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2744997-4878-4814-A3F8-35E8503BA030}"/>
              </a:ext>
            </a:extLst>
          </p:cNvPr>
          <p:cNvSpPr txBox="1">
            <a:spLocks/>
          </p:cNvSpPr>
          <p:nvPr/>
        </p:nvSpPr>
        <p:spPr>
          <a:xfrm>
            <a:off x="3522846" y="4888653"/>
            <a:ext cx="8431731" cy="10217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1pPr>
            <a:lvl2pPr marL="4953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500" kern="1200">
                <a:solidFill>
                  <a:srgbClr val="183E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F26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elvetica Neue"/>
                <a:sym typeface="Helvetica Neue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Competition between different </a:t>
            </a:r>
            <a:r>
              <a:rPr lang="en-US" sz="2000" b="1" i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± pairing states → 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with frustrated phases of the order parameter </a:t>
            </a:r>
            <a:r>
              <a:rPr lang="en-US" sz="20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Broken Time Reversal Symmetry (BTRS).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72D2DC-410F-4333-BA0E-0BCD47486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72" y="1256198"/>
            <a:ext cx="1773747" cy="23965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418E95-2DA5-4815-9453-BEA30C94D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001" y="1297077"/>
            <a:ext cx="1956590" cy="24495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276685F-2AF8-4A73-B380-DC8FD73D8FE3}"/>
              </a:ext>
            </a:extLst>
          </p:cNvPr>
          <p:cNvGrpSpPr/>
          <p:nvPr/>
        </p:nvGrpSpPr>
        <p:grpSpPr>
          <a:xfrm>
            <a:off x="6765103" y="1542047"/>
            <a:ext cx="2574460" cy="2636955"/>
            <a:chOff x="8651990" y="1039124"/>
            <a:chExt cx="2505152" cy="214383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748740E-07FE-4B5C-816B-C874C26A0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1990" y="1039124"/>
              <a:ext cx="2505152" cy="2143832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B37B089-34DF-46EB-83DD-FDBCC375FF5A}"/>
                </a:ext>
              </a:extLst>
            </p:cNvPr>
            <p:cNvSpPr/>
            <p:nvPr/>
          </p:nvSpPr>
          <p:spPr>
            <a:xfrm>
              <a:off x="8651990" y="1116531"/>
              <a:ext cx="328381" cy="327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1" name="TextBox 3">
            <a:extLst>
              <a:ext uri="{FF2B5EF4-FFF2-40B4-BE49-F238E27FC236}">
                <a16:creationId xmlns:a16="http://schemas.microsoft.com/office/drawing/2014/main" id="{3FBF4AAD-A5D9-44CE-A191-9990BB0BE2AC}"/>
              </a:ext>
            </a:extLst>
          </p:cNvPr>
          <p:cNvSpPr txBox="1"/>
          <p:nvPr/>
        </p:nvSpPr>
        <p:spPr>
          <a:xfrm>
            <a:off x="7237366" y="4185187"/>
            <a:ext cx="2642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/>
              <a:t>Cai et al., </a:t>
            </a:r>
            <a:r>
              <a:rPr lang="en-US" sz="1000" i="1" dirty="0"/>
              <a:t>Science Bulletin </a:t>
            </a:r>
            <a:r>
              <a:rPr lang="en-US" sz="1000" b="1" dirty="0"/>
              <a:t>66 </a:t>
            </a:r>
            <a:r>
              <a:rPr lang="en-US" sz="1000" dirty="0"/>
              <a:t>(2021)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CEED7D-3EC9-433D-B0DB-0184DEF56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2284" y="1321060"/>
            <a:ext cx="2262908" cy="281049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97D9372-1A11-4887-8B28-A93708720224}"/>
              </a:ext>
            </a:extLst>
          </p:cNvPr>
          <p:cNvSpPr txBox="1"/>
          <p:nvPr/>
        </p:nvSpPr>
        <p:spPr>
          <a:xfrm>
            <a:off x="10125145" y="4156469"/>
            <a:ext cx="32476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/>
              <a:t>D. Wu et al., arXiv:2212.03472v1</a:t>
            </a:r>
            <a:endParaRPr lang="zh-CN" alt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E0602C-24B9-4087-8D67-78987F16CA09}"/>
                  </a:ext>
                </a:extLst>
              </p:cNvPr>
              <p:cNvSpPr txBox="1"/>
              <p:nvPr/>
            </p:nvSpPr>
            <p:spPr>
              <a:xfrm>
                <a:off x="9309139" y="973707"/>
                <a:ext cx="3209197" cy="344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/>
                  <a:t>Nodal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altLang="zh-CN" sz="16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𝐢𝐧</m:t>
                    </m:r>
                    <m:r>
                      <a:rPr lang="en-US" altLang="zh-CN" sz="1600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𝑲𝑭</m:t>
                    </m:r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altLang="zh-CN" sz="1600" b="1" dirty="0">
                  <a:solidFill>
                    <a:srgbClr val="F415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7E0602C-24B9-4087-8D67-78987F16C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139" y="973707"/>
                <a:ext cx="3209197" cy="344133"/>
              </a:xfrm>
              <a:prstGeom prst="rect">
                <a:avLst/>
              </a:prstGeom>
              <a:blipFill>
                <a:blip r:embed="rId7"/>
                <a:stretch>
                  <a:fillRect t="-3571" b="-23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4">
                <a:extLst>
                  <a:ext uri="{FF2B5EF4-FFF2-40B4-BE49-F238E27FC236}">
                    <a16:creationId xmlns:a16="http://schemas.microsoft.com/office/drawing/2014/main" id="{E675622B-82C5-4069-A88F-0A40F80420A2}"/>
                  </a:ext>
                </a:extLst>
              </p:cNvPr>
              <p:cNvSpPr txBox="1"/>
              <p:nvPr/>
            </p:nvSpPr>
            <p:spPr>
              <a:xfrm>
                <a:off x="6576861" y="1052032"/>
                <a:ext cx="3086943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Isotropic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in optimally doped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𝑩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𝟔</m:t>
                        </m:r>
                      </m:sub>
                    </m:sSub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𝑭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400" b="1" i="1"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sz="1400" b="1" dirty="0">
                  <a:solidFill>
                    <a:srgbClr val="F415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4">
                <a:extLst>
                  <a:ext uri="{FF2B5EF4-FFF2-40B4-BE49-F238E27FC236}">
                    <a16:creationId xmlns:a16="http://schemas.microsoft.com/office/drawing/2014/main" id="{E675622B-82C5-4069-A88F-0A40F8042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861" y="1052032"/>
                <a:ext cx="3086943" cy="528093"/>
              </a:xfrm>
              <a:prstGeom prst="rect">
                <a:avLst/>
              </a:prstGeom>
              <a:blipFill>
                <a:blip r:embed="rId8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Right 1">
            <a:extLst>
              <a:ext uri="{FF2B5EF4-FFF2-40B4-BE49-F238E27FC236}">
                <a16:creationId xmlns:a16="http://schemas.microsoft.com/office/drawing/2014/main" id="{20DEF5B2-9B71-4E14-A92C-1301969AD0BB}"/>
              </a:ext>
            </a:extLst>
          </p:cNvPr>
          <p:cNvSpPr/>
          <p:nvPr/>
        </p:nvSpPr>
        <p:spPr>
          <a:xfrm>
            <a:off x="9309139" y="2860524"/>
            <a:ext cx="408479" cy="24622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D45C44-6E3B-4FB3-8A65-B4DB5FDA7F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338" y="4606528"/>
            <a:ext cx="2380088" cy="199054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3A01F04-13FA-4601-AF41-F3F5B3D462EA}"/>
              </a:ext>
            </a:extLst>
          </p:cNvPr>
          <p:cNvSpPr txBox="1"/>
          <p:nvPr/>
        </p:nvSpPr>
        <p:spPr>
          <a:xfrm>
            <a:off x="2234052" y="5418448"/>
            <a:ext cx="8258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sz="1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1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F68027-2A7A-480D-AAD4-07723B5C9D85}"/>
              </a:ext>
            </a:extLst>
          </p:cNvPr>
          <p:cNvSpPr/>
          <p:nvPr/>
        </p:nvSpPr>
        <p:spPr>
          <a:xfrm>
            <a:off x="2234052" y="6527437"/>
            <a:ext cx="274929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N. Xu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et 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l.,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PRB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220508(R) (2013)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790F792-B701-4A1F-A1B4-09839A334277}"/>
              </a:ext>
            </a:extLst>
          </p:cNvPr>
          <p:cNvSpPr/>
          <p:nvPr/>
        </p:nvSpPr>
        <p:spPr>
          <a:xfrm>
            <a:off x="1960150" y="5168128"/>
            <a:ext cx="214395" cy="555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E5BF438D-B6B6-4E30-9B6C-6A38376979FE}"/>
              </a:ext>
            </a:extLst>
          </p:cNvPr>
          <p:cNvSpPr/>
          <p:nvPr/>
        </p:nvSpPr>
        <p:spPr>
          <a:xfrm>
            <a:off x="2539787" y="4456775"/>
            <a:ext cx="214395" cy="555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F1A7189-D744-4C48-933A-E4F11F4ABA11}"/>
              </a:ext>
            </a:extLst>
          </p:cNvPr>
          <p:cNvSpPr/>
          <p:nvPr/>
        </p:nvSpPr>
        <p:spPr>
          <a:xfrm>
            <a:off x="2964538" y="5418448"/>
            <a:ext cx="214395" cy="555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2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  <p:bldP spid="43" grpId="0"/>
      <p:bldP spid="44" grpId="0"/>
      <p:bldP spid="37" grpId="0"/>
      <p:bldP spid="2" grpId="0" animBg="1"/>
      <p:bldP spid="5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D327715C-74B0-41B0-ACFD-6D06091F2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" y="4323480"/>
            <a:ext cx="3023350" cy="25285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BTRS superconductivity in Ba</a:t>
            </a:r>
            <a:r>
              <a:rPr lang="en-US" altLang="zh-CN" sz="2800" baseline="-25000" dirty="0"/>
              <a:t>1-x</a:t>
            </a:r>
            <a:r>
              <a:rPr lang="en-US" altLang="zh-CN" sz="2800" dirty="0"/>
              <a:t>K</a:t>
            </a:r>
            <a:r>
              <a:rPr lang="en-US" altLang="zh-CN" sz="2800" baseline="-25000" dirty="0"/>
              <a:t>x</a:t>
            </a:r>
            <a:r>
              <a:rPr lang="en-US" altLang="zh-CN" sz="2800" dirty="0"/>
              <a:t>Fe</a:t>
            </a:r>
            <a:r>
              <a:rPr lang="en-US" altLang="zh-CN" sz="2800" baseline="-25000" dirty="0"/>
              <a:t>2</a:t>
            </a:r>
            <a:r>
              <a:rPr lang="en-US" altLang="zh-CN" sz="2800" dirty="0"/>
              <a:t>As</a:t>
            </a:r>
            <a:r>
              <a:rPr lang="en-US" altLang="zh-CN" sz="2800" baseline="-25000" dirty="0"/>
              <a:t>2</a:t>
            </a:r>
            <a:endParaRPr lang="en-CN" sz="2800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8</a:t>
            </a:fld>
            <a:endParaRPr lang="en-C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6F7867-32B2-4259-84B5-3BAB6D5E3B21}"/>
              </a:ext>
            </a:extLst>
          </p:cNvPr>
          <p:cNvSpPr/>
          <p:nvPr/>
        </p:nvSpPr>
        <p:spPr>
          <a:xfrm>
            <a:off x="2063136" y="3581998"/>
            <a:ext cx="1111170" cy="389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FBAC292-A439-4635-AAC8-5D12DBBA6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91" y="2017093"/>
            <a:ext cx="3516861" cy="27071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1D21BBE-FE73-4749-8E2C-008737D0FBA3}"/>
              </a:ext>
            </a:extLst>
          </p:cNvPr>
          <p:cNvSpPr txBox="1"/>
          <p:nvPr/>
        </p:nvSpPr>
        <p:spPr>
          <a:xfrm>
            <a:off x="3974791" y="1370761"/>
            <a:ext cx="3675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Moun</a:t>
            </a:r>
            <a:r>
              <a:rPr lang="en-US" b="1" dirty="0"/>
              <a:t> spin depolarization rate is enhanced for </a:t>
            </a:r>
            <a:r>
              <a:rPr lang="en-US" b="1" i="1" dirty="0"/>
              <a:t>x</a:t>
            </a:r>
            <a:r>
              <a:rPr lang="en-US" b="1" dirty="0"/>
              <a:t> ~ 0.8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736F90A-9A21-4502-B4E4-ED9792434ED0}"/>
              </a:ext>
            </a:extLst>
          </p:cNvPr>
          <p:cNvGrpSpPr/>
          <p:nvPr/>
        </p:nvGrpSpPr>
        <p:grpSpPr>
          <a:xfrm>
            <a:off x="0" y="1015898"/>
            <a:ext cx="4044958" cy="3554739"/>
            <a:chOff x="4537942" y="225297"/>
            <a:chExt cx="4044958" cy="355473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CABDB78-8379-4DFB-95D7-2EFE4FC6FE90}"/>
                </a:ext>
              </a:extLst>
            </p:cNvPr>
            <p:cNvCxnSpPr/>
            <p:nvPr/>
          </p:nvCxnSpPr>
          <p:spPr>
            <a:xfrm flipV="1">
              <a:off x="6029859" y="3450566"/>
              <a:ext cx="0" cy="31055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5F2C86-C7C7-4ABE-A1CF-05A3BAEF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37942" y="1093986"/>
              <a:ext cx="3429000" cy="26860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0080AD4-ABA0-42D3-A7A6-CCF8940B9639}"/>
                </a:ext>
              </a:extLst>
            </p:cNvPr>
            <p:cNvSpPr/>
            <p:nvPr/>
          </p:nvSpPr>
          <p:spPr>
            <a:xfrm>
              <a:off x="4597370" y="225297"/>
              <a:ext cx="398553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1800" b="1" dirty="0">
                  <a:cs typeface="Arial" panose="020B0604020202020204" pitchFamily="34" charset="0"/>
                </a:rPr>
                <a:t>Change of the scaling behavior → </a:t>
              </a:r>
              <a:r>
                <a:rPr lang="en-US" sz="1800" b="1" dirty="0">
                  <a:solidFill>
                    <a:srgbClr val="A50021"/>
                  </a:solidFill>
                  <a:cs typeface="Arial" panose="020B0604020202020204" pitchFamily="34" charset="0"/>
                </a:rPr>
                <a:t>two superconducting (SC) phases!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C891247D-FBDC-4A04-8F38-7E390BB6A5AF}"/>
              </a:ext>
            </a:extLst>
          </p:cNvPr>
          <p:cNvSpPr/>
          <p:nvPr/>
        </p:nvSpPr>
        <p:spPr>
          <a:xfrm>
            <a:off x="3443066" y="5468527"/>
            <a:ext cx="4494104" cy="1048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A narrow </a:t>
            </a:r>
            <a:r>
              <a:rPr lang="en-US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BTRS 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dome</a:t>
            </a:r>
            <a:r>
              <a:rPr lang="en-US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(0.7 &gt; </a:t>
            </a:r>
            <a:r>
              <a:rPr lang="en-US" sz="1650" b="1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 &gt; 0.85) close to the </a:t>
            </a:r>
            <a:r>
              <a:rPr lang="en-US" sz="1650" b="1" dirty="0" err="1"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 transition between two different superconducting states.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F258EE-1107-41EE-8A96-F089D9692E95}"/>
              </a:ext>
            </a:extLst>
          </p:cNvPr>
          <p:cNvSpPr/>
          <p:nvPr/>
        </p:nvSpPr>
        <p:spPr>
          <a:xfrm>
            <a:off x="8160310" y="6075504"/>
            <a:ext cx="3393291" cy="509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Grinenko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al., Phys. Rev. B 95, 214511 (2017).</a:t>
            </a:r>
          </a:p>
          <a:p>
            <a:pPr algn="just">
              <a:lnSpc>
                <a:spcPct val="13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Grinenko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al., 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Nat. Phys.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16, 789 - 794 (2020).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7B0944-3D4C-45C2-B582-78869EE7FAB1}"/>
              </a:ext>
            </a:extLst>
          </p:cNvPr>
          <p:cNvCxnSpPr>
            <a:cxnSpLocks/>
          </p:cNvCxnSpPr>
          <p:nvPr/>
        </p:nvCxnSpPr>
        <p:spPr>
          <a:xfrm>
            <a:off x="2423160" y="1708396"/>
            <a:ext cx="0" cy="4966724"/>
          </a:xfrm>
          <a:prstGeom prst="line">
            <a:avLst/>
          </a:prstGeom>
          <a:ln w="28575">
            <a:solidFill>
              <a:srgbClr val="A5002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77C3DD-661C-4C62-80AC-E36C2C93CC33}"/>
              </a:ext>
            </a:extLst>
          </p:cNvPr>
          <p:cNvSpPr txBox="1"/>
          <p:nvPr/>
        </p:nvSpPr>
        <p:spPr>
          <a:xfrm>
            <a:off x="2576564" y="158238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</a:rPr>
              <a:t>SC1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520F813-11A8-4680-9F28-9BD0E6C269A6}"/>
              </a:ext>
            </a:extLst>
          </p:cNvPr>
          <p:cNvSpPr txBox="1"/>
          <p:nvPr/>
        </p:nvSpPr>
        <p:spPr>
          <a:xfrm>
            <a:off x="1588898" y="158735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</a:rPr>
              <a:t>SC2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6DC71F-FF63-4ED0-B7B2-CE5B59736396}"/>
              </a:ext>
            </a:extLst>
          </p:cNvPr>
          <p:cNvGrpSpPr/>
          <p:nvPr/>
        </p:nvGrpSpPr>
        <p:grpSpPr>
          <a:xfrm>
            <a:off x="8107610" y="1021555"/>
            <a:ext cx="3939647" cy="5050530"/>
            <a:chOff x="8107610" y="1021555"/>
            <a:chExt cx="3939647" cy="50505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E44A8F-A00D-458E-A98C-9A4254268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61788" y="3913135"/>
              <a:ext cx="3492755" cy="215895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59B6518-C516-4951-AE88-9525C9C70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7610" y="1021555"/>
              <a:ext cx="3939647" cy="2968376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198454-40F5-4B9D-87D2-1D9058F131E3}"/>
                </a:ext>
              </a:extLst>
            </p:cNvPr>
            <p:cNvCxnSpPr>
              <a:cxnSpLocks/>
            </p:cNvCxnSpPr>
            <p:nvPr/>
          </p:nvCxnSpPr>
          <p:spPr>
            <a:xfrm>
              <a:off x="10302240" y="1299316"/>
              <a:ext cx="0" cy="2412854"/>
            </a:xfrm>
            <a:prstGeom prst="line">
              <a:avLst/>
            </a:prstGeom>
            <a:ln w="28575">
              <a:solidFill>
                <a:srgbClr val="A5002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9E96379-1CDD-4E98-8679-7EDFADD32F2E}"/>
                </a:ext>
              </a:extLst>
            </p:cNvPr>
            <p:cNvSpPr txBox="1"/>
            <p:nvPr/>
          </p:nvSpPr>
          <p:spPr>
            <a:xfrm>
              <a:off x="8914621" y="2098013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00CC"/>
                  </a:solidFill>
                </a:rPr>
                <a:t>SC1</a:t>
              </a:r>
              <a:endParaRPr lang="zh-CN" altLang="en-US" b="1" dirty="0">
                <a:solidFill>
                  <a:srgbClr val="0000CC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FDCDA34-4DBA-4FBE-9C37-BCF810932F08}"/>
                </a:ext>
              </a:extLst>
            </p:cNvPr>
            <p:cNvSpPr txBox="1"/>
            <p:nvPr/>
          </p:nvSpPr>
          <p:spPr>
            <a:xfrm>
              <a:off x="10760048" y="2760199"/>
              <a:ext cx="580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0000CC"/>
                  </a:solidFill>
                </a:rPr>
                <a:t>SC2</a:t>
              </a:r>
              <a:endParaRPr lang="zh-CN" altLang="en-US" b="1" dirty="0">
                <a:solidFill>
                  <a:srgbClr val="0000CC"/>
                </a:solidFill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D7C3B88D-6EAF-4EF5-9385-00BA2D61DFAD}"/>
              </a:ext>
            </a:extLst>
          </p:cNvPr>
          <p:cNvSpPr txBox="1"/>
          <p:nvPr/>
        </p:nvSpPr>
        <p:spPr>
          <a:xfrm>
            <a:off x="1429923" y="548880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</a:rPr>
              <a:t>SC1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411286-9BEA-4571-BA2E-6E024255C067}"/>
              </a:ext>
            </a:extLst>
          </p:cNvPr>
          <p:cNvSpPr txBox="1"/>
          <p:nvPr/>
        </p:nvSpPr>
        <p:spPr>
          <a:xfrm>
            <a:off x="2430822" y="5793463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</a:rPr>
              <a:t>SC2</a:t>
            </a: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0FEFFD-2CDF-47BD-8F92-1BB20A30DEC5}"/>
              </a:ext>
            </a:extLst>
          </p:cNvPr>
          <p:cNvSpPr txBox="1"/>
          <p:nvPr/>
        </p:nvSpPr>
        <p:spPr>
          <a:xfrm>
            <a:off x="1847542" y="4503273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Lifshitz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EE902A-9913-4DE9-B2F4-1C2A9B6C67C3}"/>
              </a:ext>
            </a:extLst>
          </p:cNvPr>
          <p:cNvSpPr txBox="1"/>
          <p:nvPr/>
        </p:nvSpPr>
        <p:spPr>
          <a:xfrm>
            <a:off x="3540655" y="4785522"/>
            <a:ext cx="4620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sz="14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spontaneous field  &lt;</a:t>
            </a:r>
            <a:r>
              <a:rPr lang="en-US" altLang="zh-CN" sz="1400" b="1" i="1" dirty="0" err="1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1400" b="1" baseline="-25000" dirty="0" err="1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US" altLang="zh-CN" sz="14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= </a:t>
            </a:r>
            <a:r>
              <a:rPr lang="el-GR" altLang="zh-CN" sz="14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l-GR" altLang="zh-CN" sz="1400" b="1" i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altLang="zh-CN" sz="1400" b="1" i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l-GR" altLang="zh-CN" sz="1400" b="1" i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l-GR" altLang="zh-CN" sz="1400" b="1" baseline="-25000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1400" b="1" dirty="0">
                <a:solidFill>
                  <a:srgbClr val="1509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0.1 G.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477A55-3527-40E5-8517-A91B126C3C55}"/>
              </a:ext>
            </a:extLst>
          </p:cNvPr>
          <p:cNvSpPr/>
          <p:nvPr/>
        </p:nvSpPr>
        <p:spPr>
          <a:xfrm>
            <a:off x="2270549" y="6638075"/>
            <a:ext cx="274929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N. Xu </a:t>
            </a:r>
            <a:r>
              <a:rPr lang="en-US" sz="1050" i="1" dirty="0">
                <a:latin typeface="Arial" panose="020B0604020202020204" pitchFamily="34" charset="0"/>
                <a:cs typeface="Arial" panose="020B0604020202020204" pitchFamily="34" charset="0"/>
              </a:rPr>
              <a:t>et a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l., 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PRB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220508(R) (2013)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546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0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B265A9-FB11-E855-7C17-AA8555E9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17" y="206009"/>
            <a:ext cx="8460981" cy="601365"/>
          </a:xfrm>
        </p:spPr>
        <p:txBody>
          <a:bodyPr/>
          <a:lstStyle/>
          <a:p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Anisotropy of the spontaneous magnetic fields in BTRS state</a:t>
            </a:r>
            <a:endParaRPr lang="en-CN" sz="2800" baseline="-25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69AA9-DE23-FF9F-DF0C-C7D4C52307B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pPr/>
              <a:t>9</a:t>
            </a:fld>
            <a:endParaRPr lang="en-C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FD202D-8BAE-4FA5-98DB-538CEBECE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129" y="1168883"/>
            <a:ext cx="8576003" cy="3375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74B424-BEA2-4915-BA4F-BE1BD146F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0" y="4409790"/>
            <a:ext cx="3300919" cy="2012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E38A3-306F-473A-9BC0-CE749AD8E456}"/>
              </a:ext>
            </a:extLst>
          </p:cNvPr>
          <p:cNvSpPr txBox="1"/>
          <p:nvPr/>
        </p:nvSpPr>
        <p:spPr>
          <a:xfrm>
            <a:off x="148817" y="3628557"/>
            <a:ext cx="347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BTRS order parameter ?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5ECF69-5979-4FE8-8B06-BDAC806545F0}"/>
              </a:ext>
            </a:extLst>
          </p:cNvPr>
          <p:cNvSpPr txBox="1"/>
          <p:nvPr/>
        </p:nvSpPr>
        <p:spPr>
          <a:xfrm>
            <a:off x="3869356" y="5167293"/>
            <a:ext cx="7819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Spontaneous fields are anisotropic → consistent with an </a:t>
            </a:r>
            <a:r>
              <a:rPr lang="en-US" altLang="zh-CN" sz="2000" b="1" i="1" dirty="0" err="1"/>
              <a:t>s</a:t>
            </a:r>
            <a:r>
              <a:rPr lang="en-US" altLang="zh-CN" sz="2000" b="1" dirty="0" err="1"/>
              <a:t>+i</a:t>
            </a:r>
            <a:r>
              <a:rPr lang="en-US" altLang="zh-CN" sz="2000" b="1" i="1" dirty="0" err="1"/>
              <a:t>s</a:t>
            </a:r>
            <a:r>
              <a:rPr lang="en-US" altLang="zh-CN" sz="2000" b="1" dirty="0"/>
              <a:t> state!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0910C2-653F-4C65-A0F8-A43E863E53CE}"/>
              </a:ext>
            </a:extLst>
          </p:cNvPr>
          <p:cNvSpPr/>
          <p:nvPr/>
        </p:nvSpPr>
        <p:spPr>
          <a:xfrm>
            <a:off x="8281594" y="4544544"/>
            <a:ext cx="3685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V. </a:t>
            </a:r>
            <a:r>
              <a:rPr lang="en-US" sz="1200" dirty="0" err="1"/>
              <a:t>Grinenko</a:t>
            </a:r>
            <a:r>
              <a:rPr lang="en-US" sz="1200" dirty="0"/>
              <a:t> et al.,  </a:t>
            </a:r>
            <a:r>
              <a:rPr lang="en-US" sz="1200" i="1" dirty="0"/>
              <a:t>Nat. Phys.</a:t>
            </a:r>
            <a:r>
              <a:rPr lang="en-US" sz="1200" dirty="0"/>
              <a:t> 16, 789–794 (2020)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F56B1DA-C087-45C9-8FB7-EEF99F0F7AF2}"/>
              </a:ext>
            </a:extLst>
          </p:cNvPr>
          <p:cNvSpPr/>
          <p:nvPr/>
        </p:nvSpPr>
        <p:spPr>
          <a:xfrm>
            <a:off x="1109459" y="6324906"/>
            <a:ext cx="358156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V. L.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Vadimov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and M.A.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Silaev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, PRB 98, 104504 (2018)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FB2A05-AD86-4670-B01E-0B6BEA4A7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34" y="1403033"/>
            <a:ext cx="2935705" cy="204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56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17938</TotalTime>
  <Words>4071</Words>
  <Application>Microsoft Office PowerPoint</Application>
  <PresentationFormat>Widescreen</PresentationFormat>
  <Paragraphs>474</Paragraphs>
  <Slides>36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-apple-system</vt:lpstr>
      <vt:lpstr>ArialMT</vt:lpstr>
      <vt:lpstr>LMRoman10-Regular</vt:lpstr>
      <vt:lpstr>LucidaGrande</vt:lpstr>
      <vt:lpstr>Tahoma-Bold</vt:lpstr>
      <vt:lpstr>Microsoft YaHei</vt:lpstr>
      <vt:lpstr>等线</vt:lpstr>
      <vt:lpstr>等线 Light</vt:lpstr>
      <vt:lpstr>Arial</vt:lpstr>
      <vt:lpstr>Calibri</vt:lpstr>
      <vt:lpstr>Cambria Math</vt:lpstr>
      <vt:lpstr>roboto</vt:lpstr>
      <vt:lpstr>Segoe UI</vt:lpstr>
      <vt:lpstr>Symbol</vt:lpstr>
      <vt:lpstr>Wingdings</vt:lpstr>
      <vt:lpstr>Office Theme</vt:lpstr>
      <vt:lpstr>Graph</vt:lpstr>
      <vt:lpstr>PowerPoint Presentation</vt:lpstr>
      <vt:lpstr>μSR as the most sensitive bulk magnetic probe: </vt:lpstr>
      <vt:lpstr>Superconductors that break time reversal symmetry (BTRS)</vt:lpstr>
      <vt:lpstr>Phenomenologically, broken time reversal symmetry</vt:lpstr>
      <vt:lpstr>Discovery of BTRS superconductivity in Ba1-xKxFe2As2</vt:lpstr>
      <vt:lpstr>Effect of Lifshitz transition on Ba1-xKxFe2As2 superconductivity</vt:lpstr>
      <vt:lpstr>Possible s+is superconductivity at Lifshitz transition</vt:lpstr>
      <vt:lpstr>BTRS superconductivity in Ba1-xKxFe2As2</vt:lpstr>
      <vt:lpstr>Anisotropy of the spontaneous magnetic fields in BTRS state</vt:lpstr>
      <vt:lpstr>What is further evidence for BTRS? </vt:lpstr>
      <vt:lpstr>Discovery of fractional vortices (FV) in the BTRS state</vt:lpstr>
      <vt:lpstr>Is there a phase transition above Tc?</vt:lpstr>
      <vt:lpstr>Criteria for Tc and Z2 transition (TcZ2)</vt:lpstr>
      <vt:lpstr>Calorimetric evidence for phase transition above Tc in zero magnetic field</vt:lpstr>
      <vt:lpstr>Calorimetric evidence for phase transition above Tc in zero magnetic field</vt:lpstr>
      <vt:lpstr>Spontaneous Nernst and fluctuations above Tc </vt:lpstr>
      <vt:lpstr>Conclusions: the phase diagram of the sample with a possible quartic metal phase</vt:lpstr>
      <vt:lpstr>μSR as the most sensitive bulk magnetic probe: </vt:lpstr>
      <vt:lpstr>Motivation</vt:lpstr>
      <vt:lpstr>Sr2RuO4 is multiband superconductor</vt:lpstr>
      <vt:lpstr>Sr2RuO4 is multiband superconductor</vt:lpstr>
      <vt:lpstr>How can we distinguish between chiral and non-chiral superconductivity using µSR? </vt:lpstr>
      <vt:lpstr>Sr2RuO4 under the (100) strain</vt:lpstr>
      <vt:lpstr>BTRS superconductivity of Sr2RuO4 under the (100) strain</vt:lpstr>
      <vt:lpstr>Strain induced SDW phase in Sr2RuO4</vt:lpstr>
      <vt:lpstr>μSR measurements of Sr2RuO4 under uniaxial strain</vt:lpstr>
      <vt:lpstr>How can we distinguish between chiral and non-chiral superconductivity using µSR? </vt:lpstr>
      <vt:lpstr>Time reversal symmetry breaking in Sr2-yLayRuO4 </vt:lpstr>
      <vt:lpstr>Theory: Splitting of the Tc and TTRSB under disorder for  accidentally degenerated orders</vt:lpstr>
      <vt:lpstr>How can we distinguish between chiral and non-chiral superconductivity using µSR? </vt:lpstr>
      <vt:lpstr>The first μSR measurements of BTRS superconductivity under pressure</vt:lpstr>
      <vt:lpstr>Is there any other method to detect the phase transition below Tc?</vt:lpstr>
      <vt:lpstr>Summary: TBTRS under pressure and disorder in Sr2RuO4</vt:lpstr>
      <vt:lpstr>PowerPoint Presentation</vt:lpstr>
      <vt:lpstr>PowerPoint Presentation</vt:lpstr>
      <vt:lpstr>Two critical temperatures in Ba0.23K0.77Fe2As2 with BTRS state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μSR as a primary tool to search for superconductors  with broken time-reversal symmetry</dc:title>
  <dc:creator>Vadim Grinenko</dc:creator>
  <cp:lastModifiedBy>Vadim Grinenko</cp:lastModifiedBy>
  <cp:revision>368</cp:revision>
  <dcterms:created xsi:type="dcterms:W3CDTF">2023-10-01T11:08:44Z</dcterms:created>
  <dcterms:modified xsi:type="dcterms:W3CDTF">2023-11-06T02:11:39Z</dcterms:modified>
</cp:coreProperties>
</file>