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25"/>
  </p:notesMasterIdLst>
  <p:sldIdLst>
    <p:sldId id="256" r:id="rId2"/>
    <p:sldId id="257" r:id="rId3"/>
    <p:sldId id="258" r:id="rId4"/>
    <p:sldId id="259" r:id="rId5"/>
    <p:sldId id="260" r:id="rId6"/>
    <p:sldId id="262" r:id="rId7"/>
    <p:sldId id="264" r:id="rId8"/>
    <p:sldId id="279" r:id="rId9"/>
    <p:sldId id="281" r:id="rId10"/>
    <p:sldId id="282" r:id="rId11"/>
    <p:sldId id="283" r:id="rId12"/>
    <p:sldId id="284" r:id="rId13"/>
    <p:sldId id="285" r:id="rId14"/>
    <p:sldId id="267" r:id="rId15"/>
    <p:sldId id="263" r:id="rId16"/>
    <p:sldId id="265" r:id="rId17"/>
    <p:sldId id="268" r:id="rId18"/>
    <p:sldId id="269" r:id="rId19"/>
    <p:sldId id="271" r:id="rId20"/>
    <p:sldId id="286" r:id="rId21"/>
    <p:sldId id="272" r:id="rId22"/>
    <p:sldId id="274"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8" y="3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A3778-42FA-4435-B8E6-B512D56BF089}" type="datetimeFigureOut">
              <a:rPr lang="zh-CN" altLang="en-US" smtClean="0"/>
              <a:t>2023/11/5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CDEB8-C7BB-49F1-BEF6-6E5905CF774D}" type="slidenum">
              <a:rPr lang="zh-CN" altLang="en-US" smtClean="0"/>
              <a:t>‹#›</a:t>
            </a:fld>
            <a:endParaRPr lang="zh-CN" altLang="en-US"/>
          </a:p>
        </p:txBody>
      </p:sp>
    </p:spTree>
    <p:extLst>
      <p:ext uri="{BB962C8B-B14F-4D97-AF65-F5344CB8AC3E}">
        <p14:creationId xmlns:p14="http://schemas.microsoft.com/office/powerpoint/2010/main" val="175093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0CDEB8-C7BB-49F1-BEF6-6E5905CF774D}" type="slidenum">
              <a:rPr lang="zh-CN" altLang="en-US" smtClean="0"/>
              <a:t>17</a:t>
            </a:fld>
            <a:endParaRPr lang="zh-CN" altLang="en-US"/>
          </a:p>
        </p:txBody>
      </p:sp>
    </p:spTree>
    <p:extLst>
      <p:ext uri="{BB962C8B-B14F-4D97-AF65-F5344CB8AC3E}">
        <p14:creationId xmlns:p14="http://schemas.microsoft.com/office/powerpoint/2010/main" val="39833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0CDEB8-C7BB-49F1-BEF6-6E5905CF774D}" type="slidenum">
              <a:rPr lang="zh-CN" altLang="en-US" smtClean="0"/>
              <a:t>18</a:t>
            </a:fld>
            <a:endParaRPr lang="zh-CN" altLang="en-US"/>
          </a:p>
        </p:txBody>
      </p:sp>
    </p:spTree>
    <p:extLst>
      <p:ext uri="{BB962C8B-B14F-4D97-AF65-F5344CB8AC3E}">
        <p14:creationId xmlns:p14="http://schemas.microsoft.com/office/powerpoint/2010/main" val="318676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0CDEB8-C7BB-49F1-BEF6-6E5905CF774D}" type="slidenum">
              <a:rPr lang="zh-CN" altLang="en-US" smtClean="0"/>
              <a:t>19</a:t>
            </a:fld>
            <a:endParaRPr lang="zh-CN" altLang="en-US"/>
          </a:p>
        </p:txBody>
      </p:sp>
    </p:spTree>
    <p:extLst>
      <p:ext uri="{BB962C8B-B14F-4D97-AF65-F5344CB8AC3E}">
        <p14:creationId xmlns:p14="http://schemas.microsoft.com/office/powerpoint/2010/main" val="201118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0CDEB8-C7BB-49F1-BEF6-6E5905CF774D}" type="slidenum">
              <a:rPr lang="zh-CN" altLang="en-US" smtClean="0"/>
              <a:t>20</a:t>
            </a:fld>
            <a:endParaRPr lang="zh-CN" altLang="en-US"/>
          </a:p>
        </p:txBody>
      </p:sp>
    </p:spTree>
    <p:extLst>
      <p:ext uri="{BB962C8B-B14F-4D97-AF65-F5344CB8AC3E}">
        <p14:creationId xmlns:p14="http://schemas.microsoft.com/office/powerpoint/2010/main" val="181960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0CDEB8-C7BB-49F1-BEF6-6E5905CF774D}" type="slidenum">
              <a:rPr lang="zh-CN" altLang="en-US" smtClean="0"/>
              <a:t>21</a:t>
            </a:fld>
            <a:endParaRPr lang="zh-CN" altLang="en-US"/>
          </a:p>
        </p:txBody>
      </p:sp>
    </p:spTree>
    <p:extLst>
      <p:ext uri="{BB962C8B-B14F-4D97-AF65-F5344CB8AC3E}">
        <p14:creationId xmlns:p14="http://schemas.microsoft.com/office/powerpoint/2010/main" val="72193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0CDEB8-C7BB-49F1-BEF6-6E5905CF774D}" type="slidenum">
              <a:rPr lang="zh-CN" altLang="en-US" smtClean="0"/>
              <a:t>22</a:t>
            </a:fld>
            <a:endParaRPr lang="zh-CN" altLang="en-US"/>
          </a:p>
        </p:txBody>
      </p:sp>
    </p:spTree>
    <p:extLst>
      <p:ext uri="{BB962C8B-B14F-4D97-AF65-F5344CB8AC3E}">
        <p14:creationId xmlns:p14="http://schemas.microsoft.com/office/powerpoint/2010/main" val="7442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C7387C-0CBE-4392-9CBB-4955CA5AFF7B}"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57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154709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202188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212114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C7387C-0CBE-4392-9CBB-4955CA5AFF7B}"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232301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178877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156318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129707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C468C0-226E-4DD7-ACCF-5AD129345101}" type="datetimeFigureOut">
              <a:rPr lang="zh-CN" altLang="en-US" smtClean="0"/>
              <a:t>2023/11/5</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241050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C468C0-226E-4DD7-ACCF-5AD129345101}" type="datetimeFigureOut">
              <a:rPr lang="zh-CN" altLang="en-US" smtClean="0"/>
              <a:t>2023/11/5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C7387C-0CBE-4392-9CBB-4955CA5AFF7B}" type="slidenum">
              <a:rPr lang="zh-CN" altLang="en-US" smtClean="0"/>
              <a:t>‹#›</a:t>
            </a:fld>
            <a:endParaRPr lang="zh-CN" altLang="en-US"/>
          </a:p>
        </p:txBody>
      </p:sp>
    </p:spTree>
    <p:extLst>
      <p:ext uri="{BB962C8B-B14F-4D97-AF65-F5344CB8AC3E}">
        <p14:creationId xmlns:p14="http://schemas.microsoft.com/office/powerpoint/2010/main" val="179855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C468C0-226E-4DD7-ACCF-5AD129345101}" type="datetimeFigureOut">
              <a:rPr lang="zh-CN" altLang="en-US" smtClean="0"/>
              <a:t>2023/11/5</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4C7387C-0CBE-4392-9CBB-4955CA5AFF7B}"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57065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1100051" y="1291904"/>
            <a:ext cx="10058400" cy="1854554"/>
          </a:xfrm>
        </p:spPr>
        <p:txBody>
          <a:bodyPr>
            <a:normAutofit/>
          </a:bodyPr>
          <a:lstStyle/>
          <a:p>
            <a:pPr algn="ctr"/>
            <a:r>
              <a:rPr lang="en-US" altLang="zh-CN" sz="4800" b="1" dirty="0" smtClean="0"/>
              <a:t>Target </a:t>
            </a:r>
            <a:r>
              <a:rPr lang="en-US" altLang="zh-CN" sz="4800" b="1" dirty="0"/>
              <a:t>d</a:t>
            </a:r>
            <a:r>
              <a:rPr lang="en-US" altLang="zh-CN" sz="4800" b="1" dirty="0" smtClean="0"/>
              <a:t>esign of CSNS-II MELODY</a:t>
            </a:r>
            <a:endParaRPr lang="zh-CN" altLang="en-US" sz="4800" b="1" dirty="0"/>
          </a:p>
        </p:txBody>
      </p:sp>
      <p:sp>
        <p:nvSpPr>
          <p:cNvPr id="13" name="标题 5"/>
          <p:cNvSpPr txBox="1">
            <a:spLocks/>
          </p:cNvSpPr>
          <p:nvPr/>
        </p:nvSpPr>
        <p:spPr>
          <a:xfrm>
            <a:off x="1252451" y="4420998"/>
            <a:ext cx="10058400" cy="156035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altLang="zh-CN" sz="2800" dirty="0" smtClean="0">
                <a:latin typeface="Times New Roman" panose="02020603050405020304" pitchFamily="18" charset="0"/>
                <a:cs typeface="Times New Roman" panose="02020603050405020304" pitchFamily="18" charset="0"/>
              </a:rPr>
              <a:t>Lei Liu, Yu </a:t>
            </a:r>
            <a:r>
              <a:rPr lang="en-US" altLang="zh-CN" sz="2800" dirty="0" err="1" smtClean="0">
                <a:latin typeface="Times New Roman" panose="02020603050405020304" pitchFamily="18" charset="0"/>
                <a:cs typeface="Times New Roman" panose="02020603050405020304" pitchFamily="18" charset="0"/>
              </a:rPr>
              <a:t>Bao</a:t>
            </a:r>
            <a:r>
              <a:rPr lang="en-US" altLang="zh-CN" sz="2800" dirty="0" smtClean="0">
                <a:latin typeface="Times New Roman" panose="02020603050405020304" pitchFamily="18" charset="0"/>
                <a:cs typeface="Times New Roman" panose="02020603050405020304" pitchFamily="18" charset="0"/>
              </a:rPr>
              <a:t>, Nikolaos Vassilopoulos, </a:t>
            </a:r>
            <a:r>
              <a:rPr lang="en-US" altLang="zh-CN" sz="2800" dirty="0" err="1" smtClean="0">
                <a:latin typeface="Times New Roman" panose="02020603050405020304" pitchFamily="18" charset="0"/>
                <a:cs typeface="Times New Roman" panose="02020603050405020304" pitchFamily="18" charset="0"/>
              </a:rPr>
              <a:t>Zhiduo</a:t>
            </a:r>
            <a:r>
              <a:rPr lang="en-US" altLang="zh-CN" sz="2800" dirty="0" smtClean="0">
                <a:latin typeface="Times New Roman" panose="02020603050405020304" pitchFamily="18" charset="0"/>
                <a:cs typeface="Times New Roman" panose="02020603050405020304" pitchFamily="18" charset="0"/>
              </a:rPr>
              <a:t> Li</a:t>
            </a:r>
          </a:p>
          <a:p>
            <a:pPr algn="ctr"/>
            <a:r>
              <a:rPr lang="en-US" altLang="zh-CN" sz="2800" dirty="0" err="1" smtClean="0">
                <a:latin typeface="Times New Roman" panose="02020603050405020304" pitchFamily="18" charset="0"/>
                <a:cs typeface="Times New Roman" panose="02020603050405020304" pitchFamily="18" charset="0"/>
              </a:rPr>
              <a:t>Huayan</a:t>
            </a:r>
            <a:r>
              <a:rPr lang="en-US" altLang="zh-CN" sz="2800" dirty="0" smtClean="0">
                <a:latin typeface="Times New Roman" panose="02020603050405020304" pitchFamily="18" charset="0"/>
                <a:cs typeface="Times New Roman" panose="02020603050405020304" pitchFamily="18" charset="0"/>
              </a:rPr>
              <a:t> He, </a:t>
            </a:r>
            <a:r>
              <a:rPr lang="en-US" altLang="zh-CN" sz="2800" dirty="0" err="1" smtClean="0">
                <a:latin typeface="Times New Roman" panose="02020603050405020304" pitchFamily="18" charset="0"/>
                <a:cs typeface="Times New Roman" panose="02020603050405020304" pitchFamily="18" charset="0"/>
              </a:rPr>
              <a:t>Guangyuan</a:t>
            </a:r>
            <a:r>
              <a:rPr lang="en-US" altLang="zh-CN" sz="2800" dirty="0" smtClean="0">
                <a:latin typeface="Times New Roman" panose="02020603050405020304" pitchFamily="18" charset="0"/>
                <a:cs typeface="Times New Roman" panose="02020603050405020304" pitchFamily="18" charset="0"/>
              </a:rPr>
              <a:t> Wang, </a:t>
            </a:r>
            <a:r>
              <a:rPr lang="en-US" altLang="zh-CN" sz="2800" dirty="0" err="1" smtClean="0">
                <a:latin typeface="Times New Roman" panose="02020603050405020304" pitchFamily="18" charset="0"/>
                <a:cs typeface="Times New Roman" panose="02020603050405020304" pitchFamily="18" charset="0"/>
              </a:rPr>
              <a:t>Junsong</a:t>
            </a:r>
            <a:r>
              <a:rPr lang="en-US" altLang="zh-CN" sz="2800" dirty="0" smtClean="0">
                <a:latin typeface="Times New Roman" panose="02020603050405020304" pitchFamily="18" charset="0"/>
                <a:cs typeface="Times New Roman" panose="02020603050405020304" pitchFamily="18" charset="0"/>
              </a:rPr>
              <a:t> Zhang, </a:t>
            </a:r>
            <a:r>
              <a:rPr lang="en-US" altLang="zh-CN" sz="2800" dirty="0" err="1" smtClean="0">
                <a:latin typeface="Times New Roman" panose="02020603050405020304" pitchFamily="18" charset="0"/>
                <a:cs typeface="Times New Roman" panose="02020603050405020304" pitchFamily="18" charset="0"/>
              </a:rPr>
              <a:t>Yuanguang</a:t>
            </a:r>
            <a:r>
              <a:rPr lang="en-US" altLang="zh-CN" sz="2800" dirty="0" smtClean="0">
                <a:latin typeface="Times New Roman" panose="02020603050405020304" pitchFamily="18" charset="0"/>
                <a:cs typeface="Times New Roman" panose="02020603050405020304" pitchFamily="18" charset="0"/>
              </a:rPr>
              <a:t> Xia…</a:t>
            </a:r>
          </a:p>
          <a:p>
            <a:pPr algn="ctr"/>
            <a:endParaRPr lang="en-US" altLang="zh-CN" sz="2800" dirty="0" smtClean="0">
              <a:latin typeface="Times New Roman" panose="02020603050405020304" pitchFamily="18" charset="0"/>
              <a:cs typeface="Times New Roman" panose="02020603050405020304" pitchFamily="18" charset="0"/>
            </a:endParaRPr>
          </a:p>
          <a:p>
            <a:pPr algn="ctr"/>
            <a:r>
              <a:rPr lang="en-US" altLang="zh-CN" sz="2800" dirty="0" smtClean="0">
                <a:latin typeface="Times New Roman" panose="02020603050405020304" pitchFamily="18" charset="0"/>
                <a:cs typeface="Times New Roman" panose="02020603050405020304" pitchFamily="18" charset="0"/>
              </a:rPr>
              <a:t>2023.11.05</a:t>
            </a:r>
            <a:endParaRPr lang="zh-CN" altLang="en-US" sz="2800"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85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0" name="Title 1">
            <a:extLst>
              <a:ext uri="{FF2B5EF4-FFF2-40B4-BE49-F238E27FC236}">
                <a16:creationId xmlns:a16="http://schemas.microsoft.com/office/drawing/2014/main" id="{DBBF366D-4460-81FE-2CEA-57F15DDE39E5}"/>
              </a:ext>
            </a:extLst>
          </p:cNvPr>
          <p:cNvSpPr txBox="1">
            <a:spLocks/>
          </p:cNvSpPr>
          <p:nvPr/>
        </p:nvSpPr>
        <p:spPr>
          <a:xfrm>
            <a:off x="274750" y="873390"/>
            <a:ext cx="10972800" cy="64671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dirty="0" smtClean="0">
                <a:latin typeface="+mn-lt"/>
              </a:rPr>
              <a:t>       Semi-interaction results for different material, 5000 </a:t>
            </a:r>
            <a:r>
              <a:rPr lang="el-GR" sz="2000" dirty="0" smtClean="0">
                <a:latin typeface="+mn-lt"/>
              </a:rPr>
              <a:t>π</a:t>
            </a:r>
            <a:r>
              <a:rPr lang="en-US" sz="2000" dirty="0" smtClean="0">
                <a:latin typeface="+mn-lt"/>
              </a:rPr>
              <a:t> mm </a:t>
            </a:r>
            <a:r>
              <a:rPr lang="en-US" sz="2000" dirty="0" err="1" smtClean="0">
                <a:latin typeface="+mn-lt"/>
              </a:rPr>
              <a:t>mrad</a:t>
            </a:r>
            <a:r>
              <a:rPr lang="en-US" sz="2000" dirty="0" smtClean="0">
                <a:latin typeface="+mn-lt"/>
              </a:rPr>
              <a:t>.</a:t>
            </a:r>
            <a:endParaRPr lang="en-US" sz="2000" dirty="0">
              <a:latin typeface="+mn-lt"/>
            </a:endParaRPr>
          </a:p>
        </p:txBody>
      </p:sp>
      <p:graphicFrame>
        <p:nvGraphicFramePr>
          <p:cNvPr id="32" name="Table 16">
            <a:extLst>
              <a:ext uri="{FF2B5EF4-FFF2-40B4-BE49-F238E27FC236}">
                <a16:creationId xmlns:a16="http://schemas.microsoft.com/office/drawing/2014/main" id="{941B3D2F-C21A-0931-ECA0-9C841DF44D22}"/>
              </a:ext>
            </a:extLst>
          </p:cNvPr>
          <p:cNvGraphicFramePr>
            <a:graphicFrameLocks noGrp="1"/>
          </p:cNvGraphicFramePr>
          <p:nvPr>
            <p:extLst>
              <p:ext uri="{D42A27DB-BD31-4B8C-83A1-F6EECF244321}">
                <p14:modId xmlns:p14="http://schemas.microsoft.com/office/powerpoint/2010/main" val="3600188056"/>
              </p:ext>
            </p:extLst>
          </p:nvPr>
        </p:nvGraphicFramePr>
        <p:xfrm>
          <a:off x="3189011" y="2279488"/>
          <a:ext cx="8571686" cy="2011680"/>
        </p:xfrm>
        <a:graphic>
          <a:graphicData uri="http://schemas.openxmlformats.org/drawingml/2006/table">
            <a:tbl>
              <a:tblPr firstRow="1" bandRow="1">
                <a:tableStyleId>{5940675A-B579-460E-94D1-54222C63F5DA}</a:tableStyleId>
              </a:tblPr>
              <a:tblGrid>
                <a:gridCol w="1013206">
                  <a:extLst>
                    <a:ext uri="{9D8B030D-6E8A-4147-A177-3AD203B41FA5}">
                      <a16:colId xmlns:a16="http://schemas.microsoft.com/office/drawing/2014/main" val="3727687846"/>
                    </a:ext>
                  </a:extLst>
                </a:gridCol>
                <a:gridCol w="2416029">
                  <a:extLst>
                    <a:ext uri="{9D8B030D-6E8A-4147-A177-3AD203B41FA5}">
                      <a16:colId xmlns:a16="http://schemas.microsoft.com/office/drawing/2014/main" val="533344793"/>
                    </a:ext>
                  </a:extLst>
                </a:gridCol>
                <a:gridCol w="2608976">
                  <a:extLst>
                    <a:ext uri="{9D8B030D-6E8A-4147-A177-3AD203B41FA5}">
                      <a16:colId xmlns:a16="http://schemas.microsoft.com/office/drawing/2014/main" val="1240760193"/>
                    </a:ext>
                  </a:extLst>
                </a:gridCol>
                <a:gridCol w="2533475">
                  <a:extLst>
                    <a:ext uri="{9D8B030D-6E8A-4147-A177-3AD203B41FA5}">
                      <a16:colId xmlns:a16="http://schemas.microsoft.com/office/drawing/2014/main" val="813299475"/>
                    </a:ext>
                  </a:extLst>
                </a:gridCol>
              </a:tblGrid>
              <a:tr h="243987">
                <a:tc gridSpan="4">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lang="el-GR" sz="1600" b="0" dirty="0">
                          <a:solidFill>
                            <a:schemeClr val="tx1"/>
                          </a:solidFill>
                          <a:latin typeface="Comic Sans MS" panose="030F0702030302020204" pitchFamily="66" charset="0"/>
                        </a:rPr>
                        <a:t>μ+ / </a:t>
                      </a:r>
                      <a:r>
                        <a:rPr lang="en-US" sz="1600" b="0" dirty="0">
                          <a:solidFill>
                            <a:schemeClr val="tx1"/>
                          </a:solidFill>
                          <a:latin typeface="Comic Sans MS" panose="030F0702030302020204" pitchFamily="66" charset="0"/>
                        </a:rPr>
                        <a:t>sec (10</a:t>
                      </a:r>
                      <a:r>
                        <a:rPr lang="en-US" sz="1600" b="0" baseline="30000" dirty="0">
                          <a:solidFill>
                            <a:schemeClr val="tx1"/>
                          </a:solidFill>
                          <a:latin typeface="Comic Sans MS" panose="030F0702030302020204" pitchFamily="66" charset="0"/>
                        </a:rPr>
                        <a:t>6 </a:t>
                      </a:r>
                      <a:r>
                        <a:rPr lang="en-US" sz="1600" b="0" baseline="0" dirty="0">
                          <a:solidFill>
                            <a:schemeClr val="tx1"/>
                          </a:solidFill>
                          <a:latin typeface="Comic Sans MS" panose="030F0702030302020204" pitchFamily="66" charset="0"/>
                        </a:rPr>
                        <a:t>)</a:t>
                      </a:r>
                      <a:r>
                        <a:rPr lang="en-US" sz="1600" b="0" dirty="0">
                          <a:solidFill>
                            <a:schemeClr val="tx1"/>
                          </a:solidFill>
                          <a:latin typeface="Comic Sans MS" panose="030F0702030302020204" pitchFamily="66" charset="0"/>
                        </a:rPr>
                        <a:t>, 20 kW - </a:t>
                      </a:r>
                      <a:r>
                        <a:rPr lang="en-US" sz="1600" dirty="0">
                          <a:solidFill>
                            <a:schemeClr val="tx1"/>
                          </a:solidFill>
                          <a:latin typeface="Comic Sans MS" panose="030F0702030302020204" pitchFamily="66" charset="0"/>
                        </a:rPr>
                        <a:t>P ≤ 29.8 MeV/c</a:t>
                      </a:r>
                      <a:endParaRPr lang="en-US" sz="1600" b="0" dirty="0">
                        <a:solidFill>
                          <a:schemeClr val="tx1"/>
                        </a:solidFill>
                        <a:latin typeface="Comic Sans MS" panose="030F0702030302020204" pitchFamily="66" charset="0"/>
                      </a:endParaRPr>
                    </a:p>
                  </a:txBody>
                  <a:tcPr anchor="ctr">
                    <a:solidFill>
                      <a:srgbClr val="9BBB59"/>
                    </a:solidFill>
                  </a:tcPr>
                </a:tc>
                <a:tc hMerge="1">
                  <a:txBody>
                    <a:bodyPr/>
                    <a:lstStyle/>
                    <a:p>
                      <a:pPr algn="ctr"/>
                      <a:r>
                        <a:rPr lang="en-US" sz="1600" b="0" i="0" dirty="0">
                          <a:solidFill>
                            <a:srgbClr val="FF0000"/>
                          </a:solidFill>
                        </a:rPr>
                        <a:t>5000 </a:t>
                      </a:r>
                      <a:r>
                        <a:rPr lang="el-GR" sz="1600" b="0" i="0" dirty="0">
                          <a:solidFill>
                            <a:srgbClr val="FF0000"/>
                          </a:solidFill>
                        </a:rPr>
                        <a:t>π </a:t>
                      </a:r>
                      <a:r>
                        <a:rPr lang="en-US" sz="1600" b="0" i="0" dirty="0">
                          <a:solidFill>
                            <a:srgbClr val="FF0000"/>
                          </a:solidFill>
                        </a:rPr>
                        <a:t>mm mrad</a:t>
                      </a:r>
                    </a:p>
                  </a:txBody>
                  <a:tcPr anchor="ctr">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8257073"/>
                  </a:ext>
                </a:extLst>
              </a:tr>
              <a:tr h="237805">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lang="en-US" sz="1600" dirty="0">
                          <a:latin typeface="Comic Sans MS" panose="030F0702030302020204" pitchFamily="66" charset="0"/>
                        </a:rPr>
                        <a:t>dx in </a:t>
                      </a:r>
                      <a:r>
                        <a:rPr lang="el-GR" sz="1600" dirty="0">
                          <a:latin typeface="Comic Sans MS" panose="030F0702030302020204" pitchFamily="66" charset="0"/>
                        </a:rPr>
                        <a:t>σ</a:t>
                      </a:r>
                      <a:r>
                        <a:rPr lang="en-US" sz="1600" dirty="0">
                          <a:latin typeface="Comic Sans MS" panose="030F0702030302020204" pitchFamily="66" charset="0"/>
                        </a:rPr>
                        <a:t>x</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Graphite</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Copper</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Tungsten</a:t>
                      </a:r>
                    </a:p>
                  </a:txBody>
                  <a:tcPr anchor="ctr">
                    <a:solidFill>
                      <a:srgbClr val="9BBB59"/>
                    </a:solidFill>
                  </a:tcPr>
                </a:tc>
                <a:extLst>
                  <a:ext uri="{0D108BD9-81ED-4DB2-BD59-A6C34878D82A}">
                    <a16:rowId xmlns:a16="http://schemas.microsoft.com/office/drawing/2014/main" val="1927899959"/>
                  </a:ext>
                </a:extLst>
              </a:tr>
              <a:tr h="237805">
                <a:tc>
                  <a:txBody>
                    <a:bodyPr/>
                    <a:lstStyle/>
                    <a:p>
                      <a:pPr algn="ctr"/>
                      <a:r>
                        <a:rPr lang="el-GR" sz="1600" dirty="0">
                          <a:solidFill>
                            <a:schemeClr val="tx1"/>
                          </a:solidFill>
                          <a:latin typeface="Comic Sans MS" panose="030F0702030302020204" pitchFamily="66" charset="0"/>
                        </a:rPr>
                        <a:t>0</a:t>
                      </a:r>
                      <a:endParaRPr lang="en-US" sz="1600" dirty="0">
                        <a:solidFill>
                          <a:schemeClr val="tx1"/>
                        </a:solidFill>
                        <a:latin typeface="Comic Sans MS" panose="030F0702030302020204" pitchFamily="66" charset="0"/>
                      </a:endParaRP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40</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104</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92</a:t>
                      </a:r>
                    </a:p>
                  </a:txBody>
                  <a:tcPr anchor="ctr">
                    <a:solidFill>
                      <a:srgbClr val="9BBB59"/>
                    </a:solidFill>
                  </a:tcPr>
                </a:tc>
                <a:extLst>
                  <a:ext uri="{0D108BD9-81ED-4DB2-BD59-A6C34878D82A}">
                    <a16:rowId xmlns:a16="http://schemas.microsoft.com/office/drawing/2014/main" val="755792818"/>
                  </a:ext>
                </a:extLst>
              </a:tr>
              <a:tr h="237805">
                <a:tc>
                  <a:txBody>
                    <a:bodyPr/>
                    <a:lstStyle/>
                    <a:p>
                      <a:pPr algn="ctr"/>
                      <a:r>
                        <a:rPr lang="en-US" sz="1600" dirty="0">
                          <a:solidFill>
                            <a:schemeClr val="tx1"/>
                          </a:solidFill>
                          <a:latin typeface="Comic Sans MS" panose="030F0702030302020204" pitchFamily="66" charset="0"/>
                        </a:rPr>
                        <a:t>-</a:t>
                      </a:r>
                      <a:r>
                        <a:rPr lang="el-GR" sz="1600" dirty="0">
                          <a:solidFill>
                            <a:schemeClr val="tx1"/>
                          </a:solidFill>
                          <a:latin typeface="Comic Sans MS" panose="030F0702030302020204" pitchFamily="66" charset="0"/>
                        </a:rPr>
                        <a:t>1</a:t>
                      </a:r>
                      <a:endParaRPr lang="en-US" sz="1600" dirty="0">
                        <a:solidFill>
                          <a:schemeClr val="tx1"/>
                        </a:solidFill>
                        <a:latin typeface="Comic Sans MS" panose="030F0702030302020204" pitchFamily="66" charset="0"/>
                      </a:endParaRP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48</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146</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140</a:t>
                      </a:r>
                    </a:p>
                  </a:txBody>
                  <a:tcPr anchor="ctr">
                    <a:solidFill>
                      <a:srgbClr val="9BBB59"/>
                    </a:solidFill>
                  </a:tcPr>
                </a:tc>
                <a:extLst>
                  <a:ext uri="{0D108BD9-81ED-4DB2-BD59-A6C34878D82A}">
                    <a16:rowId xmlns:a16="http://schemas.microsoft.com/office/drawing/2014/main" val="3195873253"/>
                  </a:ext>
                </a:extLst>
              </a:tr>
              <a:tr h="237805">
                <a:tc>
                  <a:txBody>
                    <a:bodyPr/>
                    <a:lstStyle/>
                    <a:p>
                      <a:pPr algn="ctr"/>
                      <a:r>
                        <a:rPr lang="en-US" sz="1600" dirty="0">
                          <a:solidFill>
                            <a:schemeClr val="tx1"/>
                          </a:solidFill>
                          <a:latin typeface="Comic Sans MS" panose="030F0702030302020204" pitchFamily="66" charset="0"/>
                        </a:rPr>
                        <a:t>-</a:t>
                      </a:r>
                      <a:r>
                        <a:rPr lang="el-GR" sz="1600" dirty="0">
                          <a:solidFill>
                            <a:schemeClr val="tx1"/>
                          </a:solidFill>
                          <a:latin typeface="Comic Sans MS" panose="030F0702030302020204" pitchFamily="66" charset="0"/>
                        </a:rPr>
                        <a:t>2</a:t>
                      </a:r>
                      <a:endParaRPr lang="en-US" sz="1600" dirty="0">
                        <a:solidFill>
                          <a:schemeClr val="tx1"/>
                        </a:solidFill>
                        <a:latin typeface="Comic Sans MS" panose="030F0702030302020204" pitchFamily="66" charset="0"/>
                      </a:endParaRP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53</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145</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161      </a:t>
                      </a:r>
                    </a:p>
                  </a:txBody>
                  <a:tcPr anchor="ctr">
                    <a:solidFill>
                      <a:srgbClr val="9BBB59"/>
                    </a:solidFill>
                  </a:tcPr>
                </a:tc>
                <a:extLst>
                  <a:ext uri="{0D108BD9-81ED-4DB2-BD59-A6C34878D82A}">
                    <a16:rowId xmlns:a16="http://schemas.microsoft.com/office/drawing/2014/main" val="2428987721"/>
                  </a:ext>
                </a:extLst>
              </a:tr>
              <a:tr h="237805">
                <a:tc>
                  <a:txBody>
                    <a:bodyPr/>
                    <a:lstStyle/>
                    <a:p>
                      <a:pPr algn="ctr"/>
                      <a:r>
                        <a:rPr lang="en-US" sz="1600" dirty="0">
                          <a:solidFill>
                            <a:schemeClr val="tx1"/>
                          </a:solidFill>
                          <a:latin typeface="Comic Sans MS" panose="030F0702030302020204" pitchFamily="66" charset="0"/>
                        </a:rPr>
                        <a:t>-3</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38</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90</a:t>
                      </a:r>
                    </a:p>
                  </a:txBody>
                  <a:tcPr anchor="ctr">
                    <a:solidFill>
                      <a:srgbClr val="9BBB59"/>
                    </a:solidFill>
                  </a:tcPr>
                </a:tc>
                <a:tc>
                  <a:txBody>
                    <a:bodyPr/>
                    <a:lstStyle/>
                    <a:p>
                      <a:pPr algn="ctr"/>
                      <a:r>
                        <a:rPr lang="en-US" sz="1600" dirty="0">
                          <a:solidFill>
                            <a:schemeClr val="tx1"/>
                          </a:solidFill>
                          <a:latin typeface="Comic Sans MS" panose="030F0702030302020204" pitchFamily="66" charset="0"/>
                        </a:rPr>
                        <a:t>114</a:t>
                      </a:r>
                    </a:p>
                  </a:txBody>
                  <a:tcPr anchor="ctr">
                    <a:solidFill>
                      <a:srgbClr val="9BBB59"/>
                    </a:solidFill>
                  </a:tcPr>
                </a:tc>
                <a:extLst>
                  <a:ext uri="{0D108BD9-81ED-4DB2-BD59-A6C34878D82A}">
                    <a16:rowId xmlns:a16="http://schemas.microsoft.com/office/drawing/2014/main" val="1225533453"/>
                  </a:ext>
                </a:extLst>
              </a:tr>
            </a:tbl>
          </a:graphicData>
        </a:graphic>
      </p:graphicFrame>
      <p:sp>
        <p:nvSpPr>
          <p:cNvPr id="33" name="TextBox 10">
            <a:extLst>
              <a:ext uri="{FF2B5EF4-FFF2-40B4-BE49-F238E27FC236}">
                <a16:creationId xmlns:a16="http://schemas.microsoft.com/office/drawing/2014/main" id="{5B7B9CD0-87A7-3C11-9D27-C6B67E22FC43}"/>
              </a:ext>
            </a:extLst>
          </p:cNvPr>
          <p:cNvSpPr txBox="1"/>
          <p:nvPr/>
        </p:nvSpPr>
        <p:spPr>
          <a:xfrm>
            <a:off x="3055214" y="4370648"/>
            <a:ext cx="8839279" cy="400110"/>
          </a:xfrm>
          <a:prstGeom prst="rect">
            <a:avLst/>
          </a:prstGeom>
          <a:noFill/>
        </p:spPr>
        <p:txBody>
          <a:bodyPr wrap="none" rtlCol="0">
            <a:spAutoFit/>
          </a:bodyPr>
          <a:lstStyle/>
          <a:p>
            <a:r>
              <a:rPr lang="en-US" sz="1000" dirty="0">
                <a:latin typeface="Comic Sans MS" panose="030F0702030302020204" pitchFamily="66" charset="0"/>
              </a:rPr>
              <a:t>Statistical errors 4% for Gr, 3% for W, and 2% for Cu </a:t>
            </a:r>
          </a:p>
          <a:p>
            <a:pPr algn="l"/>
            <a:r>
              <a:rPr lang="en-US" sz="1000" dirty="0">
                <a:latin typeface="Comic Sans MS" panose="030F0702030302020204" pitchFamily="66" charset="0"/>
              </a:rPr>
              <a:t>New emittance analysis optimized using MIGRAD minimization in CERN’s MINUIT program -&gt; no change in physics but higher surface muon rates</a:t>
            </a:r>
          </a:p>
        </p:txBody>
      </p:sp>
      <p:sp>
        <p:nvSpPr>
          <p:cNvPr id="34" name="TextBox 11">
            <a:extLst>
              <a:ext uri="{FF2B5EF4-FFF2-40B4-BE49-F238E27FC236}">
                <a16:creationId xmlns:a16="http://schemas.microsoft.com/office/drawing/2014/main" id="{F96A8664-DAE7-F0E2-E82F-A87EEAF709BB}"/>
              </a:ext>
            </a:extLst>
          </p:cNvPr>
          <p:cNvSpPr txBox="1"/>
          <p:nvPr/>
        </p:nvSpPr>
        <p:spPr>
          <a:xfrm>
            <a:off x="727060" y="5356387"/>
            <a:ext cx="11076250" cy="923330"/>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Comic Sans MS" panose="030F0702030302020204" pitchFamily="66" charset="0"/>
              </a:rPr>
              <a:t>Target displacement optimizes pion range in material for maximum surface muon production</a:t>
            </a:r>
          </a:p>
          <a:p>
            <a:pPr marL="285750" indent="-285750" algn="l">
              <a:buFont typeface="Arial" panose="020B0604020202020204" pitchFamily="34" charset="0"/>
              <a:buChar char="•"/>
            </a:pPr>
            <a:r>
              <a:rPr lang="en-US" dirty="0">
                <a:latin typeface="Comic Sans MS" panose="030F0702030302020204" pitchFamily="66" charset="0"/>
              </a:rPr>
              <a:t>Better optimized when the target is displaced horizontally between -1 </a:t>
            </a:r>
            <a:r>
              <a:rPr lang="el-GR" dirty="0">
                <a:latin typeface="Comic Sans MS" panose="030F0702030302020204" pitchFamily="66" charset="0"/>
              </a:rPr>
              <a:t>σ</a:t>
            </a:r>
            <a:r>
              <a:rPr lang="en-US" dirty="0">
                <a:latin typeface="Comic Sans MS" panose="030F0702030302020204" pitchFamily="66" charset="0"/>
              </a:rPr>
              <a:t>x  and -2 </a:t>
            </a:r>
            <a:r>
              <a:rPr lang="el-GR" dirty="0">
                <a:latin typeface="Comic Sans MS" panose="030F0702030302020204" pitchFamily="66" charset="0"/>
              </a:rPr>
              <a:t>σ</a:t>
            </a:r>
            <a:r>
              <a:rPr lang="en-US" dirty="0">
                <a:latin typeface="Comic Sans MS" panose="030F0702030302020204" pitchFamily="66" charset="0"/>
              </a:rPr>
              <a:t>x, </a:t>
            </a:r>
            <a:r>
              <a:rPr lang="el-GR" dirty="0">
                <a:latin typeface="Comic Sans MS" panose="030F0702030302020204" pitchFamily="66" charset="0"/>
              </a:rPr>
              <a:t>σ</a:t>
            </a:r>
            <a:r>
              <a:rPr lang="en-US" dirty="0">
                <a:latin typeface="Comic Sans MS" panose="030F0702030302020204" pitchFamily="66" charset="0"/>
              </a:rPr>
              <a:t>x = 0.29 cm</a:t>
            </a:r>
          </a:p>
          <a:p>
            <a:pPr marL="285750" indent="-285750" algn="l">
              <a:buFont typeface="Arial" panose="020B0604020202020204" pitchFamily="34" charset="0"/>
              <a:buChar char="•"/>
            </a:pPr>
            <a:r>
              <a:rPr lang="en-US" dirty="0">
                <a:solidFill>
                  <a:srgbClr val="FF0000"/>
                </a:solidFill>
                <a:latin typeface="Comic Sans MS" panose="030F0702030302020204" pitchFamily="66" charset="0"/>
              </a:rPr>
              <a:t>Copper and Tungsten produce significantly more surface muons</a:t>
            </a:r>
          </a:p>
        </p:txBody>
      </p:sp>
      <p:sp>
        <p:nvSpPr>
          <p:cNvPr id="35" name="TextBox 14">
            <a:extLst>
              <a:ext uri="{FF2B5EF4-FFF2-40B4-BE49-F238E27FC236}">
                <a16:creationId xmlns:a16="http://schemas.microsoft.com/office/drawing/2014/main" id="{8AA6101C-001B-2B72-FA2C-AECEB322CDA2}"/>
              </a:ext>
            </a:extLst>
          </p:cNvPr>
          <p:cNvSpPr txBox="1"/>
          <p:nvPr/>
        </p:nvSpPr>
        <p:spPr>
          <a:xfrm>
            <a:off x="5813293" y="3615915"/>
            <a:ext cx="766557" cy="369332"/>
          </a:xfrm>
          <a:prstGeom prst="rect">
            <a:avLst/>
          </a:prstGeom>
          <a:noFill/>
        </p:spPr>
        <p:txBody>
          <a:bodyPr wrap="none" rtlCol="0">
            <a:spAutoFit/>
          </a:bodyPr>
          <a:lstStyle/>
          <a:p>
            <a:pPr algn="l"/>
            <a:r>
              <a:rPr lang="en-US" dirty="0">
                <a:solidFill>
                  <a:srgbClr val="FF0000"/>
                </a:solidFill>
                <a:latin typeface="Comic Sans MS" panose="030F0702030302020204" pitchFamily="66" charset="0"/>
              </a:rPr>
              <a:t>+25%</a:t>
            </a:r>
          </a:p>
        </p:txBody>
      </p:sp>
      <p:sp>
        <p:nvSpPr>
          <p:cNvPr id="36" name="Right Brace 15">
            <a:extLst>
              <a:ext uri="{FF2B5EF4-FFF2-40B4-BE49-F238E27FC236}">
                <a16:creationId xmlns:a16="http://schemas.microsoft.com/office/drawing/2014/main" id="{A0ACDB81-5F08-161F-C5D6-57AC9A4E9D0A}"/>
              </a:ext>
            </a:extLst>
          </p:cNvPr>
          <p:cNvSpPr/>
          <p:nvPr/>
        </p:nvSpPr>
        <p:spPr>
          <a:xfrm>
            <a:off x="8155076" y="3390944"/>
            <a:ext cx="246743" cy="449942"/>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omic Sans MS" panose="030F0702030302020204" pitchFamily="66" charset="0"/>
            </a:endParaRPr>
          </a:p>
        </p:txBody>
      </p:sp>
      <p:sp>
        <p:nvSpPr>
          <p:cNvPr id="37" name="TextBox 16">
            <a:extLst>
              <a:ext uri="{FF2B5EF4-FFF2-40B4-BE49-F238E27FC236}">
                <a16:creationId xmlns:a16="http://schemas.microsoft.com/office/drawing/2014/main" id="{FE8F9671-3A3D-2691-8606-CE60069BD38B}"/>
              </a:ext>
            </a:extLst>
          </p:cNvPr>
          <p:cNvSpPr txBox="1"/>
          <p:nvPr/>
        </p:nvSpPr>
        <p:spPr>
          <a:xfrm>
            <a:off x="8430848" y="3431249"/>
            <a:ext cx="766557" cy="369332"/>
          </a:xfrm>
          <a:prstGeom prst="rect">
            <a:avLst/>
          </a:prstGeom>
          <a:noFill/>
        </p:spPr>
        <p:txBody>
          <a:bodyPr wrap="none" rtlCol="0">
            <a:spAutoFit/>
          </a:bodyPr>
          <a:lstStyle/>
          <a:p>
            <a:pPr algn="l"/>
            <a:r>
              <a:rPr lang="en-US" dirty="0">
                <a:solidFill>
                  <a:srgbClr val="FF0000"/>
                </a:solidFill>
                <a:latin typeface="Comic Sans MS" panose="030F0702030302020204" pitchFamily="66" charset="0"/>
              </a:rPr>
              <a:t>+40%</a:t>
            </a:r>
          </a:p>
        </p:txBody>
      </p:sp>
      <p:cxnSp>
        <p:nvCxnSpPr>
          <p:cNvPr id="38" name="Straight Arrow Connector 18">
            <a:extLst>
              <a:ext uri="{FF2B5EF4-FFF2-40B4-BE49-F238E27FC236}">
                <a16:creationId xmlns:a16="http://schemas.microsoft.com/office/drawing/2014/main" id="{82C0C1C0-118C-B6A5-A382-F481562B05EC}"/>
              </a:ext>
            </a:extLst>
          </p:cNvPr>
          <p:cNvCxnSpPr>
            <a:cxnSpLocks/>
          </p:cNvCxnSpPr>
          <p:nvPr/>
        </p:nvCxnSpPr>
        <p:spPr>
          <a:xfrm>
            <a:off x="8155076" y="3141371"/>
            <a:ext cx="419824" cy="361151"/>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0">
            <a:extLst>
              <a:ext uri="{FF2B5EF4-FFF2-40B4-BE49-F238E27FC236}">
                <a16:creationId xmlns:a16="http://schemas.microsoft.com/office/drawing/2014/main" id="{7707CA33-48DF-A964-FA37-D56CD8CDFE16}"/>
              </a:ext>
            </a:extLst>
          </p:cNvPr>
          <p:cNvCxnSpPr>
            <a:cxnSpLocks/>
          </p:cNvCxnSpPr>
          <p:nvPr/>
        </p:nvCxnSpPr>
        <p:spPr>
          <a:xfrm>
            <a:off x="5643015" y="3127289"/>
            <a:ext cx="321130" cy="591133"/>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
            <a:extLst>
              <a:ext uri="{FF2B5EF4-FFF2-40B4-BE49-F238E27FC236}">
                <a16:creationId xmlns:a16="http://schemas.microsoft.com/office/drawing/2014/main" id="{C7959E1F-2907-1E56-72DA-3E9607C6BF03}"/>
              </a:ext>
            </a:extLst>
          </p:cNvPr>
          <p:cNvCxnSpPr>
            <a:cxnSpLocks/>
          </p:cNvCxnSpPr>
          <p:nvPr/>
        </p:nvCxnSpPr>
        <p:spPr>
          <a:xfrm>
            <a:off x="10697615" y="3141371"/>
            <a:ext cx="401549" cy="577051"/>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1" name="TextBox 7">
            <a:extLst>
              <a:ext uri="{FF2B5EF4-FFF2-40B4-BE49-F238E27FC236}">
                <a16:creationId xmlns:a16="http://schemas.microsoft.com/office/drawing/2014/main" id="{533509CC-88F0-2966-3817-D13C03DEB65D}"/>
              </a:ext>
            </a:extLst>
          </p:cNvPr>
          <p:cNvSpPr txBox="1"/>
          <p:nvPr/>
        </p:nvSpPr>
        <p:spPr>
          <a:xfrm>
            <a:off x="10964940" y="3634857"/>
            <a:ext cx="766557" cy="369332"/>
          </a:xfrm>
          <a:prstGeom prst="rect">
            <a:avLst/>
          </a:prstGeom>
          <a:noFill/>
        </p:spPr>
        <p:txBody>
          <a:bodyPr wrap="none" rtlCol="0">
            <a:spAutoFit/>
          </a:bodyPr>
          <a:lstStyle/>
          <a:p>
            <a:pPr algn="l"/>
            <a:r>
              <a:rPr lang="en-US" dirty="0">
                <a:solidFill>
                  <a:srgbClr val="FF0000"/>
                </a:solidFill>
                <a:latin typeface="Comic Sans MS" panose="030F0702030302020204" pitchFamily="66" charset="0"/>
              </a:rPr>
              <a:t>+75%</a:t>
            </a:r>
          </a:p>
        </p:txBody>
      </p:sp>
      <p:pic>
        <p:nvPicPr>
          <p:cNvPr id="42" name="Picture 5">
            <a:extLst>
              <a:ext uri="{FF2B5EF4-FFF2-40B4-BE49-F238E27FC236}">
                <a16:creationId xmlns:a16="http://schemas.microsoft.com/office/drawing/2014/main" id="{02B466DB-4A8C-B7A9-F562-EB572C7DA8AC}"/>
              </a:ext>
            </a:extLst>
          </p:cNvPr>
          <p:cNvPicPr>
            <a:picLocks noChangeAspect="1"/>
          </p:cNvPicPr>
          <p:nvPr/>
        </p:nvPicPr>
        <p:blipFill>
          <a:blip r:embed="rId2"/>
          <a:stretch>
            <a:fillRect/>
          </a:stretch>
        </p:blipFill>
        <p:spPr>
          <a:xfrm>
            <a:off x="193824" y="2084063"/>
            <a:ext cx="2688309" cy="3063704"/>
          </a:xfrm>
          <a:prstGeom prst="rect">
            <a:avLst/>
          </a:prstGeom>
        </p:spPr>
      </p:pic>
      <p:cxnSp>
        <p:nvCxnSpPr>
          <p:cNvPr id="44" name="直接连接符 43"/>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9</a:t>
            </a:r>
            <a:endParaRPr lang="zh-CN" altLang="en-US" b="1" i="1" dirty="0">
              <a:solidFill>
                <a:srgbClr val="7030A0"/>
              </a:solidFill>
            </a:endParaRPr>
          </a:p>
        </p:txBody>
      </p:sp>
    </p:spTree>
    <p:extLst>
      <p:ext uri="{BB962C8B-B14F-4D97-AF65-F5344CB8AC3E}">
        <p14:creationId xmlns:p14="http://schemas.microsoft.com/office/powerpoint/2010/main" val="137898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16" name="TextBox 3">
            <a:extLst>
              <a:ext uri="{FF2B5EF4-FFF2-40B4-BE49-F238E27FC236}">
                <a16:creationId xmlns:a16="http://schemas.microsoft.com/office/drawing/2014/main" id="{566F6869-5700-C458-BD9B-2A2B8CADAA5A}"/>
              </a:ext>
            </a:extLst>
          </p:cNvPr>
          <p:cNvSpPr txBox="1"/>
          <p:nvPr/>
        </p:nvSpPr>
        <p:spPr>
          <a:xfrm>
            <a:off x="3653406" y="1856366"/>
            <a:ext cx="8378936" cy="3477875"/>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solidFill>
                  <a:srgbClr val="FF0000"/>
                </a:solidFill>
              </a:rPr>
              <a:t>Selected option for MELODY for easier implementation</a:t>
            </a:r>
          </a:p>
          <a:p>
            <a:pPr marL="285750" indent="-285750" algn="just">
              <a:buFont typeface="Arial" panose="020B0604020202020204" pitchFamily="34" charset="0"/>
              <a:buChar char="•"/>
            </a:pPr>
            <a:r>
              <a:rPr lang="en-US" sz="2000" dirty="0"/>
              <a:t>An extended target is rotated on the horizontal plane with respect to the center of the gaussian beam</a:t>
            </a:r>
          </a:p>
          <a:p>
            <a:pPr marL="285750" indent="-285750" algn="just">
              <a:buFont typeface="Arial" panose="020B0604020202020204" pitchFamily="34" charset="0"/>
              <a:buChar char="•"/>
            </a:pPr>
            <a:r>
              <a:rPr lang="en-US" sz="2000" dirty="0"/>
              <a:t>Optimize the pion range in material for maximum surface muons production. The width of the target is function of the angle and the effective length of interaction</a:t>
            </a:r>
          </a:p>
          <a:p>
            <a:pPr marL="742950" lvl="1" indent="-285750" algn="just">
              <a:buFont typeface="Arial" panose="020B0604020202020204" pitchFamily="34" charset="0"/>
              <a:buChar char="•"/>
            </a:pPr>
            <a:r>
              <a:rPr lang="en-US" altLang="zh-CN" sz="2000" dirty="0"/>
              <a:t>W = Effective length of interaction · sin(</a:t>
            </a:r>
            <a:r>
              <a:rPr lang="el-GR" altLang="zh-CN" sz="2000" dirty="0"/>
              <a:t>θ</a:t>
            </a:r>
            <a:r>
              <a:rPr lang="en-US" altLang="zh-CN" sz="2000" dirty="0"/>
              <a:t>)</a:t>
            </a:r>
            <a:r>
              <a:rPr lang="el-GR" altLang="zh-CN" sz="2000" dirty="0"/>
              <a:t> </a:t>
            </a:r>
            <a:endParaRPr lang="en-US" sz="2000" dirty="0">
              <a:solidFill>
                <a:srgbClr val="FF0000"/>
              </a:solidFill>
            </a:endParaRPr>
          </a:p>
          <a:p>
            <a:pPr marL="285750" indent="-285750" algn="just">
              <a:buFont typeface="Arial" panose="020B0604020202020204" pitchFamily="34" charset="0"/>
              <a:buChar char="•"/>
            </a:pPr>
            <a:r>
              <a:rPr lang="en-US" sz="2000" dirty="0"/>
              <a:t>Extra surface muons from the extended sides for small lengths of effective interaction (eff. intL)</a:t>
            </a:r>
          </a:p>
          <a:p>
            <a:pPr marL="285750" indent="-285750" algn="just">
              <a:buFont typeface="Arial" panose="020B0604020202020204" pitchFamily="34" charset="0"/>
              <a:buChar char="•"/>
            </a:pPr>
            <a:r>
              <a:rPr lang="en-US" sz="2000" dirty="0"/>
              <a:t>Lower rotation angles below 10 deg. have better results (from our studies and PSI’s ones)  </a:t>
            </a:r>
          </a:p>
        </p:txBody>
      </p:sp>
      <p:sp>
        <p:nvSpPr>
          <p:cNvPr id="17" name="文本框 135">
            <a:extLst>
              <a:ext uri="{FF2B5EF4-FFF2-40B4-BE49-F238E27FC236}">
                <a16:creationId xmlns:a16="http://schemas.microsoft.com/office/drawing/2014/main" id="{3B042547-A743-303A-9F80-C3F5E8A8C279}"/>
              </a:ext>
            </a:extLst>
          </p:cNvPr>
          <p:cNvSpPr txBox="1"/>
          <p:nvPr/>
        </p:nvSpPr>
        <p:spPr>
          <a:xfrm>
            <a:off x="-53452" y="5916713"/>
            <a:ext cx="4629524" cy="369332"/>
          </a:xfrm>
          <a:prstGeom prst="rect">
            <a:avLst/>
          </a:prstGeom>
          <a:noFill/>
        </p:spPr>
        <p:txBody>
          <a:bodyPr wrap="square" rtlCol="0">
            <a:spAutoFit/>
          </a:bodyPr>
          <a:lstStyle/>
          <a:p>
            <a:pPr algn="ctr"/>
            <a:r>
              <a:rPr lang="en-US" altLang="zh-CN" dirty="0">
                <a:latin typeface="Comic Sans MS" panose="030F0702030302020204" pitchFamily="66" charset="0"/>
              </a:rPr>
              <a:t>W = Length of interaction · sin(</a:t>
            </a:r>
            <a:r>
              <a:rPr lang="el-GR" altLang="zh-CN" dirty="0">
                <a:latin typeface="Comic Sans MS" panose="030F0702030302020204" pitchFamily="66" charset="0"/>
              </a:rPr>
              <a:t>θ</a:t>
            </a:r>
            <a:r>
              <a:rPr lang="en-US" altLang="zh-CN" dirty="0">
                <a:latin typeface="Comic Sans MS" panose="030F0702030302020204" pitchFamily="66" charset="0"/>
              </a:rPr>
              <a:t>)</a:t>
            </a:r>
            <a:r>
              <a:rPr lang="el-GR" altLang="zh-CN" dirty="0">
                <a:latin typeface="Comic Sans MS" panose="030F0702030302020204" pitchFamily="66" charset="0"/>
              </a:rPr>
              <a:t> </a:t>
            </a:r>
            <a:endParaRPr lang="en-US" altLang="zh-CN" dirty="0">
              <a:latin typeface="Comic Sans MS" panose="030F0702030302020204" pitchFamily="66" charset="0"/>
            </a:endParaRPr>
          </a:p>
        </p:txBody>
      </p:sp>
      <p:grpSp>
        <p:nvGrpSpPr>
          <p:cNvPr id="18" name="组合 26">
            <a:extLst>
              <a:ext uri="{FF2B5EF4-FFF2-40B4-BE49-F238E27FC236}">
                <a16:creationId xmlns:a16="http://schemas.microsoft.com/office/drawing/2014/main" id="{5A630216-8589-70AA-DF3D-D4197B3A6F27}"/>
              </a:ext>
            </a:extLst>
          </p:cNvPr>
          <p:cNvGrpSpPr/>
          <p:nvPr/>
        </p:nvGrpSpPr>
        <p:grpSpPr>
          <a:xfrm>
            <a:off x="1317072" y="1418817"/>
            <a:ext cx="1783347" cy="4349482"/>
            <a:chOff x="6369164" y="-7749"/>
            <a:chExt cx="2623668" cy="5913197"/>
          </a:xfrm>
          <a:effectLst>
            <a:outerShdw blurRad="1270000" dist="50800" dir="5400000" algn="ctr" rotWithShape="0">
              <a:srgbClr val="000000">
                <a:alpha val="43137"/>
              </a:srgbClr>
            </a:outerShdw>
          </a:effectLst>
        </p:grpSpPr>
        <p:sp>
          <p:nvSpPr>
            <p:cNvPr id="19" name="立方体 75">
              <a:extLst>
                <a:ext uri="{FF2B5EF4-FFF2-40B4-BE49-F238E27FC236}">
                  <a16:creationId xmlns:a16="http://schemas.microsoft.com/office/drawing/2014/main" id="{B34599B6-B15C-3F76-94DB-C4374B5B4211}"/>
                </a:ext>
              </a:extLst>
            </p:cNvPr>
            <p:cNvSpPr>
              <a:spLocks noChangeAspect="1"/>
            </p:cNvSpPr>
            <p:nvPr/>
          </p:nvSpPr>
          <p:spPr>
            <a:xfrm flipH="1">
              <a:off x="6369164" y="303678"/>
              <a:ext cx="1897641" cy="5400000"/>
            </a:xfrm>
            <a:prstGeom prst="cube">
              <a:avLst>
                <a:gd name="adj" fmla="val 82861"/>
              </a:avLst>
            </a:prstGeom>
            <a:solidFill>
              <a:srgbClr val="00B0F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sp>
          <p:nvSpPr>
            <p:cNvPr id="20" name="椭圆 29">
              <a:extLst>
                <a:ext uri="{FF2B5EF4-FFF2-40B4-BE49-F238E27FC236}">
                  <a16:creationId xmlns:a16="http://schemas.microsoft.com/office/drawing/2014/main" id="{4F83541D-B76A-9681-B731-81CF20314050}"/>
                </a:ext>
              </a:extLst>
            </p:cNvPr>
            <p:cNvSpPr/>
            <p:nvPr/>
          </p:nvSpPr>
          <p:spPr>
            <a:xfrm rot="2795600">
              <a:off x="6965952" y="3215285"/>
              <a:ext cx="973125" cy="232086"/>
            </a:xfrm>
            <a:prstGeom prst="ellipse">
              <a:avLst/>
            </a:prstGeom>
            <a:solidFill>
              <a:srgbClr val="B20000"/>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pitchFamily="66" charset="0"/>
              </a:endParaRPr>
            </a:p>
          </p:txBody>
        </p:sp>
        <p:sp>
          <p:nvSpPr>
            <p:cNvPr id="21" name="矩形 30">
              <a:extLst>
                <a:ext uri="{FF2B5EF4-FFF2-40B4-BE49-F238E27FC236}">
                  <a16:creationId xmlns:a16="http://schemas.microsoft.com/office/drawing/2014/main" id="{679869C3-E479-5821-E5DC-ABA803D5CFCB}"/>
                </a:ext>
              </a:extLst>
            </p:cNvPr>
            <p:cNvSpPr/>
            <p:nvPr/>
          </p:nvSpPr>
          <p:spPr>
            <a:xfrm rot="3608851">
              <a:off x="7059691" y="3437538"/>
              <a:ext cx="852894" cy="176448"/>
            </a:xfrm>
            <a:prstGeom prst="rect">
              <a:avLst/>
            </a:prstGeom>
            <a:solidFill>
              <a:srgbClr val="B20000"/>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pitchFamily="66" charset="0"/>
              </a:endParaRPr>
            </a:p>
          </p:txBody>
        </p:sp>
        <p:sp>
          <p:nvSpPr>
            <p:cNvPr id="22" name="矩形 91">
              <a:extLst>
                <a:ext uri="{FF2B5EF4-FFF2-40B4-BE49-F238E27FC236}">
                  <a16:creationId xmlns:a16="http://schemas.microsoft.com/office/drawing/2014/main" id="{63296F50-DD2E-8066-4866-06E415C56513}"/>
                </a:ext>
              </a:extLst>
            </p:cNvPr>
            <p:cNvSpPr/>
            <p:nvPr/>
          </p:nvSpPr>
          <p:spPr>
            <a:xfrm rot="3576287">
              <a:off x="7536956" y="3569291"/>
              <a:ext cx="299132" cy="300952"/>
            </a:xfrm>
            <a:prstGeom prst="rect">
              <a:avLst/>
            </a:prstGeom>
            <a:solidFill>
              <a:srgbClr val="B20000"/>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pitchFamily="66" charset="0"/>
              </a:endParaRPr>
            </a:p>
          </p:txBody>
        </p:sp>
        <p:sp>
          <p:nvSpPr>
            <p:cNvPr id="23" name="椭圆 58">
              <a:extLst>
                <a:ext uri="{FF2B5EF4-FFF2-40B4-BE49-F238E27FC236}">
                  <a16:creationId xmlns:a16="http://schemas.microsoft.com/office/drawing/2014/main" id="{E333A202-78E2-818E-8F01-7A7B42CEA2FA}"/>
                </a:ext>
              </a:extLst>
            </p:cNvPr>
            <p:cNvSpPr>
              <a:spLocks noChangeAspect="1"/>
            </p:cNvSpPr>
            <p:nvPr/>
          </p:nvSpPr>
          <p:spPr>
            <a:xfrm>
              <a:off x="7596331" y="3696735"/>
              <a:ext cx="324000" cy="324000"/>
            </a:xfrm>
            <a:prstGeom prst="ellipse">
              <a:avLst/>
            </a:prstGeom>
            <a:solidFill>
              <a:srgbClr val="C00000"/>
            </a:solidFill>
            <a:ln w="3175">
              <a:solidFill>
                <a:srgbClr val="C00000"/>
              </a:solid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cxnSp>
          <p:nvCxnSpPr>
            <p:cNvPr id="24" name="直接箭头连接符 115">
              <a:extLst>
                <a:ext uri="{FF2B5EF4-FFF2-40B4-BE49-F238E27FC236}">
                  <a16:creationId xmlns:a16="http://schemas.microsoft.com/office/drawing/2014/main" id="{061EB997-9115-4397-6AB3-00B9A34E5D71}"/>
                </a:ext>
              </a:extLst>
            </p:cNvPr>
            <p:cNvCxnSpPr>
              <a:cxnSpLocks noChangeAspect="1"/>
            </p:cNvCxnSpPr>
            <p:nvPr/>
          </p:nvCxnSpPr>
          <p:spPr>
            <a:xfrm flipH="1" flipV="1">
              <a:off x="6897423" y="125034"/>
              <a:ext cx="1612201" cy="1612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117">
              <a:extLst>
                <a:ext uri="{FF2B5EF4-FFF2-40B4-BE49-F238E27FC236}">
                  <a16:creationId xmlns:a16="http://schemas.microsoft.com/office/drawing/2014/main" id="{E0D1A202-BE34-71A6-C061-47B445E25020}"/>
                </a:ext>
              </a:extLst>
            </p:cNvPr>
            <p:cNvCxnSpPr>
              <a:cxnSpLocks/>
            </p:cNvCxnSpPr>
            <p:nvPr/>
          </p:nvCxnSpPr>
          <p:spPr>
            <a:xfrm>
              <a:off x="8509624" y="1901499"/>
              <a:ext cx="0" cy="3852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118">
              <a:extLst>
                <a:ext uri="{FF2B5EF4-FFF2-40B4-BE49-F238E27FC236}">
                  <a16:creationId xmlns:a16="http://schemas.microsoft.com/office/drawing/2014/main" id="{66EF654A-2A3F-5E6E-3AC4-2A691C1586C3}"/>
                </a:ext>
              </a:extLst>
            </p:cNvPr>
            <p:cNvCxnSpPr/>
            <p:nvPr/>
          </p:nvCxnSpPr>
          <p:spPr>
            <a:xfrm>
              <a:off x="7950836" y="5905448"/>
              <a:ext cx="33355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文本框 122">
              <a:extLst>
                <a:ext uri="{FF2B5EF4-FFF2-40B4-BE49-F238E27FC236}">
                  <a16:creationId xmlns:a16="http://schemas.microsoft.com/office/drawing/2014/main" id="{CB7A0113-3FC6-D18D-C4B6-C582EB5332B5}"/>
                </a:ext>
              </a:extLst>
            </p:cNvPr>
            <p:cNvSpPr txBox="1"/>
            <p:nvPr/>
          </p:nvSpPr>
          <p:spPr>
            <a:xfrm rot="18944228">
              <a:off x="7600349" y="-7749"/>
              <a:ext cx="591620" cy="1380588"/>
            </a:xfrm>
            <a:prstGeom prst="rect">
              <a:avLst/>
            </a:prstGeom>
            <a:noFill/>
          </p:spPr>
          <p:txBody>
            <a:bodyPr vert="eaVert" wrap="none" rtlCol="0">
              <a:spAutoFit/>
            </a:bodyPr>
            <a:lstStyle/>
            <a:p>
              <a:r>
                <a:rPr lang="en-US" altLang="zh-CN" dirty="0">
                  <a:latin typeface="Comic Sans MS" panose="030F0702030302020204" pitchFamily="66" charset="0"/>
                </a:rPr>
                <a:t>L = 24 cm</a:t>
              </a:r>
              <a:endParaRPr lang="zh-CN" altLang="en-US" dirty="0">
                <a:latin typeface="Comic Sans MS" panose="030F0702030302020204" pitchFamily="66" charset="0"/>
              </a:endParaRPr>
            </a:p>
          </p:txBody>
        </p:sp>
        <p:sp>
          <p:nvSpPr>
            <p:cNvPr id="28" name="文本框 128">
              <a:extLst>
                <a:ext uri="{FF2B5EF4-FFF2-40B4-BE49-F238E27FC236}">
                  <a16:creationId xmlns:a16="http://schemas.microsoft.com/office/drawing/2014/main" id="{843F2133-E8E9-A40B-9146-B6F9470C30FA}"/>
                </a:ext>
              </a:extLst>
            </p:cNvPr>
            <p:cNvSpPr txBox="1"/>
            <p:nvPr/>
          </p:nvSpPr>
          <p:spPr>
            <a:xfrm>
              <a:off x="8313628" y="3047548"/>
              <a:ext cx="679204" cy="1751901"/>
            </a:xfrm>
            <a:prstGeom prst="rect">
              <a:avLst/>
            </a:prstGeom>
            <a:noFill/>
          </p:spPr>
          <p:txBody>
            <a:bodyPr vert="eaVert" wrap="square" rtlCol="0">
              <a:spAutoFit/>
            </a:bodyPr>
            <a:lstStyle/>
            <a:p>
              <a:r>
                <a:rPr lang="en-US" altLang="zh-CN" dirty="0">
                  <a:latin typeface="Comic Sans MS" panose="030F0702030302020204" pitchFamily="66" charset="0"/>
                </a:rPr>
                <a:t>H = 24 cm</a:t>
              </a:r>
              <a:endParaRPr lang="zh-CN" altLang="en-US" dirty="0">
                <a:latin typeface="Comic Sans MS" panose="030F0702030302020204" pitchFamily="66" charset="0"/>
              </a:endParaRPr>
            </a:p>
          </p:txBody>
        </p:sp>
      </p:grpSp>
      <p:cxnSp>
        <p:nvCxnSpPr>
          <p:cNvPr id="29" name="直接连接符 28"/>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10</a:t>
            </a:r>
            <a:endParaRPr lang="zh-CN" altLang="en-US" b="1" i="1" dirty="0">
              <a:solidFill>
                <a:srgbClr val="7030A0"/>
              </a:solidFill>
            </a:endParaRPr>
          </a:p>
        </p:txBody>
      </p:sp>
    </p:spTree>
    <p:extLst>
      <p:ext uri="{BB962C8B-B14F-4D97-AF65-F5344CB8AC3E}">
        <p14:creationId xmlns:p14="http://schemas.microsoft.com/office/powerpoint/2010/main" val="237470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1" name="Title 1">
            <a:extLst>
              <a:ext uri="{FF2B5EF4-FFF2-40B4-BE49-F238E27FC236}">
                <a16:creationId xmlns:a16="http://schemas.microsoft.com/office/drawing/2014/main" id="{27B57307-A36A-7DB8-B3CD-3D697C505D69}"/>
              </a:ext>
            </a:extLst>
          </p:cNvPr>
          <p:cNvSpPr txBox="1">
            <a:spLocks/>
          </p:cNvSpPr>
          <p:nvPr/>
        </p:nvSpPr>
        <p:spPr>
          <a:xfrm>
            <a:off x="373435" y="846544"/>
            <a:ext cx="11435560" cy="937330"/>
          </a:xfrm>
          <a:prstGeom prst="rect">
            <a:avLst/>
          </a:prstGeom>
        </p:spPr>
        <p:txBody>
          <a:bodyPr vert="horz" lIns="91440" tIns="45720" rIns="91440" bIns="45720" rtlCol="0" anchor="ctr">
            <a:noAutofit/>
          </a:bodyPr>
          <a:lstStyle>
            <a:lvl1pPr algn="ctr" defTabSz="457178" rtl="0" eaLnBrk="1" latinLnBrk="0" hangingPunct="1">
              <a:spcBef>
                <a:spcPct val="0"/>
              </a:spcBef>
              <a:buNone/>
              <a:defRPr sz="4400" kern="1200">
                <a:solidFill>
                  <a:schemeClr val="tx1"/>
                </a:solidFill>
                <a:latin typeface="+mj-lt"/>
                <a:ea typeface="+mj-ea"/>
                <a:cs typeface="+mj-cs"/>
              </a:defRPr>
            </a:lvl1pPr>
          </a:lstStyle>
          <a:p>
            <a:pPr algn="just"/>
            <a:r>
              <a:rPr lang="en-US" sz="2000" dirty="0">
                <a:solidFill>
                  <a:srgbClr val="FF0000"/>
                </a:solidFill>
                <a:latin typeface="+mn-lt"/>
              </a:rPr>
              <a:t>Graphite:</a:t>
            </a:r>
            <a:r>
              <a:rPr lang="en-US" sz="2000" dirty="0">
                <a:latin typeface="+mn-lt"/>
              </a:rPr>
              <a:t> surface muon rates as function of the eff. intLs and the rotation angles of the target within the 6% stat. error of AI analysis @ 5000 </a:t>
            </a:r>
            <a:r>
              <a:rPr lang="el-GR" sz="2000" dirty="0">
                <a:latin typeface="+mn-lt"/>
              </a:rPr>
              <a:t>π</a:t>
            </a:r>
            <a:r>
              <a:rPr lang="en-US" sz="2000" dirty="0">
                <a:latin typeface="+mn-lt"/>
              </a:rPr>
              <a:t> mm mrad</a:t>
            </a:r>
          </a:p>
        </p:txBody>
      </p:sp>
      <p:grpSp>
        <p:nvGrpSpPr>
          <p:cNvPr id="33" name="组合 32"/>
          <p:cNvGrpSpPr/>
          <p:nvPr/>
        </p:nvGrpSpPr>
        <p:grpSpPr>
          <a:xfrm>
            <a:off x="88084" y="2347876"/>
            <a:ext cx="3854742" cy="3054635"/>
            <a:chOff x="60369" y="1326127"/>
            <a:chExt cx="6267980" cy="4853943"/>
          </a:xfrm>
        </p:grpSpPr>
        <p:pic>
          <p:nvPicPr>
            <p:cNvPr id="34" name="Picture 7">
              <a:extLst>
                <a:ext uri="{FF2B5EF4-FFF2-40B4-BE49-F238E27FC236}">
                  <a16:creationId xmlns:a16="http://schemas.microsoft.com/office/drawing/2014/main" id="{07FBB24E-25C5-9F02-FFE1-3201E65BD890}"/>
                </a:ext>
              </a:extLst>
            </p:cNvPr>
            <p:cNvPicPr>
              <a:picLocks noChangeAspect="1"/>
            </p:cNvPicPr>
            <p:nvPr/>
          </p:nvPicPr>
          <p:blipFill>
            <a:blip r:embed="rId2"/>
            <a:stretch>
              <a:fillRect/>
            </a:stretch>
          </p:blipFill>
          <p:spPr>
            <a:xfrm>
              <a:off x="379719" y="1381676"/>
              <a:ext cx="5948630" cy="4455285"/>
            </a:xfrm>
            <a:prstGeom prst="rect">
              <a:avLst/>
            </a:prstGeom>
            <a:effectLst>
              <a:outerShdw blurRad="1270000" dist="50800" dir="5400000" algn="ctr" rotWithShape="0">
                <a:srgbClr val="000000">
                  <a:alpha val="43137"/>
                </a:srgbClr>
              </a:outerShdw>
            </a:effectLst>
          </p:spPr>
        </p:pic>
        <p:sp>
          <p:nvSpPr>
            <p:cNvPr id="35" name="TextBox 15">
              <a:extLst>
                <a:ext uri="{FF2B5EF4-FFF2-40B4-BE49-F238E27FC236}">
                  <a16:creationId xmlns:a16="http://schemas.microsoft.com/office/drawing/2014/main" id="{92E0E3A6-4330-D8AD-3077-AA484D85DEF4}"/>
                </a:ext>
              </a:extLst>
            </p:cNvPr>
            <p:cNvSpPr txBox="1"/>
            <p:nvPr/>
          </p:nvSpPr>
          <p:spPr>
            <a:xfrm rot="16200000">
              <a:off x="-403178" y="3615547"/>
              <a:ext cx="1234872" cy="307777"/>
            </a:xfrm>
            <a:prstGeom prst="rect">
              <a:avLst/>
            </a:prstGeom>
            <a:solidFill>
              <a:schemeClr val="bg1"/>
            </a:solidFill>
          </p:spPr>
          <p:txBody>
            <a:bodyPr wrap="square" rtlCol="0">
              <a:spAutoFit/>
            </a:bodyPr>
            <a:lstStyle/>
            <a:p>
              <a:pPr algn="l"/>
              <a:r>
                <a:rPr lang="en-US" sz="1400" dirty="0"/>
                <a:t>eff. intL, cm</a:t>
              </a:r>
              <a:endParaRPr lang="en-US" dirty="0"/>
            </a:p>
          </p:txBody>
        </p:sp>
        <p:sp>
          <p:nvSpPr>
            <p:cNvPr id="36" name="TextBox 16">
              <a:extLst>
                <a:ext uri="{FF2B5EF4-FFF2-40B4-BE49-F238E27FC236}">
                  <a16:creationId xmlns:a16="http://schemas.microsoft.com/office/drawing/2014/main" id="{29E62504-F67F-FBFC-F6DE-A20047916AC6}"/>
                </a:ext>
              </a:extLst>
            </p:cNvPr>
            <p:cNvSpPr txBox="1"/>
            <p:nvPr/>
          </p:nvSpPr>
          <p:spPr>
            <a:xfrm>
              <a:off x="2373729" y="5872293"/>
              <a:ext cx="1311578" cy="307777"/>
            </a:xfrm>
            <a:prstGeom prst="rect">
              <a:avLst/>
            </a:prstGeom>
            <a:solidFill>
              <a:schemeClr val="bg1"/>
            </a:solidFill>
          </p:spPr>
          <p:txBody>
            <a:bodyPr wrap="none" rtlCol="0">
              <a:spAutoFit/>
            </a:bodyPr>
            <a:lstStyle/>
            <a:p>
              <a:pPr algn="l"/>
              <a:r>
                <a:rPr lang="en-US" sz="1400" dirty="0"/>
                <a:t>rotation, deg.</a:t>
              </a:r>
              <a:endParaRPr lang="en-US" dirty="0"/>
            </a:p>
          </p:txBody>
        </p:sp>
        <p:sp>
          <p:nvSpPr>
            <p:cNvPr id="37" name="TextBox 17">
              <a:extLst>
                <a:ext uri="{FF2B5EF4-FFF2-40B4-BE49-F238E27FC236}">
                  <a16:creationId xmlns:a16="http://schemas.microsoft.com/office/drawing/2014/main" id="{08F28CD0-5E7B-1CB4-1C41-5BE95FEFD254}"/>
                </a:ext>
              </a:extLst>
            </p:cNvPr>
            <p:cNvSpPr txBox="1"/>
            <p:nvPr/>
          </p:nvSpPr>
          <p:spPr>
            <a:xfrm>
              <a:off x="4041850" y="1326127"/>
              <a:ext cx="1758815" cy="523220"/>
            </a:xfrm>
            <a:prstGeom prst="rect">
              <a:avLst/>
            </a:prstGeom>
            <a:solidFill>
              <a:schemeClr val="bg1"/>
            </a:solidFill>
          </p:spPr>
          <p:txBody>
            <a:bodyPr wrap="none" rtlCol="0">
              <a:spAutoFit/>
            </a:bodyPr>
            <a:lstStyle/>
            <a:p>
              <a:pPr algn="l"/>
              <a:r>
                <a:rPr lang="en-US" sz="1400" dirty="0"/>
                <a:t>Palette in 10</a:t>
              </a:r>
              <a:r>
                <a:rPr lang="en-US" sz="1400" baseline="30000" dirty="0"/>
                <a:t>6</a:t>
              </a:r>
              <a:r>
                <a:rPr lang="en-US" sz="1400" dirty="0"/>
                <a:t> </a:t>
              </a:r>
            </a:p>
            <a:p>
              <a:pPr algn="l"/>
              <a:r>
                <a:rPr lang="en-US" sz="1400" dirty="0"/>
                <a:t>surface muons/sec</a:t>
              </a:r>
              <a:endParaRPr lang="en-US" sz="1400" baseline="30000" dirty="0"/>
            </a:p>
          </p:txBody>
        </p:sp>
        <p:sp>
          <p:nvSpPr>
            <p:cNvPr id="38" name="TextBox 43">
              <a:extLst>
                <a:ext uri="{FF2B5EF4-FFF2-40B4-BE49-F238E27FC236}">
                  <a16:creationId xmlns:a16="http://schemas.microsoft.com/office/drawing/2014/main" id="{4228DA2E-D8EE-B00B-3591-ACE5981F7CD0}"/>
                </a:ext>
              </a:extLst>
            </p:cNvPr>
            <p:cNvSpPr txBox="1"/>
            <p:nvPr/>
          </p:nvSpPr>
          <p:spPr>
            <a:xfrm>
              <a:off x="778427" y="1465314"/>
              <a:ext cx="1189749" cy="369332"/>
            </a:xfrm>
            <a:prstGeom prst="rect">
              <a:avLst/>
            </a:prstGeom>
            <a:solidFill>
              <a:schemeClr val="bg1"/>
            </a:solidFill>
          </p:spPr>
          <p:txBody>
            <a:bodyPr wrap="none" rtlCol="0">
              <a:spAutoFit/>
            </a:bodyPr>
            <a:lstStyle/>
            <a:p>
              <a:pPr algn="l"/>
              <a:r>
                <a:rPr lang="en-US" dirty="0"/>
                <a:t>AI result</a:t>
              </a:r>
            </a:p>
          </p:txBody>
        </p:sp>
      </p:grpSp>
      <p:sp>
        <p:nvSpPr>
          <p:cNvPr id="39" name="TextBox 4">
            <a:extLst>
              <a:ext uri="{FF2B5EF4-FFF2-40B4-BE49-F238E27FC236}">
                <a16:creationId xmlns:a16="http://schemas.microsoft.com/office/drawing/2014/main" id="{05902525-B952-E090-EA08-04F124A51CBF}"/>
              </a:ext>
            </a:extLst>
          </p:cNvPr>
          <p:cNvSpPr txBox="1"/>
          <p:nvPr/>
        </p:nvSpPr>
        <p:spPr>
          <a:xfrm>
            <a:off x="7849174" y="2038390"/>
            <a:ext cx="4197418"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Each contour represents the surface muon rates within the 6% stat. error, from best rates to worse ones</a:t>
            </a:r>
          </a:p>
          <a:p>
            <a:pPr marL="285750" indent="-285750" algn="just">
              <a:buFont typeface="Arial" panose="020B0604020202020204" pitchFamily="34" charset="0"/>
              <a:buChar char="•"/>
            </a:pPr>
            <a:r>
              <a:rPr lang="en-US" sz="2000" dirty="0"/>
              <a:t>Within the stat. error of the AI analysis, there are many parameters for the rotated target to be chosen</a:t>
            </a:r>
          </a:p>
          <a:p>
            <a:pPr algn="just"/>
            <a:r>
              <a:rPr lang="en-US" altLang="zh-CN" sz="2000" dirty="0"/>
              <a:t>The best parameters are:</a:t>
            </a:r>
          </a:p>
          <a:p>
            <a:pPr marL="285750" indent="-285750" algn="just">
              <a:buFont typeface="Arial" panose="020B0604020202020204" pitchFamily="34" charset="0"/>
              <a:buChar char="•"/>
            </a:pPr>
            <a:r>
              <a:rPr lang="en-US" altLang="zh-CN" sz="2000" dirty="0"/>
              <a:t>lengthier interactions, eff. </a:t>
            </a:r>
            <a:r>
              <a:rPr lang="en-US" altLang="zh-CN" sz="2000" dirty="0" err="1"/>
              <a:t>intL</a:t>
            </a:r>
            <a:r>
              <a:rPr lang="en-US" altLang="zh-CN" sz="2000" dirty="0"/>
              <a:t> &gt; 6 cm </a:t>
            </a:r>
          </a:p>
          <a:p>
            <a:pPr marL="285750" indent="-285750" algn="just">
              <a:buFont typeface="Arial" panose="020B0604020202020204" pitchFamily="34" charset="0"/>
              <a:buChar char="•"/>
            </a:pPr>
            <a:r>
              <a:rPr lang="en-US" altLang="zh-CN" sz="2000" dirty="0"/>
              <a:t>Smaller angles, rotation ≤ 10.5 deg.</a:t>
            </a:r>
          </a:p>
          <a:p>
            <a:pPr marL="285750" indent="-285750" algn="just">
              <a:buFont typeface="Arial" panose="020B0604020202020204" pitchFamily="34" charset="0"/>
              <a:buChar char="•"/>
            </a:pPr>
            <a:endParaRPr lang="en-US" sz="2000" dirty="0">
              <a:highlight>
                <a:srgbClr val="FFFF00"/>
              </a:highlight>
            </a:endParaRPr>
          </a:p>
        </p:txBody>
      </p:sp>
      <p:grpSp>
        <p:nvGrpSpPr>
          <p:cNvPr id="41" name="组合 40"/>
          <p:cNvGrpSpPr/>
          <p:nvPr/>
        </p:nvGrpSpPr>
        <p:grpSpPr>
          <a:xfrm>
            <a:off x="3733023" y="2234590"/>
            <a:ext cx="4006251" cy="2973899"/>
            <a:chOff x="168841" y="1124540"/>
            <a:chExt cx="6027445" cy="4693618"/>
          </a:xfrm>
        </p:grpSpPr>
        <p:pic>
          <p:nvPicPr>
            <p:cNvPr id="42" name="Picture 4">
              <a:extLst>
                <a:ext uri="{FF2B5EF4-FFF2-40B4-BE49-F238E27FC236}">
                  <a16:creationId xmlns:a16="http://schemas.microsoft.com/office/drawing/2014/main" id="{6184D4FE-B7D4-DDB7-6525-971FE96DD29F}"/>
                </a:ext>
              </a:extLst>
            </p:cNvPr>
            <p:cNvPicPr>
              <a:picLocks noChangeAspect="1"/>
            </p:cNvPicPr>
            <p:nvPr/>
          </p:nvPicPr>
          <p:blipFill>
            <a:blip r:embed="rId3"/>
            <a:stretch>
              <a:fillRect/>
            </a:stretch>
          </p:blipFill>
          <p:spPr>
            <a:xfrm>
              <a:off x="563167" y="1303336"/>
              <a:ext cx="5633119" cy="4432008"/>
            </a:xfrm>
            <a:prstGeom prst="rect">
              <a:avLst/>
            </a:prstGeom>
            <a:effectLst>
              <a:outerShdw blurRad="1270000" dist="50800" dir="5400000" algn="ctr" rotWithShape="0">
                <a:srgbClr val="000000">
                  <a:alpha val="43137"/>
                </a:srgbClr>
              </a:outerShdw>
            </a:effectLst>
          </p:spPr>
        </p:pic>
        <p:sp>
          <p:nvSpPr>
            <p:cNvPr id="43" name="TextBox 6">
              <a:extLst>
                <a:ext uri="{FF2B5EF4-FFF2-40B4-BE49-F238E27FC236}">
                  <a16:creationId xmlns:a16="http://schemas.microsoft.com/office/drawing/2014/main" id="{3887C167-28D0-02FC-0658-6EEE388F42E0}"/>
                </a:ext>
              </a:extLst>
            </p:cNvPr>
            <p:cNvSpPr txBox="1"/>
            <p:nvPr/>
          </p:nvSpPr>
          <p:spPr>
            <a:xfrm rot="16200000">
              <a:off x="-291869" y="3452722"/>
              <a:ext cx="1229198" cy="307777"/>
            </a:xfrm>
            <a:prstGeom prst="rect">
              <a:avLst/>
            </a:prstGeom>
            <a:solidFill>
              <a:schemeClr val="bg1"/>
            </a:solidFill>
          </p:spPr>
          <p:txBody>
            <a:bodyPr wrap="square" rtlCol="0">
              <a:spAutoFit/>
            </a:bodyPr>
            <a:lstStyle/>
            <a:p>
              <a:pPr algn="l"/>
              <a:r>
                <a:rPr lang="en-US" sz="1400" dirty="0"/>
                <a:t>eff. intL, cm</a:t>
              </a:r>
              <a:endParaRPr lang="en-US" dirty="0"/>
            </a:p>
          </p:txBody>
        </p:sp>
        <p:sp>
          <p:nvSpPr>
            <p:cNvPr id="44" name="TextBox 7">
              <a:extLst>
                <a:ext uri="{FF2B5EF4-FFF2-40B4-BE49-F238E27FC236}">
                  <a16:creationId xmlns:a16="http://schemas.microsoft.com/office/drawing/2014/main" id="{B99B328F-777E-8294-2C6A-813011CD1378}"/>
                </a:ext>
              </a:extLst>
            </p:cNvPr>
            <p:cNvSpPr txBox="1"/>
            <p:nvPr/>
          </p:nvSpPr>
          <p:spPr>
            <a:xfrm>
              <a:off x="2338616" y="5510381"/>
              <a:ext cx="1311578" cy="307777"/>
            </a:xfrm>
            <a:prstGeom prst="rect">
              <a:avLst/>
            </a:prstGeom>
            <a:solidFill>
              <a:schemeClr val="bg1"/>
            </a:solidFill>
          </p:spPr>
          <p:txBody>
            <a:bodyPr wrap="none" rtlCol="0">
              <a:spAutoFit/>
            </a:bodyPr>
            <a:lstStyle/>
            <a:p>
              <a:pPr algn="l"/>
              <a:r>
                <a:rPr lang="en-US" sz="1400" dirty="0"/>
                <a:t>rotation, deg.</a:t>
              </a:r>
              <a:endParaRPr lang="en-US" dirty="0"/>
            </a:p>
          </p:txBody>
        </p:sp>
        <p:sp>
          <p:nvSpPr>
            <p:cNvPr id="45" name="TextBox 8">
              <a:extLst>
                <a:ext uri="{FF2B5EF4-FFF2-40B4-BE49-F238E27FC236}">
                  <a16:creationId xmlns:a16="http://schemas.microsoft.com/office/drawing/2014/main" id="{9A524614-4D32-5CD6-C661-ECEE89E82F63}"/>
                </a:ext>
              </a:extLst>
            </p:cNvPr>
            <p:cNvSpPr txBox="1"/>
            <p:nvPr/>
          </p:nvSpPr>
          <p:spPr>
            <a:xfrm>
              <a:off x="4260284" y="1124540"/>
              <a:ext cx="1034257" cy="523220"/>
            </a:xfrm>
            <a:prstGeom prst="rect">
              <a:avLst/>
            </a:prstGeom>
            <a:solidFill>
              <a:schemeClr val="bg1"/>
            </a:solidFill>
          </p:spPr>
          <p:txBody>
            <a:bodyPr wrap="none" rtlCol="0">
              <a:spAutoFit/>
            </a:bodyPr>
            <a:lstStyle/>
            <a:p>
              <a:pPr algn="l"/>
              <a:r>
                <a:rPr lang="en-US" sz="1400" dirty="0"/>
                <a:t>Palette in </a:t>
              </a:r>
            </a:p>
            <a:p>
              <a:pPr algn="l"/>
              <a:r>
                <a:rPr lang="en-US" sz="1400" dirty="0"/>
                <a:t>width, cm</a:t>
              </a:r>
            </a:p>
          </p:txBody>
        </p:sp>
        <p:sp>
          <p:nvSpPr>
            <p:cNvPr id="46" name="TextBox 9">
              <a:extLst>
                <a:ext uri="{FF2B5EF4-FFF2-40B4-BE49-F238E27FC236}">
                  <a16:creationId xmlns:a16="http://schemas.microsoft.com/office/drawing/2014/main" id="{6ADD36F1-177E-ED83-FA6B-AD3D2CBA81C8}"/>
                </a:ext>
              </a:extLst>
            </p:cNvPr>
            <p:cNvSpPr txBox="1"/>
            <p:nvPr/>
          </p:nvSpPr>
          <p:spPr>
            <a:xfrm>
              <a:off x="2693089" y="2407237"/>
              <a:ext cx="2341690" cy="584775"/>
            </a:xfrm>
            <a:prstGeom prst="rect">
              <a:avLst/>
            </a:prstGeom>
            <a:noFill/>
          </p:spPr>
          <p:txBody>
            <a:bodyPr wrap="square" rtlCol="0">
              <a:spAutoFit/>
            </a:bodyPr>
            <a:lstStyle/>
            <a:p>
              <a:pPr algn="l"/>
              <a:r>
                <a:rPr lang="en-US" sz="1600" dirty="0"/>
                <a:t>Slab widths within the best 6% of rates</a:t>
              </a:r>
            </a:p>
          </p:txBody>
        </p:sp>
        <p:sp>
          <p:nvSpPr>
            <p:cNvPr id="47" name="TextBox 14">
              <a:extLst>
                <a:ext uri="{FF2B5EF4-FFF2-40B4-BE49-F238E27FC236}">
                  <a16:creationId xmlns:a16="http://schemas.microsoft.com/office/drawing/2014/main" id="{9BCD89F3-3B17-5CFF-93CA-17B11EF96364}"/>
                </a:ext>
              </a:extLst>
            </p:cNvPr>
            <p:cNvSpPr txBox="1"/>
            <p:nvPr/>
          </p:nvSpPr>
          <p:spPr>
            <a:xfrm>
              <a:off x="1218859" y="2227694"/>
              <a:ext cx="766557" cy="338554"/>
            </a:xfrm>
            <a:prstGeom prst="rect">
              <a:avLst/>
            </a:prstGeom>
            <a:noFill/>
          </p:spPr>
          <p:txBody>
            <a:bodyPr wrap="none" rtlCol="0">
              <a:spAutoFit/>
            </a:bodyPr>
            <a:lstStyle/>
            <a:p>
              <a:pPr algn="l"/>
              <a:r>
                <a:rPr lang="en-US" sz="1600" dirty="0">
                  <a:solidFill>
                    <a:srgbClr val="FF0000"/>
                  </a:solidFill>
                </a:rPr>
                <a:t>(4,20)</a:t>
              </a:r>
            </a:p>
          </p:txBody>
        </p:sp>
        <p:sp>
          <p:nvSpPr>
            <p:cNvPr id="48" name="TextBox 15">
              <a:extLst>
                <a:ext uri="{FF2B5EF4-FFF2-40B4-BE49-F238E27FC236}">
                  <a16:creationId xmlns:a16="http://schemas.microsoft.com/office/drawing/2014/main" id="{94200867-218A-7CC4-D531-1E3B1D0FCA8F}"/>
                </a:ext>
              </a:extLst>
            </p:cNvPr>
            <p:cNvSpPr txBox="1"/>
            <p:nvPr/>
          </p:nvSpPr>
          <p:spPr>
            <a:xfrm>
              <a:off x="1448891" y="2058106"/>
              <a:ext cx="306494" cy="369332"/>
            </a:xfrm>
            <a:prstGeom prst="rect">
              <a:avLst/>
            </a:prstGeom>
            <a:noFill/>
          </p:spPr>
          <p:txBody>
            <a:bodyPr wrap="square" rtlCol="0">
              <a:spAutoFit/>
            </a:bodyPr>
            <a:lstStyle/>
            <a:p>
              <a:pPr algn="l"/>
              <a:r>
                <a:rPr lang="en-US" b="1" dirty="0">
                  <a:solidFill>
                    <a:srgbClr val="FF0000"/>
                  </a:solidFill>
                </a:rPr>
                <a:t>*</a:t>
              </a:r>
            </a:p>
          </p:txBody>
        </p:sp>
        <p:sp>
          <p:nvSpPr>
            <p:cNvPr id="49" name="TextBox 16">
              <a:extLst>
                <a:ext uri="{FF2B5EF4-FFF2-40B4-BE49-F238E27FC236}">
                  <a16:creationId xmlns:a16="http://schemas.microsoft.com/office/drawing/2014/main" id="{7E7F3F03-B550-169C-6992-78F0D03999E8}"/>
                </a:ext>
              </a:extLst>
            </p:cNvPr>
            <p:cNvSpPr txBox="1"/>
            <p:nvPr/>
          </p:nvSpPr>
          <p:spPr>
            <a:xfrm>
              <a:off x="2072066" y="3191923"/>
              <a:ext cx="306494" cy="369332"/>
            </a:xfrm>
            <a:prstGeom prst="rect">
              <a:avLst/>
            </a:prstGeom>
            <a:noFill/>
          </p:spPr>
          <p:txBody>
            <a:bodyPr wrap="square" rtlCol="0">
              <a:spAutoFit/>
            </a:bodyPr>
            <a:lstStyle/>
            <a:p>
              <a:pPr algn="l"/>
              <a:r>
                <a:rPr lang="en-US" b="1" dirty="0"/>
                <a:t>*</a:t>
              </a:r>
            </a:p>
          </p:txBody>
        </p:sp>
        <p:sp>
          <p:nvSpPr>
            <p:cNvPr id="50" name="TextBox 19">
              <a:extLst>
                <a:ext uri="{FF2B5EF4-FFF2-40B4-BE49-F238E27FC236}">
                  <a16:creationId xmlns:a16="http://schemas.microsoft.com/office/drawing/2014/main" id="{A2FCB724-C104-39A0-6EFB-CF9CF14179F4}"/>
                </a:ext>
              </a:extLst>
            </p:cNvPr>
            <p:cNvSpPr txBox="1"/>
            <p:nvPr/>
          </p:nvSpPr>
          <p:spPr>
            <a:xfrm>
              <a:off x="2420214" y="4049251"/>
              <a:ext cx="306494" cy="369332"/>
            </a:xfrm>
            <a:prstGeom prst="rect">
              <a:avLst/>
            </a:prstGeom>
            <a:noFill/>
          </p:spPr>
          <p:txBody>
            <a:bodyPr wrap="square" rtlCol="0">
              <a:spAutoFit/>
            </a:bodyPr>
            <a:lstStyle/>
            <a:p>
              <a:pPr algn="l"/>
              <a:r>
                <a:rPr lang="en-US" b="1" dirty="0">
                  <a:solidFill>
                    <a:srgbClr val="FF0000"/>
                  </a:solidFill>
                </a:rPr>
                <a:t>*</a:t>
              </a:r>
            </a:p>
          </p:txBody>
        </p:sp>
        <p:sp>
          <p:nvSpPr>
            <p:cNvPr id="51" name="TextBox 11">
              <a:extLst>
                <a:ext uri="{FF2B5EF4-FFF2-40B4-BE49-F238E27FC236}">
                  <a16:creationId xmlns:a16="http://schemas.microsoft.com/office/drawing/2014/main" id="{A0CFFA92-8CCA-1877-99BA-392FF1809630}"/>
                </a:ext>
              </a:extLst>
            </p:cNvPr>
            <p:cNvSpPr txBox="1"/>
            <p:nvPr/>
          </p:nvSpPr>
          <p:spPr>
            <a:xfrm>
              <a:off x="1940910" y="3350063"/>
              <a:ext cx="795411" cy="338554"/>
            </a:xfrm>
            <a:prstGeom prst="rect">
              <a:avLst/>
            </a:prstGeom>
            <a:noFill/>
          </p:spPr>
          <p:txBody>
            <a:bodyPr wrap="none" rtlCol="0">
              <a:spAutoFit/>
            </a:bodyPr>
            <a:lstStyle/>
            <a:p>
              <a:pPr algn="l"/>
              <a:r>
                <a:rPr lang="en-US" sz="1600" dirty="0"/>
                <a:t>(6, 14)</a:t>
              </a:r>
            </a:p>
          </p:txBody>
        </p:sp>
        <p:sp>
          <p:nvSpPr>
            <p:cNvPr id="52" name="TextBox 12">
              <a:extLst>
                <a:ext uri="{FF2B5EF4-FFF2-40B4-BE49-F238E27FC236}">
                  <a16:creationId xmlns:a16="http://schemas.microsoft.com/office/drawing/2014/main" id="{72AF1E53-0D9E-4BEC-567D-91A7F66D8887}"/>
                </a:ext>
              </a:extLst>
            </p:cNvPr>
            <p:cNvSpPr txBox="1"/>
            <p:nvPr/>
          </p:nvSpPr>
          <p:spPr>
            <a:xfrm>
              <a:off x="2225725" y="4221209"/>
              <a:ext cx="1023037" cy="338554"/>
            </a:xfrm>
            <a:prstGeom prst="rect">
              <a:avLst/>
            </a:prstGeom>
            <a:noFill/>
          </p:spPr>
          <p:txBody>
            <a:bodyPr wrap="none" rtlCol="0">
              <a:spAutoFit/>
            </a:bodyPr>
            <a:lstStyle/>
            <a:p>
              <a:pPr algn="l"/>
              <a:r>
                <a:rPr lang="en-US" sz="1600" dirty="0">
                  <a:solidFill>
                    <a:srgbClr val="FF0000"/>
                  </a:solidFill>
                </a:rPr>
                <a:t>(7.1, 9.5)</a:t>
              </a:r>
            </a:p>
          </p:txBody>
        </p:sp>
        <p:sp>
          <p:nvSpPr>
            <p:cNvPr id="53" name="TextBox 22">
              <a:extLst>
                <a:ext uri="{FF2B5EF4-FFF2-40B4-BE49-F238E27FC236}">
                  <a16:creationId xmlns:a16="http://schemas.microsoft.com/office/drawing/2014/main" id="{9C189401-CB25-111F-5018-16D7AB0626FA}"/>
                </a:ext>
              </a:extLst>
            </p:cNvPr>
            <p:cNvSpPr txBox="1"/>
            <p:nvPr/>
          </p:nvSpPr>
          <p:spPr>
            <a:xfrm>
              <a:off x="1053175" y="1834349"/>
              <a:ext cx="1611339" cy="338554"/>
            </a:xfrm>
            <a:prstGeom prst="rect">
              <a:avLst/>
            </a:prstGeom>
            <a:noFill/>
          </p:spPr>
          <p:txBody>
            <a:bodyPr wrap="none" rtlCol="0">
              <a:spAutoFit/>
            </a:bodyPr>
            <a:lstStyle/>
            <a:p>
              <a:pPr algn="l"/>
              <a:r>
                <a:rPr lang="en-US" sz="1600" dirty="0">
                  <a:solidFill>
                    <a:srgbClr val="FF0000"/>
                  </a:solidFill>
                </a:rPr>
                <a:t>Width = 1.4 cm</a:t>
              </a:r>
            </a:p>
          </p:txBody>
        </p:sp>
        <p:sp>
          <p:nvSpPr>
            <p:cNvPr id="54" name="TextBox 23">
              <a:extLst>
                <a:ext uri="{FF2B5EF4-FFF2-40B4-BE49-F238E27FC236}">
                  <a16:creationId xmlns:a16="http://schemas.microsoft.com/office/drawing/2014/main" id="{74F1D782-FE26-B6AB-B780-29CFD75CEB81}"/>
                </a:ext>
              </a:extLst>
            </p:cNvPr>
            <p:cNvSpPr txBox="1"/>
            <p:nvPr/>
          </p:nvSpPr>
          <p:spPr>
            <a:xfrm>
              <a:off x="1980392" y="2984505"/>
              <a:ext cx="1736373" cy="338554"/>
            </a:xfrm>
            <a:prstGeom prst="rect">
              <a:avLst/>
            </a:prstGeom>
            <a:noFill/>
          </p:spPr>
          <p:txBody>
            <a:bodyPr wrap="none" rtlCol="0">
              <a:spAutoFit/>
            </a:bodyPr>
            <a:lstStyle/>
            <a:p>
              <a:pPr algn="l"/>
              <a:r>
                <a:rPr lang="en-US" sz="1600" dirty="0"/>
                <a:t>Width = 1.46 cm</a:t>
              </a:r>
            </a:p>
          </p:txBody>
        </p:sp>
        <p:sp>
          <p:nvSpPr>
            <p:cNvPr id="55" name="TextBox 24">
              <a:extLst>
                <a:ext uri="{FF2B5EF4-FFF2-40B4-BE49-F238E27FC236}">
                  <a16:creationId xmlns:a16="http://schemas.microsoft.com/office/drawing/2014/main" id="{BFFD0A09-93AB-8F66-74E6-F660C7256E9A}"/>
                </a:ext>
              </a:extLst>
            </p:cNvPr>
            <p:cNvSpPr txBox="1"/>
            <p:nvPr/>
          </p:nvSpPr>
          <p:spPr>
            <a:xfrm>
              <a:off x="2225725" y="3834995"/>
              <a:ext cx="1704313" cy="338554"/>
            </a:xfrm>
            <a:prstGeom prst="rect">
              <a:avLst/>
            </a:prstGeom>
            <a:noFill/>
          </p:spPr>
          <p:txBody>
            <a:bodyPr wrap="none" rtlCol="0">
              <a:spAutoFit/>
            </a:bodyPr>
            <a:lstStyle/>
            <a:p>
              <a:pPr algn="l"/>
              <a:r>
                <a:rPr lang="en-US" sz="1600" dirty="0">
                  <a:solidFill>
                    <a:srgbClr val="FF0000"/>
                  </a:solidFill>
                </a:rPr>
                <a:t>Width = 1.17 cm</a:t>
              </a:r>
            </a:p>
          </p:txBody>
        </p:sp>
      </p:grpSp>
      <p:cxnSp>
        <p:nvCxnSpPr>
          <p:cNvPr id="56" name="直接连接符 55"/>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11</a:t>
            </a:r>
            <a:endParaRPr lang="zh-CN" altLang="en-US" b="1" i="1" dirty="0">
              <a:solidFill>
                <a:srgbClr val="7030A0"/>
              </a:solidFill>
            </a:endParaRPr>
          </a:p>
        </p:txBody>
      </p:sp>
    </p:spTree>
    <p:extLst>
      <p:ext uri="{BB962C8B-B14F-4D97-AF65-F5344CB8AC3E}">
        <p14:creationId xmlns:p14="http://schemas.microsoft.com/office/powerpoint/2010/main" val="1055870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5" name="Title 1">
            <a:extLst>
              <a:ext uri="{FF2B5EF4-FFF2-40B4-BE49-F238E27FC236}">
                <a16:creationId xmlns:a16="http://schemas.microsoft.com/office/drawing/2014/main" id="{C6C433FA-1DC0-3B32-5024-3B4B607F11AD}"/>
              </a:ext>
            </a:extLst>
          </p:cNvPr>
          <p:cNvSpPr txBox="1">
            <a:spLocks/>
          </p:cNvSpPr>
          <p:nvPr/>
        </p:nvSpPr>
        <p:spPr>
          <a:xfrm>
            <a:off x="463313" y="920676"/>
            <a:ext cx="11346110" cy="81783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r>
              <a:rPr lang="en-US" sz="2000" dirty="0" smtClean="0">
                <a:solidFill>
                  <a:srgbClr val="FF0000"/>
                </a:solidFill>
                <a:latin typeface="+mn-lt"/>
              </a:rPr>
              <a:t>Copper:</a:t>
            </a:r>
            <a:r>
              <a:rPr lang="en-US" sz="2000" dirty="0" smtClean="0">
                <a:latin typeface="+mn-lt"/>
              </a:rPr>
              <a:t> rates as function of the best eff. </a:t>
            </a:r>
            <a:r>
              <a:rPr lang="en-US" sz="2000" dirty="0" err="1" smtClean="0">
                <a:latin typeface="+mn-lt"/>
              </a:rPr>
              <a:t>intL</a:t>
            </a:r>
            <a:r>
              <a:rPr lang="en-US" sz="2000" dirty="0" smtClean="0">
                <a:latin typeface="+mn-lt"/>
              </a:rPr>
              <a:t> and rotation angles of the target within the 5% stat. error of AI analysis (preliminary)</a:t>
            </a:r>
            <a:endParaRPr lang="en-US" sz="2000" dirty="0">
              <a:latin typeface="+mn-lt"/>
            </a:endParaRPr>
          </a:p>
        </p:txBody>
      </p:sp>
      <p:grpSp>
        <p:nvGrpSpPr>
          <p:cNvPr id="7" name="组合 6"/>
          <p:cNvGrpSpPr/>
          <p:nvPr/>
        </p:nvGrpSpPr>
        <p:grpSpPr>
          <a:xfrm>
            <a:off x="258781" y="2541865"/>
            <a:ext cx="5626096" cy="3967176"/>
            <a:chOff x="77968" y="2118321"/>
            <a:chExt cx="5801280" cy="4180996"/>
          </a:xfrm>
        </p:grpSpPr>
        <p:pic>
          <p:nvPicPr>
            <p:cNvPr id="8" name="Picture 33">
              <a:extLst>
                <a:ext uri="{FF2B5EF4-FFF2-40B4-BE49-F238E27FC236}">
                  <a16:creationId xmlns:a16="http://schemas.microsoft.com/office/drawing/2014/main" id="{2F179B2F-C065-6210-3FB8-4603C3DDCB7A}"/>
                </a:ext>
              </a:extLst>
            </p:cNvPr>
            <p:cNvPicPr>
              <a:picLocks noChangeAspect="1"/>
            </p:cNvPicPr>
            <p:nvPr/>
          </p:nvPicPr>
          <p:blipFill rotWithShape="1">
            <a:blip r:embed="rId2"/>
            <a:srcRect/>
            <a:stretch/>
          </p:blipFill>
          <p:spPr>
            <a:xfrm>
              <a:off x="385746" y="2118321"/>
              <a:ext cx="5493502" cy="3896553"/>
            </a:xfrm>
            <a:prstGeom prst="rect">
              <a:avLst/>
            </a:prstGeom>
            <a:effectLst>
              <a:outerShdw blurRad="1270000" dist="50800" dir="5400000" algn="ctr" rotWithShape="0">
                <a:srgbClr val="000000">
                  <a:alpha val="43137"/>
                </a:srgbClr>
              </a:outerShdw>
            </a:effectLst>
          </p:spPr>
        </p:pic>
        <p:sp>
          <p:nvSpPr>
            <p:cNvPr id="9" name="TextBox 5">
              <a:extLst>
                <a:ext uri="{FF2B5EF4-FFF2-40B4-BE49-F238E27FC236}">
                  <a16:creationId xmlns:a16="http://schemas.microsoft.com/office/drawing/2014/main" id="{E907E736-1929-0139-A47C-0DAF66797AAA}"/>
                </a:ext>
              </a:extLst>
            </p:cNvPr>
            <p:cNvSpPr txBox="1"/>
            <p:nvPr/>
          </p:nvSpPr>
          <p:spPr>
            <a:xfrm rot="16200000">
              <a:off x="-381452" y="3697112"/>
              <a:ext cx="1226618" cy="307777"/>
            </a:xfrm>
            <a:prstGeom prst="rect">
              <a:avLst/>
            </a:prstGeom>
            <a:solidFill>
              <a:schemeClr val="bg1"/>
            </a:solidFill>
          </p:spPr>
          <p:txBody>
            <a:bodyPr wrap="none" rtlCol="0">
              <a:spAutoFit/>
            </a:bodyPr>
            <a:lstStyle/>
            <a:p>
              <a:pPr algn="l"/>
              <a:r>
                <a:rPr lang="en-US" sz="1400" dirty="0">
                  <a:latin typeface="Comic Sans MS" panose="030F0702030302020204" pitchFamily="66" charset="0"/>
                </a:rPr>
                <a:t>eff. intL, cm</a:t>
              </a:r>
              <a:endParaRPr lang="en-US" dirty="0">
                <a:latin typeface="Comic Sans MS" panose="030F0702030302020204" pitchFamily="66" charset="0"/>
              </a:endParaRPr>
            </a:p>
          </p:txBody>
        </p:sp>
        <p:sp>
          <p:nvSpPr>
            <p:cNvPr id="10" name="TextBox 6">
              <a:extLst>
                <a:ext uri="{FF2B5EF4-FFF2-40B4-BE49-F238E27FC236}">
                  <a16:creationId xmlns:a16="http://schemas.microsoft.com/office/drawing/2014/main" id="{7BCF0DE1-B6C6-CFA5-BFE4-230383891244}"/>
                </a:ext>
              </a:extLst>
            </p:cNvPr>
            <p:cNvSpPr txBox="1"/>
            <p:nvPr/>
          </p:nvSpPr>
          <p:spPr>
            <a:xfrm>
              <a:off x="2320518" y="5991540"/>
              <a:ext cx="1311578" cy="307777"/>
            </a:xfrm>
            <a:prstGeom prst="rect">
              <a:avLst/>
            </a:prstGeom>
            <a:solidFill>
              <a:schemeClr val="bg1"/>
            </a:solidFill>
          </p:spPr>
          <p:txBody>
            <a:bodyPr wrap="none" rtlCol="0">
              <a:spAutoFit/>
            </a:bodyPr>
            <a:lstStyle/>
            <a:p>
              <a:pPr algn="l"/>
              <a:r>
                <a:rPr lang="en-US" sz="1400" dirty="0">
                  <a:latin typeface="Comic Sans MS" panose="030F0702030302020204" pitchFamily="66" charset="0"/>
                </a:rPr>
                <a:t>rotation, deg.</a:t>
              </a:r>
              <a:endParaRPr lang="en-US" dirty="0">
                <a:latin typeface="Comic Sans MS" panose="030F0702030302020204" pitchFamily="66" charset="0"/>
              </a:endParaRPr>
            </a:p>
          </p:txBody>
        </p:sp>
        <p:sp>
          <p:nvSpPr>
            <p:cNvPr id="11" name="TextBox 7">
              <a:extLst>
                <a:ext uri="{FF2B5EF4-FFF2-40B4-BE49-F238E27FC236}">
                  <a16:creationId xmlns:a16="http://schemas.microsoft.com/office/drawing/2014/main" id="{90CBD583-BBBA-5842-EFC5-80E17A3FDEDA}"/>
                </a:ext>
              </a:extLst>
            </p:cNvPr>
            <p:cNvSpPr txBox="1"/>
            <p:nvPr/>
          </p:nvSpPr>
          <p:spPr>
            <a:xfrm>
              <a:off x="3132497" y="2224858"/>
              <a:ext cx="2112715" cy="523220"/>
            </a:xfrm>
            <a:prstGeom prst="rect">
              <a:avLst/>
            </a:prstGeom>
            <a:solidFill>
              <a:schemeClr val="bg1"/>
            </a:solidFill>
          </p:spPr>
          <p:txBody>
            <a:bodyPr wrap="square" rtlCol="0">
              <a:spAutoFit/>
            </a:bodyPr>
            <a:lstStyle/>
            <a:p>
              <a:pPr algn="l"/>
              <a:r>
                <a:rPr lang="en-US" sz="1400" dirty="0">
                  <a:latin typeface="Comic Sans MS" panose="030F0702030302020204" pitchFamily="66" charset="0"/>
                </a:rPr>
                <a:t>Palette in (10</a:t>
              </a:r>
              <a:r>
                <a:rPr lang="en-US" sz="1400" baseline="30000" dirty="0">
                  <a:latin typeface="Comic Sans MS" panose="030F0702030302020204" pitchFamily="66" charset="0"/>
                </a:rPr>
                <a:t>6</a:t>
              </a:r>
              <a:r>
                <a:rPr lang="en-US" sz="1400" dirty="0">
                  <a:latin typeface="Comic Sans MS" panose="030F0702030302020204" pitchFamily="66" charset="0"/>
                </a:rPr>
                <a:t>) </a:t>
              </a:r>
            </a:p>
            <a:p>
              <a:pPr algn="l"/>
              <a:r>
                <a:rPr lang="en-US" sz="1400" dirty="0">
                  <a:latin typeface="Comic Sans MS" panose="030F0702030302020204" pitchFamily="66" charset="0"/>
                </a:rPr>
                <a:t>surface muons/sec</a:t>
              </a:r>
              <a:endParaRPr lang="en-US" sz="1400" baseline="30000" dirty="0">
                <a:latin typeface="Comic Sans MS" panose="030F0702030302020204" pitchFamily="66" charset="0"/>
              </a:endParaRPr>
            </a:p>
          </p:txBody>
        </p:sp>
        <p:sp>
          <p:nvSpPr>
            <p:cNvPr id="12" name="TextBox 30">
              <a:extLst>
                <a:ext uri="{FF2B5EF4-FFF2-40B4-BE49-F238E27FC236}">
                  <a16:creationId xmlns:a16="http://schemas.microsoft.com/office/drawing/2014/main" id="{005B1B9C-D92C-7434-9746-D422CC3E2388}"/>
                </a:ext>
              </a:extLst>
            </p:cNvPr>
            <p:cNvSpPr txBox="1"/>
            <p:nvPr/>
          </p:nvSpPr>
          <p:spPr>
            <a:xfrm>
              <a:off x="666928" y="2196511"/>
              <a:ext cx="1189749" cy="369332"/>
            </a:xfrm>
            <a:prstGeom prst="rect">
              <a:avLst/>
            </a:prstGeom>
            <a:solidFill>
              <a:schemeClr val="bg1"/>
            </a:solidFill>
          </p:spPr>
          <p:txBody>
            <a:bodyPr wrap="none" rtlCol="0">
              <a:spAutoFit/>
            </a:bodyPr>
            <a:lstStyle/>
            <a:p>
              <a:pPr algn="l"/>
              <a:r>
                <a:rPr lang="en-US" dirty="0"/>
                <a:t>AI result</a:t>
              </a:r>
            </a:p>
          </p:txBody>
        </p:sp>
      </p:grpSp>
      <p:grpSp>
        <p:nvGrpSpPr>
          <p:cNvPr id="13" name="组合 12"/>
          <p:cNvGrpSpPr/>
          <p:nvPr/>
        </p:nvGrpSpPr>
        <p:grpSpPr>
          <a:xfrm>
            <a:off x="5991682" y="2541865"/>
            <a:ext cx="5504859" cy="3967176"/>
            <a:chOff x="5951289" y="2075944"/>
            <a:chExt cx="5854965" cy="4222490"/>
          </a:xfrm>
        </p:grpSpPr>
        <p:pic>
          <p:nvPicPr>
            <p:cNvPr id="14" name="Picture 37">
              <a:extLst>
                <a:ext uri="{FF2B5EF4-FFF2-40B4-BE49-F238E27FC236}">
                  <a16:creationId xmlns:a16="http://schemas.microsoft.com/office/drawing/2014/main" id="{6D8149A4-60F9-6792-81EC-68C6781E5223}"/>
                </a:ext>
              </a:extLst>
            </p:cNvPr>
            <p:cNvPicPr>
              <a:picLocks noChangeAspect="1"/>
            </p:cNvPicPr>
            <p:nvPr/>
          </p:nvPicPr>
          <p:blipFill>
            <a:blip r:embed="rId3"/>
            <a:stretch>
              <a:fillRect/>
            </a:stretch>
          </p:blipFill>
          <p:spPr>
            <a:xfrm>
              <a:off x="6221076" y="2075944"/>
              <a:ext cx="5585178" cy="3920305"/>
            </a:xfrm>
            <a:prstGeom prst="rect">
              <a:avLst/>
            </a:prstGeom>
            <a:effectLst>
              <a:outerShdw blurRad="1270000" dist="50800" dir="5400000" algn="ctr" rotWithShape="0">
                <a:srgbClr val="000000">
                  <a:alpha val="43137"/>
                </a:srgbClr>
              </a:outerShdw>
            </a:effectLst>
          </p:spPr>
        </p:pic>
        <p:sp>
          <p:nvSpPr>
            <p:cNvPr id="15" name="TextBox 20">
              <a:extLst>
                <a:ext uri="{FF2B5EF4-FFF2-40B4-BE49-F238E27FC236}">
                  <a16:creationId xmlns:a16="http://schemas.microsoft.com/office/drawing/2014/main" id="{78FCC3E7-BBDC-9E74-305B-6AF443543D4A}"/>
                </a:ext>
              </a:extLst>
            </p:cNvPr>
            <p:cNvSpPr txBox="1"/>
            <p:nvPr/>
          </p:nvSpPr>
          <p:spPr>
            <a:xfrm rot="16200000">
              <a:off x="5491220" y="3624494"/>
              <a:ext cx="1227915" cy="307777"/>
            </a:xfrm>
            <a:prstGeom prst="rect">
              <a:avLst/>
            </a:prstGeom>
            <a:solidFill>
              <a:schemeClr val="bg1"/>
            </a:solidFill>
          </p:spPr>
          <p:txBody>
            <a:bodyPr wrap="square" rtlCol="0">
              <a:spAutoFit/>
            </a:bodyPr>
            <a:lstStyle/>
            <a:p>
              <a:pPr algn="l"/>
              <a:r>
                <a:rPr lang="en-US" sz="1400" dirty="0">
                  <a:latin typeface="Comic Sans MS" panose="030F0702030302020204" pitchFamily="66" charset="0"/>
                </a:rPr>
                <a:t>eff. intL, cm</a:t>
              </a:r>
              <a:endParaRPr lang="en-US" dirty="0">
                <a:latin typeface="Comic Sans MS" panose="030F0702030302020204" pitchFamily="66" charset="0"/>
              </a:endParaRPr>
            </a:p>
          </p:txBody>
        </p:sp>
        <p:sp>
          <p:nvSpPr>
            <p:cNvPr id="16" name="TextBox 21">
              <a:extLst>
                <a:ext uri="{FF2B5EF4-FFF2-40B4-BE49-F238E27FC236}">
                  <a16:creationId xmlns:a16="http://schemas.microsoft.com/office/drawing/2014/main" id="{5DB53AF7-8312-4672-3404-CC16B046798F}"/>
                </a:ext>
              </a:extLst>
            </p:cNvPr>
            <p:cNvSpPr txBox="1"/>
            <p:nvPr/>
          </p:nvSpPr>
          <p:spPr>
            <a:xfrm>
              <a:off x="8616276" y="5990657"/>
              <a:ext cx="1311578" cy="307777"/>
            </a:xfrm>
            <a:prstGeom prst="rect">
              <a:avLst/>
            </a:prstGeom>
            <a:solidFill>
              <a:schemeClr val="bg1"/>
            </a:solidFill>
          </p:spPr>
          <p:txBody>
            <a:bodyPr wrap="none" rtlCol="0">
              <a:spAutoFit/>
            </a:bodyPr>
            <a:lstStyle/>
            <a:p>
              <a:pPr algn="l"/>
              <a:r>
                <a:rPr lang="en-US" sz="1400" dirty="0">
                  <a:latin typeface="Comic Sans MS" panose="030F0702030302020204" pitchFamily="66" charset="0"/>
                </a:rPr>
                <a:t>rotation, deg.</a:t>
              </a:r>
              <a:endParaRPr lang="en-US" dirty="0">
                <a:latin typeface="Comic Sans MS" panose="030F0702030302020204" pitchFamily="66" charset="0"/>
              </a:endParaRPr>
            </a:p>
          </p:txBody>
        </p:sp>
        <p:sp>
          <p:nvSpPr>
            <p:cNvPr id="17" name="TextBox 22">
              <a:extLst>
                <a:ext uri="{FF2B5EF4-FFF2-40B4-BE49-F238E27FC236}">
                  <a16:creationId xmlns:a16="http://schemas.microsoft.com/office/drawing/2014/main" id="{523A3519-65AA-A790-799D-79929243A7B8}"/>
                </a:ext>
              </a:extLst>
            </p:cNvPr>
            <p:cNvSpPr txBox="1"/>
            <p:nvPr/>
          </p:nvSpPr>
          <p:spPr>
            <a:xfrm>
              <a:off x="9947391" y="2226589"/>
              <a:ext cx="1034257" cy="523220"/>
            </a:xfrm>
            <a:prstGeom prst="rect">
              <a:avLst/>
            </a:prstGeom>
            <a:solidFill>
              <a:schemeClr val="bg1"/>
            </a:solidFill>
          </p:spPr>
          <p:txBody>
            <a:bodyPr wrap="none" rtlCol="0">
              <a:spAutoFit/>
            </a:bodyPr>
            <a:lstStyle/>
            <a:p>
              <a:pPr algn="l"/>
              <a:r>
                <a:rPr lang="en-US" sz="1400" dirty="0">
                  <a:latin typeface="Comic Sans MS" panose="030F0702030302020204" pitchFamily="66" charset="0"/>
                </a:rPr>
                <a:t>Palette in </a:t>
              </a:r>
            </a:p>
            <a:p>
              <a:pPr algn="l"/>
              <a:r>
                <a:rPr lang="en-US" sz="1400" dirty="0">
                  <a:latin typeface="Comic Sans MS" panose="030F0702030302020204" pitchFamily="66" charset="0"/>
                </a:rPr>
                <a:t>width, cm</a:t>
              </a:r>
            </a:p>
          </p:txBody>
        </p:sp>
        <p:sp>
          <p:nvSpPr>
            <p:cNvPr id="18" name="TextBox 23">
              <a:extLst>
                <a:ext uri="{FF2B5EF4-FFF2-40B4-BE49-F238E27FC236}">
                  <a16:creationId xmlns:a16="http://schemas.microsoft.com/office/drawing/2014/main" id="{78017469-FD18-D1E4-D23B-5862E8E3D68B}"/>
                </a:ext>
              </a:extLst>
            </p:cNvPr>
            <p:cNvSpPr txBox="1"/>
            <p:nvPr/>
          </p:nvSpPr>
          <p:spPr>
            <a:xfrm>
              <a:off x="9930355" y="4807168"/>
              <a:ext cx="306494" cy="369332"/>
            </a:xfrm>
            <a:prstGeom prst="rect">
              <a:avLst/>
            </a:prstGeom>
            <a:noFill/>
          </p:spPr>
          <p:txBody>
            <a:bodyPr wrap="square" rtlCol="0">
              <a:spAutoFit/>
            </a:bodyPr>
            <a:lstStyle/>
            <a:p>
              <a:pPr algn="l"/>
              <a:r>
                <a:rPr lang="en-US" b="1" dirty="0">
                  <a:solidFill>
                    <a:srgbClr val="FF0000"/>
                  </a:solidFill>
                  <a:latin typeface="Comic Sans MS" panose="030F0702030302020204" pitchFamily="66" charset="0"/>
                </a:rPr>
                <a:t>*</a:t>
              </a:r>
            </a:p>
          </p:txBody>
        </p:sp>
        <p:sp>
          <p:nvSpPr>
            <p:cNvPr id="19" name="TextBox 24">
              <a:extLst>
                <a:ext uri="{FF2B5EF4-FFF2-40B4-BE49-F238E27FC236}">
                  <a16:creationId xmlns:a16="http://schemas.microsoft.com/office/drawing/2014/main" id="{7C2DAC75-8268-2B95-A475-03FE34B2A828}"/>
                </a:ext>
              </a:extLst>
            </p:cNvPr>
            <p:cNvSpPr txBox="1"/>
            <p:nvPr/>
          </p:nvSpPr>
          <p:spPr>
            <a:xfrm>
              <a:off x="9247273" y="4544710"/>
              <a:ext cx="1788940" cy="338554"/>
            </a:xfrm>
            <a:prstGeom prst="rect">
              <a:avLst/>
            </a:prstGeom>
            <a:noFill/>
          </p:spPr>
          <p:txBody>
            <a:bodyPr wrap="square">
              <a:spAutoFit/>
            </a:bodyPr>
            <a:lstStyle/>
            <a:p>
              <a:r>
                <a:rPr lang="en-US" sz="1600" b="0" dirty="0">
                  <a:solidFill>
                    <a:srgbClr val="FF0000"/>
                  </a:solidFill>
                  <a:latin typeface="Comic Sans MS" panose="030F0702030302020204" pitchFamily="66" charset="0"/>
                </a:rPr>
                <a:t>Width = 1.35 cm</a:t>
              </a:r>
              <a:endParaRPr lang="en-US" sz="1600" dirty="0">
                <a:solidFill>
                  <a:srgbClr val="FF0000"/>
                </a:solidFill>
                <a:latin typeface="Comic Sans MS" panose="030F0702030302020204" pitchFamily="66" charset="0"/>
              </a:endParaRPr>
            </a:p>
          </p:txBody>
        </p:sp>
        <p:sp>
          <p:nvSpPr>
            <p:cNvPr id="20" name="TextBox 26">
              <a:extLst>
                <a:ext uri="{FF2B5EF4-FFF2-40B4-BE49-F238E27FC236}">
                  <a16:creationId xmlns:a16="http://schemas.microsoft.com/office/drawing/2014/main" id="{6996D36F-047D-4567-DAF7-67E36CDA1F6F}"/>
                </a:ext>
              </a:extLst>
            </p:cNvPr>
            <p:cNvSpPr txBox="1"/>
            <p:nvPr/>
          </p:nvSpPr>
          <p:spPr>
            <a:xfrm>
              <a:off x="8534992" y="4052036"/>
              <a:ext cx="306494" cy="369332"/>
            </a:xfrm>
            <a:prstGeom prst="rect">
              <a:avLst/>
            </a:prstGeom>
            <a:noFill/>
          </p:spPr>
          <p:txBody>
            <a:bodyPr wrap="square" rtlCol="0">
              <a:spAutoFit/>
            </a:bodyPr>
            <a:lstStyle/>
            <a:p>
              <a:pPr algn="l"/>
              <a:r>
                <a:rPr lang="en-US" b="1" dirty="0">
                  <a:latin typeface="Comic Sans MS" panose="030F0702030302020204" pitchFamily="66" charset="0"/>
                </a:rPr>
                <a:t>*</a:t>
              </a:r>
            </a:p>
          </p:txBody>
        </p:sp>
        <p:sp>
          <p:nvSpPr>
            <p:cNvPr id="21" name="TextBox 27">
              <a:extLst>
                <a:ext uri="{FF2B5EF4-FFF2-40B4-BE49-F238E27FC236}">
                  <a16:creationId xmlns:a16="http://schemas.microsoft.com/office/drawing/2014/main" id="{9FAB0210-2B56-19E5-EBB1-1DE42F4B102B}"/>
                </a:ext>
              </a:extLst>
            </p:cNvPr>
            <p:cNvSpPr txBox="1"/>
            <p:nvPr/>
          </p:nvSpPr>
          <p:spPr>
            <a:xfrm>
              <a:off x="7994342" y="3672165"/>
              <a:ext cx="1788940" cy="338554"/>
            </a:xfrm>
            <a:prstGeom prst="rect">
              <a:avLst/>
            </a:prstGeom>
            <a:noFill/>
          </p:spPr>
          <p:txBody>
            <a:bodyPr wrap="square">
              <a:spAutoFit/>
            </a:bodyPr>
            <a:lstStyle/>
            <a:p>
              <a:r>
                <a:rPr lang="en-US" sz="1600" b="0" dirty="0">
                  <a:latin typeface="Comic Sans MS" panose="030F0702030302020204" pitchFamily="66" charset="0"/>
                </a:rPr>
                <a:t>Width = 1.37 cm</a:t>
              </a:r>
              <a:endParaRPr lang="en-US" sz="1600" dirty="0">
                <a:latin typeface="Comic Sans MS" panose="030F0702030302020204" pitchFamily="66" charset="0"/>
              </a:endParaRPr>
            </a:p>
          </p:txBody>
        </p:sp>
        <p:sp>
          <p:nvSpPr>
            <p:cNvPr id="22" name="TextBox 10">
              <a:extLst>
                <a:ext uri="{FF2B5EF4-FFF2-40B4-BE49-F238E27FC236}">
                  <a16:creationId xmlns:a16="http://schemas.microsoft.com/office/drawing/2014/main" id="{8BA1DD44-8BF5-0717-4D3E-AAFBB98B8D5A}"/>
                </a:ext>
              </a:extLst>
            </p:cNvPr>
            <p:cNvSpPr txBox="1"/>
            <p:nvPr/>
          </p:nvSpPr>
          <p:spPr>
            <a:xfrm>
              <a:off x="6813333" y="2463397"/>
              <a:ext cx="2341690" cy="584775"/>
            </a:xfrm>
            <a:prstGeom prst="rect">
              <a:avLst/>
            </a:prstGeom>
            <a:noFill/>
          </p:spPr>
          <p:txBody>
            <a:bodyPr wrap="square" rtlCol="0">
              <a:spAutoFit/>
            </a:bodyPr>
            <a:lstStyle/>
            <a:p>
              <a:pPr algn="l"/>
              <a:r>
                <a:rPr lang="en-US" sz="1600" dirty="0">
                  <a:latin typeface="Comic Sans MS" panose="030F0702030302020204" pitchFamily="66" charset="0"/>
                </a:rPr>
                <a:t>Slab widths within the best 5% of rates</a:t>
              </a:r>
            </a:p>
          </p:txBody>
        </p:sp>
        <p:sp>
          <p:nvSpPr>
            <p:cNvPr id="23" name="TextBox 28">
              <a:extLst>
                <a:ext uri="{FF2B5EF4-FFF2-40B4-BE49-F238E27FC236}">
                  <a16:creationId xmlns:a16="http://schemas.microsoft.com/office/drawing/2014/main" id="{6929408E-C964-388F-3C8D-C2E4DFD5CC17}"/>
                </a:ext>
              </a:extLst>
            </p:cNvPr>
            <p:cNvSpPr txBox="1"/>
            <p:nvPr/>
          </p:nvSpPr>
          <p:spPr>
            <a:xfrm>
              <a:off x="8796625" y="3988060"/>
              <a:ext cx="1323380" cy="338554"/>
            </a:xfrm>
            <a:prstGeom prst="rect">
              <a:avLst/>
            </a:prstGeom>
            <a:noFill/>
          </p:spPr>
          <p:txBody>
            <a:bodyPr wrap="square">
              <a:spAutoFit/>
            </a:bodyPr>
            <a:lstStyle/>
            <a:p>
              <a:pPr algn="l"/>
              <a:r>
                <a:rPr lang="en-US" sz="1600" dirty="0"/>
                <a:t>(7.7, 10.2)</a:t>
              </a:r>
            </a:p>
          </p:txBody>
        </p:sp>
        <p:sp>
          <p:nvSpPr>
            <p:cNvPr id="24" name="TextBox 29">
              <a:extLst>
                <a:ext uri="{FF2B5EF4-FFF2-40B4-BE49-F238E27FC236}">
                  <a16:creationId xmlns:a16="http://schemas.microsoft.com/office/drawing/2014/main" id="{96DF3B37-958C-C812-5A62-752C6D61BE9E}"/>
                </a:ext>
              </a:extLst>
            </p:cNvPr>
            <p:cNvSpPr txBox="1"/>
            <p:nvPr/>
          </p:nvSpPr>
          <p:spPr>
            <a:xfrm>
              <a:off x="9634563" y="4987824"/>
              <a:ext cx="1116011" cy="338554"/>
            </a:xfrm>
            <a:prstGeom prst="rect">
              <a:avLst/>
            </a:prstGeom>
            <a:noFill/>
          </p:spPr>
          <p:txBody>
            <a:bodyPr wrap="none" rtlCol="0">
              <a:spAutoFit/>
            </a:bodyPr>
            <a:lstStyle/>
            <a:p>
              <a:pPr algn="l"/>
              <a:r>
                <a:rPr lang="en-US" sz="1600" dirty="0">
                  <a:solidFill>
                    <a:srgbClr val="FF0000"/>
                  </a:solidFill>
                </a:rPr>
                <a:t>(10.1, 7.7)</a:t>
              </a:r>
            </a:p>
          </p:txBody>
        </p:sp>
      </p:grpSp>
      <p:cxnSp>
        <p:nvCxnSpPr>
          <p:cNvPr id="25" name="直接连接符 24"/>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12</a:t>
            </a:r>
            <a:endParaRPr lang="zh-CN" altLang="en-US" b="1" i="1" dirty="0">
              <a:solidFill>
                <a:srgbClr val="7030A0"/>
              </a:solidFill>
            </a:endParaRPr>
          </a:p>
        </p:txBody>
      </p:sp>
    </p:spTree>
    <p:extLst>
      <p:ext uri="{BB962C8B-B14F-4D97-AF65-F5344CB8AC3E}">
        <p14:creationId xmlns:p14="http://schemas.microsoft.com/office/powerpoint/2010/main" val="17130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dirty="0"/>
          </a:p>
        </p:txBody>
      </p:sp>
      <p:sp>
        <p:nvSpPr>
          <p:cNvPr id="3" name="内容占位符 2"/>
          <p:cNvSpPr>
            <a:spLocks noGrp="1"/>
          </p:cNvSpPr>
          <p:nvPr>
            <p:ph idx="1"/>
          </p:nvPr>
        </p:nvSpPr>
        <p:spPr>
          <a:xfrm>
            <a:off x="277034" y="926134"/>
            <a:ext cx="11706835" cy="1697971"/>
          </a:xfrm>
        </p:spPr>
        <p:txBody>
          <a:bodyPr>
            <a:normAutofit fontScale="92500" lnSpcReduction="20000"/>
          </a:bodyPr>
          <a:lstStyle/>
          <a:p>
            <a:pPr marL="0" indent="0" algn="just">
              <a:buNone/>
            </a:pPr>
            <a:r>
              <a:rPr lang="en-US" altLang="zh-CN" b="1" dirty="0"/>
              <a:t>(2) Structure </a:t>
            </a:r>
            <a:r>
              <a:rPr lang="en-US" altLang="zh-CN" b="1" dirty="0" smtClean="0"/>
              <a:t>Design</a:t>
            </a:r>
          </a:p>
          <a:p>
            <a:pPr marL="0" indent="0" algn="just">
              <a:buNone/>
            </a:pPr>
            <a:r>
              <a:rPr lang="en-US" altLang="zh-CN" kern="0" dirty="0" smtClean="0">
                <a:solidFill>
                  <a:schemeClr val="tx1"/>
                </a:solidFill>
              </a:rPr>
              <a:t>        The </a:t>
            </a:r>
            <a:r>
              <a:rPr lang="en-US" altLang="zh-CN" kern="0" dirty="0">
                <a:solidFill>
                  <a:schemeClr val="tx1"/>
                </a:solidFill>
              </a:rPr>
              <a:t>target material is copper, with a target surface length of 250mm and a thickness of 13mm. Due to the use of a 3-target design, the target surface is 200mm high and has an expected lifespan of over 5 years. </a:t>
            </a:r>
            <a:endParaRPr lang="en-US" altLang="zh-CN" kern="0" dirty="0" smtClean="0">
              <a:solidFill>
                <a:schemeClr val="tx1"/>
              </a:solidFill>
            </a:endParaRPr>
          </a:p>
          <a:p>
            <a:pPr marL="0" indent="0" algn="just">
              <a:buNone/>
            </a:pPr>
            <a:r>
              <a:rPr lang="en-US" altLang="zh-CN" kern="0" dirty="0">
                <a:solidFill>
                  <a:schemeClr val="tx1"/>
                </a:solidFill>
              </a:rPr>
              <a:t> </a:t>
            </a:r>
            <a:r>
              <a:rPr lang="en-US" altLang="zh-CN" kern="0" dirty="0" smtClean="0">
                <a:solidFill>
                  <a:schemeClr val="tx1"/>
                </a:solidFill>
              </a:rPr>
              <a:t>       By </a:t>
            </a:r>
            <a:r>
              <a:rPr lang="en-US" altLang="zh-CN" kern="0" dirty="0">
                <a:solidFill>
                  <a:schemeClr val="tx1"/>
                </a:solidFill>
              </a:rPr>
              <a:t>adjusting the input air pressure, the expansion of the corrugated pipe is achieved, pushing the target material down. A cooling water pipe is designed inside the target base to cool the target. The maximum temperature of the target core is 182 ℃, and the water temperature rises by </a:t>
            </a:r>
            <a:r>
              <a:rPr lang="en-US" altLang="zh-CN" kern="0" dirty="0" smtClean="0">
                <a:solidFill>
                  <a:schemeClr val="tx1"/>
                </a:solidFill>
              </a:rPr>
              <a:t>8 </a:t>
            </a:r>
            <a:r>
              <a:rPr lang="en-US" altLang="zh-CN" kern="0" dirty="0">
                <a:solidFill>
                  <a:schemeClr val="tx1"/>
                </a:solidFill>
              </a:rPr>
              <a:t>℃.</a:t>
            </a:r>
          </a:p>
        </p:txBody>
      </p:sp>
      <p:pic>
        <p:nvPicPr>
          <p:cNvPr id="21" name="图片 20"/>
          <p:cNvPicPr>
            <a:picLocks noChangeAspect="1"/>
          </p:cNvPicPr>
          <p:nvPr/>
        </p:nvPicPr>
        <p:blipFill>
          <a:blip r:embed="rId2"/>
          <a:stretch>
            <a:fillRect/>
          </a:stretch>
        </p:blipFill>
        <p:spPr>
          <a:xfrm>
            <a:off x="376801" y="2956085"/>
            <a:ext cx="1700121" cy="3844888"/>
          </a:xfrm>
          <a:prstGeom prst="rect">
            <a:avLst/>
          </a:prstGeom>
        </p:spPr>
      </p:pic>
      <p:pic>
        <p:nvPicPr>
          <p:cNvPr id="12" name="图片 11"/>
          <p:cNvPicPr>
            <a:picLocks noChangeAspect="1"/>
          </p:cNvPicPr>
          <p:nvPr/>
        </p:nvPicPr>
        <p:blipFill rotWithShape="1">
          <a:blip r:embed="rId3"/>
          <a:srcRect l="25965" r="12323"/>
          <a:stretch>
            <a:fillRect/>
          </a:stretch>
        </p:blipFill>
        <p:spPr>
          <a:xfrm>
            <a:off x="5536509" y="2853166"/>
            <a:ext cx="612282" cy="3901592"/>
          </a:xfrm>
          <a:prstGeom prst="rect">
            <a:avLst/>
          </a:prstGeom>
        </p:spPr>
      </p:pic>
      <p:grpSp>
        <p:nvGrpSpPr>
          <p:cNvPr id="13" name="组合 12"/>
          <p:cNvGrpSpPr/>
          <p:nvPr/>
        </p:nvGrpSpPr>
        <p:grpSpPr>
          <a:xfrm>
            <a:off x="2231808" y="2764793"/>
            <a:ext cx="2779284" cy="3936289"/>
            <a:chOff x="5809345" y="879737"/>
            <a:chExt cx="3743605" cy="5692022"/>
          </a:xfrm>
        </p:grpSpPr>
        <p:pic>
          <p:nvPicPr>
            <p:cNvPr id="14" name="图片 13"/>
            <p:cNvPicPr>
              <a:picLocks noChangeAspect="1"/>
            </p:cNvPicPr>
            <p:nvPr/>
          </p:nvPicPr>
          <p:blipFill rotWithShape="1">
            <a:blip r:embed="rId4"/>
            <a:srcRect b="4304"/>
            <a:stretch>
              <a:fillRect/>
            </a:stretch>
          </p:blipFill>
          <p:spPr>
            <a:xfrm>
              <a:off x="5809345" y="879737"/>
              <a:ext cx="1693345" cy="5692022"/>
            </a:xfrm>
            <a:prstGeom prst="rect">
              <a:avLst/>
            </a:prstGeom>
          </p:spPr>
        </p:pic>
        <p:sp>
          <p:nvSpPr>
            <p:cNvPr id="26" name="文本框 25"/>
            <p:cNvSpPr txBox="1"/>
            <p:nvPr/>
          </p:nvSpPr>
          <p:spPr>
            <a:xfrm>
              <a:off x="7401263" y="2200739"/>
              <a:ext cx="1789791" cy="845607"/>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compression spring</a:t>
              </a:r>
              <a:endParaRPr lang="zh-CN" altLang="en-US" sz="1600" b="1" dirty="0">
                <a:latin typeface="楷体" panose="02010609060101010101" pitchFamily="49" charset="-122"/>
                <a:ea typeface="楷体" panose="02010609060101010101" pitchFamily="49" charset="-122"/>
              </a:endParaRPr>
            </a:p>
          </p:txBody>
        </p:sp>
        <p:cxnSp>
          <p:nvCxnSpPr>
            <p:cNvPr id="27" name="直接箭头连接符 26"/>
            <p:cNvCxnSpPr>
              <a:stCxn id="26" idx="1"/>
            </p:cNvCxnSpPr>
            <p:nvPr/>
          </p:nvCxnSpPr>
          <p:spPr bwMode="auto">
            <a:xfrm flipH="1" flipV="1">
              <a:off x="6747657" y="2539295"/>
              <a:ext cx="653605" cy="84248"/>
            </a:xfrm>
            <a:prstGeom prst="straightConnector1">
              <a:avLst/>
            </a:prstGeom>
            <a:solidFill>
              <a:srgbClr val="FFFF00"/>
            </a:solidFill>
            <a:ln w="9525" cap="flat" cmpd="sng" algn="ctr">
              <a:solidFill>
                <a:schemeClr val="tx1"/>
              </a:solidFill>
              <a:prstDash val="solid"/>
              <a:round/>
              <a:headEnd type="none" w="med" len="med"/>
              <a:tailEnd type="triangle"/>
            </a:ln>
          </p:spPr>
        </p:cxnSp>
        <p:cxnSp>
          <p:nvCxnSpPr>
            <p:cNvPr id="28" name="直接箭头连接符 27"/>
            <p:cNvCxnSpPr/>
            <p:nvPr/>
          </p:nvCxnSpPr>
          <p:spPr bwMode="auto">
            <a:xfrm flipH="1">
              <a:off x="6347696" y="2400527"/>
              <a:ext cx="1126570" cy="0"/>
            </a:xfrm>
            <a:prstGeom prst="straightConnector1">
              <a:avLst/>
            </a:prstGeom>
            <a:solidFill>
              <a:srgbClr val="FFFF00"/>
            </a:solidFill>
            <a:ln w="9525" cap="flat" cmpd="sng" algn="ctr">
              <a:solidFill>
                <a:schemeClr val="tx1"/>
              </a:solidFill>
              <a:prstDash val="solid"/>
              <a:round/>
              <a:headEnd type="none" w="med" len="med"/>
              <a:tailEnd type="triangle"/>
            </a:ln>
          </p:spPr>
        </p:cxnSp>
        <p:cxnSp>
          <p:nvCxnSpPr>
            <p:cNvPr id="29" name="直接箭头连接符 28"/>
            <p:cNvCxnSpPr/>
            <p:nvPr/>
          </p:nvCxnSpPr>
          <p:spPr bwMode="auto">
            <a:xfrm flipH="1" flipV="1">
              <a:off x="6826742" y="5828665"/>
              <a:ext cx="590056" cy="5592"/>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30" name="文本框 29"/>
            <p:cNvSpPr txBox="1"/>
            <p:nvPr/>
          </p:nvSpPr>
          <p:spPr>
            <a:xfrm>
              <a:off x="7446114" y="5578604"/>
              <a:ext cx="2106836" cy="489562"/>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Copper target</a:t>
              </a:r>
              <a:endParaRPr lang="zh-CN" altLang="en-US" sz="1600" b="1" dirty="0">
                <a:latin typeface="楷体" panose="02010609060101010101" pitchFamily="49" charset="-122"/>
                <a:ea typeface="楷体" panose="02010609060101010101" pitchFamily="49" charset="-122"/>
              </a:endParaRPr>
            </a:p>
          </p:txBody>
        </p:sp>
        <p:cxnSp>
          <p:nvCxnSpPr>
            <p:cNvPr id="33" name="直接箭头连接符 32"/>
            <p:cNvCxnSpPr>
              <a:stCxn id="34" idx="1"/>
            </p:cNvCxnSpPr>
            <p:nvPr/>
          </p:nvCxnSpPr>
          <p:spPr bwMode="auto">
            <a:xfrm flipH="1" flipV="1">
              <a:off x="6588556" y="2982493"/>
              <a:ext cx="733992" cy="893537"/>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34" name="文本框 33"/>
            <p:cNvSpPr txBox="1"/>
            <p:nvPr/>
          </p:nvSpPr>
          <p:spPr>
            <a:xfrm>
              <a:off x="7322549" y="3453226"/>
              <a:ext cx="1669155" cy="845607"/>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corrugated pipe</a:t>
              </a:r>
              <a:endParaRPr lang="zh-CN" altLang="en-US" sz="1600" b="1" dirty="0">
                <a:latin typeface="楷体" panose="02010609060101010101" pitchFamily="49" charset="-122"/>
                <a:ea typeface="楷体" panose="02010609060101010101" pitchFamily="49" charset="-122"/>
              </a:endParaRPr>
            </a:p>
          </p:txBody>
        </p:sp>
        <p:cxnSp>
          <p:nvCxnSpPr>
            <p:cNvPr id="35" name="直接箭头连接符 34"/>
            <p:cNvCxnSpPr/>
            <p:nvPr/>
          </p:nvCxnSpPr>
          <p:spPr bwMode="auto">
            <a:xfrm flipH="1">
              <a:off x="6588554" y="1242345"/>
              <a:ext cx="474622" cy="0"/>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36" name="文本框 35"/>
            <p:cNvSpPr txBox="1"/>
            <p:nvPr/>
          </p:nvSpPr>
          <p:spPr>
            <a:xfrm>
              <a:off x="7109600" y="1007528"/>
              <a:ext cx="1985007" cy="845607"/>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air-pressure duct</a:t>
              </a:r>
              <a:endParaRPr lang="zh-CN" altLang="en-US" sz="1600" b="1" dirty="0">
                <a:latin typeface="楷体" panose="02010609060101010101" pitchFamily="49" charset="-122"/>
                <a:ea typeface="楷体" panose="02010609060101010101" pitchFamily="49" charset="-122"/>
              </a:endParaRPr>
            </a:p>
          </p:txBody>
        </p:sp>
      </p:grpSp>
      <p:grpSp>
        <p:nvGrpSpPr>
          <p:cNvPr id="37" name="组合 36"/>
          <p:cNvGrpSpPr/>
          <p:nvPr/>
        </p:nvGrpSpPr>
        <p:grpSpPr>
          <a:xfrm>
            <a:off x="6398715" y="2941030"/>
            <a:ext cx="2372765" cy="3835052"/>
            <a:chOff x="9782114" y="1874178"/>
            <a:chExt cx="3129874" cy="5055857"/>
          </a:xfrm>
        </p:grpSpPr>
        <p:pic>
          <p:nvPicPr>
            <p:cNvPr id="38" name="图片 37"/>
            <p:cNvPicPr>
              <a:picLocks noChangeAspect="1"/>
            </p:cNvPicPr>
            <p:nvPr/>
          </p:nvPicPr>
          <p:blipFill>
            <a:blip r:embed="rId5"/>
            <a:stretch>
              <a:fillRect/>
            </a:stretch>
          </p:blipFill>
          <p:spPr>
            <a:xfrm>
              <a:off x="10240306" y="1874178"/>
              <a:ext cx="1898342" cy="4690384"/>
            </a:xfrm>
            <a:prstGeom prst="rect">
              <a:avLst/>
            </a:prstGeom>
          </p:spPr>
        </p:pic>
        <p:cxnSp>
          <p:nvCxnSpPr>
            <p:cNvPr id="39" name="直接箭头连接符 38"/>
            <p:cNvCxnSpPr/>
            <p:nvPr/>
          </p:nvCxnSpPr>
          <p:spPr bwMode="auto">
            <a:xfrm flipV="1">
              <a:off x="10382601" y="3997061"/>
              <a:ext cx="1328132" cy="2552009"/>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40" name="文本框 39"/>
            <p:cNvSpPr txBox="1"/>
            <p:nvPr/>
          </p:nvSpPr>
          <p:spPr>
            <a:xfrm>
              <a:off x="9782114" y="6483710"/>
              <a:ext cx="3129874" cy="446325"/>
            </a:xfrm>
            <a:prstGeom prst="rect">
              <a:avLst/>
            </a:prstGeom>
            <a:noFill/>
          </p:spPr>
          <p:txBody>
            <a:bodyPr wrap="none" rtlCol="0">
              <a:spAutoFit/>
            </a:bodyPr>
            <a:lstStyle/>
            <a:p>
              <a:r>
                <a:rPr lang="en-US" altLang="zh-CN" sz="1600" b="1" dirty="0">
                  <a:latin typeface="楷体" panose="02010609060101010101" pitchFamily="49" charset="-122"/>
                  <a:ea typeface="楷体" panose="02010609060101010101" pitchFamily="49" charset="-122"/>
                </a:rPr>
                <a:t>Water-cooled pipeline</a:t>
              </a:r>
              <a:endParaRPr lang="zh-CN" altLang="en-US" sz="1600" b="1" dirty="0">
                <a:latin typeface="楷体" panose="02010609060101010101" pitchFamily="49" charset="-122"/>
                <a:ea typeface="楷体" panose="02010609060101010101" pitchFamily="49" charset="-122"/>
              </a:endParaRPr>
            </a:p>
          </p:txBody>
        </p:sp>
        <p:cxnSp>
          <p:nvCxnSpPr>
            <p:cNvPr id="41" name="直接箭头连接符 40"/>
            <p:cNvCxnSpPr/>
            <p:nvPr/>
          </p:nvCxnSpPr>
          <p:spPr bwMode="auto">
            <a:xfrm flipV="1">
              <a:off x="10335737" y="6312303"/>
              <a:ext cx="1029154" cy="236767"/>
            </a:xfrm>
            <a:prstGeom prst="straightConnector1">
              <a:avLst/>
            </a:prstGeom>
            <a:solidFill>
              <a:srgbClr val="FFFF00"/>
            </a:solidFill>
            <a:ln w="9525" cap="flat" cmpd="sng" algn="ctr">
              <a:solidFill>
                <a:schemeClr val="tx1"/>
              </a:solidFill>
              <a:prstDash val="solid"/>
              <a:round/>
              <a:headEnd type="none" w="med" len="med"/>
              <a:tailEnd type="triangle"/>
            </a:ln>
          </p:spPr>
        </p:cxnSp>
        <p:cxnSp>
          <p:nvCxnSpPr>
            <p:cNvPr id="42" name="直接箭头连接符 41"/>
            <p:cNvCxnSpPr/>
            <p:nvPr/>
          </p:nvCxnSpPr>
          <p:spPr bwMode="auto">
            <a:xfrm flipV="1">
              <a:off x="10382601" y="4903650"/>
              <a:ext cx="350588" cy="1645420"/>
            </a:xfrm>
            <a:prstGeom prst="straightConnector1">
              <a:avLst/>
            </a:prstGeom>
            <a:solidFill>
              <a:srgbClr val="FFFF00"/>
            </a:solidFill>
            <a:ln w="9525" cap="flat" cmpd="sng" algn="ctr">
              <a:solidFill>
                <a:schemeClr val="tx1"/>
              </a:solidFill>
              <a:prstDash val="solid"/>
              <a:round/>
              <a:headEnd type="none" w="med" len="med"/>
              <a:tailEnd type="triangle"/>
            </a:ln>
          </p:spPr>
        </p:cxnSp>
      </p:grpSp>
      <p:cxnSp>
        <p:nvCxnSpPr>
          <p:cNvPr id="43" name="直接箭头连接符 42"/>
          <p:cNvCxnSpPr/>
          <p:nvPr/>
        </p:nvCxnSpPr>
        <p:spPr bwMode="auto">
          <a:xfrm flipH="1">
            <a:off x="2959284" y="6484681"/>
            <a:ext cx="465912" cy="10372"/>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44" name="文本框 43"/>
          <p:cNvSpPr txBox="1"/>
          <p:nvPr/>
        </p:nvSpPr>
        <p:spPr>
          <a:xfrm>
            <a:off x="3453385" y="6340243"/>
            <a:ext cx="2007848" cy="338554"/>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Water-cooled base</a:t>
            </a:r>
            <a:endParaRPr lang="zh-CN" altLang="en-US" sz="1600" b="1" dirty="0">
              <a:latin typeface="楷体" panose="02010609060101010101" pitchFamily="49" charset="-122"/>
              <a:ea typeface="楷体" panose="02010609060101010101" pitchFamily="49" charset="-122"/>
            </a:endParaRPr>
          </a:p>
        </p:txBody>
      </p:sp>
      <p:pic>
        <p:nvPicPr>
          <p:cNvPr id="46" name="图片 45"/>
          <p:cNvPicPr>
            <a:picLocks noChangeAspect="1"/>
          </p:cNvPicPr>
          <p:nvPr/>
        </p:nvPicPr>
        <p:blipFill>
          <a:blip r:embed="rId6"/>
          <a:stretch>
            <a:fillRect/>
          </a:stretch>
        </p:blipFill>
        <p:spPr>
          <a:xfrm>
            <a:off x="8778288" y="2683118"/>
            <a:ext cx="2664296" cy="3908803"/>
          </a:xfrm>
          <a:prstGeom prst="rect">
            <a:avLst/>
          </a:prstGeom>
        </p:spPr>
      </p:pic>
      <p:cxnSp>
        <p:nvCxnSpPr>
          <p:cNvPr id="31" name="直接连接符 30"/>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13</a:t>
            </a:r>
            <a:endParaRPr lang="zh-CN" altLang="en-US" b="1" i="1" dirty="0">
              <a:solidFill>
                <a:srgbClr val="7030A0"/>
              </a:solidFill>
            </a:endParaRPr>
          </a:p>
        </p:txBody>
      </p:sp>
      <p:cxnSp>
        <p:nvCxnSpPr>
          <p:cNvPr id="45" name="直接箭头连接符 44"/>
          <p:cNvCxnSpPr/>
          <p:nvPr/>
        </p:nvCxnSpPr>
        <p:spPr bwMode="auto">
          <a:xfrm>
            <a:off x="2810299" y="4551314"/>
            <a:ext cx="29674" cy="1573889"/>
          </a:xfrm>
          <a:prstGeom prst="straightConnector1">
            <a:avLst/>
          </a:prstGeom>
          <a:solidFill>
            <a:srgbClr val="FFFF00"/>
          </a:solidFill>
          <a:ln w="38100" cap="flat" cmpd="sng" algn="ctr">
            <a:solidFill>
              <a:srgbClr val="FF0000"/>
            </a:solidFill>
            <a:prstDash val="solid"/>
            <a:round/>
            <a:headEnd type="none" w="med" len="med"/>
            <a:tailEnd type="triangle"/>
          </a:ln>
        </p:spPr>
      </p:cxnSp>
    </p:spTree>
    <p:extLst>
      <p:ext uri="{BB962C8B-B14F-4D97-AF65-F5344CB8AC3E}">
        <p14:creationId xmlns:p14="http://schemas.microsoft.com/office/powerpoint/2010/main" val="3328529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264253" y="1111552"/>
            <a:ext cx="7130301" cy="5595446"/>
          </a:xfrm>
        </p:spPr>
        <p:txBody>
          <a:bodyPr>
            <a:normAutofit/>
          </a:bodyPr>
          <a:lstStyle/>
          <a:p>
            <a:pPr marL="0" indent="0" algn="just">
              <a:buNone/>
            </a:pPr>
            <a:r>
              <a:rPr lang="en-US" altLang="zh-CN" b="1" dirty="0" smtClean="0"/>
              <a:t>2.2.2 PBW</a:t>
            </a:r>
          </a:p>
          <a:p>
            <a:pPr algn="just"/>
            <a:r>
              <a:rPr lang="en-US" altLang="zh-CN" dirty="0"/>
              <a:t>There are three proton beam windows around the target</a:t>
            </a:r>
            <a:r>
              <a:rPr lang="en-US" altLang="zh-CN" dirty="0" smtClean="0"/>
              <a:t>:</a:t>
            </a:r>
          </a:p>
          <a:p>
            <a:pPr algn="just"/>
            <a:r>
              <a:rPr lang="en-US" altLang="zh-CN" dirty="0" smtClean="0"/>
              <a:t>PBW1</a:t>
            </a:r>
            <a:r>
              <a:rPr lang="en-US" altLang="zh-CN" dirty="0"/>
              <a:t>: used to </a:t>
            </a:r>
            <a:r>
              <a:rPr lang="en-US" altLang="zh-CN" dirty="0" smtClean="0"/>
              <a:t>separate the vacuum </a:t>
            </a:r>
            <a:r>
              <a:rPr lang="en-US" altLang="zh-CN" dirty="0"/>
              <a:t>between the proton beam line and the muon beam </a:t>
            </a:r>
            <a:r>
              <a:rPr lang="en-US" altLang="zh-CN" dirty="0" smtClean="0"/>
              <a:t>line, </a:t>
            </a:r>
            <a:r>
              <a:rPr lang="en-US" altLang="zh-CN" dirty="0"/>
              <a:t>does not affect each </a:t>
            </a:r>
            <a:r>
              <a:rPr lang="en-US" altLang="zh-CN" dirty="0" smtClean="0"/>
              <a:t>other; </a:t>
            </a:r>
          </a:p>
          <a:p>
            <a:pPr algn="just"/>
            <a:r>
              <a:rPr lang="en-US" altLang="zh-CN" dirty="0" smtClean="0"/>
              <a:t>PBW2: </a:t>
            </a:r>
            <a:r>
              <a:rPr lang="en-US" altLang="zh-CN" dirty="0"/>
              <a:t>Design a proton beam window at the end of the vacuum chamber to seal it</a:t>
            </a:r>
            <a:r>
              <a:rPr lang="en-US" altLang="zh-CN" dirty="0" smtClean="0"/>
              <a:t>;</a:t>
            </a:r>
          </a:p>
          <a:p>
            <a:pPr algn="just"/>
            <a:r>
              <a:rPr lang="en-US" altLang="zh-CN" dirty="0" smtClean="0"/>
              <a:t>PBW3: </a:t>
            </a:r>
            <a:r>
              <a:rPr lang="en-US" altLang="zh-CN" dirty="0"/>
              <a:t>Due to the reservation of a muon beam line, in order to achieve remote installation of the beam line equipment in the future, it is necessary to design a proton beam window to temporarily achieve vacuum sealing and remove it later</a:t>
            </a:r>
            <a:r>
              <a:rPr lang="en-US" altLang="zh-CN" dirty="0" smtClean="0"/>
              <a:t>.</a:t>
            </a:r>
          </a:p>
          <a:p>
            <a:pPr algn="just"/>
            <a:r>
              <a:rPr lang="en-US" altLang="zh-CN" dirty="0"/>
              <a:t> </a:t>
            </a:r>
            <a:r>
              <a:rPr lang="en-US" altLang="zh-CN" dirty="0" smtClean="0"/>
              <a:t>       </a:t>
            </a:r>
            <a:r>
              <a:rPr lang="en-US" altLang="zh-CN" dirty="0"/>
              <a:t>Due to </a:t>
            </a:r>
            <a:r>
              <a:rPr lang="en-US" altLang="zh-CN" dirty="0" smtClean="0"/>
              <a:t>the </a:t>
            </a:r>
            <a:r>
              <a:rPr lang="en-US" altLang="zh-CN" dirty="0"/>
              <a:t>high radiation </a:t>
            </a:r>
            <a:r>
              <a:rPr lang="en-US" altLang="zh-CN" dirty="0" smtClean="0"/>
              <a:t>area, all </a:t>
            </a:r>
            <a:r>
              <a:rPr lang="en-US" altLang="zh-CN" dirty="0"/>
              <a:t>proton beam windows are sealed with inflatable bellows. T</a:t>
            </a:r>
            <a:r>
              <a:rPr lang="en-US" altLang="zh-CN" dirty="0" smtClean="0"/>
              <a:t>he </a:t>
            </a:r>
            <a:r>
              <a:rPr lang="en-US" altLang="zh-CN" dirty="0"/>
              <a:t>material of the proton beam window has been preliminarily determined to be aluminum</a:t>
            </a:r>
            <a:r>
              <a:rPr lang="en-US" altLang="zh-CN" dirty="0" smtClean="0"/>
              <a:t>.</a:t>
            </a:r>
          </a:p>
          <a:p>
            <a:pPr algn="just"/>
            <a:r>
              <a:rPr lang="en-US" altLang="zh-CN" dirty="0"/>
              <a:t>        Now, we believe that the structure here is too complex, and simplifying it will be an important task.</a:t>
            </a:r>
            <a:endParaRPr lang="zh-CN" altLang="en-US" dirty="0"/>
          </a:p>
        </p:txBody>
      </p:sp>
      <p:sp>
        <p:nvSpPr>
          <p:cNvPr id="7" name="矩形 6"/>
          <p:cNvSpPr/>
          <p:nvPr/>
        </p:nvSpPr>
        <p:spPr>
          <a:xfrm>
            <a:off x="8922551" y="3106380"/>
            <a:ext cx="2001579" cy="3810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环形加速器</a:t>
            </a:r>
            <a:endParaRPr lang="zh-CN" altLang="en-US" dirty="0">
              <a:solidFill>
                <a:schemeClr val="tx1"/>
              </a:solidFill>
            </a:endParaRPr>
          </a:p>
        </p:txBody>
      </p:sp>
      <p:pic>
        <p:nvPicPr>
          <p:cNvPr id="29" name="图片 28"/>
          <p:cNvPicPr>
            <a:picLocks noChangeAspect="1"/>
          </p:cNvPicPr>
          <p:nvPr/>
        </p:nvPicPr>
        <p:blipFill>
          <a:blip r:embed="rId2"/>
          <a:stretch>
            <a:fillRect/>
          </a:stretch>
        </p:blipFill>
        <p:spPr>
          <a:xfrm>
            <a:off x="7730454" y="1863736"/>
            <a:ext cx="4324526" cy="4356702"/>
          </a:xfrm>
          <a:prstGeom prst="rect">
            <a:avLst/>
          </a:prstGeom>
        </p:spPr>
      </p:pic>
      <p:cxnSp>
        <p:nvCxnSpPr>
          <p:cNvPr id="35" name="直接箭头连接符 34"/>
          <p:cNvCxnSpPr/>
          <p:nvPr/>
        </p:nvCxnSpPr>
        <p:spPr bwMode="auto">
          <a:xfrm flipH="1" flipV="1">
            <a:off x="9965528" y="4685307"/>
            <a:ext cx="800531" cy="793958"/>
          </a:xfrm>
          <a:prstGeom prst="straightConnector1">
            <a:avLst/>
          </a:prstGeom>
          <a:solidFill>
            <a:srgbClr val="FFFF00"/>
          </a:solidFill>
          <a:ln w="38100" cap="flat" cmpd="sng" algn="ctr">
            <a:solidFill>
              <a:schemeClr val="tx1"/>
            </a:solidFill>
            <a:prstDash val="solid"/>
            <a:round/>
            <a:headEnd type="none" w="med" len="med"/>
            <a:tailEnd type="triangle"/>
          </a:ln>
        </p:spPr>
      </p:cxnSp>
      <p:sp>
        <p:nvSpPr>
          <p:cNvPr id="36" name="矩形 35"/>
          <p:cNvSpPr/>
          <p:nvPr/>
        </p:nvSpPr>
        <p:spPr>
          <a:xfrm>
            <a:off x="8371033" y="5292295"/>
            <a:ext cx="613576" cy="338554"/>
          </a:xfrm>
          <a:prstGeom prst="rect">
            <a:avLst/>
          </a:prstGeom>
        </p:spPr>
        <p:txBody>
          <a:bodyPr wrap="square">
            <a:spAutoFit/>
          </a:bodyPr>
          <a:lstStyle/>
          <a:p>
            <a:r>
              <a:rPr lang="en-US" altLang="zh-CN" sz="1600" b="1" dirty="0" smtClean="0">
                <a:latin typeface="楷体" panose="02010609060101010101" pitchFamily="49" charset="-122"/>
                <a:ea typeface="楷体" panose="02010609060101010101" pitchFamily="49" charset="-122"/>
              </a:rPr>
              <a:t>PBW3</a:t>
            </a:r>
            <a:endParaRPr lang="zh-CN" altLang="en-US" sz="1600" b="1" dirty="0">
              <a:latin typeface="楷体" panose="02010609060101010101" pitchFamily="49" charset="-122"/>
              <a:ea typeface="楷体" panose="02010609060101010101" pitchFamily="49" charset="-122"/>
            </a:endParaRPr>
          </a:p>
        </p:txBody>
      </p:sp>
      <p:sp>
        <p:nvSpPr>
          <p:cNvPr id="37" name="矩形 36"/>
          <p:cNvSpPr/>
          <p:nvPr/>
        </p:nvSpPr>
        <p:spPr>
          <a:xfrm>
            <a:off x="10512612" y="5461572"/>
            <a:ext cx="1542368" cy="338554"/>
          </a:xfrm>
          <a:prstGeom prst="rect">
            <a:avLst/>
          </a:prstGeom>
        </p:spPr>
        <p:txBody>
          <a:bodyPr wrap="square">
            <a:spAutoFit/>
          </a:bodyPr>
          <a:lstStyle/>
          <a:p>
            <a:r>
              <a:rPr lang="en-US" altLang="zh-CN" sz="1600" b="1" dirty="0" smtClean="0">
                <a:latin typeface="楷体" panose="02010609060101010101" pitchFamily="49" charset="-122"/>
                <a:ea typeface="楷体" panose="02010609060101010101" pitchFamily="49" charset="-122"/>
              </a:rPr>
              <a:t>PBW2</a:t>
            </a:r>
            <a:endParaRPr lang="zh-CN" altLang="en-US" sz="1600" b="1" dirty="0">
              <a:latin typeface="楷体" panose="02010609060101010101" pitchFamily="49" charset="-122"/>
              <a:ea typeface="楷体" panose="02010609060101010101" pitchFamily="49" charset="-122"/>
            </a:endParaRPr>
          </a:p>
        </p:txBody>
      </p:sp>
      <p:cxnSp>
        <p:nvCxnSpPr>
          <p:cNvPr id="38" name="直接箭头连接符 37"/>
          <p:cNvCxnSpPr/>
          <p:nvPr/>
        </p:nvCxnSpPr>
        <p:spPr bwMode="auto">
          <a:xfrm flipV="1">
            <a:off x="8706933" y="4014088"/>
            <a:ext cx="770206" cy="1371145"/>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39" name="直接箭头连接符 38"/>
          <p:cNvCxnSpPr/>
          <p:nvPr/>
        </p:nvCxnSpPr>
        <p:spPr bwMode="auto">
          <a:xfrm>
            <a:off x="8863605" y="2543166"/>
            <a:ext cx="1008281" cy="593783"/>
          </a:xfrm>
          <a:prstGeom prst="straightConnector1">
            <a:avLst/>
          </a:prstGeom>
          <a:solidFill>
            <a:srgbClr val="FFFF00"/>
          </a:solidFill>
          <a:ln w="38100" cap="flat" cmpd="sng" algn="ctr">
            <a:solidFill>
              <a:schemeClr val="tx1"/>
            </a:solidFill>
            <a:prstDash val="solid"/>
            <a:round/>
            <a:headEnd type="none" w="med" len="med"/>
            <a:tailEnd type="triangle"/>
          </a:ln>
        </p:spPr>
      </p:cxnSp>
      <p:sp>
        <p:nvSpPr>
          <p:cNvPr id="40" name="矩形 39"/>
          <p:cNvSpPr/>
          <p:nvPr/>
        </p:nvSpPr>
        <p:spPr>
          <a:xfrm>
            <a:off x="7911559" y="2210347"/>
            <a:ext cx="1365443" cy="369332"/>
          </a:xfrm>
          <a:prstGeom prst="rect">
            <a:avLst/>
          </a:prstGeom>
        </p:spPr>
        <p:txBody>
          <a:bodyPr wrap="square">
            <a:spAutoFit/>
          </a:bodyPr>
          <a:lstStyle/>
          <a:p>
            <a:pPr algn="ctr"/>
            <a:r>
              <a:rPr lang="en-US" altLang="zh-CN" b="1" dirty="0" smtClean="0">
                <a:latin typeface="楷体" panose="02010609060101010101" pitchFamily="49" charset="-122"/>
                <a:ea typeface="楷体" panose="02010609060101010101" pitchFamily="49" charset="-122"/>
              </a:rPr>
              <a:t>PBW1</a:t>
            </a:r>
            <a:endParaRPr lang="zh-CN" altLang="en-US" b="1" dirty="0">
              <a:latin typeface="楷体" panose="02010609060101010101" pitchFamily="49" charset="-122"/>
              <a:ea typeface="楷体" panose="02010609060101010101" pitchFamily="49" charset="-122"/>
            </a:endParaRPr>
          </a:p>
        </p:txBody>
      </p:sp>
      <p:cxnSp>
        <p:nvCxnSpPr>
          <p:cNvPr id="13" name="直接连接符 12"/>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14</a:t>
            </a:r>
            <a:endParaRPr lang="zh-CN" altLang="en-US" b="1" i="1" dirty="0">
              <a:solidFill>
                <a:srgbClr val="7030A0"/>
              </a:solidFill>
            </a:endParaRPr>
          </a:p>
        </p:txBody>
      </p:sp>
    </p:spTree>
    <p:extLst>
      <p:ext uri="{BB962C8B-B14F-4D97-AF65-F5344CB8AC3E}">
        <p14:creationId xmlns:p14="http://schemas.microsoft.com/office/powerpoint/2010/main" val="1610076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335560" y="1111553"/>
            <a:ext cx="11593585" cy="2228839"/>
          </a:xfrm>
        </p:spPr>
        <p:txBody>
          <a:bodyPr>
            <a:normAutofit fontScale="92500"/>
          </a:bodyPr>
          <a:lstStyle/>
          <a:p>
            <a:pPr marL="0" indent="0" algn="just">
              <a:buNone/>
            </a:pPr>
            <a:r>
              <a:rPr lang="en-US" altLang="zh-CN" b="1" dirty="0" smtClean="0"/>
              <a:t>2.2.2 PBW</a:t>
            </a:r>
          </a:p>
          <a:p>
            <a:pPr marL="0" indent="0" algn="just">
              <a:buNone/>
            </a:pPr>
            <a:r>
              <a:rPr lang="en-US" altLang="zh-CN" dirty="0">
                <a:solidFill>
                  <a:schemeClr val="tx1"/>
                </a:solidFill>
              </a:rPr>
              <a:t>Structure: The </a:t>
            </a:r>
            <a:r>
              <a:rPr lang="en-US" altLang="zh-CN" dirty="0" smtClean="0">
                <a:solidFill>
                  <a:schemeClr val="tx1"/>
                </a:solidFill>
              </a:rPr>
              <a:t>PBW adopts </a:t>
            </a:r>
            <a:r>
              <a:rPr lang="en-US" altLang="zh-CN" dirty="0">
                <a:solidFill>
                  <a:schemeClr val="tx1"/>
                </a:solidFill>
              </a:rPr>
              <a:t>a single-layer membrane structure design, with a preliminary design film thickness of 1mm. Air cooling grooves are processed around the beam window to improve the cooling </a:t>
            </a:r>
            <a:r>
              <a:rPr lang="en-US" altLang="zh-CN" dirty="0" smtClean="0">
                <a:solidFill>
                  <a:schemeClr val="tx1"/>
                </a:solidFill>
              </a:rPr>
              <a:t>effect.</a:t>
            </a:r>
          </a:p>
          <a:p>
            <a:pPr marL="0" indent="0" algn="just">
              <a:buNone/>
            </a:pPr>
            <a:r>
              <a:rPr lang="en-US" altLang="zh-CN" dirty="0" smtClean="0">
                <a:solidFill>
                  <a:schemeClr val="tx1"/>
                </a:solidFill>
              </a:rPr>
              <a:t>Thermal </a:t>
            </a:r>
            <a:r>
              <a:rPr lang="en-US" altLang="zh-CN" dirty="0">
                <a:solidFill>
                  <a:schemeClr val="tx1"/>
                </a:solidFill>
              </a:rPr>
              <a:t>deposition power: The total beam power is 20kW, and the thermal deposition power on the </a:t>
            </a:r>
            <a:r>
              <a:rPr lang="en-US" altLang="zh-CN" dirty="0" smtClean="0">
                <a:solidFill>
                  <a:schemeClr val="tx1"/>
                </a:solidFill>
              </a:rPr>
              <a:t>PBW </a:t>
            </a:r>
            <a:r>
              <a:rPr lang="en-US" altLang="zh-CN" dirty="0">
                <a:solidFill>
                  <a:schemeClr val="tx1"/>
                </a:solidFill>
              </a:rPr>
              <a:t>is about 7W</a:t>
            </a:r>
            <a:r>
              <a:rPr lang="en-US" altLang="zh-CN" dirty="0" smtClean="0">
                <a:solidFill>
                  <a:schemeClr val="tx1"/>
                </a:solidFill>
              </a:rPr>
              <a:t>.</a:t>
            </a:r>
          </a:p>
          <a:p>
            <a:pPr marL="0" indent="0" algn="just">
              <a:buNone/>
            </a:pPr>
            <a:r>
              <a:rPr lang="en-US" altLang="zh-CN" dirty="0" smtClean="0">
                <a:solidFill>
                  <a:schemeClr val="tx1"/>
                </a:solidFill>
              </a:rPr>
              <a:t>Simulation </a:t>
            </a:r>
            <a:r>
              <a:rPr lang="en-US" altLang="zh-CN" dirty="0">
                <a:solidFill>
                  <a:schemeClr val="tx1"/>
                </a:solidFill>
              </a:rPr>
              <a:t>analysis results: In a room temperature environment, the center temperature of the </a:t>
            </a:r>
            <a:r>
              <a:rPr lang="en-US" altLang="zh-CN" dirty="0" smtClean="0">
                <a:solidFill>
                  <a:schemeClr val="tx1"/>
                </a:solidFill>
              </a:rPr>
              <a:t>PBW is </a:t>
            </a:r>
            <a:r>
              <a:rPr lang="en-US" altLang="zh-CN" dirty="0">
                <a:solidFill>
                  <a:schemeClr val="tx1"/>
                </a:solidFill>
              </a:rPr>
              <a:t>53 degrees, so the </a:t>
            </a:r>
            <a:r>
              <a:rPr lang="en-US" altLang="zh-CN" dirty="0" smtClean="0">
                <a:solidFill>
                  <a:schemeClr val="tx1"/>
                </a:solidFill>
              </a:rPr>
              <a:t>PBWs at </a:t>
            </a:r>
            <a:r>
              <a:rPr lang="en-US" altLang="zh-CN" dirty="0">
                <a:solidFill>
                  <a:schemeClr val="tx1"/>
                </a:solidFill>
              </a:rPr>
              <a:t>various positions do not need to be water-cooled.</a:t>
            </a:r>
            <a:endParaRPr lang="zh-CN" altLang="en-US" dirty="0">
              <a:solidFill>
                <a:schemeClr val="tx1"/>
              </a:solidFill>
            </a:endParaRPr>
          </a:p>
        </p:txBody>
      </p:sp>
      <p:pic>
        <p:nvPicPr>
          <p:cNvPr id="13" name="图片 12"/>
          <p:cNvPicPr>
            <a:picLocks noChangeAspect="1"/>
          </p:cNvPicPr>
          <p:nvPr/>
        </p:nvPicPr>
        <p:blipFill>
          <a:blip r:embed="rId2"/>
          <a:stretch>
            <a:fillRect/>
          </a:stretch>
        </p:blipFill>
        <p:spPr>
          <a:xfrm>
            <a:off x="1866001" y="3890148"/>
            <a:ext cx="3609275" cy="2589076"/>
          </a:xfrm>
          <a:prstGeom prst="rect">
            <a:avLst/>
          </a:prstGeom>
        </p:spPr>
      </p:pic>
      <p:pic>
        <p:nvPicPr>
          <p:cNvPr id="14" name="图片 13"/>
          <p:cNvPicPr>
            <a:picLocks noChangeAspect="1"/>
          </p:cNvPicPr>
          <p:nvPr/>
        </p:nvPicPr>
        <p:blipFill>
          <a:blip r:embed="rId3"/>
          <a:stretch>
            <a:fillRect/>
          </a:stretch>
        </p:blipFill>
        <p:spPr>
          <a:xfrm>
            <a:off x="6489645" y="3663344"/>
            <a:ext cx="3738185" cy="2955624"/>
          </a:xfrm>
          <a:prstGeom prst="rect">
            <a:avLst/>
          </a:prstGeom>
        </p:spPr>
      </p:pic>
      <p:cxnSp>
        <p:nvCxnSpPr>
          <p:cNvPr id="7" name="直接连接符 6"/>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15</a:t>
            </a:r>
            <a:endParaRPr lang="zh-CN" altLang="en-US" b="1" i="1" dirty="0">
              <a:solidFill>
                <a:srgbClr val="7030A0"/>
              </a:solidFill>
            </a:endParaRPr>
          </a:p>
        </p:txBody>
      </p:sp>
    </p:spTree>
    <p:extLst>
      <p:ext uri="{BB962C8B-B14F-4D97-AF65-F5344CB8AC3E}">
        <p14:creationId xmlns:p14="http://schemas.microsoft.com/office/powerpoint/2010/main" val="3508830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318782" y="1111553"/>
            <a:ext cx="11585195" cy="2000583"/>
          </a:xfrm>
        </p:spPr>
        <p:txBody>
          <a:bodyPr>
            <a:normAutofit lnSpcReduction="10000"/>
          </a:bodyPr>
          <a:lstStyle/>
          <a:p>
            <a:pPr marL="0" indent="0" algn="just">
              <a:buNone/>
            </a:pPr>
            <a:r>
              <a:rPr lang="en-US" altLang="zh-CN" b="1" dirty="0" smtClean="0"/>
              <a:t>2.2.3 Beam absorber</a:t>
            </a:r>
          </a:p>
          <a:p>
            <a:pPr marL="0" indent="0" algn="just">
              <a:buNone/>
            </a:pPr>
            <a:r>
              <a:rPr lang="en-US" altLang="zh-CN" dirty="0">
                <a:solidFill>
                  <a:schemeClr val="tx1"/>
                </a:solidFill>
              </a:rPr>
              <a:t>Structure: The beam absorber material is copper, with a square structure, and one water-cooled pipeline is arranged on each side for cooling, with an inner diameter of 12mm. To prevent water leakage in the pipeline, a whole water pipe is wound without any joints at the bottom</a:t>
            </a:r>
            <a:r>
              <a:rPr lang="en-US" altLang="zh-CN" dirty="0" smtClean="0">
                <a:solidFill>
                  <a:schemeClr val="tx1"/>
                </a:solidFill>
              </a:rPr>
              <a:t>.</a:t>
            </a:r>
          </a:p>
          <a:p>
            <a:pPr marL="0" indent="0" algn="just">
              <a:buNone/>
            </a:pPr>
            <a:r>
              <a:rPr lang="en-US" altLang="zh-CN" dirty="0" smtClean="0">
                <a:solidFill>
                  <a:schemeClr val="tx1"/>
                </a:solidFill>
              </a:rPr>
              <a:t>Simulation </a:t>
            </a:r>
            <a:r>
              <a:rPr lang="en-US" altLang="zh-CN" dirty="0">
                <a:solidFill>
                  <a:schemeClr val="tx1"/>
                </a:solidFill>
              </a:rPr>
              <a:t>analysis results: In a water-cooled environment, the water temperature rises by 8.6 ℃, and the maximum temperature at the center of the beam absorber is 50 degrees.</a:t>
            </a:r>
            <a:endParaRPr lang="zh-CN" altLang="en-US" dirty="0">
              <a:solidFill>
                <a:schemeClr val="tx1"/>
              </a:solidFill>
            </a:endParaRPr>
          </a:p>
        </p:txBody>
      </p:sp>
      <p:sp>
        <p:nvSpPr>
          <p:cNvPr id="7" name="矩形 6"/>
          <p:cNvSpPr/>
          <p:nvPr/>
        </p:nvSpPr>
        <p:spPr>
          <a:xfrm>
            <a:off x="1741575" y="3732293"/>
            <a:ext cx="1654069" cy="3213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环形加速器</a:t>
            </a:r>
            <a:endParaRPr lang="zh-CN" altLang="en-US" dirty="0">
              <a:solidFill>
                <a:schemeClr val="tx1"/>
              </a:solidFill>
            </a:endParaRPr>
          </a:p>
        </p:txBody>
      </p:sp>
      <p:pic>
        <p:nvPicPr>
          <p:cNvPr id="8" name="图片 7"/>
          <p:cNvPicPr>
            <a:picLocks noChangeAspect="1"/>
          </p:cNvPicPr>
          <p:nvPr/>
        </p:nvPicPr>
        <p:blipFill>
          <a:blip r:embed="rId3"/>
          <a:stretch>
            <a:fillRect/>
          </a:stretch>
        </p:blipFill>
        <p:spPr>
          <a:xfrm>
            <a:off x="549478" y="3112135"/>
            <a:ext cx="3647421" cy="3674559"/>
          </a:xfrm>
          <a:prstGeom prst="rect">
            <a:avLst/>
          </a:prstGeom>
        </p:spPr>
      </p:pic>
      <p:cxnSp>
        <p:nvCxnSpPr>
          <p:cNvPr id="9" name="直接箭头连接符 8"/>
          <p:cNvCxnSpPr/>
          <p:nvPr/>
        </p:nvCxnSpPr>
        <p:spPr bwMode="auto">
          <a:xfrm flipH="1" flipV="1">
            <a:off x="2425299" y="5922629"/>
            <a:ext cx="774580" cy="281030"/>
          </a:xfrm>
          <a:prstGeom prst="straightConnector1">
            <a:avLst/>
          </a:prstGeom>
          <a:solidFill>
            <a:srgbClr val="FFFF00"/>
          </a:solidFill>
          <a:ln w="38100" cap="flat" cmpd="sng" algn="ctr">
            <a:solidFill>
              <a:schemeClr val="tx1"/>
            </a:solidFill>
            <a:prstDash val="solid"/>
            <a:round/>
            <a:headEnd type="none" w="med" len="med"/>
            <a:tailEnd type="triangle"/>
          </a:ln>
        </p:spPr>
      </p:cxnSp>
      <p:sp>
        <p:nvSpPr>
          <p:cNvPr id="11" name="矩形 10"/>
          <p:cNvSpPr/>
          <p:nvPr/>
        </p:nvSpPr>
        <p:spPr>
          <a:xfrm>
            <a:off x="3199879" y="6040729"/>
            <a:ext cx="1518928" cy="338554"/>
          </a:xfrm>
          <a:prstGeom prst="rect">
            <a:avLst/>
          </a:prstGeom>
        </p:spPr>
        <p:txBody>
          <a:bodyPr wrap="square">
            <a:spAutoFit/>
          </a:bodyPr>
          <a:lstStyle/>
          <a:p>
            <a:r>
              <a:rPr lang="en-US" altLang="zh-CN" sz="1600" dirty="0"/>
              <a:t>beam absorber</a:t>
            </a:r>
            <a:endParaRPr lang="zh-CN" altLang="en-US" sz="1600" b="1" dirty="0">
              <a:latin typeface="楷体" panose="02010609060101010101" pitchFamily="49" charset="-122"/>
              <a:ea typeface="楷体" panose="02010609060101010101" pitchFamily="49" charset="-122"/>
            </a:endParaRPr>
          </a:p>
        </p:txBody>
      </p:sp>
      <p:pic>
        <p:nvPicPr>
          <p:cNvPr id="18" name="图片 17"/>
          <p:cNvPicPr>
            <a:picLocks noChangeAspect="1"/>
          </p:cNvPicPr>
          <p:nvPr/>
        </p:nvPicPr>
        <p:blipFill>
          <a:blip r:embed="rId4"/>
          <a:stretch>
            <a:fillRect/>
          </a:stretch>
        </p:blipFill>
        <p:spPr>
          <a:xfrm>
            <a:off x="4971479" y="3483970"/>
            <a:ext cx="2899277" cy="2930889"/>
          </a:xfrm>
          <a:prstGeom prst="rect">
            <a:avLst/>
          </a:prstGeom>
        </p:spPr>
      </p:pic>
      <p:pic>
        <p:nvPicPr>
          <p:cNvPr id="19" name="图片 18"/>
          <p:cNvPicPr>
            <a:picLocks noChangeAspect="1"/>
          </p:cNvPicPr>
          <p:nvPr/>
        </p:nvPicPr>
        <p:blipFill>
          <a:blip r:embed="rId5"/>
          <a:stretch>
            <a:fillRect/>
          </a:stretch>
        </p:blipFill>
        <p:spPr>
          <a:xfrm>
            <a:off x="8411825" y="3787487"/>
            <a:ext cx="3173031" cy="2214370"/>
          </a:xfrm>
          <a:prstGeom prst="rect">
            <a:avLst/>
          </a:prstGeom>
        </p:spPr>
      </p:pic>
      <p:cxnSp>
        <p:nvCxnSpPr>
          <p:cNvPr id="12" name="直接连接符 11"/>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16</a:t>
            </a:r>
            <a:endParaRPr lang="zh-CN" altLang="en-US" b="1" i="1" dirty="0">
              <a:solidFill>
                <a:srgbClr val="7030A0"/>
              </a:solidFill>
            </a:endParaRPr>
          </a:p>
        </p:txBody>
      </p:sp>
    </p:spTree>
    <p:extLst>
      <p:ext uri="{BB962C8B-B14F-4D97-AF65-F5344CB8AC3E}">
        <p14:creationId xmlns:p14="http://schemas.microsoft.com/office/powerpoint/2010/main" val="2286915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068172" y="3623759"/>
            <a:ext cx="3089330" cy="3112316"/>
          </a:xfrm>
          <a:prstGeom prst="rect">
            <a:avLst/>
          </a:prstGeom>
        </p:spPr>
      </p:pic>
      <p:pic>
        <p:nvPicPr>
          <p:cNvPr id="17" name="内容占位符 1"/>
          <p:cNvPicPr>
            <a:picLocks noChangeAspect="1"/>
          </p:cNvPicPr>
          <p:nvPr/>
        </p:nvPicPr>
        <p:blipFill>
          <a:blip r:embed="rId4"/>
          <a:stretch>
            <a:fillRect/>
          </a:stretch>
        </p:blipFill>
        <p:spPr>
          <a:xfrm>
            <a:off x="5256882" y="3623759"/>
            <a:ext cx="4289790" cy="2878340"/>
          </a:xfrm>
          <a:prstGeom prst="rect">
            <a:avLst/>
          </a:prstGeom>
        </p:spPr>
      </p:pic>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240484" y="1022162"/>
            <a:ext cx="11711030" cy="2453856"/>
          </a:xfrm>
        </p:spPr>
        <p:txBody>
          <a:bodyPr>
            <a:normAutofit fontScale="92500" lnSpcReduction="10000"/>
          </a:bodyPr>
          <a:lstStyle/>
          <a:p>
            <a:pPr marL="0" indent="0" algn="just">
              <a:buNone/>
            </a:pPr>
            <a:r>
              <a:rPr lang="en-US" altLang="zh-CN" b="1" dirty="0" smtClean="0"/>
              <a:t>2.3 </a:t>
            </a:r>
            <a:r>
              <a:rPr lang="en-US" altLang="zh-CN" b="1" dirty="0"/>
              <a:t>Equipment located in the high radiation area of the muon beam line</a:t>
            </a:r>
            <a:endParaRPr lang="en-US" altLang="zh-CN" b="1" dirty="0" smtClean="0">
              <a:solidFill>
                <a:schemeClr val="tx1"/>
              </a:solidFill>
            </a:endParaRPr>
          </a:p>
          <a:p>
            <a:pPr marL="0" indent="0" algn="just">
              <a:buNone/>
            </a:pPr>
            <a:r>
              <a:rPr lang="en-US" altLang="zh-CN" dirty="0" smtClean="0">
                <a:solidFill>
                  <a:schemeClr val="tx1"/>
                </a:solidFill>
              </a:rPr>
              <a:t>        The </a:t>
            </a:r>
            <a:r>
              <a:rPr lang="en-US" altLang="zh-CN" dirty="0">
                <a:solidFill>
                  <a:schemeClr val="tx1"/>
                </a:solidFill>
              </a:rPr>
              <a:t>first device of the </a:t>
            </a:r>
            <a:r>
              <a:rPr lang="en-US" altLang="zh-CN" dirty="0" smtClean="0">
                <a:solidFill>
                  <a:schemeClr val="tx1"/>
                </a:solidFill>
              </a:rPr>
              <a:t>muon </a:t>
            </a:r>
            <a:r>
              <a:rPr lang="en-US" altLang="zh-CN" dirty="0">
                <a:solidFill>
                  <a:schemeClr val="tx1"/>
                </a:solidFill>
              </a:rPr>
              <a:t>beam line is a solenoid with an inner diameter of 500mm and a distance of about 350mm from the target center. Due to its location in a high radiation area, the connection between the solenoid and the target vacuum chamber is made of inflatable bellows. </a:t>
            </a:r>
            <a:endParaRPr lang="en-US" altLang="zh-CN" dirty="0" smtClean="0">
              <a:solidFill>
                <a:schemeClr val="tx1"/>
              </a:solidFill>
            </a:endParaRPr>
          </a:p>
          <a:p>
            <a:pPr marL="0" indent="0" algn="just">
              <a:buNone/>
            </a:pPr>
            <a:r>
              <a:rPr lang="en-US" altLang="zh-CN" dirty="0">
                <a:solidFill>
                  <a:schemeClr val="tx1"/>
                </a:solidFill>
              </a:rPr>
              <a:t> </a:t>
            </a:r>
            <a:r>
              <a:rPr lang="en-US" altLang="zh-CN" dirty="0" smtClean="0">
                <a:solidFill>
                  <a:schemeClr val="tx1"/>
                </a:solidFill>
              </a:rPr>
              <a:t>       The </a:t>
            </a:r>
            <a:r>
              <a:rPr lang="en-US" altLang="zh-CN" dirty="0">
                <a:solidFill>
                  <a:schemeClr val="tx1"/>
                </a:solidFill>
              </a:rPr>
              <a:t>total length of the solenoid is about 1.5 meters and it weighs about 3 tons. There is a bipolar magnet downstream of the solenoid, with a distance of about 0.8 meters between the two</a:t>
            </a:r>
            <a:r>
              <a:rPr lang="en-US" altLang="zh-CN" dirty="0" smtClean="0">
                <a:solidFill>
                  <a:schemeClr val="tx1"/>
                </a:solidFill>
              </a:rPr>
              <a:t>. </a:t>
            </a:r>
            <a:r>
              <a:rPr lang="en-US" altLang="zh-CN" dirty="0">
                <a:solidFill>
                  <a:schemeClr val="tx1"/>
                </a:solidFill>
              </a:rPr>
              <a:t>Due to the lifting weight of the hall crane being 30 tons, it is not possible to lift both magnets and the shield at the same time. Therefore, it must be split into two units and sealed with inflatable bellows in the middle.</a:t>
            </a:r>
            <a:endParaRPr lang="zh-CN" altLang="en-US" dirty="0">
              <a:solidFill>
                <a:schemeClr val="tx1"/>
              </a:solidFill>
            </a:endParaRPr>
          </a:p>
        </p:txBody>
      </p:sp>
      <p:cxnSp>
        <p:nvCxnSpPr>
          <p:cNvPr id="9" name="直接箭头连接符 8"/>
          <p:cNvCxnSpPr/>
          <p:nvPr/>
        </p:nvCxnSpPr>
        <p:spPr bwMode="auto">
          <a:xfrm flipH="1" flipV="1">
            <a:off x="6163997" y="5721292"/>
            <a:ext cx="783572" cy="743566"/>
          </a:xfrm>
          <a:prstGeom prst="straightConnector1">
            <a:avLst/>
          </a:prstGeom>
          <a:solidFill>
            <a:srgbClr val="FFFF00"/>
          </a:solidFill>
          <a:ln w="38100" cap="flat" cmpd="sng" algn="ctr">
            <a:solidFill>
              <a:schemeClr val="tx1"/>
            </a:solidFill>
            <a:prstDash val="solid"/>
            <a:round/>
            <a:headEnd type="none" w="med" len="med"/>
            <a:tailEnd type="triangle"/>
          </a:ln>
        </p:spPr>
      </p:cxnSp>
      <p:sp>
        <p:nvSpPr>
          <p:cNvPr id="10" name="矩形 9"/>
          <p:cNvSpPr/>
          <p:nvPr/>
        </p:nvSpPr>
        <p:spPr>
          <a:xfrm>
            <a:off x="6555783" y="6412055"/>
            <a:ext cx="2192237" cy="338554"/>
          </a:xfrm>
          <a:prstGeom prst="rect">
            <a:avLst/>
          </a:prstGeom>
        </p:spPr>
        <p:txBody>
          <a:bodyPr wrap="square">
            <a:spAutoFit/>
          </a:bodyPr>
          <a:lstStyle/>
          <a:p>
            <a:r>
              <a:rPr lang="en-US" altLang="zh-CN" sz="1600" kern="0" dirty="0">
                <a:latin typeface="楷体" panose="02010609060101010101" pitchFamily="49" charset="-122"/>
                <a:ea typeface="楷体" panose="02010609060101010101" pitchFamily="49" charset="-122"/>
              </a:rPr>
              <a:t>Inflatable </a:t>
            </a:r>
            <a:r>
              <a:rPr lang="en-US" altLang="zh-CN" sz="1600" kern="0" dirty="0" smtClean="0">
                <a:latin typeface="楷体" panose="02010609060101010101" pitchFamily="49" charset="-122"/>
                <a:ea typeface="楷体" panose="02010609060101010101" pitchFamily="49" charset="-122"/>
              </a:rPr>
              <a:t>bellows</a:t>
            </a:r>
            <a:endParaRPr lang="zh-CN" altLang="en-US" sz="1600" b="1" dirty="0">
              <a:latin typeface="楷体" panose="02010609060101010101" pitchFamily="49" charset="-122"/>
              <a:ea typeface="楷体" panose="02010609060101010101" pitchFamily="49" charset="-122"/>
            </a:endParaRPr>
          </a:p>
        </p:txBody>
      </p:sp>
      <p:sp>
        <p:nvSpPr>
          <p:cNvPr id="11" name="矩形 10"/>
          <p:cNvSpPr/>
          <p:nvPr/>
        </p:nvSpPr>
        <p:spPr>
          <a:xfrm>
            <a:off x="4330107" y="6295581"/>
            <a:ext cx="1853549" cy="338554"/>
          </a:xfrm>
          <a:prstGeom prst="rect">
            <a:avLst/>
          </a:prstGeom>
        </p:spPr>
        <p:txBody>
          <a:bodyPr wrap="square">
            <a:spAutoFit/>
          </a:bodyPr>
          <a:lstStyle/>
          <a:p>
            <a:r>
              <a:rPr lang="en-US" altLang="zh-CN" sz="1600" b="1" dirty="0">
                <a:latin typeface="楷体" panose="02010609060101010101" pitchFamily="49" charset="-122"/>
                <a:ea typeface="楷体" panose="02010609060101010101" pitchFamily="49" charset="-122"/>
              </a:rPr>
              <a:t>Copper </a:t>
            </a:r>
            <a:r>
              <a:rPr lang="en-US" altLang="zh-CN" sz="1600" b="1" dirty="0" smtClean="0">
                <a:latin typeface="楷体" panose="02010609060101010101" pitchFamily="49" charset="-122"/>
                <a:ea typeface="楷体" panose="02010609060101010101" pitchFamily="49" charset="-122"/>
              </a:rPr>
              <a:t>target</a:t>
            </a:r>
            <a:endParaRPr lang="zh-CN" altLang="en-US" sz="1600" b="1" dirty="0">
              <a:latin typeface="楷体" panose="02010609060101010101" pitchFamily="49" charset="-122"/>
              <a:ea typeface="楷体" panose="02010609060101010101" pitchFamily="49" charset="-122"/>
            </a:endParaRPr>
          </a:p>
        </p:txBody>
      </p:sp>
      <p:cxnSp>
        <p:nvCxnSpPr>
          <p:cNvPr id="12" name="直接箭头连接符 11"/>
          <p:cNvCxnSpPr/>
          <p:nvPr/>
        </p:nvCxnSpPr>
        <p:spPr bwMode="auto">
          <a:xfrm flipV="1">
            <a:off x="5016617" y="5684653"/>
            <a:ext cx="956414" cy="639265"/>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15" name="直接箭头连接符 14"/>
          <p:cNvCxnSpPr/>
          <p:nvPr/>
        </p:nvCxnSpPr>
        <p:spPr bwMode="auto">
          <a:xfrm>
            <a:off x="3719050" y="5130803"/>
            <a:ext cx="2820168" cy="590489"/>
          </a:xfrm>
          <a:prstGeom prst="straightConnector1">
            <a:avLst/>
          </a:prstGeom>
          <a:solidFill>
            <a:srgbClr val="FFFF00"/>
          </a:solidFill>
          <a:ln w="38100" cap="flat" cmpd="sng" algn="ctr">
            <a:solidFill>
              <a:schemeClr val="tx1"/>
            </a:solidFill>
            <a:prstDash val="solid"/>
            <a:round/>
            <a:headEnd type="none" w="med" len="med"/>
            <a:tailEnd type="triangle"/>
          </a:ln>
        </p:spPr>
      </p:cxnSp>
      <p:sp>
        <p:nvSpPr>
          <p:cNvPr id="16" name="矩形 15"/>
          <p:cNvSpPr/>
          <p:nvPr/>
        </p:nvSpPr>
        <p:spPr>
          <a:xfrm>
            <a:off x="8554617" y="3699728"/>
            <a:ext cx="1713508" cy="369332"/>
          </a:xfrm>
          <a:prstGeom prst="rect">
            <a:avLst/>
          </a:prstGeom>
        </p:spPr>
        <p:txBody>
          <a:bodyPr wrap="square">
            <a:spAutoFit/>
          </a:bodyPr>
          <a:lstStyle/>
          <a:p>
            <a:r>
              <a:rPr lang="en-US" altLang="zh-CN" dirty="0"/>
              <a:t>bipolar magnet</a:t>
            </a:r>
            <a:endParaRPr lang="zh-CN" altLang="en-US" dirty="0">
              <a:latin typeface="楷体" panose="02010609060101010101" pitchFamily="49" charset="-122"/>
              <a:ea typeface="楷体" panose="02010609060101010101" pitchFamily="49" charset="-122"/>
            </a:endParaRPr>
          </a:p>
        </p:txBody>
      </p:sp>
      <p:cxnSp>
        <p:nvCxnSpPr>
          <p:cNvPr id="19" name="直接箭头连接符 18"/>
          <p:cNvCxnSpPr/>
          <p:nvPr/>
        </p:nvCxnSpPr>
        <p:spPr bwMode="auto">
          <a:xfrm flipV="1">
            <a:off x="7283036" y="5777134"/>
            <a:ext cx="464197" cy="687724"/>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22" name="直接箭头连接符 21"/>
          <p:cNvCxnSpPr/>
          <p:nvPr/>
        </p:nvCxnSpPr>
        <p:spPr bwMode="auto">
          <a:xfrm flipH="1">
            <a:off x="8447715" y="4081244"/>
            <a:ext cx="444615" cy="1441089"/>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23" name="直接箭头连接符 22"/>
          <p:cNvCxnSpPr/>
          <p:nvPr/>
        </p:nvCxnSpPr>
        <p:spPr bwMode="auto">
          <a:xfrm flipH="1">
            <a:off x="6883167" y="3972187"/>
            <a:ext cx="518610" cy="1403989"/>
          </a:xfrm>
          <a:prstGeom prst="straightConnector1">
            <a:avLst/>
          </a:prstGeom>
          <a:solidFill>
            <a:srgbClr val="FFFF00"/>
          </a:solidFill>
          <a:ln w="38100" cap="flat" cmpd="sng" algn="ctr">
            <a:solidFill>
              <a:schemeClr val="tx1"/>
            </a:solidFill>
            <a:prstDash val="solid"/>
            <a:round/>
            <a:headEnd type="none" w="med" len="med"/>
            <a:tailEnd type="triangle"/>
          </a:ln>
        </p:spPr>
      </p:cxnSp>
      <p:sp>
        <p:nvSpPr>
          <p:cNvPr id="26" name="矩形 25"/>
          <p:cNvSpPr/>
          <p:nvPr/>
        </p:nvSpPr>
        <p:spPr>
          <a:xfrm>
            <a:off x="6909392" y="3623759"/>
            <a:ext cx="1128378" cy="369332"/>
          </a:xfrm>
          <a:prstGeom prst="rect">
            <a:avLst/>
          </a:prstGeom>
        </p:spPr>
        <p:txBody>
          <a:bodyPr wrap="square">
            <a:spAutoFit/>
          </a:bodyPr>
          <a:lstStyle/>
          <a:p>
            <a:r>
              <a:rPr lang="en-US" altLang="zh-CN" dirty="0"/>
              <a:t>solenoid</a:t>
            </a:r>
            <a:endParaRPr lang="zh-CN" altLang="en-US" dirty="0">
              <a:latin typeface="楷体" panose="02010609060101010101" pitchFamily="49" charset="-122"/>
              <a:ea typeface="楷体" panose="02010609060101010101" pitchFamily="49" charset="-122"/>
            </a:endParaRPr>
          </a:p>
        </p:txBody>
      </p:sp>
      <p:cxnSp>
        <p:nvCxnSpPr>
          <p:cNvPr id="18" name="直接连接符 17"/>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17</a:t>
            </a:r>
            <a:endParaRPr lang="zh-CN" altLang="en-US" b="1" i="1" dirty="0">
              <a:solidFill>
                <a:srgbClr val="7030A0"/>
              </a:solidFill>
            </a:endParaRPr>
          </a:p>
        </p:txBody>
      </p:sp>
    </p:spTree>
    <p:extLst>
      <p:ext uri="{BB962C8B-B14F-4D97-AF65-F5344CB8AC3E}">
        <p14:creationId xmlns:p14="http://schemas.microsoft.com/office/powerpoint/2010/main" val="1795785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343949" y="1014594"/>
            <a:ext cx="11459361" cy="1528846"/>
          </a:xfrm>
        </p:spPr>
        <p:txBody>
          <a:bodyPr>
            <a:normAutofit/>
          </a:bodyPr>
          <a:lstStyle/>
          <a:p>
            <a:pPr marL="0" indent="0" algn="just">
              <a:buNone/>
            </a:pPr>
            <a:r>
              <a:rPr lang="en-US" altLang="zh-CN" b="1" dirty="0" smtClean="0"/>
              <a:t>2.4 </a:t>
            </a:r>
            <a:r>
              <a:rPr lang="en-US" altLang="zh-CN" b="1" dirty="0"/>
              <a:t>Equipment located in the low radiation area of the muon beam </a:t>
            </a:r>
            <a:r>
              <a:rPr lang="en-US" altLang="zh-CN" b="1" dirty="0" smtClean="0"/>
              <a:t>line</a:t>
            </a:r>
          </a:p>
          <a:p>
            <a:pPr marL="0" indent="0" algn="just">
              <a:buNone/>
            </a:pPr>
            <a:r>
              <a:rPr lang="en-US" altLang="zh-CN" dirty="0" smtClean="0">
                <a:solidFill>
                  <a:schemeClr val="tx1"/>
                </a:solidFill>
              </a:rPr>
              <a:t>        From </a:t>
            </a:r>
            <a:r>
              <a:rPr lang="en-US" altLang="zh-CN" dirty="0">
                <a:solidFill>
                  <a:schemeClr val="tx1"/>
                </a:solidFill>
              </a:rPr>
              <a:t>the first bipolar magnet to the rear, there is a low radiation area, and the equipment mainly consists of solenoids and bipolar magnets. Due to the low radiation, personnel can directly approach for maintenance, </a:t>
            </a:r>
            <a:r>
              <a:rPr lang="en-US" altLang="zh-CN" dirty="0" smtClean="0">
                <a:solidFill>
                  <a:schemeClr val="tx1"/>
                </a:solidFill>
              </a:rPr>
              <a:t>and </a:t>
            </a:r>
            <a:r>
              <a:rPr lang="en-US" altLang="zh-CN" dirty="0">
                <a:solidFill>
                  <a:schemeClr val="tx1"/>
                </a:solidFill>
              </a:rPr>
              <a:t>simple tools can be designed for maintenance.</a:t>
            </a:r>
            <a:endParaRPr lang="zh-CN" altLang="en-US" dirty="0">
              <a:solidFill>
                <a:schemeClr val="tx1"/>
              </a:solidFill>
            </a:endParaRPr>
          </a:p>
        </p:txBody>
      </p:sp>
      <p:pic>
        <p:nvPicPr>
          <p:cNvPr id="18" name="内容占位符 1"/>
          <p:cNvPicPr>
            <a:picLocks noChangeAspect="1"/>
          </p:cNvPicPr>
          <p:nvPr/>
        </p:nvPicPr>
        <p:blipFill>
          <a:blip r:embed="rId3"/>
          <a:stretch>
            <a:fillRect/>
          </a:stretch>
        </p:blipFill>
        <p:spPr>
          <a:xfrm>
            <a:off x="546526" y="2904955"/>
            <a:ext cx="6986787" cy="2923818"/>
          </a:xfrm>
          <a:prstGeom prst="rect">
            <a:avLst/>
          </a:prstGeom>
        </p:spPr>
      </p:pic>
      <p:cxnSp>
        <p:nvCxnSpPr>
          <p:cNvPr id="23" name="直接箭头连接符 22"/>
          <p:cNvCxnSpPr/>
          <p:nvPr/>
        </p:nvCxnSpPr>
        <p:spPr>
          <a:xfrm flipV="1">
            <a:off x="4698511" y="3455530"/>
            <a:ext cx="52717" cy="41203"/>
          </a:xfrm>
          <a:prstGeom prst="straightConnector1">
            <a:avLst/>
          </a:prstGeom>
          <a:solidFill>
            <a:srgbClr val="FFFF00"/>
          </a:solidFill>
          <a:ln w="9525" cap="flat" cmpd="sng" algn="ctr">
            <a:solidFill>
              <a:schemeClr val="tx1"/>
            </a:solidFill>
            <a:prstDash val="solid"/>
            <a:round/>
            <a:headEnd type="none" w="med" len="med"/>
            <a:tailEnd type="arrow" w="med" len="med"/>
          </a:ln>
        </p:spPr>
      </p:cxnSp>
      <p:pic>
        <p:nvPicPr>
          <p:cNvPr id="32" name="图片 31"/>
          <p:cNvPicPr>
            <a:picLocks noChangeAspect="1"/>
          </p:cNvPicPr>
          <p:nvPr/>
        </p:nvPicPr>
        <p:blipFill>
          <a:blip r:embed="rId4"/>
          <a:stretch>
            <a:fillRect/>
          </a:stretch>
        </p:blipFill>
        <p:spPr>
          <a:xfrm>
            <a:off x="7669749" y="3083645"/>
            <a:ext cx="4049671" cy="2808046"/>
          </a:xfrm>
          <a:prstGeom prst="rect">
            <a:avLst/>
          </a:prstGeom>
        </p:spPr>
      </p:pic>
      <p:cxnSp>
        <p:nvCxnSpPr>
          <p:cNvPr id="33" name="直接箭头连接符 32"/>
          <p:cNvCxnSpPr/>
          <p:nvPr/>
        </p:nvCxnSpPr>
        <p:spPr bwMode="auto">
          <a:xfrm flipV="1">
            <a:off x="7206143" y="3758268"/>
            <a:ext cx="2382474" cy="855677"/>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34" name="椭圆 33"/>
          <p:cNvSpPr/>
          <p:nvPr/>
        </p:nvSpPr>
        <p:spPr>
          <a:xfrm>
            <a:off x="4388071" y="4093828"/>
            <a:ext cx="3108121" cy="12821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295003" y="3493713"/>
            <a:ext cx="851832" cy="3903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18</a:t>
            </a:r>
            <a:endParaRPr lang="zh-CN" altLang="en-US" b="1" i="1" dirty="0">
              <a:solidFill>
                <a:srgbClr val="7030A0"/>
              </a:solidFill>
            </a:endParaRPr>
          </a:p>
        </p:txBody>
      </p:sp>
    </p:spTree>
    <p:extLst>
      <p:ext uri="{BB962C8B-B14F-4D97-AF65-F5344CB8AC3E}">
        <p14:creationId xmlns:p14="http://schemas.microsoft.com/office/powerpoint/2010/main" val="1236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45284" y="276837"/>
            <a:ext cx="10515600" cy="483226"/>
          </a:xfrm>
        </p:spPr>
        <p:txBody>
          <a:bodyPr>
            <a:noAutofit/>
          </a:bodyPr>
          <a:lstStyle/>
          <a:p>
            <a:r>
              <a:rPr lang="en-US" altLang="zh-CN" sz="3600" b="1" dirty="0" smtClean="0"/>
              <a:t>Content</a:t>
            </a:r>
            <a:endParaRPr lang="zh-CN" altLang="en-US" sz="3600" b="1" dirty="0"/>
          </a:p>
        </p:txBody>
      </p:sp>
      <p:sp>
        <p:nvSpPr>
          <p:cNvPr id="3" name="内容占位符 2"/>
          <p:cNvSpPr>
            <a:spLocks noGrp="1"/>
          </p:cNvSpPr>
          <p:nvPr>
            <p:ph idx="1"/>
          </p:nvPr>
        </p:nvSpPr>
        <p:spPr>
          <a:xfrm>
            <a:off x="545284" y="1212208"/>
            <a:ext cx="10610396" cy="4798503"/>
          </a:xfrm>
        </p:spPr>
        <p:txBody>
          <a:bodyPr>
            <a:normAutofit/>
          </a:bodyPr>
          <a:lstStyle/>
          <a:p>
            <a:r>
              <a:rPr lang="en-US" altLang="zh-CN" sz="2800" dirty="0"/>
              <a:t>1</a:t>
            </a:r>
            <a:r>
              <a:rPr lang="en-US" altLang="zh-CN" sz="2800" dirty="0" smtClean="0"/>
              <a:t>. </a:t>
            </a:r>
            <a:r>
              <a:rPr lang="en-US" altLang="zh-CN" sz="2800" dirty="0"/>
              <a:t>Engineering </a:t>
            </a:r>
            <a:r>
              <a:rPr lang="en-US" altLang="zh-CN" sz="2800" dirty="0" smtClean="0"/>
              <a:t>Introduction</a:t>
            </a:r>
          </a:p>
          <a:p>
            <a:r>
              <a:rPr lang="en-US" altLang="zh-CN" sz="2800" dirty="0" smtClean="0"/>
              <a:t>2</a:t>
            </a:r>
            <a:r>
              <a:rPr lang="en-US" altLang="zh-CN" sz="2800" dirty="0"/>
              <a:t>. </a:t>
            </a:r>
            <a:r>
              <a:rPr lang="en-US" altLang="zh-CN" sz="2800" dirty="0" smtClean="0"/>
              <a:t>Design Progress of </a:t>
            </a:r>
            <a:r>
              <a:rPr lang="en-US" altLang="zh-CN" sz="2800" dirty="0"/>
              <a:t>T</a:t>
            </a:r>
            <a:r>
              <a:rPr lang="en-US" altLang="zh-CN" sz="2800" dirty="0" smtClean="0"/>
              <a:t>arget </a:t>
            </a:r>
            <a:r>
              <a:rPr lang="en-US" altLang="zh-CN" sz="2800" dirty="0"/>
              <a:t>S</a:t>
            </a:r>
            <a:r>
              <a:rPr lang="en-US" altLang="zh-CN" sz="2800" dirty="0" smtClean="0"/>
              <a:t>tation </a:t>
            </a:r>
            <a:r>
              <a:rPr lang="en-US" altLang="zh-CN" sz="2800" dirty="0"/>
              <a:t>E</a:t>
            </a:r>
            <a:r>
              <a:rPr lang="en-US" altLang="zh-CN" sz="2800" dirty="0" smtClean="0"/>
              <a:t>quipment </a:t>
            </a:r>
          </a:p>
          <a:p>
            <a:r>
              <a:rPr lang="en-US" altLang="zh-CN" sz="2800" dirty="0" smtClean="0"/>
              <a:t>3. Maintenance </a:t>
            </a:r>
            <a:r>
              <a:rPr lang="en-US" altLang="zh-CN" sz="2800" dirty="0"/>
              <a:t>D</a:t>
            </a:r>
            <a:r>
              <a:rPr lang="en-US" altLang="zh-CN" sz="2800" dirty="0" smtClean="0"/>
              <a:t>esign </a:t>
            </a:r>
            <a:r>
              <a:rPr lang="en-US" altLang="zh-CN" sz="2800" dirty="0"/>
              <a:t>of E</a:t>
            </a:r>
            <a:r>
              <a:rPr lang="en-US" altLang="zh-CN" sz="2800" dirty="0" smtClean="0"/>
              <a:t>quipment</a:t>
            </a:r>
          </a:p>
          <a:p>
            <a:r>
              <a:rPr lang="en-US" altLang="zh-CN" sz="2800" dirty="0"/>
              <a:t>4. Future W</a:t>
            </a:r>
            <a:r>
              <a:rPr lang="en-US" altLang="zh-CN" sz="2800" dirty="0" smtClean="0"/>
              <a:t>ork </a:t>
            </a:r>
            <a:r>
              <a:rPr lang="en-US" altLang="zh-CN" sz="2800" dirty="0"/>
              <a:t>P</a:t>
            </a:r>
            <a:r>
              <a:rPr lang="en-US" altLang="zh-CN" sz="2800" dirty="0" smtClean="0"/>
              <a:t>lan</a:t>
            </a:r>
          </a:p>
          <a:p>
            <a:pPr marL="0" indent="0">
              <a:buNone/>
            </a:pPr>
            <a:endParaRPr lang="zh-CN" altLang="en-US" sz="2800" dirty="0"/>
          </a:p>
        </p:txBody>
      </p:sp>
      <p:cxnSp>
        <p:nvCxnSpPr>
          <p:cNvPr id="4" name="直接连接符 3"/>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a:t>
            </a:r>
            <a:endParaRPr lang="zh-CN" altLang="en-US" b="1" i="1" dirty="0">
              <a:solidFill>
                <a:srgbClr val="7030A0"/>
              </a:solidFill>
            </a:endParaRPr>
          </a:p>
        </p:txBody>
      </p:sp>
    </p:spTree>
    <p:extLst>
      <p:ext uri="{BB962C8B-B14F-4D97-AF65-F5344CB8AC3E}">
        <p14:creationId xmlns:p14="http://schemas.microsoft.com/office/powerpoint/2010/main" val="3421519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smtClean="0"/>
              <a:t>3</a:t>
            </a:r>
            <a:r>
              <a:rPr lang="en-US" altLang="zh-CN" sz="2800" b="1" dirty="0"/>
              <a:t>. Maintenance Design of Equipment</a:t>
            </a:r>
            <a:endParaRPr lang="zh-CN" altLang="en-US" sz="2800" b="1" dirty="0"/>
          </a:p>
        </p:txBody>
      </p:sp>
      <p:sp>
        <p:nvSpPr>
          <p:cNvPr id="3" name="内容占位符 2"/>
          <p:cNvSpPr>
            <a:spLocks noGrp="1"/>
          </p:cNvSpPr>
          <p:nvPr>
            <p:ph idx="1"/>
          </p:nvPr>
        </p:nvSpPr>
        <p:spPr>
          <a:xfrm>
            <a:off x="248336" y="966992"/>
            <a:ext cx="11764698" cy="1649548"/>
          </a:xfrm>
        </p:spPr>
        <p:txBody>
          <a:bodyPr>
            <a:normAutofit/>
          </a:bodyPr>
          <a:lstStyle/>
          <a:p>
            <a:pPr marL="0" indent="0" algn="just">
              <a:buNone/>
            </a:pPr>
            <a:r>
              <a:rPr lang="en-US" altLang="zh-CN" dirty="0" smtClean="0">
                <a:solidFill>
                  <a:schemeClr val="tx1"/>
                </a:solidFill>
              </a:rPr>
              <a:t>        The </a:t>
            </a:r>
            <a:r>
              <a:rPr lang="en-US" altLang="zh-CN" dirty="0">
                <a:solidFill>
                  <a:schemeClr val="tx1"/>
                </a:solidFill>
              </a:rPr>
              <a:t>internal equipment of the target station is mainly distributed in the </a:t>
            </a:r>
            <a:r>
              <a:rPr lang="en-US" altLang="zh-CN" u="sng" dirty="0">
                <a:solidFill>
                  <a:schemeClr val="tx1"/>
                </a:solidFill>
              </a:rPr>
              <a:t>low radiation area of the proton beam line</a:t>
            </a:r>
            <a:r>
              <a:rPr lang="en-US" altLang="zh-CN" dirty="0">
                <a:solidFill>
                  <a:schemeClr val="tx1"/>
                </a:solidFill>
              </a:rPr>
              <a:t>, </a:t>
            </a:r>
            <a:r>
              <a:rPr lang="en-US" altLang="zh-CN" u="sng" dirty="0">
                <a:solidFill>
                  <a:schemeClr val="tx1"/>
                </a:solidFill>
              </a:rPr>
              <a:t>high radiation area of the proton beam line</a:t>
            </a:r>
            <a:r>
              <a:rPr lang="en-US" altLang="zh-CN" dirty="0">
                <a:solidFill>
                  <a:schemeClr val="tx1"/>
                </a:solidFill>
              </a:rPr>
              <a:t>, </a:t>
            </a:r>
            <a:r>
              <a:rPr lang="en-US" altLang="zh-CN" u="sng" dirty="0">
                <a:solidFill>
                  <a:schemeClr val="tx1"/>
                </a:solidFill>
              </a:rPr>
              <a:t>high radiation area of the muon beam line</a:t>
            </a:r>
            <a:r>
              <a:rPr lang="en-US" altLang="zh-CN" dirty="0">
                <a:solidFill>
                  <a:schemeClr val="tx1"/>
                </a:solidFill>
              </a:rPr>
              <a:t>, </a:t>
            </a:r>
            <a:r>
              <a:rPr lang="en-US" altLang="zh-CN" u="sng" dirty="0">
                <a:solidFill>
                  <a:schemeClr val="tx1"/>
                </a:solidFill>
              </a:rPr>
              <a:t>and low radiation area of the muon beam line</a:t>
            </a:r>
            <a:r>
              <a:rPr lang="en-US" altLang="zh-CN" dirty="0">
                <a:solidFill>
                  <a:schemeClr val="tx1"/>
                </a:solidFill>
              </a:rPr>
              <a:t>. For low radiation areas, personnel can operate and maintain them in close proximity in a short period of time, which is relatively simple. However, remote maintenance methods must be used for equipment in high radiation areas</a:t>
            </a:r>
            <a:r>
              <a:rPr lang="en-US" altLang="zh-CN" dirty="0" smtClean="0">
                <a:solidFill>
                  <a:schemeClr val="tx1"/>
                </a:solidFill>
              </a:rPr>
              <a:t>.        </a:t>
            </a:r>
            <a:endParaRPr lang="zh-CN" altLang="en-US" dirty="0">
              <a:solidFill>
                <a:schemeClr val="tx1"/>
              </a:solidFill>
            </a:endParaRPr>
          </a:p>
        </p:txBody>
      </p:sp>
      <p:pic>
        <p:nvPicPr>
          <p:cNvPr id="33" name="图片 32"/>
          <p:cNvPicPr>
            <a:picLocks noChangeAspect="1"/>
          </p:cNvPicPr>
          <p:nvPr/>
        </p:nvPicPr>
        <p:blipFill>
          <a:blip r:embed="rId3"/>
          <a:stretch>
            <a:fillRect/>
          </a:stretch>
        </p:blipFill>
        <p:spPr>
          <a:xfrm>
            <a:off x="218974" y="3185793"/>
            <a:ext cx="3376646" cy="2751341"/>
          </a:xfrm>
          <a:prstGeom prst="rect">
            <a:avLst/>
          </a:prstGeom>
        </p:spPr>
      </p:pic>
      <p:pic>
        <p:nvPicPr>
          <p:cNvPr id="7" name="图片 6">
            <a:extLst>
              <a:ext uri="{FF2B5EF4-FFF2-40B4-BE49-F238E27FC236}">
                <a16:creationId xmlns:a16="http://schemas.microsoft.com/office/drawing/2014/main" id="{CFE8C4BA-55EA-4FD5-AA5D-AB55CA0F0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685" y="2616542"/>
            <a:ext cx="1707654" cy="3889844"/>
          </a:xfrm>
          <a:prstGeom prst="rect">
            <a:avLst/>
          </a:prstGeom>
        </p:spPr>
      </p:pic>
      <p:pic>
        <p:nvPicPr>
          <p:cNvPr id="8" name="图片 7">
            <a:extLst>
              <a:ext uri="{FF2B5EF4-FFF2-40B4-BE49-F238E27FC236}">
                <a16:creationId xmlns:a16="http://schemas.microsoft.com/office/drawing/2014/main" id="{79E1078F-9125-4939-8105-B8A76C8F78CE}"/>
              </a:ext>
            </a:extLst>
          </p:cNvPr>
          <p:cNvPicPr>
            <a:picLocks noChangeAspect="1"/>
          </p:cNvPicPr>
          <p:nvPr/>
        </p:nvPicPr>
        <p:blipFill>
          <a:blip r:embed="rId5"/>
          <a:stretch>
            <a:fillRect/>
          </a:stretch>
        </p:blipFill>
        <p:spPr>
          <a:xfrm>
            <a:off x="7507162" y="2665184"/>
            <a:ext cx="1628246" cy="3908886"/>
          </a:xfrm>
          <a:prstGeom prst="rect">
            <a:avLst/>
          </a:prstGeom>
        </p:spPr>
      </p:pic>
      <p:pic>
        <p:nvPicPr>
          <p:cNvPr id="9" name="图片 8">
            <a:extLst>
              <a:ext uri="{FF2B5EF4-FFF2-40B4-BE49-F238E27FC236}">
                <a16:creationId xmlns:a16="http://schemas.microsoft.com/office/drawing/2014/main" id="{5495D430-B25C-4CB3-9EFD-599A99087432}"/>
              </a:ext>
            </a:extLst>
          </p:cNvPr>
          <p:cNvPicPr>
            <a:picLocks noChangeAspect="1"/>
          </p:cNvPicPr>
          <p:nvPr/>
        </p:nvPicPr>
        <p:blipFill>
          <a:blip r:embed="rId6"/>
          <a:stretch>
            <a:fillRect/>
          </a:stretch>
        </p:blipFill>
        <p:spPr>
          <a:xfrm>
            <a:off x="3651474" y="2696605"/>
            <a:ext cx="1915194" cy="3846044"/>
          </a:xfrm>
          <a:prstGeom prst="rect">
            <a:avLst/>
          </a:prstGeom>
        </p:spPr>
      </p:pic>
      <p:pic>
        <p:nvPicPr>
          <p:cNvPr id="10" name="图片 9">
            <a:extLst>
              <a:ext uri="{FF2B5EF4-FFF2-40B4-BE49-F238E27FC236}">
                <a16:creationId xmlns:a16="http://schemas.microsoft.com/office/drawing/2014/main" id="{8DE4CA00-9F9A-4E67-8147-8EB07C1D5AA3}"/>
              </a:ext>
            </a:extLst>
          </p:cNvPr>
          <p:cNvPicPr>
            <a:picLocks noChangeAspect="1"/>
          </p:cNvPicPr>
          <p:nvPr/>
        </p:nvPicPr>
        <p:blipFill>
          <a:blip r:embed="rId7"/>
          <a:stretch>
            <a:fillRect/>
          </a:stretch>
        </p:blipFill>
        <p:spPr>
          <a:xfrm>
            <a:off x="9431496" y="2616540"/>
            <a:ext cx="2551899" cy="2040217"/>
          </a:xfrm>
          <a:prstGeom prst="rect">
            <a:avLst/>
          </a:prstGeom>
        </p:spPr>
      </p:pic>
      <p:pic>
        <p:nvPicPr>
          <p:cNvPr id="11" name="图片 10">
            <a:extLst>
              <a:ext uri="{FF2B5EF4-FFF2-40B4-BE49-F238E27FC236}">
                <a16:creationId xmlns:a16="http://schemas.microsoft.com/office/drawing/2014/main" id="{208984DD-C279-4D81-A22E-3D1A78FCDDFE}"/>
              </a:ext>
            </a:extLst>
          </p:cNvPr>
          <p:cNvPicPr>
            <a:picLocks noChangeAspect="1"/>
          </p:cNvPicPr>
          <p:nvPr/>
        </p:nvPicPr>
        <p:blipFill>
          <a:blip r:embed="rId8"/>
          <a:stretch>
            <a:fillRect/>
          </a:stretch>
        </p:blipFill>
        <p:spPr>
          <a:xfrm>
            <a:off x="9431497" y="4797650"/>
            <a:ext cx="2551899" cy="1708736"/>
          </a:xfrm>
          <a:prstGeom prst="rect">
            <a:avLst/>
          </a:prstGeom>
        </p:spPr>
      </p:pic>
      <p:cxnSp>
        <p:nvCxnSpPr>
          <p:cNvPr id="12" name="直接连接符 11"/>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19</a:t>
            </a:r>
            <a:endParaRPr lang="zh-CN" altLang="en-US" b="1" i="1" dirty="0">
              <a:solidFill>
                <a:srgbClr val="7030A0"/>
              </a:solidFill>
            </a:endParaRPr>
          </a:p>
        </p:txBody>
      </p:sp>
    </p:spTree>
    <p:extLst>
      <p:ext uri="{BB962C8B-B14F-4D97-AF65-F5344CB8AC3E}">
        <p14:creationId xmlns:p14="http://schemas.microsoft.com/office/powerpoint/2010/main" val="3663283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13250"/>
            <a:ext cx="10515600" cy="638423"/>
          </a:xfrm>
        </p:spPr>
        <p:txBody>
          <a:bodyPr>
            <a:normAutofit/>
          </a:bodyPr>
          <a:lstStyle/>
          <a:p>
            <a:r>
              <a:rPr lang="en-US" altLang="zh-CN" sz="2800" b="1" dirty="0"/>
              <a:t>3. Maintenance Design of Equipment</a:t>
            </a:r>
            <a:endParaRPr lang="zh-CN" altLang="en-US" sz="2800" b="1" dirty="0"/>
          </a:p>
        </p:txBody>
      </p:sp>
      <p:sp>
        <p:nvSpPr>
          <p:cNvPr id="3" name="内容占位符 2"/>
          <p:cNvSpPr>
            <a:spLocks noGrp="1"/>
          </p:cNvSpPr>
          <p:nvPr>
            <p:ph idx="1"/>
          </p:nvPr>
        </p:nvSpPr>
        <p:spPr>
          <a:xfrm>
            <a:off x="218974" y="961231"/>
            <a:ext cx="11764698" cy="1501618"/>
          </a:xfrm>
        </p:spPr>
        <p:txBody>
          <a:bodyPr>
            <a:normAutofit/>
          </a:bodyPr>
          <a:lstStyle/>
          <a:p>
            <a:pPr marL="0" indent="0" algn="just">
              <a:buNone/>
            </a:pPr>
            <a:r>
              <a:rPr lang="en-US" altLang="zh-CN" dirty="0" smtClean="0">
                <a:solidFill>
                  <a:schemeClr val="tx1"/>
                </a:solidFill>
              </a:rPr>
              <a:t>        Taking the muon target as </a:t>
            </a:r>
            <a:r>
              <a:rPr lang="en-US" altLang="zh-CN" dirty="0">
                <a:solidFill>
                  <a:schemeClr val="tx1"/>
                </a:solidFill>
              </a:rPr>
              <a:t>an example, the upper shielding </a:t>
            </a:r>
            <a:r>
              <a:rPr lang="en-US" altLang="zh-CN" dirty="0" smtClean="0">
                <a:solidFill>
                  <a:schemeClr val="tx1"/>
                </a:solidFill>
              </a:rPr>
              <a:t>is </a:t>
            </a:r>
            <a:r>
              <a:rPr lang="en-US" altLang="zh-CN" dirty="0">
                <a:solidFill>
                  <a:schemeClr val="tx1"/>
                </a:solidFill>
              </a:rPr>
              <a:t>now removed. At a distance of about 1.5 meters above the beam line, where personnel can approach, the equipment pipeline is disconnected. Then, the shielding container is covered above the equipment, and the equipment is lifted into the shielding container using special tools, and then removed as a whole.</a:t>
            </a:r>
            <a:endParaRPr lang="zh-CN" altLang="en-US" dirty="0">
              <a:solidFill>
                <a:schemeClr val="tx1"/>
              </a:solidFill>
            </a:endParaRPr>
          </a:p>
        </p:txBody>
      </p:sp>
      <p:pic>
        <p:nvPicPr>
          <p:cNvPr id="8" name="图片 7">
            <a:extLst>
              <a:ext uri="{FF2B5EF4-FFF2-40B4-BE49-F238E27FC236}">
                <a16:creationId xmlns:a16="http://schemas.microsoft.com/office/drawing/2014/main" id="{575D72F8-2008-4B3F-A556-46BCF657BE66}"/>
              </a:ext>
            </a:extLst>
          </p:cNvPr>
          <p:cNvPicPr>
            <a:picLocks noChangeAspect="1"/>
          </p:cNvPicPr>
          <p:nvPr/>
        </p:nvPicPr>
        <p:blipFill>
          <a:blip r:embed="rId3"/>
          <a:stretch>
            <a:fillRect/>
          </a:stretch>
        </p:blipFill>
        <p:spPr>
          <a:xfrm>
            <a:off x="140308" y="2203601"/>
            <a:ext cx="2010609" cy="1870238"/>
          </a:xfrm>
          <a:prstGeom prst="rect">
            <a:avLst/>
          </a:prstGeom>
        </p:spPr>
      </p:pic>
      <p:pic>
        <p:nvPicPr>
          <p:cNvPr id="9" name="图片 8">
            <a:extLst>
              <a:ext uri="{FF2B5EF4-FFF2-40B4-BE49-F238E27FC236}">
                <a16:creationId xmlns:a16="http://schemas.microsoft.com/office/drawing/2014/main" id="{F53528E8-0579-4E26-A67E-5357FD63BAA0}"/>
              </a:ext>
            </a:extLst>
          </p:cNvPr>
          <p:cNvPicPr>
            <a:picLocks noChangeAspect="1"/>
          </p:cNvPicPr>
          <p:nvPr/>
        </p:nvPicPr>
        <p:blipFill>
          <a:blip r:embed="rId4"/>
          <a:stretch>
            <a:fillRect/>
          </a:stretch>
        </p:blipFill>
        <p:spPr>
          <a:xfrm>
            <a:off x="2209492" y="2260945"/>
            <a:ext cx="2101839" cy="1812894"/>
          </a:xfrm>
          <a:prstGeom prst="rect">
            <a:avLst/>
          </a:prstGeom>
        </p:spPr>
      </p:pic>
      <p:pic>
        <p:nvPicPr>
          <p:cNvPr id="10" name="图片 9">
            <a:extLst>
              <a:ext uri="{FF2B5EF4-FFF2-40B4-BE49-F238E27FC236}">
                <a16:creationId xmlns:a16="http://schemas.microsoft.com/office/drawing/2014/main" id="{89CDD601-6F47-4599-9BB4-6F5B5E189839}"/>
              </a:ext>
            </a:extLst>
          </p:cNvPr>
          <p:cNvPicPr>
            <a:picLocks noChangeAspect="1"/>
          </p:cNvPicPr>
          <p:nvPr/>
        </p:nvPicPr>
        <p:blipFill>
          <a:blip r:embed="rId5"/>
          <a:stretch>
            <a:fillRect/>
          </a:stretch>
        </p:blipFill>
        <p:spPr>
          <a:xfrm>
            <a:off x="4389998" y="2199784"/>
            <a:ext cx="2030135" cy="1863786"/>
          </a:xfrm>
          <a:prstGeom prst="rect">
            <a:avLst/>
          </a:prstGeom>
        </p:spPr>
      </p:pic>
      <p:pic>
        <p:nvPicPr>
          <p:cNvPr id="11" name="图片 10">
            <a:extLst>
              <a:ext uri="{FF2B5EF4-FFF2-40B4-BE49-F238E27FC236}">
                <a16:creationId xmlns:a16="http://schemas.microsoft.com/office/drawing/2014/main" id="{3E11C406-1621-4B14-B60C-A8BF64A3D12A}"/>
              </a:ext>
            </a:extLst>
          </p:cNvPr>
          <p:cNvPicPr>
            <a:picLocks noChangeAspect="1"/>
          </p:cNvPicPr>
          <p:nvPr/>
        </p:nvPicPr>
        <p:blipFill>
          <a:blip r:embed="rId6"/>
          <a:stretch>
            <a:fillRect/>
          </a:stretch>
        </p:blipFill>
        <p:spPr>
          <a:xfrm>
            <a:off x="6498800" y="2189515"/>
            <a:ext cx="2206451" cy="1919978"/>
          </a:xfrm>
          <a:prstGeom prst="rect">
            <a:avLst/>
          </a:prstGeom>
        </p:spPr>
      </p:pic>
      <p:pic>
        <p:nvPicPr>
          <p:cNvPr id="12" name="图片 11">
            <a:extLst>
              <a:ext uri="{FF2B5EF4-FFF2-40B4-BE49-F238E27FC236}">
                <a16:creationId xmlns:a16="http://schemas.microsoft.com/office/drawing/2014/main" id="{83E16155-1D7B-4CC1-8D59-7804914857A3}"/>
              </a:ext>
            </a:extLst>
          </p:cNvPr>
          <p:cNvPicPr>
            <a:picLocks noChangeAspect="1"/>
          </p:cNvPicPr>
          <p:nvPr/>
        </p:nvPicPr>
        <p:blipFill>
          <a:blip r:embed="rId7"/>
          <a:stretch>
            <a:fillRect/>
          </a:stretch>
        </p:blipFill>
        <p:spPr>
          <a:xfrm>
            <a:off x="8230780" y="2189514"/>
            <a:ext cx="1194368" cy="1939057"/>
          </a:xfrm>
          <a:prstGeom prst="rect">
            <a:avLst/>
          </a:prstGeom>
        </p:spPr>
      </p:pic>
      <p:pic>
        <p:nvPicPr>
          <p:cNvPr id="13" name="图片 12">
            <a:extLst>
              <a:ext uri="{FF2B5EF4-FFF2-40B4-BE49-F238E27FC236}">
                <a16:creationId xmlns:a16="http://schemas.microsoft.com/office/drawing/2014/main" id="{3064FC51-AC12-4622-A778-6B89FFF55717}"/>
              </a:ext>
            </a:extLst>
          </p:cNvPr>
          <p:cNvPicPr>
            <a:picLocks noChangeAspect="1"/>
          </p:cNvPicPr>
          <p:nvPr/>
        </p:nvPicPr>
        <p:blipFill>
          <a:blip r:embed="rId8"/>
          <a:stretch>
            <a:fillRect/>
          </a:stretch>
        </p:blipFill>
        <p:spPr>
          <a:xfrm>
            <a:off x="9166796" y="2205767"/>
            <a:ext cx="1144319" cy="1857803"/>
          </a:xfrm>
          <a:prstGeom prst="rect">
            <a:avLst/>
          </a:prstGeom>
        </p:spPr>
      </p:pic>
      <p:pic>
        <p:nvPicPr>
          <p:cNvPr id="14" name="图片 13">
            <a:extLst>
              <a:ext uri="{FF2B5EF4-FFF2-40B4-BE49-F238E27FC236}">
                <a16:creationId xmlns:a16="http://schemas.microsoft.com/office/drawing/2014/main" id="{088C8291-9294-4A89-916F-180BCDD5F11F}"/>
              </a:ext>
            </a:extLst>
          </p:cNvPr>
          <p:cNvPicPr>
            <a:picLocks noChangeAspect="1"/>
          </p:cNvPicPr>
          <p:nvPr/>
        </p:nvPicPr>
        <p:blipFill rotWithShape="1">
          <a:blip r:embed="rId9"/>
          <a:srcRect l="12769" t="44295" r="44870" b="4415"/>
          <a:stretch/>
        </p:blipFill>
        <p:spPr>
          <a:xfrm>
            <a:off x="10214592" y="2213547"/>
            <a:ext cx="1908722" cy="1895946"/>
          </a:xfrm>
          <a:prstGeom prst="rect">
            <a:avLst/>
          </a:prstGeom>
        </p:spPr>
      </p:pic>
      <p:sp>
        <p:nvSpPr>
          <p:cNvPr id="15" name="椭圆 14"/>
          <p:cNvSpPr/>
          <p:nvPr/>
        </p:nvSpPr>
        <p:spPr>
          <a:xfrm>
            <a:off x="10402490" y="3324619"/>
            <a:ext cx="1396138" cy="577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内容占位符 2"/>
          <p:cNvSpPr txBox="1">
            <a:spLocks/>
          </p:cNvSpPr>
          <p:nvPr/>
        </p:nvSpPr>
        <p:spPr>
          <a:xfrm>
            <a:off x="218974" y="4336432"/>
            <a:ext cx="11848675" cy="21837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en-US" altLang="zh-CN" dirty="0" smtClean="0">
                <a:solidFill>
                  <a:schemeClr val="tx1"/>
                </a:solidFill>
              </a:rPr>
              <a:t>There are two ways to handle abandoned equipment replaced in high radiation areas:</a:t>
            </a:r>
          </a:p>
          <a:p>
            <a:pPr marL="0" indent="0" algn="just">
              <a:buFont typeface="Calibri" panose="020F0502020204030204" pitchFamily="34" charset="0"/>
              <a:buNone/>
            </a:pPr>
            <a:r>
              <a:rPr lang="en-US" altLang="zh-CN" dirty="0" smtClean="0">
                <a:solidFill>
                  <a:schemeClr val="tx1"/>
                </a:solidFill>
              </a:rPr>
              <a:t>1. Target: Due to the need for regular replacement of the target, six target placement holes are designed on one side of the shielding of the target station. After the shielding container is used to remove the target, the target is directly inserted into the holes and permanently placed;</a:t>
            </a:r>
          </a:p>
          <a:p>
            <a:pPr marL="0" indent="0" algn="just">
              <a:buFont typeface="Calibri" panose="020F0502020204030204" pitchFamily="34" charset="0"/>
              <a:buNone/>
            </a:pPr>
            <a:r>
              <a:rPr lang="en-US" altLang="zh-CN" dirty="0" smtClean="0">
                <a:solidFill>
                  <a:schemeClr val="tx1"/>
                </a:solidFill>
              </a:rPr>
              <a:t>2. Other equipment: This type of equipment only needs to be replaced and maintained in case of failure. After being removed from the shielded container, it can be directly transported to the processing hall for storage.</a:t>
            </a:r>
            <a:endParaRPr lang="zh-CN" altLang="en-US" dirty="0">
              <a:solidFill>
                <a:schemeClr val="tx1"/>
              </a:solidFill>
            </a:endParaRPr>
          </a:p>
        </p:txBody>
      </p:sp>
      <p:cxnSp>
        <p:nvCxnSpPr>
          <p:cNvPr id="17" name="直接连接符 16"/>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20</a:t>
            </a:r>
            <a:endParaRPr lang="zh-CN" altLang="en-US" b="1" i="1" dirty="0">
              <a:solidFill>
                <a:srgbClr val="7030A0"/>
              </a:solidFill>
            </a:endParaRPr>
          </a:p>
        </p:txBody>
      </p:sp>
    </p:spTree>
    <p:extLst>
      <p:ext uri="{BB962C8B-B14F-4D97-AF65-F5344CB8AC3E}">
        <p14:creationId xmlns:p14="http://schemas.microsoft.com/office/powerpoint/2010/main" val="3680287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smtClean="0"/>
              <a:t>4. </a:t>
            </a:r>
            <a:r>
              <a:rPr lang="en-US" altLang="zh-CN" sz="2800" b="1" dirty="0"/>
              <a:t>Future Work Plan</a:t>
            </a:r>
            <a:endParaRPr lang="zh-CN" altLang="en-US" sz="2800" b="1" dirty="0"/>
          </a:p>
        </p:txBody>
      </p:sp>
      <p:cxnSp>
        <p:nvCxnSpPr>
          <p:cNvPr id="12" name="直接连接符 11"/>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551641" y="276837"/>
            <a:ext cx="503339" cy="369332"/>
          </a:xfrm>
          <a:prstGeom prst="rect">
            <a:avLst/>
          </a:prstGeom>
          <a:noFill/>
        </p:spPr>
        <p:txBody>
          <a:bodyPr wrap="square" rtlCol="0">
            <a:spAutoFit/>
          </a:bodyPr>
          <a:lstStyle/>
          <a:p>
            <a:r>
              <a:rPr lang="en-US" altLang="zh-CN" b="1" i="1" dirty="0" smtClean="0">
                <a:solidFill>
                  <a:srgbClr val="7030A0"/>
                </a:solidFill>
              </a:rPr>
              <a:t>21</a:t>
            </a:r>
            <a:endParaRPr lang="zh-CN" altLang="en-US" b="1" i="1" dirty="0">
              <a:solidFill>
                <a:srgbClr val="7030A0"/>
              </a:solidFill>
            </a:endParaRPr>
          </a:p>
        </p:txBody>
      </p:sp>
      <p:sp>
        <p:nvSpPr>
          <p:cNvPr id="5" name="圆角矩形 4"/>
          <p:cNvSpPr/>
          <p:nvPr/>
        </p:nvSpPr>
        <p:spPr>
          <a:xfrm>
            <a:off x="792760" y="2575098"/>
            <a:ext cx="1635853" cy="99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Pipeline </a:t>
            </a:r>
            <a:r>
              <a:rPr lang="en-US" altLang="zh-CN" dirty="0">
                <a:solidFill>
                  <a:schemeClr val="tx1"/>
                </a:solidFill>
              </a:rPr>
              <a:t>design</a:t>
            </a:r>
            <a:endParaRPr lang="zh-CN" altLang="en-US" dirty="0">
              <a:solidFill>
                <a:schemeClr val="tx1"/>
              </a:solidFill>
            </a:endParaRPr>
          </a:p>
        </p:txBody>
      </p:sp>
      <p:sp>
        <p:nvSpPr>
          <p:cNvPr id="6" name="右箭头 5"/>
          <p:cNvSpPr/>
          <p:nvPr/>
        </p:nvSpPr>
        <p:spPr>
          <a:xfrm>
            <a:off x="419448" y="4307748"/>
            <a:ext cx="11237053" cy="37750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77985" y="4018111"/>
            <a:ext cx="1166070" cy="369332"/>
          </a:xfrm>
          <a:prstGeom prst="rect">
            <a:avLst/>
          </a:prstGeom>
          <a:noFill/>
        </p:spPr>
        <p:txBody>
          <a:bodyPr wrap="square" rtlCol="0">
            <a:spAutoFit/>
          </a:bodyPr>
          <a:lstStyle/>
          <a:p>
            <a:r>
              <a:rPr lang="en-US" altLang="zh-CN" dirty="0" smtClean="0"/>
              <a:t>2023.12</a:t>
            </a:r>
            <a:endParaRPr lang="zh-CN" altLang="en-US" dirty="0"/>
          </a:p>
        </p:txBody>
      </p:sp>
      <p:sp>
        <p:nvSpPr>
          <p:cNvPr id="17" name="圆角矩形 16"/>
          <p:cNvSpPr/>
          <p:nvPr/>
        </p:nvSpPr>
        <p:spPr>
          <a:xfrm>
            <a:off x="2828488" y="2587466"/>
            <a:ext cx="1635853" cy="99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Shield design</a:t>
            </a:r>
            <a:endParaRPr lang="zh-CN" altLang="en-US" dirty="0">
              <a:solidFill>
                <a:schemeClr val="tx1"/>
              </a:solidFill>
            </a:endParaRPr>
          </a:p>
        </p:txBody>
      </p:sp>
      <p:sp>
        <p:nvSpPr>
          <p:cNvPr id="18" name="文本框 17"/>
          <p:cNvSpPr txBox="1"/>
          <p:nvPr/>
        </p:nvSpPr>
        <p:spPr>
          <a:xfrm>
            <a:off x="3063379" y="4038976"/>
            <a:ext cx="1166070" cy="369332"/>
          </a:xfrm>
          <a:prstGeom prst="rect">
            <a:avLst/>
          </a:prstGeom>
          <a:noFill/>
        </p:spPr>
        <p:txBody>
          <a:bodyPr wrap="square" rtlCol="0">
            <a:spAutoFit/>
          </a:bodyPr>
          <a:lstStyle/>
          <a:p>
            <a:r>
              <a:rPr lang="en-US" altLang="zh-CN" dirty="0" smtClean="0"/>
              <a:t>2024.03</a:t>
            </a:r>
            <a:endParaRPr lang="zh-CN" altLang="en-US" dirty="0"/>
          </a:p>
        </p:txBody>
      </p:sp>
      <p:sp>
        <p:nvSpPr>
          <p:cNvPr id="19" name="圆角矩形 18"/>
          <p:cNvSpPr/>
          <p:nvPr/>
        </p:nvSpPr>
        <p:spPr>
          <a:xfrm>
            <a:off x="4864216" y="2587466"/>
            <a:ext cx="1635853" cy="99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Equipment </a:t>
            </a:r>
            <a:r>
              <a:rPr lang="en-US" altLang="zh-CN" dirty="0">
                <a:solidFill>
                  <a:schemeClr val="tx1"/>
                </a:solidFill>
              </a:rPr>
              <a:t>design</a:t>
            </a:r>
            <a:endParaRPr lang="zh-CN" altLang="en-US" dirty="0">
              <a:solidFill>
                <a:schemeClr val="tx1"/>
              </a:solidFill>
            </a:endParaRPr>
          </a:p>
        </p:txBody>
      </p:sp>
      <p:sp>
        <p:nvSpPr>
          <p:cNvPr id="20" name="文本框 19"/>
          <p:cNvSpPr txBox="1"/>
          <p:nvPr/>
        </p:nvSpPr>
        <p:spPr>
          <a:xfrm>
            <a:off x="5099107" y="4018111"/>
            <a:ext cx="1166070" cy="369332"/>
          </a:xfrm>
          <a:prstGeom prst="rect">
            <a:avLst/>
          </a:prstGeom>
          <a:noFill/>
        </p:spPr>
        <p:txBody>
          <a:bodyPr wrap="square" rtlCol="0">
            <a:spAutoFit/>
          </a:bodyPr>
          <a:lstStyle/>
          <a:p>
            <a:r>
              <a:rPr lang="en-US" altLang="zh-CN" dirty="0" smtClean="0"/>
              <a:t>2024.10</a:t>
            </a:r>
            <a:endParaRPr lang="zh-CN" altLang="en-US" dirty="0"/>
          </a:p>
        </p:txBody>
      </p:sp>
      <p:sp>
        <p:nvSpPr>
          <p:cNvPr id="21" name="圆角矩形 20"/>
          <p:cNvSpPr/>
          <p:nvPr/>
        </p:nvSpPr>
        <p:spPr>
          <a:xfrm>
            <a:off x="6899944" y="2587466"/>
            <a:ext cx="1652632" cy="99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Equipment manufacturing</a:t>
            </a:r>
            <a:endParaRPr lang="zh-CN" altLang="en-US" dirty="0">
              <a:solidFill>
                <a:schemeClr val="tx1"/>
              </a:solidFill>
            </a:endParaRPr>
          </a:p>
        </p:txBody>
      </p:sp>
      <p:sp>
        <p:nvSpPr>
          <p:cNvPr id="22" name="文本框 21"/>
          <p:cNvSpPr txBox="1"/>
          <p:nvPr/>
        </p:nvSpPr>
        <p:spPr>
          <a:xfrm>
            <a:off x="7211734" y="4018111"/>
            <a:ext cx="1166070" cy="369332"/>
          </a:xfrm>
          <a:prstGeom prst="rect">
            <a:avLst/>
          </a:prstGeom>
          <a:noFill/>
        </p:spPr>
        <p:txBody>
          <a:bodyPr wrap="square" rtlCol="0">
            <a:spAutoFit/>
          </a:bodyPr>
          <a:lstStyle/>
          <a:p>
            <a:r>
              <a:rPr lang="en-US" altLang="zh-CN" dirty="0" smtClean="0"/>
              <a:t>2025.12</a:t>
            </a:r>
            <a:endParaRPr lang="zh-CN" altLang="en-US" dirty="0"/>
          </a:p>
        </p:txBody>
      </p:sp>
      <p:sp>
        <p:nvSpPr>
          <p:cNvPr id="23" name="圆角矩形 22"/>
          <p:cNvSpPr/>
          <p:nvPr/>
        </p:nvSpPr>
        <p:spPr>
          <a:xfrm>
            <a:off x="8952451" y="2587466"/>
            <a:ext cx="1652632" cy="99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Testing and Installation</a:t>
            </a:r>
            <a:endParaRPr lang="zh-CN" altLang="en-US" dirty="0">
              <a:solidFill>
                <a:schemeClr val="tx1"/>
              </a:solidFill>
            </a:endParaRPr>
          </a:p>
        </p:txBody>
      </p:sp>
      <p:sp>
        <p:nvSpPr>
          <p:cNvPr id="26" name="文本框 25"/>
          <p:cNvSpPr txBox="1"/>
          <p:nvPr/>
        </p:nvSpPr>
        <p:spPr>
          <a:xfrm>
            <a:off x="9289407" y="3978264"/>
            <a:ext cx="1166070" cy="369332"/>
          </a:xfrm>
          <a:prstGeom prst="rect">
            <a:avLst/>
          </a:prstGeom>
          <a:noFill/>
        </p:spPr>
        <p:txBody>
          <a:bodyPr wrap="square" rtlCol="0">
            <a:spAutoFit/>
          </a:bodyPr>
          <a:lstStyle/>
          <a:p>
            <a:r>
              <a:rPr lang="en-US" altLang="zh-CN" dirty="0" smtClean="0"/>
              <a:t>2026.10</a:t>
            </a:r>
            <a:endParaRPr lang="zh-CN" altLang="en-US" dirty="0"/>
          </a:p>
        </p:txBody>
      </p:sp>
    </p:spTree>
    <p:extLst>
      <p:ext uri="{BB962C8B-B14F-4D97-AF65-F5344CB8AC3E}">
        <p14:creationId xmlns:p14="http://schemas.microsoft.com/office/powerpoint/2010/main" val="302049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992418" y="2518074"/>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zh-CN" b="1" dirty="0" smtClean="0"/>
              <a:t>Thanks for </a:t>
            </a:r>
            <a:r>
              <a:rPr lang="en-US" altLang="zh-CN" b="1" dirty="0"/>
              <a:t>your attention</a:t>
            </a:r>
            <a:r>
              <a:rPr lang="zh-CN" altLang="en-US" b="1" dirty="0" smtClean="0"/>
              <a:t>！</a:t>
            </a:r>
            <a:endParaRPr lang="zh-CN" altLang="en-US" b="1" dirty="0"/>
          </a:p>
        </p:txBody>
      </p:sp>
      <p:cxnSp>
        <p:nvCxnSpPr>
          <p:cNvPr id="4" name="直接连接符 3"/>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62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smtClean="0"/>
              <a:t>1. </a:t>
            </a:r>
            <a:r>
              <a:rPr lang="en-US" altLang="zh-CN" sz="2800" b="1" dirty="0"/>
              <a:t>Engineering Introduction</a:t>
            </a:r>
            <a:endParaRPr lang="zh-CN" altLang="en-US" sz="2800" b="1" dirty="0"/>
          </a:p>
        </p:txBody>
      </p:sp>
      <p:sp>
        <p:nvSpPr>
          <p:cNvPr id="3" name="内容占位符 2"/>
          <p:cNvSpPr>
            <a:spLocks noGrp="1"/>
          </p:cNvSpPr>
          <p:nvPr>
            <p:ph idx="1"/>
          </p:nvPr>
        </p:nvSpPr>
        <p:spPr>
          <a:xfrm>
            <a:off x="234622" y="931796"/>
            <a:ext cx="11722754" cy="1490729"/>
          </a:xfrm>
        </p:spPr>
        <p:txBody>
          <a:bodyPr>
            <a:normAutofit fontScale="92500" lnSpcReduction="10000"/>
          </a:bodyPr>
          <a:lstStyle/>
          <a:p>
            <a:pPr algn="just"/>
            <a:r>
              <a:rPr lang="en-US" altLang="zh-CN" b="1" dirty="0" smtClean="0"/>
              <a:t>1</a:t>
            </a:r>
            <a:r>
              <a:rPr lang="en-US" altLang="zh-CN" b="1" dirty="0"/>
              <a:t>.</a:t>
            </a:r>
            <a:r>
              <a:rPr lang="en-US" altLang="zh-CN" b="1" dirty="0" smtClean="0"/>
              <a:t>1 </a:t>
            </a:r>
            <a:r>
              <a:rPr lang="en-US" altLang="zh-CN" b="1" dirty="0"/>
              <a:t>Introduction to </a:t>
            </a:r>
            <a:r>
              <a:rPr lang="en-US" altLang="zh-CN" b="1" dirty="0" smtClean="0"/>
              <a:t>CSNS-II</a:t>
            </a:r>
          </a:p>
          <a:p>
            <a:pPr algn="just"/>
            <a:r>
              <a:rPr lang="en-US" altLang="zh-CN" dirty="0" smtClean="0"/>
              <a:t>        After </a:t>
            </a:r>
            <a:r>
              <a:rPr lang="en-US" altLang="zh-CN" dirty="0"/>
              <a:t>the CSNS-II project increases the beam power to 500kW, it will provide conditions for the construction of the muon source. The proton accelerator frequency is 25Hz, and the proton energy is 1.6GeV. In the extraction section, we </a:t>
            </a:r>
            <a:r>
              <a:rPr lang="en-US" altLang="zh-CN" dirty="0" smtClean="0"/>
              <a:t> </a:t>
            </a:r>
            <a:r>
              <a:rPr lang="en-US" altLang="zh-CN" dirty="0"/>
              <a:t>extract a beam cluster every second, which is transported to the muon source target station through a transport line to produce muon. The </a:t>
            </a:r>
            <a:r>
              <a:rPr lang="en-US" altLang="zh-CN" dirty="0" smtClean="0"/>
              <a:t>power </a:t>
            </a:r>
            <a:r>
              <a:rPr lang="en-US" altLang="zh-CN" dirty="0"/>
              <a:t>is </a:t>
            </a:r>
            <a:r>
              <a:rPr lang="en-US" altLang="zh-CN" dirty="0" smtClean="0"/>
              <a:t>20kW(4% of 500kW).</a:t>
            </a:r>
            <a:endParaRPr lang="zh-CN" altLang="en-US" dirty="0"/>
          </a:p>
        </p:txBody>
      </p:sp>
      <p:pic>
        <p:nvPicPr>
          <p:cNvPr id="5" name="图片 4"/>
          <p:cNvPicPr>
            <a:picLocks noChangeAspect="1"/>
          </p:cNvPicPr>
          <p:nvPr/>
        </p:nvPicPr>
        <p:blipFill rotWithShape="1">
          <a:blip r:embed="rId2"/>
          <a:srcRect t="1739"/>
          <a:stretch/>
        </p:blipFill>
        <p:spPr>
          <a:xfrm>
            <a:off x="2856955" y="2602281"/>
            <a:ext cx="6198738" cy="3942825"/>
          </a:xfrm>
          <a:prstGeom prst="rect">
            <a:avLst/>
          </a:prstGeom>
        </p:spPr>
      </p:pic>
      <p:sp>
        <p:nvSpPr>
          <p:cNvPr id="6" name="矩形 5"/>
          <p:cNvSpPr/>
          <p:nvPr/>
        </p:nvSpPr>
        <p:spPr>
          <a:xfrm>
            <a:off x="4278385" y="3271707"/>
            <a:ext cx="1849773"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LINAC</a:t>
            </a:r>
            <a:endParaRPr lang="zh-CN" altLang="en-US" dirty="0">
              <a:solidFill>
                <a:schemeClr val="tx1"/>
              </a:solidFill>
            </a:endParaRPr>
          </a:p>
        </p:txBody>
      </p:sp>
      <p:sp>
        <p:nvSpPr>
          <p:cNvPr id="7" name="矩形 6"/>
          <p:cNvSpPr/>
          <p:nvPr/>
        </p:nvSpPr>
        <p:spPr>
          <a:xfrm>
            <a:off x="8805106" y="4051142"/>
            <a:ext cx="1849773"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RCS</a:t>
            </a:r>
            <a:endParaRPr lang="zh-CN" altLang="en-US" dirty="0">
              <a:solidFill>
                <a:schemeClr val="tx1"/>
              </a:solidFill>
            </a:endParaRPr>
          </a:p>
        </p:txBody>
      </p:sp>
      <p:sp>
        <p:nvSpPr>
          <p:cNvPr id="8" name="矩形 7"/>
          <p:cNvSpPr/>
          <p:nvPr/>
        </p:nvSpPr>
        <p:spPr>
          <a:xfrm>
            <a:off x="1849194" y="5284029"/>
            <a:ext cx="2339171"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Neutron target station</a:t>
            </a:r>
            <a:endParaRPr lang="zh-CN" altLang="en-US" dirty="0">
              <a:solidFill>
                <a:schemeClr val="tx1"/>
              </a:solidFill>
            </a:endParaRPr>
          </a:p>
        </p:txBody>
      </p:sp>
      <p:sp>
        <p:nvSpPr>
          <p:cNvPr id="9" name="矩形 8"/>
          <p:cNvSpPr/>
          <p:nvPr/>
        </p:nvSpPr>
        <p:spPr>
          <a:xfrm>
            <a:off x="7968850" y="5984861"/>
            <a:ext cx="2060188"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Muon target </a:t>
            </a:r>
            <a:r>
              <a:rPr lang="en-US" altLang="zh-CN" dirty="0">
                <a:solidFill>
                  <a:schemeClr val="tx1"/>
                </a:solidFill>
              </a:rPr>
              <a:t>station</a:t>
            </a:r>
            <a:endParaRPr lang="zh-CN" altLang="en-US" dirty="0">
              <a:solidFill>
                <a:schemeClr val="tx1"/>
              </a:solidFill>
            </a:endParaRPr>
          </a:p>
        </p:txBody>
      </p:sp>
      <p:sp>
        <p:nvSpPr>
          <p:cNvPr id="10" name="椭圆 9"/>
          <p:cNvSpPr/>
          <p:nvPr/>
        </p:nvSpPr>
        <p:spPr>
          <a:xfrm>
            <a:off x="6862194" y="5486399"/>
            <a:ext cx="1140903" cy="1241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2</a:t>
            </a:r>
            <a:endParaRPr lang="zh-CN" altLang="en-US" b="1" i="1" dirty="0">
              <a:solidFill>
                <a:srgbClr val="7030A0"/>
              </a:solidFill>
            </a:endParaRPr>
          </a:p>
        </p:txBody>
      </p:sp>
      <p:cxnSp>
        <p:nvCxnSpPr>
          <p:cNvPr id="14" name="直接箭头连接符 13"/>
          <p:cNvCxnSpPr/>
          <p:nvPr/>
        </p:nvCxnSpPr>
        <p:spPr>
          <a:xfrm flipH="1">
            <a:off x="7315200" y="4936921"/>
            <a:ext cx="653650" cy="9563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774347" y="5156124"/>
            <a:ext cx="994095" cy="369332"/>
          </a:xfrm>
          <a:prstGeom prst="rect">
            <a:avLst/>
          </a:prstGeom>
          <a:noFill/>
        </p:spPr>
        <p:txBody>
          <a:bodyPr wrap="square" rtlCol="0">
            <a:spAutoFit/>
          </a:bodyPr>
          <a:lstStyle/>
          <a:p>
            <a:r>
              <a:rPr lang="en-US" altLang="zh-CN" dirty="0" smtClean="0">
                <a:solidFill>
                  <a:srgbClr val="00B050"/>
                </a:solidFill>
              </a:rPr>
              <a:t>20kW</a:t>
            </a:r>
            <a:endParaRPr lang="zh-CN" altLang="en-US" dirty="0">
              <a:solidFill>
                <a:srgbClr val="00B050"/>
              </a:solidFill>
            </a:endParaRPr>
          </a:p>
        </p:txBody>
      </p:sp>
    </p:spTree>
    <p:extLst>
      <p:ext uri="{BB962C8B-B14F-4D97-AF65-F5344CB8AC3E}">
        <p14:creationId xmlns:p14="http://schemas.microsoft.com/office/powerpoint/2010/main" val="3773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0282F36-80D3-44CA-BEB9-0CF873762A63}"/>
              </a:ext>
            </a:extLst>
          </p:cNvPr>
          <p:cNvPicPr>
            <a:picLocks noChangeAspect="1"/>
          </p:cNvPicPr>
          <p:nvPr/>
        </p:nvPicPr>
        <p:blipFill>
          <a:blip r:embed="rId2"/>
          <a:stretch>
            <a:fillRect/>
          </a:stretch>
        </p:blipFill>
        <p:spPr>
          <a:xfrm>
            <a:off x="6776511" y="3571276"/>
            <a:ext cx="3958063" cy="2646955"/>
          </a:xfrm>
          <a:prstGeom prst="rect">
            <a:avLst/>
          </a:prstGeom>
        </p:spPr>
      </p:pic>
      <p:pic>
        <p:nvPicPr>
          <p:cNvPr id="10" name="图片 9">
            <a:extLst>
              <a:ext uri="{FF2B5EF4-FFF2-40B4-BE49-F238E27FC236}">
                <a16:creationId xmlns:a16="http://schemas.microsoft.com/office/drawing/2014/main" id="{1ADF5EB1-6B9A-4BAB-89B0-1FE8A0F1DE11}"/>
              </a:ext>
            </a:extLst>
          </p:cNvPr>
          <p:cNvPicPr>
            <a:picLocks noChangeAspect="1"/>
          </p:cNvPicPr>
          <p:nvPr/>
        </p:nvPicPr>
        <p:blipFill>
          <a:blip r:embed="rId3"/>
          <a:stretch>
            <a:fillRect/>
          </a:stretch>
        </p:blipFill>
        <p:spPr>
          <a:xfrm>
            <a:off x="829641" y="2789339"/>
            <a:ext cx="5132699" cy="3784278"/>
          </a:xfrm>
          <a:prstGeom prst="rect">
            <a:avLst/>
          </a:prstGeom>
        </p:spPr>
      </p:pic>
      <p:sp>
        <p:nvSpPr>
          <p:cNvPr id="2" name="标题 1"/>
          <p:cNvSpPr>
            <a:spLocks noGrp="1"/>
          </p:cNvSpPr>
          <p:nvPr>
            <p:ph type="title"/>
          </p:nvPr>
        </p:nvSpPr>
        <p:spPr>
          <a:xfrm>
            <a:off x="218974" y="146806"/>
            <a:ext cx="10515600" cy="638423"/>
          </a:xfrm>
        </p:spPr>
        <p:txBody>
          <a:bodyPr>
            <a:normAutofit/>
          </a:bodyPr>
          <a:lstStyle/>
          <a:p>
            <a:r>
              <a:rPr lang="en-US" altLang="zh-CN" sz="2800" b="1" dirty="0"/>
              <a:t>1. Engineering Introduction</a:t>
            </a:r>
            <a:endParaRPr lang="zh-CN" altLang="en-US" sz="2800" b="1" dirty="0"/>
          </a:p>
        </p:txBody>
      </p:sp>
      <p:sp>
        <p:nvSpPr>
          <p:cNvPr id="3" name="内容占位符 2"/>
          <p:cNvSpPr>
            <a:spLocks noGrp="1"/>
          </p:cNvSpPr>
          <p:nvPr>
            <p:ph idx="1"/>
          </p:nvPr>
        </p:nvSpPr>
        <p:spPr>
          <a:xfrm>
            <a:off x="268448" y="994114"/>
            <a:ext cx="11711031" cy="1835281"/>
          </a:xfrm>
        </p:spPr>
        <p:txBody>
          <a:bodyPr>
            <a:normAutofit fontScale="92500" lnSpcReduction="20000"/>
          </a:bodyPr>
          <a:lstStyle/>
          <a:p>
            <a:pPr marL="0" indent="0" algn="just">
              <a:buNone/>
            </a:pPr>
            <a:r>
              <a:rPr lang="en-US" altLang="zh-CN" b="1" dirty="0" smtClean="0"/>
              <a:t>1.2 </a:t>
            </a:r>
            <a:r>
              <a:rPr lang="en-US" altLang="zh-CN" b="1" dirty="0"/>
              <a:t>Introduction to </a:t>
            </a:r>
            <a:r>
              <a:rPr lang="en-US" altLang="zh-CN" b="1" dirty="0" smtClean="0"/>
              <a:t>CSNS-II muon </a:t>
            </a:r>
            <a:r>
              <a:rPr lang="en-US" altLang="zh-CN" b="1" dirty="0">
                <a:solidFill>
                  <a:schemeClr val="tx1"/>
                </a:solidFill>
              </a:rPr>
              <a:t>target station</a:t>
            </a:r>
            <a:endParaRPr lang="en-US" altLang="zh-CN" b="1" dirty="0" smtClean="0"/>
          </a:p>
          <a:p>
            <a:pPr algn="just"/>
            <a:r>
              <a:rPr lang="en-US" altLang="zh-CN" dirty="0" smtClean="0"/>
              <a:t>        The muon </a:t>
            </a:r>
            <a:r>
              <a:rPr lang="en-US" altLang="zh-CN" dirty="0"/>
              <a:t>target station is a newly built independent target station, consisting of one proton beam line and three </a:t>
            </a:r>
            <a:r>
              <a:rPr lang="en-US" altLang="zh-CN" dirty="0" smtClean="0"/>
              <a:t>muon </a:t>
            </a:r>
            <a:r>
              <a:rPr lang="en-US" altLang="zh-CN" dirty="0"/>
              <a:t>beam lines. In the CSNS-II project, only one surface </a:t>
            </a:r>
            <a:r>
              <a:rPr lang="en-US" altLang="zh-CN" dirty="0" smtClean="0"/>
              <a:t>muon </a:t>
            </a:r>
            <a:r>
              <a:rPr lang="en-US" altLang="zh-CN" dirty="0"/>
              <a:t>beam line is constructed, and the remaining two beam lines will be constructed later. </a:t>
            </a:r>
            <a:endParaRPr lang="en-US" altLang="zh-CN" dirty="0" smtClean="0"/>
          </a:p>
          <a:p>
            <a:pPr algn="just"/>
            <a:r>
              <a:rPr lang="en-US" altLang="zh-CN" dirty="0"/>
              <a:t> </a:t>
            </a:r>
            <a:r>
              <a:rPr lang="en-US" altLang="zh-CN" dirty="0" smtClean="0"/>
              <a:t>       All </a:t>
            </a:r>
            <a:r>
              <a:rPr lang="en-US" altLang="zh-CN" dirty="0"/>
              <a:t>equipment is installed inside the </a:t>
            </a:r>
            <a:r>
              <a:rPr lang="en-US" altLang="zh-CN" dirty="0" smtClean="0"/>
              <a:t>shielding, </a:t>
            </a:r>
            <a:r>
              <a:rPr lang="en-US" altLang="zh-CN" dirty="0"/>
              <a:t>with a fixed concrete shielding </a:t>
            </a:r>
            <a:r>
              <a:rPr lang="en-US" altLang="zh-CN" dirty="0" smtClean="0"/>
              <a:t>of </a:t>
            </a:r>
            <a:r>
              <a:rPr lang="en-US" altLang="zh-CN" dirty="0"/>
              <a:t>about 1100 cubic meters, a movable concrete shielding </a:t>
            </a:r>
            <a:r>
              <a:rPr lang="en-US" altLang="zh-CN" dirty="0" smtClean="0"/>
              <a:t>of </a:t>
            </a:r>
            <a:r>
              <a:rPr lang="en-US" altLang="zh-CN" dirty="0"/>
              <a:t>about 500 cubic meters, and a steel shielding </a:t>
            </a:r>
            <a:r>
              <a:rPr lang="en-US" altLang="zh-CN" dirty="0" smtClean="0"/>
              <a:t>of </a:t>
            </a:r>
            <a:r>
              <a:rPr lang="en-US" altLang="zh-CN" dirty="0"/>
              <a:t>about 800 tons.</a:t>
            </a:r>
            <a:endParaRPr lang="zh-CN" altLang="en-US" dirty="0"/>
          </a:p>
        </p:txBody>
      </p:sp>
      <p:sp>
        <p:nvSpPr>
          <p:cNvPr id="16" name="矩形 15"/>
          <p:cNvSpPr/>
          <p:nvPr/>
        </p:nvSpPr>
        <p:spPr>
          <a:xfrm>
            <a:off x="4035079" y="6313627"/>
            <a:ext cx="1589746" cy="369332"/>
          </a:xfrm>
          <a:prstGeom prst="rect">
            <a:avLst/>
          </a:prstGeom>
        </p:spPr>
        <p:txBody>
          <a:bodyPr wrap="square">
            <a:spAutoFit/>
          </a:bodyPr>
          <a:lstStyle/>
          <a:p>
            <a:r>
              <a:rPr lang="en-US" altLang="zh-CN" dirty="0"/>
              <a:t>steel shielding</a:t>
            </a:r>
            <a:endParaRPr lang="zh-CN" altLang="en-US" b="1" dirty="0">
              <a:latin typeface="楷体" panose="02010609060101010101" pitchFamily="49" charset="-122"/>
              <a:ea typeface="楷体" panose="02010609060101010101" pitchFamily="49" charset="-122"/>
            </a:endParaRPr>
          </a:p>
        </p:txBody>
      </p:sp>
      <p:cxnSp>
        <p:nvCxnSpPr>
          <p:cNvPr id="17" name="直接箭头连接符 16"/>
          <p:cNvCxnSpPr/>
          <p:nvPr/>
        </p:nvCxnSpPr>
        <p:spPr bwMode="auto">
          <a:xfrm flipH="1" flipV="1">
            <a:off x="3829575" y="5138257"/>
            <a:ext cx="688028" cy="1182848"/>
          </a:xfrm>
          <a:prstGeom prst="straightConnector1">
            <a:avLst/>
          </a:prstGeom>
          <a:solidFill>
            <a:srgbClr val="FFFF00"/>
          </a:solidFill>
          <a:ln w="38100" cap="flat" cmpd="sng" algn="ctr">
            <a:solidFill>
              <a:srgbClr val="FF0000"/>
            </a:solidFill>
            <a:prstDash val="solid"/>
            <a:round/>
            <a:headEnd type="none" w="med" len="med"/>
            <a:tailEnd type="triangle"/>
          </a:ln>
        </p:spPr>
      </p:cxnSp>
      <p:cxnSp>
        <p:nvCxnSpPr>
          <p:cNvPr id="20" name="直接箭头连接符 19"/>
          <p:cNvCxnSpPr/>
          <p:nvPr/>
        </p:nvCxnSpPr>
        <p:spPr bwMode="auto">
          <a:xfrm>
            <a:off x="3569516" y="3571276"/>
            <a:ext cx="146807" cy="1202060"/>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23" name="矩形 22"/>
          <p:cNvSpPr/>
          <p:nvPr/>
        </p:nvSpPr>
        <p:spPr>
          <a:xfrm>
            <a:off x="2848046" y="3175546"/>
            <a:ext cx="1589746" cy="369332"/>
          </a:xfrm>
          <a:prstGeom prst="rect">
            <a:avLst/>
          </a:prstGeom>
        </p:spPr>
        <p:txBody>
          <a:bodyPr wrap="square">
            <a:spAutoFit/>
          </a:bodyPr>
          <a:lstStyle/>
          <a:p>
            <a:r>
              <a:rPr lang="en-US" altLang="zh-CN" dirty="0"/>
              <a:t>Proton beam </a:t>
            </a:r>
          </a:p>
        </p:txBody>
      </p:sp>
      <p:sp>
        <p:nvSpPr>
          <p:cNvPr id="24" name="矩形 23"/>
          <p:cNvSpPr/>
          <p:nvPr/>
        </p:nvSpPr>
        <p:spPr>
          <a:xfrm>
            <a:off x="9144827" y="3544878"/>
            <a:ext cx="2403918" cy="369332"/>
          </a:xfrm>
          <a:prstGeom prst="rect">
            <a:avLst/>
          </a:prstGeom>
        </p:spPr>
        <p:txBody>
          <a:bodyPr wrap="square">
            <a:spAutoFit/>
          </a:bodyPr>
          <a:lstStyle/>
          <a:p>
            <a:r>
              <a:rPr lang="en-US" altLang="zh-CN" dirty="0"/>
              <a:t>fixed concrete shielding</a:t>
            </a:r>
            <a:endParaRPr lang="zh-CN" altLang="en-US" b="1" dirty="0">
              <a:latin typeface="楷体" panose="02010609060101010101" pitchFamily="49" charset="-122"/>
              <a:ea typeface="楷体" panose="02010609060101010101" pitchFamily="49" charset="-122"/>
            </a:endParaRPr>
          </a:p>
        </p:txBody>
      </p:sp>
      <p:cxnSp>
        <p:nvCxnSpPr>
          <p:cNvPr id="25" name="直接箭头连接符 24"/>
          <p:cNvCxnSpPr/>
          <p:nvPr/>
        </p:nvCxnSpPr>
        <p:spPr bwMode="auto">
          <a:xfrm flipH="1">
            <a:off x="8702216" y="3917659"/>
            <a:ext cx="882206" cy="415255"/>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28" name="矩形 27"/>
          <p:cNvSpPr/>
          <p:nvPr/>
        </p:nvSpPr>
        <p:spPr>
          <a:xfrm>
            <a:off x="8962274" y="5224457"/>
            <a:ext cx="2836842" cy="369332"/>
          </a:xfrm>
          <a:prstGeom prst="rect">
            <a:avLst/>
          </a:prstGeom>
        </p:spPr>
        <p:txBody>
          <a:bodyPr wrap="square">
            <a:spAutoFit/>
          </a:bodyPr>
          <a:lstStyle/>
          <a:p>
            <a:r>
              <a:rPr lang="en-US" altLang="zh-CN" dirty="0"/>
              <a:t>movable concrete shielding</a:t>
            </a:r>
            <a:endParaRPr lang="zh-CN" altLang="en-US" b="1" dirty="0">
              <a:latin typeface="楷体" panose="02010609060101010101" pitchFamily="49" charset="-122"/>
              <a:ea typeface="楷体" panose="02010609060101010101" pitchFamily="49" charset="-122"/>
            </a:endParaRPr>
          </a:p>
        </p:txBody>
      </p:sp>
      <p:cxnSp>
        <p:nvCxnSpPr>
          <p:cNvPr id="29" name="直接箭头连接符 28"/>
          <p:cNvCxnSpPr/>
          <p:nvPr/>
        </p:nvCxnSpPr>
        <p:spPr bwMode="auto">
          <a:xfrm flipH="1" flipV="1">
            <a:off x="8523215" y="4727197"/>
            <a:ext cx="1010873" cy="497260"/>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33" name="矩形 32"/>
          <p:cNvSpPr/>
          <p:nvPr/>
        </p:nvSpPr>
        <p:spPr>
          <a:xfrm>
            <a:off x="4530493" y="3815106"/>
            <a:ext cx="1874457" cy="369332"/>
          </a:xfrm>
          <a:prstGeom prst="rect">
            <a:avLst/>
          </a:prstGeom>
        </p:spPr>
        <p:txBody>
          <a:bodyPr wrap="square">
            <a:spAutoFit/>
          </a:bodyPr>
          <a:lstStyle/>
          <a:p>
            <a:r>
              <a:rPr lang="en-US" altLang="zh-CN" dirty="0"/>
              <a:t>muon beam </a:t>
            </a:r>
            <a:r>
              <a:rPr lang="en-US" altLang="zh-CN" dirty="0" smtClean="0"/>
              <a:t>line 1</a:t>
            </a:r>
            <a:endParaRPr lang="zh-CN" altLang="en-US" b="1" dirty="0">
              <a:latin typeface="楷体" panose="02010609060101010101" pitchFamily="49" charset="-122"/>
              <a:ea typeface="楷体" panose="02010609060101010101" pitchFamily="49" charset="-122"/>
            </a:endParaRPr>
          </a:p>
        </p:txBody>
      </p:sp>
      <p:cxnSp>
        <p:nvCxnSpPr>
          <p:cNvPr id="34" name="直接箭头连接符 33"/>
          <p:cNvCxnSpPr/>
          <p:nvPr/>
        </p:nvCxnSpPr>
        <p:spPr bwMode="auto">
          <a:xfrm flipH="1">
            <a:off x="4115244" y="4198690"/>
            <a:ext cx="880400" cy="687055"/>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37" name="矩形 36"/>
          <p:cNvSpPr/>
          <p:nvPr/>
        </p:nvSpPr>
        <p:spPr>
          <a:xfrm>
            <a:off x="4643296" y="5646981"/>
            <a:ext cx="1958840" cy="369332"/>
          </a:xfrm>
          <a:prstGeom prst="rect">
            <a:avLst/>
          </a:prstGeom>
        </p:spPr>
        <p:txBody>
          <a:bodyPr wrap="square">
            <a:spAutoFit/>
          </a:bodyPr>
          <a:lstStyle/>
          <a:p>
            <a:r>
              <a:rPr lang="en-US" altLang="zh-CN" dirty="0"/>
              <a:t>muon beam </a:t>
            </a:r>
            <a:r>
              <a:rPr lang="en-US" altLang="zh-CN" dirty="0" smtClean="0"/>
              <a:t>line 2</a:t>
            </a:r>
            <a:endParaRPr lang="zh-CN" altLang="en-US" b="1" dirty="0">
              <a:latin typeface="楷体" panose="02010609060101010101" pitchFamily="49" charset="-122"/>
              <a:ea typeface="楷体" panose="02010609060101010101" pitchFamily="49" charset="-122"/>
            </a:endParaRPr>
          </a:p>
        </p:txBody>
      </p:sp>
      <p:cxnSp>
        <p:nvCxnSpPr>
          <p:cNvPr id="38" name="直接箭头连接符 37"/>
          <p:cNvCxnSpPr/>
          <p:nvPr/>
        </p:nvCxnSpPr>
        <p:spPr bwMode="auto">
          <a:xfrm flipH="1" flipV="1">
            <a:off x="4152249" y="5138257"/>
            <a:ext cx="973571" cy="516202"/>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40" name="矩形 39"/>
          <p:cNvSpPr/>
          <p:nvPr/>
        </p:nvSpPr>
        <p:spPr>
          <a:xfrm>
            <a:off x="1460809" y="5586311"/>
            <a:ext cx="1956850" cy="369332"/>
          </a:xfrm>
          <a:prstGeom prst="rect">
            <a:avLst/>
          </a:prstGeom>
        </p:spPr>
        <p:txBody>
          <a:bodyPr wrap="square">
            <a:spAutoFit/>
          </a:bodyPr>
          <a:lstStyle/>
          <a:p>
            <a:r>
              <a:rPr lang="en-US" altLang="zh-CN" dirty="0"/>
              <a:t>muon beam </a:t>
            </a:r>
            <a:r>
              <a:rPr lang="en-US" altLang="zh-CN" dirty="0" smtClean="0"/>
              <a:t>line 3</a:t>
            </a:r>
            <a:endParaRPr lang="zh-CN" altLang="en-US" b="1" dirty="0">
              <a:latin typeface="楷体" panose="02010609060101010101" pitchFamily="49" charset="-122"/>
              <a:ea typeface="楷体" panose="02010609060101010101" pitchFamily="49" charset="-122"/>
            </a:endParaRPr>
          </a:p>
        </p:txBody>
      </p:sp>
      <p:cxnSp>
        <p:nvCxnSpPr>
          <p:cNvPr id="41" name="直接箭头连接符 40"/>
          <p:cNvCxnSpPr/>
          <p:nvPr/>
        </p:nvCxnSpPr>
        <p:spPr bwMode="auto">
          <a:xfrm flipV="1">
            <a:off x="2888587" y="5100507"/>
            <a:ext cx="652480" cy="453005"/>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44" name="矩形 43"/>
          <p:cNvSpPr/>
          <p:nvPr/>
        </p:nvSpPr>
        <p:spPr>
          <a:xfrm>
            <a:off x="4522104" y="3831884"/>
            <a:ext cx="1874457" cy="369332"/>
          </a:xfrm>
          <a:prstGeom prst="rect">
            <a:avLst/>
          </a:prstGeom>
        </p:spPr>
        <p:txBody>
          <a:bodyPr wrap="square">
            <a:spAutoFit/>
          </a:bodyPr>
          <a:lstStyle/>
          <a:p>
            <a:r>
              <a:rPr lang="en-US" altLang="zh-CN" dirty="0"/>
              <a:t>muon beam </a:t>
            </a:r>
            <a:r>
              <a:rPr lang="en-US" altLang="zh-CN" dirty="0" smtClean="0"/>
              <a:t>line 1</a:t>
            </a:r>
            <a:endParaRPr lang="zh-CN" altLang="en-US" b="1" dirty="0">
              <a:latin typeface="楷体" panose="02010609060101010101" pitchFamily="49" charset="-122"/>
              <a:ea typeface="楷体" panose="02010609060101010101" pitchFamily="49" charset="-122"/>
            </a:endParaRPr>
          </a:p>
        </p:txBody>
      </p:sp>
      <p:cxnSp>
        <p:nvCxnSpPr>
          <p:cNvPr id="45" name="直接箭头连接符 44"/>
          <p:cNvCxnSpPr/>
          <p:nvPr/>
        </p:nvCxnSpPr>
        <p:spPr bwMode="auto">
          <a:xfrm flipH="1">
            <a:off x="4106855" y="4215468"/>
            <a:ext cx="880400" cy="687055"/>
          </a:xfrm>
          <a:prstGeom prst="straightConnector1">
            <a:avLst/>
          </a:prstGeom>
          <a:solidFill>
            <a:srgbClr val="FFFF00"/>
          </a:solidFill>
          <a:ln w="38100" cap="flat" cmpd="sng" algn="ctr">
            <a:solidFill>
              <a:srgbClr val="FF0000"/>
            </a:solidFill>
            <a:prstDash val="solid"/>
            <a:round/>
            <a:headEnd type="none" w="med" len="med"/>
            <a:tailEnd type="triangle"/>
          </a:ln>
        </p:spPr>
      </p:cxnSp>
      <p:cxnSp>
        <p:nvCxnSpPr>
          <p:cNvPr id="26" name="直接连接符 25"/>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3</a:t>
            </a:r>
            <a:endParaRPr lang="zh-CN" altLang="en-US" b="1" i="1" dirty="0">
              <a:solidFill>
                <a:srgbClr val="7030A0"/>
              </a:solidFill>
            </a:endParaRPr>
          </a:p>
        </p:txBody>
      </p:sp>
    </p:spTree>
    <p:extLst>
      <p:ext uri="{BB962C8B-B14F-4D97-AF65-F5344CB8AC3E}">
        <p14:creationId xmlns:p14="http://schemas.microsoft.com/office/powerpoint/2010/main" val="142989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6365881" y="3439270"/>
            <a:ext cx="3730236" cy="3035320"/>
            <a:chOff x="1045189" y="568354"/>
            <a:chExt cx="6750275" cy="6019102"/>
          </a:xfrm>
        </p:grpSpPr>
        <p:pic>
          <p:nvPicPr>
            <p:cNvPr id="15" name="图片 14">
              <a:extLst>
                <a:ext uri="{FF2B5EF4-FFF2-40B4-BE49-F238E27FC236}">
                  <a16:creationId xmlns:a16="http://schemas.microsoft.com/office/drawing/2014/main" id="{D94DE18F-CB82-4DA9-9742-21AF4A7A8D8F}"/>
                </a:ext>
              </a:extLst>
            </p:cNvPr>
            <p:cNvPicPr>
              <a:picLocks noChangeAspect="1"/>
            </p:cNvPicPr>
            <p:nvPr/>
          </p:nvPicPr>
          <p:blipFill rotWithShape="1">
            <a:blip r:embed="rId2"/>
            <a:srcRect t="7421" r="4301" b="2988"/>
            <a:stretch/>
          </p:blipFill>
          <p:spPr>
            <a:xfrm>
              <a:off x="1045189" y="568354"/>
              <a:ext cx="6750275" cy="6019102"/>
            </a:xfrm>
            <a:prstGeom prst="rect">
              <a:avLst/>
            </a:prstGeom>
          </p:spPr>
        </p:pic>
        <p:cxnSp>
          <p:nvCxnSpPr>
            <p:cNvPr id="16" name="直接箭头连接符 15">
              <a:extLst>
                <a:ext uri="{FF2B5EF4-FFF2-40B4-BE49-F238E27FC236}">
                  <a16:creationId xmlns:a16="http://schemas.microsoft.com/office/drawing/2014/main" id="{5A01788F-67C2-4831-A6D6-D705F167D7FC}"/>
                </a:ext>
              </a:extLst>
            </p:cNvPr>
            <p:cNvCxnSpPr>
              <a:cxnSpLocks/>
            </p:cNvCxnSpPr>
            <p:nvPr/>
          </p:nvCxnSpPr>
          <p:spPr>
            <a:xfrm flipH="1">
              <a:off x="1544652" y="1080864"/>
              <a:ext cx="5406704" cy="42322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85EEDFC5-B32B-4BA0-A9CB-7BC4D293F04B}"/>
              </a:ext>
            </a:extLst>
          </p:cNvPr>
          <p:cNvPicPr>
            <a:picLocks noChangeAspect="1"/>
          </p:cNvPicPr>
          <p:nvPr/>
        </p:nvPicPr>
        <p:blipFill>
          <a:blip r:embed="rId3"/>
          <a:stretch>
            <a:fillRect/>
          </a:stretch>
        </p:blipFill>
        <p:spPr>
          <a:xfrm>
            <a:off x="784406" y="3539840"/>
            <a:ext cx="4785884" cy="3242751"/>
          </a:xfrm>
          <a:prstGeom prst="rect">
            <a:avLst/>
          </a:prstGeom>
        </p:spPr>
      </p:pic>
      <p:sp>
        <p:nvSpPr>
          <p:cNvPr id="2" name="标题 1"/>
          <p:cNvSpPr>
            <a:spLocks noGrp="1"/>
          </p:cNvSpPr>
          <p:nvPr>
            <p:ph type="title"/>
          </p:nvPr>
        </p:nvSpPr>
        <p:spPr>
          <a:xfrm>
            <a:off x="218974" y="146806"/>
            <a:ext cx="10515600" cy="638423"/>
          </a:xfrm>
        </p:spPr>
        <p:txBody>
          <a:bodyPr>
            <a:normAutofit/>
          </a:bodyPr>
          <a:lstStyle/>
          <a:p>
            <a:r>
              <a:rPr lang="en-US" altLang="zh-CN" sz="2800" b="1" dirty="0" smtClean="0"/>
              <a:t>2.</a:t>
            </a:r>
            <a:r>
              <a:rPr lang="zh-CN" altLang="en-US" sz="2800" b="1" dirty="0" smtClean="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185418" y="915456"/>
            <a:ext cx="11806644" cy="2290184"/>
          </a:xfrm>
        </p:spPr>
        <p:txBody>
          <a:bodyPr>
            <a:normAutofit fontScale="92500" lnSpcReduction="10000"/>
          </a:bodyPr>
          <a:lstStyle/>
          <a:p>
            <a:pPr algn="just"/>
            <a:r>
              <a:rPr lang="en-US" altLang="zh-CN" dirty="0" smtClean="0"/>
              <a:t>        At </a:t>
            </a:r>
            <a:r>
              <a:rPr lang="en-US" altLang="zh-CN" dirty="0"/>
              <a:t>present, only one proton beam line and one muon beam line need to be constructed for the muon source target station. The muon target is located on the proton beam line, and the important equipment is introduced as follows</a:t>
            </a:r>
            <a:r>
              <a:rPr lang="en-US" altLang="zh-CN" dirty="0" smtClean="0"/>
              <a:t>:</a:t>
            </a:r>
          </a:p>
          <a:p>
            <a:pPr algn="just"/>
            <a:r>
              <a:rPr lang="en-US" altLang="zh-CN" b="1" dirty="0" smtClean="0"/>
              <a:t>2.1 </a:t>
            </a:r>
            <a:r>
              <a:rPr lang="en-US" altLang="zh-CN" b="1" dirty="0"/>
              <a:t>Equipment located in low radiation areas of proton beam </a:t>
            </a:r>
            <a:r>
              <a:rPr lang="en-US" altLang="zh-CN" b="1" dirty="0" smtClean="0"/>
              <a:t>line</a:t>
            </a:r>
          </a:p>
          <a:p>
            <a:pPr algn="just"/>
            <a:r>
              <a:rPr lang="en-US" altLang="zh-CN" dirty="0" smtClean="0"/>
              <a:t>        The </a:t>
            </a:r>
            <a:r>
              <a:rPr lang="en-US" altLang="zh-CN" dirty="0"/>
              <a:t>proton beam lines in the target station include low radiation areas and high radiation areas. The equipment in the low radiation area mainly includes three quadrupole magnets, which can be maintained at close range. </a:t>
            </a:r>
            <a:endParaRPr lang="en-US" altLang="zh-CN" dirty="0" smtClean="0"/>
          </a:p>
          <a:p>
            <a:pPr algn="just"/>
            <a:r>
              <a:rPr lang="en-US" altLang="zh-CN" dirty="0"/>
              <a:t> </a:t>
            </a:r>
            <a:r>
              <a:rPr lang="en-US" altLang="zh-CN" dirty="0" smtClean="0"/>
              <a:t>       For </a:t>
            </a:r>
            <a:r>
              <a:rPr lang="en-US" altLang="zh-CN" dirty="0"/>
              <a:t>ease of installation and maintenance, the magnets adopt a common support design scheme. The magnet water and electricity are connected from the top along the tunnel back to the upper tunnel. </a:t>
            </a:r>
            <a:endParaRPr lang="zh-CN" altLang="en-US" dirty="0"/>
          </a:p>
        </p:txBody>
      </p:sp>
      <p:sp>
        <p:nvSpPr>
          <p:cNvPr id="8" name="矩形 7"/>
          <p:cNvSpPr/>
          <p:nvPr/>
        </p:nvSpPr>
        <p:spPr>
          <a:xfrm>
            <a:off x="2252461" y="6341042"/>
            <a:ext cx="1849773"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muon target</a:t>
            </a:r>
            <a:endParaRPr lang="zh-CN" altLang="en-US" dirty="0">
              <a:solidFill>
                <a:schemeClr val="tx1"/>
              </a:solidFill>
            </a:endParaRPr>
          </a:p>
        </p:txBody>
      </p:sp>
      <p:sp>
        <p:nvSpPr>
          <p:cNvPr id="5" name="椭圆 4"/>
          <p:cNvSpPr/>
          <p:nvPr/>
        </p:nvSpPr>
        <p:spPr>
          <a:xfrm>
            <a:off x="2025940" y="3810363"/>
            <a:ext cx="906011" cy="102589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631346" y="4566634"/>
            <a:ext cx="906011" cy="10258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bwMode="auto">
          <a:xfrm>
            <a:off x="2103238" y="3785334"/>
            <a:ext cx="822379" cy="1285811"/>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19" name="矩形 18"/>
          <p:cNvSpPr/>
          <p:nvPr/>
        </p:nvSpPr>
        <p:spPr>
          <a:xfrm>
            <a:off x="1381768" y="3389604"/>
            <a:ext cx="1589746" cy="369332"/>
          </a:xfrm>
          <a:prstGeom prst="rect">
            <a:avLst/>
          </a:prstGeom>
        </p:spPr>
        <p:txBody>
          <a:bodyPr wrap="square">
            <a:spAutoFit/>
          </a:bodyPr>
          <a:lstStyle/>
          <a:p>
            <a:r>
              <a:rPr lang="en-US" altLang="zh-CN" dirty="0"/>
              <a:t>Proton beam </a:t>
            </a:r>
          </a:p>
        </p:txBody>
      </p:sp>
      <p:sp>
        <p:nvSpPr>
          <p:cNvPr id="20" name="矩形 19"/>
          <p:cNvSpPr/>
          <p:nvPr/>
        </p:nvSpPr>
        <p:spPr>
          <a:xfrm>
            <a:off x="3809225" y="3439270"/>
            <a:ext cx="1874457" cy="369332"/>
          </a:xfrm>
          <a:prstGeom prst="rect">
            <a:avLst/>
          </a:prstGeom>
        </p:spPr>
        <p:txBody>
          <a:bodyPr wrap="square">
            <a:spAutoFit/>
          </a:bodyPr>
          <a:lstStyle/>
          <a:p>
            <a:r>
              <a:rPr lang="en-US" altLang="zh-CN" dirty="0"/>
              <a:t>muon beam </a:t>
            </a:r>
            <a:r>
              <a:rPr lang="en-US" altLang="zh-CN" dirty="0" smtClean="0"/>
              <a:t>line 1</a:t>
            </a:r>
            <a:endParaRPr lang="zh-CN" altLang="en-US" b="1" dirty="0">
              <a:latin typeface="楷体" panose="02010609060101010101" pitchFamily="49" charset="-122"/>
              <a:ea typeface="楷体" panose="02010609060101010101" pitchFamily="49" charset="-122"/>
            </a:endParaRPr>
          </a:p>
        </p:txBody>
      </p:sp>
      <p:cxnSp>
        <p:nvCxnSpPr>
          <p:cNvPr id="21" name="直接箭头连接符 20"/>
          <p:cNvCxnSpPr/>
          <p:nvPr/>
        </p:nvCxnSpPr>
        <p:spPr bwMode="auto">
          <a:xfrm flipH="1">
            <a:off x="4173485" y="3810686"/>
            <a:ext cx="411284" cy="594436"/>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22" name="矩形 21"/>
          <p:cNvSpPr/>
          <p:nvPr/>
        </p:nvSpPr>
        <p:spPr>
          <a:xfrm>
            <a:off x="8644311" y="5068561"/>
            <a:ext cx="3347751" cy="369332"/>
          </a:xfrm>
          <a:prstGeom prst="rect">
            <a:avLst/>
          </a:prstGeom>
        </p:spPr>
        <p:txBody>
          <a:bodyPr wrap="square">
            <a:spAutoFit/>
          </a:bodyPr>
          <a:lstStyle/>
          <a:p>
            <a:r>
              <a:rPr lang="en-US" altLang="zh-CN" dirty="0" smtClean="0"/>
              <a:t>Magnet </a:t>
            </a:r>
            <a:r>
              <a:rPr lang="en-US" altLang="zh-CN" dirty="0"/>
              <a:t>outside the target station</a:t>
            </a:r>
            <a:endParaRPr lang="zh-CN" altLang="en-US" b="1" dirty="0">
              <a:latin typeface="楷体" panose="02010609060101010101" pitchFamily="49" charset="-122"/>
              <a:ea typeface="楷体" panose="02010609060101010101" pitchFamily="49" charset="-122"/>
            </a:endParaRPr>
          </a:p>
        </p:txBody>
      </p:sp>
      <p:cxnSp>
        <p:nvCxnSpPr>
          <p:cNvPr id="23" name="直接箭头连接符 22"/>
          <p:cNvCxnSpPr/>
          <p:nvPr/>
        </p:nvCxnSpPr>
        <p:spPr bwMode="auto">
          <a:xfrm flipV="1">
            <a:off x="9064305" y="4425932"/>
            <a:ext cx="306198" cy="687159"/>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25" name="矩形 24"/>
          <p:cNvSpPr/>
          <p:nvPr/>
        </p:nvSpPr>
        <p:spPr>
          <a:xfrm>
            <a:off x="7897460" y="6199357"/>
            <a:ext cx="2718808" cy="369332"/>
          </a:xfrm>
          <a:prstGeom prst="rect">
            <a:avLst/>
          </a:prstGeom>
        </p:spPr>
        <p:txBody>
          <a:bodyPr wrap="square">
            <a:spAutoFit/>
          </a:bodyPr>
          <a:lstStyle/>
          <a:p>
            <a:r>
              <a:rPr lang="en-US" altLang="zh-CN" dirty="0"/>
              <a:t>common </a:t>
            </a:r>
            <a:r>
              <a:rPr lang="en-US" altLang="zh-CN" dirty="0" smtClean="0"/>
              <a:t>support </a:t>
            </a:r>
            <a:r>
              <a:rPr lang="en-US" altLang="zh-CN" dirty="0"/>
              <a:t>scheme</a:t>
            </a:r>
            <a:endParaRPr lang="zh-CN" altLang="en-US" b="1" dirty="0">
              <a:latin typeface="楷体" panose="02010609060101010101" pitchFamily="49" charset="-122"/>
              <a:ea typeface="楷体" panose="02010609060101010101" pitchFamily="49" charset="-122"/>
            </a:endParaRPr>
          </a:p>
        </p:txBody>
      </p:sp>
      <p:cxnSp>
        <p:nvCxnSpPr>
          <p:cNvPr id="26" name="直接箭头连接符 25"/>
          <p:cNvCxnSpPr/>
          <p:nvPr/>
        </p:nvCxnSpPr>
        <p:spPr bwMode="auto">
          <a:xfrm flipH="1" flipV="1">
            <a:off x="7899634" y="5662463"/>
            <a:ext cx="662730" cy="536894"/>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31" name="矩形 30"/>
          <p:cNvSpPr/>
          <p:nvPr/>
        </p:nvSpPr>
        <p:spPr>
          <a:xfrm>
            <a:off x="9853864" y="4405122"/>
            <a:ext cx="2171754" cy="369332"/>
          </a:xfrm>
          <a:prstGeom prst="rect">
            <a:avLst/>
          </a:prstGeom>
        </p:spPr>
        <p:txBody>
          <a:bodyPr wrap="square">
            <a:spAutoFit/>
          </a:bodyPr>
          <a:lstStyle/>
          <a:p>
            <a:r>
              <a:rPr lang="en-US" altLang="zh-CN" dirty="0"/>
              <a:t>water and electricity</a:t>
            </a:r>
            <a:endParaRPr lang="zh-CN" altLang="en-US" b="1" dirty="0">
              <a:latin typeface="楷体" panose="02010609060101010101" pitchFamily="49" charset="-122"/>
              <a:ea typeface="楷体" panose="02010609060101010101" pitchFamily="49" charset="-122"/>
            </a:endParaRPr>
          </a:p>
        </p:txBody>
      </p:sp>
      <p:cxnSp>
        <p:nvCxnSpPr>
          <p:cNvPr id="32" name="直接箭头连接符 31"/>
          <p:cNvCxnSpPr/>
          <p:nvPr/>
        </p:nvCxnSpPr>
        <p:spPr bwMode="auto">
          <a:xfrm flipH="1" flipV="1">
            <a:off x="9856038" y="3868228"/>
            <a:ext cx="662730" cy="536894"/>
          </a:xfrm>
          <a:prstGeom prst="straightConnector1">
            <a:avLst/>
          </a:prstGeom>
          <a:solidFill>
            <a:srgbClr val="FFFF00"/>
          </a:solidFill>
          <a:ln w="38100" cap="flat" cmpd="sng" algn="ctr">
            <a:solidFill>
              <a:srgbClr val="FF0000"/>
            </a:solidFill>
            <a:prstDash val="solid"/>
            <a:round/>
            <a:headEnd type="none" w="med" len="med"/>
            <a:tailEnd type="triangle"/>
          </a:ln>
        </p:spPr>
      </p:cxnSp>
      <p:cxnSp>
        <p:nvCxnSpPr>
          <p:cNvPr id="24" name="直接连接符 23"/>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4</a:t>
            </a:r>
            <a:endParaRPr lang="zh-CN" altLang="en-US" b="1" i="1" dirty="0">
              <a:solidFill>
                <a:srgbClr val="7030A0"/>
              </a:solidFill>
            </a:endParaRPr>
          </a:p>
        </p:txBody>
      </p:sp>
    </p:spTree>
    <p:extLst>
      <p:ext uri="{BB962C8B-B14F-4D97-AF65-F5344CB8AC3E}">
        <p14:creationId xmlns:p14="http://schemas.microsoft.com/office/powerpoint/2010/main" val="63521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4235827" y="2948681"/>
            <a:ext cx="3372998" cy="3398095"/>
          </a:xfrm>
          <a:prstGeom prst="rect">
            <a:avLst/>
          </a:prstGeom>
        </p:spPr>
      </p:pic>
      <p:pic>
        <p:nvPicPr>
          <p:cNvPr id="11" name="图片 10">
            <a:extLst>
              <a:ext uri="{FF2B5EF4-FFF2-40B4-BE49-F238E27FC236}">
                <a16:creationId xmlns:a16="http://schemas.microsoft.com/office/drawing/2014/main" id="{85EEDFC5-B32B-4BA0-A9CB-7BC4D293F04B}"/>
              </a:ext>
            </a:extLst>
          </p:cNvPr>
          <p:cNvPicPr>
            <a:picLocks noChangeAspect="1"/>
          </p:cNvPicPr>
          <p:nvPr/>
        </p:nvPicPr>
        <p:blipFill>
          <a:blip r:embed="rId3"/>
          <a:stretch>
            <a:fillRect/>
          </a:stretch>
        </p:blipFill>
        <p:spPr>
          <a:xfrm>
            <a:off x="177029" y="3301588"/>
            <a:ext cx="4107495" cy="2783098"/>
          </a:xfrm>
          <a:prstGeom prst="rect">
            <a:avLst/>
          </a:prstGeom>
        </p:spPr>
      </p:pic>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306198" y="981468"/>
            <a:ext cx="11694253" cy="1568731"/>
          </a:xfrm>
        </p:spPr>
        <p:txBody>
          <a:bodyPr>
            <a:normAutofit/>
          </a:bodyPr>
          <a:lstStyle/>
          <a:p>
            <a:pPr algn="just"/>
            <a:r>
              <a:rPr lang="en-US" altLang="zh-CN" b="1" dirty="0" smtClean="0"/>
              <a:t>2.2 </a:t>
            </a:r>
            <a:r>
              <a:rPr lang="en-US" altLang="zh-CN" b="1" dirty="0"/>
              <a:t>Equipment located in high radiation areas of proton beam </a:t>
            </a:r>
            <a:r>
              <a:rPr lang="en-US" altLang="zh-CN" b="1" dirty="0" smtClean="0"/>
              <a:t>line</a:t>
            </a:r>
          </a:p>
          <a:p>
            <a:pPr algn="just"/>
            <a:r>
              <a:rPr lang="en-US" altLang="zh-CN" dirty="0" smtClean="0"/>
              <a:t>        Due </a:t>
            </a:r>
            <a:r>
              <a:rPr lang="en-US" altLang="zh-CN" dirty="0"/>
              <a:t>to the high radiation dose in this area, all equipment requires remote sealing and maintenance, and the structure is complex. This area includes muon </a:t>
            </a:r>
            <a:r>
              <a:rPr lang="en-US" altLang="zh-CN" dirty="0" smtClean="0"/>
              <a:t>target </a:t>
            </a:r>
            <a:r>
              <a:rPr lang="en-US" altLang="zh-CN" dirty="0"/>
              <a:t>and vacuum </a:t>
            </a:r>
            <a:r>
              <a:rPr lang="en-US" altLang="zh-CN" dirty="0" smtClean="0"/>
              <a:t>chamber, </a:t>
            </a:r>
            <a:r>
              <a:rPr lang="en-US" altLang="zh-CN" dirty="0"/>
              <a:t>proton beam windows, and beam </a:t>
            </a:r>
            <a:r>
              <a:rPr lang="en-US" altLang="zh-CN" dirty="0" smtClean="0"/>
              <a:t>absorber.</a:t>
            </a:r>
            <a:endParaRPr lang="zh-CN" altLang="en-US" dirty="0"/>
          </a:p>
        </p:txBody>
      </p:sp>
      <p:sp>
        <p:nvSpPr>
          <p:cNvPr id="29" name="椭圆 28"/>
          <p:cNvSpPr/>
          <p:nvPr/>
        </p:nvSpPr>
        <p:spPr>
          <a:xfrm>
            <a:off x="1644382" y="4172332"/>
            <a:ext cx="1030076" cy="9755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997439" y="6262251"/>
            <a:ext cx="1849773"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Vertical </a:t>
            </a:r>
            <a:r>
              <a:rPr lang="en-US" altLang="zh-CN" dirty="0">
                <a:solidFill>
                  <a:schemeClr val="tx1"/>
                </a:solidFill>
              </a:rPr>
              <a:t>view</a:t>
            </a:r>
            <a:endParaRPr lang="zh-CN" altLang="en-US" dirty="0">
              <a:solidFill>
                <a:schemeClr val="tx1"/>
              </a:solidFill>
            </a:endParaRPr>
          </a:p>
        </p:txBody>
      </p:sp>
      <p:cxnSp>
        <p:nvCxnSpPr>
          <p:cNvPr id="36" name="直接箭头连接符 35"/>
          <p:cNvCxnSpPr>
            <a:stCxn id="13" idx="0"/>
          </p:cNvCxnSpPr>
          <p:nvPr/>
        </p:nvCxnSpPr>
        <p:spPr bwMode="auto">
          <a:xfrm>
            <a:off x="5922326" y="2948681"/>
            <a:ext cx="29674" cy="1573889"/>
          </a:xfrm>
          <a:prstGeom prst="straightConnector1">
            <a:avLst/>
          </a:prstGeom>
          <a:solidFill>
            <a:srgbClr val="FFFF00"/>
          </a:solidFill>
          <a:ln w="38100" cap="flat" cmpd="sng" algn="ctr">
            <a:solidFill>
              <a:srgbClr val="FF0000"/>
            </a:solidFill>
            <a:prstDash val="solid"/>
            <a:round/>
            <a:headEnd type="none" w="med" len="med"/>
            <a:tailEnd type="triangle"/>
          </a:ln>
        </p:spPr>
      </p:cxnSp>
      <p:sp>
        <p:nvSpPr>
          <p:cNvPr id="37" name="矩形 36"/>
          <p:cNvSpPr/>
          <p:nvPr/>
        </p:nvSpPr>
        <p:spPr>
          <a:xfrm>
            <a:off x="5196975" y="2680283"/>
            <a:ext cx="1589746" cy="369332"/>
          </a:xfrm>
          <a:prstGeom prst="rect">
            <a:avLst/>
          </a:prstGeom>
        </p:spPr>
        <p:txBody>
          <a:bodyPr wrap="square">
            <a:spAutoFit/>
          </a:bodyPr>
          <a:lstStyle/>
          <a:p>
            <a:r>
              <a:rPr lang="en-US" altLang="zh-CN" dirty="0"/>
              <a:t>Proton beam </a:t>
            </a:r>
          </a:p>
        </p:txBody>
      </p:sp>
      <p:grpSp>
        <p:nvGrpSpPr>
          <p:cNvPr id="38" name="组合 37"/>
          <p:cNvGrpSpPr/>
          <p:nvPr/>
        </p:nvGrpSpPr>
        <p:grpSpPr>
          <a:xfrm>
            <a:off x="7008929" y="2610761"/>
            <a:ext cx="5240643" cy="4063661"/>
            <a:chOff x="5703663" y="1534197"/>
            <a:chExt cx="6010423" cy="5462781"/>
          </a:xfrm>
        </p:grpSpPr>
        <p:pic>
          <p:nvPicPr>
            <p:cNvPr id="39" name="图片 38"/>
            <p:cNvPicPr>
              <a:picLocks noChangeAspect="1"/>
            </p:cNvPicPr>
            <p:nvPr/>
          </p:nvPicPr>
          <p:blipFill rotWithShape="1">
            <a:blip r:embed="rId4"/>
            <a:srcRect l="7676" t="5013"/>
            <a:stretch>
              <a:fillRect/>
            </a:stretch>
          </p:blipFill>
          <p:spPr>
            <a:xfrm>
              <a:off x="6320717" y="1534197"/>
              <a:ext cx="4893172" cy="4690337"/>
            </a:xfrm>
            <a:prstGeom prst="rect">
              <a:avLst/>
            </a:prstGeom>
          </p:spPr>
        </p:pic>
        <p:sp>
          <p:nvSpPr>
            <p:cNvPr id="40" name="矩形 39"/>
            <p:cNvSpPr/>
            <p:nvPr/>
          </p:nvSpPr>
          <p:spPr>
            <a:xfrm>
              <a:off x="9098057" y="3309790"/>
              <a:ext cx="2616029" cy="496493"/>
            </a:xfrm>
            <a:prstGeom prst="rect">
              <a:avLst/>
            </a:prstGeom>
          </p:spPr>
          <p:txBody>
            <a:bodyPr wrap="square">
              <a:spAutoFit/>
            </a:bodyPr>
            <a:lstStyle/>
            <a:p>
              <a:r>
                <a:rPr lang="en-US" altLang="zh-CN" b="1" kern="0" dirty="0">
                  <a:latin typeface="楷体" panose="02010609060101010101" pitchFamily="49" charset="-122"/>
                  <a:ea typeface="楷体" panose="02010609060101010101" pitchFamily="49" charset="-122"/>
                </a:rPr>
                <a:t>Inflatable bellows</a:t>
              </a:r>
              <a:endParaRPr lang="zh-CN" altLang="en-US" b="1" dirty="0">
                <a:latin typeface="楷体" panose="02010609060101010101" pitchFamily="49" charset="-122"/>
                <a:ea typeface="楷体" panose="02010609060101010101" pitchFamily="49" charset="-122"/>
              </a:endParaRPr>
            </a:p>
          </p:txBody>
        </p:sp>
        <p:sp>
          <p:nvSpPr>
            <p:cNvPr id="41" name="矩形 40"/>
            <p:cNvSpPr/>
            <p:nvPr/>
          </p:nvSpPr>
          <p:spPr>
            <a:xfrm>
              <a:off x="5703663" y="6481404"/>
              <a:ext cx="1841493" cy="496493"/>
            </a:xfrm>
            <a:prstGeom prst="rect">
              <a:avLst/>
            </a:prstGeom>
          </p:spPr>
          <p:txBody>
            <a:bodyPr wrap="square">
              <a:spAutoFit/>
            </a:bodyPr>
            <a:lstStyle/>
            <a:p>
              <a:r>
                <a:rPr lang="en-US" altLang="zh-CN" dirty="0"/>
                <a:t>beam absorber</a:t>
              </a:r>
              <a:endParaRPr lang="zh-CN" altLang="en-US" b="1" dirty="0">
                <a:latin typeface="楷体" panose="02010609060101010101" pitchFamily="49" charset="-122"/>
                <a:ea typeface="楷体" panose="02010609060101010101" pitchFamily="49" charset="-122"/>
              </a:endParaRPr>
            </a:p>
          </p:txBody>
        </p:sp>
        <p:sp>
          <p:nvSpPr>
            <p:cNvPr id="42" name="矩形 41"/>
            <p:cNvSpPr/>
            <p:nvPr/>
          </p:nvSpPr>
          <p:spPr>
            <a:xfrm>
              <a:off x="7514459" y="6495700"/>
              <a:ext cx="782251" cy="501278"/>
            </a:xfrm>
            <a:prstGeom prst="rect">
              <a:avLst/>
            </a:prstGeom>
          </p:spPr>
          <p:txBody>
            <a:bodyPr wrap="square">
              <a:spAutoFit/>
            </a:bodyPr>
            <a:lstStyle/>
            <a:p>
              <a:r>
                <a:rPr lang="en-US" altLang="zh-CN" dirty="0" smtClean="0">
                  <a:latin typeface="楷体" panose="02010609060101010101" pitchFamily="49" charset="-122"/>
                  <a:ea typeface="楷体" panose="02010609060101010101" pitchFamily="49" charset="-122"/>
                </a:rPr>
                <a:t>PBW</a:t>
              </a:r>
              <a:endParaRPr lang="zh-CN" altLang="en-US" dirty="0">
                <a:latin typeface="楷体" panose="02010609060101010101" pitchFamily="49" charset="-122"/>
                <a:ea typeface="楷体" panose="02010609060101010101" pitchFamily="49" charset="-122"/>
              </a:endParaRPr>
            </a:p>
          </p:txBody>
        </p:sp>
        <p:sp>
          <p:nvSpPr>
            <p:cNvPr id="43" name="矩形 42"/>
            <p:cNvSpPr/>
            <p:nvPr/>
          </p:nvSpPr>
          <p:spPr>
            <a:xfrm>
              <a:off x="8143908" y="6491088"/>
              <a:ext cx="3347028" cy="496493"/>
            </a:xfrm>
            <a:prstGeom prst="rect">
              <a:avLst/>
            </a:prstGeom>
          </p:spPr>
          <p:txBody>
            <a:bodyPr wrap="square">
              <a:spAutoFit/>
            </a:bodyPr>
            <a:lstStyle/>
            <a:p>
              <a:r>
                <a:rPr lang="en-US" altLang="zh-CN" dirty="0"/>
                <a:t>target and vacuum chamber</a:t>
              </a:r>
              <a:endParaRPr lang="zh-CN" altLang="en-US" b="1" dirty="0">
                <a:latin typeface="楷体" panose="02010609060101010101" pitchFamily="49" charset="-122"/>
                <a:ea typeface="楷体" panose="02010609060101010101" pitchFamily="49" charset="-122"/>
              </a:endParaRPr>
            </a:p>
          </p:txBody>
        </p:sp>
        <p:sp>
          <p:nvSpPr>
            <p:cNvPr id="44" name="矩形 43"/>
            <p:cNvSpPr/>
            <p:nvPr/>
          </p:nvSpPr>
          <p:spPr>
            <a:xfrm>
              <a:off x="10910195" y="5838830"/>
              <a:ext cx="750676" cy="496493"/>
            </a:xfrm>
            <a:prstGeom prst="rect">
              <a:avLst/>
            </a:prstGeom>
          </p:spPr>
          <p:txBody>
            <a:bodyPr wrap="square">
              <a:spAutoFit/>
            </a:bodyPr>
            <a:lstStyle/>
            <a:p>
              <a:r>
                <a:rPr lang="en-US" altLang="zh-CN" dirty="0" smtClean="0">
                  <a:latin typeface="楷体" panose="02010609060101010101" pitchFamily="49" charset="-122"/>
                  <a:ea typeface="楷体" panose="02010609060101010101" pitchFamily="49" charset="-122"/>
                </a:rPr>
                <a:t>PBW</a:t>
              </a:r>
              <a:endParaRPr lang="zh-CN" altLang="en-US" dirty="0">
                <a:latin typeface="楷体" panose="02010609060101010101" pitchFamily="49" charset="-122"/>
                <a:ea typeface="楷体" panose="02010609060101010101" pitchFamily="49" charset="-122"/>
              </a:endParaRPr>
            </a:p>
          </p:txBody>
        </p:sp>
        <p:cxnSp>
          <p:nvCxnSpPr>
            <p:cNvPr id="45" name="直接箭头连接符 44"/>
            <p:cNvCxnSpPr>
              <a:stCxn id="41" idx="0"/>
            </p:cNvCxnSpPr>
            <p:nvPr/>
          </p:nvCxnSpPr>
          <p:spPr bwMode="auto">
            <a:xfrm flipV="1">
              <a:off x="6624410" y="4732068"/>
              <a:ext cx="1888566" cy="1749335"/>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46" name="直接箭头连接符 45"/>
            <p:cNvCxnSpPr>
              <a:stCxn id="42" idx="0"/>
            </p:cNvCxnSpPr>
            <p:nvPr/>
          </p:nvCxnSpPr>
          <p:spPr bwMode="auto">
            <a:xfrm flipV="1">
              <a:off x="7905585" y="4779294"/>
              <a:ext cx="1079880" cy="1702110"/>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47" name="直接箭头连接符 46"/>
            <p:cNvCxnSpPr>
              <a:stCxn id="43" idx="0"/>
            </p:cNvCxnSpPr>
            <p:nvPr/>
          </p:nvCxnSpPr>
          <p:spPr bwMode="auto">
            <a:xfrm flipH="1" flipV="1">
              <a:off x="9406942" y="4775957"/>
              <a:ext cx="410480" cy="1715131"/>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48" name="直接箭头连接符 47"/>
            <p:cNvCxnSpPr/>
            <p:nvPr/>
          </p:nvCxnSpPr>
          <p:spPr bwMode="auto">
            <a:xfrm flipH="1" flipV="1">
              <a:off x="10151151" y="4815274"/>
              <a:ext cx="962456" cy="1007011"/>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49" name="直接箭头连接符 48"/>
            <p:cNvCxnSpPr/>
            <p:nvPr/>
          </p:nvCxnSpPr>
          <p:spPr bwMode="auto">
            <a:xfrm flipH="1">
              <a:off x="9033516" y="3736777"/>
              <a:ext cx="2284301" cy="1023395"/>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50" name="直接箭头连接符 49"/>
            <p:cNvCxnSpPr/>
            <p:nvPr/>
          </p:nvCxnSpPr>
          <p:spPr bwMode="auto">
            <a:xfrm flipH="1">
              <a:off x="9912424" y="3755379"/>
              <a:ext cx="1405393" cy="1012092"/>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51" name="直接箭头连接符 50"/>
            <p:cNvCxnSpPr/>
            <p:nvPr/>
          </p:nvCxnSpPr>
          <p:spPr bwMode="auto">
            <a:xfrm flipH="1">
              <a:off x="10438944" y="3755379"/>
              <a:ext cx="878873" cy="993490"/>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52" name="直接箭头连接符 51"/>
            <p:cNvCxnSpPr/>
            <p:nvPr/>
          </p:nvCxnSpPr>
          <p:spPr bwMode="auto">
            <a:xfrm flipH="1">
              <a:off x="10992544" y="3789043"/>
              <a:ext cx="325273" cy="878876"/>
            </a:xfrm>
            <a:prstGeom prst="straightConnector1">
              <a:avLst/>
            </a:prstGeom>
            <a:solidFill>
              <a:srgbClr val="FFFF00"/>
            </a:solidFill>
            <a:ln w="38100" cap="flat" cmpd="sng" algn="ctr">
              <a:solidFill>
                <a:schemeClr val="tx1"/>
              </a:solidFill>
              <a:prstDash val="solid"/>
              <a:round/>
              <a:headEnd type="none" w="med" len="med"/>
              <a:tailEnd type="triangle"/>
            </a:ln>
          </p:spPr>
        </p:cxnSp>
        <p:cxnSp>
          <p:nvCxnSpPr>
            <p:cNvPr id="53" name="直接箭头连接符 52"/>
            <p:cNvCxnSpPr/>
            <p:nvPr/>
          </p:nvCxnSpPr>
          <p:spPr bwMode="auto">
            <a:xfrm flipH="1">
              <a:off x="9494328" y="3736777"/>
              <a:ext cx="1823489" cy="636152"/>
            </a:xfrm>
            <a:prstGeom prst="straightConnector1">
              <a:avLst/>
            </a:prstGeom>
            <a:solidFill>
              <a:srgbClr val="FFFF00"/>
            </a:solidFill>
            <a:ln w="38100" cap="flat" cmpd="sng" algn="ctr">
              <a:solidFill>
                <a:schemeClr val="tx1"/>
              </a:solidFill>
              <a:prstDash val="solid"/>
              <a:round/>
              <a:headEnd type="none" w="med" len="med"/>
              <a:tailEnd type="triangle"/>
            </a:ln>
          </p:spPr>
        </p:cxnSp>
      </p:grpSp>
      <p:sp>
        <p:nvSpPr>
          <p:cNvPr id="54" name="矩形 53"/>
          <p:cNvSpPr/>
          <p:nvPr/>
        </p:nvSpPr>
        <p:spPr>
          <a:xfrm>
            <a:off x="8746049" y="2881768"/>
            <a:ext cx="1849773"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Section view</a:t>
            </a:r>
            <a:endParaRPr lang="zh-CN" altLang="en-US" dirty="0">
              <a:solidFill>
                <a:schemeClr val="tx1"/>
              </a:solidFill>
            </a:endParaRPr>
          </a:p>
        </p:txBody>
      </p:sp>
      <p:cxnSp>
        <p:nvCxnSpPr>
          <p:cNvPr id="28" name="直接连接符 27"/>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5</a:t>
            </a:r>
            <a:endParaRPr lang="zh-CN" altLang="en-US" b="1" i="1" dirty="0">
              <a:solidFill>
                <a:srgbClr val="7030A0"/>
              </a:solidFill>
            </a:endParaRPr>
          </a:p>
        </p:txBody>
      </p:sp>
      <p:cxnSp>
        <p:nvCxnSpPr>
          <p:cNvPr id="32" name="直接箭头连接符 31"/>
          <p:cNvCxnSpPr/>
          <p:nvPr/>
        </p:nvCxnSpPr>
        <p:spPr bwMode="auto">
          <a:xfrm flipH="1">
            <a:off x="9399629" y="5015933"/>
            <a:ext cx="2655351" cy="41816"/>
          </a:xfrm>
          <a:prstGeom prst="straightConnector1">
            <a:avLst/>
          </a:prstGeom>
          <a:solidFill>
            <a:srgbClr val="FFFF00"/>
          </a:solidFill>
          <a:ln w="38100" cap="flat" cmpd="sng" algn="ctr">
            <a:solidFill>
              <a:srgbClr val="FF0000"/>
            </a:solidFill>
            <a:prstDash val="solid"/>
            <a:round/>
            <a:headEnd type="none" w="med" len="med"/>
            <a:tailEnd type="triangle"/>
          </a:ln>
        </p:spPr>
      </p:cxnSp>
    </p:spTree>
    <p:extLst>
      <p:ext uri="{BB962C8B-B14F-4D97-AF65-F5344CB8AC3E}">
        <p14:creationId xmlns:p14="http://schemas.microsoft.com/office/powerpoint/2010/main" val="561720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344389" y="1006110"/>
            <a:ext cx="11597339" cy="1443524"/>
          </a:xfrm>
        </p:spPr>
        <p:txBody>
          <a:bodyPr>
            <a:normAutofit lnSpcReduction="10000"/>
          </a:bodyPr>
          <a:lstStyle/>
          <a:p>
            <a:pPr marL="0" indent="0" algn="just">
              <a:buNone/>
            </a:pPr>
            <a:r>
              <a:rPr lang="en-US" altLang="zh-CN" b="1" dirty="0" smtClean="0"/>
              <a:t>2.2.1  Muon </a:t>
            </a:r>
            <a:r>
              <a:rPr lang="en-US" altLang="zh-CN" b="1" dirty="0"/>
              <a:t>target and vacuum chamber</a:t>
            </a:r>
            <a:endParaRPr lang="en-US" altLang="zh-CN" b="1" dirty="0" smtClean="0"/>
          </a:p>
          <a:p>
            <a:pPr marL="0" indent="0" algn="just">
              <a:spcBef>
                <a:spcPts val="0"/>
              </a:spcBef>
              <a:spcAft>
                <a:spcPts val="0"/>
              </a:spcAft>
              <a:buFontTx/>
              <a:buNone/>
            </a:pPr>
            <a:r>
              <a:rPr lang="en-US" altLang="zh-CN" kern="0" dirty="0" smtClean="0">
                <a:solidFill>
                  <a:schemeClr val="tx1"/>
                </a:solidFill>
              </a:rPr>
              <a:t>        The muon </a:t>
            </a:r>
            <a:r>
              <a:rPr lang="en-US" altLang="zh-CN" kern="0" dirty="0">
                <a:solidFill>
                  <a:schemeClr val="tx1"/>
                </a:solidFill>
              </a:rPr>
              <a:t>source target includes a target body and a vacuum chamber. During maintenance, only the target body needs to be replaced without replacing the vacuum chamber. </a:t>
            </a:r>
            <a:endParaRPr lang="en-US" altLang="zh-CN" kern="0" dirty="0" smtClean="0">
              <a:solidFill>
                <a:schemeClr val="tx1"/>
              </a:solidFill>
            </a:endParaRPr>
          </a:p>
          <a:p>
            <a:pPr marL="0" indent="0" algn="just">
              <a:spcBef>
                <a:spcPts val="0"/>
              </a:spcBef>
              <a:spcAft>
                <a:spcPts val="0"/>
              </a:spcAft>
              <a:buFontTx/>
              <a:buNone/>
            </a:pPr>
            <a:r>
              <a:rPr lang="en-US" altLang="zh-CN" kern="0" dirty="0">
                <a:solidFill>
                  <a:schemeClr val="tx1"/>
                </a:solidFill>
              </a:rPr>
              <a:t> </a:t>
            </a:r>
            <a:r>
              <a:rPr lang="en-US" altLang="zh-CN" kern="0" dirty="0" smtClean="0">
                <a:solidFill>
                  <a:schemeClr val="tx1"/>
                </a:solidFill>
              </a:rPr>
              <a:t>       The </a:t>
            </a:r>
            <a:r>
              <a:rPr lang="en-US" altLang="zh-CN" kern="0" dirty="0">
                <a:solidFill>
                  <a:schemeClr val="tx1"/>
                </a:solidFill>
              </a:rPr>
              <a:t>target body is inserted into the vacuum chamber from the top and sealed and connected through an inflatable bellows.</a:t>
            </a:r>
          </a:p>
        </p:txBody>
      </p:sp>
      <p:pic>
        <p:nvPicPr>
          <p:cNvPr id="15" name="图片 14"/>
          <p:cNvPicPr>
            <a:picLocks noChangeAspect="1"/>
          </p:cNvPicPr>
          <p:nvPr/>
        </p:nvPicPr>
        <p:blipFill>
          <a:blip r:embed="rId2"/>
          <a:stretch>
            <a:fillRect/>
          </a:stretch>
        </p:blipFill>
        <p:spPr>
          <a:xfrm>
            <a:off x="344389" y="3016531"/>
            <a:ext cx="3001539" cy="3023872"/>
          </a:xfrm>
          <a:prstGeom prst="rect">
            <a:avLst/>
          </a:prstGeom>
        </p:spPr>
      </p:pic>
      <p:sp>
        <p:nvSpPr>
          <p:cNvPr id="16" name="文本框 15"/>
          <p:cNvSpPr txBox="1"/>
          <p:nvPr/>
        </p:nvSpPr>
        <p:spPr>
          <a:xfrm>
            <a:off x="1656508" y="5593850"/>
            <a:ext cx="1643399" cy="338554"/>
          </a:xfrm>
          <a:prstGeom prst="rect">
            <a:avLst/>
          </a:prstGeom>
          <a:noFill/>
        </p:spPr>
        <p:txBody>
          <a:bodyPr wrap="none" rtlCol="0">
            <a:spAutoFit/>
          </a:bodyPr>
          <a:lstStyle/>
          <a:p>
            <a:r>
              <a:rPr lang="en-US" altLang="zh-CN" sz="1600" b="1" dirty="0" smtClean="0">
                <a:latin typeface="楷体" panose="02010609060101010101" pitchFamily="49" charset="-122"/>
                <a:ea typeface="楷体" panose="02010609060101010101" pitchFamily="49" charset="-122"/>
              </a:rPr>
              <a:t>Vacuum chamber</a:t>
            </a:r>
            <a:endParaRPr lang="zh-CN" altLang="en-US" sz="1600" b="1" dirty="0">
              <a:latin typeface="楷体" panose="02010609060101010101" pitchFamily="49" charset="-122"/>
              <a:ea typeface="楷体" panose="02010609060101010101" pitchFamily="49" charset="-122"/>
            </a:endParaRPr>
          </a:p>
        </p:txBody>
      </p:sp>
      <p:cxnSp>
        <p:nvCxnSpPr>
          <p:cNvPr id="17" name="直接箭头连接符 16"/>
          <p:cNvCxnSpPr/>
          <p:nvPr/>
        </p:nvCxnSpPr>
        <p:spPr bwMode="auto">
          <a:xfrm flipH="1" flipV="1">
            <a:off x="1907792" y="4705859"/>
            <a:ext cx="656193" cy="1014022"/>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18" name="文本框 17"/>
          <p:cNvSpPr txBox="1"/>
          <p:nvPr/>
        </p:nvSpPr>
        <p:spPr>
          <a:xfrm>
            <a:off x="2444049" y="3383241"/>
            <a:ext cx="809837" cy="338554"/>
          </a:xfrm>
          <a:prstGeom prst="rect">
            <a:avLst/>
          </a:prstGeom>
          <a:noFill/>
        </p:spPr>
        <p:txBody>
          <a:bodyPr wrap="none" rtlCol="0">
            <a:spAutoFit/>
          </a:bodyPr>
          <a:lstStyle/>
          <a:p>
            <a:r>
              <a:rPr lang="en-US" altLang="zh-CN" sz="1600" b="1" dirty="0" smtClean="0">
                <a:latin typeface="楷体" panose="02010609060101010101" pitchFamily="49" charset="-122"/>
                <a:ea typeface="楷体" panose="02010609060101010101" pitchFamily="49" charset="-122"/>
              </a:rPr>
              <a:t>Target</a:t>
            </a:r>
            <a:endParaRPr lang="zh-CN" altLang="en-US" sz="1600" b="1" dirty="0">
              <a:latin typeface="楷体" panose="02010609060101010101" pitchFamily="49" charset="-122"/>
              <a:ea typeface="楷体" panose="02010609060101010101" pitchFamily="49" charset="-122"/>
            </a:endParaRPr>
          </a:p>
        </p:txBody>
      </p:sp>
      <p:cxnSp>
        <p:nvCxnSpPr>
          <p:cNvPr id="19" name="直接箭头连接符 18"/>
          <p:cNvCxnSpPr/>
          <p:nvPr/>
        </p:nvCxnSpPr>
        <p:spPr bwMode="auto">
          <a:xfrm flipH="1">
            <a:off x="1845158" y="3696593"/>
            <a:ext cx="718827" cy="796422"/>
          </a:xfrm>
          <a:prstGeom prst="straightConnector1">
            <a:avLst/>
          </a:prstGeom>
          <a:solidFill>
            <a:srgbClr val="FFFF00"/>
          </a:solidFill>
          <a:ln w="9525" cap="flat" cmpd="sng" algn="ctr">
            <a:solidFill>
              <a:schemeClr val="tx1"/>
            </a:solidFill>
            <a:prstDash val="solid"/>
            <a:round/>
            <a:headEnd type="none" w="med" len="med"/>
            <a:tailEnd type="triangle"/>
          </a:ln>
        </p:spPr>
      </p:cxnSp>
      <p:pic>
        <p:nvPicPr>
          <p:cNvPr id="20" name="图片 19"/>
          <p:cNvPicPr>
            <a:picLocks noChangeAspect="1"/>
          </p:cNvPicPr>
          <p:nvPr/>
        </p:nvPicPr>
        <p:blipFill>
          <a:blip r:embed="rId3"/>
          <a:stretch>
            <a:fillRect/>
          </a:stretch>
        </p:blipFill>
        <p:spPr>
          <a:xfrm>
            <a:off x="8865129" y="2978092"/>
            <a:ext cx="1495334" cy="3234317"/>
          </a:xfrm>
          <a:prstGeom prst="rect">
            <a:avLst/>
          </a:prstGeom>
        </p:spPr>
      </p:pic>
      <p:pic>
        <p:nvPicPr>
          <p:cNvPr id="21" name="图片 20"/>
          <p:cNvPicPr>
            <a:picLocks noChangeAspect="1"/>
          </p:cNvPicPr>
          <p:nvPr/>
        </p:nvPicPr>
        <p:blipFill>
          <a:blip r:embed="rId4"/>
          <a:stretch>
            <a:fillRect/>
          </a:stretch>
        </p:blipFill>
        <p:spPr>
          <a:xfrm>
            <a:off x="10620702" y="3063778"/>
            <a:ext cx="1417439" cy="3205593"/>
          </a:xfrm>
          <a:prstGeom prst="rect">
            <a:avLst/>
          </a:prstGeom>
        </p:spPr>
      </p:pic>
      <p:sp>
        <p:nvSpPr>
          <p:cNvPr id="35" name="矩形 34"/>
          <p:cNvSpPr/>
          <p:nvPr/>
        </p:nvSpPr>
        <p:spPr>
          <a:xfrm>
            <a:off x="821728" y="6122945"/>
            <a:ext cx="1849773" cy="3523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vertical view</a:t>
            </a:r>
            <a:endParaRPr lang="zh-CN" altLang="en-US" dirty="0">
              <a:solidFill>
                <a:schemeClr val="tx1"/>
              </a:solidFill>
            </a:endParaRPr>
          </a:p>
        </p:txBody>
      </p:sp>
      <p:grpSp>
        <p:nvGrpSpPr>
          <p:cNvPr id="36" name="组合 35"/>
          <p:cNvGrpSpPr/>
          <p:nvPr/>
        </p:nvGrpSpPr>
        <p:grpSpPr>
          <a:xfrm>
            <a:off x="3700902" y="2563419"/>
            <a:ext cx="5739828" cy="4056671"/>
            <a:chOff x="6320717" y="1534197"/>
            <a:chExt cx="6582931" cy="5453384"/>
          </a:xfrm>
        </p:grpSpPr>
        <p:pic>
          <p:nvPicPr>
            <p:cNvPr id="37" name="图片 36"/>
            <p:cNvPicPr>
              <a:picLocks noChangeAspect="1"/>
            </p:cNvPicPr>
            <p:nvPr/>
          </p:nvPicPr>
          <p:blipFill rotWithShape="1">
            <a:blip r:embed="rId5"/>
            <a:srcRect l="7676" t="5013"/>
            <a:stretch>
              <a:fillRect/>
            </a:stretch>
          </p:blipFill>
          <p:spPr>
            <a:xfrm>
              <a:off x="6320717" y="1534197"/>
              <a:ext cx="4893172" cy="4690336"/>
            </a:xfrm>
            <a:prstGeom prst="rect">
              <a:avLst/>
            </a:prstGeom>
          </p:spPr>
        </p:pic>
        <p:sp>
          <p:nvSpPr>
            <p:cNvPr id="38" name="矩形 37"/>
            <p:cNvSpPr/>
            <p:nvPr/>
          </p:nvSpPr>
          <p:spPr>
            <a:xfrm>
              <a:off x="9912423" y="3078432"/>
              <a:ext cx="2616029" cy="496493"/>
            </a:xfrm>
            <a:prstGeom prst="rect">
              <a:avLst/>
            </a:prstGeom>
          </p:spPr>
          <p:txBody>
            <a:bodyPr wrap="square">
              <a:spAutoFit/>
            </a:bodyPr>
            <a:lstStyle/>
            <a:p>
              <a:r>
                <a:rPr lang="en-US" altLang="zh-CN" kern="0" dirty="0">
                  <a:latin typeface="楷体" panose="02010609060101010101" pitchFamily="49" charset="-122"/>
                  <a:ea typeface="楷体" panose="02010609060101010101" pitchFamily="49" charset="-122"/>
                </a:rPr>
                <a:t>Inflatable bellows</a:t>
              </a:r>
              <a:endParaRPr lang="zh-CN" altLang="en-US" dirty="0">
                <a:latin typeface="楷体" panose="02010609060101010101" pitchFamily="49" charset="-122"/>
                <a:ea typeface="楷体" panose="02010609060101010101" pitchFamily="49" charset="-122"/>
              </a:endParaRPr>
            </a:p>
          </p:txBody>
        </p:sp>
        <p:sp>
          <p:nvSpPr>
            <p:cNvPr id="41" name="矩形 40"/>
            <p:cNvSpPr/>
            <p:nvPr/>
          </p:nvSpPr>
          <p:spPr>
            <a:xfrm>
              <a:off x="8143908" y="6491088"/>
              <a:ext cx="3347028" cy="496493"/>
            </a:xfrm>
            <a:prstGeom prst="rect">
              <a:avLst/>
            </a:prstGeom>
          </p:spPr>
          <p:txBody>
            <a:bodyPr wrap="square">
              <a:spAutoFit/>
            </a:bodyPr>
            <a:lstStyle/>
            <a:p>
              <a:r>
                <a:rPr lang="en-US" altLang="zh-CN" dirty="0"/>
                <a:t>target and vacuum chamber</a:t>
              </a:r>
              <a:endParaRPr lang="zh-CN" altLang="en-US" b="1" dirty="0">
                <a:latin typeface="楷体" panose="02010609060101010101" pitchFamily="49" charset="-122"/>
                <a:ea typeface="楷体" panose="02010609060101010101" pitchFamily="49" charset="-122"/>
              </a:endParaRPr>
            </a:p>
          </p:txBody>
        </p:sp>
        <p:cxnSp>
          <p:nvCxnSpPr>
            <p:cNvPr id="45" name="直接箭头连接符 44"/>
            <p:cNvCxnSpPr>
              <a:stCxn id="41" idx="0"/>
            </p:cNvCxnSpPr>
            <p:nvPr/>
          </p:nvCxnSpPr>
          <p:spPr bwMode="auto">
            <a:xfrm flipH="1" flipV="1">
              <a:off x="9406942" y="4775957"/>
              <a:ext cx="410480" cy="1715131"/>
            </a:xfrm>
            <a:prstGeom prst="straightConnector1">
              <a:avLst/>
            </a:prstGeom>
            <a:solidFill>
              <a:srgbClr val="FFFF00"/>
            </a:solidFill>
            <a:ln w="38100" cap="flat" cmpd="sng" algn="ctr">
              <a:solidFill>
                <a:srgbClr val="FF0000"/>
              </a:solidFill>
              <a:prstDash val="solid"/>
              <a:round/>
              <a:headEnd type="none" w="med" len="med"/>
              <a:tailEnd type="triangle"/>
            </a:ln>
          </p:spPr>
        </p:cxnSp>
        <p:cxnSp>
          <p:nvCxnSpPr>
            <p:cNvPr id="48" name="直接箭头连接符 47"/>
            <p:cNvCxnSpPr/>
            <p:nvPr/>
          </p:nvCxnSpPr>
          <p:spPr bwMode="auto">
            <a:xfrm>
              <a:off x="11317818" y="3755379"/>
              <a:ext cx="1585830" cy="806337"/>
            </a:xfrm>
            <a:prstGeom prst="straightConnector1">
              <a:avLst/>
            </a:prstGeom>
            <a:solidFill>
              <a:srgbClr val="FFFF00"/>
            </a:solidFill>
            <a:ln w="38100" cap="flat" cmpd="sng" algn="ctr">
              <a:solidFill>
                <a:srgbClr val="FF0000"/>
              </a:solidFill>
              <a:prstDash val="solid"/>
              <a:round/>
              <a:headEnd type="none" w="med" len="med"/>
              <a:tailEnd type="triangle"/>
            </a:ln>
          </p:spPr>
        </p:cxnSp>
        <p:cxnSp>
          <p:nvCxnSpPr>
            <p:cNvPr id="51" name="直接箭头连接符 50"/>
            <p:cNvCxnSpPr/>
            <p:nvPr/>
          </p:nvCxnSpPr>
          <p:spPr bwMode="auto">
            <a:xfrm flipH="1">
              <a:off x="9494328" y="3736777"/>
              <a:ext cx="1823489" cy="636152"/>
            </a:xfrm>
            <a:prstGeom prst="straightConnector1">
              <a:avLst/>
            </a:prstGeom>
            <a:solidFill>
              <a:srgbClr val="FFFF00"/>
            </a:solidFill>
            <a:ln w="38100" cap="flat" cmpd="sng" algn="ctr">
              <a:solidFill>
                <a:srgbClr val="FF0000"/>
              </a:solidFill>
              <a:prstDash val="solid"/>
              <a:round/>
              <a:headEnd type="none" w="med" len="med"/>
              <a:tailEnd type="triangle"/>
            </a:ln>
          </p:spPr>
        </p:cxnSp>
      </p:grpSp>
      <p:cxnSp>
        <p:nvCxnSpPr>
          <p:cNvPr id="52" name="直接箭头连接符 51"/>
          <p:cNvCxnSpPr/>
          <p:nvPr/>
        </p:nvCxnSpPr>
        <p:spPr bwMode="auto">
          <a:xfrm flipV="1">
            <a:off x="7358577" y="5306037"/>
            <a:ext cx="1951644" cy="1007520"/>
          </a:xfrm>
          <a:prstGeom prst="straightConnector1">
            <a:avLst/>
          </a:prstGeom>
          <a:solidFill>
            <a:srgbClr val="FFFF00"/>
          </a:solidFill>
          <a:ln w="38100" cap="flat" cmpd="sng" algn="ctr">
            <a:solidFill>
              <a:srgbClr val="FF0000"/>
            </a:solidFill>
            <a:prstDash val="solid"/>
            <a:round/>
            <a:headEnd type="none" w="med" len="med"/>
            <a:tailEnd type="triangle"/>
          </a:ln>
        </p:spPr>
      </p:cxnSp>
      <p:cxnSp>
        <p:nvCxnSpPr>
          <p:cNvPr id="53" name="直接箭头连接符 52"/>
          <p:cNvCxnSpPr/>
          <p:nvPr/>
        </p:nvCxnSpPr>
        <p:spPr bwMode="auto">
          <a:xfrm flipV="1">
            <a:off x="9683726" y="3988965"/>
            <a:ext cx="1322630" cy="35086"/>
          </a:xfrm>
          <a:prstGeom prst="straightConnector1">
            <a:avLst/>
          </a:prstGeom>
          <a:solidFill>
            <a:srgbClr val="FFFF00"/>
          </a:solidFill>
          <a:ln w="38100" cap="flat" cmpd="sng" algn="ctr">
            <a:solidFill>
              <a:srgbClr val="FF0000"/>
            </a:solidFill>
            <a:prstDash val="solid"/>
            <a:round/>
            <a:headEnd type="none" w="med" len="med"/>
            <a:tailEnd type="triangle"/>
          </a:ln>
        </p:spPr>
      </p:cxnSp>
      <p:cxnSp>
        <p:nvCxnSpPr>
          <p:cNvPr id="22" name="直接连接符 21"/>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6</a:t>
            </a:r>
            <a:endParaRPr lang="zh-CN" altLang="en-US" b="1" i="1" dirty="0">
              <a:solidFill>
                <a:srgbClr val="7030A0"/>
              </a:solidFill>
            </a:endParaRPr>
          </a:p>
        </p:txBody>
      </p:sp>
    </p:spTree>
    <p:extLst>
      <p:ext uri="{BB962C8B-B14F-4D97-AF65-F5344CB8AC3E}">
        <p14:creationId xmlns:p14="http://schemas.microsoft.com/office/powerpoint/2010/main" val="778988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sp>
        <p:nvSpPr>
          <p:cNvPr id="3" name="内容占位符 2"/>
          <p:cNvSpPr>
            <a:spLocks noGrp="1"/>
          </p:cNvSpPr>
          <p:nvPr>
            <p:ph idx="1"/>
          </p:nvPr>
        </p:nvSpPr>
        <p:spPr>
          <a:xfrm>
            <a:off x="297329" y="946127"/>
            <a:ext cx="11597339" cy="1161864"/>
          </a:xfrm>
        </p:spPr>
        <p:txBody>
          <a:bodyPr>
            <a:normAutofit/>
          </a:bodyPr>
          <a:lstStyle/>
          <a:p>
            <a:pPr marL="0" indent="0" algn="just">
              <a:buNone/>
            </a:pPr>
            <a:r>
              <a:rPr lang="en-US" altLang="zh-CN" b="1" dirty="0"/>
              <a:t>    (1) Selection of </a:t>
            </a:r>
            <a:r>
              <a:rPr lang="en-US" altLang="zh-CN" b="1" dirty="0" smtClean="0"/>
              <a:t>muon </a:t>
            </a:r>
            <a:r>
              <a:rPr lang="en-US" altLang="zh-CN" b="1" dirty="0"/>
              <a:t>target parameters</a:t>
            </a:r>
            <a:endParaRPr lang="en-US" altLang="zh-CN" b="1" dirty="0" smtClean="0"/>
          </a:p>
          <a:p>
            <a:pPr marL="0" indent="0" algn="just">
              <a:buNone/>
            </a:pPr>
            <a:r>
              <a:rPr lang="en-US" altLang="zh-CN" dirty="0"/>
              <a:t> </a:t>
            </a:r>
            <a:r>
              <a:rPr lang="en-US" altLang="zh-CN" dirty="0" smtClean="0"/>
              <a:t>        Study </a:t>
            </a:r>
            <a:r>
              <a:rPr lang="en-US" altLang="zh-CN" dirty="0"/>
              <a:t>semi-interaction vs rotation for 5000 </a:t>
            </a:r>
            <a:r>
              <a:rPr lang="el-GR" altLang="zh-CN" dirty="0"/>
              <a:t>π</a:t>
            </a:r>
            <a:r>
              <a:rPr lang="en-US" altLang="zh-CN" dirty="0"/>
              <a:t> mm </a:t>
            </a:r>
            <a:r>
              <a:rPr lang="en-US" altLang="zh-CN" dirty="0" err="1"/>
              <a:t>mrad</a:t>
            </a:r>
            <a:r>
              <a:rPr lang="en-US" altLang="zh-CN" dirty="0"/>
              <a:t> for </a:t>
            </a:r>
            <a:r>
              <a:rPr lang="en-US" altLang="zh-CN" dirty="0" smtClean="0"/>
              <a:t>MELODY for </a:t>
            </a:r>
            <a:r>
              <a:rPr lang="en-US" altLang="zh-CN" dirty="0"/>
              <a:t>surface </a:t>
            </a:r>
            <a:r>
              <a:rPr lang="en-US" altLang="zh-CN" dirty="0" smtClean="0"/>
              <a:t>muons, </a:t>
            </a:r>
            <a:r>
              <a:rPr lang="en-US" altLang="zh-CN" dirty="0"/>
              <a:t>The best two target configurations for MELODY in terms of surface muon </a:t>
            </a:r>
            <a:r>
              <a:rPr lang="en-US" altLang="zh-CN" dirty="0" smtClean="0"/>
              <a:t>rates.</a:t>
            </a:r>
            <a:endParaRPr lang="en-US" altLang="zh-CN" dirty="0"/>
          </a:p>
          <a:p>
            <a:pPr marL="0" indent="0" algn="just">
              <a:buNone/>
            </a:pPr>
            <a:endParaRPr lang="en-US" altLang="zh-CN" kern="0" dirty="0">
              <a:solidFill>
                <a:srgbClr val="FF0000"/>
              </a:solidFill>
            </a:endParaRPr>
          </a:p>
        </p:txBody>
      </p:sp>
      <p:grpSp>
        <p:nvGrpSpPr>
          <p:cNvPr id="5" name="组合 26">
            <a:extLst>
              <a:ext uri="{FF2B5EF4-FFF2-40B4-BE49-F238E27FC236}">
                <a16:creationId xmlns:a16="http://schemas.microsoft.com/office/drawing/2014/main" id="{C571AAD1-39BC-09A5-496D-C395D1F1C2A2}"/>
              </a:ext>
            </a:extLst>
          </p:cNvPr>
          <p:cNvGrpSpPr/>
          <p:nvPr/>
        </p:nvGrpSpPr>
        <p:grpSpPr>
          <a:xfrm>
            <a:off x="7961908" y="2047323"/>
            <a:ext cx="1798690" cy="4263245"/>
            <a:chOff x="6369164" y="-7749"/>
            <a:chExt cx="2623668" cy="5913197"/>
          </a:xfrm>
          <a:effectLst>
            <a:outerShdw blurRad="1270000" dist="50800" dir="5400000" algn="ctr" rotWithShape="0">
              <a:srgbClr val="000000">
                <a:alpha val="43137"/>
              </a:srgbClr>
            </a:outerShdw>
          </a:effectLst>
        </p:grpSpPr>
        <p:sp>
          <p:nvSpPr>
            <p:cNvPr id="6" name="立方体 75">
              <a:extLst>
                <a:ext uri="{FF2B5EF4-FFF2-40B4-BE49-F238E27FC236}">
                  <a16:creationId xmlns:a16="http://schemas.microsoft.com/office/drawing/2014/main" id="{853D2A60-7029-ADEB-00EF-6620C02BC5AD}"/>
                </a:ext>
              </a:extLst>
            </p:cNvPr>
            <p:cNvSpPr>
              <a:spLocks noChangeAspect="1"/>
            </p:cNvSpPr>
            <p:nvPr/>
          </p:nvSpPr>
          <p:spPr>
            <a:xfrm flipH="1">
              <a:off x="6369164" y="303678"/>
              <a:ext cx="1897641" cy="5400000"/>
            </a:xfrm>
            <a:prstGeom prst="cube">
              <a:avLst>
                <a:gd name="adj" fmla="val 82861"/>
              </a:avLst>
            </a:prstGeom>
            <a:solidFill>
              <a:srgbClr val="00B0F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sp>
          <p:nvSpPr>
            <p:cNvPr id="7" name="椭圆 29">
              <a:extLst>
                <a:ext uri="{FF2B5EF4-FFF2-40B4-BE49-F238E27FC236}">
                  <a16:creationId xmlns:a16="http://schemas.microsoft.com/office/drawing/2014/main" id="{106F043F-7C0D-DB1B-7223-3F6892DD011F}"/>
                </a:ext>
              </a:extLst>
            </p:cNvPr>
            <p:cNvSpPr/>
            <p:nvPr/>
          </p:nvSpPr>
          <p:spPr>
            <a:xfrm rot="2795600">
              <a:off x="6965952" y="3215285"/>
              <a:ext cx="973125" cy="232086"/>
            </a:xfrm>
            <a:prstGeom prst="ellipse">
              <a:avLst/>
            </a:prstGeom>
            <a:solidFill>
              <a:srgbClr val="B20000"/>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pitchFamily="66" charset="0"/>
              </a:endParaRPr>
            </a:p>
          </p:txBody>
        </p:sp>
        <p:sp>
          <p:nvSpPr>
            <p:cNvPr id="8" name="矩形 30">
              <a:extLst>
                <a:ext uri="{FF2B5EF4-FFF2-40B4-BE49-F238E27FC236}">
                  <a16:creationId xmlns:a16="http://schemas.microsoft.com/office/drawing/2014/main" id="{F14B27C3-F907-AAD4-EEB3-9F47C79B5F58}"/>
                </a:ext>
              </a:extLst>
            </p:cNvPr>
            <p:cNvSpPr/>
            <p:nvPr/>
          </p:nvSpPr>
          <p:spPr>
            <a:xfrm rot="3608851">
              <a:off x="7059691" y="3437538"/>
              <a:ext cx="852894" cy="176448"/>
            </a:xfrm>
            <a:prstGeom prst="rect">
              <a:avLst/>
            </a:prstGeom>
            <a:solidFill>
              <a:srgbClr val="B20000"/>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pitchFamily="66" charset="0"/>
              </a:endParaRPr>
            </a:p>
          </p:txBody>
        </p:sp>
        <p:sp>
          <p:nvSpPr>
            <p:cNvPr id="9" name="矩形 91">
              <a:extLst>
                <a:ext uri="{FF2B5EF4-FFF2-40B4-BE49-F238E27FC236}">
                  <a16:creationId xmlns:a16="http://schemas.microsoft.com/office/drawing/2014/main" id="{D84BF56F-6E03-9F0E-6C8F-CC2E65F570A4}"/>
                </a:ext>
              </a:extLst>
            </p:cNvPr>
            <p:cNvSpPr/>
            <p:nvPr/>
          </p:nvSpPr>
          <p:spPr>
            <a:xfrm rot="3576287">
              <a:off x="7536956" y="3569291"/>
              <a:ext cx="299132" cy="300952"/>
            </a:xfrm>
            <a:prstGeom prst="rect">
              <a:avLst/>
            </a:prstGeom>
            <a:solidFill>
              <a:srgbClr val="B20000"/>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omic Sans MS" panose="030F0702030302020204" pitchFamily="66" charset="0"/>
              </a:endParaRPr>
            </a:p>
          </p:txBody>
        </p:sp>
        <p:sp>
          <p:nvSpPr>
            <p:cNvPr id="10" name="椭圆 58">
              <a:extLst>
                <a:ext uri="{FF2B5EF4-FFF2-40B4-BE49-F238E27FC236}">
                  <a16:creationId xmlns:a16="http://schemas.microsoft.com/office/drawing/2014/main" id="{A2AA1D84-D58E-CFEE-D528-B378B184BB2B}"/>
                </a:ext>
              </a:extLst>
            </p:cNvPr>
            <p:cNvSpPr>
              <a:spLocks noChangeAspect="1"/>
            </p:cNvSpPr>
            <p:nvPr/>
          </p:nvSpPr>
          <p:spPr>
            <a:xfrm>
              <a:off x="7596331" y="3696735"/>
              <a:ext cx="324000" cy="324000"/>
            </a:xfrm>
            <a:prstGeom prst="ellipse">
              <a:avLst/>
            </a:prstGeom>
            <a:solidFill>
              <a:srgbClr val="C00000"/>
            </a:solidFill>
            <a:ln w="3175">
              <a:solidFill>
                <a:srgbClr val="C00000"/>
              </a:solid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cxnSp>
          <p:nvCxnSpPr>
            <p:cNvPr id="11" name="直接箭头连接符 115">
              <a:extLst>
                <a:ext uri="{FF2B5EF4-FFF2-40B4-BE49-F238E27FC236}">
                  <a16:creationId xmlns:a16="http://schemas.microsoft.com/office/drawing/2014/main" id="{B1FAD567-9E46-AFA0-DA76-E94FA22A0301}"/>
                </a:ext>
              </a:extLst>
            </p:cNvPr>
            <p:cNvCxnSpPr>
              <a:cxnSpLocks noChangeAspect="1"/>
            </p:cNvCxnSpPr>
            <p:nvPr/>
          </p:nvCxnSpPr>
          <p:spPr>
            <a:xfrm flipH="1" flipV="1">
              <a:off x="6897423" y="125034"/>
              <a:ext cx="1612201" cy="1612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7">
              <a:extLst>
                <a:ext uri="{FF2B5EF4-FFF2-40B4-BE49-F238E27FC236}">
                  <a16:creationId xmlns:a16="http://schemas.microsoft.com/office/drawing/2014/main" id="{BF649D77-44DB-67D2-C99F-3D4FE045C542}"/>
                </a:ext>
              </a:extLst>
            </p:cNvPr>
            <p:cNvCxnSpPr>
              <a:cxnSpLocks/>
            </p:cNvCxnSpPr>
            <p:nvPr/>
          </p:nvCxnSpPr>
          <p:spPr>
            <a:xfrm>
              <a:off x="8509624" y="1901499"/>
              <a:ext cx="0" cy="3852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18">
              <a:extLst>
                <a:ext uri="{FF2B5EF4-FFF2-40B4-BE49-F238E27FC236}">
                  <a16:creationId xmlns:a16="http://schemas.microsoft.com/office/drawing/2014/main" id="{6E1DA262-AD88-102F-18E5-3F61FF4E3BB9}"/>
                </a:ext>
              </a:extLst>
            </p:cNvPr>
            <p:cNvCxnSpPr/>
            <p:nvPr/>
          </p:nvCxnSpPr>
          <p:spPr>
            <a:xfrm>
              <a:off x="7950836" y="5905448"/>
              <a:ext cx="33355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22">
              <a:extLst>
                <a:ext uri="{FF2B5EF4-FFF2-40B4-BE49-F238E27FC236}">
                  <a16:creationId xmlns:a16="http://schemas.microsoft.com/office/drawing/2014/main" id="{6E564661-968B-D4DD-D4A8-82B18083F6D6}"/>
                </a:ext>
              </a:extLst>
            </p:cNvPr>
            <p:cNvSpPr txBox="1"/>
            <p:nvPr/>
          </p:nvSpPr>
          <p:spPr>
            <a:xfrm rot="18944228">
              <a:off x="7600349" y="-7749"/>
              <a:ext cx="591620" cy="1380588"/>
            </a:xfrm>
            <a:prstGeom prst="rect">
              <a:avLst/>
            </a:prstGeom>
            <a:noFill/>
          </p:spPr>
          <p:txBody>
            <a:bodyPr vert="eaVert" wrap="none" rtlCol="0">
              <a:spAutoFit/>
            </a:bodyPr>
            <a:lstStyle/>
            <a:p>
              <a:r>
                <a:rPr lang="en-US" altLang="zh-CN" dirty="0">
                  <a:latin typeface="Comic Sans MS" panose="030F0702030302020204" pitchFamily="66" charset="0"/>
                </a:rPr>
                <a:t>L = 24 cm</a:t>
              </a:r>
              <a:endParaRPr lang="zh-CN" altLang="en-US" dirty="0">
                <a:latin typeface="Comic Sans MS" panose="030F0702030302020204" pitchFamily="66" charset="0"/>
              </a:endParaRPr>
            </a:p>
          </p:txBody>
        </p:sp>
        <p:sp>
          <p:nvSpPr>
            <p:cNvPr id="15" name="文本框 128">
              <a:extLst>
                <a:ext uri="{FF2B5EF4-FFF2-40B4-BE49-F238E27FC236}">
                  <a16:creationId xmlns:a16="http://schemas.microsoft.com/office/drawing/2014/main" id="{8808A905-45FA-F985-E97B-1D04CEA6DB29}"/>
                </a:ext>
              </a:extLst>
            </p:cNvPr>
            <p:cNvSpPr txBox="1"/>
            <p:nvPr/>
          </p:nvSpPr>
          <p:spPr>
            <a:xfrm>
              <a:off x="8401212" y="3047548"/>
              <a:ext cx="591620" cy="1571229"/>
            </a:xfrm>
            <a:prstGeom prst="rect">
              <a:avLst/>
            </a:prstGeom>
            <a:noFill/>
          </p:spPr>
          <p:txBody>
            <a:bodyPr vert="eaVert" wrap="square" rtlCol="0">
              <a:spAutoFit/>
            </a:bodyPr>
            <a:lstStyle/>
            <a:p>
              <a:r>
                <a:rPr lang="en-US" altLang="zh-CN" dirty="0">
                  <a:latin typeface="Comic Sans MS" panose="030F0702030302020204" pitchFamily="66" charset="0"/>
                </a:rPr>
                <a:t>H = 24 cm</a:t>
              </a:r>
              <a:endParaRPr lang="zh-CN" altLang="en-US" dirty="0">
                <a:latin typeface="Comic Sans MS" panose="030F0702030302020204" pitchFamily="66" charset="0"/>
              </a:endParaRPr>
            </a:p>
          </p:txBody>
        </p:sp>
      </p:grpSp>
      <p:sp>
        <p:nvSpPr>
          <p:cNvPr id="16" name="TextBox 14">
            <a:extLst>
              <a:ext uri="{FF2B5EF4-FFF2-40B4-BE49-F238E27FC236}">
                <a16:creationId xmlns:a16="http://schemas.microsoft.com/office/drawing/2014/main" id="{0D0E6235-0BE2-CBDD-71D6-4889B4AC41DA}"/>
              </a:ext>
            </a:extLst>
          </p:cNvPr>
          <p:cNvSpPr txBox="1"/>
          <p:nvPr/>
        </p:nvSpPr>
        <p:spPr>
          <a:xfrm>
            <a:off x="6694504" y="3994280"/>
            <a:ext cx="1191986" cy="369332"/>
          </a:xfrm>
          <a:prstGeom prst="rect">
            <a:avLst/>
          </a:prstGeom>
          <a:noFill/>
        </p:spPr>
        <p:txBody>
          <a:bodyPr wrap="square" rtlCol="0">
            <a:spAutoFit/>
          </a:bodyPr>
          <a:lstStyle/>
          <a:p>
            <a:pPr algn="l"/>
            <a:r>
              <a:rPr lang="en-US" dirty="0">
                <a:latin typeface="Comic Sans MS" panose="030F0702030302020204" pitchFamily="66" charset="0"/>
              </a:rPr>
              <a:t>rotated </a:t>
            </a:r>
          </a:p>
        </p:txBody>
      </p:sp>
      <p:grpSp>
        <p:nvGrpSpPr>
          <p:cNvPr id="17" name="组合 31">
            <a:extLst>
              <a:ext uri="{FF2B5EF4-FFF2-40B4-BE49-F238E27FC236}">
                <a16:creationId xmlns:a16="http://schemas.microsoft.com/office/drawing/2014/main" id="{3FE67257-D12B-395D-3D65-065B485431B8}"/>
              </a:ext>
            </a:extLst>
          </p:cNvPr>
          <p:cNvGrpSpPr/>
          <p:nvPr/>
        </p:nvGrpSpPr>
        <p:grpSpPr>
          <a:xfrm>
            <a:off x="2643086" y="1997134"/>
            <a:ext cx="2075281" cy="4679416"/>
            <a:chOff x="2922901" y="548839"/>
            <a:chExt cx="2594054" cy="5808910"/>
          </a:xfrm>
          <a:effectLst>
            <a:outerShdw blurRad="1270000" dist="50800" dir="5400000" algn="ctr" rotWithShape="0">
              <a:srgbClr val="000000">
                <a:alpha val="43137"/>
              </a:srgbClr>
            </a:outerShdw>
          </a:effectLst>
        </p:grpSpPr>
        <p:sp>
          <p:nvSpPr>
            <p:cNvPr id="18" name="椭圆 96">
              <a:extLst>
                <a:ext uri="{FF2B5EF4-FFF2-40B4-BE49-F238E27FC236}">
                  <a16:creationId xmlns:a16="http://schemas.microsoft.com/office/drawing/2014/main" id="{C53FF24B-2A8A-0CA1-2F6B-640E98C097A0}"/>
                </a:ext>
              </a:extLst>
            </p:cNvPr>
            <p:cNvSpPr/>
            <p:nvPr/>
          </p:nvSpPr>
          <p:spPr>
            <a:xfrm>
              <a:off x="4768430" y="2547925"/>
              <a:ext cx="543600" cy="543600"/>
            </a:xfrm>
            <a:prstGeom prst="ellipse">
              <a:avLst/>
            </a:prstGeom>
            <a:solidFill>
              <a:srgbClr val="C00000">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sp>
          <p:nvSpPr>
            <p:cNvPr id="19" name="立方体 64">
              <a:extLst>
                <a:ext uri="{FF2B5EF4-FFF2-40B4-BE49-F238E27FC236}">
                  <a16:creationId xmlns:a16="http://schemas.microsoft.com/office/drawing/2014/main" id="{CF275C32-72E2-C45C-3772-1A4B67705C41}"/>
                </a:ext>
              </a:extLst>
            </p:cNvPr>
            <p:cNvSpPr>
              <a:spLocks noChangeAspect="1"/>
            </p:cNvSpPr>
            <p:nvPr/>
          </p:nvSpPr>
          <p:spPr>
            <a:xfrm>
              <a:off x="3641100" y="1187960"/>
              <a:ext cx="1488065" cy="4216254"/>
            </a:xfrm>
            <a:prstGeom prst="cube">
              <a:avLst>
                <a:gd name="adj" fmla="val 63327"/>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sp>
          <p:nvSpPr>
            <p:cNvPr id="20" name="平行四边形 97">
              <a:extLst>
                <a:ext uri="{FF2B5EF4-FFF2-40B4-BE49-F238E27FC236}">
                  <a16:creationId xmlns:a16="http://schemas.microsoft.com/office/drawing/2014/main" id="{29DFB306-AA22-C050-6619-ECCCE84B61CD}"/>
                </a:ext>
              </a:extLst>
            </p:cNvPr>
            <p:cNvSpPr>
              <a:spLocks noChangeAspect="1"/>
            </p:cNvSpPr>
            <p:nvPr/>
          </p:nvSpPr>
          <p:spPr>
            <a:xfrm rot="18902393">
              <a:off x="3814988" y="3118635"/>
              <a:ext cx="1701967" cy="357570"/>
            </a:xfrm>
            <a:prstGeom prst="parallelogram">
              <a:avLst>
                <a:gd name="adj" fmla="val 100000"/>
              </a:avLst>
            </a:prstGeom>
            <a:solidFill>
              <a:srgbClr val="C00000">
                <a:shade val="30000"/>
                <a:satMod val="11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sp>
          <p:nvSpPr>
            <p:cNvPr id="21" name="文本框 49">
              <a:extLst>
                <a:ext uri="{FF2B5EF4-FFF2-40B4-BE49-F238E27FC236}">
                  <a16:creationId xmlns:a16="http://schemas.microsoft.com/office/drawing/2014/main" id="{658EE5B1-225E-7036-21EB-1D7B94372BE1}"/>
                </a:ext>
              </a:extLst>
            </p:cNvPr>
            <p:cNvSpPr txBox="1"/>
            <p:nvPr/>
          </p:nvSpPr>
          <p:spPr>
            <a:xfrm rot="10800000">
              <a:off x="2922901" y="3223827"/>
              <a:ext cx="495330" cy="1279376"/>
            </a:xfrm>
            <a:prstGeom prst="rect">
              <a:avLst/>
            </a:prstGeom>
            <a:noFill/>
          </p:spPr>
          <p:txBody>
            <a:bodyPr vert="eaVert" wrap="none" rtlCol="0">
              <a:spAutoFit/>
            </a:bodyPr>
            <a:lstStyle/>
            <a:p>
              <a:r>
                <a:rPr lang="en-US" altLang="zh-CN" dirty="0">
                  <a:latin typeface="Comic Sans MS" panose="030F0702030302020204" pitchFamily="66" charset="0"/>
                </a:rPr>
                <a:t>H = 12 cm</a:t>
              </a:r>
              <a:endParaRPr lang="zh-CN" altLang="en-US" dirty="0">
                <a:latin typeface="Comic Sans MS" panose="030F0702030302020204" pitchFamily="66" charset="0"/>
              </a:endParaRPr>
            </a:p>
          </p:txBody>
        </p:sp>
        <p:cxnSp>
          <p:nvCxnSpPr>
            <p:cNvPr id="22" name="直接箭头连接符 45">
              <a:extLst>
                <a:ext uri="{FF2B5EF4-FFF2-40B4-BE49-F238E27FC236}">
                  <a16:creationId xmlns:a16="http://schemas.microsoft.com/office/drawing/2014/main" id="{708B3792-AB73-069E-9968-DF18FA1BF01B}"/>
                </a:ext>
              </a:extLst>
            </p:cNvPr>
            <p:cNvCxnSpPr/>
            <p:nvPr/>
          </p:nvCxnSpPr>
          <p:spPr>
            <a:xfrm>
              <a:off x="3617865" y="5594906"/>
              <a:ext cx="54477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46">
              <a:extLst>
                <a:ext uri="{FF2B5EF4-FFF2-40B4-BE49-F238E27FC236}">
                  <a16:creationId xmlns:a16="http://schemas.microsoft.com/office/drawing/2014/main" id="{114517F9-3C4B-5512-CB29-C685B9CAE04E}"/>
                </a:ext>
              </a:extLst>
            </p:cNvPr>
            <p:cNvCxnSpPr/>
            <p:nvPr/>
          </p:nvCxnSpPr>
          <p:spPr>
            <a:xfrm>
              <a:off x="3408393" y="2141151"/>
              <a:ext cx="0" cy="32414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文本框 48">
              <a:extLst>
                <a:ext uri="{FF2B5EF4-FFF2-40B4-BE49-F238E27FC236}">
                  <a16:creationId xmlns:a16="http://schemas.microsoft.com/office/drawing/2014/main" id="{BF8692CF-8F56-50C2-F788-E2E01B2B0631}"/>
                </a:ext>
              </a:extLst>
            </p:cNvPr>
            <p:cNvSpPr txBox="1"/>
            <p:nvPr/>
          </p:nvSpPr>
          <p:spPr>
            <a:xfrm>
              <a:off x="3302688" y="5899270"/>
              <a:ext cx="1256192" cy="458479"/>
            </a:xfrm>
            <a:prstGeom prst="rect">
              <a:avLst/>
            </a:prstGeom>
            <a:noFill/>
          </p:spPr>
          <p:txBody>
            <a:bodyPr wrap="square" rtlCol="0">
              <a:spAutoFit/>
            </a:bodyPr>
            <a:lstStyle/>
            <a:p>
              <a:r>
                <a:rPr lang="en-US" altLang="zh-CN" dirty="0">
                  <a:latin typeface="Comic Sans MS" panose="030F0702030302020204" pitchFamily="66" charset="0"/>
                </a:rPr>
                <a:t>W = 6σ</a:t>
              </a:r>
              <a:endParaRPr lang="zh-CN" altLang="en-US" dirty="0">
                <a:latin typeface="Comic Sans MS" panose="030F0702030302020204" pitchFamily="66" charset="0"/>
              </a:endParaRPr>
            </a:p>
          </p:txBody>
        </p:sp>
        <p:cxnSp>
          <p:nvCxnSpPr>
            <p:cNvPr id="25" name="直接箭头连接符 50">
              <a:extLst>
                <a:ext uri="{FF2B5EF4-FFF2-40B4-BE49-F238E27FC236}">
                  <a16:creationId xmlns:a16="http://schemas.microsoft.com/office/drawing/2014/main" id="{05C578B7-C3D5-290E-F686-CB323EA17314}"/>
                </a:ext>
              </a:extLst>
            </p:cNvPr>
            <p:cNvCxnSpPr>
              <a:cxnSpLocks noChangeAspect="1"/>
            </p:cNvCxnSpPr>
            <p:nvPr/>
          </p:nvCxnSpPr>
          <p:spPr>
            <a:xfrm flipH="1">
              <a:off x="3438557" y="1076436"/>
              <a:ext cx="980599" cy="9806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文本框 51">
              <a:extLst>
                <a:ext uri="{FF2B5EF4-FFF2-40B4-BE49-F238E27FC236}">
                  <a16:creationId xmlns:a16="http://schemas.microsoft.com/office/drawing/2014/main" id="{691E0DDA-8225-05FB-879B-A92D12ED3AA6}"/>
                </a:ext>
              </a:extLst>
            </p:cNvPr>
            <p:cNvSpPr txBox="1"/>
            <p:nvPr/>
          </p:nvSpPr>
          <p:spPr>
            <a:xfrm rot="13494432">
              <a:off x="3583857" y="548839"/>
              <a:ext cx="495330" cy="1468401"/>
            </a:xfrm>
            <a:prstGeom prst="rect">
              <a:avLst/>
            </a:prstGeom>
            <a:noFill/>
          </p:spPr>
          <p:txBody>
            <a:bodyPr vert="eaVert" wrap="square" rtlCol="0">
              <a:spAutoFit/>
            </a:bodyPr>
            <a:lstStyle/>
            <a:p>
              <a:r>
                <a:rPr lang="en-US" altLang="zh-CN" dirty="0">
                  <a:latin typeface="Comic Sans MS" panose="030F0702030302020204" pitchFamily="66" charset="0"/>
                </a:rPr>
                <a:t>L = 12 cm</a:t>
              </a:r>
              <a:endParaRPr lang="zh-CN" altLang="en-US" dirty="0">
                <a:latin typeface="Comic Sans MS" panose="030F0702030302020204" pitchFamily="66" charset="0"/>
              </a:endParaRPr>
            </a:p>
          </p:txBody>
        </p:sp>
        <p:sp>
          <p:nvSpPr>
            <p:cNvPr id="27" name="椭圆 65">
              <a:extLst>
                <a:ext uri="{FF2B5EF4-FFF2-40B4-BE49-F238E27FC236}">
                  <a16:creationId xmlns:a16="http://schemas.microsoft.com/office/drawing/2014/main" id="{EF625557-DCD7-6043-D983-139803DFF6AA}"/>
                </a:ext>
              </a:extLst>
            </p:cNvPr>
            <p:cNvSpPr/>
            <p:nvPr/>
          </p:nvSpPr>
          <p:spPr>
            <a:xfrm>
              <a:off x="3819699" y="3497493"/>
              <a:ext cx="544777" cy="5447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mic Sans MS" panose="030F0702030302020204" pitchFamily="66" charset="0"/>
              </a:endParaRPr>
            </a:p>
          </p:txBody>
        </p:sp>
      </p:grpSp>
      <p:sp>
        <p:nvSpPr>
          <p:cNvPr id="28" name="TextBox 78">
            <a:extLst>
              <a:ext uri="{FF2B5EF4-FFF2-40B4-BE49-F238E27FC236}">
                <a16:creationId xmlns:a16="http://schemas.microsoft.com/office/drawing/2014/main" id="{8CA28192-972D-91E8-46D9-A70A51D3A947}"/>
              </a:ext>
            </a:extLst>
          </p:cNvPr>
          <p:cNvSpPr txBox="1"/>
          <p:nvPr/>
        </p:nvSpPr>
        <p:spPr>
          <a:xfrm>
            <a:off x="696719" y="4081863"/>
            <a:ext cx="1946367" cy="369332"/>
          </a:xfrm>
          <a:prstGeom prst="rect">
            <a:avLst/>
          </a:prstGeom>
          <a:noFill/>
        </p:spPr>
        <p:txBody>
          <a:bodyPr wrap="none" rtlCol="0">
            <a:spAutoFit/>
          </a:bodyPr>
          <a:lstStyle/>
          <a:p>
            <a:pPr algn="l"/>
            <a:r>
              <a:rPr lang="en-US" dirty="0">
                <a:latin typeface="Comic Sans MS" panose="030F0702030302020204" pitchFamily="66" charset="0"/>
              </a:rPr>
              <a:t>semi-interaction</a:t>
            </a:r>
          </a:p>
        </p:txBody>
      </p:sp>
      <p:sp>
        <p:nvSpPr>
          <p:cNvPr id="29" name="文本框 135">
            <a:extLst>
              <a:ext uri="{FF2B5EF4-FFF2-40B4-BE49-F238E27FC236}">
                <a16:creationId xmlns:a16="http://schemas.microsoft.com/office/drawing/2014/main" id="{179EC77D-5DAF-B3EB-B967-4E8D3673C8D6}"/>
              </a:ext>
            </a:extLst>
          </p:cNvPr>
          <p:cNvSpPr txBox="1"/>
          <p:nvPr/>
        </p:nvSpPr>
        <p:spPr>
          <a:xfrm>
            <a:off x="6668795" y="6400266"/>
            <a:ext cx="5096020" cy="369332"/>
          </a:xfrm>
          <a:prstGeom prst="rect">
            <a:avLst/>
          </a:prstGeom>
          <a:noFill/>
        </p:spPr>
        <p:txBody>
          <a:bodyPr wrap="square" rtlCol="0">
            <a:spAutoFit/>
          </a:bodyPr>
          <a:lstStyle/>
          <a:p>
            <a:pPr algn="ctr"/>
            <a:r>
              <a:rPr lang="en-US" altLang="zh-CN" dirty="0">
                <a:latin typeface="Comic Sans MS" panose="030F0702030302020204" pitchFamily="66" charset="0"/>
              </a:rPr>
              <a:t>W = Effective Length of interaction · sin(</a:t>
            </a:r>
            <a:r>
              <a:rPr lang="el-GR" altLang="zh-CN" dirty="0">
                <a:latin typeface="Comic Sans MS" panose="030F0702030302020204" pitchFamily="66" charset="0"/>
              </a:rPr>
              <a:t>θ</a:t>
            </a:r>
            <a:r>
              <a:rPr lang="en-US" altLang="zh-CN" dirty="0">
                <a:latin typeface="Comic Sans MS" panose="030F0702030302020204" pitchFamily="66" charset="0"/>
              </a:rPr>
              <a:t>)</a:t>
            </a:r>
            <a:r>
              <a:rPr lang="el-GR" altLang="zh-CN" dirty="0">
                <a:latin typeface="Comic Sans MS" panose="030F0702030302020204" pitchFamily="66" charset="0"/>
              </a:rPr>
              <a:t> </a:t>
            </a:r>
            <a:endParaRPr lang="en-US" altLang="zh-CN" dirty="0">
              <a:latin typeface="Comic Sans MS" panose="030F0702030302020204" pitchFamily="66" charset="0"/>
            </a:endParaRPr>
          </a:p>
        </p:txBody>
      </p:sp>
      <p:cxnSp>
        <p:nvCxnSpPr>
          <p:cNvPr id="30" name="直接连接符 29"/>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7</a:t>
            </a:r>
            <a:endParaRPr lang="zh-CN" altLang="en-US" b="1" i="1" dirty="0">
              <a:solidFill>
                <a:srgbClr val="7030A0"/>
              </a:solidFill>
            </a:endParaRPr>
          </a:p>
        </p:txBody>
      </p:sp>
    </p:spTree>
    <p:extLst>
      <p:ext uri="{BB962C8B-B14F-4D97-AF65-F5344CB8AC3E}">
        <p14:creationId xmlns:p14="http://schemas.microsoft.com/office/powerpoint/2010/main" val="389453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974" y="146806"/>
            <a:ext cx="10515600" cy="638423"/>
          </a:xfrm>
        </p:spPr>
        <p:txBody>
          <a:bodyPr>
            <a:normAutofit/>
          </a:bodyPr>
          <a:lstStyle/>
          <a:p>
            <a:r>
              <a:rPr lang="en-US" altLang="zh-CN" sz="2800" b="1" dirty="0"/>
              <a:t>2.</a:t>
            </a:r>
            <a:r>
              <a:rPr lang="zh-CN" altLang="en-US" sz="2800" b="1" dirty="0"/>
              <a:t> </a:t>
            </a:r>
            <a:r>
              <a:rPr lang="en-US" altLang="zh-CN" sz="2800" b="1" dirty="0"/>
              <a:t>Design Progress of Target Station Equipment </a:t>
            </a:r>
            <a:endParaRPr lang="zh-CN" altLang="en-US" sz="2800" b="1" dirty="0"/>
          </a:p>
        </p:txBody>
      </p:sp>
      <p:pic>
        <p:nvPicPr>
          <p:cNvPr id="30" name="Picture 21">
            <a:extLst>
              <a:ext uri="{FF2B5EF4-FFF2-40B4-BE49-F238E27FC236}">
                <a16:creationId xmlns:a16="http://schemas.microsoft.com/office/drawing/2014/main" id="{320C4A96-FD9E-2FA2-1830-D178F8F4050F}"/>
              </a:ext>
            </a:extLst>
          </p:cNvPr>
          <p:cNvPicPr>
            <a:picLocks noChangeAspect="1"/>
          </p:cNvPicPr>
          <p:nvPr/>
        </p:nvPicPr>
        <p:blipFill>
          <a:blip r:embed="rId2"/>
          <a:stretch>
            <a:fillRect/>
          </a:stretch>
        </p:blipFill>
        <p:spPr>
          <a:xfrm>
            <a:off x="3331658" y="2622658"/>
            <a:ext cx="5831404" cy="2256959"/>
          </a:xfrm>
          <a:prstGeom prst="rect">
            <a:avLst/>
          </a:prstGeom>
          <a:effectLst>
            <a:outerShdw blurRad="1270000" dist="50800" dir="5400000" algn="ctr" rotWithShape="0">
              <a:srgbClr val="000000">
                <a:alpha val="43137"/>
              </a:srgbClr>
            </a:outerShdw>
          </a:effectLst>
        </p:spPr>
      </p:pic>
      <p:cxnSp>
        <p:nvCxnSpPr>
          <p:cNvPr id="31" name="Straight Arrow Connector 5">
            <a:extLst>
              <a:ext uri="{FF2B5EF4-FFF2-40B4-BE49-F238E27FC236}">
                <a16:creationId xmlns:a16="http://schemas.microsoft.com/office/drawing/2014/main" id="{FCC13210-7B4E-82B4-169B-88F490AE1716}"/>
              </a:ext>
            </a:extLst>
          </p:cNvPr>
          <p:cNvCxnSpPr>
            <a:cxnSpLocks/>
          </p:cNvCxnSpPr>
          <p:nvPr/>
        </p:nvCxnSpPr>
        <p:spPr>
          <a:xfrm flipH="1">
            <a:off x="6103659" y="2081545"/>
            <a:ext cx="4605" cy="3767077"/>
          </a:xfrm>
          <a:prstGeom prst="straightConnector1">
            <a:avLst/>
          </a:prstGeom>
          <a:ln>
            <a:solidFill>
              <a:srgbClr val="221EDC"/>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7">
            <a:extLst>
              <a:ext uri="{FF2B5EF4-FFF2-40B4-BE49-F238E27FC236}">
                <a16:creationId xmlns:a16="http://schemas.microsoft.com/office/drawing/2014/main" id="{ACB63C4C-A7A1-295F-8BBF-22023F5C45E8}"/>
              </a:ext>
            </a:extLst>
          </p:cNvPr>
          <p:cNvCxnSpPr>
            <a:cxnSpLocks/>
            <a:endCxn id="36" idx="0"/>
          </p:cNvCxnSpPr>
          <p:nvPr/>
        </p:nvCxnSpPr>
        <p:spPr>
          <a:xfrm>
            <a:off x="4523681" y="5104570"/>
            <a:ext cx="3839975" cy="22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8">
            <a:extLst>
              <a:ext uri="{FF2B5EF4-FFF2-40B4-BE49-F238E27FC236}">
                <a16:creationId xmlns:a16="http://schemas.microsoft.com/office/drawing/2014/main" id="{402380D2-A5FD-6A09-D0FE-1DD997B118FD}"/>
              </a:ext>
            </a:extLst>
          </p:cNvPr>
          <p:cNvSpPr txBox="1"/>
          <p:nvPr/>
        </p:nvSpPr>
        <p:spPr>
          <a:xfrm rot="5400000">
            <a:off x="5592981" y="2699656"/>
            <a:ext cx="1587295" cy="369332"/>
          </a:xfrm>
          <a:prstGeom prst="rect">
            <a:avLst/>
          </a:prstGeom>
          <a:noFill/>
        </p:spPr>
        <p:txBody>
          <a:bodyPr wrap="square" rtlCol="0">
            <a:spAutoFit/>
          </a:bodyPr>
          <a:lstStyle/>
          <a:p>
            <a:pPr algn="l"/>
            <a:r>
              <a:rPr lang="en-US" dirty="0"/>
              <a:t>Proton beam </a:t>
            </a:r>
          </a:p>
        </p:txBody>
      </p:sp>
      <p:sp>
        <p:nvSpPr>
          <p:cNvPr id="34" name="TextBox 9">
            <a:extLst>
              <a:ext uri="{FF2B5EF4-FFF2-40B4-BE49-F238E27FC236}">
                <a16:creationId xmlns:a16="http://schemas.microsoft.com/office/drawing/2014/main" id="{4B2055ED-474A-52B2-6143-16C464A6A770}"/>
              </a:ext>
            </a:extLst>
          </p:cNvPr>
          <p:cNvSpPr txBox="1"/>
          <p:nvPr/>
        </p:nvSpPr>
        <p:spPr>
          <a:xfrm>
            <a:off x="6114331" y="5510181"/>
            <a:ext cx="308099" cy="369332"/>
          </a:xfrm>
          <a:prstGeom prst="rect">
            <a:avLst/>
          </a:prstGeom>
          <a:noFill/>
        </p:spPr>
        <p:txBody>
          <a:bodyPr wrap="square" rtlCol="0">
            <a:spAutoFit/>
          </a:bodyPr>
          <a:lstStyle/>
          <a:p>
            <a:pPr algn="l"/>
            <a:r>
              <a:rPr lang="en-US" dirty="0">
                <a:solidFill>
                  <a:schemeClr val="tx2"/>
                </a:solidFill>
              </a:rPr>
              <a:t>z</a:t>
            </a:r>
          </a:p>
        </p:txBody>
      </p:sp>
      <p:sp>
        <p:nvSpPr>
          <p:cNvPr id="35" name="TextBox 10">
            <a:extLst>
              <a:ext uri="{FF2B5EF4-FFF2-40B4-BE49-F238E27FC236}">
                <a16:creationId xmlns:a16="http://schemas.microsoft.com/office/drawing/2014/main" id="{41F3F714-E226-55C6-F0A9-5D7F554FF94A}"/>
              </a:ext>
            </a:extLst>
          </p:cNvPr>
          <p:cNvSpPr txBox="1"/>
          <p:nvPr/>
        </p:nvSpPr>
        <p:spPr>
          <a:xfrm>
            <a:off x="7956571" y="5142188"/>
            <a:ext cx="320923" cy="369332"/>
          </a:xfrm>
          <a:prstGeom prst="rect">
            <a:avLst/>
          </a:prstGeom>
          <a:noFill/>
        </p:spPr>
        <p:txBody>
          <a:bodyPr wrap="square" rtlCol="0">
            <a:spAutoFit/>
          </a:bodyPr>
          <a:lstStyle/>
          <a:p>
            <a:pPr algn="l"/>
            <a:r>
              <a:rPr lang="en-US" dirty="0">
                <a:solidFill>
                  <a:srgbClr val="FF0000"/>
                </a:solidFill>
              </a:rPr>
              <a:t>x</a:t>
            </a:r>
          </a:p>
        </p:txBody>
      </p:sp>
      <p:sp>
        <p:nvSpPr>
          <p:cNvPr id="36" name="TextBox 11">
            <a:extLst>
              <a:ext uri="{FF2B5EF4-FFF2-40B4-BE49-F238E27FC236}">
                <a16:creationId xmlns:a16="http://schemas.microsoft.com/office/drawing/2014/main" id="{60B60926-BBBA-880B-709B-D90036B34560}"/>
              </a:ext>
            </a:extLst>
          </p:cNvPr>
          <p:cNvSpPr txBox="1"/>
          <p:nvPr/>
        </p:nvSpPr>
        <p:spPr>
          <a:xfrm rot="16200000">
            <a:off x="7981500" y="4942607"/>
            <a:ext cx="1133644" cy="369332"/>
          </a:xfrm>
          <a:prstGeom prst="rect">
            <a:avLst/>
          </a:prstGeom>
          <a:noFill/>
        </p:spPr>
        <p:txBody>
          <a:bodyPr wrap="square" rtlCol="0">
            <a:spAutoFit/>
          </a:bodyPr>
          <a:lstStyle/>
          <a:p>
            <a:pPr algn="l"/>
            <a:r>
              <a:rPr lang="en-US" dirty="0"/>
              <a:t>sideways</a:t>
            </a:r>
          </a:p>
        </p:txBody>
      </p:sp>
      <p:sp>
        <p:nvSpPr>
          <p:cNvPr id="37" name="TextBox 12">
            <a:extLst>
              <a:ext uri="{FF2B5EF4-FFF2-40B4-BE49-F238E27FC236}">
                <a16:creationId xmlns:a16="http://schemas.microsoft.com/office/drawing/2014/main" id="{A67F9F17-38B0-48D0-2DF9-5468FE5D19B6}"/>
              </a:ext>
            </a:extLst>
          </p:cNvPr>
          <p:cNvSpPr txBox="1"/>
          <p:nvPr/>
        </p:nvSpPr>
        <p:spPr>
          <a:xfrm>
            <a:off x="6331148" y="3744895"/>
            <a:ext cx="1417376" cy="369332"/>
          </a:xfrm>
          <a:prstGeom prst="rect">
            <a:avLst/>
          </a:prstGeom>
          <a:noFill/>
        </p:spPr>
        <p:txBody>
          <a:bodyPr wrap="square" rtlCol="0">
            <a:spAutoFit/>
          </a:bodyPr>
          <a:lstStyle/>
          <a:p>
            <a:pPr algn="l"/>
            <a:r>
              <a:rPr lang="en-US" dirty="0"/>
              <a:t>L = 20 cm</a:t>
            </a:r>
          </a:p>
        </p:txBody>
      </p:sp>
      <p:cxnSp>
        <p:nvCxnSpPr>
          <p:cNvPr id="38" name="Straight Arrow Connector 13">
            <a:extLst>
              <a:ext uri="{FF2B5EF4-FFF2-40B4-BE49-F238E27FC236}">
                <a16:creationId xmlns:a16="http://schemas.microsoft.com/office/drawing/2014/main" id="{E6082CD4-90A3-CB47-AC9B-2818AD79EA56}"/>
              </a:ext>
            </a:extLst>
          </p:cNvPr>
          <p:cNvCxnSpPr>
            <a:cxnSpLocks/>
          </p:cNvCxnSpPr>
          <p:nvPr/>
        </p:nvCxnSpPr>
        <p:spPr>
          <a:xfrm>
            <a:off x="6094180" y="3700615"/>
            <a:ext cx="1726954" cy="21255"/>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9" name="TextBox 14">
            <a:extLst>
              <a:ext uri="{FF2B5EF4-FFF2-40B4-BE49-F238E27FC236}">
                <a16:creationId xmlns:a16="http://schemas.microsoft.com/office/drawing/2014/main" id="{0DEAB938-4197-E16C-FA0D-C30F1F16B377}"/>
              </a:ext>
            </a:extLst>
          </p:cNvPr>
          <p:cNvSpPr txBox="1"/>
          <p:nvPr/>
        </p:nvSpPr>
        <p:spPr>
          <a:xfrm rot="5400000">
            <a:off x="8186944" y="3560229"/>
            <a:ext cx="3012363" cy="369332"/>
          </a:xfrm>
          <a:prstGeom prst="rect">
            <a:avLst/>
          </a:prstGeom>
          <a:noFill/>
          <a:effectLst/>
        </p:spPr>
        <p:txBody>
          <a:bodyPr wrap="none" rtlCol="0">
            <a:spAutoFit/>
          </a:bodyPr>
          <a:lstStyle/>
          <a:p>
            <a:pPr algn="l"/>
            <a:r>
              <a:rPr lang="en-US" dirty="0"/>
              <a:t>90 deg. for surface muons</a:t>
            </a:r>
          </a:p>
        </p:txBody>
      </p:sp>
      <p:sp>
        <p:nvSpPr>
          <p:cNvPr id="40" name="TextBox 15">
            <a:extLst>
              <a:ext uri="{FF2B5EF4-FFF2-40B4-BE49-F238E27FC236}">
                <a16:creationId xmlns:a16="http://schemas.microsoft.com/office/drawing/2014/main" id="{45599B9B-E35D-9025-0FC2-85F562036C99}"/>
              </a:ext>
            </a:extLst>
          </p:cNvPr>
          <p:cNvSpPr txBox="1"/>
          <p:nvPr/>
        </p:nvSpPr>
        <p:spPr>
          <a:xfrm>
            <a:off x="5107758" y="5878124"/>
            <a:ext cx="1843774" cy="369332"/>
          </a:xfrm>
          <a:prstGeom prst="rect">
            <a:avLst/>
          </a:prstGeom>
          <a:noFill/>
        </p:spPr>
        <p:txBody>
          <a:bodyPr wrap="none" rtlCol="0">
            <a:spAutoFit/>
          </a:bodyPr>
          <a:lstStyle/>
          <a:p>
            <a:r>
              <a:rPr lang="en-US" dirty="0"/>
              <a:t>0 deg.  forward</a:t>
            </a:r>
          </a:p>
        </p:txBody>
      </p:sp>
      <p:sp>
        <p:nvSpPr>
          <p:cNvPr id="41" name="TextBox 16">
            <a:extLst>
              <a:ext uri="{FF2B5EF4-FFF2-40B4-BE49-F238E27FC236}">
                <a16:creationId xmlns:a16="http://schemas.microsoft.com/office/drawing/2014/main" id="{AC3DE746-E7D7-61A4-18DA-E1100DD4B795}"/>
              </a:ext>
            </a:extLst>
          </p:cNvPr>
          <p:cNvSpPr txBox="1"/>
          <p:nvPr/>
        </p:nvSpPr>
        <p:spPr>
          <a:xfrm rot="5400000">
            <a:off x="1659744" y="3447889"/>
            <a:ext cx="2148345" cy="369332"/>
          </a:xfrm>
          <a:prstGeom prst="rect">
            <a:avLst/>
          </a:prstGeom>
          <a:noFill/>
        </p:spPr>
        <p:txBody>
          <a:bodyPr wrap="none" rtlCol="0">
            <a:spAutoFit/>
          </a:bodyPr>
          <a:lstStyle/>
          <a:p>
            <a:pPr algn="l"/>
            <a:r>
              <a:rPr lang="en-US" dirty="0"/>
              <a:t>270 deg. for pions</a:t>
            </a:r>
          </a:p>
        </p:txBody>
      </p:sp>
      <p:sp>
        <p:nvSpPr>
          <p:cNvPr id="42" name="TextBox 17">
            <a:extLst>
              <a:ext uri="{FF2B5EF4-FFF2-40B4-BE49-F238E27FC236}">
                <a16:creationId xmlns:a16="http://schemas.microsoft.com/office/drawing/2014/main" id="{093C79EE-A646-AAC0-981A-397ED8AF7B5A}"/>
              </a:ext>
            </a:extLst>
          </p:cNvPr>
          <p:cNvSpPr txBox="1"/>
          <p:nvPr/>
        </p:nvSpPr>
        <p:spPr>
          <a:xfrm>
            <a:off x="5128303" y="1692869"/>
            <a:ext cx="2242922" cy="369332"/>
          </a:xfrm>
          <a:prstGeom prst="rect">
            <a:avLst/>
          </a:prstGeom>
          <a:noFill/>
        </p:spPr>
        <p:txBody>
          <a:bodyPr wrap="none" rtlCol="0">
            <a:spAutoFit/>
          </a:bodyPr>
          <a:lstStyle/>
          <a:p>
            <a:r>
              <a:rPr lang="en-US" dirty="0"/>
              <a:t>180 deg.  backward</a:t>
            </a:r>
          </a:p>
        </p:txBody>
      </p:sp>
      <p:sp>
        <p:nvSpPr>
          <p:cNvPr id="43" name="TextBox 20">
            <a:extLst>
              <a:ext uri="{FF2B5EF4-FFF2-40B4-BE49-F238E27FC236}">
                <a16:creationId xmlns:a16="http://schemas.microsoft.com/office/drawing/2014/main" id="{914C013E-A7A1-7C4D-F038-C8083C8D5BE4}"/>
              </a:ext>
            </a:extLst>
          </p:cNvPr>
          <p:cNvSpPr txBox="1"/>
          <p:nvPr/>
        </p:nvSpPr>
        <p:spPr>
          <a:xfrm rot="5400000">
            <a:off x="7562439" y="3526576"/>
            <a:ext cx="1417376" cy="369332"/>
          </a:xfrm>
          <a:prstGeom prst="rect">
            <a:avLst/>
          </a:prstGeom>
          <a:noFill/>
        </p:spPr>
        <p:txBody>
          <a:bodyPr wrap="square" rtlCol="0">
            <a:spAutoFit/>
          </a:bodyPr>
          <a:lstStyle/>
          <a:p>
            <a:pPr algn="l"/>
            <a:r>
              <a:rPr lang="en-US" dirty="0"/>
              <a:t>R = 10 cm</a:t>
            </a:r>
          </a:p>
        </p:txBody>
      </p:sp>
      <p:cxnSp>
        <p:nvCxnSpPr>
          <p:cNvPr id="44" name="Straight Arrow Connector 25">
            <a:extLst>
              <a:ext uri="{FF2B5EF4-FFF2-40B4-BE49-F238E27FC236}">
                <a16:creationId xmlns:a16="http://schemas.microsoft.com/office/drawing/2014/main" id="{D4D96006-3619-B8DE-F08A-59994BAFE0E9}"/>
              </a:ext>
            </a:extLst>
          </p:cNvPr>
          <p:cNvCxnSpPr>
            <a:cxnSpLocks/>
          </p:cNvCxnSpPr>
          <p:nvPr/>
        </p:nvCxnSpPr>
        <p:spPr>
          <a:xfrm>
            <a:off x="4383173" y="3691269"/>
            <a:ext cx="1725091" cy="849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TextBox 29">
            <a:extLst>
              <a:ext uri="{FF2B5EF4-FFF2-40B4-BE49-F238E27FC236}">
                <a16:creationId xmlns:a16="http://schemas.microsoft.com/office/drawing/2014/main" id="{D80EDC22-845D-8692-A724-5DACBB30289A}"/>
              </a:ext>
            </a:extLst>
          </p:cNvPr>
          <p:cNvSpPr txBox="1"/>
          <p:nvPr/>
        </p:nvSpPr>
        <p:spPr>
          <a:xfrm>
            <a:off x="4631452" y="3736397"/>
            <a:ext cx="1417376" cy="369332"/>
          </a:xfrm>
          <a:prstGeom prst="rect">
            <a:avLst/>
          </a:prstGeom>
          <a:noFill/>
        </p:spPr>
        <p:txBody>
          <a:bodyPr wrap="square" rtlCol="0">
            <a:spAutoFit/>
          </a:bodyPr>
          <a:lstStyle/>
          <a:p>
            <a:pPr algn="l"/>
            <a:r>
              <a:rPr lang="en-US" dirty="0"/>
              <a:t>L = 20 cm</a:t>
            </a:r>
          </a:p>
        </p:txBody>
      </p:sp>
      <p:sp>
        <p:nvSpPr>
          <p:cNvPr id="46" name="TextBox 1">
            <a:extLst>
              <a:ext uri="{FF2B5EF4-FFF2-40B4-BE49-F238E27FC236}">
                <a16:creationId xmlns:a16="http://schemas.microsoft.com/office/drawing/2014/main" id="{23B26D5C-7878-9CB1-D2F6-70E23FCA9B17}"/>
              </a:ext>
            </a:extLst>
          </p:cNvPr>
          <p:cNvSpPr txBox="1"/>
          <p:nvPr/>
        </p:nvSpPr>
        <p:spPr>
          <a:xfrm rot="16200000">
            <a:off x="3744778" y="4957522"/>
            <a:ext cx="1133644" cy="369332"/>
          </a:xfrm>
          <a:prstGeom prst="rect">
            <a:avLst/>
          </a:prstGeom>
          <a:noFill/>
        </p:spPr>
        <p:txBody>
          <a:bodyPr wrap="square" rtlCol="0">
            <a:spAutoFit/>
          </a:bodyPr>
          <a:lstStyle/>
          <a:p>
            <a:pPr algn="l"/>
            <a:r>
              <a:rPr lang="en-US" dirty="0"/>
              <a:t>sideways</a:t>
            </a:r>
          </a:p>
        </p:txBody>
      </p:sp>
      <p:sp>
        <p:nvSpPr>
          <p:cNvPr id="47" name="TextBox 30">
            <a:extLst>
              <a:ext uri="{FF2B5EF4-FFF2-40B4-BE49-F238E27FC236}">
                <a16:creationId xmlns:a16="http://schemas.microsoft.com/office/drawing/2014/main" id="{2496A692-04C8-13D5-2B79-13A9A4F2C7C3}"/>
              </a:ext>
            </a:extLst>
          </p:cNvPr>
          <p:cNvSpPr txBox="1"/>
          <p:nvPr/>
        </p:nvSpPr>
        <p:spPr>
          <a:xfrm>
            <a:off x="3456234" y="2042354"/>
            <a:ext cx="593432" cy="369332"/>
          </a:xfrm>
          <a:prstGeom prst="rect">
            <a:avLst/>
          </a:prstGeom>
          <a:noFill/>
        </p:spPr>
        <p:txBody>
          <a:bodyPr wrap="none" rtlCol="0">
            <a:spAutoFit/>
          </a:bodyPr>
          <a:lstStyle/>
          <a:p>
            <a:pPr algn="l"/>
            <a:r>
              <a:rPr lang="en-US" b="1" dirty="0"/>
              <a:t>new</a:t>
            </a:r>
          </a:p>
        </p:txBody>
      </p:sp>
      <p:sp>
        <p:nvSpPr>
          <p:cNvPr id="48" name="Rectangle: Rounded Corners 4">
            <a:extLst>
              <a:ext uri="{FF2B5EF4-FFF2-40B4-BE49-F238E27FC236}">
                <a16:creationId xmlns:a16="http://schemas.microsoft.com/office/drawing/2014/main" id="{0A735AED-10E0-806D-8BF4-18A1E6ECC832}"/>
              </a:ext>
            </a:extLst>
          </p:cNvPr>
          <p:cNvSpPr/>
          <p:nvPr/>
        </p:nvSpPr>
        <p:spPr>
          <a:xfrm>
            <a:off x="2187354" y="1622738"/>
            <a:ext cx="8029215" cy="472793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直接连接符 49"/>
          <p:cNvCxnSpPr/>
          <p:nvPr/>
        </p:nvCxnSpPr>
        <p:spPr>
          <a:xfrm flipV="1">
            <a:off x="23575" y="763598"/>
            <a:ext cx="12144849" cy="3031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1551641" y="276837"/>
            <a:ext cx="503339" cy="369332"/>
          </a:xfrm>
          <a:prstGeom prst="rect">
            <a:avLst/>
          </a:prstGeom>
          <a:noFill/>
        </p:spPr>
        <p:txBody>
          <a:bodyPr wrap="square" rtlCol="0">
            <a:spAutoFit/>
          </a:bodyPr>
          <a:lstStyle/>
          <a:p>
            <a:r>
              <a:rPr lang="en-US" altLang="zh-CN" b="1" i="1" dirty="0">
                <a:solidFill>
                  <a:srgbClr val="7030A0"/>
                </a:solidFill>
              </a:rPr>
              <a:t>8</a:t>
            </a:r>
            <a:endParaRPr lang="zh-CN" altLang="en-US" b="1" i="1" dirty="0">
              <a:solidFill>
                <a:srgbClr val="7030A0"/>
              </a:solidFill>
            </a:endParaRPr>
          </a:p>
        </p:txBody>
      </p:sp>
    </p:spTree>
    <p:extLst>
      <p:ext uri="{BB962C8B-B14F-4D97-AF65-F5344CB8AC3E}">
        <p14:creationId xmlns:p14="http://schemas.microsoft.com/office/powerpoint/2010/main" val="1817383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2247</TotalTime>
  <Words>2330</Words>
  <Application>Microsoft Office PowerPoint</Application>
  <PresentationFormat>宽屏</PresentationFormat>
  <Paragraphs>261</Paragraphs>
  <Slides>23</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等线</vt:lpstr>
      <vt:lpstr>楷体</vt:lpstr>
      <vt:lpstr>宋体</vt:lpstr>
      <vt:lpstr>Arial</vt:lpstr>
      <vt:lpstr>Calibri</vt:lpstr>
      <vt:lpstr>Calibri Light</vt:lpstr>
      <vt:lpstr>Comic Sans MS</vt:lpstr>
      <vt:lpstr>Times New Roman</vt:lpstr>
      <vt:lpstr>回顾</vt:lpstr>
      <vt:lpstr>Target design of CSNS-II MELODY</vt:lpstr>
      <vt:lpstr>Content</vt:lpstr>
      <vt:lpstr>1. Engineering Introduction</vt:lpstr>
      <vt:lpstr>1. Engineering Introduction</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2. Design Progress of Target Station Equipment </vt:lpstr>
      <vt:lpstr>3. Maintenance Design of Equipment</vt:lpstr>
      <vt:lpstr>3. Maintenance Design of Equipment</vt:lpstr>
      <vt:lpstr>4. Future Work Plan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ThinkPad X1 Carbon</dc:creator>
  <cp:lastModifiedBy>ThinkPad X1 Carbon</cp:lastModifiedBy>
  <cp:revision>134</cp:revision>
  <dcterms:created xsi:type="dcterms:W3CDTF">2023-10-30T08:52:51Z</dcterms:created>
  <dcterms:modified xsi:type="dcterms:W3CDTF">2023-11-05T07:02:26Z</dcterms:modified>
</cp:coreProperties>
</file>