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2_AD61AC4C.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D_6D492FEB.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56" r:id="rId2"/>
    <p:sldId id="263" r:id="rId3"/>
    <p:sldId id="264" r:id="rId4"/>
    <p:sldId id="266" r:id="rId5"/>
    <p:sldId id="258" r:id="rId6"/>
    <p:sldId id="259" r:id="rId7"/>
    <p:sldId id="268" r:id="rId8"/>
    <p:sldId id="267" r:id="rId9"/>
    <p:sldId id="260" r:id="rId10"/>
    <p:sldId id="269" r:id="rId11"/>
    <p:sldId id="271" r:id="rId12"/>
    <p:sldId id="270" r:id="rId13"/>
    <p:sldId id="272" r:id="rId14"/>
    <p:sldId id="262"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E63D03E7-9744-4028-963B-73C9FAE3C8A5}">
          <p14:sldIdLst>
            <p14:sldId id="256"/>
            <p14:sldId id="263"/>
            <p14:sldId id="264"/>
            <p14:sldId id="266"/>
            <p14:sldId id="258"/>
            <p14:sldId id="259"/>
            <p14:sldId id="268"/>
            <p14:sldId id="267"/>
            <p14:sldId id="260"/>
            <p14:sldId id="269"/>
            <p14:sldId id="271"/>
            <p14:sldId id="270"/>
            <p14:sldId id="272"/>
            <p14:sldId id="2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F7803D-F8FA-0522-F27F-45BD050E9449}" name="Guangdong Liu" initials="GL" userId="S::guangdon@ualberta.ca::aa69437b-beba-4720-8370-33d0336955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e7ee2f715bdd1cbd" providerId="Windows Live"/>
      </p:ext>
    </p:extLst>
  </p:cmAuthor>
  <p:cmAuthor id="2" name="lvyou" initials="l" lastIdx="1" clrIdx="1">
    <p:extLst>
      <p:ext uri="{19B8F6BF-5375-455C-9EA6-DF929625EA0E}">
        <p15:presenceInfo xmlns:p15="http://schemas.microsoft.com/office/powerpoint/2012/main" userId="85252b8422ff12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0000FF"/>
    <a:srgbClr val="F8CB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5" autoAdjust="0"/>
    <p:restoredTop sz="83129" autoAdjust="0"/>
  </p:normalViewPr>
  <p:slideViewPr>
    <p:cSldViewPr snapToGrid="0">
      <p:cViewPr varScale="1">
        <p:scale>
          <a:sx n="110" d="100"/>
          <a:sy n="110" d="100"/>
        </p:scale>
        <p:origin x="1132" y="76"/>
      </p:cViewPr>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89" d="100"/>
          <a:sy n="89" d="100"/>
        </p:scale>
        <p:origin x="379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modernComment_102_AD61AC4C.xml><?xml version="1.0" encoding="utf-8"?>
<p188:cmLst xmlns:a="http://schemas.openxmlformats.org/drawingml/2006/main" xmlns:r="http://schemas.openxmlformats.org/officeDocument/2006/relationships" xmlns:p188="http://schemas.microsoft.com/office/powerpoint/2018/8/main">
  <p188:cm id="{E47ACE4A-E9E8-46DA-892C-60D67C83C66B}" authorId="{06F7803D-F8FA-0522-F27F-45BD050E9449}" created="2023-11-02T03:38:27.088">
    <ac:deMkLst xmlns:ac="http://schemas.microsoft.com/office/drawing/2013/main/command">
      <pc:docMk xmlns:pc="http://schemas.microsoft.com/office/powerpoint/2013/main/command"/>
      <pc:sldMk xmlns:pc="http://schemas.microsoft.com/office/powerpoint/2013/main/command" cId="2908859468" sldId="258"/>
      <ac:spMk id="3" creationId="{DDA754EA-C7C6-43ED-A0AD-6190BF156D09}"/>
    </ac:deMkLst>
    <p188:txBody>
      <a:bodyPr/>
      <a:lstStyle/>
      <a:p>
        <a:r>
          <a:rPr lang="zh-CN" altLang="en-US"/>
          <a:t>Innovation是创新的意思，我觉得solution这个词有点奇怪。你要是觉得不对，我们可以讨论一下。</a:t>
        </a:r>
      </a:p>
    </p188:txBody>
  </p188:cm>
</p188:cmLst>
</file>

<file path=ppt/comments/modernComment_10D_6D492FEB.xml><?xml version="1.0" encoding="utf-8"?>
<p188:cmLst xmlns:a="http://schemas.openxmlformats.org/drawingml/2006/main" xmlns:r="http://schemas.openxmlformats.org/officeDocument/2006/relationships" xmlns:p188="http://schemas.microsoft.com/office/powerpoint/2018/8/main">
  <p188:cm id="{3BC5E7B2-8586-4603-B317-C45B660EEECC}" authorId="{06F7803D-F8FA-0522-F27F-45BD050E9449}" created="2023-11-02T03:24:07.038">
    <ac:txMkLst xmlns:ac="http://schemas.microsoft.com/office/drawing/2013/main/command">
      <pc:docMk xmlns:pc="http://schemas.microsoft.com/office/powerpoint/2013/main/command"/>
      <pc:sldMk xmlns:pc="http://schemas.microsoft.com/office/powerpoint/2013/main/command" cId="1833512939" sldId="269"/>
      <ac:spMk id="16" creationId="{1FC3765C-8959-4C06-B157-EF4391E6145B}"/>
      <ac:txMk cp="212">
        <ac:context len="216" hash="3181805473"/>
      </ac:txMk>
    </ac:txMkLst>
    <p188:pos x="8637625" y="716207"/>
    <p188:txBody>
      <a:bodyPr/>
      <a:lstStyle/>
      <a:p>
        <a:r>
          <a:rPr lang="zh-CN" altLang="en-US"/>
          <a:t>这里有两个的话就要用 biases are.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ED7C8C7-5E8D-4E38-BD73-766345FFA9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F723DB2A-1F64-44A2-BAD7-F767386ACB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80318F-0EC3-4BC1-AE42-96F0D909CC1D}" type="datetimeFigureOut">
              <a:rPr lang="zh-CN" altLang="en-US" smtClean="0"/>
              <a:t>2023/11/4</a:t>
            </a:fld>
            <a:endParaRPr lang="zh-CN" altLang="en-US"/>
          </a:p>
        </p:txBody>
      </p:sp>
      <p:sp>
        <p:nvSpPr>
          <p:cNvPr id="4" name="页脚占位符 3">
            <a:extLst>
              <a:ext uri="{FF2B5EF4-FFF2-40B4-BE49-F238E27FC236}">
                <a16:creationId xmlns:a16="http://schemas.microsoft.com/office/drawing/2014/main" id="{4BD22722-5713-4FBC-ADF8-B898D31E4C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D0955F9A-7AF6-497F-AEDD-5357D8FC0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C4568D-2E82-44A5-B439-5DC7A0899DE2}" type="slidenum">
              <a:rPr lang="zh-CN" altLang="en-US" smtClean="0"/>
              <a:t>‹#›</a:t>
            </a:fld>
            <a:endParaRPr lang="zh-CN" altLang="en-US"/>
          </a:p>
        </p:txBody>
      </p:sp>
    </p:spTree>
    <p:extLst>
      <p:ext uri="{BB962C8B-B14F-4D97-AF65-F5344CB8AC3E}">
        <p14:creationId xmlns:p14="http://schemas.microsoft.com/office/powerpoint/2010/main" val="597062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98CA6-3CC5-4A24-8266-4357B695C86D}" type="datetimeFigureOut">
              <a:rPr lang="zh-CN" altLang="en-US" smtClean="0"/>
              <a:t>2023/11/4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622F1-7C5A-45CE-8E3E-5CE8CBDE5705}" type="slidenum">
              <a:rPr lang="zh-CN" altLang="en-US" smtClean="0"/>
              <a:t>‹#›</a:t>
            </a:fld>
            <a:endParaRPr lang="zh-CN" altLang="en-US"/>
          </a:p>
        </p:txBody>
      </p:sp>
    </p:spTree>
    <p:extLst>
      <p:ext uri="{BB962C8B-B14F-4D97-AF65-F5344CB8AC3E}">
        <p14:creationId xmlns:p14="http://schemas.microsoft.com/office/powerpoint/2010/main" val="3032508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600" dirty="0"/>
              <a:t>Good afternoon, everyone. My name is You, from CSNS. My presentation is the beam intensity and profile measurement of MELODY.</a:t>
            </a:r>
            <a:endParaRPr lang="zh-CN" altLang="en-US" sz="1600"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1</a:t>
            </a:fld>
            <a:endParaRPr lang="zh-CN" altLang="en-US"/>
          </a:p>
        </p:txBody>
      </p:sp>
    </p:spTree>
    <p:extLst>
      <p:ext uri="{BB962C8B-B14F-4D97-AF65-F5344CB8AC3E}">
        <p14:creationId xmlns:p14="http://schemas.microsoft.com/office/powerpoint/2010/main" val="395944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simulated signal waveforms are shown as the red line in these two graphs when the ratio of background positron is 5%. The positron signal from the muon decay can be fitted by an exponential function convoluted by a parabolic function as shown in the blue line in the graph. In Scint2, the area between the red line and the blue line is contributed by the background positrons and the intensity can be calculated according to the formula below. While it is contributed by the surface muons and background positrons in Scint1. The intensity of the surface muons can be calculated by the last equation. The results show that the muon and positron intensity can be reconstructed correctly as can be seen in the table. When the ratio of positrons to muons is 95%, the reconstructed biases are 0.7% and 2.3% respectively.</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10</a:t>
            </a:fld>
            <a:endParaRPr lang="zh-CN" altLang="en-US"/>
          </a:p>
        </p:txBody>
      </p:sp>
    </p:spTree>
    <p:extLst>
      <p:ext uri="{BB962C8B-B14F-4D97-AF65-F5344CB8AC3E}">
        <p14:creationId xmlns:p14="http://schemas.microsoft.com/office/powerpoint/2010/main" val="281997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whole simulation process is still very preliminary, we will optimize it by considering the photon transportation and signal noise. We will prepare the detector prototype and test the performance with a radioactive source and muon beam. These three pictures show the scintillator, electronics and PMT respectively.</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11</a:t>
            </a:fld>
            <a:endParaRPr lang="zh-CN" altLang="en-US"/>
          </a:p>
        </p:txBody>
      </p:sp>
    </p:spTree>
    <p:extLst>
      <p:ext uri="{BB962C8B-B14F-4D97-AF65-F5344CB8AC3E}">
        <p14:creationId xmlns:p14="http://schemas.microsoft.com/office/powerpoint/2010/main" val="3400741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BPMD is used to measure the beam profile. As shown in the schematic diagram, it includes a scintillator screen and a camera readout. The beam hit the screen and emit photons collected by the camera. The beam profile can be obtained by the camera directly. We have prepared a zinc sulfide screen and a camera. This system will be tested with ISIS muon beam in the next year.</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12</a:t>
            </a:fld>
            <a:endParaRPr lang="zh-CN" altLang="en-US"/>
          </a:p>
        </p:txBody>
      </p:sp>
    </p:spTree>
    <p:extLst>
      <p:ext uri="{BB962C8B-B14F-4D97-AF65-F5344CB8AC3E}">
        <p14:creationId xmlns:p14="http://schemas.microsoft.com/office/powerpoint/2010/main" val="121744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BPMD system has already been applied to the proton beamline at CSNS. The right pictures show the experimental setup. And the test results are shown in the left graphs. A reliable proton profile was obtained and the system can also be applied to the muon beam.</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13</a:t>
            </a:fld>
            <a:endParaRPr lang="zh-CN" altLang="en-US"/>
          </a:p>
        </p:txBody>
      </p:sp>
    </p:spTree>
    <p:extLst>
      <p:ext uri="{BB962C8B-B14F-4D97-AF65-F5344CB8AC3E}">
        <p14:creationId xmlns:p14="http://schemas.microsoft.com/office/powerpoint/2010/main" val="3748286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 double-stacked scintillator detector was proposed to measure the beam intensity. Simulations showed that BIMD can reconstruct the muon intensity accurately and discriminate positrons effectively. The BPMD including a scintillating screen and a camera was developed. The proton beam test also showed promising results. In the next, we will optimize the simulation by including photon transportation, and signal noise. We will prepare the BIMD prototype and perform a beam test at ISIS.</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14</a:t>
            </a:fld>
            <a:endParaRPr lang="zh-CN" altLang="en-US"/>
          </a:p>
        </p:txBody>
      </p:sp>
    </p:spTree>
    <p:extLst>
      <p:ext uri="{BB962C8B-B14F-4D97-AF65-F5344CB8AC3E}">
        <p14:creationId xmlns:p14="http://schemas.microsoft.com/office/powerpoint/2010/main" val="335514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This is the outline of my presentation. The first is a short introduction to the beam specification of MELODY. And then I will introduce the methods of BIMD and BPMD. And I will also talk about the progress of the two systems. Finally, it is a short summary and the future work in the next step.</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2</a:t>
            </a:fld>
            <a:endParaRPr lang="zh-CN" altLang="en-US"/>
          </a:p>
        </p:txBody>
      </p:sp>
    </p:spTree>
    <p:extLst>
      <p:ext uri="{BB962C8B-B14F-4D97-AF65-F5344CB8AC3E}">
        <p14:creationId xmlns:p14="http://schemas.microsoft.com/office/powerpoint/2010/main" val="202381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MELODY will be the first muon source in CHINA. The surface muon </a:t>
            </a:r>
            <a:r>
              <a:rPr lang="en-US" altLang="zh-CN" sz="1200" kern="1200" dirty="0" err="1">
                <a:solidFill>
                  <a:schemeClr val="tx1"/>
                </a:solidFill>
                <a:effectLst/>
                <a:latin typeface="+mn-lt"/>
                <a:ea typeface="+mn-ea"/>
                <a:cs typeface="+mn-cs"/>
              </a:rPr>
              <a:t>beamlibe</a:t>
            </a:r>
            <a:r>
              <a:rPr lang="en-US" altLang="zh-CN" sz="1200" kern="1200" dirty="0">
                <a:solidFill>
                  <a:schemeClr val="tx1"/>
                </a:solidFill>
                <a:effectLst/>
                <a:latin typeface="+mn-lt"/>
                <a:ea typeface="+mn-ea"/>
                <a:cs typeface="+mn-cs"/>
              </a:rPr>
              <a:t> for </a:t>
            </a:r>
            <a:r>
              <a:rPr lang="en-US" altLang="zh-CN" sz="1200" kern="1200" dirty="0" err="1">
                <a:solidFill>
                  <a:schemeClr val="tx1"/>
                </a:solidFill>
                <a:effectLst/>
                <a:latin typeface="+mn-lt"/>
                <a:ea typeface="+mn-ea"/>
                <a:cs typeface="+mn-cs"/>
              </a:rPr>
              <a:t>usR</a:t>
            </a:r>
            <a:r>
              <a:rPr lang="en-US" altLang="zh-CN" sz="1200" kern="1200" dirty="0">
                <a:solidFill>
                  <a:schemeClr val="tx1"/>
                </a:solidFill>
                <a:effectLst/>
                <a:latin typeface="+mn-lt"/>
                <a:ea typeface="+mn-ea"/>
                <a:cs typeface="+mn-cs"/>
              </a:rPr>
              <a:t> application will be built first. This graph shows the layout of surface muon beamline. It will be the first muon beamline on MELODY. It is a pulsed muon source with a frequency of 1Hz. The momentum of surface muons is about 30MeV/c. The G4beamline simulation gives an intensity of about 10</a:t>
            </a:r>
            <a:r>
              <a:rPr lang="en-US" altLang="zh-CN" sz="1200" kern="1200" baseline="30000" dirty="0">
                <a:solidFill>
                  <a:schemeClr val="tx1"/>
                </a:solidFill>
                <a:effectLst/>
                <a:latin typeface="+mn-lt"/>
                <a:ea typeface="+mn-ea"/>
                <a:cs typeface="+mn-cs"/>
              </a:rPr>
              <a:t>5</a:t>
            </a:r>
            <a:r>
              <a:rPr lang="en-US" altLang="zh-CN" sz="1200" kern="1200" dirty="0">
                <a:solidFill>
                  <a:schemeClr val="tx1"/>
                </a:solidFill>
                <a:effectLst/>
                <a:latin typeface="+mn-lt"/>
                <a:ea typeface="+mn-ea"/>
                <a:cs typeface="+mn-cs"/>
              </a:rPr>
              <a:t> to 10</a:t>
            </a:r>
            <a:r>
              <a:rPr lang="en-US" altLang="zh-CN" sz="1200" kern="1200" baseline="30000" dirty="0">
                <a:solidFill>
                  <a:schemeClr val="tx1"/>
                </a:solidFill>
                <a:effectLst/>
                <a:latin typeface="+mn-lt"/>
                <a:ea typeface="+mn-ea"/>
                <a:cs typeface="+mn-cs"/>
              </a:rPr>
              <a:t>7</a:t>
            </a:r>
            <a:r>
              <a:rPr lang="en-US" altLang="zh-CN" sz="1200" kern="1200" dirty="0">
                <a:solidFill>
                  <a:schemeClr val="tx1"/>
                </a:solidFill>
                <a:effectLst/>
                <a:latin typeface="+mn-lt"/>
                <a:ea typeface="+mn-ea"/>
                <a:cs typeface="+mn-cs"/>
              </a:rPr>
              <a:t> u+/s. The beam profile can be adjusted from Phi20 to Phi100 mm according to different applications. We will use a Wien Filter to remove the positrons in the beam, but the major source of contamination is still the positrons with momentum around 30 MeV/c.</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3</a:t>
            </a:fld>
            <a:endParaRPr lang="zh-CN" altLang="en-US"/>
          </a:p>
        </p:txBody>
      </p:sp>
    </p:spTree>
    <p:extLst>
      <p:ext uri="{BB962C8B-B14F-4D97-AF65-F5344CB8AC3E}">
        <p14:creationId xmlns:p14="http://schemas.microsoft.com/office/powerpoint/2010/main" val="81549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Muon beam intensity is the key parameter for the MELODY. </a:t>
            </a:r>
            <a:r>
              <a:rPr lang="en-US" altLang="zh-CN" sz="1200" b="0" i="0" kern="1200" dirty="0">
                <a:solidFill>
                  <a:schemeClr val="tx1"/>
                </a:solidFill>
                <a:effectLst/>
                <a:latin typeface="+mn-lt"/>
                <a:ea typeface="+mn-ea"/>
                <a:cs typeface="+mn-cs"/>
              </a:rPr>
              <a:t>The beam intensity measurement detector (BIMD) is proposed to measure the beam intensity and estimate the ratio of background positrons. So, the BIMD has to efficiently discriminate muons and background positrons. The BIMD is located at the outlet of the beam tube after the last magnet, as shown in this figure. In general, </a:t>
            </a:r>
            <a:r>
              <a:rPr lang="en-US" altLang="zh-CN" sz="1200" kern="1200" dirty="0">
                <a:solidFill>
                  <a:schemeClr val="tx1"/>
                </a:solidFill>
                <a:effectLst/>
                <a:latin typeface="+mn-lt"/>
                <a:ea typeface="+mn-ea"/>
                <a:cs typeface="+mn-cs"/>
              </a:rPr>
              <a:t>muons in a pulsed beam exceed the temporal resolution of BIMD, so it is unrealistic to use the counting method to measure the intensity. The common method is the destructive technique based on energy deposition measurement for a pulsed beam. By measuring the energy deposition of muons in the detector to reconstruct the intensity.</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4</a:t>
            </a:fld>
            <a:endParaRPr lang="zh-CN" altLang="en-US"/>
          </a:p>
        </p:txBody>
      </p:sp>
    </p:spTree>
    <p:extLst>
      <p:ext uri="{BB962C8B-B14F-4D97-AF65-F5344CB8AC3E}">
        <p14:creationId xmlns:p14="http://schemas.microsoft.com/office/powerpoint/2010/main" val="335359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According to the requirement of MELODY, we propose a double-stacked scintillator detector with PMT readout to measure the beam intensity. The schematic diagram of BIMD is shown in this graph. When the beam hits the detector system, the muons stop in Scint1 and then decay while positrons pass through Scint1 and Scint2. The Signal waveform of the detector system will be recorded with the waveform-sampling electronics. The first scintillator detector includes three different signal parts, the muons and background positrons from the beam particles, and the positrons from muon decay. The second scintillator detector includes two signal parts, the positrons in the beam particles and the positrons from muon decay. By using the pulse shape discrimination method, the different signal components can be discriminated, and the intensity of muons and background positrons can be reconstructed.</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5</a:t>
            </a:fld>
            <a:endParaRPr lang="zh-CN" altLang="en-US"/>
          </a:p>
        </p:txBody>
      </p:sp>
    </p:spTree>
    <p:extLst>
      <p:ext uri="{BB962C8B-B14F-4D97-AF65-F5344CB8AC3E}">
        <p14:creationId xmlns:p14="http://schemas.microsoft.com/office/powerpoint/2010/main" val="1110561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detector response of BIMD has been studied with Geant4 simulation. The geometry model built in Gean4 is shown in this graph. It includes the beam tube, beam window, and scintillators. The beam pulse time structure is shown in the left graph, it has a parabolic distribution with a 130 ns bottom width. The particle energy and beam profile are calculated using G4beamline simulation. The background positrons are added to the beam particle.</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6</a:t>
            </a:fld>
            <a:endParaRPr lang="zh-CN" altLang="en-US"/>
          </a:p>
        </p:txBody>
      </p:sp>
    </p:spTree>
    <p:extLst>
      <p:ext uri="{BB962C8B-B14F-4D97-AF65-F5344CB8AC3E}">
        <p14:creationId xmlns:p14="http://schemas.microsoft.com/office/powerpoint/2010/main" val="1508265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This slide shows the simulation result of the energy deposition of surface muons and positrons passing through the two scintillators. The thickness of the scintillator is set to 1cm. </a:t>
            </a:r>
            <a:r>
              <a:rPr lang="en-US" altLang="zh-CN" sz="1200" b="0" i="0" kern="1200" dirty="0">
                <a:solidFill>
                  <a:schemeClr val="tx1"/>
                </a:solidFill>
                <a:effectLst/>
                <a:latin typeface="+mn-lt"/>
                <a:ea typeface="+mn-ea"/>
                <a:cs typeface="+mn-cs"/>
              </a:rPr>
              <a:t>The surface muons stop in the Scint1 and deposit an average energy of 3.27MeV, as shown in the right graph</a:t>
            </a:r>
            <a:r>
              <a:rPr lang="en-US" altLang="zh-CN" sz="1200" kern="1200" dirty="0">
                <a:solidFill>
                  <a:schemeClr val="tx1"/>
                </a:solidFill>
                <a:effectLst/>
                <a:latin typeface="+mn-lt"/>
                <a:ea typeface="+mn-ea"/>
                <a:cs typeface="+mn-cs"/>
              </a:rPr>
              <a:t>. The background positrons can pass through both scintillators and deposit energy identically as shown in the bottom graph. The average energy deposition in each scintillator is about 0.86 MeV.</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7</a:t>
            </a:fld>
            <a:endParaRPr lang="zh-CN" altLang="en-US"/>
          </a:p>
        </p:txBody>
      </p:sp>
    </p:spTree>
    <p:extLst>
      <p:ext uri="{BB962C8B-B14F-4D97-AF65-F5344CB8AC3E}">
        <p14:creationId xmlns:p14="http://schemas.microsoft.com/office/powerpoint/2010/main" val="466262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positrons from muon decay also deposit energy in the two scintillators, and it decreases exponentially with time. The key to the beam intensity measurement is to distinguish and reconstruct the energy deposited by different particles. The two graphs show the energy deposition dependent on time in Scint1 and Scint2, which have a very sharp peak followed by a long exponentially decaying tail. The peak structure is similar to the time structure of the beam pulse, which is mainly caused by the surface muons and background positrons. The long tails are caused by the positrons from muon decay.</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8</a:t>
            </a:fld>
            <a:endParaRPr lang="zh-CN" altLang="en-US"/>
          </a:p>
        </p:txBody>
      </p:sp>
    </p:spTree>
    <p:extLst>
      <p:ext uri="{BB962C8B-B14F-4D97-AF65-F5344CB8AC3E}">
        <p14:creationId xmlns:p14="http://schemas.microsoft.com/office/powerpoint/2010/main" val="1716897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According to the energy deposition, the signal waveforms of scintillator detectors are obtained by using the parametric modeling method, as shown in this flow diagram. It includes the process of photon emission by scintillator, photon collection, electron emission, and electron amplification by the PMT. </a:t>
            </a:r>
            <a:r>
              <a:rPr lang="en-US" altLang="zh-CN" sz="1200" kern="1200" dirty="0">
                <a:solidFill>
                  <a:schemeClr val="tx1"/>
                </a:solidFill>
                <a:effectLst/>
                <a:latin typeface="+mn-lt"/>
                <a:ea typeface="+mn-ea"/>
                <a:cs typeface="+mn-cs"/>
              </a:rPr>
              <a:t>The number of photons and electrons processed in each step are randomly sampled using Poisson distribution. The response function of the scintillator and PMT are shown in the bottom graph. Finally, the waveforms are obtained by convoluting the energy deposition function and response function.</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9</a:t>
            </a:fld>
            <a:endParaRPr lang="zh-CN" altLang="en-US"/>
          </a:p>
        </p:txBody>
      </p:sp>
    </p:spTree>
    <p:extLst>
      <p:ext uri="{BB962C8B-B14F-4D97-AF65-F5344CB8AC3E}">
        <p14:creationId xmlns:p14="http://schemas.microsoft.com/office/powerpoint/2010/main" val="865967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alphaModFix amt="21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9" name="Picture 2" descr="http://www.ihep.cas.cn/images/logo_main2011.jpg">
            <a:extLst>
              <a:ext uri="{FF2B5EF4-FFF2-40B4-BE49-F238E27FC236}">
                <a16:creationId xmlns:a16="http://schemas.microsoft.com/office/drawing/2014/main" id="{6EEFAA8E-8CA3-4D3B-96C4-75041E801DF2}"/>
              </a:ext>
            </a:extLst>
          </p:cNvPr>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0" r="100000">
                        <a14:backgroundMark x1="23404" y1="14151" x2="23404" y2="14151"/>
                        <a14:backgroundMark x1="21064" y1="77358" x2="21064" y2="77358"/>
                        <a14:backgroundMark x1="77660" y1="18868" x2="77660" y2="18868"/>
                        <a14:backgroundMark x1="81915" y1="92453" x2="81915" y2="9245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6189476"/>
            <a:ext cx="2510651" cy="668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english.ihep.cas.cn/template/csns/lib/images/csns_logo.png">
            <a:extLst>
              <a:ext uri="{FF2B5EF4-FFF2-40B4-BE49-F238E27FC236}">
                <a16:creationId xmlns:a16="http://schemas.microsoft.com/office/drawing/2014/main" id="{4BA13C17-15CA-4C35-88F7-F1C62793E639}"/>
              </a:ext>
            </a:extLst>
          </p:cNvPr>
          <p:cNvPicPr>
            <a:picLocks noChangeAspect="1" noChangeArrowheads="1"/>
          </p:cNvPicPr>
          <p:nvPr userDrawn="1"/>
        </p:nvPicPr>
        <p:blipFill>
          <a:blip r:embed="rId5">
            <a:biLevel thresh="25000"/>
            <a:extLst>
              <a:ext uri="{BEBA8EAE-BF5A-486C-A8C5-ECC9F3942E4B}">
                <a14:imgProps xmlns:a14="http://schemas.microsoft.com/office/drawing/2010/main">
                  <a14:imgLayer r:embed="rId6">
                    <a14:imgEffect>
                      <a14:artisticGlowEdges/>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185011" y="6189476"/>
            <a:ext cx="2958989" cy="62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820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C82ACD1-8C78-46F7-86CF-1ED4C79AC691}" type="datetimeFigureOut">
              <a:rPr lang="zh-CN" altLang="en-US" smtClean="0"/>
              <a:t>2023/11/4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1662252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C82ACD1-8C78-46F7-86CF-1ED4C79AC691}" type="datetimeFigureOut">
              <a:rPr lang="zh-CN" altLang="en-US" smtClean="0"/>
              <a:t>2023/11/4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3909636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accent5">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 y="0"/>
            <a:ext cx="4572000" cy="643727"/>
          </a:xfrm>
        </p:spPr>
        <p:txBody>
          <a:bodyPr/>
          <a:lstStyle>
            <a:lvl1pPr>
              <a:defRPr b="1">
                <a:latin typeface="Times New Roman" panose="02020603050405020304" pitchFamily="18" charset="0"/>
                <a:cs typeface="Times New Roman" panose="02020603050405020304" pitchFamily="18" charset="0"/>
              </a:defRPr>
            </a:lvl1pPr>
          </a:lstStyle>
          <a:p>
            <a:r>
              <a:rPr lang="zh-CN" altLang="en-US" dirty="0"/>
              <a:t>单击此处编辑母</a:t>
            </a:r>
            <a:endParaRPr lang="en-US" dirty="0"/>
          </a:p>
        </p:txBody>
      </p:sp>
      <p:sp>
        <p:nvSpPr>
          <p:cNvPr id="3" name="Content Placeholder 2"/>
          <p:cNvSpPr>
            <a:spLocks noGrp="1"/>
          </p:cNvSpPr>
          <p:nvPr>
            <p:ph idx="1"/>
          </p:nvPr>
        </p:nvSpPr>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矩形 6">
            <a:extLst>
              <a:ext uri="{FF2B5EF4-FFF2-40B4-BE49-F238E27FC236}">
                <a16:creationId xmlns:a16="http://schemas.microsoft.com/office/drawing/2014/main" id="{2CF55D57-C8E0-43F3-A4F1-0D0FEC0BF5F2}"/>
              </a:ext>
            </a:extLst>
          </p:cNvPr>
          <p:cNvSpPr/>
          <p:nvPr userDrawn="1"/>
        </p:nvSpPr>
        <p:spPr>
          <a:xfrm>
            <a:off x="1" y="6546614"/>
            <a:ext cx="9143999" cy="334772"/>
          </a:xfrm>
          <a:prstGeom prst="rect">
            <a:avLst/>
          </a:prstGeom>
          <a:gradFill flip="none" rotWithShape="1">
            <a:gsLst>
              <a:gs pos="29000">
                <a:srgbClr val="014CA1"/>
              </a:gs>
              <a:gs pos="2000">
                <a:srgbClr val="014CA1"/>
              </a:gs>
              <a:gs pos="100000">
                <a:schemeClr val="accent6">
                  <a:lumMod val="40000"/>
                  <a:lumOff val="60000"/>
                </a:schemeClr>
              </a:gs>
            </a:gsLst>
            <a:lin ang="0" scaled="0"/>
            <a:tileRect/>
          </a:gradFill>
        </p:spPr>
        <p:txBody>
          <a:bodyPr wrap="square" rtlCol="0" anchor="ctr">
            <a:spAutoFit/>
          </a:bodyPr>
          <a:lstStyle/>
          <a:p>
            <a:pPr marL="257175" indent="-257175" algn="l">
              <a:lnSpc>
                <a:spcPct val="114000"/>
              </a:lnSpc>
              <a:buFont typeface="Arial" panose="020B0604020202020204" pitchFamily="34" charset="0"/>
              <a:buChar char="•"/>
            </a:pPr>
            <a:endParaRPr lang="zh-CN" altLang="en-US" sz="1500" b="1" dirty="0">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矩形 7">
            <a:extLst>
              <a:ext uri="{FF2B5EF4-FFF2-40B4-BE49-F238E27FC236}">
                <a16:creationId xmlns:a16="http://schemas.microsoft.com/office/drawing/2014/main" id="{7FB9D6F5-E51A-40B6-A6D5-4DE094D0DB9F}"/>
              </a:ext>
            </a:extLst>
          </p:cNvPr>
          <p:cNvSpPr/>
          <p:nvPr userDrawn="1"/>
        </p:nvSpPr>
        <p:spPr>
          <a:xfrm>
            <a:off x="-1" y="643728"/>
            <a:ext cx="9144000" cy="108000"/>
          </a:xfrm>
          <a:prstGeom prst="rect">
            <a:avLst/>
          </a:prstGeom>
          <a:gradFill flip="none" rotWithShape="1">
            <a:gsLst>
              <a:gs pos="29000">
                <a:srgbClr val="014CA1"/>
              </a:gs>
              <a:gs pos="2000">
                <a:srgbClr val="014CA1"/>
              </a:gs>
              <a:gs pos="100000">
                <a:schemeClr val="accent6">
                  <a:lumMod val="40000"/>
                  <a:lumOff val="60000"/>
                </a:schemeClr>
              </a:gs>
            </a:gsLst>
            <a:lin ang="0" scaled="0"/>
            <a:tileRect/>
          </a:gradFill>
        </p:spPr>
        <p:txBody>
          <a:bodyPr wrap="square" rtlCol="0" anchor="ctr">
            <a:spAutoFit/>
          </a:bodyPr>
          <a:lstStyle/>
          <a:p>
            <a:pPr marL="257175" indent="-257175" algn="l">
              <a:lnSpc>
                <a:spcPct val="114000"/>
              </a:lnSpc>
              <a:buFont typeface="Arial" panose="020B0604020202020204" pitchFamily="34" charset="0"/>
              <a:buChar char="•"/>
            </a:pPr>
            <a:endParaRPr lang="zh-CN" altLang="en-US" sz="1500" b="1" dirty="0">
              <a:latin typeface="Calibri" panose="020F0502020204030204" pitchFamily="34" charset="0"/>
              <a:ea typeface="楷体" panose="02010609060101010101" pitchFamily="49" charset="-122"/>
              <a:cs typeface="Calibri" panose="020F0502020204030204" pitchFamily="34" charset="0"/>
            </a:endParaRPr>
          </a:p>
        </p:txBody>
      </p:sp>
      <p:sp>
        <p:nvSpPr>
          <p:cNvPr id="9" name="日期占位符 3">
            <a:extLst>
              <a:ext uri="{FF2B5EF4-FFF2-40B4-BE49-F238E27FC236}">
                <a16:creationId xmlns:a16="http://schemas.microsoft.com/office/drawing/2014/main" id="{08FC6747-F308-4AC3-B669-541550E2A6F5}"/>
              </a:ext>
            </a:extLst>
          </p:cNvPr>
          <p:cNvSpPr txBox="1">
            <a:spLocks/>
          </p:cNvSpPr>
          <p:nvPr userDrawn="1"/>
        </p:nvSpPr>
        <p:spPr>
          <a:xfrm>
            <a:off x="0" y="6569999"/>
            <a:ext cx="2749732" cy="288001"/>
          </a:xfrm>
          <a:prstGeom prst="rect">
            <a:avLst/>
          </a:prstGeom>
        </p:spPr>
        <p:txBody>
          <a:bodyPr/>
          <a:lstStyle>
            <a:defPPr>
              <a:defRPr lang="zh-CN"/>
            </a:defPPr>
            <a:lvl1pPr marL="0" algn="l" defTabSz="914400" rtl="0" eaLnBrk="1" latinLnBrk="0" hangingPunct="1">
              <a:defRPr sz="1800" b="1"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rPr>
              <a:t>2023-11-06</a:t>
            </a:r>
            <a:endParaRPr lang="zh-CN" altLang="en-US" sz="1400" dirty="0">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页脚占位符 4">
            <a:extLst>
              <a:ext uri="{FF2B5EF4-FFF2-40B4-BE49-F238E27FC236}">
                <a16:creationId xmlns:a16="http://schemas.microsoft.com/office/drawing/2014/main" id="{F411ED17-168C-4AA2-B532-85C9C2F7FC56}"/>
              </a:ext>
            </a:extLst>
          </p:cNvPr>
          <p:cNvSpPr txBox="1">
            <a:spLocks/>
          </p:cNvSpPr>
          <p:nvPr userDrawn="1"/>
        </p:nvSpPr>
        <p:spPr>
          <a:xfrm>
            <a:off x="3028950" y="6569999"/>
            <a:ext cx="3086100" cy="288001"/>
          </a:xfrm>
          <a:prstGeom prst="rect">
            <a:avLst/>
          </a:prstGeom>
        </p:spPr>
        <p:txBody>
          <a:bodyPr/>
          <a:lstStyle>
            <a:defPPr>
              <a:defRPr lang="zh-CN"/>
            </a:defPPr>
            <a:lvl1pPr marL="0" algn="l" defTabSz="914400" rtl="0" eaLnBrk="1" latinLnBrk="0" hangingPunct="1">
              <a:defRPr sz="1800" b="1"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MELODY (2023)</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灯片编号占位符 5">
            <a:extLst>
              <a:ext uri="{FF2B5EF4-FFF2-40B4-BE49-F238E27FC236}">
                <a16:creationId xmlns:a16="http://schemas.microsoft.com/office/drawing/2014/main" id="{0023B556-0469-46F3-A193-62416C0392D7}"/>
              </a:ext>
            </a:extLst>
          </p:cNvPr>
          <p:cNvSpPr txBox="1">
            <a:spLocks/>
          </p:cNvSpPr>
          <p:nvPr userDrawn="1"/>
        </p:nvSpPr>
        <p:spPr>
          <a:xfrm>
            <a:off x="7086599" y="6570000"/>
            <a:ext cx="2057400" cy="287999"/>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9D61E4-8D6C-484A-872E-BE29B3503B71}" type="slidenum">
              <a:rPr lang="zh-CN" altLang="en-US" sz="1400" b="1"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pPr algn="r"/>
              <a:t>‹#›</a:t>
            </a:fld>
            <a:endParaRPr lang="zh-CN" altLang="en-US" sz="1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4" descr="http://english.ihep.cas.cn/template/csns/lib/images/csns_logo.png">
            <a:extLst>
              <a:ext uri="{FF2B5EF4-FFF2-40B4-BE49-F238E27FC236}">
                <a16:creationId xmlns:a16="http://schemas.microsoft.com/office/drawing/2014/main" id="{E1EF5E5D-E089-465C-9E52-E0EBC2647353}"/>
              </a:ext>
            </a:extLst>
          </p:cNvPr>
          <p:cNvPicPr>
            <a:picLocks noChangeAspect="1" noChangeArrowheads="1"/>
          </p:cNvPicPr>
          <p:nvPr userDrawn="1"/>
        </p:nvPicPr>
        <p:blipFill>
          <a:blip r:embed="rId2">
            <a:biLevel thresh="25000"/>
            <a:extLst>
              <a:ext uri="{BEBA8EAE-BF5A-486C-A8C5-ECC9F3942E4B}">
                <a14:imgProps xmlns:a14="http://schemas.microsoft.com/office/drawing/2010/main">
                  <a14:imgLayer r:embed="rId3">
                    <a14:imgEffect>
                      <a14:artisticGlowEdges/>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782836" y="62713"/>
            <a:ext cx="2361163" cy="51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85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1C82ACD1-8C78-46F7-86CF-1ED4C79AC691}" type="datetimeFigureOut">
              <a:rPr lang="zh-CN" altLang="en-US" smtClean="0"/>
              <a:t>2023/11/4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270834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1C82ACD1-8C78-46F7-86CF-1ED4C79AC691}" type="datetimeFigureOut">
              <a:rPr lang="zh-CN" altLang="en-US" smtClean="0"/>
              <a:t>2023/11/4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1073527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1C82ACD1-8C78-46F7-86CF-1ED4C79AC691}" type="datetimeFigureOut">
              <a:rPr lang="zh-CN" altLang="en-US" smtClean="0"/>
              <a:t>2023/11/4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300063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C82ACD1-8C78-46F7-86CF-1ED4C79AC691}" type="datetimeFigureOut">
              <a:rPr lang="zh-CN" altLang="en-US" smtClean="0"/>
              <a:t>2023/11/4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3676756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82ACD1-8C78-46F7-86CF-1ED4C79AC691}" type="datetimeFigureOut">
              <a:rPr lang="zh-CN" altLang="en-US" smtClean="0"/>
              <a:t>2023/11/4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3739830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1C82ACD1-8C78-46F7-86CF-1ED4C79AC691}" type="datetimeFigureOut">
              <a:rPr lang="zh-CN" altLang="en-US" smtClean="0"/>
              <a:t>2023/11/4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153739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1C82ACD1-8C78-46F7-86CF-1ED4C79AC691}" type="datetimeFigureOut">
              <a:rPr lang="zh-CN" altLang="en-US" smtClean="0"/>
              <a:t>2023/11/4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101541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36973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18/10/relationships/comments" Target="../comments/modernComment_10D_6D492FEB.xml"/><Relationship Id="rId7"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16.emf"/><Relationship Id="rId4" Type="http://schemas.openxmlformats.org/officeDocument/2006/relationships/oleObject" Target="../embeddings/oleObject1.bin"/><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2_AD61AC4C.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899741E9-336D-41AC-BFEA-D02A697D67B2}"/>
              </a:ext>
            </a:extLst>
          </p:cNvPr>
          <p:cNvSpPr>
            <a:spLocks noGrp="1"/>
          </p:cNvSpPr>
          <p:nvPr>
            <p:ph type="ctrTitle"/>
          </p:nvPr>
        </p:nvSpPr>
        <p:spPr>
          <a:xfrm>
            <a:off x="112689" y="784539"/>
            <a:ext cx="8918619" cy="1164859"/>
          </a:xfrm>
          <a:prstGeom prst="rect">
            <a:avLst/>
          </a:prstGeom>
        </p:spPr>
        <p:txBody>
          <a:bodyPr anchor="b">
            <a:normAutofit/>
          </a:bodyPr>
          <a:lstStyle>
            <a:lvl1pPr algn="ctr">
              <a:defRPr sz="6000">
                <a:latin typeface="Times New Roman" panose="02020603050405020304" pitchFamily="18" charset="0"/>
                <a:cs typeface="Times New Roman" panose="02020603050405020304" pitchFamily="18" charset="0"/>
              </a:defRPr>
            </a:lvl1pPr>
          </a:lstStyle>
          <a:p>
            <a:r>
              <a:rPr lang="en-US" altLang="zh-CN" sz="3600" b="1" dirty="0"/>
              <a:t>Beam Intensity and Profile Measurement </a:t>
            </a:r>
            <a:br>
              <a:rPr lang="en-US" altLang="zh-CN" sz="3600" b="1" dirty="0"/>
            </a:br>
            <a:r>
              <a:rPr lang="en-US" altLang="zh-CN" sz="3600" b="1" dirty="0"/>
              <a:t>of MELODY</a:t>
            </a:r>
            <a:endParaRPr lang="zh-CN" altLang="en-US" sz="3600" b="1" dirty="0"/>
          </a:p>
        </p:txBody>
      </p:sp>
      <p:sp>
        <p:nvSpPr>
          <p:cNvPr id="7" name="副标题 2">
            <a:extLst>
              <a:ext uri="{FF2B5EF4-FFF2-40B4-BE49-F238E27FC236}">
                <a16:creationId xmlns:a16="http://schemas.microsoft.com/office/drawing/2014/main" id="{D1AAAF76-AD38-450D-94E3-4F0B40529E63}"/>
              </a:ext>
            </a:extLst>
          </p:cNvPr>
          <p:cNvSpPr>
            <a:spLocks noGrp="1"/>
          </p:cNvSpPr>
          <p:nvPr>
            <p:ph type="subTitle" idx="1"/>
          </p:nvPr>
        </p:nvSpPr>
        <p:spPr>
          <a:xfrm>
            <a:off x="1142999" y="4858286"/>
            <a:ext cx="6858000" cy="817004"/>
          </a:xfrm>
          <a:prstGeom prst="rect">
            <a:avLst/>
          </a:prstGeom>
        </p:spPr>
        <p:txBody>
          <a:bodyPr>
            <a:normAutofit fontScale="92500" lnSpcReduction="10000"/>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b="1" dirty="0"/>
              <a:t>Workshop on Muon Science Technology and Industry </a:t>
            </a:r>
          </a:p>
          <a:p>
            <a:r>
              <a:rPr lang="en-US" altLang="zh-CN" b="1" dirty="0"/>
              <a:t>(MELODY 2023, Dong Guan, 2023-11-06)</a:t>
            </a:r>
            <a:endParaRPr lang="zh-CN" altLang="en-US" b="1" dirty="0"/>
          </a:p>
        </p:txBody>
      </p:sp>
      <p:sp>
        <p:nvSpPr>
          <p:cNvPr id="10" name="文本框 9">
            <a:extLst>
              <a:ext uri="{FF2B5EF4-FFF2-40B4-BE49-F238E27FC236}">
                <a16:creationId xmlns:a16="http://schemas.microsoft.com/office/drawing/2014/main" id="{8D211EA1-C22E-4555-8EFC-3D8D26B57432}"/>
              </a:ext>
            </a:extLst>
          </p:cNvPr>
          <p:cNvSpPr txBox="1"/>
          <p:nvPr/>
        </p:nvSpPr>
        <p:spPr>
          <a:xfrm>
            <a:off x="1900437" y="3389098"/>
            <a:ext cx="5343124" cy="830997"/>
          </a:xfrm>
          <a:prstGeom prst="rect">
            <a:avLst/>
          </a:prstGeom>
          <a:noFill/>
        </p:spPr>
        <p:txBody>
          <a:bodyPr wrap="square" rtlCol="0">
            <a:spAutoFit/>
          </a:bodyPr>
          <a:lstStyle/>
          <a:p>
            <a:pPr algn="ctr"/>
            <a:r>
              <a:rPr lang="en-US" altLang="zh-CN" sz="2400" b="1" dirty="0">
                <a:solidFill>
                  <a:srgbClr val="0000FF"/>
                </a:solidFill>
                <a:latin typeface="Times New Roman" panose="02020603050405020304" pitchFamily="18" charset="0"/>
                <a:cs typeface="Times New Roman" panose="02020603050405020304" pitchFamily="18" charset="0"/>
              </a:rPr>
              <a:t>You </a:t>
            </a:r>
            <a:r>
              <a:rPr lang="en-US" altLang="zh-CN" sz="2400" b="1" dirty="0" err="1">
                <a:solidFill>
                  <a:srgbClr val="0000FF"/>
                </a:solidFill>
                <a:latin typeface="Times New Roman" panose="02020603050405020304" pitchFamily="18" charset="0"/>
                <a:cs typeface="Times New Roman" panose="02020603050405020304" pitchFamily="18" charset="0"/>
              </a:rPr>
              <a:t>Lv</a:t>
            </a:r>
            <a:endParaRPr lang="en-US" altLang="zh-CN" sz="2400" b="1" dirty="0">
              <a:solidFill>
                <a:srgbClr val="0000FF"/>
              </a:solidFill>
              <a:latin typeface="Times New Roman" panose="02020603050405020304" pitchFamily="18" charset="0"/>
              <a:cs typeface="Times New Roman" panose="02020603050405020304" pitchFamily="18" charset="0"/>
            </a:endParaRPr>
          </a:p>
          <a:p>
            <a:pPr algn="ctr"/>
            <a:r>
              <a:rPr lang="en-US" altLang="zh-CN" sz="2400" b="1" dirty="0">
                <a:solidFill>
                  <a:srgbClr val="0000FF"/>
                </a:solidFill>
                <a:latin typeface="Times New Roman" panose="02020603050405020304" pitchFamily="18" charset="0"/>
                <a:cs typeface="Times New Roman" panose="02020603050405020304" pitchFamily="18" charset="0"/>
              </a:rPr>
              <a:t>On behalf of MELODY Collaboration</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906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C02183-83AD-4964-A741-AB047BFB55DC}"/>
              </a:ext>
            </a:extLst>
          </p:cNvPr>
          <p:cNvSpPr>
            <a:spLocks noGrp="1"/>
          </p:cNvSpPr>
          <p:nvPr>
            <p:ph type="title"/>
          </p:nvPr>
        </p:nvSpPr>
        <p:spPr>
          <a:xfrm>
            <a:off x="171449" y="0"/>
            <a:ext cx="5598285" cy="643727"/>
          </a:xfrm>
        </p:spPr>
        <p:txBody>
          <a:bodyPr>
            <a:normAutofit fontScale="90000"/>
          </a:bodyPr>
          <a:lstStyle/>
          <a:p>
            <a:r>
              <a:rPr lang="en-US" altLang="zh-CN" dirty="0"/>
              <a:t>Intensity reconstruction</a:t>
            </a:r>
            <a:endParaRPr lang="zh-CN" altLang="en-US" dirty="0"/>
          </a:p>
        </p:txBody>
      </p:sp>
      <p:graphicFrame>
        <p:nvGraphicFramePr>
          <p:cNvPr id="4" name="对象 3">
            <a:extLst>
              <a:ext uri="{FF2B5EF4-FFF2-40B4-BE49-F238E27FC236}">
                <a16:creationId xmlns:a16="http://schemas.microsoft.com/office/drawing/2014/main" id="{712C49F3-7652-4AFF-A9A1-1088D370240D}"/>
              </a:ext>
            </a:extLst>
          </p:cNvPr>
          <p:cNvGraphicFramePr>
            <a:graphicFrameLocks noChangeAspect="1"/>
          </p:cNvGraphicFramePr>
          <p:nvPr>
            <p:extLst>
              <p:ext uri="{D42A27DB-BD31-4B8C-83A1-F6EECF244321}">
                <p14:modId xmlns:p14="http://schemas.microsoft.com/office/powerpoint/2010/main" val="312870366"/>
              </p:ext>
            </p:extLst>
          </p:nvPr>
        </p:nvGraphicFramePr>
        <p:xfrm>
          <a:off x="384479" y="5044267"/>
          <a:ext cx="2149277" cy="678966"/>
        </p:xfrm>
        <a:graphic>
          <a:graphicData uri="http://schemas.openxmlformats.org/presentationml/2006/ole">
            <mc:AlternateContent xmlns:mc="http://schemas.openxmlformats.org/markup-compatibility/2006">
              <mc:Choice xmlns:v="urn:schemas-microsoft-com:vml" Requires="v">
                <p:oleObj name="Equation" r:id="rId4" imgW="2914057" imgH="920553" progId="Equation.DSMT4">
                  <p:embed/>
                </p:oleObj>
              </mc:Choice>
              <mc:Fallback>
                <p:oleObj name="Equation" r:id="rId4" imgW="2914057" imgH="920553" progId="Equation.DSMT4">
                  <p:embed/>
                  <p:pic>
                    <p:nvPicPr>
                      <p:cNvPr id="11" name="对象 10">
                        <a:extLst>
                          <a:ext uri="{FF2B5EF4-FFF2-40B4-BE49-F238E27FC236}">
                            <a16:creationId xmlns:a16="http://schemas.microsoft.com/office/drawing/2014/main" id="{09280277-FBF5-4CA8-853E-70A3D6B75EA5}"/>
                          </a:ext>
                        </a:extLst>
                      </p:cNvPr>
                      <p:cNvPicPr/>
                      <p:nvPr/>
                    </p:nvPicPr>
                    <p:blipFill>
                      <a:blip r:embed="rId5"/>
                      <a:stretch>
                        <a:fillRect/>
                      </a:stretch>
                    </p:blipFill>
                    <p:spPr>
                      <a:xfrm>
                        <a:off x="384479" y="5044267"/>
                        <a:ext cx="2149277" cy="678966"/>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EF028CCF-2B8F-49AD-B3F9-04EC820BA135}"/>
              </a:ext>
            </a:extLst>
          </p:cNvPr>
          <p:cNvGraphicFramePr>
            <a:graphicFrameLocks noChangeAspect="1"/>
          </p:cNvGraphicFramePr>
          <p:nvPr>
            <p:extLst>
              <p:ext uri="{D42A27DB-BD31-4B8C-83A1-F6EECF244321}">
                <p14:modId xmlns:p14="http://schemas.microsoft.com/office/powerpoint/2010/main" val="1401955671"/>
              </p:ext>
            </p:extLst>
          </p:nvPr>
        </p:nvGraphicFramePr>
        <p:xfrm>
          <a:off x="384479" y="5640158"/>
          <a:ext cx="3595828" cy="678966"/>
        </p:xfrm>
        <a:graphic>
          <a:graphicData uri="http://schemas.openxmlformats.org/presentationml/2006/ole">
            <mc:AlternateContent xmlns:mc="http://schemas.openxmlformats.org/markup-compatibility/2006">
              <mc:Choice xmlns:v="urn:schemas-microsoft-com:vml" Requires="v">
                <p:oleObj name="Equation" r:id="rId6" imgW="4884484" imgH="921993" progId="Equation.DSMT4">
                  <p:embed/>
                </p:oleObj>
              </mc:Choice>
              <mc:Fallback>
                <p:oleObj name="Equation" r:id="rId6" imgW="4884484" imgH="921993" progId="Equation.DSMT4">
                  <p:embed/>
                  <p:pic>
                    <p:nvPicPr>
                      <p:cNvPr id="12" name="对象 11">
                        <a:extLst>
                          <a:ext uri="{FF2B5EF4-FFF2-40B4-BE49-F238E27FC236}">
                            <a16:creationId xmlns:a16="http://schemas.microsoft.com/office/drawing/2014/main" id="{17159028-885E-429A-9E13-DF4630DF052E}"/>
                          </a:ext>
                        </a:extLst>
                      </p:cNvPr>
                      <p:cNvPicPr/>
                      <p:nvPr/>
                    </p:nvPicPr>
                    <p:blipFill>
                      <a:blip r:embed="rId7"/>
                      <a:stretch>
                        <a:fillRect/>
                      </a:stretch>
                    </p:blipFill>
                    <p:spPr>
                      <a:xfrm>
                        <a:off x="384479" y="5640158"/>
                        <a:ext cx="3595828" cy="678966"/>
                      </a:xfrm>
                      <a:prstGeom prst="rect">
                        <a:avLst/>
                      </a:prstGeom>
                    </p:spPr>
                  </p:pic>
                </p:oleObj>
              </mc:Fallback>
            </mc:AlternateContent>
          </a:graphicData>
        </a:graphic>
      </p:graphicFrame>
      <p:sp>
        <p:nvSpPr>
          <p:cNvPr id="10" name="文本框 9">
            <a:extLst>
              <a:ext uri="{FF2B5EF4-FFF2-40B4-BE49-F238E27FC236}">
                <a16:creationId xmlns:a16="http://schemas.microsoft.com/office/drawing/2014/main" id="{DE3140B1-DF27-4B8F-9F6C-5A7EFDE91CAB}"/>
              </a:ext>
            </a:extLst>
          </p:cNvPr>
          <p:cNvSpPr txBox="1"/>
          <p:nvPr/>
        </p:nvSpPr>
        <p:spPr>
          <a:xfrm>
            <a:off x="171449" y="791373"/>
            <a:ext cx="8002343" cy="400110"/>
          </a:xfrm>
          <a:prstGeom prst="rect">
            <a:avLst/>
          </a:prstGeom>
          <a:noFill/>
        </p:spPr>
        <p:txBody>
          <a:bodyPr wrap="square" rtlCol="0">
            <a:spAutoFit/>
          </a:bodyPr>
          <a:lstStyle/>
          <a:p>
            <a:pPr marL="342900" indent="-342900">
              <a:buFont typeface="Wingdings" panose="05000000000000000000" pitchFamily="2" charset="2"/>
              <a:buChar char="u"/>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Simulated signal waveforms of scint1 and scint2 (5% positrons)</a:t>
            </a:r>
            <a:endPar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5" name="组合 14">
            <a:extLst>
              <a:ext uri="{FF2B5EF4-FFF2-40B4-BE49-F238E27FC236}">
                <a16:creationId xmlns:a16="http://schemas.microsoft.com/office/drawing/2014/main" id="{7A072B54-7454-46FB-B9C7-31121ED68B4A}"/>
              </a:ext>
            </a:extLst>
          </p:cNvPr>
          <p:cNvGrpSpPr/>
          <p:nvPr/>
        </p:nvGrpSpPr>
        <p:grpSpPr>
          <a:xfrm>
            <a:off x="944310" y="1224343"/>
            <a:ext cx="7255379" cy="2710612"/>
            <a:chOff x="863743" y="1256081"/>
            <a:chExt cx="7416514" cy="2770812"/>
          </a:xfrm>
        </p:grpSpPr>
        <p:pic>
          <p:nvPicPr>
            <p:cNvPr id="9" name="图片 8">
              <a:extLst>
                <a:ext uri="{FF2B5EF4-FFF2-40B4-BE49-F238E27FC236}">
                  <a16:creationId xmlns:a16="http://schemas.microsoft.com/office/drawing/2014/main" id="{CB1C6B39-20BD-4F71-9EEA-9E630938D2FA}"/>
                </a:ext>
              </a:extLst>
            </p:cNvPr>
            <p:cNvPicPr>
              <a:picLocks noChangeAspect="1"/>
            </p:cNvPicPr>
            <p:nvPr/>
          </p:nvPicPr>
          <p:blipFill>
            <a:blip r:embed="rId8"/>
            <a:stretch>
              <a:fillRect/>
            </a:stretch>
          </p:blipFill>
          <p:spPr>
            <a:xfrm>
              <a:off x="863743" y="1256081"/>
              <a:ext cx="7416514" cy="2770812"/>
            </a:xfrm>
            <a:prstGeom prst="rect">
              <a:avLst/>
            </a:prstGeom>
          </p:spPr>
        </p:pic>
        <p:sp>
          <p:nvSpPr>
            <p:cNvPr id="13" name="文本框 12">
              <a:extLst>
                <a:ext uri="{FF2B5EF4-FFF2-40B4-BE49-F238E27FC236}">
                  <a16:creationId xmlns:a16="http://schemas.microsoft.com/office/drawing/2014/main" id="{45AAE8EA-39B2-4D5F-BD3B-CA544E950358}"/>
                </a:ext>
              </a:extLst>
            </p:cNvPr>
            <p:cNvSpPr txBox="1"/>
            <p:nvPr/>
          </p:nvSpPr>
          <p:spPr>
            <a:xfrm>
              <a:off x="2138099" y="3090446"/>
              <a:ext cx="1664984" cy="338554"/>
            </a:xfrm>
            <a:prstGeom prst="rect">
              <a:avLst/>
            </a:prstGeom>
            <a:noFill/>
          </p:spPr>
          <p:txBody>
            <a:bodyPr wrap="square" rtlCol="0">
              <a:spAutoFit/>
            </a:bodyPr>
            <a:lstStyle/>
            <a:p>
              <a:pPr algn="ctr"/>
              <a:r>
                <a:rPr lang="en-US" altLang="zh-CN"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Scint1</a:t>
              </a:r>
              <a:endParaRPr lang="zh-CN" altLang="en-US"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22FCDEED-FEB5-452D-BC4C-7ED22F8F95DF}"/>
                </a:ext>
              </a:extLst>
            </p:cNvPr>
            <p:cNvSpPr txBox="1"/>
            <p:nvPr/>
          </p:nvSpPr>
          <p:spPr>
            <a:xfrm>
              <a:off x="5862701" y="3090446"/>
              <a:ext cx="1664984" cy="338554"/>
            </a:xfrm>
            <a:prstGeom prst="rect">
              <a:avLst/>
            </a:prstGeom>
            <a:noFill/>
          </p:spPr>
          <p:txBody>
            <a:bodyPr wrap="square" rtlCol="0">
              <a:spAutoFit/>
            </a:bodyPr>
            <a:lstStyle/>
            <a:p>
              <a:pPr algn="ctr"/>
              <a:r>
                <a:rPr lang="en-US" altLang="zh-CN"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Scint2</a:t>
              </a:r>
              <a:endParaRPr lang="zh-CN" altLang="en-US"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6" name="矩形 15">
            <a:extLst>
              <a:ext uri="{FF2B5EF4-FFF2-40B4-BE49-F238E27FC236}">
                <a16:creationId xmlns:a16="http://schemas.microsoft.com/office/drawing/2014/main" id="{1FC3765C-8959-4C06-B157-EF4391E6145B}"/>
              </a:ext>
            </a:extLst>
          </p:cNvPr>
          <p:cNvSpPr/>
          <p:nvPr/>
        </p:nvSpPr>
        <p:spPr>
          <a:xfrm>
            <a:off x="171449" y="3962119"/>
            <a:ext cx="8654872" cy="1200329"/>
          </a:xfrm>
          <a:prstGeom prst="rect">
            <a:avLst/>
          </a:prstGeom>
        </p:spPr>
        <p:txBody>
          <a:bodyPr wrap="square">
            <a:spAutoFit/>
          </a:bodyPr>
          <a:lstStyle/>
          <a:p>
            <a:pPr marL="285750" indent="-285750" algn="just">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Positron signal from the muon decay can be fitted by the exponential function convoluted by a parabolic function.</a:t>
            </a:r>
          </a:p>
          <a:p>
            <a:pPr marL="285750" indent="-285750" algn="just">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When the ratio of muons to positrons is 95%, the reconstructed biases are 0.7% and 2.3% respectively.</a:t>
            </a:r>
          </a:p>
        </p:txBody>
      </p:sp>
      <p:pic>
        <p:nvPicPr>
          <p:cNvPr id="18" name="图片 17">
            <a:extLst>
              <a:ext uri="{FF2B5EF4-FFF2-40B4-BE49-F238E27FC236}">
                <a16:creationId xmlns:a16="http://schemas.microsoft.com/office/drawing/2014/main" id="{44983994-1089-4091-BDD6-1531D994A99B}"/>
              </a:ext>
            </a:extLst>
          </p:cNvPr>
          <p:cNvPicPr>
            <a:picLocks noChangeAspect="1"/>
          </p:cNvPicPr>
          <p:nvPr/>
        </p:nvPicPr>
        <p:blipFill>
          <a:blip r:embed="rId9"/>
          <a:stretch>
            <a:fillRect/>
          </a:stretch>
        </p:blipFill>
        <p:spPr>
          <a:xfrm>
            <a:off x="4010904" y="5044267"/>
            <a:ext cx="4984395" cy="1256053"/>
          </a:xfrm>
          <a:prstGeom prst="rect">
            <a:avLst/>
          </a:prstGeom>
        </p:spPr>
      </p:pic>
    </p:spTree>
    <p:extLst>
      <p:ext uri="{BB962C8B-B14F-4D97-AF65-F5344CB8AC3E}">
        <p14:creationId xmlns:p14="http://schemas.microsoft.com/office/powerpoint/2010/main" val="1833512939"/>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BD9582-D7B7-4B18-A061-34F6E8EB4E9D}"/>
              </a:ext>
            </a:extLst>
          </p:cNvPr>
          <p:cNvSpPr>
            <a:spLocks noGrp="1"/>
          </p:cNvSpPr>
          <p:nvPr>
            <p:ph type="title"/>
          </p:nvPr>
        </p:nvSpPr>
        <p:spPr/>
        <p:txBody>
          <a:bodyPr>
            <a:normAutofit fontScale="90000"/>
          </a:bodyPr>
          <a:lstStyle/>
          <a:p>
            <a:r>
              <a:rPr lang="en-US" altLang="zh-CN" dirty="0"/>
              <a:t>Next plan </a:t>
            </a:r>
            <a:endParaRPr lang="zh-CN" altLang="en-US" dirty="0"/>
          </a:p>
        </p:txBody>
      </p:sp>
      <p:pic>
        <p:nvPicPr>
          <p:cNvPr id="4" name="图片 3">
            <a:extLst>
              <a:ext uri="{FF2B5EF4-FFF2-40B4-BE49-F238E27FC236}">
                <a16:creationId xmlns:a16="http://schemas.microsoft.com/office/drawing/2014/main" id="{9FF00031-8BEA-4AF1-BE61-F9946C4B9D59}"/>
              </a:ext>
            </a:extLst>
          </p:cNvPr>
          <p:cNvPicPr>
            <a:picLocks noChangeAspect="1"/>
          </p:cNvPicPr>
          <p:nvPr/>
        </p:nvPicPr>
        <p:blipFill rotWithShape="1">
          <a:blip r:embed="rId3">
            <a:extLst>
              <a:ext uri="{28A0092B-C50C-407E-A947-70E740481C1C}">
                <a14:useLocalDpi xmlns:a14="http://schemas.microsoft.com/office/drawing/2010/main" val="0"/>
              </a:ext>
            </a:extLst>
          </a:blip>
          <a:srcRect l="8440" t="19572" r="5963" b="27707"/>
          <a:stretch/>
        </p:blipFill>
        <p:spPr>
          <a:xfrm>
            <a:off x="4327301" y="4123935"/>
            <a:ext cx="4213236" cy="1946308"/>
          </a:xfrm>
          <a:prstGeom prst="rect">
            <a:avLst/>
          </a:prstGeom>
        </p:spPr>
      </p:pic>
      <p:pic>
        <p:nvPicPr>
          <p:cNvPr id="5" name="图片 4">
            <a:extLst>
              <a:ext uri="{FF2B5EF4-FFF2-40B4-BE49-F238E27FC236}">
                <a16:creationId xmlns:a16="http://schemas.microsoft.com/office/drawing/2014/main" id="{C73D07DE-2559-4186-8F8A-2AE9BC295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470" y="1008535"/>
            <a:ext cx="3097067" cy="2322801"/>
          </a:xfrm>
          <a:prstGeom prst="rect">
            <a:avLst/>
          </a:prstGeom>
        </p:spPr>
      </p:pic>
      <p:pic>
        <p:nvPicPr>
          <p:cNvPr id="6" name="图片 5">
            <a:extLst>
              <a:ext uri="{FF2B5EF4-FFF2-40B4-BE49-F238E27FC236}">
                <a16:creationId xmlns:a16="http://schemas.microsoft.com/office/drawing/2014/main" id="{AE2FAD3C-5B11-4027-8B2F-F100BC9E4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15" y="4123934"/>
            <a:ext cx="3310940" cy="1946309"/>
          </a:xfrm>
          <a:prstGeom prst="rect">
            <a:avLst/>
          </a:prstGeom>
        </p:spPr>
      </p:pic>
      <p:sp>
        <p:nvSpPr>
          <p:cNvPr id="7" name="文本框 6">
            <a:extLst>
              <a:ext uri="{FF2B5EF4-FFF2-40B4-BE49-F238E27FC236}">
                <a16:creationId xmlns:a16="http://schemas.microsoft.com/office/drawing/2014/main" id="{58FC6531-F6CC-4F2F-8CF8-B7DBBC1A96A7}"/>
              </a:ext>
            </a:extLst>
          </p:cNvPr>
          <p:cNvSpPr txBox="1"/>
          <p:nvPr/>
        </p:nvSpPr>
        <p:spPr>
          <a:xfrm>
            <a:off x="5663265" y="3429000"/>
            <a:ext cx="2657475"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15cm ╳ 15cm Scintillator</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6B53903A-B7CC-4E5D-97DD-F255AA8B55AD}"/>
              </a:ext>
            </a:extLst>
          </p:cNvPr>
          <p:cNvSpPr txBox="1"/>
          <p:nvPr/>
        </p:nvSpPr>
        <p:spPr>
          <a:xfrm>
            <a:off x="1128712" y="6135710"/>
            <a:ext cx="2657475"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Wave-sampling electronics</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0A3E8A18-2AEF-4C80-985C-00D49BDFC5D0}"/>
              </a:ext>
            </a:extLst>
          </p:cNvPr>
          <p:cNvSpPr txBox="1"/>
          <p:nvPr/>
        </p:nvSpPr>
        <p:spPr>
          <a:xfrm>
            <a:off x="5105181" y="6135710"/>
            <a:ext cx="2657475"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PMT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9">
            <a:extLst>
              <a:ext uri="{FF2B5EF4-FFF2-40B4-BE49-F238E27FC236}">
                <a16:creationId xmlns:a16="http://schemas.microsoft.com/office/drawing/2014/main" id="{5816E7C2-0BE3-47E0-B466-BD1AF0090C06}"/>
              </a:ext>
            </a:extLst>
          </p:cNvPr>
          <p:cNvSpPr/>
          <p:nvPr/>
        </p:nvSpPr>
        <p:spPr>
          <a:xfrm>
            <a:off x="171449" y="1008535"/>
            <a:ext cx="5078838" cy="1631216"/>
          </a:xfrm>
          <a:prstGeom prst="rect">
            <a:avLst/>
          </a:prstGeom>
        </p:spPr>
        <p:txBody>
          <a:bodyPr wrap="square">
            <a:spAutoFit/>
          </a:bodyPr>
          <a:lstStyle/>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Optimizing the simulation process (photon transportation, signal noise…).</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Preparing the detector prototype.</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Radioactive source and muon beam test.</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Performing evaluation and optimization.</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434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5AD3A-387E-49C4-89DF-1A1A193AFF66}"/>
              </a:ext>
            </a:extLst>
          </p:cNvPr>
          <p:cNvSpPr>
            <a:spLocks noGrp="1"/>
          </p:cNvSpPr>
          <p:nvPr>
            <p:ph type="title"/>
          </p:nvPr>
        </p:nvSpPr>
        <p:spPr>
          <a:xfrm>
            <a:off x="171450" y="0"/>
            <a:ext cx="5861206" cy="643727"/>
          </a:xfrm>
        </p:spPr>
        <p:txBody>
          <a:bodyPr>
            <a:normAutofit fontScale="90000"/>
          </a:bodyPr>
          <a:lstStyle/>
          <a:p>
            <a:r>
              <a:rPr lang="en-US" altLang="zh-CN" dirty="0"/>
              <a:t>Layout of BPMD</a:t>
            </a:r>
            <a:endParaRPr lang="zh-CN" altLang="en-US" dirty="0"/>
          </a:p>
        </p:txBody>
      </p:sp>
      <p:sp>
        <p:nvSpPr>
          <p:cNvPr id="7" name="文本框 6">
            <a:extLst>
              <a:ext uri="{FF2B5EF4-FFF2-40B4-BE49-F238E27FC236}">
                <a16:creationId xmlns:a16="http://schemas.microsoft.com/office/drawing/2014/main" id="{BCA0530F-6CF9-47A9-B16C-5473E22C7FB1}"/>
              </a:ext>
            </a:extLst>
          </p:cNvPr>
          <p:cNvSpPr txBox="1"/>
          <p:nvPr/>
        </p:nvSpPr>
        <p:spPr>
          <a:xfrm>
            <a:off x="171450" y="877783"/>
            <a:ext cx="7467600" cy="1631216"/>
          </a:xfrm>
          <a:prstGeom prst="rect">
            <a:avLst/>
          </a:prstGeom>
          <a:noFill/>
        </p:spPr>
        <p:txBody>
          <a:bodyPr wrap="square" rtlCol="0">
            <a:spAutoFit/>
          </a:bodyPr>
          <a:lstStyle/>
          <a:p>
            <a:pPr marL="342900" indent="-342900">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BPMD: </a:t>
            </a:r>
            <a:r>
              <a:rPr lang="en-US" altLang="zh-CN" sz="2000" dirty="0">
                <a:latin typeface="Times New Roman" panose="02020603050405020304" pitchFamily="18" charset="0"/>
                <a:cs typeface="Times New Roman" panose="02020603050405020304" pitchFamily="18" charset="0"/>
              </a:rPr>
              <a:t>Beam profile measurement detector.</a:t>
            </a:r>
          </a:p>
          <a:p>
            <a:pPr marL="457200" indent="-457200">
              <a:buFont typeface="+mj-lt"/>
              <a:buAutoNum type="arabicPeriod"/>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 scintillating screen and a camera readout.</a:t>
            </a:r>
          </a:p>
          <a:p>
            <a:pPr marL="457200" indent="-457200">
              <a:buFont typeface="+mj-lt"/>
              <a:buAutoNum type="arabicPeriod"/>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Beam profile can be obtained by the camera directly.</a:t>
            </a:r>
          </a:p>
          <a:p>
            <a:pPr marL="457200" indent="-457200">
              <a:buFont typeface="+mj-lt"/>
              <a:buAutoNum type="arabicPeriod"/>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Scintillator screen: ZnS (Zinc sulfide)</a:t>
            </a:r>
          </a:p>
          <a:p>
            <a:pPr marL="457200" indent="-457200">
              <a:buFont typeface="+mj-lt"/>
              <a:buAutoNum type="arabicPeriod"/>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Camera: ACA1920-50GM</a:t>
            </a:r>
            <a:endParaRPr lang="en-US" altLang="zh-CN" sz="20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17FE8918-F656-462E-AFC5-BDC1BE56DE45}"/>
              </a:ext>
            </a:extLst>
          </p:cNvPr>
          <p:cNvSpPr txBox="1"/>
          <p:nvPr/>
        </p:nvSpPr>
        <p:spPr>
          <a:xfrm>
            <a:off x="1951381" y="5810940"/>
            <a:ext cx="2657475"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Schematic diagram of BPMD</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8" name="组合 27">
            <a:extLst>
              <a:ext uri="{FF2B5EF4-FFF2-40B4-BE49-F238E27FC236}">
                <a16:creationId xmlns:a16="http://schemas.microsoft.com/office/drawing/2014/main" id="{7283C920-F0F0-4E5C-AF05-07B9505B3121}"/>
              </a:ext>
            </a:extLst>
          </p:cNvPr>
          <p:cNvGrpSpPr/>
          <p:nvPr/>
        </p:nvGrpSpPr>
        <p:grpSpPr>
          <a:xfrm>
            <a:off x="436562" y="3234393"/>
            <a:ext cx="5596094" cy="2434503"/>
            <a:chOff x="1655762" y="2418674"/>
            <a:chExt cx="5596094" cy="2434503"/>
          </a:xfrm>
        </p:grpSpPr>
        <p:grpSp>
          <p:nvGrpSpPr>
            <p:cNvPr id="8" name="组合 7">
              <a:extLst>
                <a:ext uri="{FF2B5EF4-FFF2-40B4-BE49-F238E27FC236}">
                  <a16:creationId xmlns:a16="http://schemas.microsoft.com/office/drawing/2014/main" id="{6B231EB3-5CDC-4633-AF8C-1B2CF18618DE}"/>
                </a:ext>
              </a:extLst>
            </p:cNvPr>
            <p:cNvGrpSpPr/>
            <p:nvPr/>
          </p:nvGrpSpPr>
          <p:grpSpPr>
            <a:xfrm>
              <a:off x="1655762" y="2418674"/>
              <a:ext cx="5596094" cy="2434503"/>
              <a:chOff x="3252443" y="1142324"/>
              <a:chExt cx="5596094" cy="2434503"/>
            </a:xfrm>
          </p:grpSpPr>
          <p:grpSp>
            <p:nvGrpSpPr>
              <p:cNvPr id="9" name="组合 8">
                <a:extLst>
                  <a:ext uri="{FF2B5EF4-FFF2-40B4-BE49-F238E27FC236}">
                    <a16:creationId xmlns:a16="http://schemas.microsoft.com/office/drawing/2014/main" id="{A3ADA51F-0E9F-4F09-9A70-F32100CCCE6D}"/>
                  </a:ext>
                </a:extLst>
              </p:cNvPr>
              <p:cNvGrpSpPr/>
              <p:nvPr/>
            </p:nvGrpSpPr>
            <p:grpSpPr>
              <a:xfrm>
                <a:off x="3252443" y="1142324"/>
                <a:ext cx="5596094" cy="2434503"/>
                <a:chOff x="3252443" y="1142324"/>
                <a:chExt cx="5596094" cy="2434503"/>
              </a:xfrm>
            </p:grpSpPr>
            <p:sp>
              <p:nvSpPr>
                <p:cNvPr id="12" name="文本框 11">
                  <a:extLst>
                    <a:ext uri="{FF2B5EF4-FFF2-40B4-BE49-F238E27FC236}">
                      <a16:creationId xmlns:a16="http://schemas.microsoft.com/office/drawing/2014/main" id="{7130481B-2135-47BC-A7A9-5088DA460377}"/>
                    </a:ext>
                  </a:extLst>
                </p:cNvPr>
                <p:cNvSpPr txBox="1"/>
                <p:nvPr/>
              </p:nvSpPr>
              <p:spPr>
                <a:xfrm>
                  <a:off x="4894971" y="1142324"/>
                  <a:ext cx="2402058" cy="369332"/>
                </a:xfrm>
                <a:prstGeom prst="rect">
                  <a:avLst/>
                </a:prstGeom>
                <a:noFill/>
              </p:spPr>
              <p:txBody>
                <a:bodyPr wrap="square" rtlCol="0">
                  <a:spAutoFit/>
                </a:bodyPr>
                <a:lstStyle/>
                <a:p>
                  <a:pPr algn="ct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Scintillating screen </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9E30C3F4-2826-4415-BDF0-BC5C828A8C59}"/>
                    </a:ext>
                  </a:extLst>
                </p:cNvPr>
                <p:cNvSpPr txBox="1"/>
                <p:nvPr/>
              </p:nvSpPr>
              <p:spPr>
                <a:xfrm>
                  <a:off x="7471157" y="1142324"/>
                  <a:ext cx="1377380" cy="369332"/>
                </a:xfrm>
                <a:prstGeom prst="rect">
                  <a:avLst/>
                </a:prstGeom>
                <a:noFill/>
              </p:spPr>
              <p:txBody>
                <a:bodyPr wrap="square" rtlCol="0">
                  <a:spAutoFit/>
                </a:bodyPr>
                <a:lstStyle/>
                <a:p>
                  <a:pPr algn="ct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Camera</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箭头: 右 13">
                  <a:extLst>
                    <a:ext uri="{FF2B5EF4-FFF2-40B4-BE49-F238E27FC236}">
                      <a16:creationId xmlns:a16="http://schemas.microsoft.com/office/drawing/2014/main" id="{17A28DB7-5495-41F0-8765-406B714C2EE4}"/>
                    </a:ext>
                  </a:extLst>
                </p:cNvPr>
                <p:cNvSpPr/>
                <p:nvPr/>
              </p:nvSpPr>
              <p:spPr>
                <a:xfrm>
                  <a:off x="3252443" y="2117467"/>
                  <a:ext cx="2050743" cy="963918"/>
                </a:xfrm>
                <a:prstGeom prst="right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15" name="立方体 14">
                  <a:extLst>
                    <a:ext uri="{FF2B5EF4-FFF2-40B4-BE49-F238E27FC236}">
                      <a16:creationId xmlns:a16="http://schemas.microsoft.com/office/drawing/2014/main" id="{CCFAF1F2-2CE5-422D-A0BE-E6E2D55136AD}"/>
                    </a:ext>
                  </a:extLst>
                </p:cNvPr>
                <p:cNvSpPr/>
                <p:nvPr/>
              </p:nvSpPr>
              <p:spPr>
                <a:xfrm>
                  <a:off x="5804254" y="1511656"/>
                  <a:ext cx="867231" cy="2065171"/>
                </a:xfrm>
                <a:prstGeom prst="cube">
                  <a:avLst>
                    <a:gd name="adj" fmla="val 9429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 name="流程图: 直接访问存储器 15">
                  <a:extLst>
                    <a:ext uri="{FF2B5EF4-FFF2-40B4-BE49-F238E27FC236}">
                      <a16:creationId xmlns:a16="http://schemas.microsoft.com/office/drawing/2014/main" id="{04AC0805-5373-4EFC-A5D8-CE7803B1AEDF}"/>
                    </a:ext>
                  </a:extLst>
                </p:cNvPr>
                <p:cNvSpPr/>
                <p:nvPr/>
              </p:nvSpPr>
              <p:spPr>
                <a:xfrm>
                  <a:off x="7970981" y="1846122"/>
                  <a:ext cx="391784" cy="1396237"/>
                </a:xfrm>
                <a:prstGeom prst="flowChartMagneticDrum">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17" name="流程图: 直接访问存储器 16">
                  <a:extLst>
                    <a:ext uri="{FF2B5EF4-FFF2-40B4-BE49-F238E27FC236}">
                      <a16:creationId xmlns:a16="http://schemas.microsoft.com/office/drawing/2014/main" id="{20363659-087B-49EC-85AD-1256C5861E4C}"/>
                    </a:ext>
                  </a:extLst>
                </p:cNvPr>
                <p:cNvSpPr/>
                <p:nvPr/>
              </p:nvSpPr>
              <p:spPr>
                <a:xfrm flipH="1">
                  <a:off x="6149457" y="2166241"/>
                  <a:ext cx="196950" cy="756000"/>
                </a:xfrm>
                <a:prstGeom prst="flowChartMagneticDrum">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AA1E047A-2EB9-45BC-BDE3-C581FB6C56A5}"/>
                    </a:ext>
                  </a:extLst>
                </p:cNvPr>
                <p:cNvSpPr txBox="1"/>
                <p:nvPr/>
              </p:nvSpPr>
              <p:spPr>
                <a:xfrm>
                  <a:off x="3369389" y="2414760"/>
                  <a:ext cx="1459346" cy="369332"/>
                </a:xfrm>
                <a:prstGeom prst="rect">
                  <a:avLst/>
                </a:prstGeom>
                <a:noFill/>
              </p:spPr>
              <p:txBody>
                <a:bodyPr wrap="square" rtlCol="0">
                  <a:spAutoFit/>
                </a:bodyPr>
                <a:lstStyle/>
                <a:p>
                  <a:pPr algn="ct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Beam</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流程图: 直接访问存储器 9">
                <a:extLst>
                  <a:ext uri="{FF2B5EF4-FFF2-40B4-BE49-F238E27FC236}">
                    <a16:creationId xmlns:a16="http://schemas.microsoft.com/office/drawing/2014/main" id="{722AB451-C85D-4647-9D3D-C355C6229878}"/>
                  </a:ext>
                </a:extLst>
              </p:cNvPr>
              <p:cNvSpPr/>
              <p:nvPr/>
            </p:nvSpPr>
            <p:spPr>
              <a:xfrm flipH="1">
                <a:off x="7962897" y="2166240"/>
                <a:ext cx="196950" cy="756000"/>
              </a:xfrm>
              <a:prstGeom prst="flowChartMagneticDrum">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grpSp>
        <p:grpSp>
          <p:nvGrpSpPr>
            <p:cNvPr id="27" name="组合 26">
              <a:extLst>
                <a:ext uri="{FF2B5EF4-FFF2-40B4-BE49-F238E27FC236}">
                  <a16:creationId xmlns:a16="http://schemas.microsoft.com/office/drawing/2014/main" id="{94A76208-3261-442C-B3E1-62885ABB5EA5}"/>
                </a:ext>
              </a:extLst>
            </p:cNvPr>
            <p:cNvGrpSpPr/>
            <p:nvPr/>
          </p:nvGrpSpPr>
          <p:grpSpPr>
            <a:xfrm>
              <a:off x="5272114" y="3515790"/>
              <a:ext cx="904875" cy="609600"/>
              <a:chOff x="5362575" y="3529013"/>
              <a:chExt cx="904875" cy="609600"/>
            </a:xfrm>
          </p:grpSpPr>
          <p:cxnSp>
            <p:nvCxnSpPr>
              <p:cNvPr id="21" name="直接箭头连接符 20">
                <a:extLst>
                  <a:ext uri="{FF2B5EF4-FFF2-40B4-BE49-F238E27FC236}">
                    <a16:creationId xmlns:a16="http://schemas.microsoft.com/office/drawing/2014/main" id="{0254861D-BA77-424E-A138-26CBD89B4166}"/>
                  </a:ext>
                </a:extLst>
              </p:cNvPr>
              <p:cNvCxnSpPr>
                <a:cxnSpLocks/>
              </p:cNvCxnSpPr>
              <p:nvPr/>
            </p:nvCxnSpPr>
            <p:spPr>
              <a:xfrm>
                <a:off x="5362575" y="3529013"/>
                <a:ext cx="904875" cy="0"/>
              </a:xfrm>
              <a:prstGeom prst="straightConnector1">
                <a:avLst/>
              </a:prstGeom>
              <a:ln w="25400">
                <a:solidFill>
                  <a:schemeClr val="accent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EAA3E692-36FF-4F26-B162-1B3C2C2C3BA2}"/>
                  </a:ext>
                </a:extLst>
              </p:cNvPr>
              <p:cNvCxnSpPr>
                <a:cxnSpLocks/>
              </p:cNvCxnSpPr>
              <p:nvPr/>
            </p:nvCxnSpPr>
            <p:spPr>
              <a:xfrm>
                <a:off x="5362575" y="3681413"/>
                <a:ext cx="904875" cy="0"/>
              </a:xfrm>
              <a:prstGeom prst="straightConnector1">
                <a:avLst/>
              </a:prstGeom>
              <a:ln w="25400">
                <a:solidFill>
                  <a:schemeClr val="accent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FCA23CB7-FD99-4B20-BD6B-C93B3A7F1D05}"/>
                  </a:ext>
                </a:extLst>
              </p:cNvPr>
              <p:cNvCxnSpPr>
                <a:cxnSpLocks/>
              </p:cNvCxnSpPr>
              <p:nvPr/>
            </p:nvCxnSpPr>
            <p:spPr>
              <a:xfrm>
                <a:off x="5362575" y="3833813"/>
                <a:ext cx="904875" cy="0"/>
              </a:xfrm>
              <a:prstGeom prst="straightConnector1">
                <a:avLst/>
              </a:prstGeom>
              <a:ln w="25400">
                <a:solidFill>
                  <a:schemeClr val="accent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914CB24C-7041-424B-8552-C9FDF40BF7EB}"/>
                  </a:ext>
                </a:extLst>
              </p:cNvPr>
              <p:cNvCxnSpPr>
                <a:cxnSpLocks/>
              </p:cNvCxnSpPr>
              <p:nvPr/>
            </p:nvCxnSpPr>
            <p:spPr>
              <a:xfrm>
                <a:off x="5362575" y="3986213"/>
                <a:ext cx="904875" cy="0"/>
              </a:xfrm>
              <a:prstGeom prst="straightConnector1">
                <a:avLst/>
              </a:prstGeom>
              <a:ln w="25400">
                <a:solidFill>
                  <a:schemeClr val="accent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B67B8270-7C7B-4F3F-99CD-9337242A9048}"/>
                  </a:ext>
                </a:extLst>
              </p:cNvPr>
              <p:cNvCxnSpPr>
                <a:cxnSpLocks/>
              </p:cNvCxnSpPr>
              <p:nvPr/>
            </p:nvCxnSpPr>
            <p:spPr>
              <a:xfrm>
                <a:off x="5362575" y="4138613"/>
                <a:ext cx="904875" cy="0"/>
              </a:xfrm>
              <a:prstGeom prst="straightConnector1">
                <a:avLst/>
              </a:prstGeom>
              <a:ln w="25400">
                <a:solidFill>
                  <a:schemeClr val="accent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pic>
        <p:nvPicPr>
          <p:cNvPr id="29" name="图片 28">
            <a:extLst>
              <a:ext uri="{FF2B5EF4-FFF2-40B4-BE49-F238E27FC236}">
                <a16:creationId xmlns:a16="http://schemas.microsoft.com/office/drawing/2014/main" id="{3AE69AF6-DD0C-4BB9-8480-C838CB330A93}"/>
              </a:ext>
            </a:extLst>
          </p:cNvPr>
          <p:cNvPicPr>
            <a:picLocks noChangeAspect="1"/>
          </p:cNvPicPr>
          <p:nvPr/>
        </p:nvPicPr>
        <p:blipFill rotWithShape="1">
          <a:blip r:embed="rId3">
            <a:extLst>
              <a:ext uri="{28A0092B-C50C-407E-A947-70E740481C1C}">
                <a14:useLocalDpi xmlns:a14="http://schemas.microsoft.com/office/drawing/2010/main" val="0"/>
              </a:ext>
            </a:extLst>
          </a:blip>
          <a:srcRect l="26488" t="21592" r="36879" b="6551"/>
          <a:stretch/>
        </p:blipFill>
        <p:spPr>
          <a:xfrm>
            <a:off x="6787822" y="3872901"/>
            <a:ext cx="685800" cy="1793629"/>
          </a:xfrm>
          <a:prstGeom prst="rect">
            <a:avLst/>
          </a:prstGeom>
        </p:spPr>
      </p:pic>
      <p:sp>
        <p:nvSpPr>
          <p:cNvPr id="30" name="文本框 29">
            <a:extLst>
              <a:ext uri="{FF2B5EF4-FFF2-40B4-BE49-F238E27FC236}">
                <a16:creationId xmlns:a16="http://schemas.microsoft.com/office/drawing/2014/main" id="{72E155BA-3B59-4BB5-88CA-50A4BDC0BC93}"/>
              </a:ext>
            </a:extLst>
          </p:cNvPr>
          <p:cNvSpPr txBox="1"/>
          <p:nvPr/>
        </p:nvSpPr>
        <p:spPr>
          <a:xfrm>
            <a:off x="6442032" y="5780162"/>
            <a:ext cx="1377380" cy="369332"/>
          </a:xfrm>
          <a:prstGeom prst="rect">
            <a:avLst/>
          </a:prstGeom>
          <a:noFill/>
        </p:spPr>
        <p:txBody>
          <a:bodyPr wrap="square" rtlCol="0">
            <a:spAutoFit/>
          </a:bodyPr>
          <a:lstStyle/>
          <a:p>
            <a:pPr algn="ct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Camera</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296210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2E0E6B-793D-48EA-B916-EEDD84804698}"/>
              </a:ext>
            </a:extLst>
          </p:cNvPr>
          <p:cNvSpPr>
            <a:spLocks noGrp="1"/>
          </p:cNvSpPr>
          <p:nvPr>
            <p:ph type="title"/>
          </p:nvPr>
        </p:nvSpPr>
        <p:spPr>
          <a:xfrm>
            <a:off x="171450" y="0"/>
            <a:ext cx="5444490" cy="643727"/>
          </a:xfrm>
        </p:spPr>
        <p:txBody>
          <a:bodyPr>
            <a:normAutofit fontScale="90000"/>
          </a:bodyPr>
          <a:lstStyle/>
          <a:p>
            <a:r>
              <a:rPr lang="en-US" altLang="zh-CN" dirty="0"/>
              <a:t>Proton beam profile test</a:t>
            </a:r>
            <a:endParaRPr lang="zh-CN" altLang="en-US" dirty="0"/>
          </a:p>
        </p:txBody>
      </p:sp>
      <p:pic>
        <p:nvPicPr>
          <p:cNvPr id="4" name="图片 3">
            <a:extLst>
              <a:ext uri="{FF2B5EF4-FFF2-40B4-BE49-F238E27FC236}">
                <a16:creationId xmlns:a16="http://schemas.microsoft.com/office/drawing/2014/main" id="{59961397-E3FF-489D-9DE2-B594809F96CD}"/>
              </a:ext>
            </a:extLst>
          </p:cNvPr>
          <p:cNvPicPr>
            <a:picLocks noChangeAspect="1"/>
          </p:cNvPicPr>
          <p:nvPr/>
        </p:nvPicPr>
        <p:blipFill>
          <a:blip r:embed="rId3"/>
          <a:stretch>
            <a:fillRect/>
          </a:stretch>
        </p:blipFill>
        <p:spPr>
          <a:xfrm>
            <a:off x="6263858" y="1062038"/>
            <a:ext cx="2461052" cy="2267268"/>
          </a:xfrm>
          <a:prstGeom prst="rect">
            <a:avLst/>
          </a:prstGeom>
        </p:spPr>
      </p:pic>
      <p:pic>
        <p:nvPicPr>
          <p:cNvPr id="5" name="图片 4">
            <a:extLst>
              <a:ext uri="{FF2B5EF4-FFF2-40B4-BE49-F238E27FC236}">
                <a16:creationId xmlns:a16="http://schemas.microsoft.com/office/drawing/2014/main" id="{53808CC9-C92C-41B8-BD47-D6F1125E5B21}"/>
              </a:ext>
            </a:extLst>
          </p:cNvPr>
          <p:cNvPicPr>
            <a:picLocks noChangeAspect="1"/>
          </p:cNvPicPr>
          <p:nvPr/>
        </p:nvPicPr>
        <p:blipFill>
          <a:blip r:embed="rId4"/>
          <a:stretch>
            <a:fillRect/>
          </a:stretch>
        </p:blipFill>
        <p:spPr>
          <a:xfrm>
            <a:off x="6262688" y="3648400"/>
            <a:ext cx="2462222" cy="2314259"/>
          </a:xfrm>
          <a:prstGeom prst="rect">
            <a:avLst/>
          </a:prstGeom>
        </p:spPr>
      </p:pic>
      <p:pic>
        <p:nvPicPr>
          <p:cNvPr id="6" name="图片 5">
            <a:extLst>
              <a:ext uri="{FF2B5EF4-FFF2-40B4-BE49-F238E27FC236}">
                <a16:creationId xmlns:a16="http://schemas.microsoft.com/office/drawing/2014/main" id="{94851AA9-115A-4A01-B5C5-FE44A94C4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127" y="3648402"/>
            <a:ext cx="2776414" cy="2364464"/>
          </a:xfrm>
          <a:prstGeom prst="rect">
            <a:avLst/>
          </a:prstGeom>
        </p:spPr>
      </p:pic>
      <p:pic>
        <p:nvPicPr>
          <p:cNvPr id="7" name="图片 6">
            <a:extLst>
              <a:ext uri="{FF2B5EF4-FFF2-40B4-BE49-F238E27FC236}">
                <a16:creationId xmlns:a16="http://schemas.microsoft.com/office/drawing/2014/main" id="{A77490AE-D716-424F-937A-EDA25E970E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8035" y="3648402"/>
            <a:ext cx="2400717" cy="2364464"/>
          </a:xfrm>
          <a:prstGeom prst="rect">
            <a:avLst/>
          </a:prstGeom>
        </p:spPr>
      </p:pic>
      <p:sp>
        <p:nvSpPr>
          <p:cNvPr id="9" name="文本框 8">
            <a:extLst>
              <a:ext uri="{FF2B5EF4-FFF2-40B4-BE49-F238E27FC236}">
                <a16:creationId xmlns:a16="http://schemas.microsoft.com/office/drawing/2014/main" id="{9B465C85-F896-4F8A-AC2D-4A17960E0673}"/>
              </a:ext>
            </a:extLst>
          </p:cNvPr>
          <p:cNvSpPr txBox="1"/>
          <p:nvPr/>
        </p:nvSpPr>
        <p:spPr>
          <a:xfrm>
            <a:off x="250128" y="1062038"/>
            <a:ext cx="5245798" cy="1631216"/>
          </a:xfrm>
          <a:prstGeom prst="rect">
            <a:avLst/>
          </a:prstGeom>
          <a:noFill/>
        </p:spPr>
        <p:txBody>
          <a:bodyPr wrap="square" rtlCol="0">
            <a:spAutoFit/>
          </a:bodyPr>
          <a:lstStyle/>
          <a:p>
            <a:pPr marL="342900" indent="-342900" algn="just">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The BPMD has been applied to the proton beamline at CSNS.</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80 MeV protons @~10</a:t>
            </a:r>
            <a:r>
              <a:rPr lang="en-US" altLang="zh-CN" sz="2000" baseline="30000" dirty="0">
                <a:latin typeface="Times New Roman" panose="02020603050405020304" pitchFamily="18" charset="0"/>
                <a:cs typeface="Times New Roman" panose="02020603050405020304" pitchFamily="18" charset="0"/>
              </a:rPr>
              <a:t>8</a:t>
            </a:r>
            <a:r>
              <a:rPr lang="en-US" altLang="zh-CN" sz="2000" dirty="0">
                <a:latin typeface="Times New Roman" panose="02020603050405020304" pitchFamily="18" charset="0"/>
                <a:cs typeface="Times New Roman" panose="02020603050405020304" pitchFamily="18" charset="0"/>
              </a:rPr>
              <a:t> p/s</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A reliable proton profile was obtained.</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It can also be applied to the muon beam.</a:t>
            </a:r>
          </a:p>
        </p:txBody>
      </p:sp>
      <p:sp>
        <p:nvSpPr>
          <p:cNvPr id="10" name="文本框 9">
            <a:extLst>
              <a:ext uri="{FF2B5EF4-FFF2-40B4-BE49-F238E27FC236}">
                <a16:creationId xmlns:a16="http://schemas.microsoft.com/office/drawing/2014/main" id="{13D1B9FA-90D4-4A13-B108-B934C4B0C4B9}"/>
              </a:ext>
            </a:extLst>
          </p:cNvPr>
          <p:cNvSpPr txBox="1"/>
          <p:nvPr/>
        </p:nvSpPr>
        <p:spPr>
          <a:xfrm>
            <a:off x="2019297" y="6079158"/>
            <a:ext cx="2657475"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Proton beam profile</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6ABC3A1E-4531-42E0-8BB2-751B6001C423}"/>
              </a:ext>
            </a:extLst>
          </p:cNvPr>
          <p:cNvSpPr txBox="1"/>
          <p:nvPr/>
        </p:nvSpPr>
        <p:spPr>
          <a:xfrm>
            <a:off x="6165061" y="6079158"/>
            <a:ext cx="2657475"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Test setup</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339910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1222F2-2BF4-4394-942C-02659FA95AC3}"/>
              </a:ext>
            </a:extLst>
          </p:cNvPr>
          <p:cNvSpPr>
            <a:spLocks noGrp="1"/>
          </p:cNvSpPr>
          <p:nvPr>
            <p:ph type="title"/>
          </p:nvPr>
        </p:nvSpPr>
        <p:spPr/>
        <p:txBody>
          <a:bodyPr>
            <a:normAutofit fontScale="90000"/>
          </a:bodyPr>
          <a:lstStyle/>
          <a:p>
            <a:r>
              <a:rPr lang="en-US" altLang="zh-CN" dirty="0"/>
              <a:t>Summary</a:t>
            </a:r>
            <a:endParaRPr lang="zh-CN" altLang="en-US" dirty="0"/>
          </a:p>
        </p:txBody>
      </p:sp>
      <p:sp>
        <p:nvSpPr>
          <p:cNvPr id="8" name="文本框 7">
            <a:extLst>
              <a:ext uri="{FF2B5EF4-FFF2-40B4-BE49-F238E27FC236}">
                <a16:creationId xmlns:a16="http://schemas.microsoft.com/office/drawing/2014/main" id="{2B271917-9F99-4657-A186-B82DEC04E289}"/>
              </a:ext>
            </a:extLst>
          </p:cNvPr>
          <p:cNvSpPr txBox="1"/>
          <p:nvPr/>
        </p:nvSpPr>
        <p:spPr>
          <a:xfrm>
            <a:off x="171450" y="974534"/>
            <a:ext cx="8882398" cy="2123658"/>
          </a:xfrm>
          <a:prstGeom prst="rect">
            <a:avLst/>
          </a:prstGeom>
          <a:noFill/>
        </p:spPr>
        <p:txBody>
          <a:bodyPr wrap="square" rtlCol="0">
            <a:spAutoFit/>
          </a:bodyPr>
          <a:lstStyle/>
          <a:p>
            <a:pPr marL="342900" indent="-342900" algn="just">
              <a:buFont typeface="Wingdings" panose="05000000000000000000" pitchFamily="2" charset="2"/>
              <a:buChar char="u"/>
            </a:pPr>
            <a:r>
              <a:rPr lang="en-US" altLang="zh-CN" sz="2400" b="1" dirty="0">
                <a:latin typeface="Times New Roman" panose="02020603050405020304" pitchFamily="18" charset="0"/>
                <a:cs typeface="Times New Roman" panose="02020603050405020304" pitchFamily="18" charset="0"/>
              </a:rPr>
              <a:t>Conclusion:</a:t>
            </a:r>
            <a:endParaRPr lang="en-US" altLang="zh-CN"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A double-stacked scintillator detector was proposed to measure the beam intensity. </a:t>
            </a:r>
          </a:p>
          <a:p>
            <a:pPr marL="342900" indent="-342900" algn="jus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Simulations showed that BIMD can reconstruct the</a:t>
            </a:r>
            <a:r>
              <a:rPr lang="en-US" altLang="zh-CN" sz="24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muon intensity accurately and discriminate positrons effectively.</a:t>
            </a:r>
            <a:r>
              <a:rPr lang="en-US" altLang="zh-CN" sz="2400" dirty="0">
                <a:latin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BPMD including a scintillating screen and a camera was developed.</a:t>
            </a:r>
          </a:p>
          <a:p>
            <a:pPr marL="342900" indent="-342900" algn="jus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proton beam test also showing promising results.</a:t>
            </a:r>
          </a:p>
        </p:txBody>
      </p:sp>
      <p:sp>
        <p:nvSpPr>
          <p:cNvPr id="11" name="文本框 10">
            <a:extLst>
              <a:ext uri="{FF2B5EF4-FFF2-40B4-BE49-F238E27FC236}">
                <a16:creationId xmlns:a16="http://schemas.microsoft.com/office/drawing/2014/main" id="{5D9FBA9E-556A-4418-83CE-606177AC0D76}"/>
              </a:ext>
            </a:extLst>
          </p:cNvPr>
          <p:cNvSpPr txBox="1"/>
          <p:nvPr/>
        </p:nvSpPr>
        <p:spPr>
          <a:xfrm>
            <a:off x="171450" y="3927569"/>
            <a:ext cx="8882398" cy="1384995"/>
          </a:xfrm>
          <a:prstGeom prst="rect">
            <a:avLst/>
          </a:prstGeom>
          <a:noFill/>
        </p:spPr>
        <p:txBody>
          <a:bodyPr wrap="square" rtlCol="0">
            <a:spAutoFit/>
          </a:bodyPr>
          <a:lstStyle/>
          <a:p>
            <a:pPr marL="342900" indent="-342900" algn="just">
              <a:buFont typeface="Wingdings" panose="05000000000000000000" pitchFamily="2" charset="2"/>
              <a:buChar char="u"/>
            </a:pPr>
            <a:r>
              <a:rPr lang="en-US" altLang="zh-CN" sz="2400" b="1" dirty="0">
                <a:latin typeface="Times New Roman" panose="02020603050405020304" pitchFamily="18" charset="0"/>
                <a:cs typeface="Times New Roman" panose="02020603050405020304" pitchFamily="18" charset="0"/>
              </a:rPr>
              <a:t>Future work:</a:t>
            </a:r>
            <a:endParaRPr lang="en-US" altLang="zh-CN"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Optimize the simulation by including photon transportation, and signal noise.</a:t>
            </a:r>
          </a:p>
          <a:p>
            <a:pPr marL="342900" indent="-342900" algn="jus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Prepare the BIMD prototype.</a:t>
            </a:r>
          </a:p>
          <a:p>
            <a:pPr marL="342900" indent="-342900" algn="jus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Performing a beam test at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ISIS.</a:t>
            </a:r>
          </a:p>
        </p:txBody>
      </p:sp>
      <p:sp>
        <p:nvSpPr>
          <p:cNvPr id="12" name="矩形 11">
            <a:extLst>
              <a:ext uri="{FF2B5EF4-FFF2-40B4-BE49-F238E27FC236}">
                <a16:creationId xmlns:a16="http://schemas.microsoft.com/office/drawing/2014/main" id="{4A41C1AA-FE4C-49C9-9E53-967ECD5E45FA}"/>
              </a:ext>
            </a:extLst>
          </p:cNvPr>
          <p:cNvSpPr/>
          <p:nvPr/>
        </p:nvSpPr>
        <p:spPr>
          <a:xfrm>
            <a:off x="2907640" y="5666534"/>
            <a:ext cx="3422732" cy="523220"/>
          </a:xfrm>
          <a:prstGeom prst="rect">
            <a:avLst/>
          </a:prstGeom>
        </p:spPr>
        <p:txBody>
          <a:bodyPr wrap="none">
            <a:spAutoFit/>
          </a:bodyPr>
          <a:lstStyle/>
          <a:p>
            <a:pPr algn="just"/>
            <a:r>
              <a:rPr lang="en-US" altLang="zh-CN" sz="2800" dirty="0">
                <a:latin typeface="Times New Roman" panose="02020603050405020304" pitchFamily="18" charset="0"/>
                <a:cs typeface="Times New Roman" panose="02020603050405020304" pitchFamily="18" charset="0"/>
              </a:rPr>
              <a:t>Thank you, questions?</a:t>
            </a:r>
          </a:p>
        </p:txBody>
      </p:sp>
    </p:spTree>
    <p:extLst>
      <p:ext uri="{BB962C8B-B14F-4D97-AF65-F5344CB8AC3E}">
        <p14:creationId xmlns:p14="http://schemas.microsoft.com/office/powerpoint/2010/main" val="4077022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BE4926-1386-4E9E-B616-EF874D59DAE3}"/>
              </a:ext>
            </a:extLst>
          </p:cNvPr>
          <p:cNvSpPr>
            <a:spLocks noGrp="1"/>
          </p:cNvSpPr>
          <p:nvPr>
            <p:ph type="title"/>
          </p:nvPr>
        </p:nvSpPr>
        <p:spPr/>
        <p:txBody>
          <a:bodyPr>
            <a:normAutofit fontScale="90000"/>
          </a:bodyPr>
          <a:lstStyle/>
          <a:p>
            <a:r>
              <a:rPr lang="en-US" altLang="zh-CN" dirty="0"/>
              <a:t>Outline</a:t>
            </a:r>
            <a:endParaRPr lang="zh-CN" altLang="en-US" dirty="0"/>
          </a:p>
        </p:txBody>
      </p:sp>
      <p:sp>
        <p:nvSpPr>
          <p:cNvPr id="3" name="内容占位符 2">
            <a:extLst>
              <a:ext uri="{FF2B5EF4-FFF2-40B4-BE49-F238E27FC236}">
                <a16:creationId xmlns:a16="http://schemas.microsoft.com/office/drawing/2014/main" id="{4E981C41-63D7-4166-B76C-2B17B9BFC0CC}"/>
              </a:ext>
            </a:extLst>
          </p:cNvPr>
          <p:cNvSpPr>
            <a:spLocks noGrp="1"/>
          </p:cNvSpPr>
          <p:nvPr>
            <p:ph idx="1"/>
          </p:nvPr>
        </p:nvSpPr>
        <p:spPr>
          <a:xfrm>
            <a:off x="171450" y="1214127"/>
            <a:ext cx="8665604" cy="3988937"/>
          </a:xfrm>
        </p:spPr>
        <p:txBody>
          <a:bodyPr>
            <a:normAutofit/>
          </a:bodyPr>
          <a:lstStyle/>
          <a:p>
            <a:pPr>
              <a:lnSpc>
                <a:spcPct val="125000"/>
              </a:lnSpc>
            </a:pPr>
            <a:r>
              <a:rPr lang="en-US" altLang="zh-CN" sz="2800" dirty="0"/>
              <a:t>Beam specification of MELODY</a:t>
            </a:r>
          </a:p>
          <a:p>
            <a:pPr>
              <a:lnSpc>
                <a:spcPct val="125000"/>
              </a:lnSpc>
            </a:pPr>
            <a:r>
              <a:rPr lang="en-US" altLang="zh-CN" sz="2800" dirty="0"/>
              <a:t>Innovation of BIMD</a:t>
            </a:r>
          </a:p>
          <a:p>
            <a:pPr>
              <a:lnSpc>
                <a:spcPct val="125000"/>
              </a:lnSpc>
            </a:pPr>
            <a:r>
              <a:rPr lang="en-US" altLang="zh-CN" sz="2800" dirty="0"/>
              <a:t>Simulation study of BIMD</a:t>
            </a:r>
          </a:p>
          <a:p>
            <a:pPr>
              <a:lnSpc>
                <a:spcPct val="125000"/>
              </a:lnSpc>
            </a:pPr>
            <a:r>
              <a:rPr lang="en-US" altLang="zh-CN" sz="2800" dirty="0"/>
              <a:t>Method of BPMD  </a:t>
            </a:r>
          </a:p>
          <a:p>
            <a:pPr>
              <a:lnSpc>
                <a:spcPct val="125000"/>
              </a:lnSpc>
            </a:pPr>
            <a:r>
              <a:rPr lang="en-US" altLang="zh-CN" sz="2800" dirty="0"/>
              <a:t>Summary</a:t>
            </a:r>
          </a:p>
          <a:p>
            <a:endParaRPr lang="zh-CN" altLang="en-US" sz="2800" dirty="0"/>
          </a:p>
        </p:txBody>
      </p:sp>
    </p:spTree>
    <p:extLst>
      <p:ext uri="{BB962C8B-B14F-4D97-AF65-F5344CB8AC3E}">
        <p14:creationId xmlns:p14="http://schemas.microsoft.com/office/powerpoint/2010/main" val="3893053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A17145-1BBF-4C2F-BA32-0A517549349F}"/>
              </a:ext>
            </a:extLst>
          </p:cNvPr>
          <p:cNvSpPr>
            <a:spLocks noGrp="1"/>
          </p:cNvSpPr>
          <p:nvPr>
            <p:ph type="title"/>
          </p:nvPr>
        </p:nvSpPr>
        <p:spPr>
          <a:xfrm>
            <a:off x="171449" y="0"/>
            <a:ext cx="6495513" cy="643727"/>
          </a:xfrm>
        </p:spPr>
        <p:txBody>
          <a:bodyPr>
            <a:normAutofit fontScale="90000"/>
          </a:bodyPr>
          <a:lstStyle/>
          <a:p>
            <a:r>
              <a:rPr lang="en-US" altLang="zh-CN" dirty="0"/>
              <a:t>Beam specification</a:t>
            </a:r>
            <a:endParaRPr lang="zh-CN" altLang="en-US" dirty="0"/>
          </a:p>
        </p:txBody>
      </p:sp>
      <p:sp>
        <p:nvSpPr>
          <p:cNvPr id="26" name="文本框 25">
            <a:extLst>
              <a:ext uri="{FF2B5EF4-FFF2-40B4-BE49-F238E27FC236}">
                <a16:creationId xmlns:a16="http://schemas.microsoft.com/office/drawing/2014/main" id="{1499FCC5-C249-40B9-BC99-0E03597CA79F}"/>
              </a:ext>
            </a:extLst>
          </p:cNvPr>
          <p:cNvSpPr txBox="1"/>
          <p:nvPr/>
        </p:nvSpPr>
        <p:spPr>
          <a:xfrm>
            <a:off x="2255979" y="3220926"/>
            <a:ext cx="4632041"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Surface muon beamline for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µSR</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applications</a:t>
            </a:r>
            <a:r>
              <a:rPr lang="en-US" altLang="zh-CN" sz="1600" dirty="0">
                <a:latin typeface="Times New Roman" panose="02020603050405020304" pitchFamily="18" charset="0"/>
                <a:cs typeface="Times New Roman" panose="02020603050405020304" pitchFamily="18" charset="0"/>
              </a:rPr>
              <a:t> </a:t>
            </a:r>
            <a:endParaRPr lang="zh-CN" altLang="en-US" sz="1600" dirty="0">
              <a:latin typeface="Times New Roman" panose="02020603050405020304" pitchFamily="18" charset="0"/>
              <a:cs typeface="Times New Roman" panose="02020603050405020304" pitchFamily="18" charset="0"/>
            </a:endParaRPr>
          </a:p>
        </p:txBody>
      </p:sp>
      <p:grpSp>
        <p:nvGrpSpPr>
          <p:cNvPr id="27" name="Group 36">
            <a:extLst>
              <a:ext uri="{FF2B5EF4-FFF2-40B4-BE49-F238E27FC236}">
                <a16:creationId xmlns:a16="http://schemas.microsoft.com/office/drawing/2014/main" id="{7F1FB900-87D4-411C-B81A-42023E25E42A}"/>
              </a:ext>
            </a:extLst>
          </p:cNvPr>
          <p:cNvGrpSpPr/>
          <p:nvPr/>
        </p:nvGrpSpPr>
        <p:grpSpPr>
          <a:xfrm>
            <a:off x="1242154" y="1063854"/>
            <a:ext cx="7185144" cy="2192764"/>
            <a:chOff x="368786" y="1123735"/>
            <a:chExt cx="6741440" cy="1790891"/>
          </a:xfrm>
        </p:grpSpPr>
        <p:pic>
          <p:nvPicPr>
            <p:cNvPr id="28" name="Picture 33">
              <a:extLst>
                <a:ext uri="{FF2B5EF4-FFF2-40B4-BE49-F238E27FC236}">
                  <a16:creationId xmlns:a16="http://schemas.microsoft.com/office/drawing/2014/main" id="{A6AF47C0-C578-4866-AB12-EE38F55B44FE}"/>
                </a:ext>
              </a:extLst>
            </p:cNvPr>
            <p:cNvPicPr>
              <a:picLocks noChangeAspect="1"/>
            </p:cNvPicPr>
            <p:nvPr/>
          </p:nvPicPr>
          <p:blipFill>
            <a:blip r:embed="rId3"/>
            <a:stretch>
              <a:fillRect/>
            </a:stretch>
          </p:blipFill>
          <p:spPr>
            <a:xfrm>
              <a:off x="368786" y="1335529"/>
              <a:ext cx="6142025" cy="1477328"/>
            </a:xfrm>
            <a:prstGeom prst="rect">
              <a:avLst/>
            </a:prstGeom>
          </p:spPr>
        </p:pic>
        <p:grpSp>
          <p:nvGrpSpPr>
            <p:cNvPr id="29" name="Group 35">
              <a:extLst>
                <a:ext uri="{FF2B5EF4-FFF2-40B4-BE49-F238E27FC236}">
                  <a16:creationId xmlns:a16="http://schemas.microsoft.com/office/drawing/2014/main" id="{88E696CD-A18F-40A9-8365-EABBBEEE5904}"/>
                </a:ext>
              </a:extLst>
            </p:cNvPr>
            <p:cNvGrpSpPr/>
            <p:nvPr/>
          </p:nvGrpSpPr>
          <p:grpSpPr>
            <a:xfrm>
              <a:off x="403027" y="1123735"/>
              <a:ext cx="6707199" cy="1790891"/>
              <a:chOff x="393193" y="1102200"/>
              <a:chExt cx="6909482" cy="1730069"/>
            </a:xfrm>
          </p:grpSpPr>
          <p:grpSp>
            <p:nvGrpSpPr>
              <p:cNvPr id="30" name="组合 2">
                <a:extLst>
                  <a:ext uri="{FF2B5EF4-FFF2-40B4-BE49-F238E27FC236}">
                    <a16:creationId xmlns:a16="http://schemas.microsoft.com/office/drawing/2014/main" id="{355331E9-B2D9-4EE7-B86C-9A441AF7F5F7}"/>
                  </a:ext>
                </a:extLst>
              </p:cNvPr>
              <p:cNvGrpSpPr/>
              <p:nvPr/>
            </p:nvGrpSpPr>
            <p:grpSpPr>
              <a:xfrm>
                <a:off x="393193" y="1102200"/>
                <a:ext cx="6909482" cy="1730069"/>
                <a:chOff x="2891280" y="1641078"/>
                <a:chExt cx="6389341" cy="1578575"/>
              </a:xfrm>
            </p:grpSpPr>
            <p:grpSp>
              <p:nvGrpSpPr>
                <p:cNvPr id="36" name="组合 17">
                  <a:extLst>
                    <a:ext uri="{FF2B5EF4-FFF2-40B4-BE49-F238E27FC236}">
                      <a16:creationId xmlns:a16="http://schemas.microsoft.com/office/drawing/2014/main" id="{001BBB5C-CE0E-4725-A12C-450D38A0D84A}"/>
                    </a:ext>
                  </a:extLst>
                </p:cNvPr>
                <p:cNvGrpSpPr/>
                <p:nvPr/>
              </p:nvGrpSpPr>
              <p:grpSpPr>
                <a:xfrm>
                  <a:off x="2891280" y="2093281"/>
                  <a:ext cx="5902787" cy="1126372"/>
                  <a:chOff x="3684666" y="1992471"/>
                  <a:chExt cx="5902787" cy="1126372"/>
                </a:xfrm>
              </p:grpSpPr>
              <p:sp>
                <p:nvSpPr>
                  <p:cNvPr id="38" name="文本框 6">
                    <a:extLst>
                      <a:ext uri="{FF2B5EF4-FFF2-40B4-BE49-F238E27FC236}">
                        <a16:creationId xmlns:a16="http://schemas.microsoft.com/office/drawing/2014/main" id="{09EB51CE-B677-4A88-B67E-7615579F7F63}"/>
                      </a:ext>
                    </a:extLst>
                  </p:cNvPr>
                  <p:cNvSpPr txBox="1"/>
                  <p:nvPr/>
                </p:nvSpPr>
                <p:spPr>
                  <a:xfrm rot="21127935">
                    <a:off x="3684666" y="2596441"/>
                    <a:ext cx="669781" cy="21282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MSX</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7">
                    <a:extLst>
                      <a:ext uri="{FF2B5EF4-FFF2-40B4-BE49-F238E27FC236}">
                        <a16:creationId xmlns:a16="http://schemas.microsoft.com/office/drawing/2014/main" id="{D3D3F0D5-9B6B-43D6-AF3B-F8F9D618B9BB}"/>
                      </a:ext>
                    </a:extLst>
                  </p:cNvPr>
                  <p:cNvSpPr txBox="1"/>
                  <p:nvPr/>
                </p:nvSpPr>
                <p:spPr>
                  <a:xfrm rot="21047088">
                    <a:off x="4406914" y="2906016"/>
                    <a:ext cx="669781" cy="21282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MBA</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文本框 8">
                    <a:extLst>
                      <a:ext uri="{FF2B5EF4-FFF2-40B4-BE49-F238E27FC236}">
                        <a16:creationId xmlns:a16="http://schemas.microsoft.com/office/drawing/2014/main" id="{F409CB43-2E2C-4344-8EEA-0D92480D929C}"/>
                      </a:ext>
                    </a:extLst>
                  </p:cNvPr>
                  <p:cNvSpPr txBox="1"/>
                  <p:nvPr/>
                </p:nvSpPr>
                <p:spPr>
                  <a:xfrm rot="19116448">
                    <a:off x="4818501" y="2612640"/>
                    <a:ext cx="669781" cy="21282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MS1</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文本框 9">
                    <a:extLst>
                      <a:ext uri="{FF2B5EF4-FFF2-40B4-BE49-F238E27FC236}">
                        <a16:creationId xmlns:a16="http://schemas.microsoft.com/office/drawing/2014/main" id="{8ABA3D88-5021-46FA-9186-138ABC8AB930}"/>
                      </a:ext>
                    </a:extLst>
                  </p:cNvPr>
                  <p:cNvSpPr txBox="1"/>
                  <p:nvPr/>
                </p:nvSpPr>
                <p:spPr>
                  <a:xfrm rot="20346134">
                    <a:off x="4887103" y="2081251"/>
                    <a:ext cx="669781" cy="21282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MBB</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文本框 10">
                    <a:extLst>
                      <a:ext uri="{FF2B5EF4-FFF2-40B4-BE49-F238E27FC236}">
                        <a16:creationId xmlns:a16="http://schemas.microsoft.com/office/drawing/2014/main" id="{74BF8039-3CBF-47A2-8214-FA5FB963395C}"/>
                      </a:ext>
                    </a:extLst>
                  </p:cNvPr>
                  <p:cNvSpPr txBox="1"/>
                  <p:nvPr/>
                </p:nvSpPr>
                <p:spPr>
                  <a:xfrm>
                    <a:off x="5423986" y="1992471"/>
                    <a:ext cx="669781" cy="21282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MS2</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3" name="文本框 11">
                    <a:extLst>
                      <a:ext uri="{FF2B5EF4-FFF2-40B4-BE49-F238E27FC236}">
                        <a16:creationId xmlns:a16="http://schemas.microsoft.com/office/drawing/2014/main" id="{57848932-AF90-481B-9307-FADC793BA779}"/>
                      </a:ext>
                    </a:extLst>
                  </p:cNvPr>
                  <p:cNvSpPr txBox="1"/>
                  <p:nvPr/>
                </p:nvSpPr>
                <p:spPr>
                  <a:xfrm>
                    <a:off x="6662894" y="2395078"/>
                    <a:ext cx="669781" cy="21282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MS3</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文本框 12">
                    <a:extLst>
                      <a:ext uri="{FF2B5EF4-FFF2-40B4-BE49-F238E27FC236}">
                        <a16:creationId xmlns:a16="http://schemas.microsoft.com/office/drawing/2014/main" id="{F0349686-7CAD-4907-85ED-EC244F44141B}"/>
                      </a:ext>
                    </a:extLst>
                  </p:cNvPr>
                  <p:cNvSpPr txBox="1"/>
                  <p:nvPr/>
                </p:nvSpPr>
                <p:spPr>
                  <a:xfrm rot="20613314">
                    <a:off x="7715773" y="2290739"/>
                    <a:ext cx="669781" cy="21282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MS4</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文本框 13">
                    <a:extLst>
                      <a:ext uri="{FF2B5EF4-FFF2-40B4-BE49-F238E27FC236}">
                        <a16:creationId xmlns:a16="http://schemas.microsoft.com/office/drawing/2014/main" id="{0EE300C1-837C-4E7B-9965-611C518F1F90}"/>
                      </a:ext>
                    </a:extLst>
                  </p:cNvPr>
                  <p:cNvSpPr txBox="1"/>
                  <p:nvPr/>
                </p:nvSpPr>
                <p:spPr>
                  <a:xfrm rot="20735618">
                    <a:off x="8917672" y="2021742"/>
                    <a:ext cx="669781" cy="21282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MS5</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4">
                    <a:extLst>
                      <a:ext uri="{FF2B5EF4-FFF2-40B4-BE49-F238E27FC236}">
                        <a16:creationId xmlns:a16="http://schemas.microsoft.com/office/drawing/2014/main" id="{22F7ABD8-4C9A-4570-9218-433DE45445FD}"/>
                      </a:ext>
                    </a:extLst>
                  </p:cNvPr>
                  <p:cNvSpPr txBox="1"/>
                  <p:nvPr/>
                </p:nvSpPr>
                <p:spPr>
                  <a:xfrm rot="21137113">
                    <a:off x="7162600" y="2430326"/>
                    <a:ext cx="669781" cy="212827"/>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MBC</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7" name="文本框 21">
                  <a:extLst>
                    <a:ext uri="{FF2B5EF4-FFF2-40B4-BE49-F238E27FC236}">
                      <a16:creationId xmlns:a16="http://schemas.microsoft.com/office/drawing/2014/main" id="{2DB8515B-B3AD-40C9-A961-EBEB8E8A3761}"/>
                    </a:ext>
                  </a:extLst>
                </p:cNvPr>
                <p:cNvSpPr txBox="1"/>
                <p:nvPr/>
              </p:nvSpPr>
              <p:spPr>
                <a:xfrm rot="20700000">
                  <a:off x="8037893" y="1641078"/>
                  <a:ext cx="1242728" cy="221569"/>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µSR</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1" name="文本框 16">
                <a:extLst>
                  <a:ext uri="{FF2B5EF4-FFF2-40B4-BE49-F238E27FC236}">
                    <a16:creationId xmlns:a16="http://schemas.microsoft.com/office/drawing/2014/main" id="{C98DF67C-5E7F-4726-9854-7726A6506511}"/>
                  </a:ext>
                </a:extLst>
              </p:cNvPr>
              <p:cNvSpPr txBox="1"/>
              <p:nvPr/>
            </p:nvSpPr>
            <p:spPr>
              <a:xfrm>
                <a:off x="2913019" y="1593344"/>
                <a:ext cx="871113" cy="233252"/>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Kicker</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20">
                <a:extLst>
                  <a:ext uri="{FF2B5EF4-FFF2-40B4-BE49-F238E27FC236}">
                    <a16:creationId xmlns:a16="http://schemas.microsoft.com/office/drawing/2014/main" id="{911F9594-6E7B-465E-9643-97A2650BDA6D}"/>
                  </a:ext>
                </a:extLst>
              </p:cNvPr>
              <p:cNvSpPr txBox="1"/>
              <p:nvPr/>
            </p:nvSpPr>
            <p:spPr>
              <a:xfrm>
                <a:off x="1028970" y="1858759"/>
                <a:ext cx="669781" cy="233252"/>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COL1</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23">
                <a:extLst>
                  <a:ext uri="{FF2B5EF4-FFF2-40B4-BE49-F238E27FC236}">
                    <a16:creationId xmlns:a16="http://schemas.microsoft.com/office/drawing/2014/main" id="{16D9D038-BDE8-4B56-8147-9A1FEF4BAF8D}"/>
                  </a:ext>
                </a:extLst>
              </p:cNvPr>
              <p:cNvSpPr txBox="1"/>
              <p:nvPr/>
            </p:nvSpPr>
            <p:spPr>
              <a:xfrm>
                <a:off x="2556084" y="2225199"/>
                <a:ext cx="669781" cy="233252"/>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COL2</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24">
                <a:extLst>
                  <a:ext uri="{FF2B5EF4-FFF2-40B4-BE49-F238E27FC236}">
                    <a16:creationId xmlns:a16="http://schemas.microsoft.com/office/drawing/2014/main" id="{2B4C5D61-446F-435A-9D8D-D8E9487361F6}"/>
                  </a:ext>
                </a:extLst>
              </p:cNvPr>
              <p:cNvSpPr txBox="1"/>
              <p:nvPr/>
            </p:nvSpPr>
            <p:spPr>
              <a:xfrm>
                <a:off x="4361337" y="1288940"/>
                <a:ext cx="669781" cy="233252"/>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COL3</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文本框 25">
                <a:extLst>
                  <a:ext uri="{FF2B5EF4-FFF2-40B4-BE49-F238E27FC236}">
                    <a16:creationId xmlns:a16="http://schemas.microsoft.com/office/drawing/2014/main" id="{89667355-3E72-419C-A52D-66FF20F79220}"/>
                  </a:ext>
                </a:extLst>
              </p:cNvPr>
              <p:cNvSpPr txBox="1"/>
              <p:nvPr/>
            </p:nvSpPr>
            <p:spPr>
              <a:xfrm rot="20621550">
                <a:off x="5010242" y="1316572"/>
                <a:ext cx="1138231" cy="242833"/>
              </a:xfrm>
              <a:prstGeom prst="rect">
                <a:avLst/>
              </a:prstGeom>
              <a:noFill/>
            </p:spPr>
            <p:txBody>
              <a:bodyPr wrap="square" rtlCol="0">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Wien Filter</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sp>
        <p:nvSpPr>
          <p:cNvPr id="47" name="文本框 46">
            <a:extLst>
              <a:ext uri="{FF2B5EF4-FFF2-40B4-BE49-F238E27FC236}">
                <a16:creationId xmlns:a16="http://schemas.microsoft.com/office/drawing/2014/main" id="{E55DA002-5067-4332-8061-242648B94086}"/>
              </a:ext>
            </a:extLst>
          </p:cNvPr>
          <p:cNvSpPr txBox="1"/>
          <p:nvPr/>
        </p:nvSpPr>
        <p:spPr>
          <a:xfrm>
            <a:off x="4834726" y="6166289"/>
            <a:ext cx="3204907"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Beam spot @</a:t>
            </a:r>
            <a:r>
              <a:rPr lang="el-GR" altLang="zh-CN" sz="1600" dirty="0">
                <a:latin typeface="Times New Roman" panose="02020603050405020304" pitchFamily="18" charset="0"/>
                <a:cs typeface="Times New Roman" panose="02020603050405020304" pitchFamily="18" charset="0"/>
              </a:rPr>
              <a:t> Φ</a:t>
            </a:r>
            <a:r>
              <a:rPr lang="en-US" altLang="zh-CN" sz="1600" dirty="0">
                <a:latin typeface="Times New Roman" panose="02020603050405020304" pitchFamily="18" charset="0"/>
                <a:cs typeface="Times New Roman" panose="02020603050405020304" pitchFamily="18" charset="0"/>
              </a:rPr>
              <a:t>100</a:t>
            </a:r>
            <a:endParaRPr lang="zh-CN" altLang="en-US" sz="1600" dirty="0">
              <a:latin typeface="Times New Roman" panose="02020603050405020304" pitchFamily="18" charset="0"/>
              <a:cs typeface="Times New Roman" panose="02020603050405020304" pitchFamily="18" charset="0"/>
            </a:endParaRPr>
          </a:p>
        </p:txBody>
      </p:sp>
      <p:sp>
        <p:nvSpPr>
          <p:cNvPr id="49" name="文本框 48">
            <a:extLst>
              <a:ext uri="{FF2B5EF4-FFF2-40B4-BE49-F238E27FC236}">
                <a16:creationId xmlns:a16="http://schemas.microsoft.com/office/drawing/2014/main" id="{FA4B50AA-3751-4D5E-9559-62B3E7D746D2}"/>
              </a:ext>
            </a:extLst>
          </p:cNvPr>
          <p:cNvSpPr txBox="1"/>
          <p:nvPr/>
        </p:nvSpPr>
        <p:spPr>
          <a:xfrm>
            <a:off x="171449" y="3835309"/>
            <a:ext cx="3307477" cy="150810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Key Parameters:</a:t>
            </a:r>
          </a:p>
          <a:p>
            <a:pPr marL="342900" indent="-342900">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Pulsed muon @1 Hz</a:t>
            </a:r>
          </a:p>
          <a:p>
            <a:pPr marL="342900" indent="-342900">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Surface muon @28 MeV/c</a:t>
            </a:r>
          </a:p>
          <a:p>
            <a:pPr marL="342900" indent="-342900">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Intensity @ 10</a:t>
            </a:r>
            <a:r>
              <a:rPr lang="en-US" altLang="zh-CN" baseline="30000" dirty="0">
                <a:latin typeface="Times New Roman" panose="02020603050405020304" pitchFamily="18" charset="0"/>
                <a:cs typeface="Times New Roman" panose="02020603050405020304" pitchFamily="18" charset="0"/>
              </a:rPr>
              <a:t>5</a:t>
            </a:r>
            <a:r>
              <a:rPr lang="en-US" altLang="zh-CN" dirty="0">
                <a:latin typeface="Times New Roman" panose="02020603050405020304" pitchFamily="18" charset="0"/>
                <a:cs typeface="Times New Roman" panose="02020603050405020304" pitchFamily="18" charset="0"/>
              </a:rPr>
              <a:t>-10</a:t>
            </a:r>
            <a:r>
              <a:rPr lang="en-US" altLang="zh-CN" baseline="30000" dirty="0">
                <a:latin typeface="Times New Roman" panose="02020603050405020304" pitchFamily="18" charset="0"/>
                <a:cs typeface="Times New Roman" panose="02020603050405020304" pitchFamily="18" charset="0"/>
              </a:rPr>
              <a:t>7 </a:t>
            </a:r>
            <a:r>
              <a:rPr lang="el-GR" altLang="zh-CN" dirty="0">
                <a:latin typeface="Times New Roman" panose="02020603050405020304" pitchFamily="18" charset="0"/>
                <a:cs typeface="Times New Roman" panose="02020603050405020304" pitchFamily="18" charset="0"/>
              </a:rPr>
              <a:t>μ+</a:t>
            </a:r>
            <a:r>
              <a:rPr lang="en-US" altLang="zh-CN" dirty="0">
                <a:latin typeface="Times New Roman" panose="02020603050405020304" pitchFamily="18" charset="0"/>
                <a:cs typeface="Times New Roman" panose="02020603050405020304" pitchFamily="18" charset="0"/>
              </a:rPr>
              <a:t>/s</a:t>
            </a:r>
            <a:endParaRPr lang="zh-CN" altLang="en-US" baseline="30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Profile @ Φ10-</a:t>
            </a:r>
            <a:r>
              <a:rPr lang="el-GR" altLang="zh-CN" dirty="0">
                <a:latin typeface="Times New Roman" panose="02020603050405020304" pitchFamily="18" charset="0"/>
                <a:cs typeface="Times New Roman" panose="02020603050405020304" pitchFamily="18" charset="0"/>
              </a:rPr>
              <a:t>Φ</a:t>
            </a:r>
            <a:r>
              <a:rPr lang="en-US" altLang="zh-CN" dirty="0">
                <a:latin typeface="Times New Roman" panose="02020603050405020304" pitchFamily="18" charset="0"/>
                <a:cs typeface="Times New Roman" panose="02020603050405020304" pitchFamily="18" charset="0"/>
              </a:rPr>
              <a:t>100 mm</a:t>
            </a:r>
            <a:endParaRPr lang="zh-CN" altLang="en-US" dirty="0">
              <a:latin typeface="Times New Roman" panose="02020603050405020304" pitchFamily="18" charset="0"/>
              <a:cs typeface="Times New Roman" panose="02020603050405020304" pitchFamily="18" charset="0"/>
            </a:endParaRPr>
          </a:p>
        </p:txBody>
      </p:sp>
      <p:sp>
        <p:nvSpPr>
          <p:cNvPr id="50" name="文本框 49">
            <a:extLst>
              <a:ext uri="{FF2B5EF4-FFF2-40B4-BE49-F238E27FC236}">
                <a16:creationId xmlns:a16="http://schemas.microsoft.com/office/drawing/2014/main" id="{F8C15241-9870-4642-B6FE-68232656DF4F}"/>
              </a:ext>
            </a:extLst>
          </p:cNvPr>
          <p:cNvSpPr txBox="1"/>
          <p:nvPr/>
        </p:nvSpPr>
        <p:spPr>
          <a:xfrm>
            <a:off x="171449" y="790356"/>
            <a:ext cx="5083207" cy="400110"/>
          </a:xfrm>
          <a:prstGeom prst="rect">
            <a:avLst/>
          </a:prstGeom>
          <a:noFill/>
        </p:spPr>
        <p:txBody>
          <a:bodyPr wrap="square" rtlCol="0">
            <a:spAutoFit/>
          </a:bodyPr>
          <a:lstStyle/>
          <a:p>
            <a:pPr marL="342900" indent="-342900">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MELODY: </a:t>
            </a:r>
            <a:r>
              <a:rPr lang="en-US" altLang="zh-CN" sz="2000" dirty="0">
                <a:latin typeface="Times New Roman" panose="02020603050405020304" pitchFamily="18" charset="0"/>
                <a:cs typeface="Times New Roman" panose="02020603050405020304" pitchFamily="18" charset="0"/>
              </a:rPr>
              <a:t>The first muon source in China.</a:t>
            </a:r>
            <a:endParaRPr lang="zh-CN" altLang="en-US" sz="2000" dirty="0">
              <a:latin typeface="Times New Roman" panose="02020603050405020304" pitchFamily="18" charset="0"/>
              <a:cs typeface="Times New Roman" panose="02020603050405020304" pitchFamily="18" charset="0"/>
            </a:endParaRPr>
          </a:p>
        </p:txBody>
      </p:sp>
      <p:pic>
        <p:nvPicPr>
          <p:cNvPr id="53" name="图片 52">
            <a:extLst>
              <a:ext uri="{FF2B5EF4-FFF2-40B4-BE49-F238E27FC236}">
                <a16:creationId xmlns:a16="http://schemas.microsoft.com/office/drawing/2014/main" id="{8EF1CDAA-2F0A-4688-B5EF-9A28A34D2EE6}"/>
              </a:ext>
            </a:extLst>
          </p:cNvPr>
          <p:cNvPicPr>
            <a:picLocks noChangeAspect="1"/>
          </p:cNvPicPr>
          <p:nvPr/>
        </p:nvPicPr>
        <p:blipFill rotWithShape="1">
          <a:blip r:embed="rId4"/>
          <a:srcRect t="8482"/>
          <a:stretch/>
        </p:blipFill>
        <p:spPr>
          <a:xfrm>
            <a:off x="4693704" y="3890611"/>
            <a:ext cx="3193805" cy="2354817"/>
          </a:xfrm>
          <a:prstGeom prst="rect">
            <a:avLst/>
          </a:prstGeom>
        </p:spPr>
      </p:pic>
      <p:sp>
        <p:nvSpPr>
          <p:cNvPr id="54" name="矩形 53">
            <a:extLst>
              <a:ext uri="{FF2B5EF4-FFF2-40B4-BE49-F238E27FC236}">
                <a16:creationId xmlns:a16="http://schemas.microsoft.com/office/drawing/2014/main" id="{B63883BC-C54A-4566-B70B-4128A31A89D0}"/>
              </a:ext>
            </a:extLst>
          </p:cNvPr>
          <p:cNvSpPr/>
          <p:nvPr/>
        </p:nvSpPr>
        <p:spPr>
          <a:xfrm>
            <a:off x="171449" y="5451728"/>
            <a:ext cx="3988428" cy="1015663"/>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The major source of contamination is positrons with momentum around 28 MeV/c.</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266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FAA4C7-DFF7-459E-8281-5CBB69162F8A}"/>
              </a:ext>
            </a:extLst>
          </p:cNvPr>
          <p:cNvSpPr>
            <a:spLocks noGrp="1"/>
          </p:cNvSpPr>
          <p:nvPr>
            <p:ph type="title"/>
          </p:nvPr>
        </p:nvSpPr>
        <p:spPr>
          <a:xfrm>
            <a:off x="171450" y="0"/>
            <a:ext cx="5795761" cy="643727"/>
          </a:xfrm>
        </p:spPr>
        <p:txBody>
          <a:bodyPr>
            <a:normAutofit fontScale="90000"/>
          </a:bodyPr>
          <a:lstStyle/>
          <a:p>
            <a:r>
              <a:rPr lang="en-US" altLang="zh-CN" dirty="0"/>
              <a:t>Requirement of BIMD</a:t>
            </a:r>
            <a:endParaRPr lang="zh-CN" altLang="en-US" dirty="0"/>
          </a:p>
        </p:txBody>
      </p:sp>
      <p:sp>
        <p:nvSpPr>
          <p:cNvPr id="4" name="文本框 3">
            <a:extLst>
              <a:ext uri="{FF2B5EF4-FFF2-40B4-BE49-F238E27FC236}">
                <a16:creationId xmlns:a16="http://schemas.microsoft.com/office/drawing/2014/main" id="{713174B0-F7C7-4744-ACCB-8AD69F055725}"/>
              </a:ext>
            </a:extLst>
          </p:cNvPr>
          <p:cNvSpPr txBox="1"/>
          <p:nvPr/>
        </p:nvSpPr>
        <p:spPr>
          <a:xfrm>
            <a:off x="171449" y="790356"/>
            <a:ext cx="8741928" cy="1015663"/>
          </a:xfrm>
          <a:prstGeom prst="rect">
            <a:avLst/>
          </a:prstGeom>
          <a:noFill/>
        </p:spPr>
        <p:txBody>
          <a:bodyPr wrap="square" rtlCol="0">
            <a:spAutoFit/>
          </a:bodyPr>
          <a:lstStyle/>
          <a:p>
            <a:pPr marL="342900" indent="-342900">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BIMD: </a:t>
            </a:r>
            <a:r>
              <a:rPr lang="en-US" altLang="zh-CN" sz="2000" dirty="0">
                <a:latin typeface="Times New Roman" panose="02020603050405020304" pitchFamily="18" charset="0"/>
                <a:cs typeface="Times New Roman" panose="02020603050405020304" pitchFamily="18" charset="0"/>
              </a:rPr>
              <a:t>Beam Intensity Measurement Detector.</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Measure muon beam intensity, and estimate the ratio of background positron.</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Efficiently discriminate muons and background positrons.</a:t>
            </a:r>
          </a:p>
        </p:txBody>
      </p:sp>
      <p:grpSp>
        <p:nvGrpSpPr>
          <p:cNvPr id="70" name="组合 69">
            <a:extLst>
              <a:ext uri="{FF2B5EF4-FFF2-40B4-BE49-F238E27FC236}">
                <a16:creationId xmlns:a16="http://schemas.microsoft.com/office/drawing/2014/main" id="{C55035A2-F763-4EDD-9990-D4E0735F3BA5}"/>
              </a:ext>
            </a:extLst>
          </p:cNvPr>
          <p:cNvGrpSpPr/>
          <p:nvPr/>
        </p:nvGrpSpPr>
        <p:grpSpPr>
          <a:xfrm>
            <a:off x="1434926" y="2080046"/>
            <a:ext cx="6274146" cy="2358910"/>
            <a:chOff x="1932687" y="1219986"/>
            <a:chExt cx="7429823" cy="2850876"/>
          </a:xfrm>
        </p:grpSpPr>
        <p:grpSp>
          <p:nvGrpSpPr>
            <p:cNvPr id="71" name="组合 70">
              <a:extLst>
                <a:ext uri="{FF2B5EF4-FFF2-40B4-BE49-F238E27FC236}">
                  <a16:creationId xmlns:a16="http://schemas.microsoft.com/office/drawing/2014/main" id="{ACF238BB-7621-4F11-A05B-29DCCEF86ED8}"/>
                </a:ext>
              </a:extLst>
            </p:cNvPr>
            <p:cNvGrpSpPr/>
            <p:nvPr/>
          </p:nvGrpSpPr>
          <p:grpSpPr>
            <a:xfrm>
              <a:off x="1932687" y="1219986"/>
              <a:ext cx="7429823" cy="2757862"/>
              <a:chOff x="1422028" y="903844"/>
              <a:chExt cx="7470642" cy="2858364"/>
            </a:xfrm>
          </p:grpSpPr>
          <p:grpSp>
            <p:nvGrpSpPr>
              <p:cNvPr id="76" name="组合 75">
                <a:extLst>
                  <a:ext uri="{FF2B5EF4-FFF2-40B4-BE49-F238E27FC236}">
                    <a16:creationId xmlns:a16="http://schemas.microsoft.com/office/drawing/2014/main" id="{F8056872-57BB-4E5A-91DF-5ABBC28BFE7F}"/>
                  </a:ext>
                </a:extLst>
              </p:cNvPr>
              <p:cNvGrpSpPr/>
              <p:nvPr/>
            </p:nvGrpSpPr>
            <p:grpSpPr>
              <a:xfrm>
                <a:off x="1422028" y="903844"/>
                <a:ext cx="7470642" cy="2858364"/>
                <a:chOff x="1216540" y="546766"/>
                <a:chExt cx="8928247" cy="3416061"/>
              </a:xfrm>
            </p:grpSpPr>
            <p:sp>
              <p:nvSpPr>
                <p:cNvPr id="79" name="矩形 78">
                  <a:extLst>
                    <a:ext uri="{FF2B5EF4-FFF2-40B4-BE49-F238E27FC236}">
                      <a16:creationId xmlns:a16="http://schemas.microsoft.com/office/drawing/2014/main" id="{03692669-E719-4494-8289-12A9F00F66BE}"/>
                    </a:ext>
                  </a:extLst>
                </p:cNvPr>
                <p:cNvSpPr/>
                <p:nvPr/>
              </p:nvSpPr>
              <p:spPr>
                <a:xfrm>
                  <a:off x="3912188" y="546766"/>
                  <a:ext cx="6232599" cy="3416061"/>
                </a:xfrm>
                <a:prstGeom prst="rect">
                  <a:avLst/>
                </a:prstGeom>
                <a:solidFill>
                  <a:srgbClr val="FFC000">
                    <a:alpha val="10196"/>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0" name="文本框 79">
                  <a:extLst>
                    <a:ext uri="{FF2B5EF4-FFF2-40B4-BE49-F238E27FC236}">
                      <a16:creationId xmlns:a16="http://schemas.microsoft.com/office/drawing/2014/main" id="{89155151-E484-48D5-81D2-60F7838C7DB6}"/>
                    </a:ext>
                  </a:extLst>
                </p:cNvPr>
                <p:cNvSpPr txBox="1"/>
                <p:nvPr/>
              </p:nvSpPr>
              <p:spPr>
                <a:xfrm>
                  <a:off x="6401026" y="588284"/>
                  <a:ext cx="2561411" cy="506813"/>
                </a:xfrm>
                <a:prstGeom prst="rect">
                  <a:avLst/>
                </a:prstGeom>
                <a:noFill/>
              </p:spPr>
              <p:txBody>
                <a:bodyPr wrap="none" rtlCol="0">
                  <a:spAutoFit/>
                </a:bodyPr>
                <a:lstStyle/>
                <a:p>
                  <a:r>
                    <a:rPr lang="en-US" altLang="zh-CN" sz="1600" b="1" dirty="0">
                      <a:latin typeface="Times New Roman" panose="02020603050405020304" pitchFamily="18" charset="0"/>
                      <a:ea typeface="微软雅黑 Light" panose="020B0502040204020203" pitchFamily="34" charset="-122"/>
                      <a:cs typeface="Times New Roman" panose="02020603050405020304" pitchFamily="18" charset="0"/>
                    </a:rPr>
                    <a:t>µSR Spectrometer</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81" name="组合 80">
                  <a:extLst>
                    <a:ext uri="{FF2B5EF4-FFF2-40B4-BE49-F238E27FC236}">
                      <a16:creationId xmlns:a16="http://schemas.microsoft.com/office/drawing/2014/main" id="{E694344C-FA8F-4A7E-A0A8-D51D8AAA9E02}"/>
                    </a:ext>
                  </a:extLst>
                </p:cNvPr>
                <p:cNvGrpSpPr/>
                <p:nvPr/>
              </p:nvGrpSpPr>
              <p:grpSpPr>
                <a:xfrm>
                  <a:off x="1216540" y="933225"/>
                  <a:ext cx="8338000" cy="3023397"/>
                  <a:chOff x="391494" y="1593565"/>
                  <a:chExt cx="8338000" cy="3023397"/>
                </a:xfrm>
              </p:grpSpPr>
              <p:sp>
                <p:nvSpPr>
                  <p:cNvPr id="82" name="梯形 81">
                    <a:extLst>
                      <a:ext uri="{FF2B5EF4-FFF2-40B4-BE49-F238E27FC236}">
                        <a16:creationId xmlns:a16="http://schemas.microsoft.com/office/drawing/2014/main" id="{87660F76-0A9F-47E0-A5D0-90DBFAE9B93D}"/>
                      </a:ext>
                    </a:extLst>
                  </p:cNvPr>
                  <p:cNvSpPr/>
                  <p:nvPr/>
                </p:nvSpPr>
                <p:spPr>
                  <a:xfrm rot="5400000">
                    <a:off x="3424687" y="2053089"/>
                    <a:ext cx="983412" cy="2070339"/>
                  </a:xfrm>
                  <a:prstGeom prst="trapezoid">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3" name="矩形 82">
                    <a:extLst>
                      <a:ext uri="{FF2B5EF4-FFF2-40B4-BE49-F238E27FC236}">
                        <a16:creationId xmlns:a16="http://schemas.microsoft.com/office/drawing/2014/main" id="{08C3F48D-175D-4799-A390-5D44011487D6}"/>
                      </a:ext>
                    </a:extLst>
                  </p:cNvPr>
                  <p:cNvSpPr/>
                  <p:nvPr/>
                </p:nvSpPr>
                <p:spPr>
                  <a:xfrm>
                    <a:off x="2820838" y="2501660"/>
                    <a:ext cx="60385" cy="11559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4" name="矩形 83">
                    <a:extLst>
                      <a:ext uri="{FF2B5EF4-FFF2-40B4-BE49-F238E27FC236}">
                        <a16:creationId xmlns:a16="http://schemas.microsoft.com/office/drawing/2014/main" id="{A31F7389-32D5-41D0-A239-6CD1DCE55606}"/>
                      </a:ext>
                    </a:extLst>
                  </p:cNvPr>
                  <p:cNvSpPr/>
                  <p:nvPr/>
                </p:nvSpPr>
                <p:spPr>
                  <a:xfrm>
                    <a:off x="2760453" y="2501660"/>
                    <a:ext cx="60385" cy="11559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5" name="矩形 84">
                    <a:extLst>
                      <a:ext uri="{FF2B5EF4-FFF2-40B4-BE49-F238E27FC236}">
                        <a16:creationId xmlns:a16="http://schemas.microsoft.com/office/drawing/2014/main" id="{FAE01A42-6901-495D-984C-096FF280C9B4}"/>
                      </a:ext>
                    </a:extLst>
                  </p:cNvPr>
                  <p:cNvSpPr/>
                  <p:nvPr/>
                </p:nvSpPr>
                <p:spPr>
                  <a:xfrm>
                    <a:off x="840213" y="2601728"/>
                    <a:ext cx="1920240" cy="9730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Tube</a:t>
                    </a:r>
                    <a:endParaRPr lang="zh-CN" altLang="en-US"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6" name="矩形 85">
                    <a:extLst>
                      <a:ext uri="{FF2B5EF4-FFF2-40B4-BE49-F238E27FC236}">
                        <a16:creationId xmlns:a16="http://schemas.microsoft.com/office/drawing/2014/main" id="{5CD6CEAF-6109-4280-92DF-EC2FEF26E8CD}"/>
                      </a:ext>
                    </a:extLst>
                  </p:cNvPr>
                  <p:cNvSpPr/>
                  <p:nvPr/>
                </p:nvSpPr>
                <p:spPr>
                  <a:xfrm>
                    <a:off x="5065777" y="2850514"/>
                    <a:ext cx="3566159" cy="4779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7" name="矩形 86">
                    <a:extLst>
                      <a:ext uri="{FF2B5EF4-FFF2-40B4-BE49-F238E27FC236}">
                        <a16:creationId xmlns:a16="http://schemas.microsoft.com/office/drawing/2014/main" id="{C5569291-E895-413D-BB90-50DCEDD47C70}"/>
                      </a:ext>
                    </a:extLst>
                  </p:cNvPr>
                  <p:cNvSpPr/>
                  <p:nvPr/>
                </p:nvSpPr>
                <p:spPr>
                  <a:xfrm>
                    <a:off x="4951563" y="2752344"/>
                    <a:ext cx="45719" cy="67665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矩形 87">
                    <a:extLst>
                      <a:ext uri="{FF2B5EF4-FFF2-40B4-BE49-F238E27FC236}">
                        <a16:creationId xmlns:a16="http://schemas.microsoft.com/office/drawing/2014/main" id="{AB53193C-E515-41C8-98FD-F22ED8661ABE}"/>
                      </a:ext>
                    </a:extLst>
                  </p:cNvPr>
                  <p:cNvSpPr/>
                  <p:nvPr/>
                </p:nvSpPr>
                <p:spPr>
                  <a:xfrm>
                    <a:off x="5008670" y="2752344"/>
                    <a:ext cx="45719" cy="67665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9" name="矩形 88">
                    <a:extLst>
                      <a:ext uri="{FF2B5EF4-FFF2-40B4-BE49-F238E27FC236}">
                        <a16:creationId xmlns:a16="http://schemas.microsoft.com/office/drawing/2014/main" id="{8DE131E9-4269-4FE8-8B2A-AA595FA4F420}"/>
                      </a:ext>
                    </a:extLst>
                  </p:cNvPr>
                  <p:cNvSpPr/>
                  <p:nvPr/>
                </p:nvSpPr>
                <p:spPr>
                  <a:xfrm>
                    <a:off x="6464807" y="1827335"/>
                    <a:ext cx="557095" cy="25218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0" name="矩形 89">
                    <a:extLst>
                      <a:ext uri="{FF2B5EF4-FFF2-40B4-BE49-F238E27FC236}">
                        <a16:creationId xmlns:a16="http://schemas.microsoft.com/office/drawing/2014/main" id="{9CB33E8A-2939-458B-880B-53F32C771942}"/>
                      </a:ext>
                    </a:extLst>
                  </p:cNvPr>
                  <p:cNvSpPr/>
                  <p:nvPr/>
                </p:nvSpPr>
                <p:spPr>
                  <a:xfrm>
                    <a:off x="6336792" y="2752344"/>
                    <a:ext cx="804672" cy="676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1" name="左大括号 90">
                    <a:extLst>
                      <a:ext uri="{FF2B5EF4-FFF2-40B4-BE49-F238E27FC236}">
                        <a16:creationId xmlns:a16="http://schemas.microsoft.com/office/drawing/2014/main" id="{6AF16FBF-B681-4DA7-86C5-B2A8D1F9B193}"/>
                      </a:ext>
                    </a:extLst>
                  </p:cNvPr>
                  <p:cNvSpPr/>
                  <p:nvPr/>
                </p:nvSpPr>
                <p:spPr>
                  <a:xfrm rot="16200000">
                    <a:off x="4581058" y="1858819"/>
                    <a:ext cx="388706" cy="3909146"/>
                  </a:xfrm>
                  <a:prstGeom prst="leftBrac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2" name="文本框 91">
                    <a:extLst>
                      <a:ext uri="{FF2B5EF4-FFF2-40B4-BE49-F238E27FC236}">
                        <a16:creationId xmlns:a16="http://schemas.microsoft.com/office/drawing/2014/main" id="{D4F57C9A-69B6-4314-8815-AD04762CDCC5}"/>
                      </a:ext>
                    </a:extLst>
                  </p:cNvPr>
                  <p:cNvSpPr txBox="1"/>
                  <p:nvPr/>
                </p:nvSpPr>
                <p:spPr>
                  <a:xfrm>
                    <a:off x="4457568" y="4107241"/>
                    <a:ext cx="1153795" cy="509721"/>
                  </a:xfrm>
                  <a:prstGeom prst="rect">
                    <a:avLst/>
                  </a:prstGeom>
                  <a:noFill/>
                </p:spPr>
                <p:txBody>
                  <a:bodyPr wrap="none" rtlCol="0">
                    <a:spAutoFit/>
                  </a:bodyPr>
                  <a:lstStyle/>
                  <a:p>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820mm</a:t>
                    </a:r>
                  </a:p>
                </p:txBody>
              </p:sp>
              <p:grpSp>
                <p:nvGrpSpPr>
                  <p:cNvPr id="93" name="组合 92">
                    <a:extLst>
                      <a:ext uri="{FF2B5EF4-FFF2-40B4-BE49-F238E27FC236}">
                        <a16:creationId xmlns:a16="http://schemas.microsoft.com/office/drawing/2014/main" id="{5AD0BB87-DBB5-4993-9C87-9ED6E9FC4713}"/>
                      </a:ext>
                    </a:extLst>
                  </p:cNvPr>
                  <p:cNvGrpSpPr/>
                  <p:nvPr/>
                </p:nvGrpSpPr>
                <p:grpSpPr>
                  <a:xfrm>
                    <a:off x="640433" y="2012931"/>
                    <a:ext cx="247521" cy="1561857"/>
                    <a:chOff x="4861343" y="2066269"/>
                    <a:chExt cx="301407" cy="1371084"/>
                  </a:xfrm>
                </p:grpSpPr>
                <p:sp>
                  <p:nvSpPr>
                    <p:cNvPr id="98" name="圆角矩形 38">
                      <a:extLst>
                        <a:ext uri="{FF2B5EF4-FFF2-40B4-BE49-F238E27FC236}">
                          <a16:creationId xmlns:a16="http://schemas.microsoft.com/office/drawing/2014/main" id="{D75ED582-5833-4268-99B5-F189E1BE8667}"/>
                        </a:ext>
                      </a:extLst>
                    </p:cNvPr>
                    <p:cNvSpPr/>
                    <p:nvPr/>
                  </p:nvSpPr>
                  <p:spPr>
                    <a:xfrm>
                      <a:off x="4937859" y="2294869"/>
                      <a:ext cx="154413" cy="114248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9" name="圆角矩形 39">
                      <a:extLst>
                        <a:ext uri="{FF2B5EF4-FFF2-40B4-BE49-F238E27FC236}">
                          <a16:creationId xmlns:a16="http://schemas.microsoft.com/office/drawing/2014/main" id="{FFE31BF2-D946-413E-A648-B48512ABF781}"/>
                        </a:ext>
                      </a:extLst>
                    </p:cNvPr>
                    <p:cNvSpPr/>
                    <p:nvPr/>
                  </p:nvSpPr>
                  <p:spPr>
                    <a:xfrm>
                      <a:off x="4861343" y="2066269"/>
                      <a:ext cx="301407" cy="2286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94" name="文本框 93">
                    <a:extLst>
                      <a:ext uri="{FF2B5EF4-FFF2-40B4-BE49-F238E27FC236}">
                        <a16:creationId xmlns:a16="http://schemas.microsoft.com/office/drawing/2014/main" id="{3E8958BC-255F-4ABA-BD0C-87184482B404}"/>
                      </a:ext>
                    </a:extLst>
                  </p:cNvPr>
                  <p:cNvSpPr txBox="1"/>
                  <p:nvPr/>
                </p:nvSpPr>
                <p:spPr>
                  <a:xfrm>
                    <a:off x="3691709" y="2248750"/>
                    <a:ext cx="1320354" cy="509721"/>
                  </a:xfrm>
                  <a:prstGeom prst="rect">
                    <a:avLst/>
                  </a:prstGeom>
                  <a:noFill/>
                </p:spPr>
                <p:txBody>
                  <a:bodyPr wrap="none" rtlCol="0">
                    <a:spAutoFit/>
                  </a:bodyPr>
                  <a:lstStyle/>
                  <a:p>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Flange B</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5" name="文本框 94">
                    <a:extLst>
                      <a:ext uri="{FF2B5EF4-FFF2-40B4-BE49-F238E27FC236}">
                        <a16:creationId xmlns:a16="http://schemas.microsoft.com/office/drawing/2014/main" id="{C8F81369-A016-421C-AE65-6D9CFD591509}"/>
                      </a:ext>
                    </a:extLst>
                  </p:cNvPr>
                  <p:cNvSpPr txBox="1"/>
                  <p:nvPr/>
                </p:nvSpPr>
                <p:spPr>
                  <a:xfrm>
                    <a:off x="391494" y="1593565"/>
                    <a:ext cx="935754" cy="509721"/>
                  </a:xfrm>
                  <a:prstGeom prst="rect">
                    <a:avLst/>
                  </a:prstGeom>
                  <a:noFill/>
                </p:spPr>
                <p:txBody>
                  <a:bodyPr wrap="none" rtlCol="0">
                    <a:spAutoFit/>
                  </a:bodyPr>
                  <a:lstStyle/>
                  <a:p>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Valve</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6" name="矩形 95">
                    <a:extLst>
                      <a:ext uri="{FF2B5EF4-FFF2-40B4-BE49-F238E27FC236}">
                        <a16:creationId xmlns:a16="http://schemas.microsoft.com/office/drawing/2014/main" id="{F448BB63-9C12-4AFF-B3C7-EF1BCA3A3E9E}"/>
                      </a:ext>
                    </a:extLst>
                  </p:cNvPr>
                  <p:cNvSpPr/>
                  <p:nvPr/>
                </p:nvSpPr>
                <p:spPr>
                  <a:xfrm>
                    <a:off x="8635812" y="2758470"/>
                    <a:ext cx="45719" cy="67665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7" name="矩形 96">
                    <a:extLst>
                      <a:ext uri="{FF2B5EF4-FFF2-40B4-BE49-F238E27FC236}">
                        <a16:creationId xmlns:a16="http://schemas.microsoft.com/office/drawing/2014/main" id="{D0257B46-B51B-4520-9395-6708B842343E}"/>
                      </a:ext>
                    </a:extLst>
                  </p:cNvPr>
                  <p:cNvSpPr/>
                  <p:nvPr/>
                </p:nvSpPr>
                <p:spPr>
                  <a:xfrm>
                    <a:off x="8683775" y="2758470"/>
                    <a:ext cx="45719" cy="67665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sp>
            <p:nvSpPr>
              <p:cNvPr id="77" name="矩形 76">
                <a:extLst>
                  <a:ext uri="{FF2B5EF4-FFF2-40B4-BE49-F238E27FC236}">
                    <a16:creationId xmlns:a16="http://schemas.microsoft.com/office/drawing/2014/main" id="{A17008CE-3248-4ABF-A067-A02AB6C8FB05}"/>
                  </a:ext>
                </a:extLst>
              </p:cNvPr>
              <p:cNvSpPr/>
              <p:nvPr/>
            </p:nvSpPr>
            <p:spPr>
              <a:xfrm>
                <a:off x="5312917" y="1844433"/>
                <a:ext cx="144435" cy="12201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8" name="文本框 77">
                <a:extLst>
                  <a:ext uri="{FF2B5EF4-FFF2-40B4-BE49-F238E27FC236}">
                    <a16:creationId xmlns:a16="http://schemas.microsoft.com/office/drawing/2014/main" id="{86FEE1D3-EA07-4230-9B40-8A7BBBBF3445}"/>
                  </a:ext>
                </a:extLst>
              </p:cNvPr>
              <p:cNvSpPr txBox="1"/>
              <p:nvPr/>
            </p:nvSpPr>
            <p:spPr>
              <a:xfrm>
                <a:off x="3586466" y="1007895"/>
                <a:ext cx="2698664" cy="732488"/>
              </a:xfrm>
              <a:prstGeom prst="rect">
                <a:avLst/>
              </a:prstGeom>
              <a:noFill/>
            </p:spPr>
            <p:txBody>
              <a:bodyPr wrap="square" rtlCol="0">
                <a:spAutoFit/>
              </a:bodyPr>
              <a:lstStyle/>
              <a:p>
                <a:pPr algn="ct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Beam Intensity Measurement Detector</a:t>
                </a:r>
              </a:p>
            </p:txBody>
          </p:sp>
        </p:grpSp>
        <p:sp>
          <p:nvSpPr>
            <p:cNvPr id="72" name="文本框 71">
              <a:extLst>
                <a:ext uri="{FF2B5EF4-FFF2-40B4-BE49-F238E27FC236}">
                  <a16:creationId xmlns:a16="http://schemas.microsoft.com/office/drawing/2014/main" id="{04891DB3-E8D7-49DE-9931-3F9968231539}"/>
                </a:ext>
              </a:extLst>
            </p:cNvPr>
            <p:cNvSpPr txBox="1"/>
            <p:nvPr/>
          </p:nvSpPr>
          <p:spPr>
            <a:xfrm>
              <a:off x="8257406" y="2091167"/>
              <a:ext cx="1098759" cy="411509"/>
            </a:xfrm>
            <a:prstGeom prst="rect">
              <a:avLst/>
            </a:prstGeom>
            <a:noFill/>
          </p:spPr>
          <p:txBody>
            <a:bodyPr wrap="none" rtlCol="0">
              <a:spAutoFit/>
            </a:bodyPr>
            <a:lstStyle/>
            <a:p>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Flange C</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3" name="矩形 72">
              <a:extLst>
                <a:ext uri="{FF2B5EF4-FFF2-40B4-BE49-F238E27FC236}">
                  <a16:creationId xmlns:a16="http://schemas.microsoft.com/office/drawing/2014/main" id="{CECE7B6B-6B78-43C3-BCBC-0E1A75C401FA}"/>
                </a:ext>
              </a:extLst>
            </p:cNvPr>
            <p:cNvSpPr/>
            <p:nvPr/>
          </p:nvSpPr>
          <p:spPr>
            <a:xfrm>
              <a:off x="2668627" y="1889238"/>
              <a:ext cx="965518" cy="4085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74" name="矩形 73">
              <a:extLst>
                <a:ext uri="{FF2B5EF4-FFF2-40B4-BE49-F238E27FC236}">
                  <a16:creationId xmlns:a16="http://schemas.microsoft.com/office/drawing/2014/main" id="{99F4238D-F8D4-4B73-A493-6DF96F8A2B01}"/>
                </a:ext>
              </a:extLst>
            </p:cNvPr>
            <p:cNvSpPr/>
            <p:nvPr/>
          </p:nvSpPr>
          <p:spPr>
            <a:xfrm>
              <a:off x="2668627" y="3192333"/>
              <a:ext cx="965518" cy="4085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75" name="文本框 74">
              <a:extLst>
                <a:ext uri="{FF2B5EF4-FFF2-40B4-BE49-F238E27FC236}">
                  <a16:creationId xmlns:a16="http://schemas.microsoft.com/office/drawing/2014/main" id="{AAA091E7-F93E-463D-B8F5-92D49FCB8B96}"/>
                </a:ext>
              </a:extLst>
            </p:cNvPr>
            <p:cNvSpPr txBox="1"/>
            <p:nvPr/>
          </p:nvSpPr>
          <p:spPr>
            <a:xfrm>
              <a:off x="2170618" y="3661700"/>
              <a:ext cx="1881567" cy="409162"/>
            </a:xfrm>
            <a:prstGeom prst="rect">
              <a:avLst/>
            </a:prstGeom>
            <a:noFill/>
          </p:spPr>
          <p:txBody>
            <a:bodyPr wrap="none" rtlCol="0">
              <a:spAutoFit/>
            </a:bodyPr>
            <a:lstStyle/>
            <a:p>
              <a:pPr algn="ctr"/>
              <a:r>
                <a:rPr lang="en-US" altLang="zh-CN" sz="1600" b="1" dirty="0">
                  <a:latin typeface="Times New Roman" panose="02020603050405020304" pitchFamily="18" charset="0"/>
                  <a:ea typeface="微软雅黑 Light" panose="020B0502040204020203" pitchFamily="34" charset="-122"/>
                  <a:cs typeface="Times New Roman" panose="02020603050405020304" pitchFamily="18" charset="0"/>
                </a:rPr>
                <a:t>The last magnet</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0" name="文本框 99">
            <a:extLst>
              <a:ext uri="{FF2B5EF4-FFF2-40B4-BE49-F238E27FC236}">
                <a16:creationId xmlns:a16="http://schemas.microsoft.com/office/drawing/2014/main" id="{04EECA7F-F5CC-4E48-A682-6E57FC3B2ECF}"/>
              </a:ext>
            </a:extLst>
          </p:cNvPr>
          <p:cNvSpPr txBox="1"/>
          <p:nvPr/>
        </p:nvSpPr>
        <p:spPr>
          <a:xfrm>
            <a:off x="2255979" y="4500059"/>
            <a:ext cx="4632041"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Position of the BIMD on MELODY </a:t>
            </a:r>
            <a:endParaRPr lang="zh-CN" altLang="en-US" sz="1600" dirty="0">
              <a:latin typeface="Times New Roman" panose="02020603050405020304" pitchFamily="18" charset="0"/>
              <a:cs typeface="Times New Roman" panose="02020603050405020304" pitchFamily="18" charset="0"/>
            </a:endParaRPr>
          </a:p>
        </p:txBody>
      </p:sp>
      <p:sp>
        <p:nvSpPr>
          <p:cNvPr id="101" name="文本框 100">
            <a:extLst>
              <a:ext uri="{FF2B5EF4-FFF2-40B4-BE49-F238E27FC236}">
                <a16:creationId xmlns:a16="http://schemas.microsoft.com/office/drawing/2014/main" id="{CA63F22E-B46D-4274-B8C6-2338A7937156}"/>
              </a:ext>
            </a:extLst>
          </p:cNvPr>
          <p:cNvSpPr txBox="1"/>
          <p:nvPr/>
        </p:nvSpPr>
        <p:spPr>
          <a:xfrm>
            <a:off x="171449" y="4912344"/>
            <a:ext cx="8565676" cy="1384995"/>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u"/>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BIMD Features</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In general, muons in a pulsed beam exceed the temporal resolution of detector, it is unrealistic to use the counting method to measure the intensity.</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Destructive technique based on energy deposition measurement.</a:t>
            </a:r>
          </a:p>
        </p:txBody>
      </p:sp>
      <p:sp>
        <p:nvSpPr>
          <p:cNvPr id="36" name="文本框 35">
            <a:extLst>
              <a:ext uri="{FF2B5EF4-FFF2-40B4-BE49-F238E27FC236}">
                <a16:creationId xmlns:a16="http://schemas.microsoft.com/office/drawing/2014/main" id="{3B5F0A5D-297E-450F-B0EA-61BABB22E9BD}"/>
              </a:ext>
            </a:extLst>
          </p:cNvPr>
          <p:cNvSpPr txBox="1"/>
          <p:nvPr/>
        </p:nvSpPr>
        <p:spPr>
          <a:xfrm>
            <a:off x="2827047" y="2590674"/>
            <a:ext cx="931537" cy="338554"/>
          </a:xfrm>
          <a:prstGeom prst="rect">
            <a:avLst/>
          </a:prstGeom>
          <a:noFill/>
        </p:spPr>
        <p:txBody>
          <a:bodyPr wrap="none" rtlCol="0">
            <a:spAutoFit/>
          </a:bodyPr>
          <a:lstStyle/>
          <a:p>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Flange A</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384463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684907E-ED55-4C0F-8BC6-2CDECB650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057" y="1585794"/>
            <a:ext cx="6063886" cy="2691945"/>
          </a:xfrm>
          <a:prstGeom prst="rect">
            <a:avLst/>
          </a:prstGeom>
        </p:spPr>
      </p:pic>
      <p:sp>
        <p:nvSpPr>
          <p:cNvPr id="3" name="标题 2">
            <a:extLst>
              <a:ext uri="{FF2B5EF4-FFF2-40B4-BE49-F238E27FC236}">
                <a16:creationId xmlns:a16="http://schemas.microsoft.com/office/drawing/2014/main" id="{DDA754EA-C7C6-43ED-A0AD-6190BF156D09}"/>
              </a:ext>
            </a:extLst>
          </p:cNvPr>
          <p:cNvSpPr>
            <a:spLocks noGrp="1"/>
          </p:cNvSpPr>
          <p:nvPr>
            <p:ph type="title"/>
          </p:nvPr>
        </p:nvSpPr>
        <p:spPr>
          <a:xfrm>
            <a:off x="171449" y="0"/>
            <a:ext cx="5038503" cy="643727"/>
          </a:xfrm>
        </p:spPr>
        <p:txBody>
          <a:bodyPr>
            <a:normAutofit fontScale="90000"/>
          </a:bodyPr>
          <a:lstStyle/>
          <a:p>
            <a:r>
              <a:rPr lang="en-US" altLang="zh-CN" dirty="0"/>
              <a:t>Innovation of BIMD</a:t>
            </a:r>
            <a:endParaRPr lang="zh-CN" altLang="en-US" dirty="0"/>
          </a:p>
        </p:txBody>
      </p:sp>
      <p:sp>
        <p:nvSpPr>
          <p:cNvPr id="14" name="矩形 13">
            <a:extLst>
              <a:ext uri="{FF2B5EF4-FFF2-40B4-BE49-F238E27FC236}">
                <a16:creationId xmlns:a16="http://schemas.microsoft.com/office/drawing/2014/main" id="{14AE3DFC-55B4-460A-BCEA-CCB3B4EC4D9F}"/>
              </a:ext>
            </a:extLst>
          </p:cNvPr>
          <p:cNvSpPr/>
          <p:nvPr/>
        </p:nvSpPr>
        <p:spPr>
          <a:xfrm>
            <a:off x="1540057" y="4271108"/>
            <a:ext cx="6063886" cy="376590"/>
          </a:xfrm>
          <a:prstGeom prst="rect">
            <a:avLst/>
          </a:prstGeom>
        </p:spPr>
        <p:txBody>
          <a:bodyPr wrap="square">
            <a:spAutoFit/>
          </a:bodyPr>
          <a:lstStyle/>
          <a:p>
            <a:pPr algn="ctr"/>
            <a:r>
              <a:rPr lang="en-US" altLang="zh-CN" dirty="0">
                <a:solidFill>
                  <a:srgbClr val="000000"/>
                </a:solidFill>
                <a:latin typeface="Calibri" panose="020F0502020204030204" pitchFamily="34" charset="0"/>
                <a:cs typeface="Calibri" panose="020F0502020204030204" pitchFamily="34" charset="0"/>
              </a:rPr>
              <a:t>Schematic diagram of BIMD</a:t>
            </a:r>
            <a:endParaRPr lang="zh-CN" altLang="en-US" dirty="0">
              <a:latin typeface="Calibri" panose="020F0502020204030204" pitchFamily="34" charset="0"/>
              <a:cs typeface="Calibri" panose="020F0502020204030204" pitchFamily="34" charset="0"/>
            </a:endParaRPr>
          </a:p>
        </p:txBody>
      </p:sp>
      <p:sp>
        <p:nvSpPr>
          <p:cNvPr id="15" name="文本框 14">
            <a:extLst>
              <a:ext uri="{FF2B5EF4-FFF2-40B4-BE49-F238E27FC236}">
                <a16:creationId xmlns:a16="http://schemas.microsoft.com/office/drawing/2014/main" id="{41123703-4092-4E29-A28B-1388D6A13AA0}"/>
              </a:ext>
            </a:extLst>
          </p:cNvPr>
          <p:cNvSpPr txBox="1"/>
          <p:nvPr/>
        </p:nvSpPr>
        <p:spPr>
          <a:xfrm>
            <a:off x="171450" y="860611"/>
            <a:ext cx="9305926" cy="400110"/>
          </a:xfrm>
          <a:prstGeom prst="rect">
            <a:avLst/>
          </a:prstGeom>
          <a:noFill/>
        </p:spPr>
        <p:txBody>
          <a:bodyPr wrap="square" rtlCol="0">
            <a:spAutoFit/>
          </a:bodyPr>
          <a:lstStyle/>
          <a:p>
            <a:pPr marL="342900" indent="-342900">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BIMD Solution: </a:t>
            </a:r>
            <a:r>
              <a:rPr lang="en-US" altLang="zh-CN" sz="2000" dirty="0">
                <a:latin typeface="Times New Roman" panose="02020603050405020304" pitchFamily="18" charset="0"/>
                <a:cs typeface="Times New Roman" panose="02020603050405020304" pitchFamily="18" charset="0"/>
              </a:rPr>
              <a:t>A double-stacked scintillator detector with PMT readout.</a:t>
            </a:r>
          </a:p>
        </p:txBody>
      </p:sp>
      <p:sp>
        <p:nvSpPr>
          <p:cNvPr id="4" name="矩形 3">
            <a:extLst>
              <a:ext uri="{FF2B5EF4-FFF2-40B4-BE49-F238E27FC236}">
                <a16:creationId xmlns:a16="http://schemas.microsoft.com/office/drawing/2014/main" id="{546BF03E-474E-4063-A0A5-93B63E0E92B0}"/>
              </a:ext>
            </a:extLst>
          </p:cNvPr>
          <p:cNvSpPr/>
          <p:nvPr/>
        </p:nvSpPr>
        <p:spPr>
          <a:xfrm>
            <a:off x="171449" y="4744480"/>
            <a:ext cx="8152595" cy="1323439"/>
          </a:xfrm>
          <a:prstGeom prst="rect">
            <a:avLst/>
          </a:prstGeom>
        </p:spPr>
        <p:txBody>
          <a:bodyPr wrap="square">
            <a:spAutoFit/>
          </a:bodyPr>
          <a:lstStyle/>
          <a:p>
            <a:pPr marL="457200" indent="-457200" algn="just">
              <a:buFont typeface="+mj-lt"/>
              <a:buAutoNum type="arabicPeriod"/>
            </a:pPr>
            <a:r>
              <a:rPr lang="en-US" altLang="zh-CN" sz="2000" dirty="0">
                <a:latin typeface="Times New Roman" panose="02020603050405020304" pitchFamily="18" charset="0"/>
                <a:ea typeface="微软雅黑 Light" panose="020B0502040204020203" pitchFamily="34" charset="-122"/>
                <a:cs typeface="Times New Roman" panose="02020603050405020304" pitchFamily="18" charset="0"/>
              </a:rPr>
              <a:t>Muons stop in the Scint1 then decay while positrons pass through Scint1 and Scint2.</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Signal waveform is recorded with the waveform-sampling electronics.</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The intensity of µ+ and 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are reconstructed using the PSD method.</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885946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CFE0D7-67C3-47E7-940A-11E35B3DFECA}"/>
              </a:ext>
            </a:extLst>
          </p:cNvPr>
          <p:cNvSpPr>
            <a:spLocks noGrp="1"/>
          </p:cNvSpPr>
          <p:nvPr>
            <p:ph type="title"/>
          </p:nvPr>
        </p:nvSpPr>
        <p:spPr/>
        <p:txBody>
          <a:bodyPr>
            <a:normAutofit fontScale="90000"/>
          </a:bodyPr>
          <a:lstStyle/>
          <a:p>
            <a:r>
              <a:rPr lang="en-US" altLang="zh-CN" dirty="0"/>
              <a:t>Simulation setup</a:t>
            </a:r>
            <a:endParaRPr lang="zh-CN" altLang="en-US" dirty="0"/>
          </a:p>
        </p:txBody>
      </p:sp>
      <p:grpSp>
        <p:nvGrpSpPr>
          <p:cNvPr id="4" name="组合 3">
            <a:extLst>
              <a:ext uri="{FF2B5EF4-FFF2-40B4-BE49-F238E27FC236}">
                <a16:creationId xmlns:a16="http://schemas.microsoft.com/office/drawing/2014/main" id="{9EEE6980-B375-4930-8E4F-655667F8A2EE}"/>
              </a:ext>
            </a:extLst>
          </p:cNvPr>
          <p:cNvGrpSpPr/>
          <p:nvPr/>
        </p:nvGrpSpPr>
        <p:grpSpPr>
          <a:xfrm>
            <a:off x="4941317" y="1096344"/>
            <a:ext cx="3502084" cy="1959500"/>
            <a:chOff x="15453817" y="10679247"/>
            <a:chExt cx="6426759" cy="3595925"/>
          </a:xfrm>
        </p:grpSpPr>
        <p:pic>
          <p:nvPicPr>
            <p:cNvPr id="5" name="图片 4">
              <a:extLst>
                <a:ext uri="{FF2B5EF4-FFF2-40B4-BE49-F238E27FC236}">
                  <a16:creationId xmlns:a16="http://schemas.microsoft.com/office/drawing/2014/main" id="{EB34082F-CB5B-46AA-BA8E-520268AE1313}"/>
                </a:ext>
              </a:extLst>
            </p:cNvPr>
            <p:cNvPicPr>
              <a:picLocks noChangeAspect="1"/>
            </p:cNvPicPr>
            <p:nvPr/>
          </p:nvPicPr>
          <p:blipFill>
            <a:blip r:embed="rId3"/>
            <a:stretch>
              <a:fillRect/>
            </a:stretch>
          </p:blipFill>
          <p:spPr>
            <a:xfrm>
              <a:off x="15453817" y="10679247"/>
              <a:ext cx="6426759" cy="3595925"/>
            </a:xfrm>
            <a:prstGeom prst="rect">
              <a:avLst/>
            </a:prstGeom>
          </p:spPr>
        </p:pic>
        <p:sp>
          <p:nvSpPr>
            <p:cNvPr id="6" name="文本框 5">
              <a:extLst>
                <a:ext uri="{FF2B5EF4-FFF2-40B4-BE49-F238E27FC236}">
                  <a16:creationId xmlns:a16="http://schemas.microsoft.com/office/drawing/2014/main" id="{AE67045D-4CFB-41D8-90D3-65B246DED572}"/>
                </a:ext>
              </a:extLst>
            </p:cNvPr>
            <p:cNvSpPr txBox="1"/>
            <p:nvPr/>
          </p:nvSpPr>
          <p:spPr>
            <a:xfrm>
              <a:off x="15747933" y="13197999"/>
              <a:ext cx="1786165" cy="559534"/>
            </a:xfrm>
            <a:prstGeom prst="rect">
              <a:avLst/>
            </a:prstGeom>
            <a:noFill/>
          </p:spPr>
          <p:txBody>
            <a:bodyPr wrap="none" rtlCol="0">
              <a:spAutoFit/>
            </a:bodyPr>
            <a:lstStyle/>
            <a:p>
              <a:r>
                <a:rPr lang="en-US" altLang="zh-CN" sz="1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Beam Pipe</a:t>
              </a:r>
              <a:endParaRPr lang="zh-CN" altLang="en-US" sz="1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552D49A1-5ADE-4E76-BAD1-725C2AC5B280}"/>
                </a:ext>
              </a:extLst>
            </p:cNvPr>
            <p:cNvSpPr txBox="1"/>
            <p:nvPr/>
          </p:nvSpPr>
          <p:spPr>
            <a:xfrm>
              <a:off x="18437373" y="11288360"/>
              <a:ext cx="1459981" cy="559534"/>
            </a:xfrm>
            <a:prstGeom prst="rect">
              <a:avLst/>
            </a:prstGeom>
            <a:noFill/>
          </p:spPr>
          <p:txBody>
            <a:bodyPr wrap="none" rtlCol="0">
              <a:spAutoFit/>
            </a:bodyPr>
            <a:lstStyle/>
            <a:p>
              <a:r>
                <a:rPr lang="en-US" altLang="zh-CN" sz="1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Window</a:t>
              </a:r>
              <a:endParaRPr lang="zh-CN" altLang="en-US" sz="1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7D7B4F25-428D-48E2-B508-E40C2EF199C7}"/>
                </a:ext>
              </a:extLst>
            </p:cNvPr>
            <p:cNvSpPr txBox="1"/>
            <p:nvPr/>
          </p:nvSpPr>
          <p:spPr>
            <a:xfrm>
              <a:off x="18878999" y="13405999"/>
              <a:ext cx="1211264" cy="559534"/>
            </a:xfrm>
            <a:prstGeom prst="rect">
              <a:avLst/>
            </a:prstGeom>
            <a:noFill/>
          </p:spPr>
          <p:txBody>
            <a:bodyPr wrap="none" rtlCol="0">
              <a:spAutoFit/>
            </a:bodyPr>
            <a:lstStyle/>
            <a:p>
              <a:r>
                <a:rPr lang="en-US" altLang="zh-CN" sz="16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Scint1</a:t>
              </a:r>
              <a:endParaRPr lang="zh-CN" altLang="en-US" sz="16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2553DFB2-CA95-4DAC-B2B8-75E087DA4032}"/>
                </a:ext>
              </a:extLst>
            </p:cNvPr>
            <p:cNvSpPr txBox="1"/>
            <p:nvPr/>
          </p:nvSpPr>
          <p:spPr>
            <a:xfrm>
              <a:off x="20142485" y="11495819"/>
              <a:ext cx="1211264" cy="559534"/>
            </a:xfrm>
            <a:prstGeom prst="rect">
              <a:avLst/>
            </a:prstGeom>
            <a:noFill/>
          </p:spPr>
          <p:txBody>
            <a:bodyPr wrap="none" rtlCol="0">
              <a:spAutoFit/>
            </a:bodyPr>
            <a:lstStyle/>
            <a:p>
              <a:r>
                <a:rPr lang="en-US" altLang="zh-CN" sz="16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Scint2</a:t>
              </a:r>
              <a:endParaRPr lang="zh-CN" altLang="en-US" sz="16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0" name="图片 9">
            <a:extLst>
              <a:ext uri="{FF2B5EF4-FFF2-40B4-BE49-F238E27FC236}">
                <a16:creationId xmlns:a16="http://schemas.microsoft.com/office/drawing/2014/main" id="{973107E1-BAD9-4CAB-9B1E-A310B0F61CB9}"/>
              </a:ext>
            </a:extLst>
          </p:cNvPr>
          <p:cNvPicPr>
            <a:picLocks noChangeAspect="1"/>
          </p:cNvPicPr>
          <p:nvPr/>
        </p:nvPicPr>
        <p:blipFill rotWithShape="1">
          <a:blip r:embed="rId4">
            <a:extLst>
              <a:ext uri="{28A0092B-C50C-407E-A947-70E740481C1C}">
                <a14:useLocalDpi xmlns:a14="http://schemas.microsoft.com/office/drawing/2010/main" val="0"/>
              </a:ext>
            </a:extLst>
          </a:blip>
          <a:srcRect r="50374"/>
          <a:stretch/>
        </p:blipFill>
        <p:spPr>
          <a:xfrm>
            <a:off x="1248787" y="3802156"/>
            <a:ext cx="3151495" cy="2392584"/>
          </a:xfrm>
          <a:prstGeom prst="rect">
            <a:avLst/>
          </a:prstGeom>
        </p:spPr>
      </p:pic>
      <p:sp>
        <p:nvSpPr>
          <p:cNvPr id="25" name="文本框 24">
            <a:extLst>
              <a:ext uri="{FF2B5EF4-FFF2-40B4-BE49-F238E27FC236}">
                <a16:creationId xmlns:a16="http://schemas.microsoft.com/office/drawing/2014/main" id="{A51B8703-7CA8-4355-90F2-DB39DE4F6FF1}"/>
              </a:ext>
            </a:extLst>
          </p:cNvPr>
          <p:cNvSpPr txBox="1"/>
          <p:nvPr/>
        </p:nvSpPr>
        <p:spPr>
          <a:xfrm>
            <a:off x="5514343" y="3229712"/>
            <a:ext cx="2657475"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Geant4</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model</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248C230B-2C3A-4B61-886A-A1E7E3A3FE4F}"/>
              </a:ext>
            </a:extLst>
          </p:cNvPr>
          <p:cNvSpPr txBox="1"/>
          <p:nvPr/>
        </p:nvSpPr>
        <p:spPr>
          <a:xfrm>
            <a:off x="171450" y="1096344"/>
            <a:ext cx="4636289" cy="2092881"/>
          </a:xfrm>
          <a:prstGeom prst="rect">
            <a:avLst/>
          </a:prstGeom>
          <a:noFill/>
        </p:spPr>
        <p:txBody>
          <a:bodyPr wrap="square" rtlCol="0">
            <a:spAutoFit/>
          </a:bodyPr>
          <a:lstStyle/>
          <a:p>
            <a:pPr marL="342900" indent="-342900" algn="just">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BIMD Response: </a:t>
            </a:r>
            <a:r>
              <a:rPr lang="en-US" altLang="zh-CN" sz="2000" dirty="0">
                <a:latin typeface="Times New Roman" panose="02020603050405020304" pitchFamily="18" charset="0"/>
                <a:cs typeface="Times New Roman" panose="02020603050405020304" pitchFamily="18" charset="0"/>
              </a:rPr>
              <a:t>Studied with Geant4 simulation.</a:t>
            </a:r>
          </a:p>
          <a:p>
            <a:pPr marL="514350" indent="-514350" algn="just">
              <a:buFont typeface="Wingdings" panose="05000000000000000000" pitchFamily="2" charset="2"/>
              <a:buChar char="ü"/>
            </a:pPr>
            <a:r>
              <a:rPr lang="en-US" altLang="zh-CN" dirty="0">
                <a:latin typeface="Times New Roman" panose="02020603050405020304" pitchFamily="18" charset="0"/>
                <a:ea typeface="微软雅黑 Light" panose="020B0502040204020203" pitchFamily="34" charset="-122"/>
                <a:cs typeface="Times New Roman" panose="02020603050405020304" pitchFamily="18" charset="0"/>
              </a:rPr>
              <a:t>Pulse time structure: P</a:t>
            </a:r>
            <a:r>
              <a:rPr lang="en-US" altLang="zh-CN" dirty="0">
                <a:latin typeface="Times New Roman" panose="02020603050405020304" pitchFamily="18" charset="0"/>
                <a:cs typeface="Times New Roman" panose="02020603050405020304" pitchFamily="18" charset="0"/>
              </a:rPr>
              <a:t>arabolic distribution (130 ns width).</a:t>
            </a:r>
          </a:p>
          <a:p>
            <a:pPr marL="514350" indent="-514350" algn="just">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Muon energy and beam profile: calculated using G4beamline simulation.</a:t>
            </a:r>
          </a:p>
          <a:p>
            <a:pPr marL="514350" indent="-514350" algn="just">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Background positrons: 28 MeV/c</a:t>
            </a:r>
          </a:p>
        </p:txBody>
      </p:sp>
      <p:pic>
        <p:nvPicPr>
          <p:cNvPr id="23" name="图片 22">
            <a:extLst>
              <a:ext uri="{FF2B5EF4-FFF2-40B4-BE49-F238E27FC236}">
                <a16:creationId xmlns:a16="http://schemas.microsoft.com/office/drawing/2014/main" id="{09A7D0E1-1377-409B-B561-55D2FCA8D54B}"/>
              </a:ext>
            </a:extLst>
          </p:cNvPr>
          <p:cNvPicPr>
            <a:picLocks noChangeAspect="1"/>
          </p:cNvPicPr>
          <p:nvPr/>
        </p:nvPicPr>
        <p:blipFill rotWithShape="1">
          <a:blip r:embed="rId4">
            <a:extLst>
              <a:ext uri="{28A0092B-C50C-407E-A947-70E740481C1C}">
                <a14:useLocalDpi xmlns:a14="http://schemas.microsoft.com/office/drawing/2010/main" val="0"/>
              </a:ext>
            </a:extLst>
          </a:blip>
          <a:srcRect l="50412"/>
          <a:stretch/>
        </p:blipFill>
        <p:spPr>
          <a:xfrm>
            <a:off x="5113520" y="3802156"/>
            <a:ext cx="3149094" cy="2392584"/>
          </a:xfrm>
          <a:prstGeom prst="rect">
            <a:avLst/>
          </a:prstGeom>
        </p:spPr>
      </p:pic>
      <p:sp>
        <p:nvSpPr>
          <p:cNvPr id="24" name="文本框 23">
            <a:extLst>
              <a:ext uri="{FF2B5EF4-FFF2-40B4-BE49-F238E27FC236}">
                <a16:creationId xmlns:a16="http://schemas.microsoft.com/office/drawing/2014/main" id="{9790C749-99C3-428C-BBAF-3A947F818168}"/>
              </a:ext>
            </a:extLst>
          </p:cNvPr>
          <p:cNvSpPr txBox="1"/>
          <p:nvPr/>
        </p:nvSpPr>
        <p:spPr>
          <a:xfrm>
            <a:off x="1495796" y="6116726"/>
            <a:ext cx="2657475"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Time structure of beam pulse</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文本框 28">
            <a:extLst>
              <a:ext uri="{FF2B5EF4-FFF2-40B4-BE49-F238E27FC236}">
                <a16:creationId xmlns:a16="http://schemas.microsoft.com/office/drawing/2014/main" id="{836298C8-F889-433B-812E-BAD3C6EB470D}"/>
              </a:ext>
            </a:extLst>
          </p:cNvPr>
          <p:cNvSpPr txBox="1"/>
          <p:nvPr/>
        </p:nvSpPr>
        <p:spPr>
          <a:xfrm>
            <a:off x="5359329" y="6116726"/>
            <a:ext cx="2657475"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Energy distribution</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280942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0569D2-2BDA-46F5-A801-15F14A4B136D}"/>
              </a:ext>
            </a:extLst>
          </p:cNvPr>
          <p:cNvSpPr>
            <a:spLocks noGrp="1"/>
          </p:cNvSpPr>
          <p:nvPr>
            <p:ph type="title"/>
          </p:nvPr>
        </p:nvSpPr>
        <p:spPr>
          <a:xfrm>
            <a:off x="171450" y="0"/>
            <a:ext cx="5692730" cy="643727"/>
          </a:xfrm>
        </p:spPr>
        <p:txBody>
          <a:bodyPr>
            <a:normAutofit fontScale="90000"/>
          </a:bodyPr>
          <a:lstStyle/>
          <a:p>
            <a:r>
              <a:rPr lang="en-US" altLang="zh-CN" dirty="0"/>
              <a:t>Total energy deposition</a:t>
            </a:r>
            <a:endParaRPr lang="zh-CN" altLang="en-US" dirty="0"/>
          </a:p>
        </p:txBody>
      </p:sp>
      <p:pic>
        <p:nvPicPr>
          <p:cNvPr id="4" name="图片 3">
            <a:extLst>
              <a:ext uri="{FF2B5EF4-FFF2-40B4-BE49-F238E27FC236}">
                <a16:creationId xmlns:a16="http://schemas.microsoft.com/office/drawing/2014/main" id="{E6A4DFEB-1ECA-45CC-9F10-9356B7EBC573}"/>
              </a:ext>
            </a:extLst>
          </p:cNvPr>
          <p:cNvPicPr>
            <a:picLocks noChangeAspect="1"/>
          </p:cNvPicPr>
          <p:nvPr/>
        </p:nvPicPr>
        <p:blipFill>
          <a:blip r:embed="rId3"/>
          <a:stretch>
            <a:fillRect/>
          </a:stretch>
        </p:blipFill>
        <p:spPr>
          <a:xfrm>
            <a:off x="5276316" y="1031751"/>
            <a:ext cx="3360722" cy="2594725"/>
          </a:xfrm>
          <a:prstGeom prst="rect">
            <a:avLst/>
          </a:prstGeom>
        </p:spPr>
      </p:pic>
      <p:pic>
        <p:nvPicPr>
          <p:cNvPr id="5" name="图片 4">
            <a:extLst>
              <a:ext uri="{FF2B5EF4-FFF2-40B4-BE49-F238E27FC236}">
                <a16:creationId xmlns:a16="http://schemas.microsoft.com/office/drawing/2014/main" id="{E1D567BE-B194-4C5E-985C-3E9E5E6F298D}"/>
              </a:ext>
            </a:extLst>
          </p:cNvPr>
          <p:cNvPicPr>
            <a:picLocks noChangeAspect="1"/>
          </p:cNvPicPr>
          <p:nvPr/>
        </p:nvPicPr>
        <p:blipFill>
          <a:blip r:embed="rId4"/>
          <a:stretch>
            <a:fillRect/>
          </a:stretch>
        </p:blipFill>
        <p:spPr>
          <a:xfrm>
            <a:off x="918558" y="3754281"/>
            <a:ext cx="3395730" cy="2632566"/>
          </a:xfrm>
          <a:prstGeom prst="rect">
            <a:avLst/>
          </a:prstGeom>
        </p:spPr>
      </p:pic>
      <p:pic>
        <p:nvPicPr>
          <p:cNvPr id="6" name="图片 5">
            <a:extLst>
              <a:ext uri="{FF2B5EF4-FFF2-40B4-BE49-F238E27FC236}">
                <a16:creationId xmlns:a16="http://schemas.microsoft.com/office/drawing/2014/main" id="{EC0FFD5C-01FD-45E6-9284-AFDCCF96AB00}"/>
              </a:ext>
            </a:extLst>
          </p:cNvPr>
          <p:cNvPicPr>
            <a:picLocks noChangeAspect="1"/>
          </p:cNvPicPr>
          <p:nvPr/>
        </p:nvPicPr>
        <p:blipFill>
          <a:blip r:embed="rId5"/>
          <a:stretch>
            <a:fillRect/>
          </a:stretch>
        </p:blipFill>
        <p:spPr>
          <a:xfrm>
            <a:off x="5276315" y="3754281"/>
            <a:ext cx="3360723" cy="2632566"/>
          </a:xfrm>
          <a:prstGeom prst="rect">
            <a:avLst/>
          </a:prstGeom>
        </p:spPr>
      </p:pic>
      <p:sp>
        <p:nvSpPr>
          <p:cNvPr id="7" name="矩形 6">
            <a:extLst>
              <a:ext uri="{FF2B5EF4-FFF2-40B4-BE49-F238E27FC236}">
                <a16:creationId xmlns:a16="http://schemas.microsoft.com/office/drawing/2014/main" id="{2FF8EC32-0900-4616-B4B1-7A7E9B008FAB}"/>
              </a:ext>
            </a:extLst>
          </p:cNvPr>
          <p:cNvSpPr/>
          <p:nvPr/>
        </p:nvSpPr>
        <p:spPr>
          <a:xfrm>
            <a:off x="506962" y="1031751"/>
            <a:ext cx="4456055" cy="1631216"/>
          </a:xfrm>
          <a:prstGeom prst="rect">
            <a:avLst/>
          </a:prstGeom>
        </p:spPr>
        <p:txBody>
          <a:bodyPr wrap="square">
            <a:spAutoFit/>
          </a:bodyPr>
          <a:lstStyle/>
          <a:p>
            <a:pPr marL="342900" indent="-342900" algn="just">
              <a:buFont typeface="+mj-lt"/>
              <a:buAutoNum type="arabicPeriod"/>
            </a:pPr>
            <a:r>
              <a:rPr lang="en-US" altLang="zh-CN" sz="2000" dirty="0">
                <a:latin typeface="Times New Roman" panose="02020603050405020304" pitchFamily="18" charset="0"/>
                <a:cs typeface="Times New Roman" panose="02020603050405020304" pitchFamily="18" charset="0"/>
              </a:rPr>
              <a:t>Muons deposit energy in the Scint1: 3.27 MeV/µ+</a:t>
            </a:r>
          </a:p>
          <a:p>
            <a:pPr marL="342900" indent="-342900" algn="just">
              <a:buFont typeface="+mj-lt"/>
              <a:buAutoNum type="arabicPeriod"/>
            </a:pPr>
            <a:r>
              <a:rPr lang="en-US" altLang="zh-CN" sz="2000" dirty="0">
                <a:latin typeface="Times New Roman" panose="02020603050405020304" pitchFamily="18" charset="0"/>
                <a:cs typeface="Times New Roman" panose="02020603050405020304" pitchFamily="18" charset="0"/>
              </a:rPr>
              <a:t>Background positrons deposit energy in Scint1 and Scint2 identically : 0.86 MeV/e+ </a:t>
            </a:r>
          </a:p>
        </p:txBody>
      </p:sp>
      <p:sp>
        <p:nvSpPr>
          <p:cNvPr id="9" name="文本框 8">
            <a:extLst>
              <a:ext uri="{FF2B5EF4-FFF2-40B4-BE49-F238E27FC236}">
                <a16:creationId xmlns:a16="http://schemas.microsoft.com/office/drawing/2014/main" id="{529F62C6-F3BD-4C27-A073-6007E24E255C}"/>
              </a:ext>
            </a:extLst>
          </p:cNvPr>
          <p:cNvSpPr txBox="1"/>
          <p:nvPr/>
        </p:nvSpPr>
        <p:spPr>
          <a:xfrm>
            <a:off x="5815992" y="2159836"/>
            <a:ext cx="1842644" cy="338554"/>
          </a:xfrm>
          <a:prstGeom prst="rect">
            <a:avLst/>
          </a:prstGeom>
          <a:noFill/>
        </p:spPr>
        <p:txBody>
          <a:bodyPr wrap="square" rtlCol="0">
            <a:spAutoFit/>
          </a:bodyPr>
          <a:lstStyle/>
          <a:p>
            <a:pPr algn="ctr"/>
            <a:r>
              <a:rPr lang="en-US" altLang="zh-CN"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µ+ in Scint1</a:t>
            </a:r>
            <a:endParaRPr lang="zh-CN" altLang="en-US"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DB7CCC40-879E-4CA8-9597-7188F7A88BB6}"/>
              </a:ext>
            </a:extLst>
          </p:cNvPr>
          <p:cNvSpPr txBox="1"/>
          <p:nvPr/>
        </p:nvSpPr>
        <p:spPr>
          <a:xfrm>
            <a:off x="1898668" y="4901287"/>
            <a:ext cx="1842644" cy="338554"/>
          </a:xfrm>
          <a:prstGeom prst="rect">
            <a:avLst/>
          </a:prstGeom>
          <a:noFill/>
        </p:spPr>
        <p:txBody>
          <a:bodyPr wrap="square" rtlCol="0">
            <a:spAutoFit/>
          </a:bodyPr>
          <a:lstStyle/>
          <a:p>
            <a:pPr algn="ctr"/>
            <a:r>
              <a:rPr lang="en-US" altLang="zh-CN"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e+ in Scint1</a:t>
            </a:r>
            <a:endParaRPr lang="zh-CN" altLang="en-US"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86698452-4BE6-4E2D-85B7-4A3F948750BA}"/>
              </a:ext>
            </a:extLst>
          </p:cNvPr>
          <p:cNvSpPr txBox="1"/>
          <p:nvPr/>
        </p:nvSpPr>
        <p:spPr>
          <a:xfrm>
            <a:off x="6382798" y="4901287"/>
            <a:ext cx="1842644" cy="338554"/>
          </a:xfrm>
          <a:prstGeom prst="rect">
            <a:avLst/>
          </a:prstGeom>
          <a:noFill/>
        </p:spPr>
        <p:txBody>
          <a:bodyPr wrap="square" rtlCol="0">
            <a:spAutoFit/>
          </a:bodyPr>
          <a:lstStyle/>
          <a:p>
            <a:pPr algn="ctr"/>
            <a:r>
              <a:rPr lang="en-US" altLang="zh-CN"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e+ in Scint2</a:t>
            </a:r>
            <a:endParaRPr lang="zh-CN" altLang="en-US"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6267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108D8B-A3F5-4449-8FDC-D0FB17787AB8}"/>
              </a:ext>
            </a:extLst>
          </p:cNvPr>
          <p:cNvSpPr>
            <a:spLocks noGrp="1"/>
          </p:cNvSpPr>
          <p:nvPr>
            <p:ph type="title"/>
          </p:nvPr>
        </p:nvSpPr>
        <p:spPr>
          <a:xfrm>
            <a:off x="171450" y="0"/>
            <a:ext cx="6147784" cy="643727"/>
          </a:xfrm>
        </p:spPr>
        <p:txBody>
          <a:bodyPr>
            <a:normAutofit fontScale="90000"/>
          </a:bodyPr>
          <a:lstStyle/>
          <a:p>
            <a:r>
              <a:rPr lang="en-US" altLang="zh-CN" dirty="0"/>
              <a:t>Energy deposition vs. time</a:t>
            </a:r>
            <a:endParaRPr lang="zh-CN" altLang="en-US" dirty="0"/>
          </a:p>
        </p:txBody>
      </p:sp>
      <p:sp>
        <p:nvSpPr>
          <p:cNvPr id="11" name="矩形 10">
            <a:extLst>
              <a:ext uri="{FF2B5EF4-FFF2-40B4-BE49-F238E27FC236}">
                <a16:creationId xmlns:a16="http://schemas.microsoft.com/office/drawing/2014/main" id="{C121D053-A4A9-4C52-A464-E61B63297E66}"/>
              </a:ext>
            </a:extLst>
          </p:cNvPr>
          <p:cNvSpPr/>
          <p:nvPr/>
        </p:nvSpPr>
        <p:spPr>
          <a:xfrm>
            <a:off x="171450" y="851763"/>
            <a:ext cx="7921045" cy="400110"/>
          </a:xfrm>
          <a:prstGeom prst="rect">
            <a:avLst/>
          </a:prstGeom>
        </p:spPr>
        <p:txBody>
          <a:bodyPr wrap="square">
            <a:spAutoFit/>
          </a:bodyPr>
          <a:lstStyle/>
          <a:p>
            <a:pPr marL="342900" indent="-342900" algn="just">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Energy deposition dependent on time</a:t>
            </a:r>
            <a:endParaRPr lang="en-US" altLang="zh-CN" sz="2000"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B4445B6E-15CD-42A5-AC61-CC00DF649F8F}"/>
              </a:ext>
            </a:extLst>
          </p:cNvPr>
          <p:cNvSpPr/>
          <p:nvPr/>
        </p:nvSpPr>
        <p:spPr>
          <a:xfrm>
            <a:off x="176642" y="5084512"/>
            <a:ext cx="8380122" cy="1015663"/>
          </a:xfrm>
          <a:prstGeom prst="rect">
            <a:avLst/>
          </a:prstGeom>
        </p:spPr>
        <p:txBody>
          <a:bodyPr wrap="square">
            <a:spAutoFit/>
          </a:bodyPr>
          <a:lstStyle/>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The peak structure is similar to the time structure of the beam pulse, which is mainly caused by the surface muons and background positrons. </a:t>
            </a:r>
          </a:p>
          <a:p>
            <a:pPr marL="457200" indent="-457200" algn="just">
              <a:buFont typeface="+mj-lt"/>
              <a:buAutoNum type="arabicPeriod"/>
            </a:pPr>
            <a:r>
              <a:rPr lang="en-US" altLang="zh-CN" sz="2000" dirty="0">
                <a:latin typeface="Times New Roman" panose="02020603050405020304" pitchFamily="18" charset="0"/>
                <a:cs typeface="Times New Roman" panose="02020603050405020304" pitchFamily="18" charset="0"/>
              </a:rPr>
              <a:t>The long tails are caused by the positrons from muon decay. </a:t>
            </a:r>
            <a:endParaRPr lang="zh-CN" altLang="en-US" sz="2000" dirty="0">
              <a:latin typeface="Times New Roman" panose="02020603050405020304" pitchFamily="18" charset="0"/>
              <a:cs typeface="Times New Roman" panose="02020603050405020304" pitchFamily="18" charset="0"/>
            </a:endParaRPr>
          </a:p>
        </p:txBody>
      </p:sp>
      <p:grpSp>
        <p:nvGrpSpPr>
          <p:cNvPr id="28" name="组合 27">
            <a:extLst>
              <a:ext uri="{FF2B5EF4-FFF2-40B4-BE49-F238E27FC236}">
                <a16:creationId xmlns:a16="http://schemas.microsoft.com/office/drawing/2014/main" id="{5FF15E1C-7875-4C1D-BBCE-1F09EC411C67}"/>
              </a:ext>
            </a:extLst>
          </p:cNvPr>
          <p:cNvGrpSpPr/>
          <p:nvPr/>
        </p:nvGrpSpPr>
        <p:grpSpPr>
          <a:xfrm>
            <a:off x="171450" y="1474231"/>
            <a:ext cx="8804675" cy="3387923"/>
            <a:chOff x="171450" y="1474231"/>
            <a:chExt cx="8804675" cy="3387923"/>
          </a:xfrm>
        </p:grpSpPr>
        <p:grpSp>
          <p:nvGrpSpPr>
            <p:cNvPr id="15" name="组合 14">
              <a:extLst>
                <a:ext uri="{FF2B5EF4-FFF2-40B4-BE49-F238E27FC236}">
                  <a16:creationId xmlns:a16="http://schemas.microsoft.com/office/drawing/2014/main" id="{9932DFA0-053E-4B20-B571-E7F0557042CF}"/>
                </a:ext>
              </a:extLst>
            </p:cNvPr>
            <p:cNvGrpSpPr/>
            <p:nvPr/>
          </p:nvGrpSpPr>
          <p:grpSpPr>
            <a:xfrm>
              <a:off x="171450" y="1474231"/>
              <a:ext cx="8804675" cy="3387923"/>
              <a:chOff x="2025428" y="31627553"/>
              <a:chExt cx="11760284" cy="4525203"/>
            </a:xfrm>
          </p:grpSpPr>
          <p:pic>
            <p:nvPicPr>
              <p:cNvPr id="17" name="图片 16">
                <a:extLst>
                  <a:ext uri="{FF2B5EF4-FFF2-40B4-BE49-F238E27FC236}">
                    <a16:creationId xmlns:a16="http://schemas.microsoft.com/office/drawing/2014/main" id="{7B15EA17-0757-4F0F-AC8F-7E23251C9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428" y="31722028"/>
                <a:ext cx="11760284" cy="4430728"/>
              </a:xfrm>
              <a:prstGeom prst="rect">
                <a:avLst/>
              </a:prstGeom>
            </p:spPr>
          </p:pic>
          <p:sp>
            <p:nvSpPr>
              <p:cNvPr id="18" name="文本框 17">
                <a:extLst>
                  <a:ext uri="{FF2B5EF4-FFF2-40B4-BE49-F238E27FC236}">
                    <a16:creationId xmlns:a16="http://schemas.microsoft.com/office/drawing/2014/main" id="{554E2128-E99F-436C-B9BC-F8A4523B5556}"/>
                  </a:ext>
                </a:extLst>
              </p:cNvPr>
              <p:cNvSpPr txBox="1"/>
              <p:nvPr/>
            </p:nvSpPr>
            <p:spPr>
              <a:xfrm>
                <a:off x="3999253" y="31722027"/>
                <a:ext cx="2378100" cy="493312"/>
              </a:xfrm>
              <a:prstGeom prst="rect">
                <a:avLst/>
              </a:prstGeom>
              <a:noFill/>
            </p:spPr>
            <p:txBody>
              <a:bodyPr wrap="square" rtlCol="0">
                <a:spAutoFit/>
              </a:bodyPr>
              <a:lstStyle/>
              <a:p>
                <a:pPr algn="ct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Scint1</a:t>
                </a:r>
              </a:p>
            </p:txBody>
          </p:sp>
          <p:sp>
            <p:nvSpPr>
              <p:cNvPr id="19" name="文本框 18">
                <a:extLst>
                  <a:ext uri="{FF2B5EF4-FFF2-40B4-BE49-F238E27FC236}">
                    <a16:creationId xmlns:a16="http://schemas.microsoft.com/office/drawing/2014/main" id="{95E9C59D-905C-4D6C-93E2-91FB4509957B}"/>
                  </a:ext>
                </a:extLst>
              </p:cNvPr>
              <p:cNvSpPr txBox="1"/>
              <p:nvPr/>
            </p:nvSpPr>
            <p:spPr>
              <a:xfrm>
                <a:off x="9558044" y="31627553"/>
                <a:ext cx="2378100" cy="493312"/>
              </a:xfrm>
              <a:prstGeom prst="rect">
                <a:avLst/>
              </a:prstGeom>
              <a:noFill/>
            </p:spPr>
            <p:txBody>
              <a:bodyPr wrap="square" rtlCol="0">
                <a:spAutoFit/>
              </a:bodyPr>
              <a:lstStyle/>
              <a:p>
                <a:pPr algn="ct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Scint2</a:t>
                </a:r>
              </a:p>
            </p:txBody>
          </p:sp>
          <p:sp>
            <p:nvSpPr>
              <p:cNvPr id="20" name="文本框 19">
                <a:extLst>
                  <a:ext uri="{FF2B5EF4-FFF2-40B4-BE49-F238E27FC236}">
                    <a16:creationId xmlns:a16="http://schemas.microsoft.com/office/drawing/2014/main" id="{6F05D4CA-BA18-456C-AD11-285DA51F2C0F}"/>
                  </a:ext>
                </a:extLst>
              </p:cNvPr>
              <p:cNvSpPr txBox="1"/>
              <p:nvPr/>
            </p:nvSpPr>
            <p:spPr>
              <a:xfrm>
                <a:off x="3188642" y="34748437"/>
                <a:ext cx="2645955" cy="493312"/>
              </a:xfrm>
              <a:prstGeom prst="rect">
                <a:avLst/>
              </a:prstGeom>
              <a:noFill/>
            </p:spPr>
            <p:txBody>
              <a:bodyPr wrap="square" rtlCol="0">
                <a:spAutoFit/>
              </a:bodyPr>
              <a:lstStyle/>
              <a:p>
                <a:pPr algn="ct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e+ of µ+ decay </a:t>
                </a:r>
                <a:endParaRPr lang="zh-CN" altLang="en-US"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1" name="直接箭头连接符 20">
                <a:extLst>
                  <a:ext uri="{FF2B5EF4-FFF2-40B4-BE49-F238E27FC236}">
                    <a16:creationId xmlns:a16="http://schemas.microsoft.com/office/drawing/2014/main" id="{558DBB23-DF31-4D55-AF92-8410325608C7}"/>
                  </a:ext>
                </a:extLst>
              </p:cNvPr>
              <p:cNvCxnSpPr>
                <a:cxnSpLocks/>
                <a:stCxn id="20" idx="0"/>
              </p:cNvCxnSpPr>
              <p:nvPr/>
            </p:nvCxnSpPr>
            <p:spPr>
              <a:xfrm flipH="1" flipV="1">
                <a:off x="4371154" y="33937392"/>
                <a:ext cx="140466" cy="811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D6264BFC-1BB9-4930-9C1E-7A093B0B667C}"/>
                  </a:ext>
                </a:extLst>
              </p:cNvPr>
              <p:cNvCxnSpPr>
                <a:cxnSpLocks/>
              </p:cNvCxnSpPr>
              <p:nvPr/>
            </p:nvCxnSpPr>
            <p:spPr>
              <a:xfrm flipH="1" flipV="1">
                <a:off x="9894855" y="34120261"/>
                <a:ext cx="271940" cy="6281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80F82584-6EE3-4BB5-8C41-EA8B0646931E}"/>
                  </a:ext>
                </a:extLst>
              </p:cNvPr>
              <p:cNvCxnSpPr>
                <a:cxnSpLocks/>
              </p:cNvCxnSpPr>
              <p:nvPr/>
            </p:nvCxnSpPr>
            <p:spPr>
              <a:xfrm flipH="1" flipV="1">
                <a:off x="3131052" y="32685369"/>
                <a:ext cx="756271" cy="147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0C38B3F5-7F1E-4182-BACA-5B9A64AB9985}"/>
                  </a:ext>
                </a:extLst>
              </p:cNvPr>
              <p:cNvSpPr txBox="1"/>
              <p:nvPr/>
            </p:nvSpPr>
            <p:spPr>
              <a:xfrm>
                <a:off x="3999253" y="32588611"/>
                <a:ext cx="3248726" cy="493312"/>
              </a:xfrm>
              <a:prstGeom prst="rect">
                <a:avLst/>
              </a:prstGeom>
              <a:noFill/>
            </p:spPr>
            <p:txBody>
              <a:bodyPr wrap="square" rtlCol="0">
                <a:spAutoFit/>
              </a:bodyPr>
              <a:lstStyle/>
              <a:p>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µ+ and background e+</a:t>
                </a:r>
                <a:endPar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5" name="直接箭头连接符 24">
                <a:extLst>
                  <a:ext uri="{FF2B5EF4-FFF2-40B4-BE49-F238E27FC236}">
                    <a16:creationId xmlns:a16="http://schemas.microsoft.com/office/drawing/2014/main" id="{C1921973-3DCF-4D35-AFFF-72C18CD194F2}"/>
                  </a:ext>
                </a:extLst>
              </p:cNvPr>
              <p:cNvCxnSpPr>
                <a:cxnSpLocks/>
              </p:cNvCxnSpPr>
              <p:nvPr/>
            </p:nvCxnSpPr>
            <p:spPr>
              <a:xfrm flipH="1" flipV="1">
                <a:off x="8961320" y="32589866"/>
                <a:ext cx="756271" cy="147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8EF05E32-9911-4F3F-9239-BAD9C2268C8D}"/>
                  </a:ext>
                </a:extLst>
              </p:cNvPr>
              <p:cNvSpPr txBox="1"/>
              <p:nvPr/>
            </p:nvSpPr>
            <p:spPr>
              <a:xfrm>
                <a:off x="9717591" y="32588611"/>
                <a:ext cx="3024623" cy="493312"/>
              </a:xfrm>
              <a:prstGeom prst="rect">
                <a:avLst/>
              </a:prstGeom>
              <a:noFill/>
            </p:spPr>
            <p:txBody>
              <a:bodyPr wrap="square" rtlCol="0">
                <a:spAutoFit/>
              </a:bodyPr>
              <a:lstStyle/>
              <a:p>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background e+</a:t>
                </a:r>
                <a:endPar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文本框 26">
              <a:extLst>
                <a:ext uri="{FF2B5EF4-FFF2-40B4-BE49-F238E27FC236}">
                  <a16:creationId xmlns:a16="http://schemas.microsoft.com/office/drawing/2014/main" id="{09BB3938-2651-488B-8E78-3C0AA3A56FE5}"/>
                </a:ext>
              </a:extLst>
            </p:cNvPr>
            <p:cNvSpPr txBox="1"/>
            <p:nvPr/>
          </p:nvSpPr>
          <p:spPr>
            <a:xfrm>
              <a:off x="5174436" y="3815500"/>
              <a:ext cx="1980970" cy="369332"/>
            </a:xfrm>
            <a:prstGeom prst="rect">
              <a:avLst/>
            </a:prstGeom>
            <a:noFill/>
          </p:spPr>
          <p:txBody>
            <a:bodyPr wrap="square" rtlCol="0">
              <a:spAutoFit/>
            </a:bodyPr>
            <a:lstStyle/>
            <a:p>
              <a:pPr algn="ct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e+ of µ+ decay </a:t>
              </a:r>
              <a:endParaRPr lang="zh-CN" altLang="en-US"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52304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8F76E8-4E30-4C45-A826-431B5D4907F4}"/>
              </a:ext>
            </a:extLst>
          </p:cNvPr>
          <p:cNvSpPr>
            <a:spLocks noGrp="1"/>
          </p:cNvSpPr>
          <p:nvPr>
            <p:ph type="title"/>
          </p:nvPr>
        </p:nvSpPr>
        <p:spPr/>
        <p:txBody>
          <a:bodyPr>
            <a:normAutofit fontScale="90000"/>
          </a:bodyPr>
          <a:lstStyle/>
          <a:p>
            <a:r>
              <a:rPr lang="en-US" altLang="zh-CN" dirty="0"/>
              <a:t>Signal processing</a:t>
            </a:r>
            <a:endParaRPr lang="zh-CN" altLang="en-US" dirty="0"/>
          </a:p>
        </p:txBody>
      </p:sp>
      <p:grpSp>
        <p:nvGrpSpPr>
          <p:cNvPr id="20" name="组合 19">
            <a:extLst>
              <a:ext uri="{FF2B5EF4-FFF2-40B4-BE49-F238E27FC236}">
                <a16:creationId xmlns:a16="http://schemas.microsoft.com/office/drawing/2014/main" id="{95398648-28AD-40C5-A227-B9740B209502}"/>
              </a:ext>
            </a:extLst>
          </p:cNvPr>
          <p:cNvGrpSpPr/>
          <p:nvPr/>
        </p:nvGrpSpPr>
        <p:grpSpPr>
          <a:xfrm>
            <a:off x="607149" y="1259958"/>
            <a:ext cx="7929702" cy="1113386"/>
            <a:chOff x="15709943" y="24504558"/>
            <a:chExt cx="13600020" cy="1909538"/>
          </a:xfrm>
        </p:grpSpPr>
        <p:sp>
          <p:nvSpPr>
            <p:cNvPr id="21" name="箭头: 右 20">
              <a:extLst>
                <a:ext uri="{FF2B5EF4-FFF2-40B4-BE49-F238E27FC236}">
                  <a16:creationId xmlns:a16="http://schemas.microsoft.com/office/drawing/2014/main" id="{0B2AF4F8-4BD3-4800-A47E-DAD2D8F09906}"/>
                </a:ext>
              </a:extLst>
            </p:cNvPr>
            <p:cNvSpPr/>
            <p:nvPr/>
          </p:nvSpPr>
          <p:spPr>
            <a:xfrm>
              <a:off x="15709943" y="24561527"/>
              <a:ext cx="2343600" cy="185256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Beam Particle</a:t>
              </a: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矩形 21">
              <a:extLst>
                <a:ext uri="{FF2B5EF4-FFF2-40B4-BE49-F238E27FC236}">
                  <a16:creationId xmlns:a16="http://schemas.microsoft.com/office/drawing/2014/main" id="{A4095110-D541-4914-9A21-93BC53115066}"/>
                </a:ext>
              </a:extLst>
            </p:cNvPr>
            <p:cNvSpPr/>
            <p:nvPr/>
          </p:nvSpPr>
          <p:spPr>
            <a:xfrm>
              <a:off x="18054128" y="24614561"/>
              <a:ext cx="2471143" cy="166614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Energy deposition in scintillator</a:t>
              </a: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a:extLst>
                <a:ext uri="{FF2B5EF4-FFF2-40B4-BE49-F238E27FC236}">
                  <a16:creationId xmlns:a16="http://schemas.microsoft.com/office/drawing/2014/main" id="{8FE9C893-E605-497F-982D-62B3268CB9FD}"/>
                </a:ext>
              </a:extLst>
            </p:cNvPr>
            <p:cNvSpPr/>
            <p:nvPr/>
          </p:nvSpPr>
          <p:spPr>
            <a:xfrm>
              <a:off x="22894482" y="24614561"/>
              <a:ext cx="1869260" cy="166614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Electron</a:t>
              </a:r>
            </a:p>
          </p:txBody>
        </p:sp>
        <p:sp>
          <p:nvSpPr>
            <p:cNvPr id="24" name="矩形 23">
              <a:extLst>
                <a:ext uri="{FF2B5EF4-FFF2-40B4-BE49-F238E27FC236}">
                  <a16:creationId xmlns:a16="http://schemas.microsoft.com/office/drawing/2014/main" id="{6BDF1464-C2AE-4D56-9EDF-32878262F816}"/>
                </a:ext>
              </a:extLst>
            </p:cNvPr>
            <p:cNvSpPr/>
            <p:nvPr/>
          </p:nvSpPr>
          <p:spPr>
            <a:xfrm>
              <a:off x="27132952" y="24614561"/>
              <a:ext cx="2177011" cy="16661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Waveform</a:t>
              </a:r>
            </a:p>
            <a:p>
              <a:pPr algn="ct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(Electronics) </a:t>
              </a:r>
            </a:p>
          </p:txBody>
        </p:sp>
        <p:sp>
          <p:nvSpPr>
            <p:cNvPr id="25" name="箭头: 右 24">
              <a:extLst>
                <a:ext uri="{FF2B5EF4-FFF2-40B4-BE49-F238E27FC236}">
                  <a16:creationId xmlns:a16="http://schemas.microsoft.com/office/drawing/2014/main" id="{67C244C9-4777-4A0B-9803-D73A2C623983}"/>
                </a:ext>
              </a:extLst>
            </p:cNvPr>
            <p:cNvSpPr/>
            <p:nvPr/>
          </p:nvSpPr>
          <p:spPr>
            <a:xfrm>
              <a:off x="20525271" y="24546565"/>
              <a:ext cx="2344184" cy="1852569"/>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Photons</a:t>
              </a:r>
            </a:p>
            <a:p>
              <a:pPr algn="ct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(PMT)</a:t>
              </a: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箭头: 右 25">
              <a:extLst>
                <a:ext uri="{FF2B5EF4-FFF2-40B4-BE49-F238E27FC236}">
                  <a16:creationId xmlns:a16="http://schemas.microsoft.com/office/drawing/2014/main" id="{10D4EEF6-A2E0-48D1-8281-C5A54772CD9A}"/>
                </a:ext>
              </a:extLst>
            </p:cNvPr>
            <p:cNvSpPr/>
            <p:nvPr/>
          </p:nvSpPr>
          <p:spPr>
            <a:xfrm>
              <a:off x="24763742" y="24504558"/>
              <a:ext cx="2344185" cy="1852569"/>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signal</a:t>
              </a: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a:extLst>
              <a:ext uri="{FF2B5EF4-FFF2-40B4-BE49-F238E27FC236}">
                <a16:creationId xmlns:a16="http://schemas.microsoft.com/office/drawing/2014/main" id="{CF6CE1A8-A6B4-4354-A9B9-AFEC1AD59C67}"/>
              </a:ext>
            </a:extLst>
          </p:cNvPr>
          <p:cNvSpPr/>
          <p:nvPr/>
        </p:nvSpPr>
        <p:spPr>
          <a:xfrm>
            <a:off x="165184" y="810936"/>
            <a:ext cx="8661137" cy="400110"/>
          </a:xfrm>
          <a:prstGeom prst="rect">
            <a:avLst/>
          </a:prstGeom>
        </p:spPr>
        <p:txBody>
          <a:bodyPr wrap="square">
            <a:spAutoFit/>
          </a:bodyPr>
          <a:lstStyle/>
          <a:p>
            <a:pPr marL="457200" indent="-457200">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Signal processing flow diagram: </a:t>
            </a:r>
            <a:r>
              <a:rPr lang="en-US" altLang="zh-CN" sz="2000" dirty="0">
                <a:latin typeface="Times New Roman" panose="02020603050405020304" pitchFamily="18" charset="0"/>
                <a:cs typeface="Times New Roman" panose="02020603050405020304" pitchFamily="18" charset="0"/>
              </a:rPr>
              <a:t>parameterized modeling methods</a:t>
            </a:r>
          </a:p>
        </p:txBody>
      </p:sp>
      <p:pic>
        <p:nvPicPr>
          <p:cNvPr id="30" name="图片 29">
            <a:extLst>
              <a:ext uri="{FF2B5EF4-FFF2-40B4-BE49-F238E27FC236}">
                <a16:creationId xmlns:a16="http://schemas.microsoft.com/office/drawing/2014/main" id="{D7AB5A7B-59AF-4BC4-A958-4D96BA1F59E1}"/>
              </a:ext>
            </a:extLst>
          </p:cNvPr>
          <p:cNvPicPr>
            <a:picLocks noChangeAspect="1"/>
          </p:cNvPicPr>
          <p:nvPr/>
        </p:nvPicPr>
        <p:blipFill>
          <a:blip r:embed="rId3"/>
          <a:stretch>
            <a:fillRect/>
          </a:stretch>
        </p:blipFill>
        <p:spPr>
          <a:xfrm>
            <a:off x="4904934" y="4145693"/>
            <a:ext cx="3111760" cy="2248471"/>
          </a:xfrm>
          <a:prstGeom prst="rect">
            <a:avLst/>
          </a:prstGeom>
        </p:spPr>
      </p:pic>
      <p:grpSp>
        <p:nvGrpSpPr>
          <p:cNvPr id="32" name="组合 31">
            <a:extLst>
              <a:ext uri="{FF2B5EF4-FFF2-40B4-BE49-F238E27FC236}">
                <a16:creationId xmlns:a16="http://schemas.microsoft.com/office/drawing/2014/main" id="{A9BF4071-D0DA-4FD6-B46B-667C86479D2B}"/>
              </a:ext>
            </a:extLst>
          </p:cNvPr>
          <p:cNvGrpSpPr/>
          <p:nvPr/>
        </p:nvGrpSpPr>
        <p:grpSpPr>
          <a:xfrm>
            <a:off x="1639806" y="4150802"/>
            <a:ext cx="2874991" cy="2278164"/>
            <a:chOff x="1364139" y="3196854"/>
            <a:chExt cx="2815432" cy="2230969"/>
          </a:xfrm>
        </p:grpSpPr>
        <p:pic>
          <p:nvPicPr>
            <p:cNvPr id="29" name="图片 28">
              <a:extLst>
                <a:ext uri="{FF2B5EF4-FFF2-40B4-BE49-F238E27FC236}">
                  <a16:creationId xmlns:a16="http://schemas.microsoft.com/office/drawing/2014/main" id="{8536CAE5-2BAB-4820-92E8-718E8588462D}"/>
                </a:ext>
              </a:extLst>
            </p:cNvPr>
            <p:cNvPicPr>
              <a:picLocks noChangeAspect="1"/>
            </p:cNvPicPr>
            <p:nvPr/>
          </p:nvPicPr>
          <p:blipFill rotWithShape="1">
            <a:blip r:embed="rId4"/>
            <a:srcRect r="9270"/>
            <a:stretch/>
          </p:blipFill>
          <p:spPr>
            <a:xfrm>
              <a:off x="1364139" y="3196854"/>
              <a:ext cx="2815432" cy="2230969"/>
            </a:xfrm>
            <a:prstGeom prst="rect">
              <a:avLst/>
            </a:prstGeom>
          </p:spPr>
        </p:pic>
        <p:pic>
          <p:nvPicPr>
            <p:cNvPr id="31" name="图片 30">
              <a:extLst>
                <a:ext uri="{FF2B5EF4-FFF2-40B4-BE49-F238E27FC236}">
                  <a16:creationId xmlns:a16="http://schemas.microsoft.com/office/drawing/2014/main" id="{464D582F-7AFD-4B4D-A8F4-1A27973F41B5}"/>
                </a:ext>
              </a:extLst>
            </p:cNvPr>
            <p:cNvPicPr>
              <a:picLocks noChangeAspect="1"/>
            </p:cNvPicPr>
            <p:nvPr/>
          </p:nvPicPr>
          <p:blipFill>
            <a:blip r:embed="rId5"/>
            <a:stretch>
              <a:fillRect/>
            </a:stretch>
          </p:blipFill>
          <p:spPr>
            <a:xfrm>
              <a:off x="2706688" y="5214042"/>
              <a:ext cx="569466" cy="180283"/>
            </a:xfrm>
            <a:prstGeom prst="rect">
              <a:avLst/>
            </a:prstGeom>
          </p:spPr>
        </p:pic>
      </p:grpSp>
      <p:sp>
        <p:nvSpPr>
          <p:cNvPr id="33" name="矩形 32">
            <a:extLst>
              <a:ext uri="{FF2B5EF4-FFF2-40B4-BE49-F238E27FC236}">
                <a16:creationId xmlns:a16="http://schemas.microsoft.com/office/drawing/2014/main" id="{1EFCB0ED-85A2-4AF2-ABCC-0B2A3B85298A}"/>
              </a:ext>
            </a:extLst>
          </p:cNvPr>
          <p:cNvSpPr/>
          <p:nvPr/>
        </p:nvSpPr>
        <p:spPr>
          <a:xfrm>
            <a:off x="165184" y="3699743"/>
            <a:ext cx="8390935" cy="400110"/>
          </a:xfrm>
          <a:prstGeom prst="rect">
            <a:avLst/>
          </a:prstGeom>
        </p:spPr>
        <p:txBody>
          <a:bodyPr wrap="square">
            <a:spAutoFit/>
          </a:bodyPr>
          <a:lstStyle/>
          <a:p>
            <a:pPr marL="457200" indent="-457200">
              <a:buFont typeface="Wingdings" panose="05000000000000000000" pitchFamily="2" charset="2"/>
              <a:buChar char="u"/>
            </a:pPr>
            <a:r>
              <a:rPr lang="en-US" altLang="zh-CN" sz="2000" b="1" dirty="0">
                <a:latin typeface="Times New Roman" panose="02020603050405020304" pitchFamily="18" charset="0"/>
                <a:cs typeface="Times New Roman" panose="02020603050405020304" pitchFamily="18" charset="0"/>
              </a:rPr>
              <a:t>Response function of scintillator and PMT</a:t>
            </a:r>
            <a:endParaRPr lang="zh-CN" altLang="en-US" sz="2000" dirty="0">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DF023599-8D57-47A0-898A-E4C85161C095}"/>
              </a:ext>
            </a:extLst>
          </p:cNvPr>
          <p:cNvSpPr/>
          <p:nvPr/>
        </p:nvSpPr>
        <p:spPr>
          <a:xfrm>
            <a:off x="165183" y="2525857"/>
            <a:ext cx="8371667" cy="1077218"/>
          </a:xfrm>
          <a:prstGeom prst="rect">
            <a:avLst/>
          </a:prstGeom>
        </p:spPr>
        <p:txBody>
          <a:bodyPr wrap="square">
            <a:spAutoFit/>
          </a:bodyPr>
          <a:lstStyle/>
          <a:p>
            <a:pPr marL="457200" indent="-457200" algn="just">
              <a:buFont typeface="Wingdings" panose="05000000000000000000" pitchFamily="2" charset="2"/>
              <a:buChar char="ü"/>
            </a:pPr>
            <a:r>
              <a:rPr lang="en-US" altLang="zh-CN" sz="1600" dirty="0">
                <a:latin typeface="Times New Roman" panose="02020603050405020304" pitchFamily="18" charset="0"/>
                <a:cs typeface="Times New Roman" panose="02020603050405020304" pitchFamily="18" charset="0"/>
              </a:rPr>
              <a:t>The number of photons and electrons processed in each step are randomly sampled using Poisson distribution.</a:t>
            </a:r>
          </a:p>
          <a:p>
            <a:pPr marL="457200" indent="-457200" algn="just">
              <a:buFont typeface="Wingdings" panose="05000000000000000000" pitchFamily="2" charset="2"/>
              <a:buChar char="ü"/>
            </a:pPr>
            <a:r>
              <a:rPr lang="en-US" altLang="zh-CN" sz="1600" dirty="0">
                <a:latin typeface="Times New Roman" panose="02020603050405020304" pitchFamily="18" charset="0"/>
                <a:cs typeface="Times New Roman" panose="02020603050405020304" pitchFamily="18" charset="0"/>
              </a:rPr>
              <a:t>Photon emission and collection, electron emission, and amplification are included.</a:t>
            </a:r>
          </a:p>
          <a:p>
            <a:pPr marL="457200" indent="-457200" algn="just">
              <a:buFont typeface="Wingdings" panose="05000000000000000000" pitchFamily="2" charset="2"/>
              <a:buChar char="ü"/>
            </a:pPr>
            <a:r>
              <a:rPr lang="en-US" altLang="zh-CN" sz="1600" dirty="0">
                <a:latin typeface="Times New Roman" panose="02020603050405020304" pitchFamily="18" charset="0"/>
                <a:cs typeface="Times New Roman" panose="02020603050405020304" pitchFamily="18" charset="0"/>
              </a:rPr>
              <a:t>Waveforms are obtained by convoluting the energy deposition function and response function.</a:t>
            </a:r>
          </a:p>
        </p:txBody>
      </p:sp>
      <p:sp>
        <p:nvSpPr>
          <p:cNvPr id="35" name="文本框 34">
            <a:extLst>
              <a:ext uri="{FF2B5EF4-FFF2-40B4-BE49-F238E27FC236}">
                <a16:creationId xmlns:a16="http://schemas.microsoft.com/office/drawing/2014/main" id="{7ADD3C77-982D-4DC3-8AA8-F22E1AD58F30}"/>
              </a:ext>
            </a:extLst>
          </p:cNvPr>
          <p:cNvSpPr txBox="1"/>
          <p:nvPr/>
        </p:nvSpPr>
        <p:spPr>
          <a:xfrm>
            <a:off x="2759777" y="5207364"/>
            <a:ext cx="1664984" cy="338554"/>
          </a:xfrm>
          <a:prstGeom prst="rect">
            <a:avLst/>
          </a:prstGeom>
          <a:noFill/>
        </p:spPr>
        <p:txBody>
          <a:bodyPr wrap="square" rtlCol="0">
            <a:spAutoFit/>
          </a:bodyPr>
          <a:lstStyle/>
          <a:p>
            <a:pPr algn="ctr"/>
            <a:r>
              <a:rPr lang="en-US" altLang="zh-CN"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Scintillator</a:t>
            </a:r>
            <a:endParaRPr lang="zh-CN" altLang="en-US"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35">
            <a:extLst>
              <a:ext uri="{FF2B5EF4-FFF2-40B4-BE49-F238E27FC236}">
                <a16:creationId xmlns:a16="http://schemas.microsoft.com/office/drawing/2014/main" id="{7A153789-E635-415C-A30B-99079BFDD6A1}"/>
              </a:ext>
            </a:extLst>
          </p:cNvPr>
          <p:cNvSpPr txBox="1"/>
          <p:nvPr/>
        </p:nvSpPr>
        <p:spPr>
          <a:xfrm>
            <a:off x="5966556" y="5202255"/>
            <a:ext cx="1537638" cy="338554"/>
          </a:xfrm>
          <a:prstGeom prst="rect">
            <a:avLst/>
          </a:prstGeom>
          <a:noFill/>
        </p:spPr>
        <p:txBody>
          <a:bodyPr wrap="square" rtlCol="0">
            <a:spAutoFit/>
          </a:bodyPr>
          <a:lstStyle/>
          <a:p>
            <a:pPr algn="ctr"/>
            <a:r>
              <a:rPr lang="en-US" altLang="zh-CN"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PMT</a:t>
            </a:r>
            <a:endParaRPr lang="zh-CN" altLang="en-US" sz="1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86302454"/>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64249</TotalTime>
  <Words>2082</Words>
  <Application>Microsoft Office PowerPoint</Application>
  <PresentationFormat>全屏显示(4:3)</PresentationFormat>
  <Paragraphs>174</Paragraphs>
  <Slides>14</Slides>
  <Notes>14</Notes>
  <HiddenSlides>0</HiddenSlides>
  <MMClips>0</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14</vt:i4>
      </vt:variant>
    </vt:vector>
  </HeadingPairs>
  <TitlesOfParts>
    <vt:vector size="22" baseType="lpstr">
      <vt:lpstr>等线</vt:lpstr>
      <vt:lpstr>Arial</vt:lpstr>
      <vt:lpstr>Calibri</vt:lpstr>
      <vt:lpstr>Calibri Light</vt:lpstr>
      <vt:lpstr>Times New Roman</vt:lpstr>
      <vt:lpstr>Wingdings</vt:lpstr>
      <vt:lpstr>Office 主题​​</vt:lpstr>
      <vt:lpstr>Equation</vt:lpstr>
      <vt:lpstr>Beam Intensity and Profile Measurement  of MELODY</vt:lpstr>
      <vt:lpstr>Outline</vt:lpstr>
      <vt:lpstr>Beam specification</vt:lpstr>
      <vt:lpstr>Requirement of BIMD</vt:lpstr>
      <vt:lpstr>Innovation of BIMD</vt:lpstr>
      <vt:lpstr>Simulation setup</vt:lpstr>
      <vt:lpstr>Total energy deposition</vt:lpstr>
      <vt:lpstr>Energy deposition vs. time</vt:lpstr>
      <vt:lpstr>Signal processing</vt:lpstr>
      <vt:lpstr>Intensity reconstruction</vt:lpstr>
      <vt:lpstr>Next plan </vt:lpstr>
      <vt:lpstr>Layout of BPMD</vt:lpstr>
      <vt:lpstr>Proton beam profile test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113</dc:creator>
  <cp:lastModifiedBy>游 吕</cp:lastModifiedBy>
  <cp:revision>873</cp:revision>
  <dcterms:created xsi:type="dcterms:W3CDTF">2021-10-12T12:01:14Z</dcterms:created>
  <dcterms:modified xsi:type="dcterms:W3CDTF">2023-11-04T14:50:02Z</dcterms:modified>
</cp:coreProperties>
</file>