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4.jpg" ContentType="image/jpg"/>
  <Override PartName="/ppt/media/image15.jpg" ContentType="image/jpg"/>
  <Override PartName="/ppt/notesSlides/notesSlide5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273" r:id="rId2"/>
    <p:sldId id="1108" r:id="rId3"/>
    <p:sldId id="1109" r:id="rId4"/>
    <p:sldId id="1141" r:id="rId5"/>
    <p:sldId id="1135" r:id="rId6"/>
    <p:sldId id="1112" r:id="rId7"/>
    <p:sldId id="1113" r:id="rId8"/>
    <p:sldId id="1139" r:id="rId9"/>
    <p:sldId id="1116" r:id="rId10"/>
    <p:sldId id="1117" r:id="rId11"/>
    <p:sldId id="1130" r:id="rId12"/>
    <p:sldId id="1118" r:id="rId13"/>
    <p:sldId id="1133" r:id="rId14"/>
    <p:sldId id="1134" r:id="rId15"/>
    <p:sldId id="1127" r:id="rId16"/>
    <p:sldId id="1009" r:id="rId17"/>
    <p:sldId id="1140" r:id="rId18"/>
    <p:sldId id="1136" r:id="rId19"/>
    <p:sldId id="1137" r:id="rId20"/>
    <p:sldId id="1138" r:id="rId21"/>
    <p:sldId id="114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2F34"/>
    <a:srgbClr val="FF0000"/>
    <a:srgbClr val="5C739C"/>
    <a:srgbClr val="2F5597"/>
    <a:srgbClr val="E9EBF5"/>
    <a:srgbClr val="4472C4"/>
    <a:srgbClr val="FF7578"/>
    <a:srgbClr val="FFA8AA"/>
    <a:srgbClr val="4E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89" autoAdjust="0"/>
  </p:normalViewPr>
  <p:slideViewPr>
    <p:cSldViewPr snapToGrid="0">
      <p:cViewPr varScale="1">
        <p:scale>
          <a:sx n="81" d="100"/>
          <a:sy n="81" d="100"/>
        </p:scale>
        <p:origin x="6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DC155-6078-443F-846D-57EE859053D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437DF-A2AD-4A99-A165-21F7855FAF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59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Here, I will just give a brief introduction, more details will be covered in the next talk by Hua </a:t>
            </a:r>
            <a:r>
              <a:rPr lang="en-US" altLang="zh-CN" dirty="0" err="1"/>
              <a:t>Zhehao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So, the glass scintillator is a relatively new material, which shows great potential in the high energy physics.</a:t>
            </a:r>
          </a:p>
          <a:p>
            <a:r>
              <a:rPr lang="en-US" altLang="zh-CN" dirty="0"/>
              <a:t>It has advantages of high density and low cost at the same time. </a:t>
            </a:r>
          </a:p>
          <a:p>
            <a:r>
              <a:rPr lang="en-US" altLang="zh-CN" dirty="0"/>
              <a:t>Its density could be up to 6 g/cm3, which is close to the density of </a:t>
            </a:r>
            <a:r>
              <a:rPr lang="en-US" altLang="zh-CN" dirty="0" err="1"/>
              <a:t>bgo</a:t>
            </a:r>
            <a:r>
              <a:rPr lang="en-US" altLang="zh-CN" dirty="0"/>
              <a:t> and </a:t>
            </a:r>
            <a:r>
              <a:rPr lang="en-US" altLang="zh-CN" dirty="0" err="1"/>
              <a:t>lyso</a:t>
            </a:r>
            <a:r>
              <a:rPr lang="en-US" altLang="zh-CN" dirty="0"/>
              <a:t> crystal.</a:t>
            </a:r>
          </a:p>
          <a:p>
            <a:r>
              <a:rPr lang="en-US" altLang="zh-CN" dirty="0"/>
              <a:t>Also, its cost can be lower than the plastic scintillator in mass production.</a:t>
            </a:r>
          </a:p>
          <a:p>
            <a:r>
              <a:rPr lang="en-US" altLang="zh-CN" dirty="0"/>
              <a:t>The light yield is a main shortage for glass scintillator and is one the R&amp;D targets in GS Collaboration.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0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 I want to give an introduction to the Boson mass resolution, which will be used in our simulation.</a:t>
            </a:r>
          </a:p>
          <a:p>
            <a:r>
              <a:rPr lang="en-US" altLang="zh-CN" dirty="0"/>
              <a:t>In order to …</a:t>
            </a:r>
          </a:p>
          <a:p>
            <a:r>
              <a:rPr lang="en-US" altLang="zh-CN" dirty="0"/>
              <a:t>The BMR is a very important ..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7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CEPC, the PFA paradigm consisting of highly granular calorimeter and tracker, was applied to address the challenge from jet resolution and realize the main physical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BMR around 4% has been realized in the baseline design with the Si/W ECAL and GRPC HCAL and  our further goal is to improve the BMR from 4% to 3%.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analysis to fast simulation told us that the dominant factors in current BMR are </a:t>
            </a: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ged hadron fragments &amp; HCAL resolution. Based on this, we proposed a new option: glass scintillator HCAL, which can provide higher sampling fraction to improve </a:t>
            </a:r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 response due to higher density and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Doping with neutron-sensitive elements. Also the HCAL layer can be more compact since the NIL of glass scintillator is smaller.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9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32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0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PFA performance is the focus of our simulation and directly related with the BMR.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was based on …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2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37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2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91D7-13A6-4A2F-A4C8-DDBFCBB08CC1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4CEB-3CCA-49CC-B5D8-DC75B04B9652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D53E-3DD4-4E1C-8A8F-460F23ED65E6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293CAA-E90D-498E-A1FF-59992E752F64}"/>
              </a:ext>
            </a:extLst>
          </p:cNvPr>
          <p:cNvSpPr/>
          <p:nvPr userDrawn="1"/>
        </p:nvSpPr>
        <p:spPr>
          <a:xfrm>
            <a:off x="1" y="2047462"/>
            <a:ext cx="12192000" cy="25709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063554-19C7-F16A-CF88-315CCDD5A964}"/>
              </a:ext>
            </a:extLst>
          </p:cNvPr>
          <p:cNvSpPr/>
          <p:nvPr/>
        </p:nvSpPr>
        <p:spPr>
          <a:xfrm>
            <a:off x="0" y="6595177"/>
            <a:ext cx="12192000" cy="258418"/>
          </a:xfrm>
          <a:prstGeom prst="rect">
            <a:avLst/>
          </a:prstGeom>
          <a:solidFill>
            <a:srgbClr val="20517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The CEPC Workshop on Flavor Physics, New Physics and Detector Technologies</a:t>
            </a:r>
            <a:r>
              <a:rPr lang="zh-CN" altLang="en-US" sz="1100" b="1" dirty="0"/>
              <a:t> </a:t>
            </a:r>
            <a:r>
              <a:rPr lang="en-US" altLang="zh-CN" sz="1100" b="1" dirty="0"/>
              <a:t>@</a:t>
            </a:r>
            <a:r>
              <a:rPr lang="zh-CN" altLang="en-US" sz="1100" b="1" dirty="0"/>
              <a:t> </a:t>
            </a:r>
            <a:r>
              <a:rPr lang="en-US" altLang="zh-CN" sz="1100" b="1" dirty="0" err="1"/>
              <a:t>FuDan</a:t>
            </a:r>
            <a:r>
              <a:rPr lang="zh-CN" altLang="en-US" sz="1100" b="1" dirty="0"/>
              <a:t> </a:t>
            </a:r>
            <a:r>
              <a:rPr lang="en-US" altLang="zh-CN" sz="1100" b="1" dirty="0"/>
              <a:t>University, Aug. 2023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99126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CC3ABD7-F374-EC52-B4D4-28737858FA1B}"/>
              </a:ext>
            </a:extLst>
          </p:cNvPr>
          <p:cNvGrpSpPr/>
          <p:nvPr userDrawn="1"/>
        </p:nvGrpSpPr>
        <p:grpSpPr>
          <a:xfrm>
            <a:off x="0" y="6595177"/>
            <a:ext cx="12192000" cy="276999"/>
            <a:chOff x="0" y="6599583"/>
            <a:chExt cx="12192000" cy="2769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FF2CC03-7E3E-745F-1528-D01568EC5F10}"/>
                </a:ext>
              </a:extLst>
            </p:cNvPr>
            <p:cNvSpPr/>
            <p:nvPr/>
          </p:nvSpPr>
          <p:spPr>
            <a:xfrm>
              <a:off x="0" y="6599583"/>
              <a:ext cx="12192000" cy="258418"/>
            </a:xfrm>
            <a:prstGeom prst="rect">
              <a:avLst/>
            </a:prstGeom>
            <a:solidFill>
              <a:srgbClr val="20517C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/>
                <a:t>The CEPC Workshop on Flavor Physics, New Physics and Detector Technologies</a:t>
              </a:r>
              <a:endParaRPr lang="zh-CN" altLang="en-US" sz="1100" b="1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5EE4D80-B816-0CFA-B630-AB5229589487}"/>
                </a:ext>
              </a:extLst>
            </p:cNvPr>
            <p:cNvSpPr txBox="1"/>
            <p:nvPr/>
          </p:nvSpPr>
          <p:spPr>
            <a:xfrm>
              <a:off x="49619" y="6599583"/>
              <a:ext cx="11412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2023/08/16</a:t>
              </a:r>
              <a:endPara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60918" y="6584507"/>
            <a:ext cx="2743200" cy="277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DA6547F-CA7D-4BAC-988F-A04522A2A3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27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1AB6-3980-4579-A552-8C27979997FD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6BA4-4879-4FDA-B2BF-6B51E3184B3A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6CBD-E6A6-48D3-A102-E73CDF211182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711-CEE0-4654-B2F4-97D76CD293D0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1BCF-C476-4942-9816-2BDBE03E1FE4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5B9-9FDB-4665-8CEF-1B474CECECAA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1E8D-B03D-4D08-A490-4FD1AB06E5AB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B04D-EFCE-442E-BF3D-FBF013BB30F5}" type="datetime1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36E3-9737-4B93-8879-1BDB9A3B91B6}" type="datetime1">
              <a:rPr lang="zh-CN" altLang="en-US" smtClean="0"/>
              <a:t>2023/9/13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547F-CA7D-4BAC-988F-A04522A2A3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2273DDD-0574-4E86-A35E-39587622BAEB}"/>
              </a:ext>
            </a:extLst>
          </p:cNvPr>
          <p:cNvSpPr txBox="1"/>
          <p:nvPr/>
        </p:nvSpPr>
        <p:spPr>
          <a:xfrm>
            <a:off x="1121567" y="2644170"/>
            <a:ext cx="1000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Simulation of the GSHCAL for CEPC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486683-6047-43F3-A1F9-1251D20D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80" y="135648"/>
            <a:ext cx="5234842" cy="11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88ECA7E-820C-A1ED-476A-A24C9C095247}"/>
              </a:ext>
            </a:extLst>
          </p:cNvPr>
          <p:cNvSpPr txBox="1"/>
          <p:nvPr/>
        </p:nvSpPr>
        <p:spPr>
          <a:xfrm>
            <a:off x="2769157" y="5319087"/>
            <a:ext cx="698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the CEPC Calorimeter Working Group &amp;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Glass Scintillator Collaboration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8DD8A-586D-B2E0-7548-E75B9EC9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0" y="93509"/>
            <a:ext cx="2076451" cy="12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1E840A-038F-AD05-F6D2-7A91EC64BA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4" y="0"/>
            <a:ext cx="1530803" cy="17869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43BE7A5-8F43-36AE-E269-87B0E7478A64}"/>
              </a:ext>
            </a:extLst>
          </p:cNvPr>
          <p:cNvSpPr txBox="1"/>
          <p:nvPr/>
        </p:nvSpPr>
        <p:spPr>
          <a:xfrm>
            <a:off x="1623645" y="4785033"/>
            <a:ext cx="9275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 Hu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Yuexin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Yong Liu,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Manqi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 Qian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7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667D1C-8476-4198-AFDF-921A0A85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5A6AD0-716D-C874-EFFA-D5C1A4519E74}"/>
              </a:ext>
            </a:extLst>
          </p:cNvPr>
          <p:cNvSpPr txBox="1"/>
          <p:nvPr/>
        </p:nvSpPr>
        <p:spPr>
          <a:xfrm>
            <a:off x="247893" y="129545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3.2 Event Reconstruction and BMR Analysis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296CEE-1B30-D5DD-B817-7B9D4E017D07}"/>
              </a:ext>
            </a:extLst>
          </p:cNvPr>
          <p:cNvSpPr txBox="1"/>
          <p:nvPr/>
        </p:nvSpPr>
        <p:spPr>
          <a:xfrm>
            <a:off x="352032" y="753161"/>
            <a:ext cx="305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C108EF-D8FD-AC04-F619-C245416A8F13}"/>
              </a:ext>
            </a:extLst>
          </p:cNvPr>
          <p:cNvSpPr txBox="1"/>
          <p:nvPr/>
        </p:nvSpPr>
        <p:spPr>
          <a:xfrm>
            <a:off x="1154482" y="1255115"/>
            <a:ext cx="10884836" cy="14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Arbor PFA is applied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threshold in each glass cell was set to 0.1 MIP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 cut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Pt_ISR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 GeV &amp;&amp;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Pt_neutrino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 GeV &amp;&amp; |Cos(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Theta_Jet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)|&lt;0.8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56F65DC2-2739-10CD-83A7-A918CFBDEF31}"/>
              </a:ext>
            </a:extLst>
          </p:cNvPr>
          <p:cNvSpPr txBox="1"/>
          <p:nvPr/>
        </p:nvSpPr>
        <p:spPr>
          <a:xfrm>
            <a:off x="6518072" y="4394595"/>
            <a:ext cx="5167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CaloHit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digitization, including the scintillation process and readout time window were not considered in the following results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27B52A1-658B-031F-562C-2E1B6744D945}"/>
              </a:ext>
            </a:extLst>
          </p:cNvPr>
          <p:cNvGrpSpPr/>
          <p:nvPr/>
        </p:nvGrpSpPr>
        <p:grpSpPr>
          <a:xfrm>
            <a:off x="1017971" y="3024034"/>
            <a:ext cx="5078029" cy="3243296"/>
            <a:chOff x="1519839" y="2956034"/>
            <a:chExt cx="5078029" cy="3243296"/>
          </a:xfrm>
        </p:grpSpPr>
        <p:pic>
          <p:nvPicPr>
            <p:cNvPr id="1026" name="图片 9">
              <a:extLst>
                <a:ext uri="{FF2B5EF4-FFF2-40B4-BE49-F238E27FC236}">
                  <a16:creationId xmlns:a16="http://schemas.microsoft.com/office/drawing/2014/main" id="{8D1AB7F0-CCF8-A3D6-96B9-100A2B8FE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839" y="3092035"/>
              <a:ext cx="5078029" cy="310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11F38B8-B80D-1474-281A-5C0009B86A7E}"/>
                </a:ext>
              </a:extLst>
            </p:cNvPr>
            <p:cNvSpPr/>
            <p:nvPr/>
          </p:nvSpPr>
          <p:spPr>
            <a:xfrm>
              <a:off x="3409338" y="2956034"/>
              <a:ext cx="3188529" cy="32432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5">
            <a:extLst>
              <a:ext uri="{FF2B5EF4-FFF2-40B4-BE49-F238E27FC236}">
                <a16:creationId xmlns:a16="http://schemas.microsoft.com/office/drawing/2014/main" id="{71381DA6-6AD7-DDCC-0390-9281CD194DF9}"/>
              </a:ext>
            </a:extLst>
          </p:cNvPr>
          <p:cNvSpPr txBox="1"/>
          <p:nvPr/>
        </p:nvSpPr>
        <p:spPr>
          <a:xfrm>
            <a:off x="6857031" y="3651234"/>
            <a:ext cx="2850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Pipeline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D6381ADB-D55F-EB30-6FA3-B347042BE831}"/>
              </a:ext>
            </a:extLst>
          </p:cNvPr>
          <p:cNvSpPr/>
          <p:nvPr/>
        </p:nvSpPr>
        <p:spPr>
          <a:xfrm>
            <a:off x="6179113" y="3717282"/>
            <a:ext cx="677918" cy="2680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69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C1510D-576D-9551-17DB-D51F3209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5961E9-34FA-B95A-D353-A6EC241DCDC4}"/>
              </a:ext>
            </a:extLst>
          </p:cNvPr>
          <p:cNvSpPr txBox="1"/>
          <p:nvPr/>
        </p:nvSpPr>
        <p:spPr>
          <a:xfrm>
            <a:off x="247893" y="122564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3.3 Impact of Transverse Size and Thickness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689AC7-E9BA-EF64-13BB-CB7DA726D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313" y="733093"/>
            <a:ext cx="4419922" cy="3204000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5EA4CCD6-E109-1EF1-4D2E-72B0FCF66F30}"/>
              </a:ext>
            </a:extLst>
          </p:cNvPr>
          <p:cNvSpPr txBox="1"/>
          <p:nvPr/>
        </p:nvSpPr>
        <p:spPr>
          <a:xfrm>
            <a:off x="308282" y="3995678"/>
            <a:ext cx="561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transverse size of the glass cell is a very important factor for the granularity and total number of readout channels of the GSHCAL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PFA performance and total number of readout channels, a transverse size of 20 mm will be chosen for current design (though the behavior with cell size lower than 20 mm needs a further study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36A383A-8CB5-6013-1B34-3FD06D4C5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0956" y="733093"/>
            <a:ext cx="4419923" cy="3204000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F1F3D382-7AB2-2C14-59B1-8CBD7215C9B2}"/>
              </a:ext>
            </a:extLst>
          </p:cNvPr>
          <p:cNvSpPr txBox="1"/>
          <p:nvPr/>
        </p:nvSpPr>
        <p:spPr>
          <a:xfrm>
            <a:off x="6137718" y="3829639"/>
            <a:ext cx="6086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thicker glass cell is conducive to a higher sampling fraction and a better BMR, though the transmittance and the position response non-uniformity will become worse; besides, the glass thickness will be also limited by the total thickness of the GSHCAL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glass thickness of 10 mm will be chosen for current design, considering the BMR improvement provided by a thicker glass cell is not significant and meet the requirement from other aspects</a:t>
            </a:r>
          </a:p>
        </p:txBody>
      </p:sp>
    </p:spTree>
    <p:extLst>
      <p:ext uri="{BB962C8B-B14F-4D97-AF65-F5344CB8AC3E}">
        <p14:creationId xmlns:p14="http://schemas.microsoft.com/office/powerpoint/2010/main" val="233182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C1510D-576D-9551-17DB-D51F3209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5961E9-34FA-B95A-D353-A6EC241DCDC4}"/>
              </a:ext>
            </a:extLst>
          </p:cNvPr>
          <p:cNvSpPr txBox="1"/>
          <p:nvPr/>
        </p:nvSpPr>
        <p:spPr>
          <a:xfrm>
            <a:off x="247893" y="122564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3.4 Impact of Total NIL and Number of Layers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0BA175-A143-DF93-CE78-8B3239C7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336" y="733093"/>
            <a:ext cx="4421464" cy="3205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4">
                <a:extLst>
                  <a:ext uri="{FF2B5EF4-FFF2-40B4-BE49-F238E27FC236}">
                    <a16:creationId xmlns:a16="http://schemas.microsoft.com/office/drawing/2014/main" id="{AF911031-849F-4566-531C-49ABF4EF875F}"/>
                  </a:ext>
                </a:extLst>
              </p:cNvPr>
              <p:cNvSpPr txBox="1"/>
              <p:nvPr/>
            </p:nvSpPr>
            <p:spPr>
              <a:xfrm>
                <a:off x="356010" y="4164317"/>
                <a:ext cx="589501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BMR is subjected to shower leakage and sampling fraction when varying the total nuclear interaction length of the GSHCAL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BMR is dominated separately by shower leakage (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sampling fraction (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total NIL of 6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be chosen for current design to obtain a optimal BMR</a:t>
                </a:r>
              </a:p>
            </p:txBody>
          </p:sp>
        </mc:Choice>
        <mc:Fallback xmlns="">
          <p:sp>
            <p:nvSpPr>
              <p:cNvPr id="14" name="文本框 14">
                <a:extLst>
                  <a:ext uri="{FF2B5EF4-FFF2-40B4-BE49-F238E27FC236}">
                    <a16:creationId xmlns:a16="http://schemas.microsoft.com/office/drawing/2014/main" id="{AF911031-849F-4566-531C-49ABF4EF8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10" y="4164317"/>
                <a:ext cx="5895017" cy="2246769"/>
              </a:xfrm>
              <a:prstGeom prst="rect">
                <a:avLst/>
              </a:prstGeom>
              <a:blipFill>
                <a:blip r:embed="rId3"/>
                <a:stretch>
                  <a:fillRect l="-931" t="-135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A5C4A488-7D27-246E-6BD0-ACDAA501D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742" y="733093"/>
            <a:ext cx="4419922" cy="3204000"/>
          </a:xfrm>
          <a:prstGeom prst="rect">
            <a:avLst/>
          </a:prstGeom>
        </p:spPr>
      </p:pic>
      <p:sp>
        <p:nvSpPr>
          <p:cNvPr id="17" name="文本框 14">
            <a:extLst>
              <a:ext uri="{FF2B5EF4-FFF2-40B4-BE49-F238E27FC236}">
                <a16:creationId xmlns:a16="http://schemas.microsoft.com/office/drawing/2014/main" id="{A758021F-1777-6CAB-78B7-00BC9AB57F28}"/>
              </a:ext>
            </a:extLst>
          </p:cNvPr>
          <p:cNvSpPr txBox="1"/>
          <p:nvPr/>
        </p:nvSpPr>
        <p:spPr>
          <a:xfrm>
            <a:off x="6653413" y="4029962"/>
            <a:ext cx="5415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of sampling layers will improve the sampling frequency and sampling fraction, which is beneficial to achieve a better BMR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sampling layers will be chosen for current design, considering the BMR improvement provided by more sampling layers is not significant and the number of readout channels is in a reasonable level</a:t>
            </a:r>
          </a:p>
        </p:txBody>
      </p:sp>
    </p:spTree>
    <p:extLst>
      <p:ext uri="{BB962C8B-B14F-4D97-AF65-F5344CB8AC3E}">
        <p14:creationId xmlns:p14="http://schemas.microsoft.com/office/powerpoint/2010/main" val="319769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C1510D-576D-9551-17DB-D51F3209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5961E9-34FA-B95A-D353-A6EC241DCDC4}"/>
              </a:ext>
            </a:extLst>
          </p:cNvPr>
          <p:cNvSpPr txBox="1"/>
          <p:nvPr/>
        </p:nvSpPr>
        <p:spPr>
          <a:xfrm>
            <a:off x="247893" y="122564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3.5 Impact of Density</a:t>
            </a: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CFAA4490-B55A-5F52-6579-9CB725733CEE}"/>
              </a:ext>
            </a:extLst>
          </p:cNvPr>
          <p:cNvSpPr txBox="1"/>
          <p:nvPr/>
        </p:nvSpPr>
        <p:spPr>
          <a:xfrm>
            <a:off x="1112612" y="4362935"/>
            <a:ext cx="102708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high-density glass scintillator is beneficial to a better BMR and more compact design, but the scintillation performance (light output, transmittance and etc.) usually decrease with increasing glass density  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glass density of 6 g/cm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chosen for current design, since the BMR improvement provided by a higher density is not significant and the degradation of scintillation performance is acceptable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8A7365-4D44-EFB4-349B-731F18124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404" y="960391"/>
            <a:ext cx="4419922" cy="3204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ED18CD-0B83-196E-6969-02AE1A60B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5177" y="960391"/>
            <a:ext cx="4419924" cy="3204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9672BB4-C41D-1BD4-2008-EFBA738986C9}"/>
              </a:ext>
            </a:extLst>
          </p:cNvPr>
          <p:cNvSpPr/>
          <p:nvPr/>
        </p:nvSpPr>
        <p:spPr>
          <a:xfrm>
            <a:off x="8726216" y="1213946"/>
            <a:ext cx="2069366" cy="5202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BMR in nominal setup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2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C1510D-576D-9551-17DB-D51F3209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5961E9-34FA-B95A-D353-A6EC241DCDC4}"/>
              </a:ext>
            </a:extLst>
          </p:cNvPr>
          <p:cNvSpPr txBox="1"/>
          <p:nvPr/>
        </p:nvSpPr>
        <p:spPr>
          <a:xfrm>
            <a:off x="247893" y="122564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3.6 Baseline Design vs. GSHCAL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029B74B-0DF9-8280-B790-5326A4E55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335" y="801319"/>
            <a:ext cx="4426719" cy="3208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080C285-DDE6-C1EF-F92D-3F9D79353249}"/>
                  </a:ext>
                </a:extLst>
              </p:cNvPr>
              <p:cNvSpPr txBox="1"/>
              <p:nvPr/>
            </p:nvSpPr>
            <p:spPr>
              <a:xfrm>
                <a:off x="7018657" y="3980857"/>
                <a:ext cx="432339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Comparing nominal GSHCAL with DHCAL and AHCAL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 Fitting Range: Mean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RMS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080C285-DDE6-C1EF-F92D-3F9D79353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657" y="3980857"/>
                <a:ext cx="4323398" cy="923330"/>
              </a:xfrm>
              <a:prstGeom prst="rect">
                <a:avLst/>
              </a:prstGeom>
              <a:blipFill>
                <a:blip r:embed="rId3"/>
                <a:stretch>
                  <a:fillRect l="-845" t="-3311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14">
            <a:extLst>
              <a:ext uri="{FF2B5EF4-FFF2-40B4-BE49-F238E27FC236}">
                <a16:creationId xmlns:a16="http://schemas.microsoft.com/office/drawing/2014/main" id="{27489D2C-6381-1615-49A1-1896E864AC80}"/>
              </a:ext>
            </a:extLst>
          </p:cNvPr>
          <p:cNvSpPr txBox="1"/>
          <p:nvPr/>
        </p:nvSpPr>
        <p:spPr>
          <a:xfrm>
            <a:off x="1042258" y="4998167"/>
            <a:ext cx="10270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CDR baseline design, the BMR of DHCAL ~3.7%, and of AHCAL ~3.8%;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replacing the CEPC_v4 baseline HCAL with the GSHCAL , the BMR can reach ~3.4% in the nominal setup and show ~10% improvement with. the AHCAL baseline design (~3.8%)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5C310A-65F1-E728-4B96-C6C339490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16" y="854450"/>
            <a:ext cx="5542422" cy="39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3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3DABCA-8FDE-337A-3B18-78564991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4F8A89-45F5-59B8-07D4-44521C3AF6DF}"/>
              </a:ext>
            </a:extLst>
          </p:cNvPr>
          <p:cNvSpPr txBox="1"/>
          <p:nvPr/>
        </p:nvSpPr>
        <p:spPr>
          <a:xfrm>
            <a:off x="134771" y="145187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229E68-E26B-011D-A8D2-9440638BE323}"/>
              </a:ext>
            </a:extLst>
          </p:cNvPr>
          <p:cNvSpPr txBox="1"/>
          <p:nvPr/>
        </p:nvSpPr>
        <p:spPr>
          <a:xfrm>
            <a:off x="914062" y="1228575"/>
            <a:ext cx="10229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the GSHCAL in a nominal setup was studied both in a standalone simulation and in 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CEPCSoft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9CE34C-7673-0E31-B3E0-E145F84F0B09}"/>
              </a:ext>
            </a:extLst>
          </p:cNvPr>
          <p:cNvSpPr txBox="1"/>
          <p:nvPr/>
        </p:nvSpPr>
        <p:spPr>
          <a:xfrm>
            <a:off x="914061" y="2828835"/>
            <a:ext cx="1022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the PFA performance, the BMR with GSHCAL of nominal setup can reach ~3.44% and show ~10% improvement with respect to the baseline AHCAL design (~3.8%), which is a very promising alternative design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BDF4C8-3156-E207-F169-2BF48AB46327}"/>
              </a:ext>
            </a:extLst>
          </p:cNvPr>
          <p:cNvSpPr txBox="1"/>
          <p:nvPr/>
        </p:nvSpPr>
        <p:spPr>
          <a:xfrm>
            <a:off x="914060" y="4798428"/>
            <a:ext cx="10229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tuning of the PFA parameters is needed and will be further studied; the implementation of digitization process is still ongoing</a:t>
            </a:r>
          </a:p>
        </p:txBody>
      </p:sp>
    </p:spTree>
    <p:extLst>
      <p:ext uri="{BB962C8B-B14F-4D97-AF65-F5344CB8AC3E}">
        <p14:creationId xmlns:p14="http://schemas.microsoft.com/office/powerpoint/2010/main" val="384195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49691" y="2535811"/>
            <a:ext cx="6155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0000FF"/>
                </a:solidFill>
              </a:rPr>
              <a:t>Thank you!</a:t>
            </a:r>
            <a:endParaRPr lang="zh-CN" altLang="en-US" sz="7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CBA170-AB04-C62C-996C-65BAA4A2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7629BF-30D1-E145-4DF2-0B3E00B921E8}"/>
              </a:ext>
            </a:extLst>
          </p:cNvPr>
          <p:cNvSpPr txBox="1"/>
          <p:nvPr/>
        </p:nvSpPr>
        <p:spPr>
          <a:xfrm>
            <a:off x="247892" y="122565"/>
            <a:ext cx="1194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Intrinsic performance (GSHCAL vs. AHCAL)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D63E51E-673A-0495-E394-3F540AE047DC}"/>
              </a:ext>
            </a:extLst>
          </p:cNvPr>
          <p:cNvSpPr/>
          <p:nvPr/>
        </p:nvSpPr>
        <p:spPr>
          <a:xfrm>
            <a:off x="6219945" y="992025"/>
            <a:ext cx="4111458" cy="3807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6CF852F5-6D5F-1FCE-734F-B4630B7F32C4}"/>
              </a:ext>
            </a:extLst>
          </p:cNvPr>
          <p:cNvSpPr txBox="1"/>
          <p:nvPr/>
        </p:nvSpPr>
        <p:spPr>
          <a:xfrm>
            <a:off x="1108009" y="5111668"/>
            <a:ext cx="1022387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p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erformance comparison: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 baseline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AHCAL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GSHCAL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linearity: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HCAL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AHCAL</a:t>
            </a:r>
          </a:p>
          <a:p>
            <a:pPr marL="755650" lvl="1" indent="-285750">
              <a:lnSpc>
                <a:spcPct val="100000"/>
              </a:lnSpc>
              <a:buFont typeface="Wingdings"/>
              <a:buChar char=""/>
              <a:tabLst>
                <a:tab pos="7556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sz="2000" b="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10-100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linearity in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GSHCAL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hadronic energy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improves by around 15%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7FD28C1-AF5D-5518-2F82-24FA1F186629}"/>
              </a:ext>
            </a:extLst>
          </p:cNvPr>
          <p:cNvSpPr/>
          <p:nvPr/>
        </p:nvSpPr>
        <p:spPr>
          <a:xfrm>
            <a:off x="1606003" y="1019757"/>
            <a:ext cx="4098766" cy="3779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8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B4208CE-8F2F-50E7-174D-211ECAA9F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5055" y="484516"/>
            <a:ext cx="5207253" cy="377473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3DABCA-8FDE-337A-3B18-78564991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4F8A89-45F5-59B8-07D4-44521C3AF6DF}"/>
              </a:ext>
            </a:extLst>
          </p:cNvPr>
          <p:cNvSpPr txBox="1"/>
          <p:nvPr/>
        </p:nvSpPr>
        <p:spPr>
          <a:xfrm>
            <a:off x="134771" y="145187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Digitization for Readout Time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99B690A0-530A-5B70-3D34-B00A10039377}"/>
              </a:ext>
            </a:extLst>
          </p:cNvPr>
          <p:cNvSpPr txBox="1"/>
          <p:nvPr/>
        </p:nvSpPr>
        <p:spPr>
          <a:xfrm>
            <a:off x="883313" y="4395718"/>
            <a:ext cx="1070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time threshold has an important impact on the slow signal (mainly caused by neutrons); more slow signals will be rejected as the time threshold decreases, thus the energy resolution and the BMR also become worse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higher readout time threshold is beneficial to obtain a better BMR but the improvement is not significant, thus 1 us is considered to be enough</a:t>
            </a: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id="{91275E9E-19D0-BFAE-D551-DC35B4A40759}"/>
              </a:ext>
            </a:extLst>
          </p:cNvPr>
          <p:cNvSpPr txBox="1"/>
          <p:nvPr/>
        </p:nvSpPr>
        <p:spPr>
          <a:xfrm>
            <a:off x="766710" y="1650027"/>
            <a:ext cx="4627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(G4)step whose time is within the time threshold will be considered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0 means no time digitization (i.e. all steps will be used)</a:t>
            </a:r>
          </a:p>
        </p:txBody>
      </p:sp>
    </p:spTree>
    <p:extLst>
      <p:ext uri="{BB962C8B-B14F-4D97-AF65-F5344CB8AC3E}">
        <p14:creationId xmlns:p14="http://schemas.microsoft.com/office/powerpoint/2010/main" val="18018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3DABCA-8FDE-337A-3B18-78564991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4F8A89-45F5-59B8-07D4-44521C3AF6DF}"/>
              </a:ext>
            </a:extLst>
          </p:cNvPr>
          <p:cNvSpPr txBox="1"/>
          <p:nvPr/>
        </p:nvSpPr>
        <p:spPr>
          <a:xfrm>
            <a:off x="134771" y="145187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Digitization for Detected Photoelectrons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7D478D-4F67-684B-C440-6D7CD8FC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850" y="813153"/>
            <a:ext cx="5203294" cy="3774735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51A2ABA1-514F-EB21-3D3F-310FFBCB19EE}"/>
              </a:ext>
            </a:extLst>
          </p:cNvPr>
          <p:cNvSpPr txBox="1"/>
          <p:nvPr/>
        </p:nvSpPr>
        <p:spPr>
          <a:xfrm>
            <a:off x="443415" y="1118495"/>
            <a:ext cx="5652585" cy="12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Poisson(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Mean_pe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Sigma)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Edep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/MIPLO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EC65538-4639-121D-F712-AB85AEBE6DC8}"/>
              </a:ext>
            </a:extLst>
          </p:cNvPr>
          <p:cNvSpPr/>
          <p:nvPr/>
        </p:nvSpPr>
        <p:spPr>
          <a:xfrm>
            <a:off x="2743201" y="1302268"/>
            <a:ext cx="1929538" cy="453229"/>
          </a:xfrm>
          <a:prstGeom prst="rect">
            <a:avLst/>
          </a:prstGeom>
          <a:noFill/>
          <a:ln w="28575">
            <a:solidFill>
              <a:srgbClr val="FF2F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B206E96-E116-5692-78E4-793D3306B9F3}"/>
              </a:ext>
            </a:extLst>
          </p:cNvPr>
          <p:cNvSpPr/>
          <p:nvPr/>
        </p:nvSpPr>
        <p:spPr>
          <a:xfrm>
            <a:off x="2069024" y="1208868"/>
            <a:ext cx="3580108" cy="64318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38DD79F-6EDD-7E77-EDA1-5D2A5AE8E8B9}"/>
              </a:ext>
            </a:extLst>
          </p:cNvPr>
          <p:cNvGrpSpPr/>
          <p:nvPr/>
        </p:nvGrpSpPr>
        <p:grpSpPr>
          <a:xfrm>
            <a:off x="280462" y="3397649"/>
            <a:ext cx="6834103" cy="1323439"/>
            <a:chOff x="443415" y="2526602"/>
            <a:chExt cx="6492920" cy="132343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175A16D-7BEC-0281-03E4-04A9065127C0}"/>
                </a:ext>
              </a:extLst>
            </p:cNvPr>
            <p:cNvSpPr/>
            <p:nvPr/>
          </p:nvSpPr>
          <p:spPr>
            <a:xfrm>
              <a:off x="443415" y="2655801"/>
              <a:ext cx="444284" cy="225704"/>
            </a:xfrm>
            <a:prstGeom prst="rect">
              <a:avLst/>
            </a:prstGeom>
            <a:noFill/>
            <a:ln w="28575">
              <a:solidFill>
                <a:srgbClr val="FF2F3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4">
              <a:extLst>
                <a:ext uri="{FF2B5EF4-FFF2-40B4-BE49-F238E27FC236}">
                  <a16:creationId xmlns:a16="http://schemas.microsoft.com/office/drawing/2014/main" id="{0F99AE45-9752-0E9A-DDEA-3E1B9A80F885}"/>
                </a:ext>
              </a:extLst>
            </p:cNvPr>
            <p:cNvSpPr txBox="1"/>
            <p:nvPr/>
          </p:nvSpPr>
          <p:spPr>
            <a:xfrm>
              <a:off x="949614" y="2526602"/>
              <a:ext cx="59867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Poisson sampling with consideration of the scintillation process and the photon detection efficiency of the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the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Mean_pe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the mean detected p.e. for MIP (p.e./MIP)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DFB46E1-600C-AF06-9FFC-2996AE450C43}"/>
              </a:ext>
            </a:extLst>
          </p:cNvPr>
          <p:cNvGrpSpPr/>
          <p:nvPr/>
        </p:nvGrpSpPr>
        <p:grpSpPr>
          <a:xfrm>
            <a:off x="302980" y="4586236"/>
            <a:ext cx="6703097" cy="1938992"/>
            <a:chOff x="240874" y="4200073"/>
            <a:chExt cx="6492920" cy="193899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0CDB7B1-362A-CB78-8462-EE99AA8D22D5}"/>
                </a:ext>
              </a:extLst>
            </p:cNvPr>
            <p:cNvSpPr/>
            <p:nvPr/>
          </p:nvSpPr>
          <p:spPr>
            <a:xfrm>
              <a:off x="243214" y="4329272"/>
              <a:ext cx="444284" cy="2257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BDFE9AF-FF7C-F8C3-E6DE-88002027B4F9}"/>
                </a:ext>
              </a:extLst>
            </p:cNvPr>
            <p:cNvSpPr txBox="1"/>
            <p:nvPr/>
          </p:nvSpPr>
          <p:spPr>
            <a:xfrm>
              <a:off x="749413" y="4200073"/>
              <a:ext cx="598438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Gaussian sampling with consideration of the fluctuation of a given photoelectron signal, which is caused by the fluctuation of the pedestal (the electronics noise, denoted as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Ped_Sigma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and the single photoelectron signal (from the gain and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amplifier,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etc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denoted as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SPE_Sigma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99BB101-408B-80F5-3E8E-C7A8DB0803FC}"/>
                </a:ext>
              </a:extLst>
            </p:cNvPr>
            <p:cNvSpPr/>
            <p:nvPr/>
          </p:nvSpPr>
          <p:spPr>
            <a:xfrm>
              <a:off x="240874" y="4325508"/>
              <a:ext cx="444284" cy="2257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1B892C42-D356-0873-1580-3AC5584B3A6D}"/>
              </a:ext>
            </a:extLst>
          </p:cNvPr>
          <p:cNvSpPr txBox="1"/>
          <p:nvPr/>
        </p:nvSpPr>
        <p:spPr>
          <a:xfrm>
            <a:off x="486479" y="2528314"/>
            <a:ext cx="5954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Simga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Sqrt(Poisson(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Mean_pe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)*SPE_Sigma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+Ped_Sigma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9" name="文本框 14">
            <a:extLst>
              <a:ext uri="{FF2B5EF4-FFF2-40B4-BE49-F238E27FC236}">
                <a16:creationId xmlns:a16="http://schemas.microsoft.com/office/drawing/2014/main" id="{B9DB0F2C-2B30-3313-8345-03B16DAC1FD8}"/>
              </a:ext>
            </a:extLst>
          </p:cNvPr>
          <p:cNvSpPr txBox="1"/>
          <p:nvPr/>
        </p:nvSpPr>
        <p:spPr>
          <a:xfrm>
            <a:off x="7250306" y="4693702"/>
            <a:ext cx="4877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SPE spectrum of Hamamatsu S13360-6050CS, fitted with convoluted Poisson and Gaussian function mentioned above to obtain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SPE_Sigma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Ped_Sigma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0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FEA2BB-3182-64F8-18B0-26A5F82C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FCB7B1-5C18-17D2-6BA4-31D26A5BC83D}"/>
              </a:ext>
            </a:extLst>
          </p:cNvPr>
          <p:cNvSpPr txBox="1"/>
          <p:nvPr/>
        </p:nvSpPr>
        <p:spPr>
          <a:xfrm>
            <a:off x="440386" y="127798"/>
            <a:ext cx="257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Outline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00F1A9-D68C-289A-7C29-3F44AF27B3F0}"/>
              </a:ext>
            </a:extLst>
          </p:cNvPr>
          <p:cNvSpPr txBox="1"/>
          <p:nvPr/>
        </p:nvSpPr>
        <p:spPr>
          <a:xfrm>
            <a:off x="1844692" y="1413063"/>
            <a:ext cx="95147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Introduction and Motivation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zh-CN" sz="2800" b="1" dirty="0">
              <a:solidFill>
                <a:srgbClr val="0000FF"/>
              </a:solidFill>
              <a:latin typeface="微软雅黑"/>
              <a:ea typeface="微软雅黑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Intrinsic performance of </a:t>
            </a:r>
            <a:r>
              <a:rPr lang="en-US" altLang="zh-CN" sz="2800" b="1" dirty="0">
                <a:solidFill>
                  <a:srgbClr val="0000FF"/>
                </a:solidFill>
                <a:latin typeface="微软雅黑"/>
                <a:ea typeface="微软雅黑"/>
              </a:rPr>
              <a:t>the GSHCAL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solidFill>
                  <a:srgbClr val="0000FF"/>
                </a:solidFill>
                <a:latin typeface="微软雅黑"/>
                <a:ea typeface="微软雅黑"/>
              </a:rPr>
              <a:t>PFA performance of the GSHCAL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altLang="zh-CN" sz="2800" b="1" dirty="0">
              <a:solidFill>
                <a:srgbClr val="0000FF"/>
              </a:solidFill>
              <a:latin typeface="微软雅黑"/>
              <a:ea typeface="微软雅黑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2800" b="1" dirty="0">
                <a:solidFill>
                  <a:srgbClr val="0000FF"/>
                </a:solidFill>
                <a:latin typeface="微软雅黑"/>
                <a:ea typeface="微软雅黑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5279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3DABCA-8FDE-337A-3B18-78564991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4F8A89-45F5-59B8-07D4-44521C3AF6DF}"/>
              </a:ext>
            </a:extLst>
          </p:cNvPr>
          <p:cNvSpPr txBox="1"/>
          <p:nvPr/>
        </p:nvSpPr>
        <p:spPr>
          <a:xfrm>
            <a:off x="134771" y="145187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Digitization for Detected Photoelectrons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4">
            <a:extLst>
              <a:ext uri="{FF2B5EF4-FFF2-40B4-BE49-F238E27FC236}">
                <a16:creationId xmlns:a16="http://schemas.microsoft.com/office/drawing/2014/main" id="{63071F6A-6B75-765B-7440-3436BCF2F10D}"/>
              </a:ext>
            </a:extLst>
          </p:cNvPr>
          <p:cNvSpPr txBox="1"/>
          <p:nvPr/>
        </p:nvSpPr>
        <p:spPr>
          <a:xfrm>
            <a:off x="993004" y="4919721"/>
            <a:ext cx="1070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MIP Light output will have a significant impact on the fluctuation of electronics signal and thus a very important factor to the BMR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MIP response of 50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/MIP is enough to obtain a optimized BMR based on this preliminary simulation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6B9684-40D1-E28D-FBB6-089ED4FA1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637" y="729962"/>
            <a:ext cx="5207252" cy="3774734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5FDFE2CD-1AC1-1AAE-90ED-FBC3C0E2885E}"/>
              </a:ext>
            </a:extLst>
          </p:cNvPr>
          <p:cNvSpPr txBox="1"/>
          <p:nvPr/>
        </p:nvSpPr>
        <p:spPr>
          <a:xfrm>
            <a:off x="766710" y="1650027"/>
            <a:ext cx="46273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deposition is sampled based on the method mentioned in last slide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threshold was fixed to 5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/MIP means no digitization for detected photoelectrons (i.e. the energy threshold of 0.1 MIP is used)</a:t>
            </a:r>
          </a:p>
        </p:txBody>
      </p:sp>
    </p:spTree>
    <p:extLst>
      <p:ext uri="{BB962C8B-B14F-4D97-AF65-F5344CB8AC3E}">
        <p14:creationId xmlns:p14="http://schemas.microsoft.com/office/powerpoint/2010/main" val="55593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3DABCA-8FDE-337A-3B18-78564991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4F8A89-45F5-59B8-07D4-44521C3AF6DF}"/>
              </a:ext>
            </a:extLst>
          </p:cNvPr>
          <p:cNvSpPr txBox="1"/>
          <p:nvPr/>
        </p:nvSpPr>
        <p:spPr>
          <a:xfrm>
            <a:off x="134771" y="145187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Digitization for Detected Photoelectrons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B6C720-1151-E183-FB67-E18C04C6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994" y="974312"/>
            <a:ext cx="5207252" cy="3774735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06D8A7C1-1F40-B59B-D44E-166CC7E273E6}"/>
              </a:ext>
            </a:extLst>
          </p:cNvPr>
          <p:cNvSpPr txBox="1"/>
          <p:nvPr/>
        </p:nvSpPr>
        <p:spPr>
          <a:xfrm>
            <a:off x="993004" y="4919721"/>
            <a:ext cx="1070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MIP Light output is expected to have a significant impact on the fluctuation of electronics signal and thus a very important factor to the BMR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current simulation, the impact is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insignificant,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trend shown in this plot should be further studied</a:t>
            </a: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id="{9459F0F6-BA44-3B15-FC3F-11A64AD4114B}"/>
              </a:ext>
            </a:extLst>
          </p:cNvPr>
          <p:cNvSpPr txBox="1"/>
          <p:nvPr/>
        </p:nvSpPr>
        <p:spPr>
          <a:xfrm>
            <a:off x="459282" y="2138758"/>
            <a:ext cx="4885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deposition is sampled based on the method mentioned in last slide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threshold was based on energy and fixed to 0.1 MIP</a:t>
            </a:r>
          </a:p>
        </p:txBody>
      </p:sp>
    </p:spTree>
    <p:extLst>
      <p:ext uri="{BB962C8B-B14F-4D97-AF65-F5344CB8AC3E}">
        <p14:creationId xmlns:p14="http://schemas.microsoft.com/office/powerpoint/2010/main" val="73087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17B324-3286-2F38-A775-617B868D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992F8B-078B-AAC9-9DCB-AF30851EDD58}"/>
              </a:ext>
            </a:extLst>
          </p:cNvPr>
          <p:cNvSpPr txBox="1"/>
          <p:nvPr/>
        </p:nvSpPr>
        <p:spPr>
          <a:xfrm>
            <a:off x="247893" y="136525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1.1 The Glass Scintillator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EEE513E-B56D-88A4-5043-74E53413C335}"/>
              </a:ext>
            </a:extLst>
          </p:cNvPr>
          <p:cNvSpPr txBox="1"/>
          <p:nvPr/>
        </p:nvSpPr>
        <p:spPr>
          <a:xfrm>
            <a:off x="11197297" y="5597406"/>
            <a:ext cx="762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1327FC44-1598-360E-06A4-DADA09AE2319}"/>
              </a:ext>
            </a:extLst>
          </p:cNvPr>
          <p:cNvSpPr/>
          <p:nvPr/>
        </p:nvSpPr>
        <p:spPr>
          <a:xfrm>
            <a:off x="967739" y="1219847"/>
            <a:ext cx="2686812" cy="175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A37B48EE-96D0-3242-2550-AF456EA64A5F}"/>
              </a:ext>
            </a:extLst>
          </p:cNvPr>
          <p:cNvSpPr/>
          <p:nvPr/>
        </p:nvSpPr>
        <p:spPr>
          <a:xfrm>
            <a:off x="548258" y="3570630"/>
            <a:ext cx="10915357" cy="2512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5A7E6ED-0CB4-959A-0C87-86919B20F378}"/>
              </a:ext>
            </a:extLst>
          </p:cNvPr>
          <p:cNvSpPr txBox="1"/>
          <p:nvPr/>
        </p:nvSpPr>
        <p:spPr>
          <a:xfrm>
            <a:off x="1586712" y="3079381"/>
            <a:ext cx="1708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Plastic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Scintillator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33FD0D0-4665-D7A6-14A0-9C9D19388B8E}"/>
              </a:ext>
            </a:extLst>
          </p:cNvPr>
          <p:cNvSpPr txBox="1"/>
          <p:nvPr/>
        </p:nvSpPr>
        <p:spPr>
          <a:xfrm>
            <a:off x="5289143" y="3079381"/>
            <a:ext cx="160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Glass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Scintillator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2CA14BB-9ADE-42C2-60F4-FCEE42889082}"/>
              </a:ext>
            </a:extLst>
          </p:cNvPr>
          <p:cNvSpPr txBox="1"/>
          <p:nvPr/>
        </p:nvSpPr>
        <p:spPr>
          <a:xfrm>
            <a:off x="8870607" y="3086849"/>
            <a:ext cx="175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Crystal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Scintillator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FA6C7611-BC8F-EDED-654E-792A3CE7912B}"/>
              </a:ext>
            </a:extLst>
          </p:cNvPr>
          <p:cNvSpPr txBox="1"/>
          <p:nvPr/>
        </p:nvSpPr>
        <p:spPr>
          <a:xfrm>
            <a:off x="875741" y="3523018"/>
            <a:ext cx="175895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029">
              <a:lnSpc>
                <a:spcPct val="15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High </a:t>
            </a:r>
            <a:r>
              <a:rPr sz="1800" b="1" spc="-25" dirty="0">
                <a:latin typeface="Times New Roman"/>
                <a:cs typeface="Times New Roman"/>
              </a:rPr>
              <a:t>light yield  </a:t>
            </a:r>
            <a:r>
              <a:rPr sz="1800" b="1" spc="-30" dirty="0">
                <a:latin typeface="Times New Roman"/>
                <a:cs typeface="Times New Roman"/>
              </a:rPr>
              <a:t>Fast </a:t>
            </a:r>
            <a:r>
              <a:rPr sz="1800" b="1" spc="-5" dirty="0">
                <a:latin typeface="Times New Roman"/>
                <a:cs typeface="Times New Roman"/>
              </a:rPr>
              <a:t>decay  Low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800" b="1" spc="-5" dirty="0">
                <a:latin typeface="Times New Roman"/>
                <a:cs typeface="Times New Roman"/>
              </a:rPr>
              <a:t>Large Density  Energy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resolution  </a:t>
            </a:r>
            <a:r>
              <a:rPr sz="1800" b="1" spc="-5" dirty="0">
                <a:latin typeface="Times New Roman"/>
                <a:cs typeface="Times New Roman"/>
              </a:rPr>
              <a:t>Large size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23AC396-5F27-884F-E054-705AD304E19B}"/>
              </a:ext>
            </a:extLst>
          </p:cNvPr>
          <p:cNvSpPr txBox="1"/>
          <p:nvPr/>
        </p:nvSpPr>
        <p:spPr>
          <a:xfrm>
            <a:off x="4385894" y="3523018"/>
            <a:ext cx="175895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029">
              <a:lnSpc>
                <a:spcPct val="15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High </a:t>
            </a:r>
            <a:r>
              <a:rPr sz="1800" b="1" spc="-25" dirty="0">
                <a:latin typeface="Times New Roman"/>
                <a:cs typeface="Times New Roman"/>
              </a:rPr>
              <a:t>light yield  </a:t>
            </a:r>
            <a:r>
              <a:rPr sz="1800" b="1" spc="-30" dirty="0">
                <a:latin typeface="Times New Roman"/>
                <a:cs typeface="Times New Roman"/>
              </a:rPr>
              <a:t>Fast </a:t>
            </a:r>
            <a:r>
              <a:rPr sz="1800" b="1" spc="-5" dirty="0">
                <a:latin typeface="Times New Roman"/>
                <a:cs typeface="Times New Roman"/>
              </a:rPr>
              <a:t>decay  Low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800" b="1" spc="-5" dirty="0">
                <a:latin typeface="Times New Roman"/>
                <a:cs typeface="Times New Roman"/>
              </a:rPr>
              <a:t>Large Density  Energy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resolution  </a:t>
            </a:r>
            <a:r>
              <a:rPr sz="1800" b="1" spc="-5" dirty="0">
                <a:latin typeface="Times New Roman"/>
                <a:cs typeface="Times New Roman"/>
              </a:rPr>
              <a:t>Large size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DC4E6509-84BC-69A7-6A24-2FCE1CD3337F}"/>
              </a:ext>
            </a:extLst>
          </p:cNvPr>
          <p:cNvSpPr txBox="1"/>
          <p:nvPr/>
        </p:nvSpPr>
        <p:spPr>
          <a:xfrm>
            <a:off x="8213814" y="3523018"/>
            <a:ext cx="175895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029">
              <a:lnSpc>
                <a:spcPct val="15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High </a:t>
            </a:r>
            <a:r>
              <a:rPr sz="1800" b="1" spc="-25" dirty="0">
                <a:latin typeface="Times New Roman"/>
                <a:cs typeface="Times New Roman"/>
              </a:rPr>
              <a:t>light yield  </a:t>
            </a:r>
            <a:r>
              <a:rPr sz="1800" b="1" spc="-30" dirty="0">
                <a:latin typeface="Times New Roman"/>
                <a:cs typeface="Times New Roman"/>
              </a:rPr>
              <a:t>Fast </a:t>
            </a:r>
            <a:r>
              <a:rPr sz="1800" b="1" spc="-5" dirty="0">
                <a:latin typeface="Times New Roman"/>
                <a:cs typeface="Times New Roman"/>
              </a:rPr>
              <a:t>decay  Low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800" b="1" spc="-5" dirty="0">
                <a:latin typeface="Times New Roman"/>
                <a:cs typeface="Times New Roman"/>
              </a:rPr>
              <a:t>Large Density  Energy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resolution  </a:t>
            </a:r>
            <a:r>
              <a:rPr sz="1800" b="1" spc="-5" dirty="0">
                <a:latin typeface="Times New Roman"/>
                <a:cs typeface="Times New Roman"/>
              </a:rPr>
              <a:t>Large size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1773ECFE-F29C-4B18-A4F7-2C9D1E0F9A00}"/>
              </a:ext>
            </a:extLst>
          </p:cNvPr>
          <p:cNvSpPr/>
          <p:nvPr/>
        </p:nvSpPr>
        <p:spPr>
          <a:xfrm>
            <a:off x="5367528" y="1161288"/>
            <a:ext cx="14676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12B7D562-33C6-50B0-B09E-421401697C3B}"/>
              </a:ext>
            </a:extLst>
          </p:cNvPr>
          <p:cNvSpPr/>
          <p:nvPr/>
        </p:nvSpPr>
        <p:spPr>
          <a:xfrm>
            <a:off x="8599931" y="1173480"/>
            <a:ext cx="2116835" cy="1693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8F19CB6-DD05-E79E-7480-83F55BC1B325}"/>
              </a:ext>
            </a:extLst>
          </p:cNvPr>
          <p:cNvSpPr/>
          <p:nvPr/>
        </p:nvSpPr>
        <p:spPr>
          <a:xfrm>
            <a:off x="4642220" y="935950"/>
            <a:ext cx="2853560" cy="2512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06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0381C8-3A3F-4B57-C93A-904C5A48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" r="802"/>
          <a:stretch/>
        </p:blipFill>
        <p:spPr>
          <a:xfrm>
            <a:off x="2372901" y="4293904"/>
            <a:ext cx="6463672" cy="20387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17B324-3286-2F38-A775-617B868D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992F8B-078B-AAC9-9DCB-AF30851EDD58}"/>
              </a:ext>
            </a:extLst>
          </p:cNvPr>
          <p:cNvSpPr txBox="1"/>
          <p:nvPr/>
        </p:nvSpPr>
        <p:spPr>
          <a:xfrm>
            <a:off x="247893" y="136525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1.2 The Boson Mass Resolution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0FC40C-4A1F-E244-B1E0-B73B8B0A5AB0}"/>
              </a:ext>
            </a:extLst>
          </p:cNvPr>
          <p:cNvSpPr txBox="1"/>
          <p:nvPr/>
        </p:nvSpPr>
        <p:spPr>
          <a:xfrm>
            <a:off x="438940" y="846170"/>
            <a:ext cx="11117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avoid the complexity induced by the jet clustering algorithm in events with hadronic final states, the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Boson Mass Resolution (BMR)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as the mass resolution of these hadronic systems is introduced to quantify the detector performance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BMR is a very important index for the achievement of the major scientific goals in the CEPC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5AABF36-4B9A-CAA1-A3F2-0ABCA07146AD}"/>
                  </a:ext>
                </a:extLst>
              </p:cNvPr>
              <p:cNvSpPr txBox="1"/>
              <p:nvPr/>
            </p:nvSpPr>
            <p:spPr>
              <a:xfrm>
                <a:off x="982850" y="2490294"/>
                <a:ext cx="10123957" cy="163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BMR &lt; 4%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necessary to achieve a separation larger than 2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between W and Z bosons in their hadronic decays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BMR &lt; 4%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generally required in the Higgs width measurement via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e+e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acc>
                      <m:accPr>
                        <m:chr m:val="̅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</m:e>
                    </m:acc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[2]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measurement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e+e-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[3]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study of the Higgs invisible decay via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e+e-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invisible)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  <a:endParaRPr lang="zh-CN" alt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5AABF36-4B9A-CAA1-A3F2-0ABCA0714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50" y="2490294"/>
                <a:ext cx="10123957" cy="1638077"/>
              </a:xfrm>
              <a:prstGeom prst="rect">
                <a:avLst/>
              </a:prstGeom>
              <a:blipFill>
                <a:blip r:embed="rId4"/>
                <a:stretch>
                  <a:fillRect l="-542" t="-2239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12FD44AF-BFDC-FD7C-F4F2-5565D2A6E2B0}"/>
              </a:ext>
            </a:extLst>
          </p:cNvPr>
          <p:cNvSpPr txBox="1"/>
          <p:nvPr/>
        </p:nvSpPr>
        <p:spPr>
          <a:xfrm>
            <a:off x="8983718" y="5656361"/>
            <a:ext cx="3673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CEPC Conceptual Design Report: Volume 2,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arXiv:1811.10545.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H. Zhao, arXiv:299 1806.04992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D. Yu, doi:10.1140/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epjc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/s10052-019-7557-y</a:t>
            </a:r>
          </a:p>
        </p:txBody>
      </p:sp>
    </p:spTree>
    <p:extLst>
      <p:ext uri="{BB962C8B-B14F-4D97-AF65-F5344CB8AC3E}">
        <p14:creationId xmlns:p14="http://schemas.microsoft.com/office/powerpoint/2010/main" val="23008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17B324-3286-2F38-A775-617B868D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992F8B-078B-AAC9-9DCB-AF30851EDD58}"/>
              </a:ext>
            </a:extLst>
          </p:cNvPr>
          <p:cNvSpPr txBox="1"/>
          <p:nvPr/>
        </p:nvSpPr>
        <p:spPr>
          <a:xfrm>
            <a:off x="247893" y="136525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1.3 Motivation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ACCB0E-568E-E44B-0157-1255ABB88964}"/>
                  </a:ext>
                </a:extLst>
              </p:cNvPr>
              <p:cNvSpPr txBox="1"/>
              <p:nvPr/>
            </p:nvSpPr>
            <p:spPr>
              <a:xfrm>
                <a:off x="379868" y="980572"/>
                <a:ext cx="8490755" cy="5389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electron-position colliders (e.g. CEPC)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physical goals: precision measurements of the Higgs and Z/W bosons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Challenge: unprecedented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jet energy resolution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~30%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𝐺𝑒𝑉</m:t>
                        </m:r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 detector: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granular calorimeter + tracker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 Mass Resolution (BMR)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4% has been realized in baseline design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 performance goal: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BMR 4%→3%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Dominant factors in BMR: char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ged hadron fragments &amp; HCAL resolution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Option: Glass Scintillator HCAL (GS-HCAL)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density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provides higher sampling fraction 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Doping with neutron-sensitive elements: improve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 response (Gd)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Advantages of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cost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easiness for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production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ACCB0E-568E-E44B-0157-1255ABB8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8" y="980572"/>
                <a:ext cx="8490755" cy="5389489"/>
              </a:xfrm>
              <a:prstGeom prst="rect">
                <a:avLst/>
              </a:prstGeom>
              <a:blipFill>
                <a:blip r:embed="rId3"/>
                <a:stretch>
                  <a:fillRect l="-718" t="-679" b="-1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4ABE2F8-C0CC-6F33-4808-DAA7DAF0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794" y="527709"/>
            <a:ext cx="3138457" cy="11496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67820F-F3E9-C800-A516-36669EC22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157" y="4587606"/>
            <a:ext cx="2734974" cy="19497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049012-0126-9436-5C57-6DC4A4A43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136" y="2451435"/>
            <a:ext cx="3181775" cy="200657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4AE5AD-9D85-CEB5-8AA1-65747FBE8CB7}"/>
              </a:ext>
            </a:extLst>
          </p:cNvPr>
          <p:cNvSpPr/>
          <p:nvPr/>
        </p:nvSpPr>
        <p:spPr>
          <a:xfrm>
            <a:off x="10840177" y="4115942"/>
            <a:ext cx="1106733" cy="148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A26513-1732-807E-FE79-C73AC57DAE62}"/>
              </a:ext>
            </a:extLst>
          </p:cNvPr>
          <p:cNvSpPr/>
          <p:nvPr/>
        </p:nvSpPr>
        <p:spPr>
          <a:xfrm>
            <a:off x="10840176" y="3452408"/>
            <a:ext cx="1106733" cy="148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4D49722-55DC-0776-0615-C7DA68663AC7}"/>
              </a:ext>
            </a:extLst>
          </p:cNvPr>
          <p:cNvSpPr/>
          <p:nvPr/>
        </p:nvSpPr>
        <p:spPr>
          <a:xfrm>
            <a:off x="9207060" y="2010103"/>
            <a:ext cx="2425967" cy="375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The Factors on BMR from Fast Simulation</a:t>
            </a:r>
            <a:endParaRPr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2E4EF3-6FC1-265B-4261-0B29B69200D9}"/>
              </a:ext>
            </a:extLst>
          </p:cNvPr>
          <p:cNvSpPr txBox="1"/>
          <p:nvPr/>
        </p:nvSpPr>
        <p:spPr>
          <a:xfrm>
            <a:off x="11038567" y="2464312"/>
            <a:ext cx="108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Yuexin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1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4017AA-EF2A-3764-F9B1-76527B03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3C4266-97E6-E862-387D-F6DA2EA455A9}"/>
              </a:ext>
            </a:extLst>
          </p:cNvPr>
          <p:cNvSpPr txBox="1"/>
          <p:nvPr/>
        </p:nvSpPr>
        <p:spPr>
          <a:xfrm>
            <a:off x="247893" y="122565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2.1 Intrinsic Performance Simulation of the GSHCAL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AD680144-8606-3881-E233-34932ECF02F4}"/>
              </a:ext>
            </a:extLst>
          </p:cNvPr>
          <p:cNvSpPr/>
          <p:nvPr/>
        </p:nvSpPr>
        <p:spPr>
          <a:xfrm>
            <a:off x="9045623" y="964691"/>
            <a:ext cx="2958024" cy="287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D060EF7-3162-70F7-7304-A2AD880FC5F8}"/>
              </a:ext>
            </a:extLst>
          </p:cNvPr>
          <p:cNvSpPr/>
          <p:nvPr/>
        </p:nvSpPr>
        <p:spPr>
          <a:xfrm>
            <a:off x="7538158" y="964691"/>
            <a:ext cx="1652899" cy="2870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A44BE5-D65F-AF95-0279-9DEBC7B11359}"/>
              </a:ext>
            </a:extLst>
          </p:cNvPr>
          <p:cNvGrpSpPr/>
          <p:nvPr/>
        </p:nvGrpSpPr>
        <p:grpSpPr>
          <a:xfrm>
            <a:off x="7433025" y="3795632"/>
            <a:ext cx="1556395" cy="2513844"/>
            <a:chOff x="5803187" y="3476123"/>
            <a:chExt cx="1556395" cy="2513844"/>
          </a:xfrm>
        </p:grpSpPr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2D6BA02C-6709-5A42-3A77-3573C2F24572}"/>
                </a:ext>
              </a:extLst>
            </p:cNvPr>
            <p:cNvSpPr/>
            <p:nvPr/>
          </p:nvSpPr>
          <p:spPr>
            <a:xfrm>
              <a:off x="5803187" y="3966983"/>
              <a:ext cx="1316657" cy="15873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9C224F9F-CE2B-F5AC-9588-9D952D87245F}"/>
                </a:ext>
              </a:extLst>
            </p:cNvPr>
            <p:cNvSpPr/>
            <p:nvPr/>
          </p:nvSpPr>
          <p:spPr>
            <a:xfrm>
              <a:off x="6727122" y="3476123"/>
              <a:ext cx="632460" cy="490855"/>
            </a:xfrm>
            <a:custGeom>
              <a:avLst/>
              <a:gdLst/>
              <a:ahLst/>
              <a:cxnLst/>
              <a:rect l="l" t="t" r="r" b="b"/>
              <a:pathLst>
                <a:path w="632459" h="490854">
                  <a:moveTo>
                    <a:pt x="37033" y="414136"/>
                  </a:moveTo>
                  <a:lnTo>
                    <a:pt x="0" y="490860"/>
                  </a:lnTo>
                  <a:lnTo>
                    <a:pt x="83599" y="474454"/>
                  </a:lnTo>
                  <a:lnTo>
                    <a:pt x="72127" y="459595"/>
                  </a:lnTo>
                  <a:lnTo>
                    <a:pt x="56084" y="459595"/>
                  </a:lnTo>
                  <a:lnTo>
                    <a:pt x="44442" y="444516"/>
                  </a:lnTo>
                  <a:lnTo>
                    <a:pt x="54495" y="436755"/>
                  </a:lnTo>
                  <a:lnTo>
                    <a:pt x="37033" y="414136"/>
                  </a:lnTo>
                  <a:close/>
                </a:path>
                <a:path w="632459" h="490854">
                  <a:moveTo>
                    <a:pt x="54495" y="436755"/>
                  </a:moveTo>
                  <a:lnTo>
                    <a:pt x="44442" y="444516"/>
                  </a:lnTo>
                  <a:lnTo>
                    <a:pt x="56084" y="459595"/>
                  </a:lnTo>
                  <a:lnTo>
                    <a:pt x="66136" y="451834"/>
                  </a:lnTo>
                  <a:lnTo>
                    <a:pt x="54495" y="436755"/>
                  </a:lnTo>
                  <a:close/>
                </a:path>
                <a:path w="632459" h="490854">
                  <a:moveTo>
                    <a:pt x="66136" y="451834"/>
                  </a:moveTo>
                  <a:lnTo>
                    <a:pt x="56084" y="459595"/>
                  </a:lnTo>
                  <a:lnTo>
                    <a:pt x="72127" y="459595"/>
                  </a:lnTo>
                  <a:lnTo>
                    <a:pt x="66136" y="451834"/>
                  </a:lnTo>
                  <a:close/>
                </a:path>
                <a:path w="632459" h="490854">
                  <a:moveTo>
                    <a:pt x="620231" y="0"/>
                  </a:moveTo>
                  <a:lnTo>
                    <a:pt x="54495" y="436755"/>
                  </a:lnTo>
                  <a:lnTo>
                    <a:pt x="66136" y="451834"/>
                  </a:lnTo>
                  <a:lnTo>
                    <a:pt x="631871" y="15078"/>
                  </a:lnTo>
                  <a:lnTo>
                    <a:pt x="620231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81B772A5-A053-EB06-771D-E06D4A443CBA}"/>
                </a:ext>
              </a:extLst>
            </p:cNvPr>
            <p:cNvSpPr/>
            <p:nvPr/>
          </p:nvSpPr>
          <p:spPr>
            <a:xfrm>
              <a:off x="6468365" y="5388237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1" y="249205"/>
                  </a:lnTo>
                </a:path>
              </a:pathLst>
            </a:custGeom>
            <a:ln w="1905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41FB514E-77E6-6EF4-8415-41FAAF599441}"/>
                </a:ext>
              </a:extLst>
            </p:cNvPr>
            <p:cNvSpPr txBox="1"/>
            <p:nvPr/>
          </p:nvSpPr>
          <p:spPr>
            <a:xfrm>
              <a:off x="6099404" y="5607811"/>
              <a:ext cx="62547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PCB</a:t>
              </a:r>
              <a:r>
                <a:rPr sz="1200" spc="-75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2mm</a:t>
              </a: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1EC17B2E-8A70-8C7F-77BC-7FFFE46B42A8}"/>
                </a:ext>
              </a:extLst>
            </p:cNvPr>
            <p:cNvSpPr txBox="1"/>
            <p:nvPr/>
          </p:nvSpPr>
          <p:spPr>
            <a:xfrm>
              <a:off x="6586542" y="4827523"/>
              <a:ext cx="3321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5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sz="1200" spc="-2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eel</a:t>
              </a: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084A7B5E-B25A-9FCB-05C5-BE2FF4095B72}"/>
                </a:ext>
              </a:extLst>
            </p:cNvPr>
            <p:cNvSpPr txBox="1"/>
            <p:nvPr/>
          </p:nvSpPr>
          <p:spPr>
            <a:xfrm>
              <a:off x="5950475" y="4672076"/>
              <a:ext cx="426084" cy="378565"/>
            </a:xfrm>
            <a:prstGeom prst="rect">
              <a:avLst/>
            </a:prstGeom>
          </p:spPr>
          <p:txBody>
            <a:bodyPr vert="horz" wrap="square" lIns="0" tIns="3175" rIns="0" bIns="0" rtlCol="0">
              <a:spAutoFit/>
            </a:bodyPr>
            <a:lstStyle/>
            <a:p>
              <a:pPr marL="12700" marR="5080">
                <a:lnSpc>
                  <a:spcPct val="105000"/>
                </a:lnSpc>
                <a:spcBef>
                  <a:spcPts val="25"/>
                </a:spcBef>
              </a:pPr>
              <a:r>
                <a:rPr sz="1200" dirty="0">
                  <a:solidFill>
                    <a:srgbClr val="2038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Glass  10mm</a:t>
              </a: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object 14">
            <a:extLst>
              <a:ext uri="{FF2B5EF4-FFF2-40B4-BE49-F238E27FC236}">
                <a16:creationId xmlns:a16="http://schemas.microsoft.com/office/drawing/2014/main" id="{CAC25264-C9C1-B821-DB46-CE36F1B87072}"/>
              </a:ext>
            </a:extLst>
          </p:cNvPr>
          <p:cNvSpPr/>
          <p:nvPr/>
        </p:nvSpPr>
        <p:spPr>
          <a:xfrm>
            <a:off x="8766377" y="3534470"/>
            <a:ext cx="302895" cy="263525"/>
          </a:xfrm>
          <a:custGeom>
            <a:avLst/>
            <a:gdLst/>
            <a:ahLst/>
            <a:cxnLst/>
            <a:rect l="l" t="t" r="r" b="b"/>
            <a:pathLst>
              <a:path w="302895" h="263525">
                <a:moveTo>
                  <a:pt x="0" y="0"/>
                </a:moveTo>
                <a:lnTo>
                  <a:pt x="302880" y="0"/>
                </a:lnTo>
                <a:lnTo>
                  <a:pt x="302880" y="263208"/>
                </a:lnTo>
                <a:lnTo>
                  <a:pt x="0" y="26320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20386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CE478F46-DB8A-16BA-7CF5-C2A3FDA7197B}"/>
                  </a:ext>
                </a:extLst>
              </p:cNvPr>
              <p:cNvSpPr txBox="1"/>
              <p:nvPr/>
            </p:nvSpPr>
            <p:spPr>
              <a:xfrm>
                <a:off x="674591" y="964691"/>
                <a:ext cx="6981477" cy="273683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23850" indent="-285750">
                  <a:lnSpc>
                    <a:spcPct val="100000"/>
                  </a:lnSpc>
                  <a:spcBef>
                    <a:spcPts val="100"/>
                  </a:spcBef>
                  <a:buFont typeface="Arial"/>
                  <a:buChar char="•"/>
                  <a:tabLst>
                    <a:tab pos="323215" algn="l"/>
                    <a:tab pos="323850" algn="l"/>
                  </a:tabLst>
                </a:pP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GSHCAL</a:t>
                </a:r>
                <a:r>
                  <a:rPr lang="en-US" sz="20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geometry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lvl="1" indent="-285750">
                  <a:lnSpc>
                    <a:spcPct val="100000"/>
                  </a:lnSpc>
                  <a:buFont typeface="Arial"/>
                  <a:buChar char="•"/>
                  <a:tabLst>
                    <a:tab pos="780415" algn="l"/>
                    <a:tab pos="781050" algn="l"/>
                  </a:tabLst>
                </a:pPr>
                <a:r>
                  <a:rPr lang="en-US" sz="20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a standalone simulation in the Geant4</a:t>
                </a:r>
              </a:p>
              <a:p>
                <a:pPr marL="781050" lvl="1" indent="-285750">
                  <a:lnSpc>
                    <a:spcPct val="100000"/>
                  </a:lnSpc>
                  <a:buFont typeface="Arial"/>
                  <a:buChar char="•"/>
                  <a:tabLst>
                    <a:tab pos="780415" algn="l"/>
                    <a:tab pos="781050" algn="l"/>
                  </a:tabLst>
                </a:pPr>
                <a:r>
                  <a:rPr lang="en-US" sz="20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 </a:t>
                </a:r>
                <a:r>
                  <a:rPr lang="en-US" sz="20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Scintillator-Steel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AHCAL </a:t>
                </a: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(CEPC CDR</a:t>
                </a:r>
                <a:r>
                  <a:rPr lang="en-US" sz="20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baseline)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lvl="1" indent="-285750">
                  <a:lnSpc>
                    <a:spcPct val="100000"/>
                  </a:lnSpc>
                  <a:buFont typeface="Arial"/>
                  <a:buChar char="•"/>
                  <a:tabLst>
                    <a:tab pos="780415" algn="l"/>
                    <a:tab pos="781050" algn="l"/>
                  </a:tabLst>
                </a:pPr>
                <a:r>
                  <a:rPr lang="en-US" sz="20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 </a:t>
                </a: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plastic scintillator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glass</a:t>
                </a:r>
                <a:r>
                  <a:rPr lang="en-US" sz="20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scintillator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23850" indent="-285750">
                  <a:lnSpc>
                    <a:spcPct val="100000"/>
                  </a:lnSpc>
                  <a:buFont typeface="Arial"/>
                  <a:buChar char="•"/>
                  <a:tabLst>
                    <a:tab pos="323215" algn="l"/>
                    <a:tab pos="323850" algn="l"/>
                  </a:tabLs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Glass </a:t>
                </a: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scintillator material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1050" lvl="1" indent="-285750">
                  <a:lnSpc>
                    <a:spcPct val="100000"/>
                  </a:lnSpc>
                  <a:buFont typeface="Arial"/>
                  <a:buChar char="•"/>
                  <a:tabLst>
                    <a:tab pos="780415" algn="l"/>
                    <a:tab pos="781050" algn="l"/>
                  </a:tabLst>
                </a:pPr>
                <a:r>
                  <a:rPr lang="en-US" sz="20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Composition: </a:t>
                </a:r>
                <a:r>
                  <a:rPr lang="en-US" sz="2000" spc="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Gd-B-Si-Ge-Ce</a:t>
                </a:r>
                <a:r>
                  <a:rPr lang="en-US" sz="2250" spc="60" baseline="259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</a:t>
                </a:r>
                <a:endParaRPr lang="en-US" sz="2250" baseline="2592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23850" indent="-285750">
                  <a:lnSpc>
                    <a:spcPct val="150000"/>
                  </a:lnSpc>
                  <a:buFont typeface="Arial"/>
                  <a:buChar char="•"/>
                  <a:tabLst>
                    <a:tab pos="323215" algn="l"/>
                    <a:tab pos="323850" algn="l"/>
                  </a:tabLst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Primaries input: Single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ar-AE" sz="2000" spc="-5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23850" indent="-285750">
                  <a:lnSpc>
                    <a:spcPct val="150000"/>
                  </a:lnSpc>
                  <a:buFont typeface="Arial"/>
                  <a:buChar char="•"/>
                  <a:tabLst>
                    <a:tab pos="323215" algn="l"/>
                    <a:tab pos="323850" algn="l"/>
                  </a:tabLst>
                </a:pPr>
                <a:r>
                  <a:rPr lang="en-US" sz="2000" spc="-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GSHCAL nominal</a:t>
                </a:r>
                <a:r>
                  <a:rPr lang="en-US" sz="2000" spc="-1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15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</a:p>
            </p:txBody>
          </p:sp>
        </mc:Choice>
        <mc:Fallback xmlns=""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CE478F46-DB8A-16BA-7CF5-C2A3FDA71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91" y="964691"/>
                <a:ext cx="6981477" cy="2736839"/>
              </a:xfrm>
              <a:prstGeom prst="rect">
                <a:avLst/>
              </a:prstGeom>
              <a:blipFill>
                <a:blip r:embed="rId5"/>
                <a:stretch>
                  <a:fillRect l="-1572" t="-2450" b="-4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18">
            <a:extLst>
              <a:ext uri="{FF2B5EF4-FFF2-40B4-BE49-F238E27FC236}">
                <a16:creationId xmlns:a16="http://schemas.microsoft.com/office/drawing/2014/main" id="{13FB2366-59B0-70EA-81F6-DACB32496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21995"/>
              </p:ext>
            </p:extLst>
          </p:nvPr>
        </p:nvGraphicFramePr>
        <p:xfrm>
          <a:off x="1353139" y="3885185"/>
          <a:ext cx="4556760" cy="2390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000" b="1" spc="-4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layers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40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77190" marR="368935" indent="2597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b="1" spc="-4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nuclear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interaction</a:t>
                      </a:r>
                      <a:r>
                        <a:rPr sz="20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length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mbria Math"/>
                          <a:cs typeface="Cambria Math"/>
                        </a:rPr>
                        <a:t>𝝀</a:t>
                      </a:r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214629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Glass tile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size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2000" spc="-5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950" b="1" spc="-7" baseline="25641" dirty="0">
                          <a:latin typeface="Calibri"/>
                          <a:cs typeface="Calibri"/>
                        </a:rPr>
                        <a:t>3</a:t>
                      </a:r>
                      <a:endParaRPr sz="1950" baseline="25641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Glass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density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g/cm</a:t>
                      </a:r>
                      <a:r>
                        <a:rPr sz="1950" b="1" baseline="25641" dirty="0">
                          <a:latin typeface="Calibri"/>
                          <a:cs typeface="Calibri"/>
                        </a:rPr>
                        <a:t>3</a:t>
                      </a:r>
                      <a:endParaRPr sz="1950" baseline="25641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Readout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threshold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0.1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MIP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D83C4EF1-D919-E0A9-346B-7EC8F291D37B}"/>
              </a:ext>
            </a:extLst>
          </p:cNvPr>
          <p:cNvSpPr txBox="1"/>
          <p:nvPr/>
        </p:nvSpPr>
        <p:spPr>
          <a:xfrm>
            <a:off x="10742128" y="6121300"/>
            <a:ext cx="146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Dejing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5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CBA170-AB04-C62C-996C-65BAA4A2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7629BF-30D1-E145-4DF2-0B3E00B921E8}"/>
              </a:ext>
            </a:extLst>
          </p:cNvPr>
          <p:cNvSpPr txBox="1"/>
          <p:nvPr/>
        </p:nvSpPr>
        <p:spPr>
          <a:xfrm>
            <a:off x="247892" y="122565"/>
            <a:ext cx="1194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2.2 Impact of Density and Thickness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2D0243B-A144-6AFE-10F0-BCDA750090B3}"/>
              </a:ext>
            </a:extLst>
          </p:cNvPr>
          <p:cNvSpPr/>
          <p:nvPr/>
        </p:nvSpPr>
        <p:spPr>
          <a:xfrm>
            <a:off x="72711" y="922087"/>
            <a:ext cx="3240000" cy="32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5D4B1736-41D0-FC85-2DFC-D8DF6DF6C824}"/>
              </a:ext>
            </a:extLst>
          </p:cNvPr>
          <p:cNvSpPr/>
          <p:nvPr/>
        </p:nvSpPr>
        <p:spPr>
          <a:xfrm>
            <a:off x="3312711" y="1769782"/>
            <a:ext cx="2540048" cy="180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CE0268A-57F4-882E-AA16-FC9AF8A279C6}"/>
              </a:ext>
            </a:extLst>
          </p:cNvPr>
          <p:cNvSpPr>
            <a:spLocks/>
          </p:cNvSpPr>
          <p:nvPr/>
        </p:nvSpPr>
        <p:spPr>
          <a:xfrm>
            <a:off x="6120918" y="922087"/>
            <a:ext cx="3240000" cy="324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0B6853D8-F043-8771-0C06-FED0699FFE77}"/>
              </a:ext>
            </a:extLst>
          </p:cNvPr>
          <p:cNvSpPr/>
          <p:nvPr/>
        </p:nvSpPr>
        <p:spPr>
          <a:xfrm>
            <a:off x="9360918" y="1769782"/>
            <a:ext cx="2520000" cy="180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9754DCD-A225-3ADD-2C01-54383E92AA7B}"/>
              </a:ext>
            </a:extLst>
          </p:cNvPr>
          <p:cNvCxnSpPr/>
          <p:nvPr/>
        </p:nvCxnSpPr>
        <p:spPr>
          <a:xfrm>
            <a:off x="6006662" y="922087"/>
            <a:ext cx="0" cy="5439299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0">
            <a:extLst>
              <a:ext uri="{FF2B5EF4-FFF2-40B4-BE49-F238E27FC236}">
                <a16:creationId xmlns:a16="http://schemas.microsoft.com/office/drawing/2014/main" id="{F7746BD6-0960-602B-3049-30A50EFB6452}"/>
              </a:ext>
            </a:extLst>
          </p:cNvPr>
          <p:cNvSpPr txBox="1"/>
          <p:nvPr/>
        </p:nvSpPr>
        <p:spPr>
          <a:xfrm>
            <a:off x="247891" y="4641215"/>
            <a:ext cx="56445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24511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38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very effective way to improve the hadronic energy resolution due to a higher sampling fraction, but the light yield will suffer from degradation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4C1B6D2C-7506-1B26-6817-52B8BBA0448C}"/>
              </a:ext>
            </a:extLst>
          </p:cNvPr>
          <p:cNvSpPr txBox="1"/>
          <p:nvPr/>
        </p:nvSpPr>
        <p:spPr>
          <a:xfrm>
            <a:off x="6299594" y="4641215"/>
            <a:ext cx="589240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24511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38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thickness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another effective way to improve </a:t>
            </a:r>
            <a:r>
              <a:rPr lang="en-US" altLang="zh-C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hadronic energy resolution due to a higher sampling fraction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transmittance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suffer from degradation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4EBC87-3E17-7BC5-A016-14D04ED00586}"/>
              </a:ext>
            </a:extLst>
          </p:cNvPr>
          <p:cNvSpPr txBox="1"/>
          <p:nvPr/>
        </p:nvSpPr>
        <p:spPr>
          <a:xfrm>
            <a:off x="10732518" y="469936"/>
            <a:ext cx="146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Dejing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8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CBA170-AB04-C62C-996C-65BAA4A2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7629BF-30D1-E145-4DF2-0B3E00B921E8}"/>
              </a:ext>
            </a:extLst>
          </p:cNvPr>
          <p:cNvSpPr txBox="1"/>
          <p:nvPr/>
        </p:nvSpPr>
        <p:spPr>
          <a:xfrm>
            <a:off x="247892" y="122565"/>
            <a:ext cx="1194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2.3 Impact of Total NIL and Number of Layers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9754DCD-A225-3ADD-2C01-54383E92AA7B}"/>
              </a:ext>
            </a:extLst>
          </p:cNvPr>
          <p:cNvCxnSpPr/>
          <p:nvPr/>
        </p:nvCxnSpPr>
        <p:spPr>
          <a:xfrm>
            <a:off x="6006662" y="922087"/>
            <a:ext cx="0" cy="5439299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6E55F55-5476-869D-1C28-A7B2BA4E3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3129" r="18286" b="18794"/>
          <a:stretch/>
        </p:blipFill>
        <p:spPr>
          <a:xfrm>
            <a:off x="15584" y="1016105"/>
            <a:ext cx="3240000" cy="30519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84F9D1-78A7-173D-46AE-348E5C47A5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2512" r="18505" b="18424"/>
          <a:stretch/>
        </p:blipFill>
        <p:spPr>
          <a:xfrm>
            <a:off x="6120918" y="1016105"/>
            <a:ext cx="3240000" cy="31137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0513E7D-D48C-CFAA-18D4-F1FF1A025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83" y="1881200"/>
            <a:ext cx="2700000" cy="16996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D560203-3791-AFB4-5DF4-2BCC4705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4118" y="1881200"/>
            <a:ext cx="2700000" cy="1723053"/>
          </a:xfrm>
          <a:prstGeom prst="rect">
            <a:avLst/>
          </a:prstGeom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19CBBC1F-3455-EECF-AB50-6ED6D2FAF52E}"/>
              </a:ext>
            </a:extLst>
          </p:cNvPr>
          <p:cNvSpPr txBox="1"/>
          <p:nvPr/>
        </p:nvSpPr>
        <p:spPr>
          <a:xfrm>
            <a:off x="247891" y="4641215"/>
            <a:ext cx="564451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24511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3850" algn="l"/>
              </a:tabLst>
            </a:pP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total nuclear interaction length can suppress the shower leakage, which gives a better constant term; the sampling fraction will decrease at the same time, thus a worse </a:t>
            </a:r>
            <a:r>
              <a:rPr lang="en-US" altLang="zh-C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term is observed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5345BD70-4411-DFB5-62EA-8133526520AE}"/>
              </a:ext>
            </a:extLst>
          </p:cNvPr>
          <p:cNvSpPr txBox="1"/>
          <p:nvPr/>
        </p:nvSpPr>
        <p:spPr>
          <a:xfrm>
            <a:off x="6299594" y="4641215"/>
            <a:ext cx="589240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24511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385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layers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improve both the sampling fraction and the sampling frequency of the GSHCAL, but the readout channel will also increase rapidly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31D91D-170B-8DA5-0346-307079D66F51}"/>
              </a:ext>
            </a:extLst>
          </p:cNvPr>
          <p:cNvSpPr txBox="1"/>
          <p:nvPr/>
        </p:nvSpPr>
        <p:spPr>
          <a:xfrm>
            <a:off x="10732518" y="469936"/>
            <a:ext cx="146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Dejing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8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807DBA-6713-AD98-39F8-B8C45AA5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7F-CA7D-4BAC-988F-A04522A2A35F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C7792C-6107-FD76-B893-391AB418420B}"/>
              </a:ext>
            </a:extLst>
          </p:cNvPr>
          <p:cNvSpPr txBox="1"/>
          <p:nvPr/>
        </p:nvSpPr>
        <p:spPr>
          <a:xfrm>
            <a:off x="247893" y="122565"/>
            <a:ext cx="112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3.1 PFA Performance Simulation with the GSHCAL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9E2D5F-787A-2528-FB89-66063CB38BC9}"/>
              </a:ext>
            </a:extLst>
          </p:cNvPr>
          <p:cNvSpPr txBox="1"/>
          <p:nvPr/>
        </p:nvSpPr>
        <p:spPr>
          <a:xfrm>
            <a:off x="438940" y="846170"/>
            <a:ext cx="305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0BAF639-C57A-EAC4-0FBA-1B4BA992E751}"/>
                  </a:ext>
                </a:extLst>
              </p:cNvPr>
              <p:cNvSpPr txBox="1"/>
              <p:nvPr/>
            </p:nvSpPr>
            <p:spPr>
              <a:xfrm>
                <a:off x="438940" y="1277572"/>
                <a:ext cx="6828963" cy="188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CEPCSoft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framework and CDR baseline design, but replacing the AHCAL with glass scintillator/steel HCAL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Primaries input: 240 GeV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e+e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acc>
                      <m:accPr>
                        <m:chr m:val="̅"/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(H</a:t>
                </a:r>
                <a:r>
                  <a:rPr lang="en-US" altLang="zh-CN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gg)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GS material parameters: as shown in right figure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0BAF639-C57A-EAC4-0FBA-1B4BA992E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40" y="1277572"/>
                <a:ext cx="6828963" cy="1883657"/>
              </a:xfrm>
              <a:prstGeom prst="rect">
                <a:avLst/>
              </a:prstGeom>
              <a:blipFill>
                <a:blip r:embed="rId3"/>
                <a:stretch>
                  <a:fillRect l="-804" r="-1250" b="-4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140A9672-EAE7-F5BE-90E4-14A8415E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59" t="11992" r="10596" b="4873"/>
          <a:stretch/>
        </p:blipFill>
        <p:spPr>
          <a:xfrm>
            <a:off x="7084534" y="1046225"/>
            <a:ext cx="3222442" cy="25330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FD635A5-E982-C68D-597C-E0AA743D0369}"/>
              </a:ext>
            </a:extLst>
          </p:cNvPr>
          <p:cNvSpPr txBox="1"/>
          <p:nvPr/>
        </p:nvSpPr>
        <p:spPr>
          <a:xfrm>
            <a:off x="423363" y="3211791"/>
            <a:ext cx="421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⁕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GSHCAL Nominal Parameter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0">
                <a:extLst>
                  <a:ext uri="{FF2B5EF4-FFF2-40B4-BE49-F238E27FC236}">
                    <a16:creationId xmlns:a16="http://schemas.microsoft.com/office/drawing/2014/main" id="{8FF36E46-A4CB-B66B-E4B0-D999688D1E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157" y="3770212"/>
              <a:ext cx="4737983" cy="2551905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2983135">
                      <a:extLst>
                        <a:ext uri="{9D8B030D-6E8A-4147-A177-3AD203B41FA5}">
                          <a16:colId xmlns:a16="http://schemas.microsoft.com/office/drawing/2014/main" val="2267354570"/>
                        </a:ext>
                      </a:extLst>
                    </a:gridCol>
                    <a:gridCol w="1754848">
                      <a:extLst>
                        <a:ext uri="{9D8B030D-6E8A-4147-A177-3AD203B41FA5}">
                          <a16:colId xmlns:a16="http://schemas.microsoft.com/office/drawing/2014/main" val="2245598757"/>
                        </a:ext>
                      </a:extLst>
                    </a:gridCol>
                  </a:tblGrid>
                  <a:tr h="347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Number of Layers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7757033"/>
                      </a:ext>
                    </a:extLst>
                  </a:tr>
                  <a:tr h="598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Glass Cell Size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mm</a:t>
                          </a:r>
                          <a:r>
                            <a:rPr lang="en-US" altLang="zh-CN" sz="18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800" b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7751483"/>
                      </a:ext>
                    </a:extLst>
                  </a:tr>
                  <a:tr h="8556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Nuclear </a:t>
                          </a:r>
                        </a:p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Interaction Length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oMath>
                          </a14:m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1656119"/>
                      </a:ext>
                    </a:extLst>
                  </a:tr>
                  <a:tr h="347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Glass Density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 g/cm</a:t>
                          </a:r>
                          <a:r>
                            <a:rPr lang="en-US" altLang="zh-CN" sz="18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800" b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4768151"/>
                      </a:ext>
                    </a:extLst>
                  </a:tr>
                  <a:tr h="347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Readout Threshold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 MIP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5589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0">
                <a:extLst>
                  <a:ext uri="{FF2B5EF4-FFF2-40B4-BE49-F238E27FC236}">
                    <a16:creationId xmlns:a16="http://schemas.microsoft.com/office/drawing/2014/main" id="{8FF36E46-A4CB-B66B-E4B0-D999688D1E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1157" y="3770212"/>
              <a:ext cx="4737983" cy="2551905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2983135">
                      <a:extLst>
                        <a:ext uri="{9D8B030D-6E8A-4147-A177-3AD203B41FA5}">
                          <a16:colId xmlns:a16="http://schemas.microsoft.com/office/drawing/2014/main" val="2267354570"/>
                        </a:ext>
                      </a:extLst>
                    </a:gridCol>
                    <a:gridCol w="1754848">
                      <a:extLst>
                        <a:ext uri="{9D8B030D-6E8A-4147-A177-3AD203B41FA5}">
                          <a16:colId xmlns:a16="http://schemas.microsoft.com/office/drawing/2014/main" val="224559875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Number of Layers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7757033"/>
                      </a:ext>
                    </a:extLst>
                  </a:tr>
                  <a:tr h="598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Glass Cell Size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70486" t="-65657" r="-694" b="-278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751483"/>
                      </a:ext>
                    </a:extLst>
                  </a:tr>
                  <a:tr h="8556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Nuclear </a:t>
                          </a:r>
                        </a:p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Interaction Length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70486" t="-116312" r="-694" b="-95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6561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Glass Density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 g/cm</a:t>
                          </a:r>
                          <a:r>
                            <a:rPr lang="en-US" altLang="zh-CN" sz="1800" b="1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800" b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47681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Readout Threshold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 MIP</a:t>
                          </a:r>
                          <a:endParaRPr lang="zh-CN" altLang="en-US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55893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F10CF7DA-DE5E-A76D-EC55-CC1ADD212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49191"/>
            <a:ext cx="5711136" cy="230605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E9925DC-069F-1253-F5D1-6463902CB11E}"/>
              </a:ext>
            </a:extLst>
          </p:cNvPr>
          <p:cNvCxnSpPr/>
          <p:nvPr/>
        </p:nvCxnSpPr>
        <p:spPr>
          <a:xfrm flipV="1">
            <a:off x="9593451" y="1511085"/>
            <a:ext cx="922149" cy="371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DEA9B3C-569D-9EF6-9126-72F5206FA427}"/>
              </a:ext>
            </a:extLst>
          </p:cNvPr>
          <p:cNvSpPr txBox="1"/>
          <p:nvPr/>
        </p:nvSpPr>
        <p:spPr>
          <a:xfrm>
            <a:off x="10484603" y="1371081"/>
            <a:ext cx="1199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GSHCAL</a:t>
            </a:r>
            <a:endParaRPr lang="zh-CN" altLang="en-US" b="1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8974564-5CE8-AD71-865B-1AAC8DBB4D5D}"/>
              </a:ext>
            </a:extLst>
          </p:cNvPr>
          <p:cNvCxnSpPr>
            <a:cxnSpLocks/>
          </p:cNvCxnSpPr>
          <p:nvPr/>
        </p:nvCxnSpPr>
        <p:spPr>
          <a:xfrm flipV="1">
            <a:off x="9341366" y="2023048"/>
            <a:ext cx="1119623" cy="109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87AE05E-C6CF-9465-3446-88DC406F9C47}"/>
              </a:ext>
            </a:extLst>
          </p:cNvPr>
          <p:cNvSpPr txBox="1"/>
          <p:nvPr/>
        </p:nvSpPr>
        <p:spPr>
          <a:xfrm>
            <a:off x="10465732" y="1864919"/>
            <a:ext cx="142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Si/W E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0039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9071</TotalTime>
  <Words>2172</Words>
  <Application>Microsoft Office PowerPoint</Application>
  <PresentationFormat>宽屏</PresentationFormat>
  <Paragraphs>208</Paragraphs>
  <Slides>21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FPMT性能评估</dc:title>
  <dc:creator>MA Lishuang</dc:creator>
  <cp:lastModifiedBy>鹏 胡</cp:lastModifiedBy>
  <cp:revision>1329</cp:revision>
  <dcterms:created xsi:type="dcterms:W3CDTF">2022-09-06T12:34:13Z</dcterms:created>
  <dcterms:modified xsi:type="dcterms:W3CDTF">2023-09-13T00:49:38Z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