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11" r:id="rId2"/>
    <p:sldMasterId id="2147483724" r:id="rId3"/>
    <p:sldMasterId id="2147483737" r:id="rId4"/>
  </p:sldMasterIdLst>
  <p:sldIdLst>
    <p:sldId id="256" r:id="rId5"/>
    <p:sldId id="257" r:id="rId6"/>
    <p:sldId id="354" r:id="rId7"/>
    <p:sldId id="355" r:id="rId8"/>
    <p:sldId id="356" r:id="rId9"/>
    <p:sldId id="357" r:id="rId10"/>
    <p:sldId id="358" r:id="rId11"/>
    <p:sldId id="394" r:id="rId12"/>
    <p:sldId id="392" r:id="rId13"/>
    <p:sldId id="1331" r:id="rId14"/>
    <p:sldId id="1329" r:id="rId15"/>
    <p:sldId id="407" r:id="rId16"/>
    <p:sldId id="434" r:id="rId17"/>
    <p:sldId id="1334" r:id="rId18"/>
    <p:sldId id="1337" r:id="rId19"/>
    <p:sldId id="461" r:id="rId20"/>
    <p:sldId id="528" r:id="rId21"/>
    <p:sldId id="531" r:id="rId22"/>
    <p:sldId id="532" r:id="rId23"/>
    <p:sldId id="288" r:id="rId24"/>
    <p:sldId id="335" r:id="rId25"/>
    <p:sldId id="289" r:id="rId26"/>
    <p:sldId id="1335" r:id="rId27"/>
    <p:sldId id="1336" r:id="rId28"/>
    <p:sldId id="494" r:id="rId29"/>
    <p:sldId id="512"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476DB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9" autoAdjust="0"/>
    <p:restoredTop sz="94660"/>
  </p:normalViewPr>
  <p:slideViewPr>
    <p:cSldViewPr>
      <p:cViewPr varScale="1">
        <p:scale>
          <a:sx n="96" d="100"/>
          <a:sy n="96" d="100"/>
        </p:scale>
        <p:origin x="1075" y="2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4" name="Text Box 16"/>
          <p:cNvSpPr txBox="1">
            <a:spLocks noChangeArrowheads="1"/>
          </p:cNvSpPr>
          <p:nvPr userDrawn="1"/>
        </p:nvSpPr>
        <p:spPr bwMode="gray">
          <a:xfrm>
            <a:off x="0" y="1077913"/>
            <a:ext cx="9144000" cy="136525"/>
          </a:xfrm>
          <a:prstGeom prst="rect">
            <a:avLst/>
          </a:prstGeom>
          <a:solidFill>
            <a:schemeClr val="accent2"/>
          </a:solidFill>
          <a:ln w="12700">
            <a:noFill/>
            <a:miter lim="800000"/>
            <a:headEnd/>
            <a:tailEnd/>
          </a:ln>
          <a:effectLst/>
        </p:spPr>
        <p:txBody>
          <a:bodyPr>
            <a:spAutoFit/>
          </a:bodyPr>
          <a:lstStyle/>
          <a:p>
            <a:pPr>
              <a:spcBef>
                <a:spcPct val="50000"/>
              </a:spcBef>
              <a:defRPr/>
            </a:pPr>
            <a:endParaRPr lang="zh-CN" altLang="zh-CN" sz="1000" b="1">
              <a:solidFill>
                <a:schemeClr val="bg1"/>
              </a:solidFill>
              <a:latin typeface="Verdana" pitchFamily="34" charset="0"/>
              <a:ea typeface="宋体" charset="-122"/>
            </a:endParaRPr>
          </a:p>
        </p:txBody>
      </p:sp>
      <p:sp>
        <p:nvSpPr>
          <p:cNvPr id="5" name="Freeform 17"/>
          <p:cNvSpPr>
            <a:spLocks/>
          </p:cNvSpPr>
          <p:nvPr userDrawn="1"/>
        </p:nvSpPr>
        <p:spPr bwMode="gray">
          <a:xfrm>
            <a:off x="0" y="0"/>
            <a:ext cx="7677150" cy="6858000"/>
          </a:xfrm>
          <a:custGeom>
            <a:avLst/>
            <a:gdLst/>
            <a:ahLst/>
            <a:cxnLst>
              <a:cxn ang="0">
                <a:pos x="0" y="0"/>
              </a:cxn>
              <a:cxn ang="0">
                <a:pos x="4272" y="0"/>
              </a:cxn>
              <a:cxn ang="0">
                <a:pos x="2832" y="4320"/>
              </a:cxn>
              <a:cxn ang="0">
                <a:pos x="0" y="4320"/>
              </a:cxn>
              <a:cxn ang="0">
                <a:pos x="0" y="0"/>
              </a:cxn>
            </a:cxnLst>
            <a:rect l="0" t="0" r="r" b="b"/>
            <a:pathLst>
              <a:path w="4272" h="4320">
                <a:moveTo>
                  <a:pt x="0" y="0"/>
                </a:moveTo>
                <a:lnTo>
                  <a:pt x="4272" y="0"/>
                </a:lnTo>
                <a:lnTo>
                  <a:pt x="2832" y="4320"/>
                </a:lnTo>
                <a:lnTo>
                  <a:pt x="0" y="4320"/>
                </a:lnTo>
                <a:lnTo>
                  <a:pt x="0" y="0"/>
                </a:lnTo>
                <a:close/>
              </a:path>
            </a:pathLst>
          </a:custGeom>
          <a:gradFill rotWithShape="1">
            <a:gsLst>
              <a:gs pos="0">
                <a:srgbClr val="94B1EC">
                  <a:gamma/>
                  <a:tint val="19216"/>
                  <a:invGamma/>
                </a:srgbClr>
              </a:gs>
              <a:gs pos="100000">
                <a:srgbClr val="94B1EC">
                  <a:alpha val="23000"/>
                </a:srgbClr>
              </a:gs>
            </a:gsLst>
            <a:lin ang="2700000" scaled="1"/>
          </a:gradFill>
          <a:ln w="9525">
            <a:noFill/>
            <a:round/>
            <a:headEnd/>
            <a:tailEnd/>
          </a:ln>
          <a:effectLst/>
        </p:spPr>
        <p:txBody>
          <a:bodyPr/>
          <a:lstStyle/>
          <a:p>
            <a:pPr fontAlgn="auto">
              <a:spcBef>
                <a:spcPts val="0"/>
              </a:spcBef>
              <a:spcAft>
                <a:spcPts val="0"/>
              </a:spcAft>
              <a:defRPr/>
            </a:pPr>
            <a:endParaRPr lang="zh-CN" altLang="en-US" kern="0">
              <a:solidFill>
                <a:sysClr val="windowText" lastClr="000000"/>
              </a:solidFill>
            </a:endParaRPr>
          </a:p>
        </p:txBody>
      </p:sp>
      <p:sp>
        <p:nvSpPr>
          <p:cNvPr id="6" name="Rectangle 18"/>
          <p:cNvSpPr>
            <a:spLocks noChangeArrowheads="1"/>
          </p:cNvSpPr>
          <p:nvPr userDrawn="1"/>
        </p:nvSpPr>
        <p:spPr bwMode="gray">
          <a:xfrm>
            <a:off x="0" y="1785938"/>
            <a:ext cx="9144000" cy="2957512"/>
          </a:xfrm>
          <a:prstGeom prst="rect">
            <a:avLst/>
          </a:prstGeom>
          <a:solidFill>
            <a:srgbClr val="5FB6F1">
              <a:alpha val="96001"/>
            </a:srgbClr>
          </a:solidFill>
          <a:ln w="9525">
            <a:noFill/>
            <a:miter lim="800000"/>
            <a:headEnd/>
            <a:tailEnd/>
          </a:ln>
          <a:effectLst/>
        </p:spPr>
        <p:txBody>
          <a:bodyPr wrap="none" anchor="ctr"/>
          <a:lstStyle/>
          <a:p>
            <a:pPr fontAlgn="auto">
              <a:spcBef>
                <a:spcPts val="0"/>
              </a:spcBef>
              <a:spcAft>
                <a:spcPts val="0"/>
              </a:spcAft>
              <a:defRPr/>
            </a:pPr>
            <a:endParaRPr lang="zh-CN" altLang="en-US" kern="0">
              <a:solidFill>
                <a:sysClr val="windowText" lastClr="000000"/>
              </a:solidFill>
            </a:endParaRPr>
          </a:p>
        </p:txBody>
      </p:sp>
      <p:sp>
        <p:nvSpPr>
          <p:cNvPr id="7" name="Rectangle 18"/>
          <p:cNvSpPr>
            <a:spLocks noChangeArrowheads="1"/>
          </p:cNvSpPr>
          <p:nvPr userDrawn="1"/>
        </p:nvSpPr>
        <p:spPr bwMode="ltGray">
          <a:xfrm>
            <a:off x="0" y="6611938"/>
            <a:ext cx="9144000" cy="246062"/>
          </a:xfrm>
          <a:prstGeom prst="rect">
            <a:avLst/>
          </a:prstGeom>
          <a:solidFill>
            <a:schemeClr val="accent2"/>
          </a:solidFill>
          <a:ln w="9525">
            <a:noFill/>
            <a:miter lim="800000"/>
            <a:headEnd/>
            <a:tailEnd/>
          </a:ln>
          <a:effectLst/>
        </p:spPr>
        <p:txBody>
          <a:bodyPr wrap="none" anchor="ctr"/>
          <a:lstStyle/>
          <a:p>
            <a:pPr algn="r">
              <a:defRPr/>
            </a:pPr>
            <a:endParaRPr lang="zh-CN" altLang="en-US" dirty="0">
              <a:solidFill>
                <a:schemeClr val="bg1"/>
              </a:solidFill>
              <a:latin typeface="Arial" pitchFamily="34" charset="0"/>
              <a:ea typeface="华文新魏" pitchFamily="2" charset="-122"/>
              <a:cs typeface="Arial" pitchFamily="34" charset="0"/>
            </a:endParaRPr>
          </a:p>
        </p:txBody>
      </p:sp>
      <p:sp>
        <p:nvSpPr>
          <p:cNvPr id="3075" name="Rectangle 3"/>
          <p:cNvSpPr>
            <a:spLocks noGrp="1" noChangeArrowheads="1"/>
          </p:cNvSpPr>
          <p:nvPr>
            <p:ph type="subTitle" idx="1"/>
          </p:nvPr>
        </p:nvSpPr>
        <p:spPr bwMode="gray">
          <a:xfrm>
            <a:off x="1428728" y="5072074"/>
            <a:ext cx="6553200" cy="533400"/>
          </a:xfrm>
        </p:spPr>
        <p:txBody>
          <a:bodyPr/>
          <a:lstStyle>
            <a:lvl1pPr marL="0" indent="0" algn="ctr">
              <a:buFont typeface="Wingdings" pitchFamily="2" charset="2"/>
              <a:buNone/>
              <a:defRPr sz="1800" b="1">
                <a:solidFill>
                  <a:schemeClr val="tx2"/>
                </a:solidFill>
                <a:latin typeface="Verdana" pitchFamily="34" charset="0"/>
              </a:defRPr>
            </a:lvl1pPr>
          </a:lstStyle>
          <a:p>
            <a:r>
              <a:rPr lang="zh-CN" altLang="en-US"/>
              <a:t>单击此处编辑母版副标题样式</a:t>
            </a:r>
            <a:endParaRPr lang="en-US" altLang="zh-CN"/>
          </a:p>
        </p:txBody>
      </p:sp>
      <p:sp>
        <p:nvSpPr>
          <p:cNvPr id="3093" name="Rectangle 21"/>
          <p:cNvSpPr>
            <a:spLocks noGrp="1" noChangeArrowheads="1"/>
          </p:cNvSpPr>
          <p:nvPr>
            <p:ph type="ctrTitle" sz="quarter"/>
          </p:nvPr>
        </p:nvSpPr>
        <p:spPr bwMode="gray">
          <a:xfrm>
            <a:off x="0" y="1208077"/>
            <a:ext cx="9144000" cy="863601"/>
          </a:xfrm>
          <a:gradFill rotWithShape="1">
            <a:gsLst>
              <a:gs pos="0">
                <a:schemeClr val="tx1">
                  <a:gamma/>
                  <a:shade val="46275"/>
                  <a:invGamma/>
                </a:schemeClr>
              </a:gs>
              <a:gs pos="50000">
                <a:schemeClr val="tx1"/>
              </a:gs>
              <a:gs pos="100000">
                <a:schemeClr val="tx1">
                  <a:gamma/>
                  <a:shade val="46275"/>
                  <a:invGamma/>
                </a:schemeClr>
              </a:gs>
            </a:gsLst>
            <a:lin ang="0" scaled="1"/>
          </a:gradFill>
        </p:spPr>
        <p:txBody>
          <a:bodyPr/>
          <a:lstStyle>
            <a:lvl1pPr>
              <a:defRPr sz="4000"/>
            </a:lvl1pPr>
          </a:lstStyle>
          <a:p>
            <a:r>
              <a:rPr lang="zh-CN" altLang="en-US" dirty="0"/>
              <a:t>单击此处编辑母版标题样式</a:t>
            </a:r>
            <a:endParaRPr lang="en-US" altLang="ko-KR" dirty="0"/>
          </a:p>
        </p:txBody>
      </p:sp>
    </p:spTree>
    <p:extLst>
      <p:ext uri="{BB962C8B-B14F-4D97-AF65-F5344CB8AC3E}">
        <p14:creationId xmlns:p14="http://schemas.microsoft.com/office/powerpoint/2010/main" val="3588779880"/>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baseline="0"/>
            </a:lvl1p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xfrm>
            <a:off x="5867400" y="6461125"/>
            <a:ext cx="2895600" cy="320675"/>
          </a:xfrm>
          <a:prstGeom prst="rect">
            <a:avLst/>
          </a:prstGeom>
        </p:spPr>
        <p:txBody>
          <a:bodyPr/>
          <a:lstStyle>
            <a:lvl1pPr>
              <a:defRPr>
                <a:latin typeface="Arial" charset="0"/>
                <a:ea typeface="宋体" charset="-122"/>
              </a:defRPr>
            </a:lvl1pPr>
          </a:lstStyle>
          <a:p>
            <a:pPr>
              <a:defRPr/>
            </a:pPr>
            <a:endParaRPr lang="zh-CN" altLang="en-US"/>
          </a:p>
        </p:txBody>
      </p:sp>
      <p:sp>
        <p:nvSpPr>
          <p:cNvPr id="5" name="Rectangle 6"/>
          <p:cNvSpPr>
            <a:spLocks noGrp="1" noChangeArrowheads="1"/>
          </p:cNvSpPr>
          <p:nvPr>
            <p:ph type="sldNum" sz="quarter" idx="11"/>
          </p:nvPr>
        </p:nvSpPr>
        <p:spPr/>
        <p:txBody>
          <a:bodyPr/>
          <a:lstStyle>
            <a:lvl1pPr>
              <a:defRPr/>
            </a:lvl1pPr>
          </a:lstStyle>
          <a:p>
            <a:pPr>
              <a:defRPr/>
            </a:pPr>
            <a:fld id="{ECECED02-F932-4E56-9C59-237D7D366DB2}" type="slidenum">
              <a:rPr lang="zh-CN" altLang="en-US"/>
              <a:pPr>
                <a:defRPr/>
              </a:pPr>
              <a:t>‹#›</a:t>
            </a:fld>
            <a:endParaRPr lang="zh-CN" altLang="en-US"/>
          </a:p>
        </p:txBody>
      </p:sp>
      <p:sp>
        <p:nvSpPr>
          <p:cNvPr id="6" name="Rectangle 4"/>
          <p:cNvSpPr>
            <a:spLocks noGrp="1" noChangeArrowheads="1"/>
          </p:cNvSpPr>
          <p:nvPr>
            <p:ph type="dt" sz="half" idx="12"/>
          </p:nvPr>
        </p:nvSpPr>
        <p:spPr>
          <a:xfrm>
            <a:off x="14288" y="838200"/>
            <a:ext cx="8458200" cy="228600"/>
          </a:xfrm>
          <a:prstGeom prst="rect">
            <a:avLst/>
          </a:prstGeom>
        </p:spPr>
        <p:txBody>
          <a:bodyPr/>
          <a:lstStyle>
            <a:lvl1pPr>
              <a:defRPr>
                <a:latin typeface="Arial" charset="0"/>
                <a:ea typeface="宋体" charset="-122"/>
              </a:defRPr>
            </a:lvl1pPr>
          </a:lstStyle>
          <a:p>
            <a:pPr>
              <a:defRPr/>
            </a:pPr>
            <a:endParaRPr lang="zh-CN" altLang="en-US"/>
          </a:p>
        </p:txBody>
      </p:sp>
    </p:spTree>
    <p:extLst>
      <p:ext uri="{BB962C8B-B14F-4D97-AF65-F5344CB8AC3E}">
        <p14:creationId xmlns:p14="http://schemas.microsoft.com/office/powerpoint/2010/main" val="2230543900"/>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Rectangle 5"/>
          <p:cNvSpPr>
            <a:spLocks noGrp="1" noChangeArrowheads="1"/>
          </p:cNvSpPr>
          <p:nvPr>
            <p:ph type="ftr" sz="quarter" idx="10"/>
          </p:nvPr>
        </p:nvSpPr>
        <p:spPr>
          <a:xfrm>
            <a:off x="5867400" y="6461125"/>
            <a:ext cx="2895600" cy="320675"/>
          </a:xfrm>
          <a:prstGeom prst="rect">
            <a:avLst/>
          </a:prstGeom>
        </p:spPr>
        <p:txBody>
          <a:bodyPr/>
          <a:lstStyle>
            <a:lvl1pPr>
              <a:defRPr>
                <a:latin typeface="Arial" charset="0"/>
                <a:ea typeface="宋体" charset="-122"/>
              </a:defRPr>
            </a:lvl1pPr>
          </a:lstStyle>
          <a:p>
            <a:pPr>
              <a:defRPr/>
            </a:pPr>
            <a:endParaRPr lang="zh-CN" altLang="en-US"/>
          </a:p>
        </p:txBody>
      </p:sp>
      <p:sp>
        <p:nvSpPr>
          <p:cNvPr id="5" name="Rectangle 6"/>
          <p:cNvSpPr>
            <a:spLocks noGrp="1" noChangeArrowheads="1"/>
          </p:cNvSpPr>
          <p:nvPr>
            <p:ph type="sldNum" sz="quarter" idx="11"/>
          </p:nvPr>
        </p:nvSpPr>
        <p:spPr/>
        <p:txBody>
          <a:bodyPr/>
          <a:lstStyle>
            <a:lvl1pPr>
              <a:defRPr/>
            </a:lvl1pPr>
          </a:lstStyle>
          <a:p>
            <a:pPr>
              <a:defRPr/>
            </a:pPr>
            <a:fld id="{9BD35713-1C79-4053-9A7D-B5338FCA0B38}" type="slidenum">
              <a:rPr lang="zh-CN" altLang="en-US"/>
              <a:pPr>
                <a:defRPr/>
              </a:pPr>
              <a:t>‹#›</a:t>
            </a:fld>
            <a:endParaRPr lang="zh-CN" altLang="en-US"/>
          </a:p>
        </p:txBody>
      </p:sp>
      <p:sp>
        <p:nvSpPr>
          <p:cNvPr id="6" name="Rectangle 4"/>
          <p:cNvSpPr>
            <a:spLocks noGrp="1" noChangeArrowheads="1"/>
          </p:cNvSpPr>
          <p:nvPr>
            <p:ph type="dt" sz="half" idx="12"/>
          </p:nvPr>
        </p:nvSpPr>
        <p:spPr>
          <a:xfrm>
            <a:off x="14288" y="838200"/>
            <a:ext cx="8458200" cy="228600"/>
          </a:xfrm>
          <a:prstGeom prst="rect">
            <a:avLst/>
          </a:prstGeom>
        </p:spPr>
        <p:txBody>
          <a:bodyPr/>
          <a:lstStyle>
            <a:lvl1pPr>
              <a:defRPr>
                <a:latin typeface="Arial" charset="0"/>
                <a:ea typeface="宋体" charset="-122"/>
              </a:defRPr>
            </a:lvl1pPr>
          </a:lstStyle>
          <a:p>
            <a:pPr>
              <a:defRPr/>
            </a:pPr>
            <a:endParaRPr lang="zh-CN" altLang="en-US"/>
          </a:p>
        </p:txBody>
      </p:sp>
    </p:spTree>
    <p:extLst>
      <p:ext uri="{BB962C8B-B14F-4D97-AF65-F5344CB8AC3E}">
        <p14:creationId xmlns:p14="http://schemas.microsoft.com/office/powerpoint/2010/main" val="2083638515"/>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1525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1525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Rectangle 5"/>
          <p:cNvSpPr>
            <a:spLocks noGrp="1" noChangeArrowheads="1"/>
          </p:cNvSpPr>
          <p:nvPr>
            <p:ph type="ftr" sz="quarter" idx="10"/>
          </p:nvPr>
        </p:nvSpPr>
        <p:spPr>
          <a:xfrm>
            <a:off x="5867400" y="6461125"/>
            <a:ext cx="2895600" cy="320675"/>
          </a:xfrm>
          <a:prstGeom prst="rect">
            <a:avLst/>
          </a:prstGeom>
        </p:spPr>
        <p:txBody>
          <a:bodyPr/>
          <a:lstStyle>
            <a:lvl1pPr>
              <a:defRPr>
                <a:latin typeface="Arial" charset="0"/>
                <a:ea typeface="宋体" charset="-122"/>
              </a:defRPr>
            </a:lvl1pPr>
          </a:lstStyle>
          <a:p>
            <a:pPr>
              <a:defRPr/>
            </a:pPr>
            <a:endParaRPr lang="zh-CN" altLang="en-US"/>
          </a:p>
        </p:txBody>
      </p:sp>
      <p:sp>
        <p:nvSpPr>
          <p:cNvPr id="6" name="Rectangle 6"/>
          <p:cNvSpPr>
            <a:spLocks noGrp="1" noChangeArrowheads="1"/>
          </p:cNvSpPr>
          <p:nvPr>
            <p:ph type="sldNum" sz="quarter" idx="11"/>
          </p:nvPr>
        </p:nvSpPr>
        <p:spPr/>
        <p:txBody>
          <a:bodyPr/>
          <a:lstStyle>
            <a:lvl1pPr>
              <a:defRPr/>
            </a:lvl1pPr>
          </a:lstStyle>
          <a:p>
            <a:pPr>
              <a:defRPr/>
            </a:pPr>
            <a:fld id="{2EE17B68-AD84-4CAE-BDF2-8DE517E01D94}" type="slidenum">
              <a:rPr lang="zh-CN" altLang="en-US"/>
              <a:pPr>
                <a:defRPr/>
              </a:pPr>
              <a:t>‹#›</a:t>
            </a:fld>
            <a:endParaRPr lang="zh-CN" altLang="en-US"/>
          </a:p>
        </p:txBody>
      </p:sp>
      <p:sp>
        <p:nvSpPr>
          <p:cNvPr id="7" name="Rectangle 4"/>
          <p:cNvSpPr>
            <a:spLocks noGrp="1" noChangeArrowheads="1"/>
          </p:cNvSpPr>
          <p:nvPr>
            <p:ph type="dt" sz="half" idx="12"/>
          </p:nvPr>
        </p:nvSpPr>
        <p:spPr>
          <a:xfrm>
            <a:off x="14288" y="838200"/>
            <a:ext cx="8458200" cy="228600"/>
          </a:xfrm>
          <a:prstGeom prst="rect">
            <a:avLst/>
          </a:prstGeom>
        </p:spPr>
        <p:txBody>
          <a:bodyPr/>
          <a:lstStyle>
            <a:lvl1pPr>
              <a:defRPr>
                <a:latin typeface="Arial" charset="0"/>
                <a:ea typeface="宋体" charset="-122"/>
              </a:defRPr>
            </a:lvl1pPr>
          </a:lstStyle>
          <a:p>
            <a:pPr>
              <a:defRPr/>
            </a:pPr>
            <a:endParaRPr lang="zh-CN" altLang="en-US"/>
          </a:p>
        </p:txBody>
      </p:sp>
    </p:spTree>
    <p:extLst>
      <p:ext uri="{BB962C8B-B14F-4D97-AF65-F5344CB8AC3E}">
        <p14:creationId xmlns:p14="http://schemas.microsoft.com/office/powerpoint/2010/main" val="1922649810"/>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Rectangle 5"/>
          <p:cNvSpPr>
            <a:spLocks noGrp="1" noChangeArrowheads="1"/>
          </p:cNvSpPr>
          <p:nvPr>
            <p:ph type="ftr" sz="quarter" idx="10"/>
          </p:nvPr>
        </p:nvSpPr>
        <p:spPr>
          <a:xfrm>
            <a:off x="5867400" y="6461125"/>
            <a:ext cx="2895600" cy="320675"/>
          </a:xfrm>
          <a:prstGeom prst="rect">
            <a:avLst/>
          </a:prstGeom>
        </p:spPr>
        <p:txBody>
          <a:bodyPr/>
          <a:lstStyle>
            <a:lvl1pPr>
              <a:defRPr>
                <a:latin typeface="Arial" charset="0"/>
                <a:ea typeface="宋体" charset="-122"/>
              </a:defRPr>
            </a:lvl1pPr>
          </a:lstStyle>
          <a:p>
            <a:pPr>
              <a:defRPr/>
            </a:pPr>
            <a:endParaRPr lang="zh-CN" altLang="en-US"/>
          </a:p>
        </p:txBody>
      </p:sp>
      <p:sp>
        <p:nvSpPr>
          <p:cNvPr id="8" name="Rectangle 6"/>
          <p:cNvSpPr>
            <a:spLocks noGrp="1" noChangeArrowheads="1"/>
          </p:cNvSpPr>
          <p:nvPr>
            <p:ph type="sldNum" sz="quarter" idx="11"/>
          </p:nvPr>
        </p:nvSpPr>
        <p:spPr/>
        <p:txBody>
          <a:bodyPr/>
          <a:lstStyle>
            <a:lvl1pPr>
              <a:defRPr/>
            </a:lvl1pPr>
          </a:lstStyle>
          <a:p>
            <a:pPr>
              <a:defRPr/>
            </a:pPr>
            <a:fld id="{9A1CE452-DA3B-4C84-BD60-5C680705E3CC}" type="slidenum">
              <a:rPr lang="zh-CN" altLang="en-US"/>
              <a:pPr>
                <a:defRPr/>
              </a:pPr>
              <a:t>‹#›</a:t>
            </a:fld>
            <a:endParaRPr lang="zh-CN" altLang="en-US"/>
          </a:p>
        </p:txBody>
      </p:sp>
      <p:sp>
        <p:nvSpPr>
          <p:cNvPr id="9" name="Rectangle 4"/>
          <p:cNvSpPr>
            <a:spLocks noGrp="1" noChangeArrowheads="1"/>
          </p:cNvSpPr>
          <p:nvPr>
            <p:ph type="dt" sz="half" idx="12"/>
          </p:nvPr>
        </p:nvSpPr>
        <p:spPr>
          <a:xfrm>
            <a:off x="14288" y="838200"/>
            <a:ext cx="8458200" cy="228600"/>
          </a:xfrm>
          <a:prstGeom prst="rect">
            <a:avLst/>
          </a:prstGeom>
        </p:spPr>
        <p:txBody>
          <a:bodyPr/>
          <a:lstStyle>
            <a:lvl1pPr>
              <a:defRPr>
                <a:latin typeface="Arial" charset="0"/>
                <a:ea typeface="宋体" charset="-122"/>
              </a:defRPr>
            </a:lvl1pPr>
          </a:lstStyle>
          <a:p>
            <a:pPr>
              <a:defRPr/>
            </a:pPr>
            <a:endParaRPr lang="zh-CN" altLang="en-US"/>
          </a:p>
        </p:txBody>
      </p:sp>
    </p:spTree>
    <p:extLst>
      <p:ext uri="{BB962C8B-B14F-4D97-AF65-F5344CB8AC3E}">
        <p14:creationId xmlns:p14="http://schemas.microsoft.com/office/powerpoint/2010/main" val="61511893"/>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2800" baseline="0">
                <a:latin typeface="Arial" pitchFamily="34" charset="0"/>
                <a:ea typeface="华文楷体" pitchFamily="2" charset="-122"/>
              </a:defRPr>
            </a:lvl1pPr>
          </a:lstStyle>
          <a:p>
            <a:r>
              <a:rPr lang="zh-CN" altLang="en-US"/>
              <a:t>单击此处编辑母版标题样式</a:t>
            </a:r>
          </a:p>
        </p:txBody>
      </p:sp>
      <p:sp>
        <p:nvSpPr>
          <p:cNvPr id="3" name="Rectangle 5"/>
          <p:cNvSpPr>
            <a:spLocks noGrp="1" noChangeArrowheads="1"/>
          </p:cNvSpPr>
          <p:nvPr>
            <p:ph type="ftr" sz="quarter" idx="10"/>
          </p:nvPr>
        </p:nvSpPr>
        <p:spPr>
          <a:xfrm>
            <a:off x="5867400" y="6461125"/>
            <a:ext cx="2895600" cy="320675"/>
          </a:xfrm>
          <a:prstGeom prst="rect">
            <a:avLst/>
          </a:prstGeom>
        </p:spPr>
        <p:txBody>
          <a:bodyPr/>
          <a:lstStyle>
            <a:lvl1pPr>
              <a:defRPr>
                <a:latin typeface="Arial" charset="0"/>
                <a:ea typeface="宋体" charset="-122"/>
              </a:defRPr>
            </a:lvl1pPr>
          </a:lstStyle>
          <a:p>
            <a:pPr>
              <a:defRPr/>
            </a:pPr>
            <a:endParaRPr lang="zh-CN" altLang="en-US"/>
          </a:p>
        </p:txBody>
      </p:sp>
      <p:sp>
        <p:nvSpPr>
          <p:cNvPr id="4" name="Rectangle 6"/>
          <p:cNvSpPr>
            <a:spLocks noGrp="1" noChangeArrowheads="1"/>
          </p:cNvSpPr>
          <p:nvPr>
            <p:ph type="sldNum" sz="quarter" idx="11"/>
          </p:nvPr>
        </p:nvSpPr>
        <p:spPr/>
        <p:txBody>
          <a:bodyPr/>
          <a:lstStyle>
            <a:lvl1pPr>
              <a:defRPr/>
            </a:lvl1pPr>
          </a:lstStyle>
          <a:p>
            <a:pPr>
              <a:defRPr/>
            </a:pPr>
            <a:fld id="{37F02317-C48D-48A3-8B66-E8D70065CB37}" type="slidenum">
              <a:rPr lang="zh-CN" altLang="en-US"/>
              <a:pPr>
                <a:defRPr/>
              </a:pPr>
              <a:t>‹#›</a:t>
            </a:fld>
            <a:endParaRPr lang="zh-CN" altLang="en-US"/>
          </a:p>
        </p:txBody>
      </p:sp>
      <p:sp>
        <p:nvSpPr>
          <p:cNvPr id="5" name="Rectangle 4"/>
          <p:cNvSpPr>
            <a:spLocks noGrp="1" noChangeArrowheads="1"/>
          </p:cNvSpPr>
          <p:nvPr>
            <p:ph type="dt" sz="half" idx="12"/>
          </p:nvPr>
        </p:nvSpPr>
        <p:spPr>
          <a:xfrm>
            <a:off x="14288" y="838200"/>
            <a:ext cx="8458200" cy="228600"/>
          </a:xfrm>
          <a:prstGeom prst="rect">
            <a:avLst/>
          </a:prstGeom>
        </p:spPr>
        <p:txBody>
          <a:bodyPr/>
          <a:lstStyle>
            <a:lvl1pPr>
              <a:defRPr>
                <a:latin typeface="Arial" charset="0"/>
                <a:ea typeface="宋体" charset="-122"/>
              </a:defRPr>
            </a:lvl1pPr>
          </a:lstStyle>
          <a:p>
            <a:pPr>
              <a:defRPr/>
            </a:pPr>
            <a:endParaRPr lang="zh-CN" altLang="en-US"/>
          </a:p>
        </p:txBody>
      </p:sp>
    </p:spTree>
    <p:extLst>
      <p:ext uri="{BB962C8B-B14F-4D97-AF65-F5344CB8AC3E}">
        <p14:creationId xmlns:p14="http://schemas.microsoft.com/office/powerpoint/2010/main" val="3728015929"/>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5867400" y="6461125"/>
            <a:ext cx="2895600" cy="320675"/>
          </a:xfrm>
          <a:prstGeom prst="rect">
            <a:avLst/>
          </a:prstGeom>
        </p:spPr>
        <p:txBody>
          <a:bodyPr/>
          <a:lstStyle>
            <a:lvl1pPr>
              <a:defRPr>
                <a:latin typeface="Arial" charset="0"/>
                <a:ea typeface="宋体" charset="-122"/>
              </a:defRPr>
            </a:lvl1pPr>
          </a:lstStyle>
          <a:p>
            <a:pPr>
              <a:defRPr/>
            </a:pPr>
            <a:endParaRPr lang="zh-CN" altLang="en-US"/>
          </a:p>
        </p:txBody>
      </p:sp>
      <p:sp>
        <p:nvSpPr>
          <p:cNvPr id="3" name="Rectangle 6"/>
          <p:cNvSpPr>
            <a:spLocks noGrp="1" noChangeArrowheads="1"/>
          </p:cNvSpPr>
          <p:nvPr>
            <p:ph type="sldNum" sz="quarter" idx="11"/>
          </p:nvPr>
        </p:nvSpPr>
        <p:spPr/>
        <p:txBody>
          <a:bodyPr/>
          <a:lstStyle>
            <a:lvl1pPr>
              <a:defRPr/>
            </a:lvl1pPr>
          </a:lstStyle>
          <a:p>
            <a:pPr>
              <a:defRPr/>
            </a:pPr>
            <a:fld id="{DD6E9964-84DC-4FD5-BBC6-65ED314A2CEE}" type="slidenum">
              <a:rPr lang="zh-CN" altLang="en-US"/>
              <a:pPr>
                <a:defRPr/>
              </a:pPr>
              <a:t>‹#›</a:t>
            </a:fld>
            <a:endParaRPr lang="zh-CN" altLang="en-US"/>
          </a:p>
        </p:txBody>
      </p:sp>
      <p:sp>
        <p:nvSpPr>
          <p:cNvPr id="4" name="Rectangle 4"/>
          <p:cNvSpPr>
            <a:spLocks noGrp="1" noChangeArrowheads="1"/>
          </p:cNvSpPr>
          <p:nvPr>
            <p:ph type="dt" sz="half" idx="12"/>
          </p:nvPr>
        </p:nvSpPr>
        <p:spPr>
          <a:xfrm>
            <a:off x="14288" y="838200"/>
            <a:ext cx="8458200" cy="228600"/>
          </a:xfrm>
          <a:prstGeom prst="rect">
            <a:avLst/>
          </a:prstGeom>
        </p:spPr>
        <p:txBody>
          <a:bodyPr/>
          <a:lstStyle>
            <a:lvl1pPr>
              <a:defRPr>
                <a:latin typeface="Arial" charset="0"/>
                <a:ea typeface="宋体" charset="-122"/>
              </a:defRPr>
            </a:lvl1pPr>
          </a:lstStyle>
          <a:p>
            <a:pPr>
              <a:defRPr/>
            </a:pPr>
            <a:endParaRPr lang="zh-CN" altLang="en-US"/>
          </a:p>
        </p:txBody>
      </p:sp>
    </p:spTree>
    <p:extLst>
      <p:ext uri="{BB962C8B-B14F-4D97-AF65-F5344CB8AC3E}">
        <p14:creationId xmlns:p14="http://schemas.microsoft.com/office/powerpoint/2010/main" val="396163426"/>
      </p:ext>
    </p:extLst>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ftr" sz="quarter" idx="10"/>
          </p:nvPr>
        </p:nvSpPr>
        <p:spPr>
          <a:xfrm>
            <a:off x="5867400" y="6461125"/>
            <a:ext cx="2895600" cy="320675"/>
          </a:xfrm>
          <a:prstGeom prst="rect">
            <a:avLst/>
          </a:prstGeom>
        </p:spPr>
        <p:txBody>
          <a:bodyPr/>
          <a:lstStyle>
            <a:lvl1pPr>
              <a:defRPr>
                <a:latin typeface="Arial" charset="0"/>
                <a:ea typeface="宋体" charset="-122"/>
              </a:defRPr>
            </a:lvl1pPr>
          </a:lstStyle>
          <a:p>
            <a:pPr>
              <a:defRPr/>
            </a:pPr>
            <a:endParaRPr lang="zh-CN" altLang="en-US"/>
          </a:p>
        </p:txBody>
      </p:sp>
      <p:sp>
        <p:nvSpPr>
          <p:cNvPr id="6" name="Rectangle 6"/>
          <p:cNvSpPr>
            <a:spLocks noGrp="1" noChangeArrowheads="1"/>
          </p:cNvSpPr>
          <p:nvPr>
            <p:ph type="sldNum" sz="quarter" idx="11"/>
          </p:nvPr>
        </p:nvSpPr>
        <p:spPr/>
        <p:txBody>
          <a:bodyPr/>
          <a:lstStyle>
            <a:lvl1pPr>
              <a:defRPr/>
            </a:lvl1pPr>
          </a:lstStyle>
          <a:p>
            <a:pPr>
              <a:defRPr/>
            </a:pPr>
            <a:fld id="{FE5BCCB5-72BA-4F47-97CD-5E8B3443594F}" type="slidenum">
              <a:rPr lang="zh-CN" altLang="en-US"/>
              <a:pPr>
                <a:defRPr/>
              </a:pPr>
              <a:t>‹#›</a:t>
            </a:fld>
            <a:endParaRPr lang="zh-CN" altLang="en-US"/>
          </a:p>
        </p:txBody>
      </p:sp>
      <p:sp>
        <p:nvSpPr>
          <p:cNvPr id="7" name="Rectangle 4"/>
          <p:cNvSpPr>
            <a:spLocks noGrp="1" noChangeArrowheads="1"/>
          </p:cNvSpPr>
          <p:nvPr>
            <p:ph type="dt" sz="half" idx="12"/>
          </p:nvPr>
        </p:nvSpPr>
        <p:spPr>
          <a:xfrm>
            <a:off x="14288" y="838200"/>
            <a:ext cx="8458200" cy="228600"/>
          </a:xfrm>
          <a:prstGeom prst="rect">
            <a:avLst/>
          </a:prstGeom>
        </p:spPr>
        <p:txBody>
          <a:bodyPr/>
          <a:lstStyle>
            <a:lvl1pPr>
              <a:defRPr>
                <a:latin typeface="Arial" charset="0"/>
                <a:ea typeface="宋体" charset="-122"/>
              </a:defRPr>
            </a:lvl1pPr>
          </a:lstStyle>
          <a:p>
            <a:pPr>
              <a:defRPr/>
            </a:pPr>
            <a:endParaRPr lang="zh-CN" altLang="en-US"/>
          </a:p>
        </p:txBody>
      </p:sp>
    </p:spTree>
    <p:extLst>
      <p:ext uri="{BB962C8B-B14F-4D97-AF65-F5344CB8AC3E}">
        <p14:creationId xmlns:p14="http://schemas.microsoft.com/office/powerpoint/2010/main" val="4026043082"/>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Rectangle 5"/>
          <p:cNvSpPr>
            <a:spLocks noGrp="1" noChangeArrowheads="1"/>
          </p:cNvSpPr>
          <p:nvPr>
            <p:ph type="ftr" sz="quarter" idx="10"/>
          </p:nvPr>
        </p:nvSpPr>
        <p:spPr>
          <a:xfrm>
            <a:off x="5867400" y="6461125"/>
            <a:ext cx="2895600" cy="320675"/>
          </a:xfrm>
          <a:prstGeom prst="rect">
            <a:avLst/>
          </a:prstGeom>
        </p:spPr>
        <p:txBody>
          <a:bodyPr/>
          <a:lstStyle>
            <a:lvl1pPr>
              <a:defRPr>
                <a:latin typeface="Arial" charset="0"/>
                <a:ea typeface="宋体" charset="-122"/>
              </a:defRPr>
            </a:lvl1pPr>
          </a:lstStyle>
          <a:p>
            <a:pPr>
              <a:defRPr/>
            </a:pPr>
            <a:endParaRPr lang="zh-CN" altLang="en-US"/>
          </a:p>
        </p:txBody>
      </p:sp>
      <p:sp>
        <p:nvSpPr>
          <p:cNvPr id="6" name="Rectangle 6"/>
          <p:cNvSpPr>
            <a:spLocks noGrp="1" noChangeArrowheads="1"/>
          </p:cNvSpPr>
          <p:nvPr>
            <p:ph type="sldNum" sz="quarter" idx="11"/>
          </p:nvPr>
        </p:nvSpPr>
        <p:spPr/>
        <p:txBody>
          <a:bodyPr/>
          <a:lstStyle>
            <a:lvl1pPr>
              <a:defRPr/>
            </a:lvl1pPr>
          </a:lstStyle>
          <a:p>
            <a:pPr>
              <a:defRPr/>
            </a:pPr>
            <a:fld id="{B802A6A8-83F6-4794-9C0F-8279C7AB0EF0}" type="slidenum">
              <a:rPr lang="zh-CN" altLang="en-US"/>
              <a:pPr>
                <a:defRPr/>
              </a:pPr>
              <a:t>‹#›</a:t>
            </a:fld>
            <a:endParaRPr lang="zh-CN" altLang="en-US"/>
          </a:p>
        </p:txBody>
      </p:sp>
      <p:sp>
        <p:nvSpPr>
          <p:cNvPr id="7" name="Rectangle 4"/>
          <p:cNvSpPr>
            <a:spLocks noGrp="1" noChangeArrowheads="1"/>
          </p:cNvSpPr>
          <p:nvPr>
            <p:ph type="dt" sz="half" idx="12"/>
          </p:nvPr>
        </p:nvSpPr>
        <p:spPr>
          <a:xfrm>
            <a:off x="14288" y="838200"/>
            <a:ext cx="8458200" cy="228600"/>
          </a:xfrm>
          <a:prstGeom prst="rect">
            <a:avLst/>
          </a:prstGeom>
        </p:spPr>
        <p:txBody>
          <a:bodyPr/>
          <a:lstStyle>
            <a:lvl1pPr>
              <a:defRPr>
                <a:latin typeface="Arial" charset="0"/>
                <a:ea typeface="宋体" charset="-122"/>
              </a:defRPr>
            </a:lvl1pPr>
          </a:lstStyle>
          <a:p>
            <a:pPr>
              <a:defRPr/>
            </a:pPr>
            <a:endParaRPr lang="zh-CN" altLang="en-US"/>
          </a:p>
        </p:txBody>
      </p:sp>
    </p:spTree>
    <p:extLst>
      <p:ext uri="{BB962C8B-B14F-4D97-AF65-F5344CB8AC3E}">
        <p14:creationId xmlns:p14="http://schemas.microsoft.com/office/powerpoint/2010/main" val="1445107054"/>
      </p:ext>
    </p:extLst>
  </p:cSld>
  <p:clrMapOvr>
    <a:masterClrMapping/>
  </p:clrMapOvr>
  <p:transition>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xfrm>
            <a:off x="5867400" y="6461125"/>
            <a:ext cx="2895600" cy="320675"/>
          </a:xfrm>
          <a:prstGeom prst="rect">
            <a:avLst/>
          </a:prstGeom>
        </p:spPr>
        <p:txBody>
          <a:bodyPr/>
          <a:lstStyle>
            <a:lvl1pPr>
              <a:defRPr>
                <a:latin typeface="Arial" charset="0"/>
                <a:ea typeface="宋体" charset="-122"/>
              </a:defRPr>
            </a:lvl1pPr>
          </a:lstStyle>
          <a:p>
            <a:pPr>
              <a:defRPr/>
            </a:pPr>
            <a:endParaRPr lang="zh-CN" altLang="en-US"/>
          </a:p>
        </p:txBody>
      </p:sp>
      <p:sp>
        <p:nvSpPr>
          <p:cNvPr id="5" name="Rectangle 6"/>
          <p:cNvSpPr>
            <a:spLocks noGrp="1" noChangeArrowheads="1"/>
          </p:cNvSpPr>
          <p:nvPr>
            <p:ph type="sldNum" sz="quarter" idx="11"/>
          </p:nvPr>
        </p:nvSpPr>
        <p:spPr/>
        <p:txBody>
          <a:bodyPr/>
          <a:lstStyle>
            <a:lvl1pPr>
              <a:defRPr/>
            </a:lvl1pPr>
          </a:lstStyle>
          <a:p>
            <a:pPr>
              <a:defRPr/>
            </a:pPr>
            <a:fld id="{D929B174-CAF4-452C-9B28-C2D3BECB5DB5}" type="slidenum">
              <a:rPr lang="zh-CN" altLang="en-US"/>
              <a:pPr>
                <a:defRPr/>
              </a:pPr>
              <a:t>‹#›</a:t>
            </a:fld>
            <a:endParaRPr lang="zh-CN" altLang="en-US"/>
          </a:p>
        </p:txBody>
      </p:sp>
      <p:sp>
        <p:nvSpPr>
          <p:cNvPr id="6" name="Rectangle 4"/>
          <p:cNvSpPr>
            <a:spLocks noGrp="1" noChangeArrowheads="1"/>
          </p:cNvSpPr>
          <p:nvPr>
            <p:ph type="dt" sz="half" idx="12"/>
          </p:nvPr>
        </p:nvSpPr>
        <p:spPr>
          <a:xfrm>
            <a:off x="14288" y="838200"/>
            <a:ext cx="8458200" cy="228600"/>
          </a:xfrm>
          <a:prstGeom prst="rect">
            <a:avLst/>
          </a:prstGeom>
        </p:spPr>
        <p:txBody>
          <a:bodyPr/>
          <a:lstStyle>
            <a:lvl1pPr>
              <a:defRPr>
                <a:latin typeface="Arial" charset="0"/>
                <a:ea typeface="宋体" charset="-122"/>
              </a:defRPr>
            </a:lvl1pPr>
          </a:lstStyle>
          <a:p>
            <a:pPr>
              <a:defRPr/>
            </a:pPr>
            <a:endParaRPr lang="zh-CN" altLang="en-US"/>
          </a:p>
        </p:txBody>
      </p:sp>
    </p:spTree>
    <p:extLst>
      <p:ext uri="{BB962C8B-B14F-4D97-AF65-F5344CB8AC3E}">
        <p14:creationId xmlns:p14="http://schemas.microsoft.com/office/powerpoint/2010/main" val="791537661"/>
      </p:ext>
    </p:extLst>
  </p:cSld>
  <p:clrMapOvr>
    <a:masterClrMapping/>
  </p:clrMapOvr>
  <p:transition>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8450" y="152400"/>
            <a:ext cx="2114550" cy="62484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304800" y="152400"/>
            <a:ext cx="6191250" cy="62484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5"/>
          <p:cNvSpPr>
            <a:spLocks noGrp="1" noChangeArrowheads="1"/>
          </p:cNvSpPr>
          <p:nvPr>
            <p:ph type="ftr" sz="quarter" idx="10"/>
          </p:nvPr>
        </p:nvSpPr>
        <p:spPr>
          <a:xfrm>
            <a:off x="5867400" y="6461125"/>
            <a:ext cx="2895600" cy="320675"/>
          </a:xfrm>
          <a:prstGeom prst="rect">
            <a:avLst/>
          </a:prstGeom>
        </p:spPr>
        <p:txBody>
          <a:bodyPr/>
          <a:lstStyle>
            <a:lvl1pPr>
              <a:defRPr>
                <a:latin typeface="Arial" charset="0"/>
                <a:ea typeface="宋体" charset="-122"/>
              </a:defRPr>
            </a:lvl1pPr>
          </a:lstStyle>
          <a:p>
            <a:pPr>
              <a:defRPr/>
            </a:pPr>
            <a:endParaRPr lang="zh-CN" altLang="en-US"/>
          </a:p>
        </p:txBody>
      </p:sp>
      <p:sp>
        <p:nvSpPr>
          <p:cNvPr id="5" name="Rectangle 6"/>
          <p:cNvSpPr>
            <a:spLocks noGrp="1" noChangeArrowheads="1"/>
          </p:cNvSpPr>
          <p:nvPr>
            <p:ph type="sldNum" sz="quarter" idx="11"/>
          </p:nvPr>
        </p:nvSpPr>
        <p:spPr/>
        <p:txBody>
          <a:bodyPr/>
          <a:lstStyle>
            <a:lvl1pPr>
              <a:defRPr/>
            </a:lvl1pPr>
          </a:lstStyle>
          <a:p>
            <a:pPr>
              <a:defRPr/>
            </a:pPr>
            <a:fld id="{AFC84362-4C87-4E6F-822D-B200493AE0E8}" type="slidenum">
              <a:rPr lang="zh-CN" altLang="en-US"/>
              <a:pPr>
                <a:defRPr/>
              </a:pPr>
              <a:t>‹#›</a:t>
            </a:fld>
            <a:endParaRPr lang="zh-CN" altLang="en-US"/>
          </a:p>
        </p:txBody>
      </p:sp>
      <p:sp>
        <p:nvSpPr>
          <p:cNvPr id="6" name="Rectangle 4"/>
          <p:cNvSpPr>
            <a:spLocks noGrp="1" noChangeArrowheads="1"/>
          </p:cNvSpPr>
          <p:nvPr>
            <p:ph type="dt" sz="half" idx="12"/>
          </p:nvPr>
        </p:nvSpPr>
        <p:spPr>
          <a:xfrm>
            <a:off x="14288" y="838200"/>
            <a:ext cx="8458200" cy="228600"/>
          </a:xfrm>
          <a:prstGeom prst="rect">
            <a:avLst/>
          </a:prstGeom>
        </p:spPr>
        <p:txBody>
          <a:bodyPr/>
          <a:lstStyle>
            <a:lvl1pPr>
              <a:defRPr>
                <a:latin typeface="Arial" charset="0"/>
                <a:ea typeface="宋体" charset="-122"/>
              </a:defRPr>
            </a:lvl1pPr>
          </a:lstStyle>
          <a:p>
            <a:pPr>
              <a:defRPr/>
            </a:pPr>
            <a:endParaRPr lang="zh-CN" altLang="en-US"/>
          </a:p>
        </p:txBody>
      </p:sp>
    </p:spTree>
    <p:extLst>
      <p:ext uri="{BB962C8B-B14F-4D97-AF65-F5344CB8AC3E}">
        <p14:creationId xmlns:p14="http://schemas.microsoft.com/office/powerpoint/2010/main" val="1165850530"/>
      </p:ext>
    </p:extLst>
  </p:cSld>
  <p:clrMapOvr>
    <a:masterClrMapping/>
  </p:clrMapOvr>
  <p:transition>
    <p:wip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304800" y="152400"/>
            <a:ext cx="8458200" cy="563563"/>
          </a:xfrm>
        </p:spPr>
        <p:txBody>
          <a:bodyPr/>
          <a:lstStyle/>
          <a:p>
            <a:r>
              <a:rPr lang="zh-CN" altLang="en-US"/>
              <a:t>单击此处编辑母版标题样式</a:t>
            </a:r>
          </a:p>
        </p:txBody>
      </p:sp>
      <p:sp>
        <p:nvSpPr>
          <p:cNvPr id="3" name="表格占位符 2"/>
          <p:cNvSpPr>
            <a:spLocks noGrp="1"/>
          </p:cNvSpPr>
          <p:nvPr>
            <p:ph type="tbl" idx="1"/>
          </p:nvPr>
        </p:nvSpPr>
        <p:spPr>
          <a:xfrm>
            <a:off x="457200" y="1152525"/>
            <a:ext cx="8229600" cy="5248275"/>
          </a:xfrm>
        </p:spPr>
        <p:txBody>
          <a:bodyPr/>
          <a:lstStyle/>
          <a:p>
            <a:pPr lvl="0"/>
            <a:r>
              <a:rPr lang="zh-CN" altLang="en-US" noProof="0"/>
              <a:t>单击图标添加表格</a:t>
            </a:r>
          </a:p>
        </p:txBody>
      </p:sp>
      <p:sp>
        <p:nvSpPr>
          <p:cNvPr id="4" name="Rectangle 5"/>
          <p:cNvSpPr>
            <a:spLocks noGrp="1" noChangeArrowheads="1"/>
          </p:cNvSpPr>
          <p:nvPr>
            <p:ph type="ftr" sz="quarter" idx="10"/>
          </p:nvPr>
        </p:nvSpPr>
        <p:spPr>
          <a:xfrm>
            <a:off x="5867400" y="6461125"/>
            <a:ext cx="2895600" cy="320675"/>
          </a:xfrm>
          <a:prstGeom prst="rect">
            <a:avLst/>
          </a:prstGeom>
        </p:spPr>
        <p:txBody>
          <a:bodyPr/>
          <a:lstStyle>
            <a:lvl1pPr>
              <a:defRPr>
                <a:latin typeface="Arial" charset="0"/>
                <a:ea typeface="宋体" charset="-122"/>
              </a:defRPr>
            </a:lvl1pPr>
          </a:lstStyle>
          <a:p>
            <a:pPr>
              <a:defRPr/>
            </a:pPr>
            <a:endParaRPr lang="zh-CN" altLang="en-US"/>
          </a:p>
        </p:txBody>
      </p:sp>
      <p:sp>
        <p:nvSpPr>
          <p:cNvPr id="5" name="Rectangle 6"/>
          <p:cNvSpPr>
            <a:spLocks noGrp="1" noChangeArrowheads="1"/>
          </p:cNvSpPr>
          <p:nvPr>
            <p:ph type="sldNum" sz="quarter" idx="11"/>
          </p:nvPr>
        </p:nvSpPr>
        <p:spPr/>
        <p:txBody>
          <a:bodyPr/>
          <a:lstStyle>
            <a:lvl1pPr>
              <a:defRPr/>
            </a:lvl1pPr>
          </a:lstStyle>
          <a:p>
            <a:pPr>
              <a:defRPr/>
            </a:pPr>
            <a:fld id="{76AB8092-5856-4926-8052-564FA552C5CA}" type="slidenum">
              <a:rPr lang="zh-CN" altLang="en-US"/>
              <a:pPr>
                <a:defRPr/>
              </a:pPr>
              <a:t>‹#›</a:t>
            </a:fld>
            <a:endParaRPr lang="zh-CN" altLang="en-US"/>
          </a:p>
        </p:txBody>
      </p:sp>
      <p:sp>
        <p:nvSpPr>
          <p:cNvPr id="6" name="Rectangle 4"/>
          <p:cNvSpPr>
            <a:spLocks noGrp="1" noChangeArrowheads="1"/>
          </p:cNvSpPr>
          <p:nvPr>
            <p:ph type="dt" sz="half" idx="12"/>
          </p:nvPr>
        </p:nvSpPr>
        <p:spPr>
          <a:xfrm>
            <a:off x="14288" y="838200"/>
            <a:ext cx="8458200" cy="228600"/>
          </a:xfrm>
          <a:prstGeom prst="rect">
            <a:avLst/>
          </a:prstGeom>
        </p:spPr>
        <p:txBody>
          <a:bodyPr/>
          <a:lstStyle>
            <a:lvl1pPr>
              <a:defRPr>
                <a:latin typeface="Arial" charset="0"/>
                <a:ea typeface="宋体" charset="-122"/>
              </a:defRPr>
            </a:lvl1pPr>
          </a:lstStyle>
          <a:p>
            <a:pPr>
              <a:defRPr/>
            </a:pPr>
            <a:endParaRPr lang="zh-CN" altLang="en-US"/>
          </a:p>
        </p:txBody>
      </p:sp>
    </p:spTree>
    <p:extLst>
      <p:ext uri="{BB962C8B-B14F-4D97-AF65-F5344CB8AC3E}">
        <p14:creationId xmlns:p14="http://schemas.microsoft.com/office/powerpoint/2010/main" val="2115110032"/>
      </p:ext>
    </p:extLst>
  </p:cSld>
  <p:clrMapOvr>
    <a:masterClrMapping/>
  </p:clrMapOvr>
  <p:transition>
    <p:wip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3691FFB2-51BD-4434-BA68-F67007AB5EC6}"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5507297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1C570C39-BDA6-4A81-BF3E-EB465FD2A3C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2278394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AB69325C-D6C2-4BBD-B27B-2EFE5E85703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83396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02793320-FB61-4705-B54B-DDDF76FE540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8168580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7CC74EBC-B480-4D21-8857-75139B854854}"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5228159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BFF5514E-2742-4BF2-AD7A-68D649A48DC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433284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2023/11/10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B5193447-A634-4ADE-826A-3F6152E99AF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819674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DD213881-2035-4FCD-8C69-9FBA94313BE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113448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B68A7118-37DD-46A6-851D-545847B1BB7A}"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5341223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954B5625-6EE1-42B7-ACDE-B25708E7323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9003593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2432ED3F-1C28-4061-A1E0-82554E6F84E0}"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029168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6245225"/>
            <a:ext cx="2133600" cy="476250"/>
          </a:xfrm>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a:xfrm>
            <a:off x="3124200" y="6245225"/>
            <a:ext cx="2895600" cy="476250"/>
          </a:xfrm>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a:xfrm>
            <a:off x="6553200" y="6245225"/>
            <a:ext cx="2133600" cy="476250"/>
          </a:xfrm>
        </p:spPr>
        <p:txBody>
          <a:bodyPr/>
          <a:lstStyle>
            <a:lvl1pPr>
              <a:defRPr/>
            </a:lvl1pPr>
          </a:lstStyle>
          <a:p>
            <a:fld id="{33EB9EA2-00B9-4C9E-B2C9-90209C6B18C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0409826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FC3C022F-DFBB-4257-96DB-5D6B99703F9D}"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8043430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A576FE4B-CB3F-4C54-96F6-3AA279B0D6D1}"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89723962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6CB6BF54-5B6A-4E3C-85AC-3E91DFA5F98B}"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5050159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18732635-67EB-4A0E-9906-204DA6736AB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684493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a:t>单击此处编辑母版标题样式</a:t>
            </a:r>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lvl1pPr>
              <a:defRPr/>
            </a:lvl1pPr>
          </a:lstStyle>
          <a:p>
            <a:endParaRPr lang="en-US" altLang="zh-CN">
              <a:solidFill>
                <a:srgbClr val="000000"/>
              </a:solidFill>
            </a:endParaRPr>
          </a:p>
        </p:txBody>
      </p:sp>
      <p:sp>
        <p:nvSpPr>
          <p:cNvPr id="8" name="页脚占位符 7"/>
          <p:cNvSpPr>
            <a:spLocks noGrp="1"/>
          </p:cNvSpPr>
          <p:nvPr>
            <p:ph type="ftr" sz="quarter" idx="11"/>
          </p:nvPr>
        </p:nvSpPr>
        <p:spPr/>
        <p:txBody>
          <a:bodyPr/>
          <a:lstStyle>
            <a:lvl1pPr>
              <a:defRPr/>
            </a:lvl1pPr>
          </a:lstStyle>
          <a:p>
            <a:endParaRPr lang="en-US" altLang="zh-CN">
              <a:solidFill>
                <a:srgbClr val="000000"/>
              </a:solidFill>
            </a:endParaRPr>
          </a:p>
        </p:txBody>
      </p:sp>
      <p:sp>
        <p:nvSpPr>
          <p:cNvPr id="9" name="灯片编号占位符 8"/>
          <p:cNvSpPr>
            <a:spLocks noGrp="1"/>
          </p:cNvSpPr>
          <p:nvPr>
            <p:ph type="sldNum" sz="quarter" idx="12"/>
          </p:nvPr>
        </p:nvSpPr>
        <p:spPr/>
        <p:txBody>
          <a:bodyPr/>
          <a:lstStyle>
            <a:lvl1pPr>
              <a:defRPr/>
            </a:lvl1pPr>
          </a:lstStyle>
          <a:p>
            <a:fld id="{86BC3317-0D9B-4AFC-B397-FC528D386F4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75524922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lvl1pPr>
              <a:defRPr/>
            </a:lvl1pPr>
          </a:lstStyle>
          <a:p>
            <a:endParaRPr lang="en-US" altLang="zh-CN">
              <a:solidFill>
                <a:srgbClr val="000000"/>
              </a:solidFill>
            </a:endParaRPr>
          </a:p>
        </p:txBody>
      </p:sp>
      <p:sp>
        <p:nvSpPr>
          <p:cNvPr id="4" name="页脚占位符 3"/>
          <p:cNvSpPr>
            <a:spLocks noGrp="1"/>
          </p:cNvSpPr>
          <p:nvPr>
            <p:ph type="ftr" sz="quarter" idx="11"/>
          </p:nvPr>
        </p:nvSpPr>
        <p:spPr/>
        <p:txBody>
          <a:bodyPr/>
          <a:lstStyle>
            <a:lvl1pPr>
              <a:defRPr/>
            </a:lvl1pPr>
          </a:lstStyle>
          <a:p>
            <a:endParaRPr lang="en-US" altLang="zh-CN">
              <a:solidFill>
                <a:srgbClr val="000000"/>
              </a:solidFill>
            </a:endParaRPr>
          </a:p>
        </p:txBody>
      </p:sp>
      <p:sp>
        <p:nvSpPr>
          <p:cNvPr id="5" name="灯片编号占位符 4"/>
          <p:cNvSpPr>
            <a:spLocks noGrp="1"/>
          </p:cNvSpPr>
          <p:nvPr>
            <p:ph type="sldNum" sz="quarter" idx="12"/>
          </p:nvPr>
        </p:nvSpPr>
        <p:spPr/>
        <p:txBody>
          <a:bodyPr/>
          <a:lstStyle>
            <a:lvl1pPr>
              <a:defRPr/>
            </a:lvl1pPr>
          </a:lstStyle>
          <a:p>
            <a:fld id="{1595261E-143A-44C2-8173-9FF6C628A6C8}"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5906106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0000"/>
              </a:solidFill>
            </a:endParaRPr>
          </a:p>
        </p:txBody>
      </p:sp>
      <p:sp>
        <p:nvSpPr>
          <p:cNvPr id="3" name="页脚占位符 2"/>
          <p:cNvSpPr>
            <a:spLocks noGrp="1"/>
          </p:cNvSpPr>
          <p:nvPr>
            <p:ph type="ftr" sz="quarter" idx="11"/>
          </p:nvPr>
        </p:nvSpPr>
        <p:spPr/>
        <p:txBody>
          <a:bodyPr/>
          <a:lstStyle>
            <a:lvl1pPr>
              <a:defRPr/>
            </a:lvl1pPr>
          </a:lstStyle>
          <a:p>
            <a:endParaRPr lang="en-US" altLang="zh-CN">
              <a:solidFill>
                <a:srgbClr val="000000"/>
              </a:solidFill>
            </a:endParaRPr>
          </a:p>
        </p:txBody>
      </p:sp>
      <p:sp>
        <p:nvSpPr>
          <p:cNvPr id="4" name="灯片编号占位符 3"/>
          <p:cNvSpPr>
            <a:spLocks noGrp="1"/>
          </p:cNvSpPr>
          <p:nvPr>
            <p:ph type="sldNum" sz="quarter" idx="12"/>
          </p:nvPr>
        </p:nvSpPr>
        <p:spPr/>
        <p:txBody>
          <a:bodyPr/>
          <a:lstStyle>
            <a:lvl1pPr>
              <a:defRPr/>
            </a:lvl1pPr>
          </a:lstStyle>
          <a:p>
            <a:fld id="{FC869AC9-755F-4AFD-BE60-7C2490683BD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8050725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B8972A16-C377-40F7-883B-003306CE681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1138873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p:txBody>
          <a:bodyPr/>
          <a:lstStyle>
            <a:lvl1pPr>
              <a:defRPr/>
            </a:lvl1pPr>
          </a:lstStyle>
          <a:p>
            <a:fld id="{A2BA9942-C201-4424-B292-F6C651506D9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158281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F029547D-CA81-4D4E-ABCC-C43AF745DF3C}"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5638304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endParaRPr lang="en-US" altLang="zh-CN">
              <a:solidFill>
                <a:srgbClr val="000000"/>
              </a:solidFill>
            </a:endParaRPr>
          </a:p>
        </p:txBody>
      </p:sp>
      <p:sp>
        <p:nvSpPr>
          <p:cNvPr id="5" name="页脚占位符 4"/>
          <p:cNvSpPr>
            <a:spLocks noGrp="1"/>
          </p:cNvSpPr>
          <p:nvPr>
            <p:ph type="ftr" sz="quarter" idx="11"/>
          </p:nvPr>
        </p:nvSpPr>
        <p:spPr/>
        <p:txBody>
          <a:bodyPr/>
          <a:lstStyle>
            <a:lvl1pPr>
              <a:defRPr/>
            </a:lvl1pPr>
          </a:lstStyle>
          <a:p>
            <a:endParaRPr lang="en-US" altLang="zh-CN">
              <a:solidFill>
                <a:srgbClr val="000000"/>
              </a:solidFill>
            </a:endParaRPr>
          </a:p>
        </p:txBody>
      </p:sp>
      <p:sp>
        <p:nvSpPr>
          <p:cNvPr id="6" name="灯片编号占位符 5"/>
          <p:cNvSpPr>
            <a:spLocks noGrp="1"/>
          </p:cNvSpPr>
          <p:nvPr>
            <p:ph type="sldNum" sz="quarter" idx="12"/>
          </p:nvPr>
        </p:nvSpPr>
        <p:spPr/>
        <p:txBody>
          <a:bodyPr/>
          <a:lstStyle>
            <a:lvl1pPr>
              <a:defRPr/>
            </a:lvl1pPr>
          </a:lstStyle>
          <a:p>
            <a:fld id="{8670D2FF-5FC5-4746-B962-6927B3508CF2}"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1387646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457200" y="6245225"/>
            <a:ext cx="2133600" cy="476250"/>
          </a:xfrm>
        </p:spPr>
        <p:txBody>
          <a:bodyPr/>
          <a:lstStyle>
            <a:lvl1pPr>
              <a:defRPr/>
            </a:lvl1pPr>
          </a:lstStyle>
          <a:p>
            <a:endParaRPr lang="en-US" altLang="zh-CN">
              <a:solidFill>
                <a:srgbClr val="000000"/>
              </a:solidFill>
            </a:endParaRPr>
          </a:p>
        </p:txBody>
      </p:sp>
      <p:sp>
        <p:nvSpPr>
          <p:cNvPr id="6" name="页脚占位符 5"/>
          <p:cNvSpPr>
            <a:spLocks noGrp="1"/>
          </p:cNvSpPr>
          <p:nvPr>
            <p:ph type="ftr" sz="quarter" idx="11"/>
          </p:nvPr>
        </p:nvSpPr>
        <p:spPr>
          <a:xfrm>
            <a:off x="3124200" y="6245225"/>
            <a:ext cx="2895600" cy="476250"/>
          </a:xfrm>
        </p:spPr>
        <p:txBody>
          <a:bodyPr/>
          <a:lstStyle>
            <a:lvl1pPr>
              <a:defRPr/>
            </a:lvl1pPr>
          </a:lstStyle>
          <a:p>
            <a:endParaRPr lang="en-US" altLang="zh-CN">
              <a:solidFill>
                <a:srgbClr val="000000"/>
              </a:solidFill>
            </a:endParaRPr>
          </a:p>
        </p:txBody>
      </p:sp>
      <p:sp>
        <p:nvSpPr>
          <p:cNvPr id="7" name="灯片编号占位符 6"/>
          <p:cNvSpPr>
            <a:spLocks noGrp="1"/>
          </p:cNvSpPr>
          <p:nvPr>
            <p:ph type="sldNum" sz="quarter" idx="12"/>
          </p:nvPr>
        </p:nvSpPr>
        <p:spPr>
          <a:xfrm>
            <a:off x="6553200" y="6245225"/>
            <a:ext cx="2133600" cy="476250"/>
          </a:xfrm>
        </p:spPr>
        <p:txBody>
          <a:bodyPr/>
          <a:lstStyle>
            <a:lvl1pPr>
              <a:defRPr/>
            </a:lvl1pPr>
          </a:lstStyle>
          <a:p>
            <a:fld id="{637BA120-6993-4F0C-92E0-4740B8DCC735}"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6355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2023/11/10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2023/11/10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2023/11/10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2023/11/10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2023/11/10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0"/>
            <a:ext cx="9144000" cy="836613"/>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w="9525">
            <a:noFill/>
            <a:miter lim="800000"/>
            <a:headEnd/>
            <a:tailEnd/>
          </a:ln>
          <a:effectLst/>
        </p:spPr>
        <p:txBody>
          <a:bodyPr wrap="none" anchor="ctr"/>
          <a:lstStyle/>
          <a:p>
            <a:pPr>
              <a:defRPr/>
            </a:pPr>
            <a:endParaRPr lang="zh-CN" altLang="en-US" baseline="0" dirty="0">
              <a:ea typeface="华文楷体" pitchFamily="2" charset="-122"/>
            </a:endParaRPr>
          </a:p>
        </p:txBody>
      </p:sp>
      <p:sp>
        <p:nvSpPr>
          <p:cNvPr id="1027" name="Rectangle 3"/>
          <p:cNvSpPr>
            <a:spLocks noGrp="1" noChangeArrowheads="1"/>
          </p:cNvSpPr>
          <p:nvPr>
            <p:ph type="body" idx="1"/>
          </p:nvPr>
        </p:nvSpPr>
        <p:spPr bwMode="auto">
          <a:xfrm>
            <a:off x="457200" y="1152525"/>
            <a:ext cx="8229600" cy="5248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ltLang="zh-CN"/>
          </a:p>
        </p:txBody>
      </p:sp>
      <p:sp>
        <p:nvSpPr>
          <p:cNvPr id="1028" name="Rectangle 2"/>
          <p:cNvSpPr>
            <a:spLocks noGrp="1" noChangeArrowheads="1"/>
          </p:cNvSpPr>
          <p:nvPr>
            <p:ph type="title"/>
          </p:nvPr>
        </p:nvSpPr>
        <p:spPr bwMode="white">
          <a:xfrm>
            <a:off x="304800" y="152400"/>
            <a:ext cx="8458200" cy="563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a:t>单击此处编辑母版标题样式</a:t>
            </a:r>
            <a:endParaRPr lang="en-US" altLang="zh-CN"/>
          </a:p>
        </p:txBody>
      </p:sp>
      <p:sp>
        <p:nvSpPr>
          <p:cNvPr id="1040" name="Text Box 16"/>
          <p:cNvSpPr txBox="1">
            <a:spLocks noChangeArrowheads="1"/>
          </p:cNvSpPr>
          <p:nvPr/>
        </p:nvSpPr>
        <p:spPr bwMode="gray">
          <a:xfrm>
            <a:off x="0" y="785813"/>
            <a:ext cx="9144000" cy="136525"/>
          </a:xfrm>
          <a:prstGeom prst="rect">
            <a:avLst/>
          </a:prstGeom>
          <a:solidFill>
            <a:schemeClr val="accent2"/>
          </a:solidFill>
          <a:ln w="12700">
            <a:noFill/>
            <a:miter lim="800000"/>
            <a:headEnd/>
            <a:tailEnd/>
          </a:ln>
          <a:effectLst/>
        </p:spPr>
        <p:txBody>
          <a:bodyPr>
            <a:spAutoFit/>
          </a:bodyPr>
          <a:lstStyle/>
          <a:p>
            <a:pPr>
              <a:spcBef>
                <a:spcPct val="50000"/>
              </a:spcBef>
              <a:defRPr/>
            </a:pPr>
            <a:endParaRPr lang="zh-CN" altLang="zh-CN" sz="1000" b="1">
              <a:solidFill>
                <a:schemeClr val="bg1"/>
              </a:solidFill>
              <a:latin typeface="Verdana" pitchFamily="34" charset="0"/>
              <a:ea typeface="宋体" charset="-122"/>
            </a:endParaRPr>
          </a:p>
        </p:txBody>
      </p:sp>
      <p:sp>
        <p:nvSpPr>
          <p:cNvPr id="11" name="Rectangle 18"/>
          <p:cNvSpPr>
            <a:spLocks noChangeArrowheads="1"/>
          </p:cNvSpPr>
          <p:nvPr/>
        </p:nvSpPr>
        <p:spPr bwMode="ltGray">
          <a:xfrm>
            <a:off x="0" y="6611938"/>
            <a:ext cx="9144000" cy="246062"/>
          </a:xfrm>
          <a:prstGeom prst="rect">
            <a:avLst/>
          </a:prstGeom>
          <a:solidFill>
            <a:schemeClr val="accent2"/>
          </a:solidFill>
          <a:ln w="9525">
            <a:noFill/>
            <a:miter lim="800000"/>
            <a:headEnd/>
            <a:tailEnd/>
          </a:ln>
          <a:effectLst/>
        </p:spPr>
        <p:txBody>
          <a:bodyPr wrap="none" anchor="ctr"/>
          <a:lstStyle/>
          <a:p>
            <a:pPr>
              <a:defRPr/>
            </a:pPr>
            <a:r>
              <a:rPr lang="en-US" altLang="zh-CN" sz="1400" b="1" dirty="0">
                <a:solidFill>
                  <a:schemeClr val="bg1"/>
                </a:solidFill>
                <a:latin typeface="Arial" pitchFamily="34" charset="0"/>
                <a:ea typeface="华文新魏" pitchFamily="2" charset="-122"/>
                <a:cs typeface="Arial" pitchFamily="34" charset="0"/>
              </a:rPr>
              <a:t>Institute of Modern Physics, Chinese Academy of Sciences</a:t>
            </a:r>
            <a:endParaRPr lang="zh-CN" altLang="en-US" sz="1400" b="1" dirty="0">
              <a:solidFill>
                <a:schemeClr val="bg1"/>
              </a:solidFill>
              <a:latin typeface="华文新魏" pitchFamily="2" charset="-122"/>
              <a:ea typeface="华文新魏" pitchFamily="2" charset="-122"/>
            </a:endParaRPr>
          </a:p>
        </p:txBody>
      </p:sp>
      <p:sp>
        <p:nvSpPr>
          <p:cNvPr id="1030" name="Rectangle 6"/>
          <p:cNvSpPr>
            <a:spLocks noGrp="1" noChangeArrowheads="1"/>
          </p:cNvSpPr>
          <p:nvPr>
            <p:ph type="sldNum" sz="quarter" idx="4"/>
          </p:nvPr>
        </p:nvSpPr>
        <p:spPr bwMode="auto">
          <a:xfrm>
            <a:off x="8643938" y="6608763"/>
            <a:ext cx="500062"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bg1"/>
                </a:solidFill>
                <a:latin typeface="Times New Roman" pitchFamily="18" charset="0"/>
                <a:ea typeface="宋体" charset="-122"/>
                <a:cs typeface="Times New Roman" pitchFamily="18" charset="0"/>
              </a:defRPr>
            </a:lvl1pPr>
          </a:lstStyle>
          <a:p>
            <a:pPr>
              <a:defRPr/>
            </a:pPr>
            <a:fld id="{49805395-7FFA-4FEB-94FB-C831B231BF20}" type="slidenum">
              <a:rPr lang="zh-CN" altLang="en-US"/>
              <a:pPr>
                <a:defRPr/>
              </a:pPr>
              <a:t>‹#›</a:t>
            </a:fld>
            <a:endParaRPr lang="zh-CN" altLang="en-US" dirty="0"/>
          </a:p>
        </p:txBody>
      </p:sp>
    </p:spTree>
    <p:extLst>
      <p:ext uri="{BB962C8B-B14F-4D97-AF65-F5344CB8AC3E}">
        <p14:creationId xmlns:p14="http://schemas.microsoft.com/office/powerpoint/2010/main" val="386646081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transition>
    <p:wipe/>
  </p:transition>
  <p:hf hdr="0" ftr="0" dt="0"/>
  <p:txStyles>
    <p:titleStyle>
      <a:lvl1pPr algn="ctr" rtl="0" eaLnBrk="0" fontAlgn="base" hangingPunct="0">
        <a:spcBef>
          <a:spcPct val="0"/>
        </a:spcBef>
        <a:spcAft>
          <a:spcPct val="0"/>
        </a:spcAft>
        <a:defRPr sz="2800" b="1" baseline="0">
          <a:solidFill>
            <a:schemeClr val="bg1"/>
          </a:solidFill>
          <a:latin typeface="Arial" pitchFamily="34" charset="0"/>
          <a:ea typeface="华文楷体" pitchFamily="2" charset="-122"/>
          <a:cs typeface="Arial" pitchFamily="34" charset="0"/>
        </a:defRPr>
      </a:lvl1pPr>
      <a:lvl2pPr algn="ctr" rtl="0" eaLnBrk="0" fontAlgn="base" hangingPunct="0">
        <a:spcBef>
          <a:spcPct val="0"/>
        </a:spcBef>
        <a:spcAft>
          <a:spcPct val="0"/>
        </a:spcAft>
        <a:defRPr sz="3000" b="1">
          <a:solidFill>
            <a:schemeClr val="bg1"/>
          </a:solidFill>
          <a:latin typeface="Arial" charset="0"/>
          <a:ea typeface="宋体" charset="-122"/>
          <a:cs typeface="Arial" charset="0"/>
        </a:defRPr>
      </a:lvl2pPr>
      <a:lvl3pPr algn="ctr" rtl="0" eaLnBrk="0" fontAlgn="base" hangingPunct="0">
        <a:spcBef>
          <a:spcPct val="0"/>
        </a:spcBef>
        <a:spcAft>
          <a:spcPct val="0"/>
        </a:spcAft>
        <a:defRPr sz="3000" b="1">
          <a:solidFill>
            <a:schemeClr val="bg1"/>
          </a:solidFill>
          <a:latin typeface="Arial" charset="0"/>
          <a:ea typeface="宋体" charset="-122"/>
          <a:cs typeface="Arial" charset="0"/>
        </a:defRPr>
      </a:lvl3pPr>
      <a:lvl4pPr algn="ctr" rtl="0" eaLnBrk="0" fontAlgn="base" hangingPunct="0">
        <a:spcBef>
          <a:spcPct val="0"/>
        </a:spcBef>
        <a:spcAft>
          <a:spcPct val="0"/>
        </a:spcAft>
        <a:defRPr sz="3000" b="1">
          <a:solidFill>
            <a:schemeClr val="bg1"/>
          </a:solidFill>
          <a:latin typeface="Arial" charset="0"/>
          <a:ea typeface="宋体" charset="-122"/>
          <a:cs typeface="Arial" charset="0"/>
        </a:defRPr>
      </a:lvl4pPr>
      <a:lvl5pPr algn="ctr" rtl="0" eaLnBrk="0" fontAlgn="base" hangingPunct="0">
        <a:spcBef>
          <a:spcPct val="0"/>
        </a:spcBef>
        <a:spcAft>
          <a:spcPct val="0"/>
        </a:spcAft>
        <a:defRPr sz="3000" b="1">
          <a:solidFill>
            <a:schemeClr val="bg1"/>
          </a:solidFill>
          <a:latin typeface="Arial" charset="0"/>
          <a:ea typeface="宋体" charset="-122"/>
          <a:cs typeface="Arial"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C6F4480-D560-4FF3-ADAA-30A93D39A12B}" type="slidenum">
              <a:rPr lang="en-US" altLang="zh-CN" smtClean="0">
                <a:solidFill>
                  <a:srgbClr val="000000"/>
                </a:solidFill>
              </a:rPr>
              <a:pPr fontAlgn="base">
                <a:spcBef>
                  <a:spcPct val="0"/>
                </a:spcBef>
                <a:spcAft>
                  <a:spcPct val="0"/>
                </a:spcAft>
              </a:pPr>
              <a:t>‹#›</a:t>
            </a:fld>
            <a:endParaRPr lang="en-US" altLang="zh-CN">
              <a:solidFill>
                <a:srgbClr val="000000"/>
              </a:solidFill>
            </a:endParaRPr>
          </a:p>
        </p:txBody>
      </p:sp>
    </p:spTree>
    <p:extLst>
      <p:ext uri="{BB962C8B-B14F-4D97-AF65-F5344CB8AC3E}">
        <p14:creationId xmlns:p14="http://schemas.microsoft.com/office/powerpoint/2010/main" val="4175137556"/>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zh-CN">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zh-CN">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C8302D7D-45EF-4C91-9D31-F2A0F3783286}" type="slidenum">
              <a:rPr lang="en-US" altLang="zh-CN" smtClean="0">
                <a:solidFill>
                  <a:srgbClr val="000000"/>
                </a:solidFill>
              </a:rPr>
              <a:pPr fontAlgn="base">
                <a:spcBef>
                  <a:spcPct val="0"/>
                </a:spcBef>
                <a:spcAft>
                  <a:spcPct val="0"/>
                </a:spcAft>
              </a:pPr>
              <a:t>‹#›</a:t>
            </a:fld>
            <a:endParaRPr lang="en-US" altLang="zh-CN">
              <a:solidFill>
                <a:srgbClr val="000000"/>
              </a:solidFill>
            </a:endParaRPr>
          </a:p>
        </p:txBody>
      </p:sp>
    </p:spTree>
    <p:extLst>
      <p:ext uri="{BB962C8B-B14F-4D97-AF65-F5344CB8AC3E}">
        <p14:creationId xmlns:p14="http://schemas.microsoft.com/office/powerpoint/2010/main" val="12017598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emf"/><Relationship Id="rId1" Type="http://schemas.openxmlformats.org/officeDocument/2006/relationships/slideLayout" Target="../slideLayouts/slideLayout25.xml"/><Relationship Id="rId5" Type="http://schemas.openxmlformats.org/officeDocument/2006/relationships/image" Target="../media/image2.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emf"/><Relationship Id="rId7" Type="http://schemas.openxmlformats.org/officeDocument/2006/relationships/image" Target="../media/image32.png"/><Relationship Id="rId2" Type="http://schemas.openxmlformats.org/officeDocument/2006/relationships/image" Target="../media/image28.emf"/><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31.png"/><Relationship Id="rId4" Type="http://schemas.openxmlformats.org/officeDocument/2006/relationships/image" Target="../media/image30.emf"/></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4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emf"/><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47.emf"/><Relationship Id="rId7" Type="http://schemas.openxmlformats.org/officeDocument/2006/relationships/image" Target="../media/image2.png"/><Relationship Id="rId2" Type="http://schemas.openxmlformats.org/officeDocument/2006/relationships/image" Target="../media/image46.emf"/><Relationship Id="rId1" Type="http://schemas.openxmlformats.org/officeDocument/2006/relationships/slideLayout" Target="../slideLayouts/slideLayout7.xml"/><Relationship Id="rId6" Type="http://schemas.openxmlformats.org/officeDocument/2006/relationships/image" Target="../media/image50.emf"/><Relationship Id="rId5" Type="http://schemas.openxmlformats.org/officeDocument/2006/relationships/image" Target="../media/image49.emf"/><Relationship Id="rId4" Type="http://schemas.openxmlformats.org/officeDocument/2006/relationships/image" Target="../media/image48.emf"/></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54.png"/><Relationship Id="rId7" Type="http://schemas.openxmlformats.org/officeDocument/2006/relationships/image" Target="../media/image56.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2.wmf"/><Relationship Id="rId5" Type="http://schemas.openxmlformats.org/officeDocument/2006/relationships/oleObject" Target="../embeddings/oleObject1.bin"/><Relationship Id="rId10" Type="http://schemas.openxmlformats.org/officeDocument/2006/relationships/image" Target="../media/image2.png"/><Relationship Id="rId4" Type="http://schemas.openxmlformats.org/officeDocument/2006/relationships/image" Target="../media/image55.emf"/><Relationship Id="rId9" Type="http://schemas.openxmlformats.org/officeDocument/2006/relationships/image" Target="../media/image53.wmf"/></Relationships>
</file>

<file path=ppt/slides/_rels/slide2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7.png"/><Relationship Id="rId4" Type="http://schemas.openxmlformats.org/officeDocument/2006/relationships/image" Target="../media/image66.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emf"/><Relationship Id="rId1" Type="http://schemas.openxmlformats.org/officeDocument/2006/relationships/slideLayout" Target="../slideLayouts/slideLayout7.xml"/><Relationship Id="rId5" Type="http://schemas.openxmlformats.org/officeDocument/2006/relationships/image" Target="../media/image11.emf"/><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55576" y="1149009"/>
            <a:ext cx="7772400" cy="1470025"/>
          </a:xfrm>
        </p:spPr>
        <p:txBody>
          <a:bodyPr>
            <a:normAutofit/>
          </a:bodyPr>
          <a:lstStyle/>
          <a:p>
            <a:r>
              <a:rPr lang="zh-CN" altLang="en-US" sz="3200" b="1" dirty="0"/>
              <a:t>超重核稳定岛的理论探索</a:t>
            </a:r>
          </a:p>
        </p:txBody>
      </p:sp>
      <p:sp>
        <p:nvSpPr>
          <p:cNvPr id="3" name="副标题 2"/>
          <p:cNvSpPr>
            <a:spLocks noGrp="1"/>
          </p:cNvSpPr>
          <p:nvPr>
            <p:ph type="subTitle" idx="1"/>
          </p:nvPr>
        </p:nvSpPr>
        <p:spPr>
          <a:xfrm>
            <a:off x="1475656" y="2619034"/>
            <a:ext cx="6400800" cy="2304256"/>
          </a:xfrm>
        </p:spPr>
        <p:txBody>
          <a:bodyPr>
            <a:noAutofit/>
          </a:bodyPr>
          <a:lstStyle/>
          <a:p>
            <a:r>
              <a:rPr lang="zh-CN" altLang="en-US" sz="2000" b="1" dirty="0">
                <a:solidFill>
                  <a:schemeClr val="tx1"/>
                </a:solidFill>
              </a:rPr>
              <a:t>张鸿飞</a:t>
            </a:r>
            <a:endParaRPr lang="en-US" altLang="zh-CN" sz="2000" b="1" dirty="0">
              <a:solidFill>
                <a:schemeClr val="tx1"/>
              </a:solidFill>
            </a:endParaRPr>
          </a:p>
          <a:p>
            <a:endParaRPr lang="en-US" altLang="zh-CN" sz="2000" b="1" dirty="0">
              <a:solidFill>
                <a:schemeClr val="tx1"/>
              </a:solidFill>
            </a:endParaRPr>
          </a:p>
          <a:p>
            <a:r>
              <a:rPr lang="zh-CN" altLang="en-US" sz="2000" b="1" dirty="0">
                <a:solidFill>
                  <a:schemeClr val="tx1"/>
                </a:solidFill>
              </a:rPr>
              <a:t>西安交通大学  物理学院</a:t>
            </a:r>
            <a:endParaRPr lang="en-US" altLang="zh-CN" sz="2000" b="1" dirty="0">
              <a:solidFill>
                <a:schemeClr val="tx1"/>
              </a:solidFill>
            </a:endParaRPr>
          </a:p>
          <a:p>
            <a:r>
              <a:rPr lang="zh-CN" altLang="en-US" sz="2000" b="1" dirty="0">
                <a:solidFill>
                  <a:schemeClr val="tx1"/>
                </a:solidFill>
              </a:rPr>
              <a:t> 兰州大学  核科学与技术学院</a:t>
            </a:r>
            <a:endParaRPr lang="en-US" altLang="zh-CN" sz="2000" b="1" dirty="0">
              <a:solidFill>
                <a:schemeClr val="tx1"/>
              </a:solidFill>
            </a:endParaRPr>
          </a:p>
          <a:p>
            <a:endParaRPr lang="en-US" altLang="zh-CN" sz="2000" b="1" dirty="0">
              <a:solidFill>
                <a:schemeClr val="tx1"/>
              </a:solidFill>
            </a:endParaRPr>
          </a:p>
          <a:p>
            <a:r>
              <a:rPr lang="en-US" altLang="zh-CN" sz="2000" b="1" dirty="0">
                <a:solidFill>
                  <a:schemeClr val="tx1"/>
                </a:solidFill>
              </a:rPr>
              <a:t>2023.11.11</a:t>
            </a:r>
          </a:p>
          <a:p>
            <a:endParaRPr lang="zh-CN" altLang="en-US" sz="2000" b="1" dirty="0">
              <a:solidFill>
                <a:schemeClr val="tx1"/>
              </a:solidFill>
            </a:endParaRPr>
          </a:p>
        </p:txBody>
      </p:sp>
      <p:grpSp>
        <p:nvGrpSpPr>
          <p:cNvPr id="5" name="组合 4">
            <a:extLst>
              <a:ext uri="{FF2B5EF4-FFF2-40B4-BE49-F238E27FC236}">
                <a16:creationId xmlns:a16="http://schemas.microsoft.com/office/drawing/2014/main" id="{221B3FDD-DF52-4C03-BF61-74046CF688FD}"/>
              </a:ext>
            </a:extLst>
          </p:cNvPr>
          <p:cNvGrpSpPr/>
          <p:nvPr/>
        </p:nvGrpSpPr>
        <p:grpSpPr>
          <a:xfrm>
            <a:off x="0" y="44624"/>
            <a:ext cx="9107585" cy="627942"/>
            <a:chOff x="0" y="44624"/>
            <a:chExt cx="9107585" cy="627942"/>
          </a:xfrm>
        </p:grpSpPr>
        <p:pic>
          <p:nvPicPr>
            <p:cNvPr id="4" name="图片 3">
              <a:extLst>
                <a:ext uri="{FF2B5EF4-FFF2-40B4-BE49-F238E27FC236}">
                  <a16:creationId xmlns:a16="http://schemas.microsoft.com/office/drawing/2014/main" id="{735FE9C7-A6F5-47F3-B04C-DE48C935281F}"/>
                </a:ext>
              </a:extLst>
            </p:cNvPr>
            <p:cNvPicPr>
              <a:picLocks noChangeAspect="1"/>
            </p:cNvPicPr>
            <p:nvPr/>
          </p:nvPicPr>
          <p:blipFill>
            <a:blip r:embed="rId2"/>
            <a:stretch>
              <a:fillRect/>
            </a:stretch>
          </p:blipFill>
          <p:spPr>
            <a:xfrm>
              <a:off x="6876256" y="44624"/>
              <a:ext cx="2231329" cy="627942"/>
            </a:xfrm>
            <a:prstGeom prst="rect">
              <a:avLst/>
            </a:prstGeom>
          </p:spPr>
        </p:pic>
        <p:sp>
          <p:nvSpPr>
            <p:cNvPr id="7" name="Text Box 8">
              <a:extLst>
                <a:ext uri="{FF2B5EF4-FFF2-40B4-BE49-F238E27FC236}">
                  <a16:creationId xmlns:a16="http://schemas.microsoft.com/office/drawing/2014/main" id="{D429F6A0-5459-4454-A6A7-C8D446171528}"/>
                </a:ext>
              </a:extLst>
            </p:cNvPr>
            <p:cNvSpPr txBox="1">
              <a:spLocks noChangeArrowheads="1"/>
            </p:cNvSpPr>
            <p:nvPr/>
          </p:nvSpPr>
          <p:spPr bwMode="auto">
            <a:xfrm>
              <a:off x="179512" y="132563"/>
              <a:ext cx="6048672" cy="400110"/>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zh-CN" altLang="en-US" sz="2000" b="1" dirty="0">
                  <a:solidFill>
                    <a:srgbClr val="476DB9"/>
                  </a:solidFill>
                  <a:latin typeface="华文行楷" panose="02010800040101010101" pitchFamily="2" charset="-122"/>
                  <a:ea typeface="华文行楷" panose="02010800040101010101" pitchFamily="2" charset="-122"/>
                </a:rPr>
                <a:t>粒子物理天问论坛，</a:t>
              </a:r>
              <a:r>
                <a:rPr lang="en-US" altLang="zh-CN" sz="2000" b="1" dirty="0">
                  <a:solidFill>
                    <a:srgbClr val="476DB9"/>
                  </a:solidFill>
                  <a:latin typeface="华文行楷" panose="02010800040101010101" pitchFamily="2" charset="-122"/>
                  <a:ea typeface="华文行楷" panose="02010800040101010101" pitchFamily="2" charset="-122"/>
                </a:rPr>
                <a:t>2023.11.10-12</a:t>
              </a:r>
              <a:r>
                <a:rPr lang="zh-CN" altLang="en-US" sz="2000" b="1" dirty="0">
                  <a:solidFill>
                    <a:srgbClr val="476DB9"/>
                  </a:solidFill>
                  <a:latin typeface="华文行楷" panose="02010800040101010101" pitchFamily="2" charset="-122"/>
                  <a:ea typeface="华文行楷" panose="02010800040101010101" pitchFamily="2" charset="-122"/>
                </a:rPr>
                <a:t>，湖南师范大学</a:t>
              </a:r>
              <a:r>
                <a:rPr lang="en-US" altLang="zh-CN" sz="2000" b="1" dirty="0">
                  <a:solidFill>
                    <a:srgbClr val="476DB9"/>
                  </a:solidFill>
                  <a:latin typeface="华文行楷" panose="02010800040101010101" pitchFamily="2" charset="-122"/>
                  <a:ea typeface="华文行楷" panose="02010800040101010101" pitchFamily="2" charset="-122"/>
                </a:rPr>
                <a:t> </a:t>
              </a:r>
            </a:p>
          </p:txBody>
        </p:sp>
        <p:cxnSp>
          <p:nvCxnSpPr>
            <p:cNvPr id="8" name="直接连接符 5">
              <a:extLst>
                <a:ext uri="{FF2B5EF4-FFF2-40B4-BE49-F238E27FC236}">
                  <a16:creationId xmlns:a16="http://schemas.microsoft.com/office/drawing/2014/main" id="{F8D3988A-48D9-4A5D-B937-16E8097D6C3F}"/>
                </a:ext>
              </a:extLst>
            </p:cNvPr>
            <p:cNvCxnSpPr>
              <a:cxnSpLocks noChangeShapeType="1"/>
            </p:cNvCxnSpPr>
            <p:nvPr/>
          </p:nvCxnSpPr>
          <p:spPr bwMode="auto">
            <a:xfrm>
              <a:off x="0" y="625086"/>
              <a:ext cx="7002452" cy="0"/>
            </a:xfrm>
            <a:prstGeom prst="line">
              <a:avLst/>
            </a:prstGeom>
            <a:noFill/>
            <a:ln w="19050" cap="flat" cmpd="sng" algn="ctr">
              <a:solidFill>
                <a:srgbClr val="0070C0"/>
              </a:solidFill>
              <a:prstDash val="solid"/>
              <a:miter lim="800000"/>
              <a:headEnd/>
              <a:tailEnd/>
            </a:ln>
            <a:effectLst/>
          </p:spPr>
        </p:cxnSp>
      </p:grpSp>
      <p:sp>
        <p:nvSpPr>
          <p:cNvPr id="10" name="矩形 9">
            <a:extLst>
              <a:ext uri="{FF2B5EF4-FFF2-40B4-BE49-F238E27FC236}">
                <a16:creationId xmlns:a16="http://schemas.microsoft.com/office/drawing/2014/main" id="{6109705E-64B3-4802-9201-C07A0D177994}"/>
              </a:ext>
            </a:extLst>
          </p:cNvPr>
          <p:cNvSpPr>
            <a:spLocks noChangeArrowheads="1"/>
          </p:cNvSpPr>
          <p:nvPr/>
        </p:nvSpPr>
        <p:spPr bwMode="auto">
          <a:xfrm>
            <a:off x="0" y="6669360"/>
            <a:ext cx="9144000" cy="180444"/>
          </a:xfrm>
          <a:prstGeom prst="rect">
            <a:avLst/>
          </a:prstGeom>
          <a:solidFill>
            <a:srgbClr val="006AAC"/>
          </a:solidFill>
          <a:ln w="25400">
            <a:solidFill>
              <a:srgbClr val="006AAC"/>
            </a:solidFill>
            <a:miter lim="800000"/>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685800">
              <a:spcBef>
                <a:spcPct val="0"/>
              </a:spcBef>
              <a:buNone/>
              <a:defRPr/>
            </a:pPr>
            <a:r>
              <a:rPr lang="en-US" altLang="zh-CN" sz="1650" dirty="0">
                <a:solidFill>
                  <a:srgbClr val="FFFFFF"/>
                </a:solidFill>
                <a:ea typeface="黑体" panose="02010609060101010101" pitchFamily="49" charset="-122"/>
              </a:rPr>
              <a:t>School of Physics,  Xi’an </a:t>
            </a:r>
            <a:r>
              <a:rPr lang="en-US" altLang="zh-CN" sz="1650" dirty="0" err="1">
                <a:solidFill>
                  <a:srgbClr val="FFFFFF"/>
                </a:solidFill>
                <a:ea typeface="黑体" panose="02010609060101010101" pitchFamily="49" charset="-122"/>
              </a:rPr>
              <a:t>Jiaotong</a:t>
            </a:r>
            <a:r>
              <a:rPr lang="en-US" altLang="zh-CN" sz="1650" dirty="0">
                <a:solidFill>
                  <a:srgbClr val="FFFFFF"/>
                </a:solidFill>
                <a:ea typeface="黑体" panose="02010609060101010101" pitchFamily="49" charset="-122"/>
              </a:rPr>
              <a:t> University</a:t>
            </a:r>
            <a:endParaRPr lang="zh-CN" altLang="zh-CN" sz="1650" dirty="0">
              <a:solidFill>
                <a:srgbClr val="FFFFFF"/>
              </a:solidFill>
              <a:ea typeface="黑体" panose="02010609060101010101" pitchFamily="49" charset="-122"/>
            </a:endParaRPr>
          </a:p>
        </p:txBody>
      </p:sp>
    </p:spTree>
    <p:extLst>
      <p:ext uri="{BB962C8B-B14F-4D97-AF65-F5344CB8AC3E}">
        <p14:creationId xmlns:p14="http://schemas.microsoft.com/office/powerpoint/2010/main" val="3535985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785AB2C-1053-43D2-8C67-7246578FC760}"/>
              </a:ext>
            </a:extLst>
          </p:cNvPr>
          <p:cNvSpPr>
            <a:spLocks noGrp="1"/>
          </p:cNvSpPr>
          <p:nvPr>
            <p:ph type="title"/>
          </p:nvPr>
        </p:nvSpPr>
        <p:spPr>
          <a:xfrm>
            <a:off x="0" y="0"/>
            <a:ext cx="9144000" cy="785781"/>
          </a:xfrm>
        </p:spPr>
        <p:txBody>
          <a:bodyPr/>
          <a:lstStyle/>
          <a:p>
            <a:r>
              <a:rPr lang="zh-CN" altLang="en-US" sz="2200" i="1" u="sng" dirty="0">
                <a:solidFill>
                  <a:srgbClr val="FF0000"/>
                </a:solidFill>
              </a:rPr>
              <a:t>中国超重元素加速器装置</a:t>
            </a:r>
            <a:br>
              <a:rPr lang="en-US" altLang="zh-CN" sz="2200" i="1" u="sng" dirty="0">
                <a:solidFill>
                  <a:srgbClr val="FF0000"/>
                </a:solidFill>
              </a:rPr>
            </a:br>
            <a:r>
              <a:rPr lang="en-US" altLang="zh-CN" sz="2200" i="1" u="sng" dirty="0">
                <a:solidFill>
                  <a:srgbClr val="FF0000"/>
                </a:solidFill>
              </a:rPr>
              <a:t>C</a:t>
            </a:r>
            <a:r>
              <a:rPr lang="en-US" altLang="zh-CN" sz="2200" i="1" dirty="0"/>
              <a:t>hinese </a:t>
            </a:r>
            <a:r>
              <a:rPr lang="en-US" altLang="zh-CN" sz="2200" i="1" u="sng" dirty="0">
                <a:solidFill>
                  <a:srgbClr val="FF0000"/>
                </a:solidFill>
              </a:rPr>
              <a:t>A</a:t>
            </a:r>
            <a:r>
              <a:rPr lang="en-US" altLang="zh-CN" sz="2200" i="1" dirty="0"/>
              <a:t>ccelerator </a:t>
            </a:r>
            <a:r>
              <a:rPr lang="en-US" altLang="zh-CN" sz="2200" i="1" u="sng" dirty="0">
                <a:solidFill>
                  <a:srgbClr val="FF0000"/>
                </a:solidFill>
              </a:rPr>
              <a:t>F</a:t>
            </a:r>
            <a:r>
              <a:rPr lang="en-US" altLang="zh-CN" sz="2200" i="1" dirty="0"/>
              <a:t>acility for Superheavy </a:t>
            </a:r>
            <a:r>
              <a:rPr lang="en-US" altLang="zh-CN" sz="2200" i="1" u="sng" dirty="0">
                <a:solidFill>
                  <a:srgbClr val="FF0000"/>
                </a:solidFill>
              </a:rPr>
              <a:t>E</a:t>
            </a:r>
            <a:r>
              <a:rPr lang="en-US" altLang="zh-CN" sz="2200" i="1" dirty="0"/>
              <a:t>lements (</a:t>
            </a:r>
            <a:r>
              <a:rPr lang="en-US" altLang="zh-CN" sz="2200" i="1" dirty="0">
                <a:solidFill>
                  <a:srgbClr val="FF0000"/>
                </a:solidFill>
              </a:rPr>
              <a:t>CAFE2</a:t>
            </a:r>
            <a:r>
              <a:rPr lang="en-US" altLang="zh-CN" sz="2200" i="1" dirty="0"/>
              <a:t>)</a:t>
            </a:r>
            <a:endParaRPr lang="zh-CN" altLang="en-US" sz="2200" dirty="0"/>
          </a:p>
        </p:txBody>
      </p:sp>
      <p:grpSp>
        <p:nvGrpSpPr>
          <p:cNvPr id="13" name="组合 38">
            <a:extLst>
              <a:ext uri="{FF2B5EF4-FFF2-40B4-BE49-F238E27FC236}">
                <a16:creationId xmlns:a16="http://schemas.microsoft.com/office/drawing/2014/main" id="{16851E71-3A2A-47E3-BE8E-B90B1628D289}"/>
              </a:ext>
            </a:extLst>
          </p:cNvPr>
          <p:cNvGrpSpPr/>
          <p:nvPr/>
        </p:nvGrpSpPr>
        <p:grpSpPr>
          <a:xfrm>
            <a:off x="161925" y="1182241"/>
            <a:ext cx="8820150" cy="5055071"/>
            <a:chOff x="161925" y="1182241"/>
            <a:chExt cx="8820150" cy="5055071"/>
          </a:xfrm>
        </p:grpSpPr>
        <p:pic>
          <p:nvPicPr>
            <p:cNvPr id="14" name="Picture 2">
              <a:extLst>
                <a:ext uri="{FF2B5EF4-FFF2-40B4-BE49-F238E27FC236}">
                  <a16:creationId xmlns:a16="http://schemas.microsoft.com/office/drawing/2014/main" id="{0BD49C1F-8071-4CA0-A393-202D869120E6}"/>
                </a:ext>
              </a:extLst>
            </p:cNvPr>
            <p:cNvPicPr>
              <a:picLocks noChangeAspect="1" noChangeArrowheads="1"/>
            </p:cNvPicPr>
            <p:nvPr/>
          </p:nvPicPr>
          <p:blipFill>
            <a:blip r:embed="rId2"/>
            <a:srcRect/>
            <a:stretch>
              <a:fillRect/>
            </a:stretch>
          </p:blipFill>
          <p:spPr bwMode="auto">
            <a:xfrm>
              <a:off x="161925" y="1182241"/>
              <a:ext cx="8820150" cy="5055071"/>
            </a:xfrm>
            <a:prstGeom prst="rect">
              <a:avLst/>
            </a:prstGeom>
            <a:noFill/>
            <a:ln>
              <a:noFill/>
            </a:ln>
            <a:effectLst/>
          </p:spPr>
        </p:pic>
        <p:sp>
          <p:nvSpPr>
            <p:cNvPr id="15" name="文本框 24">
              <a:extLst>
                <a:ext uri="{FF2B5EF4-FFF2-40B4-BE49-F238E27FC236}">
                  <a16:creationId xmlns:a16="http://schemas.microsoft.com/office/drawing/2014/main" id="{D90F2C50-6DFD-4446-A591-26866B2628AC}"/>
                </a:ext>
              </a:extLst>
            </p:cNvPr>
            <p:cNvSpPr txBox="1"/>
            <p:nvPr/>
          </p:nvSpPr>
          <p:spPr>
            <a:xfrm>
              <a:off x="899592" y="3663305"/>
              <a:ext cx="1440160"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CN" sz="1800" b="0" i="0" u="none" strike="noStrike" kern="1200" cap="none" spc="0" normalizeH="0" baseline="0" noProof="0" dirty="0">
                  <a:ln>
                    <a:noFill/>
                  </a:ln>
                  <a:solidFill>
                    <a:srgbClr val="163794"/>
                  </a:solidFill>
                  <a:effectLst/>
                  <a:uLnTx/>
                  <a:uFillTx/>
                  <a:latin typeface="Adobe 黑体 Std R" panose="020B0400000000000000" pitchFamily="34" charset="-122"/>
                  <a:ea typeface="Adobe 黑体 Std R" panose="020B0400000000000000" pitchFamily="34" charset="-122"/>
                  <a:cs typeface="+mn-cs"/>
                </a:rPr>
                <a:t>ECR</a:t>
              </a:r>
              <a:r>
                <a:rPr kumimoji="1" lang="zh-CN" altLang="en-US" sz="1800" b="0" i="0" u="none" strike="noStrike" kern="1200" cap="none" spc="0" normalizeH="0" baseline="0" noProof="0" dirty="0">
                  <a:ln>
                    <a:noFill/>
                  </a:ln>
                  <a:solidFill>
                    <a:srgbClr val="163794"/>
                  </a:solidFill>
                  <a:effectLst/>
                  <a:uLnTx/>
                  <a:uFillTx/>
                  <a:latin typeface="Adobe 黑体 Std R" panose="020B0400000000000000" pitchFamily="34" charset="-122"/>
                  <a:ea typeface="Adobe 黑体 Std R" panose="020B0400000000000000" pitchFamily="34" charset="-122"/>
                  <a:cs typeface="+mn-cs"/>
                </a:rPr>
                <a:t>离子源</a:t>
              </a:r>
            </a:p>
          </p:txBody>
        </p:sp>
        <p:sp>
          <p:nvSpPr>
            <p:cNvPr id="16" name="文本框 25">
              <a:extLst>
                <a:ext uri="{FF2B5EF4-FFF2-40B4-BE49-F238E27FC236}">
                  <a16:creationId xmlns:a16="http://schemas.microsoft.com/office/drawing/2014/main" id="{BFF9CF2F-FA6C-4EF3-97F2-A9C1A80417C8}"/>
                </a:ext>
              </a:extLst>
            </p:cNvPr>
            <p:cNvSpPr txBox="1"/>
            <p:nvPr/>
          </p:nvSpPr>
          <p:spPr>
            <a:xfrm rot="4036848">
              <a:off x="102532" y="5156339"/>
              <a:ext cx="1008112"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CN" sz="1800" b="0" i="0" u="none" strike="noStrike" kern="1200" cap="none" spc="0" normalizeH="0" baseline="0" noProof="0" dirty="0">
                  <a:ln>
                    <a:noFill/>
                  </a:ln>
                  <a:solidFill>
                    <a:srgbClr val="163794"/>
                  </a:solidFill>
                  <a:effectLst/>
                  <a:uLnTx/>
                  <a:uFillTx/>
                  <a:latin typeface="Arial" charset="0"/>
                  <a:ea typeface="宋体" pitchFamily="2" charset="-122"/>
                  <a:cs typeface="+mn-cs"/>
                </a:rPr>
                <a:t>LEBT</a:t>
              </a:r>
              <a:endParaRPr kumimoji="1" lang="zh-CN" altLang="en-US" sz="1800" b="0" i="0" u="none" strike="noStrike" kern="1200" cap="none" spc="0" normalizeH="0" baseline="0" noProof="0" dirty="0">
                <a:ln>
                  <a:noFill/>
                </a:ln>
                <a:solidFill>
                  <a:srgbClr val="163794"/>
                </a:solidFill>
                <a:effectLst/>
                <a:uLnTx/>
                <a:uFillTx/>
                <a:latin typeface="Arial" charset="0"/>
                <a:ea typeface="宋体" pitchFamily="2" charset="-122"/>
                <a:cs typeface="+mn-cs"/>
              </a:endParaRPr>
            </a:p>
          </p:txBody>
        </p:sp>
        <p:sp>
          <p:nvSpPr>
            <p:cNvPr id="17" name="文本框 26">
              <a:extLst>
                <a:ext uri="{FF2B5EF4-FFF2-40B4-BE49-F238E27FC236}">
                  <a16:creationId xmlns:a16="http://schemas.microsoft.com/office/drawing/2014/main" id="{E4503643-934F-43B4-ADDE-B37CAE31D265}"/>
                </a:ext>
              </a:extLst>
            </p:cNvPr>
            <p:cNvSpPr txBox="1"/>
            <p:nvPr/>
          </p:nvSpPr>
          <p:spPr>
            <a:xfrm rot="20492368">
              <a:off x="2303748" y="5140199"/>
              <a:ext cx="1008112" cy="64633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CN" sz="1800" b="0" i="0" u="none" strike="noStrike" kern="1200" cap="none" spc="0" normalizeH="0" baseline="0" noProof="0" dirty="0">
                  <a:ln>
                    <a:noFill/>
                  </a:ln>
                  <a:solidFill>
                    <a:srgbClr val="163794"/>
                  </a:solidFill>
                  <a:effectLst/>
                  <a:uLnTx/>
                  <a:uFillTx/>
                  <a:latin typeface="Arial" charset="0"/>
                  <a:ea typeface="宋体" pitchFamily="2" charset="-122"/>
                  <a:cs typeface="+mn-cs"/>
                </a:rPr>
                <a:t>RFQ</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zh-CN" altLang="en-US" sz="1800" b="0" i="0" u="none" strike="noStrike" kern="1200" cap="none" spc="0" normalizeH="0" baseline="0" noProof="0" dirty="0">
                  <a:ln>
                    <a:noFill/>
                  </a:ln>
                  <a:solidFill>
                    <a:srgbClr val="163794"/>
                  </a:solidFill>
                  <a:effectLst/>
                  <a:uLnTx/>
                  <a:uFillTx/>
                  <a:latin typeface="Arial" charset="0"/>
                  <a:ea typeface="宋体" pitchFamily="2" charset="-122"/>
                  <a:cs typeface="+mn-cs"/>
                </a:rPr>
                <a:t>聚束器</a:t>
              </a:r>
            </a:p>
          </p:txBody>
        </p:sp>
        <p:sp>
          <p:nvSpPr>
            <p:cNvPr id="18" name="文本框 27">
              <a:extLst>
                <a:ext uri="{FF2B5EF4-FFF2-40B4-BE49-F238E27FC236}">
                  <a16:creationId xmlns:a16="http://schemas.microsoft.com/office/drawing/2014/main" id="{AA89BAA0-57C7-42E7-AFB2-4CE589889F7F}"/>
                </a:ext>
              </a:extLst>
            </p:cNvPr>
            <p:cNvSpPr txBox="1"/>
            <p:nvPr/>
          </p:nvSpPr>
          <p:spPr>
            <a:xfrm rot="20492368">
              <a:off x="3286382" y="4943924"/>
              <a:ext cx="1008112"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CN" sz="1800" b="0" i="0" u="none" strike="noStrike" kern="1200" cap="none" spc="0" normalizeH="0" baseline="0" noProof="0" dirty="0">
                  <a:ln>
                    <a:noFill/>
                  </a:ln>
                  <a:solidFill>
                    <a:srgbClr val="163794"/>
                  </a:solidFill>
                  <a:effectLst/>
                  <a:uLnTx/>
                  <a:uFillTx/>
                  <a:latin typeface="Arial" charset="0"/>
                  <a:ea typeface="宋体" pitchFamily="2" charset="-122"/>
                  <a:cs typeface="+mn-cs"/>
                </a:rPr>
                <a:t>MEBT</a:t>
              </a:r>
              <a:endParaRPr kumimoji="1" lang="zh-CN" altLang="en-US" sz="1800" b="0" i="0" u="none" strike="noStrike" kern="1200" cap="none" spc="0" normalizeH="0" baseline="0" noProof="0" dirty="0">
                <a:ln>
                  <a:noFill/>
                </a:ln>
                <a:solidFill>
                  <a:srgbClr val="163794"/>
                </a:solidFill>
                <a:effectLst/>
                <a:uLnTx/>
                <a:uFillTx/>
                <a:latin typeface="Arial" charset="0"/>
                <a:ea typeface="宋体" pitchFamily="2" charset="-122"/>
                <a:cs typeface="+mn-cs"/>
              </a:endParaRPr>
            </a:p>
          </p:txBody>
        </p:sp>
        <p:sp>
          <p:nvSpPr>
            <p:cNvPr id="19" name="文本框 28">
              <a:extLst>
                <a:ext uri="{FF2B5EF4-FFF2-40B4-BE49-F238E27FC236}">
                  <a16:creationId xmlns:a16="http://schemas.microsoft.com/office/drawing/2014/main" id="{D64C5DBA-0A0C-49A5-9D2C-A6FE78D448A2}"/>
                </a:ext>
              </a:extLst>
            </p:cNvPr>
            <p:cNvSpPr txBox="1"/>
            <p:nvPr/>
          </p:nvSpPr>
          <p:spPr>
            <a:xfrm rot="20492368">
              <a:off x="5287540" y="4258625"/>
              <a:ext cx="1354975" cy="646331"/>
            </a:xfrm>
            <a:prstGeom prst="rect">
              <a:avLst/>
            </a:prstGeom>
            <a:noFill/>
          </p:spPr>
          <p:txBody>
            <a:bodyPr wrap="square" rtlCol="0">
              <a:spAutoFit/>
            </a:bodyPr>
            <a:lstStyle/>
            <a:p>
              <a:pPr lvl="0" fontAlgn="base">
                <a:spcBef>
                  <a:spcPct val="0"/>
                </a:spcBef>
                <a:spcAft>
                  <a:spcPct val="0"/>
                </a:spcAft>
              </a:pPr>
              <a:r>
                <a:rPr kumimoji="1" lang="en-US" altLang="zh-CN" dirty="0">
                  <a:solidFill>
                    <a:srgbClr val="163794"/>
                  </a:solidFill>
                  <a:latin typeface="Adobe 黑体 Std R" panose="020B0400000000000000" pitchFamily="34" charset="-122"/>
                  <a:ea typeface="Adobe 黑体 Std R" panose="020B0400000000000000" pitchFamily="34" charset="-122"/>
                </a:rPr>
                <a:t>LINAC</a:t>
              </a:r>
              <a:r>
                <a:rPr kumimoji="1" lang="zh-CN" altLang="en-US" dirty="0">
                  <a:solidFill>
                    <a:srgbClr val="163794"/>
                  </a:solidFill>
                  <a:latin typeface="Adobe 黑体 Std R" panose="020B0400000000000000" pitchFamily="34" charset="-122"/>
                  <a:ea typeface="Adobe 黑体 Std R" panose="020B0400000000000000" pitchFamily="34" charset="-122"/>
                </a:rPr>
                <a:t>超导直线加速器</a:t>
              </a:r>
            </a:p>
          </p:txBody>
        </p:sp>
        <p:sp>
          <p:nvSpPr>
            <p:cNvPr id="20" name="文本框 29">
              <a:extLst>
                <a:ext uri="{FF2B5EF4-FFF2-40B4-BE49-F238E27FC236}">
                  <a16:creationId xmlns:a16="http://schemas.microsoft.com/office/drawing/2014/main" id="{A7C1E7D9-460B-4C08-978D-2D6143941CF2}"/>
                </a:ext>
              </a:extLst>
            </p:cNvPr>
            <p:cNvSpPr txBox="1"/>
            <p:nvPr/>
          </p:nvSpPr>
          <p:spPr>
            <a:xfrm rot="21025036">
              <a:off x="6282962" y="4885723"/>
              <a:ext cx="2063773"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CN" sz="1800" b="0" i="0" u="none" strike="noStrike" kern="1200" cap="none" spc="0" normalizeH="0" baseline="0" noProof="0" dirty="0">
                  <a:ln>
                    <a:noFill/>
                  </a:ln>
                  <a:solidFill>
                    <a:srgbClr val="163794"/>
                  </a:solidFill>
                  <a:effectLst/>
                  <a:uLnTx/>
                  <a:uFillTx/>
                  <a:latin typeface="Adobe 黑体 Std R" panose="020B0400000000000000" pitchFamily="34" charset="-122"/>
                  <a:ea typeface="Adobe 黑体 Std R" panose="020B0400000000000000" pitchFamily="34" charset="-122"/>
                  <a:cs typeface="+mn-cs"/>
                </a:rPr>
                <a:t>SHANS2</a:t>
              </a:r>
              <a:r>
                <a:rPr kumimoji="1" lang="zh-CN" altLang="en-US" sz="1800" b="0" i="0" u="none" strike="noStrike" kern="1200" cap="none" spc="0" normalizeH="0" baseline="0" noProof="0" dirty="0">
                  <a:ln>
                    <a:noFill/>
                  </a:ln>
                  <a:solidFill>
                    <a:srgbClr val="163794"/>
                  </a:solidFill>
                  <a:effectLst/>
                  <a:uLnTx/>
                  <a:uFillTx/>
                  <a:latin typeface="Adobe 黑体 Std R" panose="020B0400000000000000" pitchFamily="34" charset="-122"/>
                  <a:ea typeface="Adobe 黑体 Std R" panose="020B0400000000000000" pitchFamily="34" charset="-122"/>
                  <a:cs typeface="+mn-cs"/>
                </a:rPr>
                <a:t>超重终端</a:t>
              </a:r>
            </a:p>
          </p:txBody>
        </p:sp>
        <p:sp>
          <p:nvSpPr>
            <p:cNvPr id="21" name="文本框 32">
              <a:extLst>
                <a:ext uri="{FF2B5EF4-FFF2-40B4-BE49-F238E27FC236}">
                  <a16:creationId xmlns:a16="http://schemas.microsoft.com/office/drawing/2014/main" id="{B49A7197-761C-4B6A-8F17-93F87DDC10CC}"/>
                </a:ext>
              </a:extLst>
            </p:cNvPr>
            <p:cNvSpPr txBox="1"/>
            <p:nvPr/>
          </p:nvSpPr>
          <p:spPr>
            <a:xfrm rot="20904588">
              <a:off x="7586225" y="1594989"/>
              <a:ext cx="1354975"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CN" altLang="en-US" sz="1800" b="0" i="0" u="none" strike="noStrike" kern="1200" cap="none" spc="0" normalizeH="0" baseline="0" noProof="0" dirty="0">
                  <a:ln>
                    <a:noFill/>
                  </a:ln>
                  <a:solidFill>
                    <a:srgbClr val="163794"/>
                  </a:solidFill>
                  <a:effectLst/>
                  <a:uLnTx/>
                  <a:uFillTx/>
                  <a:latin typeface="Adobe 黑体 Std R" panose="020B0400000000000000" pitchFamily="34" charset="-122"/>
                  <a:ea typeface="Adobe 黑体 Std R" panose="020B0400000000000000" pitchFamily="34" charset="-122"/>
                  <a:cs typeface="+mn-cs"/>
                </a:rPr>
                <a:t>高功率终端</a:t>
              </a:r>
            </a:p>
          </p:txBody>
        </p:sp>
      </p:grpSp>
      <p:graphicFrame>
        <p:nvGraphicFramePr>
          <p:cNvPr id="22" name="表格 18">
            <a:extLst>
              <a:ext uri="{FF2B5EF4-FFF2-40B4-BE49-F238E27FC236}">
                <a16:creationId xmlns:a16="http://schemas.microsoft.com/office/drawing/2014/main" id="{F569FAAA-61BD-469F-828A-FE1AA61C76F6}"/>
              </a:ext>
            </a:extLst>
          </p:cNvPr>
          <p:cNvGraphicFramePr>
            <a:graphicFrameLocks noGrp="1"/>
          </p:cNvGraphicFramePr>
          <p:nvPr>
            <p:extLst/>
          </p:nvPr>
        </p:nvGraphicFramePr>
        <p:xfrm>
          <a:off x="179512" y="1018873"/>
          <a:ext cx="4680520" cy="2228850"/>
        </p:xfrm>
        <a:graphic>
          <a:graphicData uri="http://schemas.openxmlformats.org/drawingml/2006/table">
            <a:tbl>
              <a:tblPr firstRow="1" firstCol="1" bandRow="1">
                <a:tableStyleId>{5C22544A-7EE6-4342-B048-85BDC9FD1C3A}</a:tableStyleId>
              </a:tblPr>
              <a:tblGrid>
                <a:gridCol w="1311275">
                  <a:extLst>
                    <a:ext uri="{9D8B030D-6E8A-4147-A177-3AD203B41FA5}">
                      <a16:colId xmlns:a16="http://schemas.microsoft.com/office/drawing/2014/main" val="20000"/>
                    </a:ext>
                  </a:extLst>
                </a:gridCol>
                <a:gridCol w="1857077">
                  <a:extLst>
                    <a:ext uri="{9D8B030D-6E8A-4147-A177-3AD203B41FA5}">
                      <a16:colId xmlns:a16="http://schemas.microsoft.com/office/drawing/2014/main" val="20001"/>
                    </a:ext>
                  </a:extLst>
                </a:gridCol>
                <a:gridCol w="1512168">
                  <a:extLst>
                    <a:ext uri="{9D8B030D-6E8A-4147-A177-3AD203B41FA5}">
                      <a16:colId xmlns:a16="http://schemas.microsoft.com/office/drawing/2014/main" val="20002"/>
                    </a:ext>
                  </a:extLst>
                </a:gridCol>
              </a:tblGrid>
              <a:tr h="366395">
                <a:tc>
                  <a:txBody>
                    <a:bodyPr/>
                    <a:lstStyle/>
                    <a:p>
                      <a:pPr algn="ctr">
                        <a:lnSpc>
                          <a:spcPct val="150000"/>
                        </a:lnSpc>
                      </a:pPr>
                      <a:r>
                        <a:rPr lang="zh-CN" altLang="en-US" sz="1600" kern="100" dirty="0">
                          <a:effectLst/>
                          <a:latin typeface="黑体" panose="02010609060101010101" pitchFamily="49" charset="-122"/>
                          <a:ea typeface="黑体" panose="02010609060101010101" pitchFamily="49" charset="-122"/>
                        </a:rPr>
                        <a:t>设计</a:t>
                      </a:r>
                      <a:r>
                        <a:rPr lang="zh-CN" sz="1600" kern="100" dirty="0">
                          <a:effectLst/>
                          <a:latin typeface="黑体" panose="02010609060101010101" pitchFamily="49" charset="-122"/>
                          <a:ea typeface="黑体" panose="02010609060101010101" pitchFamily="49" charset="-122"/>
                        </a:rPr>
                        <a:t>参数</a:t>
                      </a:r>
                      <a:endParaRPr lang="zh-CN" sz="1600" kern="100" dirty="0">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tc>
                <a:tc>
                  <a:txBody>
                    <a:bodyPr/>
                    <a:lstStyle/>
                    <a:p>
                      <a:pPr algn="ctr">
                        <a:lnSpc>
                          <a:spcPct val="150000"/>
                        </a:lnSpc>
                      </a:pPr>
                      <a:r>
                        <a:rPr lang="zh-CN" altLang="en-US" sz="1600" kern="100" dirty="0">
                          <a:effectLst/>
                          <a:latin typeface="黑体" panose="02010609060101010101" pitchFamily="49" charset="-122"/>
                          <a:ea typeface="黑体" panose="02010609060101010101" pitchFamily="49" charset="-122"/>
                        </a:rPr>
                        <a:t>设计</a:t>
                      </a:r>
                      <a:r>
                        <a:rPr lang="zh-CN" sz="1600" kern="100" dirty="0">
                          <a:effectLst/>
                          <a:latin typeface="黑体" panose="02010609060101010101" pitchFamily="49" charset="-122"/>
                          <a:ea typeface="黑体" panose="02010609060101010101" pitchFamily="49" charset="-122"/>
                        </a:rPr>
                        <a:t>指标</a:t>
                      </a:r>
                      <a:endParaRPr lang="zh-CN" sz="1600" kern="100" dirty="0">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tc>
                <a:tc>
                  <a:txBody>
                    <a:bodyPr/>
                    <a:lstStyle/>
                    <a:p>
                      <a:pPr algn="ctr">
                        <a:lnSpc>
                          <a:spcPct val="150000"/>
                        </a:lnSpc>
                      </a:pPr>
                      <a:r>
                        <a:rPr lang="zh-CN" sz="1600" kern="100" dirty="0">
                          <a:effectLst/>
                          <a:latin typeface="黑体" panose="02010609060101010101" pitchFamily="49" charset="-122"/>
                          <a:ea typeface="黑体" panose="02010609060101010101" pitchFamily="49" charset="-122"/>
                        </a:rPr>
                        <a:t>单位</a:t>
                      </a:r>
                      <a:endParaRPr lang="zh-CN" sz="1600" kern="100" dirty="0">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tc>
                <a:extLst>
                  <a:ext uri="{0D108BD9-81ED-4DB2-BD59-A6C34878D82A}">
                    <a16:rowId xmlns:a16="http://schemas.microsoft.com/office/drawing/2014/main" val="10000"/>
                  </a:ext>
                </a:extLst>
              </a:tr>
              <a:tr h="374015">
                <a:tc>
                  <a:txBody>
                    <a:bodyPr/>
                    <a:lstStyle/>
                    <a:p>
                      <a:pPr algn="ctr">
                        <a:lnSpc>
                          <a:spcPct val="150000"/>
                        </a:lnSpc>
                      </a:pPr>
                      <a:r>
                        <a:rPr lang="zh-CN" altLang="en-US" sz="1600" kern="100" dirty="0">
                          <a:effectLst/>
                          <a:latin typeface="黑体" panose="02010609060101010101" pitchFamily="49" charset="-122"/>
                          <a:ea typeface="黑体" panose="02010609060101010101" pitchFamily="49" charset="-122"/>
                          <a:cs typeface="宋体" panose="02010600030101010101" pitchFamily="2" charset="-122"/>
                        </a:rPr>
                        <a:t>加速粒子</a:t>
                      </a:r>
                      <a:endParaRPr lang="zh-CN" sz="1600" kern="100" dirty="0">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tc>
                <a:tc>
                  <a:txBody>
                    <a:bodyPr/>
                    <a:lstStyle/>
                    <a:p>
                      <a:pPr algn="ctr">
                        <a:lnSpc>
                          <a:spcPct val="150000"/>
                        </a:lnSpc>
                      </a:pPr>
                      <a:r>
                        <a:rPr lang="en-US" altLang="zh-CN" sz="1600" kern="100" dirty="0">
                          <a:effectLst/>
                          <a:latin typeface="黑体" panose="02010609060101010101" pitchFamily="49" charset="-122"/>
                          <a:ea typeface="黑体" panose="02010609060101010101" pitchFamily="49" charset="-122"/>
                          <a:cs typeface="Times New Roman" panose="02020603050405020304" pitchFamily="18" charset="0"/>
                        </a:rPr>
                        <a:t>Ca</a:t>
                      </a:r>
                      <a:r>
                        <a:rPr lang="zh-CN" altLang="en-US" sz="1600" kern="100" dirty="0">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600" kern="100" dirty="0">
                          <a:effectLst/>
                          <a:latin typeface="黑体" panose="02010609060101010101" pitchFamily="49" charset="-122"/>
                          <a:ea typeface="黑体" panose="02010609060101010101" pitchFamily="49" charset="-122"/>
                          <a:cs typeface="Times New Roman" panose="02020603050405020304" pitchFamily="18" charset="0"/>
                        </a:rPr>
                        <a:t>Zn</a:t>
                      </a:r>
                      <a:endParaRPr 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algn="ctr">
                        <a:lnSpc>
                          <a:spcPct val="150000"/>
                        </a:lnSpc>
                      </a:pPr>
                      <a:r>
                        <a:rPr lang="en-US" altLang="zh-CN" sz="1600" kern="100" dirty="0">
                          <a:effectLst/>
                          <a:latin typeface="黑体" panose="02010609060101010101" pitchFamily="49" charset="-122"/>
                          <a:ea typeface="黑体" panose="02010609060101010101" pitchFamily="49" charset="-122"/>
                        </a:rPr>
                        <a:t>-</a:t>
                      </a:r>
                      <a:r>
                        <a:rPr lang="en-US" sz="1600" kern="100" dirty="0">
                          <a:effectLst/>
                          <a:latin typeface="黑体" panose="02010609060101010101" pitchFamily="49" charset="-122"/>
                          <a:ea typeface="黑体" panose="02010609060101010101" pitchFamily="49" charset="-122"/>
                        </a:rPr>
                        <a:t> </a:t>
                      </a:r>
                      <a:endParaRPr lang="zh-CN" sz="1600" kern="100" dirty="0">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tc>
                <a:extLst>
                  <a:ext uri="{0D108BD9-81ED-4DB2-BD59-A6C34878D82A}">
                    <a16:rowId xmlns:a16="http://schemas.microsoft.com/office/drawing/2014/main" val="10001"/>
                  </a:ext>
                </a:extLst>
              </a:tr>
              <a:tr h="374015">
                <a:tc>
                  <a:txBody>
                    <a:bodyPr/>
                    <a:lstStyle/>
                    <a:p>
                      <a:pPr algn="ctr">
                        <a:lnSpc>
                          <a:spcPct val="150000"/>
                        </a:lnSpc>
                      </a:pPr>
                      <a:r>
                        <a:rPr lang="zh-CN" altLang="en-US" sz="1600" kern="100" dirty="0">
                          <a:effectLst/>
                          <a:latin typeface="黑体" panose="02010609060101010101" pitchFamily="49" charset="-122"/>
                          <a:ea typeface="黑体" panose="02010609060101010101" pitchFamily="49" charset="-122"/>
                          <a:cs typeface="宋体" panose="02010600030101010101" pitchFamily="2" charset="-122"/>
                        </a:rPr>
                        <a:t>荷质比</a:t>
                      </a:r>
                      <a:endParaRPr lang="zh-CN" sz="1600" kern="100" dirty="0">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tc>
                <a:tc>
                  <a:txBody>
                    <a:bodyPr/>
                    <a:lstStyle/>
                    <a:p>
                      <a:pPr algn="ctr">
                        <a:lnSpc>
                          <a:spcPct val="150000"/>
                        </a:lnSpc>
                      </a:pPr>
                      <a:r>
                        <a:rPr lang="en-US" altLang="zh-CN" sz="1600" kern="100" dirty="0">
                          <a:effectLst/>
                          <a:latin typeface="黑体" panose="02010609060101010101" pitchFamily="49" charset="-122"/>
                          <a:ea typeface="黑体" panose="02010609060101010101" pitchFamily="49" charset="-122"/>
                          <a:cs typeface="Times New Roman" panose="02020603050405020304" pitchFamily="18" charset="0"/>
                        </a:rPr>
                        <a:t>1/3</a:t>
                      </a:r>
                      <a:endParaRPr 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algn="ctr">
                        <a:lnSpc>
                          <a:spcPct val="150000"/>
                        </a:lnSpc>
                      </a:pPr>
                      <a:r>
                        <a:rPr lang="en-US" altLang="zh-CN" sz="1600" kern="100" dirty="0">
                          <a:effectLst/>
                          <a:latin typeface="黑体" panose="02010609060101010101" pitchFamily="49" charset="-122"/>
                          <a:ea typeface="黑体" panose="02010609060101010101" pitchFamily="49" charset="-122"/>
                        </a:rPr>
                        <a:t>- </a:t>
                      </a:r>
                      <a:endParaRPr lang="zh-CN" altLang="zh-CN" sz="1600" kern="100" dirty="0">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tc>
                <a:extLst>
                  <a:ext uri="{0D108BD9-81ED-4DB2-BD59-A6C34878D82A}">
                    <a16:rowId xmlns:a16="http://schemas.microsoft.com/office/drawing/2014/main" val="10002"/>
                  </a:ext>
                </a:extLst>
              </a:tr>
              <a:tr h="374015">
                <a:tc>
                  <a:txBody>
                    <a:bodyPr/>
                    <a:lstStyle/>
                    <a:p>
                      <a:pPr algn="ctr">
                        <a:lnSpc>
                          <a:spcPct val="150000"/>
                        </a:lnSpc>
                      </a:pPr>
                      <a:r>
                        <a:rPr lang="zh-CN" altLang="en-US" sz="1600" kern="100" dirty="0">
                          <a:effectLst/>
                          <a:latin typeface="黑体" panose="02010609060101010101" pitchFamily="49" charset="-122"/>
                          <a:ea typeface="黑体" panose="02010609060101010101" pitchFamily="49" charset="-122"/>
                        </a:rPr>
                        <a:t>束流</a:t>
                      </a:r>
                      <a:r>
                        <a:rPr lang="zh-CN" sz="1600" kern="100" dirty="0">
                          <a:effectLst/>
                          <a:latin typeface="黑体" panose="02010609060101010101" pitchFamily="49" charset="-122"/>
                          <a:ea typeface="黑体" panose="02010609060101010101" pitchFamily="49" charset="-122"/>
                        </a:rPr>
                        <a:t>能量</a:t>
                      </a:r>
                      <a:endParaRPr lang="zh-CN" sz="1600" kern="100" dirty="0">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tc>
                <a:tc>
                  <a:txBody>
                    <a:bodyPr/>
                    <a:lstStyle/>
                    <a:p>
                      <a:pPr algn="ctr">
                        <a:lnSpc>
                          <a:spcPct val="150000"/>
                        </a:lnSpc>
                      </a:pPr>
                      <a:r>
                        <a:rPr lang="en-US" sz="1600" kern="100" dirty="0">
                          <a:effectLst/>
                          <a:latin typeface="黑体" panose="02010609060101010101" pitchFamily="49" charset="-122"/>
                          <a:ea typeface="黑体" panose="02010609060101010101" pitchFamily="49" charset="-122"/>
                          <a:cs typeface="Times New Roman" panose="02020603050405020304" pitchFamily="18" charset="0"/>
                        </a:rPr>
                        <a:t>4.5-7</a:t>
                      </a:r>
                      <a:endParaRPr 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algn="ctr">
                        <a:lnSpc>
                          <a:spcPct val="150000"/>
                        </a:lnSpc>
                      </a:pPr>
                      <a:r>
                        <a:rPr lang="en-US" sz="1600" kern="100" dirty="0">
                          <a:effectLst/>
                          <a:latin typeface="黑体" panose="02010609060101010101" pitchFamily="49" charset="-122"/>
                          <a:ea typeface="黑体" panose="02010609060101010101" pitchFamily="49" charset="-122"/>
                        </a:rPr>
                        <a:t>MeV/u</a:t>
                      </a:r>
                      <a:endParaRPr lang="zh-CN" sz="1600" kern="100" dirty="0">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tc>
                <a:extLst>
                  <a:ext uri="{0D108BD9-81ED-4DB2-BD59-A6C34878D82A}">
                    <a16:rowId xmlns:a16="http://schemas.microsoft.com/office/drawing/2014/main" val="10003"/>
                  </a:ext>
                </a:extLst>
              </a:tr>
              <a:tr h="366395">
                <a:tc>
                  <a:txBody>
                    <a:bodyPr/>
                    <a:lstStyle/>
                    <a:p>
                      <a:pPr algn="ctr">
                        <a:lnSpc>
                          <a:spcPct val="150000"/>
                        </a:lnSpc>
                      </a:pPr>
                      <a:r>
                        <a:rPr lang="zh-CN" altLang="en-US" sz="1600" kern="100" dirty="0">
                          <a:effectLst/>
                          <a:latin typeface="黑体" panose="02010609060101010101" pitchFamily="49" charset="-122"/>
                          <a:ea typeface="黑体" panose="02010609060101010101" pitchFamily="49" charset="-122"/>
                        </a:rPr>
                        <a:t>束流</a:t>
                      </a:r>
                      <a:r>
                        <a:rPr lang="zh-CN" sz="1600" kern="100" dirty="0">
                          <a:effectLst/>
                          <a:latin typeface="黑体" panose="02010609060101010101" pitchFamily="49" charset="-122"/>
                          <a:ea typeface="黑体" panose="02010609060101010101" pitchFamily="49" charset="-122"/>
                        </a:rPr>
                        <a:t>强</a:t>
                      </a:r>
                      <a:r>
                        <a:rPr lang="zh-CN" altLang="en-US" sz="1600" kern="100" dirty="0">
                          <a:effectLst/>
                          <a:latin typeface="黑体" panose="02010609060101010101" pitchFamily="49" charset="-122"/>
                          <a:ea typeface="黑体" panose="02010609060101010101" pitchFamily="49" charset="-122"/>
                        </a:rPr>
                        <a:t>度</a:t>
                      </a:r>
                      <a:endParaRPr lang="zh-CN" sz="1600" kern="100" dirty="0">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tc>
                <a:tc>
                  <a:txBody>
                    <a:bodyPr/>
                    <a:lstStyle/>
                    <a:p>
                      <a:pPr algn="ctr">
                        <a:lnSpc>
                          <a:spcPct val="150000"/>
                        </a:lnSpc>
                      </a:pPr>
                      <a:r>
                        <a:rPr lang="en-US" sz="1600" kern="100" dirty="0">
                          <a:effectLst/>
                          <a:latin typeface="黑体" panose="02010609060101010101" pitchFamily="49" charset="-122"/>
                          <a:ea typeface="黑体" panose="02010609060101010101" pitchFamily="49" charset="-122"/>
                          <a:cs typeface="Times New Roman" panose="02020603050405020304" pitchFamily="18" charset="0"/>
                        </a:rPr>
                        <a:t>10</a:t>
                      </a:r>
                      <a:r>
                        <a:rPr lang="zh-CN" altLang="en-US" sz="1600" kern="100" dirty="0">
                          <a:effectLst/>
                          <a:latin typeface="黑体" panose="02010609060101010101" pitchFamily="49" charset="-122"/>
                          <a:ea typeface="黑体" panose="02010609060101010101" pitchFamily="49" charset="-122"/>
                          <a:cs typeface="Times New Roman" panose="02020603050405020304" pitchFamily="18" charset="0"/>
                        </a:rPr>
                        <a:t>～</a:t>
                      </a:r>
                      <a:r>
                        <a:rPr lang="en-US" altLang="zh-CN" sz="1600" kern="100" dirty="0">
                          <a:effectLst/>
                          <a:latin typeface="黑体" panose="02010609060101010101" pitchFamily="49" charset="-122"/>
                          <a:ea typeface="黑体" panose="02010609060101010101" pitchFamily="49" charset="-122"/>
                          <a:cs typeface="Times New Roman" panose="02020603050405020304" pitchFamily="18" charset="0"/>
                        </a:rPr>
                        <a:t>20</a:t>
                      </a:r>
                      <a:endParaRPr lang="zh-CN" sz="1600" kern="100" dirty="0">
                        <a:effectLst/>
                        <a:latin typeface="黑体" panose="02010609060101010101" pitchFamily="49" charset="-122"/>
                        <a:ea typeface="黑体" panose="02010609060101010101" pitchFamily="49" charset="-122"/>
                        <a:cs typeface="Times New Roman" panose="02020603050405020304" pitchFamily="18" charset="0"/>
                      </a:endParaRPr>
                    </a:p>
                  </a:txBody>
                  <a:tcPr marL="68580" marR="68580" marT="0" marB="0" anchor="ctr"/>
                </a:tc>
                <a:tc>
                  <a:txBody>
                    <a:bodyPr/>
                    <a:lstStyle/>
                    <a:p>
                      <a:pPr algn="ctr">
                        <a:lnSpc>
                          <a:spcPct val="150000"/>
                        </a:lnSpc>
                      </a:pPr>
                      <a:r>
                        <a:rPr lang="en-US" sz="1600" kern="100" dirty="0" err="1">
                          <a:effectLst/>
                          <a:latin typeface="黑体" panose="02010609060101010101" pitchFamily="49" charset="-122"/>
                          <a:ea typeface="黑体" panose="02010609060101010101" pitchFamily="49" charset="-122"/>
                        </a:rPr>
                        <a:t>puA</a:t>
                      </a:r>
                      <a:endParaRPr lang="zh-CN" sz="1600" kern="100" dirty="0">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tc>
                <a:extLst>
                  <a:ext uri="{0D108BD9-81ED-4DB2-BD59-A6C34878D82A}">
                    <a16:rowId xmlns:a16="http://schemas.microsoft.com/office/drawing/2014/main" val="10004"/>
                  </a:ext>
                </a:extLst>
              </a:tr>
              <a:tr h="374015">
                <a:tc>
                  <a:txBody>
                    <a:bodyPr/>
                    <a:lstStyle/>
                    <a:p>
                      <a:pPr algn="ctr">
                        <a:lnSpc>
                          <a:spcPct val="150000"/>
                        </a:lnSpc>
                      </a:pPr>
                      <a:r>
                        <a:rPr lang="zh-CN" sz="1600" kern="100" dirty="0">
                          <a:effectLst/>
                          <a:latin typeface="黑体" panose="02010609060101010101" pitchFamily="49" charset="-122"/>
                          <a:ea typeface="黑体" panose="02010609060101010101" pitchFamily="49" charset="-122"/>
                        </a:rPr>
                        <a:t>运行模式</a:t>
                      </a:r>
                      <a:endParaRPr lang="zh-CN" sz="1600" kern="100" dirty="0">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tc>
                <a:tc>
                  <a:txBody>
                    <a:bodyPr/>
                    <a:lstStyle/>
                    <a:p>
                      <a:pPr algn="ctr">
                        <a:lnSpc>
                          <a:spcPct val="150000"/>
                        </a:lnSpc>
                      </a:pPr>
                      <a:r>
                        <a:rPr lang="zh-CN" sz="1600" kern="100" dirty="0">
                          <a:effectLst/>
                          <a:latin typeface="黑体" panose="02010609060101010101" pitchFamily="49" charset="-122"/>
                          <a:ea typeface="黑体" panose="02010609060101010101" pitchFamily="49" charset="-122"/>
                          <a:cs typeface="Times New Roman" panose="02020603050405020304" pitchFamily="18" charset="0"/>
                        </a:rPr>
                        <a:t>连续波</a:t>
                      </a:r>
                    </a:p>
                  </a:txBody>
                  <a:tcPr marL="68580" marR="68580" marT="0" marB="0" anchor="ctr"/>
                </a:tc>
                <a:tc>
                  <a:txBody>
                    <a:bodyPr/>
                    <a:lstStyle/>
                    <a:p>
                      <a:pPr marL="0" marR="0" lvl="0" indent="0" algn="ctr" defTabSz="685800" rtl="0" eaLnBrk="1" fontAlgn="auto" latinLnBrk="0" hangingPunct="1">
                        <a:lnSpc>
                          <a:spcPct val="150000"/>
                        </a:lnSpc>
                        <a:spcBef>
                          <a:spcPts val="0"/>
                        </a:spcBef>
                        <a:spcAft>
                          <a:spcPts val="0"/>
                        </a:spcAft>
                        <a:buClrTx/>
                        <a:buSzTx/>
                        <a:buFontTx/>
                        <a:buNone/>
                      </a:pPr>
                      <a:r>
                        <a:rPr lang="en-US" altLang="zh-CN" sz="1600" kern="100" dirty="0">
                          <a:effectLst/>
                          <a:latin typeface="黑体" panose="02010609060101010101" pitchFamily="49" charset="-122"/>
                          <a:ea typeface="黑体" panose="02010609060101010101" pitchFamily="49" charset="-122"/>
                        </a:rPr>
                        <a:t>- </a:t>
                      </a:r>
                      <a:r>
                        <a:rPr lang="en-US" sz="1600" kern="100" dirty="0">
                          <a:effectLst/>
                          <a:latin typeface="黑体" panose="02010609060101010101" pitchFamily="49" charset="-122"/>
                          <a:ea typeface="黑体" panose="02010609060101010101" pitchFamily="49" charset="-122"/>
                        </a:rPr>
                        <a:t> </a:t>
                      </a:r>
                      <a:endParaRPr lang="zh-CN" sz="1600" kern="100" dirty="0">
                        <a:effectLst/>
                        <a:latin typeface="黑体" panose="02010609060101010101" pitchFamily="49" charset="-122"/>
                        <a:ea typeface="黑体" panose="02010609060101010101" pitchFamily="49" charset="-122"/>
                        <a:cs typeface="宋体" panose="02010600030101010101" pitchFamily="2" charset="-122"/>
                      </a:endParaRPr>
                    </a:p>
                  </a:txBody>
                  <a:tcPr marL="68580" marR="68580" marT="0" marB="0" anchor="ctr"/>
                </a:tc>
                <a:extLst>
                  <a:ext uri="{0D108BD9-81ED-4DB2-BD59-A6C34878D82A}">
                    <a16:rowId xmlns:a16="http://schemas.microsoft.com/office/drawing/2014/main" val="10005"/>
                  </a:ext>
                </a:extLst>
              </a:tr>
            </a:tbl>
          </a:graphicData>
        </a:graphic>
      </p:graphicFrame>
      <p:cxnSp>
        <p:nvCxnSpPr>
          <p:cNvPr id="23" name="直线连接符 35">
            <a:extLst>
              <a:ext uri="{FF2B5EF4-FFF2-40B4-BE49-F238E27FC236}">
                <a16:creationId xmlns:a16="http://schemas.microsoft.com/office/drawing/2014/main" id="{27FCB60E-C536-4289-BA0A-FDDC7738EED9}"/>
              </a:ext>
            </a:extLst>
          </p:cNvPr>
          <p:cNvCxnSpPr>
            <a:cxnSpLocks/>
          </p:cNvCxnSpPr>
          <p:nvPr/>
        </p:nvCxnSpPr>
        <p:spPr>
          <a:xfrm>
            <a:off x="8100392" y="3429000"/>
            <a:ext cx="144016" cy="41897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文本框 39">
            <a:extLst>
              <a:ext uri="{FF2B5EF4-FFF2-40B4-BE49-F238E27FC236}">
                <a16:creationId xmlns:a16="http://schemas.microsoft.com/office/drawing/2014/main" id="{38EC0935-3502-421A-93ED-D9B77862A7CA}"/>
              </a:ext>
            </a:extLst>
          </p:cNvPr>
          <p:cNvSpPr txBox="1"/>
          <p:nvPr/>
        </p:nvSpPr>
        <p:spPr>
          <a:xfrm rot="20492368">
            <a:off x="7203759" y="3614499"/>
            <a:ext cx="1008112"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zh-CN" sz="1800" b="0" i="0" u="none" strike="noStrike" kern="1200" cap="none" spc="0" normalizeH="0" baseline="0" noProof="0" dirty="0">
                <a:ln>
                  <a:noFill/>
                </a:ln>
                <a:solidFill>
                  <a:srgbClr val="163794"/>
                </a:solidFill>
                <a:effectLst/>
                <a:uLnTx/>
                <a:uFillTx/>
                <a:latin typeface="Arial" charset="0"/>
                <a:ea typeface="宋体" pitchFamily="2" charset="-122"/>
                <a:cs typeface="+mn-cs"/>
              </a:rPr>
              <a:t>HEBT</a:t>
            </a:r>
            <a:endParaRPr kumimoji="1" lang="zh-CN" altLang="en-US" sz="1800" b="0" i="0" u="none" strike="noStrike" kern="1200" cap="none" spc="0" normalizeH="0" baseline="0" noProof="0" dirty="0">
              <a:ln>
                <a:noFill/>
              </a:ln>
              <a:solidFill>
                <a:srgbClr val="163794"/>
              </a:solidFill>
              <a:effectLst/>
              <a:uLnTx/>
              <a:uFillTx/>
              <a:latin typeface="Arial" charset="0"/>
              <a:ea typeface="宋体" pitchFamily="2" charset="-122"/>
              <a:cs typeface="+mn-cs"/>
            </a:endParaRPr>
          </a:p>
        </p:txBody>
      </p:sp>
      <p:sp>
        <p:nvSpPr>
          <p:cNvPr id="25" name="圆角矩形 40">
            <a:extLst>
              <a:ext uri="{FF2B5EF4-FFF2-40B4-BE49-F238E27FC236}">
                <a16:creationId xmlns:a16="http://schemas.microsoft.com/office/drawing/2014/main" id="{34B368DB-E969-4177-9B3D-2E442EACA5BE}"/>
              </a:ext>
            </a:extLst>
          </p:cNvPr>
          <p:cNvSpPr/>
          <p:nvPr/>
        </p:nvSpPr>
        <p:spPr>
          <a:xfrm>
            <a:off x="241576" y="3520047"/>
            <a:ext cx="3538336" cy="2628905"/>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6" name="圆角矩形 41">
            <a:extLst>
              <a:ext uri="{FF2B5EF4-FFF2-40B4-BE49-F238E27FC236}">
                <a16:creationId xmlns:a16="http://schemas.microsoft.com/office/drawing/2014/main" id="{5E7CE5DB-EAB5-428D-BA3A-F10AE94EF1A9}"/>
              </a:ext>
            </a:extLst>
          </p:cNvPr>
          <p:cNvSpPr/>
          <p:nvPr/>
        </p:nvSpPr>
        <p:spPr>
          <a:xfrm>
            <a:off x="7236296" y="2636912"/>
            <a:ext cx="1542168" cy="3186661"/>
          </a:xfrm>
          <a:prstGeom prst="round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zh-CN" alt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4" name="矩形 3">
            <a:extLst>
              <a:ext uri="{FF2B5EF4-FFF2-40B4-BE49-F238E27FC236}">
                <a16:creationId xmlns:a16="http://schemas.microsoft.com/office/drawing/2014/main" id="{622723D2-984A-4FDF-B437-5FE7FD96437A}"/>
              </a:ext>
            </a:extLst>
          </p:cNvPr>
          <p:cNvSpPr/>
          <p:nvPr/>
        </p:nvSpPr>
        <p:spPr>
          <a:xfrm>
            <a:off x="1221586" y="6239431"/>
            <a:ext cx="6878806" cy="369332"/>
          </a:xfrm>
          <a:prstGeom prst="rect">
            <a:avLst/>
          </a:prstGeom>
          <a:ln>
            <a:solidFill>
              <a:srgbClr val="FF00FF"/>
            </a:solidFill>
          </a:ln>
        </p:spPr>
        <p:txBody>
          <a:bodyPr wrap="none">
            <a:spAutoFit/>
          </a:bodyPr>
          <a:lstStyle/>
          <a:p>
            <a:pPr lvl="0" algn="r" fontAlgn="base">
              <a:spcAft>
                <a:spcPts val="1200"/>
              </a:spcAft>
            </a:pPr>
            <a:r>
              <a:rPr lang="zh-CN" altLang="en-US" b="1" dirty="0">
                <a:solidFill>
                  <a:srgbClr val="163794"/>
                </a:solidFill>
                <a:latin typeface="Arial" panose="020B0604020202020204" pitchFamily="34" charset="0"/>
                <a:ea typeface="华文楷体" panose="02010600040101010101" pitchFamily="2" charset="-122"/>
                <a:cs typeface="Arial" panose="020B0604020202020204" pitchFamily="34" charset="0"/>
              </a:rPr>
              <a:t>张志远，甘再国，中国物理学会秋季学术会议，</a:t>
            </a:r>
            <a:r>
              <a:rPr lang="en-US" altLang="zh-CN" b="1" dirty="0">
                <a:solidFill>
                  <a:srgbClr val="163794"/>
                </a:solidFill>
                <a:latin typeface="Arial" panose="020B0604020202020204" pitchFamily="34" charset="0"/>
                <a:ea typeface="华文楷体" panose="02010600040101010101" pitchFamily="2" charset="-122"/>
                <a:cs typeface="Arial" panose="020B0604020202020204" pitchFamily="34" charset="0"/>
              </a:rPr>
              <a:t>2020.10.23</a:t>
            </a:r>
            <a:r>
              <a:rPr lang="zh-CN" altLang="en-US" b="1" dirty="0">
                <a:solidFill>
                  <a:srgbClr val="163794"/>
                </a:solidFill>
                <a:latin typeface="Arial" panose="020B0604020202020204" pitchFamily="34" charset="0"/>
                <a:ea typeface="华文楷体" panose="02010600040101010101" pitchFamily="2" charset="-122"/>
                <a:cs typeface="Arial" panose="020B0604020202020204" pitchFamily="34" charset="0"/>
              </a:rPr>
              <a:t>，兰州</a:t>
            </a:r>
            <a:endParaRPr lang="en-US" altLang="zh-CN" b="1" dirty="0">
              <a:solidFill>
                <a:srgbClr val="163794"/>
              </a:solidFill>
              <a:latin typeface="Arial" panose="020B0604020202020204" pitchFamily="34" charset="0"/>
              <a:ea typeface="华文楷体" panose="02010600040101010101" pitchFamily="2" charset="-122"/>
              <a:cs typeface="Arial" panose="020B0604020202020204" pitchFamily="34" charset="0"/>
            </a:endParaRPr>
          </a:p>
        </p:txBody>
      </p:sp>
      <p:sp>
        <p:nvSpPr>
          <p:cNvPr id="5" name="矩形 4">
            <a:extLst>
              <a:ext uri="{FF2B5EF4-FFF2-40B4-BE49-F238E27FC236}">
                <a16:creationId xmlns:a16="http://schemas.microsoft.com/office/drawing/2014/main" id="{1F270EA4-376B-4E5E-A789-3AC6BBC8E68D}"/>
              </a:ext>
            </a:extLst>
          </p:cNvPr>
          <p:cNvSpPr/>
          <p:nvPr/>
        </p:nvSpPr>
        <p:spPr>
          <a:xfrm>
            <a:off x="4716016" y="879331"/>
            <a:ext cx="2311189" cy="1670457"/>
          </a:xfrm>
          <a:prstGeom prst="rect">
            <a:avLst/>
          </a:prstGeom>
          <a:ln>
            <a:solidFill>
              <a:schemeClr val="bg1"/>
            </a:solidFill>
          </a:ln>
        </p:spPr>
        <p:txBody>
          <a:bodyPr wrap="square">
            <a:spAutoFit/>
          </a:bodyPr>
          <a:lstStyle/>
          <a:p>
            <a:pPr lvl="1" eaLnBrk="0" fontAlgn="base" hangingPunct="0">
              <a:lnSpc>
                <a:spcPts val="2700"/>
              </a:lnSpc>
              <a:spcAft>
                <a:spcPts val="600"/>
              </a:spcAft>
              <a:buClr>
                <a:srgbClr val="163794"/>
              </a:buClr>
            </a:pPr>
            <a:r>
              <a:rPr lang="zh-CN" altLang="en-US" sz="1600"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 </a:t>
            </a:r>
            <a:endParaRPr lang="en-US" altLang="zh-CN" sz="1600"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p>
            <a:pPr lvl="1" eaLnBrk="0" fontAlgn="base" hangingPunct="0">
              <a:lnSpc>
                <a:spcPts val="2700"/>
              </a:lnSpc>
              <a:spcAft>
                <a:spcPts val="600"/>
              </a:spcAft>
              <a:buClr>
                <a:srgbClr val="163794"/>
              </a:buClr>
            </a:pPr>
            <a:r>
              <a:rPr lang="zh-CN" altLang="en-US" sz="1600"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合适的弹靶组合？</a:t>
            </a:r>
            <a:endParaRPr lang="en-US" altLang="zh-CN" sz="1600"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p>
            <a:pPr lvl="1" eaLnBrk="0" fontAlgn="base" hangingPunct="0">
              <a:lnSpc>
                <a:spcPts val="2700"/>
              </a:lnSpc>
              <a:spcAft>
                <a:spcPts val="600"/>
              </a:spcAft>
              <a:buClr>
                <a:srgbClr val="163794"/>
              </a:buClr>
            </a:pPr>
            <a:r>
              <a:rPr lang="zh-CN" altLang="en-US" sz="1600"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准确的束流能量？</a:t>
            </a:r>
            <a:endParaRPr lang="en-US" altLang="zh-CN" sz="1600"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a:p>
            <a:pPr lvl="1" eaLnBrk="0" fontAlgn="base" hangingPunct="0">
              <a:lnSpc>
                <a:spcPts val="2700"/>
              </a:lnSpc>
              <a:spcAft>
                <a:spcPts val="600"/>
              </a:spcAft>
              <a:buClr>
                <a:srgbClr val="163794"/>
              </a:buClr>
            </a:pPr>
            <a:r>
              <a:rPr lang="zh-CN" altLang="en-US" sz="1600"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rPr>
              <a:t>预计的反应截面？</a:t>
            </a:r>
            <a:endParaRPr lang="en-US" altLang="zh-CN" sz="1600" kern="0" dirty="0">
              <a:solidFill>
                <a:srgbClr val="FF0000"/>
              </a:solidFill>
              <a:latin typeface="微软雅黑" panose="020B0503020204020204" pitchFamily="34" charset="-122"/>
              <a:ea typeface="微软雅黑" panose="020B0503020204020204" pitchFamily="34" charset="-122"/>
              <a:cs typeface="Arial" panose="020B0604020202020204" pitchFamily="34" charset="0"/>
            </a:endParaRPr>
          </a:p>
        </p:txBody>
      </p:sp>
    </p:spTree>
    <p:extLst>
      <p:ext uri="{BB962C8B-B14F-4D97-AF65-F5344CB8AC3E}">
        <p14:creationId xmlns:p14="http://schemas.microsoft.com/office/powerpoint/2010/main" val="1858798343"/>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6A81EF4-4B15-4EFD-9742-28528695A0A4}"/>
              </a:ext>
            </a:extLst>
          </p:cNvPr>
          <p:cNvSpPr>
            <a:spLocks noGrp="1"/>
          </p:cNvSpPr>
          <p:nvPr>
            <p:ph type="title"/>
          </p:nvPr>
        </p:nvSpPr>
        <p:spPr/>
        <p:txBody>
          <a:bodyPr/>
          <a:lstStyle/>
          <a:p>
            <a:r>
              <a:rPr lang="zh-CN" altLang="en-US" dirty="0"/>
              <a:t>实验计划</a:t>
            </a:r>
          </a:p>
        </p:txBody>
      </p:sp>
      <p:pic>
        <p:nvPicPr>
          <p:cNvPr id="6" name="图片 5">
            <a:extLst>
              <a:ext uri="{FF2B5EF4-FFF2-40B4-BE49-F238E27FC236}">
                <a16:creationId xmlns:a16="http://schemas.microsoft.com/office/drawing/2014/main" id="{1034911D-F238-4A69-9F9B-4F0059E17BB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0388" y="1455603"/>
            <a:ext cx="5396417" cy="2270607"/>
          </a:xfrm>
          <a:prstGeom prst="rect">
            <a:avLst/>
          </a:prstGeom>
        </p:spPr>
      </p:pic>
      <p:sp>
        <p:nvSpPr>
          <p:cNvPr id="18" name="文本框 17">
            <a:extLst>
              <a:ext uri="{FF2B5EF4-FFF2-40B4-BE49-F238E27FC236}">
                <a16:creationId xmlns:a16="http://schemas.microsoft.com/office/drawing/2014/main" id="{B68F838D-C4B3-4B75-A352-0A307A55A5BD}"/>
              </a:ext>
            </a:extLst>
          </p:cNvPr>
          <p:cNvSpPr txBox="1"/>
          <p:nvPr/>
        </p:nvSpPr>
        <p:spPr>
          <a:xfrm>
            <a:off x="97195" y="928914"/>
            <a:ext cx="3593840" cy="3539430"/>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altLang="zh-CN" sz="1400" b="1"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1. </a:t>
            </a:r>
            <a:r>
              <a:rPr kumimoji="0" lang="zh-CN" altLang="zh-CN" sz="1400" b="1"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转动靶测试、流强能量测试、磁场测试、平衡电荷态测试、焦平面束斑测试、本底测试、电子学数据获取测试</a:t>
            </a:r>
            <a:endParaRPr kumimoji="0" lang="zh-CN"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束流种类：</a:t>
            </a:r>
            <a:r>
              <a:rPr kumimoji="0" lang="en-US"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40Ar</a:t>
            </a:r>
            <a:r>
              <a:rPr kumimoji="0" lang="zh-CN"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a:t>
            </a:r>
            <a:r>
              <a:rPr kumimoji="0" lang="en-US"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40Ca</a:t>
            </a:r>
            <a:r>
              <a:rPr kumimoji="0" lang="zh-CN"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a:t>
            </a:r>
            <a:r>
              <a:rPr kumimoji="0" lang="en-US"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36Ar</a:t>
            </a:r>
            <a:r>
              <a:rPr kumimoji="0" lang="zh-CN"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a:t>
            </a:r>
            <a:r>
              <a:rPr kumimoji="0" lang="en-US"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20Ne</a:t>
            </a:r>
            <a:r>
              <a:rPr kumimoji="0" lang="zh-CN"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a:t>
            </a:r>
            <a:r>
              <a:rPr kumimoji="0" lang="en-US"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24Mg</a:t>
            </a:r>
            <a:r>
              <a:rPr kumimoji="0" lang="zh-CN"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a:t>
            </a:r>
            <a:r>
              <a:rPr kumimoji="0" lang="en-US"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34S</a:t>
            </a:r>
            <a:endParaRPr kumimoji="0" lang="zh-CN"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流强：</a:t>
            </a:r>
            <a:r>
              <a:rPr kumimoji="0" lang="en-US"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200 </a:t>
            </a:r>
            <a:r>
              <a:rPr kumimoji="0" lang="en-US" altLang="zh-CN" sz="1400" b="0" i="0" u="none" strike="noStrike" kern="1200" cap="none" spc="0" normalizeH="0" baseline="0" noProof="0" dirty="0" err="1">
                <a:ln>
                  <a:noFill/>
                </a:ln>
                <a:solidFill>
                  <a:srgbClr val="163794"/>
                </a:solidFill>
                <a:effectLst/>
                <a:uLnTx/>
                <a:uFillTx/>
                <a:latin typeface="微软雅黑" panose="020B0503020204020204" pitchFamily="34" charset="-122"/>
                <a:ea typeface="微软雅黑" panose="020B0503020204020204" pitchFamily="34" charset="-122"/>
                <a:cs typeface="+mn-cs"/>
              </a:rPr>
              <a:t>pnA</a:t>
            </a:r>
            <a:r>
              <a:rPr kumimoji="0" lang="en-US"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 ~ 1 </a:t>
            </a:r>
            <a:r>
              <a:rPr kumimoji="0" lang="en-US" altLang="zh-CN" sz="1400" b="0" i="0" u="none" strike="noStrike" kern="1200" cap="none" spc="0" normalizeH="0" baseline="0" noProof="0" dirty="0" err="1">
                <a:ln>
                  <a:noFill/>
                </a:ln>
                <a:solidFill>
                  <a:srgbClr val="163794"/>
                </a:solidFill>
                <a:effectLst/>
                <a:uLnTx/>
                <a:uFillTx/>
                <a:latin typeface="微软雅黑" panose="020B0503020204020204" pitchFamily="34" charset="-122"/>
                <a:ea typeface="微软雅黑" panose="020B0503020204020204" pitchFamily="34" charset="-122"/>
                <a:cs typeface="+mn-cs"/>
              </a:rPr>
              <a:t>puA</a:t>
            </a:r>
            <a:endParaRPr kumimoji="0" lang="zh-CN"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能量：</a:t>
            </a:r>
            <a:r>
              <a:rPr kumimoji="0" lang="en-US"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4.5 MeV/u ~ 5.5 MeV/u</a:t>
            </a:r>
            <a:endParaRPr kumimoji="0" lang="zh-CN"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供束时间：</a:t>
            </a:r>
            <a:r>
              <a:rPr kumimoji="0" lang="en-US"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1 ~ 2</a:t>
            </a:r>
            <a:r>
              <a:rPr kumimoji="0" lang="zh-CN"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个月</a:t>
            </a:r>
            <a:endParaRPr kumimoji="0" lang="en-US"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zh-CN"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altLang="zh-CN" sz="1400" b="1"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2. </a:t>
            </a:r>
            <a:r>
              <a:rPr kumimoji="0" lang="zh-CN" altLang="zh-CN" sz="1400" b="1"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传输效率测试、高功率转靶测试、数据处理测试</a:t>
            </a:r>
            <a:endParaRPr kumimoji="0" lang="zh-CN"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束流种类：</a:t>
            </a:r>
            <a:r>
              <a:rPr kumimoji="0" lang="en-US" altLang="zh-CN" sz="1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rPr>
              <a:t>48Ca</a:t>
            </a:r>
            <a:r>
              <a:rPr kumimoji="0" lang="zh-CN"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a:t>
            </a:r>
            <a:r>
              <a:rPr kumimoji="0" lang="en-US"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40Ar</a:t>
            </a:r>
            <a:r>
              <a:rPr kumimoji="0" lang="zh-CN"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a:t>
            </a:r>
            <a:r>
              <a:rPr kumimoji="0" lang="en-US"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40Ca</a:t>
            </a:r>
            <a:r>
              <a:rPr kumimoji="0" lang="zh-CN"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a:t>
            </a:r>
            <a:r>
              <a:rPr kumimoji="0" lang="en-US"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64Ni</a:t>
            </a:r>
            <a:endParaRPr kumimoji="0" lang="zh-CN"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流强：</a:t>
            </a:r>
            <a:r>
              <a:rPr kumimoji="0" lang="en-US"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1 </a:t>
            </a:r>
            <a:r>
              <a:rPr kumimoji="0" lang="en-US" altLang="zh-CN" sz="1400" b="0" i="0" u="none" strike="noStrike" kern="1200" cap="none" spc="0" normalizeH="0" baseline="0" noProof="0" dirty="0" err="1">
                <a:ln>
                  <a:noFill/>
                </a:ln>
                <a:solidFill>
                  <a:srgbClr val="163794"/>
                </a:solidFill>
                <a:effectLst/>
                <a:uLnTx/>
                <a:uFillTx/>
                <a:latin typeface="微软雅黑" panose="020B0503020204020204" pitchFamily="34" charset="-122"/>
                <a:ea typeface="微软雅黑" panose="020B0503020204020204" pitchFamily="34" charset="-122"/>
                <a:cs typeface="+mn-cs"/>
              </a:rPr>
              <a:t>puA</a:t>
            </a:r>
            <a:r>
              <a:rPr kumimoji="0" lang="en-US"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 ~ 5 </a:t>
            </a:r>
            <a:r>
              <a:rPr kumimoji="0" lang="en-US" altLang="zh-CN" sz="1400" b="0" i="0" u="none" strike="noStrike" kern="1200" cap="none" spc="0" normalizeH="0" baseline="0" noProof="0" dirty="0" err="1">
                <a:ln>
                  <a:noFill/>
                </a:ln>
                <a:solidFill>
                  <a:srgbClr val="163794"/>
                </a:solidFill>
                <a:effectLst/>
                <a:uLnTx/>
                <a:uFillTx/>
                <a:latin typeface="微软雅黑" panose="020B0503020204020204" pitchFamily="34" charset="-122"/>
                <a:ea typeface="微软雅黑" panose="020B0503020204020204" pitchFamily="34" charset="-122"/>
                <a:cs typeface="+mn-cs"/>
              </a:rPr>
              <a:t>puA</a:t>
            </a:r>
            <a:endParaRPr kumimoji="0" lang="zh-CN"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能量：</a:t>
            </a:r>
            <a:r>
              <a:rPr kumimoji="0" lang="en-US"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4.5 MeV/u ~ 5.5 MeV/u</a:t>
            </a:r>
            <a:endParaRPr kumimoji="0" lang="zh-CN"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供束时间：</a:t>
            </a:r>
            <a:r>
              <a:rPr kumimoji="0" lang="en-US"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2</a:t>
            </a:r>
            <a:r>
              <a:rPr kumimoji="0" lang="zh-CN" altLang="zh-CN" sz="14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mn-cs"/>
              </a:rPr>
              <a:t>个月</a:t>
            </a:r>
          </a:p>
        </p:txBody>
      </p:sp>
      <p:sp>
        <p:nvSpPr>
          <p:cNvPr id="19" name="矩形 18">
            <a:extLst>
              <a:ext uri="{FF2B5EF4-FFF2-40B4-BE49-F238E27FC236}">
                <a16:creationId xmlns:a16="http://schemas.microsoft.com/office/drawing/2014/main" id="{3E4EC712-B3A1-4E74-A9E0-F997460E5428}"/>
              </a:ext>
            </a:extLst>
          </p:cNvPr>
          <p:cNvSpPr/>
          <p:nvPr/>
        </p:nvSpPr>
        <p:spPr>
          <a:xfrm>
            <a:off x="166914" y="4686051"/>
            <a:ext cx="4572000" cy="1477328"/>
          </a:xfrm>
          <a:prstGeom prst="rect">
            <a:avLst/>
          </a:prstGeom>
        </p:spPr>
        <p:txBody>
          <a:bodyPr>
            <a:spAutoFit/>
          </a:bodyPr>
          <a:lstStyle/>
          <a:p>
            <a:pPr marL="285750" marR="0" lvl="0" indent="-285750" algn="just" defTabSz="914400" rtl="0" eaLnBrk="1" fontAlgn="base" latinLnBrk="0" hangingPunct="1">
              <a:lnSpc>
                <a:spcPct val="100000"/>
              </a:lnSpc>
              <a:spcBef>
                <a:spcPct val="0"/>
              </a:spcBef>
              <a:spcAft>
                <a:spcPts val="0"/>
              </a:spcAft>
              <a:buClrTx/>
              <a:buSzTx/>
              <a:buFont typeface="Wingdings" panose="05000000000000000000" pitchFamily="2" charset="2"/>
              <a:buChar char="Ø"/>
              <a:tabLst/>
              <a:defRPr/>
            </a:pPr>
            <a:r>
              <a:rPr kumimoji="0" lang="en-US" altLang="zh-CN" sz="1800" b="1"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3. 115</a:t>
            </a:r>
            <a:r>
              <a:rPr kumimoji="0" lang="zh-CN" altLang="zh-CN" sz="1800" b="1"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号元素</a:t>
            </a:r>
            <a:r>
              <a:rPr kumimoji="0" lang="en-US" altLang="zh-CN" sz="1800" b="1"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Mc</a:t>
            </a:r>
            <a:r>
              <a:rPr kumimoji="0" lang="zh-CN" altLang="zh-CN" sz="1800" b="1"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验证实验</a:t>
            </a:r>
            <a:endParaRPr kumimoji="0" lang="zh-CN" altLang="zh-CN" sz="1400" b="0"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ts val="0"/>
              </a:spcAft>
              <a:buClrTx/>
              <a:buSzTx/>
              <a:buFontTx/>
              <a:buNone/>
              <a:tabLst/>
              <a:defRPr/>
            </a:pPr>
            <a:r>
              <a:rPr kumimoji="0" lang="zh-CN" altLang="zh-CN" sz="1800" b="0"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束流种类：</a:t>
            </a:r>
            <a:r>
              <a:rPr kumimoji="0" lang="en-US" altLang="zh-CN" sz="18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48Ca</a:t>
            </a:r>
            <a:endParaRPr kumimoji="0" lang="zh-CN" altLang="zh-CN" sz="14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ts val="0"/>
              </a:spcAft>
              <a:buClrTx/>
              <a:buSzTx/>
              <a:buFontTx/>
              <a:buNone/>
              <a:tabLst/>
              <a:defRPr/>
            </a:pPr>
            <a:r>
              <a:rPr kumimoji="0" lang="zh-CN" altLang="zh-CN" sz="1800" b="0"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流强：</a:t>
            </a:r>
            <a:r>
              <a:rPr kumimoji="0" lang="en-US" altLang="zh-CN" sz="1800" b="0"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5 </a:t>
            </a:r>
            <a:r>
              <a:rPr kumimoji="0" lang="en-US" altLang="zh-CN" sz="1800" b="0" i="0" u="none" strike="noStrike" kern="100" cap="none" spc="0" normalizeH="0" baseline="0" noProof="0" dirty="0" err="1">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puA</a:t>
            </a:r>
            <a:endParaRPr kumimoji="0" lang="zh-CN" altLang="zh-CN" sz="1400" b="0"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ts val="0"/>
              </a:spcAft>
              <a:buClrTx/>
              <a:buSzTx/>
              <a:buFontTx/>
              <a:buNone/>
              <a:tabLst/>
              <a:defRPr/>
            </a:pPr>
            <a:r>
              <a:rPr kumimoji="0" lang="zh-CN" altLang="zh-CN" sz="1800" b="0"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能量：</a:t>
            </a:r>
            <a:r>
              <a:rPr kumimoji="0" lang="en-US" altLang="zh-CN" sz="1800" b="0"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 MeV/u ~ 6 MeV/u</a:t>
            </a:r>
            <a:endParaRPr kumimoji="0" lang="zh-CN" altLang="zh-CN" sz="1400" b="0"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ts val="0"/>
              </a:spcAft>
              <a:buClrTx/>
              <a:buSzTx/>
              <a:buFontTx/>
              <a:buNone/>
              <a:tabLst/>
              <a:defRPr/>
            </a:pPr>
            <a:r>
              <a:rPr kumimoji="0" lang="zh-CN" altLang="zh-CN" sz="1800" b="0"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供束时间：</a:t>
            </a:r>
            <a:r>
              <a:rPr kumimoji="0" lang="en-US" altLang="zh-CN" sz="1800" b="0"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1~2 </a:t>
            </a:r>
            <a:r>
              <a:rPr kumimoji="0" lang="zh-CN" altLang="zh-CN" sz="1800" b="0"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个月</a:t>
            </a:r>
            <a:endParaRPr kumimoji="0" lang="zh-CN" altLang="zh-CN" sz="1400" b="0"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0" name="矩形 19">
            <a:extLst>
              <a:ext uri="{FF2B5EF4-FFF2-40B4-BE49-F238E27FC236}">
                <a16:creationId xmlns:a16="http://schemas.microsoft.com/office/drawing/2014/main" id="{F9482EDF-60E1-4B46-B41E-A40DC7F80A62}"/>
              </a:ext>
            </a:extLst>
          </p:cNvPr>
          <p:cNvSpPr/>
          <p:nvPr/>
        </p:nvSpPr>
        <p:spPr>
          <a:xfrm>
            <a:off x="4474805" y="4025651"/>
            <a:ext cx="4572000" cy="2492990"/>
          </a:xfrm>
          <a:prstGeom prst="rect">
            <a:avLst/>
          </a:prstGeom>
        </p:spPr>
        <p:txBody>
          <a:bodyPr>
            <a:spAutoFit/>
          </a:bodyPr>
          <a:lstStyle/>
          <a:p>
            <a:pPr marL="285750" marR="0" lvl="0" indent="-285750" algn="just" defTabSz="914400" rtl="0" eaLnBrk="1" fontAlgn="base" latinLnBrk="0" hangingPunct="1">
              <a:lnSpc>
                <a:spcPct val="100000"/>
              </a:lnSpc>
              <a:spcBef>
                <a:spcPct val="0"/>
              </a:spcBef>
              <a:spcAft>
                <a:spcPts val="0"/>
              </a:spcAft>
              <a:buClrTx/>
              <a:buSzTx/>
              <a:buFont typeface="Wingdings" panose="05000000000000000000" pitchFamily="2" charset="2"/>
              <a:buChar char="Ø"/>
              <a:tabLst/>
              <a:defRPr/>
            </a:pPr>
            <a:r>
              <a:rPr kumimoji="0" lang="en-US" altLang="zh-CN" sz="1800" b="1"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4. 113</a:t>
            </a:r>
            <a:r>
              <a:rPr kumimoji="0" lang="zh-CN" altLang="zh-CN" sz="1800" b="1"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号元素</a:t>
            </a:r>
            <a:r>
              <a:rPr kumimoji="0" lang="en-US" altLang="zh-CN" sz="1800" b="1"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Nh</a:t>
            </a:r>
            <a:r>
              <a:rPr kumimoji="0" lang="zh-CN" altLang="zh-CN" sz="1800" b="1"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化学性质实验</a:t>
            </a:r>
            <a:endParaRPr kumimoji="0" lang="zh-CN" altLang="zh-CN" sz="1400" b="0"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ts val="0"/>
              </a:spcAft>
              <a:buClrTx/>
              <a:buSzTx/>
              <a:buFontTx/>
              <a:buNone/>
              <a:tabLst/>
              <a:defRPr/>
            </a:pPr>
            <a:r>
              <a:rPr kumimoji="0" lang="zh-CN" altLang="zh-CN" sz="1800" b="0"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束流种类：</a:t>
            </a:r>
            <a:r>
              <a:rPr kumimoji="0" lang="en-US" altLang="zh-CN" sz="18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48Ca</a:t>
            </a:r>
            <a:endParaRPr kumimoji="0" lang="zh-CN" altLang="zh-CN" sz="1400" b="0" i="0" u="none" strike="noStrike" kern="1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ts val="0"/>
              </a:spcAft>
              <a:buClrTx/>
              <a:buSzTx/>
              <a:buFontTx/>
              <a:buNone/>
              <a:tabLst/>
              <a:defRPr/>
            </a:pPr>
            <a:r>
              <a:rPr kumimoji="0" lang="zh-CN" altLang="zh-CN" sz="1800" b="0"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流强：</a:t>
            </a:r>
            <a:r>
              <a:rPr kumimoji="0" lang="en-US" altLang="zh-CN" sz="1800" b="0"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 </a:t>
            </a:r>
            <a:r>
              <a:rPr kumimoji="0" lang="en-US" altLang="zh-CN" sz="1800" b="0" i="0" u="none" strike="noStrike" kern="100" cap="none" spc="0" normalizeH="0" baseline="0" noProof="0" dirty="0" err="1">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puA</a:t>
            </a:r>
            <a:r>
              <a:rPr kumimoji="0" lang="en-US" altLang="zh-CN" sz="1800" b="0"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 ~ 10 </a:t>
            </a:r>
            <a:r>
              <a:rPr kumimoji="0" lang="en-US" altLang="zh-CN" sz="1800" b="0" i="0" u="none" strike="noStrike" kern="100" cap="none" spc="0" normalizeH="0" baseline="0" noProof="0" dirty="0" err="1">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puA</a:t>
            </a:r>
            <a:endParaRPr kumimoji="0" lang="zh-CN" altLang="zh-CN" sz="1400" b="0"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just" defTabSz="914400" rtl="0" eaLnBrk="1" fontAlgn="base" latinLnBrk="0" hangingPunct="1">
              <a:lnSpc>
                <a:spcPct val="100000"/>
              </a:lnSpc>
              <a:spcBef>
                <a:spcPct val="0"/>
              </a:spcBef>
              <a:spcAft>
                <a:spcPts val="0"/>
              </a:spcAft>
              <a:buClrTx/>
              <a:buSzTx/>
              <a:buFontTx/>
              <a:buNone/>
              <a:tabLst/>
              <a:defRPr/>
            </a:pPr>
            <a:r>
              <a:rPr kumimoji="0" lang="zh-CN" altLang="zh-CN" sz="1800" b="0"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能量：</a:t>
            </a:r>
            <a:r>
              <a:rPr kumimoji="0" lang="en-US" altLang="zh-CN" sz="1800" b="0"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 MeV/u ~ 6 MeV/u</a:t>
            </a:r>
            <a:endParaRPr kumimoji="0" lang="zh-CN" altLang="zh-CN" sz="1400" b="0" i="0" u="none" strike="noStrike" kern="1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zh-CN" sz="18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供束时间：</a:t>
            </a:r>
            <a:r>
              <a:rPr kumimoji="0" lang="en-US" altLang="zh-CN" sz="18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3</a:t>
            </a:r>
            <a:r>
              <a:rPr kumimoji="0" lang="zh-CN" altLang="zh-CN" sz="18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个月</a:t>
            </a:r>
            <a:endParaRPr kumimoji="0" lang="en-US" altLang="zh-CN" sz="18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800" b="0" i="0" u="none" strike="noStrike" kern="1200" cap="none" spc="0" normalizeH="0" baseline="0" noProof="0" dirty="0">
              <a:ln>
                <a:noFill/>
              </a:ln>
              <a:solidFill>
                <a:srgbClr val="163794"/>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285750" marR="0" lvl="0" indent="-285750" algn="l"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altLang="zh-CN"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5. 119</a:t>
            </a: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或</a:t>
            </a:r>
            <a:r>
              <a:rPr kumimoji="0" lang="en-US" altLang="zh-CN"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120</a:t>
            </a:r>
            <a:r>
              <a:rPr kumimoji="0" lang="zh-CN" altLang="en-US"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号元素合成实验</a:t>
            </a:r>
            <a:endParaRPr kumimoji="0" lang="en-US" altLang="zh-CN" sz="24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Times New Roman" panose="02020603050405020304" pitchFamily="18" charset="0"/>
              </a:rPr>
              <a:t>……</a:t>
            </a:r>
            <a:endParaRPr kumimoji="0" lang="zh-CN" altLang="en-US" sz="2400" b="0"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49879590"/>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802755" y="611832"/>
            <a:ext cx="3384377" cy="555876"/>
          </a:xfrm>
        </p:spPr>
        <p:txBody>
          <a:bodyPr/>
          <a:lstStyle/>
          <a:p>
            <a:r>
              <a:rPr lang="en-US" altLang="zh-CN" sz="2000" dirty="0">
                <a:solidFill>
                  <a:schemeClr val="tx1"/>
                </a:solidFill>
                <a:latin typeface="Times New Roman" panose="02020603050405020304" pitchFamily="18" charset="0"/>
                <a:cs typeface="Times New Roman" panose="02020603050405020304" pitchFamily="18" charset="0"/>
              </a:rPr>
              <a:t>Relativistic mean field </a:t>
            </a:r>
            <a:endParaRPr lang="zh-CN" altLang="en-US" sz="2000" dirty="0">
              <a:solidFill>
                <a:schemeClr val="tx1"/>
              </a:solidFill>
              <a:latin typeface="Times New Roman" panose="02020603050405020304" pitchFamily="18" charset="0"/>
              <a:cs typeface="Times New Roman" panose="02020603050405020304" pitchFamily="18" charset="0"/>
            </a:endParaRPr>
          </a:p>
        </p:txBody>
      </p:sp>
      <p:sp>
        <p:nvSpPr>
          <p:cNvPr id="5" name="矩形 4"/>
          <p:cNvSpPr/>
          <p:nvPr/>
        </p:nvSpPr>
        <p:spPr>
          <a:xfrm>
            <a:off x="246273" y="122943"/>
            <a:ext cx="5285421"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all" spc="0" normalizeH="0" baseline="0" noProof="0" dirty="0">
                <a:ln>
                  <a:noFill/>
                </a:ln>
                <a:solidFill>
                  <a:srgbClr val="0000FF"/>
                </a:solidFill>
                <a:effectLst/>
                <a:uLnTx/>
                <a:uFillTx/>
                <a:latin typeface="Calibri"/>
                <a:ea typeface="宋体"/>
                <a:cs typeface="+mn-cs"/>
              </a:rPr>
              <a:t>二</a:t>
            </a:r>
            <a:r>
              <a:rPr kumimoji="0" lang="en-US" altLang="zh-CN" sz="2400" b="1" i="0" u="none" strike="noStrike" kern="1200" cap="all" spc="0" normalizeH="0" baseline="0" noProof="0" dirty="0">
                <a:ln>
                  <a:noFill/>
                </a:ln>
                <a:solidFill>
                  <a:srgbClr val="0000FF"/>
                </a:solidFill>
                <a:effectLst/>
                <a:uLnTx/>
                <a:uFillTx/>
                <a:latin typeface="Calibri"/>
                <a:ea typeface="宋体"/>
                <a:cs typeface="+mn-cs"/>
              </a:rPr>
              <a:t>. </a:t>
            </a:r>
            <a:r>
              <a:rPr kumimoji="0" lang="zh-CN" altLang="en-US" sz="2400" b="1" i="0" u="none" strike="noStrike" kern="1200" cap="all" spc="0" normalizeH="0" baseline="0" noProof="0" dirty="0">
                <a:ln>
                  <a:noFill/>
                </a:ln>
                <a:solidFill>
                  <a:srgbClr val="0000FF"/>
                </a:solidFill>
                <a:effectLst/>
                <a:uLnTx/>
                <a:uFillTx/>
                <a:latin typeface="Calibri"/>
                <a:ea typeface="宋体"/>
                <a:cs typeface="+mn-cs"/>
              </a:rPr>
              <a:t>核结构角度对超重核稳定岛的探索</a:t>
            </a:r>
            <a:endParaRPr kumimoji="0" lang="zh-CN" altLang="en-US" sz="2400" b="0" i="0" u="none" strike="noStrike" kern="1200" cap="none" spc="0" normalizeH="0" baseline="0" noProof="0" dirty="0">
              <a:ln>
                <a:noFill/>
              </a:ln>
              <a:solidFill>
                <a:srgbClr val="0000FF"/>
              </a:solidFill>
              <a:effectLst/>
              <a:uLnTx/>
              <a:uFillTx/>
              <a:latin typeface="Calibri"/>
              <a:ea typeface="宋体"/>
              <a:cs typeface="+mn-cs"/>
            </a:endParaRPr>
          </a:p>
        </p:txBody>
      </p:sp>
      <p:pic>
        <p:nvPicPr>
          <p:cNvPr id="2" name="图片 1"/>
          <p:cNvPicPr>
            <a:picLocks noChangeAspect="1"/>
          </p:cNvPicPr>
          <p:nvPr/>
        </p:nvPicPr>
        <p:blipFill>
          <a:blip r:embed="rId2"/>
          <a:stretch>
            <a:fillRect/>
          </a:stretch>
        </p:blipFill>
        <p:spPr>
          <a:xfrm>
            <a:off x="514724" y="1167708"/>
            <a:ext cx="3960441" cy="2446824"/>
          </a:xfrm>
          <a:prstGeom prst="rect">
            <a:avLst/>
          </a:prstGeom>
          <a:ln>
            <a:solidFill>
              <a:schemeClr val="accent6">
                <a:lumMod val="40000"/>
                <a:lumOff val="60000"/>
              </a:schemeClr>
            </a:solidFill>
          </a:ln>
        </p:spPr>
      </p:pic>
      <p:pic>
        <p:nvPicPr>
          <p:cNvPr id="4" name="图片 3">
            <a:extLst>
              <a:ext uri="{FF2B5EF4-FFF2-40B4-BE49-F238E27FC236}">
                <a16:creationId xmlns:a16="http://schemas.microsoft.com/office/drawing/2014/main" id="{1CF35E7F-8B4C-4F50-AC7C-A174038F726C}"/>
              </a:ext>
            </a:extLst>
          </p:cNvPr>
          <p:cNvPicPr>
            <a:picLocks noChangeAspect="1"/>
          </p:cNvPicPr>
          <p:nvPr/>
        </p:nvPicPr>
        <p:blipFill>
          <a:blip r:embed="rId3"/>
          <a:stretch>
            <a:fillRect/>
          </a:stretch>
        </p:blipFill>
        <p:spPr>
          <a:xfrm>
            <a:off x="184684" y="3717032"/>
            <a:ext cx="6912768" cy="2956280"/>
          </a:xfrm>
          <a:prstGeom prst="rect">
            <a:avLst/>
          </a:prstGeom>
        </p:spPr>
      </p:pic>
      <p:pic>
        <p:nvPicPr>
          <p:cNvPr id="6" name="图片 5">
            <a:extLst>
              <a:ext uri="{FF2B5EF4-FFF2-40B4-BE49-F238E27FC236}">
                <a16:creationId xmlns:a16="http://schemas.microsoft.com/office/drawing/2014/main" id="{21515DDA-5A38-416B-9536-F35BEEF52325}"/>
              </a:ext>
            </a:extLst>
          </p:cNvPr>
          <p:cNvPicPr>
            <a:picLocks noChangeAspect="1"/>
          </p:cNvPicPr>
          <p:nvPr/>
        </p:nvPicPr>
        <p:blipFill>
          <a:blip r:embed="rId4"/>
          <a:stretch>
            <a:fillRect/>
          </a:stretch>
        </p:blipFill>
        <p:spPr>
          <a:xfrm>
            <a:off x="5048862" y="1052736"/>
            <a:ext cx="3523793" cy="3029975"/>
          </a:xfrm>
          <a:prstGeom prst="rect">
            <a:avLst/>
          </a:prstGeom>
        </p:spPr>
      </p:pic>
      <p:sp>
        <p:nvSpPr>
          <p:cNvPr id="8" name="矩形 7">
            <a:extLst>
              <a:ext uri="{FF2B5EF4-FFF2-40B4-BE49-F238E27FC236}">
                <a16:creationId xmlns:a16="http://schemas.microsoft.com/office/drawing/2014/main" id="{9BF5223F-883B-4F5A-81CC-34D747E1CDFF}"/>
              </a:ext>
            </a:extLst>
          </p:cNvPr>
          <p:cNvSpPr>
            <a:spLocks noChangeArrowheads="1"/>
          </p:cNvSpPr>
          <p:nvPr/>
        </p:nvSpPr>
        <p:spPr bwMode="auto">
          <a:xfrm>
            <a:off x="0" y="6669360"/>
            <a:ext cx="9144000" cy="180444"/>
          </a:xfrm>
          <a:prstGeom prst="rect">
            <a:avLst/>
          </a:prstGeom>
          <a:solidFill>
            <a:srgbClr val="006AAC"/>
          </a:solidFill>
          <a:ln w="25400">
            <a:solidFill>
              <a:srgbClr val="006AAC"/>
            </a:solidFill>
            <a:miter lim="800000"/>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rPr>
              <a:t>School of Physics,  Xi’an </a:t>
            </a:r>
            <a:r>
              <a:rPr kumimoji="0" lang="en-US" altLang="zh-CN" sz="1650" b="0" i="0" u="none" strike="noStrike" kern="1200" cap="none" spc="0" normalizeH="0" baseline="0" noProof="0" dirty="0" err="1">
                <a:ln>
                  <a:noFill/>
                </a:ln>
                <a:solidFill>
                  <a:srgbClr val="FFFFFF"/>
                </a:solidFill>
                <a:effectLst/>
                <a:uLnTx/>
                <a:uFillTx/>
                <a:latin typeface="Arial" panose="020B0604020202020204" pitchFamily="34" charset="0"/>
                <a:ea typeface="黑体" panose="02010609060101010101" pitchFamily="49" charset="-122"/>
                <a:cs typeface="+mn-cs"/>
              </a:rPr>
              <a:t>Jiaotong</a:t>
            </a:r>
            <a:r>
              <a:rPr kumimoji="0" lang="en-US"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rPr>
              <a:t> University</a:t>
            </a:r>
            <a:endParaRPr kumimoji="0" lang="zh-CN"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endParaRPr>
          </a:p>
        </p:txBody>
      </p:sp>
      <p:grpSp>
        <p:nvGrpSpPr>
          <p:cNvPr id="9" name="组合 8">
            <a:extLst>
              <a:ext uri="{FF2B5EF4-FFF2-40B4-BE49-F238E27FC236}">
                <a16:creationId xmlns:a16="http://schemas.microsoft.com/office/drawing/2014/main" id="{41216359-B733-47EC-AC46-905D7983EA52}"/>
              </a:ext>
            </a:extLst>
          </p:cNvPr>
          <p:cNvGrpSpPr/>
          <p:nvPr/>
        </p:nvGrpSpPr>
        <p:grpSpPr>
          <a:xfrm>
            <a:off x="0" y="44624"/>
            <a:ext cx="9107585" cy="627942"/>
            <a:chOff x="0" y="44624"/>
            <a:chExt cx="9107585" cy="627942"/>
          </a:xfrm>
        </p:grpSpPr>
        <p:pic>
          <p:nvPicPr>
            <p:cNvPr id="10" name="图片 9">
              <a:extLst>
                <a:ext uri="{FF2B5EF4-FFF2-40B4-BE49-F238E27FC236}">
                  <a16:creationId xmlns:a16="http://schemas.microsoft.com/office/drawing/2014/main" id="{B9EA9BC5-7186-4BF9-8E16-8F5B01C3113C}"/>
                </a:ext>
              </a:extLst>
            </p:cNvPr>
            <p:cNvPicPr>
              <a:picLocks noChangeAspect="1"/>
            </p:cNvPicPr>
            <p:nvPr/>
          </p:nvPicPr>
          <p:blipFill>
            <a:blip r:embed="rId5"/>
            <a:stretch>
              <a:fillRect/>
            </a:stretch>
          </p:blipFill>
          <p:spPr>
            <a:xfrm>
              <a:off x="6876256" y="44624"/>
              <a:ext cx="2231329" cy="627942"/>
            </a:xfrm>
            <a:prstGeom prst="rect">
              <a:avLst/>
            </a:prstGeom>
          </p:spPr>
        </p:pic>
        <p:cxnSp>
          <p:nvCxnSpPr>
            <p:cNvPr id="11" name="直接连接符 5">
              <a:extLst>
                <a:ext uri="{FF2B5EF4-FFF2-40B4-BE49-F238E27FC236}">
                  <a16:creationId xmlns:a16="http://schemas.microsoft.com/office/drawing/2014/main" id="{10AD1357-1FAF-4FA7-9E4C-4CB40397AD0A}"/>
                </a:ext>
              </a:extLst>
            </p:cNvPr>
            <p:cNvCxnSpPr>
              <a:cxnSpLocks noChangeShapeType="1"/>
            </p:cNvCxnSpPr>
            <p:nvPr/>
          </p:nvCxnSpPr>
          <p:spPr bwMode="auto">
            <a:xfrm>
              <a:off x="0" y="625086"/>
              <a:ext cx="7002452" cy="0"/>
            </a:xfrm>
            <a:prstGeom prst="line">
              <a:avLst/>
            </a:prstGeom>
            <a:noFill/>
            <a:ln w="19050" cap="flat" cmpd="sng" algn="ctr">
              <a:solidFill>
                <a:srgbClr val="0070C0"/>
              </a:solidFill>
              <a:prstDash val="solid"/>
              <a:miter lim="800000"/>
              <a:headEnd/>
              <a:tailEnd/>
            </a:ln>
            <a:effectLst/>
          </p:spPr>
        </p:cxnSp>
      </p:grpSp>
      <p:sp>
        <p:nvSpPr>
          <p:cNvPr id="3" name="矩形 2">
            <a:extLst>
              <a:ext uri="{FF2B5EF4-FFF2-40B4-BE49-F238E27FC236}">
                <a16:creationId xmlns:a16="http://schemas.microsoft.com/office/drawing/2014/main" id="{EAC9B397-D2B7-4D48-942D-546BAFE84D53}"/>
              </a:ext>
            </a:extLst>
          </p:cNvPr>
          <p:cNvSpPr/>
          <p:nvPr/>
        </p:nvSpPr>
        <p:spPr>
          <a:xfrm>
            <a:off x="4716016" y="5926451"/>
            <a:ext cx="4189486" cy="612925"/>
          </a:xfrm>
          <a:prstGeom prst="rect">
            <a:avLst/>
          </a:prstGeom>
          <a:ln>
            <a:solidFill>
              <a:schemeClr val="accent6">
                <a:lumMod val="40000"/>
                <a:lumOff val="60000"/>
              </a:schemeClr>
            </a:solidFill>
          </a:ln>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1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Hongfei Zhang, </a:t>
            </a:r>
            <a:r>
              <a:rPr kumimoji="0" lang="en-US" altLang="zh-CN" sz="1050"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Junqing</a:t>
            </a:r>
            <a:r>
              <a:rPr kumimoji="0" lang="en-US" altLang="zh-CN" sz="105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Li*, Wei </a:t>
            </a:r>
            <a:r>
              <a:rPr kumimoji="0" lang="en-US" altLang="zh-CN" sz="1050"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Zuo</a:t>
            </a:r>
            <a:r>
              <a:rPr kumimoji="0" lang="en-US" altLang="zh-CN" sz="105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0" lang="en-US" altLang="zh-CN" sz="1050"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Zhongyu</a:t>
            </a:r>
            <a:r>
              <a:rPr kumimoji="0" lang="en-US" altLang="zh-CN" sz="105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Ma, </a:t>
            </a:r>
            <a:r>
              <a:rPr kumimoji="0" lang="en-US" altLang="zh-CN" sz="1050"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Baoqiu</a:t>
            </a:r>
            <a:r>
              <a:rPr kumimoji="0" lang="en-US" altLang="zh-CN" sz="105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Chen, </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1050"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Soojae</a:t>
            </a:r>
            <a:r>
              <a:rPr kumimoji="0" lang="en-US" altLang="zh-CN" sz="105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0" lang="en-US" altLang="zh-CN" sz="1050"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Im</a:t>
            </a:r>
            <a:r>
              <a:rPr kumimoji="0" lang="en-US" altLang="zh-CN" sz="105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0" lang="en-US" altLang="zh-CN" sz="1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0" lang="en-US" altLang="zh-CN" sz="1200" b="1"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Phys. Rev. C</a:t>
            </a:r>
            <a:r>
              <a:rPr kumimoji="0" lang="en-US" altLang="zh-CN" sz="1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71,  054312  (2005). </a:t>
            </a:r>
            <a:endParaRPr kumimoji="0" lang="zh-CN" altLang="en-US" sz="1800" b="0" i="0" u="none" strike="noStrike" kern="1200" cap="none" spc="0" normalizeH="0" baseline="0" noProof="0" dirty="0">
              <a:ln>
                <a:noFill/>
              </a:ln>
              <a:solidFill>
                <a:srgbClr val="000000"/>
              </a:solidFill>
              <a:effectLst/>
              <a:uLnTx/>
              <a:uFillTx/>
              <a:latin typeface="Arial"/>
              <a:ea typeface="宋体"/>
              <a:cs typeface="+mn-cs"/>
            </a:endParaRPr>
          </a:p>
        </p:txBody>
      </p:sp>
    </p:spTree>
    <p:extLst>
      <p:ext uri="{BB962C8B-B14F-4D97-AF65-F5344CB8AC3E}">
        <p14:creationId xmlns:p14="http://schemas.microsoft.com/office/powerpoint/2010/main" val="22418935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619672" y="6165304"/>
            <a:ext cx="5982407"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Qi-Xin Yu, Jun-Qing Li, Hong-</a:t>
            </a:r>
            <a:r>
              <a:rPr kumimoji="0" lang="en-US" altLang="zh-CN" sz="14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Fei</a:t>
            </a:r>
            <a:r>
              <a:rPr kumimoji="0" lang="en-US" altLang="zh-CN"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Zhang   </a:t>
            </a:r>
            <a:r>
              <a:rPr kumimoji="0" lang="en-US" altLang="zh-CN" sz="14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Commun</a:t>
            </a:r>
            <a:r>
              <a:rPr kumimoji="0" lang="en-US" altLang="zh-CN"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a:t>
            </a:r>
            <a:r>
              <a:rPr kumimoji="0" lang="en-US" altLang="zh-CN" sz="1400" b="0" i="0" u="none" strike="noStrike" kern="1200" cap="none" spc="0" normalizeH="0" baseline="0" noProof="0" dirty="0" err="1">
                <a:ln>
                  <a:noFill/>
                </a:ln>
                <a:solidFill>
                  <a:prstClr val="black"/>
                </a:solidFill>
                <a:effectLst/>
                <a:uLnTx/>
                <a:uFillTx/>
                <a:latin typeface="Calibri"/>
                <a:ea typeface="宋体" panose="02010600030101010101" pitchFamily="2" charset="-122"/>
                <a:cs typeface="+mn-cs"/>
              </a:rPr>
              <a:t>Theor</a:t>
            </a:r>
            <a:r>
              <a:rPr kumimoji="0" lang="en-US" altLang="zh-CN"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 Phys. 67 (2017) 83–89</a:t>
            </a:r>
            <a:endParaRPr kumimoji="0" lang="zh-CN" altLang="en-US"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5" name="矩形 4">
            <a:extLst>
              <a:ext uri="{FF2B5EF4-FFF2-40B4-BE49-F238E27FC236}">
                <a16:creationId xmlns:a16="http://schemas.microsoft.com/office/drawing/2014/main" id="{D3745772-2908-4D18-A80A-1743E4EC84A0}"/>
              </a:ext>
            </a:extLst>
          </p:cNvPr>
          <p:cNvSpPr>
            <a:spLocks noChangeArrowheads="1"/>
          </p:cNvSpPr>
          <p:nvPr/>
        </p:nvSpPr>
        <p:spPr bwMode="auto">
          <a:xfrm>
            <a:off x="0" y="6669360"/>
            <a:ext cx="9144000" cy="180444"/>
          </a:xfrm>
          <a:prstGeom prst="rect">
            <a:avLst/>
          </a:prstGeom>
          <a:solidFill>
            <a:srgbClr val="006AAC"/>
          </a:solidFill>
          <a:ln w="25400">
            <a:solidFill>
              <a:srgbClr val="006AAC"/>
            </a:solidFill>
            <a:miter lim="800000"/>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rPr>
              <a:t>School of Physics,  Xi’an </a:t>
            </a:r>
            <a:r>
              <a:rPr kumimoji="0" lang="en-US" altLang="zh-CN" sz="1650" b="0" i="0" u="none" strike="noStrike" kern="1200" cap="none" spc="0" normalizeH="0" baseline="0" noProof="0" dirty="0" err="1">
                <a:ln>
                  <a:noFill/>
                </a:ln>
                <a:solidFill>
                  <a:srgbClr val="FFFFFF"/>
                </a:solidFill>
                <a:effectLst/>
                <a:uLnTx/>
                <a:uFillTx/>
                <a:latin typeface="Arial" panose="020B0604020202020204" pitchFamily="34" charset="0"/>
                <a:ea typeface="黑体" panose="02010609060101010101" pitchFamily="49" charset="-122"/>
                <a:cs typeface="+mn-cs"/>
              </a:rPr>
              <a:t>Jiaotong</a:t>
            </a:r>
            <a:r>
              <a:rPr kumimoji="0" lang="en-US"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rPr>
              <a:t> University</a:t>
            </a:r>
            <a:endParaRPr kumimoji="0" lang="zh-CN"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endParaRPr>
          </a:p>
        </p:txBody>
      </p:sp>
      <p:grpSp>
        <p:nvGrpSpPr>
          <p:cNvPr id="6" name="组合 5">
            <a:extLst>
              <a:ext uri="{FF2B5EF4-FFF2-40B4-BE49-F238E27FC236}">
                <a16:creationId xmlns:a16="http://schemas.microsoft.com/office/drawing/2014/main" id="{A1F6887F-C514-4324-AB16-64244C826480}"/>
              </a:ext>
            </a:extLst>
          </p:cNvPr>
          <p:cNvGrpSpPr/>
          <p:nvPr/>
        </p:nvGrpSpPr>
        <p:grpSpPr>
          <a:xfrm>
            <a:off x="0" y="44624"/>
            <a:ext cx="9107585" cy="627942"/>
            <a:chOff x="0" y="44624"/>
            <a:chExt cx="9107585" cy="627942"/>
          </a:xfrm>
        </p:grpSpPr>
        <p:pic>
          <p:nvPicPr>
            <p:cNvPr id="7" name="图片 6">
              <a:extLst>
                <a:ext uri="{FF2B5EF4-FFF2-40B4-BE49-F238E27FC236}">
                  <a16:creationId xmlns:a16="http://schemas.microsoft.com/office/drawing/2014/main" id="{A5655BDF-5DAE-431D-BC3E-65D1CC9CC213}"/>
                </a:ext>
              </a:extLst>
            </p:cNvPr>
            <p:cNvPicPr>
              <a:picLocks noChangeAspect="1"/>
            </p:cNvPicPr>
            <p:nvPr/>
          </p:nvPicPr>
          <p:blipFill>
            <a:blip r:embed="rId2"/>
            <a:stretch>
              <a:fillRect/>
            </a:stretch>
          </p:blipFill>
          <p:spPr>
            <a:xfrm>
              <a:off x="6876256" y="44624"/>
              <a:ext cx="2231329" cy="627942"/>
            </a:xfrm>
            <a:prstGeom prst="rect">
              <a:avLst/>
            </a:prstGeom>
          </p:spPr>
        </p:pic>
        <p:cxnSp>
          <p:nvCxnSpPr>
            <p:cNvPr id="8" name="直接连接符 5">
              <a:extLst>
                <a:ext uri="{FF2B5EF4-FFF2-40B4-BE49-F238E27FC236}">
                  <a16:creationId xmlns:a16="http://schemas.microsoft.com/office/drawing/2014/main" id="{B3BF809F-B65F-4630-A247-229814E7FCA7}"/>
                </a:ext>
              </a:extLst>
            </p:cNvPr>
            <p:cNvCxnSpPr>
              <a:cxnSpLocks noChangeShapeType="1"/>
            </p:cNvCxnSpPr>
            <p:nvPr/>
          </p:nvCxnSpPr>
          <p:spPr bwMode="auto">
            <a:xfrm>
              <a:off x="0" y="625086"/>
              <a:ext cx="7002452" cy="0"/>
            </a:xfrm>
            <a:prstGeom prst="line">
              <a:avLst/>
            </a:prstGeom>
            <a:noFill/>
            <a:ln w="19050" cap="flat" cmpd="sng" algn="ctr">
              <a:solidFill>
                <a:srgbClr val="0070C0"/>
              </a:solidFill>
              <a:prstDash val="solid"/>
              <a:miter lim="800000"/>
              <a:headEnd/>
              <a:tailEnd/>
            </a:ln>
            <a:effectLst/>
          </p:spPr>
        </p:cxnSp>
      </p:grpSp>
      <p:pic>
        <p:nvPicPr>
          <p:cNvPr id="9" name="图片 8">
            <a:extLst>
              <a:ext uri="{FF2B5EF4-FFF2-40B4-BE49-F238E27FC236}">
                <a16:creationId xmlns:a16="http://schemas.microsoft.com/office/drawing/2014/main" id="{D007E009-CDBB-4AC9-A81B-196502F0C870}"/>
              </a:ext>
            </a:extLst>
          </p:cNvPr>
          <p:cNvPicPr>
            <a:picLocks noChangeAspect="1"/>
          </p:cNvPicPr>
          <p:nvPr/>
        </p:nvPicPr>
        <p:blipFill>
          <a:blip r:embed="rId3"/>
          <a:stretch>
            <a:fillRect/>
          </a:stretch>
        </p:blipFill>
        <p:spPr>
          <a:xfrm>
            <a:off x="6015" y="1157079"/>
            <a:ext cx="4571999" cy="3298916"/>
          </a:xfrm>
          <a:prstGeom prst="rect">
            <a:avLst/>
          </a:prstGeom>
        </p:spPr>
      </p:pic>
      <p:pic>
        <p:nvPicPr>
          <p:cNvPr id="10" name="图片 9">
            <a:extLst>
              <a:ext uri="{FF2B5EF4-FFF2-40B4-BE49-F238E27FC236}">
                <a16:creationId xmlns:a16="http://schemas.microsoft.com/office/drawing/2014/main" id="{455F4E33-8577-4404-A2AF-22AE2E5C6D9F}"/>
              </a:ext>
            </a:extLst>
          </p:cNvPr>
          <p:cNvPicPr>
            <a:picLocks noChangeAspect="1"/>
          </p:cNvPicPr>
          <p:nvPr/>
        </p:nvPicPr>
        <p:blipFill>
          <a:blip r:embed="rId4"/>
          <a:stretch>
            <a:fillRect/>
          </a:stretch>
        </p:blipFill>
        <p:spPr>
          <a:xfrm>
            <a:off x="4610875" y="1264511"/>
            <a:ext cx="4353613" cy="3244609"/>
          </a:xfrm>
          <a:prstGeom prst="rect">
            <a:avLst/>
          </a:prstGeom>
        </p:spPr>
      </p:pic>
      <p:sp>
        <p:nvSpPr>
          <p:cNvPr id="11" name="矩形 10">
            <a:extLst>
              <a:ext uri="{FF2B5EF4-FFF2-40B4-BE49-F238E27FC236}">
                <a16:creationId xmlns:a16="http://schemas.microsoft.com/office/drawing/2014/main" id="{92116EE9-CCB9-46C1-A4D0-4B639E014E97}"/>
              </a:ext>
            </a:extLst>
          </p:cNvPr>
          <p:cNvSpPr/>
          <p:nvPr/>
        </p:nvSpPr>
        <p:spPr>
          <a:xfrm>
            <a:off x="725434" y="4729005"/>
            <a:ext cx="3816424" cy="954107"/>
          </a:xfrm>
          <a:prstGeom prst="rect">
            <a:avLst/>
          </a:prstGeom>
        </p:spPr>
        <p:txBody>
          <a:bodyPr wrap="square">
            <a:spAutoFit/>
          </a:bodyPr>
          <a:lstStyle/>
          <a:p>
            <a:pPr algn="dist"/>
            <a:r>
              <a:rPr lang="en-US" altLang="zh-CN" sz="1400" dirty="0">
                <a:solidFill>
                  <a:srgbClr val="000000"/>
                </a:solidFill>
                <a:latin typeface="CMR9"/>
              </a:rPr>
              <a:t>Single particle energy levels of near the Fermi </a:t>
            </a:r>
          </a:p>
          <a:p>
            <a:pPr algn="dist"/>
            <a:r>
              <a:rPr lang="en-US" altLang="zh-CN" sz="1400" dirty="0">
                <a:solidFill>
                  <a:srgbClr val="000000"/>
                </a:solidFill>
                <a:latin typeface="CMR9"/>
              </a:rPr>
              <a:t>surface (red dashed lines) for proton, obtained </a:t>
            </a:r>
          </a:p>
          <a:p>
            <a:pPr algn="dist"/>
            <a:r>
              <a:rPr lang="en-US" altLang="zh-CN" sz="1400" dirty="0">
                <a:solidFill>
                  <a:srgbClr val="000000"/>
                </a:solidFill>
                <a:latin typeface="CMR9"/>
              </a:rPr>
              <a:t>from the RMF calculations within the set of NL-Z2</a:t>
            </a:r>
            <a:br>
              <a:rPr lang="en-US" altLang="zh-CN" sz="1400" dirty="0"/>
            </a:br>
            <a:endParaRPr lang="zh-CN" altLang="en-US" sz="1400" dirty="0"/>
          </a:p>
        </p:txBody>
      </p:sp>
      <p:sp>
        <p:nvSpPr>
          <p:cNvPr id="12" name="矩形 11">
            <a:extLst>
              <a:ext uri="{FF2B5EF4-FFF2-40B4-BE49-F238E27FC236}">
                <a16:creationId xmlns:a16="http://schemas.microsoft.com/office/drawing/2014/main" id="{9DC79F8B-38A2-415C-9674-7EED6E6EED18}"/>
              </a:ext>
            </a:extLst>
          </p:cNvPr>
          <p:cNvSpPr/>
          <p:nvPr/>
        </p:nvSpPr>
        <p:spPr>
          <a:xfrm>
            <a:off x="5174514" y="4729005"/>
            <a:ext cx="3816424" cy="954107"/>
          </a:xfrm>
          <a:prstGeom prst="rect">
            <a:avLst/>
          </a:prstGeom>
        </p:spPr>
        <p:txBody>
          <a:bodyPr wrap="square">
            <a:spAutoFit/>
          </a:bodyPr>
          <a:lstStyle/>
          <a:p>
            <a:pPr algn="dist"/>
            <a:r>
              <a:rPr lang="en-US" altLang="zh-CN" sz="1400" dirty="0">
                <a:solidFill>
                  <a:srgbClr val="000000"/>
                </a:solidFill>
                <a:latin typeface="CMR9"/>
              </a:rPr>
              <a:t>Single particle energy levels of near the Fermi </a:t>
            </a:r>
          </a:p>
          <a:p>
            <a:pPr algn="dist"/>
            <a:r>
              <a:rPr lang="en-US" altLang="zh-CN" sz="1400" dirty="0">
                <a:solidFill>
                  <a:srgbClr val="000000"/>
                </a:solidFill>
                <a:latin typeface="CMR9"/>
              </a:rPr>
              <a:t>surface (red dashed lines) for neutron, obtained </a:t>
            </a:r>
          </a:p>
          <a:p>
            <a:pPr algn="dist"/>
            <a:r>
              <a:rPr lang="en-US" altLang="zh-CN" sz="1400" dirty="0">
                <a:solidFill>
                  <a:srgbClr val="000000"/>
                </a:solidFill>
                <a:latin typeface="CMR9"/>
              </a:rPr>
              <a:t>from the RMF calculations within the set of NL-Z2</a:t>
            </a:r>
            <a:br>
              <a:rPr lang="en-US" altLang="zh-CN" sz="1400" dirty="0"/>
            </a:br>
            <a:endParaRPr lang="zh-CN" altLang="en-US" sz="1400" dirty="0"/>
          </a:p>
        </p:txBody>
      </p:sp>
      <p:sp>
        <p:nvSpPr>
          <p:cNvPr id="13" name="矩形 12">
            <a:extLst>
              <a:ext uri="{FF2B5EF4-FFF2-40B4-BE49-F238E27FC236}">
                <a16:creationId xmlns:a16="http://schemas.microsoft.com/office/drawing/2014/main" id="{DAD75B5A-72C1-4E23-AAF5-EC8E02CD055A}"/>
              </a:ext>
            </a:extLst>
          </p:cNvPr>
          <p:cNvSpPr/>
          <p:nvPr/>
        </p:nvSpPr>
        <p:spPr>
          <a:xfrm>
            <a:off x="246273" y="122943"/>
            <a:ext cx="528542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all" spc="0" normalizeH="0" baseline="0" noProof="0" dirty="0">
                <a:ln>
                  <a:noFill/>
                </a:ln>
                <a:solidFill>
                  <a:srgbClr val="0000FF"/>
                </a:solidFill>
                <a:effectLst/>
                <a:uLnTx/>
                <a:uFillTx/>
              </a:rPr>
              <a:t>二</a:t>
            </a:r>
            <a:r>
              <a:rPr kumimoji="0" lang="en-US" altLang="zh-CN" sz="2400" b="1" i="0" u="none" strike="noStrike" kern="0" cap="all" spc="0" normalizeH="0" baseline="0" noProof="0" dirty="0">
                <a:ln>
                  <a:noFill/>
                </a:ln>
                <a:solidFill>
                  <a:srgbClr val="0000FF"/>
                </a:solidFill>
                <a:effectLst/>
                <a:uLnTx/>
                <a:uFillTx/>
              </a:rPr>
              <a:t>. </a:t>
            </a:r>
            <a:r>
              <a:rPr kumimoji="0" lang="zh-CN" altLang="en-US" sz="2400" b="1" i="0" u="none" strike="noStrike" kern="0" cap="all" spc="0" normalizeH="0" baseline="0" noProof="0" dirty="0">
                <a:ln>
                  <a:noFill/>
                </a:ln>
                <a:solidFill>
                  <a:srgbClr val="0000FF"/>
                </a:solidFill>
                <a:effectLst/>
                <a:uLnTx/>
                <a:uFillTx/>
              </a:rPr>
              <a:t>核结构角度对超重核稳定岛的探索</a:t>
            </a:r>
            <a:endParaRPr kumimoji="0" lang="zh-CN" altLang="en-US" sz="2400" b="0" i="0" u="none" strike="noStrike" kern="0" cap="none" spc="0" normalizeH="0" baseline="0" noProof="0" dirty="0">
              <a:ln>
                <a:noFill/>
              </a:ln>
              <a:solidFill>
                <a:srgbClr val="0000FF"/>
              </a:solidFill>
              <a:effectLst/>
              <a:uLnTx/>
              <a:uFillTx/>
            </a:endParaRPr>
          </a:p>
        </p:txBody>
      </p:sp>
    </p:spTree>
    <p:extLst>
      <p:ext uri="{BB962C8B-B14F-4D97-AF65-F5344CB8AC3E}">
        <p14:creationId xmlns:p14="http://schemas.microsoft.com/office/powerpoint/2010/main" val="2822554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AB4CD14C-077A-4DD4-80E1-650C88382F50}"/>
              </a:ext>
            </a:extLst>
          </p:cNvPr>
          <p:cNvPicPr>
            <a:picLocks noChangeAspect="1"/>
          </p:cNvPicPr>
          <p:nvPr/>
        </p:nvPicPr>
        <p:blipFill>
          <a:blip r:embed="rId2"/>
          <a:stretch>
            <a:fillRect/>
          </a:stretch>
        </p:blipFill>
        <p:spPr>
          <a:xfrm>
            <a:off x="658982" y="1222053"/>
            <a:ext cx="1387366" cy="242789"/>
          </a:xfrm>
          <a:prstGeom prst="rect">
            <a:avLst/>
          </a:prstGeom>
        </p:spPr>
      </p:pic>
      <p:pic>
        <p:nvPicPr>
          <p:cNvPr id="4" name="图片 3">
            <a:extLst>
              <a:ext uri="{FF2B5EF4-FFF2-40B4-BE49-F238E27FC236}">
                <a16:creationId xmlns:a16="http://schemas.microsoft.com/office/drawing/2014/main" id="{1B0BF301-A20E-4BA0-B01B-54EA93BD7EE3}"/>
              </a:ext>
            </a:extLst>
          </p:cNvPr>
          <p:cNvPicPr>
            <a:picLocks noChangeAspect="1"/>
          </p:cNvPicPr>
          <p:nvPr/>
        </p:nvPicPr>
        <p:blipFill>
          <a:blip r:embed="rId3"/>
          <a:stretch>
            <a:fillRect/>
          </a:stretch>
        </p:blipFill>
        <p:spPr>
          <a:xfrm>
            <a:off x="611560" y="1527571"/>
            <a:ext cx="2459421" cy="513956"/>
          </a:xfrm>
          <a:prstGeom prst="rect">
            <a:avLst/>
          </a:prstGeom>
        </p:spPr>
      </p:pic>
      <p:pic>
        <p:nvPicPr>
          <p:cNvPr id="5" name="图片 4">
            <a:extLst>
              <a:ext uri="{FF2B5EF4-FFF2-40B4-BE49-F238E27FC236}">
                <a16:creationId xmlns:a16="http://schemas.microsoft.com/office/drawing/2014/main" id="{3D6B9939-EF27-4FF1-B612-02AB243C56FC}"/>
              </a:ext>
            </a:extLst>
          </p:cNvPr>
          <p:cNvPicPr>
            <a:picLocks noChangeAspect="1"/>
          </p:cNvPicPr>
          <p:nvPr/>
        </p:nvPicPr>
        <p:blipFill>
          <a:blip r:embed="rId4"/>
          <a:stretch>
            <a:fillRect/>
          </a:stretch>
        </p:blipFill>
        <p:spPr>
          <a:xfrm>
            <a:off x="611560" y="2061808"/>
            <a:ext cx="1664839" cy="671611"/>
          </a:xfrm>
          <a:prstGeom prst="rect">
            <a:avLst/>
          </a:prstGeom>
        </p:spPr>
      </p:pic>
      <p:pic>
        <p:nvPicPr>
          <p:cNvPr id="8" name="图片 7">
            <a:extLst>
              <a:ext uri="{FF2B5EF4-FFF2-40B4-BE49-F238E27FC236}">
                <a16:creationId xmlns:a16="http://schemas.microsoft.com/office/drawing/2014/main" id="{A038FE28-E607-4771-BF8D-24A025424C06}"/>
              </a:ext>
            </a:extLst>
          </p:cNvPr>
          <p:cNvPicPr>
            <a:picLocks noChangeAspect="1"/>
          </p:cNvPicPr>
          <p:nvPr/>
        </p:nvPicPr>
        <p:blipFill>
          <a:blip r:embed="rId5"/>
          <a:stretch>
            <a:fillRect/>
          </a:stretch>
        </p:blipFill>
        <p:spPr>
          <a:xfrm>
            <a:off x="636428" y="2733419"/>
            <a:ext cx="7528109" cy="3078993"/>
          </a:xfrm>
          <a:prstGeom prst="rect">
            <a:avLst/>
          </a:prstGeom>
        </p:spPr>
      </p:pic>
      <p:sp>
        <p:nvSpPr>
          <p:cNvPr id="9" name="矩形 8">
            <a:extLst>
              <a:ext uri="{FF2B5EF4-FFF2-40B4-BE49-F238E27FC236}">
                <a16:creationId xmlns:a16="http://schemas.microsoft.com/office/drawing/2014/main" id="{BA3058D8-F91C-4FE4-921D-C1F6F03FEDEF}"/>
              </a:ext>
            </a:extLst>
          </p:cNvPr>
          <p:cNvSpPr/>
          <p:nvPr/>
        </p:nvSpPr>
        <p:spPr>
          <a:xfrm>
            <a:off x="2447764" y="5971304"/>
            <a:ext cx="424847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Yu-Qi Xin, Na-Na Ma, Jun-Gang Deng, Tian-Liang Zhao,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Hong-Fei Zhang*, NUCL SCI TECH (2021) 32:55</a:t>
            </a:r>
            <a:endParaRPr kumimoji="0" lang="zh-CN" altLang="en-US"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1" name="矩形 10">
            <a:extLst>
              <a:ext uri="{FF2B5EF4-FFF2-40B4-BE49-F238E27FC236}">
                <a16:creationId xmlns:a16="http://schemas.microsoft.com/office/drawing/2014/main" id="{9B9CFE69-8080-4025-9620-039D5BC2036A}"/>
              </a:ext>
            </a:extLst>
          </p:cNvPr>
          <p:cNvSpPr>
            <a:spLocks noChangeArrowheads="1"/>
          </p:cNvSpPr>
          <p:nvPr/>
        </p:nvSpPr>
        <p:spPr bwMode="auto">
          <a:xfrm>
            <a:off x="0" y="6669360"/>
            <a:ext cx="9144000" cy="180444"/>
          </a:xfrm>
          <a:prstGeom prst="rect">
            <a:avLst/>
          </a:prstGeom>
          <a:solidFill>
            <a:srgbClr val="006AAC"/>
          </a:solidFill>
          <a:ln w="25400">
            <a:solidFill>
              <a:srgbClr val="006AAC"/>
            </a:solidFill>
            <a:miter lim="800000"/>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rPr>
              <a:t>School of Physics,  Xi’an </a:t>
            </a:r>
            <a:r>
              <a:rPr kumimoji="0" lang="en-US" altLang="zh-CN" sz="1650" b="0" i="0" u="none" strike="noStrike" kern="1200" cap="none" spc="0" normalizeH="0" baseline="0" noProof="0" dirty="0" err="1">
                <a:ln>
                  <a:noFill/>
                </a:ln>
                <a:solidFill>
                  <a:srgbClr val="FFFFFF"/>
                </a:solidFill>
                <a:effectLst/>
                <a:uLnTx/>
                <a:uFillTx/>
                <a:latin typeface="Arial" panose="020B0604020202020204" pitchFamily="34" charset="0"/>
                <a:ea typeface="黑体" panose="02010609060101010101" pitchFamily="49" charset="-122"/>
                <a:cs typeface="+mn-cs"/>
              </a:rPr>
              <a:t>Jiaotong</a:t>
            </a:r>
            <a:r>
              <a:rPr kumimoji="0" lang="en-US"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rPr>
              <a:t> University</a:t>
            </a:r>
            <a:endParaRPr kumimoji="0" lang="zh-CN"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endParaRPr>
          </a:p>
        </p:txBody>
      </p:sp>
      <p:grpSp>
        <p:nvGrpSpPr>
          <p:cNvPr id="12" name="组合 11">
            <a:extLst>
              <a:ext uri="{FF2B5EF4-FFF2-40B4-BE49-F238E27FC236}">
                <a16:creationId xmlns:a16="http://schemas.microsoft.com/office/drawing/2014/main" id="{A9FB3DEA-C42B-4AF1-8999-F2E232DA2E77}"/>
              </a:ext>
            </a:extLst>
          </p:cNvPr>
          <p:cNvGrpSpPr/>
          <p:nvPr/>
        </p:nvGrpSpPr>
        <p:grpSpPr>
          <a:xfrm>
            <a:off x="0" y="44624"/>
            <a:ext cx="9107585" cy="627942"/>
            <a:chOff x="0" y="44624"/>
            <a:chExt cx="9107585" cy="627942"/>
          </a:xfrm>
        </p:grpSpPr>
        <p:pic>
          <p:nvPicPr>
            <p:cNvPr id="13" name="图片 12">
              <a:extLst>
                <a:ext uri="{FF2B5EF4-FFF2-40B4-BE49-F238E27FC236}">
                  <a16:creationId xmlns:a16="http://schemas.microsoft.com/office/drawing/2014/main" id="{359F47EC-EE8E-4841-A9C5-8D700F449653}"/>
                </a:ext>
              </a:extLst>
            </p:cNvPr>
            <p:cNvPicPr>
              <a:picLocks noChangeAspect="1"/>
            </p:cNvPicPr>
            <p:nvPr/>
          </p:nvPicPr>
          <p:blipFill>
            <a:blip r:embed="rId6"/>
            <a:stretch>
              <a:fillRect/>
            </a:stretch>
          </p:blipFill>
          <p:spPr>
            <a:xfrm>
              <a:off x="6876256" y="44624"/>
              <a:ext cx="2231329" cy="627942"/>
            </a:xfrm>
            <a:prstGeom prst="rect">
              <a:avLst/>
            </a:prstGeom>
          </p:spPr>
        </p:pic>
        <p:cxnSp>
          <p:nvCxnSpPr>
            <p:cNvPr id="14" name="直接连接符 5">
              <a:extLst>
                <a:ext uri="{FF2B5EF4-FFF2-40B4-BE49-F238E27FC236}">
                  <a16:creationId xmlns:a16="http://schemas.microsoft.com/office/drawing/2014/main" id="{B236D27E-E54B-456C-BE67-941BE155818B}"/>
                </a:ext>
              </a:extLst>
            </p:cNvPr>
            <p:cNvCxnSpPr>
              <a:cxnSpLocks noChangeShapeType="1"/>
            </p:cNvCxnSpPr>
            <p:nvPr/>
          </p:nvCxnSpPr>
          <p:spPr bwMode="auto">
            <a:xfrm>
              <a:off x="0" y="625086"/>
              <a:ext cx="7002452" cy="0"/>
            </a:xfrm>
            <a:prstGeom prst="line">
              <a:avLst/>
            </a:prstGeom>
            <a:noFill/>
            <a:ln w="19050" cap="flat" cmpd="sng" algn="ctr">
              <a:solidFill>
                <a:srgbClr val="0070C0"/>
              </a:solidFill>
              <a:prstDash val="solid"/>
              <a:miter lim="800000"/>
              <a:headEnd/>
              <a:tailEnd/>
            </a:ln>
            <a:effectLst/>
          </p:spPr>
        </p:cxnSp>
      </p:grpSp>
      <p:pic>
        <p:nvPicPr>
          <p:cNvPr id="16" name="图片 15">
            <a:extLst>
              <a:ext uri="{FF2B5EF4-FFF2-40B4-BE49-F238E27FC236}">
                <a16:creationId xmlns:a16="http://schemas.microsoft.com/office/drawing/2014/main" id="{DEFF5A2D-198D-436E-80E0-5FDA16C123D0}"/>
              </a:ext>
            </a:extLst>
          </p:cNvPr>
          <p:cNvPicPr>
            <a:picLocks noChangeAspect="1"/>
          </p:cNvPicPr>
          <p:nvPr/>
        </p:nvPicPr>
        <p:blipFill>
          <a:blip r:embed="rId7"/>
          <a:stretch>
            <a:fillRect/>
          </a:stretch>
        </p:blipFill>
        <p:spPr>
          <a:xfrm>
            <a:off x="3894139" y="840465"/>
            <a:ext cx="4829559" cy="1652421"/>
          </a:xfrm>
          <a:prstGeom prst="rect">
            <a:avLst/>
          </a:prstGeom>
        </p:spPr>
      </p:pic>
      <p:sp>
        <p:nvSpPr>
          <p:cNvPr id="17" name="矩形 16">
            <a:extLst>
              <a:ext uri="{FF2B5EF4-FFF2-40B4-BE49-F238E27FC236}">
                <a16:creationId xmlns:a16="http://schemas.microsoft.com/office/drawing/2014/main" id="{BA8771BD-16BA-4886-BD4D-5525D95668BD}"/>
              </a:ext>
            </a:extLst>
          </p:cNvPr>
          <p:cNvSpPr/>
          <p:nvPr/>
        </p:nvSpPr>
        <p:spPr>
          <a:xfrm>
            <a:off x="179512" y="729765"/>
            <a:ext cx="320145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Macroscopic-microscopic model</a:t>
            </a:r>
            <a:endParaRPr kumimoji="0" lang="zh-CN" altLang="en-US"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8" name="矩形 17">
            <a:extLst>
              <a:ext uri="{FF2B5EF4-FFF2-40B4-BE49-F238E27FC236}">
                <a16:creationId xmlns:a16="http://schemas.microsoft.com/office/drawing/2014/main" id="{B1CAFA5C-D36E-4143-9CB4-FABD89D344AB}"/>
              </a:ext>
            </a:extLst>
          </p:cNvPr>
          <p:cNvSpPr/>
          <p:nvPr/>
        </p:nvSpPr>
        <p:spPr>
          <a:xfrm>
            <a:off x="246273" y="122943"/>
            <a:ext cx="528542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all" spc="0" normalizeH="0" baseline="0" noProof="0" dirty="0">
                <a:ln>
                  <a:noFill/>
                </a:ln>
                <a:solidFill>
                  <a:srgbClr val="0000FF"/>
                </a:solidFill>
                <a:effectLst/>
                <a:uLnTx/>
                <a:uFillTx/>
              </a:rPr>
              <a:t>二</a:t>
            </a:r>
            <a:r>
              <a:rPr kumimoji="0" lang="en-US" altLang="zh-CN" sz="2400" b="1" i="0" u="none" strike="noStrike" kern="0" cap="all" spc="0" normalizeH="0" baseline="0" noProof="0" dirty="0">
                <a:ln>
                  <a:noFill/>
                </a:ln>
                <a:solidFill>
                  <a:srgbClr val="0000FF"/>
                </a:solidFill>
                <a:effectLst/>
                <a:uLnTx/>
                <a:uFillTx/>
              </a:rPr>
              <a:t>. </a:t>
            </a:r>
            <a:r>
              <a:rPr kumimoji="0" lang="zh-CN" altLang="en-US" sz="2400" b="1" i="0" u="none" strike="noStrike" kern="0" cap="all" spc="0" normalizeH="0" baseline="0" noProof="0" dirty="0">
                <a:ln>
                  <a:noFill/>
                </a:ln>
                <a:solidFill>
                  <a:srgbClr val="0000FF"/>
                </a:solidFill>
                <a:effectLst/>
                <a:uLnTx/>
                <a:uFillTx/>
              </a:rPr>
              <a:t>核结构角度对超重核稳定岛的探索</a:t>
            </a:r>
            <a:endParaRPr kumimoji="0" lang="zh-CN" altLang="en-US" sz="2400" b="0" i="0" u="none" strike="noStrike" kern="0" cap="none" spc="0" normalizeH="0" baseline="0" noProof="0" dirty="0">
              <a:ln>
                <a:noFill/>
              </a:ln>
              <a:solidFill>
                <a:srgbClr val="0000FF"/>
              </a:solidFill>
              <a:effectLst/>
              <a:uLnTx/>
              <a:uFillTx/>
            </a:endParaRPr>
          </a:p>
        </p:txBody>
      </p:sp>
    </p:spTree>
    <p:extLst>
      <p:ext uri="{BB962C8B-B14F-4D97-AF65-F5344CB8AC3E}">
        <p14:creationId xmlns:p14="http://schemas.microsoft.com/office/powerpoint/2010/main" val="807078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BD7A51BD-C5AE-4B96-BBF1-10CB84497547}"/>
              </a:ext>
            </a:extLst>
          </p:cNvPr>
          <p:cNvSpPr/>
          <p:nvPr/>
        </p:nvSpPr>
        <p:spPr>
          <a:xfrm>
            <a:off x="4698693" y="6016061"/>
            <a:ext cx="320145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Macroscopic-microscopic model</a:t>
            </a:r>
            <a:endParaRPr kumimoji="0" lang="zh-CN" altLang="en-US"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pic>
        <p:nvPicPr>
          <p:cNvPr id="6" name="图片 5">
            <a:extLst>
              <a:ext uri="{FF2B5EF4-FFF2-40B4-BE49-F238E27FC236}">
                <a16:creationId xmlns:a16="http://schemas.microsoft.com/office/drawing/2014/main" id="{D344E924-7528-42DA-AE44-A1C8A0E9A9DD}"/>
              </a:ext>
            </a:extLst>
          </p:cNvPr>
          <p:cNvPicPr>
            <a:picLocks noChangeAspect="1"/>
          </p:cNvPicPr>
          <p:nvPr/>
        </p:nvPicPr>
        <p:blipFill>
          <a:blip r:embed="rId2"/>
          <a:stretch>
            <a:fillRect/>
          </a:stretch>
        </p:blipFill>
        <p:spPr>
          <a:xfrm>
            <a:off x="832053" y="3123771"/>
            <a:ext cx="3360840" cy="3120462"/>
          </a:xfrm>
          <a:prstGeom prst="rect">
            <a:avLst/>
          </a:prstGeom>
        </p:spPr>
      </p:pic>
      <p:pic>
        <p:nvPicPr>
          <p:cNvPr id="7" name="图片 6">
            <a:extLst>
              <a:ext uri="{FF2B5EF4-FFF2-40B4-BE49-F238E27FC236}">
                <a16:creationId xmlns:a16="http://schemas.microsoft.com/office/drawing/2014/main" id="{C9D0F1B1-A515-41A4-A7D1-26931D0CCAEA}"/>
              </a:ext>
            </a:extLst>
          </p:cNvPr>
          <p:cNvPicPr>
            <a:picLocks noChangeAspect="1"/>
          </p:cNvPicPr>
          <p:nvPr/>
        </p:nvPicPr>
        <p:blipFill>
          <a:blip r:embed="rId3"/>
          <a:stretch>
            <a:fillRect/>
          </a:stretch>
        </p:blipFill>
        <p:spPr>
          <a:xfrm>
            <a:off x="811346" y="808407"/>
            <a:ext cx="6191106" cy="2415749"/>
          </a:xfrm>
          <a:prstGeom prst="rect">
            <a:avLst/>
          </a:prstGeom>
        </p:spPr>
      </p:pic>
      <p:sp>
        <p:nvSpPr>
          <p:cNvPr id="9" name="矩形 8">
            <a:extLst>
              <a:ext uri="{FF2B5EF4-FFF2-40B4-BE49-F238E27FC236}">
                <a16:creationId xmlns:a16="http://schemas.microsoft.com/office/drawing/2014/main" id="{BA3058D8-F91C-4FE4-921D-C1F6F03FEDEF}"/>
              </a:ext>
            </a:extLst>
          </p:cNvPr>
          <p:cNvSpPr/>
          <p:nvPr/>
        </p:nvSpPr>
        <p:spPr>
          <a:xfrm>
            <a:off x="4716016" y="5301208"/>
            <a:ext cx="4248472"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Yu-Qi Xin, Na-Na Ma, Jun-Gang Deng, Tian-Liang Zhao,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Hong-Fei Zhang*, NUCL SCI TECH (2021) 32:55</a:t>
            </a:r>
            <a:endParaRPr kumimoji="0" lang="zh-CN" altLang="en-US"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0" name="矩形 9">
            <a:extLst>
              <a:ext uri="{FF2B5EF4-FFF2-40B4-BE49-F238E27FC236}">
                <a16:creationId xmlns:a16="http://schemas.microsoft.com/office/drawing/2014/main" id="{69781A2E-AEEC-4295-89FC-48B8EEB41C55}"/>
              </a:ext>
            </a:extLst>
          </p:cNvPr>
          <p:cNvSpPr/>
          <p:nvPr/>
        </p:nvSpPr>
        <p:spPr>
          <a:xfrm>
            <a:off x="4661645" y="3717032"/>
            <a:ext cx="237626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再现</a:t>
            </a:r>
            <a:r>
              <a:rPr kumimoji="0" lang="nn-NO" altLang="zh-CN"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Phys. Lett. 22, 500 (1966</a:t>
            </a:r>
            <a:r>
              <a:rPr kumimoji="0" lang="zh-CN" altLang="en-US"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a:t>
            </a:r>
            <a:endParaRPr kumimoji="0" lang="en-US" altLang="zh-CN"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的单粒子能级</a:t>
            </a:r>
          </a:p>
        </p:txBody>
      </p:sp>
      <p:sp>
        <p:nvSpPr>
          <p:cNvPr id="11" name="矩形 10">
            <a:extLst>
              <a:ext uri="{FF2B5EF4-FFF2-40B4-BE49-F238E27FC236}">
                <a16:creationId xmlns:a16="http://schemas.microsoft.com/office/drawing/2014/main" id="{9B9CFE69-8080-4025-9620-039D5BC2036A}"/>
              </a:ext>
            </a:extLst>
          </p:cNvPr>
          <p:cNvSpPr>
            <a:spLocks noChangeArrowheads="1"/>
          </p:cNvSpPr>
          <p:nvPr/>
        </p:nvSpPr>
        <p:spPr bwMode="auto">
          <a:xfrm>
            <a:off x="0" y="6669360"/>
            <a:ext cx="9144000" cy="180444"/>
          </a:xfrm>
          <a:prstGeom prst="rect">
            <a:avLst/>
          </a:prstGeom>
          <a:solidFill>
            <a:srgbClr val="006AAC"/>
          </a:solidFill>
          <a:ln w="25400">
            <a:solidFill>
              <a:srgbClr val="006AAC"/>
            </a:solidFill>
            <a:miter lim="800000"/>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rPr>
              <a:t>School of Physics,  Xi’an </a:t>
            </a:r>
            <a:r>
              <a:rPr kumimoji="0" lang="en-US" altLang="zh-CN" sz="1650" b="0" i="0" u="none" strike="noStrike" kern="1200" cap="none" spc="0" normalizeH="0" baseline="0" noProof="0" dirty="0" err="1">
                <a:ln>
                  <a:noFill/>
                </a:ln>
                <a:solidFill>
                  <a:srgbClr val="FFFFFF"/>
                </a:solidFill>
                <a:effectLst/>
                <a:uLnTx/>
                <a:uFillTx/>
                <a:latin typeface="Arial" panose="020B0604020202020204" pitchFamily="34" charset="0"/>
                <a:ea typeface="黑体" panose="02010609060101010101" pitchFamily="49" charset="-122"/>
                <a:cs typeface="+mn-cs"/>
              </a:rPr>
              <a:t>Jiaotong</a:t>
            </a:r>
            <a:r>
              <a:rPr kumimoji="0" lang="en-US"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rPr>
              <a:t> University</a:t>
            </a:r>
            <a:endParaRPr kumimoji="0" lang="zh-CN"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endParaRPr>
          </a:p>
        </p:txBody>
      </p:sp>
      <p:grpSp>
        <p:nvGrpSpPr>
          <p:cNvPr id="12" name="组合 11">
            <a:extLst>
              <a:ext uri="{FF2B5EF4-FFF2-40B4-BE49-F238E27FC236}">
                <a16:creationId xmlns:a16="http://schemas.microsoft.com/office/drawing/2014/main" id="{A9FB3DEA-C42B-4AF1-8999-F2E232DA2E77}"/>
              </a:ext>
            </a:extLst>
          </p:cNvPr>
          <p:cNvGrpSpPr/>
          <p:nvPr/>
        </p:nvGrpSpPr>
        <p:grpSpPr>
          <a:xfrm>
            <a:off x="0" y="44624"/>
            <a:ext cx="9107585" cy="627942"/>
            <a:chOff x="0" y="44624"/>
            <a:chExt cx="9107585" cy="627942"/>
          </a:xfrm>
        </p:grpSpPr>
        <p:pic>
          <p:nvPicPr>
            <p:cNvPr id="13" name="图片 12">
              <a:extLst>
                <a:ext uri="{FF2B5EF4-FFF2-40B4-BE49-F238E27FC236}">
                  <a16:creationId xmlns:a16="http://schemas.microsoft.com/office/drawing/2014/main" id="{359F47EC-EE8E-4841-A9C5-8D700F449653}"/>
                </a:ext>
              </a:extLst>
            </p:cNvPr>
            <p:cNvPicPr>
              <a:picLocks noChangeAspect="1"/>
            </p:cNvPicPr>
            <p:nvPr/>
          </p:nvPicPr>
          <p:blipFill>
            <a:blip r:embed="rId4"/>
            <a:stretch>
              <a:fillRect/>
            </a:stretch>
          </p:blipFill>
          <p:spPr>
            <a:xfrm>
              <a:off x="6876256" y="44624"/>
              <a:ext cx="2231329" cy="627942"/>
            </a:xfrm>
            <a:prstGeom prst="rect">
              <a:avLst/>
            </a:prstGeom>
          </p:spPr>
        </p:pic>
        <p:cxnSp>
          <p:nvCxnSpPr>
            <p:cNvPr id="14" name="直接连接符 5">
              <a:extLst>
                <a:ext uri="{FF2B5EF4-FFF2-40B4-BE49-F238E27FC236}">
                  <a16:creationId xmlns:a16="http://schemas.microsoft.com/office/drawing/2014/main" id="{B236D27E-E54B-456C-BE67-941BE155818B}"/>
                </a:ext>
              </a:extLst>
            </p:cNvPr>
            <p:cNvCxnSpPr>
              <a:cxnSpLocks noChangeShapeType="1"/>
            </p:cNvCxnSpPr>
            <p:nvPr/>
          </p:nvCxnSpPr>
          <p:spPr bwMode="auto">
            <a:xfrm>
              <a:off x="0" y="625086"/>
              <a:ext cx="7002452" cy="0"/>
            </a:xfrm>
            <a:prstGeom prst="line">
              <a:avLst/>
            </a:prstGeom>
            <a:noFill/>
            <a:ln w="19050" cap="flat" cmpd="sng" algn="ctr">
              <a:solidFill>
                <a:srgbClr val="0070C0"/>
              </a:solidFill>
              <a:prstDash val="solid"/>
              <a:miter lim="800000"/>
              <a:headEnd/>
              <a:tailEnd/>
            </a:ln>
            <a:effectLst/>
          </p:spPr>
        </p:cxnSp>
      </p:grpSp>
      <p:sp>
        <p:nvSpPr>
          <p:cNvPr id="15" name="矩形 14">
            <a:extLst>
              <a:ext uri="{FF2B5EF4-FFF2-40B4-BE49-F238E27FC236}">
                <a16:creationId xmlns:a16="http://schemas.microsoft.com/office/drawing/2014/main" id="{BDE64A14-1F77-48CD-A5B5-423228F4B07D}"/>
              </a:ext>
            </a:extLst>
          </p:cNvPr>
          <p:cNvSpPr/>
          <p:nvPr/>
        </p:nvSpPr>
        <p:spPr>
          <a:xfrm>
            <a:off x="246273" y="122943"/>
            <a:ext cx="5285421"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400" b="1" i="0" u="none" strike="noStrike" kern="0" cap="all" spc="0" normalizeH="0" baseline="0" noProof="0" dirty="0">
                <a:ln>
                  <a:noFill/>
                </a:ln>
                <a:solidFill>
                  <a:srgbClr val="0000FF"/>
                </a:solidFill>
                <a:effectLst/>
                <a:uLnTx/>
                <a:uFillTx/>
              </a:rPr>
              <a:t>二</a:t>
            </a:r>
            <a:r>
              <a:rPr kumimoji="0" lang="en-US" altLang="zh-CN" sz="2400" b="1" i="0" u="none" strike="noStrike" kern="0" cap="all" spc="0" normalizeH="0" baseline="0" noProof="0" dirty="0">
                <a:ln>
                  <a:noFill/>
                </a:ln>
                <a:solidFill>
                  <a:srgbClr val="0000FF"/>
                </a:solidFill>
                <a:effectLst/>
                <a:uLnTx/>
                <a:uFillTx/>
              </a:rPr>
              <a:t>. </a:t>
            </a:r>
            <a:r>
              <a:rPr kumimoji="0" lang="zh-CN" altLang="en-US" sz="2400" b="1" i="0" u="none" strike="noStrike" kern="0" cap="all" spc="0" normalizeH="0" baseline="0" noProof="0" dirty="0">
                <a:ln>
                  <a:noFill/>
                </a:ln>
                <a:solidFill>
                  <a:srgbClr val="0000FF"/>
                </a:solidFill>
                <a:effectLst/>
                <a:uLnTx/>
                <a:uFillTx/>
              </a:rPr>
              <a:t>核结构角度对超重核稳定岛的探索</a:t>
            </a:r>
            <a:endParaRPr kumimoji="0" lang="zh-CN" altLang="en-US" sz="2400" b="0" i="0" u="none" strike="noStrike" kern="0" cap="none" spc="0" normalizeH="0" baseline="0" noProof="0" dirty="0">
              <a:ln>
                <a:noFill/>
              </a:ln>
              <a:solidFill>
                <a:srgbClr val="0000FF"/>
              </a:solidFill>
              <a:effectLst/>
              <a:uLnTx/>
              <a:uFillTx/>
            </a:endParaRPr>
          </a:p>
        </p:txBody>
      </p:sp>
    </p:spTree>
    <p:extLst>
      <p:ext uri="{BB962C8B-B14F-4D97-AF65-F5344CB8AC3E}">
        <p14:creationId xmlns:p14="http://schemas.microsoft.com/office/powerpoint/2010/main" val="1878018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E0EE01A8-D110-4920-B210-21F077A09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631" y="555129"/>
            <a:ext cx="8915400"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图片 1">
            <a:extLst>
              <a:ext uri="{FF2B5EF4-FFF2-40B4-BE49-F238E27FC236}">
                <a16:creationId xmlns:a16="http://schemas.microsoft.com/office/drawing/2014/main" id="{8E792B86-58C3-4999-833C-1AA9B63BBE26}"/>
              </a:ext>
            </a:extLst>
          </p:cNvPr>
          <p:cNvPicPr>
            <a:picLocks noChangeAspect="1"/>
          </p:cNvPicPr>
          <p:nvPr/>
        </p:nvPicPr>
        <p:blipFill>
          <a:blip r:embed="rId3"/>
          <a:stretch>
            <a:fillRect/>
          </a:stretch>
        </p:blipFill>
        <p:spPr>
          <a:xfrm>
            <a:off x="179512" y="5157193"/>
            <a:ext cx="1700091" cy="432048"/>
          </a:xfrm>
          <a:prstGeom prst="rect">
            <a:avLst/>
          </a:prstGeom>
        </p:spPr>
      </p:pic>
      <p:pic>
        <p:nvPicPr>
          <p:cNvPr id="5" name="图片 4">
            <a:extLst>
              <a:ext uri="{FF2B5EF4-FFF2-40B4-BE49-F238E27FC236}">
                <a16:creationId xmlns:a16="http://schemas.microsoft.com/office/drawing/2014/main" id="{3184A9E3-63BA-4193-9B85-365A263811C0}"/>
              </a:ext>
            </a:extLst>
          </p:cNvPr>
          <p:cNvPicPr>
            <a:picLocks noChangeAspect="1"/>
          </p:cNvPicPr>
          <p:nvPr/>
        </p:nvPicPr>
        <p:blipFill>
          <a:blip r:embed="rId4"/>
          <a:stretch>
            <a:fillRect/>
          </a:stretch>
        </p:blipFill>
        <p:spPr>
          <a:xfrm>
            <a:off x="1835696" y="5199151"/>
            <a:ext cx="4896544" cy="330181"/>
          </a:xfrm>
          <a:prstGeom prst="rect">
            <a:avLst/>
          </a:prstGeom>
        </p:spPr>
      </p:pic>
      <p:pic>
        <p:nvPicPr>
          <p:cNvPr id="6" name="图片 5">
            <a:extLst>
              <a:ext uri="{FF2B5EF4-FFF2-40B4-BE49-F238E27FC236}">
                <a16:creationId xmlns:a16="http://schemas.microsoft.com/office/drawing/2014/main" id="{EE13B078-969D-4967-9E84-FC527B7CDF37}"/>
              </a:ext>
            </a:extLst>
          </p:cNvPr>
          <p:cNvPicPr>
            <a:picLocks noChangeAspect="1"/>
          </p:cNvPicPr>
          <p:nvPr/>
        </p:nvPicPr>
        <p:blipFill>
          <a:blip r:embed="rId5"/>
          <a:stretch>
            <a:fillRect/>
          </a:stretch>
        </p:blipFill>
        <p:spPr>
          <a:xfrm>
            <a:off x="6835129" y="5011452"/>
            <a:ext cx="2160240" cy="1155578"/>
          </a:xfrm>
          <a:prstGeom prst="rect">
            <a:avLst/>
          </a:prstGeom>
        </p:spPr>
      </p:pic>
      <p:pic>
        <p:nvPicPr>
          <p:cNvPr id="7" name="图片 6">
            <a:extLst>
              <a:ext uri="{FF2B5EF4-FFF2-40B4-BE49-F238E27FC236}">
                <a16:creationId xmlns:a16="http://schemas.microsoft.com/office/drawing/2014/main" id="{67EA57F5-4597-49C7-A583-B25588F35BFC}"/>
              </a:ext>
            </a:extLst>
          </p:cNvPr>
          <p:cNvPicPr>
            <a:picLocks noChangeAspect="1"/>
          </p:cNvPicPr>
          <p:nvPr/>
        </p:nvPicPr>
        <p:blipFill>
          <a:blip r:embed="rId6"/>
          <a:stretch>
            <a:fillRect/>
          </a:stretch>
        </p:blipFill>
        <p:spPr>
          <a:xfrm>
            <a:off x="5988906" y="6140499"/>
            <a:ext cx="3006463" cy="485546"/>
          </a:xfrm>
          <a:prstGeom prst="rect">
            <a:avLst/>
          </a:prstGeom>
        </p:spPr>
      </p:pic>
      <p:pic>
        <p:nvPicPr>
          <p:cNvPr id="10" name="图片 9">
            <a:extLst>
              <a:ext uri="{FF2B5EF4-FFF2-40B4-BE49-F238E27FC236}">
                <a16:creationId xmlns:a16="http://schemas.microsoft.com/office/drawing/2014/main" id="{540F1019-DE88-4926-82E4-F18DECFF02A7}"/>
              </a:ext>
            </a:extLst>
          </p:cNvPr>
          <p:cNvPicPr>
            <a:picLocks noChangeAspect="1"/>
          </p:cNvPicPr>
          <p:nvPr/>
        </p:nvPicPr>
        <p:blipFill>
          <a:blip r:embed="rId7"/>
          <a:stretch>
            <a:fillRect/>
          </a:stretch>
        </p:blipFill>
        <p:spPr>
          <a:xfrm>
            <a:off x="582059" y="5606498"/>
            <a:ext cx="3168352" cy="594825"/>
          </a:xfrm>
          <a:prstGeom prst="rect">
            <a:avLst/>
          </a:prstGeom>
        </p:spPr>
      </p:pic>
      <p:pic>
        <p:nvPicPr>
          <p:cNvPr id="12" name="图片 11">
            <a:extLst>
              <a:ext uri="{FF2B5EF4-FFF2-40B4-BE49-F238E27FC236}">
                <a16:creationId xmlns:a16="http://schemas.microsoft.com/office/drawing/2014/main" id="{351DE2D4-0F84-4CE2-AC37-9B9FA897BCD9}"/>
              </a:ext>
            </a:extLst>
          </p:cNvPr>
          <p:cNvPicPr>
            <a:picLocks noChangeAspect="1"/>
          </p:cNvPicPr>
          <p:nvPr/>
        </p:nvPicPr>
        <p:blipFill>
          <a:blip r:embed="rId8"/>
          <a:stretch>
            <a:fillRect/>
          </a:stretch>
        </p:blipFill>
        <p:spPr>
          <a:xfrm>
            <a:off x="4596634" y="5759934"/>
            <a:ext cx="2050451" cy="292922"/>
          </a:xfrm>
          <a:prstGeom prst="rect">
            <a:avLst/>
          </a:prstGeom>
        </p:spPr>
      </p:pic>
      <p:sp>
        <p:nvSpPr>
          <p:cNvPr id="11" name="矩形 10">
            <a:extLst>
              <a:ext uri="{FF2B5EF4-FFF2-40B4-BE49-F238E27FC236}">
                <a16:creationId xmlns:a16="http://schemas.microsoft.com/office/drawing/2014/main" id="{7B1116D4-38DF-437E-BE94-0955BFFB575D}"/>
              </a:ext>
            </a:extLst>
          </p:cNvPr>
          <p:cNvSpPr/>
          <p:nvPr/>
        </p:nvSpPr>
        <p:spPr>
          <a:xfrm>
            <a:off x="323528" y="45433"/>
            <a:ext cx="530465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all" spc="0" normalizeH="0" baseline="0" noProof="0" dirty="0">
                <a:ln>
                  <a:noFill/>
                </a:ln>
                <a:solidFill>
                  <a:srgbClr val="0000FF"/>
                </a:solidFill>
                <a:effectLst/>
                <a:uLnTx/>
                <a:uFillTx/>
                <a:latin typeface="Arial"/>
                <a:ea typeface="宋体"/>
                <a:cs typeface="+mn-cs"/>
              </a:rPr>
              <a:t>三</a:t>
            </a:r>
            <a:r>
              <a:rPr kumimoji="0" lang="en-US" altLang="zh-CN" sz="2400" b="1" i="0" u="none" strike="noStrike" kern="1200" cap="all" spc="0" normalizeH="0" baseline="0" noProof="0" dirty="0">
                <a:ln>
                  <a:noFill/>
                </a:ln>
                <a:solidFill>
                  <a:srgbClr val="0000FF"/>
                </a:solidFill>
                <a:effectLst/>
                <a:uLnTx/>
                <a:uFillTx/>
                <a:latin typeface="Arial"/>
                <a:ea typeface="宋体"/>
                <a:cs typeface="+mn-cs"/>
              </a:rPr>
              <a:t>. </a:t>
            </a:r>
            <a:r>
              <a:rPr kumimoji="0" lang="zh-CN" altLang="en-US" sz="2400" b="1" i="0" u="none" strike="noStrike" kern="1200" cap="all" spc="0" normalizeH="0" baseline="0" noProof="0" dirty="0">
                <a:ln>
                  <a:noFill/>
                </a:ln>
                <a:solidFill>
                  <a:srgbClr val="0000FF"/>
                </a:solidFill>
                <a:effectLst/>
                <a:uLnTx/>
                <a:uFillTx/>
                <a:latin typeface="Arial"/>
                <a:ea typeface="宋体"/>
                <a:cs typeface="+mn-cs"/>
              </a:rPr>
              <a:t>核衰变角度对超重核稳定岛的探索</a:t>
            </a:r>
            <a:endParaRPr kumimoji="0" lang="zh-CN" altLang="en-US" sz="2400" b="0" i="0" u="none" strike="noStrike" kern="1200" cap="none" spc="0" normalizeH="0" baseline="0" noProof="0" dirty="0">
              <a:ln>
                <a:noFill/>
              </a:ln>
              <a:solidFill>
                <a:srgbClr val="0000FF"/>
              </a:solidFill>
              <a:effectLst/>
              <a:uLnTx/>
              <a:uFillTx/>
              <a:latin typeface="Arial"/>
              <a:ea typeface="宋体"/>
              <a:cs typeface="+mn-cs"/>
            </a:endParaRPr>
          </a:p>
        </p:txBody>
      </p:sp>
      <p:sp>
        <p:nvSpPr>
          <p:cNvPr id="13" name="矩形 12">
            <a:extLst>
              <a:ext uri="{FF2B5EF4-FFF2-40B4-BE49-F238E27FC236}">
                <a16:creationId xmlns:a16="http://schemas.microsoft.com/office/drawing/2014/main" id="{0C19B6E5-EAC3-4834-B2D1-7F45159BFC19}"/>
              </a:ext>
            </a:extLst>
          </p:cNvPr>
          <p:cNvSpPr>
            <a:spLocks noChangeArrowheads="1"/>
          </p:cNvSpPr>
          <p:nvPr/>
        </p:nvSpPr>
        <p:spPr bwMode="auto">
          <a:xfrm>
            <a:off x="0" y="6669360"/>
            <a:ext cx="9144000" cy="180444"/>
          </a:xfrm>
          <a:prstGeom prst="rect">
            <a:avLst/>
          </a:prstGeom>
          <a:solidFill>
            <a:srgbClr val="006AAC"/>
          </a:solidFill>
          <a:ln w="25400">
            <a:solidFill>
              <a:srgbClr val="006AAC"/>
            </a:solidFill>
            <a:miter lim="800000"/>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rPr>
              <a:t>School of Physics,  Xi’an </a:t>
            </a:r>
            <a:r>
              <a:rPr kumimoji="0" lang="en-US" altLang="zh-CN" sz="1650" b="0" i="0" u="none" strike="noStrike" kern="1200" cap="none" spc="0" normalizeH="0" baseline="0" noProof="0" dirty="0" err="1">
                <a:ln>
                  <a:noFill/>
                </a:ln>
                <a:solidFill>
                  <a:srgbClr val="FFFFFF"/>
                </a:solidFill>
                <a:effectLst/>
                <a:uLnTx/>
                <a:uFillTx/>
                <a:latin typeface="Arial" panose="020B0604020202020204" pitchFamily="34" charset="0"/>
                <a:ea typeface="黑体" panose="02010609060101010101" pitchFamily="49" charset="-122"/>
                <a:cs typeface="+mn-cs"/>
              </a:rPr>
              <a:t>Jiaotong</a:t>
            </a:r>
            <a:r>
              <a:rPr kumimoji="0" lang="en-US"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rPr>
              <a:t> University</a:t>
            </a:r>
            <a:endParaRPr kumimoji="0" lang="zh-CN"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endParaRPr>
          </a:p>
        </p:txBody>
      </p:sp>
      <p:grpSp>
        <p:nvGrpSpPr>
          <p:cNvPr id="14" name="组合 13">
            <a:extLst>
              <a:ext uri="{FF2B5EF4-FFF2-40B4-BE49-F238E27FC236}">
                <a16:creationId xmlns:a16="http://schemas.microsoft.com/office/drawing/2014/main" id="{41423C9A-2993-44CA-A878-E619DCF83B90}"/>
              </a:ext>
            </a:extLst>
          </p:cNvPr>
          <p:cNvGrpSpPr/>
          <p:nvPr/>
        </p:nvGrpSpPr>
        <p:grpSpPr>
          <a:xfrm>
            <a:off x="0" y="44624"/>
            <a:ext cx="9107585" cy="627942"/>
            <a:chOff x="0" y="44624"/>
            <a:chExt cx="9107585" cy="627942"/>
          </a:xfrm>
        </p:grpSpPr>
        <p:pic>
          <p:nvPicPr>
            <p:cNvPr id="15" name="图片 14">
              <a:extLst>
                <a:ext uri="{FF2B5EF4-FFF2-40B4-BE49-F238E27FC236}">
                  <a16:creationId xmlns:a16="http://schemas.microsoft.com/office/drawing/2014/main" id="{668FECD1-E4B4-445C-B75A-2330635ED184}"/>
                </a:ext>
              </a:extLst>
            </p:cNvPr>
            <p:cNvPicPr>
              <a:picLocks noChangeAspect="1"/>
            </p:cNvPicPr>
            <p:nvPr/>
          </p:nvPicPr>
          <p:blipFill>
            <a:blip r:embed="rId9"/>
            <a:stretch>
              <a:fillRect/>
            </a:stretch>
          </p:blipFill>
          <p:spPr>
            <a:xfrm>
              <a:off x="6876256" y="44624"/>
              <a:ext cx="2231329" cy="627942"/>
            </a:xfrm>
            <a:prstGeom prst="rect">
              <a:avLst/>
            </a:prstGeom>
          </p:spPr>
        </p:pic>
        <p:cxnSp>
          <p:nvCxnSpPr>
            <p:cNvPr id="16" name="直接连接符 5">
              <a:extLst>
                <a:ext uri="{FF2B5EF4-FFF2-40B4-BE49-F238E27FC236}">
                  <a16:creationId xmlns:a16="http://schemas.microsoft.com/office/drawing/2014/main" id="{32E78EF1-75B4-4FF2-9F57-F8CDDCC6AC8D}"/>
                </a:ext>
              </a:extLst>
            </p:cNvPr>
            <p:cNvCxnSpPr>
              <a:cxnSpLocks noChangeShapeType="1"/>
            </p:cNvCxnSpPr>
            <p:nvPr/>
          </p:nvCxnSpPr>
          <p:spPr bwMode="auto">
            <a:xfrm>
              <a:off x="0" y="625086"/>
              <a:ext cx="7002452" cy="0"/>
            </a:xfrm>
            <a:prstGeom prst="line">
              <a:avLst/>
            </a:prstGeom>
            <a:noFill/>
            <a:ln w="19050" cap="flat" cmpd="sng" algn="ctr">
              <a:solidFill>
                <a:srgbClr val="0070C0"/>
              </a:solidFill>
              <a:prstDash val="solid"/>
              <a:miter lim="800000"/>
              <a:headEnd/>
              <a:tailEnd/>
            </a:ln>
            <a:effectLst/>
          </p:spPr>
        </p:cxnSp>
      </p:grpSp>
      <p:sp>
        <p:nvSpPr>
          <p:cNvPr id="8" name="矩形 7">
            <a:extLst>
              <a:ext uri="{FF2B5EF4-FFF2-40B4-BE49-F238E27FC236}">
                <a16:creationId xmlns:a16="http://schemas.microsoft.com/office/drawing/2014/main" id="{2495CB1A-70B9-4DE0-8873-EB5865ED68F0}"/>
              </a:ext>
            </a:extLst>
          </p:cNvPr>
          <p:cNvSpPr/>
          <p:nvPr/>
        </p:nvSpPr>
        <p:spPr>
          <a:xfrm>
            <a:off x="323528" y="6324120"/>
            <a:ext cx="5688632" cy="334259"/>
          </a:xfrm>
          <a:prstGeom prst="rect">
            <a:avLst/>
          </a:prstGeom>
        </p:spPr>
        <p:txBody>
          <a:bodyPr wrap="square">
            <a:spAutoFit/>
          </a:bodyPr>
          <a:lstStyle/>
          <a:p>
            <a:pPr marL="229235" marR="0" lvl="0" indent="-229235" algn="just" defTabSz="914400" rtl="0" eaLnBrk="1" fontAlgn="auto" latinLnBrk="0" hangingPunct="1">
              <a:lnSpc>
                <a:spcPct val="150000"/>
              </a:lnSpc>
              <a:spcBef>
                <a:spcPts val="0"/>
              </a:spcBef>
              <a:spcAft>
                <a:spcPts val="0"/>
              </a:spcAft>
              <a:buClrTx/>
              <a:buSzTx/>
              <a:buFontTx/>
              <a:buNone/>
              <a:tabLst/>
              <a:defRPr/>
            </a:pPr>
            <a:r>
              <a:rPr kumimoji="0" lang="en-US" altLang="zh-CN" sz="1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Hongfei Zhang, </a:t>
            </a:r>
            <a:r>
              <a:rPr kumimoji="0" lang="en-US" altLang="zh-CN" sz="1200"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Junqing</a:t>
            </a:r>
            <a:r>
              <a:rPr kumimoji="0" lang="en-US" altLang="zh-CN" sz="1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Li, Wei </a:t>
            </a:r>
            <a:r>
              <a:rPr kumimoji="0" lang="en-US" altLang="zh-CN" sz="1200" b="0" i="0" u="none" strike="noStrike" kern="1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Zuo</a:t>
            </a:r>
            <a:r>
              <a:rPr kumimoji="0" lang="en-US" altLang="zh-CN" sz="1200" b="0" i="0" u="none" strike="noStrike" kern="100" cap="none" spc="-10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Guy Royer, </a:t>
            </a:r>
            <a:r>
              <a:rPr kumimoji="0" lang="en-US" altLang="zh-CN" sz="1200" b="0" i="0" u="none" strike="noStrike" kern="1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Phys. Rev. C 74,  017304  (2006)</a:t>
            </a:r>
            <a:endParaRPr kumimoji="0" lang="zh-CN" alt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宋体"/>
              <a:cs typeface="Times New Roman" panose="02020603050405020304" pitchFamily="18" charset="0"/>
            </a:endParaRPr>
          </a:p>
        </p:txBody>
      </p:sp>
    </p:spTree>
    <p:extLst>
      <p:ext uri="{BB962C8B-B14F-4D97-AF65-F5344CB8AC3E}">
        <p14:creationId xmlns:p14="http://schemas.microsoft.com/office/powerpoint/2010/main" val="2647833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124744"/>
            <a:ext cx="3544299" cy="43826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图片 1">
            <a:extLst>
              <a:ext uri="{FF2B5EF4-FFF2-40B4-BE49-F238E27FC236}">
                <a16:creationId xmlns:a16="http://schemas.microsoft.com/office/drawing/2014/main" id="{976EF2C1-5518-41B5-82AF-DEE67F3DE966}"/>
              </a:ext>
            </a:extLst>
          </p:cNvPr>
          <p:cNvPicPr>
            <a:picLocks noChangeAspect="1"/>
          </p:cNvPicPr>
          <p:nvPr/>
        </p:nvPicPr>
        <p:blipFill>
          <a:blip r:embed="rId3"/>
          <a:stretch>
            <a:fillRect/>
          </a:stretch>
        </p:blipFill>
        <p:spPr>
          <a:xfrm>
            <a:off x="4860032" y="1175857"/>
            <a:ext cx="2808312" cy="4341375"/>
          </a:xfrm>
          <a:prstGeom prst="rect">
            <a:avLst/>
          </a:prstGeom>
        </p:spPr>
      </p:pic>
      <p:sp>
        <p:nvSpPr>
          <p:cNvPr id="5" name="矩形 4">
            <a:extLst>
              <a:ext uri="{FF2B5EF4-FFF2-40B4-BE49-F238E27FC236}">
                <a16:creationId xmlns:a16="http://schemas.microsoft.com/office/drawing/2014/main" id="{6CA72EAD-B601-4263-80CA-358562DAC968}"/>
              </a:ext>
            </a:extLst>
          </p:cNvPr>
          <p:cNvSpPr>
            <a:spLocks noChangeArrowheads="1"/>
          </p:cNvSpPr>
          <p:nvPr/>
        </p:nvSpPr>
        <p:spPr bwMode="auto">
          <a:xfrm>
            <a:off x="0" y="6669360"/>
            <a:ext cx="9144000" cy="180444"/>
          </a:xfrm>
          <a:prstGeom prst="rect">
            <a:avLst/>
          </a:prstGeom>
          <a:solidFill>
            <a:srgbClr val="006AAC"/>
          </a:solidFill>
          <a:ln w="25400">
            <a:solidFill>
              <a:srgbClr val="006AAC"/>
            </a:solidFill>
            <a:miter lim="800000"/>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rPr>
              <a:t>School of Physics,  Xi’an </a:t>
            </a:r>
            <a:r>
              <a:rPr kumimoji="0" lang="en-US" altLang="zh-CN" sz="1650" b="0" i="0" u="none" strike="noStrike" kern="1200" cap="none" spc="0" normalizeH="0" baseline="0" noProof="0" dirty="0" err="1">
                <a:ln>
                  <a:noFill/>
                </a:ln>
                <a:solidFill>
                  <a:srgbClr val="FFFFFF"/>
                </a:solidFill>
                <a:effectLst/>
                <a:uLnTx/>
                <a:uFillTx/>
                <a:latin typeface="Arial" panose="020B0604020202020204" pitchFamily="34" charset="0"/>
                <a:ea typeface="黑体" panose="02010609060101010101" pitchFamily="49" charset="-122"/>
                <a:cs typeface="+mn-cs"/>
              </a:rPr>
              <a:t>Jiaotong</a:t>
            </a:r>
            <a:r>
              <a:rPr kumimoji="0" lang="en-US"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rPr>
              <a:t> University</a:t>
            </a:r>
            <a:endParaRPr kumimoji="0" lang="zh-CN"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endParaRPr>
          </a:p>
        </p:txBody>
      </p:sp>
      <p:grpSp>
        <p:nvGrpSpPr>
          <p:cNvPr id="6" name="组合 5">
            <a:extLst>
              <a:ext uri="{FF2B5EF4-FFF2-40B4-BE49-F238E27FC236}">
                <a16:creationId xmlns:a16="http://schemas.microsoft.com/office/drawing/2014/main" id="{BD25ADFA-CD1F-47BA-9DE4-8737CE709704}"/>
              </a:ext>
            </a:extLst>
          </p:cNvPr>
          <p:cNvGrpSpPr/>
          <p:nvPr/>
        </p:nvGrpSpPr>
        <p:grpSpPr>
          <a:xfrm>
            <a:off x="0" y="44624"/>
            <a:ext cx="9107585" cy="627942"/>
            <a:chOff x="0" y="44624"/>
            <a:chExt cx="9107585" cy="627942"/>
          </a:xfrm>
        </p:grpSpPr>
        <p:pic>
          <p:nvPicPr>
            <p:cNvPr id="7" name="图片 6">
              <a:extLst>
                <a:ext uri="{FF2B5EF4-FFF2-40B4-BE49-F238E27FC236}">
                  <a16:creationId xmlns:a16="http://schemas.microsoft.com/office/drawing/2014/main" id="{492E6C63-1C21-4A76-97CA-692ECA98991F}"/>
                </a:ext>
              </a:extLst>
            </p:cNvPr>
            <p:cNvPicPr>
              <a:picLocks noChangeAspect="1"/>
            </p:cNvPicPr>
            <p:nvPr/>
          </p:nvPicPr>
          <p:blipFill>
            <a:blip r:embed="rId4"/>
            <a:stretch>
              <a:fillRect/>
            </a:stretch>
          </p:blipFill>
          <p:spPr>
            <a:xfrm>
              <a:off x="6876256" y="44624"/>
              <a:ext cx="2231329" cy="627942"/>
            </a:xfrm>
            <a:prstGeom prst="rect">
              <a:avLst/>
            </a:prstGeom>
          </p:spPr>
        </p:pic>
        <p:cxnSp>
          <p:nvCxnSpPr>
            <p:cNvPr id="8" name="直接连接符 5">
              <a:extLst>
                <a:ext uri="{FF2B5EF4-FFF2-40B4-BE49-F238E27FC236}">
                  <a16:creationId xmlns:a16="http://schemas.microsoft.com/office/drawing/2014/main" id="{CA758B0C-148D-41A9-9B5D-CCFB67F1A70B}"/>
                </a:ext>
              </a:extLst>
            </p:cNvPr>
            <p:cNvCxnSpPr>
              <a:cxnSpLocks noChangeShapeType="1"/>
            </p:cNvCxnSpPr>
            <p:nvPr/>
          </p:nvCxnSpPr>
          <p:spPr bwMode="auto">
            <a:xfrm>
              <a:off x="0" y="625086"/>
              <a:ext cx="7002452" cy="0"/>
            </a:xfrm>
            <a:prstGeom prst="line">
              <a:avLst/>
            </a:prstGeom>
            <a:noFill/>
            <a:ln w="19050" cap="flat" cmpd="sng" algn="ctr">
              <a:solidFill>
                <a:srgbClr val="0070C0"/>
              </a:solidFill>
              <a:prstDash val="solid"/>
              <a:miter lim="800000"/>
              <a:headEnd/>
              <a:tailEnd/>
            </a:ln>
            <a:effectLst/>
          </p:spPr>
        </p:cxnSp>
      </p:grpSp>
      <p:sp>
        <p:nvSpPr>
          <p:cNvPr id="3" name="矩形 2">
            <a:extLst>
              <a:ext uri="{FF2B5EF4-FFF2-40B4-BE49-F238E27FC236}">
                <a16:creationId xmlns:a16="http://schemas.microsoft.com/office/drawing/2014/main" id="{135156E2-A318-4A32-8585-AC59D4ADF910}"/>
              </a:ext>
            </a:extLst>
          </p:cNvPr>
          <p:cNvSpPr/>
          <p:nvPr/>
        </p:nvSpPr>
        <p:spPr>
          <a:xfrm>
            <a:off x="1170673" y="5940526"/>
            <a:ext cx="6840760" cy="584775"/>
          </a:xfrm>
          <a:prstGeom prst="rect">
            <a:avLst/>
          </a:prstGeom>
        </p:spPr>
        <p:txBody>
          <a:bodyPr wrap="square">
            <a:spAutoFit/>
          </a:bodyPr>
          <a:lstStyle/>
          <a:p>
            <a:r>
              <a:rPr lang="en-US" altLang="zh-CN" sz="1400" dirty="0">
                <a:solidFill>
                  <a:srgbClr val="000000"/>
                </a:solidFill>
                <a:latin typeface="Times-Roman"/>
              </a:rPr>
              <a:t>H. F. Zhang,</a:t>
            </a:r>
            <a:r>
              <a:rPr lang="en-US" altLang="zh-CN" sz="1400" dirty="0">
                <a:solidFill>
                  <a:srgbClr val="0000FF"/>
                </a:solidFill>
                <a:latin typeface="Times-Roman"/>
              </a:rPr>
              <a:t> </a:t>
            </a:r>
            <a:r>
              <a:rPr lang="en-US" altLang="zh-CN" sz="1400" dirty="0">
                <a:solidFill>
                  <a:srgbClr val="000000"/>
                </a:solidFill>
                <a:latin typeface="Times-Roman"/>
              </a:rPr>
              <a:t>Y. Gao,</a:t>
            </a:r>
            <a:r>
              <a:rPr lang="en-US" altLang="zh-CN" sz="1400" dirty="0">
                <a:solidFill>
                  <a:srgbClr val="0000FF"/>
                </a:solidFill>
                <a:latin typeface="Times-Roman"/>
              </a:rPr>
              <a:t> </a:t>
            </a:r>
            <a:r>
              <a:rPr lang="en-US" altLang="zh-CN" sz="1400" dirty="0">
                <a:solidFill>
                  <a:srgbClr val="000000"/>
                </a:solidFill>
                <a:latin typeface="Times-Roman"/>
              </a:rPr>
              <a:t>N. Wang,</a:t>
            </a:r>
            <a:r>
              <a:rPr lang="en-US" altLang="zh-CN" sz="1400" dirty="0">
                <a:solidFill>
                  <a:srgbClr val="0000FF"/>
                </a:solidFill>
                <a:latin typeface="Times-Roman"/>
              </a:rPr>
              <a:t> </a:t>
            </a:r>
            <a:r>
              <a:rPr lang="en-US" altLang="zh-CN" sz="1400" dirty="0">
                <a:solidFill>
                  <a:srgbClr val="000000"/>
                </a:solidFill>
                <a:latin typeface="Times-Roman"/>
              </a:rPr>
              <a:t>J. Q. Li,</a:t>
            </a:r>
            <a:r>
              <a:rPr lang="en-US" altLang="zh-CN" sz="1400" dirty="0">
                <a:solidFill>
                  <a:srgbClr val="0000FF"/>
                </a:solidFill>
                <a:latin typeface="Times-Roman"/>
              </a:rPr>
              <a:t> </a:t>
            </a:r>
            <a:r>
              <a:rPr lang="en-US" altLang="zh-CN" sz="1400" dirty="0">
                <a:solidFill>
                  <a:srgbClr val="000000"/>
                </a:solidFill>
                <a:latin typeface="Times-Roman"/>
              </a:rPr>
              <a:t>E. G. Zhao,</a:t>
            </a:r>
            <a:r>
              <a:rPr lang="en-US" altLang="zh-CN" sz="1400" dirty="0">
                <a:solidFill>
                  <a:srgbClr val="0000FF"/>
                </a:solidFill>
                <a:latin typeface="Times-Roman"/>
              </a:rPr>
              <a:t> </a:t>
            </a:r>
            <a:r>
              <a:rPr lang="en-US" altLang="zh-CN" sz="1400" dirty="0">
                <a:solidFill>
                  <a:srgbClr val="000000"/>
                </a:solidFill>
                <a:latin typeface="Times-Roman"/>
              </a:rPr>
              <a:t>and G. Royer, PRC 85, 014325 (2012) </a:t>
            </a:r>
            <a:r>
              <a:rPr lang="en-US" altLang="zh-CN" sz="1400" dirty="0"/>
              <a:t> </a:t>
            </a:r>
            <a:br>
              <a:rPr lang="en-US" altLang="zh-CN" dirty="0"/>
            </a:br>
            <a:endParaRPr lang="zh-CN" altLang="en-US" dirty="0"/>
          </a:p>
        </p:txBody>
      </p:sp>
      <p:sp>
        <p:nvSpPr>
          <p:cNvPr id="10" name="矩形 9">
            <a:extLst>
              <a:ext uri="{FF2B5EF4-FFF2-40B4-BE49-F238E27FC236}">
                <a16:creationId xmlns:a16="http://schemas.microsoft.com/office/drawing/2014/main" id="{26FF4972-6292-40BD-8254-A2DB957780E9}"/>
              </a:ext>
            </a:extLst>
          </p:cNvPr>
          <p:cNvSpPr/>
          <p:nvPr/>
        </p:nvSpPr>
        <p:spPr>
          <a:xfrm>
            <a:off x="323528" y="45433"/>
            <a:ext cx="530465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all" spc="0" normalizeH="0" baseline="0" noProof="0" dirty="0">
                <a:ln>
                  <a:noFill/>
                </a:ln>
                <a:solidFill>
                  <a:srgbClr val="0000FF"/>
                </a:solidFill>
                <a:effectLst/>
                <a:uLnTx/>
                <a:uFillTx/>
                <a:latin typeface="Arial"/>
                <a:ea typeface="宋体"/>
                <a:cs typeface="+mn-cs"/>
              </a:rPr>
              <a:t>三</a:t>
            </a:r>
            <a:r>
              <a:rPr kumimoji="0" lang="en-US" altLang="zh-CN" sz="2400" b="1" i="0" u="none" strike="noStrike" kern="1200" cap="all" spc="0" normalizeH="0" baseline="0" noProof="0" dirty="0">
                <a:ln>
                  <a:noFill/>
                </a:ln>
                <a:solidFill>
                  <a:srgbClr val="0000FF"/>
                </a:solidFill>
                <a:effectLst/>
                <a:uLnTx/>
                <a:uFillTx/>
                <a:latin typeface="Arial"/>
                <a:ea typeface="宋体"/>
                <a:cs typeface="+mn-cs"/>
              </a:rPr>
              <a:t>. </a:t>
            </a:r>
            <a:r>
              <a:rPr kumimoji="0" lang="zh-CN" altLang="en-US" sz="2400" b="1" i="0" u="none" strike="noStrike" kern="1200" cap="all" spc="0" normalizeH="0" baseline="0" noProof="0" dirty="0">
                <a:ln>
                  <a:noFill/>
                </a:ln>
                <a:solidFill>
                  <a:srgbClr val="0000FF"/>
                </a:solidFill>
                <a:effectLst/>
                <a:uLnTx/>
                <a:uFillTx/>
                <a:latin typeface="Arial"/>
                <a:ea typeface="宋体"/>
                <a:cs typeface="+mn-cs"/>
              </a:rPr>
              <a:t>核衰变角度对超重核稳定岛的探索</a:t>
            </a:r>
            <a:endParaRPr kumimoji="0" lang="zh-CN" altLang="en-US" sz="2400" b="0" i="0" u="none" strike="noStrike" kern="1200" cap="none" spc="0" normalizeH="0" baseline="0" noProof="0" dirty="0">
              <a:ln>
                <a:noFill/>
              </a:ln>
              <a:solidFill>
                <a:srgbClr val="0000FF"/>
              </a:solidFill>
              <a:effectLst/>
              <a:uLnTx/>
              <a:uFillTx/>
              <a:latin typeface="Arial"/>
              <a:ea typeface="宋体"/>
              <a:cs typeface="+mn-cs"/>
            </a:endParaRPr>
          </a:p>
        </p:txBody>
      </p:sp>
    </p:spTree>
    <p:extLst>
      <p:ext uri="{BB962C8B-B14F-4D97-AF65-F5344CB8AC3E}">
        <p14:creationId xmlns:p14="http://schemas.microsoft.com/office/powerpoint/2010/main" val="1189686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6062"/>
            <a:ext cx="4057191" cy="46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1403648" y="6094414"/>
            <a:ext cx="6408712"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srgbClr val="000000"/>
                </a:solidFill>
                <a:effectLst/>
                <a:uLnTx/>
                <a:uFillTx/>
                <a:latin typeface="Arial"/>
                <a:ea typeface="宋体"/>
                <a:cs typeface="+mn-cs"/>
              </a:rPr>
              <a:t>H. F. Zhang, Y. Gao, N. Wang, J. Q. Li, E. G. Zhao, and G. Royer</a:t>
            </a:r>
            <a:r>
              <a:rPr kumimoji="0" lang="zh-CN" altLang="en-US" sz="1200" b="0" i="0" u="none" strike="noStrike" kern="1200" cap="none" spc="0" normalizeH="0" baseline="0" noProof="0" dirty="0">
                <a:ln>
                  <a:noFill/>
                </a:ln>
                <a:solidFill>
                  <a:srgbClr val="000000"/>
                </a:solidFill>
                <a:effectLst/>
                <a:uLnTx/>
                <a:uFillTx/>
                <a:latin typeface="Arial"/>
                <a:ea typeface="宋体"/>
                <a:cs typeface="+mn-cs"/>
              </a:rPr>
              <a:t>，</a:t>
            </a:r>
            <a:r>
              <a:rPr kumimoji="0" lang="en-US" altLang="zh-CN" sz="1200" b="0" i="0" u="none" strike="noStrike" kern="1200" cap="none" spc="0" normalizeH="0" baseline="0" noProof="0" dirty="0">
                <a:ln>
                  <a:noFill/>
                </a:ln>
                <a:solidFill>
                  <a:srgbClr val="000000"/>
                </a:solidFill>
                <a:effectLst/>
                <a:uLnTx/>
                <a:uFillTx/>
                <a:latin typeface="Arial"/>
                <a:ea typeface="宋体"/>
                <a:cs typeface="+mn-cs"/>
              </a:rPr>
              <a:t>PRC 85, 014325 (2012)</a:t>
            </a:r>
            <a:endParaRPr kumimoji="0" lang="zh-CN" altLang="en-US" sz="1200" b="0" i="0" u="none" strike="noStrike" kern="1200" cap="none" spc="0" normalizeH="0" baseline="0" noProof="0" dirty="0">
              <a:ln>
                <a:noFill/>
              </a:ln>
              <a:solidFill>
                <a:srgbClr val="000000"/>
              </a:solidFill>
              <a:effectLst/>
              <a:uLnTx/>
              <a:uFillTx/>
              <a:latin typeface="Arial"/>
              <a:ea typeface="宋体"/>
              <a:cs typeface="+mn-cs"/>
            </a:endParaRPr>
          </a:p>
        </p:txBody>
      </p:sp>
      <p:pic>
        <p:nvPicPr>
          <p:cNvPr id="4" name="图片 3">
            <a:extLst>
              <a:ext uri="{FF2B5EF4-FFF2-40B4-BE49-F238E27FC236}">
                <a16:creationId xmlns:a16="http://schemas.microsoft.com/office/drawing/2014/main" id="{6B7FA684-6268-4961-93F0-29429133033B}"/>
              </a:ext>
            </a:extLst>
          </p:cNvPr>
          <p:cNvPicPr>
            <a:picLocks noChangeAspect="1"/>
          </p:cNvPicPr>
          <p:nvPr/>
        </p:nvPicPr>
        <p:blipFill>
          <a:blip r:embed="rId3"/>
          <a:stretch>
            <a:fillRect/>
          </a:stretch>
        </p:blipFill>
        <p:spPr>
          <a:xfrm>
            <a:off x="4835291" y="1081925"/>
            <a:ext cx="3752109" cy="4320480"/>
          </a:xfrm>
          <a:prstGeom prst="rect">
            <a:avLst/>
          </a:prstGeom>
        </p:spPr>
      </p:pic>
      <p:sp>
        <p:nvSpPr>
          <p:cNvPr id="5" name="矩形 4">
            <a:extLst>
              <a:ext uri="{FF2B5EF4-FFF2-40B4-BE49-F238E27FC236}">
                <a16:creationId xmlns:a16="http://schemas.microsoft.com/office/drawing/2014/main" id="{65A1E536-5088-4F27-AF5D-5D6BD664C7D6}"/>
              </a:ext>
            </a:extLst>
          </p:cNvPr>
          <p:cNvSpPr>
            <a:spLocks noChangeArrowheads="1"/>
          </p:cNvSpPr>
          <p:nvPr/>
        </p:nvSpPr>
        <p:spPr bwMode="auto">
          <a:xfrm>
            <a:off x="0" y="6669360"/>
            <a:ext cx="9144000" cy="180444"/>
          </a:xfrm>
          <a:prstGeom prst="rect">
            <a:avLst/>
          </a:prstGeom>
          <a:solidFill>
            <a:srgbClr val="006AAC"/>
          </a:solidFill>
          <a:ln w="25400">
            <a:solidFill>
              <a:srgbClr val="006AAC"/>
            </a:solidFill>
            <a:miter lim="800000"/>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rPr>
              <a:t>School of Physics,  Xi’an </a:t>
            </a:r>
            <a:r>
              <a:rPr kumimoji="0" lang="en-US" altLang="zh-CN" sz="1650" b="0" i="0" u="none" strike="noStrike" kern="1200" cap="none" spc="0" normalizeH="0" baseline="0" noProof="0" dirty="0" err="1">
                <a:ln>
                  <a:noFill/>
                </a:ln>
                <a:solidFill>
                  <a:srgbClr val="FFFFFF"/>
                </a:solidFill>
                <a:effectLst/>
                <a:uLnTx/>
                <a:uFillTx/>
                <a:latin typeface="Arial" panose="020B0604020202020204" pitchFamily="34" charset="0"/>
                <a:ea typeface="黑体" panose="02010609060101010101" pitchFamily="49" charset="-122"/>
                <a:cs typeface="+mn-cs"/>
              </a:rPr>
              <a:t>Jiaotong</a:t>
            </a:r>
            <a:r>
              <a:rPr kumimoji="0" lang="en-US"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rPr>
              <a:t> University</a:t>
            </a:r>
            <a:endParaRPr kumimoji="0" lang="zh-CN"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endParaRPr>
          </a:p>
        </p:txBody>
      </p:sp>
      <p:grpSp>
        <p:nvGrpSpPr>
          <p:cNvPr id="6" name="组合 5">
            <a:extLst>
              <a:ext uri="{FF2B5EF4-FFF2-40B4-BE49-F238E27FC236}">
                <a16:creationId xmlns:a16="http://schemas.microsoft.com/office/drawing/2014/main" id="{5ECDD81F-D214-4B5C-AD9D-13CCAE8EE5AD}"/>
              </a:ext>
            </a:extLst>
          </p:cNvPr>
          <p:cNvGrpSpPr/>
          <p:nvPr/>
        </p:nvGrpSpPr>
        <p:grpSpPr>
          <a:xfrm>
            <a:off x="0" y="44624"/>
            <a:ext cx="9107585" cy="627942"/>
            <a:chOff x="0" y="44624"/>
            <a:chExt cx="9107585" cy="627942"/>
          </a:xfrm>
        </p:grpSpPr>
        <p:pic>
          <p:nvPicPr>
            <p:cNvPr id="7" name="图片 6">
              <a:extLst>
                <a:ext uri="{FF2B5EF4-FFF2-40B4-BE49-F238E27FC236}">
                  <a16:creationId xmlns:a16="http://schemas.microsoft.com/office/drawing/2014/main" id="{CCE9E128-EDDF-4B5D-9A76-49ED881250F6}"/>
                </a:ext>
              </a:extLst>
            </p:cNvPr>
            <p:cNvPicPr>
              <a:picLocks noChangeAspect="1"/>
            </p:cNvPicPr>
            <p:nvPr/>
          </p:nvPicPr>
          <p:blipFill>
            <a:blip r:embed="rId4"/>
            <a:stretch>
              <a:fillRect/>
            </a:stretch>
          </p:blipFill>
          <p:spPr>
            <a:xfrm>
              <a:off x="6876256" y="44624"/>
              <a:ext cx="2231329" cy="627942"/>
            </a:xfrm>
            <a:prstGeom prst="rect">
              <a:avLst/>
            </a:prstGeom>
          </p:spPr>
        </p:pic>
        <p:cxnSp>
          <p:nvCxnSpPr>
            <p:cNvPr id="8" name="直接连接符 5">
              <a:extLst>
                <a:ext uri="{FF2B5EF4-FFF2-40B4-BE49-F238E27FC236}">
                  <a16:creationId xmlns:a16="http://schemas.microsoft.com/office/drawing/2014/main" id="{66032B65-A32A-412E-BAB1-A1CBB89D9252}"/>
                </a:ext>
              </a:extLst>
            </p:cNvPr>
            <p:cNvCxnSpPr>
              <a:cxnSpLocks noChangeShapeType="1"/>
            </p:cNvCxnSpPr>
            <p:nvPr/>
          </p:nvCxnSpPr>
          <p:spPr bwMode="auto">
            <a:xfrm>
              <a:off x="0" y="625086"/>
              <a:ext cx="7002452" cy="0"/>
            </a:xfrm>
            <a:prstGeom prst="line">
              <a:avLst/>
            </a:prstGeom>
            <a:noFill/>
            <a:ln w="19050" cap="flat" cmpd="sng" algn="ctr">
              <a:solidFill>
                <a:srgbClr val="0070C0"/>
              </a:solidFill>
              <a:prstDash val="solid"/>
              <a:miter lim="800000"/>
              <a:headEnd/>
              <a:tailEnd/>
            </a:ln>
            <a:effectLst/>
          </p:spPr>
        </p:cxnSp>
      </p:grpSp>
      <p:sp>
        <p:nvSpPr>
          <p:cNvPr id="9" name="矩形 8">
            <a:extLst>
              <a:ext uri="{FF2B5EF4-FFF2-40B4-BE49-F238E27FC236}">
                <a16:creationId xmlns:a16="http://schemas.microsoft.com/office/drawing/2014/main" id="{6657FAB7-7938-4826-A829-244D31F05D3D}"/>
              </a:ext>
            </a:extLst>
          </p:cNvPr>
          <p:cNvSpPr/>
          <p:nvPr/>
        </p:nvSpPr>
        <p:spPr>
          <a:xfrm>
            <a:off x="323528" y="45433"/>
            <a:ext cx="530465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all" spc="0" normalizeH="0" baseline="0" noProof="0" dirty="0">
                <a:ln>
                  <a:noFill/>
                </a:ln>
                <a:solidFill>
                  <a:srgbClr val="0000FF"/>
                </a:solidFill>
                <a:effectLst/>
                <a:uLnTx/>
                <a:uFillTx/>
                <a:latin typeface="Arial"/>
                <a:ea typeface="宋体"/>
                <a:cs typeface="+mn-cs"/>
              </a:rPr>
              <a:t>三</a:t>
            </a:r>
            <a:r>
              <a:rPr kumimoji="0" lang="en-US" altLang="zh-CN" sz="2400" b="1" i="0" u="none" strike="noStrike" kern="1200" cap="all" spc="0" normalizeH="0" baseline="0" noProof="0" dirty="0">
                <a:ln>
                  <a:noFill/>
                </a:ln>
                <a:solidFill>
                  <a:srgbClr val="0000FF"/>
                </a:solidFill>
                <a:effectLst/>
                <a:uLnTx/>
                <a:uFillTx/>
                <a:latin typeface="Arial"/>
                <a:ea typeface="宋体"/>
                <a:cs typeface="+mn-cs"/>
              </a:rPr>
              <a:t>. </a:t>
            </a:r>
            <a:r>
              <a:rPr kumimoji="0" lang="zh-CN" altLang="en-US" sz="2400" b="1" i="0" u="none" strike="noStrike" kern="1200" cap="all" spc="0" normalizeH="0" baseline="0" noProof="0" dirty="0">
                <a:ln>
                  <a:noFill/>
                </a:ln>
                <a:solidFill>
                  <a:srgbClr val="0000FF"/>
                </a:solidFill>
                <a:effectLst/>
                <a:uLnTx/>
                <a:uFillTx/>
                <a:latin typeface="Arial"/>
                <a:ea typeface="宋体"/>
                <a:cs typeface="+mn-cs"/>
              </a:rPr>
              <a:t>核衰变角度对超重核稳定岛的探索</a:t>
            </a:r>
            <a:endParaRPr kumimoji="0" lang="zh-CN" altLang="en-US" sz="2400" b="0" i="0" u="none" strike="noStrike" kern="1200" cap="none" spc="0" normalizeH="0" baseline="0" noProof="0" dirty="0">
              <a:ln>
                <a:noFill/>
              </a:ln>
              <a:solidFill>
                <a:srgbClr val="0000FF"/>
              </a:solidFill>
              <a:effectLst/>
              <a:uLnTx/>
              <a:uFillTx/>
              <a:latin typeface="Arial"/>
              <a:ea typeface="宋体"/>
              <a:cs typeface="+mn-cs"/>
            </a:endParaRPr>
          </a:p>
        </p:txBody>
      </p:sp>
    </p:spTree>
    <p:extLst>
      <p:ext uri="{BB962C8B-B14F-4D97-AF65-F5344CB8AC3E}">
        <p14:creationId xmlns:p14="http://schemas.microsoft.com/office/powerpoint/2010/main" val="2478345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7E88066-35C6-456B-B6FB-BDDBDB513EBA}"/>
              </a:ext>
            </a:extLst>
          </p:cNvPr>
          <p:cNvPicPr>
            <a:picLocks noChangeAspect="1"/>
          </p:cNvPicPr>
          <p:nvPr/>
        </p:nvPicPr>
        <p:blipFill>
          <a:blip r:embed="rId2"/>
          <a:stretch>
            <a:fillRect/>
          </a:stretch>
        </p:blipFill>
        <p:spPr>
          <a:xfrm>
            <a:off x="236748" y="548680"/>
            <a:ext cx="4253306" cy="3256544"/>
          </a:xfrm>
          <a:prstGeom prst="rect">
            <a:avLst/>
          </a:prstGeom>
        </p:spPr>
      </p:pic>
      <p:pic>
        <p:nvPicPr>
          <p:cNvPr id="10" name="图片 9">
            <a:extLst>
              <a:ext uri="{FF2B5EF4-FFF2-40B4-BE49-F238E27FC236}">
                <a16:creationId xmlns:a16="http://schemas.microsoft.com/office/drawing/2014/main" id="{56A4351C-06BB-464D-A913-BB7C1B71F4D0}"/>
              </a:ext>
            </a:extLst>
          </p:cNvPr>
          <p:cNvPicPr>
            <a:picLocks noChangeAspect="1"/>
          </p:cNvPicPr>
          <p:nvPr/>
        </p:nvPicPr>
        <p:blipFill>
          <a:blip r:embed="rId3"/>
          <a:stretch>
            <a:fillRect/>
          </a:stretch>
        </p:blipFill>
        <p:spPr>
          <a:xfrm>
            <a:off x="4365568" y="548680"/>
            <a:ext cx="4253305" cy="3256544"/>
          </a:xfrm>
          <a:prstGeom prst="rect">
            <a:avLst/>
          </a:prstGeom>
        </p:spPr>
      </p:pic>
      <p:pic>
        <p:nvPicPr>
          <p:cNvPr id="12" name="图片 11">
            <a:extLst>
              <a:ext uri="{FF2B5EF4-FFF2-40B4-BE49-F238E27FC236}">
                <a16:creationId xmlns:a16="http://schemas.microsoft.com/office/drawing/2014/main" id="{682F90A2-F459-4C98-88DF-22E18EEBA9D9}"/>
              </a:ext>
            </a:extLst>
          </p:cNvPr>
          <p:cNvPicPr>
            <a:picLocks noChangeAspect="1"/>
          </p:cNvPicPr>
          <p:nvPr/>
        </p:nvPicPr>
        <p:blipFill>
          <a:blip r:embed="rId4"/>
          <a:stretch>
            <a:fillRect/>
          </a:stretch>
        </p:blipFill>
        <p:spPr>
          <a:xfrm>
            <a:off x="4427984" y="3803813"/>
            <a:ext cx="3024336" cy="327377"/>
          </a:xfrm>
          <a:prstGeom prst="rect">
            <a:avLst/>
          </a:prstGeom>
        </p:spPr>
      </p:pic>
      <p:pic>
        <p:nvPicPr>
          <p:cNvPr id="13" name="图片 12">
            <a:extLst>
              <a:ext uri="{FF2B5EF4-FFF2-40B4-BE49-F238E27FC236}">
                <a16:creationId xmlns:a16="http://schemas.microsoft.com/office/drawing/2014/main" id="{7C0B525F-E278-4E0E-B77B-2557D95CE36A}"/>
              </a:ext>
            </a:extLst>
          </p:cNvPr>
          <p:cNvPicPr>
            <a:picLocks noChangeAspect="1"/>
          </p:cNvPicPr>
          <p:nvPr/>
        </p:nvPicPr>
        <p:blipFill>
          <a:blip r:embed="rId5"/>
          <a:stretch>
            <a:fillRect/>
          </a:stretch>
        </p:blipFill>
        <p:spPr>
          <a:xfrm>
            <a:off x="4419749" y="4791649"/>
            <a:ext cx="4007227" cy="1528424"/>
          </a:xfrm>
          <a:prstGeom prst="rect">
            <a:avLst/>
          </a:prstGeom>
        </p:spPr>
      </p:pic>
      <p:pic>
        <p:nvPicPr>
          <p:cNvPr id="14" name="图片 13">
            <a:extLst>
              <a:ext uri="{FF2B5EF4-FFF2-40B4-BE49-F238E27FC236}">
                <a16:creationId xmlns:a16="http://schemas.microsoft.com/office/drawing/2014/main" id="{B04FEE5A-845C-4D82-BAFE-C75803A77568}"/>
              </a:ext>
            </a:extLst>
          </p:cNvPr>
          <p:cNvPicPr>
            <a:picLocks noChangeAspect="1"/>
          </p:cNvPicPr>
          <p:nvPr/>
        </p:nvPicPr>
        <p:blipFill>
          <a:blip r:embed="rId6"/>
          <a:stretch>
            <a:fillRect/>
          </a:stretch>
        </p:blipFill>
        <p:spPr>
          <a:xfrm>
            <a:off x="4427984" y="4377816"/>
            <a:ext cx="1656184" cy="238756"/>
          </a:xfrm>
          <a:prstGeom prst="rect">
            <a:avLst/>
          </a:prstGeom>
        </p:spPr>
      </p:pic>
      <p:sp>
        <p:nvSpPr>
          <p:cNvPr id="15" name="矩形 14">
            <a:extLst>
              <a:ext uri="{FF2B5EF4-FFF2-40B4-BE49-F238E27FC236}">
                <a16:creationId xmlns:a16="http://schemas.microsoft.com/office/drawing/2014/main" id="{AB38BFB6-4BEE-4A29-A53E-6923D615C17B}"/>
              </a:ext>
            </a:extLst>
          </p:cNvPr>
          <p:cNvSpPr/>
          <p:nvPr/>
        </p:nvSpPr>
        <p:spPr>
          <a:xfrm>
            <a:off x="7596336" y="3803813"/>
            <a:ext cx="1396536" cy="276999"/>
          </a:xfrm>
          <a:prstGeom prst="rect">
            <a:avLst/>
          </a:prstGeom>
          <a:ln>
            <a:solidFill>
              <a:schemeClr val="accent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JPG 26 (2000) 1149</a:t>
            </a:r>
            <a:endPar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6" name="矩形 15">
            <a:extLst>
              <a:ext uri="{FF2B5EF4-FFF2-40B4-BE49-F238E27FC236}">
                <a16:creationId xmlns:a16="http://schemas.microsoft.com/office/drawing/2014/main" id="{46219FE7-9652-447C-A15F-705913ED1A3C}"/>
              </a:ext>
            </a:extLst>
          </p:cNvPr>
          <p:cNvSpPr/>
          <p:nvPr/>
        </p:nvSpPr>
        <p:spPr>
          <a:xfrm>
            <a:off x="7164288" y="6292931"/>
            <a:ext cx="1854243" cy="276999"/>
          </a:xfrm>
          <a:prstGeom prst="rect">
            <a:avLst/>
          </a:prstGeom>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IJMPE 21,  (2012) 1250013</a:t>
            </a:r>
            <a:endPar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7" name="矩形 16">
            <a:extLst>
              <a:ext uri="{FF2B5EF4-FFF2-40B4-BE49-F238E27FC236}">
                <a16:creationId xmlns:a16="http://schemas.microsoft.com/office/drawing/2014/main" id="{DE5D6E67-6BE6-43E2-BC54-5693489F1551}"/>
              </a:ext>
            </a:extLst>
          </p:cNvPr>
          <p:cNvSpPr/>
          <p:nvPr/>
        </p:nvSpPr>
        <p:spPr>
          <a:xfrm>
            <a:off x="6616995" y="4326285"/>
            <a:ext cx="1670650" cy="276999"/>
          </a:xfrm>
          <a:prstGeom prst="rect">
            <a:avLst/>
          </a:prstGeom>
          <a:ln>
            <a:solidFill>
              <a:schemeClr val="accent1"/>
            </a:solid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PRL 103, 072501 (2009)</a:t>
            </a:r>
            <a:endParaRPr kumimoji="0" lang="zh-CN" altLang="en-US" sz="12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8" name="矩形 17">
            <a:extLst>
              <a:ext uri="{FF2B5EF4-FFF2-40B4-BE49-F238E27FC236}">
                <a16:creationId xmlns:a16="http://schemas.microsoft.com/office/drawing/2014/main" id="{415C648B-E3E4-4F27-8254-A4DA8BA3A787}"/>
              </a:ext>
            </a:extLst>
          </p:cNvPr>
          <p:cNvSpPr>
            <a:spLocks noChangeArrowheads="1"/>
          </p:cNvSpPr>
          <p:nvPr/>
        </p:nvSpPr>
        <p:spPr bwMode="auto">
          <a:xfrm>
            <a:off x="0" y="6669360"/>
            <a:ext cx="9144000" cy="180444"/>
          </a:xfrm>
          <a:prstGeom prst="rect">
            <a:avLst/>
          </a:prstGeom>
          <a:solidFill>
            <a:srgbClr val="006AAC"/>
          </a:solidFill>
          <a:ln w="25400">
            <a:solidFill>
              <a:srgbClr val="006AAC"/>
            </a:solidFill>
            <a:miter lim="800000"/>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rPr>
              <a:t>School of Physics,  Xi’an </a:t>
            </a:r>
            <a:r>
              <a:rPr kumimoji="0" lang="en-US" altLang="zh-CN" sz="1650" b="0" i="0" u="none" strike="noStrike" kern="1200" cap="none" spc="0" normalizeH="0" baseline="0" noProof="0" dirty="0" err="1">
                <a:ln>
                  <a:noFill/>
                </a:ln>
                <a:solidFill>
                  <a:srgbClr val="FFFFFF"/>
                </a:solidFill>
                <a:effectLst/>
                <a:uLnTx/>
                <a:uFillTx/>
                <a:latin typeface="Arial" panose="020B0604020202020204" pitchFamily="34" charset="0"/>
                <a:ea typeface="黑体" panose="02010609060101010101" pitchFamily="49" charset="-122"/>
                <a:cs typeface="+mn-cs"/>
              </a:rPr>
              <a:t>Jiaotong</a:t>
            </a:r>
            <a:r>
              <a:rPr kumimoji="0" lang="en-US"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rPr>
              <a:t> University</a:t>
            </a:r>
            <a:endParaRPr kumimoji="0" lang="zh-CN"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endParaRPr>
          </a:p>
        </p:txBody>
      </p:sp>
      <p:grpSp>
        <p:nvGrpSpPr>
          <p:cNvPr id="19" name="组合 18">
            <a:extLst>
              <a:ext uri="{FF2B5EF4-FFF2-40B4-BE49-F238E27FC236}">
                <a16:creationId xmlns:a16="http://schemas.microsoft.com/office/drawing/2014/main" id="{2CC162E1-350B-49B6-BB85-1F2E7FFC1091}"/>
              </a:ext>
            </a:extLst>
          </p:cNvPr>
          <p:cNvGrpSpPr/>
          <p:nvPr/>
        </p:nvGrpSpPr>
        <p:grpSpPr>
          <a:xfrm>
            <a:off x="0" y="44624"/>
            <a:ext cx="9107585" cy="627942"/>
            <a:chOff x="0" y="44624"/>
            <a:chExt cx="9107585" cy="627942"/>
          </a:xfrm>
        </p:grpSpPr>
        <p:pic>
          <p:nvPicPr>
            <p:cNvPr id="20" name="图片 19">
              <a:extLst>
                <a:ext uri="{FF2B5EF4-FFF2-40B4-BE49-F238E27FC236}">
                  <a16:creationId xmlns:a16="http://schemas.microsoft.com/office/drawing/2014/main" id="{E89EEC98-8B4E-4D37-9192-ADBA6EFB88EF}"/>
                </a:ext>
              </a:extLst>
            </p:cNvPr>
            <p:cNvPicPr>
              <a:picLocks noChangeAspect="1"/>
            </p:cNvPicPr>
            <p:nvPr/>
          </p:nvPicPr>
          <p:blipFill>
            <a:blip r:embed="rId7"/>
            <a:stretch>
              <a:fillRect/>
            </a:stretch>
          </p:blipFill>
          <p:spPr>
            <a:xfrm>
              <a:off x="6876256" y="44624"/>
              <a:ext cx="2231329" cy="627942"/>
            </a:xfrm>
            <a:prstGeom prst="rect">
              <a:avLst/>
            </a:prstGeom>
          </p:spPr>
        </p:pic>
        <p:cxnSp>
          <p:nvCxnSpPr>
            <p:cNvPr id="21" name="直接连接符 5">
              <a:extLst>
                <a:ext uri="{FF2B5EF4-FFF2-40B4-BE49-F238E27FC236}">
                  <a16:creationId xmlns:a16="http://schemas.microsoft.com/office/drawing/2014/main" id="{EF23FB03-4A1F-4695-8031-56A1223A4EDE}"/>
                </a:ext>
              </a:extLst>
            </p:cNvPr>
            <p:cNvCxnSpPr>
              <a:cxnSpLocks noChangeShapeType="1"/>
            </p:cNvCxnSpPr>
            <p:nvPr/>
          </p:nvCxnSpPr>
          <p:spPr bwMode="auto">
            <a:xfrm>
              <a:off x="0" y="625086"/>
              <a:ext cx="7002452" cy="0"/>
            </a:xfrm>
            <a:prstGeom prst="line">
              <a:avLst/>
            </a:prstGeom>
            <a:noFill/>
            <a:ln w="19050" cap="flat" cmpd="sng" algn="ctr">
              <a:solidFill>
                <a:srgbClr val="0070C0"/>
              </a:solidFill>
              <a:prstDash val="solid"/>
              <a:miter lim="800000"/>
              <a:headEnd/>
              <a:tailEnd/>
            </a:ln>
            <a:effectLst/>
          </p:spPr>
        </p:cxnSp>
      </p:grpSp>
      <p:pic>
        <p:nvPicPr>
          <p:cNvPr id="11" name="图片 10">
            <a:extLst>
              <a:ext uri="{FF2B5EF4-FFF2-40B4-BE49-F238E27FC236}">
                <a16:creationId xmlns:a16="http://schemas.microsoft.com/office/drawing/2014/main" id="{DF39D47B-F104-4171-A7AC-05045122A70F}"/>
              </a:ext>
            </a:extLst>
          </p:cNvPr>
          <p:cNvPicPr>
            <a:picLocks noChangeAspect="1"/>
          </p:cNvPicPr>
          <p:nvPr/>
        </p:nvPicPr>
        <p:blipFill>
          <a:blip r:embed="rId8"/>
          <a:stretch>
            <a:fillRect/>
          </a:stretch>
        </p:blipFill>
        <p:spPr>
          <a:xfrm>
            <a:off x="318694" y="3469399"/>
            <a:ext cx="4253306" cy="3256545"/>
          </a:xfrm>
          <a:prstGeom prst="rect">
            <a:avLst/>
          </a:prstGeom>
        </p:spPr>
      </p:pic>
      <p:sp>
        <p:nvSpPr>
          <p:cNvPr id="22" name="矩形 21">
            <a:extLst>
              <a:ext uri="{FF2B5EF4-FFF2-40B4-BE49-F238E27FC236}">
                <a16:creationId xmlns:a16="http://schemas.microsoft.com/office/drawing/2014/main" id="{130C7A7D-F867-46C0-B5A7-B85E693E84AC}"/>
              </a:ext>
            </a:extLst>
          </p:cNvPr>
          <p:cNvSpPr/>
          <p:nvPr/>
        </p:nvSpPr>
        <p:spPr>
          <a:xfrm>
            <a:off x="323528" y="45433"/>
            <a:ext cx="530465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all" spc="0" normalizeH="0" baseline="0" noProof="0" dirty="0">
                <a:ln>
                  <a:noFill/>
                </a:ln>
                <a:solidFill>
                  <a:srgbClr val="0000FF"/>
                </a:solidFill>
                <a:effectLst/>
                <a:uLnTx/>
                <a:uFillTx/>
                <a:latin typeface="Arial"/>
                <a:ea typeface="宋体"/>
                <a:cs typeface="+mn-cs"/>
              </a:rPr>
              <a:t>三</a:t>
            </a:r>
            <a:r>
              <a:rPr kumimoji="0" lang="en-US" altLang="zh-CN" sz="2400" b="1" i="0" u="none" strike="noStrike" kern="1200" cap="all" spc="0" normalizeH="0" baseline="0" noProof="0" dirty="0">
                <a:ln>
                  <a:noFill/>
                </a:ln>
                <a:solidFill>
                  <a:srgbClr val="0000FF"/>
                </a:solidFill>
                <a:effectLst/>
                <a:uLnTx/>
                <a:uFillTx/>
                <a:latin typeface="Arial"/>
                <a:ea typeface="宋体"/>
                <a:cs typeface="+mn-cs"/>
              </a:rPr>
              <a:t>. </a:t>
            </a:r>
            <a:r>
              <a:rPr kumimoji="0" lang="zh-CN" altLang="en-US" sz="2400" b="1" i="0" u="none" strike="noStrike" kern="1200" cap="all" spc="0" normalizeH="0" baseline="0" noProof="0" dirty="0">
                <a:ln>
                  <a:noFill/>
                </a:ln>
                <a:solidFill>
                  <a:srgbClr val="0000FF"/>
                </a:solidFill>
                <a:effectLst/>
                <a:uLnTx/>
                <a:uFillTx/>
                <a:latin typeface="Arial"/>
                <a:ea typeface="宋体"/>
                <a:cs typeface="+mn-cs"/>
              </a:rPr>
              <a:t>核衰变角度对超重核稳定岛的探索</a:t>
            </a:r>
            <a:endParaRPr kumimoji="0" lang="zh-CN" altLang="en-US" sz="2400" b="0" i="0" u="none" strike="noStrike" kern="1200" cap="none" spc="0" normalizeH="0" baseline="0" noProof="0" dirty="0">
              <a:ln>
                <a:noFill/>
              </a:ln>
              <a:solidFill>
                <a:srgbClr val="0000FF"/>
              </a:solidFill>
              <a:effectLst/>
              <a:uLnTx/>
              <a:uFillTx/>
              <a:latin typeface="Arial"/>
              <a:ea typeface="宋体"/>
              <a:cs typeface="+mn-cs"/>
            </a:endParaRPr>
          </a:p>
        </p:txBody>
      </p:sp>
    </p:spTree>
    <p:extLst>
      <p:ext uri="{BB962C8B-B14F-4D97-AF65-F5344CB8AC3E}">
        <p14:creationId xmlns:p14="http://schemas.microsoft.com/office/powerpoint/2010/main" val="1350641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15616" y="1772816"/>
            <a:ext cx="7848872" cy="3456384"/>
          </a:xfrm>
        </p:spPr>
        <p:txBody>
          <a:bodyPr>
            <a:noAutofit/>
          </a:bodyPr>
          <a:lstStyle/>
          <a:p>
            <a:pPr>
              <a:lnSpc>
                <a:spcPct val="150000"/>
              </a:lnSpc>
            </a:pPr>
            <a:r>
              <a:rPr lang="zh-CN" altLang="en-US" sz="2800" dirty="0">
                <a:latin typeface="+mj-ea"/>
              </a:rPr>
              <a:t>一</a:t>
            </a:r>
            <a:r>
              <a:rPr lang="en-US" altLang="zh-CN" sz="2800" dirty="0">
                <a:latin typeface="+mj-ea"/>
              </a:rPr>
              <a:t>.  </a:t>
            </a:r>
            <a:r>
              <a:rPr lang="zh-CN" altLang="en-US" sz="2800" dirty="0">
                <a:latin typeface="+mj-ea"/>
              </a:rPr>
              <a:t>超重核研究的意义及现状</a:t>
            </a:r>
            <a:br>
              <a:rPr lang="en-US" altLang="zh-CN" sz="2800" dirty="0">
                <a:latin typeface="+mj-ea"/>
              </a:rPr>
            </a:br>
            <a:r>
              <a:rPr lang="zh-CN" altLang="en-US" sz="2800" dirty="0">
                <a:latin typeface="+mj-ea"/>
              </a:rPr>
              <a:t>二</a:t>
            </a:r>
            <a:r>
              <a:rPr lang="en-US" altLang="zh-CN" sz="2800" dirty="0">
                <a:latin typeface="+mj-ea"/>
              </a:rPr>
              <a:t>.  </a:t>
            </a:r>
            <a:r>
              <a:rPr lang="zh-CN" altLang="en-US" sz="2800" dirty="0">
                <a:latin typeface="+mj-ea"/>
              </a:rPr>
              <a:t>核结构角度对超重核稳定岛的探索</a:t>
            </a:r>
            <a:br>
              <a:rPr lang="en-US" altLang="zh-CN" sz="2800" dirty="0">
                <a:latin typeface="+mj-ea"/>
              </a:rPr>
            </a:br>
            <a:r>
              <a:rPr lang="zh-CN" altLang="en-US" sz="2800" dirty="0">
                <a:latin typeface="+mj-ea"/>
              </a:rPr>
              <a:t>三</a:t>
            </a:r>
            <a:r>
              <a:rPr lang="en-US" altLang="zh-CN" sz="2800" dirty="0">
                <a:latin typeface="+mj-ea"/>
              </a:rPr>
              <a:t>.  </a:t>
            </a:r>
            <a:r>
              <a:rPr lang="zh-CN" altLang="en-US" sz="2800" dirty="0">
                <a:solidFill>
                  <a:prstClr val="black"/>
                </a:solidFill>
                <a:latin typeface="+mj-ea"/>
              </a:rPr>
              <a:t>核衰变角度对超重核稳定岛的探索</a:t>
            </a:r>
            <a:br>
              <a:rPr lang="en-US" altLang="zh-CN" sz="2800" dirty="0">
                <a:solidFill>
                  <a:prstClr val="black"/>
                </a:solidFill>
                <a:latin typeface="+mj-ea"/>
              </a:rPr>
            </a:br>
            <a:r>
              <a:rPr lang="zh-CN" altLang="en-US" sz="2800" dirty="0">
                <a:solidFill>
                  <a:prstClr val="black"/>
                </a:solidFill>
                <a:latin typeface="+mj-ea"/>
              </a:rPr>
              <a:t>四</a:t>
            </a:r>
            <a:r>
              <a:rPr lang="en-US" altLang="zh-CN" sz="2800" dirty="0">
                <a:solidFill>
                  <a:prstClr val="black"/>
                </a:solidFill>
                <a:latin typeface="+mj-ea"/>
              </a:rPr>
              <a:t>.  </a:t>
            </a:r>
            <a:r>
              <a:rPr lang="zh-CN" altLang="en-US" sz="2800" dirty="0">
                <a:solidFill>
                  <a:prstClr val="black"/>
                </a:solidFill>
                <a:latin typeface="+mj-ea"/>
              </a:rPr>
              <a:t>核反应角度对超重核稳定岛的探索</a:t>
            </a:r>
            <a:br>
              <a:rPr lang="en-US" altLang="zh-CN" sz="2800" dirty="0">
                <a:latin typeface="+mj-ea"/>
              </a:rPr>
            </a:br>
            <a:r>
              <a:rPr lang="zh-CN" altLang="en-US" sz="2800" dirty="0">
                <a:latin typeface="+mj-ea"/>
              </a:rPr>
              <a:t>五</a:t>
            </a:r>
            <a:r>
              <a:rPr lang="en-US" altLang="zh-CN" sz="2800" dirty="0">
                <a:latin typeface="+mj-ea"/>
              </a:rPr>
              <a:t>.  </a:t>
            </a:r>
            <a:r>
              <a:rPr lang="zh-CN" altLang="en-US" sz="2800" dirty="0">
                <a:latin typeface="+mj-ea"/>
              </a:rPr>
              <a:t>总结和展望</a:t>
            </a:r>
            <a:br>
              <a:rPr lang="en-US" altLang="zh-CN" sz="2800" dirty="0">
                <a:solidFill>
                  <a:srgbClr val="0000FF"/>
                </a:solidFill>
              </a:rPr>
            </a:br>
            <a:br>
              <a:rPr lang="en-US" altLang="zh-CN" sz="2400" dirty="0">
                <a:solidFill>
                  <a:srgbClr val="0000FF"/>
                </a:solidFill>
              </a:rPr>
            </a:br>
            <a:br>
              <a:rPr lang="en-US" altLang="zh-CN" sz="2800" dirty="0">
                <a:solidFill>
                  <a:srgbClr val="0000FF"/>
                </a:solidFill>
              </a:rPr>
            </a:br>
            <a:endParaRPr lang="zh-CN" altLang="en-US" sz="2800" dirty="0">
              <a:solidFill>
                <a:srgbClr val="0000FF"/>
              </a:solidFill>
            </a:endParaRPr>
          </a:p>
        </p:txBody>
      </p:sp>
      <p:sp>
        <p:nvSpPr>
          <p:cNvPr id="3" name="文本占位符 2"/>
          <p:cNvSpPr>
            <a:spLocks noGrp="1"/>
          </p:cNvSpPr>
          <p:nvPr>
            <p:ph type="body" idx="1"/>
          </p:nvPr>
        </p:nvSpPr>
        <p:spPr>
          <a:xfrm>
            <a:off x="3563888" y="835091"/>
            <a:ext cx="2232248" cy="649692"/>
          </a:xfrm>
        </p:spPr>
        <p:txBody>
          <a:bodyPr>
            <a:normAutofit/>
          </a:bodyPr>
          <a:lstStyle/>
          <a:p>
            <a:r>
              <a:rPr lang="zh-CN" altLang="en-US" sz="3600" b="1" dirty="0">
                <a:solidFill>
                  <a:schemeClr val="tx1"/>
                </a:solidFill>
              </a:rPr>
              <a:t>内容</a:t>
            </a:r>
          </a:p>
        </p:txBody>
      </p:sp>
      <p:grpSp>
        <p:nvGrpSpPr>
          <p:cNvPr id="4" name="组合 3">
            <a:extLst>
              <a:ext uri="{FF2B5EF4-FFF2-40B4-BE49-F238E27FC236}">
                <a16:creationId xmlns:a16="http://schemas.microsoft.com/office/drawing/2014/main" id="{67107DE0-B329-44A2-94E5-73D940024E1C}"/>
              </a:ext>
            </a:extLst>
          </p:cNvPr>
          <p:cNvGrpSpPr/>
          <p:nvPr/>
        </p:nvGrpSpPr>
        <p:grpSpPr>
          <a:xfrm>
            <a:off x="0" y="44624"/>
            <a:ext cx="9107585" cy="627942"/>
            <a:chOff x="0" y="44624"/>
            <a:chExt cx="9107585" cy="627942"/>
          </a:xfrm>
        </p:grpSpPr>
        <p:pic>
          <p:nvPicPr>
            <p:cNvPr id="5" name="图片 4">
              <a:extLst>
                <a:ext uri="{FF2B5EF4-FFF2-40B4-BE49-F238E27FC236}">
                  <a16:creationId xmlns:a16="http://schemas.microsoft.com/office/drawing/2014/main" id="{F9A3146C-83F3-410A-97F6-4BE5905A8EE3}"/>
                </a:ext>
              </a:extLst>
            </p:cNvPr>
            <p:cNvPicPr>
              <a:picLocks noChangeAspect="1"/>
            </p:cNvPicPr>
            <p:nvPr/>
          </p:nvPicPr>
          <p:blipFill>
            <a:blip r:embed="rId2"/>
            <a:stretch>
              <a:fillRect/>
            </a:stretch>
          </p:blipFill>
          <p:spPr>
            <a:xfrm>
              <a:off x="6876256" y="44624"/>
              <a:ext cx="2231329" cy="627942"/>
            </a:xfrm>
            <a:prstGeom prst="rect">
              <a:avLst/>
            </a:prstGeom>
          </p:spPr>
        </p:pic>
        <p:cxnSp>
          <p:nvCxnSpPr>
            <p:cNvPr id="7" name="直接连接符 5">
              <a:extLst>
                <a:ext uri="{FF2B5EF4-FFF2-40B4-BE49-F238E27FC236}">
                  <a16:creationId xmlns:a16="http://schemas.microsoft.com/office/drawing/2014/main" id="{284EA966-8BCA-46BF-B2ED-BFA470F3FC42}"/>
                </a:ext>
              </a:extLst>
            </p:cNvPr>
            <p:cNvCxnSpPr>
              <a:cxnSpLocks noChangeShapeType="1"/>
            </p:cNvCxnSpPr>
            <p:nvPr/>
          </p:nvCxnSpPr>
          <p:spPr bwMode="auto">
            <a:xfrm>
              <a:off x="0" y="625086"/>
              <a:ext cx="7002452" cy="0"/>
            </a:xfrm>
            <a:prstGeom prst="line">
              <a:avLst/>
            </a:prstGeom>
            <a:noFill/>
            <a:ln w="19050" cap="flat" cmpd="sng" algn="ctr">
              <a:solidFill>
                <a:srgbClr val="0070C0"/>
              </a:solidFill>
              <a:prstDash val="solid"/>
              <a:miter lim="800000"/>
              <a:headEnd/>
              <a:tailEnd/>
            </a:ln>
            <a:effectLst/>
          </p:spPr>
        </p:cxnSp>
      </p:grpSp>
      <p:sp>
        <p:nvSpPr>
          <p:cNvPr id="9" name="矩形 8">
            <a:extLst>
              <a:ext uri="{FF2B5EF4-FFF2-40B4-BE49-F238E27FC236}">
                <a16:creationId xmlns:a16="http://schemas.microsoft.com/office/drawing/2014/main" id="{149D0AF9-F7EB-48DC-A461-CF0DD6B67E74}"/>
              </a:ext>
            </a:extLst>
          </p:cNvPr>
          <p:cNvSpPr>
            <a:spLocks noChangeArrowheads="1"/>
          </p:cNvSpPr>
          <p:nvPr/>
        </p:nvSpPr>
        <p:spPr bwMode="auto">
          <a:xfrm>
            <a:off x="0" y="6669360"/>
            <a:ext cx="9144000" cy="180444"/>
          </a:xfrm>
          <a:prstGeom prst="rect">
            <a:avLst/>
          </a:prstGeom>
          <a:solidFill>
            <a:srgbClr val="006AAC"/>
          </a:solidFill>
          <a:ln w="25400">
            <a:solidFill>
              <a:srgbClr val="006AAC"/>
            </a:solidFill>
            <a:miter lim="800000"/>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685800">
              <a:spcBef>
                <a:spcPct val="0"/>
              </a:spcBef>
              <a:buNone/>
              <a:defRPr/>
            </a:pPr>
            <a:r>
              <a:rPr lang="en-US" altLang="zh-CN" sz="1650" dirty="0">
                <a:solidFill>
                  <a:srgbClr val="FFFFFF"/>
                </a:solidFill>
                <a:ea typeface="黑体" panose="02010609060101010101" pitchFamily="49" charset="-122"/>
              </a:rPr>
              <a:t>School of Physics,  Xi’an </a:t>
            </a:r>
            <a:r>
              <a:rPr lang="en-US" altLang="zh-CN" sz="1650" dirty="0" err="1">
                <a:solidFill>
                  <a:srgbClr val="FFFFFF"/>
                </a:solidFill>
                <a:ea typeface="黑体" panose="02010609060101010101" pitchFamily="49" charset="-122"/>
              </a:rPr>
              <a:t>Jiaotong</a:t>
            </a:r>
            <a:r>
              <a:rPr lang="en-US" altLang="zh-CN" sz="1650" dirty="0">
                <a:solidFill>
                  <a:srgbClr val="FFFFFF"/>
                </a:solidFill>
                <a:ea typeface="黑体" panose="02010609060101010101" pitchFamily="49" charset="-122"/>
              </a:rPr>
              <a:t> University</a:t>
            </a:r>
            <a:endParaRPr lang="zh-CN" altLang="zh-CN" sz="1650" dirty="0">
              <a:solidFill>
                <a:srgbClr val="FFFFFF"/>
              </a:solidFill>
              <a:ea typeface="黑体" panose="02010609060101010101" pitchFamily="49" charset="-122"/>
            </a:endParaRPr>
          </a:p>
        </p:txBody>
      </p:sp>
      <p:sp>
        <p:nvSpPr>
          <p:cNvPr id="10" name="Text Box 8">
            <a:extLst>
              <a:ext uri="{FF2B5EF4-FFF2-40B4-BE49-F238E27FC236}">
                <a16:creationId xmlns:a16="http://schemas.microsoft.com/office/drawing/2014/main" id="{0793BA61-B7E3-47A3-80EF-D0A53A305FE6}"/>
              </a:ext>
            </a:extLst>
          </p:cNvPr>
          <p:cNvSpPr txBox="1">
            <a:spLocks noChangeArrowheads="1"/>
          </p:cNvSpPr>
          <p:nvPr/>
        </p:nvSpPr>
        <p:spPr bwMode="auto">
          <a:xfrm>
            <a:off x="179512" y="132563"/>
            <a:ext cx="6048672" cy="400110"/>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zh-CN" altLang="en-US" sz="2000" b="1" dirty="0">
                <a:solidFill>
                  <a:srgbClr val="476DB9"/>
                </a:solidFill>
                <a:latin typeface="华文行楷" panose="02010800040101010101" pitchFamily="2" charset="-122"/>
                <a:ea typeface="华文行楷" panose="02010800040101010101" pitchFamily="2" charset="-122"/>
              </a:rPr>
              <a:t>粒子物理天问论坛，</a:t>
            </a:r>
            <a:r>
              <a:rPr lang="en-US" altLang="zh-CN" sz="2000" b="1" dirty="0">
                <a:solidFill>
                  <a:srgbClr val="476DB9"/>
                </a:solidFill>
                <a:latin typeface="华文行楷" panose="02010800040101010101" pitchFamily="2" charset="-122"/>
                <a:ea typeface="华文行楷" panose="02010800040101010101" pitchFamily="2" charset="-122"/>
              </a:rPr>
              <a:t>2023.11.10-12</a:t>
            </a:r>
            <a:r>
              <a:rPr lang="zh-CN" altLang="en-US" sz="2000" b="1" dirty="0">
                <a:solidFill>
                  <a:srgbClr val="476DB9"/>
                </a:solidFill>
                <a:latin typeface="华文行楷" panose="02010800040101010101" pitchFamily="2" charset="-122"/>
                <a:ea typeface="华文行楷" panose="02010800040101010101" pitchFamily="2" charset="-122"/>
              </a:rPr>
              <a:t>，湖南师范大学</a:t>
            </a:r>
            <a:r>
              <a:rPr lang="en-US" altLang="zh-CN" sz="2000" b="1" dirty="0">
                <a:solidFill>
                  <a:srgbClr val="476DB9"/>
                </a:solidFill>
                <a:latin typeface="华文行楷" panose="02010800040101010101" pitchFamily="2" charset="-122"/>
                <a:ea typeface="华文行楷" panose="02010800040101010101" pitchFamily="2" charset="-122"/>
              </a:rPr>
              <a:t> </a:t>
            </a:r>
          </a:p>
        </p:txBody>
      </p:sp>
    </p:spTree>
    <p:extLst>
      <p:ext uri="{BB962C8B-B14F-4D97-AF65-F5344CB8AC3E}">
        <p14:creationId xmlns:p14="http://schemas.microsoft.com/office/powerpoint/2010/main" val="2674479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199" y="1300345"/>
            <a:ext cx="4878889" cy="3777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文本框 3"/>
          <p:cNvSpPr txBox="1"/>
          <p:nvPr/>
        </p:nvSpPr>
        <p:spPr>
          <a:xfrm>
            <a:off x="2558019" y="756580"/>
            <a:ext cx="3550652" cy="400110"/>
          </a:xfrm>
          <a:prstGeom prst="rect">
            <a:avLst/>
          </a:prstGeom>
          <a:noFill/>
        </p:spPr>
        <p:txBody>
          <a:bodyPr wrap="none" rtlCol="0">
            <a:spAutoFit/>
          </a:bodyPr>
          <a:lstStyle/>
          <a:p>
            <a:r>
              <a:rPr lang="zh-CN" altLang="en-US" sz="2000" b="1" dirty="0">
                <a:solidFill>
                  <a:srgbClr val="0000FF"/>
                </a:solidFill>
              </a:rPr>
              <a:t>双核模型（</a:t>
            </a:r>
            <a:r>
              <a:rPr lang="en-US" altLang="zh-CN" sz="2000" b="1" dirty="0" err="1">
                <a:solidFill>
                  <a:srgbClr val="0000FF"/>
                </a:solidFill>
              </a:rPr>
              <a:t>Dinuclear</a:t>
            </a:r>
            <a:r>
              <a:rPr lang="en-US" altLang="zh-CN" sz="2000" b="1" dirty="0">
                <a:solidFill>
                  <a:srgbClr val="0000FF"/>
                </a:solidFill>
              </a:rPr>
              <a:t> system</a:t>
            </a:r>
            <a:r>
              <a:rPr lang="zh-CN" altLang="en-US" sz="2000" b="1" dirty="0">
                <a:solidFill>
                  <a:srgbClr val="0000FF"/>
                </a:solidFill>
              </a:rPr>
              <a:t>）</a:t>
            </a:r>
          </a:p>
        </p:txBody>
      </p:sp>
      <p:pic>
        <p:nvPicPr>
          <p:cNvPr id="5" name="图片 4"/>
          <p:cNvPicPr>
            <a:picLocks noChangeAspect="1"/>
          </p:cNvPicPr>
          <p:nvPr/>
        </p:nvPicPr>
        <p:blipFill>
          <a:blip r:embed="rId4"/>
          <a:stretch>
            <a:fillRect/>
          </a:stretch>
        </p:blipFill>
        <p:spPr>
          <a:xfrm>
            <a:off x="5446267" y="3189236"/>
            <a:ext cx="3338175" cy="568353"/>
          </a:xfrm>
          <a:prstGeom prst="rect">
            <a:avLst/>
          </a:prstGeom>
          <a:ln>
            <a:solidFill>
              <a:srgbClr val="0000FF"/>
            </a:solidFill>
          </a:ln>
        </p:spPr>
      </p:pic>
      <p:graphicFrame>
        <p:nvGraphicFramePr>
          <p:cNvPr id="6" name="对象 5"/>
          <p:cNvGraphicFramePr>
            <a:graphicFrameLocks noChangeAspect="1"/>
          </p:cNvGraphicFramePr>
          <p:nvPr>
            <p:extLst>
              <p:ext uri="{D42A27DB-BD31-4B8C-83A1-F6EECF244321}">
                <p14:modId xmlns:p14="http://schemas.microsoft.com/office/powerpoint/2010/main" val="443716705"/>
              </p:ext>
            </p:extLst>
          </p:nvPr>
        </p:nvGraphicFramePr>
        <p:xfrm>
          <a:off x="4211960" y="2060848"/>
          <a:ext cx="4855182" cy="546208"/>
        </p:xfrm>
        <a:graphic>
          <a:graphicData uri="http://schemas.openxmlformats.org/presentationml/2006/ole">
            <mc:AlternateContent xmlns:mc="http://schemas.openxmlformats.org/markup-compatibility/2006">
              <mc:Choice xmlns:v="urn:schemas-microsoft-com:vml" Requires="v">
                <p:oleObj spid="_x0000_s14584" r:id="rId5" imgW="3048000" imgH="342900" progId="Equation.3">
                  <p:embed/>
                </p:oleObj>
              </mc:Choice>
              <mc:Fallback>
                <p:oleObj r:id="rId5" imgW="3048000" imgH="342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11960" y="2060848"/>
                        <a:ext cx="4855182" cy="546208"/>
                      </a:xfrm>
                      <a:prstGeom prst="rect">
                        <a:avLst/>
                      </a:prstGeom>
                      <a:noFill/>
                      <a:ln>
                        <a:solidFill>
                          <a:srgbClr val="0000FF"/>
                        </a:solidFill>
                      </a:ln>
                    </p:spPr>
                  </p:pic>
                </p:oleObj>
              </mc:Fallback>
            </mc:AlternateContent>
          </a:graphicData>
        </a:graphic>
      </p:graphicFrame>
      <p:sp>
        <p:nvSpPr>
          <p:cNvPr id="7" name="矩形 6"/>
          <p:cNvSpPr/>
          <p:nvPr/>
        </p:nvSpPr>
        <p:spPr>
          <a:xfrm>
            <a:off x="6325715" y="1495931"/>
            <a:ext cx="1579278" cy="369332"/>
          </a:xfrm>
          <a:prstGeom prst="rect">
            <a:avLst/>
          </a:prstGeom>
        </p:spPr>
        <p:txBody>
          <a:bodyPr wrap="none">
            <a:spAutoFit/>
          </a:bodyPr>
          <a:lstStyle/>
          <a:p>
            <a:r>
              <a:rPr lang="zh-CN" altLang="en-US" b="1" kern="100" dirty="0">
                <a:solidFill>
                  <a:srgbClr val="0000FF"/>
                </a:solidFill>
                <a:latin typeface="Times New Roman" panose="02020603050405020304" pitchFamily="18" charset="0"/>
                <a:cs typeface="Times New Roman" panose="02020603050405020304" pitchFamily="18" charset="0"/>
              </a:rPr>
              <a:t>蒸发剩余截面</a:t>
            </a:r>
            <a:endParaRPr lang="zh-CN" altLang="en-US" b="1" dirty="0">
              <a:solidFill>
                <a:srgbClr val="0000FF"/>
              </a:solidFill>
            </a:endParaRPr>
          </a:p>
        </p:txBody>
      </p:sp>
      <p:sp>
        <p:nvSpPr>
          <p:cNvPr id="8" name="矩形 7"/>
          <p:cNvSpPr/>
          <p:nvPr/>
        </p:nvSpPr>
        <p:spPr>
          <a:xfrm>
            <a:off x="6561357" y="2731029"/>
            <a:ext cx="1107996" cy="369332"/>
          </a:xfrm>
          <a:prstGeom prst="rect">
            <a:avLst/>
          </a:prstGeom>
        </p:spPr>
        <p:txBody>
          <a:bodyPr wrap="none">
            <a:spAutoFit/>
          </a:bodyPr>
          <a:lstStyle/>
          <a:p>
            <a:r>
              <a:rPr lang="zh-CN" altLang="en-US" b="1" dirty="0">
                <a:solidFill>
                  <a:srgbClr val="0000FF"/>
                </a:solidFill>
              </a:rPr>
              <a:t>俘获截面</a:t>
            </a:r>
          </a:p>
        </p:txBody>
      </p:sp>
      <p:sp>
        <p:nvSpPr>
          <p:cNvPr id="9" name="矩形 8"/>
          <p:cNvSpPr/>
          <p:nvPr/>
        </p:nvSpPr>
        <p:spPr>
          <a:xfrm>
            <a:off x="6560104" y="3861048"/>
            <a:ext cx="1217000" cy="400110"/>
          </a:xfrm>
          <a:prstGeom prst="rect">
            <a:avLst/>
          </a:prstGeom>
        </p:spPr>
        <p:txBody>
          <a:bodyPr wrap="none">
            <a:spAutoFit/>
          </a:bodyPr>
          <a:lstStyle/>
          <a:p>
            <a:r>
              <a:rPr lang="zh-CN" altLang="en-US" sz="2000" b="1" dirty="0">
                <a:solidFill>
                  <a:srgbClr val="0000FF"/>
                </a:solidFill>
              </a:rPr>
              <a:t>熔合几率</a:t>
            </a:r>
          </a:p>
        </p:txBody>
      </p:sp>
      <p:pic>
        <p:nvPicPr>
          <p:cNvPr id="10" name="图片 9"/>
          <p:cNvPicPr>
            <a:picLocks noChangeAspect="1"/>
          </p:cNvPicPr>
          <p:nvPr/>
        </p:nvPicPr>
        <p:blipFill>
          <a:blip r:embed="rId7"/>
          <a:stretch>
            <a:fillRect/>
          </a:stretch>
        </p:blipFill>
        <p:spPr>
          <a:xfrm>
            <a:off x="5595204" y="4261158"/>
            <a:ext cx="3168352" cy="489989"/>
          </a:xfrm>
          <a:prstGeom prst="rect">
            <a:avLst/>
          </a:prstGeom>
          <a:ln>
            <a:solidFill>
              <a:srgbClr val="0000FF"/>
            </a:solidFill>
          </a:ln>
        </p:spPr>
      </p:pic>
      <p:sp>
        <p:nvSpPr>
          <p:cNvPr id="11" name="矩形 10"/>
          <p:cNvSpPr/>
          <p:nvPr/>
        </p:nvSpPr>
        <p:spPr>
          <a:xfrm>
            <a:off x="6570880" y="5013176"/>
            <a:ext cx="1217000" cy="400110"/>
          </a:xfrm>
          <a:prstGeom prst="rect">
            <a:avLst/>
          </a:prstGeom>
        </p:spPr>
        <p:txBody>
          <a:bodyPr wrap="none">
            <a:spAutoFit/>
          </a:bodyPr>
          <a:lstStyle/>
          <a:p>
            <a:r>
              <a:rPr lang="zh-CN" altLang="zh-CN" sz="2000" b="1" kern="100" dirty="0">
                <a:solidFill>
                  <a:srgbClr val="0000FF"/>
                </a:solidFill>
                <a:latin typeface="Times New Roman" panose="02020603050405020304" pitchFamily="18" charset="0"/>
                <a:cs typeface="Times New Roman" panose="02020603050405020304" pitchFamily="18" charset="0"/>
              </a:rPr>
              <a:t>存活几率</a:t>
            </a:r>
            <a:endParaRPr lang="zh-CN" altLang="en-US" sz="2000" dirty="0">
              <a:solidFill>
                <a:srgbClr val="0000FF"/>
              </a:solidFill>
            </a:endParaRPr>
          </a:p>
        </p:txBody>
      </p:sp>
      <p:graphicFrame>
        <p:nvGraphicFramePr>
          <p:cNvPr id="12" name="对象 11"/>
          <p:cNvGraphicFramePr>
            <a:graphicFrameLocks noChangeAspect="1"/>
          </p:cNvGraphicFramePr>
          <p:nvPr>
            <p:extLst>
              <p:ext uri="{D42A27DB-BD31-4B8C-83A1-F6EECF244321}">
                <p14:modId xmlns:p14="http://schemas.microsoft.com/office/powerpoint/2010/main" val="334392450"/>
              </p:ext>
            </p:extLst>
          </p:nvPr>
        </p:nvGraphicFramePr>
        <p:xfrm>
          <a:off x="4355720" y="5557655"/>
          <a:ext cx="4567662" cy="648072"/>
        </p:xfrm>
        <a:graphic>
          <a:graphicData uri="http://schemas.openxmlformats.org/presentationml/2006/ole">
            <mc:AlternateContent xmlns:mc="http://schemas.openxmlformats.org/markup-compatibility/2006">
              <mc:Choice xmlns:v="urn:schemas-microsoft-com:vml" Requires="v">
                <p:oleObj spid="_x0000_s14585" r:id="rId8" imgW="3492500" imgH="495300" progId="Equation.3">
                  <p:embed/>
                </p:oleObj>
              </mc:Choice>
              <mc:Fallback>
                <p:oleObj r:id="rId8" imgW="3492500" imgH="4953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55720" y="5557655"/>
                        <a:ext cx="4567662" cy="648072"/>
                      </a:xfrm>
                      <a:prstGeom prst="rect">
                        <a:avLst/>
                      </a:prstGeom>
                      <a:noFill/>
                      <a:ln>
                        <a:solidFill>
                          <a:srgbClr val="0000FF"/>
                        </a:solidFill>
                      </a:ln>
                    </p:spPr>
                  </p:pic>
                </p:oleObj>
              </mc:Fallback>
            </mc:AlternateContent>
          </a:graphicData>
        </a:graphic>
      </p:graphicFrame>
      <p:sp>
        <p:nvSpPr>
          <p:cNvPr id="3" name="矩形 2">
            <a:extLst>
              <a:ext uri="{FF2B5EF4-FFF2-40B4-BE49-F238E27FC236}">
                <a16:creationId xmlns:a16="http://schemas.microsoft.com/office/drawing/2014/main" id="{C631DE17-68D6-47B9-8E28-4072FC189C4A}"/>
              </a:ext>
            </a:extLst>
          </p:cNvPr>
          <p:cNvSpPr/>
          <p:nvPr/>
        </p:nvSpPr>
        <p:spPr>
          <a:xfrm>
            <a:off x="161764" y="85553"/>
            <a:ext cx="6552728" cy="461665"/>
          </a:xfrm>
          <a:prstGeom prst="rect">
            <a:avLst/>
          </a:prstGeom>
        </p:spPr>
        <p:txBody>
          <a:bodyPr wrap="square">
            <a:spAutoFit/>
          </a:bodyPr>
          <a:lstStyle/>
          <a:p>
            <a:r>
              <a:rPr lang="zh-CN" altLang="en-US" sz="2400" b="1" cap="all" dirty="0">
                <a:solidFill>
                  <a:srgbClr val="0000FF"/>
                </a:solidFill>
                <a:cs typeface="+mj-cs"/>
              </a:rPr>
              <a:t>四</a:t>
            </a:r>
            <a:r>
              <a:rPr lang="en-US" altLang="zh-CN" sz="2400" b="1" cap="all" dirty="0">
                <a:solidFill>
                  <a:srgbClr val="0000FF"/>
                </a:solidFill>
                <a:cs typeface="+mj-cs"/>
              </a:rPr>
              <a:t>. </a:t>
            </a:r>
            <a:r>
              <a:rPr lang="zh-CN" altLang="en-US" sz="2400" b="1" cap="all" dirty="0">
                <a:solidFill>
                  <a:srgbClr val="0000FF"/>
                </a:solidFill>
                <a:cs typeface="+mj-cs"/>
              </a:rPr>
              <a:t>核反应角度对超重核稳定岛的探索</a:t>
            </a:r>
            <a:endParaRPr lang="zh-CN" altLang="en-US" sz="2400" dirty="0">
              <a:solidFill>
                <a:srgbClr val="0000FF"/>
              </a:solidFill>
            </a:endParaRPr>
          </a:p>
        </p:txBody>
      </p:sp>
      <p:sp>
        <p:nvSpPr>
          <p:cNvPr id="14" name="矩形 13">
            <a:extLst>
              <a:ext uri="{FF2B5EF4-FFF2-40B4-BE49-F238E27FC236}">
                <a16:creationId xmlns:a16="http://schemas.microsoft.com/office/drawing/2014/main" id="{685E8367-8D3F-4F25-B5A7-8903DD0D2BA8}"/>
              </a:ext>
            </a:extLst>
          </p:cNvPr>
          <p:cNvSpPr>
            <a:spLocks noChangeArrowheads="1"/>
          </p:cNvSpPr>
          <p:nvPr/>
        </p:nvSpPr>
        <p:spPr bwMode="auto">
          <a:xfrm>
            <a:off x="0" y="6669360"/>
            <a:ext cx="9144000" cy="180444"/>
          </a:xfrm>
          <a:prstGeom prst="rect">
            <a:avLst/>
          </a:prstGeom>
          <a:solidFill>
            <a:srgbClr val="006AAC"/>
          </a:solidFill>
          <a:ln w="25400">
            <a:solidFill>
              <a:srgbClr val="006AAC"/>
            </a:solidFill>
            <a:miter lim="800000"/>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685800">
              <a:spcBef>
                <a:spcPct val="0"/>
              </a:spcBef>
              <a:buNone/>
              <a:defRPr/>
            </a:pPr>
            <a:r>
              <a:rPr lang="en-US" altLang="zh-CN" sz="1650" dirty="0">
                <a:solidFill>
                  <a:srgbClr val="FFFFFF"/>
                </a:solidFill>
                <a:ea typeface="黑体" panose="02010609060101010101" pitchFamily="49" charset="-122"/>
              </a:rPr>
              <a:t>School of Physics,  Xi’an </a:t>
            </a:r>
            <a:r>
              <a:rPr lang="en-US" altLang="zh-CN" sz="1650" dirty="0" err="1">
                <a:solidFill>
                  <a:srgbClr val="FFFFFF"/>
                </a:solidFill>
                <a:ea typeface="黑体" panose="02010609060101010101" pitchFamily="49" charset="-122"/>
              </a:rPr>
              <a:t>Jiaotong</a:t>
            </a:r>
            <a:r>
              <a:rPr lang="en-US" altLang="zh-CN" sz="1650" dirty="0">
                <a:solidFill>
                  <a:srgbClr val="FFFFFF"/>
                </a:solidFill>
                <a:ea typeface="黑体" panose="02010609060101010101" pitchFamily="49" charset="-122"/>
              </a:rPr>
              <a:t> University</a:t>
            </a:r>
            <a:endParaRPr lang="zh-CN" altLang="zh-CN" sz="1650" dirty="0">
              <a:solidFill>
                <a:srgbClr val="FFFFFF"/>
              </a:solidFill>
              <a:ea typeface="黑体" panose="02010609060101010101" pitchFamily="49" charset="-122"/>
            </a:endParaRPr>
          </a:p>
        </p:txBody>
      </p:sp>
      <p:grpSp>
        <p:nvGrpSpPr>
          <p:cNvPr id="15" name="组合 14">
            <a:extLst>
              <a:ext uri="{FF2B5EF4-FFF2-40B4-BE49-F238E27FC236}">
                <a16:creationId xmlns:a16="http://schemas.microsoft.com/office/drawing/2014/main" id="{0CBB7420-954C-45E7-8CE4-BCD0D02128BF}"/>
              </a:ext>
            </a:extLst>
          </p:cNvPr>
          <p:cNvGrpSpPr/>
          <p:nvPr/>
        </p:nvGrpSpPr>
        <p:grpSpPr>
          <a:xfrm>
            <a:off x="0" y="44624"/>
            <a:ext cx="9107585" cy="627942"/>
            <a:chOff x="0" y="44624"/>
            <a:chExt cx="9107585" cy="627942"/>
          </a:xfrm>
        </p:grpSpPr>
        <p:pic>
          <p:nvPicPr>
            <p:cNvPr id="16" name="图片 15">
              <a:extLst>
                <a:ext uri="{FF2B5EF4-FFF2-40B4-BE49-F238E27FC236}">
                  <a16:creationId xmlns:a16="http://schemas.microsoft.com/office/drawing/2014/main" id="{D11D7524-372E-4416-A31D-B2D58DA5BA16}"/>
                </a:ext>
              </a:extLst>
            </p:cNvPr>
            <p:cNvPicPr>
              <a:picLocks noChangeAspect="1"/>
            </p:cNvPicPr>
            <p:nvPr/>
          </p:nvPicPr>
          <p:blipFill>
            <a:blip r:embed="rId10"/>
            <a:stretch>
              <a:fillRect/>
            </a:stretch>
          </p:blipFill>
          <p:spPr>
            <a:xfrm>
              <a:off x="6876256" y="44624"/>
              <a:ext cx="2231329" cy="627942"/>
            </a:xfrm>
            <a:prstGeom prst="rect">
              <a:avLst/>
            </a:prstGeom>
          </p:spPr>
        </p:pic>
        <p:cxnSp>
          <p:nvCxnSpPr>
            <p:cNvPr id="17" name="直接连接符 5">
              <a:extLst>
                <a:ext uri="{FF2B5EF4-FFF2-40B4-BE49-F238E27FC236}">
                  <a16:creationId xmlns:a16="http://schemas.microsoft.com/office/drawing/2014/main" id="{4DC892B1-BE32-4A41-8F57-700F4FF4EDA9}"/>
                </a:ext>
              </a:extLst>
            </p:cNvPr>
            <p:cNvCxnSpPr>
              <a:cxnSpLocks noChangeShapeType="1"/>
            </p:cNvCxnSpPr>
            <p:nvPr/>
          </p:nvCxnSpPr>
          <p:spPr bwMode="auto">
            <a:xfrm>
              <a:off x="0" y="625086"/>
              <a:ext cx="7002452" cy="0"/>
            </a:xfrm>
            <a:prstGeom prst="line">
              <a:avLst/>
            </a:prstGeom>
            <a:noFill/>
            <a:ln w="19050" cap="flat" cmpd="sng" algn="ctr">
              <a:solidFill>
                <a:srgbClr val="0070C0"/>
              </a:solidFill>
              <a:prstDash val="solid"/>
              <a:miter lim="800000"/>
              <a:headEnd/>
              <a:tailEnd/>
            </a:ln>
            <a:effectLst/>
          </p:spPr>
        </p:cxnSp>
      </p:grpSp>
    </p:spTree>
    <p:extLst>
      <p:ext uri="{BB962C8B-B14F-4D97-AF65-F5344CB8AC3E}">
        <p14:creationId xmlns:p14="http://schemas.microsoft.com/office/powerpoint/2010/main" val="1196050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2FD2B10-23E0-4E68-B8BA-4939C526B90F}"/>
              </a:ext>
            </a:extLst>
          </p:cNvPr>
          <p:cNvSpPr>
            <a:spLocks noChangeArrowheads="1"/>
          </p:cNvSpPr>
          <p:nvPr/>
        </p:nvSpPr>
        <p:spPr bwMode="auto">
          <a:xfrm>
            <a:off x="0" y="6669360"/>
            <a:ext cx="9144000" cy="180444"/>
          </a:xfrm>
          <a:prstGeom prst="rect">
            <a:avLst/>
          </a:prstGeom>
          <a:solidFill>
            <a:srgbClr val="006AAC"/>
          </a:solidFill>
          <a:ln w="25400">
            <a:solidFill>
              <a:srgbClr val="006AAC"/>
            </a:solidFill>
            <a:miter lim="800000"/>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685800">
              <a:spcBef>
                <a:spcPct val="0"/>
              </a:spcBef>
              <a:buNone/>
              <a:defRPr/>
            </a:pPr>
            <a:r>
              <a:rPr lang="en-US" altLang="zh-CN" sz="1650" dirty="0">
                <a:solidFill>
                  <a:srgbClr val="FFFFFF"/>
                </a:solidFill>
                <a:ea typeface="黑体" panose="02010609060101010101" pitchFamily="49" charset="-122"/>
              </a:rPr>
              <a:t>School of Physics,  Xi’an </a:t>
            </a:r>
            <a:r>
              <a:rPr lang="en-US" altLang="zh-CN" sz="1650" dirty="0" err="1">
                <a:solidFill>
                  <a:srgbClr val="FFFFFF"/>
                </a:solidFill>
                <a:ea typeface="黑体" panose="02010609060101010101" pitchFamily="49" charset="-122"/>
              </a:rPr>
              <a:t>Jiaotong</a:t>
            </a:r>
            <a:r>
              <a:rPr lang="en-US" altLang="zh-CN" sz="1650" dirty="0">
                <a:solidFill>
                  <a:srgbClr val="FFFFFF"/>
                </a:solidFill>
                <a:ea typeface="黑体" panose="02010609060101010101" pitchFamily="49" charset="-122"/>
              </a:rPr>
              <a:t> University</a:t>
            </a:r>
            <a:endParaRPr lang="zh-CN" altLang="zh-CN" sz="1650" dirty="0">
              <a:solidFill>
                <a:srgbClr val="FFFFFF"/>
              </a:solidFill>
              <a:ea typeface="黑体" panose="02010609060101010101" pitchFamily="49" charset="-122"/>
            </a:endParaRPr>
          </a:p>
        </p:txBody>
      </p:sp>
      <p:grpSp>
        <p:nvGrpSpPr>
          <p:cNvPr id="6" name="组合 5">
            <a:extLst>
              <a:ext uri="{FF2B5EF4-FFF2-40B4-BE49-F238E27FC236}">
                <a16:creationId xmlns:a16="http://schemas.microsoft.com/office/drawing/2014/main" id="{E81CE715-4074-4366-851B-8F378930AE25}"/>
              </a:ext>
            </a:extLst>
          </p:cNvPr>
          <p:cNvGrpSpPr/>
          <p:nvPr/>
        </p:nvGrpSpPr>
        <p:grpSpPr>
          <a:xfrm>
            <a:off x="0" y="44624"/>
            <a:ext cx="9107585" cy="627942"/>
            <a:chOff x="0" y="44624"/>
            <a:chExt cx="9107585" cy="627942"/>
          </a:xfrm>
        </p:grpSpPr>
        <p:pic>
          <p:nvPicPr>
            <p:cNvPr id="7" name="图片 6">
              <a:extLst>
                <a:ext uri="{FF2B5EF4-FFF2-40B4-BE49-F238E27FC236}">
                  <a16:creationId xmlns:a16="http://schemas.microsoft.com/office/drawing/2014/main" id="{4FB17096-6B19-4A5C-9096-464D35C15F6D}"/>
                </a:ext>
              </a:extLst>
            </p:cNvPr>
            <p:cNvPicPr>
              <a:picLocks noChangeAspect="1"/>
            </p:cNvPicPr>
            <p:nvPr/>
          </p:nvPicPr>
          <p:blipFill>
            <a:blip r:embed="rId2"/>
            <a:stretch>
              <a:fillRect/>
            </a:stretch>
          </p:blipFill>
          <p:spPr>
            <a:xfrm>
              <a:off x="6876256" y="44624"/>
              <a:ext cx="2231329" cy="627942"/>
            </a:xfrm>
            <a:prstGeom prst="rect">
              <a:avLst/>
            </a:prstGeom>
          </p:spPr>
        </p:pic>
        <p:cxnSp>
          <p:nvCxnSpPr>
            <p:cNvPr id="8" name="直接连接符 5">
              <a:extLst>
                <a:ext uri="{FF2B5EF4-FFF2-40B4-BE49-F238E27FC236}">
                  <a16:creationId xmlns:a16="http://schemas.microsoft.com/office/drawing/2014/main" id="{4EA58192-2652-40DA-988D-859251A2D71A}"/>
                </a:ext>
              </a:extLst>
            </p:cNvPr>
            <p:cNvCxnSpPr>
              <a:cxnSpLocks noChangeShapeType="1"/>
            </p:cNvCxnSpPr>
            <p:nvPr/>
          </p:nvCxnSpPr>
          <p:spPr bwMode="auto">
            <a:xfrm>
              <a:off x="0" y="625086"/>
              <a:ext cx="7002452" cy="0"/>
            </a:xfrm>
            <a:prstGeom prst="line">
              <a:avLst/>
            </a:prstGeom>
            <a:noFill/>
            <a:ln w="19050" cap="flat" cmpd="sng" algn="ctr">
              <a:solidFill>
                <a:srgbClr val="0070C0"/>
              </a:solidFill>
              <a:prstDash val="solid"/>
              <a:miter lim="800000"/>
              <a:headEnd/>
              <a:tailEnd/>
            </a:ln>
            <a:effectLst/>
          </p:spPr>
        </p:cxnSp>
      </p:grpSp>
      <p:sp>
        <p:nvSpPr>
          <p:cNvPr id="9" name="矩形 8">
            <a:extLst>
              <a:ext uri="{FF2B5EF4-FFF2-40B4-BE49-F238E27FC236}">
                <a16:creationId xmlns:a16="http://schemas.microsoft.com/office/drawing/2014/main" id="{20CBD082-E12D-4B3F-A5B7-614E64D5210C}"/>
              </a:ext>
            </a:extLst>
          </p:cNvPr>
          <p:cNvSpPr/>
          <p:nvPr/>
        </p:nvSpPr>
        <p:spPr>
          <a:xfrm>
            <a:off x="224862" y="104023"/>
            <a:ext cx="6552728" cy="461665"/>
          </a:xfrm>
          <a:prstGeom prst="rect">
            <a:avLst/>
          </a:prstGeom>
        </p:spPr>
        <p:txBody>
          <a:bodyPr wrap="square">
            <a:spAutoFit/>
          </a:bodyPr>
          <a:lstStyle/>
          <a:p>
            <a:r>
              <a:rPr lang="zh-CN" altLang="en-US" sz="2400" b="1" cap="all" dirty="0">
                <a:solidFill>
                  <a:srgbClr val="0000FF"/>
                </a:solidFill>
                <a:cs typeface="+mj-cs"/>
              </a:rPr>
              <a:t>四</a:t>
            </a:r>
            <a:r>
              <a:rPr lang="en-US" altLang="zh-CN" sz="2400" b="1" cap="all" dirty="0">
                <a:solidFill>
                  <a:srgbClr val="0000FF"/>
                </a:solidFill>
                <a:cs typeface="+mj-cs"/>
              </a:rPr>
              <a:t>. </a:t>
            </a:r>
            <a:r>
              <a:rPr lang="zh-CN" altLang="en-US" sz="2400" b="1" cap="all" dirty="0">
                <a:solidFill>
                  <a:srgbClr val="0000FF"/>
                </a:solidFill>
                <a:cs typeface="+mj-cs"/>
              </a:rPr>
              <a:t>核反应角度对超重核稳定岛的探索</a:t>
            </a:r>
            <a:endParaRPr lang="zh-CN" altLang="en-US" sz="2400" dirty="0">
              <a:solidFill>
                <a:srgbClr val="0000FF"/>
              </a:solidFill>
            </a:endParaRPr>
          </a:p>
        </p:txBody>
      </p:sp>
      <p:pic>
        <p:nvPicPr>
          <p:cNvPr id="4" name="图片 3">
            <a:extLst>
              <a:ext uri="{FF2B5EF4-FFF2-40B4-BE49-F238E27FC236}">
                <a16:creationId xmlns:a16="http://schemas.microsoft.com/office/drawing/2014/main" id="{937E1030-8D15-468D-BDD2-79CD8EA835E0}"/>
              </a:ext>
            </a:extLst>
          </p:cNvPr>
          <p:cNvPicPr>
            <a:picLocks noChangeAspect="1"/>
          </p:cNvPicPr>
          <p:nvPr/>
        </p:nvPicPr>
        <p:blipFill>
          <a:blip r:embed="rId3"/>
          <a:stretch>
            <a:fillRect/>
          </a:stretch>
        </p:blipFill>
        <p:spPr>
          <a:xfrm>
            <a:off x="224862" y="684485"/>
            <a:ext cx="3699066" cy="4669002"/>
          </a:xfrm>
          <a:prstGeom prst="rect">
            <a:avLst/>
          </a:prstGeom>
        </p:spPr>
      </p:pic>
      <p:pic>
        <p:nvPicPr>
          <p:cNvPr id="10" name="图片 9">
            <a:extLst>
              <a:ext uri="{FF2B5EF4-FFF2-40B4-BE49-F238E27FC236}">
                <a16:creationId xmlns:a16="http://schemas.microsoft.com/office/drawing/2014/main" id="{858FC833-FBB3-4EB9-B176-5B50D18303F8}"/>
              </a:ext>
            </a:extLst>
          </p:cNvPr>
          <p:cNvPicPr>
            <a:picLocks noChangeAspect="1"/>
          </p:cNvPicPr>
          <p:nvPr/>
        </p:nvPicPr>
        <p:blipFill>
          <a:blip r:embed="rId4"/>
          <a:stretch>
            <a:fillRect/>
          </a:stretch>
        </p:blipFill>
        <p:spPr>
          <a:xfrm>
            <a:off x="4885858" y="662572"/>
            <a:ext cx="2782485" cy="4744991"/>
          </a:xfrm>
          <a:prstGeom prst="rect">
            <a:avLst/>
          </a:prstGeom>
        </p:spPr>
      </p:pic>
      <p:sp>
        <p:nvSpPr>
          <p:cNvPr id="11" name="矩形 10">
            <a:extLst>
              <a:ext uri="{FF2B5EF4-FFF2-40B4-BE49-F238E27FC236}">
                <a16:creationId xmlns:a16="http://schemas.microsoft.com/office/drawing/2014/main" id="{20C0EFC1-3FC5-412B-9FB2-B2D2AF3635C8}"/>
              </a:ext>
            </a:extLst>
          </p:cNvPr>
          <p:cNvSpPr/>
          <p:nvPr/>
        </p:nvSpPr>
        <p:spPr>
          <a:xfrm>
            <a:off x="206164" y="5353487"/>
            <a:ext cx="4392488" cy="1384995"/>
          </a:xfrm>
          <a:prstGeom prst="rect">
            <a:avLst/>
          </a:prstGeom>
        </p:spPr>
        <p:txBody>
          <a:bodyPr wrap="square">
            <a:spAutoFit/>
          </a:bodyPr>
          <a:lstStyle/>
          <a:p>
            <a:pPr algn="dist"/>
            <a:r>
              <a:rPr lang="en-US" altLang="zh-CN" sz="1100" dirty="0">
                <a:solidFill>
                  <a:srgbClr val="000000"/>
                </a:solidFill>
                <a:latin typeface="Times-Roman"/>
              </a:rPr>
              <a:t>Maximal values of experimentally available ERCSs for 48Ca-induced reactions leading to SHN with </a:t>
            </a:r>
            <a:r>
              <a:rPr lang="en-US" altLang="zh-CN" sz="1100" i="1" dirty="0">
                <a:solidFill>
                  <a:srgbClr val="000000"/>
                </a:solidFill>
                <a:latin typeface="MTMI"/>
              </a:rPr>
              <a:t>Z </a:t>
            </a:r>
            <a:r>
              <a:rPr lang="en-US" altLang="zh-CN" sz="1100" dirty="0">
                <a:solidFill>
                  <a:srgbClr val="000000"/>
                </a:solidFill>
                <a:latin typeface="MTSY"/>
              </a:rPr>
              <a:t>= </a:t>
            </a:r>
            <a:r>
              <a:rPr lang="en-US" altLang="zh-CN" sz="1100" dirty="0">
                <a:solidFill>
                  <a:srgbClr val="000000"/>
                </a:solidFill>
                <a:latin typeface="Times-Roman"/>
              </a:rPr>
              <a:t>112–118, compared with the theoretical values. For each </a:t>
            </a:r>
            <a:r>
              <a:rPr lang="en-US" altLang="zh-CN" sz="1100" dirty="0" err="1">
                <a:solidFill>
                  <a:srgbClr val="000000"/>
                </a:solidFill>
                <a:latin typeface="Times-Roman"/>
              </a:rPr>
              <a:t>superheavy</a:t>
            </a:r>
            <a:r>
              <a:rPr lang="en-US" altLang="zh-CN" sz="1100" dirty="0">
                <a:solidFill>
                  <a:srgbClr val="000000"/>
                </a:solidFill>
                <a:latin typeface="Times-Roman"/>
              </a:rPr>
              <a:t> nucleus, the charge and mass numbers are given in (a), and they are the same in (b) and (c). The experimental values are shown by black solid squares with error bars and the theoretical</a:t>
            </a:r>
          </a:p>
          <a:p>
            <a:r>
              <a:rPr lang="en-US" altLang="zh-CN" sz="1100" dirty="0">
                <a:solidFill>
                  <a:srgbClr val="000000"/>
                </a:solidFill>
                <a:latin typeface="Times-Roman"/>
              </a:rPr>
              <a:t>ones by red open circles</a:t>
            </a:r>
            <a:r>
              <a:rPr lang="en-US" altLang="zh-CN" sz="1100" dirty="0"/>
              <a:t> </a:t>
            </a:r>
            <a:br>
              <a:rPr lang="en-US" altLang="zh-CN" dirty="0"/>
            </a:br>
            <a:endParaRPr lang="zh-CN" altLang="en-US" dirty="0"/>
          </a:p>
        </p:txBody>
      </p:sp>
      <p:sp>
        <p:nvSpPr>
          <p:cNvPr id="12" name="矩形 11">
            <a:extLst>
              <a:ext uri="{FF2B5EF4-FFF2-40B4-BE49-F238E27FC236}">
                <a16:creationId xmlns:a16="http://schemas.microsoft.com/office/drawing/2014/main" id="{815D88B3-B25B-4BE6-938A-A1B86A4DD036}"/>
              </a:ext>
            </a:extLst>
          </p:cNvPr>
          <p:cNvSpPr/>
          <p:nvPr/>
        </p:nvSpPr>
        <p:spPr>
          <a:xfrm>
            <a:off x="4804816" y="5410115"/>
            <a:ext cx="3869613" cy="1107996"/>
          </a:xfrm>
          <a:prstGeom prst="rect">
            <a:avLst/>
          </a:prstGeom>
        </p:spPr>
        <p:txBody>
          <a:bodyPr wrap="square">
            <a:spAutoFit/>
          </a:bodyPr>
          <a:lstStyle/>
          <a:p>
            <a:pPr algn="dist"/>
            <a:r>
              <a:rPr lang="en-US" altLang="zh-CN" sz="1200" dirty="0">
                <a:solidFill>
                  <a:srgbClr val="000000"/>
                </a:solidFill>
                <a:latin typeface="Times-Roman"/>
              </a:rPr>
              <a:t>Based on the nuclear tables KTUY2005, FRDM1995, and WS2010, for 48Ca + 243Am there are shown (a) capture cross sections, (b) fusion probabilities, and (c) survival probabilities as functions of the excitation energy.</a:t>
            </a:r>
            <a:r>
              <a:rPr lang="en-US" altLang="zh-CN" sz="1200" dirty="0"/>
              <a:t> </a:t>
            </a:r>
            <a:br>
              <a:rPr lang="en-US" altLang="zh-CN" dirty="0"/>
            </a:br>
            <a:endParaRPr lang="zh-CN" altLang="en-US" dirty="0"/>
          </a:p>
        </p:txBody>
      </p:sp>
      <p:sp>
        <p:nvSpPr>
          <p:cNvPr id="13" name="矩形 12">
            <a:extLst>
              <a:ext uri="{FF2B5EF4-FFF2-40B4-BE49-F238E27FC236}">
                <a16:creationId xmlns:a16="http://schemas.microsoft.com/office/drawing/2014/main" id="{91968666-FB19-4595-92A8-595D2C8A9684}"/>
              </a:ext>
            </a:extLst>
          </p:cNvPr>
          <p:cNvSpPr/>
          <p:nvPr/>
        </p:nvSpPr>
        <p:spPr>
          <a:xfrm>
            <a:off x="2627784" y="6331649"/>
            <a:ext cx="4572000" cy="461665"/>
          </a:xfrm>
          <a:prstGeom prst="rect">
            <a:avLst/>
          </a:prstGeom>
        </p:spPr>
        <p:txBody>
          <a:bodyPr>
            <a:spAutoFit/>
          </a:bodyPr>
          <a:lstStyle/>
          <a:p>
            <a:r>
              <a:rPr lang="en-US" altLang="zh-CN" sz="1200" dirty="0">
                <a:solidFill>
                  <a:srgbClr val="000000"/>
                </a:solidFill>
                <a:latin typeface="Times-Roman"/>
              </a:rPr>
              <a:t>X.J. Bao, Y. Gao, J.Q. Li, H.F. Zhang, Phys. Rev. C </a:t>
            </a:r>
            <a:r>
              <a:rPr lang="en-US" altLang="zh-CN" sz="1200" b="1" dirty="0">
                <a:solidFill>
                  <a:srgbClr val="000000"/>
                </a:solidFill>
                <a:latin typeface="Times-Bold"/>
              </a:rPr>
              <a:t>92</a:t>
            </a:r>
            <a:r>
              <a:rPr lang="en-US" altLang="zh-CN" sz="1200" dirty="0">
                <a:solidFill>
                  <a:srgbClr val="000000"/>
                </a:solidFill>
                <a:latin typeface="Times-Roman"/>
              </a:rPr>
              <a:t>, 014601 (2015)</a:t>
            </a:r>
            <a:r>
              <a:rPr lang="en-US" altLang="zh-CN" sz="1200" dirty="0"/>
              <a:t> </a:t>
            </a:r>
            <a:br>
              <a:rPr lang="en-US" altLang="zh-CN" sz="1200" dirty="0"/>
            </a:br>
            <a:endParaRPr lang="zh-CN" altLang="en-US" sz="1200" dirty="0"/>
          </a:p>
        </p:txBody>
      </p:sp>
    </p:spTree>
    <p:extLst>
      <p:ext uri="{BB962C8B-B14F-4D97-AF65-F5344CB8AC3E}">
        <p14:creationId xmlns:p14="http://schemas.microsoft.com/office/powerpoint/2010/main" val="1520930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69212BE-E7A0-4F07-A913-B3BA514C3581}"/>
              </a:ext>
            </a:extLst>
          </p:cNvPr>
          <p:cNvSpPr>
            <a:spLocks noChangeArrowheads="1"/>
          </p:cNvSpPr>
          <p:nvPr/>
        </p:nvSpPr>
        <p:spPr bwMode="auto">
          <a:xfrm>
            <a:off x="0" y="6669360"/>
            <a:ext cx="9144000" cy="180444"/>
          </a:xfrm>
          <a:prstGeom prst="rect">
            <a:avLst/>
          </a:prstGeom>
          <a:solidFill>
            <a:srgbClr val="006AAC"/>
          </a:solidFill>
          <a:ln w="25400">
            <a:solidFill>
              <a:srgbClr val="006AAC"/>
            </a:solidFill>
            <a:miter lim="800000"/>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685800">
              <a:spcBef>
                <a:spcPct val="0"/>
              </a:spcBef>
              <a:buNone/>
              <a:defRPr/>
            </a:pPr>
            <a:r>
              <a:rPr lang="en-US" altLang="zh-CN" sz="1650" dirty="0">
                <a:solidFill>
                  <a:srgbClr val="FFFFFF"/>
                </a:solidFill>
                <a:ea typeface="黑体" panose="02010609060101010101" pitchFamily="49" charset="-122"/>
              </a:rPr>
              <a:t>School of Physics,  Xi’an </a:t>
            </a:r>
            <a:r>
              <a:rPr lang="en-US" altLang="zh-CN" sz="1650" dirty="0" err="1">
                <a:solidFill>
                  <a:srgbClr val="FFFFFF"/>
                </a:solidFill>
                <a:ea typeface="黑体" panose="02010609060101010101" pitchFamily="49" charset="-122"/>
              </a:rPr>
              <a:t>Jiaotong</a:t>
            </a:r>
            <a:r>
              <a:rPr lang="en-US" altLang="zh-CN" sz="1650" dirty="0">
                <a:solidFill>
                  <a:srgbClr val="FFFFFF"/>
                </a:solidFill>
                <a:ea typeface="黑体" panose="02010609060101010101" pitchFamily="49" charset="-122"/>
              </a:rPr>
              <a:t> University</a:t>
            </a:r>
            <a:endParaRPr lang="zh-CN" altLang="zh-CN" sz="1650" dirty="0">
              <a:solidFill>
                <a:srgbClr val="FFFFFF"/>
              </a:solidFill>
              <a:ea typeface="黑体" panose="02010609060101010101" pitchFamily="49" charset="-122"/>
            </a:endParaRPr>
          </a:p>
        </p:txBody>
      </p:sp>
      <p:grpSp>
        <p:nvGrpSpPr>
          <p:cNvPr id="6" name="组合 5">
            <a:extLst>
              <a:ext uri="{FF2B5EF4-FFF2-40B4-BE49-F238E27FC236}">
                <a16:creationId xmlns:a16="http://schemas.microsoft.com/office/drawing/2014/main" id="{ECC28113-AA00-42EE-A75E-774BCC8CD3A3}"/>
              </a:ext>
            </a:extLst>
          </p:cNvPr>
          <p:cNvGrpSpPr/>
          <p:nvPr/>
        </p:nvGrpSpPr>
        <p:grpSpPr>
          <a:xfrm>
            <a:off x="0" y="44624"/>
            <a:ext cx="9107585" cy="627942"/>
            <a:chOff x="0" y="44624"/>
            <a:chExt cx="9107585" cy="627942"/>
          </a:xfrm>
        </p:grpSpPr>
        <p:pic>
          <p:nvPicPr>
            <p:cNvPr id="7" name="图片 6">
              <a:extLst>
                <a:ext uri="{FF2B5EF4-FFF2-40B4-BE49-F238E27FC236}">
                  <a16:creationId xmlns:a16="http://schemas.microsoft.com/office/drawing/2014/main" id="{4366C356-9F8E-4E6E-9F9D-40907D9EFFB8}"/>
                </a:ext>
              </a:extLst>
            </p:cNvPr>
            <p:cNvPicPr>
              <a:picLocks noChangeAspect="1"/>
            </p:cNvPicPr>
            <p:nvPr/>
          </p:nvPicPr>
          <p:blipFill>
            <a:blip r:embed="rId2"/>
            <a:stretch>
              <a:fillRect/>
            </a:stretch>
          </p:blipFill>
          <p:spPr>
            <a:xfrm>
              <a:off x="6876256" y="44624"/>
              <a:ext cx="2231329" cy="627942"/>
            </a:xfrm>
            <a:prstGeom prst="rect">
              <a:avLst/>
            </a:prstGeom>
          </p:spPr>
        </p:pic>
        <p:cxnSp>
          <p:nvCxnSpPr>
            <p:cNvPr id="8" name="直接连接符 5">
              <a:extLst>
                <a:ext uri="{FF2B5EF4-FFF2-40B4-BE49-F238E27FC236}">
                  <a16:creationId xmlns:a16="http://schemas.microsoft.com/office/drawing/2014/main" id="{9CD47937-9EF3-4D45-8DF7-74E6AE122F29}"/>
                </a:ext>
              </a:extLst>
            </p:cNvPr>
            <p:cNvCxnSpPr>
              <a:cxnSpLocks noChangeShapeType="1"/>
            </p:cNvCxnSpPr>
            <p:nvPr/>
          </p:nvCxnSpPr>
          <p:spPr bwMode="auto">
            <a:xfrm>
              <a:off x="0" y="625086"/>
              <a:ext cx="7002452" cy="0"/>
            </a:xfrm>
            <a:prstGeom prst="line">
              <a:avLst/>
            </a:prstGeom>
            <a:noFill/>
            <a:ln w="19050" cap="flat" cmpd="sng" algn="ctr">
              <a:solidFill>
                <a:srgbClr val="0070C0"/>
              </a:solidFill>
              <a:prstDash val="solid"/>
              <a:miter lim="800000"/>
              <a:headEnd/>
              <a:tailEnd/>
            </a:ln>
            <a:effectLst/>
          </p:spPr>
        </p:cxnSp>
      </p:grpSp>
      <p:sp>
        <p:nvSpPr>
          <p:cNvPr id="9" name="矩形 8">
            <a:extLst>
              <a:ext uri="{FF2B5EF4-FFF2-40B4-BE49-F238E27FC236}">
                <a16:creationId xmlns:a16="http://schemas.microsoft.com/office/drawing/2014/main" id="{2C65A84C-D88A-478F-BE00-BE6126330C41}"/>
              </a:ext>
            </a:extLst>
          </p:cNvPr>
          <p:cNvSpPr/>
          <p:nvPr/>
        </p:nvSpPr>
        <p:spPr>
          <a:xfrm>
            <a:off x="161764" y="85553"/>
            <a:ext cx="6552728" cy="461665"/>
          </a:xfrm>
          <a:prstGeom prst="rect">
            <a:avLst/>
          </a:prstGeom>
        </p:spPr>
        <p:txBody>
          <a:bodyPr wrap="square">
            <a:spAutoFit/>
          </a:bodyPr>
          <a:lstStyle/>
          <a:p>
            <a:r>
              <a:rPr lang="zh-CN" altLang="en-US" sz="2400" b="1" cap="all" dirty="0">
                <a:solidFill>
                  <a:srgbClr val="0000FF"/>
                </a:solidFill>
                <a:cs typeface="+mj-cs"/>
              </a:rPr>
              <a:t>四</a:t>
            </a:r>
            <a:r>
              <a:rPr lang="en-US" altLang="zh-CN" sz="2400" b="1" cap="all" dirty="0">
                <a:solidFill>
                  <a:srgbClr val="0000FF"/>
                </a:solidFill>
                <a:cs typeface="+mj-cs"/>
              </a:rPr>
              <a:t>. </a:t>
            </a:r>
            <a:r>
              <a:rPr lang="zh-CN" altLang="en-US" sz="2400" b="1" cap="all" dirty="0">
                <a:solidFill>
                  <a:srgbClr val="0000FF"/>
                </a:solidFill>
                <a:cs typeface="+mj-cs"/>
              </a:rPr>
              <a:t>核反应角度对超重核稳定岛的探索</a:t>
            </a:r>
            <a:endParaRPr lang="zh-CN" altLang="en-US" sz="2400" dirty="0">
              <a:solidFill>
                <a:srgbClr val="0000FF"/>
              </a:solidFill>
            </a:endParaRPr>
          </a:p>
        </p:txBody>
      </p:sp>
      <p:pic>
        <p:nvPicPr>
          <p:cNvPr id="4" name="图片 3">
            <a:extLst>
              <a:ext uri="{FF2B5EF4-FFF2-40B4-BE49-F238E27FC236}">
                <a16:creationId xmlns:a16="http://schemas.microsoft.com/office/drawing/2014/main" id="{0B4AF701-6AC1-4117-8685-EAFB0D1068DE}"/>
              </a:ext>
            </a:extLst>
          </p:cNvPr>
          <p:cNvPicPr>
            <a:picLocks noChangeAspect="1"/>
          </p:cNvPicPr>
          <p:nvPr/>
        </p:nvPicPr>
        <p:blipFill>
          <a:blip r:embed="rId3"/>
          <a:stretch>
            <a:fillRect/>
          </a:stretch>
        </p:blipFill>
        <p:spPr>
          <a:xfrm>
            <a:off x="848965" y="702955"/>
            <a:ext cx="3419829" cy="4886280"/>
          </a:xfrm>
          <a:prstGeom prst="rect">
            <a:avLst/>
          </a:prstGeom>
        </p:spPr>
      </p:pic>
      <p:pic>
        <p:nvPicPr>
          <p:cNvPr id="10" name="图片 9">
            <a:extLst>
              <a:ext uri="{FF2B5EF4-FFF2-40B4-BE49-F238E27FC236}">
                <a16:creationId xmlns:a16="http://schemas.microsoft.com/office/drawing/2014/main" id="{B4BD22FC-8401-485C-8555-98C2075EA6F9}"/>
              </a:ext>
            </a:extLst>
          </p:cNvPr>
          <p:cNvPicPr>
            <a:picLocks noChangeAspect="1"/>
          </p:cNvPicPr>
          <p:nvPr/>
        </p:nvPicPr>
        <p:blipFill>
          <a:blip r:embed="rId4"/>
          <a:stretch>
            <a:fillRect/>
          </a:stretch>
        </p:blipFill>
        <p:spPr>
          <a:xfrm>
            <a:off x="4997951" y="836713"/>
            <a:ext cx="3261426" cy="4752522"/>
          </a:xfrm>
          <a:prstGeom prst="rect">
            <a:avLst/>
          </a:prstGeom>
        </p:spPr>
      </p:pic>
      <p:sp>
        <p:nvSpPr>
          <p:cNvPr id="11" name="矩形 10">
            <a:extLst>
              <a:ext uri="{FF2B5EF4-FFF2-40B4-BE49-F238E27FC236}">
                <a16:creationId xmlns:a16="http://schemas.microsoft.com/office/drawing/2014/main" id="{49A8F028-693C-45A1-8AFF-3CB03710B2FB}"/>
              </a:ext>
            </a:extLst>
          </p:cNvPr>
          <p:cNvSpPr/>
          <p:nvPr/>
        </p:nvSpPr>
        <p:spPr>
          <a:xfrm>
            <a:off x="755576" y="5583433"/>
            <a:ext cx="8064896" cy="923330"/>
          </a:xfrm>
          <a:prstGeom prst="rect">
            <a:avLst/>
          </a:prstGeom>
        </p:spPr>
        <p:txBody>
          <a:bodyPr wrap="square">
            <a:spAutoFit/>
          </a:bodyPr>
          <a:lstStyle/>
          <a:p>
            <a:r>
              <a:rPr lang="en-US" altLang="zh-CN" sz="1200" dirty="0">
                <a:solidFill>
                  <a:srgbClr val="000000"/>
                </a:solidFill>
                <a:latin typeface="Times-Roman"/>
              </a:rPr>
              <a:t>Neutron binding energies (solid squares) and fission barriers (crosses) predicted with the data of KTUY2005 (upper part), FRDM1995 (middle part), and WS2010 (lower part) for decaying nuclei produced by 48Ca-induced reactions with the indicated targets for 3</a:t>
            </a:r>
            <a:r>
              <a:rPr lang="en-US" altLang="zh-CN" sz="1200" i="1" dirty="0">
                <a:solidFill>
                  <a:srgbClr val="000000"/>
                </a:solidFill>
                <a:latin typeface="MTMI"/>
              </a:rPr>
              <a:t>n </a:t>
            </a:r>
            <a:r>
              <a:rPr lang="en-US" altLang="zh-CN" sz="1200" dirty="0">
                <a:solidFill>
                  <a:srgbClr val="000000"/>
                </a:solidFill>
                <a:latin typeface="Times-Roman"/>
              </a:rPr>
              <a:t>emission and 4</a:t>
            </a:r>
            <a:r>
              <a:rPr lang="en-US" altLang="zh-CN" sz="1200" i="1" dirty="0">
                <a:solidFill>
                  <a:srgbClr val="000000"/>
                </a:solidFill>
                <a:latin typeface="MTMI"/>
              </a:rPr>
              <a:t>n </a:t>
            </a:r>
            <a:r>
              <a:rPr lang="en-US" altLang="zh-CN" sz="1200" dirty="0">
                <a:solidFill>
                  <a:srgbClr val="000000"/>
                </a:solidFill>
                <a:latin typeface="Times-Roman"/>
              </a:rPr>
              <a:t>emission</a:t>
            </a:r>
            <a:r>
              <a:rPr lang="en-US" altLang="zh-CN" sz="1200" dirty="0"/>
              <a:t> </a:t>
            </a:r>
            <a:br>
              <a:rPr lang="en-US" altLang="zh-CN" dirty="0"/>
            </a:br>
            <a:endParaRPr lang="zh-CN" altLang="en-US" dirty="0"/>
          </a:p>
        </p:txBody>
      </p:sp>
      <p:sp>
        <p:nvSpPr>
          <p:cNvPr id="13" name="矩形 12">
            <a:extLst>
              <a:ext uri="{FF2B5EF4-FFF2-40B4-BE49-F238E27FC236}">
                <a16:creationId xmlns:a16="http://schemas.microsoft.com/office/drawing/2014/main" id="{2D15C3C3-C2C6-41B2-AF45-4046077A31AA}"/>
              </a:ext>
            </a:extLst>
          </p:cNvPr>
          <p:cNvSpPr/>
          <p:nvPr/>
        </p:nvSpPr>
        <p:spPr>
          <a:xfrm>
            <a:off x="2627784" y="6331649"/>
            <a:ext cx="4572000" cy="461665"/>
          </a:xfrm>
          <a:prstGeom prst="rect">
            <a:avLst/>
          </a:prstGeom>
        </p:spPr>
        <p:txBody>
          <a:bodyPr>
            <a:spAutoFit/>
          </a:bodyPr>
          <a:lstStyle/>
          <a:p>
            <a:r>
              <a:rPr lang="en-US" altLang="zh-CN" sz="1200" dirty="0">
                <a:solidFill>
                  <a:srgbClr val="000000"/>
                </a:solidFill>
                <a:latin typeface="Times-Roman"/>
              </a:rPr>
              <a:t>X.J. Bao, Y. Gao, J.Q. Li, H.F. Zhang, Phys. Rev. C </a:t>
            </a:r>
            <a:r>
              <a:rPr lang="en-US" altLang="zh-CN" sz="1200" b="1" dirty="0">
                <a:solidFill>
                  <a:srgbClr val="000000"/>
                </a:solidFill>
                <a:latin typeface="Times-Bold"/>
              </a:rPr>
              <a:t>92</a:t>
            </a:r>
            <a:r>
              <a:rPr lang="en-US" altLang="zh-CN" sz="1200" dirty="0">
                <a:solidFill>
                  <a:srgbClr val="000000"/>
                </a:solidFill>
                <a:latin typeface="Times-Roman"/>
              </a:rPr>
              <a:t>, 014601 (2015)</a:t>
            </a:r>
            <a:r>
              <a:rPr lang="en-US" altLang="zh-CN" sz="1200" dirty="0"/>
              <a:t> </a:t>
            </a:r>
            <a:br>
              <a:rPr lang="en-US" altLang="zh-CN" sz="1200" dirty="0"/>
            </a:br>
            <a:endParaRPr lang="zh-CN" altLang="en-US" sz="1200" dirty="0"/>
          </a:p>
        </p:txBody>
      </p:sp>
    </p:spTree>
    <p:extLst>
      <p:ext uri="{BB962C8B-B14F-4D97-AF65-F5344CB8AC3E}">
        <p14:creationId xmlns:p14="http://schemas.microsoft.com/office/powerpoint/2010/main" val="31347788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12FD2B10-23E0-4E68-B8BA-4939C526B90F}"/>
              </a:ext>
            </a:extLst>
          </p:cNvPr>
          <p:cNvSpPr>
            <a:spLocks noChangeArrowheads="1"/>
          </p:cNvSpPr>
          <p:nvPr/>
        </p:nvSpPr>
        <p:spPr bwMode="auto">
          <a:xfrm>
            <a:off x="0" y="6669360"/>
            <a:ext cx="9144000" cy="180444"/>
          </a:xfrm>
          <a:prstGeom prst="rect">
            <a:avLst/>
          </a:prstGeom>
          <a:solidFill>
            <a:srgbClr val="006AAC"/>
          </a:solidFill>
          <a:ln w="25400">
            <a:solidFill>
              <a:srgbClr val="006AAC"/>
            </a:solidFill>
            <a:miter lim="800000"/>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rPr>
              <a:t>School of Physics,  Xi’an </a:t>
            </a:r>
            <a:r>
              <a:rPr kumimoji="0" lang="en-US" altLang="zh-CN" sz="1650" b="0" i="0" u="none" strike="noStrike" kern="1200" cap="none" spc="0" normalizeH="0" baseline="0" noProof="0" dirty="0" err="1">
                <a:ln>
                  <a:noFill/>
                </a:ln>
                <a:solidFill>
                  <a:srgbClr val="FFFFFF"/>
                </a:solidFill>
                <a:effectLst/>
                <a:uLnTx/>
                <a:uFillTx/>
                <a:latin typeface="Arial" panose="020B0604020202020204" pitchFamily="34" charset="0"/>
                <a:ea typeface="黑体" panose="02010609060101010101" pitchFamily="49" charset="-122"/>
                <a:cs typeface="+mn-cs"/>
              </a:rPr>
              <a:t>Jiaotong</a:t>
            </a:r>
            <a:r>
              <a:rPr kumimoji="0" lang="en-US"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rPr>
              <a:t> University</a:t>
            </a:r>
            <a:endParaRPr kumimoji="0" lang="zh-CN"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endParaRPr>
          </a:p>
        </p:txBody>
      </p:sp>
      <p:grpSp>
        <p:nvGrpSpPr>
          <p:cNvPr id="6" name="组合 5">
            <a:extLst>
              <a:ext uri="{FF2B5EF4-FFF2-40B4-BE49-F238E27FC236}">
                <a16:creationId xmlns:a16="http://schemas.microsoft.com/office/drawing/2014/main" id="{E81CE715-4074-4366-851B-8F378930AE25}"/>
              </a:ext>
            </a:extLst>
          </p:cNvPr>
          <p:cNvGrpSpPr/>
          <p:nvPr/>
        </p:nvGrpSpPr>
        <p:grpSpPr>
          <a:xfrm>
            <a:off x="0" y="44624"/>
            <a:ext cx="9107585" cy="627942"/>
            <a:chOff x="0" y="44624"/>
            <a:chExt cx="9107585" cy="627942"/>
          </a:xfrm>
        </p:grpSpPr>
        <p:pic>
          <p:nvPicPr>
            <p:cNvPr id="7" name="图片 6">
              <a:extLst>
                <a:ext uri="{FF2B5EF4-FFF2-40B4-BE49-F238E27FC236}">
                  <a16:creationId xmlns:a16="http://schemas.microsoft.com/office/drawing/2014/main" id="{4FB17096-6B19-4A5C-9096-464D35C15F6D}"/>
                </a:ext>
              </a:extLst>
            </p:cNvPr>
            <p:cNvPicPr>
              <a:picLocks noChangeAspect="1"/>
            </p:cNvPicPr>
            <p:nvPr/>
          </p:nvPicPr>
          <p:blipFill>
            <a:blip r:embed="rId2"/>
            <a:stretch>
              <a:fillRect/>
            </a:stretch>
          </p:blipFill>
          <p:spPr>
            <a:xfrm>
              <a:off x="6876256" y="44624"/>
              <a:ext cx="2231329" cy="627942"/>
            </a:xfrm>
            <a:prstGeom prst="rect">
              <a:avLst/>
            </a:prstGeom>
          </p:spPr>
        </p:pic>
        <p:cxnSp>
          <p:nvCxnSpPr>
            <p:cNvPr id="8" name="直接连接符 5">
              <a:extLst>
                <a:ext uri="{FF2B5EF4-FFF2-40B4-BE49-F238E27FC236}">
                  <a16:creationId xmlns:a16="http://schemas.microsoft.com/office/drawing/2014/main" id="{4EA58192-2652-40DA-988D-859251A2D71A}"/>
                </a:ext>
              </a:extLst>
            </p:cNvPr>
            <p:cNvCxnSpPr>
              <a:cxnSpLocks noChangeShapeType="1"/>
            </p:cNvCxnSpPr>
            <p:nvPr/>
          </p:nvCxnSpPr>
          <p:spPr bwMode="auto">
            <a:xfrm>
              <a:off x="0" y="625086"/>
              <a:ext cx="7002452" cy="0"/>
            </a:xfrm>
            <a:prstGeom prst="line">
              <a:avLst/>
            </a:prstGeom>
            <a:noFill/>
            <a:ln w="19050" cap="flat" cmpd="sng" algn="ctr">
              <a:solidFill>
                <a:srgbClr val="0070C0"/>
              </a:solidFill>
              <a:prstDash val="solid"/>
              <a:miter lim="800000"/>
              <a:headEnd/>
              <a:tailEnd/>
            </a:ln>
            <a:effectLst/>
          </p:spPr>
        </p:cxnSp>
      </p:grpSp>
      <p:sp>
        <p:nvSpPr>
          <p:cNvPr id="9" name="矩形 8">
            <a:extLst>
              <a:ext uri="{FF2B5EF4-FFF2-40B4-BE49-F238E27FC236}">
                <a16:creationId xmlns:a16="http://schemas.microsoft.com/office/drawing/2014/main" id="{20CBD082-E12D-4B3F-A5B7-614E64D5210C}"/>
              </a:ext>
            </a:extLst>
          </p:cNvPr>
          <p:cNvSpPr/>
          <p:nvPr/>
        </p:nvSpPr>
        <p:spPr>
          <a:xfrm>
            <a:off x="224862" y="104023"/>
            <a:ext cx="655272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all" spc="0" normalizeH="0" baseline="0" noProof="0" dirty="0">
                <a:ln>
                  <a:noFill/>
                </a:ln>
                <a:solidFill>
                  <a:srgbClr val="0000FF"/>
                </a:solidFill>
                <a:effectLst/>
                <a:uLnTx/>
                <a:uFillTx/>
                <a:latin typeface="Calibri"/>
                <a:ea typeface="宋体" panose="02010600030101010101" pitchFamily="2" charset="-122"/>
                <a:cs typeface="+mn-cs"/>
              </a:rPr>
              <a:t>四</a:t>
            </a:r>
            <a:r>
              <a:rPr kumimoji="0" lang="en-US" altLang="zh-CN" sz="2400" b="1" i="0" u="none" strike="noStrike" kern="1200" cap="all" spc="0" normalizeH="0" baseline="0" noProof="0" dirty="0">
                <a:ln>
                  <a:noFill/>
                </a:ln>
                <a:solidFill>
                  <a:srgbClr val="0000FF"/>
                </a:solidFill>
                <a:effectLst/>
                <a:uLnTx/>
                <a:uFillTx/>
                <a:latin typeface="Calibri"/>
                <a:ea typeface="宋体" panose="02010600030101010101" pitchFamily="2" charset="-122"/>
                <a:cs typeface="+mn-cs"/>
              </a:rPr>
              <a:t>. </a:t>
            </a:r>
            <a:r>
              <a:rPr kumimoji="0" lang="zh-CN" altLang="en-US" sz="2400" b="1" i="0" u="none" strike="noStrike" kern="1200" cap="all" spc="0" normalizeH="0" baseline="0" noProof="0" dirty="0">
                <a:ln>
                  <a:noFill/>
                </a:ln>
                <a:solidFill>
                  <a:srgbClr val="0000FF"/>
                </a:solidFill>
                <a:effectLst/>
                <a:uLnTx/>
                <a:uFillTx/>
                <a:latin typeface="Calibri"/>
                <a:ea typeface="宋体" panose="02010600030101010101" pitchFamily="2" charset="-122"/>
                <a:cs typeface="+mn-cs"/>
              </a:rPr>
              <a:t>核反应角度对超重核稳定岛的探索</a:t>
            </a:r>
            <a:endParaRPr kumimoji="0" lang="zh-CN" altLang="en-US" sz="2400" b="0" i="0" u="none" strike="noStrike" kern="1200" cap="none" spc="0" normalizeH="0" baseline="0" noProof="0" dirty="0">
              <a:ln>
                <a:noFill/>
              </a:ln>
              <a:solidFill>
                <a:srgbClr val="0000FF"/>
              </a:solidFill>
              <a:effectLst/>
              <a:uLnTx/>
              <a:uFillTx/>
              <a:latin typeface="Calibri"/>
              <a:ea typeface="宋体" panose="02010600030101010101" pitchFamily="2" charset="-122"/>
              <a:cs typeface="+mn-cs"/>
            </a:endParaRPr>
          </a:p>
        </p:txBody>
      </p:sp>
      <p:pic>
        <p:nvPicPr>
          <p:cNvPr id="2" name="图片 1">
            <a:extLst>
              <a:ext uri="{FF2B5EF4-FFF2-40B4-BE49-F238E27FC236}">
                <a16:creationId xmlns:a16="http://schemas.microsoft.com/office/drawing/2014/main" id="{7D7573B6-FC4B-43E0-A48C-1548BCF2CEBE}"/>
              </a:ext>
            </a:extLst>
          </p:cNvPr>
          <p:cNvPicPr>
            <a:picLocks noChangeAspect="1"/>
          </p:cNvPicPr>
          <p:nvPr/>
        </p:nvPicPr>
        <p:blipFill>
          <a:blip r:embed="rId3"/>
          <a:stretch>
            <a:fillRect/>
          </a:stretch>
        </p:blipFill>
        <p:spPr>
          <a:xfrm>
            <a:off x="3275856" y="724307"/>
            <a:ext cx="2312717" cy="4617542"/>
          </a:xfrm>
          <a:prstGeom prst="rect">
            <a:avLst/>
          </a:prstGeom>
        </p:spPr>
      </p:pic>
      <p:pic>
        <p:nvPicPr>
          <p:cNvPr id="3" name="图片 2">
            <a:extLst>
              <a:ext uri="{FF2B5EF4-FFF2-40B4-BE49-F238E27FC236}">
                <a16:creationId xmlns:a16="http://schemas.microsoft.com/office/drawing/2014/main" id="{29ACF1CC-EA8E-488F-A45E-5C5DE421EACE}"/>
              </a:ext>
            </a:extLst>
          </p:cNvPr>
          <p:cNvPicPr>
            <a:picLocks noChangeAspect="1"/>
          </p:cNvPicPr>
          <p:nvPr/>
        </p:nvPicPr>
        <p:blipFill>
          <a:blip r:embed="rId4"/>
          <a:stretch>
            <a:fillRect/>
          </a:stretch>
        </p:blipFill>
        <p:spPr>
          <a:xfrm>
            <a:off x="607033" y="764705"/>
            <a:ext cx="2125654" cy="4536504"/>
          </a:xfrm>
          <a:prstGeom prst="rect">
            <a:avLst/>
          </a:prstGeom>
        </p:spPr>
      </p:pic>
      <p:pic>
        <p:nvPicPr>
          <p:cNvPr id="4" name="图片 3">
            <a:extLst>
              <a:ext uri="{FF2B5EF4-FFF2-40B4-BE49-F238E27FC236}">
                <a16:creationId xmlns:a16="http://schemas.microsoft.com/office/drawing/2014/main" id="{73ED804F-9FEC-4EB5-8B7C-4A85FA1FCF89}"/>
              </a:ext>
            </a:extLst>
          </p:cNvPr>
          <p:cNvPicPr>
            <a:picLocks noChangeAspect="1"/>
          </p:cNvPicPr>
          <p:nvPr/>
        </p:nvPicPr>
        <p:blipFill>
          <a:blip r:embed="rId5"/>
          <a:stretch>
            <a:fillRect/>
          </a:stretch>
        </p:blipFill>
        <p:spPr>
          <a:xfrm>
            <a:off x="5954787" y="3178329"/>
            <a:ext cx="2347487" cy="1748601"/>
          </a:xfrm>
          <a:prstGeom prst="rect">
            <a:avLst/>
          </a:prstGeom>
        </p:spPr>
      </p:pic>
      <p:pic>
        <p:nvPicPr>
          <p:cNvPr id="10" name="图片 9">
            <a:extLst>
              <a:ext uri="{FF2B5EF4-FFF2-40B4-BE49-F238E27FC236}">
                <a16:creationId xmlns:a16="http://schemas.microsoft.com/office/drawing/2014/main" id="{390E8E78-B687-47DB-9439-702DCA5D7ECC}"/>
              </a:ext>
            </a:extLst>
          </p:cNvPr>
          <p:cNvPicPr>
            <a:picLocks noChangeAspect="1"/>
          </p:cNvPicPr>
          <p:nvPr/>
        </p:nvPicPr>
        <p:blipFill>
          <a:blip r:embed="rId6"/>
          <a:stretch>
            <a:fillRect/>
          </a:stretch>
        </p:blipFill>
        <p:spPr>
          <a:xfrm>
            <a:off x="6084168" y="1078287"/>
            <a:ext cx="2162158" cy="1748596"/>
          </a:xfrm>
          <a:prstGeom prst="rect">
            <a:avLst/>
          </a:prstGeom>
        </p:spPr>
      </p:pic>
      <p:sp>
        <p:nvSpPr>
          <p:cNvPr id="11" name="矩形 10">
            <a:extLst>
              <a:ext uri="{FF2B5EF4-FFF2-40B4-BE49-F238E27FC236}">
                <a16:creationId xmlns:a16="http://schemas.microsoft.com/office/drawing/2014/main" id="{BCCE25E4-ED0B-40D4-9A5D-B4C8436FF1CA}"/>
              </a:ext>
            </a:extLst>
          </p:cNvPr>
          <p:cNvSpPr/>
          <p:nvPr/>
        </p:nvSpPr>
        <p:spPr>
          <a:xfrm>
            <a:off x="2483768" y="6021601"/>
            <a:ext cx="5112568" cy="646331"/>
          </a:xfrm>
          <a:prstGeom prst="rect">
            <a:avLst/>
          </a:prstGeom>
        </p:spPr>
        <p:txBody>
          <a:bodyPr wrap="square">
            <a:spAutoFit/>
          </a:bodyPr>
          <a:lstStyle/>
          <a:p>
            <a:r>
              <a:rPr lang="en-US" altLang="zh-CN" sz="1200" dirty="0">
                <a:solidFill>
                  <a:srgbClr val="000000"/>
                </a:solidFill>
                <a:latin typeface="Times-Roman"/>
              </a:rPr>
              <a:t>J.X. Li, W.X. Wang, H.F. Zhang, Phys. Rev. C </a:t>
            </a:r>
            <a:r>
              <a:rPr lang="en-US" altLang="zh-CN" sz="1200" b="1" dirty="0">
                <a:solidFill>
                  <a:srgbClr val="000000"/>
                </a:solidFill>
                <a:latin typeface="Times-Bold"/>
              </a:rPr>
              <a:t>106</a:t>
            </a:r>
            <a:r>
              <a:rPr lang="en-US" altLang="zh-CN" sz="1200" dirty="0">
                <a:solidFill>
                  <a:srgbClr val="000000"/>
                </a:solidFill>
                <a:latin typeface="Times-Roman"/>
              </a:rPr>
              <a:t>, 044601 (2022)</a:t>
            </a:r>
            <a:r>
              <a:rPr lang="en-US" altLang="zh-CN" dirty="0"/>
              <a:t> </a:t>
            </a:r>
            <a:br>
              <a:rPr lang="en-US" altLang="zh-CN" dirty="0"/>
            </a:br>
            <a:endParaRPr lang="zh-CN" altLang="en-US" dirty="0"/>
          </a:p>
        </p:txBody>
      </p:sp>
    </p:spTree>
    <p:extLst>
      <p:ext uri="{BB962C8B-B14F-4D97-AF65-F5344CB8AC3E}">
        <p14:creationId xmlns:p14="http://schemas.microsoft.com/office/powerpoint/2010/main" val="3218910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869212BE-E7A0-4F07-A913-B3BA514C3581}"/>
              </a:ext>
            </a:extLst>
          </p:cNvPr>
          <p:cNvSpPr>
            <a:spLocks noChangeArrowheads="1"/>
          </p:cNvSpPr>
          <p:nvPr/>
        </p:nvSpPr>
        <p:spPr bwMode="auto">
          <a:xfrm>
            <a:off x="0" y="6669360"/>
            <a:ext cx="9144000" cy="180444"/>
          </a:xfrm>
          <a:prstGeom prst="rect">
            <a:avLst/>
          </a:prstGeom>
          <a:solidFill>
            <a:srgbClr val="006AAC"/>
          </a:solidFill>
          <a:ln w="25400">
            <a:solidFill>
              <a:srgbClr val="006AAC"/>
            </a:solidFill>
            <a:miter lim="800000"/>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rPr>
              <a:t>School of Physics,  Xi’an </a:t>
            </a:r>
            <a:r>
              <a:rPr kumimoji="0" lang="en-US" altLang="zh-CN" sz="1650" b="0" i="0" u="none" strike="noStrike" kern="1200" cap="none" spc="0" normalizeH="0" baseline="0" noProof="0" dirty="0" err="1">
                <a:ln>
                  <a:noFill/>
                </a:ln>
                <a:solidFill>
                  <a:srgbClr val="FFFFFF"/>
                </a:solidFill>
                <a:effectLst/>
                <a:uLnTx/>
                <a:uFillTx/>
                <a:latin typeface="Arial" panose="020B0604020202020204" pitchFamily="34" charset="0"/>
                <a:ea typeface="黑体" panose="02010609060101010101" pitchFamily="49" charset="-122"/>
                <a:cs typeface="+mn-cs"/>
              </a:rPr>
              <a:t>Jiaotong</a:t>
            </a:r>
            <a:r>
              <a:rPr kumimoji="0" lang="en-US"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rPr>
              <a:t> University</a:t>
            </a:r>
            <a:endParaRPr kumimoji="0" lang="zh-CN"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endParaRPr>
          </a:p>
        </p:txBody>
      </p:sp>
      <p:grpSp>
        <p:nvGrpSpPr>
          <p:cNvPr id="6" name="组合 5">
            <a:extLst>
              <a:ext uri="{FF2B5EF4-FFF2-40B4-BE49-F238E27FC236}">
                <a16:creationId xmlns:a16="http://schemas.microsoft.com/office/drawing/2014/main" id="{ECC28113-AA00-42EE-A75E-774BCC8CD3A3}"/>
              </a:ext>
            </a:extLst>
          </p:cNvPr>
          <p:cNvGrpSpPr/>
          <p:nvPr/>
        </p:nvGrpSpPr>
        <p:grpSpPr>
          <a:xfrm>
            <a:off x="0" y="44624"/>
            <a:ext cx="9107585" cy="627942"/>
            <a:chOff x="0" y="44624"/>
            <a:chExt cx="9107585" cy="627942"/>
          </a:xfrm>
        </p:grpSpPr>
        <p:pic>
          <p:nvPicPr>
            <p:cNvPr id="7" name="图片 6">
              <a:extLst>
                <a:ext uri="{FF2B5EF4-FFF2-40B4-BE49-F238E27FC236}">
                  <a16:creationId xmlns:a16="http://schemas.microsoft.com/office/drawing/2014/main" id="{4366C356-9F8E-4E6E-9F9D-40907D9EFFB8}"/>
                </a:ext>
              </a:extLst>
            </p:cNvPr>
            <p:cNvPicPr>
              <a:picLocks noChangeAspect="1"/>
            </p:cNvPicPr>
            <p:nvPr/>
          </p:nvPicPr>
          <p:blipFill>
            <a:blip r:embed="rId2"/>
            <a:stretch>
              <a:fillRect/>
            </a:stretch>
          </p:blipFill>
          <p:spPr>
            <a:xfrm>
              <a:off x="6876256" y="44624"/>
              <a:ext cx="2231329" cy="627942"/>
            </a:xfrm>
            <a:prstGeom prst="rect">
              <a:avLst/>
            </a:prstGeom>
          </p:spPr>
        </p:pic>
        <p:cxnSp>
          <p:nvCxnSpPr>
            <p:cNvPr id="8" name="直接连接符 5">
              <a:extLst>
                <a:ext uri="{FF2B5EF4-FFF2-40B4-BE49-F238E27FC236}">
                  <a16:creationId xmlns:a16="http://schemas.microsoft.com/office/drawing/2014/main" id="{9CD47937-9EF3-4D45-8DF7-74E6AE122F29}"/>
                </a:ext>
              </a:extLst>
            </p:cNvPr>
            <p:cNvCxnSpPr>
              <a:cxnSpLocks noChangeShapeType="1"/>
            </p:cNvCxnSpPr>
            <p:nvPr/>
          </p:nvCxnSpPr>
          <p:spPr bwMode="auto">
            <a:xfrm>
              <a:off x="0" y="625086"/>
              <a:ext cx="7002452" cy="0"/>
            </a:xfrm>
            <a:prstGeom prst="line">
              <a:avLst/>
            </a:prstGeom>
            <a:noFill/>
            <a:ln w="19050" cap="flat" cmpd="sng" algn="ctr">
              <a:solidFill>
                <a:srgbClr val="0070C0"/>
              </a:solidFill>
              <a:prstDash val="solid"/>
              <a:miter lim="800000"/>
              <a:headEnd/>
              <a:tailEnd/>
            </a:ln>
            <a:effectLst/>
          </p:spPr>
        </p:cxnSp>
      </p:grpSp>
      <p:sp>
        <p:nvSpPr>
          <p:cNvPr id="9" name="矩形 8">
            <a:extLst>
              <a:ext uri="{FF2B5EF4-FFF2-40B4-BE49-F238E27FC236}">
                <a16:creationId xmlns:a16="http://schemas.microsoft.com/office/drawing/2014/main" id="{2C65A84C-D88A-478F-BE00-BE6126330C41}"/>
              </a:ext>
            </a:extLst>
          </p:cNvPr>
          <p:cNvSpPr/>
          <p:nvPr/>
        </p:nvSpPr>
        <p:spPr>
          <a:xfrm>
            <a:off x="161764" y="85553"/>
            <a:ext cx="6552728"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all" spc="0" normalizeH="0" baseline="0" noProof="0" dirty="0">
                <a:ln>
                  <a:noFill/>
                </a:ln>
                <a:solidFill>
                  <a:srgbClr val="0000FF"/>
                </a:solidFill>
                <a:effectLst/>
                <a:uLnTx/>
                <a:uFillTx/>
                <a:latin typeface="Calibri"/>
                <a:ea typeface="宋体" panose="02010600030101010101" pitchFamily="2" charset="-122"/>
                <a:cs typeface="+mn-cs"/>
              </a:rPr>
              <a:t>四</a:t>
            </a:r>
            <a:r>
              <a:rPr kumimoji="0" lang="en-US" altLang="zh-CN" sz="2400" b="1" i="0" u="none" strike="noStrike" kern="1200" cap="all" spc="0" normalizeH="0" baseline="0" noProof="0" dirty="0">
                <a:ln>
                  <a:noFill/>
                </a:ln>
                <a:solidFill>
                  <a:srgbClr val="0000FF"/>
                </a:solidFill>
                <a:effectLst/>
                <a:uLnTx/>
                <a:uFillTx/>
                <a:latin typeface="Calibri"/>
                <a:ea typeface="宋体" panose="02010600030101010101" pitchFamily="2" charset="-122"/>
                <a:cs typeface="+mn-cs"/>
              </a:rPr>
              <a:t>. </a:t>
            </a:r>
            <a:r>
              <a:rPr kumimoji="0" lang="zh-CN" altLang="en-US" sz="2400" b="1" i="0" u="none" strike="noStrike" kern="1200" cap="all" spc="0" normalizeH="0" baseline="0" noProof="0" dirty="0">
                <a:ln>
                  <a:noFill/>
                </a:ln>
                <a:solidFill>
                  <a:srgbClr val="0000FF"/>
                </a:solidFill>
                <a:effectLst/>
                <a:uLnTx/>
                <a:uFillTx/>
                <a:latin typeface="Calibri"/>
                <a:ea typeface="宋体" panose="02010600030101010101" pitchFamily="2" charset="-122"/>
                <a:cs typeface="+mn-cs"/>
              </a:rPr>
              <a:t>核反应角度对超重核稳定岛的探索</a:t>
            </a:r>
            <a:endParaRPr kumimoji="0" lang="zh-CN" altLang="en-US" sz="2400" b="0" i="0" u="none" strike="noStrike" kern="1200" cap="none" spc="0" normalizeH="0" baseline="0" noProof="0" dirty="0">
              <a:ln>
                <a:noFill/>
              </a:ln>
              <a:solidFill>
                <a:srgbClr val="0000FF"/>
              </a:solidFill>
              <a:effectLst/>
              <a:uLnTx/>
              <a:uFillTx/>
              <a:latin typeface="Calibri"/>
              <a:ea typeface="宋体" panose="02010600030101010101" pitchFamily="2" charset="-122"/>
              <a:cs typeface="+mn-cs"/>
            </a:endParaRPr>
          </a:p>
        </p:txBody>
      </p:sp>
      <p:pic>
        <p:nvPicPr>
          <p:cNvPr id="2" name="图片 1">
            <a:extLst>
              <a:ext uri="{FF2B5EF4-FFF2-40B4-BE49-F238E27FC236}">
                <a16:creationId xmlns:a16="http://schemas.microsoft.com/office/drawing/2014/main" id="{43D7B216-8572-4B30-A437-0CE5524597CF}"/>
              </a:ext>
            </a:extLst>
          </p:cNvPr>
          <p:cNvPicPr>
            <a:picLocks noChangeAspect="1"/>
          </p:cNvPicPr>
          <p:nvPr/>
        </p:nvPicPr>
        <p:blipFill>
          <a:blip r:embed="rId3"/>
          <a:stretch>
            <a:fillRect/>
          </a:stretch>
        </p:blipFill>
        <p:spPr>
          <a:xfrm>
            <a:off x="437445" y="857845"/>
            <a:ext cx="2942114" cy="2335535"/>
          </a:xfrm>
          <a:prstGeom prst="rect">
            <a:avLst/>
          </a:prstGeom>
        </p:spPr>
      </p:pic>
      <p:sp>
        <p:nvSpPr>
          <p:cNvPr id="3" name="矩形 2">
            <a:extLst>
              <a:ext uri="{FF2B5EF4-FFF2-40B4-BE49-F238E27FC236}">
                <a16:creationId xmlns:a16="http://schemas.microsoft.com/office/drawing/2014/main" id="{9D06D938-869C-49C5-9B39-A515215FF05C}"/>
              </a:ext>
            </a:extLst>
          </p:cNvPr>
          <p:cNvSpPr/>
          <p:nvPr/>
        </p:nvSpPr>
        <p:spPr>
          <a:xfrm>
            <a:off x="504346" y="3421232"/>
            <a:ext cx="2808312" cy="800219"/>
          </a:xfrm>
          <a:prstGeom prst="rect">
            <a:avLst/>
          </a:prstGeom>
        </p:spPr>
        <p:txBody>
          <a:bodyPr wrap="square">
            <a:spAutoFit/>
          </a:bodyPr>
          <a:lstStyle/>
          <a:p>
            <a:r>
              <a:rPr lang="en-US" altLang="zh-CN" sz="1000" dirty="0">
                <a:solidFill>
                  <a:srgbClr val="000000"/>
                </a:solidFill>
                <a:latin typeface="Times-Roman"/>
              </a:rPr>
              <a:t>the maximal ERCS is 1.89 fb with an excitation </a:t>
            </a:r>
          </a:p>
          <a:p>
            <a:r>
              <a:rPr lang="en-US" altLang="zh-CN" sz="1000" dirty="0">
                <a:solidFill>
                  <a:srgbClr val="000000"/>
                </a:solidFill>
                <a:latin typeface="Times-Roman"/>
              </a:rPr>
              <a:t>energy of 43 MeV.</a:t>
            </a:r>
            <a:r>
              <a:rPr lang="en-US" altLang="zh-CN" dirty="0"/>
              <a:t> </a:t>
            </a:r>
            <a:br>
              <a:rPr lang="en-US" altLang="zh-CN" dirty="0"/>
            </a:br>
            <a:endParaRPr lang="zh-CN" altLang="en-US" dirty="0"/>
          </a:p>
        </p:txBody>
      </p:sp>
      <p:pic>
        <p:nvPicPr>
          <p:cNvPr id="4" name="图片 3">
            <a:extLst>
              <a:ext uri="{FF2B5EF4-FFF2-40B4-BE49-F238E27FC236}">
                <a16:creationId xmlns:a16="http://schemas.microsoft.com/office/drawing/2014/main" id="{CC7F929C-71B0-4DB6-ACD5-BD3E09BBB162}"/>
              </a:ext>
            </a:extLst>
          </p:cNvPr>
          <p:cNvPicPr>
            <a:picLocks noChangeAspect="1"/>
          </p:cNvPicPr>
          <p:nvPr/>
        </p:nvPicPr>
        <p:blipFill>
          <a:blip r:embed="rId4"/>
          <a:stretch>
            <a:fillRect/>
          </a:stretch>
        </p:blipFill>
        <p:spPr>
          <a:xfrm>
            <a:off x="3275856" y="825772"/>
            <a:ext cx="2721591" cy="5174383"/>
          </a:xfrm>
          <a:prstGeom prst="rect">
            <a:avLst/>
          </a:prstGeom>
        </p:spPr>
      </p:pic>
      <p:pic>
        <p:nvPicPr>
          <p:cNvPr id="10" name="图片 9">
            <a:extLst>
              <a:ext uri="{FF2B5EF4-FFF2-40B4-BE49-F238E27FC236}">
                <a16:creationId xmlns:a16="http://schemas.microsoft.com/office/drawing/2014/main" id="{A032D467-218F-4C6A-BDAC-96097E1DC391}"/>
              </a:ext>
            </a:extLst>
          </p:cNvPr>
          <p:cNvPicPr>
            <a:picLocks noChangeAspect="1"/>
          </p:cNvPicPr>
          <p:nvPr/>
        </p:nvPicPr>
        <p:blipFill>
          <a:blip r:embed="rId5"/>
          <a:stretch>
            <a:fillRect/>
          </a:stretch>
        </p:blipFill>
        <p:spPr>
          <a:xfrm>
            <a:off x="6266359" y="839838"/>
            <a:ext cx="2535666" cy="3195086"/>
          </a:xfrm>
          <a:prstGeom prst="rect">
            <a:avLst/>
          </a:prstGeom>
        </p:spPr>
      </p:pic>
      <p:sp>
        <p:nvSpPr>
          <p:cNvPr id="11" name="矩形 10">
            <a:extLst>
              <a:ext uri="{FF2B5EF4-FFF2-40B4-BE49-F238E27FC236}">
                <a16:creationId xmlns:a16="http://schemas.microsoft.com/office/drawing/2014/main" id="{F6765E86-C5EC-4726-A471-E955E191D99C}"/>
              </a:ext>
            </a:extLst>
          </p:cNvPr>
          <p:cNvSpPr/>
          <p:nvPr/>
        </p:nvSpPr>
        <p:spPr>
          <a:xfrm>
            <a:off x="2504340" y="6113251"/>
            <a:ext cx="5019988" cy="646331"/>
          </a:xfrm>
          <a:prstGeom prst="rect">
            <a:avLst/>
          </a:prstGeom>
        </p:spPr>
        <p:txBody>
          <a:bodyPr wrap="square">
            <a:spAutoFit/>
          </a:bodyPr>
          <a:lstStyle/>
          <a:p>
            <a:r>
              <a:rPr lang="en-US" altLang="zh-CN" sz="1200" dirty="0">
                <a:solidFill>
                  <a:srgbClr val="000000"/>
                </a:solidFill>
                <a:latin typeface="Times-Roman"/>
              </a:rPr>
              <a:t>J.X. Li, W.X. Wang, H.F. Zhang, Phys. Rev. C </a:t>
            </a:r>
            <a:r>
              <a:rPr lang="en-US" altLang="zh-CN" sz="1200" b="1" dirty="0">
                <a:solidFill>
                  <a:srgbClr val="000000"/>
                </a:solidFill>
                <a:latin typeface="Times-Bold"/>
              </a:rPr>
              <a:t>106</a:t>
            </a:r>
            <a:r>
              <a:rPr lang="en-US" altLang="zh-CN" sz="1200" dirty="0">
                <a:solidFill>
                  <a:srgbClr val="000000"/>
                </a:solidFill>
                <a:latin typeface="Times-Roman"/>
              </a:rPr>
              <a:t>, 044601 (2022)</a:t>
            </a:r>
            <a:r>
              <a:rPr lang="en-US" altLang="zh-CN" dirty="0"/>
              <a:t> </a:t>
            </a:r>
            <a:br>
              <a:rPr lang="en-US" altLang="zh-CN" dirty="0"/>
            </a:br>
            <a:endParaRPr lang="zh-CN" altLang="en-US" dirty="0"/>
          </a:p>
        </p:txBody>
      </p:sp>
    </p:spTree>
    <p:extLst>
      <p:ext uri="{BB962C8B-B14F-4D97-AF65-F5344CB8AC3E}">
        <p14:creationId xmlns:p14="http://schemas.microsoft.com/office/powerpoint/2010/main" val="32407101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3528" y="111060"/>
            <a:ext cx="2350323" cy="461665"/>
          </a:xfrm>
          <a:prstGeom prst="rect">
            <a:avLst/>
          </a:prstGeom>
        </p:spPr>
        <p:txBody>
          <a:bodyPr wrap="none">
            <a:spAutoFit/>
          </a:bodyPr>
          <a:lstStyle/>
          <a:p>
            <a:r>
              <a:rPr lang="zh-CN" altLang="en-US" sz="2400" b="1" cap="all" dirty="0">
                <a:solidFill>
                  <a:srgbClr val="0000FF"/>
                </a:solidFill>
              </a:rPr>
              <a:t>五、总结和展望</a:t>
            </a:r>
            <a:endParaRPr lang="zh-CN" altLang="en-US" sz="2400" dirty="0">
              <a:solidFill>
                <a:prstClr val="black"/>
              </a:solidFill>
            </a:endParaRPr>
          </a:p>
        </p:txBody>
      </p:sp>
      <p:sp>
        <p:nvSpPr>
          <p:cNvPr id="3" name="TextBox 2"/>
          <p:cNvSpPr txBox="1"/>
          <p:nvPr/>
        </p:nvSpPr>
        <p:spPr>
          <a:xfrm>
            <a:off x="197718" y="881868"/>
            <a:ext cx="8766769" cy="962956"/>
          </a:xfrm>
          <a:prstGeom prst="rect">
            <a:avLst/>
          </a:prstGeom>
          <a:noFill/>
        </p:spPr>
        <p:txBody>
          <a:bodyPr wrap="square" rtlCol="0">
            <a:spAutoFit/>
          </a:bodyPr>
          <a:lstStyle/>
          <a:p>
            <a:pPr>
              <a:lnSpc>
                <a:spcPct val="150000"/>
              </a:lnSpc>
            </a:pPr>
            <a:r>
              <a:rPr lang="en-US" altLang="zh-CN" sz="2000" b="1" dirty="0">
                <a:solidFill>
                  <a:srgbClr val="0000FF"/>
                </a:solidFill>
              </a:rPr>
              <a:t>       </a:t>
            </a:r>
            <a:r>
              <a:rPr lang="zh-CN" altLang="en-US" sz="2000" b="1" dirty="0">
                <a:solidFill>
                  <a:srgbClr val="0000FF"/>
                </a:solidFill>
              </a:rPr>
              <a:t>原子核结构、衰变和反应三个方面探索了超重核稳定岛的中心位置，当前的结果表明超重区的双幻核为质子数</a:t>
            </a:r>
            <a:r>
              <a:rPr lang="en-US" altLang="zh-CN" sz="2000" b="1" dirty="0">
                <a:solidFill>
                  <a:srgbClr val="0000FF"/>
                </a:solidFill>
              </a:rPr>
              <a:t>Z=114</a:t>
            </a:r>
            <a:r>
              <a:rPr lang="zh-CN" altLang="en-US" sz="2000" b="1" dirty="0">
                <a:solidFill>
                  <a:srgbClr val="0000FF"/>
                </a:solidFill>
              </a:rPr>
              <a:t>，中子数</a:t>
            </a:r>
            <a:r>
              <a:rPr lang="en-US" altLang="zh-CN" sz="2000" b="1" dirty="0">
                <a:solidFill>
                  <a:srgbClr val="0000FF"/>
                </a:solidFill>
              </a:rPr>
              <a:t>N=184</a:t>
            </a:r>
            <a:r>
              <a:rPr lang="zh-CN" altLang="en-US" sz="2000" b="1" dirty="0">
                <a:solidFill>
                  <a:srgbClr val="0000FF"/>
                </a:solidFill>
              </a:rPr>
              <a:t>。</a:t>
            </a:r>
          </a:p>
        </p:txBody>
      </p:sp>
      <p:sp>
        <p:nvSpPr>
          <p:cNvPr id="5" name="TextBox 4"/>
          <p:cNvSpPr txBox="1"/>
          <p:nvPr/>
        </p:nvSpPr>
        <p:spPr>
          <a:xfrm>
            <a:off x="251520" y="1844824"/>
            <a:ext cx="8531503" cy="962956"/>
          </a:xfrm>
          <a:prstGeom prst="rect">
            <a:avLst/>
          </a:prstGeom>
          <a:noFill/>
        </p:spPr>
        <p:txBody>
          <a:bodyPr wrap="none" rtlCol="0">
            <a:spAutoFit/>
          </a:bodyPr>
          <a:lstStyle/>
          <a:p>
            <a:pPr>
              <a:lnSpc>
                <a:spcPct val="150000"/>
              </a:lnSpc>
            </a:pPr>
            <a:r>
              <a:rPr lang="en-US" altLang="zh-CN" sz="2000" b="1" dirty="0">
                <a:solidFill>
                  <a:srgbClr val="FF0000"/>
                </a:solidFill>
              </a:rPr>
              <a:t>      </a:t>
            </a:r>
            <a:r>
              <a:rPr lang="zh-CN" altLang="en-US" sz="2000" b="1" dirty="0">
                <a:solidFill>
                  <a:srgbClr val="0000FF"/>
                </a:solidFill>
              </a:rPr>
              <a:t>合成超重核的主要挑战是蒸发剩余截面太小，已达到目前的实验极限，</a:t>
            </a:r>
            <a:endParaRPr lang="en-US" altLang="zh-CN" sz="2000" dirty="0">
              <a:solidFill>
                <a:srgbClr val="0000FF"/>
              </a:solidFill>
            </a:endParaRPr>
          </a:p>
          <a:p>
            <a:pPr>
              <a:lnSpc>
                <a:spcPct val="150000"/>
              </a:lnSpc>
            </a:pPr>
            <a:r>
              <a:rPr lang="zh-CN" altLang="en-US" sz="2000" b="1" dirty="0">
                <a:solidFill>
                  <a:srgbClr val="0000FF"/>
                </a:solidFill>
              </a:rPr>
              <a:t>促使人们探索新的合成机制。</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2912502"/>
            <a:ext cx="5472923" cy="1826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741214" y="4807467"/>
            <a:ext cx="5681363" cy="646331"/>
          </a:xfrm>
          <a:prstGeom prst="rect">
            <a:avLst/>
          </a:prstGeom>
          <a:noFill/>
        </p:spPr>
        <p:txBody>
          <a:bodyPr wrap="none" rtlCol="0">
            <a:spAutoFit/>
          </a:bodyPr>
          <a:lstStyle/>
          <a:p>
            <a:r>
              <a:rPr lang="zh-CN" altLang="en-US" b="1" dirty="0">
                <a:solidFill>
                  <a:srgbClr val="0000FF"/>
                </a:solidFill>
              </a:rPr>
              <a:t>吴锡真研究员在</a:t>
            </a:r>
            <a:r>
              <a:rPr lang="en-US" altLang="zh-CN" b="1" dirty="0">
                <a:solidFill>
                  <a:srgbClr val="0000FF"/>
                </a:solidFill>
              </a:rPr>
              <a:t>2012</a:t>
            </a:r>
            <a:r>
              <a:rPr lang="zh-CN" altLang="en-US" b="1" dirty="0">
                <a:solidFill>
                  <a:srgbClr val="0000FF"/>
                </a:solidFill>
              </a:rPr>
              <a:t>超重核合成与性质研讨会上提出</a:t>
            </a:r>
            <a:endParaRPr lang="en-US" altLang="zh-CN" b="1" dirty="0">
              <a:solidFill>
                <a:srgbClr val="0000FF"/>
              </a:solidFill>
            </a:endParaRPr>
          </a:p>
          <a:p>
            <a:r>
              <a:rPr lang="en-US" altLang="zh-CN" b="1" dirty="0">
                <a:solidFill>
                  <a:srgbClr val="0000FF"/>
                </a:solidFill>
              </a:rPr>
              <a:t>                   </a:t>
            </a:r>
            <a:r>
              <a:rPr lang="zh-CN" altLang="en-US" b="1" dirty="0">
                <a:solidFill>
                  <a:srgbClr val="0000FF"/>
                </a:solidFill>
              </a:rPr>
              <a:t>通过大质量转移反应合成丰中子超重核！</a:t>
            </a:r>
          </a:p>
        </p:txBody>
      </p:sp>
      <p:sp>
        <p:nvSpPr>
          <p:cNvPr id="7" name="矩形 6">
            <a:extLst>
              <a:ext uri="{FF2B5EF4-FFF2-40B4-BE49-F238E27FC236}">
                <a16:creationId xmlns:a16="http://schemas.microsoft.com/office/drawing/2014/main" id="{F86012B1-AF03-4039-A740-38BD48D37919}"/>
              </a:ext>
            </a:extLst>
          </p:cNvPr>
          <p:cNvSpPr>
            <a:spLocks noChangeArrowheads="1"/>
          </p:cNvSpPr>
          <p:nvPr/>
        </p:nvSpPr>
        <p:spPr bwMode="auto">
          <a:xfrm>
            <a:off x="0" y="6669360"/>
            <a:ext cx="9144000" cy="180444"/>
          </a:xfrm>
          <a:prstGeom prst="rect">
            <a:avLst/>
          </a:prstGeom>
          <a:solidFill>
            <a:srgbClr val="006AAC"/>
          </a:solidFill>
          <a:ln w="25400">
            <a:solidFill>
              <a:srgbClr val="006AAC"/>
            </a:solidFill>
            <a:miter lim="800000"/>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685800">
              <a:spcBef>
                <a:spcPct val="0"/>
              </a:spcBef>
              <a:buNone/>
              <a:defRPr/>
            </a:pPr>
            <a:r>
              <a:rPr lang="en-US" altLang="zh-CN" sz="1650" dirty="0">
                <a:solidFill>
                  <a:srgbClr val="FFFFFF"/>
                </a:solidFill>
                <a:ea typeface="黑体" panose="02010609060101010101" pitchFamily="49" charset="-122"/>
              </a:rPr>
              <a:t>School of Physics,  Xi’an </a:t>
            </a:r>
            <a:r>
              <a:rPr lang="en-US" altLang="zh-CN" sz="1650" dirty="0" err="1">
                <a:solidFill>
                  <a:srgbClr val="FFFFFF"/>
                </a:solidFill>
                <a:ea typeface="黑体" panose="02010609060101010101" pitchFamily="49" charset="-122"/>
              </a:rPr>
              <a:t>Jiaotong</a:t>
            </a:r>
            <a:r>
              <a:rPr lang="en-US" altLang="zh-CN" sz="1650" dirty="0">
                <a:solidFill>
                  <a:srgbClr val="FFFFFF"/>
                </a:solidFill>
                <a:ea typeface="黑体" panose="02010609060101010101" pitchFamily="49" charset="-122"/>
              </a:rPr>
              <a:t> University</a:t>
            </a:r>
            <a:endParaRPr lang="zh-CN" altLang="zh-CN" sz="1650" dirty="0">
              <a:solidFill>
                <a:srgbClr val="FFFFFF"/>
              </a:solidFill>
              <a:ea typeface="黑体" panose="02010609060101010101" pitchFamily="49" charset="-122"/>
            </a:endParaRPr>
          </a:p>
        </p:txBody>
      </p:sp>
      <p:grpSp>
        <p:nvGrpSpPr>
          <p:cNvPr id="8" name="组合 7">
            <a:extLst>
              <a:ext uri="{FF2B5EF4-FFF2-40B4-BE49-F238E27FC236}">
                <a16:creationId xmlns:a16="http://schemas.microsoft.com/office/drawing/2014/main" id="{553F33F6-DCFD-4C7B-9A2A-EF265FB18B74}"/>
              </a:ext>
            </a:extLst>
          </p:cNvPr>
          <p:cNvGrpSpPr/>
          <p:nvPr/>
        </p:nvGrpSpPr>
        <p:grpSpPr>
          <a:xfrm>
            <a:off x="0" y="44624"/>
            <a:ext cx="9107585" cy="627942"/>
            <a:chOff x="0" y="44624"/>
            <a:chExt cx="9107585" cy="627942"/>
          </a:xfrm>
        </p:grpSpPr>
        <p:pic>
          <p:nvPicPr>
            <p:cNvPr id="9" name="图片 8">
              <a:extLst>
                <a:ext uri="{FF2B5EF4-FFF2-40B4-BE49-F238E27FC236}">
                  <a16:creationId xmlns:a16="http://schemas.microsoft.com/office/drawing/2014/main" id="{0B09D839-D095-4EE4-84B2-C2E6031F1FF5}"/>
                </a:ext>
              </a:extLst>
            </p:cNvPr>
            <p:cNvPicPr>
              <a:picLocks noChangeAspect="1"/>
            </p:cNvPicPr>
            <p:nvPr/>
          </p:nvPicPr>
          <p:blipFill>
            <a:blip r:embed="rId3"/>
            <a:stretch>
              <a:fillRect/>
            </a:stretch>
          </p:blipFill>
          <p:spPr>
            <a:xfrm>
              <a:off x="6876256" y="44624"/>
              <a:ext cx="2231329" cy="627942"/>
            </a:xfrm>
            <a:prstGeom prst="rect">
              <a:avLst/>
            </a:prstGeom>
          </p:spPr>
        </p:pic>
        <p:cxnSp>
          <p:nvCxnSpPr>
            <p:cNvPr id="10" name="直接连接符 5">
              <a:extLst>
                <a:ext uri="{FF2B5EF4-FFF2-40B4-BE49-F238E27FC236}">
                  <a16:creationId xmlns:a16="http://schemas.microsoft.com/office/drawing/2014/main" id="{9CCC5753-0B9A-4B1A-A4C1-4BA33BD8322A}"/>
                </a:ext>
              </a:extLst>
            </p:cNvPr>
            <p:cNvCxnSpPr>
              <a:cxnSpLocks noChangeShapeType="1"/>
            </p:cNvCxnSpPr>
            <p:nvPr/>
          </p:nvCxnSpPr>
          <p:spPr bwMode="auto">
            <a:xfrm>
              <a:off x="0" y="625086"/>
              <a:ext cx="7002452" cy="0"/>
            </a:xfrm>
            <a:prstGeom prst="line">
              <a:avLst/>
            </a:prstGeom>
            <a:noFill/>
            <a:ln w="19050" cap="flat" cmpd="sng" algn="ctr">
              <a:solidFill>
                <a:srgbClr val="0070C0"/>
              </a:solidFill>
              <a:prstDash val="solid"/>
              <a:miter lim="800000"/>
              <a:headEnd/>
              <a:tailEnd/>
            </a:ln>
            <a:effectLst/>
          </p:spPr>
        </p:cxnSp>
      </p:grpSp>
      <p:sp>
        <p:nvSpPr>
          <p:cNvPr id="11" name="TextBox 3">
            <a:extLst>
              <a:ext uri="{FF2B5EF4-FFF2-40B4-BE49-F238E27FC236}">
                <a16:creationId xmlns:a16="http://schemas.microsoft.com/office/drawing/2014/main" id="{0FDCAACD-9749-4EE4-9EF2-0A43AAC80679}"/>
              </a:ext>
            </a:extLst>
          </p:cNvPr>
          <p:cNvSpPr txBox="1"/>
          <p:nvPr/>
        </p:nvSpPr>
        <p:spPr>
          <a:xfrm>
            <a:off x="1547664" y="5611695"/>
            <a:ext cx="6227987" cy="646331"/>
          </a:xfrm>
          <a:prstGeom prst="rect">
            <a:avLst/>
          </a:prstGeom>
          <a:noFill/>
        </p:spPr>
        <p:txBody>
          <a:bodyPr wrap="none" rtlCol="0">
            <a:spAutoFit/>
          </a:bodyPr>
          <a:lstStyle/>
          <a:p>
            <a:r>
              <a:rPr lang="zh-CN" altLang="en-US" b="1" dirty="0">
                <a:solidFill>
                  <a:srgbClr val="0000FF"/>
                </a:solidFill>
              </a:rPr>
              <a:t>近期湖南师范大学包小军、中山大学祝龙在双核模型框架下</a:t>
            </a:r>
            <a:endParaRPr lang="en-US" altLang="zh-CN" b="1" dirty="0">
              <a:solidFill>
                <a:srgbClr val="0000FF"/>
              </a:solidFill>
            </a:endParaRPr>
          </a:p>
          <a:p>
            <a:r>
              <a:rPr lang="zh-CN" altLang="en-US" b="1" dirty="0">
                <a:solidFill>
                  <a:srgbClr val="0000FF"/>
                </a:solidFill>
              </a:rPr>
              <a:t>               研究通过大质量转移反应合成超重核！</a:t>
            </a:r>
          </a:p>
        </p:txBody>
      </p:sp>
    </p:spTree>
    <p:extLst>
      <p:ext uri="{BB962C8B-B14F-4D97-AF65-F5344CB8AC3E}">
        <p14:creationId xmlns:p14="http://schemas.microsoft.com/office/powerpoint/2010/main" val="32597007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a:spLocks/>
          </p:cNvSpPr>
          <p:nvPr/>
        </p:nvSpPr>
        <p:spPr>
          <a:xfrm>
            <a:off x="467544" y="3212976"/>
            <a:ext cx="8229600" cy="1843517"/>
          </a:xfrm>
          <a:prstGeom prst="rect">
            <a:avLst/>
          </a:prstGeom>
        </p:spPr>
        <p:txBody>
          <a:bodyP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b="1" i="1" dirty="0">
                <a:solidFill>
                  <a:srgbClr val="476DB9"/>
                </a:solidFill>
              </a:rPr>
              <a:t>谢 谢！</a:t>
            </a:r>
            <a:br>
              <a:rPr lang="en-US" altLang="zh-CN" b="1" i="1" dirty="0">
                <a:solidFill>
                  <a:srgbClr val="0000FF"/>
                </a:solidFill>
              </a:rPr>
            </a:br>
            <a:br>
              <a:rPr lang="en-US" altLang="zh-CN" b="1" i="1" dirty="0">
                <a:solidFill>
                  <a:srgbClr val="0000FF"/>
                </a:solidFill>
              </a:rPr>
            </a:br>
            <a:endParaRPr lang="zh-CN" altLang="en-US" b="1" i="1" dirty="0">
              <a:solidFill>
                <a:srgbClr val="0000FF"/>
              </a:solidFill>
            </a:endParaRPr>
          </a:p>
        </p:txBody>
      </p:sp>
      <p:sp>
        <p:nvSpPr>
          <p:cNvPr id="3" name="矩形 2">
            <a:extLst>
              <a:ext uri="{FF2B5EF4-FFF2-40B4-BE49-F238E27FC236}">
                <a16:creationId xmlns:a16="http://schemas.microsoft.com/office/drawing/2014/main" id="{8D7B485E-5790-4106-838F-B5F23E91201F}"/>
              </a:ext>
            </a:extLst>
          </p:cNvPr>
          <p:cNvSpPr>
            <a:spLocks noChangeArrowheads="1"/>
          </p:cNvSpPr>
          <p:nvPr/>
        </p:nvSpPr>
        <p:spPr bwMode="auto">
          <a:xfrm>
            <a:off x="0" y="6669360"/>
            <a:ext cx="9144000" cy="180444"/>
          </a:xfrm>
          <a:prstGeom prst="rect">
            <a:avLst/>
          </a:prstGeom>
          <a:solidFill>
            <a:srgbClr val="006AAC"/>
          </a:solidFill>
          <a:ln w="25400">
            <a:solidFill>
              <a:srgbClr val="006AAC"/>
            </a:solidFill>
            <a:miter lim="800000"/>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685800">
              <a:spcBef>
                <a:spcPct val="0"/>
              </a:spcBef>
              <a:buNone/>
              <a:defRPr/>
            </a:pPr>
            <a:r>
              <a:rPr lang="en-US" altLang="zh-CN" sz="1650" dirty="0">
                <a:solidFill>
                  <a:srgbClr val="FFFFFF"/>
                </a:solidFill>
                <a:ea typeface="黑体" panose="02010609060101010101" pitchFamily="49" charset="-122"/>
              </a:rPr>
              <a:t>School of Physics,  Xi’an </a:t>
            </a:r>
            <a:r>
              <a:rPr lang="en-US" altLang="zh-CN" sz="1650" dirty="0" err="1">
                <a:solidFill>
                  <a:srgbClr val="FFFFFF"/>
                </a:solidFill>
                <a:ea typeface="黑体" panose="02010609060101010101" pitchFamily="49" charset="-122"/>
              </a:rPr>
              <a:t>Jiaotong</a:t>
            </a:r>
            <a:r>
              <a:rPr lang="en-US" altLang="zh-CN" sz="1650" dirty="0">
                <a:solidFill>
                  <a:srgbClr val="FFFFFF"/>
                </a:solidFill>
                <a:ea typeface="黑体" panose="02010609060101010101" pitchFamily="49" charset="-122"/>
              </a:rPr>
              <a:t> University</a:t>
            </a:r>
            <a:endParaRPr lang="zh-CN" altLang="zh-CN" sz="1650" dirty="0">
              <a:solidFill>
                <a:srgbClr val="FFFFFF"/>
              </a:solidFill>
              <a:ea typeface="黑体" panose="02010609060101010101" pitchFamily="49" charset="-122"/>
            </a:endParaRPr>
          </a:p>
        </p:txBody>
      </p:sp>
      <p:grpSp>
        <p:nvGrpSpPr>
          <p:cNvPr id="5" name="组合 4">
            <a:extLst>
              <a:ext uri="{FF2B5EF4-FFF2-40B4-BE49-F238E27FC236}">
                <a16:creationId xmlns:a16="http://schemas.microsoft.com/office/drawing/2014/main" id="{4EC648E4-E4FE-4B7D-9735-1CAF5CDF6DE2}"/>
              </a:ext>
            </a:extLst>
          </p:cNvPr>
          <p:cNvGrpSpPr/>
          <p:nvPr/>
        </p:nvGrpSpPr>
        <p:grpSpPr>
          <a:xfrm>
            <a:off x="0" y="44624"/>
            <a:ext cx="9107585" cy="627942"/>
            <a:chOff x="0" y="44624"/>
            <a:chExt cx="9107585" cy="627942"/>
          </a:xfrm>
        </p:grpSpPr>
        <p:pic>
          <p:nvPicPr>
            <p:cNvPr id="6" name="图片 5">
              <a:extLst>
                <a:ext uri="{FF2B5EF4-FFF2-40B4-BE49-F238E27FC236}">
                  <a16:creationId xmlns:a16="http://schemas.microsoft.com/office/drawing/2014/main" id="{2120D18F-B1E3-4092-91B5-1713A2B31D93}"/>
                </a:ext>
              </a:extLst>
            </p:cNvPr>
            <p:cNvPicPr>
              <a:picLocks noChangeAspect="1"/>
            </p:cNvPicPr>
            <p:nvPr/>
          </p:nvPicPr>
          <p:blipFill>
            <a:blip r:embed="rId2"/>
            <a:stretch>
              <a:fillRect/>
            </a:stretch>
          </p:blipFill>
          <p:spPr>
            <a:xfrm>
              <a:off x="6876256" y="44624"/>
              <a:ext cx="2231329" cy="627942"/>
            </a:xfrm>
            <a:prstGeom prst="rect">
              <a:avLst/>
            </a:prstGeom>
          </p:spPr>
        </p:pic>
        <p:cxnSp>
          <p:nvCxnSpPr>
            <p:cNvPr id="7" name="直接连接符 5">
              <a:extLst>
                <a:ext uri="{FF2B5EF4-FFF2-40B4-BE49-F238E27FC236}">
                  <a16:creationId xmlns:a16="http://schemas.microsoft.com/office/drawing/2014/main" id="{9118DC42-C11E-48F4-9F51-1C83C37457C9}"/>
                </a:ext>
              </a:extLst>
            </p:cNvPr>
            <p:cNvCxnSpPr>
              <a:cxnSpLocks noChangeShapeType="1"/>
            </p:cNvCxnSpPr>
            <p:nvPr/>
          </p:nvCxnSpPr>
          <p:spPr bwMode="auto">
            <a:xfrm>
              <a:off x="0" y="625086"/>
              <a:ext cx="7002452" cy="0"/>
            </a:xfrm>
            <a:prstGeom prst="line">
              <a:avLst/>
            </a:prstGeom>
            <a:noFill/>
            <a:ln w="19050" cap="flat" cmpd="sng" algn="ctr">
              <a:solidFill>
                <a:srgbClr val="0070C0"/>
              </a:solidFill>
              <a:prstDash val="solid"/>
              <a:miter lim="800000"/>
              <a:headEnd/>
              <a:tailEnd/>
            </a:ln>
            <a:effectLst/>
          </p:spPr>
        </p:cxnSp>
      </p:grpSp>
      <p:sp>
        <p:nvSpPr>
          <p:cNvPr id="8" name="Text Box 8">
            <a:extLst>
              <a:ext uri="{FF2B5EF4-FFF2-40B4-BE49-F238E27FC236}">
                <a16:creationId xmlns:a16="http://schemas.microsoft.com/office/drawing/2014/main" id="{F3FCB9A3-969D-4428-A71B-AD82D453FE78}"/>
              </a:ext>
            </a:extLst>
          </p:cNvPr>
          <p:cNvSpPr txBox="1">
            <a:spLocks noChangeArrowheads="1"/>
          </p:cNvSpPr>
          <p:nvPr/>
        </p:nvSpPr>
        <p:spPr bwMode="auto">
          <a:xfrm>
            <a:off x="179512" y="132563"/>
            <a:ext cx="6048672" cy="400110"/>
          </a:xfrm>
          <a:prstGeom prst="rect">
            <a:avLst/>
          </a:prstGeom>
          <a:noFill/>
          <a:ln w="9525">
            <a:noFill/>
            <a:miter lim="800000"/>
            <a:headEnd/>
            <a:tailEnd/>
          </a:ln>
        </p:spPr>
        <p:txBody>
          <a:bodyPr wrap="square">
            <a:spAutoFit/>
          </a:bodyPr>
          <a:lstStyle/>
          <a:p>
            <a:pPr defTabSz="457200" fontAlgn="base">
              <a:spcBef>
                <a:spcPct val="0"/>
              </a:spcBef>
              <a:spcAft>
                <a:spcPct val="0"/>
              </a:spcAft>
            </a:pPr>
            <a:r>
              <a:rPr lang="zh-CN" altLang="en-US" sz="2000" b="1" dirty="0">
                <a:solidFill>
                  <a:srgbClr val="476DB9"/>
                </a:solidFill>
                <a:latin typeface="华文行楷" panose="02010800040101010101" pitchFamily="2" charset="-122"/>
                <a:ea typeface="华文行楷" panose="02010800040101010101" pitchFamily="2" charset="-122"/>
              </a:rPr>
              <a:t>粒子物理天问论坛，</a:t>
            </a:r>
            <a:r>
              <a:rPr lang="en-US" altLang="zh-CN" sz="2000" b="1" dirty="0">
                <a:solidFill>
                  <a:srgbClr val="476DB9"/>
                </a:solidFill>
                <a:latin typeface="华文行楷" panose="02010800040101010101" pitchFamily="2" charset="-122"/>
                <a:ea typeface="华文行楷" panose="02010800040101010101" pitchFamily="2" charset="-122"/>
              </a:rPr>
              <a:t>2023.11.10-12</a:t>
            </a:r>
            <a:r>
              <a:rPr lang="zh-CN" altLang="en-US" sz="2000" b="1" dirty="0">
                <a:solidFill>
                  <a:srgbClr val="476DB9"/>
                </a:solidFill>
                <a:latin typeface="华文行楷" panose="02010800040101010101" pitchFamily="2" charset="-122"/>
                <a:ea typeface="华文行楷" panose="02010800040101010101" pitchFamily="2" charset="-122"/>
              </a:rPr>
              <a:t>，湖南师范大学</a:t>
            </a:r>
            <a:r>
              <a:rPr lang="en-US" altLang="zh-CN" sz="2000" b="1" dirty="0">
                <a:solidFill>
                  <a:srgbClr val="476DB9"/>
                </a:solidFill>
                <a:latin typeface="华文行楷" panose="02010800040101010101" pitchFamily="2" charset="-122"/>
                <a:ea typeface="华文行楷" panose="02010800040101010101" pitchFamily="2" charset="-122"/>
              </a:rPr>
              <a:t> </a:t>
            </a:r>
          </a:p>
        </p:txBody>
      </p:sp>
    </p:spTree>
    <p:extLst>
      <p:ext uri="{BB962C8B-B14F-4D97-AF65-F5344CB8AC3E}">
        <p14:creationId xmlns:p14="http://schemas.microsoft.com/office/powerpoint/2010/main" val="3651544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C06F2720-6000-43C7-8E6B-CDBD2AD4CAE0}"/>
              </a:ext>
            </a:extLst>
          </p:cNvPr>
          <p:cNvPicPr>
            <a:picLocks noChangeAspect="1"/>
          </p:cNvPicPr>
          <p:nvPr/>
        </p:nvPicPr>
        <p:blipFill>
          <a:blip r:embed="rId2"/>
          <a:stretch>
            <a:fillRect/>
          </a:stretch>
        </p:blipFill>
        <p:spPr>
          <a:xfrm>
            <a:off x="2733959" y="1601926"/>
            <a:ext cx="6240766" cy="5067434"/>
          </a:xfrm>
          <a:prstGeom prst="rect">
            <a:avLst/>
          </a:prstGeom>
        </p:spPr>
      </p:pic>
      <p:sp>
        <p:nvSpPr>
          <p:cNvPr id="2" name="矩形 1"/>
          <p:cNvSpPr/>
          <p:nvPr/>
        </p:nvSpPr>
        <p:spPr>
          <a:xfrm>
            <a:off x="224071" y="91102"/>
            <a:ext cx="5112568" cy="523220"/>
          </a:xfrm>
          <a:prstGeom prst="rect">
            <a:avLst/>
          </a:prstGeom>
        </p:spPr>
        <p:txBody>
          <a:bodyPr wrap="square">
            <a:spAutoFit/>
          </a:bodyPr>
          <a:lstStyle/>
          <a:p>
            <a:r>
              <a:rPr lang="zh-CN" altLang="en-US" sz="2800" b="1" dirty="0">
                <a:solidFill>
                  <a:srgbClr val="0000FF"/>
                </a:solidFill>
              </a:rPr>
              <a:t>一、超重核研究的意义及现状</a:t>
            </a:r>
          </a:p>
        </p:txBody>
      </p:sp>
      <p:sp>
        <p:nvSpPr>
          <p:cNvPr id="3" name="矩形 2"/>
          <p:cNvSpPr/>
          <p:nvPr/>
        </p:nvSpPr>
        <p:spPr>
          <a:xfrm>
            <a:off x="323528" y="908720"/>
            <a:ext cx="8712968" cy="701795"/>
          </a:xfrm>
          <a:prstGeom prst="rect">
            <a:avLst/>
          </a:prstGeom>
        </p:spPr>
        <p:txBody>
          <a:bodyPr wrap="square">
            <a:spAutoFit/>
          </a:bodyPr>
          <a:lstStyle/>
          <a:p>
            <a:pPr>
              <a:lnSpc>
                <a:spcPct val="150000"/>
              </a:lnSpc>
            </a:pPr>
            <a:r>
              <a:rPr lang="zh-CN" altLang="en-US" sz="1400" b="1" dirty="0">
                <a:solidFill>
                  <a:srgbClr val="0000FF"/>
                </a:solidFill>
              </a:rPr>
              <a:t>（</a:t>
            </a:r>
            <a:r>
              <a:rPr lang="en-US" altLang="zh-CN" sz="1400" b="1" dirty="0">
                <a:solidFill>
                  <a:srgbClr val="0000FF"/>
                </a:solidFill>
              </a:rPr>
              <a:t>1</a:t>
            </a:r>
            <a:r>
              <a:rPr lang="zh-CN" altLang="en-US" sz="1400" b="1" dirty="0">
                <a:solidFill>
                  <a:srgbClr val="0000FF"/>
                </a:solidFill>
              </a:rPr>
              <a:t>）</a:t>
            </a:r>
            <a:r>
              <a:rPr lang="zh-CN" altLang="zh-CN" sz="1400" b="1" dirty="0">
                <a:solidFill>
                  <a:srgbClr val="0000FF"/>
                </a:solidFill>
              </a:rPr>
              <a:t>超重核的合成是研究原子核电荷数和质量数上限的唯一途径，具有极大的技术难度</a:t>
            </a:r>
            <a:r>
              <a:rPr lang="zh-CN" altLang="en-US" sz="1400" b="1" dirty="0">
                <a:solidFill>
                  <a:srgbClr val="0000FF"/>
                </a:solidFill>
              </a:rPr>
              <a:t>，超重核素的合成已成为检验人们认识自然的能力和一个国家科技水平的重要标志。</a:t>
            </a:r>
          </a:p>
        </p:txBody>
      </p:sp>
      <p:sp>
        <p:nvSpPr>
          <p:cNvPr id="5" name="TextBox 4"/>
          <p:cNvSpPr txBox="1"/>
          <p:nvPr/>
        </p:nvSpPr>
        <p:spPr>
          <a:xfrm>
            <a:off x="107504" y="625557"/>
            <a:ext cx="6508513" cy="400110"/>
          </a:xfrm>
          <a:prstGeom prst="rect">
            <a:avLst/>
          </a:prstGeom>
          <a:noFill/>
        </p:spPr>
        <p:txBody>
          <a:bodyPr wrap="none" rtlCol="0">
            <a:spAutoFit/>
          </a:bodyPr>
          <a:lstStyle/>
          <a:p>
            <a:r>
              <a:rPr lang="en-US" altLang="zh-CN" sz="2000" b="1" dirty="0">
                <a:solidFill>
                  <a:srgbClr val="FF0000"/>
                </a:solidFill>
              </a:rPr>
              <a:t>1</a:t>
            </a:r>
            <a:r>
              <a:rPr lang="zh-CN" altLang="en-US" sz="2000" b="1" dirty="0">
                <a:solidFill>
                  <a:srgbClr val="FF0000"/>
                </a:solidFill>
              </a:rPr>
              <a:t>、超重核合成与性质的研究是自然科学的重要课题之一</a:t>
            </a:r>
          </a:p>
        </p:txBody>
      </p:sp>
      <p:pic>
        <p:nvPicPr>
          <p:cNvPr id="7" name="Picture 4" descr="Curie-M-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395536" y="1601527"/>
            <a:ext cx="1012456" cy="1316246"/>
          </a:xfrm>
          <a:prstGeom prst="rect">
            <a:avLst/>
          </a:prstGeom>
        </p:spPr>
      </p:pic>
      <p:sp>
        <p:nvSpPr>
          <p:cNvPr id="6" name="矩形 5"/>
          <p:cNvSpPr/>
          <p:nvPr/>
        </p:nvSpPr>
        <p:spPr>
          <a:xfrm>
            <a:off x="310516" y="2872499"/>
            <a:ext cx="2570699" cy="1169551"/>
          </a:xfrm>
          <a:prstGeom prst="rect">
            <a:avLst/>
          </a:prstGeom>
        </p:spPr>
        <p:txBody>
          <a:bodyPr wrap="square">
            <a:spAutoFit/>
          </a:bodyPr>
          <a:lstStyle/>
          <a:p>
            <a:r>
              <a:rPr lang="en-US" altLang="zh-CN" sz="1400" b="1" dirty="0">
                <a:solidFill>
                  <a:prstClr val="black"/>
                </a:solidFill>
              </a:rPr>
              <a:t>Marie. Curie</a:t>
            </a:r>
            <a:r>
              <a:rPr lang="zh-CN" altLang="en-US" sz="1400" b="1" dirty="0">
                <a:solidFill>
                  <a:prstClr val="black"/>
                </a:solidFill>
              </a:rPr>
              <a:t>，</a:t>
            </a:r>
            <a:endParaRPr lang="en-US" altLang="zh-CN" sz="1400" b="1" dirty="0">
              <a:solidFill>
                <a:prstClr val="black"/>
              </a:solidFill>
            </a:endParaRPr>
          </a:p>
          <a:p>
            <a:r>
              <a:rPr lang="zh-CN" altLang="en-US" sz="1400" b="1" dirty="0">
                <a:solidFill>
                  <a:prstClr val="black"/>
                </a:solidFill>
              </a:rPr>
              <a:t>（</a:t>
            </a:r>
            <a:r>
              <a:rPr lang="en-US" altLang="zh-CN" sz="1400" b="1" dirty="0">
                <a:solidFill>
                  <a:prstClr val="black"/>
                </a:solidFill>
              </a:rPr>
              <a:t>1867-1934</a:t>
            </a:r>
            <a:r>
              <a:rPr lang="zh-CN" altLang="en-US" sz="1400" b="1" dirty="0">
                <a:solidFill>
                  <a:prstClr val="black"/>
                </a:solidFill>
              </a:rPr>
              <a:t>）</a:t>
            </a:r>
            <a:endParaRPr lang="en-US" altLang="zh-CN" sz="1400" b="1" dirty="0">
              <a:solidFill>
                <a:prstClr val="black"/>
              </a:solidFill>
            </a:endParaRPr>
          </a:p>
          <a:p>
            <a:endParaRPr lang="en-US" altLang="zh-CN" sz="1400" b="1" dirty="0">
              <a:solidFill>
                <a:prstClr val="black"/>
              </a:solidFill>
            </a:endParaRPr>
          </a:p>
          <a:p>
            <a:r>
              <a:rPr lang="en-US" altLang="zh-CN" sz="1400" b="1" dirty="0">
                <a:solidFill>
                  <a:prstClr val="black"/>
                </a:solidFill>
              </a:rPr>
              <a:t>1903</a:t>
            </a:r>
            <a:r>
              <a:rPr lang="zh-CN" altLang="en-US" sz="1400" b="1" dirty="0">
                <a:solidFill>
                  <a:prstClr val="black"/>
                </a:solidFill>
              </a:rPr>
              <a:t>年获得诺贝尔物理学奖。发现</a:t>
            </a:r>
            <a:r>
              <a:rPr lang="zh-CN" altLang="en-US" sz="1400" b="1" dirty="0">
                <a:solidFill>
                  <a:srgbClr val="0000FF"/>
                </a:solidFill>
              </a:rPr>
              <a:t>钋</a:t>
            </a:r>
            <a:r>
              <a:rPr lang="en-US" altLang="zh-CN" sz="1400" b="1" dirty="0">
                <a:solidFill>
                  <a:srgbClr val="0000FF"/>
                </a:solidFill>
              </a:rPr>
              <a:t>(Po)</a:t>
            </a:r>
            <a:r>
              <a:rPr lang="zh-CN" altLang="en-US" sz="1400" b="1" dirty="0">
                <a:solidFill>
                  <a:prstClr val="black"/>
                </a:solidFill>
              </a:rPr>
              <a:t>和</a:t>
            </a:r>
            <a:r>
              <a:rPr lang="zh-CN" altLang="en-US" sz="1400" b="1" dirty="0">
                <a:solidFill>
                  <a:srgbClr val="0000FF"/>
                </a:solidFill>
              </a:rPr>
              <a:t>镭</a:t>
            </a:r>
            <a:r>
              <a:rPr lang="en-US" altLang="zh-CN" sz="1400" b="1" dirty="0">
                <a:solidFill>
                  <a:srgbClr val="0000FF"/>
                </a:solidFill>
              </a:rPr>
              <a:t>(Ra)</a:t>
            </a:r>
            <a:endParaRPr lang="zh-CN" altLang="en-US" sz="1400" b="1" dirty="0">
              <a:solidFill>
                <a:srgbClr val="0000FF"/>
              </a:solidFill>
            </a:endParaRPr>
          </a:p>
        </p:txBody>
      </p:sp>
      <p:pic>
        <p:nvPicPr>
          <p:cNvPr id="1027" name="Picture 3" descr="D:\document\学术报告\2016\兰州近物所青促会\pierre-curi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5835" y="1617784"/>
            <a:ext cx="936494" cy="1312249"/>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1611377" y="2902411"/>
            <a:ext cx="1354858" cy="553998"/>
          </a:xfrm>
          <a:prstGeom prst="rect">
            <a:avLst/>
          </a:prstGeom>
        </p:spPr>
        <p:txBody>
          <a:bodyPr wrap="none">
            <a:spAutoFit/>
          </a:bodyPr>
          <a:lstStyle/>
          <a:p>
            <a:r>
              <a:rPr lang="en-US" altLang="zh-CN" sz="1400" b="1" dirty="0">
                <a:solidFill>
                  <a:prstClr val="black"/>
                </a:solidFill>
              </a:rPr>
              <a:t>Pierre Curie</a:t>
            </a:r>
          </a:p>
          <a:p>
            <a:r>
              <a:rPr lang="zh-CN" altLang="en-US" sz="1400" b="1" dirty="0">
                <a:solidFill>
                  <a:prstClr val="black"/>
                </a:solidFill>
              </a:rPr>
              <a:t>（</a:t>
            </a:r>
            <a:r>
              <a:rPr lang="en-US" altLang="zh-CN" sz="1400" b="1" dirty="0">
                <a:solidFill>
                  <a:prstClr val="black"/>
                </a:solidFill>
              </a:rPr>
              <a:t>1859-1906</a:t>
            </a:r>
            <a:r>
              <a:rPr lang="zh-CN" altLang="en-US" sz="1600" dirty="0">
                <a:solidFill>
                  <a:prstClr val="black"/>
                </a:solidFill>
              </a:rPr>
              <a:t>）</a:t>
            </a:r>
          </a:p>
        </p:txBody>
      </p:sp>
      <p:sp>
        <p:nvSpPr>
          <p:cNvPr id="8" name="TextBox 7"/>
          <p:cNvSpPr txBox="1"/>
          <p:nvPr/>
        </p:nvSpPr>
        <p:spPr>
          <a:xfrm>
            <a:off x="366257" y="4135643"/>
            <a:ext cx="2001445" cy="1077218"/>
          </a:xfrm>
          <a:prstGeom prst="rect">
            <a:avLst/>
          </a:prstGeom>
          <a:noFill/>
        </p:spPr>
        <p:txBody>
          <a:bodyPr wrap="none" rtlCol="0">
            <a:spAutoFit/>
          </a:bodyPr>
          <a:lstStyle/>
          <a:p>
            <a:r>
              <a:rPr lang="en-US" altLang="zh-CN" sz="1600" dirty="0">
                <a:solidFill>
                  <a:prstClr val="black"/>
                </a:solidFill>
              </a:rPr>
              <a:t>113 </a:t>
            </a:r>
            <a:r>
              <a:rPr lang="en-US" altLang="zh-CN" sz="1600" dirty="0" err="1">
                <a:solidFill>
                  <a:prstClr val="black"/>
                </a:solidFill>
              </a:rPr>
              <a:t>Nh</a:t>
            </a:r>
            <a:r>
              <a:rPr lang="en-US" altLang="zh-CN" sz="1600" dirty="0">
                <a:solidFill>
                  <a:prstClr val="black"/>
                </a:solidFill>
              </a:rPr>
              <a:t> (</a:t>
            </a:r>
            <a:r>
              <a:rPr lang="en-US" altLang="zh-CN" sz="1600" b="1" dirty="0" err="1">
                <a:solidFill>
                  <a:srgbClr val="0000FF"/>
                </a:solidFill>
              </a:rPr>
              <a:t>Nihon</a:t>
            </a:r>
            <a:r>
              <a:rPr lang="en-US" altLang="zh-CN" sz="1600" dirty="0" err="1">
                <a:solidFill>
                  <a:prstClr val="black"/>
                </a:solidFill>
              </a:rPr>
              <a:t>ium</a:t>
            </a:r>
            <a:r>
              <a:rPr lang="en-US" altLang="zh-CN" sz="1600" dirty="0">
                <a:solidFill>
                  <a:prstClr val="black"/>
                </a:solidFill>
              </a:rPr>
              <a:t>)</a:t>
            </a:r>
          </a:p>
          <a:p>
            <a:r>
              <a:rPr lang="en-US" altLang="zh-CN" sz="1600" dirty="0">
                <a:solidFill>
                  <a:prstClr val="black"/>
                </a:solidFill>
              </a:rPr>
              <a:t>115 Mc  (</a:t>
            </a:r>
            <a:r>
              <a:rPr lang="en-US" altLang="zh-CN" sz="1600" b="1" dirty="0" err="1">
                <a:solidFill>
                  <a:srgbClr val="0000FF"/>
                </a:solidFill>
              </a:rPr>
              <a:t>Mosco</a:t>
            </a:r>
            <a:r>
              <a:rPr lang="en-US" altLang="zh-CN" sz="1600" dirty="0" err="1">
                <a:solidFill>
                  <a:prstClr val="black"/>
                </a:solidFill>
              </a:rPr>
              <a:t>vium</a:t>
            </a:r>
            <a:r>
              <a:rPr lang="en-US" altLang="zh-CN" sz="1600" dirty="0">
                <a:solidFill>
                  <a:prstClr val="black"/>
                </a:solidFill>
              </a:rPr>
              <a:t>)</a:t>
            </a:r>
          </a:p>
          <a:p>
            <a:r>
              <a:rPr lang="en-US" altLang="zh-CN" sz="1600" dirty="0">
                <a:solidFill>
                  <a:prstClr val="black"/>
                </a:solidFill>
              </a:rPr>
              <a:t>117 </a:t>
            </a:r>
            <a:r>
              <a:rPr lang="en-US" altLang="zh-CN" sz="1600" dirty="0" err="1">
                <a:solidFill>
                  <a:prstClr val="black"/>
                </a:solidFill>
              </a:rPr>
              <a:t>Ts</a:t>
            </a:r>
            <a:r>
              <a:rPr lang="en-US" altLang="zh-CN" sz="1600" dirty="0">
                <a:solidFill>
                  <a:prstClr val="black"/>
                </a:solidFill>
              </a:rPr>
              <a:t> (</a:t>
            </a:r>
            <a:r>
              <a:rPr lang="en-US" altLang="zh-CN" sz="1600" b="1" dirty="0" err="1">
                <a:solidFill>
                  <a:srgbClr val="0000FF"/>
                </a:solidFill>
              </a:rPr>
              <a:t>Tenness</a:t>
            </a:r>
            <a:r>
              <a:rPr lang="en-US" altLang="zh-CN" sz="1600" dirty="0" err="1">
                <a:solidFill>
                  <a:prstClr val="black"/>
                </a:solidFill>
              </a:rPr>
              <a:t>ine</a:t>
            </a:r>
            <a:r>
              <a:rPr lang="en-US" altLang="zh-CN" sz="1600" dirty="0">
                <a:solidFill>
                  <a:prstClr val="black"/>
                </a:solidFill>
              </a:rPr>
              <a:t>)</a:t>
            </a:r>
          </a:p>
          <a:p>
            <a:r>
              <a:rPr lang="en-US" altLang="zh-CN" sz="1600" dirty="0">
                <a:solidFill>
                  <a:prstClr val="black"/>
                </a:solidFill>
              </a:rPr>
              <a:t>118 </a:t>
            </a:r>
            <a:r>
              <a:rPr lang="en-US" altLang="zh-CN" sz="1600" dirty="0" err="1">
                <a:solidFill>
                  <a:prstClr val="black"/>
                </a:solidFill>
              </a:rPr>
              <a:t>Og</a:t>
            </a:r>
            <a:r>
              <a:rPr lang="en-US" altLang="zh-CN" sz="1600" dirty="0">
                <a:solidFill>
                  <a:prstClr val="black"/>
                </a:solidFill>
              </a:rPr>
              <a:t> (</a:t>
            </a:r>
            <a:r>
              <a:rPr lang="en-US" altLang="zh-CN" sz="1600" b="1" dirty="0" err="1">
                <a:solidFill>
                  <a:srgbClr val="0000FF"/>
                </a:solidFill>
              </a:rPr>
              <a:t>Oganess</a:t>
            </a:r>
            <a:r>
              <a:rPr lang="en-US" altLang="zh-CN" sz="1600" dirty="0" err="1">
                <a:solidFill>
                  <a:prstClr val="black"/>
                </a:solidFill>
              </a:rPr>
              <a:t>on</a:t>
            </a:r>
            <a:r>
              <a:rPr lang="en-US" altLang="zh-CN" sz="1600" dirty="0">
                <a:solidFill>
                  <a:prstClr val="black"/>
                </a:solidFill>
              </a:rPr>
              <a:t>)</a:t>
            </a:r>
            <a:endParaRPr lang="zh-CN" altLang="en-US" sz="1600" dirty="0">
              <a:solidFill>
                <a:prstClr val="black"/>
              </a:solidFill>
            </a:endParaRPr>
          </a:p>
        </p:txBody>
      </p:sp>
      <p:sp>
        <p:nvSpPr>
          <p:cNvPr id="10" name="矩形 9"/>
          <p:cNvSpPr/>
          <p:nvPr/>
        </p:nvSpPr>
        <p:spPr>
          <a:xfrm>
            <a:off x="3035793" y="4311617"/>
            <a:ext cx="5616624" cy="409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p:nvSpPr>
        <p:spPr>
          <a:xfrm>
            <a:off x="224071" y="5545083"/>
            <a:ext cx="2814528" cy="830997"/>
          </a:xfrm>
          <a:prstGeom prst="rect">
            <a:avLst/>
          </a:prstGeom>
          <a:ln>
            <a:solidFill>
              <a:schemeClr val="accent1"/>
            </a:solidFill>
          </a:ln>
        </p:spPr>
        <p:txBody>
          <a:bodyPr wrap="square">
            <a:spAutoFit/>
          </a:bodyPr>
          <a:lstStyle/>
          <a:p>
            <a:r>
              <a:rPr lang="zh-CN" altLang="en-US" sz="1600" b="1" dirty="0">
                <a:solidFill>
                  <a:srgbClr val="007AAA"/>
                </a:solidFill>
                <a:latin typeface="&amp;quot"/>
              </a:rPr>
              <a:t>为了庆祝元素周期表诞生</a:t>
            </a:r>
            <a:r>
              <a:rPr lang="en-US" altLang="zh-CN" sz="1600" b="1" dirty="0">
                <a:solidFill>
                  <a:srgbClr val="007AAA"/>
                </a:solidFill>
                <a:latin typeface="&amp;quot"/>
              </a:rPr>
              <a:t>150</a:t>
            </a:r>
            <a:r>
              <a:rPr lang="zh-CN" altLang="en-US" sz="1600" b="1" dirty="0">
                <a:solidFill>
                  <a:srgbClr val="007AAA"/>
                </a:solidFill>
                <a:latin typeface="&amp;quot"/>
              </a:rPr>
              <a:t>周年，联合国宣布将</a:t>
            </a:r>
            <a:r>
              <a:rPr lang="en-US" altLang="zh-CN" sz="1600" b="1" dirty="0">
                <a:solidFill>
                  <a:srgbClr val="007AAA"/>
                </a:solidFill>
                <a:latin typeface="&amp;quot"/>
              </a:rPr>
              <a:t>2019</a:t>
            </a:r>
            <a:r>
              <a:rPr lang="zh-CN" altLang="en-US" sz="1600" b="1" dirty="0">
                <a:solidFill>
                  <a:srgbClr val="007AAA"/>
                </a:solidFill>
                <a:latin typeface="&amp;quot"/>
              </a:rPr>
              <a:t>年定为</a:t>
            </a:r>
            <a:r>
              <a:rPr lang="zh-CN" altLang="en-US" sz="1600" b="1" dirty="0">
                <a:solidFill>
                  <a:srgbClr val="FF00FF"/>
                </a:solidFill>
                <a:latin typeface="&amp;quot"/>
              </a:rPr>
              <a:t>国际化学元素周期表年</a:t>
            </a:r>
            <a:r>
              <a:rPr lang="zh-CN" altLang="en-US" sz="1600" b="1" dirty="0">
                <a:solidFill>
                  <a:srgbClr val="5E5353"/>
                </a:solidFill>
                <a:latin typeface="&amp;quot"/>
              </a:rPr>
              <a:t>。</a:t>
            </a:r>
            <a:endParaRPr lang="zh-CN" altLang="en-US" sz="1600" b="1" dirty="0"/>
          </a:p>
        </p:txBody>
      </p:sp>
      <p:sp>
        <p:nvSpPr>
          <p:cNvPr id="19" name="文本框 18">
            <a:extLst>
              <a:ext uri="{FF2B5EF4-FFF2-40B4-BE49-F238E27FC236}">
                <a16:creationId xmlns:a16="http://schemas.microsoft.com/office/drawing/2014/main" id="{AFC49BDA-5C0C-4954-8127-934C3FE2E937}"/>
              </a:ext>
            </a:extLst>
          </p:cNvPr>
          <p:cNvSpPr txBox="1"/>
          <p:nvPr/>
        </p:nvSpPr>
        <p:spPr>
          <a:xfrm>
            <a:off x="8015562" y="5249566"/>
            <a:ext cx="1122423" cy="307777"/>
          </a:xfrm>
          <a:prstGeom prst="rect">
            <a:avLst/>
          </a:prstGeom>
          <a:noFill/>
        </p:spPr>
        <p:txBody>
          <a:bodyPr wrap="none" rtlCol="0">
            <a:spAutoFit/>
          </a:bodyPr>
          <a:lstStyle/>
          <a:p>
            <a:r>
              <a:rPr lang="zh-CN" altLang="en-US" sz="1400" dirty="0">
                <a:solidFill>
                  <a:srgbClr val="0000FF"/>
                </a:solidFill>
              </a:rPr>
              <a:t>邓军刚 制作</a:t>
            </a:r>
          </a:p>
        </p:txBody>
      </p:sp>
      <p:sp>
        <p:nvSpPr>
          <p:cNvPr id="23" name="矩形 22">
            <a:extLst>
              <a:ext uri="{FF2B5EF4-FFF2-40B4-BE49-F238E27FC236}">
                <a16:creationId xmlns:a16="http://schemas.microsoft.com/office/drawing/2014/main" id="{576C2486-5B77-4734-8A8F-C015DB055389}"/>
              </a:ext>
            </a:extLst>
          </p:cNvPr>
          <p:cNvSpPr>
            <a:spLocks noChangeArrowheads="1"/>
          </p:cNvSpPr>
          <p:nvPr/>
        </p:nvSpPr>
        <p:spPr bwMode="auto">
          <a:xfrm>
            <a:off x="0" y="6669360"/>
            <a:ext cx="9144000" cy="180444"/>
          </a:xfrm>
          <a:prstGeom prst="rect">
            <a:avLst/>
          </a:prstGeom>
          <a:solidFill>
            <a:srgbClr val="006AAC"/>
          </a:solidFill>
          <a:ln w="25400">
            <a:solidFill>
              <a:srgbClr val="006AAC"/>
            </a:solidFill>
            <a:miter lim="800000"/>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685800">
              <a:spcBef>
                <a:spcPct val="0"/>
              </a:spcBef>
              <a:buNone/>
              <a:defRPr/>
            </a:pPr>
            <a:r>
              <a:rPr lang="en-US" altLang="zh-CN" sz="1650" dirty="0">
                <a:solidFill>
                  <a:srgbClr val="FFFFFF"/>
                </a:solidFill>
                <a:ea typeface="黑体" panose="02010609060101010101" pitchFamily="49" charset="-122"/>
              </a:rPr>
              <a:t>School of Physics,  Xi’an </a:t>
            </a:r>
            <a:r>
              <a:rPr lang="en-US" altLang="zh-CN" sz="1650" dirty="0" err="1">
                <a:solidFill>
                  <a:srgbClr val="FFFFFF"/>
                </a:solidFill>
                <a:ea typeface="黑体" panose="02010609060101010101" pitchFamily="49" charset="-122"/>
              </a:rPr>
              <a:t>Jiaotong</a:t>
            </a:r>
            <a:r>
              <a:rPr lang="en-US" altLang="zh-CN" sz="1650" dirty="0">
                <a:solidFill>
                  <a:srgbClr val="FFFFFF"/>
                </a:solidFill>
                <a:ea typeface="黑体" panose="02010609060101010101" pitchFamily="49" charset="-122"/>
              </a:rPr>
              <a:t> University</a:t>
            </a:r>
            <a:endParaRPr lang="zh-CN" altLang="zh-CN" sz="1650" dirty="0">
              <a:solidFill>
                <a:srgbClr val="FFFFFF"/>
              </a:solidFill>
              <a:ea typeface="黑体" panose="02010609060101010101" pitchFamily="49" charset="-122"/>
            </a:endParaRPr>
          </a:p>
        </p:txBody>
      </p:sp>
      <p:grpSp>
        <p:nvGrpSpPr>
          <p:cNvPr id="21" name="组合 20">
            <a:extLst>
              <a:ext uri="{FF2B5EF4-FFF2-40B4-BE49-F238E27FC236}">
                <a16:creationId xmlns:a16="http://schemas.microsoft.com/office/drawing/2014/main" id="{62FD6E42-F167-410D-9A11-16F83C1BACD5}"/>
              </a:ext>
            </a:extLst>
          </p:cNvPr>
          <p:cNvGrpSpPr/>
          <p:nvPr/>
        </p:nvGrpSpPr>
        <p:grpSpPr>
          <a:xfrm>
            <a:off x="0" y="44624"/>
            <a:ext cx="9107585" cy="627942"/>
            <a:chOff x="0" y="44624"/>
            <a:chExt cx="9107585" cy="627942"/>
          </a:xfrm>
        </p:grpSpPr>
        <p:pic>
          <p:nvPicPr>
            <p:cNvPr id="20" name="图片 19">
              <a:extLst>
                <a:ext uri="{FF2B5EF4-FFF2-40B4-BE49-F238E27FC236}">
                  <a16:creationId xmlns:a16="http://schemas.microsoft.com/office/drawing/2014/main" id="{AF5AA648-6704-4442-AECA-19220F7DDBEE}"/>
                </a:ext>
              </a:extLst>
            </p:cNvPr>
            <p:cNvPicPr>
              <a:picLocks noChangeAspect="1"/>
            </p:cNvPicPr>
            <p:nvPr/>
          </p:nvPicPr>
          <p:blipFill>
            <a:blip r:embed="rId5"/>
            <a:stretch>
              <a:fillRect/>
            </a:stretch>
          </p:blipFill>
          <p:spPr>
            <a:xfrm>
              <a:off x="6876256" y="44624"/>
              <a:ext cx="2231329" cy="627942"/>
            </a:xfrm>
            <a:prstGeom prst="rect">
              <a:avLst/>
            </a:prstGeom>
          </p:spPr>
        </p:pic>
        <p:cxnSp>
          <p:nvCxnSpPr>
            <p:cNvPr id="24" name="直接连接符 5">
              <a:extLst>
                <a:ext uri="{FF2B5EF4-FFF2-40B4-BE49-F238E27FC236}">
                  <a16:creationId xmlns:a16="http://schemas.microsoft.com/office/drawing/2014/main" id="{A6D9EB67-0FCF-46F5-80EB-031577006DCD}"/>
                </a:ext>
              </a:extLst>
            </p:cNvPr>
            <p:cNvCxnSpPr>
              <a:cxnSpLocks noChangeShapeType="1"/>
            </p:cNvCxnSpPr>
            <p:nvPr/>
          </p:nvCxnSpPr>
          <p:spPr bwMode="auto">
            <a:xfrm>
              <a:off x="0" y="625086"/>
              <a:ext cx="7002452" cy="0"/>
            </a:xfrm>
            <a:prstGeom prst="line">
              <a:avLst/>
            </a:prstGeom>
            <a:noFill/>
            <a:ln w="19050" cap="flat" cmpd="sng" algn="ctr">
              <a:solidFill>
                <a:srgbClr val="0070C0"/>
              </a:solidFill>
              <a:prstDash val="solid"/>
              <a:miter lim="800000"/>
              <a:headEnd/>
              <a:tailEnd/>
            </a:ln>
            <a:effectLst/>
          </p:spPr>
        </p:cxnSp>
      </p:grpSp>
    </p:spTree>
    <p:extLst>
      <p:ext uri="{BB962C8B-B14F-4D97-AF65-F5344CB8AC3E}">
        <p14:creationId xmlns:p14="http://schemas.microsoft.com/office/powerpoint/2010/main" val="2209577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038" y="672566"/>
            <a:ext cx="7226931" cy="4267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123728" y="6053517"/>
            <a:ext cx="5357557" cy="338554"/>
          </a:xfrm>
          <a:prstGeom prst="rect">
            <a:avLst/>
          </a:prstGeom>
        </p:spPr>
        <p:txBody>
          <a:bodyPr wrap="none">
            <a:spAutoFit/>
          </a:bodyPr>
          <a:lstStyle/>
          <a:p>
            <a:r>
              <a:rPr lang="zh-CN" altLang="en-US" sz="1600" b="1" dirty="0">
                <a:solidFill>
                  <a:prstClr val="black"/>
                </a:solidFill>
              </a:rPr>
              <a:t>罗亦孝，科学通报，</a:t>
            </a:r>
            <a:r>
              <a:rPr lang="en-US" altLang="zh-CN" sz="1600" b="1" dirty="0">
                <a:solidFill>
                  <a:prstClr val="black"/>
                </a:solidFill>
              </a:rPr>
              <a:t>2016 </a:t>
            </a:r>
            <a:r>
              <a:rPr lang="zh-CN" altLang="en-US" sz="1600" b="1" dirty="0">
                <a:solidFill>
                  <a:prstClr val="black"/>
                </a:solidFill>
              </a:rPr>
              <a:t>年第 </a:t>
            </a:r>
            <a:r>
              <a:rPr lang="en-US" altLang="zh-CN" sz="1600" b="1" dirty="0">
                <a:solidFill>
                  <a:prstClr val="black"/>
                </a:solidFill>
              </a:rPr>
              <a:t>61 </a:t>
            </a:r>
            <a:r>
              <a:rPr lang="zh-CN" altLang="en-US" sz="1600" b="1" dirty="0">
                <a:solidFill>
                  <a:prstClr val="black"/>
                </a:solidFill>
              </a:rPr>
              <a:t>卷第 </a:t>
            </a:r>
            <a:r>
              <a:rPr lang="en-US" altLang="zh-CN" sz="1600" b="1" dirty="0">
                <a:solidFill>
                  <a:prstClr val="black"/>
                </a:solidFill>
              </a:rPr>
              <a:t>21 </a:t>
            </a:r>
            <a:r>
              <a:rPr lang="zh-CN" altLang="en-US" sz="1600" b="1" dirty="0">
                <a:solidFill>
                  <a:prstClr val="black"/>
                </a:solidFill>
              </a:rPr>
              <a:t>期：</a:t>
            </a:r>
            <a:r>
              <a:rPr lang="en-US" altLang="zh-CN" sz="1600" b="1" dirty="0">
                <a:solidFill>
                  <a:prstClr val="black"/>
                </a:solidFill>
              </a:rPr>
              <a:t>2326 ~ 2330</a:t>
            </a:r>
            <a:endParaRPr lang="zh-CN" altLang="en-US" sz="1600" b="1" dirty="0">
              <a:solidFill>
                <a:prstClr val="black"/>
              </a:solid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5099534"/>
            <a:ext cx="1033021" cy="1353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矩形 2"/>
          <p:cNvSpPr/>
          <p:nvPr/>
        </p:nvSpPr>
        <p:spPr>
          <a:xfrm>
            <a:off x="1370302" y="5041861"/>
            <a:ext cx="7594186" cy="923330"/>
          </a:xfrm>
          <a:prstGeom prst="rect">
            <a:avLst/>
          </a:prstGeom>
        </p:spPr>
        <p:txBody>
          <a:bodyPr wrap="square">
            <a:spAutoFit/>
          </a:bodyPr>
          <a:lstStyle/>
          <a:p>
            <a:r>
              <a:rPr lang="en-US" altLang="zh-CN" dirty="0">
                <a:solidFill>
                  <a:prstClr val="black"/>
                </a:solidFill>
                <a:latin typeface="宋体" panose="02010600030101010101" pitchFamily="2" charset="-122"/>
              </a:rPr>
              <a:t>113, 115, 117 </a:t>
            </a:r>
            <a:r>
              <a:rPr lang="zh-CN" altLang="en-US" dirty="0">
                <a:solidFill>
                  <a:prstClr val="black"/>
                </a:solidFill>
                <a:latin typeface="宋体" panose="02010600030101010101" pitchFamily="2" charset="-122"/>
              </a:rPr>
              <a:t>和</a:t>
            </a:r>
            <a:r>
              <a:rPr lang="en-US" altLang="zh-CN" dirty="0">
                <a:solidFill>
                  <a:prstClr val="black"/>
                </a:solidFill>
                <a:latin typeface="宋体" panose="02010600030101010101" pitchFamily="2" charset="-122"/>
              </a:rPr>
              <a:t>118 </a:t>
            </a:r>
            <a:r>
              <a:rPr lang="zh-CN" altLang="en-US" dirty="0">
                <a:solidFill>
                  <a:prstClr val="black"/>
                </a:solidFill>
                <a:latin typeface="宋体" panose="02010600030101010101" pitchFamily="2" charset="-122"/>
              </a:rPr>
              <a:t>号超重元素的探索和成功</a:t>
            </a:r>
            <a:r>
              <a:rPr lang="en-US" altLang="zh-CN" dirty="0">
                <a:solidFill>
                  <a:prstClr val="black"/>
                </a:solidFill>
                <a:latin typeface="宋体" panose="02010600030101010101" pitchFamily="2" charset="-122"/>
              </a:rPr>
              <a:t>, </a:t>
            </a:r>
            <a:r>
              <a:rPr lang="zh-CN" altLang="en-US" dirty="0">
                <a:solidFill>
                  <a:prstClr val="black"/>
                </a:solidFill>
                <a:latin typeface="宋体" panose="02010600030101010101" pitchFamily="2" charset="-122"/>
              </a:rPr>
              <a:t>实现了原子核物理基于理论预言的实验探索最艰难的突破</a:t>
            </a:r>
            <a:r>
              <a:rPr lang="en-US" altLang="zh-CN" dirty="0">
                <a:solidFill>
                  <a:prstClr val="black"/>
                </a:solidFill>
                <a:latin typeface="宋体" panose="02010600030101010101" pitchFamily="2" charset="-122"/>
              </a:rPr>
              <a:t>, </a:t>
            </a:r>
            <a:r>
              <a:rPr lang="zh-CN" altLang="en-US" b="1" dirty="0">
                <a:solidFill>
                  <a:srgbClr val="FF0000"/>
                </a:solidFill>
                <a:latin typeface="宋体" panose="02010600030101010101" pitchFamily="2" charset="-122"/>
              </a:rPr>
              <a:t>提供了存在超重核稳定岛的确凿证据</a:t>
            </a:r>
            <a:r>
              <a:rPr lang="en-US" altLang="zh-CN" b="1" dirty="0">
                <a:solidFill>
                  <a:srgbClr val="FF0000"/>
                </a:solidFill>
                <a:latin typeface="宋体" panose="02010600030101010101" pitchFamily="2" charset="-122"/>
              </a:rPr>
              <a:t>.</a:t>
            </a:r>
            <a:r>
              <a:rPr lang="zh-CN" altLang="en-US" dirty="0">
                <a:solidFill>
                  <a:prstClr val="black"/>
                </a:solidFill>
                <a:latin typeface="宋体" panose="02010600030101010101" pitchFamily="2" charset="-122"/>
              </a:rPr>
              <a:t>被认为是过去</a:t>
            </a:r>
            <a:r>
              <a:rPr lang="en-US" altLang="zh-CN" dirty="0">
                <a:solidFill>
                  <a:prstClr val="black"/>
                </a:solidFill>
                <a:latin typeface="宋体" panose="02010600030101010101" pitchFamily="2" charset="-122"/>
              </a:rPr>
              <a:t>30 </a:t>
            </a:r>
            <a:r>
              <a:rPr lang="zh-CN" altLang="en-US" dirty="0">
                <a:solidFill>
                  <a:prstClr val="black"/>
                </a:solidFill>
                <a:latin typeface="宋体" panose="02010600030101010101" pitchFamily="2" charset="-122"/>
              </a:rPr>
              <a:t>年中原子核物理学基础研究前沿最重要的进展</a:t>
            </a:r>
            <a:r>
              <a:rPr lang="en-US" altLang="zh-CN" dirty="0">
                <a:solidFill>
                  <a:prstClr val="black"/>
                </a:solidFill>
                <a:latin typeface="宋体" panose="02010600030101010101" pitchFamily="2" charset="-122"/>
              </a:rPr>
              <a:t>.</a:t>
            </a:r>
            <a:endParaRPr lang="zh-CN" altLang="en-US" dirty="0">
              <a:solidFill>
                <a:prstClr val="black"/>
              </a:solidFill>
              <a:latin typeface="宋体" panose="02010600030101010101" pitchFamily="2" charset="-122"/>
            </a:endParaRPr>
          </a:p>
        </p:txBody>
      </p:sp>
      <p:sp>
        <p:nvSpPr>
          <p:cNvPr id="10" name="矩形 9">
            <a:extLst>
              <a:ext uri="{FF2B5EF4-FFF2-40B4-BE49-F238E27FC236}">
                <a16:creationId xmlns:a16="http://schemas.microsoft.com/office/drawing/2014/main" id="{4C8DA06A-2E10-419E-A2C3-038F63DB0F97}"/>
              </a:ext>
            </a:extLst>
          </p:cNvPr>
          <p:cNvSpPr>
            <a:spLocks noChangeArrowheads="1"/>
          </p:cNvSpPr>
          <p:nvPr/>
        </p:nvSpPr>
        <p:spPr bwMode="auto">
          <a:xfrm>
            <a:off x="0" y="6669360"/>
            <a:ext cx="9144000" cy="180444"/>
          </a:xfrm>
          <a:prstGeom prst="rect">
            <a:avLst/>
          </a:prstGeom>
          <a:solidFill>
            <a:srgbClr val="006AAC"/>
          </a:solidFill>
          <a:ln w="25400">
            <a:solidFill>
              <a:srgbClr val="006AAC"/>
            </a:solidFill>
            <a:miter lim="800000"/>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685800">
              <a:spcBef>
                <a:spcPct val="0"/>
              </a:spcBef>
              <a:buNone/>
              <a:defRPr/>
            </a:pPr>
            <a:r>
              <a:rPr lang="en-US" altLang="zh-CN" sz="1650" dirty="0">
                <a:solidFill>
                  <a:srgbClr val="FFFFFF"/>
                </a:solidFill>
                <a:ea typeface="黑体" panose="02010609060101010101" pitchFamily="49" charset="-122"/>
              </a:rPr>
              <a:t>School of Physics,  Xi’an </a:t>
            </a:r>
            <a:r>
              <a:rPr lang="en-US" altLang="zh-CN" sz="1650" dirty="0" err="1">
                <a:solidFill>
                  <a:srgbClr val="FFFFFF"/>
                </a:solidFill>
                <a:ea typeface="黑体" panose="02010609060101010101" pitchFamily="49" charset="-122"/>
              </a:rPr>
              <a:t>Jiaotong</a:t>
            </a:r>
            <a:r>
              <a:rPr lang="en-US" altLang="zh-CN" sz="1650" dirty="0">
                <a:solidFill>
                  <a:srgbClr val="FFFFFF"/>
                </a:solidFill>
                <a:ea typeface="黑体" panose="02010609060101010101" pitchFamily="49" charset="-122"/>
              </a:rPr>
              <a:t> University</a:t>
            </a:r>
            <a:endParaRPr lang="zh-CN" altLang="zh-CN" sz="1650" dirty="0">
              <a:solidFill>
                <a:srgbClr val="FFFFFF"/>
              </a:solidFill>
              <a:ea typeface="黑体" panose="02010609060101010101" pitchFamily="49" charset="-122"/>
            </a:endParaRPr>
          </a:p>
        </p:txBody>
      </p:sp>
      <p:grpSp>
        <p:nvGrpSpPr>
          <p:cNvPr id="5" name="组合 4">
            <a:extLst>
              <a:ext uri="{FF2B5EF4-FFF2-40B4-BE49-F238E27FC236}">
                <a16:creationId xmlns:a16="http://schemas.microsoft.com/office/drawing/2014/main" id="{008AACE2-E9B0-486A-A47E-3AD91F60219B}"/>
              </a:ext>
            </a:extLst>
          </p:cNvPr>
          <p:cNvGrpSpPr/>
          <p:nvPr/>
        </p:nvGrpSpPr>
        <p:grpSpPr>
          <a:xfrm>
            <a:off x="0" y="44624"/>
            <a:ext cx="9107585" cy="627942"/>
            <a:chOff x="0" y="44624"/>
            <a:chExt cx="9107585" cy="627942"/>
          </a:xfrm>
        </p:grpSpPr>
        <p:pic>
          <p:nvPicPr>
            <p:cNvPr id="6" name="图片 5">
              <a:extLst>
                <a:ext uri="{FF2B5EF4-FFF2-40B4-BE49-F238E27FC236}">
                  <a16:creationId xmlns:a16="http://schemas.microsoft.com/office/drawing/2014/main" id="{C0F6FF96-AFB0-4BA9-831E-AEF8C8C2DD5C}"/>
                </a:ext>
              </a:extLst>
            </p:cNvPr>
            <p:cNvPicPr>
              <a:picLocks noChangeAspect="1"/>
            </p:cNvPicPr>
            <p:nvPr/>
          </p:nvPicPr>
          <p:blipFill>
            <a:blip r:embed="rId4"/>
            <a:stretch>
              <a:fillRect/>
            </a:stretch>
          </p:blipFill>
          <p:spPr>
            <a:xfrm>
              <a:off x="6876256" y="44624"/>
              <a:ext cx="2231329" cy="627942"/>
            </a:xfrm>
            <a:prstGeom prst="rect">
              <a:avLst/>
            </a:prstGeom>
          </p:spPr>
        </p:pic>
        <p:cxnSp>
          <p:nvCxnSpPr>
            <p:cNvPr id="11" name="直接连接符 5">
              <a:extLst>
                <a:ext uri="{FF2B5EF4-FFF2-40B4-BE49-F238E27FC236}">
                  <a16:creationId xmlns:a16="http://schemas.microsoft.com/office/drawing/2014/main" id="{7CB8F330-D1D9-46FD-8F4F-C683A1D5F688}"/>
                </a:ext>
              </a:extLst>
            </p:cNvPr>
            <p:cNvCxnSpPr>
              <a:cxnSpLocks noChangeShapeType="1"/>
            </p:cNvCxnSpPr>
            <p:nvPr/>
          </p:nvCxnSpPr>
          <p:spPr bwMode="auto">
            <a:xfrm>
              <a:off x="0" y="625086"/>
              <a:ext cx="7002452" cy="0"/>
            </a:xfrm>
            <a:prstGeom prst="line">
              <a:avLst/>
            </a:prstGeom>
            <a:noFill/>
            <a:ln w="19050" cap="flat" cmpd="sng" algn="ctr">
              <a:solidFill>
                <a:srgbClr val="0070C0"/>
              </a:solidFill>
              <a:prstDash val="solid"/>
              <a:miter lim="800000"/>
              <a:headEnd/>
              <a:tailEnd/>
            </a:ln>
            <a:effectLst/>
          </p:spPr>
        </p:cxnSp>
      </p:grpSp>
      <p:sp>
        <p:nvSpPr>
          <p:cNvPr id="12" name="矩形 11">
            <a:extLst>
              <a:ext uri="{FF2B5EF4-FFF2-40B4-BE49-F238E27FC236}">
                <a16:creationId xmlns:a16="http://schemas.microsoft.com/office/drawing/2014/main" id="{C0F2ABAD-2543-4905-B051-8134135BF90F}"/>
              </a:ext>
            </a:extLst>
          </p:cNvPr>
          <p:cNvSpPr/>
          <p:nvPr/>
        </p:nvSpPr>
        <p:spPr>
          <a:xfrm>
            <a:off x="224071" y="91102"/>
            <a:ext cx="5112568" cy="523220"/>
          </a:xfrm>
          <a:prstGeom prst="rect">
            <a:avLst/>
          </a:prstGeom>
        </p:spPr>
        <p:txBody>
          <a:bodyPr wrap="square">
            <a:spAutoFit/>
          </a:bodyPr>
          <a:lstStyle/>
          <a:p>
            <a:r>
              <a:rPr lang="zh-CN" altLang="en-US" sz="2800" b="1" dirty="0">
                <a:solidFill>
                  <a:srgbClr val="0000FF"/>
                </a:solidFill>
              </a:rPr>
              <a:t>一、超重核研究的意义及现状</a:t>
            </a:r>
          </a:p>
        </p:txBody>
      </p:sp>
    </p:spTree>
    <p:extLst>
      <p:ext uri="{BB962C8B-B14F-4D97-AF65-F5344CB8AC3E}">
        <p14:creationId xmlns:p14="http://schemas.microsoft.com/office/powerpoint/2010/main" val="882983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1520" y="44624"/>
            <a:ext cx="8496944" cy="875881"/>
          </a:xfrm>
          <a:prstGeom prst="rect">
            <a:avLst/>
          </a:prstGeom>
        </p:spPr>
        <p:txBody>
          <a:bodyPr wrap="square">
            <a:spAutoFit/>
          </a:bodyPr>
          <a:lstStyle/>
          <a:p>
            <a:pPr>
              <a:lnSpc>
                <a:spcPct val="150000"/>
              </a:lnSpc>
            </a:pPr>
            <a:r>
              <a:rPr lang="zh-CN" altLang="en-US" b="1" dirty="0">
                <a:solidFill>
                  <a:srgbClr val="0000FF"/>
                </a:solidFill>
              </a:rPr>
              <a:t>（</a:t>
            </a:r>
            <a:r>
              <a:rPr lang="en-US" altLang="zh-CN" b="1" dirty="0">
                <a:solidFill>
                  <a:srgbClr val="0000FF"/>
                </a:solidFill>
              </a:rPr>
              <a:t>2</a:t>
            </a:r>
            <a:r>
              <a:rPr lang="zh-CN" altLang="en-US" b="1" dirty="0">
                <a:solidFill>
                  <a:srgbClr val="0000FF"/>
                </a:solidFill>
              </a:rPr>
              <a:t>）</a:t>
            </a:r>
            <a:r>
              <a:rPr lang="zh-CN" altLang="zh-CN" b="1" dirty="0">
                <a:solidFill>
                  <a:srgbClr val="0000FF"/>
                </a:solidFill>
              </a:rPr>
              <a:t>超重</a:t>
            </a:r>
            <a:r>
              <a:rPr lang="zh-CN" altLang="en-US" b="1" dirty="0">
                <a:solidFill>
                  <a:srgbClr val="0000FF"/>
                </a:solidFill>
              </a:rPr>
              <a:t>核性质与</a:t>
            </a:r>
            <a:r>
              <a:rPr lang="zh-CN" altLang="zh-CN" b="1" dirty="0">
                <a:solidFill>
                  <a:srgbClr val="0000FF"/>
                </a:solidFill>
              </a:rPr>
              <a:t>合成</a:t>
            </a:r>
            <a:r>
              <a:rPr lang="zh-CN" altLang="en-US" b="1" dirty="0">
                <a:solidFill>
                  <a:srgbClr val="0000FF"/>
                </a:solidFill>
              </a:rPr>
              <a:t>的研究是对原子核理论模型的严格检验，对深入理解原子核内核子</a:t>
            </a:r>
            <a:r>
              <a:rPr lang="en-US" altLang="zh-CN" b="1" dirty="0">
                <a:solidFill>
                  <a:srgbClr val="0000FF"/>
                </a:solidFill>
              </a:rPr>
              <a:t>-</a:t>
            </a:r>
            <a:r>
              <a:rPr lang="zh-CN" altLang="en-US" b="1" dirty="0">
                <a:solidFill>
                  <a:srgbClr val="0000FF"/>
                </a:solidFill>
              </a:rPr>
              <a:t>核子相互作用及核性质，以及对理解宇宙的组成都有十分重要的意义。</a:t>
            </a:r>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376" y="989870"/>
            <a:ext cx="3782547" cy="5611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5076056" y="1692950"/>
            <a:ext cx="3740002" cy="830997"/>
          </a:xfrm>
          <a:prstGeom prst="rect">
            <a:avLst/>
          </a:prstGeom>
        </p:spPr>
        <p:txBody>
          <a:bodyPr wrap="square">
            <a:spAutoFit/>
          </a:bodyPr>
          <a:lstStyle/>
          <a:p>
            <a:r>
              <a:rPr lang="en-US" altLang="zh-CN" sz="1600" dirty="0">
                <a:solidFill>
                  <a:prstClr val="black"/>
                </a:solidFill>
              </a:rPr>
              <a:t>1963 </a:t>
            </a:r>
            <a:r>
              <a:rPr lang="zh-CN" altLang="en-US" sz="1600" dirty="0">
                <a:solidFill>
                  <a:prstClr val="black"/>
                </a:solidFill>
              </a:rPr>
              <a:t>年 </a:t>
            </a:r>
            <a:r>
              <a:rPr lang="en-US" altLang="zh-CN" sz="1600" dirty="0">
                <a:solidFill>
                  <a:prstClr val="black"/>
                </a:solidFill>
              </a:rPr>
              <a:t>12 </a:t>
            </a:r>
            <a:r>
              <a:rPr lang="zh-CN" altLang="en-US" sz="1600" dirty="0">
                <a:solidFill>
                  <a:prstClr val="black"/>
                </a:solidFill>
              </a:rPr>
              <a:t>月 </a:t>
            </a:r>
            <a:r>
              <a:rPr lang="en-US" altLang="zh-CN" sz="1600" dirty="0">
                <a:solidFill>
                  <a:prstClr val="black"/>
                </a:solidFill>
              </a:rPr>
              <a:t>10 </a:t>
            </a:r>
            <a:r>
              <a:rPr lang="zh-CN" altLang="en-US" sz="1600" dirty="0">
                <a:solidFill>
                  <a:prstClr val="black"/>
                </a:solidFill>
              </a:rPr>
              <a:t>日第六十三届诺贝尔奖 物理学奖 德国科学家詹森、美国科学家梅耶因创立原子核结构的</a:t>
            </a:r>
            <a:r>
              <a:rPr lang="zh-CN" altLang="en-US" sz="1600" b="1" dirty="0">
                <a:solidFill>
                  <a:srgbClr val="FF00FF"/>
                </a:solidFill>
              </a:rPr>
              <a:t>壳模型理论。</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1460" y="2974209"/>
            <a:ext cx="1237625" cy="17317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矩形 4"/>
          <p:cNvSpPr/>
          <p:nvPr/>
        </p:nvSpPr>
        <p:spPr>
          <a:xfrm>
            <a:off x="4940365" y="5134721"/>
            <a:ext cx="1879938" cy="523220"/>
          </a:xfrm>
          <a:prstGeom prst="rect">
            <a:avLst/>
          </a:prstGeom>
        </p:spPr>
        <p:txBody>
          <a:bodyPr wrap="none">
            <a:spAutoFit/>
          </a:bodyPr>
          <a:lstStyle/>
          <a:p>
            <a:r>
              <a:rPr lang="en-US" altLang="zh-CN" sz="1400" dirty="0">
                <a:solidFill>
                  <a:prstClr val="black"/>
                </a:solidFill>
              </a:rPr>
              <a:t>Maria Goeppert-Mayer</a:t>
            </a:r>
          </a:p>
          <a:p>
            <a:r>
              <a:rPr lang="en-US" altLang="zh-CN" sz="1400" dirty="0">
                <a:solidFill>
                  <a:prstClr val="black"/>
                </a:solidFill>
              </a:rPr>
              <a:t>  </a:t>
            </a:r>
            <a:r>
              <a:rPr lang="zh-CN" altLang="en-US" sz="1400" dirty="0">
                <a:solidFill>
                  <a:prstClr val="black"/>
                </a:solidFill>
              </a:rPr>
              <a:t>（</a:t>
            </a:r>
            <a:r>
              <a:rPr lang="en-US" altLang="zh-CN" sz="1400" dirty="0">
                <a:solidFill>
                  <a:prstClr val="black"/>
                </a:solidFill>
              </a:rPr>
              <a:t>1906-1972</a:t>
            </a:r>
            <a:r>
              <a:rPr lang="zh-CN" altLang="en-US" sz="1400" dirty="0">
                <a:solidFill>
                  <a:prstClr val="black"/>
                </a:solidFill>
              </a:rPr>
              <a:t>）</a:t>
            </a:r>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5593" y="2974209"/>
            <a:ext cx="1237625" cy="1750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7082745" y="5134721"/>
            <a:ext cx="1958165" cy="523220"/>
          </a:xfrm>
          <a:prstGeom prst="rect">
            <a:avLst/>
          </a:prstGeom>
        </p:spPr>
        <p:txBody>
          <a:bodyPr wrap="none">
            <a:spAutoFit/>
          </a:bodyPr>
          <a:lstStyle/>
          <a:p>
            <a:r>
              <a:rPr lang="nb-NO" altLang="zh-CN" sz="1400" dirty="0">
                <a:solidFill>
                  <a:prstClr val="black"/>
                </a:solidFill>
              </a:rPr>
              <a:t>J. Hans D. Jensen – Facts</a:t>
            </a:r>
          </a:p>
          <a:p>
            <a:r>
              <a:rPr lang="zh-CN" altLang="en-US" sz="1400" dirty="0">
                <a:solidFill>
                  <a:prstClr val="black"/>
                </a:solidFill>
              </a:rPr>
              <a:t>（</a:t>
            </a:r>
            <a:r>
              <a:rPr lang="en-US" altLang="zh-CN" sz="1400" dirty="0">
                <a:solidFill>
                  <a:prstClr val="black"/>
                </a:solidFill>
              </a:rPr>
              <a:t>1907-1973</a:t>
            </a:r>
            <a:r>
              <a:rPr lang="zh-CN" altLang="en-US" sz="1400" dirty="0">
                <a:solidFill>
                  <a:prstClr val="black"/>
                </a:solidFill>
              </a:rPr>
              <a:t>）</a:t>
            </a:r>
          </a:p>
        </p:txBody>
      </p:sp>
      <p:sp>
        <p:nvSpPr>
          <p:cNvPr id="11" name="矩形 10">
            <a:extLst>
              <a:ext uri="{FF2B5EF4-FFF2-40B4-BE49-F238E27FC236}">
                <a16:creationId xmlns:a16="http://schemas.microsoft.com/office/drawing/2014/main" id="{5328752F-7018-4CC7-B9EE-1B8838C2E99D}"/>
              </a:ext>
            </a:extLst>
          </p:cNvPr>
          <p:cNvSpPr>
            <a:spLocks noChangeArrowheads="1"/>
          </p:cNvSpPr>
          <p:nvPr/>
        </p:nvSpPr>
        <p:spPr bwMode="auto">
          <a:xfrm>
            <a:off x="0" y="6671146"/>
            <a:ext cx="9144000" cy="180444"/>
          </a:xfrm>
          <a:prstGeom prst="rect">
            <a:avLst/>
          </a:prstGeom>
          <a:solidFill>
            <a:srgbClr val="006AAC"/>
          </a:solidFill>
          <a:ln w="25400">
            <a:solidFill>
              <a:srgbClr val="006AAC"/>
            </a:solidFill>
            <a:miter lim="800000"/>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685800">
              <a:spcBef>
                <a:spcPct val="0"/>
              </a:spcBef>
              <a:buNone/>
              <a:defRPr/>
            </a:pPr>
            <a:r>
              <a:rPr lang="en-US" altLang="zh-CN" sz="1650" dirty="0">
                <a:solidFill>
                  <a:srgbClr val="FFFFFF"/>
                </a:solidFill>
                <a:ea typeface="黑体" panose="02010609060101010101" pitchFamily="49" charset="-122"/>
              </a:rPr>
              <a:t>School of Physics,  Xi’an </a:t>
            </a:r>
            <a:r>
              <a:rPr lang="en-US" altLang="zh-CN" sz="1650" dirty="0" err="1">
                <a:solidFill>
                  <a:srgbClr val="FFFFFF"/>
                </a:solidFill>
                <a:ea typeface="黑体" panose="02010609060101010101" pitchFamily="49" charset="-122"/>
              </a:rPr>
              <a:t>Jiaotong</a:t>
            </a:r>
            <a:r>
              <a:rPr lang="en-US" altLang="zh-CN" sz="1650" dirty="0">
                <a:solidFill>
                  <a:srgbClr val="FFFFFF"/>
                </a:solidFill>
                <a:ea typeface="黑体" panose="02010609060101010101" pitchFamily="49" charset="-122"/>
              </a:rPr>
              <a:t> University</a:t>
            </a:r>
            <a:endParaRPr lang="zh-CN" altLang="zh-CN" sz="1650" dirty="0">
              <a:solidFill>
                <a:srgbClr val="FFFFFF"/>
              </a:solidFill>
              <a:ea typeface="黑体" panose="02010609060101010101" pitchFamily="49" charset="-122"/>
            </a:endParaRPr>
          </a:p>
        </p:txBody>
      </p:sp>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7042" y="946852"/>
            <a:ext cx="4968551" cy="131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8693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25268" y="1386794"/>
            <a:ext cx="3906839" cy="369332"/>
          </a:xfrm>
          <a:prstGeom prst="rect">
            <a:avLst/>
          </a:prstGeom>
        </p:spPr>
        <p:txBody>
          <a:bodyPr wrap="none">
            <a:spAutoFit/>
          </a:bodyPr>
          <a:lstStyle/>
          <a:p>
            <a:r>
              <a:rPr lang="en-US" altLang="zh-CN" dirty="0">
                <a:solidFill>
                  <a:prstClr val="black"/>
                </a:solidFill>
              </a:rPr>
              <a:t> </a:t>
            </a:r>
            <a:r>
              <a:rPr lang="en-US" altLang="zh-CN" sz="1600" b="1" dirty="0">
                <a:solidFill>
                  <a:prstClr val="black"/>
                </a:solidFill>
              </a:rPr>
              <a:t>F. A, </a:t>
            </a:r>
            <a:r>
              <a:rPr lang="en-US" altLang="zh-CN" sz="1600" b="1" dirty="0" err="1">
                <a:solidFill>
                  <a:prstClr val="black"/>
                </a:solidFill>
              </a:rPr>
              <a:t>Gareev</a:t>
            </a:r>
            <a:r>
              <a:rPr lang="en-US" altLang="zh-CN" sz="1600" b="1" dirty="0">
                <a:solidFill>
                  <a:prstClr val="black"/>
                </a:solidFill>
              </a:rPr>
              <a:t> et al., Phys. Lett. 22, 500(1966)</a:t>
            </a:r>
            <a:endParaRPr lang="zh-CN" altLang="en-US" sz="1600" b="1" dirty="0">
              <a:solidFill>
                <a:prstClr val="black"/>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63" y="1001817"/>
            <a:ext cx="8946994" cy="13254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29" y="5560067"/>
            <a:ext cx="8823877" cy="615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442" y="1844824"/>
            <a:ext cx="4582055" cy="3705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2054" y="1917417"/>
            <a:ext cx="4325060" cy="3729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1331640" y="6232914"/>
            <a:ext cx="6850593" cy="338554"/>
          </a:xfrm>
          <a:prstGeom prst="rect">
            <a:avLst/>
          </a:prstGeom>
        </p:spPr>
        <p:txBody>
          <a:bodyPr wrap="none">
            <a:spAutoFit/>
          </a:bodyPr>
          <a:lstStyle/>
          <a:p>
            <a:r>
              <a:rPr lang="en-US" altLang="zh-CN" sz="1600" b="1" kern="100" dirty="0">
                <a:solidFill>
                  <a:srgbClr val="0000FF"/>
                </a:solidFill>
                <a:latin typeface="Times New Roman"/>
              </a:rPr>
              <a:t> </a:t>
            </a:r>
            <a:r>
              <a:rPr lang="en-US" altLang="zh-CN" sz="1400" b="1" kern="100" dirty="0">
                <a:solidFill>
                  <a:srgbClr val="0000FF"/>
                </a:solidFill>
                <a:latin typeface="Times New Roman"/>
              </a:rPr>
              <a:t>A. SOBICZEWSKI*, F.A. GAREEV and B. N. KALINKINF, Phys. Lett. 22, 500(1966)</a:t>
            </a:r>
            <a:endParaRPr lang="zh-CN" altLang="en-US" sz="1400" b="1" dirty="0">
              <a:solidFill>
                <a:srgbClr val="0000FF"/>
              </a:solidFill>
            </a:endParaRPr>
          </a:p>
        </p:txBody>
      </p:sp>
      <p:sp>
        <p:nvSpPr>
          <p:cNvPr id="5" name="TextBox 4"/>
          <p:cNvSpPr txBox="1"/>
          <p:nvPr/>
        </p:nvSpPr>
        <p:spPr>
          <a:xfrm>
            <a:off x="276751" y="750977"/>
            <a:ext cx="7040710" cy="369332"/>
          </a:xfrm>
          <a:prstGeom prst="rect">
            <a:avLst/>
          </a:prstGeom>
          <a:noFill/>
        </p:spPr>
        <p:txBody>
          <a:bodyPr wrap="none" rtlCol="0">
            <a:spAutoFit/>
          </a:bodyPr>
          <a:lstStyle/>
          <a:p>
            <a:r>
              <a:rPr lang="en-US" altLang="zh-CN" b="1" dirty="0">
                <a:solidFill>
                  <a:srgbClr val="0000FF"/>
                </a:solidFill>
              </a:rPr>
              <a:t>(1)</a:t>
            </a:r>
            <a:r>
              <a:rPr lang="zh-CN" altLang="en-US" b="1" dirty="0">
                <a:solidFill>
                  <a:srgbClr val="0000FF"/>
                </a:solidFill>
              </a:rPr>
              <a:t> 首次理论预言超重双幻核为</a:t>
            </a:r>
            <a:r>
              <a:rPr lang="en-US" altLang="zh-CN" b="1" dirty="0">
                <a:solidFill>
                  <a:srgbClr val="0000FF"/>
                </a:solidFill>
              </a:rPr>
              <a:t>Z=114</a:t>
            </a:r>
            <a:r>
              <a:rPr lang="zh-CN" altLang="en-US" b="1" dirty="0">
                <a:solidFill>
                  <a:srgbClr val="0000FF"/>
                </a:solidFill>
              </a:rPr>
              <a:t>，</a:t>
            </a:r>
            <a:r>
              <a:rPr lang="en-US" altLang="zh-CN" b="1" dirty="0">
                <a:solidFill>
                  <a:srgbClr val="0000FF"/>
                </a:solidFill>
              </a:rPr>
              <a:t>N=184</a:t>
            </a:r>
            <a:r>
              <a:rPr lang="zh-CN" altLang="en-US" b="1" dirty="0">
                <a:solidFill>
                  <a:srgbClr val="0000FF"/>
                </a:solidFill>
              </a:rPr>
              <a:t>（稳定岛的中心位置）</a:t>
            </a:r>
          </a:p>
        </p:txBody>
      </p:sp>
      <p:sp>
        <p:nvSpPr>
          <p:cNvPr id="9" name="TextBox 8"/>
          <p:cNvSpPr txBox="1"/>
          <p:nvPr/>
        </p:nvSpPr>
        <p:spPr>
          <a:xfrm>
            <a:off x="205695" y="141424"/>
            <a:ext cx="3411511" cy="400110"/>
          </a:xfrm>
          <a:prstGeom prst="rect">
            <a:avLst/>
          </a:prstGeom>
          <a:noFill/>
        </p:spPr>
        <p:txBody>
          <a:bodyPr wrap="none" rtlCol="0">
            <a:spAutoFit/>
          </a:bodyPr>
          <a:lstStyle/>
          <a:p>
            <a:r>
              <a:rPr lang="en-US" altLang="zh-CN" sz="2000" b="1" dirty="0">
                <a:solidFill>
                  <a:srgbClr val="FF0000"/>
                </a:solidFill>
              </a:rPr>
              <a:t>2</a:t>
            </a:r>
            <a:r>
              <a:rPr lang="zh-CN" altLang="en-US" sz="2000" b="1" dirty="0">
                <a:solidFill>
                  <a:srgbClr val="FF0000"/>
                </a:solidFill>
              </a:rPr>
              <a:t>、超重核稳定岛的理论探索</a:t>
            </a:r>
          </a:p>
        </p:txBody>
      </p:sp>
      <p:sp>
        <p:nvSpPr>
          <p:cNvPr id="11" name="矩形 10">
            <a:extLst>
              <a:ext uri="{FF2B5EF4-FFF2-40B4-BE49-F238E27FC236}">
                <a16:creationId xmlns:a16="http://schemas.microsoft.com/office/drawing/2014/main" id="{E8C422C7-8345-45F0-AD24-7074F0EA3A01}"/>
              </a:ext>
            </a:extLst>
          </p:cNvPr>
          <p:cNvSpPr>
            <a:spLocks noChangeArrowheads="1"/>
          </p:cNvSpPr>
          <p:nvPr/>
        </p:nvSpPr>
        <p:spPr bwMode="auto">
          <a:xfrm>
            <a:off x="0" y="6669360"/>
            <a:ext cx="9144000" cy="180444"/>
          </a:xfrm>
          <a:prstGeom prst="rect">
            <a:avLst/>
          </a:prstGeom>
          <a:solidFill>
            <a:srgbClr val="006AAC"/>
          </a:solidFill>
          <a:ln w="25400">
            <a:solidFill>
              <a:srgbClr val="006AAC"/>
            </a:solidFill>
            <a:miter lim="800000"/>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685800">
              <a:spcBef>
                <a:spcPct val="0"/>
              </a:spcBef>
              <a:buNone/>
              <a:defRPr/>
            </a:pPr>
            <a:r>
              <a:rPr lang="en-US" altLang="zh-CN" sz="1650" dirty="0">
                <a:solidFill>
                  <a:srgbClr val="FFFFFF"/>
                </a:solidFill>
                <a:ea typeface="黑体" panose="02010609060101010101" pitchFamily="49" charset="-122"/>
              </a:rPr>
              <a:t>School of Physics,  Xi’an </a:t>
            </a:r>
            <a:r>
              <a:rPr lang="en-US" altLang="zh-CN" sz="1650" dirty="0" err="1">
                <a:solidFill>
                  <a:srgbClr val="FFFFFF"/>
                </a:solidFill>
                <a:ea typeface="黑体" panose="02010609060101010101" pitchFamily="49" charset="-122"/>
              </a:rPr>
              <a:t>Jiaotong</a:t>
            </a:r>
            <a:r>
              <a:rPr lang="en-US" altLang="zh-CN" sz="1650" dirty="0">
                <a:solidFill>
                  <a:srgbClr val="FFFFFF"/>
                </a:solidFill>
                <a:ea typeface="黑体" panose="02010609060101010101" pitchFamily="49" charset="-122"/>
              </a:rPr>
              <a:t> University</a:t>
            </a:r>
            <a:endParaRPr lang="zh-CN" altLang="zh-CN" sz="1650" dirty="0">
              <a:solidFill>
                <a:srgbClr val="FFFFFF"/>
              </a:solidFill>
              <a:ea typeface="黑体" panose="02010609060101010101" pitchFamily="49" charset="-122"/>
            </a:endParaRPr>
          </a:p>
        </p:txBody>
      </p:sp>
      <p:grpSp>
        <p:nvGrpSpPr>
          <p:cNvPr id="2" name="组合 1">
            <a:extLst>
              <a:ext uri="{FF2B5EF4-FFF2-40B4-BE49-F238E27FC236}">
                <a16:creationId xmlns:a16="http://schemas.microsoft.com/office/drawing/2014/main" id="{4B95DAD8-932A-4DC5-9101-53DDF568BA8E}"/>
              </a:ext>
            </a:extLst>
          </p:cNvPr>
          <p:cNvGrpSpPr/>
          <p:nvPr/>
        </p:nvGrpSpPr>
        <p:grpSpPr>
          <a:xfrm>
            <a:off x="0" y="44624"/>
            <a:ext cx="9107585" cy="627942"/>
            <a:chOff x="0" y="44624"/>
            <a:chExt cx="9107585" cy="627942"/>
          </a:xfrm>
        </p:grpSpPr>
        <p:pic>
          <p:nvPicPr>
            <p:cNvPr id="10" name="图片 9">
              <a:extLst>
                <a:ext uri="{FF2B5EF4-FFF2-40B4-BE49-F238E27FC236}">
                  <a16:creationId xmlns:a16="http://schemas.microsoft.com/office/drawing/2014/main" id="{D01D2EA5-C17A-4810-A870-BCD5CDE239CA}"/>
                </a:ext>
              </a:extLst>
            </p:cNvPr>
            <p:cNvPicPr>
              <a:picLocks noChangeAspect="1"/>
            </p:cNvPicPr>
            <p:nvPr/>
          </p:nvPicPr>
          <p:blipFill>
            <a:blip r:embed="rId6"/>
            <a:stretch>
              <a:fillRect/>
            </a:stretch>
          </p:blipFill>
          <p:spPr>
            <a:xfrm>
              <a:off x="6876256" y="44624"/>
              <a:ext cx="2231329" cy="627942"/>
            </a:xfrm>
            <a:prstGeom prst="rect">
              <a:avLst/>
            </a:prstGeom>
          </p:spPr>
        </p:pic>
        <p:cxnSp>
          <p:nvCxnSpPr>
            <p:cNvPr id="12" name="直接连接符 5">
              <a:extLst>
                <a:ext uri="{FF2B5EF4-FFF2-40B4-BE49-F238E27FC236}">
                  <a16:creationId xmlns:a16="http://schemas.microsoft.com/office/drawing/2014/main" id="{3C0A9B7C-9DB1-4499-A4AB-27423F0ED5FE}"/>
                </a:ext>
              </a:extLst>
            </p:cNvPr>
            <p:cNvCxnSpPr>
              <a:cxnSpLocks noChangeShapeType="1"/>
            </p:cNvCxnSpPr>
            <p:nvPr/>
          </p:nvCxnSpPr>
          <p:spPr bwMode="auto">
            <a:xfrm>
              <a:off x="0" y="625086"/>
              <a:ext cx="7002452" cy="0"/>
            </a:xfrm>
            <a:prstGeom prst="line">
              <a:avLst/>
            </a:prstGeom>
            <a:noFill/>
            <a:ln w="19050" cap="flat" cmpd="sng" algn="ctr">
              <a:solidFill>
                <a:srgbClr val="0070C0"/>
              </a:solidFill>
              <a:prstDash val="solid"/>
              <a:miter lim="800000"/>
              <a:headEnd/>
              <a:tailEnd/>
            </a:ln>
            <a:effectLst/>
          </p:spPr>
        </p:cxnSp>
      </p:grpSp>
    </p:spTree>
    <p:extLst>
      <p:ext uri="{BB962C8B-B14F-4D97-AF65-F5344CB8AC3E}">
        <p14:creationId xmlns:p14="http://schemas.microsoft.com/office/powerpoint/2010/main" val="572670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4698" y="-71393"/>
            <a:ext cx="7092961" cy="792088"/>
          </a:xfrm>
        </p:spPr>
        <p:txBody>
          <a:bodyPr>
            <a:normAutofit/>
          </a:bodyPr>
          <a:lstStyle/>
          <a:p>
            <a:r>
              <a:rPr lang="zh-CN" altLang="en-US" sz="2000" b="1" dirty="0">
                <a:solidFill>
                  <a:srgbClr val="0000FF"/>
                </a:solidFill>
              </a:rPr>
              <a:t>（</a:t>
            </a:r>
            <a:r>
              <a:rPr lang="en-US" altLang="zh-CN" sz="2000" b="1" dirty="0">
                <a:solidFill>
                  <a:srgbClr val="0000FF"/>
                </a:solidFill>
              </a:rPr>
              <a:t>2</a:t>
            </a:r>
            <a:r>
              <a:rPr lang="zh-CN" altLang="en-US" sz="2000" b="1" dirty="0">
                <a:solidFill>
                  <a:srgbClr val="0000FF"/>
                </a:solidFill>
              </a:rPr>
              <a:t>）各种核理论对超重核区中子和质子幻数的预言并不一致</a:t>
            </a:r>
          </a:p>
        </p:txBody>
      </p:sp>
      <p:sp>
        <p:nvSpPr>
          <p:cNvPr id="4" name="TextBox 3"/>
          <p:cNvSpPr txBox="1"/>
          <p:nvPr/>
        </p:nvSpPr>
        <p:spPr>
          <a:xfrm>
            <a:off x="681258" y="750870"/>
            <a:ext cx="2143536" cy="646331"/>
          </a:xfrm>
          <a:prstGeom prst="rect">
            <a:avLst/>
          </a:prstGeom>
          <a:noFill/>
        </p:spPr>
        <p:txBody>
          <a:bodyPr wrap="none" rtlCol="0">
            <a:spAutoFit/>
          </a:bodyPr>
          <a:lstStyle/>
          <a:p>
            <a:r>
              <a:rPr lang="en-US" altLang="zh-CN" dirty="0">
                <a:solidFill>
                  <a:srgbClr val="FF00FF"/>
                </a:solidFill>
              </a:rPr>
              <a:t>Z=120</a:t>
            </a:r>
            <a:r>
              <a:rPr lang="en-US" altLang="zh-CN" dirty="0"/>
              <a:t>, N=172;</a:t>
            </a:r>
          </a:p>
          <a:p>
            <a:r>
              <a:rPr lang="en-US" altLang="zh-CN" dirty="0">
                <a:solidFill>
                  <a:srgbClr val="FF0000"/>
                </a:solidFill>
              </a:rPr>
              <a:t>Z=114 </a:t>
            </a:r>
            <a:r>
              <a:rPr lang="en-US" altLang="zh-CN" dirty="0"/>
              <a:t>or 126, </a:t>
            </a:r>
            <a:r>
              <a:rPr lang="en-US" altLang="zh-CN" b="1" dirty="0">
                <a:solidFill>
                  <a:srgbClr val="FF0000"/>
                </a:solidFill>
              </a:rPr>
              <a:t>N=184</a:t>
            </a:r>
          </a:p>
        </p:txBody>
      </p:sp>
      <p:sp>
        <p:nvSpPr>
          <p:cNvPr id="5" name="矩形 4"/>
          <p:cNvSpPr/>
          <p:nvPr/>
        </p:nvSpPr>
        <p:spPr>
          <a:xfrm>
            <a:off x="3203848" y="750870"/>
            <a:ext cx="3888432" cy="830997"/>
          </a:xfrm>
          <a:prstGeom prst="rect">
            <a:avLst/>
          </a:prstGeom>
          <a:ln>
            <a:solidFill>
              <a:schemeClr val="accent1"/>
            </a:solidFill>
          </a:ln>
        </p:spPr>
        <p:txBody>
          <a:bodyPr wrap="square">
            <a:spAutoFit/>
          </a:bodyPr>
          <a:lstStyle/>
          <a:p>
            <a:r>
              <a:rPr lang="en-US" altLang="zh-CN" sz="1600" dirty="0">
                <a:solidFill>
                  <a:prstClr val="black"/>
                </a:solidFill>
                <a:latin typeface="Times New Roman"/>
              </a:rPr>
              <a:t>Relativistic mean-field</a:t>
            </a:r>
          </a:p>
          <a:p>
            <a:r>
              <a:rPr lang="en-US" altLang="zh-CN" sz="1600" dirty="0">
                <a:solidFill>
                  <a:prstClr val="black"/>
                </a:solidFill>
                <a:latin typeface="Times New Roman"/>
              </a:rPr>
              <a:t>nonrelativistic mean-field</a:t>
            </a:r>
          </a:p>
          <a:p>
            <a:r>
              <a:rPr lang="en-US" altLang="zh-CN" sz="1600" dirty="0">
                <a:solidFill>
                  <a:prstClr val="black"/>
                </a:solidFill>
                <a:latin typeface="Times New Roman"/>
              </a:rPr>
              <a:t>PRC 56, 034304(1997)</a:t>
            </a:r>
            <a:endParaRPr lang="zh-CN" altLang="en-US" sz="1600" dirty="0">
              <a:solidFill>
                <a:prstClr val="black"/>
              </a:solidFill>
            </a:endParaRPr>
          </a:p>
        </p:txBody>
      </p:sp>
      <p:sp>
        <p:nvSpPr>
          <p:cNvPr id="6" name="右箭头 5"/>
          <p:cNvSpPr/>
          <p:nvPr/>
        </p:nvSpPr>
        <p:spPr>
          <a:xfrm rot="10800000" flipV="1">
            <a:off x="2339752" y="908719"/>
            <a:ext cx="648072" cy="14050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矩形 7">
            <a:extLst>
              <a:ext uri="{FF2B5EF4-FFF2-40B4-BE49-F238E27FC236}">
                <a16:creationId xmlns:a16="http://schemas.microsoft.com/office/drawing/2014/main" id="{C673599A-EF95-42AD-96D0-A95219CADF63}"/>
              </a:ext>
            </a:extLst>
          </p:cNvPr>
          <p:cNvSpPr/>
          <p:nvPr/>
        </p:nvSpPr>
        <p:spPr>
          <a:xfrm>
            <a:off x="3275856" y="2002012"/>
            <a:ext cx="2304256" cy="830997"/>
          </a:xfrm>
          <a:prstGeom prst="rect">
            <a:avLst/>
          </a:prstGeom>
          <a:ln>
            <a:solidFill>
              <a:schemeClr val="accent1"/>
            </a:solidFill>
          </a:ln>
        </p:spPr>
        <p:txBody>
          <a:bodyPr wrap="square">
            <a:spAutoFit/>
          </a:bodyPr>
          <a:lstStyle/>
          <a:p>
            <a:r>
              <a:rPr lang="en-US" altLang="zh-CN" sz="1600" dirty="0" err="1">
                <a:solidFill>
                  <a:prstClr val="black"/>
                </a:solidFill>
                <a:latin typeface="Times New Roman"/>
              </a:rPr>
              <a:t>Skyrme-Hartree_Fock</a:t>
            </a:r>
            <a:endParaRPr lang="en-US" altLang="zh-CN" sz="1600" dirty="0">
              <a:solidFill>
                <a:prstClr val="black"/>
              </a:solidFill>
              <a:latin typeface="Times New Roman"/>
            </a:endParaRPr>
          </a:p>
          <a:p>
            <a:r>
              <a:rPr lang="en-US" altLang="zh-CN" sz="1600" dirty="0">
                <a:solidFill>
                  <a:prstClr val="black"/>
                </a:solidFill>
                <a:latin typeface="Times New Roman"/>
              </a:rPr>
              <a:t>relativistic mean-field </a:t>
            </a:r>
          </a:p>
          <a:p>
            <a:r>
              <a:rPr lang="en-US" altLang="zh-CN" sz="1600" dirty="0">
                <a:solidFill>
                  <a:prstClr val="black"/>
                </a:solidFill>
                <a:latin typeface="Times New Roman"/>
              </a:rPr>
              <a:t>PRC 61, 034313(2000)</a:t>
            </a:r>
            <a:endParaRPr lang="zh-CN" altLang="en-US" sz="1600" dirty="0">
              <a:solidFill>
                <a:prstClr val="black"/>
              </a:solidFill>
            </a:endParaRPr>
          </a:p>
        </p:txBody>
      </p:sp>
      <p:sp>
        <p:nvSpPr>
          <p:cNvPr id="7" name="矩形 6">
            <a:extLst>
              <a:ext uri="{FF2B5EF4-FFF2-40B4-BE49-F238E27FC236}">
                <a16:creationId xmlns:a16="http://schemas.microsoft.com/office/drawing/2014/main" id="{43A3FCCA-03AC-4F45-8E66-74FD1949492A}"/>
              </a:ext>
            </a:extLst>
          </p:cNvPr>
          <p:cNvSpPr/>
          <p:nvPr/>
        </p:nvSpPr>
        <p:spPr>
          <a:xfrm>
            <a:off x="605677" y="2002012"/>
            <a:ext cx="2143536" cy="923330"/>
          </a:xfrm>
          <a:prstGeom prst="rect">
            <a:avLst/>
          </a:prstGeom>
        </p:spPr>
        <p:txBody>
          <a:bodyPr wrap="none">
            <a:spAutoFit/>
          </a:bodyPr>
          <a:lstStyle/>
          <a:p>
            <a:r>
              <a:rPr lang="en-US" altLang="zh-CN" dirty="0">
                <a:solidFill>
                  <a:srgbClr val="FF0000"/>
                </a:solidFill>
              </a:rPr>
              <a:t>Z=114 </a:t>
            </a:r>
            <a:r>
              <a:rPr lang="en-US" altLang="zh-CN" dirty="0"/>
              <a:t>or 126, </a:t>
            </a:r>
            <a:r>
              <a:rPr lang="en-US" altLang="zh-CN" b="1" dirty="0">
                <a:solidFill>
                  <a:srgbClr val="FF0000"/>
                </a:solidFill>
              </a:rPr>
              <a:t>N=184</a:t>
            </a:r>
          </a:p>
          <a:p>
            <a:r>
              <a:rPr lang="en-US" altLang="zh-CN" dirty="0">
                <a:solidFill>
                  <a:srgbClr val="FF00FF"/>
                </a:solidFill>
              </a:rPr>
              <a:t>Z=120</a:t>
            </a:r>
            <a:r>
              <a:rPr lang="en-US" altLang="zh-CN" dirty="0"/>
              <a:t>, N=172</a:t>
            </a:r>
          </a:p>
          <a:p>
            <a:endParaRPr lang="en-US" altLang="zh-CN" dirty="0"/>
          </a:p>
        </p:txBody>
      </p:sp>
      <p:pic>
        <p:nvPicPr>
          <p:cNvPr id="9" name="图片 8">
            <a:extLst>
              <a:ext uri="{FF2B5EF4-FFF2-40B4-BE49-F238E27FC236}">
                <a16:creationId xmlns:a16="http://schemas.microsoft.com/office/drawing/2014/main" id="{FE58C42A-2921-4961-9DF6-370863F3E0D8}"/>
              </a:ext>
            </a:extLst>
          </p:cNvPr>
          <p:cNvPicPr>
            <a:picLocks noChangeAspect="1"/>
          </p:cNvPicPr>
          <p:nvPr/>
        </p:nvPicPr>
        <p:blipFill>
          <a:blip r:embed="rId2"/>
          <a:stretch>
            <a:fillRect/>
          </a:stretch>
        </p:blipFill>
        <p:spPr>
          <a:xfrm>
            <a:off x="2749213" y="1138577"/>
            <a:ext cx="359695" cy="169270"/>
          </a:xfrm>
          <a:prstGeom prst="rect">
            <a:avLst/>
          </a:prstGeom>
        </p:spPr>
      </p:pic>
      <p:pic>
        <p:nvPicPr>
          <p:cNvPr id="11" name="图片 10">
            <a:extLst>
              <a:ext uri="{FF2B5EF4-FFF2-40B4-BE49-F238E27FC236}">
                <a16:creationId xmlns:a16="http://schemas.microsoft.com/office/drawing/2014/main" id="{11AA6CF5-5C74-4686-9AF9-2BB2EA0BAA0D}"/>
              </a:ext>
            </a:extLst>
          </p:cNvPr>
          <p:cNvPicPr>
            <a:picLocks noChangeAspect="1"/>
          </p:cNvPicPr>
          <p:nvPr/>
        </p:nvPicPr>
        <p:blipFill>
          <a:blip r:embed="rId2"/>
          <a:stretch>
            <a:fillRect/>
          </a:stretch>
        </p:blipFill>
        <p:spPr>
          <a:xfrm>
            <a:off x="2807976" y="2129343"/>
            <a:ext cx="359695" cy="169270"/>
          </a:xfrm>
          <a:prstGeom prst="rect">
            <a:avLst/>
          </a:prstGeom>
        </p:spPr>
      </p:pic>
      <p:pic>
        <p:nvPicPr>
          <p:cNvPr id="12" name="图片 11">
            <a:extLst>
              <a:ext uri="{FF2B5EF4-FFF2-40B4-BE49-F238E27FC236}">
                <a16:creationId xmlns:a16="http://schemas.microsoft.com/office/drawing/2014/main" id="{9FE4F38D-0871-476D-9B10-756E8D8C6C09}"/>
              </a:ext>
            </a:extLst>
          </p:cNvPr>
          <p:cNvPicPr>
            <a:picLocks noChangeAspect="1"/>
          </p:cNvPicPr>
          <p:nvPr/>
        </p:nvPicPr>
        <p:blipFill>
          <a:blip r:embed="rId2"/>
          <a:stretch>
            <a:fillRect/>
          </a:stretch>
        </p:blipFill>
        <p:spPr>
          <a:xfrm>
            <a:off x="2363920" y="2395633"/>
            <a:ext cx="911936" cy="169271"/>
          </a:xfrm>
          <a:prstGeom prst="rect">
            <a:avLst/>
          </a:prstGeom>
        </p:spPr>
      </p:pic>
      <p:sp>
        <p:nvSpPr>
          <p:cNvPr id="13" name="矩形 12">
            <a:extLst>
              <a:ext uri="{FF2B5EF4-FFF2-40B4-BE49-F238E27FC236}">
                <a16:creationId xmlns:a16="http://schemas.microsoft.com/office/drawing/2014/main" id="{C49FCEC7-D158-4637-A73F-20BD7F36CE7A}"/>
              </a:ext>
            </a:extLst>
          </p:cNvPr>
          <p:cNvSpPr/>
          <p:nvPr/>
        </p:nvSpPr>
        <p:spPr>
          <a:xfrm>
            <a:off x="3275856" y="3130019"/>
            <a:ext cx="4968552" cy="830997"/>
          </a:xfrm>
          <a:prstGeom prst="rect">
            <a:avLst/>
          </a:prstGeom>
          <a:ln>
            <a:solidFill>
              <a:schemeClr val="accent1"/>
            </a:solidFill>
          </a:ln>
        </p:spPr>
        <p:txBody>
          <a:bodyPr wrap="square">
            <a:spAutoFit/>
          </a:bodyPr>
          <a:lstStyle/>
          <a:p>
            <a:r>
              <a:rPr lang="en-US" altLang="zh-CN" sz="1600" dirty="0"/>
              <a:t>Shell closures at N = 184, Z = 114,  </a:t>
            </a:r>
          </a:p>
          <a:p>
            <a:r>
              <a:rPr lang="en-US" altLang="zh-CN" sz="1600" dirty="0"/>
              <a:t>subshell closures at N = 178, Z = 120</a:t>
            </a:r>
          </a:p>
          <a:p>
            <a:r>
              <a:rPr lang="en-US" altLang="zh-CN" sz="1600" dirty="0" err="1"/>
              <a:t>Marcro</a:t>
            </a:r>
            <a:r>
              <a:rPr lang="en-US" altLang="zh-CN" sz="1600" dirty="0"/>
              <a:t>-microscopic model, PRC 90, 024320 (2014)</a:t>
            </a:r>
            <a:endParaRPr lang="zh-CN" altLang="en-US" sz="1600" dirty="0"/>
          </a:p>
        </p:txBody>
      </p:sp>
      <p:sp>
        <p:nvSpPr>
          <p:cNvPr id="14" name="矩形 13">
            <a:extLst>
              <a:ext uri="{FF2B5EF4-FFF2-40B4-BE49-F238E27FC236}">
                <a16:creationId xmlns:a16="http://schemas.microsoft.com/office/drawing/2014/main" id="{F3CD8703-24E0-4385-8A8D-148261816701}"/>
              </a:ext>
            </a:extLst>
          </p:cNvPr>
          <p:cNvSpPr/>
          <p:nvPr/>
        </p:nvSpPr>
        <p:spPr>
          <a:xfrm>
            <a:off x="650957" y="3222353"/>
            <a:ext cx="2204138" cy="646331"/>
          </a:xfrm>
          <a:prstGeom prst="rect">
            <a:avLst/>
          </a:prstGeom>
        </p:spPr>
        <p:txBody>
          <a:bodyPr wrap="square">
            <a:spAutoFit/>
          </a:bodyPr>
          <a:lstStyle/>
          <a:p>
            <a:r>
              <a:rPr lang="en-US" altLang="zh-CN" dirty="0">
                <a:solidFill>
                  <a:srgbClr val="FF0000"/>
                </a:solidFill>
              </a:rPr>
              <a:t>Z=114</a:t>
            </a:r>
            <a:r>
              <a:rPr lang="en-US" altLang="zh-CN" dirty="0"/>
              <a:t>, </a:t>
            </a:r>
            <a:r>
              <a:rPr lang="en-US" altLang="zh-CN" b="1" dirty="0">
                <a:solidFill>
                  <a:srgbClr val="FF0000"/>
                </a:solidFill>
              </a:rPr>
              <a:t>N=184</a:t>
            </a:r>
          </a:p>
          <a:p>
            <a:r>
              <a:rPr lang="en-US" altLang="zh-CN" dirty="0">
                <a:solidFill>
                  <a:srgbClr val="FF00FF"/>
                </a:solidFill>
              </a:rPr>
              <a:t>Z = 120</a:t>
            </a:r>
            <a:r>
              <a:rPr lang="en-US" altLang="zh-CN" dirty="0"/>
              <a:t>, N=178 </a:t>
            </a:r>
          </a:p>
        </p:txBody>
      </p:sp>
      <p:pic>
        <p:nvPicPr>
          <p:cNvPr id="16" name="图片 15">
            <a:extLst>
              <a:ext uri="{FF2B5EF4-FFF2-40B4-BE49-F238E27FC236}">
                <a16:creationId xmlns:a16="http://schemas.microsoft.com/office/drawing/2014/main" id="{39F77EF0-0644-4740-ADA9-B9C363D159F0}"/>
              </a:ext>
            </a:extLst>
          </p:cNvPr>
          <p:cNvPicPr>
            <a:picLocks noChangeAspect="1"/>
          </p:cNvPicPr>
          <p:nvPr/>
        </p:nvPicPr>
        <p:blipFill>
          <a:blip r:embed="rId2"/>
          <a:stretch>
            <a:fillRect/>
          </a:stretch>
        </p:blipFill>
        <p:spPr>
          <a:xfrm>
            <a:off x="2293245" y="3445517"/>
            <a:ext cx="911936" cy="169271"/>
          </a:xfrm>
          <a:prstGeom prst="rect">
            <a:avLst/>
          </a:prstGeom>
        </p:spPr>
      </p:pic>
      <p:sp>
        <p:nvSpPr>
          <p:cNvPr id="15" name="矩形 14">
            <a:extLst>
              <a:ext uri="{FF2B5EF4-FFF2-40B4-BE49-F238E27FC236}">
                <a16:creationId xmlns:a16="http://schemas.microsoft.com/office/drawing/2014/main" id="{90474453-A202-4A39-A7AD-DC079D9C2DC5}"/>
              </a:ext>
            </a:extLst>
          </p:cNvPr>
          <p:cNvSpPr/>
          <p:nvPr/>
        </p:nvSpPr>
        <p:spPr>
          <a:xfrm>
            <a:off x="3270582" y="4581128"/>
            <a:ext cx="2253437" cy="646331"/>
          </a:xfrm>
          <a:prstGeom prst="rect">
            <a:avLst/>
          </a:prstGeom>
          <a:ln>
            <a:solidFill>
              <a:schemeClr val="accent1"/>
            </a:solidFill>
          </a:ln>
        </p:spPr>
        <p:txBody>
          <a:bodyPr wrap="none">
            <a:spAutoFit/>
          </a:bodyPr>
          <a:lstStyle/>
          <a:p>
            <a:r>
              <a:rPr lang="en-US" altLang="zh-CN" dirty="0"/>
              <a:t>Relativistic mean-field</a:t>
            </a:r>
          </a:p>
          <a:p>
            <a:r>
              <a:rPr lang="en-US" altLang="zh-CN" dirty="0"/>
              <a:t>NPA 753,106 (2005)</a:t>
            </a:r>
            <a:endParaRPr lang="zh-CN" altLang="en-US" dirty="0"/>
          </a:p>
        </p:txBody>
      </p:sp>
      <p:sp>
        <p:nvSpPr>
          <p:cNvPr id="17" name="矩形 16">
            <a:extLst>
              <a:ext uri="{FF2B5EF4-FFF2-40B4-BE49-F238E27FC236}">
                <a16:creationId xmlns:a16="http://schemas.microsoft.com/office/drawing/2014/main" id="{C1DCB875-3AF8-42D5-9489-60ABA6524214}"/>
              </a:ext>
            </a:extLst>
          </p:cNvPr>
          <p:cNvSpPr/>
          <p:nvPr/>
        </p:nvSpPr>
        <p:spPr>
          <a:xfrm>
            <a:off x="701823" y="4495401"/>
            <a:ext cx="2141985" cy="923330"/>
          </a:xfrm>
          <a:prstGeom prst="rect">
            <a:avLst/>
          </a:prstGeom>
        </p:spPr>
        <p:txBody>
          <a:bodyPr wrap="square">
            <a:spAutoFit/>
          </a:bodyPr>
          <a:lstStyle/>
          <a:p>
            <a:r>
              <a:rPr lang="en-US" altLang="zh-CN" dirty="0">
                <a:solidFill>
                  <a:srgbClr val="FF00FF"/>
                </a:solidFill>
              </a:rPr>
              <a:t>Z = 120</a:t>
            </a:r>
            <a:r>
              <a:rPr lang="en-US" altLang="zh-CN" dirty="0"/>
              <a:t>, 132, 138, </a:t>
            </a:r>
          </a:p>
          <a:p>
            <a:r>
              <a:rPr lang="en-US" altLang="zh-CN" dirty="0"/>
              <a:t>N = 172, </a:t>
            </a:r>
            <a:r>
              <a:rPr lang="en-US" altLang="zh-CN" dirty="0">
                <a:solidFill>
                  <a:srgbClr val="FF0000"/>
                </a:solidFill>
              </a:rPr>
              <a:t>184</a:t>
            </a:r>
            <a:r>
              <a:rPr lang="en-US" altLang="zh-CN" dirty="0"/>
              <a:t>, 198,</a:t>
            </a:r>
          </a:p>
          <a:p>
            <a:r>
              <a:rPr lang="en-US" altLang="zh-CN" dirty="0"/>
              <a:t>228, 238,  258</a:t>
            </a:r>
          </a:p>
        </p:txBody>
      </p:sp>
      <p:pic>
        <p:nvPicPr>
          <p:cNvPr id="19" name="图片 18">
            <a:extLst>
              <a:ext uri="{FF2B5EF4-FFF2-40B4-BE49-F238E27FC236}">
                <a16:creationId xmlns:a16="http://schemas.microsoft.com/office/drawing/2014/main" id="{4B287344-9FB2-4FC3-B512-A271A027B2E4}"/>
              </a:ext>
            </a:extLst>
          </p:cNvPr>
          <p:cNvPicPr>
            <a:picLocks noChangeAspect="1"/>
          </p:cNvPicPr>
          <p:nvPr/>
        </p:nvPicPr>
        <p:blipFill>
          <a:blip r:embed="rId2"/>
          <a:stretch>
            <a:fillRect/>
          </a:stretch>
        </p:blipFill>
        <p:spPr>
          <a:xfrm>
            <a:off x="2843808" y="4819658"/>
            <a:ext cx="359695" cy="169270"/>
          </a:xfrm>
          <a:prstGeom prst="rect">
            <a:avLst/>
          </a:prstGeom>
        </p:spPr>
      </p:pic>
      <p:sp>
        <p:nvSpPr>
          <p:cNvPr id="18" name="文本框 17">
            <a:extLst>
              <a:ext uri="{FF2B5EF4-FFF2-40B4-BE49-F238E27FC236}">
                <a16:creationId xmlns:a16="http://schemas.microsoft.com/office/drawing/2014/main" id="{A5C340ED-8834-4253-8A31-F24E0B73A14F}"/>
              </a:ext>
            </a:extLst>
          </p:cNvPr>
          <p:cNvSpPr txBox="1"/>
          <p:nvPr/>
        </p:nvSpPr>
        <p:spPr>
          <a:xfrm>
            <a:off x="741491" y="5593226"/>
            <a:ext cx="7311617" cy="646331"/>
          </a:xfrm>
          <a:prstGeom prst="rect">
            <a:avLst/>
          </a:prstGeom>
          <a:noFill/>
        </p:spPr>
        <p:txBody>
          <a:bodyPr wrap="none" rtlCol="0">
            <a:spAutoFit/>
          </a:bodyPr>
          <a:lstStyle/>
          <a:p>
            <a:r>
              <a:rPr lang="zh-CN" altLang="en-US" b="1" dirty="0">
                <a:solidFill>
                  <a:srgbClr val="0000FF"/>
                </a:solidFill>
              </a:rPr>
              <a:t>中子与质子幻数依赖于模型和参数，</a:t>
            </a:r>
            <a:r>
              <a:rPr lang="zh-CN" altLang="en-US" b="1" dirty="0">
                <a:solidFill>
                  <a:srgbClr val="FF0000"/>
                </a:solidFill>
              </a:rPr>
              <a:t>所有的模型预言中子幻数</a:t>
            </a:r>
            <a:r>
              <a:rPr lang="en-US" altLang="zh-CN" b="1" dirty="0">
                <a:solidFill>
                  <a:srgbClr val="FF0000"/>
                </a:solidFill>
              </a:rPr>
              <a:t>N=184</a:t>
            </a:r>
            <a:r>
              <a:rPr lang="zh-CN" altLang="en-US" b="1" dirty="0">
                <a:solidFill>
                  <a:srgbClr val="0000FF"/>
                </a:solidFill>
              </a:rPr>
              <a:t>，</a:t>
            </a:r>
            <a:endParaRPr lang="en-US" altLang="zh-CN" b="1" dirty="0">
              <a:solidFill>
                <a:srgbClr val="0000FF"/>
              </a:solidFill>
            </a:endParaRPr>
          </a:p>
          <a:p>
            <a:r>
              <a:rPr lang="zh-CN" altLang="en-US" b="1" dirty="0">
                <a:solidFill>
                  <a:srgbClr val="0000FF"/>
                </a:solidFill>
              </a:rPr>
              <a:t>非相对论模型预言</a:t>
            </a:r>
            <a:r>
              <a:rPr lang="en-US" altLang="zh-CN" b="1" dirty="0">
                <a:solidFill>
                  <a:srgbClr val="0000FF"/>
                </a:solidFill>
              </a:rPr>
              <a:t>Z=114</a:t>
            </a:r>
            <a:r>
              <a:rPr lang="zh-CN" altLang="en-US" b="1" dirty="0">
                <a:solidFill>
                  <a:srgbClr val="0000FF"/>
                </a:solidFill>
              </a:rPr>
              <a:t>为幻数，相对论模型预言</a:t>
            </a:r>
            <a:r>
              <a:rPr lang="en-US" altLang="zh-CN" b="1" dirty="0">
                <a:solidFill>
                  <a:srgbClr val="0000FF"/>
                </a:solidFill>
              </a:rPr>
              <a:t>Z=120</a:t>
            </a:r>
            <a:r>
              <a:rPr lang="zh-CN" altLang="en-US" b="1" dirty="0">
                <a:solidFill>
                  <a:srgbClr val="0000FF"/>
                </a:solidFill>
              </a:rPr>
              <a:t>为幻数。</a:t>
            </a:r>
          </a:p>
        </p:txBody>
      </p:sp>
      <p:sp>
        <p:nvSpPr>
          <p:cNvPr id="22" name="矩形 21">
            <a:extLst>
              <a:ext uri="{FF2B5EF4-FFF2-40B4-BE49-F238E27FC236}">
                <a16:creationId xmlns:a16="http://schemas.microsoft.com/office/drawing/2014/main" id="{28D25181-35CE-42D5-90DD-33877519F406}"/>
              </a:ext>
            </a:extLst>
          </p:cNvPr>
          <p:cNvSpPr>
            <a:spLocks noChangeArrowheads="1"/>
          </p:cNvSpPr>
          <p:nvPr/>
        </p:nvSpPr>
        <p:spPr bwMode="auto">
          <a:xfrm>
            <a:off x="0" y="6669360"/>
            <a:ext cx="9144000" cy="180444"/>
          </a:xfrm>
          <a:prstGeom prst="rect">
            <a:avLst/>
          </a:prstGeom>
          <a:solidFill>
            <a:srgbClr val="006AAC"/>
          </a:solidFill>
          <a:ln w="25400">
            <a:solidFill>
              <a:srgbClr val="006AAC"/>
            </a:solidFill>
            <a:miter lim="800000"/>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685800">
              <a:spcBef>
                <a:spcPct val="0"/>
              </a:spcBef>
              <a:buNone/>
              <a:defRPr/>
            </a:pPr>
            <a:r>
              <a:rPr lang="en-US" altLang="zh-CN" sz="1650" dirty="0">
                <a:solidFill>
                  <a:srgbClr val="FFFFFF"/>
                </a:solidFill>
                <a:ea typeface="黑体" panose="02010609060101010101" pitchFamily="49" charset="-122"/>
              </a:rPr>
              <a:t>School of Physics,  Xi’an </a:t>
            </a:r>
            <a:r>
              <a:rPr lang="en-US" altLang="zh-CN" sz="1650" dirty="0" err="1">
                <a:solidFill>
                  <a:srgbClr val="FFFFFF"/>
                </a:solidFill>
                <a:ea typeface="黑体" panose="02010609060101010101" pitchFamily="49" charset="-122"/>
              </a:rPr>
              <a:t>Jiaotong</a:t>
            </a:r>
            <a:r>
              <a:rPr lang="en-US" altLang="zh-CN" sz="1650" dirty="0">
                <a:solidFill>
                  <a:srgbClr val="FFFFFF"/>
                </a:solidFill>
                <a:ea typeface="黑体" panose="02010609060101010101" pitchFamily="49" charset="-122"/>
              </a:rPr>
              <a:t> University</a:t>
            </a:r>
            <a:endParaRPr lang="zh-CN" altLang="zh-CN" sz="1650" dirty="0">
              <a:solidFill>
                <a:srgbClr val="FFFFFF"/>
              </a:solidFill>
              <a:ea typeface="黑体" panose="02010609060101010101" pitchFamily="49" charset="-122"/>
            </a:endParaRPr>
          </a:p>
        </p:txBody>
      </p:sp>
      <p:grpSp>
        <p:nvGrpSpPr>
          <p:cNvPr id="21" name="组合 20">
            <a:extLst>
              <a:ext uri="{FF2B5EF4-FFF2-40B4-BE49-F238E27FC236}">
                <a16:creationId xmlns:a16="http://schemas.microsoft.com/office/drawing/2014/main" id="{C13869E1-8A38-42E4-A7DC-D84394200EFA}"/>
              </a:ext>
            </a:extLst>
          </p:cNvPr>
          <p:cNvGrpSpPr/>
          <p:nvPr/>
        </p:nvGrpSpPr>
        <p:grpSpPr>
          <a:xfrm>
            <a:off x="0" y="44624"/>
            <a:ext cx="9107585" cy="627942"/>
            <a:chOff x="0" y="44624"/>
            <a:chExt cx="9107585" cy="627942"/>
          </a:xfrm>
        </p:grpSpPr>
        <p:pic>
          <p:nvPicPr>
            <p:cNvPr id="23" name="图片 22">
              <a:extLst>
                <a:ext uri="{FF2B5EF4-FFF2-40B4-BE49-F238E27FC236}">
                  <a16:creationId xmlns:a16="http://schemas.microsoft.com/office/drawing/2014/main" id="{19EC785C-3755-4566-A9EF-7E0393D3AF0C}"/>
                </a:ext>
              </a:extLst>
            </p:cNvPr>
            <p:cNvPicPr>
              <a:picLocks noChangeAspect="1"/>
            </p:cNvPicPr>
            <p:nvPr/>
          </p:nvPicPr>
          <p:blipFill>
            <a:blip r:embed="rId3"/>
            <a:stretch>
              <a:fillRect/>
            </a:stretch>
          </p:blipFill>
          <p:spPr>
            <a:xfrm>
              <a:off x="6876256" y="44624"/>
              <a:ext cx="2231329" cy="627942"/>
            </a:xfrm>
            <a:prstGeom prst="rect">
              <a:avLst/>
            </a:prstGeom>
          </p:spPr>
        </p:pic>
        <p:cxnSp>
          <p:nvCxnSpPr>
            <p:cNvPr id="24" name="直接连接符 5">
              <a:extLst>
                <a:ext uri="{FF2B5EF4-FFF2-40B4-BE49-F238E27FC236}">
                  <a16:creationId xmlns:a16="http://schemas.microsoft.com/office/drawing/2014/main" id="{3BEAE1F4-2F1C-4C22-A966-2B56B8E19EEE}"/>
                </a:ext>
              </a:extLst>
            </p:cNvPr>
            <p:cNvCxnSpPr>
              <a:cxnSpLocks noChangeShapeType="1"/>
            </p:cNvCxnSpPr>
            <p:nvPr/>
          </p:nvCxnSpPr>
          <p:spPr bwMode="auto">
            <a:xfrm>
              <a:off x="0" y="625086"/>
              <a:ext cx="7002452" cy="0"/>
            </a:xfrm>
            <a:prstGeom prst="line">
              <a:avLst/>
            </a:prstGeom>
            <a:noFill/>
            <a:ln w="19050" cap="flat" cmpd="sng" algn="ctr">
              <a:solidFill>
                <a:srgbClr val="0070C0"/>
              </a:solidFill>
              <a:prstDash val="solid"/>
              <a:miter lim="800000"/>
              <a:headEnd/>
              <a:tailEnd/>
            </a:ln>
            <a:effectLst/>
          </p:spPr>
        </p:cxnSp>
      </p:grpSp>
    </p:spTree>
    <p:extLst>
      <p:ext uri="{BB962C8B-B14F-4D97-AF65-F5344CB8AC3E}">
        <p14:creationId xmlns:p14="http://schemas.microsoft.com/office/powerpoint/2010/main" val="3732328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4600CD97-CC16-4AEA-9279-DBF3C119C310}"/>
              </a:ext>
            </a:extLst>
          </p:cNvPr>
          <p:cNvSpPr>
            <a:spLocks noChangeArrowheads="1"/>
          </p:cNvSpPr>
          <p:nvPr/>
        </p:nvSpPr>
        <p:spPr bwMode="auto">
          <a:xfrm>
            <a:off x="0" y="6669360"/>
            <a:ext cx="9144000" cy="180444"/>
          </a:xfrm>
          <a:prstGeom prst="rect">
            <a:avLst/>
          </a:prstGeom>
          <a:solidFill>
            <a:srgbClr val="006AAC"/>
          </a:solidFill>
          <a:ln w="25400">
            <a:solidFill>
              <a:srgbClr val="006AAC"/>
            </a:solidFill>
            <a:miter lim="800000"/>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ct val="0"/>
              </a:spcBef>
              <a:spcAft>
                <a:spcPts val="0"/>
              </a:spcAft>
              <a:buClrTx/>
              <a:buSzTx/>
              <a:buFontTx/>
              <a:buNone/>
              <a:tabLst/>
              <a:defRPr/>
            </a:pPr>
            <a:r>
              <a:rPr kumimoji="0" lang="en-US"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rPr>
              <a:t>School of Physics,  Xi’an </a:t>
            </a:r>
            <a:r>
              <a:rPr kumimoji="0" lang="en-US" altLang="zh-CN" sz="1650" b="0" i="0" u="none" strike="noStrike" kern="1200" cap="none" spc="0" normalizeH="0" baseline="0" noProof="0" dirty="0" err="1">
                <a:ln>
                  <a:noFill/>
                </a:ln>
                <a:solidFill>
                  <a:srgbClr val="FFFFFF"/>
                </a:solidFill>
                <a:effectLst/>
                <a:uLnTx/>
                <a:uFillTx/>
                <a:latin typeface="Arial" panose="020B0604020202020204" pitchFamily="34" charset="0"/>
                <a:ea typeface="黑体" panose="02010609060101010101" pitchFamily="49" charset="-122"/>
                <a:cs typeface="+mn-cs"/>
              </a:rPr>
              <a:t>Jiaotong</a:t>
            </a:r>
            <a:r>
              <a:rPr kumimoji="0" lang="en-US"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rPr>
              <a:t> University</a:t>
            </a:r>
            <a:endParaRPr kumimoji="0" lang="zh-CN" altLang="zh-CN" sz="1650" b="0" i="0" u="none" strike="noStrike" kern="1200" cap="none" spc="0" normalizeH="0" baseline="0" noProof="0" dirty="0">
              <a:ln>
                <a:noFill/>
              </a:ln>
              <a:solidFill>
                <a:srgbClr val="FFFFFF"/>
              </a:solidFill>
              <a:effectLst/>
              <a:uLnTx/>
              <a:uFillTx/>
              <a:latin typeface="Arial" panose="020B0604020202020204" pitchFamily="34" charset="0"/>
              <a:ea typeface="黑体" panose="02010609060101010101" pitchFamily="49" charset="-122"/>
              <a:cs typeface="+mn-cs"/>
            </a:endParaRPr>
          </a:p>
        </p:txBody>
      </p:sp>
      <p:grpSp>
        <p:nvGrpSpPr>
          <p:cNvPr id="8" name="组合 7">
            <a:extLst>
              <a:ext uri="{FF2B5EF4-FFF2-40B4-BE49-F238E27FC236}">
                <a16:creationId xmlns:a16="http://schemas.microsoft.com/office/drawing/2014/main" id="{30F66D68-6186-4E26-B392-70EB4524131A}"/>
              </a:ext>
            </a:extLst>
          </p:cNvPr>
          <p:cNvGrpSpPr/>
          <p:nvPr/>
        </p:nvGrpSpPr>
        <p:grpSpPr>
          <a:xfrm>
            <a:off x="0" y="44624"/>
            <a:ext cx="9107585" cy="627942"/>
            <a:chOff x="0" y="44624"/>
            <a:chExt cx="9107585" cy="627942"/>
          </a:xfrm>
        </p:grpSpPr>
        <p:pic>
          <p:nvPicPr>
            <p:cNvPr id="9" name="图片 8">
              <a:extLst>
                <a:ext uri="{FF2B5EF4-FFF2-40B4-BE49-F238E27FC236}">
                  <a16:creationId xmlns:a16="http://schemas.microsoft.com/office/drawing/2014/main" id="{EB3447BD-60F1-4995-8B72-980A9F9156E1}"/>
                </a:ext>
              </a:extLst>
            </p:cNvPr>
            <p:cNvPicPr>
              <a:picLocks noChangeAspect="1"/>
            </p:cNvPicPr>
            <p:nvPr/>
          </p:nvPicPr>
          <p:blipFill>
            <a:blip r:embed="rId2"/>
            <a:stretch>
              <a:fillRect/>
            </a:stretch>
          </p:blipFill>
          <p:spPr>
            <a:xfrm>
              <a:off x="6876256" y="44624"/>
              <a:ext cx="2231329" cy="627942"/>
            </a:xfrm>
            <a:prstGeom prst="rect">
              <a:avLst/>
            </a:prstGeom>
          </p:spPr>
        </p:pic>
        <p:cxnSp>
          <p:nvCxnSpPr>
            <p:cNvPr id="10" name="直接连接符 5">
              <a:extLst>
                <a:ext uri="{FF2B5EF4-FFF2-40B4-BE49-F238E27FC236}">
                  <a16:creationId xmlns:a16="http://schemas.microsoft.com/office/drawing/2014/main" id="{2E7CAEBC-29EA-4EF5-80DF-B36232193210}"/>
                </a:ext>
              </a:extLst>
            </p:cNvPr>
            <p:cNvCxnSpPr>
              <a:cxnSpLocks noChangeShapeType="1"/>
            </p:cNvCxnSpPr>
            <p:nvPr/>
          </p:nvCxnSpPr>
          <p:spPr bwMode="auto">
            <a:xfrm>
              <a:off x="0" y="625086"/>
              <a:ext cx="7002452" cy="0"/>
            </a:xfrm>
            <a:prstGeom prst="line">
              <a:avLst/>
            </a:prstGeom>
            <a:noFill/>
            <a:ln w="19050" cap="flat" cmpd="sng" algn="ctr">
              <a:solidFill>
                <a:srgbClr val="0070C0"/>
              </a:solidFill>
              <a:prstDash val="solid"/>
              <a:miter lim="800000"/>
              <a:headEnd/>
              <a:tailEnd/>
            </a:ln>
            <a:effectLst/>
          </p:spPr>
        </p:cxnSp>
      </p:grpSp>
      <p:sp>
        <p:nvSpPr>
          <p:cNvPr id="11" name="标题 1">
            <a:extLst>
              <a:ext uri="{FF2B5EF4-FFF2-40B4-BE49-F238E27FC236}">
                <a16:creationId xmlns:a16="http://schemas.microsoft.com/office/drawing/2014/main" id="{32A403BF-9DB3-4F70-8E71-C5C70CE17467}"/>
              </a:ext>
            </a:extLst>
          </p:cNvPr>
          <p:cNvSpPr txBox="1">
            <a:spLocks/>
          </p:cNvSpPr>
          <p:nvPr/>
        </p:nvSpPr>
        <p:spPr>
          <a:xfrm>
            <a:off x="-272776" y="63392"/>
            <a:ext cx="3384376" cy="69269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b="1" dirty="0">
                <a:solidFill>
                  <a:srgbClr val="C00000"/>
                </a:solidFill>
              </a:rPr>
              <a:t>3</a:t>
            </a:r>
            <a:r>
              <a:rPr lang="zh-CN" altLang="en-US" sz="2400" b="1" dirty="0">
                <a:solidFill>
                  <a:srgbClr val="C00000"/>
                </a:solidFill>
              </a:rPr>
              <a:t>  超重核合成实验</a:t>
            </a:r>
          </a:p>
        </p:txBody>
      </p:sp>
      <p:pic>
        <p:nvPicPr>
          <p:cNvPr id="2" name="图片 1">
            <a:extLst>
              <a:ext uri="{FF2B5EF4-FFF2-40B4-BE49-F238E27FC236}">
                <a16:creationId xmlns:a16="http://schemas.microsoft.com/office/drawing/2014/main" id="{06D152C4-E74D-45F6-ADFD-C3A6E98CE76B}"/>
              </a:ext>
            </a:extLst>
          </p:cNvPr>
          <p:cNvPicPr>
            <a:picLocks noChangeAspect="1"/>
          </p:cNvPicPr>
          <p:nvPr/>
        </p:nvPicPr>
        <p:blipFill>
          <a:blip r:embed="rId3"/>
          <a:stretch>
            <a:fillRect/>
          </a:stretch>
        </p:blipFill>
        <p:spPr>
          <a:xfrm>
            <a:off x="0" y="672566"/>
            <a:ext cx="9144000" cy="6044255"/>
          </a:xfrm>
          <a:prstGeom prst="rect">
            <a:avLst/>
          </a:prstGeom>
        </p:spPr>
      </p:pic>
    </p:spTree>
    <p:extLst>
      <p:ext uri="{BB962C8B-B14F-4D97-AF65-F5344CB8AC3E}">
        <p14:creationId xmlns:p14="http://schemas.microsoft.com/office/powerpoint/2010/main" val="1327849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272776" y="63392"/>
            <a:ext cx="3384376" cy="69269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zh-CN" sz="2400" b="1" dirty="0">
                <a:solidFill>
                  <a:srgbClr val="C00000"/>
                </a:solidFill>
              </a:rPr>
              <a:t>3</a:t>
            </a:r>
            <a:r>
              <a:rPr lang="zh-CN" altLang="en-US" sz="2400" b="1" dirty="0">
                <a:solidFill>
                  <a:srgbClr val="C00000"/>
                </a:solidFill>
              </a:rPr>
              <a:t>  超重核合成实验</a:t>
            </a:r>
          </a:p>
        </p:txBody>
      </p:sp>
      <p:sp>
        <p:nvSpPr>
          <p:cNvPr id="3" name="TextBox 2"/>
          <p:cNvSpPr txBox="1"/>
          <p:nvPr/>
        </p:nvSpPr>
        <p:spPr>
          <a:xfrm>
            <a:off x="66408" y="693019"/>
            <a:ext cx="3608680" cy="369332"/>
          </a:xfrm>
          <a:prstGeom prst="rect">
            <a:avLst/>
          </a:prstGeom>
          <a:noFill/>
        </p:spPr>
        <p:txBody>
          <a:bodyPr wrap="none" rtlCol="0">
            <a:spAutoFit/>
          </a:bodyPr>
          <a:lstStyle/>
          <a:p>
            <a:r>
              <a:rPr lang="zh-CN" altLang="en-US" b="1" dirty="0">
                <a:solidFill>
                  <a:srgbClr val="0000FF"/>
                </a:solidFill>
              </a:rPr>
              <a:t>（</a:t>
            </a:r>
            <a:r>
              <a:rPr lang="en-US" altLang="zh-CN" b="1" dirty="0">
                <a:solidFill>
                  <a:srgbClr val="0000FF"/>
                </a:solidFill>
              </a:rPr>
              <a:t>1</a:t>
            </a:r>
            <a:r>
              <a:rPr lang="zh-CN" altLang="en-US" b="1" dirty="0">
                <a:solidFill>
                  <a:srgbClr val="0000FF"/>
                </a:solidFill>
              </a:rPr>
              <a:t>）</a:t>
            </a:r>
            <a:r>
              <a:rPr lang="en-US" altLang="zh-CN" b="1" dirty="0">
                <a:solidFill>
                  <a:srgbClr val="0000FF"/>
                </a:solidFill>
              </a:rPr>
              <a:t> </a:t>
            </a:r>
            <a:r>
              <a:rPr lang="zh-CN" altLang="en-US" b="1" dirty="0">
                <a:solidFill>
                  <a:srgbClr val="0000FF"/>
                </a:solidFill>
              </a:rPr>
              <a:t>中国科学院近代物理研究所</a:t>
            </a:r>
          </a:p>
        </p:txBody>
      </p:sp>
      <p:pic>
        <p:nvPicPr>
          <p:cNvPr id="4" name="Picture 4" descr="实验装置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9571" y="3068031"/>
            <a:ext cx="3973957" cy="2779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6"/>
          <p:cNvSpPr>
            <a:spLocks noChangeArrowheads="1"/>
          </p:cNvSpPr>
          <p:nvPr/>
        </p:nvSpPr>
        <p:spPr bwMode="auto">
          <a:xfrm>
            <a:off x="395536" y="6021288"/>
            <a:ext cx="4313238" cy="369887"/>
          </a:xfrm>
          <a:prstGeom prst="rect">
            <a:avLst/>
          </a:prstGeom>
          <a:noFill/>
          <a:ln w="9525">
            <a:noFill/>
            <a:miter lim="800000"/>
            <a:headEnd/>
            <a:tailEnd/>
          </a:ln>
        </p:spPr>
        <p:txBody>
          <a:bodyPr wrap="none">
            <a:spAutoFit/>
          </a:bodyPr>
          <a:lstStyle/>
          <a:p>
            <a:pPr fontAlgn="base">
              <a:spcBef>
                <a:spcPct val="0"/>
              </a:spcBef>
              <a:spcAft>
                <a:spcPct val="0"/>
              </a:spcAft>
              <a:defRPr/>
            </a:pPr>
            <a:r>
              <a:rPr lang="en-US" altLang="zh-CN" b="1" dirty="0">
                <a:solidFill>
                  <a:srgbClr val="163794"/>
                </a:solidFill>
                <a:latin typeface="Arial"/>
                <a:ea typeface="黑体" pitchFamily="2" charset="-122"/>
              </a:rPr>
              <a:t>Gas-filled recoil separator in Lanzhou</a:t>
            </a:r>
            <a:endParaRPr lang="zh-CN" altLang="en-US" b="1" dirty="0">
              <a:solidFill>
                <a:srgbClr val="163794"/>
              </a:solidFill>
              <a:latin typeface="Arial"/>
              <a:ea typeface="黑体" pitchFamily="2" charset="-122"/>
            </a:endParaRPr>
          </a:p>
        </p:txBody>
      </p:sp>
      <p:pic>
        <p:nvPicPr>
          <p:cNvPr id="11" name="图片 10">
            <a:extLst>
              <a:ext uri="{FF2B5EF4-FFF2-40B4-BE49-F238E27FC236}">
                <a16:creationId xmlns:a16="http://schemas.microsoft.com/office/drawing/2014/main" id="{4796AED6-D535-4537-9E85-155714A1E200}"/>
              </a:ext>
            </a:extLst>
          </p:cNvPr>
          <p:cNvPicPr>
            <a:picLocks noChangeAspect="1"/>
          </p:cNvPicPr>
          <p:nvPr/>
        </p:nvPicPr>
        <p:blipFill>
          <a:blip r:embed="rId3"/>
          <a:stretch>
            <a:fillRect/>
          </a:stretch>
        </p:blipFill>
        <p:spPr>
          <a:xfrm>
            <a:off x="539552" y="1309891"/>
            <a:ext cx="4656098" cy="1607514"/>
          </a:xfrm>
          <a:prstGeom prst="rect">
            <a:avLst/>
          </a:prstGeom>
        </p:spPr>
      </p:pic>
      <p:pic>
        <p:nvPicPr>
          <p:cNvPr id="12" name="图片 11">
            <a:extLst>
              <a:ext uri="{FF2B5EF4-FFF2-40B4-BE49-F238E27FC236}">
                <a16:creationId xmlns:a16="http://schemas.microsoft.com/office/drawing/2014/main" id="{CE3B19FB-3652-4A72-821D-27D5C3DB20F3}"/>
              </a:ext>
            </a:extLst>
          </p:cNvPr>
          <p:cNvPicPr>
            <a:picLocks noChangeAspect="1"/>
          </p:cNvPicPr>
          <p:nvPr/>
        </p:nvPicPr>
        <p:blipFill>
          <a:blip r:embed="rId4"/>
          <a:stretch>
            <a:fillRect/>
          </a:stretch>
        </p:blipFill>
        <p:spPr>
          <a:xfrm>
            <a:off x="4957738" y="1345041"/>
            <a:ext cx="3871150" cy="4536504"/>
          </a:xfrm>
          <a:prstGeom prst="rect">
            <a:avLst/>
          </a:prstGeom>
        </p:spPr>
      </p:pic>
      <p:sp>
        <p:nvSpPr>
          <p:cNvPr id="14" name="矩形 13">
            <a:extLst>
              <a:ext uri="{FF2B5EF4-FFF2-40B4-BE49-F238E27FC236}">
                <a16:creationId xmlns:a16="http://schemas.microsoft.com/office/drawing/2014/main" id="{228A98A2-3AC6-447F-A4D4-3295D8B840B3}"/>
              </a:ext>
            </a:extLst>
          </p:cNvPr>
          <p:cNvSpPr/>
          <p:nvPr/>
        </p:nvSpPr>
        <p:spPr>
          <a:xfrm>
            <a:off x="4860032" y="6065436"/>
            <a:ext cx="4066562" cy="338554"/>
          </a:xfrm>
          <a:prstGeom prst="rect">
            <a:avLst/>
          </a:prstGeom>
        </p:spPr>
        <p:txBody>
          <a:bodyPr wrap="none">
            <a:spAutoFit/>
          </a:bodyPr>
          <a:lstStyle/>
          <a:p>
            <a:r>
              <a:rPr lang="en-US" altLang="zh-CN" sz="1600" dirty="0">
                <a:solidFill>
                  <a:prstClr val="black"/>
                </a:solidFill>
              </a:rPr>
              <a:t>CHIN. PHYS. LETT. Vol. 29, No. 1 (2012) 012502</a:t>
            </a:r>
            <a:endParaRPr lang="zh-CN" altLang="en-US" sz="1600" dirty="0">
              <a:solidFill>
                <a:prstClr val="black"/>
              </a:solidFill>
            </a:endParaRPr>
          </a:p>
        </p:txBody>
      </p:sp>
      <p:sp>
        <p:nvSpPr>
          <p:cNvPr id="10" name="矩形 9">
            <a:extLst>
              <a:ext uri="{FF2B5EF4-FFF2-40B4-BE49-F238E27FC236}">
                <a16:creationId xmlns:a16="http://schemas.microsoft.com/office/drawing/2014/main" id="{F0831BD8-4EB8-4961-920E-BAFC4BB66E5C}"/>
              </a:ext>
            </a:extLst>
          </p:cNvPr>
          <p:cNvSpPr>
            <a:spLocks noChangeArrowheads="1"/>
          </p:cNvSpPr>
          <p:nvPr/>
        </p:nvSpPr>
        <p:spPr bwMode="auto">
          <a:xfrm>
            <a:off x="0" y="6669360"/>
            <a:ext cx="9144000" cy="180444"/>
          </a:xfrm>
          <a:prstGeom prst="rect">
            <a:avLst/>
          </a:prstGeom>
          <a:solidFill>
            <a:srgbClr val="006AAC"/>
          </a:solidFill>
          <a:ln w="25400">
            <a:solidFill>
              <a:srgbClr val="006AAC"/>
            </a:solidFill>
            <a:miter lim="800000"/>
          </a:ln>
        </p:spPr>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defTabSz="685800">
              <a:spcBef>
                <a:spcPct val="0"/>
              </a:spcBef>
              <a:buNone/>
              <a:defRPr/>
            </a:pPr>
            <a:r>
              <a:rPr lang="en-US" altLang="zh-CN" sz="1650" dirty="0">
                <a:solidFill>
                  <a:srgbClr val="FFFFFF"/>
                </a:solidFill>
                <a:ea typeface="黑体" panose="02010609060101010101" pitchFamily="49" charset="-122"/>
              </a:rPr>
              <a:t>School of Physics,  Xi’an </a:t>
            </a:r>
            <a:r>
              <a:rPr lang="en-US" altLang="zh-CN" sz="1650" dirty="0" err="1">
                <a:solidFill>
                  <a:srgbClr val="FFFFFF"/>
                </a:solidFill>
                <a:ea typeface="黑体" panose="02010609060101010101" pitchFamily="49" charset="-122"/>
              </a:rPr>
              <a:t>Jiaotong</a:t>
            </a:r>
            <a:r>
              <a:rPr lang="en-US" altLang="zh-CN" sz="1650" dirty="0">
                <a:solidFill>
                  <a:srgbClr val="FFFFFF"/>
                </a:solidFill>
                <a:ea typeface="黑体" panose="02010609060101010101" pitchFamily="49" charset="-122"/>
              </a:rPr>
              <a:t> University</a:t>
            </a:r>
            <a:endParaRPr lang="zh-CN" altLang="zh-CN" sz="1650" dirty="0">
              <a:solidFill>
                <a:srgbClr val="FFFFFF"/>
              </a:solidFill>
              <a:ea typeface="黑体" panose="02010609060101010101" pitchFamily="49" charset="-122"/>
            </a:endParaRPr>
          </a:p>
        </p:txBody>
      </p:sp>
      <p:grpSp>
        <p:nvGrpSpPr>
          <p:cNvPr id="13" name="组合 12">
            <a:extLst>
              <a:ext uri="{FF2B5EF4-FFF2-40B4-BE49-F238E27FC236}">
                <a16:creationId xmlns:a16="http://schemas.microsoft.com/office/drawing/2014/main" id="{5EABC1AC-7105-483D-A833-E1DF69073B1E}"/>
              </a:ext>
            </a:extLst>
          </p:cNvPr>
          <p:cNvGrpSpPr/>
          <p:nvPr/>
        </p:nvGrpSpPr>
        <p:grpSpPr>
          <a:xfrm>
            <a:off x="0" y="44624"/>
            <a:ext cx="9107585" cy="627942"/>
            <a:chOff x="0" y="44624"/>
            <a:chExt cx="9107585" cy="627942"/>
          </a:xfrm>
        </p:grpSpPr>
        <p:pic>
          <p:nvPicPr>
            <p:cNvPr id="15" name="图片 14">
              <a:extLst>
                <a:ext uri="{FF2B5EF4-FFF2-40B4-BE49-F238E27FC236}">
                  <a16:creationId xmlns:a16="http://schemas.microsoft.com/office/drawing/2014/main" id="{A6537C3C-D7AC-43EA-8F4F-0E66A3CB2897}"/>
                </a:ext>
              </a:extLst>
            </p:cNvPr>
            <p:cNvPicPr>
              <a:picLocks noChangeAspect="1"/>
            </p:cNvPicPr>
            <p:nvPr/>
          </p:nvPicPr>
          <p:blipFill>
            <a:blip r:embed="rId5"/>
            <a:stretch>
              <a:fillRect/>
            </a:stretch>
          </p:blipFill>
          <p:spPr>
            <a:xfrm>
              <a:off x="6876256" y="44624"/>
              <a:ext cx="2231329" cy="627942"/>
            </a:xfrm>
            <a:prstGeom prst="rect">
              <a:avLst/>
            </a:prstGeom>
          </p:spPr>
        </p:pic>
        <p:cxnSp>
          <p:nvCxnSpPr>
            <p:cNvPr id="16" name="直接连接符 5">
              <a:extLst>
                <a:ext uri="{FF2B5EF4-FFF2-40B4-BE49-F238E27FC236}">
                  <a16:creationId xmlns:a16="http://schemas.microsoft.com/office/drawing/2014/main" id="{B55D462B-3E4D-4578-8F8F-47DB18532045}"/>
                </a:ext>
              </a:extLst>
            </p:cNvPr>
            <p:cNvCxnSpPr>
              <a:cxnSpLocks noChangeShapeType="1"/>
            </p:cNvCxnSpPr>
            <p:nvPr/>
          </p:nvCxnSpPr>
          <p:spPr bwMode="auto">
            <a:xfrm>
              <a:off x="0" y="625086"/>
              <a:ext cx="7002452" cy="0"/>
            </a:xfrm>
            <a:prstGeom prst="line">
              <a:avLst/>
            </a:prstGeom>
            <a:noFill/>
            <a:ln w="19050" cap="flat" cmpd="sng" algn="ctr">
              <a:solidFill>
                <a:srgbClr val="0070C0"/>
              </a:solidFill>
              <a:prstDash val="solid"/>
              <a:miter lim="800000"/>
              <a:headEnd/>
              <a:tailEnd/>
            </a:ln>
            <a:effectLst/>
          </p:spPr>
        </p:cxnSp>
      </p:grpSp>
    </p:spTree>
    <p:extLst>
      <p:ext uri="{BB962C8B-B14F-4D97-AF65-F5344CB8AC3E}">
        <p14:creationId xmlns:p14="http://schemas.microsoft.com/office/powerpoint/2010/main" val="125943174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mple">
  <a:themeElements>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29698D"/>
        </a:dk1>
        <a:lt1>
          <a:srgbClr val="FFFFFF"/>
        </a:lt1>
        <a:dk2>
          <a:srgbClr val="000000"/>
        </a:dk2>
        <a:lt2>
          <a:srgbClr val="A1BABD"/>
        </a:lt2>
        <a:accent1>
          <a:srgbClr val="FF5050"/>
        </a:accent1>
        <a:accent2>
          <a:srgbClr val="FF9933"/>
        </a:accent2>
        <a:accent3>
          <a:srgbClr val="FFFFFF"/>
        </a:accent3>
        <a:accent4>
          <a:srgbClr val="215978"/>
        </a:accent4>
        <a:accent5>
          <a:srgbClr val="FFB3B3"/>
        </a:accent5>
        <a:accent6>
          <a:srgbClr val="E78A2D"/>
        </a:accent6>
        <a:hlink>
          <a:srgbClr val="00CC99"/>
        </a:hlink>
        <a:folHlink>
          <a:srgbClr val="83A6A7"/>
        </a:folHlink>
      </a:clrScheme>
      <a:clrMap bg1="lt1" tx1="dk1" bg2="lt2" tx2="dk2" accent1="accent1" accent2="accent2" accent3="accent3" accent4="accent4" accent5="accent5" accent6="accent6" hlink="hlink" folHlink="folHlink"/>
    </a:extraClrScheme>
    <a:extraClrScheme>
      <a:clrScheme name="sample 3">
        <a:dk1>
          <a:srgbClr val="666699"/>
        </a:dk1>
        <a:lt1>
          <a:srgbClr val="FFFFFF"/>
        </a:lt1>
        <a:dk2>
          <a:srgbClr val="000000"/>
        </a:dk2>
        <a:lt2>
          <a:srgbClr val="C0C0C0"/>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5333</TotalTime>
  <Words>1956</Words>
  <Application>Microsoft Office PowerPoint</Application>
  <PresentationFormat>全屏显示(4:3)</PresentationFormat>
  <Paragraphs>212</Paragraphs>
  <Slides>26</Slides>
  <Notes>0</Notes>
  <HiddenSlides>0</HiddenSlides>
  <MMClips>0</MMClips>
  <ScaleCrop>false</ScaleCrop>
  <HeadingPairs>
    <vt:vector size="8" baseType="variant">
      <vt:variant>
        <vt:lpstr>已用的字体</vt:lpstr>
      </vt:variant>
      <vt:variant>
        <vt:i4>18</vt:i4>
      </vt:variant>
      <vt:variant>
        <vt:lpstr>主题</vt:lpstr>
      </vt:variant>
      <vt:variant>
        <vt:i4>4</vt:i4>
      </vt:variant>
      <vt:variant>
        <vt:lpstr>嵌入 OLE 服务器</vt:lpstr>
      </vt:variant>
      <vt:variant>
        <vt:i4>1</vt:i4>
      </vt:variant>
      <vt:variant>
        <vt:lpstr>幻灯片标题</vt:lpstr>
      </vt:variant>
      <vt:variant>
        <vt:i4>26</vt:i4>
      </vt:variant>
    </vt:vector>
  </HeadingPairs>
  <TitlesOfParts>
    <vt:vector size="49" baseType="lpstr">
      <vt:lpstr>&amp;quot</vt:lpstr>
      <vt:lpstr>Adobe 黑体 Std R</vt:lpstr>
      <vt:lpstr>CMR9</vt:lpstr>
      <vt:lpstr>MTMI</vt:lpstr>
      <vt:lpstr>MTSY</vt:lpstr>
      <vt:lpstr>Times-Bold</vt:lpstr>
      <vt:lpstr>Times-Roman</vt:lpstr>
      <vt:lpstr>黑体</vt:lpstr>
      <vt:lpstr>华文楷体</vt:lpstr>
      <vt:lpstr>华文新魏</vt:lpstr>
      <vt:lpstr>华文行楷</vt:lpstr>
      <vt:lpstr>宋体</vt:lpstr>
      <vt:lpstr>微软雅黑</vt:lpstr>
      <vt:lpstr>Arial</vt:lpstr>
      <vt:lpstr>Calibri</vt:lpstr>
      <vt:lpstr>Times New Roman</vt:lpstr>
      <vt:lpstr>Verdana</vt:lpstr>
      <vt:lpstr>Wingdings</vt:lpstr>
      <vt:lpstr>Office 主题</vt:lpstr>
      <vt:lpstr>sample</vt:lpstr>
      <vt:lpstr>默认设计模板</vt:lpstr>
      <vt:lpstr>1_默认设计模板</vt:lpstr>
      <vt:lpstr>Equation.3</vt:lpstr>
      <vt:lpstr>超重核稳定岛的理论探索</vt:lpstr>
      <vt:lpstr>一.  超重核研究的意义及现状 二.  核结构角度对超重核稳定岛的探索 三.  核衰变角度对超重核稳定岛的探索 四.  核反应角度对超重核稳定岛的探索 五.  总结和展望   </vt:lpstr>
      <vt:lpstr>PowerPoint 演示文稿</vt:lpstr>
      <vt:lpstr>PowerPoint 演示文稿</vt:lpstr>
      <vt:lpstr>PowerPoint 演示文稿</vt:lpstr>
      <vt:lpstr>PowerPoint 演示文稿</vt:lpstr>
      <vt:lpstr>（2）各种核理论对超重核区中子和质子幻数的预言并不一致</vt:lpstr>
      <vt:lpstr>PowerPoint 演示文稿</vt:lpstr>
      <vt:lpstr>PowerPoint 演示文稿</vt:lpstr>
      <vt:lpstr>中国超重元素加速器装置 Chinese Accelerator Facility for Superheavy Elements (CAFE2)</vt:lpstr>
      <vt:lpstr>实验计划</vt:lpstr>
      <vt:lpstr>Relativistic mean field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超重核的合成和性质</dc:title>
  <dc:creator>zhanghongfei</dc:creator>
  <cp:lastModifiedBy>DELL</cp:lastModifiedBy>
  <cp:revision>328</cp:revision>
  <dcterms:created xsi:type="dcterms:W3CDTF">2015-04-15T02:08:23Z</dcterms:created>
  <dcterms:modified xsi:type="dcterms:W3CDTF">2023-11-10T15:05:34Z</dcterms:modified>
</cp:coreProperties>
</file>