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sldIdLst>
    <p:sldId id="258" r:id="rId4"/>
    <p:sldId id="332" r:id="rId5"/>
    <p:sldId id="378" r:id="rId6"/>
    <p:sldId id="379" r:id="rId7"/>
    <p:sldId id="298" r:id="rId8"/>
    <p:sldId id="297" r:id="rId9"/>
    <p:sldId id="366" r:id="rId10"/>
    <p:sldId id="311" r:id="rId11"/>
    <p:sldId id="367" r:id="rId12"/>
    <p:sldId id="368" r:id="rId13"/>
    <p:sldId id="350" r:id="rId14"/>
    <p:sldId id="380" r:id="rId15"/>
    <p:sldId id="381" r:id="rId16"/>
    <p:sldId id="382" r:id="rId17"/>
    <p:sldId id="383" r:id="rId18"/>
    <p:sldId id="369" r:id="rId19"/>
    <p:sldId id="352" r:id="rId20"/>
    <p:sldId id="370" r:id="rId21"/>
    <p:sldId id="290" r:id="rId22"/>
    <p:sldId id="333" r:id="rId24"/>
    <p:sldId id="334" r:id="rId25"/>
    <p:sldId id="343"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1151" initials="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1" Type="http://schemas.openxmlformats.org/officeDocument/2006/relationships/tags" Target="tags/tag63.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10T22:07:30.328"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10T22:07:30.328" idx="1">
    <p:pos x="10" y="10"/>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11-10T22:07:30.328" idx="1">
    <p:pos x="10" y="10"/>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3-11-10T22:07:30.328" idx="1">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825F4E9-394A-4B8D-9393-D089F3895C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754BC-617A-47CE-B1BF-0CAEC43CF67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5F4E9-394A-4B8D-9393-D089F3895C5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754BC-617A-47CE-B1BF-0CAEC43CF67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5F4E9-394A-4B8D-9393-D089F3895C5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754BC-617A-47CE-B1BF-0CAEC43CF67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xml"/><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8.png"/><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tags" Target="../tags/tag14.xml"/><Relationship Id="rId3"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image" Target="../media/image21.pn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image" Target="../media/image20.pn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image" Target="../media/image19.png"/><Relationship Id="rId2" Type="http://schemas.openxmlformats.org/officeDocument/2006/relationships/tags" Target="../tags/tag17.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image" Target="../media/image24.png"/><Relationship Id="rId7" Type="http://schemas.openxmlformats.org/officeDocument/2006/relationships/tags" Target="../tags/tag25.xml"/><Relationship Id="rId6" Type="http://schemas.openxmlformats.org/officeDocument/2006/relationships/image" Target="../media/image23.png"/><Relationship Id="rId5" Type="http://schemas.openxmlformats.org/officeDocument/2006/relationships/tags" Target="../tags/tag24.xml"/><Relationship Id="rId4" Type="http://schemas.openxmlformats.org/officeDocument/2006/relationships/image" Target="../media/image22.png"/><Relationship Id="rId3" Type="http://schemas.openxmlformats.org/officeDocument/2006/relationships/tags" Target="../tags/tag23.xml"/><Relationship Id="rId2" Type="http://schemas.openxmlformats.org/officeDocument/2006/relationships/tags" Target="../tags/tag22.xml"/><Relationship Id="rId13" Type="http://schemas.openxmlformats.org/officeDocument/2006/relationships/slideLayout" Target="../slideLayouts/slideLayout2.xml"/><Relationship Id="rId12" Type="http://schemas.openxmlformats.org/officeDocument/2006/relationships/image" Target="../media/image26.png"/><Relationship Id="rId11" Type="http://schemas.openxmlformats.org/officeDocument/2006/relationships/tags" Target="../tags/tag27.xml"/><Relationship Id="rId10" Type="http://schemas.openxmlformats.org/officeDocument/2006/relationships/image" Target="../media/image25.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tags" Target="../tags/tag30.xml"/><Relationship Id="rId4" Type="http://schemas.openxmlformats.org/officeDocument/2006/relationships/image" Target="../media/image27.png"/><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1.png"/><Relationship Id="rId7" Type="http://schemas.openxmlformats.org/officeDocument/2006/relationships/tags" Target="../tags/tag34.xml"/><Relationship Id="rId6" Type="http://schemas.openxmlformats.org/officeDocument/2006/relationships/image" Target="../media/image30.png"/><Relationship Id="rId5" Type="http://schemas.openxmlformats.org/officeDocument/2006/relationships/tags" Target="../tags/tag33.xml"/><Relationship Id="rId4" Type="http://schemas.openxmlformats.org/officeDocument/2006/relationships/image" Target="../media/image29.png"/><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comments" Target="../comments/commen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4.png"/><Relationship Id="rId7" Type="http://schemas.openxmlformats.org/officeDocument/2006/relationships/tags" Target="../tags/tag38.xml"/><Relationship Id="rId6" Type="http://schemas.openxmlformats.org/officeDocument/2006/relationships/image" Target="../media/image33.png"/><Relationship Id="rId5" Type="http://schemas.openxmlformats.org/officeDocument/2006/relationships/tags" Target="../tags/tag37.xml"/><Relationship Id="rId4" Type="http://schemas.openxmlformats.org/officeDocument/2006/relationships/image" Target="../media/image32.png"/><Relationship Id="rId3" Type="http://schemas.openxmlformats.org/officeDocument/2006/relationships/tags" Target="../tags/tag36.xml"/><Relationship Id="rId2" Type="http://schemas.openxmlformats.org/officeDocument/2006/relationships/tags" Target="../tags/tag35.xml"/><Relationship Id="rId10" Type="http://schemas.openxmlformats.org/officeDocument/2006/relationships/comments" Target="../comments/comment3.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media/image37.png"/><Relationship Id="rId7" Type="http://schemas.openxmlformats.org/officeDocument/2006/relationships/tags" Target="../tags/tag42.xml"/><Relationship Id="rId6" Type="http://schemas.openxmlformats.org/officeDocument/2006/relationships/image" Target="../media/image36.png"/><Relationship Id="rId5" Type="http://schemas.openxmlformats.org/officeDocument/2006/relationships/tags" Target="../tags/tag41.xml"/><Relationship Id="rId4" Type="http://schemas.openxmlformats.org/officeDocument/2006/relationships/image" Target="../media/image35.png"/><Relationship Id="rId3" Type="http://schemas.openxmlformats.org/officeDocument/2006/relationships/tags" Target="../tags/tag40.xml"/><Relationship Id="rId2" Type="http://schemas.openxmlformats.org/officeDocument/2006/relationships/tags" Target="../tags/tag39.xml"/><Relationship Id="rId13" Type="http://schemas.openxmlformats.org/officeDocument/2006/relationships/comments" Target="../comments/comment4.xml"/><Relationship Id="rId12" Type="http://schemas.openxmlformats.org/officeDocument/2006/relationships/slideLayout" Target="../slideLayouts/slideLayout2.xml"/><Relationship Id="rId11" Type="http://schemas.openxmlformats.org/officeDocument/2006/relationships/tags" Target="../tags/tag44.xml"/><Relationship Id="rId10" Type="http://schemas.openxmlformats.org/officeDocument/2006/relationships/image" Target="../media/image38.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oleObject" Target="../embeddings/oleObject6.bin"/><Relationship Id="rId4" Type="http://schemas.openxmlformats.org/officeDocument/2006/relationships/image" Target="../media/image39.png"/><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3.png"/><Relationship Id="rId7" Type="http://schemas.openxmlformats.org/officeDocument/2006/relationships/tags" Target="../tags/tag50.xml"/><Relationship Id="rId6" Type="http://schemas.openxmlformats.org/officeDocument/2006/relationships/image" Target="../media/image42.png"/><Relationship Id="rId5" Type="http://schemas.openxmlformats.org/officeDocument/2006/relationships/tags" Target="../tags/tag49.xml"/><Relationship Id="rId4" Type="http://schemas.openxmlformats.org/officeDocument/2006/relationships/image" Target="../media/image41.png"/><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tags" Target="../tags/tag53.xml"/><Relationship Id="rId4" Type="http://schemas.openxmlformats.org/officeDocument/2006/relationships/image" Target="../media/image44.pn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tags" Target="../tags/tag56.xml"/><Relationship Id="rId4" Type="http://schemas.openxmlformats.org/officeDocument/2006/relationships/image" Target="../media/image45.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tags" Target="../tags/tag60.xml"/><Relationship Id="rId7" Type="http://schemas.openxmlformats.org/officeDocument/2006/relationships/image" Target="../media/image48.wmf"/><Relationship Id="rId6" Type="http://schemas.openxmlformats.org/officeDocument/2006/relationships/oleObject" Target="../embeddings/oleObject7.bin"/><Relationship Id="rId5" Type="http://schemas.openxmlformats.org/officeDocument/2006/relationships/tags" Target="../tags/tag59.xml"/><Relationship Id="rId4" Type="http://schemas.openxmlformats.org/officeDocument/2006/relationships/image" Target="../media/image47.png"/><Relationship Id="rId3" Type="http://schemas.openxmlformats.org/officeDocument/2006/relationships/tags" Target="../tags/tag58.xml"/><Relationship Id="rId2" Type="http://schemas.openxmlformats.org/officeDocument/2006/relationships/tags" Target="../tags/tag57.xml"/><Relationship Id="rId16" Type="http://schemas.openxmlformats.org/officeDocument/2006/relationships/vmlDrawing" Target="../drawings/vmlDrawing5.vml"/><Relationship Id="rId15" Type="http://schemas.openxmlformats.org/officeDocument/2006/relationships/slideLayout" Target="../slideLayouts/slideLayout2.xml"/><Relationship Id="rId14" Type="http://schemas.openxmlformats.org/officeDocument/2006/relationships/image" Target="../media/image51.wmf"/><Relationship Id="rId13" Type="http://schemas.openxmlformats.org/officeDocument/2006/relationships/oleObject" Target="../embeddings/oleObject8.bin"/><Relationship Id="rId12" Type="http://schemas.openxmlformats.org/officeDocument/2006/relationships/tags" Target="../tags/tag62.xml"/><Relationship Id="rId11" Type="http://schemas.openxmlformats.org/officeDocument/2006/relationships/image" Target="../media/image50.png"/><Relationship Id="rId10" Type="http://schemas.openxmlformats.org/officeDocument/2006/relationships/tags" Target="../tags/tag61.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3.bin"/><Relationship Id="rId8" Type="http://schemas.openxmlformats.org/officeDocument/2006/relationships/tags" Target="../tags/tag3.xml"/><Relationship Id="rId7" Type="http://schemas.openxmlformats.org/officeDocument/2006/relationships/image" Target="../media/image5.png"/><Relationship Id="rId6" Type="http://schemas.openxmlformats.org/officeDocument/2006/relationships/tags" Target="../tags/tag2.xml"/><Relationship Id="rId5" Type="http://schemas.openxmlformats.org/officeDocument/2006/relationships/image" Target="../media/image4.png"/><Relationship Id="rId4" Type="http://schemas.openxmlformats.org/officeDocument/2006/relationships/tags" Target="../tags/tag1.xml"/><Relationship Id="rId3" Type="http://schemas.openxmlformats.org/officeDocument/2006/relationships/image" Target="../media/image3.wmf"/><Relationship Id="rId2" Type="http://schemas.openxmlformats.org/officeDocument/2006/relationships/oleObject" Target="../embeddings/oleObject2.bin"/><Relationship Id="rId12" Type="http://schemas.openxmlformats.org/officeDocument/2006/relationships/vmlDrawing" Target="../drawings/vmlDrawing2.vml"/><Relationship Id="rId11" Type="http://schemas.openxmlformats.org/officeDocument/2006/relationships/slideLayout" Target="../slideLayouts/slideLayout13.xml"/><Relationship Id="rId10" Type="http://schemas.openxmlformats.org/officeDocument/2006/relationships/image" Target="../media/image6.wmf"/><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7.png"/><Relationship Id="rId2" Type="http://schemas.openxmlformats.org/officeDocument/2006/relationships/tags" Target="../tags/tag4.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8.png"/><Relationship Id="rId2" Type="http://schemas.openxmlformats.org/officeDocument/2006/relationships/tags" Target="../tags/tag5.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xml"/><Relationship Id="rId7" Type="http://schemas.openxmlformats.org/officeDocument/2006/relationships/image" Target="../media/image11.png"/><Relationship Id="rId6"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tags" Target="../tags/tag9.xml"/><Relationship Id="rId3" Type="http://schemas.openxmlformats.org/officeDocument/2006/relationships/image" Target="../media/image9.png"/><Relationship Id="rId2" Type="http://schemas.openxmlformats.org/officeDocument/2006/relationships/tags" Target="../tags/tag8.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wmf"/><Relationship Id="rId7" Type="http://schemas.openxmlformats.org/officeDocument/2006/relationships/oleObject" Target="../embeddings/oleObject5.bin"/><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12.xml"/><Relationship Id="rId10" Type="http://schemas.openxmlformats.org/officeDocument/2006/relationships/vmlDrawing" Target="../drawings/vmlDrawing3.v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0592" y="70973"/>
            <a:ext cx="3064459" cy="900000"/>
            <a:chOff x="100592" y="70973"/>
            <a:chExt cx="3064459" cy="90000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592" y="70973"/>
              <a:ext cx="972324" cy="900000"/>
            </a:xfrm>
            <a:prstGeom prst="rect">
              <a:avLst/>
            </a:prstGeom>
          </p:spPr>
        </p:pic>
        <p:sp>
          <p:nvSpPr>
            <p:cNvPr id="11" name="文本框 10"/>
            <p:cNvSpPr txBox="1"/>
            <p:nvPr/>
          </p:nvSpPr>
          <p:spPr>
            <a:xfrm>
              <a:off x="855195" y="252062"/>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2" name="文本框 1"/>
          <p:cNvSpPr txBox="1"/>
          <p:nvPr/>
        </p:nvSpPr>
        <p:spPr>
          <a:xfrm>
            <a:off x="2496185" y="1298575"/>
            <a:ext cx="7199630" cy="1198880"/>
          </a:xfrm>
          <a:prstGeom prst="rect">
            <a:avLst/>
          </a:prstGeom>
          <a:noFill/>
        </p:spPr>
        <p:txBody>
          <a:bodyPr wrap="square" rtlCol="0">
            <a:spAutoFit/>
          </a:bodyPr>
          <a:lstStyle/>
          <a:p>
            <a:pPr algn="ctr" fontAlgn="auto">
              <a:lnSpc>
                <a:spcPct val="150000"/>
              </a:lnSpc>
            </a:pPr>
            <a:r>
              <a:rPr lang="zh-CN" altLang="en-US" sz="4800" dirty="0">
                <a:latin typeface="Cambria Math" panose="02040503050406030204" charset="0"/>
                <a:ea typeface="微软雅黑" panose="020B0503020204020204" pitchFamily="34" charset="-122"/>
                <a:cs typeface="Cambria Math" panose="02040503050406030204" charset="0"/>
              </a:rPr>
              <a:t>用手征微扰论研究</a:t>
            </a:r>
            <a:endParaRPr lang="zh-CN" altLang="en-US" sz="4800" dirty="0">
              <a:latin typeface="Cambria Math" panose="02040503050406030204" charset="0"/>
              <a:ea typeface="微软雅黑" panose="020B0503020204020204" pitchFamily="34" charset="-122"/>
              <a:cs typeface="Cambria Math" panose="02040503050406030204" charset="0"/>
            </a:endParaRPr>
          </a:p>
        </p:txBody>
      </p:sp>
      <p:graphicFrame>
        <p:nvGraphicFramePr>
          <p:cNvPr id="4" name="对象 3">
            <a:hlinkClick r:id="" action="ppaction://ole?verb="/>
          </p:cNvPr>
          <p:cNvGraphicFramePr>
            <a:graphicFrameLocks noChangeAspect="1"/>
          </p:cNvGraphicFramePr>
          <p:nvPr/>
        </p:nvGraphicFramePr>
        <p:xfrm>
          <a:off x="2585403" y="2576195"/>
          <a:ext cx="7287895" cy="795655"/>
        </p:xfrm>
        <a:graphic>
          <a:graphicData uri="http://schemas.openxmlformats.org/presentationml/2006/ole">
            <mc:AlternateContent xmlns:mc="http://schemas.openxmlformats.org/markup-compatibility/2006">
              <mc:Choice xmlns:v="urn:schemas-microsoft-com:vml" Requires="v">
                <p:oleObj spid="_x0000_s1025" name="" r:id="rId2" imgW="2095500" imgH="228600" progId="Equation.KSEE3">
                  <p:embed/>
                </p:oleObj>
              </mc:Choice>
              <mc:Fallback>
                <p:oleObj name="" r:id="rId2" imgW="2095500" imgH="228600" progId="Equation.KSEE3">
                  <p:embed/>
                  <p:pic>
                    <p:nvPicPr>
                      <p:cNvPr id="0" name="图片 1024"/>
                      <p:cNvPicPr/>
                      <p:nvPr/>
                    </p:nvPicPr>
                    <p:blipFill>
                      <a:blip r:embed="rId3"/>
                      <a:stretch>
                        <a:fillRect/>
                      </a:stretch>
                    </p:blipFill>
                    <p:spPr>
                      <a:xfrm>
                        <a:off x="2585403" y="2576195"/>
                        <a:ext cx="7287895" cy="795655"/>
                      </a:xfrm>
                      <a:prstGeom prst="rect">
                        <a:avLst/>
                      </a:prstGeom>
                    </p:spPr>
                  </p:pic>
                </p:oleObj>
              </mc:Fallback>
            </mc:AlternateContent>
          </a:graphicData>
        </a:graphic>
      </p:graphicFrame>
      <p:sp>
        <p:nvSpPr>
          <p:cNvPr id="5" name="文本框 4"/>
          <p:cNvSpPr txBox="1"/>
          <p:nvPr/>
        </p:nvSpPr>
        <p:spPr>
          <a:xfrm>
            <a:off x="4064000" y="4208780"/>
            <a:ext cx="4064000" cy="1397000"/>
          </a:xfrm>
          <a:prstGeom prst="rect">
            <a:avLst/>
          </a:prstGeom>
          <a:noFill/>
        </p:spPr>
        <p:txBody>
          <a:bodyPr wrap="square" rtlCol="0">
            <a:noAutofit/>
          </a:bodyPr>
          <a:p>
            <a:pPr algn="ctr"/>
            <a:r>
              <a:rPr lang="zh-CN" altLang="en-US"/>
              <a:t>报告人：周家煜</a:t>
            </a:r>
            <a:endParaRPr lang="zh-CN" altLang="en-US"/>
          </a:p>
          <a:p>
            <a:pPr algn="ctr"/>
            <a:r>
              <a:rPr lang="zh-CN" altLang="en-US"/>
              <a:t>时间：</a:t>
            </a:r>
            <a:r>
              <a:rPr lang="en-US" altLang="zh-CN"/>
              <a:t>2023.11.12</a:t>
            </a:r>
            <a:endParaRPr lang="en-US" altLang="zh-CN"/>
          </a:p>
          <a:p>
            <a:pPr algn="ctr"/>
            <a:r>
              <a:rPr lang="zh-CN" altLang="en-US"/>
              <a:t>第五届天问粒子物理</a:t>
            </a:r>
            <a:r>
              <a:rPr lang="zh-CN" altLang="en-US"/>
              <a:t>论坛</a:t>
            </a:r>
            <a:endParaRPr lang="zh-CN" altLang="en-US"/>
          </a:p>
          <a:p>
            <a:pPr algn="ctr"/>
            <a:r>
              <a:rPr lang="zh-CN" altLang="en-US"/>
              <a:t>湖南</a:t>
            </a:r>
            <a:r>
              <a:rPr lang="zh-CN" altLang="en-US">
                <a:latin typeface="微软雅黑" panose="020B0503020204020204" pitchFamily="34" charset="-122"/>
                <a:ea typeface="微软雅黑" panose="020B0503020204020204" pitchFamily="34" charset="-122"/>
              </a:rPr>
              <a:t>·</a:t>
            </a:r>
            <a:r>
              <a:rPr lang="zh-CN" altLang="en-US"/>
              <a:t>长沙</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441325" y="1119505"/>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树图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 name="图片 5"/>
          <p:cNvPicPr>
            <a:picLocks noChangeAspect="1"/>
          </p:cNvPicPr>
          <p:nvPr>
            <p:custDataLst>
              <p:tags r:id="rId2"/>
            </p:custDataLst>
          </p:nvPr>
        </p:nvPicPr>
        <p:blipFill>
          <a:blip r:embed="rId3"/>
          <a:stretch>
            <a:fillRect/>
          </a:stretch>
        </p:blipFill>
        <p:spPr>
          <a:xfrm>
            <a:off x="3301365" y="2712720"/>
            <a:ext cx="4754880" cy="716280"/>
          </a:xfrm>
          <a:prstGeom prst="rect">
            <a:avLst/>
          </a:prstGeom>
        </p:spPr>
      </p:pic>
      <p:sp>
        <p:nvSpPr>
          <p:cNvPr id="10" name="文本框 9"/>
          <p:cNvSpPr txBox="1"/>
          <p:nvPr/>
        </p:nvSpPr>
        <p:spPr>
          <a:xfrm>
            <a:off x="594360" y="3775710"/>
            <a:ext cx="9090660" cy="368300"/>
          </a:xfrm>
          <a:prstGeom prst="rect">
            <a:avLst/>
          </a:prstGeom>
          <a:noFill/>
        </p:spPr>
        <p:txBody>
          <a:bodyPr wrap="square" rtlCol="0">
            <a:spAutoFit/>
          </a:bodyPr>
          <a:p>
            <a:r>
              <a:rPr lang="en-US" altLang="zh-CN"/>
              <a:t>F</a:t>
            </a:r>
            <a:r>
              <a:rPr lang="zh-CN" altLang="en-US"/>
              <a:t>or the sake of simplicity in amplitude, </a:t>
            </a:r>
            <a:r>
              <a:rPr lang="en-US" altLang="zh-CN"/>
              <a:t>t</a:t>
            </a:r>
            <a:r>
              <a:rPr lang="zh-CN" altLang="en-US">
                <a:sym typeface="+mn-ea"/>
              </a:rPr>
              <a:t>he definition of Dalitz variables</a:t>
            </a:r>
            <a:r>
              <a:rPr lang="en-US" altLang="zh-CN">
                <a:sym typeface="+mn-ea"/>
              </a:rPr>
              <a:t> </a:t>
            </a:r>
            <a:r>
              <a:rPr lang="zh-CN" altLang="en-US"/>
              <a:t>can be defined as:</a:t>
            </a:r>
            <a:endParaRPr lang="zh-CN" altLang="en-US"/>
          </a:p>
        </p:txBody>
      </p:sp>
      <p:pic>
        <p:nvPicPr>
          <p:cNvPr id="11" name="图片 10"/>
          <p:cNvPicPr>
            <a:picLocks noChangeAspect="1"/>
          </p:cNvPicPr>
          <p:nvPr>
            <p:custDataLst>
              <p:tags r:id="rId4"/>
            </p:custDataLst>
          </p:nvPr>
        </p:nvPicPr>
        <p:blipFill>
          <a:blip r:embed="rId5"/>
          <a:stretch>
            <a:fillRect/>
          </a:stretch>
        </p:blipFill>
        <p:spPr>
          <a:xfrm>
            <a:off x="2816860" y="4491355"/>
            <a:ext cx="6271260" cy="853440"/>
          </a:xfrm>
          <a:prstGeom prst="rect">
            <a:avLst/>
          </a:prstGeom>
        </p:spPr>
      </p:pic>
      <mc:AlternateContent xmlns:mc="http://schemas.openxmlformats.org/markup-compatibility/2006">
        <mc:Choice xmlns:a14="http://schemas.microsoft.com/office/drawing/2010/main" Requires="a14">
          <p:sp>
            <p:nvSpPr>
              <p:cNvPr id="9" name="文本框 8"/>
              <p:cNvSpPr txBox="1"/>
              <p:nvPr>
                <p:custDataLst>
                  <p:tags r:id="rId6"/>
                </p:custDataLst>
              </p:nvPr>
            </p:nvSpPr>
            <p:spPr>
              <a:xfrm>
                <a:off x="594360" y="2054860"/>
                <a:ext cx="2981325" cy="378460"/>
              </a:xfrm>
              <a:prstGeom prst="rect">
                <a:avLst/>
              </a:prstGeom>
              <a:noFill/>
            </p:spPr>
            <p:txBody>
              <a:bodyPr wrap="square" rtlCol="0" anchor="t">
                <a:spAutoFit/>
              </a:bodyPr>
              <a:p>
                <a:r>
                  <a:rPr lang="en-US" altLang="zh-CN"/>
                  <a:t>Tree diagrams of </a:t>
                </a:r>
                <a14:m>
                  <m:oMath xmlns:m="http://schemas.openxmlformats.org/officeDocument/2006/math">
                    <m:r>
                      <a:rPr lang="en-US" altLang="zh-CN" i="1">
                        <a:latin typeface="Cambria Math" panose="02040503050406030204" charset="0"/>
                        <a:cs typeface="Cambria Math" panose="02040503050406030204" charset="0"/>
                      </a:rPr>
                      <m:t>𝑂</m:t>
                    </m:r>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𝑝</m:t>
                        </m:r>
                      </m:e>
                      <m:sup>
                        <m:r>
                          <a:rPr lang="en-US" altLang="zh-CN" i="1">
                            <a:latin typeface="Cambria Math" panose="02040503050406030204" charset="0"/>
                            <a:cs typeface="Cambria Math" panose="02040503050406030204" charset="0"/>
                          </a:rPr>
                          <m:t>2</m:t>
                        </m:r>
                      </m:sup>
                    </m:sSup>
                    <m:r>
                      <a:rPr lang="en-US" altLang="zh-CN" i="1">
                        <a:latin typeface="Cambria Math" panose="02040503050406030204" charset="0"/>
                        <a:cs typeface="Cambria Math" panose="02040503050406030204" charset="0"/>
                      </a:rPr>
                      <m:t>) :</m:t>
                    </m:r>
                  </m:oMath>
                </a14:m>
                <a:endParaRPr lang="en-US" altLang="zh-CN"/>
              </a:p>
            </p:txBody>
          </p:sp>
        </mc:Choice>
        <mc:Fallback>
          <p:sp>
            <p:nvSpPr>
              <p:cNvPr id="9" name="文本框 8"/>
              <p:cNvSpPr txBox="1">
                <a:spLocks noRot="1" noChangeAspect="1" noMove="1" noResize="1" noEditPoints="1" noAdjustHandles="1" noChangeArrowheads="1" noChangeShapeType="1" noTextEdit="1"/>
              </p:cNvSpPr>
              <p:nvPr>
                <p:custDataLst>
                  <p:tags r:id="rId7"/>
                </p:custDataLst>
              </p:nvPr>
            </p:nvSpPr>
            <p:spPr>
              <a:xfrm>
                <a:off x="594360" y="2054860"/>
                <a:ext cx="2981325" cy="378460"/>
              </a:xfrm>
              <a:prstGeom prst="rect">
                <a:avLst/>
              </a:prstGeom>
              <a:blipFill rotWithShape="1">
                <a:blip r:embed="rId8"/>
                <a:stretch>
                  <a:fillRect/>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pic>
        <p:nvPicPr>
          <p:cNvPr id="6" name="图片 5"/>
          <p:cNvPicPr>
            <a:picLocks noChangeAspect="1"/>
          </p:cNvPicPr>
          <p:nvPr>
            <p:custDataLst>
              <p:tags r:id="rId2"/>
            </p:custDataLst>
          </p:nvPr>
        </p:nvPicPr>
        <p:blipFill>
          <a:blip r:embed="rId3"/>
          <a:stretch>
            <a:fillRect/>
          </a:stretch>
        </p:blipFill>
        <p:spPr>
          <a:xfrm>
            <a:off x="3077845" y="923925"/>
            <a:ext cx="7410450" cy="5248275"/>
          </a:xfrm>
          <a:prstGeom prst="rect">
            <a:avLst/>
          </a:prstGeom>
        </p:spPr>
      </p:pic>
      <p:sp>
        <p:nvSpPr>
          <p:cNvPr id="7" name="文本框 6"/>
          <p:cNvSpPr txBox="1"/>
          <p:nvPr>
            <p:custDataLst>
              <p:tags r:id="rId4"/>
            </p:custDataLst>
          </p:nvPr>
        </p:nvSpPr>
        <p:spPr>
          <a:xfrm>
            <a:off x="441325" y="1119505"/>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树图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custDataLst>
              <p:tags r:id="rId5"/>
            </p:custDataLst>
          </p:nvPr>
        </p:nvPicPr>
        <p:blipFill>
          <a:blip r:embed="rId6"/>
          <a:stretch>
            <a:fillRect/>
          </a:stretch>
        </p:blipFill>
        <p:spPr>
          <a:xfrm>
            <a:off x="3191510" y="6025515"/>
            <a:ext cx="7051675" cy="688340"/>
          </a:xfrm>
          <a:prstGeom prst="rect">
            <a:avLst/>
          </a:prstGeom>
        </p:spPr>
      </p:pic>
      <mc:AlternateContent xmlns:mc="http://schemas.openxmlformats.org/markup-compatibility/2006">
        <mc:Choice xmlns:a14="http://schemas.microsoft.com/office/drawing/2010/main" Requires="a14">
          <p:sp>
            <p:nvSpPr>
              <p:cNvPr id="2" name="文本框 1"/>
              <p:cNvSpPr txBox="1"/>
              <p:nvPr>
                <p:custDataLst>
                  <p:tags r:id="rId7"/>
                </p:custDataLst>
              </p:nvPr>
            </p:nvSpPr>
            <p:spPr>
              <a:xfrm>
                <a:off x="313690" y="2048510"/>
                <a:ext cx="2981325" cy="377190"/>
              </a:xfrm>
              <a:prstGeom prst="rect">
                <a:avLst/>
              </a:prstGeom>
              <a:noFill/>
            </p:spPr>
            <p:txBody>
              <a:bodyPr wrap="square" rtlCol="0" anchor="t">
                <a:spAutoFit/>
              </a:bodyPr>
              <a:p>
                <a:r>
                  <a:rPr lang="en-US" altLang="zh-CN"/>
                  <a:t>Tree diagrams of </a:t>
                </a:r>
                <a14:m>
                  <m:oMath xmlns:m="http://schemas.openxmlformats.org/officeDocument/2006/math">
                    <m:r>
                      <a:rPr lang="en-US" altLang="zh-CN" i="1">
                        <a:latin typeface="Cambria Math" panose="02040503050406030204" charset="0"/>
                        <a:cs typeface="Cambria Math" panose="02040503050406030204" charset="0"/>
                      </a:rPr>
                      <m:t>𝑂</m:t>
                    </m:r>
                    <m:r>
                      <a:rPr lang="en-US" altLang="zh-CN" i="1">
                        <a:latin typeface="Cambria Math" panose="02040503050406030204" charset="0"/>
                        <a:cs typeface="Cambria Math" panose="02040503050406030204" charset="0"/>
                      </a:rPr>
                      <m:t>(</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𝑝</m:t>
                        </m:r>
                      </m:e>
                      <m:sup>
                        <m:r>
                          <a:rPr lang="en-US" altLang="zh-CN" i="1">
                            <a:latin typeface="Cambria Math" panose="02040503050406030204" charset="0"/>
                            <a:cs typeface="Cambria Math" panose="02040503050406030204" charset="0"/>
                          </a:rPr>
                          <m:t>4</m:t>
                        </m:r>
                      </m:sup>
                    </m:sSup>
                    <m:r>
                      <a:rPr lang="en-US" altLang="zh-CN" i="1">
                        <a:latin typeface="Cambria Math" panose="02040503050406030204" charset="0"/>
                        <a:cs typeface="Cambria Math" panose="02040503050406030204" charset="0"/>
                      </a:rPr>
                      <m:t>) :</m:t>
                    </m:r>
                  </m:oMath>
                </a14:m>
                <a:endParaRPr lang="en-US" altLang="zh-CN"/>
              </a:p>
            </p:txBody>
          </p:sp>
        </mc:Choice>
        <mc:Fallback>
          <p:sp>
            <p:nvSpPr>
              <p:cNvPr id="2" name="文本框 1"/>
              <p:cNvSpPr txBox="1">
                <a:spLocks noRot="1" noChangeAspect="1" noMove="1" noResize="1" noEditPoints="1" noAdjustHandles="1" noChangeArrowheads="1" noChangeShapeType="1" noTextEdit="1"/>
              </p:cNvSpPr>
              <p:nvPr>
                <p:custDataLst>
                  <p:tags r:id="rId8"/>
                </p:custDataLst>
              </p:nvPr>
            </p:nvSpPr>
            <p:spPr>
              <a:xfrm>
                <a:off x="313690" y="2048510"/>
                <a:ext cx="2981325" cy="377190"/>
              </a:xfrm>
              <a:prstGeom prst="rect">
                <a:avLst/>
              </a:prstGeom>
              <a:blipFill rotWithShape="1">
                <a:blip r:embed="rId9"/>
                <a:stretch>
                  <a:fillRect/>
                </a:stretch>
              </a:blipFill>
            </p:spPr>
            <p:txBody>
              <a:bodyPr/>
              <a:lstStyle/>
              <a:p>
                <a:r>
                  <a:rPr lang="zh-CN"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004570"/>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圈图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41325" y="1669415"/>
            <a:ext cx="10862310" cy="438785"/>
          </a:xfrm>
          <a:prstGeom prst="rect">
            <a:avLst/>
          </a:prstGeom>
          <a:noFill/>
        </p:spPr>
        <p:txBody>
          <a:bodyPr wrap="square" rtlCol="0">
            <a:noAutofit/>
          </a:bodyPr>
          <a:p>
            <a:r>
              <a:rPr lang="zh-CN" altLang="en-US"/>
              <a:t>The calculation of loop diagrams can be performed using the method of generating functionals as described in the paper by R. Unterdorfer and G. Ecker from 2005.</a:t>
            </a:r>
            <a:endParaRPr lang="zh-CN" altLang="en-US"/>
          </a:p>
        </p:txBody>
      </p:sp>
      <p:pic>
        <p:nvPicPr>
          <p:cNvPr id="28" name="图片 27"/>
          <p:cNvPicPr>
            <a:picLocks noChangeAspect="1"/>
          </p:cNvPicPr>
          <p:nvPr>
            <p:custDataLst>
              <p:tags r:id="rId3"/>
            </p:custDataLst>
          </p:nvPr>
        </p:nvPicPr>
        <p:blipFill>
          <a:blip r:embed="rId4"/>
          <a:stretch>
            <a:fillRect/>
          </a:stretch>
        </p:blipFill>
        <p:spPr>
          <a:xfrm>
            <a:off x="2751455" y="2372360"/>
            <a:ext cx="6255385" cy="650240"/>
          </a:xfrm>
          <a:prstGeom prst="rect">
            <a:avLst/>
          </a:prstGeom>
        </p:spPr>
      </p:pic>
      <p:pic>
        <p:nvPicPr>
          <p:cNvPr id="29" name="图片 28"/>
          <p:cNvPicPr>
            <a:picLocks noChangeAspect="1"/>
          </p:cNvPicPr>
          <p:nvPr>
            <p:custDataLst>
              <p:tags r:id="rId5"/>
            </p:custDataLst>
          </p:nvPr>
        </p:nvPicPr>
        <p:blipFill>
          <a:blip r:embed="rId6"/>
          <a:stretch>
            <a:fillRect/>
          </a:stretch>
        </p:blipFill>
        <p:spPr>
          <a:xfrm>
            <a:off x="4025900" y="3760470"/>
            <a:ext cx="3192780" cy="346710"/>
          </a:xfrm>
          <a:prstGeom prst="rect">
            <a:avLst/>
          </a:prstGeom>
        </p:spPr>
      </p:pic>
      <p:pic>
        <p:nvPicPr>
          <p:cNvPr id="30" name="图片 29"/>
          <p:cNvPicPr>
            <a:picLocks noChangeAspect="1"/>
          </p:cNvPicPr>
          <p:nvPr>
            <p:custDataLst>
              <p:tags r:id="rId7"/>
            </p:custDataLst>
          </p:nvPr>
        </p:nvPicPr>
        <p:blipFill>
          <a:blip r:embed="rId8"/>
          <a:stretch>
            <a:fillRect/>
          </a:stretch>
        </p:blipFill>
        <p:spPr>
          <a:xfrm>
            <a:off x="4130040" y="4305935"/>
            <a:ext cx="3233420" cy="540385"/>
          </a:xfrm>
          <a:prstGeom prst="rect">
            <a:avLst/>
          </a:prstGeom>
        </p:spPr>
      </p:pic>
      <p:pic>
        <p:nvPicPr>
          <p:cNvPr id="31" name="图片 30"/>
          <p:cNvPicPr>
            <a:picLocks noChangeAspect="1"/>
          </p:cNvPicPr>
          <p:nvPr>
            <p:custDataLst>
              <p:tags r:id="rId9"/>
            </p:custDataLst>
          </p:nvPr>
        </p:nvPicPr>
        <p:blipFill>
          <a:blip r:embed="rId10"/>
          <a:stretch>
            <a:fillRect/>
          </a:stretch>
        </p:blipFill>
        <p:spPr>
          <a:xfrm>
            <a:off x="4096385" y="5323840"/>
            <a:ext cx="3122295" cy="1091565"/>
          </a:xfrm>
          <a:prstGeom prst="rect">
            <a:avLst/>
          </a:prstGeom>
        </p:spPr>
      </p:pic>
      <p:sp>
        <p:nvSpPr>
          <p:cNvPr id="32" name="文本框 31"/>
          <p:cNvSpPr txBox="1"/>
          <p:nvPr/>
        </p:nvSpPr>
        <p:spPr>
          <a:xfrm>
            <a:off x="460375" y="4900930"/>
            <a:ext cx="4064000" cy="368300"/>
          </a:xfrm>
          <a:prstGeom prst="rect">
            <a:avLst/>
          </a:prstGeom>
          <a:noFill/>
        </p:spPr>
        <p:txBody>
          <a:bodyPr wrap="square" rtlCol="0">
            <a:spAutoFit/>
          </a:bodyPr>
          <a:p>
            <a:r>
              <a:rPr lang="en-US" altLang="zh-CN"/>
              <a:t>Z is the connected Green functions :</a:t>
            </a:r>
            <a:endParaRPr lang="en-US" altLang="zh-CN"/>
          </a:p>
        </p:txBody>
      </p:sp>
      <p:pic>
        <p:nvPicPr>
          <p:cNvPr id="33" name="图片 32"/>
          <p:cNvPicPr>
            <a:picLocks noChangeAspect="1"/>
          </p:cNvPicPr>
          <p:nvPr>
            <p:custDataLst>
              <p:tags r:id="rId11"/>
            </p:custDataLst>
          </p:nvPr>
        </p:nvPicPr>
        <p:blipFill>
          <a:blip r:embed="rId12"/>
          <a:stretch>
            <a:fillRect/>
          </a:stretch>
        </p:blipFill>
        <p:spPr>
          <a:xfrm>
            <a:off x="8032115" y="5461635"/>
            <a:ext cx="1396365" cy="387985"/>
          </a:xfrm>
          <a:prstGeom prst="rect">
            <a:avLst/>
          </a:prstGeom>
        </p:spPr>
      </p:pic>
      <p:sp>
        <p:nvSpPr>
          <p:cNvPr id="3" name="文本框 2"/>
          <p:cNvSpPr txBox="1"/>
          <p:nvPr/>
        </p:nvSpPr>
        <p:spPr>
          <a:xfrm>
            <a:off x="452755" y="3249930"/>
            <a:ext cx="9200515" cy="368300"/>
          </a:xfrm>
          <a:prstGeom prst="rect">
            <a:avLst/>
          </a:prstGeom>
          <a:noFill/>
        </p:spPr>
        <p:txBody>
          <a:bodyPr wrap="square" rtlCol="0">
            <a:spAutoFit/>
          </a:bodyPr>
          <a:p>
            <a:r>
              <a:rPr lang="zh-CN" altLang="en-US"/>
              <a:t>dµ[ξ] is the functional measure for the matrix field ξ. Planck’s constant is set equal to 1.</a:t>
            </a: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004570"/>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圈图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 name="图片 9"/>
          <p:cNvPicPr>
            <a:picLocks noChangeAspect="1"/>
          </p:cNvPicPr>
          <p:nvPr>
            <p:custDataLst>
              <p:tags r:id="rId3"/>
            </p:custDataLst>
          </p:nvPr>
        </p:nvPicPr>
        <p:blipFill>
          <a:blip r:embed="rId4"/>
          <a:stretch>
            <a:fillRect/>
          </a:stretch>
        </p:blipFill>
        <p:spPr>
          <a:xfrm>
            <a:off x="4563110" y="1833880"/>
            <a:ext cx="2339340" cy="373380"/>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3665855" y="2790825"/>
            <a:ext cx="3916680" cy="30099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004570"/>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圈图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41325" y="1847850"/>
            <a:ext cx="2216785" cy="368300"/>
          </a:xfrm>
          <a:prstGeom prst="rect">
            <a:avLst/>
          </a:prstGeom>
          <a:noFill/>
        </p:spPr>
        <p:txBody>
          <a:bodyPr wrap="square" rtlCol="0">
            <a:spAutoFit/>
          </a:bodyPr>
          <a:p>
            <a:r>
              <a:rPr lang="en-US" altLang="zh-CN"/>
              <a:t>One-Loop</a:t>
            </a:r>
            <a:r>
              <a:rPr lang="zh-CN" altLang="en-US"/>
              <a:t>：</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2849880" y="2468880"/>
            <a:ext cx="5753100" cy="640080"/>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2370455" y="3166745"/>
            <a:ext cx="7711440" cy="3474720"/>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2658110" y="1788795"/>
            <a:ext cx="6248400" cy="571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004570"/>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圈图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41325" y="1847850"/>
            <a:ext cx="2216785" cy="368300"/>
          </a:xfrm>
          <a:prstGeom prst="rect">
            <a:avLst/>
          </a:prstGeom>
          <a:noFill/>
        </p:spPr>
        <p:txBody>
          <a:bodyPr wrap="square" rtlCol="0">
            <a:spAutoFit/>
          </a:bodyPr>
          <a:p>
            <a:r>
              <a:rPr lang="en-US" altLang="zh-CN"/>
              <a:t>One-Loop</a:t>
            </a:r>
            <a:r>
              <a:rPr lang="zh-CN" altLang="en-US"/>
              <a:t>：</a:t>
            </a:r>
            <a:endParaRPr lang="zh-CN" altLang="en-US"/>
          </a:p>
        </p:txBody>
      </p:sp>
      <p:pic>
        <p:nvPicPr>
          <p:cNvPr id="8" name="图片 7"/>
          <p:cNvPicPr>
            <a:picLocks noChangeAspect="1"/>
          </p:cNvPicPr>
          <p:nvPr>
            <p:custDataLst>
              <p:tags r:id="rId3"/>
            </p:custDataLst>
          </p:nvPr>
        </p:nvPicPr>
        <p:blipFill>
          <a:blip r:embed="rId4"/>
          <a:stretch>
            <a:fillRect/>
          </a:stretch>
        </p:blipFill>
        <p:spPr>
          <a:xfrm>
            <a:off x="2421890" y="1796415"/>
            <a:ext cx="4366260" cy="502920"/>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3569335" y="2299335"/>
            <a:ext cx="5448300" cy="4511040"/>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8022590" y="1188720"/>
            <a:ext cx="3718560" cy="14935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004570"/>
            <a:ext cx="198056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圈图</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的振幅</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441325" y="1649730"/>
            <a:ext cx="10441940" cy="601345"/>
          </a:xfrm>
          <a:prstGeom prst="rect">
            <a:avLst/>
          </a:prstGeom>
          <a:noFill/>
        </p:spPr>
        <p:txBody>
          <a:bodyPr wrap="square" rtlCol="0">
            <a:noAutofit/>
          </a:bodyPr>
          <a:p>
            <a:r>
              <a:rPr lang="zh-CN" altLang="en-US"/>
              <a:t>The calculation of loop diagrams can be conducted using the method of generating functionals outlined by R. Unterdorfer and G. Ecker, with the definitions of loop integrals and constituent functions following</a:t>
            </a:r>
            <a:r>
              <a:rPr lang="en-US" altLang="zh-CN"/>
              <a:t>:</a:t>
            </a:r>
            <a:r>
              <a:rPr lang="zh-CN" altLang="en-US"/>
              <a:t> their definitions. This leads to the loop diagrams being:</a:t>
            </a:r>
            <a:endParaRPr lang="zh-CN" altLang="en-US"/>
          </a:p>
        </p:txBody>
      </p:sp>
      <p:pic>
        <p:nvPicPr>
          <p:cNvPr id="3" name="图片 2"/>
          <p:cNvPicPr>
            <a:picLocks noChangeAspect="1"/>
          </p:cNvPicPr>
          <p:nvPr>
            <p:custDataLst>
              <p:tags r:id="rId3"/>
            </p:custDataLst>
          </p:nvPr>
        </p:nvPicPr>
        <p:blipFill>
          <a:blip r:embed="rId4"/>
          <a:stretch>
            <a:fillRect/>
          </a:stretch>
        </p:blipFill>
        <p:spPr>
          <a:xfrm>
            <a:off x="351155" y="2290445"/>
            <a:ext cx="4287520" cy="4186555"/>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4588510" y="2306320"/>
            <a:ext cx="3413125" cy="435800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7928610" y="2306320"/>
            <a:ext cx="4158615" cy="1150620"/>
          </a:xfrm>
          <a:prstGeom prst="rect">
            <a:avLst/>
          </a:prstGeom>
        </p:spPr>
      </p:pic>
      <p:pic>
        <p:nvPicPr>
          <p:cNvPr id="6" name="图片 5"/>
          <p:cNvPicPr>
            <a:picLocks noChangeAspect="1"/>
          </p:cNvPicPr>
          <p:nvPr>
            <p:custDataLst>
              <p:tags r:id="rId9"/>
            </p:custDataLst>
          </p:nvPr>
        </p:nvPicPr>
        <p:blipFill>
          <a:blip r:embed="rId10"/>
          <a:stretch>
            <a:fillRect/>
          </a:stretch>
        </p:blipFill>
        <p:spPr>
          <a:xfrm>
            <a:off x="8738235" y="3705225"/>
            <a:ext cx="2896235" cy="2362835"/>
          </a:xfrm>
          <a:prstGeom prst="rect">
            <a:avLst/>
          </a:prstGeom>
        </p:spPr>
      </p:pic>
      <p:sp>
        <p:nvSpPr>
          <p:cNvPr id="9" name="图文框 8"/>
          <p:cNvSpPr/>
          <p:nvPr/>
        </p:nvSpPr>
        <p:spPr>
          <a:xfrm>
            <a:off x="7628890" y="885190"/>
            <a:ext cx="4083685" cy="708660"/>
          </a:xfrm>
          <a:prstGeom prst="frame">
            <a:avLst>
              <a:gd name="adj1" fmla="val 2520"/>
            </a:avLst>
          </a:prstGeom>
          <a:solidFill>
            <a:srgbClr val="FF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
        <p:nvSpPr>
          <p:cNvPr id="12" name="文本框 11"/>
          <p:cNvSpPr txBox="1"/>
          <p:nvPr/>
        </p:nvSpPr>
        <p:spPr>
          <a:xfrm>
            <a:off x="7686675" y="928370"/>
            <a:ext cx="4025900" cy="638810"/>
          </a:xfrm>
          <a:prstGeom prst="rect">
            <a:avLst/>
          </a:prstGeom>
          <a:noFill/>
        </p:spPr>
        <p:txBody>
          <a:bodyPr wrap="square" rtlCol="0">
            <a:noAutofit/>
          </a:bodyPr>
          <a:p>
            <a:r>
              <a:rPr lang="zh-CN" altLang="en-US" b="1">
                <a:solidFill>
                  <a:srgbClr val="FF0000"/>
                </a:solidFill>
              </a:rPr>
              <a:t>R. Unterdorfer and G. Ecker, JHEP 10 (2005), 017 </a:t>
            </a:r>
            <a:r>
              <a:rPr lang="en-US" altLang="zh-CN" b="1">
                <a:solidFill>
                  <a:srgbClr val="FF0000"/>
                </a:solidFill>
              </a:rPr>
              <a:t>.</a:t>
            </a:r>
            <a:endParaRPr lang="en-US" altLang="zh-CN" b="1">
              <a:solidFill>
                <a:srgbClr val="FF0000"/>
              </a:solidFill>
            </a:endParaRPr>
          </a:p>
        </p:txBody>
      </p:sp>
      <p:sp>
        <p:nvSpPr>
          <p:cNvPr id="16" name="下箭头 15"/>
          <p:cNvSpPr/>
          <p:nvPr/>
        </p:nvSpPr>
        <p:spPr>
          <a:xfrm>
            <a:off x="11071860" y="1593850"/>
            <a:ext cx="516255" cy="1989455"/>
          </a:xfrm>
          <a:prstGeom prst="downArrow">
            <a:avLst>
              <a:gd name="adj1" fmla="val 25215"/>
              <a:gd name="adj2" fmla="val 50000"/>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图文框 16"/>
          <p:cNvSpPr/>
          <p:nvPr>
            <p:custDataLst>
              <p:tags r:id="rId11"/>
            </p:custDataLst>
          </p:nvPr>
        </p:nvSpPr>
        <p:spPr>
          <a:xfrm>
            <a:off x="8790940" y="3583940"/>
            <a:ext cx="3161030" cy="3164840"/>
          </a:xfrm>
          <a:prstGeom prst="frame">
            <a:avLst>
              <a:gd name="adj1" fmla="val 2520"/>
            </a:avLst>
          </a:prstGeom>
          <a:solidFill>
            <a:srgbClr val="FF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119505"/>
            <a:ext cx="281495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四体相空间</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积分</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441325" y="2090420"/>
            <a:ext cx="5866765" cy="368300"/>
          </a:xfrm>
          <a:prstGeom prst="rect">
            <a:avLst/>
          </a:prstGeom>
          <a:noFill/>
        </p:spPr>
        <p:txBody>
          <a:bodyPr wrap="square" rtlCol="0">
            <a:spAutoFit/>
          </a:bodyPr>
          <a:p>
            <a:r>
              <a:rPr lang="zh-CN" altLang="en-US"/>
              <a:t>The four-body phase space integral can be written as:</a:t>
            </a:r>
            <a:endParaRPr lang="zh-CN" altLang="en-US"/>
          </a:p>
        </p:txBody>
      </p:sp>
      <p:pic>
        <p:nvPicPr>
          <p:cNvPr id="9" name="图片 8"/>
          <p:cNvPicPr>
            <a:picLocks noChangeAspect="1"/>
          </p:cNvPicPr>
          <p:nvPr>
            <p:custDataLst>
              <p:tags r:id="rId3"/>
            </p:custDataLst>
          </p:nvPr>
        </p:nvPicPr>
        <p:blipFill>
          <a:blip r:embed="rId4"/>
          <a:stretch>
            <a:fillRect/>
          </a:stretch>
        </p:blipFill>
        <p:spPr>
          <a:xfrm>
            <a:off x="2127885" y="2750820"/>
            <a:ext cx="7936865" cy="1190625"/>
          </a:xfrm>
          <a:prstGeom prst="rect">
            <a:avLst/>
          </a:prstGeom>
        </p:spPr>
      </p:pic>
      <p:graphicFrame>
        <p:nvGraphicFramePr>
          <p:cNvPr id="14" name="对象 13">
            <a:hlinkClick r:id="" action="ppaction://ole?verb="/>
          </p:cNvPr>
          <p:cNvGraphicFramePr>
            <a:graphicFrameLocks noChangeAspect="1"/>
          </p:cNvGraphicFramePr>
          <p:nvPr/>
        </p:nvGraphicFramePr>
        <p:xfrm>
          <a:off x="3255645" y="4351020"/>
          <a:ext cx="5889625" cy="906145"/>
        </p:xfrm>
        <a:graphic>
          <a:graphicData uri="http://schemas.openxmlformats.org/presentationml/2006/ole">
            <mc:AlternateContent xmlns:mc="http://schemas.openxmlformats.org/markup-compatibility/2006">
              <mc:Choice xmlns:v="urn:schemas-microsoft-com:vml" Requires="v">
                <p:oleObj spid="_x0000_s5121" name="" r:id="rId5" imgW="3136900" imgH="482600" progId="Equation.KSEE3">
                  <p:embed/>
                </p:oleObj>
              </mc:Choice>
              <mc:Fallback>
                <p:oleObj name="" r:id="rId5" imgW="3136900" imgH="482600" progId="Equation.KSEE3">
                  <p:embed/>
                  <p:pic>
                    <p:nvPicPr>
                      <p:cNvPr id="0" name="图片 5120"/>
                      <p:cNvPicPr/>
                      <p:nvPr/>
                    </p:nvPicPr>
                    <p:blipFill>
                      <a:blip r:embed="rId6"/>
                      <a:stretch>
                        <a:fillRect/>
                      </a:stretch>
                    </p:blipFill>
                    <p:spPr>
                      <a:xfrm>
                        <a:off x="3255645" y="4351020"/>
                        <a:ext cx="5889625" cy="906145"/>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custDataLst>
              <p:tags r:id="rId2"/>
            </p:custDataLst>
          </p:nvPr>
        </p:nvSpPr>
        <p:spPr>
          <a:xfrm>
            <a:off x="441325" y="1119505"/>
            <a:ext cx="281495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四体相空间</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积分</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479425" y="1991995"/>
            <a:ext cx="3778250" cy="368300"/>
          </a:xfrm>
          <a:prstGeom prst="rect">
            <a:avLst/>
          </a:prstGeom>
          <a:noFill/>
        </p:spPr>
        <p:txBody>
          <a:bodyPr wrap="square" rtlCol="0">
            <a:spAutoFit/>
          </a:bodyPr>
          <a:p>
            <a:r>
              <a:rPr lang="zh-CN" altLang="en-US"/>
              <a:t>The limits of integration are</a:t>
            </a:r>
            <a:r>
              <a:rPr lang="en-US" altLang="zh-CN"/>
              <a:t> </a:t>
            </a:r>
            <a:r>
              <a:rPr lang="zh-CN" altLang="en-US"/>
              <a:t>:</a:t>
            </a:r>
            <a:endParaRPr lang="zh-CN" altLang="en-US"/>
          </a:p>
        </p:txBody>
      </p:sp>
      <p:pic>
        <p:nvPicPr>
          <p:cNvPr id="2" name="图片 1"/>
          <p:cNvPicPr>
            <a:picLocks noChangeAspect="1"/>
          </p:cNvPicPr>
          <p:nvPr>
            <p:custDataLst>
              <p:tags r:id="rId3"/>
            </p:custDataLst>
          </p:nvPr>
        </p:nvPicPr>
        <p:blipFill>
          <a:blip r:embed="rId4"/>
          <a:stretch>
            <a:fillRect/>
          </a:stretch>
        </p:blipFill>
        <p:spPr>
          <a:xfrm>
            <a:off x="1034415" y="2686050"/>
            <a:ext cx="9584690" cy="1062355"/>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1034415" y="3975735"/>
            <a:ext cx="9584690" cy="100139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2040890" y="5204460"/>
            <a:ext cx="7571105" cy="150939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8" name="文本框 7"/>
          <p:cNvSpPr txBox="1"/>
          <p:nvPr>
            <p:custDataLst>
              <p:tags r:id="rId2"/>
            </p:custDataLst>
          </p:nvPr>
        </p:nvSpPr>
        <p:spPr>
          <a:xfrm>
            <a:off x="441325" y="1119505"/>
            <a:ext cx="281495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四体相空间</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积分</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 name="图片 10"/>
          <p:cNvPicPr>
            <a:picLocks noChangeAspect="1"/>
          </p:cNvPicPr>
          <p:nvPr>
            <p:custDataLst>
              <p:tags r:id="rId3"/>
            </p:custDataLst>
          </p:nvPr>
        </p:nvPicPr>
        <p:blipFill>
          <a:blip r:embed="rId4"/>
          <a:stretch>
            <a:fillRect/>
          </a:stretch>
        </p:blipFill>
        <p:spPr>
          <a:xfrm>
            <a:off x="3131820" y="3148330"/>
            <a:ext cx="5928360" cy="1927860"/>
          </a:xfrm>
          <a:prstGeom prst="rect">
            <a:avLst/>
          </a:prstGeom>
        </p:spPr>
      </p:pic>
      <p:sp>
        <p:nvSpPr>
          <p:cNvPr id="12" name="文本框 11"/>
          <p:cNvSpPr txBox="1"/>
          <p:nvPr/>
        </p:nvSpPr>
        <p:spPr>
          <a:xfrm>
            <a:off x="5561330" y="3413760"/>
            <a:ext cx="360045" cy="306705"/>
          </a:xfrm>
          <a:prstGeom prst="rect">
            <a:avLst/>
          </a:prstGeom>
          <a:noFill/>
        </p:spPr>
        <p:txBody>
          <a:bodyPr wrap="square" rtlCol="0">
            <a:noAutofit/>
          </a:bodyPr>
          <a:p>
            <a:r>
              <a:rPr lang="en-US" altLang="zh-CN" sz="1000" b="1"/>
              <a:t>1</a:t>
            </a:r>
            <a:endParaRPr lang="en-US" altLang="zh-CN" sz="1000" b="1"/>
          </a:p>
        </p:txBody>
      </p:sp>
      <p:sp>
        <p:nvSpPr>
          <p:cNvPr id="14" name="文本框 13"/>
          <p:cNvSpPr txBox="1"/>
          <p:nvPr/>
        </p:nvSpPr>
        <p:spPr>
          <a:xfrm>
            <a:off x="6535420" y="3836035"/>
            <a:ext cx="309245" cy="224790"/>
          </a:xfrm>
          <a:prstGeom prst="rect">
            <a:avLst/>
          </a:prstGeom>
          <a:noFill/>
        </p:spPr>
        <p:txBody>
          <a:bodyPr wrap="square" rtlCol="0">
            <a:noAutofit/>
          </a:bodyPr>
          <a:p>
            <a:r>
              <a:rPr lang="en-US" altLang="zh-CN" sz="1000" b="1"/>
              <a:t>2</a:t>
            </a:r>
            <a:endParaRPr lang="en-US" altLang="zh-CN" sz="1000" b="1"/>
          </a:p>
        </p:txBody>
      </p:sp>
      <p:sp>
        <p:nvSpPr>
          <p:cNvPr id="16" name="文本框 15"/>
          <p:cNvSpPr txBox="1"/>
          <p:nvPr/>
        </p:nvSpPr>
        <p:spPr>
          <a:xfrm>
            <a:off x="7493000" y="4219575"/>
            <a:ext cx="215900" cy="253365"/>
          </a:xfrm>
          <a:prstGeom prst="rect">
            <a:avLst/>
          </a:prstGeom>
          <a:noFill/>
        </p:spPr>
        <p:txBody>
          <a:bodyPr wrap="square" rtlCol="0">
            <a:noAutofit/>
          </a:bodyPr>
          <a:p>
            <a:r>
              <a:rPr lang="en-US" altLang="zh-CN" sz="1000" b="1"/>
              <a:t>3</a:t>
            </a:r>
            <a:endParaRPr lang="en-US" altLang="zh-CN" sz="1000" b="1"/>
          </a:p>
        </p:txBody>
      </p:sp>
      <p:sp>
        <p:nvSpPr>
          <p:cNvPr id="17" name="文本框 16"/>
          <p:cNvSpPr txBox="1"/>
          <p:nvPr/>
        </p:nvSpPr>
        <p:spPr>
          <a:xfrm>
            <a:off x="8438515" y="4656455"/>
            <a:ext cx="269875" cy="238760"/>
          </a:xfrm>
          <a:prstGeom prst="rect">
            <a:avLst/>
          </a:prstGeom>
          <a:noFill/>
        </p:spPr>
        <p:txBody>
          <a:bodyPr wrap="square" rtlCol="0">
            <a:noAutofit/>
          </a:bodyPr>
          <a:p>
            <a:r>
              <a:rPr lang="en-US" altLang="zh-CN" sz="1000" b="1"/>
              <a:t>4</a:t>
            </a:r>
            <a:endParaRPr lang="en-US" altLang="zh-CN" sz="1000" b="1"/>
          </a:p>
        </p:txBody>
      </p:sp>
      <p:sp>
        <p:nvSpPr>
          <p:cNvPr id="6" name="文本框 5"/>
          <p:cNvSpPr txBox="1"/>
          <p:nvPr>
            <p:custDataLst>
              <p:tags r:id="rId5"/>
            </p:custDataLst>
          </p:nvPr>
        </p:nvSpPr>
        <p:spPr>
          <a:xfrm>
            <a:off x="479425" y="2087880"/>
            <a:ext cx="5616575" cy="368300"/>
          </a:xfrm>
          <a:prstGeom prst="rect">
            <a:avLst/>
          </a:prstGeom>
          <a:noFill/>
        </p:spPr>
        <p:txBody>
          <a:bodyPr wrap="square" rtlCol="0">
            <a:spAutoFit/>
          </a:bodyPr>
          <a:p>
            <a:r>
              <a:t>The definition of the Gram determinant is as follows: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00592" y="70973"/>
            <a:ext cx="3064459" cy="900000"/>
            <a:chOff x="100592" y="70973"/>
            <a:chExt cx="3064459" cy="90000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592" y="70973"/>
              <a:ext cx="972324" cy="900000"/>
            </a:xfrm>
            <a:prstGeom prst="rect">
              <a:avLst/>
            </a:prstGeom>
          </p:spPr>
        </p:pic>
        <p:sp>
          <p:nvSpPr>
            <p:cNvPr id="11" name="文本框 10"/>
            <p:cNvSpPr txBox="1"/>
            <p:nvPr/>
          </p:nvSpPr>
          <p:spPr>
            <a:xfrm>
              <a:off x="855195" y="252062"/>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855345" y="1071880"/>
            <a:ext cx="1624330" cy="583565"/>
          </a:xfrm>
          <a:prstGeom prst="rect">
            <a:avLst/>
          </a:prstGeom>
          <a:noFill/>
        </p:spPr>
        <p:txBody>
          <a:bodyPr wrap="square" rtlCol="0">
            <a:spAutoFit/>
          </a:bodyPr>
          <a:p>
            <a:r>
              <a:rPr lang="zh-CN" altLang="en-US" sz="3200" b="1">
                <a:latin typeface="微软雅黑" panose="020B0503020204020204" pitchFamily="34" charset="-122"/>
                <a:ea typeface="微软雅黑" panose="020B0503020204020204" pitchFamily="34" charset="-122"/>
              </a:rPr>
              <a:t>目录</a:t>
            </a:r>
            <a:endParaRPr lang="zh-CN" altLang="en-US" sz="3200" b="1">
              <a:latin typeface="微软雅黑" panose="020B0503020204020204" pitchFamily="34" charset="-122"/>
              <a:ea typeface="微软雅黑" panose="020B0503020204020204" pitchFamily="34" charset="-122"/>
            </a:endParaRPr>
          </a:p>
        </p:txBody>
      </p:sp>
      <p:sp>
        <p:nvSpPr>
          <p:cNvPr id="4" name="文本框 3"/>
          <p:cNvSpPr txBox="1"/>
          <p:nvPr/>
        </p:nvSpPr>
        <p:spPr>
          <a:xfrm>
            <a:off x="1033780" y="1890395"/>
            <a:ext cx="7880985" cy="3969385"/>
          </a:xfrm>
          <a:prstGeom prst="rect">
            <a:avLst/>
          </a:prstGeom>
          <a:noFill/>
        </p:spPr>
        <p:txBody>
          <a:bodyPr wrap="square" rtlCol="0">
            <a:spAutoFit/>
          </a:bodyPr>
          <a:p>
            <a:pPr marL="342900" indent="-342900" fontAlgn="auto">
              <a:lnSpc>
                <a:spcPct val="150000"/>
              </a:lnSpc>
              <a:buFont typeface="Wingdings" panose="05000000000000000000" charset="0"/>
              <a:buChar char="Ø"/>
            </a:pPr>
            <a:r>
              <a:rPr lang="en-US" sz="2400" b="1">
                <a:latin typeface="微软雅黑" panose="020B0503020204020204" pitchFamily="34" charset="-122"/>
                <a:ea typeface="微软雅黑" panose="020B0503020204020204" pitchFamily="34" charset="-122"/>
                <a:cs typeface="微软雅黑" panose="020B0503020204020204" pitchFamily="34" charset="-122"/>
              </a:rPr>
              <a:t>Background</a:t>
            </a:r>
            <a:endParaRPr lang="en-US"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fontAlgn="auto">
              <a:lnSpc>
                <a:spcPct val="150000"/>
              </a:lnSpc>
              <a:buFont typeface="Wingdings" panose="05000000000000000000" charset="0"/>
              <a:buChar char="Ø"/>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The chiral Lagrangian of SU(3) </a:t>
            </a:r>
            <a:endParaRPr lang="en-US" altLang="zh-CN"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fontAlgn="auto">
              <a:lnSpc>
                <a:spcPct val="150000"/>
              </a:lnSpc>
              <a:buFont typeface="Wingdings" panose="05000000000000000000" charset="0"/>
              <a:buChar char="Ø"/>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Feynman diagrams</a:t>
            </a:r>
            <a:endParaRPr lang="en-US" altLang="zh-CN"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fontAlgn="auto">
              <a:lnSpc>
                <a:spcPct val="150000"/>
              </a:lnSpc>
              <a:buFont typeface="Wingdings" panose="05000000000000000000" charset="0"/>
              <a:buChar char="Ø"/>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Amplitude</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fontAlgn="auto">
              <a:lnSpc>
                <a:spcPct val="150000"/>
              </a:lnSpc>
              <a:buFont typeface="Wingdings" panose="05000000000000000000" charset="0"/>
              <a:buChar char="Ø"/>
            </a:pP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Phase space integral</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fontAlgn="auto">
              <a:lnSpc>
                <a:spcPct val="150000"/>
              </a:lnSpc>
              <a:buFont typeface="Wingdings" panose="05000000000000000000" charset="0"/>
              <a:buChar char="Ø"/>
            </a:pP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ata processing</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buFont typeface="Wingdings" panose="05000000000000000000" charset="0"/>
              <a:buNone/>
            </a:pP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8" name="文本框 7"/>
          <p:cNvSpPr txBox="1"/>
          <p:nvPr>
            <p:custDataLst>
              <p:tags r:id="rId2"/>
            </p:custDataLst>
          </p:nvPr>
        </p:nvSpPr>
        <p:spPr>
          <a:xfrm>
            <a:off x="441325" y="1119505"/>
            <a:ext cx="1750695"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数据</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处理</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396875" y="1826895"/>
            <a:ext cx="10335895" cy="706120"/>
          </a:xfrm>
          <a:prstGeom prst="rect">
            <a:avLst/>
          </a:prstGeom>
          <a:noFill/>
        </p:spPr>
        <p:txBody>
          <a:bodyPr wrap="square" rtlCol="0">
            <a:noAutofit/>
          </a:bodyPr>
          <a:p>
            <a:r>
              <a:t>In Julia, when using the LoopTools package to call A, B, and C functions in loop diagrams, multi-threading computation is not supported. However, parallel computation can be achieved using a multi-process approach.</a:t>
            </a:r>
          </a:p>
        </p:txBody>
      </p:sp>
      <p:sp>
        <p:nvSpPr>
          <p:cNvPr id="3" name="文本框 2"/>
          <p:cNvSpPr txBox="1"/>
          <p:nvPr/>
        </p:nvSpPr>
        <p:spPr>
          <a:xfrm>
            <a:off x="396875" y="2687320"/>
            <a:ext cx="9916160" cy="581025"/>
          </a:xfrm>
          <a:prstGeom prst="rect">
            <a:avLst/>
          </a:prstGeom>
          <a:noFill/>
        </p:spPr>
        <p:txBody>
          <a:bodyPr wrap="square" rtlCol="0">
            <a:noAutofit/>
          </a:bodyPr>
          <a:p>
            <a:r>
              <a:t> </a:t>
            </a:r>
            <a:r>
              <a:rPr lang="en-US"/>
              <a:t>I</a:t>
            </a:r>
            <a:r>
              <a:t>t is necessary to add processes, with the specific number of processes adjusted according to the CPU core count and memory size. Subsequently, multi-process concurrent computation can be carried out. An example is as follows:</a:t>
            </a:r>
          </a:p>
        </p:txBody>
      </p:sp>
      <p:pic>
        <p:nvPicPr>
          <p:cNvPr id="9" name="图片 8"/>
          <p:cNvPicPr>
            <a:picLocks noChangeAspect="1"/>
          </p:cNvPicPr>
          <p:nvPr>
            <p:custDataLst>
              <p:tags r:id="rId3"/>
            </p:custDataLst>
          </p:nvPr>
        </p:nvPicPr>
        <p:blipFill>
          <a:blip r:embed="rId4"/>
          <a:stretch>
            <a:fillRect/>
          </a:stretch>
        </p:blipFill>
        <p:spPr>
          <a:xfrm>
            <a:off x="1488440" y="3752850"/>
            <a:ext cx="2270760" cy="922020"/>
          </a:xfrm>
          <a:prstGeom prst="rect">
            <a:avLst/>
          </a:prstGeom>
          <a:ln>
            <a:solidFill>
              <a:schemeClr val="accent1"/>
            </a:solidFill>
          </a:ln>
        </p:spPr>
      </p:pic>
      <p:pic>
        <p:nvPicPr>
          <p:cNvPr id="10" name="图片 9"/>
          <p:cNvPicPr>
            <a:picLocks noChangeAspect="1"/>
          </p:cNvPicPr>
          <p:nvPr>
            <p:custDataLst>
              <p:tags r:id="rId5"/>
            </p:custDataLst>
          </p:nvPr>
        </p:nvPicPr>
        <p:blipFill>
          <a:blip r:embed="rId6"/>
          <a:stretch>
            <a:fillRect/>
          </a:stretch>
        </p:blipFill>
        <p:spPr>
          <a:xfrm>
            <a:off x="5174615" y="3422650"/>
            <a:ext cx="5041265" cy="3342640"/>
          </a:xfrm>
          <a:prstGeom prst="rect">
            <a:avLst/>
          </a:prstGeom>
        </p:spPr>
      </p:pic>
      <p:sp>
        <p:nvSpPr>
          <p:cNvPr id="6" name="文本框 5"/>
          <p:cNvSpPr txBox="1"/>
          <p:nvPr/>
        </p:nvSpPr>
        <p:spPr>
          <a:xfrm>
            <a:off x="351790" y="4776470"/>
            <a:ext cx="4064000" cy="2030095"/>
          </a:xfrm>
          <a:prstGeom prst="rect">
            <a:avLst/>
          </a:prstGeom>
          <a:noFill/>
        </p:spPr>
        <p:txBody>
          <a:bodyPr wrap="square" rtlCol="0">
            <a:spAutoFit/>
          </a:bodyPr>
          <a:p>
            <a:r>
              <a:rPr lang="zh-CN" altLang="en-US"/>
              <a:t>In Julia, when using the Cuba package for Monte Carlo sampling in five-dimensional phase space integration, if the integrand has poor convergence properties, the sampling can be excessive, leading to a significant waste of computation time.</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8" name="文本框 7"/>
          <p:cNvSpPr txBox="1"/>
          <p:nvPr>
            <p:custDataLst>
              <p:tags r:id="rId2"/>
            </p:custDataLst>
          </p:nvPr>
        </p:nvSpPr>
        <p:spPr>
          <a:xfrm>
            <a:off x="441325" y="1119505"/>
            <a:ext cx="988060"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结果</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441325" y="1914525"/>
            <a:ext cx="7651115" cy="368300"/>
          </a:xfrm>
          <a:prstGeom prst="rect">
            <a:avLst/>
          </a:prstGeom>
          <a:noFill/>
        </p:spPr>
        <p:txBody>
          <a:bodyPr wrap="square" rtlCol="0">
            <a:spAutoFit/>
          </a:bodyPr>
          <a:p>
            <a:r>
              <a:rPr lang="zh-CN" altLang="en-US"/>
              <a:t>Comparison of SU(3) results with SU(2) results in the low energy region.</a:t>
            </a:r>
            <a:endParaRPr lang="zh-CN" altLang="en-US"/>
          </a:p>
        </p:txBody>
      </p:sp>
      <p:pic>
        <p:nvPicPr>
          <p:cNvPr id="6" name="图片 5"/>
          <p:cNvPicPr>
            <a:picLocks noChangeAspect="1"/>
          </p:cNvPicPr>
          <p:nvPr>
            <p:custDataLst>
              <p:tags r:id="rId3"/>
            </p:custDataLst>
          </p:nvPr>
        </p:nvPicPr>
        <p:blipFill>
          <a:blip r:embed="rId4"/>
          <a:stretch>
            <a:fillRect/>
          </a:stretch>
        </p:blipFill>
        <p:spPr>
          <a:xfrm>
            <a:off x="1068705" y="2406015"/>
            <a:ext cx="4649470" cy="3116580"/>
          </a:xfrm>
          <a:prstGeom prst="rect">
            <a:avLst/>
          </a:prstGeom>
        </p:spPr>
      </p:pic>
      <p:graphicFrame>
        <p:nvGraphicFramePr>
          <p:cNvPr id="7" name="对象 6">
            <a:hlinkClick r:id="" action="ppaction://ole?verb="/>
          </p:cNvPr>
          <p:cNvGraphicFramePr>
            <a:graphicFrameLocks noChangeAspect="1"/>
          </p:cNvGraphicFramePr>
          <p:nvPr>
            <p:custDataLst>
              <p:tags r:id="rId5"/>
            </p:custDataLst>
          </p:nvPr>
        </p:nvGraphicFramePr>
        <p:xfrm>
          <a:off x="1302703" y="5788025"/>
          <a:ext cx="3053715" cy="499110"/>
        </p:xfrm>
        <a:graphic>
          <a:graphicData uri="http://schemas.openxmlformats.org/presentationml/2006/ole">
            <mc:AlternateContent xmlns:mc="http://schemas.openxmlformats.org/markup-compatibility/2006">
              <mc:Choice xmlns:v="urn:schemas-microsoft-com:vml" Requires="v">
                <p:oleObj spid="_x0000_s1025" name="" r:id="rId6" imgW="1244600" imgH="203200" progId="Equation.KSEE3">
                  <p:embed/>
                </p:oleObj>
              </mc:Choice>
              <mc:Fallback>
                <p:oleObj name="" r:id="rId6" imgW="1244600" imgH="203200" progId="Equation.KSEE3">
                  <p:embed/>
                  <p:pic>
                    <p:nvPicPr>
                      <p:cNvPr id="0" name="图片 1024"/>
                      <p:cNvPicPr/>
                      <p:nvPr/>
                    </p:nvPicPr>
                    <p:blipFill>
                      <a:blip r:embed="rId7"/>
                      <a:stretch>
                        <a:fillRect/>
                      </a:stretch>
                    </p:blipFill>
                    <p:spPr>
                      <a:xfrm>
                        <a:off x="1302703" y="5788025"/>
                        <a:ext cx="3053715" cy="499110"/>
                      </a:xfrm>
                      <a:prstGeom prst="rect">
                        <a:avLst/>
                      </a:prstGeom>
                    </p:spPr>
                  </p:pic>
                </p:oleObj>
              </mc:Fallback>
            </mc:AlternateContent>
          </a:graphicData>
        </a:graphic>
      </p:graphicFrame>
      <p:pic>
        <p:nvPicPr>
          <p:cNvPr id="9" name="图片 8"/>
          <p:cNvPicPr>
            <a:picLocks noChangeAspect="1"/>
          </p:cNvPicPr>
          <p:nvPr>
            <p:custDataLst>
              <p:tags r:id="rId8"/>
            </p:custDataLst>
          </p:nvPr>
        </p:nvPicPr>
        <p:blipFill>
          <a:blip r:embed="rId9"/>
          <a:stretch>
            <a:fillRect/>
          </a:stretch>
        </p:blipFill>
        <p:spPr>
          <a:xfrm>
            <a:off x="5967730" y="2406015"/>
            <a:ext cx="4803140" cy="3188970"/>
          </a:xfrm>
          <a:prstGeom prst="rect">
            <a:avLst/>
          </a:prstGeom>
        </p:spPr>
      </p:pic>
      <p:pic>
        <p:nvPicPr>
          <p:cNvPr id="10" name="图片 9"/>
          <p:cNvPicPr>
            <a:picLocks noChangeAspect="1"/>
          </p:cNvPicPr>
          <p:nvPr>
            <p:custDataLst>
              <p:tags r:id="rId10"/>
            </p:custDataLst>
          </p:nvPr>
        </p:nvPicPr>
        <p:blipFill>
          <a:blip r:embed="rId11"/>
          <a:stretch>
            <a:fillRect/>
          </a:stretch>
        </p:blipFill>
        <p:spPr>
          <a:xfrm>
            <a:off x="9895205" y="2446655"/>
            <a:ext cx="1176655" cy="594995"/>
          </a:xfrm>
          <a:prstGeom prst="rect">
            <a:avLst/>
          </a:prstGeom>
        </p:spPr>
      </p:pic>
      <p:graphicFrame>
        <p:nvGraphicFramePr>
          <p:cNvPr id="11" name="对象 10">
            <a:hlinkClick r:id="" action="ppaction://ole?verb="/>
          </p:cNvPr>
          <p:cNvGraphicFramePr>
            <a:graphicFrameLocks noChangeAspect="1"/>
          </p:cNvGraphicFramePr>
          <p:nvPr>
            <p:custDataLst>
              <p:tags r:id="rId12"/>
            </p:custDataLst>
          </p:nvPr>
        </p:nvGraphicFramePr>
        <p:xfrm>
          <a:off x="6749098" y="5788025"/>
          <a:ext cx="2867025" cy="499110"/>
        </p:xfrm>
        <a:graphic>
          <a:graphicData uri="http://schemas.openxmlformats.org/presentationml/2006/ole">
            <mc:AlternateContent xmlns:mc="http://schemas.openxmlformats.org/markup-compatibility/2006">
              <mc:Choice xmlns:v="urn:schemas-microsoft-com:vml" Requires="v">
                <p:oleObj spid="_x0000_s12" name="" r:id="rId13" imgW="1168400" imgH="203200" progId="Equation.KSEE3">
                  <p:embed/>
                </p:oleObj>
              </mc:Choice>
              <mc:Fallback>
                <p:oleObj name="" r:id="rId13" imgW="1168400" imgH="203200" progId="Equation.KSEE3">
                  <p:embed/>
                  <p:pic>
                    <p:nvPicPr>
                      <p:cNvPr id="0" name="图片 1024"/>
                      <p:cNvPicPr/>
                      <p:nvPr/>
                    </p:nvPicPr>
                    <p:blipFill>
                      <a:blip r:embed="rId14"/>
                      <a:stretch>
                        <a:fillRect/>
                      </a:stretch>
                    </p:blipFill>
                    <p:spPr>
                      <a:xfrm>
                        <a:off x="6749098" y="5788025"/>
                        <a:ext cx="2867025" cy="49911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2874645" y="3011805"/>
            <a:ext cx="6443345" cy="1497330"/>
          </a:xfrm>
          <a:prstGeom prst="rect">
            <a:avLst/>
          </a:prstGeom>
          <a:noFill/>
        </p:spPr>
        <p:txBody>
          <a:bodyPr wrap="square" rtlCol="0">
            <a:noAutofit/>
          </a:bodyPr>
          <a:p>
            <a:r>
              <a:rPr lang="en-US" altLang="zh-CN" sz="9600" b="1"/>
              <a:t>Thank You!</a:t>
            </a:r>
            <a:endParaRPr lang="en-US" altLang="zh-CN" sz="96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 Box 32"/>
          <p:cNvSpPr>
            <a:spLocks noChangeArrowheads="1"/>
          </p:cNvSpPr>
          <p:nvPr/>
        </p:nvSpPr>
        <p:spPr bwMode="auto">
          <a:xfrm>
            <a:off x="276225" y="1120775"/>
            <a:ext cx="3088005" cy="52197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spcBef>
                <a:spcPct val="0"/>
              </a:spcBef>
              <a:buFont typeface="Arial" panose="020B0604020202020204" pitchFamily="34" charset="0"/>
              <a:buNone/>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手征微扰历史</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背景</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574675" y="1642745"/>
            <a:ext cx="10875645" cy="5262245"/>
          </a:xfrm>
          <a:prstGeom prst="rect">
            <a:avLst/>
          </a:prstGeom>
          <a:noFill/>
        </p:spPr>
        <p:txBody>
          <a:bodyPr wrap="square" rtlCol="0">
            <a:spAutoFit/>
          </a:bodyPr>
          <a:p>
            <a:r>
              <a:rPr lang="zh-CN" altLang="en-US" sz="1400"/>
              <a:t>The SU(3) Chiral Perturbation Theory (ChPT) is a theoretical framework in particle physics primarily used for describing and calculating low-energy processes under strong interactions. This theory was developed based on Quantum Chromodynamics (QCD), the fundamental theory that describes strong interactions.</a:t>
            </a:r>
            <a:endParaRPr lang="zh-CN" altLang="en-US" sz="1400"/>
          </a:p>
          <a:p>
            <a:endParaRPr lang="zh-CN" altLang="en-US" sz="1400"/>
          </a:p>
          <a:p>
            <a:r>
              <a:rPr lang="zh-CN" altLang="en-US" sz="1400"/>
              <a:t>The historical background and development overview are as follows:</a:t>
            </a:r>
            <a:endParaRPr lang="zh-CN" altLang="en-US" sz="1400"/>
          </a:p>
          <a:p>
            <a:endParaRPr lang="zh-CN" altLang="en-US" sz="1400"/>
          </a:p>
          <a:p>
            <a:pPr marL="285750" indent="-285750">
              <a:buFont typeface="Arial" panose="020B0604020202020204" pitchFamily="34" charset="0"/>
              <a:buChar char="•"/>
            </a:pPr>
            <a:r>
              <a:rPr lang="zh-CN" altLang="en-US" sz="1400"/>
              <a:t>QCD and Strong Interactions: Between the 1960s and 1970s, physicists gradually developed QCD as the theory for strong interactions. QCD is a gauge theory based on the SU(3) group, describing the interactions between quarks and gluons.</a:t>
            </a:r>
            <a:endParaRPr lang="zh-CN" altLang="en-US" sz="1400"/>
          </a:p>
          <a:p>
            <a:endParaRPr lang="zh-CN" altLang="en-US" sz="1400"/>
          </a:p>
          <a:p>
            <a:pPr marL="285750" indent="-285750">
              <a:buFont typeface="Arial" panose="020B0604020202020204" pitchFamily="34" charset="0"/>
              <a:buChar char="•"/>
            </a:pPr>
            <a:r>
              <a:rPr lang="zh-CN" altLang="en-US" sz="1400"/>
              <a:t>Breaking of Chiral Symmetry: At low energies, strong interactions exhibit spontaneous breaking of chiral symmetry. This means that although the fundamental equations of QCD are chiral symmetric, its ground state (i.e., the physical vacuum) does not obey this symmetry.</a:t>
            </a:r>
            <a:endParaRPr lang="zh-CN" altLang="en-US" sz="1400"/>
          </a:p>
          <a:p>
            <a:endParaRPr lang="zh-CN" altLang="en-US" sz="1400"/>
          </a:p>
          <a:p>
            <a:pPr marL="285750" indent="-285750">
              <a:buFont typeface="Arial" panose="020B0604020202020204" pitchFamily="34" charset="0"/>
              <a:buChar char="•"/>
            </a:pPr>
            <a:r>
              <a:rPr lang="zh-CN" altLang="en-US" sz="1400"/>
              <a:t>Development of Chiral Perturbation Theory: To address the computational challenges of low-energy QCD, physicists developed Chiral Perturbation Theory. This theory leverages the properties of chiral symmetry and its spontaneous breaking, allowing systematic calculations of strong interaction processes at low energies through effective field theory.</a:t>
            </a:r>
            <a:endParaRPr lang="zh-CN" altLang="en-US" sz="1400"/>
          </a:p>
          <a:p>
            <a:endParaRPr lang="zh-CN" altLang="en-US" sz="1400"/>
          </a:p>
          <a:p>
            <a:pPr marL="285750" indent="-285750">
              <a:buFont typeface="Arial" panose="020B0604020202020204" pitchFamily="34" charset="0"/>
              <a:buChar char="•"/>
            </a:pPr>
            <a:r>
              <a:rPr lang="zh-CN" altLang="en-US" sz="1400"/>
              <a:t>SU(3) Chiral Perturbation Theory: The theory was initially developed based on SU(2) symmetry (involving two light quarks) and later expanded to SU(3), including three light quarks (up, down, and strange). This expansion enabled the theory to more comprehensively describe the strong interaction phenomena at low energies.</a:t>
            </a:r>
            <a:endParaRPr lang="zh-CN" altLang="en-US" sz="1400"/>
          </a:p>
          <a:p>
            <a:endParaRPr lang="zh-CN" altLang="en-US" sz="1400"/>
          </a:p>
          <a:p>
            <a:pPr marL="285750" indent="-285750">
              <a:buFont typeface="Arial" panose="020B0604020202020204" pitchFamily="34" charset="0"/>
              <a:buChar char="•"/>
            </a:pPr>
            <a:r>
              <a:rPr lang="zh-CN" altLang="en-US" sz="1400"/>
              <a:t>Application and Development of the Theory: Since its introduction, SU(3) Chiral Perturbation Theory has been significantly successful in describing low-energy strong interaction processes, such as the interactions of π mesons, K mesons, and η mesons. It has also played an important role in understanding the structure of hadrons and the non-perturbative nature of strong interactions.</a:t>
            </a:r>
            <a:endParaRPr lang="zh-CN"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 Box 32"/>
          <p:cNvSpPr>
            <a:spLocks noChangeArrowheads="1"/>
          </p:cNvSpPr>
          <p:nvPr/>
        </p:nvSpPr>
        <p:spPr bwMode="auto">
          <a:xfrm>
            <a:off x="276225" y="1120775"/>
            <a:ext cx="2310130" cy="52197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spcBef>
                <a:spcPct val="0"/>
              </a:spcBef>
              <a:buFont typeface="Arial" panose="020B0604020202020204" pitchFamily="34" charset="0"/>
              <a:buNone/>
            </a:pP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SU(3)</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拉氏量</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1377315" y="2236470"/>
            <a:ext cx="10138410" cy="368300"/>
          </a:xfrm>
          <a:prstGeom prst="rect">
            <a:avLst/>
          </a:prstGeom>
          <a:noFill/>
        </p:spPr>
        <p:txBody>
          <a:bodyPr wrap="square" rtlCol="0">
            <a:spAutoFit/>
          </a:bodyPr>
          <a:p>
            <a:endParaRPr lang="zh-CN" altLang="en-US"/>
          </a:p>
        </p:txBody>
      </p:sp>
      <p:sp>
        <p:nvSpPr>
          <p:cNvPr id="6" name="文本框 5"/>
          <p:cNvSpPr txBox="1"/>
          <p:nvPr/>
        </p:nvSpPr>
        <p:spPr>
          <a:xfrm>
            <a:off x="859155" y="1821815"/>
            <a:ext cx="10138410" cy="3969385"/>
          </a:xfrm>
          <a:prstGeom prst="rect">
            <a:avLst/>
          </a:prstGeom>
          <a:noFill/>
        </p:spPr>
        <p:txBody>
          <a:bodyPr wrap="square" rtlCol="0">
            <a:spAutoFit/>
          </a:bodyPr>
          <a:p>
            <a:r>
              <a:rPr lang="zh-CN" altLang="en-US" sz="1400"/>
              <a:t>The Lagrangian in SU(3) Chiral Perturbation Theory should satisfy the following key invariances or principles of symmetry:</a:t>
            </a:r>
            <a:endParaRPr lang="zh-CN" altLang="en-US" sz="1400"/>
          </a:p>
          <a:p>
            <a:endParaRPr lang="zh-CN" altLang="en-US" sz="1400"/>
          </a:p>
          <a:p>
            <a:pPr marL="285750" indent="-285750">
              <a:buFont typeface="Arial" panose="020B0604020202020204" pitchFamily="34" charset="0"/>
              <a:buChar char="•"/>
            </a:pPr>
            <a:r>
              <a:rPr lang="zh-CN" altLang="en-US" sz="1400"/>
              <a:t>Chiral Symmetry: In QCD, if quark masses are ignored, the theory exhibits chiral symmetry, meaning it does not differentiate between left-handedness and right-handedness. In practical applications, considering that actual quark masses are small, chiral symmetry is approximately valid. The Lagrangian in SU(3) Chiral Perturbation Theory should approximately maintain this symmetry.</a:t>
            </a:r>
            <a:endParaRPr lang="zh-CN" altLang="en-US" sz="1400"/>
          </a:p>
          <a:p>
            <a:endParaRPr lang="zh-CN" altLang="en-US" sz="1400"/>
          </a:p>
          <a:p>
            <a:pPr marL="285750" indent="-285750">
              <a:buFont typeface="Arial" panose="020B0604020202020204" pitchFamily="34" charset="0"/>
              <a:buChar char="•"/>
            </a:pPr>
            <a:r>
              <a:rPr lang="zh-CN" altLang="en-US" sz="1400"/>
              <a:t>Local Gauge Invariance: As an effective theory of QCD, the Lagrangian in SU(3) Chiral Perturbation Theory needs to maintain local SU(3) gauge symmetry, reflecting the strong interactions among quarks.</a:t>
            </a:r>
            <a:endParaRPr lang="zh-CN" altLang="en-US" sz="1400"/>
          </a:p>
          <a:p>
            <a:endParaRPr lang="zh-CN" altLang="en-US" sz="1400"/>
          </a:p>
          <a:p>
            <a:pPr marL="285750" indent="-285750">
              <a:buFont typeface="Arial" panose="020B0604020202020204" pitchFamily="34" charset="0"/>
              <a:buChar char="•"/>
            </a:pPr>
            <a:r>
              <a:rPr lang="zh-CN" altLang="en-US" sz="1400"/>
              <a:t>Lorentz Invariance: Physical laws are invariant under Lorentz transformations, meaning that the Lagrangian in SU(3) Chiral Perturbation Theory should also be invariant under these transformations.</a:t>
            </a:r>
            <a:endParaRPr lang="zh-CN" altLang="en-US" sz="1400"/>
          </a:p>
          <a:p>
            <a:endParaRPr lang="zh-CN" altLang="en-US" sz="1400"/>
          </a:p>
          <a:p>
            <a:pPr marL="285750" indent="-285750">
              <a:buFont typeface="Arial" panose="020B0604020202020204" pitchFamily="34" charset="0"/>
              <a:buChar char="•"/>
            </a:pPr>
            <a:r>
              <a:rPr lang="zh-CN" altLang="en-US" sz="1400"/>
              <a:t>CPT Invariance: According to the CPT theorem, all physical laws must remain invariant under the combined transformations of charge conjugation (C), parity transformation (P), and time reversal (T). This applies to SU(3) Chiral Perturbation Theory as well.</a:t>
            </a:r>
            <a:endParaRPr lang="zh-CN" altLang="en-US" sz="1400"/>
          </a:p>
          <a:p>
            <a:endParaRPr lang="zh-CN" altLang="en-US" sz="1400"/>
          </a:p>
          <a:p>
            <a:pPr marL="285750" indent="-285750">
              <a:buFont typeface="Arial" panose="020B0604020202020204" pitchFamily="34" charset="0"/>
              <a:buChar char="•"/>
            </a:pPr>
            <a:r>
              <a:rPr lang="zh-CN" altLang="en-US" sz="1400"/>
              <a:t>Spontaneous Symmetry Breaking: In the low-energy region, QCD exhibits spontaneous breaking of chiral symmetry. The Lagrangian in SU(3) Chiral Perturbation Theory should be able to describe the effects of this spontaneous symmetry breaking.</a:t>
            </a:r>
            <a:endParaRPr lang="zh-CN"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 Box 32"/>
          <p:cNvSpPr>
            <a:spLocks noChangeArrowheads="1"/>
          </p:cNvSpPr>
          <p:nvPr/>
        </p:nvSpPr>
        <p:spPr bwMode="auto">
          <a:xfrm>
            <a:off x="276225" y="1120775"/>
            <a:ext cx="2310130" cy="52197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spcBef>
                <a:spcPct val="0"/>
              </a:spcBef>
              <a:buFont typeface="Arial" panose="020B0604020202020204" pitchFamily="34" charset="0"/>
              <a:buNone/>
            </a:pP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SU(3)</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拉氏量</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graphicFrame>
        <p:nvGraphicFramePr>
          <p:cNvPr id="10" name="对象 9">
            <a:hlinkClick r:id="" action="ppaction://ole?verb="/>
          </p:cNvPr>
          <p:cNvGraphicFramePr>
            <a:graphicFrameLocks noChangeAspect="1"/>
          </p:cNvGraphicFramePr>
          <p:nvPr/>
        </p:nvGraphicFramePr>
        <p:xfrm>
          <a:off x="220345" y="1821180"/>
          <a:ext cx="7052945" cy="535305"/>
        </p:xfrm>
        <a:graphic>
          <a:graphicData uri="http://schemas.openxmlformats.org/presentationml/2006/ole">
            <mc:AlternateContent xmlns:mc="http://schemas.openxmlformats.org/markup-compatibility/2006">
              <mc:Choice xmlns:v="urn:schemas-microsoft-com:vml" Requires="v">
                <p:oleObj spid="_x0000_s2049" name="" r:id="rId2" imgW="3009900" imgH="228600" progId="Equation.KSEE3">
                  <p:embed/>
                </p:oleObj>
              </mc:Choice>
              <mc:Fallback>
                <p:oleObj name="" r:id="rId2" imgW="3009900" imgH="228600" progId="Equation.KSEE3">
                  <p:embed/>
                  <p:pic>
                    <p:nvPicPr>
                      <p:cNvPr id="0" name="图片 2048"/>
                      <p:cNvPicPr/>
                      <p:nvPr/>
                    </p:nvPicPr>
                    <p:blipFill>
                      <a:blip r:embed="rId3"/>
                      <a:stretch>
                        <a:fillRect/>
                      </a:stretch>
                    </p:blipFill>
                    <p:spPr>
                      <a:xfrm>
                        <a:off x="220345" y="1821180"/>
                        <a:ext cx="7052945" cy="535305"/>
                      </a:xfrm>
                      <a:prstGeom prst="rect">
                        <a:avLst/>
                      </a:prstGeom>
                    </p:spPr>
                  </p:pic>
                </p:oleObj>
              </mc:Fallback>
            </mc:AlternateContent>
          </a:graphicData>
        </a:graphic>
      </p:graphicFrame>
      <p:pic>
        <p:nvPicPr>
          <p:cNvPr id="14" name="图片 13"/>
          <p:cNvPicPr>
            <a:picLocks noChangeAspect="1"/>
          </p:cNvPicPr>
          <p:nvPr>
            <p:custDataLst>
              <p:tags r:id="rId4"/>
            </p:custDataLst>
          </p:nvPr>
        </p:nvPicPr>
        <p:blipFill>
          <a:blip r:embed="rId5"/>
          <a:stretch>
            <a:fillRect/>
          </a:stretch>
        </p:blipFill>
        <p:spPr>
          <a:xfrm>
            <a:off x="4210685" y="2596515"/>
            <a:ext cx="3131820" cy="916940"/>
          </a:xfrm>
          <a:prstGeom prst="rect">
            <a:avLst/>
          </a:prstGeom>
        </p:spPr>
      </p:pic>
      <p:pic>
        <p:nvPicPr>
          <p:cNvPr id="17" name="图片 16"/>
          <p:cNvPicPr>
            <a:picLocks noChangeAspect="1"/>
          </p:cNvPicPr>
          <p:nvPr>
            <p:custDataLst>
              <p:tags r:id="rId6"/>
            </p:custDataLst>
          </p:nvPr>
        </p:nvPicPr>
        <p:blipFill>
          <a:blip r:embed="rId7"/>
          <a:stretch>
            <a:fillRect/>
          </a:stretch>
        </p:blipFill>
        <p:spPr>
          <a:xfrm>
            <a:off x="1427480" y="4381500"/>
            <a:ext cx="9610090" cy="1609090"/>
          </a:xfrm>
          <a:prstGeom prst="rect">
            <a:avLst/>
          </a:prstGeom>
        </p:spPr>
      </p:pic>
      <p:graphicFrame>
        <p:nvGraphicFramePr>
          <p:cNvPr id="3" name="对象 2">
            <a:hlinkClick r:id="" action="ppaction://ole?verb="/>
          </p:cNvPr>
          <p:cNvGraphicFramePr>
            <a:graphicFrameLocks noChangeAspect="1"/>
          </p:cNvGraphicFramePr>
          <p:nvPr>
            <p:custDataLst>
              <p:tags r:id="rId8"/>
            </p:custDataLst>
          </p:nvPr>
        </p:nvGraphicFramePr>
        <p:xfrm>
          <a:off x="276225" y="3657600"/>
          <a:ext cx="7052945" cy="535305"/>
        </p:xfrm>
        <a:graphic>
          <a:graphicData uri="http://schemas.openxmlformats.org/presentationml/2006/ole">
            <mc:AlternateContent xmlns:mc="http://schemas.openxmlformats.org/markup-compatibility/2006">
              <mc:Choice xmlns:v="urn:schemas-microsoft-com:vml" Requires="v">
                <p:oleObj spid="_x0000_s6" name="" r:id="rId9" imgW="3009900" imgH="228600" progId="Equation.KSEE3">
                  <p:embed/>
                </p:oleObj>
              </mc:Choice>
              <mc:Fallback>
                <p:oleObj name="" r:id="rId9" imgW="3009900" imgH="228600" progId="Equation.KSEE3">
                  <p:embed/>
                  <p:pic>
                    <p:nvPicPr>
                      <p:cNvPr id="0" name="图片 2048"/>
                      <p:cNvPicPr/>
                      <p:nvPr/>
                    </p:nvPicPr>
                    <p:blipFill>
                      <a:blip r:embed="rId10"/>
                      <a:stretch>
                        <a:fillRect/>
                      </a:stretch>
                    </p:blipFill>
                    <p:spPr>
                      <a:xfrm>
                        <a:off x="276225" y="3657600"/>
                        <a:ext cx="7052945" cy="53530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 Box 32"/>
          <p:cNvSpPr>
            <a:spLocks noChangeArrowheads="1"/>
          </p:cNvSpPr>
          <p:nvPr/>
        </p:nvSpPr>
        <p:spPr bwMode="auto">
          <a:xfrm>
            <a:off x="290195" y="1123950"/>
            <a:ext cx="1823085" cy="52197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spcBef>
                <a:spcPct val="0"/>
              </a:spcBef>
              <a:buFont typeface="Arial" panose="020B0604020202020204" pitchFamily="34" charset="0"/>
              <a:buNone/>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费曼</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图</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7" name="文本框 6"/>
          <p:cNvSpPr txBox="1"/>
          <p:nvPr/>
        </p:nvSpPr>
        <p:spPr>
          <a:xfrm>
            <a:off x="366395" y="1997075"/>
            <a:ext cx="2287905" cy="509270"/>
          </a:xfrm>
          <a:prstGeom prst="rect">
            <a:avLst/>
          </a:prstGeom>
          <a:noFill/>
        </p:spPr>
        <p:txBody>
          <a:bodyPr wrap="square" rtlCol="0">
            <a:noAutofit/>
          </a:bodyPr>
          <a:p>
            <a:r>
              <a:rPr lang="en-US" altLang="zh-CN" sz="2400"/>
              <a:t>Tree diagrams</a:t>
            </a:r>
            <a:r>
              <a:rPr lang="zh-CN" altLang="en-US"/>
              <a:t>：</a:t>
            </a:r>
            <a:endParaRPr lang="zh-CN" altLang="en-US"/>
          </a:p>
        </p:txBody>
      </p:sp>
      <p:pic>
        <p:nvPicPr>
          <p:cNvPr id="10" name="图片 9"/>
          <p:cNvPicPr>
            <a:picLocks noChangeAspect="1"/>
          </p:cNvPicPr>
          <p:nvPr>
            <p:custDataLst>
              <p:tags r:id="rId2"/>
            </p:custDataLst>
          </p:nvPr>
        </p:nvPicPr>
        <p:blipFill>
          <a:blip r:embed="rId3"/>
          <a:stretch>
            <a:fillRect/>
          </a:stretch>
        </p:blipFill>
        <p:spPr>
          <a:xfrm>
            <a:off x="2472690" y="2506345"/>
            <a:ext cx="7246620" cy="2103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Text Box 32"/>
          <p:cNvSpPr>
            <a:spLocks noChangeArrowheads="1"/>
          </p:cNvSpPr>
          <p:nvPr/>
        </p:nvSpPr>
        <p:spPr bwMode="auto">
          <a:xfrm>
            <a:off x="290195" y="1123950"/>
            <a:ext cx="1823085" cy="52197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eaLnBrk="1" hangingPunct="1">
              <a:spcBef>
                <a:spcPct val="0"/>
              </a:spcBef>
              <a:buFont typeface="Arial" panose="020B0604020202020204" pitchFamily="34" charset="0"/>
              <a:buNone/>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费曼</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图</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pic>
        <p:nvPicPr>
          <p:cNvPr id="2" name="图片 1"/>
          <p:cNvPicPr>
            <a:picLocks noChangeAspect="1"/>
          </p:cNvPicPr>
          <p:nvPr>
            <p:custDataLst>
              <p:tags r:id="rId2"/>
            </p:custDataLst>
          </p:nvPr>
        </p:nvPicPr>
        <p:blipFill>
          <a:blip r:embed="rId3"/>
          <a:stretch>
            <a:fillRect/>
          </a:stretch>
        </p:blipFill>
        <p:spPr>
          <a:xfrm>
            <a:off x="825500" y="2806700"/>
            <a:ext cx="10440035" cy="1868805"/>
          </a:xfrm>
          <a:prstGeom prst="rect">
            <a:avLst/>
          </a:prstGeom>
        </p:spPr>
      </p:pic>
      <p:sp>
        <p:nvSpPr>
          <p:cNvPr id="6" name="文本框 5"/>
          <p:cNvSpPr txBox="1"/>
          <p:nvPr>
            <p:custDataLst>
              <p:tags r:id="rId4"/>
            </p:custDataLst>
          </p:nvPr>
        </p:nvSpPr>
        <p:spPr>
          <a:xfrm>
            <a:off x="1384935" y="5083810"/>
            <a:ext cx="9321165" cy="718820"/>
          </a:xfrm>
          <a:prstGeom prst="rect">
            <a:avLst/>
          </a:prstGeom>
          <a:noFill/>
        </p:spPr>
        <p:txBody>
          <a:bodyPr wrap="square" rtlCol="0">
            <a:noAutofit/>
          </a:bodyPr>
          <a:p>
            <a:r>
              <a:rPr lang="zh-CN" altLang="en-US"/>
              <a:t>The virtual photon is to be appended on all</a:t>
            </a:r>
            <a:r>
              <a:rPr lang="en-US" altLang="zh-CN"/>
              <a:t> </a:t>
            </a:r>
            <a:r>
              <a:rPr lang="zh-CN" altLang="en-US"/>
              <a:t>possible lines and vertices. Wave function renormalization diagrams are </a:t>
            </a:r>
            <a:r>
              <a:rPr lang="en-US" altLang="zh-CN"/>
              <a:t>also</a:t>
            </a:r>
            <a:r>
              <a:rPr lang="zh-CN" altLang="en-US"/>
              <a:t> shown.</a:t>
            </a:r>
            <a:endParaRPr lang="zh-CN" altLang="en-US"/>
          </a:p>
        </p:txBody>
      </p:sp>
      <p:sp>
        <p:nvSpPr>
          <p:cNvPr id="3" name="文本框 2"/>
          <p:cNvSpPr txBox="1"/>
          <p:nvPr>
            <p:custDataLst>
              <p:tags r:id="rId5"/>
            </p:custDataLst>
          </p:nvPr>
        </p:nvSpPr>
        <p:spPr>
          <a:xfrm>
            <a:off x="290195" y="2000885"/>
            <a:ext cx="2981960" cy="509270"/>
          </a:xfrm>
          <a:prstGeom prst="rect">
            <a:avLst/>
          </a:prstGeom>
          <a:noFill/>
        </p:spPr>
        <p:txBody>
          <a:bodyPr wrap="square" rtlCol="0">
            <a:noAutofit/>
          </a:bodyPr>
          <a:p>
            <a:r>
              <a:rPr lang="en-US" altLang="zh-CN" sz="2400"/>
              <a:t>One-Loop diagrams</a:t>
            </a:r>
            <a:r>
              <a:rPr lang="zh-CN" altLang="en-US"/>
              <a:t>：</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441325" y="1119505"/>
            <a:ext cx="2411730"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振幅的对称</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性</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custDataLst>
              <p:tags r:id="rId2"/>
            </p:custDataLst>
          </p:nvPr>
        </p:nvPicPr>
        <p:blipFill>
          <a:blip r:embed="rId3"/>
          <a:stretch>
            <a:fillRect/>
          </a:stretch>
        </p:blipFill>
        <p:spPr>
          <a:xfrm>
            <a:off x="3921125" y="2333625"/>
            <a:ext cx="3931920" cy="495300"/>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2594610" y="3167380"/>
            <a:ext cx="7002780" cy="731520"/>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3667125" y="5187950"/>
            <a:ext cx="5097780" cy="548640"/>
          </a:xfrm>
          <a:prstGeom prst="rect">
            <a:avLst/>
          </a:prstGeom>
        </p:spPr>
      </p:pic>
      <p:sp>
        <p:nvSpPr>
          <p:cNvPr id="12" name="文本框 11"/>
          <p:cNvSpPr txBox="1"/>
          <p:nvPr>
            <p:custDataLst>
              <p:tags r:id="rId8"/>
            </p:custDataLst>
          </p:nvPr>
        </p:nvSpPr>
        <p:spPr>
          <a:xfrm>
            <a:off x="441325" y="4236720"/>
            <a:ext cx="7966710" cy="509270"/>
          </a:xfrm>
          <a:prstGeom prst="rect">
            <a:avLst/>
          </a:prstGeom>
          <a:noFill/>
        </p:spPr>
        <p:txBody>
          <a:bodyPr wrap="square" rtlCol="0">
            <a:noAutofit/>
          </a:bodyPr>
          <a:p>
            <a:r>
              <a:rPr lang="en-US" altLang="zh-CN" sz="2400"/>
              <a:t>The pionic matrix element of the electromagnetic current</a:t>
            </a:r>
            <a:r>
              <a:rPr lang="zh-CN" altLang="en-US"/>
              <a:t>：</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846299"/>
            <a:ext cx="12192000" cy="0"/>
          </a:xfrm>
          <a:prstGeom prst="line">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81594" y="87549"/>
            <a:ext cx="2669601" cy="720000"/>
            <a:chOff x="81594" y="87549"/>
            <a:chExt cx="2669601" cy="72000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94" y="87549"/>
              <a:ext cx="777859" cy="720000"/>
            </a:xfrm>
            <a:prstGeom prst="rect">
              <a:avLst/>
            </a:prstGeom>
          </p:spPr>
        </p:pic>
        <p:sp>
          <p:nvSpPr>
            <p:cNvPr id="13" name="文本框 12"/>
            <p:cNvSpPr txBox="1"/>
            <p:nvPr/>
          </p:nvSpPr>
          <p:spPr>
            <a:xfrm>
              <a:off x="441339" y="184310"/>
              <a:ext cx="2309856" cy="584775"/>
            </a:xfrm>
            <a:prstGeom prst="rect">
              <a:avLst/>
            </a:prstGeom>
            <a:noFill/>
          </p:spPr>
          <p:txBody>
            <a:bodyPr wrap="square" rtlCol="0">
              <a:spAutoFit/>
            </a:bodyPr>
            <a:lstStyle/>
            <a:p>
              <a:pPr algn="ctr"/>
              <a:r>
                <a:rPr lang="zh-CN" altLang="en-US" sz="2000" b="1" dirty="0">
                  <a:latin typeface="华文行楷" panose="02010800040101010101" pitchFamily="2" charset="-122"/>
                  <a:ea typeface="华文行楷" panose="02010800040101010101" pitchFamily="2" charset="-122"/>
                </a:rPr>
                <a:t>湖南大学</a:t>
              </a:r>
              <a:endParaRPr lang="en-US" altLang="zh-CN" sz="2000" b="1" dirty="0">
                <a:latin typeface="华文行楷" panose="02010800040101010101" pitchFamily="2" charset="-122"/>
                <a:ea typeface="华文行楷" panose="02010800040101010101" pitchFamily="2" charset="-122"/>
              </a:endParaRPr>
            </a:p>
            <a:p>
              <a:pPr algn="ctr"/>
              <a:r>
                <a:rPr lang="en-US" altLang="zh-CN" sz="1200" b="1" dirty="0">
                  <a:latin typeface="Times New Roman" panose="02020603050405020304" pitchFamily="18" charset="0"/>
                  <a:cs typeface="Times New Roman" panose="02020603050405020304" pitchFamily="18" charset="0"/>
                </a:rPr>
                <a:t>Hunan University</a:t>
              </a:r>
              <a:endParaRPr lang="zh-CN" altLang="en-US" sz="1200" b="1" dirty="0">
                <a:latin typeface="Times New Roman" panose="02020603050405020304" pitchFamily="18" charset="0"/>
                <a:cs typeface="Times New Roman" panose="02020603050405020304" pitchFamily="18" charset="0"/>
              </a:endParaRPr>
            </a:p>
          </p:txBody>
        </p:sp>
      </p:grpSp>
      <p:sp>
        <p:nvSpPr>
          <p:cNvPr id="3" name="文本框 2"/>
          <p:cNvSpPr txBox="1"/>
          <p:nvPr/>
        </p:nvSpPr>
        <p:spPr>
          <a:xfrm>
            <a:off x="441325" y="1119505"/>
            <a:ext cx="2411730" cy="521970"/>
          </a:xfrm>
          <a:prstGeom prst="rect">
            <a:avLst/>
          </a:prstGeom>
          <a:solidFill>
            <a:srgbClr val="92D050"/>
          </a:solidFill>
        </p:spPr>
        <p:txBody>
          <a:bodyPr wrap="square" rtlCol="0">
            <a:spAutoFit/>
          </a:bodyPr>
          <a:p>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振幅的对称</a:t>
            </a: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性</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6" name="图片 15"/>
          <p:cNvPicPr>
            <a:picLocks noChangeAspect="1"/>
          </p:cNvPicPr>
          <p:nvPr>
            <p:custDataLst>
              <p:tags r:id="rId2"/>
            </p:custDataLst>
          </p:nvPr>
        </p:nvPicPr>
        <p:blipFill>
          <a:blip r:embed="rId3"/>
          <a:stretch>
            <a:fillRect/>
          </a:stretch>
        </p:blipFill>
        <p:spPr>
          <a:xfrm>
            <a:off x="2137410" y="3112135"/>
            <a:ext cx="7917180" cy="1165860"/>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744855" y="1953260"/>
                <a:ext cx="8213725" cy="934720"/>
              </a:xfrm>
              <a:prstGeom prst="rect">
                <a:avLst/>
              </a:prstGeom>
              <a:noFill/>
            </p:spPr>
            <p:txBody>
              <a:bodyPr wrap="square" rtlCol="0" anchor="t">
                <a:spAutoFit/>
              </a:bodyPr>
              <a:p>
                <a:r>
                  <a:rPr lang="zh-CN" altLang="en-US"/>
                  <a:t>In the isospin limit that will be assumed throughout this paper, the current matrix</a:t>
                </a:r>
                <a:endParaRPr lang="zh-CN" altLang="en-US"/>
              </a:p>
              <a:p>
                <a:r>
                  <a:rPr lang="zh-CN" altLang="en-US"/>
                  <a:t>element for the</a:t>
                </a:r>
                <a:r>
                  <a:rPr lang="en-US" altLang="zh-CN"/>
                  <a:t> </a:t>
                </a:r>
                <a14:m>
                  <m:oMath xmlns:m="http://schemas.openxmlformats.org/officeDocument/2006/math">
                    <m:r>
                      <a:rPr lang="en-US" altLang="zh-CN" i="1">
                        <a:latin typeface="Cambria Math" panose="02040503050406030204" charset="0"/>
                        <a:cs typeface="Cambria Math" panose="02040503050406030204" charset="0"/>
                      </a:rPr>
                      <m:t>2</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𝜋</m:t>
                        </m:r>
                      </m:e>
                      <m:sup>
                        <m:r>
                          <a:rPr lang="en-US" altLang="zh-CN" i="1">
                            <a:latin typeface="Cambria Math" panose="02040503050406030204" charset="0"/>
                            <a:cs typeface="Cambria Math" panose="02040503050406030204" charset="0"/>
                          </a:rPr>
                          <m:t>+</m:t>
                        </m:r>
                      </m:sup>
                    </m:sSup>
                    <m:r>
                      <a:rPr lang="en-US" altLang="zh-CN" i="1">
                        <a:latin typeface="Cambria Math" panose="02040503050406030204" charset="0"/>
                        <a:cs typeface="Cambria Math" panose="02040503050406030204" charset="0"/>
                      </a:rPr>
                      <m:t>2</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𝜋</m:t>
                        </m:r>
                      </m:e>
                      <m:sup>
                        <m:r>
                          <a:rPr lang="en-US" altLang="zh-CN" i="1">
                            <a:latin typeface="Cambria Math" panose="02040503050406030204" charset="0"/>
                            <a:cs typeface="Cambria Math" panose="02040503050406030204" charset="0"/>
                          </a:rPr>
                          <m:t>−</m:t>
                        </m:r>
                      </m:sup>
                    </m:sSup>
                  </m:oMath>
                </a14:m>
                <a:r>
                  <a:rPr lang="en-US" altLang="zh-CN"/>
                  <a:t> </a:t>
                </a:r>
                <a:r>
                  <a:rPr lang="zh-CN" altLang="en-US"/>
                  <a:t> channel can be expressed in terms of the matrix element for the</a:t>
                </a:r>
                <a:r>
                  <a:rPr lang="en-US" altLang="zh-CN"/>
                  <a:t> </a:t>
                </a:r>
                <a14:m>
                  <m:oMath xmlns:m="http://schemas.openxmlformats.org/officeDocument/2006/math">
                    <m:r>
                      <a:rPr lang="en-US" altLang="zh-CN" i="1">
                        <a:latin typeface="Cambria Math" panose="02040503050406030204" charset="0"/>
                        <a:cs typeface="Cambria Math" panose="02040503050406030204" charset="0"/>
                      </a:rPr>
                      <m:t>2</m:t>
                    </m:r>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𝜋</m:t>
                        </m:r>
                      </m:e>
                      <m:sup>
                        <m:r>
                          <a:rPr lang="en-US" altLang="zh-CN" i="1">
                            <a:latin typeface="Cambria Math" panose="02040503050406030204" charset="0"/>
                            <a:cs typeface="Cambria Math" panose="02040503050406030204" charset="0"/>
                          </a:rPr>
                          <m:t>0</m:t>
                        </m:r>
                      </m:sup>
                    </m:sSup>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𝜋</m:t>
                        </m:r>
                      </m:e>
                      <m:sup>
                        <m:r>
                          <a:rPr lang="en-US" altLang="zh-CN" i="1">
                            <a:latin typeface="Cambria Math" panose="02040503050406030204" charset="0"/>
                            <a:cs typeface="Cambria Math" panose="02040503050406030204" charset="0"/>
                          </a:rPr>
                          <m:t>+</m:t>
                        </m:r>
                      </m:sup>
                    </m:sSup>
                    <m:sSup>
                      <m:sSupPr>
                        <m:ctrlPr>
                          <a:rPr lang="en-US" altLang="zh-CN" i="1">
                            <a:latin typeface="Cambria Math" panose="02040503050406030204" charset="0"/>
                            <a:cs typeface="Cambria Math" panose="02040503050406030204" charset="0"/>
                          </a:rPr>
                        </m:ctrlPr>
                      </m:sSupPr>
                      <m:e>
                        <m:r>
                          <a:rPr lang="en-US" altLang="zh-CN" i="1">
                            <a:latin typeface="Cambria Math" panose="02040503050406030204" charset="0"/>
                            <a:cs typeface="Cambria Math" panose="02040503050406030204" charset="0"/>
                          </a:rPr>
                          <m:t>𝜋</m:t>
                        </m:r>
                      </m:e>
                      <m:sup>
                        <m:r>
                          <a:rPr lang="en-US" altLang="zh-CN" i="1">
                            <a:latin typeface="Cambria Math" panose="02040503050406030204" charset="0"/>
                            <a:cs typeface="Cambria Math" panose="02040503050406030204" charset="0"/>
                          </a:rPr>
                          <m:t>−</m:t>
                        </m:r>
                      </m:sup>
                    </m:sSup>
                  </m:oMath>
                </a14:m>
                <a:r>
                  <a:rPr lang="zh-CN" altLang="en-US"/>
                  <a:t>channel</a:t>
                </a:r>
                <a:endParaRPr lang="zh-CN" altLang="en-US"/>
              </a:p>
            </p:txBody>
          </p:sp>
        </mc:Choice>
        <mc:Fallback>
          <p:sp>
            <p:nvSpPr>
              <p:cNvPr id="6" name="文本框 5"/>
              <p:cNvSpPr txBox="1">
                <a:spLocks noRot="1" noChangeAspect="1" noMove="1" noResize="1" noEditPoints="1" noAdjustHandles="1" noChangeArrowheads="1" noChangeShapeType="1" noTextEdit="1"/>
              </p:cNvSpPr>
              <p:nvPr/>
            </p:nvSpPr>
            <p:spPr>
              <a:xfrm>
                <a:off x="744855" y="1953260"/>
                <a:ext cx="8213725" cy="934720"/>
              </a:xfrm>
              <a:prstGeom prst="rect">
                <a:avLst/>
              </a:prstGeom>
              <a:blipFill rotWithShape="1">
                <a:blip r:embed="rId4"/>
                <a:stretch>
                  <a:fillRect/>
                </a:stretch>
              </a:blipFill>
            </p:spPr>
            <p:txBody>
              <a:bodyPr/>
              <a:lstStyle/>
              <a:p>
                <a:r>
                  <a:rPr lang="zh-CN" altLang="en-US">
                    <a:noFill/>
                  </a:rPr>
                  <a:t> </a:t>
                </a:r>
              </a:p>
            </p:txBody>
          </p:sp>
        </mc:Fallback>
      </mc:AlternateContent>
      <p:graphicFrame>
        <p:nvGraphicFramePr>
          <p:cNvPr id="8" name="对象 7">
            <a:hlinkClick r:id="" action="ppaction://ole?verb="/>
          </p:cNvPr>
          <p:cNvGraphicFramePr>
            <a:graphicFrameLocks noChangeAspect="1"/>
          </p:cNvGraphicFramePr>
          <p:nvPr/>
        </p:nvGraphicFramePr>
        <p:xfrm>
          <a:off x="5829300" y="3327400"/>
          <a:ext cx="533400" cy="203200"/>
        </p:xfrm>
        <a:graphic>
          <a:graphicData uri="http://schemas.openxmlformats.org/presentationml/2006/ole">
            <mc:AlternateContent xmlns:mc="http://schemas.openxmlformats.org/markup-compatibility/2006">
              <mc:Choice xmlns:v="urn:schemas-microsoft-com:vml" Requires="v">
                <p:oleObj spid="_x0000_s1026" name="" r:id="rId5" imgW="533400" imgH="203200" progId="Equation.KSEE3">
                  <p:embed/>
                </p:oleObj>
              </mc:Choice>
              <mc:Fallback>
                <p:oleObj name="" r:id="rId5" imgW="533400" imgH="203200" progId="Equation.KSEE3">
                  <p:embed/>
                  <p:pic>
                    <p:nvPicPr>
                      <p:cNvPr id="0" name="图片 1025"/>
                      <p:cNvPicPr/>
                      <p:nvPr/>
                    </p:nvPicPr>
                    <p:blipFill>
                      <a:blip r:embed="rId6"/>
                      <a:stretch>
                        <a:fillRect/>
                      </a:stretch>
                    </p:blipFill>
                    <p:spPr>
                      <a:xfrm>
                        <a:off x="5829300" y="3327400"/>
                        <a:ext cx="533400" cy="20320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6038850" y="3321050"/>
          <a:ext cx="114300" cy="215900"/>
        </p:xfrm>
        <a:graphic>
          <a:graphicData uri="http://schemas.openxmlformats.org/presentationml/2006/ole">
            <mc:AlternateContent xmlns:mc="http://schemas.openxmlformats.org/markup-compatibility/2006">
              <mc:Choice xmlns:v="urn:schemas-microsoft-com:vml" Requires="v">
                <p:oleObj spid="_x0000_s1027" name="" r:id="rId7" imgW="114300" imgH="215900" progId="Equation.KSEE3">
                  <p:embed/>
                </p:oleObj>
              </mc:Choice>
              <mc:Fallback>
                <p:oleObj name="" r:id="rId7" imgW="114300" imgH="215900" progId="Equation.KSEE3">
                  <p:embed/>
                  <p:pic>
                    <p:nvPicPr>
                      <p:cNvPr id="0" name="图片 1026"/>
                      <p:cNvPicPr/>
                      <p:nvPr/>
                    </p:nvPicPr>
                    <p:blipFill>
                      <a:blip r:embed="rId8"/>
                      <a:stretch>
                        <a:fillRect/>
                      </a:stretch>
                    </p:blipFill>
                    <p:spPr>
                      <a:xfrm>
                        <a:off x="6038850" y="3321050"/>
                        <a:ext cx="114300" cy="215900"/>
                      </a:xfrm>
                      <a:prstGeom prst="rect">
                        <a:avLst/>
                      </a:prstGeom>
                    </p:spPr>
                  </p:pic>
                </p:oleObj>
              </mc:Fallback>
            </mc:AlternateContent>
          </a:graphicData>
        </a:graphic>
      </p:graphicFrame>
      <p:sp>
        <p:nvSpPr>
          <p:cNvPr id="10" name="文本框 9"/>
          <p:cNvSpPr txBox="1"/>
          <p:nvPr/>
        </p:nvSpPr>
        <p:spPr>
          <a:xfrm>
            <a:off x="3667125" y="5840730"/>
            <a:ext cx="4064000" cy="357505"/>
          </a:xfrm>
          <a:prstGeom prst="rect">
            <a:avLst/>
          </a:prstGeom>
          <a:noFill/>
        </p:spPr>
        <p:txBody>
          <a:bodyPr wrap="square" rtlCol="0">
            <a:noAutofit/>
          </a:bodyPr>
          <a:p>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commondata" val="eyJoZGlkIjoiM2Y1NzE1MjkzOThmMWU2ODlhMWRjNjk3NGU4MTg4ODY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6115</Words>
  <Application>WPS 演示</Application>
  <PresentationFormat>宽屏</PresentationFormat>
  <Paragraphs>202</Paragraphs>
  <Slides>22</Slides>
  <Notes>0</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8</vt:i4>
      </vt:variant>
      <vt:variant>
        <vt:lpstr>幻灯片标题</vt:lpstr>
      </vt:variant>
      <vt:variant>
        <vt:i4>22</vt:i4>
      </vt:variant>
    </vt:vector>
  </HeadingPairs>
  <TitlesOfParts>
    <vt:vector size="46" baseType="lpstr">
      <vt:lpstr>Arial</vt:lpstr>
      <vt:lpstr>宋体</vt:lpstr>
      <vt:lpstr>Wingdings</vt:lpstr>
      <vt:lpstr>华文行楷</vt:lpstr>
      <vt:lpstr>Times New Roman</vt:lpstr>
      <vt:lpstr>Cambria Math</vt:lpstr>
      <vt:lpstr>微软雅黑</vt:lpstr>
      <vt:lpstr>Wingdings</vt:lpstr>
      <vt:lpstr>等线</vt:lpstr>
      <vt:lpstr>Arial Unicode MS</vt:lpstr>
      <vt:lpstr>等线 Light</vt:lpstr>
      <vt:lpstr>Calibri</vt:lpstr>
      <vt:lpstr>MS Mincho</vt:lpstr>
      <vt:lpstr>Segoe Print</vt:lpstr>
      <vt:lpstr>Office 主题​​</vt:lpstr>
      <vt:lpstr>1_Office 主题​​</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dc:creator>
  <cp:lastModifiedBy>周家煜</cp:lastModifiedBy>
  <cp:revision>20</cp:revision>
  <dcterms:created xsi:type="dcterms:W3CDTF">2021-03-02T07:02:00Z</dcterms:created>
  <dcterms:modified xsi:type="dcterms:W3CDTF">2023-11-11T16:41:47Z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AEEFDA615C4C483CBD25035C9EC46246_12</vt:lpwstr>
  </property>
  <property fmtid="{D5CDD505-2E9C-101B-9397-08002B2CF9AE}" pid="3" name="KSOProductBuildVer">
    <vt:lpwstr>2052-12.1.0.15712</vt:lpwstr>
  </property>
</Properties>
</file>