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3" r:id="rId2"/>
    <p:sldId id="256" r:id="rId3"/>
    <p:sldId id="284" r:id="rId4"/>
    <p:sldId id="297" r:id="rId5"/>
    <p:sldId id="292" r:id="rId6"/>
    <p:sldId id="298" r:id="rId7"/>
    <p:sldId id="293" r:id="rId8"/>
    <p:sldId id="279" r:id="rId9"/>
    <p:sldId id="280" r:id="rId10"/>
    <p:sldId id="283" r:id="rId11"/>
    <p:sldId id="281" r:id="rId12"/>
    <p:sldId id="291" r:id="rId13"/>
    <p:sldId id="299" r:id="rId14"/>
    <p:sldId id="275" r:id="rId15"/>
    <p:sldId id="301" r:id="rId16"/>
    <p:sldId id="300" r:id="rId17"/>
    <p:sldId id="290"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捷 庞" initials="捷庞" lastIdx="1" clrIdx="0">
    <p:extLst>
      <p:ext uri="{19B8F6BF-5375-455C-9EA6-DF929625EA0E}">
        <p15:presenceInfo xmlns:p15="http://schemas.microsoft.com/office/powerpoint/2012/main" userId="2332882a23b3366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332" autoAdjust="0"/>
  </p:normalViewPr>
  <p:slideViewPr>
    <p:cSldViewPr snapToGrid="0">
      <p:cViewPr varScale="1">
        <p:scale>
          <a:sx n="104" d="100"/>
          <a:sy n="104" d="100"/>
        </p:scale>
        <p:origin x="8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6BC7BC-A575-42FB-8CA0-CD5F64F49206}" type="datetimeFigureOut">
              <a:rPr lang="zh-CN" altLang="en-US" smtClean="0"/>
              <a:t>2023/11/6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0E2444-7CE4-42C9-9C70-0821E9973DD6}" type="slidenum">
              <a:rPr lang="zh-CN" altLang="en-US" smtClean="0"/>
              <a:t>‹#›</a:t>
            </a:fld>
            <a:endParaRPr lang="zh-CN" altLang="en-US"/>
          </a:p>
        </p:txBody>
      </p:sp>
    </p:spTree>
    <p:extLst>
      <p:ext uri="{BB962C8B-B14F-4D97-AF65-F5344CB8AC3E}">
        <p14:creationId xmlns:p14="http://schemas.microsoft.com/office/powerpoint/2010/main" val="2434552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Thank for committee give me this chance to report our work, our work is about</a:t>
            </a:r>
            <a:endParaRPr lang="zh-CN" altLang="en-US" dirty="0"/>
          </a:p>
        </p:txBody>
      </p:sp>
      <p:sp>
        <p:nvSpPr>
          <p:cNvPr id="4" name="灯片编号占位符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41E0E0E2-7263-44C4-AAA9-733DBA7BD2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378"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页脚占位符 5">
            <a:extLst>
              <a:ext uri="{FF2B5EF4-FFF2-40B4-BE49-F238E27FC236}">
                <a16:creationId xmlns:a16="http://schemas.microsoft.com/office/drawing/2014/main" id="{DDCD5839-3322-9FE3-E544-9B1C547071EB}"/>
              </a:ext>
            </a:extLst>
          </p:cNvPr>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2044780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we show the effect of recording</a:t>
            </a:r>
            <a:endParaRPr lang="zh-CN" altLang="en-US" dirty="0"/>
          </a:p>
        </p:txBody>
      </p:sp>
      <p:sp>
        <p:nvSpPr>
          <p:cNvPr id="4" name="灯片编号占位符 3"/>
          <p:cNvSpPr>
            <a:spLocks noGrp="1"/>
          </p:cNvSpPr>
          <p:nvPr>
            <p:ph type="sldNum" sz="quarter" idx="5"/>
          </p:nvPr>
        </p:nvSpPr>
        <p:spPr/>
        <p:txBody>
          <a:bodyPr/>
          <a:lstStyle/>
          <a:p>
            <a:fld id="{E4194E1E-5E2B-4EFA-85C6-FD2352303A52}" type="slidenum">
              <a:rPr lang="zh-CN" altLang="en-US" smtClean="0"/>
              <a:t>10</a:t>
            </a:fld>
            <a:endParaRPr lang="zh-CN" altLang="en-US"/>
          </a:p>
        </p:txBody>
      </p:sp>
    </p:spTree>
    <p:extLst>
      <p:ext uri="{BB962C8B-B14F-4D97-AF65-F5344CB8AC3E}">
        <p14:creationId xmlns:p14="http://schemas.microsoft.com/office/powerpoint/2010/main" val="616146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5750" indent="-285750">
              <a:buFont typeface="Wingdings" panose="05000000000000000000" pitchFamily="2" charset="2"/>
              <a:buChar char="l"/>
            </a:pPr>
            <a:r>
              <a:rPr lang="en-US" altLang="zh-CN" sz="1200" dirty="0">
                <a:latin typeface="Calibri" panose="020F0502020204030204" pitchFamily="34" charset="0"/>
                <a:ea typeface="宋体" panose="02010600030101010101" pitchFamily="2" charset="-122"/>
                <a:cs typeface="Calibri" panose="020F0502020204030204" pitchFamily="34" charset="0"/>
              </a:rPr>
              <a:t>The correlation between ratio and density length can be calculated.</a:t>
            </a:r>
          </a:p>
          <a:p>
            <a:endParaRPr lang="en-US" altLang="zh-CN" sz="1200" dirty="0">
              <a:latin typeface="Calibri" panose="020F0502020204030204" pitchFamily="34" charset="0"/>
              <a:ea typeface="宋体" panose="02010600030101010101" pitchFamily="2" charset="-122"/>
              <a:cs typeface="Calibri" panose="020F0502020204030204" pitchFamily="34" charset="0"/>
            </a:endParaRPr>
          </a:p>
          <a:p>
            <a:pPr marL="285750" indent="-285750">
              <a:buFont typeface="Wingdings" panose="05000000000000000000" pitchFamily="2" charset="2"/>
              <a:buChar char="l"/>
            </a:pPr>
            <a:r>
              <a:rPr lang="en-US" altLang="zh-CN" sz="1200" dirty="0">
                <a:latin typeface="Calibri" panose="020F0502020204030204" pitchFamily="34" charset="0"/>
                <a:ea typeface="宋体" panose="02010600030101010101" pitchFamily="2" charset="-122"/>
                <a:cs typeface="Calibri" panose="020F0502020204030204" pitchFamily="34" charset="0"/>
              </a:rPr>
              <a:t>The path length of muon cross matter can be considered as the thickness of matter since nearly vertical events filtering. </a:t>
            </a:r>
          </a:p>
          <a:p>
            <a:pPr marL="285750" indent="-285750">
              <a:buFont typeface="Wingdings" panose="05000000000000000000" pitchFamily="2" charset="2"/>
              <a:buChar char="l"/>
            </a:pPr>
            <a:endParaRPr lang="en-US" altLang="zh-CN" sz="1200" dirty="0">
              <a:latin typeface="Calibri" panose="020F0502020204030204" pitchFamily="34" charset="0"/>
              <a:ea typeface="宋体" panose="02010600030101010101" pitchFamily="2" charset="-122"/>
              <a:cs typeface="Calibri" panose="020F0502020204030204" pitchFamily="34" charset="0"/>
            </a:endParaRPr>
          </a:p>
          <a:p>
            <a:pPr marL="285750" indent="-285750">
              <a:buFont typeface="Wingdings" panose="05000000000000000000" pitchFamily="2" charset="2"/>
              <a:buChar char="l"/>
            </a:pPr>
            <a:r>
              <a:rPr lang="en-US" altLang="zh-CN" sz="1200" dirty="0">
                <a:latin typeface="Calibri" panose="020F0502020204030204" pitchFamily="34" charset="0"/>
                <a:ea typeface="宋体" panose="02010600030101010101" pitchFamily="2" charset="-122"/>
                <a:cs typeface="Calibri" panose="020F0502020204030204" pitchFamily="34" charset="0"/>
              </a:rPr>
              <a:t>With ratio distribution, correlation between ratio and density length and matter thickness, one can inverse the distribution of density.</a:t>
            </a:r>
            <a:endParaRPr lang="zh-CN" altLang="en-US" sz="1200" dirty="0">
              <a:latin typeface="Calibri" panose="020F0502020204030204" pitchFamily="34" charset="0"/>
              <a:ea typeface="宋体" panose="02010600030101010101" pitchFamily="2" charset="-122"/>
              <a:cs typeface="Calibri" panose="020F0502020204030204" pitchFamily="34" charset="0"/>
            </a:endParaRPr>
          </a:p>
        </p:txBody>
      </p:sp>
      <p:sp>
        <p:nvSpPr>
          <p:cNvPr id="4" name="灯片编号占位符 3"/>
          <p:cNvSpPr>
            <a:spLocks noGrp="1"/>
          </p:cNvSpPr>
          <p:nvPr>
            <p:ph type="sldNum" sz="quarter" idx="5"/>
          </p:nvPr>
        </p:nvSpPr>
        <p:spPr/>
        <p:txBody>
          <a:bodyPr/>
          <a:lstStyle/>
          <a:p>
            <a:fld id="{E4194E1E-5E2B-4EFA-85C6-FD2352303A52}" type="slidenum">
              <a:rPr lang="zh-CN" altLang="en-US" smtClean="0"/>
              <a:t>11</a:t>
            </a:fld>
            <a:endParaRPr lang="zh-CN" altLang="en-US"/>
          </a:p>
        </p:txBody>
      </p:sp>
    </p:spTree>
    <p:extLst>
      <p:ext uri="{BB962C8B-B14F-4D97-AF65-F5344CB8AC3E}">
        <p14:creationId xmlns:p14="http://schemas.microsoft.com/office/powerpoint/2010/main" val="4011278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369175C-A809-44A7-B806-C4859222A55E}" type="slidenum">
              <a:rPr lang="zh-CN" altLang="en-US" smtClean="0"/>
              <a:t>12</a:t>
            </a:fld>
            <a:endParaRPr lang="zh-CN" altLang="en-US"/>
          </a:p>
        </p:txBody>
      </p:sp>
    </p:spTree>
    <p:extLst>
      <p:ext uri="{BB962C8B-B14F-4D97-AF65-F5344CB8AC3E}">
        <p14:creationId xmlns:p14="http://schemas.microsoft.com/office/powerpoint/2010/main" val="2510023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 will introduce my work from this four part, firstly, I will introduce density inversion method and machine learning method we use in this work</a:t>
            </a:r>
            <a:endParaRPr lang="zh-CN" altLang="en-US" dirty="0"/>
          </a:p>
        </p:txBody>
      </p:sp>
      <p:sp>
        <p:nvSpPr>
          <p:cNvPr id="4" name="灯片编号占位符 3"/>
          <p:cNvSpPr>
            <a:spLocks noGrp="1"/>
          </p:cNvSpPr>
          <p:nvPr>
            <p:ph type="sldNum" sz="quarter" idx="5"/>
          </p:nvPr>
        </p:nvSpPr>
        <p:spPr/>
        <p:txBody>
          <a:bodyPr/>
          <a:lstStyle/>
          <a:p>
            <a:fld id="{280E2444-7CE4-42C9-9C70-0821E9973DD6}" type="slidenum">
              <a:rPr lang="zh-CN" altLang="en-US" smtClean="0"/>
              <a:t>13</a:t>
            </a:fld>
            <a:endParaRPr lang="zh-CN" altLang="en-US"/>
          </a:p>
        </p:txBody>
      </p:sp>
    </p:spTree>
    <p:extLst>
      <p:ext uri="{BB962C8B-B14F-4D97-AF65-F5344CB8AC3E}">
        <p14:creationId xmlns:p14="http://schemas.microsoft.com/office/powerpoint/2010/main" val="1210190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also try to use machine learning way to classify different density anomalous. Here is the backpropagation neural network we construct, it has three hidden layers and use </a:t>
            </a:r>
            <a:r>
              <a:rPr lang="en-US" altLang="zh-CN" dirty="0" err="1"/>
              <a:t>relu</a:t>
            </a:r>
            <a:r>
              <a:rPr lang="en-US" altLang="zh-CN" dirty="0"/>
              <a:t> as the activation function</a:t>
            </a:r>
          </a:p>
          <a:p>
            <a:endParaRPr lang="en-US" altLang="zh-CN" dirty="0"/>
          </a:p>
          <a:p>
            <a:r>
              <a:rPr lang="en-US" altLang="zh-CN" dirty="0"/>
              <a:t>And loss function is cross entropy, it can classify anomalous to four type based on the input ratio </a:t>
            </a:r>
            <a:endParaRPr lang="zh-CN" altLang="en-US" dirty="0"/>
          </a:p>
        </p:txBody>
      </p:sp>
      <p:sp>
        <p:nvSpPr>
          <p:cNvPr id="4" name="灯片编号占位符 3"/>
          <p:cNvSpPr>
            <a:spLocks noGrp="1"/>
          </p:cNvSpPr>
          <p:nvPr>
            <p:ph type="sldNum" sz="quarter" idx="5"/>
          </p:nvPr>
        </p:nvSpPr>
        <p:spPr/>
        <p:txBody>
          <a:bodyPr/>
          <a:lstStyle/>
          <a:p>
            <a:fld id="{280E2444-7CE4-42C9-9C70-0821E9973DD6}" type="slidenum">
              <a:rPr lang="zh-CN" altLang="en-US" smtClean="0"/>
              <a:t>14</a:t>
            </a:fld>
            <a:endParaRPr lang="zh-CN" altLang="en-US"/>
          </a:p>
        </p:txBody>
      </p:sp>
    </p:spTree>
    <p:extLst>
      <p:ext uri="{BB962C8B-B14F-4D97-AF65-F5344CB8AC3E}">
        <p14:creationId xmlns:p14="http://schemas.microsoft.com/office/powerpoint/2010/main" val="3538358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 will introduce my work from this four part, firstly, I will introduce density inversion method and machine learning method we use in this work</a:t>
            </a:r>
            <a:endParaRPr lang="zh-CN" altLang="en-US" dirty="0"/>
          </a:p>
        </p:txBody>
      </p:sp>
      <p:sp>
        <p:nvSpPr>
          <p:cNvPr id="4" name="灯片编号占位符 3"/>
          <p:cNvSpPr>
            <a:spLocks noGrp="1"/>
          </p:cNvSpPr>
          <p:nvPr>
            <p:ph type="sldNum" sz="quarter" idx="5"/>
          </p:nvPr>
        </p:nvSpPr>
        <p:spPr/>
        <p:txBody>
          <a:bodyPr/>
          <a:lstStyle/>
          <a:p>
            <a:fld id="{280E2444-7CE4-42C9-9C70-0821E9973DD6}" type="slidenum">
              <a:rPr lang="zh-CN" altLang="en-US" smtClean="0"/>
              <a:t>16</a:t>
            </a:fld>
            <a:endParaRPr lang="zh-CN" altLang="en-US"/>
          </a:p>
        </p:txBody>
      </p:sp>
    </p:spTree>
    <p:extLst>
      <p:ext uri="{BB962C8B-B14F-4D97-AF65-F5344CB8AC3E}">
        <p14:creationId xmlns:p14="http://schemas.microsoft.com/office/powerpoint/2010/main" val="829110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我们首先开展了实验对没有穿透物质和穿透不同物质情况下的缪子事例进行了探测得到了</a:t>
            </a:r>
            <a:r>
              <a:rPr lang="en-US" altLang="zh-CN" dirty="0"/>
              <a:t>220</a:t>
            </a:r>
            <a:r>
              <a:rPr lang="zh-CN" altLang="en-US" dirty="0"/>
              <a:t>个小时的有效数据</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E4194E1E-5E2B-4EFA-85C6-FD2352303A52}" type="slidenum">
              <a:rPr lang="zh-CN" altLang="en-US" smtClean="0"/>
              <a:t>17</a:t>
            </a:fld>
            <a:endParaRPr lang="zh-CN" altLang="en-US"/>
          </a:p>
        </p:txBody>
      </p:sp>
    </p:spTree>
    <p:extLst>
      <p:ext uri="{BB962C8B-B14F-4D97-AF65-F5344CB8AC3E}">
        <p14:creationId xmlns:p14="http://schemas.microsoft.com/office/powerpoint/2010/main" val="660183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 will introduce our work from this four part</a:t>
            </a:r>
            <a:endParaRPr lang="zh-CN" altLang="en-US" dirty="0"/>
          </a:p>
        </p:txBody>
      </p:sp>
      <p:sp>
        <p:nvSpPr>
          <p:cNvPr id="4" name="灯片编号占位符 3"/>
          <p:cNvSpPr>
            <a:spLocks noGrp="1"/>
          </p:cNvSpPr>
          <p:nvPr>
            <p:ph type="sldNum" sz="quarter" idx="5"/>
          </p:nvPr>
        </p:nvSpPr>
        <p:spPr/>
        <p:txBody>
          <a:bodyPr/>
          <a:lstStyle/>
          <a:p>
            <a:fld id="{280E2444-7CE4-42C9-9C70-0821E9973DD6}" type="slidenum">
              <a:rPr lang="zh-CN" altLang="en-US" smtClean="0"/>
              <a:t>2</a:t>
            </a:fld>
            <a:endParaRPr lang="zh-CN" altLang="en-US"/>
          </a:p>
        </p:txBody>
      </p:sp>
    </p:spTree>
    <p:extLst>
      <p:ext uri="{BB962C8B-B14F-4D97-AF65-F5344CB8AC3E}">
        <p14:creationId xmlns:p14="http://schemas.microsoft.com/office/powerpoint/2010/main" val="2842610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make a accurate in-situ density measurement based on muon radiography </a:t>
            </a:r>
          </a:p>
          <a:p>
            <a:endParaRPr lang="en-US" altLang="zh-CN" dirty="0"/>
          </a:p>
          <a:p>
            <a:r>
              <a:rPr lang="en-US" altLang="zh-CN" dirty="0"/>
              <a:t>Traditional density inversion in rock petrophysics use gravity data, but …, and is complex in calculation</a:t>
            </a:r>
          </a:p>
          <a:p>
            <a:endParaRPr lang="en-US" altLang="zh-CN" dirty="0"/>
          </a:p>
          <a:p>
            <a:r>
              <a:rPr lang="en-US" altLang="zh-CN" dirty="0"/>
              <a:t>Muon radiography is a new technology in petrophysics can</a:t>
            </a:r>
            <a:endParaRPr lang="zh-CN" altLang="en-US" dirty="0"/>
          </a:p>
        </p:txBody>
      </p:sp>
      <p:sp>
        <p:nvSpPr>
          <p:cNvPr id="4" name="灯片编号占位符 3"/>
          <p:cNvSpPr>
            <a:spLocks noGrp="1"/>
          </p:cNvSpPr>
          <p:nvPr>
            <p:ph type="sldNum" sz="quarter" idx="5"/>
          </p:nvPr>
        </p:nvSpPr>
        <p:spPr/>
        <p:txBody>
          <a:bodyPr/>
          <a:lstStyle/>
          <a:p>
            <a:fld id="{E4194E1E-5E2B-4EFA-85C6-FD2352303A52}" type="slidenum">
              <a:rPr lang="zh-CN" altLang="en-US" smtClean="0"/>
              <a:t>3</a:t>
            </a:fld>
            <a:endParaRPr lang="zh-CN" altLang="en-US"/>
          </a:p>
        </p:txBody>
      </p:sp>
    </p:spTree>
    <p:extLst>
      <p:ext uri="{BB962C8B-B14F-4D97-AF65-F5344CB8AC3E}">
        <p14:creationId xmlns:p14="http://schemas.microsoft.com/office/powerpoint/2010/main" val="664890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a:t>Muon radiography need to detect the attenuation of muon after interaction with the matter, therefore </a:t>
                </a:r>
                <a:endParaRPr lang="zh-CN" altLang="en-US" dirty="0"/>
              </a:p>
            </p:txBody>
          </p:sp>
        </mc:Choice>
        <mc:Fallback xmlns="">
          <p:sp>
            <p:nvSpPr>
              <p:cNvPr id="3" name="备注占位符 2"/>
              <p:cNvSpPr>
                <a:spLocks noGrp="1"/>
              </p:cNvSpPr>
              <p:nvPr>
                <p:ph type="body" idx="1"/>
              </p:nvPr>
            </p:nvSpPr>
            <p:spPr/>
            <p:txBody>
              <a:bodyPr/>
              <a:lstStyle/>
              <a:p>
                <a:r>
                  <a:rPr lang="en-US" altLang="zh-CN" dirty="0"/>
                  <a:t>We use muon radiography to inverse density based on the different energy loss for muon when they cross matter</a:t>
                </a:r>
              </a:p>
              <a:p>
                <a:endParaRPr lang="en-US" altLang="zh-CN" dirty="0"/>
              </a:p>
              <a:p>
                <a:r>
                  <a:rPr lang="en-US" altLang="zh-CN" sz="1200" b="0" i="0">
                    <a:solidFill>
                      <a:srgbClr val="FF0000"/>
                    </a:solidFill>
                    <a:latin typeface="Cambria Math" panose="02040503050406030204" pitchFamily="18" charset="0"/>
                    <a:ea typeface="宋体" panose="02010600030101010101" pitchFamily="2" charset="-122"/>
                  </a:rPr>
                  <a:t>𝐸_𝑚𝑖𝑛</a:t>
                </a:r>
                <a:r>
                  <a:rPr lang="zh-CN" altLang="en-US" sz="1200" dirty="0">
                    <a:solidFill>
                      <a:srgbClr val="FF0000"/>
                    </a:solidFill>
                    <a:latin typeface="Calibri" panose="020F0502020204030204" pitchFamily="34" charset="0"/>
                    <a:ea typeface="宋体" panose="02010600030101010101" pitchFamily="2" charset="-122"/>
                    <a:cs typeface="Calibri" panose="020F0502020204030204" pitchFamily="34" charset="0"/>
                  </a:rPr>
                  <a:t> </a:t>
                </a:r>
                <a:r>
                  <a:rPr lang="en-US" altLang="zh-CN" sz="1200" dirty="0">
                    <a:solidFill>
                      <a:srgbClr val="FF0000"/>
                    </a:solidFill>
                    <a:latin typeface="Calibri" panose="020F0502020204030204" pitchFamily="34" charset="0"/>
                    <a:ea typeface="宋体" panose="02010600030101010101" pitchFamily="2" charset="-122"/>
                    <a:cs typeface="Calibri" panose="020F0502020204030204" pitchFamily="34" charset="0"/>
                  </a:rPr>
                  <a:t>determines the survival muons </a:t>
                </a:r>
                <a:r>
                  <a:rPr lang="en-US" altLang="zh-CN" sz="1200" dirty="0">
                    <a:solidFill>
                      <a:schemeClr val="tx1"/>
                    </a:solidFill>
                    <a:latin typeface="Calibri" panose="020F0502020204030204" pitchFamily="34" charset="0"/>
                    <a:ea typeface="宋体" panose="02010600030101010101" pitchFamily="2" charset="-122"/>
                    <a:cs typeface="Calibri" panose="020F0502020204030204" pitchFamily="34" charset="0"/>
                  </a:rPr>
                  <a:t>that can be detected after cross the matter.  It is an</a:t>
                </a:r>
                <a:r>
                  <a:rPr lang="en-US" altLang="zh-CN" sz="1200" baseline="0" dirty="0">
                    <a:solidFill>
                      <a:schemeClr val="tx1"/>
                    </a:solidFill>
                    <a:latin typeface="Calibri" panose="020F0502020204030204" pitchFamily="34" charset="0"/>
                    <a:ea typeface="宋体" panose="02010600030101010101" pitchFamily="2" charset="-122"/>
                    <a:cs typeface="Calibri" panose="020F0502020204030204" pitchFamily="34" charset="0"/>
                  </a:rPr>
                  <a:t> integral of the muon flux spectrum</a:t>
                </a:r>
              </a:p>
              <a:p>
                <a:endParaRPr lang="en-US" altLang="zh-CN" sz="1200" baseline="0" dirty="0">
                  <a:solidFill>
                    <a:schemeClr val="tx1"/>
                  </a:solidFill>
                  <a:latin typeface="Calibri" panose="020F0502020204030204" pitchFamily="34" charset="0"/>
                  <a:ea typeface="宋体" panose="02010600030101010101" pitchFamily="2" charset="-122"/>
                  <a:cs typeface="Calibri" panose="020F0502020204030204" pitchFamily="34" charset="0"/>
                </a:endParaRPr>
              </a:p>
              <a:p>
                <a:r>
                  <a:rPr lang="en-US" altLang="zh-CN" sz="1200" baseline="0" dirty="0">
                    <a:solidFill>
                      <a:schemeClr val="tx1"/>
                    </a:solidFill>
                    <a:latin typeface="Calibri" panose="020F0502020204030204" pitchFamily="34" charset="0"/>
                    <a:ea typeface="宋体" panose="02010600030101010101" pitchFamily="2" charset="-122"/>
                    <a:cs typeface="Calibri" panose="020F0502020204030204" pitchFamily="34" charset="0"/>
                  </a:rPr>
                  <a:t>So with the survival muon and the muon flux spectrum we can calculate the minimum initial energy and we can calculate the density length the muon through</a:t>
                </a:r>
                <a:endParaRPr lang="zh-CN" altLang="en-US" dirty="0"/>
              </a:p>
            </p:txBody>
          </p:sp>
        </mc:Fallback>
      </mc:AlternateContent>
      <p:sp>
        <p:nvSpPr>
          <p:cNvPr id="4" name="灯片编号占位符 3"/>
          <p:cNvSpPr>
            <a:spLocks noGrp="1"/>
          </p:cNvSpPr>
          <p:nvPr>
            <p:ph type="sldNum" sz="quarter" idx="5"/>
          </p:nvPr>
        </p:nvSpPr>
        <p:spPr/>
        <p:txBody>
          <a:bodyPr/>
          <a:lstStyle/>
          <a:p>
            <a:fld id="{280E2444-7CE4-42C9-9C70-0821E9973DD6}" type="slidenum">
              <a:rPr lang="zh-CN" altLang="en-US" smtClean="0"/>
              <a:t>4</a:t>
            </a:fld>
            <a:endParaRPr lang="zh-CN" altLang="en-US"/>
          </a:p>
        </p:txBody>
      </p:sp>
    </p:spTree>
    <p:extLst>
      <p:ext uri="{BB962C8B-B14F-4D97-AF65-F5344CB8AC3E}">
        <p14:creationId xmlns:p14="http://schemas.microsoft.com/office/powerpoint/2010/main" val="2485169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our work we place three type of materials to try to measurement their  density</a:t>
            </a:r>
            <a:endParaRPr lang="zh-CN" altLang="en-US" dirty="0"/>
          </a:p>
        </p:txBody>
      </p:sp>
      <p:sp>
        <p:nvSpPr>
          <p:cNvPr id="4" name="灯片编号占位符 3"/>
          <p:cNvSpPr>
            <a:spLocks noGrp="1"/>
          </p:cNvSpPr>
          <p:nvPr>
            <p:ph type="sldNum" sz="quarter" idx="5"/>
          </p:nvPr>
        </p:nvSpPr>
        <p:spPr/>
        <p:txBody>
          <a:bodyPr/>
          <a:lstStyle/>
          <a:p>
            <a:fld id="{E4194E1E-5E2B-4EFA-85C6-FD2352303A52}" type="slidenum">
              <a:rPr lang="zh-CN" altLang="en-US" smtClean="0"/>
              <a:t>5</a:t>
            </a:fld>
            <a:endParaRPr lang="zh-CN" altLang="en-US"/>
          </a:p>
        </p:txBody>
      </p:sp>
    </p:spTree>
    <p:extLst>
      <p:ext uri="{BB962C8B-B14F-4D97-AF65-F5344CB8AC3E}">
        <p14:creationId xmlns:p14="http://schemas.microsoft.com/office/powerpoint/2010/main" val="2097768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 will introduce my work from this four part, firstly, I will introduce density inversion method and machine learning method we use in this work</a:t>
            </a:r>
            <a:endParaRPr lang="zh-CN" altLang="en-US" dirty="0"/>
          </a:p>
        </p:txBody>
      </p:sp>
      <p:sp>
        <p:nvSpPr>
          <p:cNvPr id="4" name="灯片编号占位符 3"/>
          <p:cNvSpPr>
            <a:spLocks noGrp="1"/>
          </p:cNvSpPr>
          <p:nvPr>
            <p:ph type="sldNum" sz="quarter" idx="5"/>
          </p:nvPr>
        </p:nvSpPr>
        <p:spPr/>
        <p:txBody>
          <a:bodyPr/>
          <a:lstStyle/>
          <a:p>
            <a:fld id="{280E2444-7CE4-42C9-9C70-0821E9973DD6}" type="slidenum">
              <a:rPr lang="zh-CN" altLang="en-US" smtClean="0"/>
              <a:t>6</a:t>
            </a:fld>
            <a:endParaRPr lang="zh-CN" altLang="en-US"/>
          </a:p>
        </p:txBody>
      </p:sp>
    </p:spTree>
    <p:extLst>
      <p:ext uri="{BB962C8B-B14F-4D97-AF65-F5344CB8AC3E}">
        <p14:creationId xmlns:p14="http://schemas.microsoft.com/office/powerpoint/2010/main" val="3692711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shows the stability of our raw detected data, than we obtain 87% of useful counts that mean each phase with 220 hours of data</a:t>
            </a:r>
            <a:endParaRPr lang="zh-CN" altLang="en-US" dirty="0"/>
          </a:p>
        </p:txBody>
      </p:sp>
      <p:sp>
        <p:nvSpPr>
          <p:cNvPr id="4" name="灯片编号占位符 3"/>
          <p:cNvSpPr>
            <a:spLocks noGrp="1"/>
          </p:cNvSpPr>
          <p:nvPr>
            <p:ph type="sldNum" sz="quarter" idx="5"/>
          </p:nvPr>
        </p:nvSpPr>
        <p:spPr/>
        <p:txBody>
          <a:bodyPr/>
          <a:lstStyle/>
          <a:p>
            <a:fld id="{E4194E1E-5E2B-4EFA-85C6-FD2352303A52}" type="slidenum">
              <a:rPr lang="zh-CN" altLang="en-US" smtClean="0"/>
              <a:t>7</a:t>
            </a:fld>
            <a:endParaRPr lang="zh-CN" altLang="en-US"/>
          </a:p>
        </p:txBody>
      </p:sp>
    </p:spTree>
    <p:extLst>
      <p:ext uri="{BB962C8B-B14F-4D97-AF65-F5344CB8AC3E}">
        <p14:creationId xmlns:p14="http://schemas.microsoft.com/office/powerpoint/2010/main" val="2325959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is the filtering criteria we select muon events</a:t>
            </a:r>
            <a:endParaRPr lang="en-US" altLang="zh-CN" sz="1200" dirty="0">
              <a:solidFill>
                <a:schemeClr val="tx1"/>
              </a:solidFill>
              <a:latin typeface="Calibri" panose="020F0502020204030204" pitchFamily="34" charset="0"/>
              <a:ea typeface="宋体" panose="02010600030101010101" pitchFamily="2" charset="-122"/>
              <a:cs typeface="Calibri" panose="020F0502020204030204" pitchFamily="34" charset="0"/>
            </a:endParaRPr>
          </a:p>
          <a:p>
            <a:endParaRPr lang="en-US" altLang="zh-CN" dirty="0"/>
          </a:p>
          <a:p>
            <a:r>
              <a:rPr lang="en-US" altLang="zh-CN" dirty="0"/>
              <a:t>Events hits in four layers in the same time consider as a potential muon events</a:t>
            </a:r>
          </a:p>
          <a:p>
            <a:r>
              <a:rPr lang="en-US" altLang="zh-CN" dirty="0"/>
              <a:t>Then use the hits in layer 1 and layer 4 to fit a straight line, hits in layer 2 and layer 3 should with a distance in plus or minor 1pixels</a:t>
            </a:r>
          </a:p>
          <a:p>
            <a:r>
              <a:rPr lang="en-US" altLang="zh-CN" dirty="0"/>
              <a:t>And finally we select the nearly vertical muon events which layer 1 and layer 4 with maximum deviation of plus or minor 2 pixels the selected result are show in right</a:t>
            </a:r>
            <a:endParaRPr lang="zh-CN" altLang="en-US" dirty="0"/>
          </a:p>
        </p:txBody>
      </p:sp>
      <p:sp>
        <p:nvSpPr>
          <p:cNvPr id="4" name="灯片编号占位符 3"/>
          <p:cNvSpPr>
            <a:spLocks noGrp="1"/>
          </p:cNvSpPr>
          <p:nvPr>
            <p:ph type="sldNum" sz="quarter" idx="5"/>
          </p:nvPr>
        </p:nvSpPr>
        <p:spPr/>
        <p:txBody>
          <a:bodyPr/>
          <a:lstStyle/>
          <a:p>
            <a:fld id="{E4194E1E-5E2B-4EFA-85C6-FD2352303A52}" type="slidenum">
              <a:rPr lang="zh-CN" altLang="en-US" smtClean="0"/>
              <a:t>8</a:t>
            </a:fld>
            <a:endParaRPr lang="zh-CN" altLang="en-US"/>
          </a:p>
        </p:txBody>
      </p:sp>
    </p:spTree>
    <p:extLst>
      <p:ext uri="{BB962C8B-B14F-4D97-AF65-F5344CB8AC3E}">
        <p14:creationId xmlns:p14="http://schemas.microsoft.com/office/powerpoint/2010/main" val="2217827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use box filtering to increase the event we use in density inversion</a:t>
            </a:r>
            <a:endParaRPr lang="zh-CN" altLang="en-US" dirty="0"/>
          </a:p>
        </p:txBody>
      </p:sp>
      <p:sp>
        <p:nvSpPr>
          <p:cNvPr id="4" name="灯片编号占位符 3"/>
          <p:cNvSpPr>
            <a:spLocks noGrp="1"/>
          </p:cNvSpPr>
          <p:nvPr>
            <p:ph type="sldNum" sz="quarter" idx="5"/>
          </p:nvPr>
        </p:nvSpPr>
        <p:spPr/>
        <p:txBody>
          <a:bodyPr/>
          <a:lstStyle/>
          <a:p>
            <a:fld id="{E4194E1E-5E2B-4EFA-85C6-FD2352303A52}" type="slidenum">
              <a:rPr lang="zh-CN" altLang="en-US" smtClean="0"/>
              <a:t>9</a:t>
            </a:fld>
            <a:endParaRPr lang="zh-CN" altLang="en-US"/>
          </a:p>
        </p:txBody>
      </p:sp>
    </p:spTree>
    <p:extLst>
      <p:ext uri="{BB962C8B-B14F-4D97-AF65-F5344CB8AC3E}">
        <p14:creationId xmlns:p14="http://schemas.microsoft.com/office/powerpoint/2010/main" val="3616165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645A6B-A345-BFE2-D72D-2F3A5CD45FF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2B22750-4FFF-F6FE-11C8-8CFABE2A65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5A0183E-DA7F-4F5B-C8B8-4A06EB0FCAB9}"/>
              </a:ext>
            </a:extLst>
          </p:cNvPr>
          <p:cNvSpPr>
            <a:spLocks noGrp="1"/>
          </p:cNvSpPr>
          <p:nvPr>
            <p:ph type="dt" sz="half" idx="10"/>
          </p:nvPr>
        </p:nvSpPr>
        <p:spPr/>
        <p:txBody>
          <a:bodyPr/>
          <a:lstStyle/>
          <a:p>
            <a:fld id="{F5B8910A-03A9-492F-B57B-57EDBB3A3090}" type="datetimeFigureOut">
              <a:rPr lang="zh-CN" altLang="en-US" smtClean="0"/>
              <a:t>2023/11/6</a:t>
            </a:fld>
            <a:endParaRPr lang="zh-CN" altLang="en-US"/>
          </a:p>
        </p:txBody>
      </p:sp>
      <p:sp>
        <p:nvSpPr>
          <p:cNvPr id="5" name="页脚占位符 4">
            <a:extLst>
              <a:ext uri="{FF2B5EF4-FFF2-40B4-BE49-F238E27FC236}">
                <a16:creationId xmlns:a16="http://schemas.microsoft.com/office/drawing/2014/main" id="{6A83FD1A-2FF0-60DC-D704-D3BC408A01A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950BC6F-C541-E62C-626F-FDD594D95AD9}"/>
              </a:ext>
            </a:extLst>
          </p:cNvPr>
          <p:cNvSpPr>
            <a:spLocks noGrp="1"/>
          </p:cNvSpPr>
          <p:nvPr>
            <p:ph type="sldNum" sz="quarter" idx="12"/>
          </p:nvPr>
        </p:nvSpPr>
        <p:spPr/>
        <p:txBody>
          <a:bodyPr/>
          <a:lstStyle/>
          <a:p>
            <a:fld id="{EAA095C6-6E7E-4690-8336-25E83D6296C1}" type="slidenum">
              <a:rPr lang="zh-CN" altLang="en-US" smtClean="0"/>
              <a:t>‹#›</a:t>
            </a:fld>
            <a:endParaRPr lang="zh-CN" altLang="en-US"/>
          </a:p>
        </p:txBody>
      </p:sp>
    </p:spTree>
    <p:extLst>
      <p:ext uri="{BB962C8B-B14F-4D97-AF65-F5344CB8AC3E}">
        <p14:creationId xmlns:p14="http://schemas.microsoft.com/office/powerpoint/2010/main" val="4139322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35D331-EAFC-B0D9-EFF2-D14233C81BB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6FC7BC2-CFD2-1BCF-1C55-B603CFC642A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D1429F5-2818-DF88-385A-0AF5DC703DEB}"/>
              </a:ext>
            </a:extLst>
          </p:cNvPr>
          <p:cNvSpPr>
            <a:spLocks noGrp="1"/>
          </p:cNvSpPr>
          <p:nvPr>
            <p:ph type="dt" sz="half" idx="10"/>
          </p:nvPr>
        </p:nvSpPr>
        <p:spPr/>
        <p:txBody>
          <a:bodyPr/>
          <a:lstStyle/>
          <a:p>
            <a:fld id="{F5B8910A-03A9-492F-B57B-57EDBB3A3090}" type="datetimeFigureOut">
              <a:rPr lang="zh-CN" altLang="en-US" smtClean="0"/>
              <a:t>2023/11/6</a:t>
            </a:fld>
            <a:endParaRPr lang="zh-CN" altLang="en-US"/>
          </a:p>
        </p:txBody>
      </p:sp>
      <p:sp>
        <p:nvSpPr>
          <p:cNvPr id="5" name="页脚占位符 4">
            <a:extLst>
              <a:ext uri="{FF2B5EF4-FFF2-40B4-BE49-F238E27FC236}">
                <a16:creationId xmlns:a16="http://schemas.microsoft.com/office/drawing/2014/main" id="{6E9AD27B-E5D6-ED1E-1E45-761A9EA61A6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F4F4742-BEA8-BA5D-3067-51761EB4366C}"/>
              </a:ext>
            </a:extLst>
          </p:cNvPr>
          <p:cNvSpPr>
            <a:spLocks noGrp="1"/>
          </p:cNvSpPr>
          <p:nvPr>
            <p:ph type="sldNum" sz="quarter" idx="12"/>
          </p:nvPr>
        </p:nvSpPr>
        <p:spPr/>
        <p:txBody>
          <a:bodyPr/>
          <a:lstStyle/>
          <a:p>
            <a:fld id="{EAA095C6-6E7E-4690-8336-25E83D6296C1}" type="slidenum">
              <a:rPr lang="zh-CN" altLang="en-US" smtClean="0"/>
              <a:t>‹#›</a:t>
            </a:fld>
            <a:endParaRPr lang="zh-CN" altLang="en-US"/>
          </a:p>
        </p:txBody>
      </p:sp>
    </p:spTree>
    <p:extLst>
      <p:ext uri="{BB962C8B-B14F-4D97-AF65-F5344CB8AC3E}">
        <p14:creationId xmlns:p14="http://schemas.microsoft.com/office/powerpoint/2010/main" val="2769568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DEEFB6F-6E26-FE14-76F2-EDA93F8360F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30B8931-571E-D209-7FCA-51BA8D333D2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BF34029-F268-C62A-19AB-CCE12C169CF6}"/>
              </a:ext>
            </a:extLst>
          </p:cNvPr>
          <p:cNvSpPr>
            <a:spLocks noGrp="1"/>
          </p:cNvSpPr>
          <p:nvPr>
            <p:ph type="dt" sz="half" idx="10"/>
          </p:nvPr>
        </p:nvSpPr>
        <p:spPr/>
        <p:txBody>
          <a:bodyPr/>
          <a:lstStyle/>
          <a:p>
            <a:fld id="{F5B8910A-03A9-492F-B57B-57EDBB3A3090}" type="datetimeFigureOut">
              <a:rPr lang="zh-CN" altLang="en-US" smtClean="0"/>
              <a:t>2023/11/6</a:t>
            </a:fld>
            <a:endParaRPr lang="zh-CN" altLang="en-US"/>
          </a:p>
        </p:txBody>
      </p:sp>
      <p:sp>
        <p:nvSpPr>
          <p:cNvPr id="5" name="页脚占位符 4">
            <a:extLst>
              <a:ext uri="{FF2B5EF4-FFF2-40B4-BE49-F238E27FC236}">
                <a16:creationId xmlns:a16="http://schemas.microsoft.com/office/drawing/2014/main" id="{7517D74D-1832-F4A7-6472-5F602973BE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A4EBC33-99CF-2697-A4BF-71DCA4B5D5F7}"/>
              </a:ext>
            </a:extLst>
          </p:cNvPr>
          <p:cNvSpPr>
            <a:spLocks noGrp="1"/>
          </p:cNvSpPr>
          <p:nvPr>
            <p:ph type="sldNum" sz="quarter" idx="12"/>
          </p:nvPr>
        </p:nvSpPr>
        <p:spPr/>
        <p:txBody>
          <a:bodyPr/>
          <a:lstStyle/>
          <a:p>
            <a:fld id="{EAA095C6-6E7E-4690-8336-25E83D6296C1}" type="slidenum">
              <a:rPr lang="zh-CN" altLang="en-US" smtClean="0"/>
              <a:t>‹#›</a:t>
            </a:fld>
            <a:endParaRPr lang="zh-CN" altLang="en-US"/>
          </a:p>
        </p:txBody>
      </p:sp>
    </p:spTree>
    <p:extLst>
      <p:ext uri="{BB962C8B-B14F-4D97-AF65-F5344CB8AC3E}">
        <p14:creationId xmlns:p14="http://schemas.microsoft.com/office/powerpoint/2010/main" val="3528033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8118B8-208D-0614-FC14-C5928A3EA5D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009C04E-7D97-6A86-1960-A24B36CF758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DADD615-4121-B695-7429-44BC210750D7}"/>
              </a:ext>
            </a:extLst>
          </p:cNvPr>
          <p:cNvSpPr>
            <a:spLocks noGrp="1"/>
          </p:cNvSpPr>
          <p:nvPr>
            <p:ph type="dt" sz="half" idx="10"/>
          </p:nvPr>
        </p:nvSpPr>
        <p:spPr/>
        <p:txBody>
          <a:bodyPr/>
          <a:lstStyle/>
          <a:p>
            <a:fld id="{F5B8910A-03A9-492F-B57B-57EDBB3A3090}" type="datetimeFigureOut">
              <a:rPr lang="zh-CN" altLang="en-US" smtClean="0"/>
              <a:t>2023/11/6</a:t>
            </a:fld>
            <a:endParaRPr lang="zh-CN" altLang="en-US"/>
          </a:p>
        </p:txBody>
      </p:sp>
      <p:sp>
        <p:nvSpPr>
          <p:cNvPr id="5" name="页脚占位符 4">
            <a:extLst>
              <a:ext uri="{FF2B5EF4-FFF2-40B4-BE49-F238E27FC236}">
                <a16:creationId xmlns:a16="http://schemas.microsoft.com/office/drawing/2014/main" id="{303D1F35-7073-F846-67AE-1EFAE90BB5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4CD3402-6AA0-9551-0E1E-D7EB36533BCA}"/>
              </a:ext>
            </a:extLst>
          </p:cNvPr>
          <p:cNvSpPr>
            <a:spLocks noGrp="1"/>
          </p:cNvSpPr>
          <p:nvPr>
            <p:ph type="sldNum" sz="quarter" idx="12"/>
          </p:nvPr>
        </p:nvSpPr>
        <p:spPr/>
        <p:txBody>
          <a:bodyPr/>
          <a:lstStyle/>
          <a:p>
            <a:fld id="{EAA095C6-6E7E-4690-8336-25E83D6296C1}" type="slidenum">
              <a:rPr lang="zh-CN" altLang="en-US" smtClean="0"/>
              <a:t>‹#›</a:t>
            </a:fld>
            <a:endParaRPr lang="zh-CN" altLang="en-US"/>
          </a:p>
        </p:txBody>
      </p:sp>
    </p:spTree>
    <p:extLst>
      <p:ext uri="{BB962C8B-B14F-4D97-AF65-F5344CB8AC3E}">
        <p14:creationId xmlns:p14="http://schemas.microsoft.com/office/powerpoint/2010/main" val="1324039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CA5714-9082-B8A1-AF83-AD54010FCD1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14D8DB1-8A58-4EB0-88C1-E2A938C181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5D89417-63AB-4B3D-736B-A3D4E0662809}"/>
              </a:ext>
            </a:extLst>
          </p:cNvPr>
          <p:cNvSpPr>
            <a:spLocks noGrp="1"/>
          </p:cNvSpPr>
          <p:nvPr>
            <p:ph type="dt" sz="half" idx="10"/>
          </p:nvPr>
        </p:nvSpPr>
        <p:spPr/>
        <p:txBody>
          <a:bodyPr/>
          <a:lstStyle/>
          <a:p>
            <a:fld id="{F5B8910A-03A9-492F-B57B-57EDBB3A3090}" type="datetimeFigureOut">
              <a:rPr lang="zh-CN" altLang="en-US" smtClean="0"/>
              <a:t>2023/11/6</a:t>
            </a:fld>
            <a:endParaRPr lang="zh-CN" altLang="en-US"/>
          </a:p>
        </p:txBody>
      </p:sp>
      <p:sp>
        <p:nvSpPr>
          <p:cNvPr id="5" name="页脚占位符 4">
            <a:extLst>
              <a:ext uri="{FF2B5EF4-FFF2-40B4-BE49-F238E27FC236}">
                <a16:creationId xmlns:a16="http://schemas.microsoft.com/office/drawing/2014/main" id="{9B02CFEC-D1AE-EB80-262D-18FE402B4CF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2278FE-8158-42B3-2680-6955A474C65A}"/>
              </a:ext>
            </a:extLst>
          </p:cNvPr>
          <p:cNvSpPr>
            <a:spLocks noGrp="1"/>
          </p:cNvSpPr>
          <p:nvPr>
            <p:ph type="sldNum" sz="quarter" idx="12"/>
          </p:nvPr>
        </p:nvSpPr>
        <p:spPr/>
        <p:txBody>
          <a:bodyPr/>
          <a:lstStyle/>
          <a:p>
            <a:fld id="{EAA095C6-6E7E-4690-8336-25E83D6296C1}" type="slidenum">
              <a:rPr lang="zh-CN" altLang="en-US" smtClean="0"/>
              <a:t>‹#›</a:t>
            </a:fld>
            <a:endParaRPr lang="zh-CN" altLang="en-US"/>
          </a:p>
        </p:txBody>
      </p:sp>
    </p:spTree>
    <p:extLst>
      <p:ext uri="{BB962C8B-B14F-4D97-AF65-F5344CB8AC3E}">
        <p14:creationId xmlns:p14="http://schemas.microsoft.com/office/powerpoint/2010/main" val="6660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A13EF9-1346-BE08-789C-68A3B9DBA22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D2FE703-5D02-C67E-FC98-DB3D1E749BC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D9045E2-4537-F74B-BA7C-EDED6F6A9FBE}"/>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9153728-A5AC-9309-2DB9-454B2E0235F7}"/>
              </a:ext>
            </a:extLst>
          </p:cNvPr>
          <p:cNvSpPr>
            <a:spLocks noGrp="1"/>
          </p:cNvSpPr>
          <p:nvPr>
            <p:ph type="dt" sz="half" idx="10"/>
          </p:nvPr>
        </p:nvSpPr>
        <p:spPr/>
        <p:txBody>
          <a:bodyPr/>
          <a:lstStyle/>
          <a:p>
            <a:fld id="{F5B8910A-03A9-492F-B57B-57EDBB3A3090}" type="datetimeFigureOut">
              <a:rPr lang="zh-CN" altLang="en-US" smtClean="0"/>
              <a:t>2023/11/6</a:t>
            </a:fld>
            <a:endParaRPr lang="zh-CN" altLang="en-US"/>
          </a:p>
        </p:txBody>
      </p:sp>
      <p:sp>
        <p:nvSpPr>
          <p:cNvPr id="6" name="页脚占位符 5">
            <a:extLst>
              <a:ext uri="{FF2B5EF4-FFF2-40B4-BE49-F238E27FC236}">
                <a16:creationId xmlns:a16="http://schemas.microsoft.com/office/drawing/2014/main" id="{A2AC7383-7FCC-1C91-20B6-E2B964E1D47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D12F30C-A326-0E24-D82B-C1868CAEB601}"/>
              </a:ext>
            </a:extLst>
          </p:cNvPr>
          <p:cNvSpPr>
            <a:spLocks noGrp="1"/>
          </p:cNvSpPr>
          <p:nvPr>
            <p:ph type="sldNum" sz="quarter" idx="12"/>
          </p:nvPr>
        </p:nvSpPr>
        <p:spPr/>
        <p:txBody>
          <a:bodyPr/>
          <a:lstStyle/>
          <a:p>
            <a:fld id="{EAA095C6-6E7E-4690-8336-25E83D6296C1}" type="slidenum">
              <a:rPr lang="zh-CN" altLang="en-US" smtClean="0"/>
              <a:t>‹#›</a:t>
            </a:fld>
            <a:endParaRPr lang="zh-CN" altLang="en-US"/>
          </a:p>
        </p:txBody>
      </p:sp>
    </p:spTree>
    <p:extLst>
      <p:ext uri="{BB962C8B-B14F-4D97-AF65-F5344CB8AC3E}">
        <p14:creationId xmlns:p14="http://schemas.microsoft.com/office/powerpoint/2010/main" val="1562641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607FA4-6212-8F45-3310-A77F69B6DFF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09C53F3-43B5-D791-441A-912B6D48E5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C865B9C-FE80-ABFC-C2C6-6659DC2A6DF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79A6A11-9A8D-AD1D-A9E5-D7365A5B5F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7B937F6-E682-36E2-4115-513E75C45DA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1C43C6E-39B0-22DA-6EF1-61EB4EDBB423}"/>
              </a:ext>
            </a:extLst>
          </p:cNvPr>
          <p:cNvSpPr>
            <a:spLocks noGrp="1"/>
          </p:cNvSpPr>
          <p:nvPr>
            <p:ph type="dt" sz="half" idx="10"/>
          </p:nvPr>
        </p:nvSpPr>
        <p:spPr/>
        <p:txBody>
          <a:bodyPr/>
          <a:lstStyle/>
          <a:p>
            <a:fld id="{F5B8910A-03A9-492F-B57B-57EDBB3A3090}" type="datetimeFigureOut">
              <a:rPr lang="zh-CN" altLang="en-US" smtClean="0"/>
              <a:t>2023/11/6</a:t>
            </a:fld>
            <a:endParaRPr lang="zh-CN" altLang="en-US"/>
          </a:p>
        </p:txBody>
      </p:sp>
      <p:sp>
        <p:nvSpPr>
          <p:cNvPr id="8" name="页脚占位符 7">
            <a:extLst>
              <a:ext uri="{FF2B5EF4-FFF2-40B4-BE49-F238E27FC236}">
                <a16:creationId xmlns:a16="http://schemas.microsoft.com/office/drawing/2014/main" id="{312595F2-3892-C2F5-CDDC-564C76E758A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6B7AADD-A6EE-AAFA-A0F2-4CC4794D565C}"/>
              </a:ext>
            </a:extLst>
          </p:cNvPr>
          <p:cNvSpPr>
            <a:spLocks noGrp="1"/>
          </p:cNvSpPr>
          <p:nvPr>
            <p:ph type="sldNum" sz="quarter" idx="12"/>
          </p:nvPr>
        </p:nvSpPr>
        <p:spPr/>
        <p:txBody>
          <a:bodyPr/>
          <a:lstStyle/>
          <a:p>
            <a:fld id="{EAA095C6-6E7E-4690-8336-25E83D6296C1}" type="slidenum">
              <a:rPr lang="zh-CN" altLang="en-US" smtClean="0"/>
              <a:t>‹#›</a:t>
            </a:fld>
            <a:endParaRPr lang="zh-CN" altLang="en-US"/>
          </a:p>
        </p:txBody>
      </p:sp>
    </p:spTree>
    <p:extLst>
      <p:ext uri="{BB962C8B-B14F-4D97-AF65-F5344CB8AC3E}">
        <p14:creationId xmlns:p14="http://schemas.microsoft.com/office/powerpoint/2010/main" val="1558658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A8F1C6-7BB9-18AD-713A-EF9636685D7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4950543-E0B3-A76E-134F-EF287B7F108B}"/>
              </a:ext>
            </a:extLst>
          </p:cNvPr>
          <p:cNvSpPr>
            <a:spLocks noGrp="1"/>
          </p:cNvSpPr>
          <p:nvPr>
            <p:ph type="dt" sz="half" idx="10"/>
          </p:nvPr>
        </p:nvSpPr>
        <p:spPr/>
        <p:txBody>
          <a:bodyPr/>
          <a:lstStyle/>
          <a:p>
            <a:fld id="{F5B8910A-03A9-492F-B57B-57EDBB3A3090}" type="datetimeFigureOut">
              <a:rPr lang="zh-CN" altLang="en-US" smtClean="0"/>
              <a:t>2023/11/6</a:t>
            </a:fld>
            <a:endParaRPr lang="zh-CN" altLang="en-US"/>
          </a:p>
        </p:txBody>
      </p:sp>
      <p:sp>
        <p:nvSpPr>
          <p:cNvPr id="4" name="页脚占位符 3">
            <a:extLst>
              <a:ext uri="{FF2B5EF4-FFF2-40B4-BE49-F238E27FC236}">
                <a16:creationId xmlns:a16="http://schemas.microsoft.com/office/drawing/2014/main" id="{44195575-BDA7-58C3-CA64-10D78874A1E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EBEAC3F-BFD3-5C87-80A8-75DC61016731}"/>
              </a:ext>
            </a:extLst>
          </p:cNvPr>
          <p:cNvSpPr>
            <a:spLocks noGrp="1"/>
          </p:cNvSpPr>
          <p:nvPr>
            <p:ph type="sldNum" sz="quarter" idx="12"/>
          </p:nvPr>
        </p:nvSpPr>
        <p:spPr/>
        <p:txBody>
          <a:bodyPr/>
          <a:lstStyle/>
          <a:p>
            <a:fld id="{EAA095C6-6E7E-4690-8336-25E83D6296C1}" type="slidenum">
              <a:rPr lang="zh-CN" altLang="en-US" smtClean="0"/>
              <a:t>‹#›</a:t>
            </a:fld>
            <a:endParaRPr lang="zh-CN" altLang="en-US"/>
          </a:p>
        </p:txBody>
      </p:sp>
    </p:spTree>
    <p:extLst>
      <p:ext uri="{BB962C8B-B14F-4D97-AF65-F5344CB8AC3E}">
        <p14:creationId xmlns:p14="http://schemas.microsoft.com/office/powerpoint/2010/main" val="3986095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7B89F51-9F5F-503A-DA46-AB1E7642C3A6}"/>
              </a:ext>
            </a:extLst>
          </p:cNvPr>
          <p:cNvSpPr>
            <a:spLocks noGrp="1"/>
          </p:cNvSpPr>
          <p:nvPr>
            <p:ph type="dt" sz="half" idx="10"/>
          </p:nvPr>
        </p:nvSpPr>
        <p:spPr/>
        <p:txBody>
          <a:bodyPr/>
          <a:lstStyle/>
          <a:p>
            <a:fld id="{F5B8910A-03A9-492F-B57B-57EDBB3A3090}" type="datetimeFigureOut">
              <a:rPr lang="zh-CN" altLang="en-US" smtClean="0"/>
              <a:t>2023/11/6</a:t>
            </a:fld>
            <a:endParaRPr lang="zh-CN" altLang="en-US"/>
          </a:p>
        </p:txBody>
      </p:sp>
      <p:sp>
        <p:nvSpPr>
          <p:cNvPr id="3" name="页脚占位符 2">
            <a:extLst>
              <a:ext uri="{FF2B5EF4-FFF2-40B4-BE49-F238E27FC236}">
                <a16:creationId xmlns:a16="http://schemas.microsoft.com/office/drawing/2014/main" id="{AC58E4E8-0737-B55F-4999-33A87B00A0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6FA2A19-0F22-6441-EF46-336C016838D4}"/>
              </a:ext>
            </a:extLst>
          </p:cNvPr>
          <p:cNvSpPr>
            <a:spLocks noGrp="1"/>
          </p:cNvSpPr>
          <p:nvPr>
            <p:ph type="sldNum" sz="quarter" idx="12"/>
          </p:nvPr>
        </p:nvSpPr>
        <p:spPr/>
        <p:txBody>
          <a:bodyPr/>
          <a:lstStyle/>
          <a:p>
            <a:fld id="{EAA095C6-6E7E-4690-8336-25E83D6296C1}" type="slidenum">
              <a:rPr lang="zh-CN" altLang="en-US" smtClean="0"/>
              <a:t>‹#›</a:t>
            </a:fld>
            <a:endParaRPr lang="zh-CN" altLang="en-US"/>
          </a:p>
        </p:txBody>
      </p:sp>
    </p:spTree>
    <p:extLst>
      <p:ext uri="{BB962C8B-B14F-4D97-AF65-F5344CB8AC3E}">
        <p14:creationId xmlns:p14="http://schemas.microsoft.com/office/powerpoint/2010/main" val="124882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7AE327-5FE1-34A5-C195-9ECDA6174A6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CB16742-9C92-67BB-040E-62A78603A0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5C5D2D2-18E7-D839-563F-58AB6EB4D6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B81E3F9-B4D9-1C2B-A9C3-0DF3AA737D60}"/>
              </a:ext>
            </a:extLst>
          </p:cNvPr>
          <p:cNvSpPr>
            <a:spLocks noGrp="1"/>
          </p:cNvSpPr>
          <p:nvPr>
            <p:ph type="dt" sz="half" idx="10"/>
          </p:nvPr>
        </p:nvSpPr>
        <p:spPr/>
        <p:txBody>
          <a:bodyPr/>
          <a:lstStyle/>
          <a:p>
            <a:fld id="{F5B8910A-03A9-492F-B57B-57EDBB3A3090}" type="datetimeFigureOut">
              <a:rPr lang="zh-CN" altLang="en-US" smtClean="0"/>
              <a:t>2023/11/6</a:t>
            </a:fld>
            <a:endParaRPr lang="zh-CN" altLang="en-US"/>
          </a:p>
        </p:txBody>
      </p:sp>
      <p:sp>
        <p:nvSpPr>
          <p:cNvPr id="6" name="页脚占位符 5">
            <a:extLst>
              <a:ext uri="{FF2B5EF4-FFF2-40B4-BE49-F238E27FC236}">
                <a16:creationId xmlns:a16="http://schemas.microsoft.com/office/drawing/2014/main" id="{BEFF1B5C-2290-BE8C-F06A-E5181A34D79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96E5DAE-761A-98A8-C727-8F9168AE4935}"/>
              </a:ext>
            </a:extLst>
          </p:cNvPr>
          <p:cNvSpPr>
            <a:spLocks noGrp="1"/>
          </p:cNvSpPr>
          <p:nvPr>
            <p:ph type="sldNum" sz="quarter" idx="12"/>
          </p:nvPr>
        </p:nvSpPr>
        <p:spPr/>
        <p:txBody>
          <a:bodyPr/>
          <a:lstStyle/>
          <a:p>
            <a:fld id="{EAA095C6-6E7E-4690-8336-25E83D6296C1}" type="slidenum">
              <a:rPr lang="zh-CN" altLang="en-US" smtClean="0"/>
              <a:t>‹#›</a:t>
            </a:fld>
            <a:endParaRPr lang="zh-CN" altLang="en-US"/>
          </a:p>
        </p:txBody>
      </p:sp>
    </p:spTree>
    <p:extLst>
      <p:ext uri="{BB962C8B-B14F-4D97-AF65-F5344CB8AC3E}">
        <p14:creationId xmlns:p14="http://schemas.microsoft.com/office/powerpoint/2010/main" val="3347388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B414AD-560F-B7F0-2853-704336F0C11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DFB6444-18B0-1157-B6E0-B9B1C22671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6DB0E5A-8BD7-0B02-E44B-0A6B5F64FA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8449BD4-F227-FBE1-17E5-72722BAE6844}"/>
              </a:ext>
            </a:extLst>
          </p:cNvPr>
          <p:cNvSpPr>
            <a:spLocks noGrp="1"/>
          </p:cNvSpPr>
          <p:nvPr>
            <p:ph type="dt" sz="half" idx="10"/>
          </p:nvPr>
        </p:nvSpPr>
        <p:spPr/>
        <p:txBody>
          <a:bodyPr/>
          <a:lstStyle/>
          <a:p>
            <a:fld id="{F5B8910A-03A9-492F-B57B-57EDBB3A3090}" type="datetimeFigureOut">
              <a:rPr lang="zh-CN" altLang="en-US" smtClean="0"/>
              <a:t>2023/11/6</a:t>
            </a:fld>
            <a:endParaRPr lang="zh-CN" altLang="en-US"/>
          </a:p>
        </p:txBody>
      </p:sp>
      <p:sp>
        <p:nvSpPr>
          <p:cNvPr id="6" name="页脚占位符 5">
            <a:extLst>
              <a:ext uri="{FF2B5EF4-FFF2-40B4-BE49-F238E27FC236}">
                <a16:creationId xmlns:a16="http://schemas.microsoft.com/office/drawing/2014/main" id="{E8966EEB-207B-242A-57A2-DCA5FA1331A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A90D43A-FA33-C5AC-8927-DD76A052E859}"/>
              </a:ext>
            </a:extLst>
          </p:cNvPr>
          <p:cNvSpPr>
            <a:spLocks noGrp="1"/>
          </p:cNvSpPr>
          <p:nvPr>
            <p:ph type="sldNum" sz="quarter" idx="12"/>
          </p:nvPr>
        </p:nvSpPr>
        <p:spPr/>
        <p:txBody>
          <a:bodyPr/>
          <a:lstStyle/>
          <a:p>
            <a:fld id="{EAA095C6-6E7E-4690-8336-25E83D6296C1}" type="slidenum">
              <a:rPr lang="zh-CN" altLang="en-US" smtClean="0"/>
              <a:t>‹#›</a:t>
            </a:fld>
            <a:endParaRPr lang="zh-CN" altLang="en-US"/>
          </a:p>
        </p:txBody>
      </p:sp>
    </p:spTree>
    <p:extLst>
      <p:ext uri="{BB962C8B-B14F-4D97-AF65-F5344CB8AC3E}">
        <p14:creationId xmlns:p14="http://schemas.microsoft.com/office/powerpoint/2010/main" val="1311180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B0B3422-60D8-13D6-6A4E-08882F4330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D453CAC-1D3B-837A-58F8-5541083647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433B813-A468-FB68-D667-EE6D3D6187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8910A-03A9-492F-B57B-57EDBB3A3090}" type="datetimeFigureOut">
              <a:rPr lang="zh-CN" altLang="en-US" smtClean="0"/>
              <a:t>2023/11/6</a:t>
            </a:fld>
            <a:endParaRPr lang="zh-CN" altLang="en-US"/>
          </a:p>
        </p:txBody>
      </p:sp>
      <p:sp>
        <p:nvSpPr>
          <p:cNvPr id="5" name="页脚占位符 4">
            <a:extLst>
              <a:ext uri="{FF2B5EF4-FFF2-40B4-BE49-F238E27FC236}">
                <a16:creationId xmlns:a16="http://schemas.microsoft.com/office/drawing/2014/main" id="{1BFA0145-7F7F-334E-85A9-E2B4AA73CA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B5F706B-3751-AA37-709A-A7546A79E4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A095C6-6E7E-4690-8336-25E83D6296C1}" type="slidenum">
              <a:rPr lang="zh-CN" altLang="en-US" smtClean="0"/>
              <a:t>‹#›</a:t>
            </a:fld>
            <a:endParaRPr lang="zh-CN" altLang="en-US"/>
          </a:p>
        </p:txBody>
      </p:sp>
    </p:spTree>
    <p:extLst>
      <p:ext uri="{BB962C8B-B14F-4D97-AF65-F5344CB8AC3E}">
        <p14:creationId xmlns:p14="http://schemas.microsoft.com/office/powerpoint/2010/main" val="1586742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gif"/></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slideLayout" Target="../slideLayouts/slideLayout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image" Target="../media/image6.pn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5.jpe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4.png"/><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矩形 2"/>
          <p:cNvSpPr/>
          <p:nvPr/>
        </p:nvSpPr>
        <p:spPr>
          <a:xfrm>
            <a:off x="1526148" y="4407896"/>
            <a:ext cx="1395761" cy="527771"/>
          </a:xfrm>
          <a:prstGeom prst="rect">
            <a:avLst/>
          </a:prstGeom>
        </p:spPr>
        <p:txBody>
          <a:bodyPr wrap="none" lIns="121917" tIns="60959" rIns="121917" bIns="60959">
            <a:spAutoFit/>
          </a:bodyPr>
          <a:lstStyle/>
          <a:p>
            <a:pPr algn="ctr" defTabSz="1219140">
              <a:lnSpc>
                <a:spcPct val="150000"/>
              </a:lnSpc>
            </a:pPr>
            <a:r>
              <a:rPr lang="en-US" altLang="zh-CN" sz="2000" b="1" dirty="0">
                <a:solidFill>
                  <a:prstClr val="white"/>
                </a:solidFill>
                <a:latin typeface="Arial"/>
                <a:ea typeface="微软雅黑"/>
                <a:cs typeface="+mn-ea"/>
                <a:sym typeface="+mn-lt"/>
              </a:rPr>
              <a:t>Jie PANG</a:t>
            </a:r>
          </a:p>
        </p:txBody>
      </p:sp>
      <p:sp>
        <p:nvSpPr>
          <p:cNvPr id="6" name="矩形 5"/>
          <p:cNvSpPr/>
          <p:nvPr/>
        </p:nvSpPr>
        <p:spPr>
          <a:xfrm>
            <a:off x="2921909" y="6099205"/>
            <a:ext cx="5110239" cy="527771"/>
          </a:xfrm>
          <a:prstGeom prst="rect">
            <a:avLst/>
          </a:prstGeom>
        </p:spPr>
        <p:txBody>
          <a:bodyPr wrap="none" lIns="121917" tIns="60959" rIns="121917" bIns="60959">
            <a:spAutoFit/>
          </a:bodyPr>
          <a:lstStyle/>
          <a:p>
            <a:pPr algn="ctr" defTabSz="1219140">
              <a:lnSpc>
                <a:spcPct val="150000"/>
              </a:lnSpc>
            </a:pPr>
            <a:r>
              <a:rPr lang="en-US" altLang="zh-CN" sz="2000" dirty="0">
                <a:solidFill>
                  <a:prstClr val="white"/>
                </a:solidFill>
                <a:latin typeface="Arial"/>
                <a:ea typeface="微软雅黑"/>
                <a:cs typeface="+mn-ea"/>
                <a:sym typeface="+mn-lt"/>
              </a:rPr>
              <a:t>14</a:t>
            </a:r>
            <a:r>
              <a:rPr lang="en-US" altLang="zh-CN" sz="2000" baseline="30000" dirty="0">
                <a:solidFill>
                  <a:prstClr val="white"/>
                </a:solidFill>
                <a:latin typeface="Arial"/>
                <a:ea typeface="微软雅黑"/>
                <a:cs typeface="+mn-ea"/>
                <a:sym typeface="+mn-lt"/>
              </a:rPr>
              <a:t>th</a:t>
            </a:r>
            <a:r>
              <a:rPr lang="en-US" altLang="zh-CN" sz="2000" dirty="0">
                <a:solidFill>
                  <a:prstClr val="white"/>
                </a:solidFill>
                <a:latin typeface="Arial"/>
                <a:ea typeface="微软雅黑"/>
                <a:cs typeface="+mn-ea"/>
                <a:sym typeface="+mn-lt"/>
              </a:rPr>
              <a:t> Workshop of the FCPPL    2023.11.06 </a:t>
            </a:r>
            <a:endParaRPr lang="zh-CN" altLang="en-US" sz="2000" dirty="0">
              <a:solidFill>
                <a:prstClr val="white"/>
              </a:solidFill>
              <a:latin typeface="Arial"/>
              <a:ea typeface="微软雅黑"/>
              <a:cs typeface="+mn-ea"/>
              <a:sym typeface="+mn-lt"/>
            </a:endParaRPr>
          </a:p>
        </p:txBody>
      </p:sp>
      <p:sp>
        <p:nvSpPr>
          <p:cNvPr id="14" name="TextBox 40">
            <a:extLst>
              <a:ext uri="{FF2B5EF4-FFF2-40B4-BE49-F238E27FC236}">
                <a16:creationId xmlns:a16="http://schemas.microsoft.com/office/drawing/2014/main" id="{FA10FB13-D7EC-B4F3-3BC0-3129E13BDBBA}"/>
              </a:ext>
            </a:extLst>
          </p:cNvPr>
          <p:cNvSpPr txBox="1"/>
          <p:nvPr/>
        </p:nvSpPr>
        <p:spPr>
          <a:xfrm>
            <a:off x="-122285" y="1106261"/>
            <a:ext cx="12104055" cy="3046986"/>
          </a:xfrm>
          <a:prstGeom prst="rect">
            <a:avLst/>
          </a:prstGeom>
        </p:spPr>
        <p:txBody>
          <a:bodyPr wrap="square" lIns="91439" tIns="45719" rIns="91439" bIns="45719" anchor="ctr">
            <a:spAutoFit/>
          </a:bodyPr>
          <a:lstStyle>
            <a:defPPr>
              <a:defRPr lang="zh-CN"/>
            </a:defPPr>
            <a:lvl1pPr>
              <a:lnSpc>
                <a:spcPct val="150000"/>
              </a:lnSpc>
              <a:defRPr sz="4000" b="0">
                <a:solidFill>
                  <a:schemeClr val="bg1">
                    <a:lumMod val="50000"/>
                  </a:schemeClr>
                </a:solidFill>
                <a:latin typeface="微软雅黑" panose="020B0503020204020204" pitchFamily="34" charset="-122"/>
                <a:ea typeface="微软雅黑" panose="020B0503020204020204" pitchFamily="34" charset="-122"/>
              </a:defRPr>
            </a:lvl1pPr>
          </a:lstStyle>
          <a:p>
            <a:pPr algn="ctr" defTabSz="1219140">
              <a:lnSpc>
                <a:spcPct val="100000"/>
              </a:lnSpc>
            </a:pPr>
            <a:r>
              <a:rPr lang="en-US" altLang="zh-CN" sz="4800" b="1" dirty="0">
                <a:solidFill>
                  <a:prstClr val="white"/>
                </a:solidFill>
                <a:latin typeface="Arial"/>
                <a:ea typeface="微软雅黑"/>
                <a:cs typeface="+mn-ea"/>
                <a:sym typeface="+mn-lt"/>
              </a:rPr>
              <a:t>Accurate in-situ density measurement and anomaly detectability for rock petrophysics with cosmic-ray muon radiography</a:t>
            </a:r>
            <a:endParaRPr lang="zh-CN" altLang="en-US" sz="4800" b="1" dirty="0">
              <a:solidFill>
                <a:prstClr val="white"/>
              </a:solidFill>
              <a:latin typeface="Arial"/>
              <a:ea typeface="微软雅黑"/>
              <a:cs typeface="+mn-ea"/>
              <a:sym typeface="+mn-lt"/>
            </a:endParaRPr>
          </a:p>
        </p:txBody>
      </p:sp>
      <p:sp>
        <p:nvSpPr>
          <p:cNvPr id="4" name="灯片编号占位符 3">
            <a:extLst>
              <a:ext uri="{FF2B5EF4-FFF2-40B4-BE49-F238E27FC236}">
                <a16:creationId xmlns:a16="http://schemas.microsoft.com/office/drawing/2014/main" id="{5A4EB2EF-094E-3489-5CDA-9B02FCE1C7BB}"/>
              </a:ext>
            </a:extLst>
          </p:cNvPr>
          <p:cNvSpPr>
            <a:spLocks noGrp="1"/>
          </p:cNvSpPr>
          <p:nvPr>
            <p:ph type="sldNum" sz="quarter" idx="12"/>
          </p:nvPr>
        </p:nvSpPr>
        <p:spPr/>
        <p:txBody>
          <a:bodyPr/>
          <a:lstStyle/>
          <a:p>
            <a:fld id="{08B23378-8055-4080-92E8-0A385AC0890E}" type="slidenum">
              <a:rPr lang="zh-CN" altLang="en-US" smtClean="0"/>
              <a:t>1</a:t>
            </a:fld>
            <a:endParaRPr lang="zh-CN" altLang="en-US" dirty="0"/>
          </a:p>
        </p:txBody>
      </p:sp>
      <p:pic>
        <p:nvPicPr>
          <p:cNvPr id="5" name="图片 4">
            <a:extLst>
              <a:ext uri="{FF2B5EF4-FFF2-40B4-BE49-F238E27FC236}">
                <a16:creationId xmlns:a16="http://schemas.microsoft.com/office/drawing/2014/main" id="{12B313A8-01B7-29D0-C222-DD1A05EBC5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499" y="241168"/>
            <a:ext cx="2886534" cy="675213"/>
          </a:xfrm>
          <a:prstGeom prst="rect">
            <a:avLst/>
          </a:prstGeom>
        </p:spPr>
      </p:pic>
      <p:sp>
        <p:nvSpPr>
          <p:cNvPr id="8" name="矩形 7">
            <a:extLst>
              <a:ext uri="{FF2B5EF4-FFF2-40B4-BE49-F238E27FC236}">
                <a16:creationId xmlns:a16="http://schemas.microsoft.com/office/drawing/2014/main" id="{8C1DC595-2670-4990-1566-D137CF192CF7}"/>
              </a:ext>
            </a:extLst>
          </p:cNvPr>
          <p:cNvSpPr/>
          <p:nvPr/>
        </p:nvSpPr>
        <p:spPr>
          <a:xfrm>
            <a:off x="998143" y="4869913"/>
            <a:ext cx="2570569" cy="527771"/>
          </a:xfrm>
          <a:prstGeom prst="rect">
            <a:avLst/>
          </a:prstGeom>
        </p:spPr>
        <p:txBody>
          <a:bodyPr wrap="none" lIns="121917" tIns="60959" rIns="121917" bIns="60959">
            <a:spAutoFit/>
          </a:bodyPr>
          <a:lstStyle/>
          <a:p>
            <a:pPr algn="ctr" defTabSz="1219140">
              <a:lnSpc>
                <a:spcPct val="150000"/>
              </a:lnSpc>
            </a:pPr>
            <a:r>
              <a:rPr lang="en-US" altLang="zh-CN" sz="2000" dirty="0">
                <a:solidFill>
                  <a:prstClr val="white"/>
                </a:solidFill>
                <a:latin typeface="Arial"/>
                <a:ea typeface="微软雅黑"/>
                <a:cs typeface="+mn-ea"/>
                <a:sym typeface="+mn-lt"/>
              </a:rPr>
              <a:t>Ran HAN   </a:t>
            </a:r>
            <a:r>
              <a:rPr lang="en-US" altLang="zh-CN" sz="2000" dirty="0" err="1">
                <a:solidFill>
                  <a:prstClr val="white"/>
                </a:solidFill>
                <a:latin typeface="Arial"/>
                <a:ea typeface="微软雅黑"/>
                <a:cs typeface="+mn-ea"/>
                <a:sym typeface="+mn-lt"/>
              </a:rPr>
              <a:t>Zhiwei</a:t>
            </a:r>
            <a:r>
              <a:rPr lang="en-US" altLang="zh-CN" sz="2000" dirty="0">
                <a:solidFill>
                  <a:prstClr val="white"/>
                </a:solidFill>
                <a:latin typeface="Arial"/>
                <a:ea typeface="微软雅黑"/>
                <a:cs typeface="+mn-ea"/>
                <a:sym typeface="+mn-lt"/>
              </a:rPr>
              <a:t> LI</a:t>
            </a:r>
          </a:p>
        </p:txBody>
      </p:sp>
      <p:sp>
        <p:nvSpPr>
          <p:cNvPr id="7" name="矩形 6">
            <a:extLst>
              <a:ext uri="{FF2B5EF4-FFF2-40B4-BE49-F238E27FC236}">
                <a16:creationId xmlns:a16="http://schemas.microsoft.com/office/drawing/2014/main" id="{A55C35CF-9FC9-FD00-EA58-9B37470D6436}"/>
              </a:ext>
            </a:extLst>
          </p:cNvPr>
          <p:cNvSpPr/>
          <p:nvPr/>
        </p:nvSpPr>
        <p:spPr>
          <a:xfrm>
            <a:off x="4201847" y="4869913"/>
            <a:ext cx="7151953" cy="568167"/>
          </a:xfrm>
          <a:prstGeom prst="rect">
            <a:avLst/>
          </a:prstGeom>
        </p:spPr>
        <p:txBody>
          <a:bodyPr wrap="none" lIns="121917" tIns="60959" rIns="121917" bIns="60959">
            <a:spAutoFit/>
          </a:bodyPr>
          <a:lstStyle/>
          <a:p>
            <a:pPr algn="ctr" defTabSz="1219140">
              <a:lnSpc>
                <a:spcPct val="150000"/>
              </a:lnSpc>
            </a:pPr>
            <a:r>
              <a:rPr lang="en-US" altLang="zh-CN" sz="2200" dirty="0">
                <a:solidFill>
                  <a:prstClr val="white"/>
                </a:solidFill>
                <a:latin typeface="Arial"/>
                <a:ea typeface="微软雅黑"/>
                <a:cs typeface="+mn-ea"/>
                <a:sym typeface="+mn-lt"/>
              </a:rPr>
              <a:t>Beijing Institute of Spacecraft Environment Engineering</a:t>
            </a:r>
          </a:p>
        </p:txBody>
      </p:sp>
      <p:sp>
        <p:nvSpPr>
          <p:cNvPr id="12" name="矩形 11">
            <a:extLst>
              <a:ext uri="{FF2B5EF4-FFF2-40B4-BE49-F238E27FC236}">
                <a16:creationId xmlns:a16="http://schemas.microsoft.com/office/drawing/2014/main" id="{BF2ACCFD-EFFF-8508-9BB9-35A161EFBEB8}"/>
              </a:ext>
            </a:extLst>
          </p:cNvPr>
          <p:cNvSpPr/>
          <p:nvPr/>
        </p:nvSpPr>
        <p:spPr>
          <a:xfrm>
            <a:off x="5181442" y="4343127"/>
            <a:ext cx="4952632" cy="568167"/>
          </a:xfrm>
          <a:prstGeom prst="rect">
            <a:avLst/>
          </a:prstGeom>
        </p:spPr>
        <p:txBody>
          <a:bodyPr wrap="none" lIns="121917" tIns="60959" rIns="121917" bIns="60959">
            <a:spAutoFit/>
          </a:bodyPr>
          <a:lstStyle/>
          <a:p>
            <a:pPr algn="ctr" defTabSz="1219140">
              <a:lnSpc>
                <a:spcPct val="150000"/>
              </a:lnSpc>
            </a:pPr>
            <a:r>
              <a:rPr lang="en-US" altLang="zh-CN" sz="2200" dirty="0">
                <a:solidFill>
                  <a:prstClr val="white"/>
                </a:solidFill>
                <a:latin typeface="Arial"/>
                <a:ea typeface="微软雅黑"/>
                <a:cs typeface="+mn-ea"/>
                <a:sym typeface="+mn-lt"/>
              </a:rPr>
              <a:t>North China Electric Power University</a:t>
            </a:r>
          </a:p>
        </p:txBody>
      </p:sp>
      <p:sp>
        <p:nvSpPr>
          <p:cNvPr id="2" name="矩形 1">
            <a:extLst>
              <a:ext uri="{FF2B5EF4-FFF2-40B4-BE49-F238E27FC236}">
                <a16:creationId xmlns:a16="http://schemas.microsoft.com/office/drawing/2014/main" id="{BEEE0CF6-D619-9862-8DD5-A8023D602295}"/>
              </a:ext>
            </a:extLst>
          </p:cNvPr>
          <p:cNvSpPr/>
          <p:nvPr/>
        </p:nvSpPr>
        <p:spPr>
          <a:xfrm>
            <a:off x="1753886" y="5500548"/>
            <a:ext cx="8111573" cy="487311"/>
          </a:xfrm>
          <a:prstGeom prst="rect">
            <a:avLst/>
          </a:prstGeom>
        </p:spPr>
        <p:txBody>
          <a:bodyPr wrap="none" lIns="121917" tIns="60959" rIns="121917" bIns="60959">
            <a:spAutoFit/>
          </a:bodyPr>
          <a:lstStyle/>
          <a:p>
            <a:pPr algn="ctr" defTabSz="1219140">
              <a:lnSpc>
                <a:spcPct val="150000"/>
              </a:lnSpc>
            </a:pPr>
            <a:r>
              <a:rPr lang="en-US" altLang="zh-CN" dirty="0">
                <a:solidFill>
                  <a:prstClr val="white"/>
                </a:solidFill>
                <a:latin typeface="Arial"/>
                <a:ea typeface="微软雅黑"/>
                <a:cs typeface="+mn-ea"/>
                <a:sym typeface="+mn-lt"/>
              </a:rPr>
              <a:t>In collaboration with Imad </a:t>
            </a:r>
            <a:r>
              <a:rPr lang="en-US" altLang="zh-CN" dirty="0" err="1">
                <a:solidFill>
                  <a:prstClr val="white"/>
                </a:solidFill>
                <a:latin typeface="Arial"/>
                <a:ea typeface="微软雅黑"/>
                <a:cs typeface="+mn-ea"/>
                <a:sym typeface="+mn-lt"/>
              </a:rPr>
              <a:t>Laktineh</a:t>
            </a:r>
            <a:r>
              <a:rPr lang="en-US" altLang="zh-CN" dirty="0">
                <a:solidFill>
                  <a:prstClr val="white"/>
                </a:solidFill>
                <a:latin typeface="Arial"/>
                <a:ea typeface="微软雅黑"/>
                <a:cs typeface="+mn-ea"/>
                <a:sym typeface="+mn-lt"/>
              </a:rPr>
              <a:t>: </a:t>
            </a:r>
            <a:r>
              <a:rPr lang="en-US" altLang="zh-CN" dirty="0" err="1">
                <a:solidFill>
                  <a:prstClr val="white"/>
                </a:solidFill>
                <a:latin typeface="Arial"/>
                <a:ea typeface="微软雅黑"/>
                <a:cs typeface="+mn-ea"/>
                <a:sym typeface="+mn-lt"/>
              </a:rPr>
              <a:t>Institut</a:t>
            </a:r>
            <a:r>
              <a:rPr lang="en-US" altLang="zh-CN" dirty="0">
                <a:solidFill>
                  <a:prstClr val="white"/>
                </a:solidFill>
                <a:latin typeface="Arial"/>
                <a:ea typeface="微软雅黑"/>
                <a:cs typeface="+mn-ea"/>
                <a:sym typeface="+mn-lt"/>
              </a:rPr>
              <a:t> de Physique des 2 </a:t>
            </a:r>
            <a:r>
              <a:rPr lang="en-US" altLang="zh-CN" dirty="0" err="1">
                <a:solidFill>
                  <a:prstClr val="white"/>
                </a:solidFill>
                <a:latin typeface="Arial"/>
                <a:ea typeface="微软雅黑"/>
                <a:cs typeface="+mn-ea"/>
                <a:sym typeface="+mn-lt"/>
              </a:rPr>
              <a:t>Infinis</a:t>
            </a:r>
            <a:r>
              <a:rPr lang="en-US" altLang="zh-CN" dirty="0">
                <a:solidFill>
                  <a:prstClr val="white"/>
                </a:solidFill>
                <a:latin typeface="Arial"/>
                <a:ea typeface="微软雅黑"/>
                <a:cs typeface="+mn-ea"/>
                <a:sym typeface="+mn-lt"/>
              </a:rPr>
              <a:t> de Lyon</a:t>
            </a:r>
          </a:p>
        </p:txBody>
      </p:sp>
    </p:spTree>
    <p:extLst>
      <p:ext uri="{BB962C8B-B14F-4D97-AF65-F5344CB8AC3E}">
        <p14:creationId xmlns:p14="http://schemas.microsoft.com/office/powerpoint/2010/main" val="2325967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D8B3F80-9989-9B25-908A-7E86E82FAF3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6473" y="1905401"/>
            <a:ext cx="3563890" cy="2837530"/>
          </a:xfrm>
          <a:prstGeom prst="rect">
            <a:avLst/>
          </a:prstGeom>
        </p:spPr>
      </p:pic>
      <p:grpSp>
        <p:nvGrpSpPr>
          <p:cNvPr id="4" name="组合 3">
            <a:extLst>
              <a:ext uri="{FF2B5EF4-FFF2-40B4-BE49-F238E27FC236}">
                <a16:creationId xmlns:a16="http://schemas.microsoft.com/office/drawing/2014/main" id="{8505ADF6-8E06-C03F-7BD5-9B09C2FA1C64}"/>
              </a:ext>
            </a:extLst>
          </p:cNvPr>
          <p:cNvGrpSpPr/>
          <p:nvPr/>
        </p:nvGrpSpPr>
        <p:grpSpPr>
          <a:xfrm>
            <a:off x="0" y="-4992"/>
            <a:ext cx="12192000" cy="621181"/>
            <a:chOff x="0" y="-3746"/>
            <a:chExt cx="9144000" cy="465886"/>
          </a:xfrm>
        </p:grpSpPr>
        <p:cxnSp>
          <p:nvCxnSpPr>
            <p:cNvPr id="5" name="直接连接符 4">
              <a:extLst>
                <a:ext uri="{FF2B5EF4-FFF2-40B4-BE49-F238E27FC236}">
                  <a16:creationId xmlns:a16="http://schemas.microsoft.com/office/drawing/2014/main" id="{5F1B4492-4B98-09C1-BDF5-E89E08C50C4E}"/>
                </a:ext>
              </a:extLst>
            </p:cNvPr>
            <p:cNvCxnSpPr/>
            <p:nvPr/>
          </p:nvCxnSpPr>
          <p:spPr>
            <a:xfrm>
              <a:off x="0" y="462140"/>
              <a:ext cx="9144000" cy="0"/>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TextBox 14">
              <a:extLst>
                <a:ext uri="{FF2B5EF4-FFF2-40B4-BE49-F238E27FC236}">
                  <a16:creationId xmlns:a16="http://schemas.microsoft.com/office/drawing/2014/main" id="{FFEA43BB-A2DB-CE3B-0368-F089A649CC2B}"/>
                </a:ext>
              </a:extLst>
            </p:cNvPr>
            <p:cNvSpPr txBox="1"/>
            <p:nvPr/>
          </p:nvSpPr>
          <p:spPr>
            <a:xfrm>
              <a:off x="2589053" y="-3746"/>
              <a:ext cx="3965894" cy="438582"/>
            </a:xfrm>
            <a:prstGeom prst="rect">
              <a:avLst/>
            </a:prstGeom>
            <a:noFill/>
          </p:spPr>
          <p:txBody>
            <a:bodyPr wrap="none" rtlCol="0">
              <a:spAutoFit/>
            </a:bodyPr>
            <a:lstStyle/>
            <a:p>
              <a:r>
                <a:rPr lang="en-US" altLang="zh-CN" sz="3200" b="1" dirty="0">
                  <a:solidFill>
                    <a:srgbClr val="0070C0"/>
                  </a:solidFill>
                  <a:latin typeface="微软雅黑" panose="020B0503020204020204" pitchFamily="34" charset="-122"/>
                  <a:ea typeface="微软雅黑" panose="020B0503020204020204" pitchFamily="34" charset="-122"/>
                </a:rPr>
                <a:t>Effect of Recording Time</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pSp>
      <p:sp>
        <p:nvSpPr>
          <p:cNvPr id="15" name="灯片编号占位符 14">
            <a:extLst>
              <a:ext uri="{FF2B5EF4-FFF2-40B4-BE49-F238E27FC236}">
                <a16:creationId xmlns:a16="http://schemas.microsoft.com/office/drawing/2014/main" id="{D11954FB-0B0F-8F56-5AC0-9FA21CA83398}"/>
              </a:ext>
            </a:extLst>
          </p:cNvPr>
          <p:cNvSpPr>
            <a:spLocks noGrp="1"/>
          </p:cNvSpPr>
          <p:nvPr>
            <p:ph type="sldNum" sz="quarter" idx="12"/>
          </p:nvPr>
        </p:nvSpPr>
        <p:spPr/>
        <p:txBody>
          <a:bodyPr/>
          <a:lstStyle/>
          <a:p>
            <a:fld id="{08B23378-8055-4080-92E8-0A385AC0890E}" type="slidenum">
              <a:rPr lang="zh-CN" altLang="en-US" smtClean="0"/>
              <a:t>10</a:t>
            </a:fld>
            <a:endParaRPr lang="zh-CN" altLang="en-US"/>
          </a:p>
        </p:txBody>
      </p:sp>
      <p:pic>
        <p:nvPicPr>
          <p:cNvPr id="13" name="图片 12">
            <a:extLst>
              <a:ext uri="{FF2B5EF4-FFF2-40B4-BE49-F238E27FC236}">
                <a16:creationId xmlns:a16="http://schemas.microsoft.com/office/drawing/2014/main" id="{D0687D89-6596-A574-0263-209855EFDEC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429349" y="1379581"/>
            <a:ext cx="3111355" cy="3783372"/>
          </a:xfrm>
          <a:prstGeom prst="rect">
            <a:avLst/>
          </a:prstGeom>
        </p:spPr>
      </p:pic>
      <p:sp>
        <p:nvSpPr>
          <p:cNvPr id="2" name="文本框 1">
            <a:extLst>
              <a:ext uri="{FF2B5EF4-FFF2-40B4-BE49-F238E27FC236}">
                <a16:creationId xmlns:a16="http://schemas.microsoft.com/office/drawing/2014/main" id="{32BE31EA-635F-F32A-B561-2B7B59CE5FBF}"/>
              </a:ext>
            </a:extLst>
          </p:cNvPr>
          <p:cNvSpPr txBox="1"/>
          <p:nvPr/>
        </p:nvSpPr>
        <p:spPr>
          <a:xfrm>
            <a:off x="0" y="1587175"/>
            <a:ext cx="5435619" cy="400110"/>
          </a:xfrm>
          <a:prstGeom prst="rect">
            <a:avLst/>
          </a:prstGeom>
          <a:noFill/>
        </p:spPr>
        <p:txBody>
          <a:bodyPr wrap="square" rtlCol="0">
            <a:spAutoFit/>
          </a:bodyPr>
          <a:lstStyle/>
          <a:p>
            <a:pPr algn="ctr"/>
            <a:r>
              <a:rPr lang="en-US" altLang="zh-CN" sz="2000" dirty="0">
                <a:latin typeface="华光粗黑_CNKI" panose="02000500000000000000" pitchFamily="2" charset="-122"/>
                <a:ea typeface="华光粗黑_CNKI" panose="02000500000000000000" pitchFamily="2" charset="-122"/>
              </a:rPr>
              <a:t>Ratio variation over time </a:t>
            </a:r>
          </a:p>
        </p:txBody>
      </p:sp>
      <p:sp>
        <p:nvSpPr>
          <p:cNvPr id="7" name="文本框 6">
            <a:extLst>
              <a:ext uri="{FF2B5EF4-FFF2-40B4-BE49-F238E27FC236}">
                <a16:creationId xmlns:a16="http://schemas.microsoft.com/office/drawing/2014/main" id="{C2A7FD8F-C2F8-8716-BB53-145012EC08FF}"/>
              </a:ext>
            </a:extLst>
          </p:cNvPr>
          <p:cNvSpPr txBox="1"/>
          <p:nvPr/>
        </p:nvSpPr>
        <p:spPr>
          <a:xfrm>
            <a:off x="6541323" y="837799"/>
            <a:ext cx="4887405" cy="400110"/>
          </a:xfrm>
          <a:prstGeom prst="rect">
            <a:avLst/>
          </a:prstGeom>
          <a:noFill/>
        </p:spPr>
        <p:txBody>
          <a:bodyPr wrap="square" rtlCol="0">
            <a:spAutoFit/>
          </a:bodyPr>
          <a:lstStyle/>
          <a:p>
            <a:pPr algn="ctr"/>
            <a:r>
              <a:rPr lang="en-US" altLang="zh-CN" sz="2000" dirty="0">
                <a:latin typeface="华光粗黑_CNKI" panose="02000500000000000000" pitchFamily="2" charset="-122"/>
                <a:ea typeface="华光粗黑_CNKI" panose="02000500000000000000" pitchFamily="2" charset="-122"/>
              </a:rPr>
              <a:t>Ratio distribution over time</a:t>
            </a:r>
          </a:p>
        </p:txBody>
      </p:sp>
      <p:sp>
        <p:nvSpPr>
          <p:cNvPr id="8" name="文本框 7">
            <a:extLst>
              <a:ext uri="{FF2B5EF4-FFF2-40B4-BE49-F238E27FC236}">
                <a16:creationId xmlns:a16="http://schemas.microsoft.com/office/drawing/2014/main" id="{15B51503-86D2-83EA-6B0E-7427EBEBE89A}"/>
              </a:ext>
            </a:extLst>
          </p:cNvPr>
          <p:cNvSpPr txBox="1"/>
          <p:nvPr/>
        </p:nvSpPr>
        <p:spPr>
          <a:xfrm>
            <a:off x="0" y="4565608"/>
            <a:ext cx="5933758" cy="2308324"/>
          </a:xfrm>
          <a:prstGeom prst="rect">
            <a:avLst/>
          </a:prstGeom>
          <a:noFill/>
        </p:spPr>
        <p:txBody>
          <a:bodyPr wrap="square" rtlCol="0">
            <a:spAutoFit/>
          </a:bodyPr>
          <a:lstStyle/>
          <a:p>
            <a:pPr marL="342900" indent="-342900" algn="just">
              <a:buFont typeface="Wingdings" panose="05000000000000000000" pitchFamily="2" charset="2"/>
              <a:buChar char="l"/>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Divide the events of </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opensky</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by the events of models placement can obtain the ratio.</a:t>
            </a:r>
          </a:p>
          <a:p>
            <a:pPr marL="342900" indent="-342900" algn="just">
              <a:buFont typeface="Wingdings" panose="05000000000000000000" pitchFamily="2" charset="2"/>
              <a:buChar char="l"/>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With the recording time increases, the error decreases.</a:t>
            </a:r>
          </a:p>
          <a:p>
            <a:pPr marL="342900" indent="-342900" algn="just">
              <a:buFont typeface="Wingdings" panose="05000000000000000000" pitchFamily="2" charset="2"/>
              <a:buChar char="l"/>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Simulation shows more recording time will have a better result.</a:t>
            </a:r>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655BB990-F80B-6218-408B-9659A5E4A80B}"/>
                  </a:ext>
                </a:extLst>
              </p:cNvPr>
              <p:cNvSpPr txBox="1"/>
              <p:nvPr/>
            </p:nvSpPr>
            <p:spPr>
              <a:xfrm>
                <a:off x="-537359" y="710901"/>
                <a:ext cx="6111554" cy="886781"/>
              </a:xfrm>
              <a:prstGeom prst="rect">
                <a:avLst/>
              </a:prstGeom>
              <a:noFill/>
            </p:spPr>
            <p:txBody>
              <a:bodyPr wrap="square">
                <a:spAutoFit/>
              </a:bodyPr>
              <a:lstStyle/>
              <a:p>
                <a:pPr algn="just"/>
                <a14:m>
                  <m:oMathPara xmlns:m="http://schemas.openxmlformats.org/officeDocument/2006/math">
                    <m:oMathParaPr>
                      <m:jc m:val="centerGroup"/>
                    </m:oMathParaPr>
                    <m:oMath xmlns:m="http://schemas.openxmlformats.org/officeDocument/2006/math">
                      <m:r>
                        <a:rPr lang="en-US" altLang="zh-CN" sz="2400" b="0" i="1" smtClean="0">
                          <a:solidFill>
                            <a:srgbClr val="C00000"/>
                          </a:solidFill>
                          <a:latin typeface="Cambria Math" panose="02040503050406030204" pitchFamily="18" charset="0"/>
                        </a:rPr>
                        <m:t>𝑟𝑎𝑡𝑖𝑜</m:t>
                      </m:r>
                      <m:r>
                        <a:rPr lang="en-US" altLang="zh-CN" sz="2400" b="0" i="1" smtClean="0">
                          <a:solidFill>
                            <a:srgbClr val="C00000"/>
                          </a:solidFill>
                          <a:latin typeface="Cambria Math" panose="02040503050406030204" pitchFamily="18" charset="0"/>
                        </a:rPr>
                        <m:t>=</m:t>
                      </m:r>
                      <m:f>
                        <m:fPr>
                          <m:ctrlPr>
                            <a:rPr lang="en-US" altLang="zh-CN" sz="2400" b="0" i="1" smtClean="0">
                              <a:solidFill>
                                <a:srgbClr val="C00000"/>
                              </a:solidFill>
                              <a:latin typeface="Cambria Math" panose="02040503050406030204" pitchFamily="18" charset="0"/>
                            </a:rPr>
                          </m:ctrlPr>
                        </m:fPr>
                        <m:num>
                          <m:sSub>
                            <m:sSubPr>
                              <m:ctrlPr>
                                <a:rPr lang="en-US" altLang="zh-CN" sz="2400" b="0" i="1" smtClean="0">
                                  <a:solidFill>
                                    <a:srgbClr val="C00000"/>
                                  </a:solidFill>
                                  <a:latin typeface="Cambria Math" panose="02040503050406030204" pitchFamily="18" charset="0"/>
                                </a:rPr>
                              </m:ctrlPr>
                            </m:sSubPr>
                            <m:e>
                              <m:r>
                                <a:rPr lang="en-US" altLang="zh-CN" sz="2400" b="0" i="1" smtClean="0">
                                  <a:solidFill>
                                    <a:srgbClr val="C00000"/>
                                  </a:solidFill>
                                  <a:latin typeface="Cambria Math" panose="02040503050406030204" pitchFamily="18" charset="0"/>
                                </a:rPr>
                                <m:t>𝑁</m:t>
                              </m:r>
                            </m:e>
                            <m:sub>
                              <m:r>
                                <a:rPr lang="en-US" altLang="zh-CN" sz="2400" b="0" i="1" smtClean="0">
                                  <a:solidFill>
                                    <a:srgbClr val="C00000"/>
                                  </a:solidFill>
                                  <a:latin typeface="Cambria Math" panose="02040503050406030204" pitchFamily="18" charset="0"/>
                                </a:rPr>
                                <m:t>𝑤𝑖𝑡h</m:t>
                              </m:r>
                              <m:r>
                                <a:rPr lang="en-US" altLang="zh-CN" sz="2400" b="0" i="1" smtClean="0">
                                  <a:solidFill>
                                    <a:srgbClr val="C00000"/>
                                  </a:solidFill>
                                  <a:latin typeface="Cambria Math" panose="02040503050406030204" pitchFamily="18" charset="0"/>
                                </a:rPr>
                                <m:t> </m:t>
                              </m:r>
                              <m:r>
                                <a:rPr lang="en-US" altLang="zh-CN" sz="2400" b="0" i="1" smtClean="0">
                                  <a:solidFill>
                                    <a:srgbClr val="C00000"/>
                                  </a:solidFill>
                                  <a:latin typeface="Cambria Math" panose="02040503050406030204" pitchFamily="18" charset="0"/>
                                </a:rPr>
                                <m:t>𝑚𝑜𝑑𝑒𝑙</m:t>
                              </m:r>
                            </m:sub>
                          </m:sSub>
                        </m:num>
                        <m:den>
                          <m:sSub>
                            <m:sSubPr>
                              <m:ctrlPr>
                                <a:rPr lang="en-US" altLang="zh-CN" sz="2400" b="0" i="1" smtClean="0">
                                  <a:solidFill>
                                    <a:srgbClr val="C00000"/>
                                  </a:solidFill>
                                  <a:latin typeface="Cambria Math" panose="02040503050406030204" pitchFamily="18" charset="0"/>
                                </a:rPr>
                              </m:ctrlPr>
                            </m:sSubPr>
                            <m:e>
                              <m:r>
                                <a:rPr lang="en-US" altLang="zh-CN" sz="2400" b="0" i="1" smtClean="0">
                                  <a:solidFill>
                                    <a:srgbClr val="C00000"/>
                                  </a:solidFill>
                                  <a:latin typeface="Cambria Math" panose="02040503050406030204" pitchFamily="18" charset="0"/>
                                </a:rPr>
                                <m:t>𝑁</m:t>
                              </m:r>
                            </m:e>
                            <m:sub>
                              <m:r>
                                <a:rPr lang="en-US" altLang="zh-CN" sz="2400" b="0" i="1" smtClean="0">
                                  <a:solidFill>
                                    <a:srgbClr val="C00000"/>
                                  </a:solidFill>
                                  <a:latin typeface="Cambria Math" panose="02040503050406030204" pitchFamily="18" charset="0"/>
                                </a:rPr>
                                <m:t>𝑂𝑝𝑒𝑛𝑠𝑘𝑦</m:t>
                              </m:r>
                            </m:sub>
                          </m:sSub>
                        </m:den>
                      </m:f>
                    </m:oMath>
                  </m:oMathPara>
                </a14:m>
                <a:endParaRPr lang="en-US" altLang="zh-CN" sz="2400" dirty="0"/>
              </a:p>
            </p:txBody>
          </p:sp>
        </mc:Choice>
        <mc:Fallback xmlns="">
          <p:sp>
            <p:nvSpPr>
              <p:cNvPr id="10" name="文本框 9">
                <a:extLst>
                  <a:ext uri="{FF2B5EF4-FFF2-40B4-BE49-F238E27FC236}">
                    <a16:creationId xmlns:a16="http://schemas.microsoft.com/office/drawing/2014/main" id="{655BB990-F80B-6218-408B-9659A5E4A80B}"/>
                  </a:ext>
                </a:extLst>
              </p:cNvPr>
              <p:cNvSpPr txBox="1">
                <a:spLocks noRot="1" noChangeAspect="1" noMove="1" noResize="1" noEditPoints="1" noAdjustHandles="1" noChangeArrowheads="1" noChangeShapeType="1" noTextEdit="1"/>
              </p:cNvSpPr>
              <p:nvPr/>
            </p:nvSpPr>
            <p:spPr>
              <a:xfrm>
                <a:off x="-537359" y="710901"/>
                <a:ext cx="6111554" cy="886781"/>
              </a:xfrm>
              <a:prstGeom prst="rect">
                <a:avLst/>
              </a:prstGeom>
              <a:blipFill>
                <a:blip r:embed="rId5"/>
                <a:stretch>
                  <a:fillRect/>
                </a:stretch>
              </a:blipFill>
            </p:spPr>
            <p:txBody>
              <a:bodyPr/>
              <a:lstStyle/>
              <a:p>
                <a:r>
                  <a:rPr lang="zh-CN" altLang="en-US">
                    <a:noFill/>
                  </a:rPr>
                  <a:t> </a:t>
                </a:r>
              </a:p>
            </p:txBody>
          </p:sp>
        </mc:Fallback>
      </mc:AlternateContent>
      <p:sp>
        <p:nvSpPr>
          <p:cNvPr id="17" name="文本框 16">
            <a:extLst>
              <a:ext uri="{FF2B5EF4-FFF2-40B4-BE49-F238E27FC236}">
                <a16:creationId xmlns:a16="http://schemas.microsoft.com/office/drawing/2014/main" id="{567771EE-7FC2-8EA4-75BB-7B276FF96C83}"/>
              </a:ext>
            </a:extLst>
          </p:cNvPr>
          <p:cNvSpPr txBox="1"/>
          <p:nvPr/>
        </p:nvSpPr>
        <p:spPr>
          <a:xfrm>
            <a:off x="6691877" y="5242716"/>
            <a:ext cx="5213283" cy="954107"/>
          </a:xfrm>
          <a:prstGeom prst="rect">
            <a:avLst/>
          </a:prstGeom>
          <a:noFill/>
        </p:spPr>
        <p:txBody>
          <a:bodyPr wrap="square">
            <a:spAutoFit/>
          </a:bodyPr>
          <a:lstStyle/>
          <a:p>
            <a:pPr algn="just"/>
            <a:r>
              <a:rPr lang="en-US" altLang="zh-CN" sz="2800" dirty="0">
                <a:solidFill>
                  <a:srgbClr val="FF0000"/>
                </a:solidFill>
                <a:latin typeface="Calibri" panose="020F0502020204030204" pitchFamily="34" charset="0"/>
                <a:ea typeface="宋体" panose="02010600030101010101" pitchFamily="2" charset="-122"/>
                <a:cs typeface="Calibri" panose="020F0502020204030204" pitchFamily="34" charset="0"/>
              </a:rPr>
              <a:t>With the ratio distribution, we can calculate the inversion density.</a:t>
            </a:r>
            <a:endParaRPr lang="zh-CN" altLang="en-US" sz="2800" dirty="0">
              <a:solidFill>
                <a:srgbClr val="FF0000"/>
              </a:solidFill>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59055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8505ADF6-8E06-C03F-7BD5-9B09C2FA1C64}"/>
              </a:ext>
            </a:extLst>
          </p:cNvPr>
          <p:cNvGrpSpPr/>
          <p:nvPr/>
        </p:nvGrpSpPr>
        <p:grpSpPr>
          <a:xfrm>
            <a:off x="0" y="-67783"/>
            <a:ext cx="12192000" cy="593970"/>
            <a:chOff x="0" y="39787"/>
            <a:chExt cx="9144000" cy="445478"/>
          </a:xfrm>
        </p:grpSpPr>
        <p:cxnSp>
          <p:nvCxnSpPr>
            <p:cNvPr id="5" name="直接连接符 4">
              <a:extLst>
                <a:ext uri="{FF2B5EF4-FFF2-40B4-BE49-F238E27FC236}">
                  <a16:creationId xmlns:a16="http://schemas.microsoft.com/office/drawing/2014/main" id="{5F1B4492-4B98-09C1-BDF5-E89E08C50C4E}"/>
                </a:ext>
              </a:extLst>
            </p:cNvPr>
            <p:cNvCxnSpPr/>
            <p:nvPr/>
          </p:nvCxnSpPr>
          <p:spPr>
            <a:xfrm>
              <a:off x="0" y="485265"/>
              <a:ext cx="9144000" cy="0"/>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TextBox 14">
              <a:extLst>
                <a:ext uri="{FF2B5EF4-FFF2-40B4-BE49-F238E27FC236}">
                  <a16:creationId xmlns:a16="http://schemas.microsoft.com/office/drawing/2014/main" id="{FFEA43BB-A2DB-CE3B-0368-F089A649CC2B}"/>
                </a:ext>
              </a:extLst>
            </p:cNvPr>
            <p:cNvSpPr txBox="1"/>
            <p:nvPr/>
          </p:nvSpPr>
          <p:spPr>
            <a:xfrm>
              <a:off x="3116186" y="39787"/>
              <a:ext cx="2833661" cy="438582"/>
            </a:xfrm>
            <a:prstGeom prst="rect">
              <a:avLst/>
            </a:prstGeom>
            <a:noFill/>
          </p:spPr>
          <p:txBody>
            <a:bodyPr wrap="none" rtlCol="0">
              <a:spAutoFit/>
            </a:bodyPr>
            <a:lstStyle/>
            <a:p>
              <a:r>
                <a:rPr lang="en-US" altLang="zh-CN" sz="3200" b="1" dirty="0">
                  <a:solidFill>
                    <a:srgbClr val="0070C0"/>
                  </a:solidFill>
                  <a:latin typeface="微软雅黑" panose="020B0503020204020204" pitchFamily="34" charset="-122"/>
                  <a:ea typeface="微软雅黑" panose="020B0503020204020204" pitchFamily="34" charset="-122"/>
                </a:rPr>
                <a:t>Density Inversion</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pSp>
      <p:sp>
        <p:nvSpPr>
          <p:cNvPr id="15" name="灯片编号占位符 14">
            <a:extLst>
              <a:ext uri="{FF2B5EF4-FFF2-40B4-BE49-F238E27FC236}">
                <a16:creationId xmlns:a16="http://schemas.microsoft.com/office/drawing/2014/main" id="{D11954FB-0B0F-8F56-5AC0-9FA21CA83398}"/>
              </a:ext>
            </a:extLst>
          </p:cNvPr>
          <p:cNvSpPr>
            <a:spLocks noGrp="1"/>
          </p:cNvSpPr>
          <p:nvPr>
            <p:ph type="sldNum" sz="quarter" idx="12"/>
          </p:nvPr>
        </p:nvSpPr>
        <p:spPr/>
        <p:txBody>
          <a:bodyPr/>
          <a:lstStyle/>
          <a:p>
            <a:fld id="{08B23378-8055-4080-92E8-0A385AC0890E}" type="slidenum">
              <a:rPr lang="zh-CN" altLang="en-US" smtClean="0"/>
              <a:t>11</a:t>
            </a:fld>
            <a:endParaRPr lang="zh-CN" altLang="en-US"/>
          </a:p>
        </p:txBody>
      </p:sp>
      <p:pic>
        <p:nvPicPr>
          <p:cNvPr id="7" name="图片 6">
            <a:extLst>
              <a:ext uri="{FF2B5EF4-FFF2-40B4-BE49-F238E27FC236}">
                <a16:creationId xmlns:a16="http://schemas.microsoft.com/office/drawing/2014/main" id="{F75A9AAC-7407-7383-92C5-4FD1F3E4C2D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8698" y="4009925"/>
            <a:ext cx="4057628" cy="2880000"/>
          </a:xfrm>
          <a:prstGeom prst="rect">
            <a:avLst/>
          </a:prstGeom>
        </p:spPr>
      </p:pic>
      <p:pic>
        <p:nvPicPr>
          <p:cNvPr id="8" name="图片 7">
            <a:extLst>
              <a:ext uri="{FF2B5EF4-FFF2-40B4-BE49-F238E27FC236}">
                <a16:creationId xmlns:a16="http://schemas.microsoft.com/office/drawing/2014/main" id="{7D0852B4-F93E-4DF4-1CA1-909DECC0D12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99827" y="886005"/>
            <a:ext cx="2368442" cy="2880000"/>
          </a:xfrm>
          <a:prstGeom prst="rect">
            <a:avLst/>
          </a:prstGeom>
        </p:spPr>
      </p:pic>
      <p:pic>
        <p:nvPicPr>
          <p:cNvPr id="28" name="图片 27">
            <a:extLst>
              <a:ext uri="{FF2B5EF4-FFF2-40B4-BE49-F238E27FC236}">
                <a16:creationId xmlns:a16="http://schemas.microsoft.com/office/drawing/2014/main" id="{C28747E2-A1B8-8F69-F3D9-E8A4DBEC4C1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337184" y="956350"/>
            <a:ext cx="2080681" cy="2520000"/>
          </a:xfrm>
          <a:prstGeom prst="rect">
            <a:avLst/>
          </a:prstGeom>
        </p:spPr>
      </p:pic>
      <p:pic>
        <p:nvPicPr>
          <p:cNvPr id="11" name="图片 10">
            <a:extLst>
              <a:ext uri="{FF2B5EF4-FFF2-40B4-BE49-F238E27FC236}">
                <a16:creationId xmlns:a16="http://schemas.microsoft.com/office/drawing/2014/main" id="{2A03DAA6-22AE-502D-38AF-B1BF0CEE21F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382535" y="4225530"/>
            <a:ext cx="2054880" cy="2520000"/>
          </a:xfrm>
          <a:prstGeom prst="rect">
            <a:avLst/>
          </a:prstGeom>
        </p:spPr>
      </p:pic>
      <p:sp>
        <p:nvSpPr>
          <p:cNvPr id="36" name="文本框 35">
            <a:extLst>
              <a:ext uri="{FF2B5EF4-FFF2-40B4-BE49-F238E27FC236}">
                <a16:creationId xmlns:a16="http://schemas.microsoft.com/office/drawing/2014/main" id="{BE41399B-0206-66A4-3AF2-C47829FBB303}"/>
              </a:ext>
            </a:extLst>
          </p:cNvPr>
          <p:cNvSpPr txBox="1"/>
          <p:nvPr/>
        </p:nvSpPr>
        <p:spPr>
          <a:xfrm>
            <a:off x="590134" y="526187"/>
            <a:ext cx="3187827" cy="400518"/>
          </a:xfrm>
          <a:prstGeom prst="rect">
            <a:avLst/>
          </a:prstGeom>
          <a:noFill/>
        </p:spPr>
        <p:txBody>
          <a:bodyPr wrap="square" rtlCol="0">
            <a:spAutoFit/>
          </a:bodyPr>
          <a:lstStyle/>
          <a:p>
            <a:pPr algn="ctr"/>
            <a:r>
              <a:rPr lang="en-US" altLang="zh-CN" sz="2000" dirty="0">
                <a:latin typeface="华光粗黑_CNKI" panose="02000500000000000000" pitchFamily="2" charset="-122"/>
                <a:ea typeface="华光粗黑_CNKI" panose="02000500000000000000" pitchFamily="2" charset="-122"/>
              </a:rPr>
              <a:t>2-D ratio distribution</a:t>
            </a:r>
          </a:p>
        </p:txBody>
      </p:sp>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FC1B73B1-6E77-6B95-A54E-235E01D85E1E}"/>
                  </a:ext>
                </a:extLst>
              </p:cNvPr>
              <p:cNvSpPr txBox="1"/>
              <p:nvPr/>
            </p:nvSpPr>
            <p:spPr>
              <a:xfrm>
                <a:off x="-190123" y="3708260"/>
                <a:ext cx="4919284" cy="400110"/>
              </a:xfrm>
              <a:prstGeom prst="rect">
                <a:avLst/>
              </a:prstGeom>
              <a:noFill/>
            </p:spPr>
            <p:txBody>
              <a:bodyPr wrap="square" rtlCol="0">
                <a:spAutoFit/>
              </a:bodyPr>
              <a:lstStyle/>
              <a:p>
                <a:pPr algn="ctr"/>
                <a:r>
                  <a:rPr lang="en-US" altLang="zh-CN" sz="2000" dirty="0">
                    <a:latin typeface="华光粗黑_CNKI" panose="02000500000000000000" pitchFamily="2" charset="-122"/>
                    <a:ea typeface="华光粗黑_CNKI" panose="02000500000000000000" pitchFamily="2" charset="-122"/>
                  </a:rPr>
                  <a:t>Correlation between ratio and </a:t>
                </a:r>
                <a14:m>
                  <m:oMath xmlns:m="http://schemas.openxmlformats.org/officeDocument/2006/math">
                    <m:r>
                      <a:rPr lang="en-US" altLang="zh-CN" sz="2000" b="1" i="1" smtClean="0">
                        <a:latin typeface="Cambria Math" panose="02040503050406030204" pitchFamily="18" charset="0"/>
                        <a:ea typeface="华光粗黑_CNKI" panose="02000500000000000000" pitchFamily="2" charset="-122"/>
                      </a:rPr>
                      <m:t>𝝆</m:t>
                    </m:r>
                    <m:r>
                      <a:rPr lang="en-US" altLang="zh-CN" sz="2000" b="1" i="1" smtClean="0">
                        <a:latin typeface="Cambria Math" panose="02040503050406030204" pitchFamily="18" charset="0"/>
                        <a:ea typeface="华光粗黑_CNKI" panose="02000500000000000000" pitchFamily="2" charset="-122"/>
                      </a:rPr>
                      <m:t>×</m:t>
                    </m:r>
                    <m:r>
                      <a:rPr lang="en-US" altLang="zh-CN" sz="2000" b="1" i="1" smtClean="0">
                        <a:latin typeface="Cambria Math" panose="02040503050406030204" pitchFamily="18" charset="0"/>
                        <a:ea typeface="华光粗黑_CNKI" panose="02000500000000000000" pitchFamily="2" charset="-122"/>
                      </a:rPr>
                      <m:t>𝑳</m:t>
                    </m:r>
                  </m:oMath>
                </a14:m>
                <a:endParaRPr lang="en-US" altLang="zh-CN" sz="2000" b="1" dirty="0">
                  <a:latin typeface="华光粗黑_CNKI" panose="02000500000000000000" pitchFamily="2" charset="-122"/>
                  <a:ea typeface="华光粗黑_CNKI" panose="02000500000000000000" pitchFamily="2" charset="-122"/>
                </a:endParaRPr>
              </a:p>
            </p:txBody>
          </p:sp>
        </mc:Choice>
        <mc:Fallback xmlns="">
          <p:sp>
            <p:nvSpPr>
              <p:cNvPr id="41" name="文本框 40">
                <a:extLst>
                  <a:ext uri="{FF2B5EF4-FFF2-40B4-BE49-F238E27FC236}">
                    <a16:creationId xmlns:a16="http://schemas.microsoft.com/office/drawing/2014/main" id="{FC1B73B1-6E77-6B95-A54E-235E01D85E1E}"/>
                  </a:ext>
                </a:extLst>
              </p:cNvPr>
              <p:cNvSpPr txBox="1">
                <a:spLocks noRot="1" noChangeAspect="1" noMove="1" noResize="1" noEditPoints="1" noAdjustHandles="1" noChangeArrowheads="1" noChangeShapeType="1" noTextEdit="1"/>
              </p:cNvSpPr>
              <p:nvPr/>
            </p:nvSpPr>
            <p:spPr>
              <a:xfrm>
                <a:off x="-190123" y="3708260"/>
                <a:ext cx="4919284" cy="400110"/>
              </a:xfrm>
              <a:prstGeom prst="rect">
                <a:avLst/>
              </a:prstGeom>
              <a:blipFill>
                <a:blip r:embed="rId7"/>
                <a:stretch>
                  <a:fillRect t="-7576" b="-257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C9203177-8C5F-8A88-AB4B-74D6FC0DB801}"/>
                  </a:ext>
                </a:extLst>
              </p:cNvPr>
              <p:cNvSpPr txBox="1"/>
              <p:nvPr/>
            </p:nvSpPr>
            <p:spPr>
              <a:xfrm>
                <a:off x="4985684" y="526595"/>
                <a:ext cx="3066634" cy="400110"/>
              </a:xfrm>
              <a:prstGeom prst="rect">
                <a:avLst/>
              </a:prstGeom>
              <a:noFill/>
            </p:spPr>
            <p:txBody>
              <a:bodyPr wrap="square" rtlCol="0">
                <a:spAutoFit/>
              </a:bodyPr>
              <a:lstStyle/>
              <a:p>
                <a:pPr algn="ctr"/>
                <a:r>
                  <a:rPr lang="en-US" altLang="zh-CN" sz="2000" dirty="0">
                    <a:latin typeface="华光粗黑_CNKI" panose="02000500000000000000" pitchFamily="2" charset="-122"/>
                    <a:ea typeface="华光粗黑_CNKI" panose="02000500000000000000" pitchFamily="2" charset="-122"/>
                  </a:rPr>
                  <a:t>2-D </a:t>
                </a:r>
                <a14:m>
                  <m:oMath xmlns:m="http://schemas.openxmlformats.org/officeDocument/2006/math">
                    <m:r>
                      <a:rPr lang="en-US" altLang="zh-CN" sz="2000" b="1" i="1" smtClean="0">
                        <a:latin typeface="Cambria Math" panose="02040503050406030204" pitchFamily="18" charset="0"/>
                        <a:ea typeface="华光粗黑_CNKI" panose="02000500000000000000" pitchFamily="2" charset="-122"/>
                      </a:rPr>
                      <m:t>𝝆</m:t>
                    </m:r>
                    <m:r>
                      <a:rPr lang="en-US" altLang="zh-CN" sz="2000" b="1" i="1" smtClean="0">
                        <a:latin typeface="Cambria Math" panose="02040503050406030204" pitchFamily="18" charset="0"/>
                        <a:ea typeface="华光粗黑_CNKI" panose="02000500000000000000" pitchFamily="2" charset="-122"/>
                      </a:rPr>
                      <m:t>×</m:t>
                    </m:r>
                    <m:r>
                      <a:rPr lang="en-US" altLang="zh-CN" sz="2000" b="1" i="1" smtClean="0">
                        <a:latin typeface="Cambria Math" panose="02040503050406030204" pitchFamily="18" charset="0"/>
                        <a:ea typeface="华光粗黑_CNKI" panose="02000500000000000000" pitchFamily="2" charset="-122"/>
                      </a:rPr>
                      <m:t>𝑳</m:t>
                    </m:r>
                  </m:oMath>
                </a14:m>
                <a:r>
                  <a:rPr lang="en-US" altLang="zh-CN" sz="2000" dirty="0">
                    <a:latin typeface="华光粗黑_CNKI" panose="02000500000000000000" pitchFamily="2" charset="-122"/>
                    <a:ea typeface="华光粗黑_CNKI" panose="02000500000000000000" pitchFamily="2" charset="-122"/>
                  </a:rPr>
                  <a:t> distribution</a:t>
                </a:r>
              </a:p>
            </p:txBody>
          </p:sp>
        </mc:Choice>
        <mc:Fallback xmlns="">
          <p:sp>
            <p:nvSpPr>
              <p:cNvPr id="46" name="文本框 45">
                <a:extLst>
                  <a:ext uri="{FF2B5EF4-FFF2-40B4-BE49-F238E27FC236}">
                    <a16:creationId xmlns:a16="http://schemas.microsoft.com/office/drawing/2014/main" id="{C9203177-8C5F-8A88-AB4B-74D6FC0DB801}"/>
                  </a:ext>
                </a:extLst>
              </p:cNvPr>
              <p:cNvSpPr txBox="1">
                <a:spLocks noRot="1" noChangeAspect="1" noMove="1" noResize="1" noEditPoints="1" noAdjustHandles="1" noChangeArrowheads="1" noChangeShapeType="1" noTextEdit="1"/>
              </p:cNvSpPr>
              <p:nvPr/>
            </p:nvSpPr>
            <p:spPr>
              <a:xfrm>
                <a:off x="4985684" y="526595"/>
                <a:ext cx="3066634" cy="400110"/>
              </a:xfrm>
              <a:prstGeom prst="rect">
                <a:avLst/>
              </a:prstGeom>
              <a:blipFill>
                <a:blip r:embed="rId8"/>
                <a:stretch>
                  <a:fillRect t="-7576" b="-25758"/>
                </a:stretch>
              </a:blipFill>
            </p:spPr>
            <p:txBody>
              <a:bodyPr/>
              <a:lstStyle/>
              <a:p>
                <a:r>
                  <a:rPr lang="zh-CN" altLang="en-US">
                    <a:noFill/>
                  </a:rPr>
                  <a:t> </a:t>
                </a:r>
              </a:p>
            </p:txBody>
          </p:sp>
        </mc:Fallback>
      </mc:AlternateContent>
      <p:sp>
        <p:nvSpPr>
          <p:cNvPr id="66" name="文本框 65">
            <a:extLst>
              <a:ext uri="{FF2B5EF4-FFF2-40B4-BE49-F238E27FC236}">
                <a16:creationId xmlns:a16="http://schemas.microsoft.com/office/drawing/2014/main" id="{038CD72F-2A47-C03A-0B2E-39BCF9F95060}"/>
              </a:ext>
            </a:extLst>
          </p:cNvPr>
          <p:cNvSpPr txBox="1"/>
          <p:nvPr/>
        </p:nvSpPr>
        <p:spPr>
          <a:xfrm>
            <a:off x="4670903" y="3809870"/>
            <a:ext cx="3696196" cy="400110"/>
          </a:xfrm>
          <a:prstGeom prst="rect">
            <a:avLst/>
          </a:prstGeom>
          <a:noFill/>
        </p:spPr>
        <p:txBody>
          <a:bodyPr wrap="square" rtlCol="0">
            <a:spAutoFit/>
          </a:bodyPr>
          <a:lstStyle/>
          <a:p>
            <a:pPr algn="ctr"/>
            <a:r>
              <a:rPr lang="en-US" altLang="zh-CN" sz="2000" dirty="0">
                <a:latin typeface="华光粗黑_CNKI" panose="02000500000000000000" pitchFamily="2" charset="-122"/>
                <a:ea typeface="华光粗黑_CNKI" panose="02000500000000000000" pitchFamily="2" charset="-122"/>
              </a:rPr>
              <a:t>Known thickness</a:t>
            </a:r>
          </a:p>
        </p:txBody>
      </p:sp>
      <p:pic>
        <p:nvPicPr>
          <p:cNvPr id="71" name="图片 70">
            <a:extLst>
              <a:ext uri="{FF2B5EF4-FFF2-40B4-BE49-F238E27FC236}">
                <a16:creationId xmlns:a16="http://schemas.microsoft.com/office/drawing/2014/main" id="{092DF7AA-7E87-2661-2ED0-F9FD970862D3}"/>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9274910" y="1500609"/>
            <a:ext cx="2614446" cy="3239999"/>
          </a:xfrm>
          <a:prstGeom prst="rect">
            <a:avLst/>
          </a:prstGeom>
        </p:spPr>
      </p:pic>
      <p:sp>
        <p:nvSpPr>
          <p:cNvPr id="75" name="文本框 74">
            <a:extLst>
              <a:ext uri="{FF2B5EF4-FFF2-40B4-BE49-F238E27FC236}">
                <a16:creationId xmlns:a16="http://schemas.microsoft.com/office/drawing/2014/main" id="{480AEB67-9174-51D5-8407-6CACA958371F}"/>
              </a:ext>
            </a:extLst>
          </p:cNvPr>
          <p:cNvSpPr txBox="1"/>
          <p:nvPr/>
        </p:nvSpPr>
        <p:spPr>
          <a:xfrm>
            <a:off x="9360857" y="710527"/>
            <a:ext cx="2241009" cy="707886"/>
          </a:xfrm>
          <a:prstGeom prst="rect">
            <a:avLst/>
          </a:prstGeom>
          <a:noFill/>
        </p:spPr>
        <p:txBody>
          <a:bodyPr wrap="square" rtlCol="0">
            <a:spAutoFit/>
          </a:bodyPr>
          <a:lstStyle/>
          <a:p>
            <a:pPr algn="ctr"/>
            <a:r>
              <a:rPr lang="en-US" altLang="zh-CN" sz="2000" dirty="0">
                <a:latin typeface="华光粗黑_CNKI" panose="02000500000000000000" pitchFamily="2" charset="-122"/>
                <a:ea typeface="华光粗黑_CNKI" panose="02000500000000000000" pitchFamily="2" charset="-122"/>
              </a:rPr>
              <a:t>2-D density distribution</a:t>
            </a:r>
          </a:p>
        </p:txBody>
      </p:sp>
      <p:sp>
        <p:nvSpPr>
          <p:cNvPr id="23" name="右大括号 22">
            <a:extLst>
              <a:ext uri="{FF2B5EF4-FFF2-40B4-BE49-F238E27FC236}">
                <a16:creationId xmlns:a16="http://schemas.microsoft.com/office/drawing/2014/main" id="{E2A6CEC1-84B4-9D71-E0A9-08232E60B53F}"/>
              </a:ext>
            </a:extLst>
          </p:cNvPr>
          <p:cNvSpPr/>
          <p:nvPr/>
        </p:nvSpPr>
        <p:spPr>
          <a:xfrm>
            <a:off x="4558219" y="1602753"/>
            <a:ext cx="427465" cy="4477444"/>
          </a:xfrm>
          <a:prstGeom prst="rightBrace">
            <a:avLst>
              <a:gd name="adj1" fmla="val 8333"/>
              <a:gd name="adj2" fmla="val 1823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cxnSp>
        <p:nvCxnSpPr>
          <p:cNvPr id="25" name="直接连接符 24">
            <a:extLst>
              <a:ext uri="{FF2B5EF4-FFF2-40B4-BE49-F238E27FC236}">
                <a16:creationId xmlns:a16="http://schemas.microsoft.com/office/drawing/2014/main" id="{4F5BF0CE-FF4C-DB40-8E3B-563A416E699F}"/>
              </a:ext>
            </a:extLst>
          </p:cNvPr>
          <p:cNvCxnSpPr/>
          <p:nvPr/>
        </p:nvCxnSpPr>
        <p:spPr>
          <a:xfrm>
            <a:off x="4922479" y="3817989"/>
            <a:ext cx="335588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等号 25">
            <a:extLst>
              <a:ext uri="{FF2B5EF4-FFF2-40B4-BE49-F238E27FC236}">
                <a16:creationId xmlns:a16="http://schemas.microsoft.com/office/drawing/2014/main" id="{386726A6-10F3-6D3E-CCEC-D5B038053A28}"/>
              </a:ext>
            </a:extLst>
          </p:cNvPr>
          <p:cNvSpPr/>
          <p:nvPr/>
        </p:nvSpPr>
        <p:spPr>
          <a:xfrm>
            <a:off x="8177204" y="3372453"/>
            <a:ext cx="1329908" cy="891072"/>
          </a:xfrm>
          <a:prstGeom prst="mathEqual">
            <a:avLst>
              <a:gd name="adj1" fmla="val 10955"/>
              <a:gd name="adj2" fmla="val 30608"/>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solidFill>
                <a:schemeClr val="tx1"/>
              </a:solidFill>
            </a:endParaRPr>
          </a:p>
        </p:txBody>
      </p:sp>
      <p:sp>
        <p:nvSpPr>
          <p:cNvPr id="29" name="文本框 28">
            <a:extLst>
              <a:ext uri="{FF2B5EF4-FFF2-40B4-BE49-F238E27FC236}">
                <a16:creationId xmlns:a16="http://schemas.microsoft.com/office/drawing/2014/main" id="{27BE3886-D5C8-CDC3-4AD6-912F157BAD2C}"/>
              </a:ext>
            </a:extLst>
          </p:cNvPr>
          <p:cNvSpPr txBox="1"/>
          <p:nvPr/>
        </p:nvSpPr>
        <p:spPr>
          <a:xfrm>
            <a:off x="8842158" y="4657014"/>
            <a:ext cx="3290707" cy="2246769"/>
          </a:xfrm>
          <a:prstGeom prst="rect">
            <a:avLst/>
          </a:prstGeom>
          <a:noFill/>
        </p:spPr>
        <p:txBody>
          <a:bodyPr wrap="square">
            <a:spAutoFit/>
          </a:bodyPr>
          <a:lstStyle/>
          <a:p>
            <a:pPr algn="just"/>
            <a:r>
              <a:rPr lang="en-US" altLang="zh-CN" sz="2800" dirty="0">
                <a:solidFill>
                  <a:srgbClr val="FF0000"/>
                </a:solidFill>
                <a:latin typeface="Calibri" panose="020F0502020204030204" pitchFamily="34" charset="0"/>
                <a:ea typeface="宋体" panose="02010600030101010101" pitchFamily="2" charset="-122"/>
                <a:cs typeface="Calibri" panose="020F0502020204030204" pitchFamily="34" charset="0"/>
              </a:rPr>
              <a:t>Divide the density length distribution by known thickness can obtain the density distribution.  </a:t>
            </a:r>
            <a:endParaRPr lang="zh-CN" altLang="en-US" sz="2800" dirty="0">
              <a:solidFill>
                <a:srgbClr val="FF0000"/>
              </a:solidFill>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48738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直接连接符 58">
            <a:extLst>
              <a:ext uri="{FF2B5EF4-FFF2-40B4-BE49-F238E27FC236}">
                <a16:creationId xmlns:a16="http://schemas.microsoft.com/office/drawing/2014/main" id="{1B63336F-8BEB-3DC1-3962-2478F0393C54}"/>
              </a:ext>
            </a:extLst>
          </p:cNvPr>
          <p:cNvCxnSpPr/>
          <p:nvPr/>
        </p:nvCxnSpPr>
        <p:spPr>
          <a:xfrm>
            <a:off x="0" y="740704"/>
            <a:ext cx="12192000" cy="0"/>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sp>
        <p:nvSpPr>
          <p:cNvPr id="60" name="TextBox 14">
            <a:extLst>
              <a:ext uri="{FF2B5EF4-FFF2-40B4-BE49-F238E27FC236}">
                <a16:creationId xmlns:a16="http://schemas.microsoft.com/office/drawing/2014/main" id="{9ED063EA-2D31-FA64-96A8-C3A05F2210B3}"/>
              </a:ext>
            </a:extLst>
          </p:cNvPr>
          <p:cNvSpPr txBox="1"/>
          <p:nvPr/>
        </p:nvSpPr>
        <p:spPr>
          <a:xfrm>
            <a:off x="4206893" y="-48608"/>
            <a:ext cx="3778214" cy="584775"/>
          </a:xfrm>
          <a:prstGeom prst="rect">
            <a:avLst/>
          </a:prstGeom>
          <a:noFill/>
        </p:spPr>
        <p:txBody>
          <a:bodyPr wrap="none" rtlCol="0">
            <a:spAutoFit/>
          </a:bodyPr>
          <a:lstStyle/>
          <a:p>
            <a:r>
              <a:rPr lang="en-US" altLang="zh-CN" sz="3200" b="1" dirty="0">
                <a:solidFill>
                  <a:srgbClr val="0070C0"/>
                </a:solidFill>
                <a:latin typeface="微软雅黑" panose="020B0503020204020204" pitchFamily="34" charset="-122"/>
                <a:ea typeface="微软雅黑" panose="020B0503020204020204" pitchFamily="34" charset="-122"/>
              </a:rPr>
              <a:t>Density Inversion</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
        <p:nvSpPr>
          <p:cNvPr id="2" name="灯片编号占位符 1">
            <a:extLst>
              <a:ext uri="{FF2B5EF4-FFF2-40B4-BE49-F238E27FC236}">
                <a16:creationId xmlns:a16="http://schemas.microsoft.com/office/drawing/2014/main" id="{95E8D81E-C99F-F778-87A2-4ADCCE007BD5}"/>
              </a:ext>
            </a:extLst>
          </p:cNvPr>
          <p:cNvSpPr>
            <a:spLocks noGrp="1"/>
          </p:cNvSpPr>
          <p:nvPr>
            <p:ph type="sldNum" sz="quarter" idx="12"/>
          </p:nvPr>
        </p:nvSpPr>
        <p:spPr>
          <a:xfrm>
            <a:off x="8735291" y="6488869"/>
            <a:ext cx="2743200" cy="365125"/>
          </a:xfrm>
        </p:spPr>
        <p:txBody>
          <a:bodyPr/>
          <a:lstStyle/>
          <a:p>
            <a:fld id="{08B23378-8055-4080-92E8-0A385AC0890E}" type="slidenum">
              <a:rPr lang="zh-CN" altLang="en-US" smtClean="0"/>
              <a:t>12</a:t>
            </a:fld>
            <a:endParaRPr lang="zh-CN" altLang="en-US" dirty="0"/>
          </a:p>
        </p:txBody>
      </p:sp>
      <p:pic>
        <p:nvPicPr>
          <p:cNvPr id="6" name="图片 5">
            <a:extLst>
              <a:ext uri="{FF2B5EF4-FFF2-40B4-BE49-F238E27FC236}">
                <a16:creationId xmlns:a16="http://schemas.microsoft.com/office/drawing/2014/main" id="{AB2BD105-1E47-1072-A247-E45B799BA97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16968" y="884332"/>
            <a:ext cx="6869118" cy="5400000"/>
          </a:xfrm>
          <a:prstGeom prst="rect">
            <a:avLst/>
          </a:prstGeom>
        </p:spPr>
      </p:pic>
      <p:sp>
        <p:nvSpPr>
          <p:cNvPr id="7" name="文本框 6">
            <a:extLst>
              <a:ext uri="{FF2B5EF4-FFF2-40B4-BE49-F238E27FC236}">
                <a16:creationId xmlns:a16="http://schemas.microsoft.com/office/drawing/2014/main" id="{C7F5F1F2-3750-82EF-B43C-F524B8224381}"/>
              </a:ext>
            </a:extLst>
          </p:cNvPr>
          <p:cNvSpPr txBox="1"/>
          <p:nvPr/>
        </p:nvSpPr>
        <p:spPr>
          <a:xfrm>
            <a:off x="822241" y="6079795"/>
            <a:ext cx="11166558" cy="523220"/>
          </a:xfrm>
          <a:prstGeom prst="rect">
            <a:avLst/>
          </a:prstGeom>
          <a:noFill/>
        </p:spPr>
        <p:txBody>
          <a:bodyPr wrap="square">
            <a:spAutoFit/>
          </a:bodyPr>
          <a:lstStyle/>
          <a:p>
            <a:pPr algn="ctr"/>
            <a:r>
              <a:rPr lang="en-US" altLang="zh-CN" sz="2800" dirty="0">
                <a:solidFill>
                  <a:srgbClr val="FF0000"/>
                </a:solidFill>
                <a:latin typeface="Calibri" panose="020F0502020204030204" pitchFamily="34" charset="0"/>
                <a:ea typeface="宋体" panose="02010600030101010101" pitchFamily="2" charset="-122"/>
                <a:cs typeface="Calibri" panose="020F0502020204030204" pitchFamily="34" charset="0"/>
              </a:rPr>
              <a:t>Muon radiography used in density inversion with a accuracy about 2.5~9%.</a:t>
            </a:r>
            <a:endParaRPr lang="zh-CN" altLang="en-US" sz="2800" dirty="0">
              <a:solidFill>
                <a:srgbClr val="FF0000"/>
              </a:solidFill>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53766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8505ADF6-8E06-C03F-7BD5-9B09C2FA1C64}"/>
              </a:ext>
            </a:extLst>
          </p:cNvPr>
          <p:cNvGrpSpPr/>
          <p:nvPr/>
        </p:nvGrpSpPr>
        <p:grpSpPr>
          <a:xfrm>
            <a:off x="0" y="80791"/>
            <a:ext cx="12192000" cy="659913"/>
            <a:chOff x="0" y="60591"/>
            <a:chExt cx="9144000" cy="494935"/>
          </a:xfrm>
        </p:grpSpPr>
        <p:cxnSp>
          <p:nvCxnSpPr>
            <p:cNvPr id="5" name="直接连接符 4">
              <a:extLst>
                <a:ext uri="{FF2B5EF4-FFF2-40B4-BE49-F238E27FC236}">
                  <a16:creationId xmlns:a16="http://schemas.microsoft.com/office/drawing/2014/main" id="{5F1B4492-4B98-09C1-BDF5-E89E08C50C4E}"/>
                </a:ext>
              </a:extLst>
            </p:cNvPr>
            <p:cNvCxnSpPr/>
            <p:nvPr/>
          </p:nvCxnSpPr>
          <p:spPr>
            <a:xfrm>
              <a:off x="0" y="555526"/>
              <a:ext cx="9144000" cy="0"/>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TextBox 14">
              <a:extLst>
                <a:ext uri="{FF2B5EF4-FFF2-40B4-BE49-F238E27FC236}">
                  <a16:creationId xmlns:a16="http://schemas.microsoft.com/office/drawing/2014/main" id="{FFEA43BB-A2DB-CE3B-0368-F089A649CC2B}"/>
                </a:ext>
              </a:extLst>
            </p:cNvPr>
            <p:cNvSpPr txBox="1"/>
            <p:nvPr/>
          </p:nvSpPr>
          <p:spPr>
            <a:xfrm>
              <a:off x="3932282" y="60591"/>
              <a:ext cx="1279437" cy="438581"/>
            </a:xfrm>
            <a:prstGeom prst="rect">
              <a:avLst/>
            </a:prstGeom>
            <a:noFill/>
          </p:spPr>
          <p:txBody>
            <a:bodyPr wrap="none" rtlCol="0">
              <a:spAutoFit/>
            </a:bodyPr>
            <a:lstStyle/>
            <a:p>
              <a:r>
                <a:rPr lang="en-US" altLang="zh-CN" sz="3200" b="1" dirty="0">
                  <a:solidFill>
                    <a:srgbClr val="0070C0"/>
                  </a:solidFill>
                  <a:latin typeface="微软雅黑" panose="020B0503020204020204" pitchFamily="34" charset="-122"/>
                  <a:ea typeface="微软雅黑" panose="020B0503020204020204" pitchFamily="34" charset="-122"/>
                </a:rPr>
                <a:t>Outline</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pSp>
      <p:grpSp>
        <p:nvGrpSpPr>
          <p:cNvPr id="2" name="组合 23">
            <a:extLst>
              <a:ext uri="{FF2B5EF4-FFF2-40B4-BE49-F238E27FC236}">
                <a16:creationId xmlns:a16="http://schemas.microsoft.com/office/drawing/2014/main" id="{E3EA07BA-FFE8-5983-741D-621B848FF127}"/>
              </a:ext>
            </a:extLst>
          </p:cNvPr>
          <p:cNvGrpSpPr>
            <a:grpSpLocks/>
          </p:cNvGrpSpPr>
          <p:nvPr/>
        </p:nvGrpSpPr>
        <p:grpSpPr bwMode="auto">
          <a:xfrm>
            <a:off x="3349330" y="1154343"/>
            <a:ext cx="6082633" cy="699232"/>
            <a:chOff x="0" y="0"/>
            <a:chExt cx="3314700" cy="487680"/>
          </a:xfrm>
        </p:grpSpPr>
        <p:sp>
          <p:nvSpPr>
            <p:cNvPr id="3" name="矩形 1">
              <a:extLst>
                <a:ext uri="{FF2B5EF4-FFF2-40B4-BE49-F238E27FC236}">
                  <a16:creationId xmlns:a16="http://schemas.microsoft.com/office/drawing/2014/main" id="{4CAECB87-4C2A-F810-3718-7C48666401BD}"/>
                </a:ext>
              </a:extLst>
            </p:cNvPr>
            <p:cNvSpPr>
              <a:spLocks noChangeArrowheads="1"/>
            </p:cNvSpPr>
            <p:nvPr/>
          </p:nvSpPr>
          <p:spPr bwMode="auto">
            <a:xfrm>
              <a:off x="609600" y="0"/>
              <a:ext cx="2705100" cy="487680"/>
            </a:xfrm>
            <a:prstGeom prst="rect">
              <a:avLst/>
            </a:prstGeom>
            <a:solidFill>
              <a:srgbClr val="0070C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indent="4572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r>
                <a:rPr lang="en-US" altLang="zh-CN" sz="2400" dirty="0">
                  <a:solidFill>
                    <a:schemeClr val="bg1"/>
                  </a:solidFill>
                  <a:latin typeface="+mn-lt"/>
                  <a:ea typeface="+mn-ea"/>
                  <a:cs typeface="+mn-ea"/>
                  <a:sym typeface="+mn-lt"/>
                </a:rPr>
                <a:t>Introduction</a:t>
              </a:r>
              <a:endParaRPr lang="zh-CN" altLang="en-US" sz="2400" dirty="0">
                <a:solidFill>
                  <a:schemeClr val="bg1"/>
                </a:solidFill>
                <a:latin typeface="+mn-lt"/>
                <a:ea typeface="+mn-ea"/>
                <a:cs typeface="+mn-ea"/>
                <a:sym typeface="+mn-lt"/>
              </a:endParaRPr>
            </a:p>
          </p:txBody>
        </p:sp>
        <p:sp>
          <p:nvSpPr>
            <p:cNvPr id="11" name="矩形 4">
              <a:extLst>
                <a:ext uri="{FF2B5EF4-FFF2-40B4-BE49-F238E27FC236}">
                  <a16:creationId xmlns:a16="http://schemas.microsoft.com/office/drawing/2014/main" id="{D4811F58-CB82-B785-8EC3-551951FAE1DE}"/>
                </a:ext>
              </a:extLst>
            </p:cNvPr>
            <p:cNvSpPr>
              <a:spLocks noChangeArrowheads="1"/>
            </p:cNvSpPr>
            <p:nvPr/>
          </p:nvSpPr>
          <p:spPr bwMode="auto">
            <a:xfrm>
              <a:off x="0" y="0"/>
              <a:ext cx="609600" cy="487680"/>
            </a:xfrm>
            <a:prstGeom prst="rect">
              <a:avLst/>
            </a:prstGeom>
            <a:solidFill>
              <a:schemeClr val="bg1">
                <a:lumMod val="5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z="3200" dirty="0">
                  <a:solidFill>
                    <a:srgbClr val="FFFFFF"/>
                  </a:solidFill>
                  <a:latin typeface="+mn-lt"/>
                  <a:ea typeface="+mn-ea"/>
                  <a:cs typeface="+mn-ea"/>
                  <a:sym typeface="+mn-lt"/>
                </a:rPr>
                <a:t>1</a:t>
              </a:r>
              <a:endParaRPr lang="zh-CN" altLang="en-US" sz="3200" dirty="0">
                <a:solidFill>
                  <a:srgbClr val="FFFFFF"/>
                </a:solidFill>
                <a:latin typeface="+mn-lt"/>
                <a:ea typeface="+mn-ea"/>
                <a:cs typeface="+mn-ea"/>
                <a:sym typeface="+mn-lt"/>
              </a:endParaRPr>
            </a:p>
          </p:txBody>
        </p:sp>
        <p:sp>
          <p:nvSpPr>
            <p:cNvPr id="14" name="等腰三角形 13">
              <a:extLst>
                <a:ext uri="{FF2B5EF4-FFF2-40B4-BE49-F238E27FC236}">
                  <a16:creationId xmlns:a16="http://schemas.microsoft.com/office/drawing/2014/main" id="{9867D925-0E03-39F0-A677-0B70AA59F9AF}"/>
                </a:ext>
              </a:extLst>
            </p:cNvPr>
            <p:cNvSpPr>
              <a:spLocks noChangeAspect="1" noChangeArrowheads="1"/>
            </p:cNvSpPr>
            <p:nvPr/>
          </p:nvSpPr>
          <p:spPr bwMode="auto">
            <a:xfrm rot="5400000">
              <a:off x="599121" y="178353"/>
              <a:ext cx="151927" cy="130971"/>
            </a:xfrm>
            <a:prstGeom prst="triangle">
              <a:avLst>
                <a:gd name="adj" fmla="val 50000"/>
              </a:avLst>
            </a:prstGeom>
            <a:solidFill>
              <a:srgbClr val="3E3D4F"/>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endParaRPr lang="zh-CN" altLang="zh-CN">
                <a:solidFill>
                  <a:srgbClr val="FFFFFF"/>
                </a:solidFill>
                <a:latin typeface="+mn-lt"/>
                <a:ea typeface="+mn-ea"/>
                <a:cs typeface="+mn-ea"/>
                <a:sym typeface="+mn-lt"/>
              </a:endParaRPr>
            </a:p>
          </p:txBody>
        </p:sp>
      </p:grpSp>
      <p:grpSp>
        <p:nvGrpSpPr>
          <p:cNvPr id="20" name="组合 23">
            <a:extLst>
              <a:ext uri="{FF2B5EF4-FFF2-40B4-BE49-F238E27FC236}">
                <a16:creationId xmlns:a16="http://schemas.microsoft.com/office/drawing/2014/main" id="{4D69B30F-DA28-E7E0-8C8B-27CF3B3047BA}"/>
              </a:ext>
            </a:extLst>
          </p:cNvPr>
          <p:cNvGrpSpPr>
            <a:grpSpLocks/>
          </p:cNvGrpSpPr>
          <p:nvPr/>
        </p:nvGrpSpPr>
        <p:grpSpPr bwMode="auto">
          <a:xfrm>
            <a:off x="3349331" y="2517387"/>
            <a:ext cx="6164123" cy="699233"/>
            <a:chOff x="0" y="0"/>
            <a:chExt cx="3314700" cy="487680"/>
          </a:xfrm>
        </p:grpSpPr>
        <p:sp>
          <p:nvSpPr>
            <p:cNvPr id="21" name="矩形 1">
              <a:extLst>
                <a:ext uri="{FF2B5EF4-FFF2-40B4-BE49-F238E27FC236}">
                  <a16:creationId xmlns:a16="http://schemas.microsoft.com/office/drawing/2014/main" id="{AB92815D-2709-10FC-4FCD-B440413166DE}"/>
                </a:ext>
              </a:extLst>
            </p:cNvPr>
            <p:cNvSpPr>
              <a:spLocks noChangeArrowheads="1"/>
            </p:cNvSpPr>
            <p:nvPr/>
          </p:nvSpPr>
          <p:spPr bwMode="auto">
            <a:xfrm>
              <a:off x="475587" y="0"/>
              <a:ext cx="2839113" cy="487680"/>
            </a:xfrm>
            <a:prstGeom prst="rect">
              <a:avLst/>
            </a:prstGeom>
            <a:solidFill>
              <a:srgbClr val="0070C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indent="4572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eaLnBrk="1" fontAlgn="base" hangingPunct="1">
                <a:spcBef>
                  <a:spcPct val="0"/>
                </a:spcBef>
                <a:spcAft>
                  <a:spcPct val="0"/>
                </a:spcAft>
                <a:buFont typeface="Arial" pitchFamily="34" charset="0"/>
                <a:buNone/>
              </a:pPr>
              <a:r>
                <a:rPr lang="en-US" altLang="zh-CN" sz="2400" dirty="0">
                  <a:solidFill>
                    <a:srgbClr val="FFFFFF"/>
                  </a:solidFill>
                  <a:latin typeface="+mn-lt"/>
                  <a:ea typeface="+mn-ea"/>
                  <a:cs typeface="+mn-ea"/>
                  <a:sym typeface="+mn-lt"/>
                </a:rPr>
                <a:t>   </a:t>
              </a:r>
              <a:r>
                <a:rPr lang="en-US" altLang="zh-CN" sz="2400" dirty="0">
                  <a:solidFill>
                    <a:schemeClr val="bg1"/>
                  </a:solidFill>
                  <a:latin typeface="+mn-lt"/>
                  <a:ea typeface="+mn-ea"/>
                  <a:cs typeface="+mn-ea"/>
                  <a:sym typeface="+mn-lt"/>
                </a:rPr>
                <a:t>Accurate density measurement</a:t>
              </a:r>
            </a:p>
          </p:txBody>
        </p:sp>
        <p:sp>
          <p:nvSpPr>
            <p:cNvPr id="22" name="矩形 4">
              <a:extLst>
                <a:ext uri="{FF2B5EF4-FFF2-40B4-BE49-F238E27FC236}">
                  <a16:creationId xmlns:a16="http://schemas.microsoft.com/office/drawing/2014/main" id="{CFBD1BB7-83B8-8E5A-2466-5AD253496FCF}"/>
                </a:ext>
              </a:extLst>
            </p:cNvPr>
            <p:cNvSpPr>
              <a:spLocks noChangeArrowheads="1"/>
            </p:cNvSpPr>
            <p:nvPr/>
          </p:nvSpPr>
          <p:spPr bwMode="auto">
            <a:xfrm>
              <a:off x="0" y="0"/>
              <a:ext cx="609600" cy="487680"/>
            </a:xfrm>
            <a:prstGeom prst="rect">
              <a:avLst/>
            </a:prstGeom>
            <a:solidFill>
              <a:schemeClr val="bg1">
                <a:lumMod val="5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z="3200" dirty="0">
                  <a:solidFill>
                    <a:srgbClr val="FFFFFF"/>
                  </a:solidFill>
                  <a:latin typeface="+mn-lt"/>
                  <a:ea typeface="+mn-ea"/>
                  <a:cs typeface="+mn-ea"/>
                  <a:sym typeface="+mn-lt"/>
                </a:rPr>
                <a:t>2</a:t>
              </a:r>
              <a:endParaRPr lang="zh-CN" altLang="en-US" sz="3200" dirty="0">
                <a:solidFill>
                  <a:srgbClr val="FFFFFF"/>
                </a:solidFill>
                <a:latin typeface="+mn-lt"/>
                <a:ea typeface="+mn-ea"/>
                <a:cs typeface="+mn-ea"/>
                <a:sym typeface="+mn-lt"/>
              </a:endParaRPr>
            </a:p>
          </p:txBody>
        </p:sp>
        <p:sp>
          <p:nvSpPr>
            <p:cNvPr id="23" name="等腰三角形 22">
              <a:extLst>
                <a:ext uri="{FF2B5EF4-FFF2-40B4-BE49-F238E27FC236}">
                  <a16:creationId xmlns:a16="http://schemas.microsoft.com/office/drawing/2014/main" id="{358818A7-B64E-34ED-0A4C-10A1E3024C19}"/>
                </a:ext>
              </a:extLst>
            </p:cNvPr>
            <p:cNvSpPr>
              <a:spLocks noChangeAspect="1" noChangeArrowheads="1"/>
            </p:cNvSpPr>
            <p:nvPr/>
          </p:nvSpPr>
          <p:spPr bwMode="auto">
            <a:xfrm rot="5400000">
              <a:off x="599121" y="178353"/>
              <a:ext cx="151927" cy="130971"/>
            </a:xfrm>
            <a:prstGeom prst="triangle">
              <a:avLst>
                <a:gd name="adj" fmla="val 50000"/>
              </a:avLst>
            </a:prstGeom>
            <a:solidFill>
              <a:srgbClr val="3E3D4F"/>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endParaRPr lang="zh-CN" altLang="zh-CN">
                <a:solidFill>
                  <a:srgbClr val="FFFFFF"/>
                </a:solidFill>
                <a:latin typeface="+mn-lt"/>
                <a:ea typeface="+mn-ea"/>
                <a:cs typeface="+mn-ea"/>
                <a:sym typeface="+mn-lt"/>
              </a:endParaRPr>
            </a:p>
          </p:txBody>
        </p:sp>
      </p:grpSp>
      <p:grpSp>
        <p:nvGrpSpPr>
          <p:cNvPr id="24" name="组合 23">
            <a:extLst>
              <a:ext uri="{FF2B5EF4-FFF2-40B4-BE49-F238E27FC236}">
                <a16:creationId xmlns:a16="http://schemas.microsoft.com/office/drawing/2014/main" id="{89BA4538-31B6-436D-D0B8-89D19E6BC105}"/>
              </a:ext>
            </a:extLst>
          </p:cNvPr>
          <p:cNvGrpSpPr>
            <a:grpSpLocks/>
          </p:cNvGrpSpPr>
          <p:nvPr/>
        </p:nvGrpSpPr>
        <p:grpSpPr bwMode="auto">
          <a:xfrm>
            <a:off x="3370139" y="3880431"/>
            <a:ext cx="6061825" cy="699232"/>
            <a:chOff x="0" y="0"/>
            <a:chExt cx="3314700" cy="487680"/>
          </a:xfrm>
        </p:grpSpPr>
        <p:sp>
          <p:nvSpPr>
            <p:cNvPr id="25" name="矩形 1">
              <a:extLst>
                <a:ext uri="{FF2B5EF4-FFF2-40B4-BE49-F238E27FC236}">
                  <a16:creationId xmlns:a16="http://schemas.microsoft.com/office/drawing/2014/main" id="{F9C1BB87-97BB-35D4-993D-89BE1B4CCAD0}"/>
                </a:ext>
              </a:extLst>
            </p:cNvPr>
            <p:cNvSpPr>
              <a:spLocks noChangeArrowheads="1"/>
            </p:cNvSpPr>
            <p:nvPr/>
          </p:nvSpPr>
          <p:spPr bwMode="auto">
            <a:xfrm>
              <a:off x="533032" y="0"/>
              <a:ext cx="2781668" cy="487680"/>
            </a:xfrm>
            <a:prstGeom prst="rect">
              <a:avLst/>
            </a:prstGeom>
            <a:solidFill>
              <a:srgbClr val="0070C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indent="4572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r>
                <a:rPr lang="en-US" altLang="zh-CN" sz="2400" dirty="0">
                  <a:latin typeface="+mn-lt"/>
                  <a:ea typeface="+mn-ea"/>
                  <a:cs typeface="+mn-ea"/>
                  <a:sym typeface="+mn-lt"/>
                </a:rPr>
                <a:t>  Anomaly classify</a:t>
              </a:r>
              <a:endParaRPr lang="zh-CN" altLang="en-US" sz="2400" dirty="0">
                <a:latin typeface="+mn-lt"/>
                <a:ea typeface="+mn-ea"/>
                <a:cs typeface="+mn-ea"/>
                <a:sym typeface="+mn-lt"/>
              </a:endParaRPr>
            </a:p>
          </p:txBody>
        </p:sp>
        <p:sp>
          <p:nvSpPr>
            <p:cNvPr id="26" name="矩形 4">
              <a:extLst>
                <a:ext uri="{FF2B5EF4-FFF2-40B4-BE49-F238E27FC236}">
                  <a16:creationId xmlns:a16="http://schemas.microsoft.com/office/drawing/2014/main" id="{BA9F954D-951E-7E0B-7EC1-C9A0986E8AD5}"/>
                </a:ext>
              </a:extLst>
            </p:cNvPr>
            <p:cNvSpPr>
              <a:spLocks noChangeArrowheads="1"/>
            </p:cNvSpPr>
            <p:nvPr/>
          </p:nvSpPr>
          <p:spPr bwMode="auto">
            <a:xfrm>
              <a:off x="0" y="0"/>
              <a:ext cx="609600" cy="487680"/>
            </a:xfrm>
            <a:prstGeom prst="rect">
              <a:avLst/>
            </a:prstGeom>
            <a:solidFill>
              <a:schemeClr val="bg1">
                <a:lumMod val="5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z="3200" dirty="0">
                  <a:solidFill>
                    <a:srgbClr val="FFFFFF"/>
                  </a:solidFill>
                  <a:latin typeface="+mn-lt"/>
                  <a:ea typeface="+mn-ea"/>
                  <a:cs typeface="+mn-ea"/>
                  <a:sym typeface="+mn-lt"/>
                </a:rPr>
                <a:t>3</a:t>
              </a:r>
              <a:endParaRPr lang="zh-CN" altLang="en-US" sz="3200" dirty="0">
                <a:solidFill>
                  <a:srgbClr val="FFFFFF"/>
                </a:solidFill>
                <a:latin typeface="+mn-lt"/>
                <a:ea typeface="+mn-ea"/>
                <a:cs typeface="+mn-ea"/>
                <a:sym typeface="+mn-lt"/>
              </a:endParaRPr>
            </a:p>
          </p:txBody>
        </p:sp>
        <p:sp>
          <p:nvSpPr>
            <p:cNvPr id="27" name="等腰三角形 26">
              <a:extLst>
                <a:ext uri="{FF2B5EF4-FFF2-40B4-BE49-F238E27FC236}">
                  <a16:creationId xmlns:a16="http://schemas.microsoft.com/office/drawing/2014/main" id="{90D4939B-DDAF-F497-FB3F-244232EB16BE}"/>
                </a:ext>
              </a:extLst>
            </p:cNvPr>
            <p:cNvSpPr>
              <a:spLocks noChangeAspect="1" noChangeArrowheads="1"/>
            </p:cNvSpPr>
            <p:nvPr/>
          </p:nvSpPr>
          <p:spPr bwMode="auto">
            <a:xfrm rot="5400000">
              <a:off x="599121" y="178353"/>
              <a:ext cx="151927" cy="130971"/>
            </a:xfrm>
            <a:prstGeom prst="triangle">
              <a:avLst>
                <a:gd name="adj" fmla="val 50000"/>
              </a:avLst>
            </a:prstGeom>
            <a:solidFill>
              <a:srgbClr val="3E3D4F"/>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endParaRPr lang="zh-CN" altLang="zh-CN">
                <a:solidFill>
                  <a:srgbClr val="FFFFFF"/>
                </a:solidFill>
                <a:latin typeface="+mn-lt"/>
                <a:ea typeface="+mn-ea"/>
                <a:cs typeface="+mn-ea"/>
                <a:sym typeface="+mn-lt"/>
              </a:endParaRPr>
            </a:p>
          </p:txBody>
        </p:sp>
      </p:grpSp>
      <p:sp>
        <p:nvSpPr>
          <p:cNvPr id="7" name="灯片编号占位符 6">
            <a:extLst>
              <a:ext uri="{FF2B5EF4-FFF2-40B4-BE49-F238E27FC236}">
                <a16:creationId xmlns:a16="http://schemas.microsoft.com/office/drawing/2014/main" id="{195D3FB5-D5C7-74EE-BAA2-8F49FBAB65E0}"/>
              </a:ext>
            </a:extLst>
          </p:cNvPr>
          <p:cNvSpPr>
            <a:spLocks noGrp="1"/>
          </p:cNvSpPr>
          <p:nvPr>
            <p:ph type="sldNum" sz="quarter" idx="12"/>
          </p:nvPr>
        </p:nvSpPr>
        <p:spPr/>
        <p:txBody>
          <a:bodyPr/>
          <a:lstStyle/>
          <a:p>
            <a:fld id="{08B23378-8055-4080-92E8-0A385AC0890E}" type="slidenum">
              <a:rPr lang="zh-CN" altLang="en-US" smtClean="0"/>
              <a:t>13</a:t>
            </a:fld>
            <a:endParaRPr lang="zh-CN" altLang="en-US"/>
          </a:p>
        </p:txBody>
      </p:sp>
      <p:grpSp>
        <p:nvGrpSpPr>
          <p:cNvPr id="8" name="组合 7">
            <a:extLst>
              <a:ext uri="{FF2B5EF4-FFF2-40B4-BE49-F238E27FC236}">
                <a16:creationId xmlns:a16="http://schemas.microsoft.com/office/drawing/2014/main" id="{8E69BFBC-6BEE-537F-65BC-CBB8E8DFB357}"/>
              </a:ext>
            </a:extLst>
          </p:cNvPr>
          <p:cNvGrpSpPr>
            <a:grpSpLocks/>
          </p:cNvGrpSpPr>
          <p:nvPr/>
        </p:nvGrpSpPr>
        <p:grpSpPr bwMode="auto">
          <a:xfrm>
            <a:off x="3370139" y="5243474"/>
            <a:ext cx="6143315" cy="699232"/>
            <a:chOff x="0" y="0"/>
            <a:chExt cx="3314700" cy="487680"/>
          </a:xfrm>
        </p:grpSpPr>
        <p:sp>
          <p:nvSpPr>
            <p:cNvPr id="9" name="矩形 1">
              <a:extLst>
                <a:ext uri="{FF2B5EF4-FFF2-40B4-BE49-F238E27FC236}">
                  <a16:creationId xmlns:a16="http://schemas.microsoft.com/office/drawing/2014/main" id="{507C5C4A-562E-5C9A-5C50-CD4BBC4EC29C}"/>
                </a:ext>
              </a:extLst>
            </p:cNvPr>
            <p:cNvSpPr>
              <a:spLocks noChangeArrowheads="1"/>
            </p:cNvSpPr>
            <p:nvPr/>
          </p:nvSpPr>
          <p:spPr bwMode="auto">
            <a:xfrm>
              <a:off x="533032" y="0"/>
              <a:ext cx="2781668" cy="487680"/>
            </a:xfrm>
            <a:prstGeom prst="rect">
              <a:avLst/>
            </a:prstGeom>
            <a:solidFill>
              <a:srgbClr val="0070C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indent="4572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r>
                <a:rPr lang="en-US" altLang="zh-CN" sz="2400" dirty="0">
                  <a:solidFill>
                    <a:srgbClr val="FFFFFF"/>
                  </a:solidFill>
                  <a:latin typeface="+mn-lt"/>
                  <a:ea typeface="+mn-ea"/>
                  <a:cs typeface="+mn-ea"/>
                  <a:sym typeface="+mn-lt"/>
                </a:rPr>
                <a:t>  Summary</a:t>
              </a:r>
              <a:endParaRPr lang="zh-CN" altLang="en-US" sz="2400" dirty="0">
                <a:solidFill>
                  <a:srgbClr val="FFFFFF"/>
                </a:solidFill>
                <a:latin typeface="+mn-lt"/>
                <a:ea typeface="+mn-ea"/>
                <a:cs typeface="+mn-ea"/>
                <a:sym typeface="+mn-lt"/>
              </a:endParaRPr>
            </a:p>
          </p:txBody>
        </p:sp>
        <p:sp>
          <p:nvSpPr>
            <p:cNvPr id="10" name="矩形 4">
              <a:extLst>
                <a:ext uri="{FF2B5EF4-FFF2-40B4-BE49-F238E27FC236}">
                  <a16:creationId xmlns:a16="http://schemas.microsoft.com/office/drawing/2014/main" id="{5382E94A-EDA8-C738-0C58-C911D6E92AB8}"/>
                </a:ext>
              </a:extLst>
            </p:cNvPr>
            <p:cNvSpPr>
              <a:spLocks noChangeArrowheads="1"/>
            </p:cNvSpPr>
            <p:nvPr/>
          </p:nvSpPr>
          <p:spPr bwMode="auto">
            <a:xfrm>
              <a:off x="0" y="0"/>
              <a:ext cx="609600" cy="487680"/>
            </a:xfrm>
            <a:prstGeom prst="rect">
              <a:avLst/>
            </a:prstGeom>
            <a:solidFill>
              <a:schemeClr val="bg1">
                <a:lumMod val="5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z="3200" dirty="0">
                  <a:solidFill>
                    <a:srgbClr val="FFFFFF"/>
                  </a:solidFill>
                  <a:latin typeface="+mn-lt"/>
                  <a:ea typeface="+mn-ea"/>
                  <a:cs typeface="+mn-ea"/>
                  <a:sym typeface="+mn-lt"/>
                </a:rPr>
                <a:t>4</a:t>
              </a:r>
              <a:endParaRPr lang="zh-CN" altLang="en-US" sz="3200" dirty="0">
                <a:solidFill>
                  <a:srgbClr val="FFFFFF"/>
                </a:solidFill>
                <a:latin typeface="+mn-lt"/>
                <a:ea typeface="+mn-ea"/>
                <a:cs typeface="+mn-ea"/>
                <a:sym typeface="+mn-lt"/>
              </a:endParaRPr>
            </a:p>
          </p:txBody>
        </p:sp>
        <p:sp>
          <p:nvSpPr>
            <p:cNvPr id="12" name="等腰三角形 11">
              <a:extLst>
                <a:ext uri="{FF2B5EF4-FFF2-40B4-BE49-F238E27FC236}">
                  <a16:creationId xmlns:a16="http://schemas.microsoft.com/office/drawing/2014/main" id="{B4CCB92B-0D3D-D134-1C99-81462FC794DF}"/>
                </a:ext>
              </a:extLst>
            </p:cNvPr>
            <p:cNvSpPr>
              <a:spLocks noChangeAspect="1" noChangeArrowheads="1"/>
            </p:cNvSpPr>
            <p:nvPr/>
          </p:nvSpPr>
          <p:spPr bwMode="auto">
            <a:xfrm rot="5400000">
              <a:off x="599121" y="178353"/>
              <a:ext cx="151927" cy="130971"/>
            </a:xfrm>
            <a:prstGeom prst="triangle">
              <a:avLst>
                <a:gd name="adj" fmla="val 50000"/>
              </a:avLst>
            </a:prstGeom>
            <a:solidFill>
              <a:srgbClr val="3E3D4F"/>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endParaRPr lang="zh-CN" altLang="zh-CN">
                <a:solidFill>
                  <a:srgbClr val="FFFFFF"/>
                </a:solidFill>
                <a:latin typeface="+mn-lt"/>
                <a:ea typeface="+mn-ea"/>
                <a:cs typeface="+mn-ea"/>
                <a:sym typeface="+mn-lt"/>
              </a:endParaRPr>
            </a:p>
          </p:txBody>
        </p:sp>
      </p:grpSp>
    </p:spTree>
    <p:extLst>
      <p:ext uri="{BB962C8B-B14F-4D97-AF65-F5344CB8AC3E}">
        <p14:creationId xmlns:p14="http://schemas.microsoft.com/office/powerpoint/2010/main" val="304421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8505ADF6-8E06-C03F-7BD5-9B09C2FA1C64}"/>
              </a:ext>
            </a:extLst>
          </p:cNvPr>
          <p:cNvGrpSpPr/>
          <p:nvPr/>
        </p:nvGrpSpPr>
        <p:grpSpPr>
          <a:xfrm>
            <a:off x="0" y="64451"/>
            <a:ext cx="12192000" cy="676253"/>
            <a:chOff x="0" y="48336"/>
            <a:chExt cx="9144000" cy="507190"/>
          </a:xfrm>
        </p:grpSpPr>
        <p:cxnSp>
          <p:nvCxnSpPr>
            <p:cNvPr id="5" name="直接连接符 4">
              <a:extLst>
                <a:ext uri="{FF2B5EF4-FFF2-40B4-BE49-F238E27FC236}">
                  <a16:creationId xmlns:a16="http://schemas.microsoft.com/office/drawing/2014/main" id="{5F1B4492-4B98-09C1-BDF5-E89E08C50C4E}"/>
                </a:ext>
              </a:extLst>
            </p:cNvPr>
            <p:cNvCxnSpPr/>
            <p:nvPr/>
          </p:nvCxnSpPr>
          <p:spPr>
            <a:xfrm>
              <a:off x="0" y="555526"/>
              <a:ext cx="9144000" cy="0"/>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TextBox 14">
              <a:extLst>
                <a:ext uri="{FF2B5EF4-FFF2-40B4-BE49-F238E27FC236}">
                  <a16:creationId xmlns:a16="http://schemas.microsoft.com/office/drawing/2014/main" id="{FFEA43BB-A2DB-CE3B-0368-F089A649CC2B}"/>
                </a:ext>
              </a:extLst>
            </p:cNvPr>
            <p:cNvSpPr txBox="1"/>
            <p:nvPr/>
          </p:nvSpPr>
          <p:spPr>
            <a:xfrm>
              <a:off x="3277670" y="48336"/>
              <a:ext cx="3244831" cy="438581"/>
            </a:xfrm>
            <a:prstGeom prst="rect">
              <a:avLst/>
            </a:prstGeom>
            <a:noFill/>
          </p:spPr>
          <p:txBody>
            <a:bodyPr wrap="none" rtlCol="0">
              <a:spAutoFit/>
            </a:bodyPr>
            <a:lstStyle/>
            <a:p>
              <a:r>
                <a:rPr lang="en-US" altLang="zh-CN" sz="3200" b="1" dirty="0">
                  <a:solidFill>
                    <a:srgbClr val="0070C0"/>
                  </a:solidFill>
                  <a:latin typeface="微软雅黑" panose="020B0503020204020204" pitchFamily="34" charset="-122"/>
                  <a:ea typeface="微软雅黑" panose="020B0503020204020204" pitchFamily="34" charset="-122"/>
                </a:rPr>
                <a:t>BP network Method</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pSp>
      <p:sp>
        <p:nvSpPr>
          <p:cNvPr id="7" name="灯片编号占位符 6">
            <a:extLst>
              <a:ext uri="{FF2B5EF4-FFF2-40B4-BE49-F238E27FC236}">
                <a16:creationId xmlns:a16="http://schemas.microsoft.com/office/drawing/2014/main" id="{195D3FB5-D5C7-74EE-BAA2-8F49FBAB65E0}"/>
              </a:ext>
            </a:extLst>
          </p:cNvPr>
          <p:cNvSpPr>
            <a:spLocks noGrp="1"/>
          </p:cNvSpPr>
          <p:nvPr>
            <p:ph type="sldNum" sz="quarter" idx="12"/>
          </p:nvPr>
        </p:nvSpPr>
        <p:spPr>
          <a:xfrm>
            <a:off x="8610600" y="6516169"/>
            <a:ext cx="2743200" cy="365125"/>
          </a:xfrm>
        </p:spPr>
        <p:txBody>
          <a:bodyPr/>
          <a:lstStyle/>
          <a:p>
            <a:fld id="{08B23378-8055-4080-92E8-0A385AC0890E}" type="slidenum">
              <a:rPr lang="zh-CN" altLang="en-US" smtClean="0"/>
              <a:t>14</a:t>
            </a:fld>
            <a:endParaRPr lang="zh-CN" altLang="en-US" dirty="0"/>
          </a:p>
        </p:txBody>
      </p:sp>
      <p:sp>
        <p:nvSpPr>
          <p:cNvPr id="11" name="矩形: 圆角 10">
            <a:extLst>
              <a:ext uri="{FF2B5EF4-FFF2-40B4-BE49-F238E27FC236}">
                <a16:creationId xmlns:a16="http://schemas.microsoft.com/office/drawing/2014/main" id="{1A48E218-BE70-FEC9-1C16-31093A7AA210}"/>
              </a:ext>
            </a:extLst>
          </p:cNvPr>
          <p:cNvSpPr/>
          <p:nvPr/>
        </p:nvSpPr>
        <p:spPr>
          <a:xfrm>
            <a:off x="2808438" y="2336197"/>
            <a:ext cx="513167" cy="2047235"/>
          </a:xfrm>
          <a:prstGeom prst="roundRect">
            <a:avLst/>
          </a:prstGeom>
          <a:noFill/>
          <a:ln w="254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lang="en-US" altLang="zh-CN" sz="2400" b="1" dirty="0">
                <a:solidFill>
                  <a:schemeClr val="tx1"/>
                </a:solidFill>
              </a:rPr>
              <a:t>input</a:t>
            </a:r>
            <a:endParaRPr lang="zh-CN" altLang="en-US" sz="2400" b="1" dirty="0">
              <a:solidFill>
                <a:schemeClr val="tx1"/>
              </a:solidFill>
            </a:endParaRPr>
          </a:p>
        </p:txBody>
      </p:sp>
      <p:cxnSp>
        <p:nvCxnSpPr>
          <p:cNvPr id="14" name="直接连接符 13">
            <a:extLst>
              <a:ext uri="{FF2B5EF4-FFF2-40B4-BE49-F238E27FC236}">
                <a16:creationId xmlns:a16="http://schemas.microsoft.com/office/drawing/2014/main" id="{64822A9B-AAFE-9D83-8F9A-8592357513B9}"/>
              </a:ext>
            </a:extLst>
          </p:cNvPr>
          <p:cNvCxnSpPr>
            <a:cxnSpLocks/>
            <a:stCxn id="11" idx="3"/>
            <a:endCxn id="15" idx="1"/>
          </p:cNvCxnSpPr>
          <p:nvPr/>
        </p:nvCxnSpPr>
        <p:spPr>
          <a:xfrm flipV="1">
            <a:off x="3321605" y="3359814"/>
            <a:ext cx="632993"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矩形: 圆角 14">
            <a:extLst>
              <a:ext uri="{FF2B5EF4-FFF2-40B4-BE49-F238E27FC236}">
                <a16:creationId xmlns:a16="http://schemas.microsoft.com/office/drawing/2014/main" id="{1F32B3D5-AE95-B0FB-64DD-A62B2AAF0CFC}"/>
              </a:ext>
            </a:extLst>
          </p:cNvPr>
          <p:cNvSpPr/>
          <p:nvPr/>
        </p:nvSpPr>
        <p:spPr>
          <a:xfrm>
            <a:off x="3954598" y="2336196"/>
            <a:ext cx="513167" cy="2047235"/>
          </a:xfrm>
          <a:prstGeom prst="roundRect">
            <a:avLst/>
          </a:prstGeom>
          <a:noFill/>
          <a:ln w="254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lang="en-US" altLang="zh-CN" sz="2400" b="1" dirty="0" err="1">
                <a:solidFill>
                  <a:schemeClr val="tx1"/>
                </a:solidFill>
              </a:rPr>
              <a:t>Relu</a:t>
            </a:r>
            <a:r>
              <a:rPr lang="en-US" altLang="zh-CN" sz="2400" b="1" dirty="0">
                <a:solidFill>
                  <a:schemeClr val="tx1"/>
                </a:solidFill>
              </a:rPr>
              <a:t>(1,32)</a:t>
            </a:r>
            <a:endParaRPr lang="zh-CN" altLang="en-US" sz="2400" b="1" dirty="0">
              <a:solidFill>
                <a:schemeClr val="tx1"/>
              </a:solidFill>
            </a:endParaRPr>
          </a:p>
        </p:txBody>
      </p:sp>
      <p:sp>
        <p:nvSpPr>
          <p:cNvPr id="17" name="矩形: 圆角 16">
            <a:extLst>
              <a:ext uri="{FF2B5EF4-FFF2-40B4-BE49-F238E27FC236}">
                <a16:creationId xmlns:a16="http://schemas.microsoft.com/office/drawing/2014/main" id="{5856010B-DD48-1952-FFAD-980021D55A42}"/>
              </a:ext>
            </a:extLst>
          </p:cNvPr>
          <p:cNvSpPr/>
          <p:nvPr/>
        </p:nvSpPr>
        <p:spPr>
          <a:xfrm>
            <a:off x="5140122" y="2336196"/>
            <a:ext cx="513167" cy="2047235"/>
          </a:xfrm>
          <a:prstGeom prst="roundRect">
            <a:avLst/>
          </a:prstGeom>
          <a:noFill/>
          <a:ln w="254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lang="en-US" altLang="zh-CN" sz="2400" b="1" dirty="0" err="1">
                <a:solidFill>
                  <a:schemeClr val="tx1"/>
                </a:solidFill>
              </a:rPr>
              <a:t>Relu</a:t>
            </a:r>
            <a:r>
              <a:rPr lang="en-US" altLang="zh-CN" sz="2400" b="1" dirty="0">
                <a:solidFill>
                  <a:schemeClr val="tx1"/>
                </a:solidFill>
              </a:rPr>
              <a:t>(32,16)</a:t>
            </a:r>
            <a:endParaRPr lang="zh-CN" altLang="en-US" sz="2400" b="1" dirty="0">
              <a:solidFill>
                <a:schemeClr val="tx1"/>
              </a:solidFill>
            </a:endParaRPr>
          </a:p>
        </p:txBody>
      </p:sp>
      <p:cxnSp>
        <p:nvCxnSpPr>
          <p:cNvPr id="18" name="直接连接符 17">
            <a:extLst>
              <a:ext uri="{FF2B5EF4-FFF2-40B4-BE49-F238E27FC236}">
                <a16:creationId xmlns:a16="http://schemas.microsoft.com/office/drawing/2014/main" id="{34A4263F-7178-AA7A-B55E-CFFBBDC95F4E}"/>
              </a:ext>
            </a:extLst>
          </p:cNvPr>
          <p:cNvCxnSpPr>
            <a:cxnSpLocks/>
            <a:stCxn id="15" idx="3"/>
            <a:endCxn id="17" idx="1"/>
          </p:cNvCxnSpPr>
          <p:nvPr/>
        </p:nvCxnSpPr>
        <p:spPr>
          <a:xfrm>
            <a:off x="4467765" y="3359814"/>
            <a:ext cx="67235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矩形: 圆角 19">
            <a:extLst>
              <a:ext uri="{FF2B5EF4-FFF2-40B4-BE49-F238E27FC236}">
                <a16:creationId xmlns:a16="http://schemas.microsoft.com/office/drawing/2014/main" id="{73EDADAB-8CED-9BC2-F0A5-AE10AC6241A4}"/>
              </a:ext>
            </a:extLst>
          </p:cNvPr>
          <p:cNvSpPr/>
          <p:nvPr/>
        </p:nvSpPr>
        <p:spPr>
          <a:xfrm>
            <a:off x="6276865" y="2336196"/>
            <a:ext cx="513167" cy="2047235"/>
          </a:xfrm>
          <a:prstGeom prst="roundRect">
            <a:avLst/>
          </a:prstGeom>
          <a:noFill/>
          <a:ln w="254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lang="en-US" altLang="zh-CN" sz="2400" b="1" dirty="0" err="1">
                <a:solidFill>
                  <a:schemeClr val="tx1"/>
                </a:solidFill>
              </a:rPr>
              <a:t>Relu</a:t>
            </a:r>
            <a:r>
              <a:rPr lang="en-US" altLang="zh-CN" sz="2400" b="1" dirty="0">
                <a:solidFill>
                  <a:schemeClr val="tx1"/>
                </a:solidFill>
              </a:rPr>
              <a:t>(16,8)</a:t>
            </a:r>
            <a:endParaRPr lang="zh-CN" altLang="en-US" sz="2400" b="1" dirty="0">
              <a:solidFill>
                <a:schemeClr val="tx1"/>
              </a:solidFill>
            </a:endParaRPr>
          </a:p>
        </p:txBody>
      </p:sp>
      <p:cxnSp>
        <p:nvCxnSpPr>
          <p:cNvPr id="21" name="直接连接符 20">
            <a:extLst>
              <a:ext uri="{FF2B5EF4-FFF2-40B4-BE49-F238E27FC236}">
                <a16:creationId xmlns:a16="http://schemas.microsoft.com/office/drawing/2014/main" id="{61B5EB36-CDC2-3328-00BB-3C371EBDD682}"/>
              </a:ext>
            </a:extLst>
          </p:cNvPr>
          <p:cNvCxnSpPr>
            <a:cxnSpLocks/>
            <a:stCxn id="17" idx="3"/>
            <a:endCxn id="20" idx="1"/>
          </p:cNvCxnSpPr>
          <p:nvPr/>
        </p:nvCxnSpPr>
        <p:spPr>
          <a:xfrm>
            <a:off x="5653289" y="3359814"/>
            <a:ext cx="6235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矩形: 圆角 22">
            <a:extLst>
              <a:ext uri="{FF2B5EF4-FFF2-40B4-BE49-F238E27FC236}">
                <a16:creationId xmlns:a16="http://schemas.microsoft.com/office/drawing/2014/main" id="{D29BAC19-8FC3-BF77-6613-9E83F606A8DC}"/>
              </a:ext>
            </a:extLst>
          </p:cNvPr>
          <p:cNvSpPr/>
          <p:nvPr/>
        </p:nvSpPr>
        <p:spPr>
          <a:xfrm>
            <a:off x="7403605" y="2336195"/>
            <a:ext cx="513167" cy="2047235"/>
          </a:xfrm>
          <a:prstGeom prst="roundRect">
            <a:avLst/>
          </a:prstGeom>
          <a:noFill/>
          <a:ln w="254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lang="en-US" altLang="zh-CN" sz="2400" b="1" dirty="0" err="1">
                <a:solidFill>
                  <a:schemeClr val="tx1"/>
                </a:solidFill>
              </a:rPr>
              <a:t>Softmax</a:t>
            </a:r>
            <a:r>
              <a:rPr lang="en-US" altLang="zh-CN" sz="2400" b="1" dirty="0">
                <a:solidFill>
                  <a:schemeClr val="tx1"/>
                </a:solidFill>
              </a:rPr>
              <a:t>(8,4)</a:t>
            </a:r>
            <a:endParaRPr lang="zh-CN" altLang="en-US" sz="2400" b="1" dirty="0">
              <a:solidFill>
                <a:schemeClr val="tx1"/>
              </a:solidFill>
            </a:endParaRPr>
          </a:p>
        </p:txBody>
      </p:sp>
      <p:cxnSp>
        <p:nvCxnSpPr>
          <p:cNvPr id="24" name="直接连接符 23">
            <a:extLst>
              <a:ext uri="{FF2B5EF4-FFF2-40B4-BE49-F238E27FC236}">
                <a16:creationId xmlns:a16="http://schemas.microsoft.com/office/drawing/2014/main" id="{9E980AD8-8E46-4928-2003-D67AD76B4D6E}"/>
              </a:ext>
            </a:extLst>
          </p:cNvPr>
          <p:cNvCxnSpPr>
            <a:cxnSpLocks/>
            <a:stCxn id="20" idx="3"/>
            <a:endCxn id="23" idx="1"/>
          </p:cNvCxnSpPr>
          <p:nvPr/>
        </p:nvCxnSpPr>
        <p:spPr>
          <a:xfrm flipV="1">
            <a:off x="6790032" y="3359813"/>
            <a:ext cx="613573"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矩形: 圆角 25">
            <a:extLst>
              <a:ext uri="{FF2B5EF4-FFF2-40B4-BE49-F238E27FC236}">
                <a16:creationId xmlns:a16="http://schemas.microsoft.com/office/drawing/2014/main" id="{50B5C361-34D4-5ECB-A3D6-D81FC034E202}"/>
              </a:ext>
            </a:extLst>
          </p:cNvPr>
          <p:cNvSpPr/>
          <p:nvPr/>
        </p:nvSpPr>
        <p:spPr>
          <a:xfrm>
            <a:off x="8431196" y="2336195"/>
            <a:ext cx="513167" cy="2047235"/>
          </a:xfrm>
          <a:prstGeom prst="roundRect">
            <a:avLst/>
          </a:prstGeom>
          <a:noFill/>
          <a:ln w="254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lang="en-US" altLang="zh-CN" sz="2400" b="1" dirty="0">
                <a:solidFill>
                  <a:schemeClr val="tx1"/>
                </a:solidFill>
              </a:rPr>
              <a:t>output</a:t>
            </a:r>
            <a:endParaRPr lang="zh-CN" altLang="en-US" sz="2400" b="1" dirty="0">
              <a:solidFill>
                <a:schemeClr val="tx1"/>
              </a:solidFill>
            </a:endParaRPr>
          </a:p>
        </p:txBody>
      </p:sp>
      <p:sp>
        <p:nvSpPr>
          <p:cNvPr id="40" name="矩形: 圆角 39">
            <a:extLst>
              <a:ext uri="{FF2B5EF4-FFF2-40B4-BE49-F238E27FC236}">
                <a16:creationId xmlns:a16="http://schemas.microsoft.com/office/drawing/2014/main" id="{07F6385F-57CA-ACB0-1B94-FB476E81D7B4}"/>
              </a:ext>
            </a:extLst>
          </p:cNvPr>
          <p:cNvSpPr/>
          <p:nvPr/>
        </p:nvSpPr>
        <p:spPr>
          <a:xfrm>
            <a:off x="7970031" y="857884"/>
            <a:ext cx="1435495" cy="1194303"/>
          </a:xfrm>
          <a:prstGeom prst="roundRect">
            <a:avLst/>
          </a:prstGeom>
          <a:noFill/>
          <a:ln w="254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lang="en-US" altLang="zh-CN" sz="2400" b="1" dirty="0">
                <a:solidFill>
                  <a:schemeClr val="tx1"/>
                </a:solidFill>
              </a:rPr>
              <a:t>Cross</a:t>
            </a:r>
          </a:p>
          <a:p>
            <a:pPr algn="ctr"/>
            <a:r>
              <a:rPr lang="en-US" altLang="zh-CN" sz="2400" b="1" dirty="0">
                <a:solidFill>
                  <a:schemeClr val="tx1"/>
                </a:solidFill>
              </a:rPr>
              <a:t>Entropy</a:t>
            </a:r>
            <a:endParaRPr lang="zh-CN" altLang="en-US" sz="2400" b="1" dirty="0">
              <a:solidFill>
                <a:schemeClr val="tx1"/>
              </a:solidFill>
            </a:endParaRPr>
          </a:p>
        </p:txBody>
      </p:sp>
      <p:cxnSp>
        <p:nvCxnSpPr>
          <p:cNvPr id="41" name="直接箭头连接符 40">
            <a:extLst>
              <a:ext uri="{FF2B5EF4-FFF2-40B4-BE49-F238E27FC236}">
                <a16:creationId xmlns:a16="http://schemas.microsoft.com/office/drawing/2014/main" id="{3BFAFAC7-8E5F-890D-84C7-E93429C8DB24}"/>
              </a:ext>
            </a:extLst>
          </p:cNvPr>
          <p:cNvCxnSpPr>
            <a:stCxn id="26" idx="0"/>
            <a:endCxn id="40" idx="2"/>
          </p:cNvCxnSpPr>
          <p:nvPr/>
        </p:nvCxnSpPr>
        <p:spPr>
          <a:xfrm flipH="1" flipV="1">
            <a:off x="8687779" y="2052187"/>
            <a:ext cx="1" cy="2840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a16="http://schemas.microsoft.com/office/drawing/2014/main" id="{61F0AEC1-EF4A-3465-DB20-E52CF33BFF21}"/>
              </a:ext>
            </a:extLst>
          </p:cNvPr>
          <p:cNvCxnSpPr>
            <a:cxnSpLocks/>
            <a:stCxn id="23" idx="3"/>
            <a:endCxn id="26" idx="1"/>
          </p:cNvCxnSpPr>
          <p:nvPr/>
        </p:nvCxnSpPr>
        <p:spPr>
          <a:xfrm>
            <a:off x="7916772" y="3359813"/>
            <a:ext cx="51442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连接符: 肘形 42">
            <a:extLst>
              <a:ext uri="{FF2B5EF4-FFF2-40B4-BE49-F238E27FC236}">
                <a16:creationId xmlns:a16="http://schemas.microsoft.com/office/drawing/2014/main" id="{E85C832C-11D2-E3D3-2F6D-0F3DAD22AB43}"/>
              </a:ext>
            </a:extLst>
          </p:cNvPr>
          <p:cNvCxnSpPr>
            <a:stCxn id="40" idx="1"/>
            <a:endCxn id="20" idx="0"/>
          </p:cNvCxnSpPr>
          <p:nvPr/>
        </p:nvCxnSpPr>
        <p:spPr>
          <a:xfrm rot="10800000" flipV="1">
            <a:off x="6533449" y="1455036"/>
            <a:ext cx="1436582" cy="881160"/>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连接符: 肘形 43">
            <a:extLst>
              <a:ext uri="{FF2B5EF4-FFF2-40B4-BE49-F238E27FC236}">
                <a16:creationId xmlns:a16="http://schemas.microsoft.com/office/drawing/2014/main" id="{4FCFCBFD-5993-1C86-7AB4-11CABB58304B}"/>
              </a:ext>
            </a:extLst>
          </p:cNvPr>
          <p:cNvCxnSpPr>
            <a:cxnSpLocks/>
            <a:stCxn id="40" idx="1"/>
            <a:endCxn id="17" idx="0"/>
          </p:cNvCxnSpPr>
          <p:nvPr/>
        </p:nvCxnSpPr>
        <p:spPr>
          <a:xfrm rot="10800000" flipV="1">
            <a:off x="5396707" y="1455036"/>
            <a:ext cx="2573325" cy="881160"/>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连接符: 肘形 44">
            <a:extLst>
              <a:ext uri="{FF2B5EF4-FFF2-40B4-BE49-F238E27FC236}">
                <a16:creationId xmlns:a16="http://schemas.microsoft.com/office/drawing/2014/main" id="{F9147271-550C-512F-143C-64597EBFE5C5}"/>
              </a:ext>
            </a:extLst>
          </p:cNvPr>
          <p:cNvCxnSpPr>
            <a:cxnSpLocks/>
            <a:stCxn id="40" idx="1"/>
            <a:endCxn id="15" idx="0"/>
          </p:cNvCxnSpPr>
          <p:nvPr/>
        </p:nvCxnSpPr>
        <p:spPr>
          <a:xfrm rot="10800000" flipV="1">
            <a:off x="4211183" y="1455036"/>
            <a:ext cx="3758849" cy="881160"/>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文本框 45">
            <a:extLst>
              <a:ext uri="{FF2B5EF4-FFF2-40B4-BE49-F238E27FC236}">
                <a16:creationId xmlns:a16="http://schemas.microsoft.com/office/drawing/2014/main" id="{1AF612C3-8B69-C0AB-07A3-6113FE972254}"/>
              </a:ext>
            </a:extLst>
          </p:cNvPr>
          <p:cNvSpPr txBox="1"/>
          <p:nvPr/>
        </p:nvSpPr>
        <p:spPr>
          <a:xfrm>
            <a:off x="5565680" y="939884"/>
            <a:ext cx="1492694" cy="369332"/>
          </a:xfrm>
          <a:prstGeom prst="rect">
            <a:avLst/>
          </a:prstGeom>
          <a:noFill/>
        </p:spPr>
        <p:txBody>
          <a:bodyPr wrap="square" rtlCol="0">
            <a:spAutoFit/>
          </a:bodyPr>
          <a:lstStyle/>
          <a:p>
            <a:pPr algn="ctr"/>
            <a:r>
              <a:rPr lang="en-US" altLang="zh-CN" dirty="0"/>
              <a:t>BP</a:t>
            </a:r>
            <a:r>
              <a:rPr lang="zh-CN" altLang="en-US" dirty="0"/>
              <a:t> </a:t>
            </a:r>
            <a:r>
              <a:rPr lang="en-US" altLang="zh-CN" dirty="0"/>
              <a:t>process</a:t>
            </a:r>
            <a:endParaRPr lang="zh-CN" altLang="en-US" dirty="0"/>
          </a:p>
        </p:txBody>
      </p:sp>
      <p:sp>
        <p:nvSpPr>
          <p:cNvPr id="53" name="矩形 52">
            <a:extLst>
              <a:ext uri="{FF2B5EF4-FFF2-40B4-BE49-F238E27FC236}">
                <a16:creationId xmlns:a16="http://schemas.microsoft.com/office/drawing/2014/main" id="{851507AB-37B7-B64C-B019-DB03B92CC3C0}"/>
              </a:ext>
            </a:extLst>
          </p:cNvPr>
          <p:cNvSpPr/>
          <p:nvPr/>
        </p:nvSpPr>
        <p:spPr>
          <a:xfrm>
            <a:off x="600705" y="2459812"/>
            <a:ext cx="1800000" cy="180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dirty="0"/>
              <a:t>Ratio</a:t>
            </a:r>
          </a:p>
          <a:p>
            <a:pPr algn="ctr"/>
            <a:r>
              <a:rPr lang="en-US" altLang="zh-CN" sz="2400" dirty="0"/>
              <a:t>(1500h</a:t>
            </a:r>
          </a:p>
          <a:p>
            <a:pPr algn="ctr"/>
            <a:r>
              <a:rPr lang="en-US" altLang="zh-CN" sz="2400" dirty="0"/>
              <a:t>simulation)</a:t>
            </a:r>
            <a:r>
              <a:rPr lang="en-US" altLang="zh-CN" dirty="0"/>
              <a:t> </a:t>
            </a:r>
            <a:endParaRPr lang="zh-CN" altLang="en-US" dirty="0"/>
          </a:p>
        </p:txBody>
      </p:sp>
      <p:sp>
        <p:nvSpPr>
          <p:cNvPr id="54" name="矩形 53">
            <a:extLst>
              <a:ext uri="{FF2B5EF4-FFF2-40B4-BE49-F238E27FC236}">
                <a16:creationId xmlns:a16="http://schemas.microsoft.com/office/drawing/2014/main" id="{BDB8DDE6-E6BA-1DC5-D3DE-96168AC2ADA5}"/>
              </a:ext>
            </a:extLst>
          </p:cNvPr>
          <p:cNvSpPr/>
          <p:nvPr/>
        </p:nvSpPr>
        <p:spPr>
          <a:xfrm>
            <a:off x="9791295" y="2462812"/>
            <a:ext cx="1800000" cy="180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dirty="0"/>
              <a:t>Density </a:t>
            </a:r>
          </a:p>
          <a:p>
            <a:pPr algn="ctr"/>
            <a:r>
              <a:rPr lang="en-US" altLang="zh-CN" sz="2400" dirty="0"/>
              <a:t>anomalous </a:t>
            </a:r>
            <a:r>
              <a:rPr lang="en-US" altLang="zh-CN" dirty="0"/>
              <a:t> </a:t>
            </a:r>
            <a:endParaRPr lang="zh-CN" altLang="en-US" dirty="0"/>
          </a:p>
        </p:txBody>
      </p:sp>
      <p:sp>
        <p:nvSpPr>
          <p:cNvPr id="55" name="文本框 54">
            <a:extLst>
              <a:ext uri="{FF2B5EF4-FFF2-40B4-BE49-F238E27FC236}">
                <a16:creationId xmlns:a16="http://schemas.microsoft.com/office/drawing/2014/main" id="{B1649F68-47C1-052E-3227-A73F6F68561A}"/>
              </a:ext>
            </a:extLst>
          </p:cNvPr>
          <p:cNvSpPr txBox="1"/>
          <p:nvPr/>
        </p:nvSpPr>
        <p:spPr>
          <a:xfrm>
            <a:off x="648080" y="4500673"/>
            <a:ext cx="10705720" cy="1616623"/>
          </a:xfrm>
          <a:prstGeom prst="rect">
            <a:avLst/>
          </a:prstGeom>
          <a:noFill/>
        </p:spPr>
        <p:txBody>
          <a:bodyPr wrap="square" rtlCol="0">
            <a:spAutoFit/>
          </a:bodyPr>
          <a:lstStyle/>
          <a:p>
            <a:pPr marL="342900" indent="-342900" algn="just">
              <a:buFont typeface="Wingdings" panose="05000000000000000000" pitchFamily="2" charset="2"/>
              <a:buChar char="l"/>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Muon radiography needs a long recording time.</a:t>
            </a:r>
          </a:p>
          <a:p>
            <a:pPr marL="342900" indent="-342900" algn="just">
              <a:buFont typeface="Wingdings" panose="05000000000000000000" pitchFamily="2" charset="2"/>
              <a:buChar char="l"/>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Matter with low density length shows a high sensitivity in ratio variation.</a:t>
            </a:r>
          </a:p>
          <a:p>
            <a:pPr marL="342900" indent="-342900" algn="just">
              <a:buFont typeface="Wingdings" panose="05000000000000000000" pitchFamily="2" charset="2"/>
              <a:buChar char="l"/>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Neural network can quickly divide input features into different labels after training with enough data.</a:t>
            </a:r>
          </a:p>
        </p:txBody>
      </p:sp>
      <p:sp>
        <p:nvSpPr>
          <p:cNvPr id="58" name="文本框 57">
            <a:extLst>
              <a:ext uri="{FF2B5EF4-FFF2-40B4-BE49-F238E27FC236}">
                <a16:creationId xmlns:a16="http://schemas.microsoft.com/office/drawing/2014/main" id="{08981969-E786-5F3E-D2AC-CCC0E1A2D923}"/>
              </a:ext>
            </a:extLst>
          </p:cNvPr>
          <p:cNvSpPr txBox="1"/>
          <p:nvPr/>
        </p:nvSpPr>
        <p:spPr>
          <a:xfrm>
            <a:off x="600705" y="6093547"/>
            <a:ext cx="11166558" cy="523220"/>
          </a:xfrm>
          <a:prstGeom prst="rect">
            <a:avLst/>
          </a:prstGeom>
          <a:noFill/>
        </p:spPr>
        <p:txBody>
          <a:bodyPr wrap="square">
            <a:spAutoFit/>
          </a:bodyPr>
          <a:lstStyle/>
          <a:p>
            <a:pPr algn="ctr"/>
            <a:endParaRPr lang="zh-CN" altLang="en-US" sz="2800" dirty="0">
              <a:solidFill>
                <a:srgbClr val="FF0000"/>
              </a:solidFill>
              <a:latin typeface="Calibri" panose="020F0502020204030204" pitchFamily="34" charset="0"/>
              <a:ea typeface="宋体" panose="02010600030101010101" pitchFamily="2" charset="-122"/>
              <a:cs typeface="Calibri" panose="020F0502020204030204" pitchFamily="34" charset="0"/>
            </a:endParaRPr>
          </a:p>
        </p:txBody>
      </p:sp>
      <p:sp>
        <p:nvSpPr>
          <p:cNvPr id="59" name="文本框 58">
            <a:extLst>
              <a:ext uri="{FF2B5EF4-FFF2-40B4-BE49-F238E27FC236}">
                <a16:creationId xmlns:a16="http://schemas.microsoft.com/office/drawing/2014/main" id="{4B245744-9CB9-AFA0-B64A-FEE246FBE662}"/>
              </a:ext>
            </a:extLst>
          </p:cNvPr>
          <p:cNvSpPr txBox="1"/>
          <p:nvPr/>
        </p:nvSpPr>
        <p:spPr>
          <a:xfrm>
            <a:off x="18473" y="6096370"/>
            <a:ext cx="12081163" cy="523220"/>
          </a:xfrm>
          <a:prstGeom prst="rect">
            <a:avLst/>
          </a:prstGeom>
          <a:noFill/>
        </p:spPr>
        <p:txBody>
          <a:bodyPr wrap="square">
            <a:spAutoFit/>
          </a:bodyPr>
          <a:lstStyle/>
          <a:p>
            <a:pPr algn="ctr"/>
            <a:r>
              <a:rPr lang="en-US" altLang="zh-CN" sz="2800" dirty="0">
                <a:solidFill>
                  <a:srgbClr val="FF0000"/>
                </a:solidFill>
                <a:latin typeface="Calibri" panose="020F0502020204030204" pitchFamily="34" charset="0"/>
                <a:ea typeface="宋体" panose="02010600030101010101" pitchFamily="2" charset="-122"/>
                <a:cs typeface="Calibri" panose="020F0502020204030204" pitchFamily="34" charset="0"/>
              </a:rPr>
              <a:t>We build a backpropagation neural network to classify different density anomalies. </a:t>
            </a:r>
            <a:endParaRPr lang="zh-CN" altLang="en-US" sz="2800" dirty="0">
              <a:solidFill>
                <a:srgbClr val="FF0000"/>
              </a:solidFill>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329207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a16="http://schemas.microsoft.com/office/drawing/2014/main" id="{E0363F2F-E863-86F0-E919-5826898B37AD}"/>
              </a:ext>
            </a:extLst>
          </p:cNvPr>
          <p:cNvGraphicFramePr>
            <a:graphicFrameLocks noGrp="1"/>
          </p:cNvGraphicFramePr>
          <p:nvPr>
            <p:extLst>
              <p:ext uri="{D42A27DB-BD31-4B8C-83A1-F6EECF244321}">
                <p14:modId xmlns:p14="http://schemas.microsoft.com/office/powerpoint/2010/main" val="729071504"/>
              </p:ext>
            </p:extLst>
          </p:nvPr>
        </p:nvGraphicFramePr>
        <p:xfrm>
          <a:off x="50800" y="82357"/>
          <a:ext cx="12090400" cy="758152"/>
        </p:xfrm>
        <a:graphic>
          <a:graphicData uri="http://schemas.openxmlformats.org/drawingml/2006/table">
            <a:tbl>
              <a:tblPr firstRow="1" bandRow="1">
                <a:tableStyleId>{5C22544A-7EE6-4342-B048-85BDC9FD1C3A}</a:tableStyleId>
              </a:tblPr>
              <a:tblGrid>
                <a:gridCol w="1131455">
                  <a:extLst>
                    <a:ext uri="{9D8B030D-6E8A-4147-A177-3AD203B41FA5}">
                      <a16:colId xmlns:a16="http://schemas.microsoft.com/office/drawing/2014/main" val="3329315085"/>
                    </a:ext>
                  </a:extLst>
                </a:gridCol>
                <a:gridCol w="1884218">
                  <a:extLst>
                    <a:ext uri="{9D8B030D-6E8A-4147-A177-3AD203B41FA5}">
                      <a16:colId xmlns:a16="http://schemas.microsoft.com/office/drawing/2014/main" val="4088402892"/>
                    </a:ext>
                  </a:extLst>
                </a:gridCol>
                <a:gridCol w="1801091">
                  <a:extLst>
                    <a:ext uri="{9D8B030D-6E8A-4147-A177-3AD203B41FA5}">
                      <a16:colId xmlns:a16="http://schemas.microsoft.com/office/drawing/2014/main" val="2832070223"/>
                    </a:ext>
                  </a:extLst>
                </a:gridCol>
                <a:gridCol w="1791854">
                  <a:extLst>
                    <a:ext uri="{9D8B030D-6E8A-4147-A177-3AD203B41FA5}">
                      <a16:colId xmlns:a16="http://schemas.microsoft.com/office/drawing/2014/main" val="2495925135"/>
                    </a:ext>
                  </a:extLst>
                </a:gridCol>
                <a:gridCol w="2027382">
                  <a:extLst>
                    <a:ext uri="{9D8B030D-6E8A-4147-A177-3AD203B41FA5}">
                      <a16:colId xmlns:a16="http://schemas.microsoft.com/office/drawing/2014/main" val="686963867"/>
                    </a:ext>
                  </a:extLst>
                </a:gridCol>
                <a:gridCol w="1727200">
                  <a:extLst>
                    <a:ext uri="{9D8B030D-6E8A-4147-A177-3AD203B41FA5}">
                      <a16:colId xmlns:a16="http://schemas.microsoft.com/office/drawing/2014/main" val="2493806684"/>
                    </a:ext>
                  </a:extLst>
                </a:gridCol>
                <a:gridCol w="1727200">
                  <a:extLst>
                    <a:ext uri="{9D8B030D-6E8A-4147-A177-3AD203B41FA5}">
                      <a16:colId xmlns:a16="http://schemas.microsoft.com/office/drawing/2014/main" val="3572909862"/>
                    </a:ext>
                  </a:extLst>
                </a:gridCol>
              </a:tblGrid>
              <a:tr h="379076">
                <a:tc>
                  <a:txBody>
                    <a:bodyPr/>
                    <a:lstStyle/>
                    <a:p>
                      <a:endParaRPr lang="zh-CN" altLang="en-US" dirty="0"/>
                    </a:p>
                  </a:txBody>
                  <a:tcPr/>
                </a:tc>
                <a:tc gridSpan="3">
                  <a:txBody>
                    <a:bodyPr/>
                    <a:lstStyle/>
                    <a:p>
                      <a:pPr algn="ctr"/>
                      <a:r>
                        <a:rPr lang="en-US" altLang="zh-CN" dirty="0"/>
                        <a:t>20h Experiment</a:t>
                      </a:r>
                      <a:endParaRPr lang="zh-CN" altLang="en-US" dirty="0"/>
                    </a:p>
                  </a:txBody>
                  <a:tcPr/>
                </a:tc>
                <a:tc hMerge="1">
                  <a:txBody>
                    <a:bodyPr/>
                    <a:lstStyle/>
                    <a:p>
                      <a:endParaRPr lang="zh-CN" altLang="en-US" dirty="0"/>
                    </a:p>
                  </a:txBody>
                  <a:tcPr/>
                </a:tc>
                <a:tc hMerge="1">
                  <a:txBody>
                    <a:bodyPr/>
                    <a:lstStyle/>
                    <a:p>
                      <a:endParaRPr lang="zh-CN" altLang="en-US" dirty="0"/>
                    </a:p>
                  </a:txBody>
                  <a:tcPr/>
                </a:tc>
                <a:tc gridSpan="3">
                  <a:txBody>
                    <a:bodyPr/>
                    <a:lstStyle/>
                    <a:p>
                      <a:pPr algn="ctr"/>
                      <a:r>
                        <a:rPr lang="en-US" altLang="zh-CN" dirty="0"/>
                        <a:t>220h Experiment</a:t>
                      </a:r>
                      <a:endParaRPr lang="zh-CN" altLang="en-US" dirty="0"/>
                    </a:p>
                  </a:txBody>
                  <a:tcPr/>
                </a:tc>
                <a:tc hMerge="1">
                  <a:txBody>
                    <a:bodyPr/>
                    <a:lstStyle/>
                    <a:p>
                      <a:endParaRPr lang="zh-CN" altLang="en-US" dirty="0"/>
                    </a:p>
                  </a:txBody>
                  <a:tcPr/>
                </a:tc>
                <a:tc hMerge="1">
                  <a:txBody>
                    <a:bodyPr/>
                    <a:lstStyle/>
                    <a:p>
                      <a:endParaRPr lang="zh-CN" altLang="en-US" dirty="0"/>
                    </a:p>
                  </a:txBody>
                  <a:tcPr/>
                </a:tc>
                <a:extLst>
                  <a:ext uri="{0D108BD9-81ED-4DB2-BD59-A6C34878D82A}">
                    <a16:rowId xmlns:a16="http://schemas.microsoft.com/office/drawing/2014/main" val="802671858"/>
                  </a:ext>
                </a:extLst>
              </a:tr>
              <a:tr h="379076">
                <a:tc>
                  <a:txBody>
                    <a:bodyPr/>
                    <a:lstStyle/>
                    <a:p>
                      <a:endParaRPr lang="zh-CN" altLang="en-US" dirty="0"/>
                    </a:p>
                  </a:txBody>
                  <a:tcPr/>
                </a:tc>
                <a:tc>
                  <a:txBody>
                    <a:bodyPr/>
                    <a:lstStyle/>
                    <a:p>
                      <a:pPr algn="ctr"/>
                      <a:r>
                        <a:rPr lang="en-US" altLang="zh-CN" dirty="0">
                          <a:latin typeface="Calibri" panose="020F0502020204030204" pitchFamily="34" charset="0"/>
                          <a:cs typeface="Calibri" panose="020F0502020204030204" pitchFamily="34" charset="0"/>
                        </a:rPr>
                        <a:t>Fe</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cs typeface="Calibri" panose="020F0502020204030204" pitchFamily="34" charset="0"/>
                        </a:rPr>
                        <a:t>Water </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cs typeface="Calibri" panose="020F0502020204030204" pitchFamily="34" charset="0"/>
                        </a:rPr>
                        <a:t>Rock </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cs typeface="Calibri" panose="020F0502020204030204" pitchFamily="34" charset="0"/>
                        </a:rPr>
                        <a:t>Fe</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cs typeface="Calibri" panose="020F0502020204030204" pitchFamily="34" charset="0"/>
                        </a:rPr>
                        <a:t>Water </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cs typeface="Calibri" panose="020F0502020204030204" pitchFamily="34" charset="0"/>
                        </a:rPr>
                        <a:t>Rock </a:t>
                      </a:r>
                      <a:endParaRPr lang="zh-CN" alt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74353633"/>
                  </a:ext>
                </a:extLst>
              </a:tr>
            </a:tbl>
          </a:graphicData>
        </a:graphic>
      </p:graphicFrame>
      <p:pic>
        <p:nvPicPr>
          <p:cNvPr id="6" name="图片 5">
            <a:extLst>
              <a:ext uri="{FF2B5EF4-FFF2-40B4-BE49-F238E27FC236}">
                <a16:creationId xmlns:a16="http://schemas.microsoft.com/office/drawing/2014/main" id="{A07FBDF2-F9C7-2914-2FDF-BA3E4B48A07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97569" y="1053587"/>
            <a:ext cx="1618724" cy="2160000"/>
          </a:xfrm>
          <a:prstGeom prst="rect">
            <a:avLst/>
          </a:prstGeom>
        </p:spPr>
      </p:pic>
      <p:pic>
        <p:nvPicPr>
          <p:cNvPr id="12" name="图片 11">
            <a:extLst>
              <a:ext uri="{FF2B5EF4-FFF2-40B4-BE49-F238E27FC236}">
                <a16:creationId xmlns:a16="http://schemas.microsoft.com/office/drawing/2014/main" id="{CDC7C8F2-DE08-8E06-8D9D-01A043D2F0B8}"/>
              </a:ext>
            </a:extLst>
          </p:cNvPr>
          <p:cNvPicPr>
            <a:picLocks noChangeAspect="1"/>
          </p:cNvPicPr>
          <p:nvPr/>
        </p:nvPicPr>
        <p:blipFill>
          <a:blip r:embed="rId3"/>
          <a:stretch>
            <a:fillRect/>
          </a:stretch>
        </p:blipFill>
        <p:spPr>
          <a:xfrm>
            <a:off x="6969421" y="3426665"/>
            <a:ext cx="1675020" cy="1980000"/>
          </a:xfrm>
          <a:prstGeom prst="rect">
            <a:avLst/>
          </a:prstGeom>
        </p:spPr>
      </p:pic>
      <p:pic>
        <p:nvPicPr>
          <p:cNvPr id="16" name="图片 15">
            <a:extLst>
              <a:ext uri="{FF2B5EF4-FFF2-40B4-BE49-F238E27FC236}">
                <a16:creationId xmlns:a16="http://schemas.microsoft.com/office/drawing/2014/main" id="{EB3CF202-130C-9FB3-3BE8-88435E315696}"/>
              </a:ext>
            </a:extLst>
          </p:cNvPr>
          <p:cNvPicPr>
            <a:picLocks noChangeAspect="1"/>
          </p:cNvPicPr>
          <p:nvPr/>
        </p:nvPicPr>
        <p:blipFill>
          <a:blip r:embed="rId4"/>
          <a:stretch>
            <a:fillRect/>
          </a:stretch>
        </p:blipFill>
        <p:spPr>
          <a:xfrm>
            <a:off x="1401999" y="3426665"/>
            <a:ext cx="1675020" cy="1980000"/>
          </a:xfrm>
          <a:prstGeom prst="rect">
            <a:avLst/>
          </a:prstGeom>
        </p:spPr>
      </p:pic>
      <p:pic>
        <p:nvPicPr>
          <p:cNvPr id="19" name="图片 18">
            <a:extLst>
              <a:ext uri="{FF2B5EF4-FFF2-40B4-BE49-F238E27FC236}">
                <a16:creationId xmlns:a16="http://schemas.microsoft.com/office/drawing/2014/main" id="{AAEE0CA3-2946-E918-51B6-74DD48CAC9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0147" y="1053587"/>
            <a:ext cx="1618724" cy="2160000"/>
          </a:xfrm>
          <a:prstGeom prst="rect">
            <a:avLst/>
          </a:prstGeom>
        </p:spPr>
      </p:pic>
      <p:pic>
        <p:nvPicPr>
          <p:cNvPr id="24" name="图片 23">
            <a:extLst>
              <a:ext uri="{FF2B5EF4-FFF2-40B4-BE49-F238E27FC236}">
                <a16:creationId xmlns:a16="http://schemas.microsoft.com/office/drawing/2014/main" id="{107FB309-94E6-3ECE-5076-1939B92E9FAB}"/>
              </a:ext>
            </a:extLst>
          </p:cNvPr>
          <p:cNvPicPr>
            <a:picLocks noChangeAspect="1"/>
          </p:cNvPicPr>
          <p:nvPr/>
        </p:nvPicPr>
        <p:blipFill>
          <a:blip r:embed="rId6"/>
          <a:stretch>
            <a:fillRect/>
          </a:stretch>
        </p:blipFill>
        <p:spPr>
          <a:xfrm>
            <a:off x="8743200" y="3426665"/>
            <a:ext cx="1675020" cy="1980000"/>
          </a:xfrm>
          <a:prstGeom prst="rect">
            <a:avLst/>
          </a:prstGeom>
        </p:spPr>
      </p:pic>
      <p:pic>
        <p:nvPicPr>
          <p:cNvPr id="26" name="图片 25">
            <a:extLst>
              <a:ext uri="{FF2B5EF4-FFF2-40B4-BE49-F238E27FC236}">
                <a16:creationId xmlns:a16="http://schemas.microsoft.com/office/drawing/2014/main" id="{064841D8-BB85-8A39-73E0-CD57910060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71348" y="1053587"/>
            <a:ext cx="1618724" cy="2160000"/>
          </a:xfrm>
          <a:prstGeom prst="rect">
            <a:avLst/>
          </a:prstGeom>
        </p:spPr>
      </p:pic>
      <p:pic>
        <p:nvPicPr>
          <p:cNvPr id="29" name="图片 28">
            <a:extLst>
              <a:ext uri="{FF2B5EF4-FFF2-40B4-BE49-F238E27FC236}">
                <a16:creationId xmlns:a16="http://schemas.microsoft.com/office/drawing/2014/main" id="{6CF3608A-4596-DE05-229A-11825ED5D5F0}"/>
              </a:ext>
            </a:extLst>
          </p:cNvPr>
          <p:cNvPicPr>
            <a:picLocks noChangeAspect="1"/>
          </p:cNvPicPr>
          <p:nvPr/>
        </p:nvPicPr>
        <p:blipFill>
          <a:blip r:embed="rId8"/>
          <a:stretch>
            <a:fillRect/>
          </a:stretch>
        </p:blipFill>
        <p:spPr>
          <a:xfrm>
            <a:off x="3118711" y="3426665"/>
            <a:ext cx="1675020" cy="1980000"/>
          </a:xfrm>
          <a:prstGeom prst="rect">
            <a:avLst/>
          </a:prstGeom>
        </p:spPr>
      </p:pic>
      <p:pic>
        <p:nvPicPr>
          <p:cNvPr id="36" name="图片 35">
            <a:extLst>
              <a:ext uri="{FF2B5EF4-FFF2-40B4-BE49-F238E27FC236}">
                <a16:creationId xmlns:a16="http://schemas.microsoft.com/office/drawing/2014/main" id="{09474EE1-2EEA-3936-8236-6B16B7BF92A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46859" y="1053587"/>
            <a:ext cx="1618724" cy="2160000"/>
          </a:xfrm>
          <a:prstGeom prst="rect">
            <a:avLst/>
          </a:prstGeom>
        </p:spPr>
      </p:pic>
      <p:pic>
        <p:nvPicPr>
          <p:cNvPr id="38" name="图片 37">
            <a:extLst>
              <a:ext uri="{FF2B5EF4-FFF2-40B4-BE49-F238E27FC236}">
                <a16:creationId xmlns:a16="http://schemas.microsoft.com/office/drawing/2014/main" id="{D8D1CFAA-390C-96E9-0153-1450E246BCB7}"/>
              </a:ext>
            </a:extLst>
          </p:cNvPr>
          <p:cNvPicPr>
            <a:picLocks noChangeAspect="1"/>
          </p:cNvPicPr>
          <p:nvPr/>
        </p:nvPicPr>
        <p:blipFill>
          <a:blip r:embed="rId10"/>
          <a:stretch>
            <a:fillRect/>
          </a:stretch>
        </p:blipFill>
        <p:spPr>
          <a:xfrm>
            <a:off x="10516980" y="3426665"/>
            <a:ext cx="1675020" cy="1980000"/>
          </a:xfrm>
          <a:prstGeom prst="rect">
            <a:avLst/>
          </a:prstGeom>
        </p:spPr>
      </p:pic>
      <p:pic>
        <p:nvPicPr>
          <p:cNvPr id="40" name="图片 39">
            <a:extLst>
              <a:ext uri="{FF2B5EF4-FFF2-40B4-BE49-F238E27FC236}">
                <a16:creationId xmlns:a16="http://schemas.microsoft.com/office/drawing/2014/main" id="{0F04CE9C-E3FA-E1C9-A965-67E4084C3F9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16980" y="1053587"/>
            <a:ext cx="1618723" cy="2160000"/>
          </a:xfrm>
          <a:prstGeom prst="rect">
            <a:avLst/>
          </a:prstGeom>
        </p:spPr>
      </p:pic>
      <p:pic>
        <p:nvPicPr>
          <p:cNvPr id="42" name="图片 41">
            <a:extLst>
              <a:ext uri="{FF2B5EF4-FFF2-40B4-BE49-F238E27FC236}">
                <a16:creationId xmlns:a16="http://schemas.microsoft.com/office/drawing/2014/main" id="{F12CCEEF-BECA-0C01-1431-63931089781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63571" y="1053587"/>
            <a:ext cx="1618724" cy="2160000"/>
          </a:xfrm>
          <a:prstGeom prst="rect">
            <a:avLst/>
          </a:prstGeom>
        </p:spPr>
      </p:pic>
      <p:pic>
        <p:nvPicPr>
          <p:cNvPr id="44" name="图片 43">
            <a:extLst>
              <a:ext uri="{FF2B5EF4-FFF2-40B4-BE49-F238E27FC236}">
                <a16:creationId xmlns:a16="http://schemas.microsoft.com/office/drawing/2014/main" id="{4E8F3300-EA76-F748-8C91-E8086E1B639F}"/>
              </a:ext>
            </a:extLst>
          </p:cNvPr>
          <p:cNvPicPr>
            <a:picLocks noChangeAspect="1"/>
          </p:cNvPicPr>
          <p:nvPr/>
        </p:nvPicPr>
        <p:blipFill>
          <a:blip r:embed="rId13"/>
          <a:stretch>
            <a:fillRect/>
          </a:stretch>
        </p:blipFill>
        <p:spPr>
          <a:xfrm>
            <a:off x="4835423" y="3426665"/>
            <a:ext cx="1675020" cy="1980000"/>
          </a:xfrm>
          <a:prstGeom prst="rect">
            <a:avLst/>
          </a:prstGeom>
        </p:spPr>
      </p:pic>
      <p:sp>
        <p:nvSpPr>
          <p:cNvPr id="45" name="文本框 44">
            <a:extLst>
              <a:ext uri="{FF2B5EF4-FFF2-40B4-BE49-F238E27FC236}">
                <a16:creationId xmlns:a16="http://schemas.microsoft.com/office/drawing/2014/main" id="{2DE6A3C4-C112-F50C-9B94-99FB40EA4016}"/>
              </a:ext>
            </a:extLst>
          </p:cNvPr>
          <p:cNvSpPr txBox="1"/>
          <p:nvPr/>
        </p:nvSpPr>
        <p:spPr>
          <a:xfrm>
            <a:off x="-149711" y="1733055"/>
            <a:ext cx="1551710" cy="400531"/>
          </a:xfrm>
          <a:prstGeom prst="rect">
            <a:avLst/>
          </a:prstGeom>
          <a:noFill/>
        </p:spPr>
        <p:txBody>
          <a:bodyPr wrap="square" rtlCol="0">
            <a:spAutoFit/>
          </a:bodyPr>
          <a:lstStyle/>
          <a:p>
            <a:pPr algn="ctr"/>
            <a:r>
              <a:rPr lang="en-US" altLang="zh-CN" sz="2000" dirty="0">
                <a:latin typeface="华光粗黑_CNKI" panose="02000500000000000000" pitchFamily="2" charset="-122"/>
                <a:ea typeface="华光粗黑_CNKI" panose="02000500000000000000" pitchFamily="2" charset="-122"/>
              </a:rPr>
              <a:t>Features</a:t>
            </a:r>
          </a:p>
        </p:txBody>
      </p:sp>
      <p:sp>
        <p:nvSpPr>
          <p:cNvPr id="46" name="文本框 45">
            <a:extLst>
              <a:ext uri="{FF2B5EF4-FFF2-40B4-BE49-F238E27FC236}">
                <a16:creationId xmlns:a16="http://schemas.microsoft.com/office/drawing/2014/main" id="{44329466-E412-7107-8298-6354E02FBB74}"/>
              </a:ext>
            </a:extLst>
          </p:cNvPr>
          <p:cNvSpPr txBox="1"/>
          <p:nvPr/>
        </p:nvSpPr>
        <p:spPr>
          <a:xfrm>
            <a:off x="-149711" y="4207162"/>
            <a:ext cx="1551710" cy="707886"/>
          </a:xfrm>
          <a:prstGeom prst="rect">
            <a:avLst/>
          </a:prstGeom>
          <a:noFill/>
        </p:spPr>
        <p:txBody>
          <a:bodyPr wrap="square" rtlCol="0">
            <a:spAutoFit/>
          </a:bodyPr>
          <a:lstStyle/>
          <a:p>
            <a:pPr algn="ctr"/>
            <a:r>
              <a:rPr lang="en-US" altLang="zh-CN" sz="2000" dirty="0">
                <a:latin typeface="华光粗黑_CNKI" panose="02000500000000000000" pitchFamily="2" charset="-122"/>
                <a:ea typeface="华光粗黑_CNKI" panose="02000500000000000000" pitchFamily="2" charset="-122"/>
              </a:rPr>
              <a:t>Classify</a:t>
            </a:r>
          </a:p>
          <a:p>
            <a:pPr algn="ctr"/>
            <a:r>
              <a:rPr lang="en-US" altLang="zh-CN" sz="2000" dirty="0">
                <a:latin typeface="华光粗黑_CNKI" panose="02000500000000000000" pitchFamily="2" charset="-122"/>
                <a:ea typeface="华光粗黑_CNKI" panose="02000500000000000000" pitchFamily="2" charset="-122"/>
              </a:rPr>
              <a:t>result</a:t>
            </a:r>
          </a:p>
        </p:txBody>
      </p:sp>
      <p:sp>
        <p:nvSpPr>
          <p:cNvPr id="47" name="文本框 46">
            <a:extLst>
              <a:ext uri="{FF2B5EF4-FFF2-40B4-BE49-F238E27FC236}">
                <a16:creationId xmlns:a16="http://schemas.microsoft.com/office/drawing/2014/main" id="{067FE9B2-266A-5D0C-7D61-BBCEF47E93F3}"/>
              </a:ext>
            </a:extLst>
          </p:cNvPr>
          <p:cNvSpPr txBox="1"/>
          <p:nvPr/>
        </p:nvSpPr>
        <p:spPr>
          <a:xfrm>
            <a:off x="1801767" y="5619743"/>
            <a:ext cx="9361055" cy="954107"/>
          </a:xfrm>
          <a:prstGeom prst="rect">
            <a:avLst/>
          </a:prstGeom>
          <a:noFill/>
        </p:spPr>
        <p:txBody>
          <a:bodyPr wrap="square">
            <a:spAutoFit/>
          </a:bodyPr>
          <a:lstStyle/>
          <a:p>
            <a:pPr algn="just"/>
            <a:r>
              <a:rPr lang="en-US" altLang="zh-CN" sz="2800" dirty="0">
                <a:solidFill>
                  <a:srgbClr val="FF0000"/>
                </a:solidFill>
                <a:latin typeface="Calibri" panose="020F0502020204030204" pitchFamily="34" charset="0"/>
                <a:ea typeface="宋体" panose="02010600030101010101" pitchFamily="2" charset="-122"/>
                <a:cs typeface="Calibri" panose="020F0502020204030204" pitchFamily="34" charset="0"/>
              </a:rPr>
              <a:t>High density matter can be classified quickly, but low density matter need more recording time.</a:t>
            </a:r>
            <a:endParaRPr lang="zh-CN" altLang="en-US" sz="2800" dirty="0">
              <a:solidFill>
                <a:srgbClr val="FF0000"/>
              </a:solidFill>
              <a:latin typeface="Calibri" panose="020F0502020204030204" pitchFamily="34" charset="0"/>
              <a:ea typeface="宋体" panose="02010600030101010101" pitchFamily="2" charset="-122"/>
              <a:cs typeface="Calibri" panose="020F0502020204030204" pitchFamily="34" charset="0"/>
            </a:endParaRPr>
          </a:p>
        </p:txBody>
      </p:sp>
      <p:sp>
        <p:nvSpPr>
          <p:cNvPr id="49" name="灯片编号占位符 48">
            <a:extLst>
              <a:ext uri="{FF2B5EF4-FFF2-40B4-BE49-F238E27FC236}">
                <a16:creationId xmlns:a16="http://schemas.microsoft.com/office/drawing/2014/main" id="{693B5DA2-E8CA-4568-2110-25C2227B94CC}"/>
              </a:ext>
            </a:extLst>
          </p:cNvPr>
          <p:cNvSpPr>
            <a:spLocks noGrp="1"/>
          </p:cNvSpPr>
          <p:nvPr>
            <p:ph type="sldNum" sz="quarter" idx="12"/>
          </p:nvPr>
        </p:nvSpPr>
        <p:spPr/>
        <p:txBody>
          <a:bodyPr/>
          <a:lstStyle/>
          <a:p>
            <a:fld id="{EAA095C6-6E7E-4690-8336-25E83D6296C1}" type="slidenum">
              <a:rPr lang="zh-CN" altLang="en-US" smtClean="0"/>
              <a:t>15</a:t>
            </a:fld>
            <a:endParaRPr lang="zh-CN" altLang="en-US"/>
          </a:p>
        </p:txBody>
      </p:sp>
    </p:spTree>
    <p:extLst>
      <p:ext uri="{BB962C8B-B14F-4D97-AF65-F5344CB8AC3E}">
        <p14:creationId xmlns:p14="http://schemas.microsoft.com/office/powerpoint/2010/main" val="3437078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8505ADF6-8E06-C03F-7BD5-9B09C2FA1C64}"/>
              </a:ext>
            </a:extLst>
          </p:cNvPr>
          <p:cNvGrpSpPr/>
          <p:nvPr/>
        </p:nvGrpSpPr>
        <p:grpSpPr>
          <a:xfrm>
            <a:off x="0" y="80791"/>
            <a:ext cx="12192000" cy="659913"/>
            <a:chOff x="0" y="60591"/>
            <a:chExt cx="9144000" cy="494935"/>
          </a:xfrm>
        </p:grpSpPr>
        <p:cxnSp>
          <p:nvCxnSpPr>
            <p:cNvPr id="5" name="直接连接符 4">
              <a:extLst>
                <a:ext uri="{FF2B5EF4-FFF2-40B4-BE49-F238E27FC236}">
                  <a16:creationId xmlns:a16="http://schemas.microsoft.com/office/drawing/2014/main" id="{5F1B4492-4B98-09C1-BDF5-E89E08C50C4E}"/>
                </a:ext>
              </a:extLst>
            </p:cNvPr>
            <p:cNvCxnSpPr/>
            <p:nvPr/>
          </p:nvCxnSpPr>
          <p:spPr>
            <a:xfrm>
              <a:off x="0" y="555526"/>
              <a:ext cx="9144000" cy="0"/>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TextBox 14">
              <a:extLst>
                <a:ext uri="{FF2B5EF4-FFF2-40B4-BE49-F238E27FC236}">
                  <a16:creationId xmlns:a16="http://schemas.microsoft.com/office/drawing/2014/main" id="{FFEA43BB-A2DB-CE3B-0368-F089A649CC2B}"/>
                </a:ext>
              </a:extLst>
            </p:cNvPr>
            <p:cNvSpPr txBox="1"/>
            <p:nvPr/>
          </p:nvSpPr>
          <p:spPr>
            <a:xfrm>
              <a:off x="3932282" y="60591"/>
              <a:ext cx="1279437" cy="438581"/>
            </a:xfrm>
            <a:prstGeom prst="rect">
              <a:avLst/>
            </a:prstGeom>
            <a:noFill/>
          </p:spPr>
          <p:txBody>
            <a:bodyPr wrap="none" rtlCol="0">
              <a:spAutoFit/>
            </a:bodyPr>
            <a:lstStyle/>
            <a:p>
              <a:r>
                <a:rPr lang="en-US" altLang="zh-CN" sz="3200" b="1" dirty="0">
                  <a:solidFill>
                    <a:srgbClr val="0070C0"/>
                  </a:solidFill>
                  <a:latin typeface="微软雅黑" panose="020B0503020204020204" pitchFamily="34" charset="-122"/>
                  <a:ea typeface="微软雅黑" panose="020B0503020204020204" pitchFamily="34" charset="-122"/>
                </a:rPr>
                <a:t>Outline</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pSp>
      <p:grpSp>
        <p:nvGrpSpPr>
          <p:cNvPr id="2" name="组合 23">
            <a:extLst>
              <a:ext uri="{FF2B5EF4-FFF2-40B4-BE49-F238E27FC236}">
                <a16:creationId xmlns:a16="http://schemas.microsoft.com/office/drawing/2014/main" id="{E3EA07BA-FFE8-5983-741D-621B848FF127}"/>
              </a:ext>
            </a:extLst>
          </p:cNvPr>
          <p:cNvGrpSpPr>
            <a:grpSpLocks/>
          </p:cNvGrpSpPr>
          <p:nvPr/>
        </p:nvGrpSpPr>
        <p:grpSpPr bwMode="auto">
          <a:xfrm>
            <a:off x="3349330" y="1154343"/>
            <a:ext cx="6082633" cy="699232"/>
            <a:chOff x="0" y="0"/>
            <a:chExt cx="3314700" cy="487680"/>
          </a:xfrm>
        </p:grpSpPr>
        <p:sp>
          <p:nvSpPr>
            <p:cNvPr id="3" name="矩形 1">
              <a:extLst>
                <a:ext uri="{FF2B5EF4-FFF2-40B4-BE49-F238E27FC236}">
                  <a16:creationId xmlns:a16="http://schemas.microsoft.com/office/drawing/2014/main" id="{4CAECB87-4C2A-F810-3718-7C48666401BD}"/>
                </a:ext>
              </a:extLst>
            </p:cNvPr>
            <p:cNvSpPr>
              <a:spLocks noChangeArrowheads="1"/>
            </p:cNvSpPr>
            <p:nvPr/>
          </p:nvSpPr>
          <p:spPr bwMode="auto">
            <a:xfrm>
              <a:off x="609600" y="0"/>
              <a:ext cx="2705100" cy="487680"/>
            </a:xfrm>
            <a:prstGeom prst="rect">
              <a:avLst/>
            </a:prstGeom>
            <a:solidFill>
              <a:srgbClr val="0070C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indent="4572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r>
                <a:rPr lang="en-US" altLang="zh-CN" sz="2400" dirty="0">
                  <a:solidFill>
                    <a:schemeClr val="bg1"/>
                  </a:solidFill>
                  <a:latin typeface="+mn-lt"/>
                  <a:ea typeface="+mn-ea"/>
                  <a:cs typeface="+mn-ea"/>
                  <a:sym typeface="+mn-lt"/>
                </a:rPr>
                <a:t>Introduction</a:t>
              </a:r>
              <a:endParaRPr lang="zh-CN" altLang="en-US" sz="2400" dirty="0">
                <a:solidFill>
                  <a:schemeClr val="bg1"/>
                </a:solidFill>
                <a:latin typeface="+mn-lt"/>
                <a:ea typeface="+mn-ea"/>
                <a:cs typeface="+mn-ea"/>
                <a:sym typeface="+mn-lt"/>
              </a:endParaRPr>
            </a:p>
          </p:txBody>
        </p:sp>
        <p:sp>
          <p:nvSpPr>
            <p:cNvPr id="11" name="矩形 4">
              <a:extLst>
                <a:ext uri="{FF2B5EF4-FFF2-40B4-BE49-F238E27FC236}">
                  <a16:creationId xmlns:a16="http://schemas.microsoft.com/office/drawing/2014/main" id="{D4811F58-CB82-B785-8EC3-551951FAE1DE}"/>
                </a:ext>
              </a:extLst>
            </p:cNvPr>
            <p:cNvSpPr>
              <a:spLocks noChangeArrowheads="1"/>
            </p:cNvSpPr>
            <p:nvPr/>
          </p:nvSpPr>
          <p:spPr bwMode="auto">
            <a:xfrm>
              <a:off x="0" y="0"/>
              <a:ext cx="609600" cy="487680"/>
            </a:xfrm>
            <a:prstGeom prst="rect">
              <a:avLst/>
            </a:prstGeom>
            <a:solidFill>
              <a:schemeClr val="bg1">
                <a:lumMod val="5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z="3200" dirty="0">
                  <a:solidFill>
                    <a:srgbClr val="FFFFFF"/>
                  </a:solidFill>
                  <a:latin typeface="+mn-lt"/>
                  <a:ea typeface="+mn-ea"/>
                  <a:cs typeface="+mn-ea"/>
                  <a:sym typeface="+mn-lt"/>
                </a:rPr>
                <a:t>1</a:t>
              </a:r>
              <a:endParaRPr lang="zh-CN" altLang="en-US" sz="3200" dirty="0">
                <a:solidFill>
                  <a:srgbClr val="FFFFFF"/>
                </a:solidFill>
                <a:latin typeface="+mn-lt"/>
                <a:ea typeface="+mn-ea"/>
                <a:cs typeface="+mn-ea"/>
                <a:sym typeface="+mn-lt"/>
              </a:endParaRPr>
            </a:p>
          </p:txBody>
        </p:sp>
        <p:sp>
          <p:nvSpPr>
            <p:cNvPr id="14" name="等腰三角形 13">
              <a:extLst>
                <a:ext uri="{FF2B5EF4-FFF2-40B4-BE49-F238E27FC236}">
                  <a16:creationId xmlns:a16="http://schemas.microsoft.com/office/drawing/2014/main" id="{9867D925-0E03-39F0-A677-0B70AA59F9AF}"/>
                </a:ext>
              </a:extLst>
            </p:cNvPr>
            <p:cNvSpPr>
              <a:spLocks noChangeAspect="1" noChangeArrowheads="1"/>
            </p:cNvSpPr>
            <p:nvPr/>
          </p:nvSpPr>
          <p:spPr bwMode="auto">
            <a:xfrm rot="5400000">
              <a:off x="599121" y="178353"/>
              <a:ext cx="151927" cy="130971"/>
            </a:xfrm>
            <a:prstGeom prst="triangle">
              <a:avLst>
                <a:gd name="adj" fmla="val 50000"/>
              </a:avLst>
            </a:prstGeom>
            <a:solidFill>
              <a:srgbClr val="3E3D4F"/>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endParaRPr lang="zh-CN" altLang="zh-CN">
                <a:solidFill>
                  <a:srgbClr val="FFFFFF"/>
                </a:solidFill>
                <a:latin typeface="+mn-lt"/>
                <a:ea typeface="+mn-ea"/>
                <a:cs typeface="+mn-ea"/>
                <a:sym typeface="+mn-lt"/>
              </a:endParaRPr>
            </a:p>
          </p:txBody>
        </p:sp>
      </p:grpSp>
      <p:grpSp>
        <p:nvGrpSpPr>
          <p:cNvPr id="20" name="组合 23">
            <a:extLst>
              <a:ext uri="{FF2B5EF4-FFF2-40B4-BE49-F238E27FC236}">
                <a16:creationId xmlns:a16="http://schemas.microsoft.com/office/drawing/2014/main" id="{4D69B30F-DA28-E7E0-8C8B-27CF3B3047BA}"/>
              </a:ext>
            </a:extLst>
          </p:cNvPr>
          <p:cNvGrpSpPr>
            <a:grpSpLocks/>
          </p:cNvGrpSpPr>
          <p:nvPr/>
        </p:nvGrpSpPr>
        <p:grpSpPr bwMode="auto">
          <a:xfrm>
            <a:off x="3349331" y="2517387"/>
            <a:ext cx="6164123" cy="699233"/>
            <a:chOff x="0" y="0"/>
            <a:chExt cx="3314700" cy="487680"/>
          </a:xfrm>
        </p:grpSpPr>
        <p:sp>
          <p:nvSpPr>
            <p:cNvPr id="21" name="矩形 1">
              <a:extLst>
                <a:ext uri="{FF2B5EF4-FFF2-40B4-BE49-F238E27FC236}">
                  <a16:creationId xmlns:a16="http://schemas.microsoft.com/office/drawing/2014/main" id="{AB92815D-2709-10FC-4FCD-B440413166DE}"/>
                </a:ext>
              </a:extLst>
            </p:cNvPr>
            <p:cNvSpPr>
              <a:spLocks noChangeArrowheads="1"/>
            </p:cNvSpPr>
            <p:nvPr/>
          </p:nvSpPr>
          <p:spPr bwMode="auto">
            <a:xfrm>
              <a:off x="475587" y="0"/>
              <a:ext cx="2839113" cy="487680"/>
            </a:xfrm>
            <a:prstGeom prst="rect">
              <a:avLst/>
            </a:prstGeom>
            <a:solidFill>
              <a:srgbClr val="0070C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indent="4572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eaLnBrk="1" fontAlgn="base" hangingPunct="1">
                <a:spcBef>
                  <a:spcPct val="0"/>
                </a:spcBef>
                <a:spcAft>
                  <a:spcPct val="0"/>
                </a:spcAft>
                <a:buFont typeface="Arial" pitchFamily="34" charset="0"/>
                <a:buNone/>
              </a:pPr>
              <a:r>
                <a:rPr lang="en-US" altLang="zh-CN" sz="2400" dirty="0">
                  <a:solidFill>
                    <a:srgbClr val="FFFFFF"/>
                  </a:solidFill>
                  <a:latin typeface="+mn-lt"/>
                  <a:ea typeface="+mn-ea"/>
                  <a:cs typeface="+mn-ea"/>
                  <a:sym typeface="+mn-lt"/>
                </a:rPr>
                <a:t>   </a:t>
              </a:r>
              <a:r>
                <a:rPr lang="en-US" altLang="zh-CN" sz="2400" dirty="0">
                  <a:solidFill>
                    <a:schemeClr val="bg1"/>
                  </a:solidFill>
                  <a:latin typeface="+mn-lt"/>
                  <a:ea typeface="+mn-ea"/>
                  <a:cs typeface="+mn-ea"/>
                  <a:sym typeface="+mn-lt"/>
                </a:rPr>
                <a:t>Accurate density measurement</a:t>
              </a:r>
            </a:p>
          </p:txBody>
        </p:sp>
        <p:sp>
          <p:nvSpPr>
            <p:cNvPr id="22" name="矩形 4">
              <a:extLst>
                <a:ext uri="{FF2B5EF4-FFF2-40B4-BE49-F238E27FC236}">
                  <a16:creationId xmlns:a16="http://schemas.microsoft.com/office/drawing/2014/main" id="{CFBD1BB7-83B8-8E5A-2466-5AD253496FCF}"/>
                </a:ext>
              </a:extLst>
            </p:cNvPr>
            <p:cNvSpPr>
              <a:spLocks noChangeArrowheads="1"/>
            </p:cNvSpPr>
            <p:nvPr/>
          </p:nvSpPr>
          <p:spPr bwMode="auto">
            <a:xfrm>
              <a:off x="0" y="0"/>
              <a:ext cx="609600" cy="487680"/>
            </a:xfrm>
            <a:prstGeom prst="rect">
              <a:avLst/>
            </a:prstGeom>
            <a:solidFill>
              <a:schemeClr val="bg1">
                <a:lumMod val="5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z="3200" dirty="0">
                  <a:solidFill>
                    <a:srgbClr val="FFFFFF"/>
                  </a:solidFill>
                  <a:latin typeface="+mn-lt"/>
                  <a:ea typeface="+mn-ea"/>
                  <a:cs typeface="+mn-ea"/>
                  <a:sym typeface="+mn-lt"/>
                </a:rPr>
                <a:t>2</a:t>
              </a:r>
              <a:endParaRPr lang="zh-CN" altLang="en-US" sz="3200" dirty="0">
                <a:solidFill>
                  <a:srgbClr val="FFFFFF"/>
                </a:solidFill>
                <a:latin typeface="+mn-lt"/>
                <a:ea typeface="+mn-ea"/>
                <a:cs typeface="+mn-ea"/>
                <a:sym typeface="+mn-lt"/>
              </a:endParaRPr>
            </a:p>
          </p:txBody>
        </p:sp>
        <p:sp>
          <p:nvSpPr>
            <p:cNvPr id="23" name="等腰三角形 22">
              <a:extLst>
                <a:ext uri="{FF2B5EF4-FFF2-40B4-BE49-F238E27FC236}">
                  <a16:creationId xmlns:a16="http://schemas.microsoft.com/office/drawing/2014/main" id="{358818A7-B64E-34ED-0A4C-10A1E3024C19}"/>
                </a:ext>
              </a:extLst>
            </p:cNvPr>
            <p:cNvSpPr>
              <a:spLocks noChangeAspect="1" noChangeArrowheads="1"/>
            </p:cNvSpPr>
            <p:nvPr/>
          </p:nvSpPr>
          <p:spPr bwMode="auto">
            <a:xfrm rot="5400000">
              <a:off x="599121" y="178353"/>
              <a:ext cx="151927" cy="130971"/>
            </a:xfrm>
            <a:prstGeom prst="triangle">
              <a:avLst>
                <a:gd name="adj" fmla="val 50000"/>
              </a:avLst>
            </a:prstGeom>
            <a:solidFill>
              <a:srgbClr val="3E3D4F"/>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endParaRPr lang="zh-CN" altLang="zh-CN">
                <a:solidFill>
                  <a:srgbClr val="FFFFFF"/>
                </a:solidFill>
                <a:latin typeface="+mn-lt"/>
                <a:ea typeface="+mn-ea"/>
                <a:cs typeface="+mn-ea"/>
                <a:sym typeface="+mn-lt"/>
              </a:endParaRPr>
            </a:p>
          </p:txBody>
        </p:sp>
      </p:grpSp>
      <p:grpSp>
        <p:nvGrpSpPr>
          <p:cNvPr id="24" name="组合 23">
            <a:extLst>
              <a:ext uri="{FF2B5EF4-FFF2-40B4-BE49-F238E27FC236}">
                <a16:creationId xmlns:a16="http://schemas.microsoft.com/office/drawing/2014/main" id="{89BA4538-31B6-436D-D0B8-89D19E6BC105}"/>
              </a:ext>
            </a:extLst>
          </p:cNvPr>
          <p:cNvGrpSpPr>
            <a:grpSpLocks/>
          </p:cNvGrpSpPr>
          <p:nvPr/>
        </p:nvGrpSpPr>
        <p:grpSpPr bwMode="auto">
          <a:xfrm>
            <a:off x="3370139" y="3880431"/>
            <a:ext cx="6061825" cy="699232"/>
            <a:chOff x="0" y="0"/>
            <a:chExt cx="3314700" cy="487680"/>
          </a:xfrm>
        </p:grpSpPr>
        <p:sp>
          <p:nvSpPr>
            <p:cNvPr id="25" name="矩形 1">
              <a:extLst>
                <a:ext uri="{FF2B5EF4-FFF2-40B4-BE49-F238E27FC236}">
                  <a16:creationId xmlns:a16="http://schemas.microsoft.com/office/drawing/2014/main" id="{F9C1BB87-97BB-35D4-993D-89BE1B4CCAD0}"/>
                </a:ext>
              </a:extLst>
            </p:cNvPr>
            <p:cNvSpPr>
              <a:spLocks noChangeArrowheads="1"/>
            </p:cNvSpPr>
            <p:nvPr/>
          </p:nvSpPr>
          <p:spPr bwMode="auto">
            <a:xfrm>
              <a:off x="533032" y="0"/>
              <a:ext cx="2781668" cy="487680"/>
            </a:xfrm>
            <a:prstGeom prst="rect">
              <a:avLst/>
            </a:prstGeom>
            <a:solidFill>
              <a:srgbClr val="0070C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indent="4572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r>
                <a:rPr lang="en-US" altLang="zh-CN" sz="2400" dirty="0">
                  <a:latin typeface="+mn-lt"/>
                  <a:ea typeface="+mn-ea"/>
                  <a:cs typeface="+mn-ea"/>
                  <a:sym typeface="+mn-lt"/>
                </a:rPr>
                <a:t>  </a:t>
              </a:r>
              <a:r>
                <a:rPr lang="en-US" altLang="zh-CN" sz="2400" dirty="0">
                  <a:solidFill>
                    <a:schemeClr val="bg1"/>
                  </a:solidFill>
                  <a:latin typeface="+mn-lt"/>
                  <a:ea typeface="+mn-ea"/>
                  <a:cs typeface="+mn-ea"/>
                  <a:sym typeface="+mn-lt"/>
                </a:rPr>
                <a:t>Anomaly classify</a:t>
              </a:r>
              <a:endParaRPr lang="zh-CN" altLang="en-US" sz="2400" dirty="0">
                <a:solidFill>
                  <a:schemeClr val="bg1"/>
                </a:solidFill>
                <a:latin typeface="+mn-lt"/>
                <a:ea typeface="+mn-ea"/>
                <a:cs typeface="+mn-ea"/>
                <a:sym typeface="+mn-lt"/>
              </a:endParaRPr>
            </a:p>
          </p:txBody>
        </p:sp>
        <p:sp>
          <p:nvSpPr>
            <p:cNvPr id="26" name="矩形 4">
              <a:extLst>
                <a:ext uri="{FF2B5EF4-FFF2-40B4-BE49-F238E27FC236}">
                  <a16:creationId xmlns:a16="http://schemas.microsoft.com/office/drawing/2014/main" id="{BA9F954D-951E-7E0B-7EC1-C9A0986E8AD5}"/>
                </a:ext>
              </a:extLst>
            </p:cNvPr>
            <p:cNvSpPr>
              <a:spLocks noChangeArrowheads="1"/>
            </p:cNvSpPr>
            <p:nvPr/>
          </p:nvSpPr>
          <p:spPr bwMode="auto">
            <a:xfrm>
              <a:off x="0" y="0"/>
              <a:ext cx="609600" cy="487680"/>
            </a:xfrm>
            <a:prstGeom prst="rect">
              <a:avLst/>
            </a:prstGeom>
            <a:solidFill>
              <a:schemeClr val="bg1">
                <a:lumMod val="5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z="3200" dirty="0">
                  <a:solidFill>
                    <a:srgbClr val="FFFFFF"/>
                  </a:solidFill>
                  <a:latin typeface="+mn-lt"/>
                  <a:ea typeface="+mn-ea"/>
                  <a:cs typeface="+mn-ea"/>
                  <a:sym typeface="+mn-lt"/>
                </a:rPr>
                <a:t>3</a:t>
              </a:r>
              <a:endParaRPr lang="zh-CN" altLang="en-US" sz="3200" dirty="0">
                <a:solidFill>
                  <a:srgbClr val="FFFFFF"/>
                </a:solidFill>
                <a:latin typeface="+mn-lt"/>
                <a:ea typeface="+mn-ea"/>
                <a:cs typeface="+mn-ea"/>
                <a:sym typeface="+mn-lt"/>
              </a:endParaRPr>
            </a:p>
          </p:txBody>
        </p:sp>
        <p:sp>
          <p:nvSpPr>
            <p:cNvPr id="27" name="等腰三角形 26">
              <a:extLst>
                <a:ext uri="{FF2B5EF4-FFF2-40B4-BE49-F238E27FC236}">
                  <a16:creationId xmlns:a16="http://schemas.microsoft.com/office/drawing/2014/main" id="{90D4939B-DDAF-F497-FB3F-244232EB16BE}"/>
                </a:ext>
              </a:extLst>
            </p:cNvPr>
            <p:cNvSpPr>
              <a:spLocks noChangeAspect="1" noChangeArrowheads="1"/>
            </p:cNvSpPr>
            <p:nvPr/>
          </p:nvSpPr>
          <p:spPr bwMode="auto">
            <a:xfrm rot="5400000">
              <a:off x="599121" y="178353"/>
              <a:ext cx="151927" cy="130971"/>
            </a:xfrm>
            <a:prstGeom prst="triangle">
              <a:avLst>
                <a:gd name="adj" fmla="val 50000"/>
              </a:avLst>
            </a:prstGeom>
            <a:solidFill>
              <a:srgbClr val="3E3D4F"/>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endParaRPr lang="zh-CN" altLang="zh-CN">
                <a:solidFill>
                  <a:srgbClr val="FFFFFF"/>
                </a:solidFill>
                <a:latin typeface="+mn-lt"/>
                <a:ea typeface="+mn-ea"/>
                <a:cs typeface="+mn-ea"/>
                <a:sym typeface="+mn-lt"/>
              </a:endParaRPr>
            </a:p>
          </p:txBody>
        </p:sp>
      </p:grpSp>
      <p:sp>
        <p:nvSpPr>
          <p:cNvPr id="7" name="灯片编号占位符 6">
            <a:extLst>
              <a:ext uri="{FF2B5EF4-FFF2-40B4-BE49-F238E27FC236}">
                <a16:creationId xmlns:a16="http://schemas.microsoft.com/office/drawing/2014/main" id="{195D3FB5-D5C7-74EE-BAA2-8F49FBAB65E0}"/>
              </a:ext>
            </a:extLst>
          </p:cNvPr>
          <p:cNvSpPr>
            <a:spLocks noGrp="1"/>
          </p:cNvSpPr>
          <p:nvPr>
            <p:ph type="sldNum" sz="quarter" idx="12"/>
          </p:nvPr>
        </p:nvSpPr>
        <p:spPr/>
        <p:txBody>
          <a:bodyPr/>
          <a:lstStyle/>
          <a:p>
            <a:fld id="{08B23378-8055-4080-92E8-0A385AC0890E}" type="slidenum">
              <a:rPr lang="zh-CN" altLang="en-US" smtClean="0"/>
              <a:t>16</a:t>
            </a:fld>
            <a:endParaRPr lang="zh-CN" altLang="en-US"/>
          </a:p>
        </p:txBody>
      </p:sp>
      <p:grpSp>
        <p:nvGrpSpPr>
          <p:cNvPr id="8" name="组合 7">
            <a:extLst>
              <a:ext uri="{FF2B5EF4-FFF2-40B4-BE49-F238E27FC236}">
                <a16:creationId xmlns:a16="http://schemas.microsoft.com/office/drawing/2014/main" id="{8E69BFBC-6BEE-537F-65BC-CBB8E8DFB357}"/>
              </a:ext>
            </a:extLst>
          </p:cNvPr>
          <p:cNvGrpSpPr>
            <a:grpSpLocks/>
          </p:cNvGrpSpPr>
          <p:nvPr/>
        </p:nvGrpSpPr>
        <p:grpSpPr bwMode="auto">
          <a:xfrm>
            <a:off x="3370139" y="5243474"/>
            <a:ext cx="6143315" cy="699232"/>
            <a:chOff x="0" y="0"/>
            <a:chExt cx="3314700" cy="487680"/>
          </a:xfrm>
        </p:grpSpPr>
        <p:sp>
          <p:nvSpPr>
            <p:cNvPr id="9" name="矩形 1">
              <a:extLst>
                <a:ext uri="{FF2B5EF4-FFF2-40B4-BE49-F238E27FC236}">
                  <a16:creationId xmlns:a16="http://schemas.microsoft.com/office/drawing/2014/main" id="{507C5C4A-562E-5C9A-5C50-CD4BBC4EC29C}"/>
                </a:ext>
              </a:extLst>
            </p:cNvPr>
            <p:cNvSpPr>
              <a:spLocks noChangeArrowheads="1"/>
            </p:cNvSpPr>
            <p:nvPr/>
          </p:nvSpPr>
          <p:spPr bwMode="auto">
            <a:xfrm>
              <a:off x="533032" y="0"/>
              <a:ext cx="2781668" cy="487680"/>
            </a:xfrm>
            <a:prstGeom prst="rect">
              <a:avLst/>
            </a:prstGeom>
            <a:solidFill>
              <a:srgbClr val="0070C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indent="4572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r>
                <a:rPr lang="en-US" altLang="zh-CN" sz="2400" dirty="0">
                  <a:latin typeface="+mn-lt"/>
                  <a:ea typeface="+mn-ea"/>
                  <a:cs typeface="+mn-ea"/>
                  <a:sym typeface="+mn-lt"/>
                </a:rPr>
                <a:t>  Summary</a:t>
              </a:r>
              <a:endParaRPr lang="zh-CN" altLang="en-US" sz="2400" dirty="0">
                <a:latin typeface="+mn-lt"/>
                <a:ea typeface="+mn-ea"/>
                <a:cs typeface="+mn-ea"/>
                <a:sym typeface="+mn-lt"/>
              </a:endParaRPr>
            </a:p>
          </p:txBody>
        </p:sp>
        <p:sp>
          <p:nvSpPr>
            <p:cNvPr id="10" name="矩形 4">
              <a:extLst>
                <a:ext uri="{FF2B5EF4-FFF2-40B4-BE49-F238E27FC236}">
                  <a16:creationId xmlns:a16="http://schemas.microsoft.com/office/drawing/2014/main" id="{5382E94A-EDA8-C738-0C58-C911D6E92AB8}"/>
                </a:ext>
              </a:extLst>
            </p:cNvPr>
            <p:cNvSpPr>
              <a:spLocks noChangeArrowheads="1"/>
            </p:cNvSpPr>
            <p:nvPr/>
          </p:nvSpPr>
          <p:spPr bwMode="auto">
            <a:xfrm>
              <a:off x="0" y="0"/>
              <a:ext cx="609600" cy="487680"/>
            </a:xfrm>
            <a:prstGeom prst="rect">
              <a:avLst/>
            </a:prstGeom>
            <a:solidFill>
              <a:schemeClr val="bg1">
                <a:lumMod val="5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z="3200" dirty="0">
                  <a:solidFill>
                    <a:srgbClr val="FFFFFF"/>
                  </a:solidFill>
                  <a:latin typeface="+mn-lt"/>
                  <a:ea typeface="+mn-ea"/>
                  <a:cs typeface="+mn-ea"/>
                  <a:sym typeface="+mn-lt"/>
                </a:rPr>
                <a:t>4</a:t>
              </a:r>
              <a:endParaRPr lang="zh-CN" altLang="en-US" sz="3200" dirty="0">
                <a:solidFill>
                  <a:srgbClr val="FFFFFF"/>
                </a:solidFill>
                <a:latin typeface="+mn-lt"/>
                <a:ea typeface="+mn-ea"/>
                <a:cs typeface="+mn-ea"/>
                <a:sym typeface="+mn-lt"/>
              </a:endParaRPr>
            </a:p>
          </p:txBody>
        </p:sp>
        <p:sp>
          <p:nvSpPr>
            <p:cNvPr id="12" name="等腰三角形 11">
              <a:extLst>
                <a:ext uri="{FF2B5EF4-FFF2-40B4-BE49-F238E27FC236}">
                  <a16:creationId xmlns:a16="http://schemas.microsoft.com/office/drawing/2014/main" id="{B4CCB92B-0D3D-D134-1C99-81462FC794DF}"/>
                </a:ext>
              </a:extLst>
            </p:cNvPr>
            <p:cNvSpPr>
              <a:spLocks noChangeAspect="1" noChangeArrowheads="1"/>
            </p:cNvSpPr>
            <p:nvPr/>
          </p:nvSpPr>
          <p:spPr bwMode="auto">
            <a:xfrm rot="5400000">
              <a:off x="599121" y="178353"/>
              <a:ext cx="151927" cy="130971"/>
            </a:xfrm>
            <a:prstGeom prst="triangle">
              <a:avLst>
                <a:gd name="adj" fmla="val 50000"/>
              </a:avLst>
            </a:prstGeom>
            <a:solidFill>
              <a:srgbClr val="3E3D4F"/>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endParaRPr lang="zh-CN" altLang="zh-CN">
                <a:solidFill>
                  <a:srgbClr val="FFFFFF"/>
                </a:solidFill>
                <a:latin typeface="+mn-lt"/>
                <a:ea typeface="+mn-ea"/>
                <a:cs typeface="+mn-ea"/>
                <a:sym typeface="+mn-lt"/>
              </a:endParaRPr>
            </a:p>
          </p:txBody>
        </p:sp>
      </p:grpSp>
    </p:spTree>
    <p:extLst>
      <p:ext uri="{BB962C8B-B14F-4D97-AF65-F5344CB8AC3E}">
        <p14:creationId xmlns:p14="http://schemas.microsoft.com/office/powerpoint/2010/main" val="2005350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8505ADF6-8E06-C03F-7BD5-9B09C2FA1C64}"/>
              </a:ext>
            </a:extLst>
          </p:cNvPr>
          <p:cNvGrpSpPr/>
          <p:nvPr/>
        </p:nvGrpSpPr>
        <p:grpSpPr>
          <a:xfrm>
            <a:off x="0" y="10373"/>
            <a:ext cx="12192000" cy="730331"/>
            <a:chOff x="0" y="7778"/>
            <a:chExt cx="9144000" cy="547748"/>
          </a:xfrm>
        </p:grpSpPr>
        <p:cxnSp>
          <p:nvCxnSpPr>
            <p:cNvPr id="5" name="直接连接符 4">
              <a:extLst>
                <a:ext uri="{FF2B5EF4-FFF2-40B4-BE49-F238E27FC236}">
                  <a16:creationId xmlns:a16="http://schemas.microsoft.com/office/drawing/2014/main" id="{5F1B4492-4B98-09C1-BDF5-E89E08C50C4E}"/>
                </a:ext>
              </a:extLst>
            </p:cNvPr>
            <p:cNvCxnSpPr/>
            <p:nvPr/>
          </p:nvCxnSpPr>
          <p:spPr>
            <a:xfrm>
              <a:off x="0" y="555526"/>
              <a:ext cx="9144000" cy="0"/>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TextBox 14">
              <a:extLst>
                <a:ext uri="{FF2B5EF4-FFF2-40B4-BE49-F238E27FC236}">
                  <a16:creationId xmlns:a16="http://schemas.microsoft.com/office/drawing/2014/main" id="{FFEA43BB-A2DB-CE3B-0368-F089A649CC2B}"/>
                </a:ext>
              </a:extLst>
            </p:cNvPr>
            <p:cNvSpPr txBox="1"/>
            <p:nvPr/>
          </p:nvSpPr>
          <p:spPr>
            <a:xfrm>
              <a:off x="3483044" y="7778"/>
              <a:ext cx="1625686" cy="438581"/>
            </a:xfrm>
            <a:prstGeom prst="rect">
              <a:avLst/>
            </a:prstGeom>
            <a:noFill/>
          </p:spPr>
          <p:txBody>
            <a:bodyPr wrap="none" rtlCol="0">
              <a:spAutoFit/>
            </a:bodyPr>
            <a:lstStyle/>
            <a:p>
              <a:r>
                <a:rPr lang="en-US" altLang="zh-CN" sz="3200" b="1" dirty="0">
                  <a:solidFill>
                    <a:srgbClr val="0070C0"/>
                  </a:solidFill>
                  <a:latin typeface="微软雅黑" panose="020B0503020204020204" pitchFamily="34" charset="-122"/>
                  <a:ea typeface="微软雅黑" panose="020B0503020204020204" pitchFamily="34" charset="-122"/>
                </a:rPr>
                <a:t>Summary</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pSp>
      <p:sp>
        <p:nvSpPr>
          <p:cNvPr id="7" name="灯片编号占位符 6">
            <a:extLst>
              <a:ext uri="{FF2B5EF4-FFF2-40B4-BE49-F238E27FC236}">
                <a16:creationId xmlns:a16="http://schemas.microsoft.com/office/drawing/2014/main" id="{195D3FB5-D5C7-74EE-BAA2-8F49FBAB65E0}"/>
              </a:ext>
            </a:extLst>
          </p:cNvPr>
          <p:cNvSpPr>
            <a:spLocks noGrp="1"/>
          </p:cNvSpPr>
          <p:nvPr>
            <p:ph type="sldNum" sz="quarter" idx="12"/>
          </p:nvPr>
        </p:nvSpPr>
        <p:spPr/>
        <p:txBody>
          <a:bodyPr/>
          <a:lstStyle/>
          <a:p>
            <a:fld id="{08B23378-8055-4080-92E8-0A385AC0890E}" type="slidenum">
              <a:rPr lang="zh-CN" altLang="en-US" smtClean="0"/>
              <a:t>17</a:t>
            </a:fld>
            <a:endParaRPr lang="zh-CN" altLang="en-US"/>
          </a:p>
        </p:txBody>
      </p:sp>
      <p:sp>
        <p:nvSpPr>
          <p:cNvPr id="8" name="文本框 7">
            <a:extLst>
              <a:ext uri="{FF2B5EF4-FFF2-40B4-BE49-F238E27FC236}">
                <a16:creationId xmlns:a16="http://schemas.microsoft.com/office/drawing/2014/main" id="{5FB7BA96-756E-C017-744F-F8CBCE8BFF1C}"/>
              </a:ext>
            </a:extLst>
          </p:cNvPr>
          <p:cNvSpPr txBox="1"/>
          <p:nvPr/>
        </p:nvSpPr>
        <p:spPr>
          <a:xfrm>
            <a:off x="822783" y="1778812"/>
            <a:ext cx="10531017" cy="3539430"/>
          </a:xfrm>
          <a:prstGeom prst="rect">
            <a:avLst/>
          </a:prstGeom>
          <a:noFill/>
        </p:spPr>
        <p:txBody>
          <a:bodyPr wrap="square" rtlCol="0">
            <a:spAutoFit/>
          </a:bodyPr>
          <a:lstStyle/>
          <a:p>
            <a:pPr marL="285750" indent="-285750" algn="just">
              <a:buFont typeface="Wingdings" panose="05000000000000000000" pitchFamily="2" charset="2"/>
              <a:buChar char="l"/>
            </a:pPr>
            <a:r>
              <a:rPr lang="en-US" altLang="zh-CN" sz="2800" dirty="0">
                <a:latin typeface="Calibri" panose="020F0502020204030204" pitchFamily="34" charset="0"/>
                <a:cs typeface="Calibri" panose="020F0502020204030204" pitchFamily="34" charset="0"/>
              </a:rPr>
              <a:t>We use radiography </a:t>
            </a:r>
            <a:r>
              <a:rPr lang="en-US" altLang="zh-CN" sz="2800" dirty="0">
                <a:solidFill>
                  <a:srgbClr val="0070C0"/>
                </a:solidFill>
                <a:latin typeface="Calibri" panose="020F0502020204030204" pitchFamily="34" charset="0"/>
                <a:cs typeface="Calibri" panose="020F0502020204030204" pitchFamily="34" charset="0"/>
              </a:rPr>
              <a:t>for density inversion</a:t>
            </a:r>
            <a:r>
              <a:rPr lang="en-US" altLang="zh-CN" sz="2800" dirty="0">
                <a:latin typeface="Calibri" panose="020F0502020204030204" pitchFamily="34" charset="0"/>
                <a:cs typeface="Calibri" panose="020F0502020204030204" pitchFamily="34" charset="0"/>
              </a:rPr>
              <a:t>, after events filtering and data processing, our obtain accurate inversion results.</a:t>
            </a:r>
          </a:p>
          <a:p>
            <a:pPr marL="285750" indent="-285750" algn="just">
              <a:buFont typeface="Wingdings" panose="05000000000000000000" pitchFamily="2" charset="2"/>
              <a:buChar char="l"/>
            </a:pPr>
            <a:endParaRPr lang="en-US" altLang="zh-CN" sz="2800" dirty="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l"/>
            </a:pPr>
            <a:r>
              <a:rPr lang="en-US" altLang="zh-CN" sz="2800" dirty="0">
                <a:latin typeface="Calibri" panose="020F0502020204030204" pitchFamily="34" charset="0"/>
                <a:cs typeface="Calibri" panose="020F0502020204030204" pitchFamily="34" charset="0"/>
              </a:rPr>
              <a:t>We study the detectability of three type of anomalous using machine learning method and the results shows that the </a:t>
            </a:r>
            <a:r>
              <a:rPr lang="en-US" altLang="zh-CN" sz="2800" dirty="0">
                <a:solidFill>
                  <a:srgbClr val="FF0000"/>
                </a:solidFill>
                <a:latin typeface="Calibri" panose="020F0502020204030204" pitchFamily="34" charset="0"/>
                <a:cs typeface="Calibri" panose="020F0502020204030204" pitchFamily="34" charset="0"/>
              </a:rPr>
              <a:t>anomalous can be well classify</a:t>
            </a:r>
            <a:r>
              <a:rPr lang="en-US" altLang="zh-CN" sz="2800" dirty="0">
                <a:latin typeface="Calibri" panose="020F0502020204030204" pitchFamily="34" charset="0"/>
                <a:cs typeface="Calibri" panose="020F0502020204030204" pitchFamily="34" charset="0"/>
              </a:rPr>
              <a:t>.</a:t>
            </a:r>
          </a:p>
          <a:p>
            <a:pPr marL="285750" indent="-285750" algn="just">
              <a:buFont typeface="Wingdings" panose="05000000000000000000" pitchFamily="2" charset="2"/>
              <a:buChar char="l"/>
            </a:pPr>
            <a:endParaRPr lang="en-US" altLang="zh-CN" sz="2800" dirty="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l"/>
            </a:pPr>
            <a:r>
              <a:rPr lang="en-US" altLang="zh-CN" sz="2800" dirty="0">
                <a:latin typeface="Calibri" panose="020F0502020204030204" pitchFamily="34" charset="0"/>
                <a:cs typeface="Calibri" panose="020F0502020204030204" pitchFamily="34" charset="0"/>
              </a:rPr>
              <a:t>In next step, we try to classify density anomaly with close features.</a:t>
            </a:r>
          </a:p>
        </p:txBody>
      </p:sp>
    </p:spTree>
    <p:extLst>
      <p:ext uri="{BB962C8B-B14F-4D97-AF65-F5344CB8AC3E}">
        <p14:creationId xmlns:p14="http://schemas.microsoft.com/office/powerpoint/2010/main" val="1793308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8505ADF6-8E06-C03F-7BD5-9B09C2FA1C64}"/>
              </a:ext>
            </a:extLst>
          </p:cNvPr>
          <p:cNvGrpSpPr/>
          <p:nvPr/>
        </p:nvGrpSpPr>
        <p:grpSpPr>
          <a:xfrm>
            <a:off x="0" y="80791"/>
            <a:ext cx="12192000" cy="659913"/>
            <a:chOff x="0" y="60591"/>
            <a:chExt cx="9144000" cy="494935"/>
          </a:xfrm>
        </p:grpSpPr>
        <p:cxnSp>
          <p:nvCxnSpPr>
            <p:cNvPr id="5" name="直接连接符 4">
              <a:extLst>
                <a:ext uri="{FF2B5EF4-FFF2-40B4-BE49-F238E27FC236}">
                  <a16:creationId xmlns:a16="http://schemas.microsoft.com/office/drawing/2014/main" id="{5F1B4492-4B98-09C1-BDF5-E89E08C50C4E}"/>
                </a:ext>
              </a:extLst>
            </p:cNvPr>
            <p:cNvCxnSpPr/>
            <p:nvPr/>
          </p:nvCxnSpPr>
          <p:spPr>
            <a:xfrm>
              <a:off x="0" y="555526"/>
              <a:ext cx="9144000" cy="0"/>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TextBox 14">
              <a:extLst>
                <a:ext uri="{FF2B5EF4-FFF2-40B4-BE49-F238E27FC236}">
                  <a16:creationId xmlns:a16="http://schemas.microsoft.com/office/drawing/2014/main" id="{FFEA43BB-A2DB-CE3B-0368-F089A649CC2B}"/>
                </a:ext>
              </a:extLst>
            </p:cNvPr>
            <p:cNvSpPr txBox="1"/>
            <p:nvPr/>
          </p:nvSpPr>
          <p:spPr>
            <a:xfrm>
              <a:off x="3932282" y="60591"/>
              <a:ext cx="1279437" cy="438581"/>
            </a:xfrm>
            <a:prstGeom prst="rect">
              <a:avLst/>
            </a:prstGeom>
            <a:noFill/>
          </p:spPr>
          <p:txBody>
            <a:bodyPr wrap="none" rtlCol="0">
              <a:spAutoFit/>
            </a:bodyPr>
            <a:lstStyle/>
            <a:p>
              <a:r>
                <a:rPr lang="en-US" altLang="zh-CN" sz="3200" b="1" dirty="0">
                  <a:solidFill>
                    <a:srgbClr val="0070C0"/>
                  </a:solidFill>
                  <a:latin typeface="微软雅黑" panose="020B0503020204020204" pitchFamily="34" charset="-122"/>
                  <a:ea typeface="微软雅黑" panose="020B0503020204020204" pitchFamily="34" charset="-122"/>
                </a:rPr>
                <a:t>Outline</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pSp>
      <p:grpSp>
        <p:nvGrpSpPr>
          <p:cNvPr id="2" name="组合 23">
            <a:extLst>
              <a:ext uri="{FF2B5EF4-FFF2-40B4-BE49-F238E27FC236}">
                <a16:creationId xmlns:a16="http://schemas.microsoft.com/office/drawing/2014/main" id="{E3EA07BA-FFE8-5983-741D-621B848FF127}"/>
              </a:ext>
            </a:extLst>
          </p:cNvPr>
          <p:cNvGrpSpPr>
            <a:grpSpLocks/>
          </p:cNvGrpSpPr>
          <p:nvPr/>
        </p:nvGrpSpPr>
        <p:grpSpPr bwMode="auto">
          <a:xfrm>
            <a:off x="3349330" y="1154343"/>
            <a:ext cx="6082633" cy="699232"/>
            <a:chOff x="0" y="0"/>
            <a:chExt cx="3314700" cy="487680"/>
          </a:xfrm>
        </p:grpSpPr>
        <p:sp>
          <p:nvSpPr>
            <p:cNvPr id="3" name="矩形 1">
              <a:extLst>
                <a:ext uri="{FF2B5EF4-FFF2-40B4-BE49-F238E27FC236}">
                  <a16:creationId xmlns:a16="http://schemas.microsoft.com/office/drawing/2014/main" id="{4CAECB87-4C2A-F810-3718-7C48666401BD}"/>
                </a:ext>
              </a:extLst>
            </p:cNvPr>
            <p:cNvSpPr>
              <a:spLocks noChangeArrowheads="1"/>
            </p:cNvSpPr>
            <p:nvPr/>
          </p:nvSpPr>
          <p:spPr bwMode="auto">
            <a:xfrm>
              <a:off x="609600" y="0"/>
              <a:ext cx="2705100" cy="487680"/>
            </a:xfrm>
            <a:prstGeom prst="rect">
              <a:avLst/>
            </a:prstGeom>
            <a:solidFill>
              <a:srgbClr val="0070C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indent="4572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r>
                <a:rPr lang="en-US" altLang="zh-CN" sz="2400" dirty="0">
                  <a:latin typeface="+mn-lt"/>
                  <a:ea typeface="+mn-ea"/>
                  <a:cs typeface="+mn-ea"/>
                  <a:sym typeface="+mn-lt"/>
                </a:rPr>
                <a:t>Introduction</a:t>
              </a:r>
              <a:endParaRPr lang="zh-CN" altLang="en-US" sz="2400" dirty="0">
                <a:latin typeface="+mn-lt"/>
                <a:ea typeface="+mn-ea"/>
                <a:cs typeface="+mn-ea"/>
                <a:sym typeface="+mn-lt"/>
              </a:endParaRPr>
            </a:p>
          </p:txBody>
        </p:sp>
        <p:sp>
          <p:nvSpPr>
            <p:cNvPr id="11" name="矩形 4">
              <a:extLst>
                <a:ext uri="{FF2B5EF4-FFF2-40B4-BE49-F238E27FC236}">
                  <a16:creationId xmlns:a16="http://schemas.microsoft.com/office/drawing/2014/main" id="{D4811F58-CB82-B785-8EC3-551951FAE1DE}"/>
                </a:ext>
              </a:extLst>
            </p:cNvPr>
            <p:cNvSpPr>
              <a:spLocks noChangeArrowheads="1"/>
            </p:cNvSpPr>
            <p:nvPr/>
          </p:nvSpPr>
          <p:spPr bwMode="auto">
            <a:xfrm>
              <a:off x="0" y="0"/>
              <a:ext cx="609600" cy="487680"/>
            </a:xfrm>
            <a:prstGeom prst="rect">
              <a:avLst/>
            </a:prstGeom>
            <a:solidFill>
              <a:schemeClr val="bg1">
                <a:lumMod val="5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z="3200" dirty="0">
                  <a:solidFill>
                    <a:srgbClr val="FFFFFF"/>
                  </a:solidFill>
                  <a:latin typeface="+mn-lt"/>
                  <a:ea typeface="+mn-ea"/>
                  <a:cs typeface="+mn-ea"/>
                  <a:sym typeface="+mn-lt"/>
                </a:rPr>
                <a:t>1</a:t>
              </a:r>
              <a:endParaRPr lang="zh-CN" altLang="en-US" sz="3200" dirty="0">
                <a:solidFill>
                  <a:srgbClr val="FFFFFF"/>
                </a:solidFill>
                <a:latin typeface="+mn-lt"/>
                <a:ea typeface="+mn-ea"/>
                <a:cs typeface="+mn-ea"/>
                <a:sym typeface="+mn-lt"/>
              </a:endParaRPr>
            </a:p>
          </p:txBody>
        </p:sp>
        <p:sp>
          <p:nvSpPr>
            <p:cNvPr id="14" name="等腰三角形 13">
              <a:extLst>
                <a:ext uri="{FF2B5EF4-FFF2-40B4-BE49-F238E27FC236}">
                  <a16:creationId xmlns:a16="http://schemas.microsoft.com/office/drawing/2014/main" id="{9867D925-0E03-39F0-A677-0B70AA59F9AF}"/>
                </a:ext>
              </a:extLst>
            </p:cNvPr>
            <p:cNvSpPr>
              <a:spLocks noChangeAspect="1" noChangeArrowheads="1"/>
            </p:cNvSpPr>
            <p:nvPr/>
          </p:nvSpPr>
          <p:spPr bwMode="auto">
            <a:xfrm rot="5400000">
              <a:off x="599121" y="178353"/>
              <a:ext cx="151927" cy="130971"/>
            </a:xfrm>
            <a:prstGeom prst="triangle">
              <a:avLst>
                <a:gd name="adj" fmla="val 50000"/>
              </a:avLst>
            </a:prstGeom>
            <a:solidFill>
              <a:srgbClr val="3E3D4F"/>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endParaRPr lang="zh-CN" altLang="zh-CN">
                <a:solidFill>
                  <a:srgbClr val="FFFFFF"/>
                </a:solidFill>
                <a:latin typeface="+mn-lt"/>
                <a:ea typeface="+mn-ea"/>
                <a:cs typeface="+mn-ea"/>
                <a:sym typeface="+mn-lt"/>
              </a:endParaRPr>
            </a:p>
          </p:txBody>
        </p:sp>
      </p:grpSp>
      <p:grpSp>
        <p:nvGrpSpPr>
          <p:cNvPr id="20" name="组合 23">
            <a:extLst>
              <a:ext uri="{FF2B5EF4-FFF2-40B4-BE49-F238E27FC236}">
                <a16:creationId xmlns:a16="http://schemas.microsoft.com/office/drawing/2014/main" id="{4D69B30F-DA28-E7E0-8C8B-27CF3B3047BA}"/>
              </a:ext>
            </a:extLst>
          </p:cNvPr>
          <p:cNvGrpSpPr>
            <a:grpSpLocks/>
          </p:cNvGrpSpPr>
          <p:nvPr/>
        </p:nvGrpSpPr>
        <p:grpSpPr bwMode="auto">
          <a:xfrm>
            <a:off x="3349331" y="2517387"/>
            <a:ext cx="6164123" cy="699233"/>
            <a:chOff x="0" y="0"/>
            <a:chExt cx="3314700" cy="487680"/>
          </a:xfrm>
        </p:grpSpPr>
        <p:sp>
          <p:nvSpPr>
            <p:cNvPr id="21" name="矩形 1">
              <a:extLst>
                <a:ext uri="{FF2B5EF4-FFF2-40B4-BE49-F238E27FC236}">
                  <a16:creationId xmlns:a16="http://schemas.microsoft.com/office/drawing/2014/main" id="{AB92815D-2709-10FC-4FCD-B440413166DE}"/>
                </a:ext>
              </a:extLst>
            </p:cNvPr>
            <p:cNvSpPr>
              <a:spLocks noChangeArrowheads="1"/>
            </p:cNvSpPr>
            <p:nvPr/>
          </p:nvSpPr>
          <p:spPr bwMode="auto">
            <a:xfrm>
              <a:off x="475587" y="0"/>
              <a:ext cx="2839113" cy="487680"/>
            </a:xfrm>
            <a:prstGeom prst="rect">
              <a:avLst/>
            </a:prstGeom>
            <a:solidFill>
              <a:srgbClr val="0070C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indent="4572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eaLnBrk="1" fontAlgn="base" hangingPunct="1">
                <a:spcBef>
                  <a:spcPct val="0"/>
                </a:spcBef>
                <a:spcAft>
                  <a:spcPct val="0"/>
                </a:spcAft>
                <a:buFont typeface="Arial" pitchFamily="34" charset="0"/>
                <a:buNone/>
              </a:pPr>
              <a:r>
                <a:rPr lang="en-US" altLang="zh-CN" sz="2400" dirty="0">
                  <a:solidFill>
                    <a:srgbClr val="FFFFFF"/>
                  </a:solidFill>
                  <a:latin typeface="+mn-lt"/>
                  <a:ea typeface="+mn-ea"/>
                  <a:cs typeface="+mn-ea"/>
                  <a:sym typeface="+mn-lt"/>
                </a:rPr>
                <a:t>   Accurate density measurement</a:t>
              </a:r>
            </a:p>
          </p:txBody>
        </p:sp>
        <p:sp>
          <p:nvSpPr>
            <p:cNvPr id="22" name="矩形 4">
              <a:extLst>
                <a:ext uri="{FF2B5EF4-FFF2-40B4-BE49-F238E27FC236}">
                  <a16:creationId xmlns:a16="http://schemas.microsoft.com/office/drawing/2014/main" id="{CFBD1BB7-83B8-8E5A-2466-5AD253496FCF}"/>
                </a:ext>
              </a:extLst>
            </p:cNvPr>
            <p:cNvSpPr>
              <a:spLocks noChangeArrowheads="1"/>
            </p:cNvSpPr>
            <p:nvPr/>
          </p:nvSpPr>
          <p:spPr bwMode="auto">
            <a:xfrm>
              <a:off x="0" y="0"/>
              <a:ext cx="609600" cy="487680"/>
            </a:xfrm>
            <a:prstGeom prst="rect">
              <a:avLst/>
            </a:prstGeom>
            <a:solidFill>
              <a:schemeClr val="bg1">
                <a:lumMod val="5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z="3200" dirty="0">
                  <a:solidFill>
                    <a:srgbClr val="FFFFFF"/>
                  </a:solidFill>
                  <a:latin typeface="+mn-lt"/>
                  <a:ea typeface="+mn-ea"/>
                  <a:cs typeface="+mn-ea"/>
                  <a:sym typeface="+mn-lt"/>
                </a:rPr>
                <a:t>2</a:t>
              </a:r>
              <a:endParaRPr lang="zh-CN" altLang="en-US" sz="3200" dirty="0">
                <a:solidFill>
                  <a:srgbClr val="FFFFFF"/>
                </a:solidFill>
                <a:latin typeface="+mn-lt"/>
                <a:ea typeface="+mn-ea"/>
                <a:cs typeface="+mn-ea"/>
                <a:sym typeface="+mn-lt"/>
              </a:endParaRPr>
            </a:p>
          </p:txBody>
        </p:sp>
        <p:sp>
          <p:nvSpPr>
            <p:cNvPr id="23" name="等腰三角形 22">
              <a:extLst>
                <a:ext uri="{FF2B5EF4-FFF2-40B4-BE49-F238E27FC236}">
                  <a16:creationId xmlns:a16="http://schemas.microsoft.com/office/drawing/2014/main" id="{358818A7-B64E-34ED-0A4C-10A1E3024C19}"/>
                </a:ext>
              </a:extLst>
            </p:cNvPr>
            <p:cNvSpPr>
              <a:spLocks noChangeAspect="1" noChangeArrowheads="1"/>
            </p:cNvSpPr>
            <p:nvPr/>
          </p:nvSpPr>
          <p:spPr bwMode="auto">
            <a:xfrm rot="5400000">
              <a:off x="599121" y="178353"/>
              <a:ext cx="151927" cy="130971"/>
            </a:xfrm>
            <a:prstGeom prst="triangle">
              <a:avLst>
                <a:gd name="adj" fmla="val 50000"/>
              </a:avLst>
            </a:prstGeom>
            <a:solidFill>
              <a:srgbClr val="3E3D4F"/>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endParaRPr lang="zh-CN" altLang="zh-CN">
                <a:solidFill>
                  <a:srgbClr val="FFFFFF"/>
                </a:solidFill>
                <a:latin typeface="+mn-lt"/>
                <a:ea typeface="+mn-ea"/>
                <a:cs typeface="+mn-ea"/>
                <a:sym typeface="+mn-lt"/>
              </a:endParaRPr>
            </a:p>
          </p:txBody>
        </p:sp>
      </p:grpSp>
      <p:grpSp>
        <p:nvGrpSpPr>
          <p:cNvPr id="24" name="组合 23">
            <a:extLst>
              <a:ext uri="{FF2B5EF4-FFF2-40B4-BE49-F238E27FC236}">
                <a16:creationId xmlns:a16="http://schemas.microsoft.com/office/drawing/2014/main" id="{89BA4538-31B6-436D-D0B8-89D19E6BC105}"/>
              </a:ext>
            </a:extLst>
          </p:cNvPr>
          <p:cNvGrpSpPr>
            <a:grpSpLocks/>
          </p:cNvGrpSpPr>
          <p:nvPr/>
        </p:nvGrpSpPr>
        <p:grpSpPr bwMode="auto">
          <a:xfrm>
            <a:off x="3370139" y="3880431"/>
            <a:ext cx="6061825" cy="699232"/>
            <a:chOff x="0" y="0"/>
            <a:chExt cx="3314700" cy="487680"/>
          </a:xfrm>
        </p:grpSpPr>
        <p:sp>
          <p:nvSpPr>
            <p:cNvPr id="25" name="矩形 1">
              <a:extLst>
                <a:ext uri="{FF2B5EF4-FFF2-40B4-BE49-F238E27FC236}">
                  <a16:creationId xmlns:a16="http://schemas.microsoft.com/office/drawing/2014/main" id="{F9C1BB87-97BB-35D4-993D-89BE1B4CCAD0}"/>
                </a:ext>
              </a:extLst>
            </p:cNvPr>
            <p:cNvSpPr>
              <a:spLocks noChangeArrowheads="1"/>
            </p:cNvSpPr>
            <p:nvPr/>
          </p:nvSpPr>
          <p:spPr bwMode="auto">
            <a:xfrm>
              <a:off x="533032" y="0"/>
              <a:ext cx="2781668" cy="487680"/>
            </a:xfrm>
            <a:prstGeom prst="rect">
              <a:avLst/>
            </a:prstGeom>
            <a:solidFill>
              <a:srgbClr val="0070C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indent="4572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r>
                <a:rPr lang="en-US" altLang="zh-CN" sz="2400" dirty="0">
                  <a:solidFill>
                    <a:srgbClr val="FFFFFF"/>
                  </a:solidFill>
                  <a:latin typeface="+mn-lt"/>
                  <a:ea typeface="+mn-ea"/>
                  <a:cs typeface="+mn-ea"/>
                  <a:sym typeface="+mn-lt"/>
                </a:rPr>
                <a:t>  Anomaly classify</a:t>
              </a:r>
              <a:endParaRPr lang="zh-CN" altLang="en-US" sz="2400" dirty="0">
                <a:solidFill>
                  <a:srgbClr val="FFFFFF"/>
                </a:solidFill>
                <a:latin typeface="+mn-lt"/>
                <a:ea typeface="+mn-ea"/>
                <a:cs typeface="+mn-ea"/>
                <a:sym typeface="+mn-lt"/>
              </a:endParaRPr>
            </a:p>
          </p:txBody>
        </p:sp>
        <p:sp>
          <p:nvSpPr>
            <p:cNvPr id="26" name="矩形 4">
              <a:extLst>
                <a:ext uri="{FF2B5EF4-FFF2-40B4-BE49-F238E27FC236}">
                  <a16:creationId xmlns:a16="http://schemas.microsoft.com/office/drawing/2014/main" id="{BA9F954D-951E-7E0B-7EC1-C9A0986E8AD5}"/>
                </a:ext>
              </a:extLst>
            </p:cNvPr>
            <p:cNvSpPr>
              <a:spLocks noChangeArrowheads="1"/>
            </p:cNvSpPr>
            <p:nvPr/>
          </p:nvSpPr>
          <p:spPr bwMode="auto">
            <a:xfrm>
              <a:off x="0" y="0"/>
              <a:ext cx="609600" cy="487680"/>
            </a:xfrm>
            <a:prstGeom prst="rect">
              <a:avLst/>
            </a:prstGeom>
            <a:solidFill>
              <a:schemeClr val="bg1">
                <a:lumMod val="5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z="3200" dirty="0">
                  <a:solidFill>
                    <a:srgbClr val="FFFFFF"/>
                  </a:solidFill>
                  <a:latin typeface="+mn-lt"/>
                  <a:ea typeface="+mn-ea"/>
                  <a:cs typeface="+mn-ea"/>
                  <a:sym typeface="+mn-lt"/>
                </a:rPr>
                <a:t>3</a:t>
              </a:r>
              <a:endParaRPr lang="zh-CN" altLang="en-US" sz="3200" dirty="0">
                <a:solidFill>
                  <a:srgbClr val="FFFFFF"/>
                </a:solidFill>
                <a:latin typeface="+mn-lt"/>
                <a:ea typeface="+mn-ea"/>
                <a:cs typeface="+mn-ea"/>
                <a:sym typeface="+mn-lt"/>
              </a:endParaRPr>
            </a:p>
          </p:txBody>
        </p:sp>
        <p:sp>
          <p:nvSpPr>
            <p:cNvPr id="27" name="等腰三角形 26">
              <a:extLst>
                <a:ext uri="{FF2B5EF4-FFF2-40B4-BE49-F238E27FC236}">
                  <a16:creationId xmlns:a16="http://schemas.microsoft.com/office/drawing/2014/main" id="{90D4939B-DDAF-F497-FB3F-244232EB16BE}"/>
                </a:ext>
              </a:extLst>
            </p:cNvPr>
            <p:cNvSpPr>
              <a:spLocks noChangeAspect="1" noChangeArrowheads="1"/>
            </p:cNvSpPr>
            <p:nvPr/>
          </p:nvSpPr>
          <p:spPr bwMode="auto">
            <a:xfrm rot="5400000">
              <a:off x="599121" y="178353"/>
              <a:ext cx="151927" cy="130971"/>
            </a:xfrm>
            <a:prstGeom prst="triangle">
              <a:avLst>
                <a:gd name="adj" fmla="val 50000"/>
              </a:avLst>
            </a:prstGeom>
            <a:solidFill>
              <a:srgbClr val="3E3D4F"/>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endParaRPr lang="zh-CN" altLang="zh-CN">
                <a:solidFill>
                  <a:srgbClr val="FFFFFF"/>
                </a:solidFill>
                <a:latin typeface="+mn-lt"/>
                <a:ea typeface="+mn-ea"/>
                <a:cs typeface="+mn-ea"/>
                <a:sym typeface="+mn-lt"/>
              </a:endParaRPr>
            </a:p>
          </p:txBody>
        </p:sp>
      </p:grpSp>
      <p:sp>
        <p:nvSpPr>
          <p:cNvPr id="7" name="灯片编号占位符 6">
            <a:extLst>
              <a:ext uri="{FF2B5EF4-FFF2-40B4-BE49-F238E27FC236}">
                <a16:creationId xmlns:a16="http://schemas.microsoft.com/office/drawing/2014/main" id="{195D3FB5-D5C7-74EE-BAA2-8F49FBAB65E0}"/>
              </a:ext>
            </a:extLst>
          </p:cNvPr>
          <p:cNvSpPr>
            <a:spLocks noGrp="1"/>
          </p:cNvSpPr>
          <p:nvPr>
            <p:ph type="sldNum" sz="quarter" idx="12"/>
          </p:nvPr>
        </p:nvSpPr>
        <p:spPr/>
        <p:txBody>
          <a:bodyPr/>
          <a:lstStyle/>
          <a:p>
            <a:fld id="{08B23378-8055-4080-92E8-0A385AC0890E}" type="slidenum">
              <a:rPr lang="zh-CN" altLang="en-US" smtClean="0"/>
              <a:t>2</a:t>
            </a:fld>
            <a:endParaRPr lang="zh-CN" altLang="en-US"/>
          </a:p>
        </p:txBody>
      </p:sp>
      <p:grpSp>
        <p:nvGrpSpPr>
          <p:cNvPr id="8" name="组合 7">
            <a:extLst>
              <a:ext uri="{FF2B5EF4-FFF2-40B4-BE49-F238E27FC236}">
                <a16:creationId xmlns:a16="http://schemas.microsoft.com/office/drawing/2014/main" id="{8E69BFBC-6BEE-537F-65BC-CBB8E8DFB357}"/>
              </a:ext>
            </a:extLst>
          </p:cNvPr>
          <p:cNvGrpSpPr>
            <a:grpSpLocks/>
          </p:cNvGrpSpPr>
          <p:nvPr/>
        </p:nvGrpSpPr>
        <p:grpSpPr bwMode="auto">
          <a:xfrm>
            <a:off x="3370139" y="5243474"/>
            <a:ext cx="6143315" cy="699232"/>
            <a:chOff x="0" y="0"/>
            <a:chExt cx="3314700" cy="487680"/>
          </a:xfrm>
        </p:grpSpPr>
        <p:sp>
          <p:nvSpPr>
            <p:cNvPr id="9" name="矩形 1">
              <a:extLst>
                <a:ext uri="{FF2B5EF4-FFF2-40B4-BE49-F238E27FC236}">
                  <a16:creationId xmlns:a16="http://schemas.microsoft.com/office/drawing/2014/main" id="{507C5C4A-562E-5C9A-5C50-CD4BBC4EC29C}"/>
                </a:ext>
              </a:extLst>
            </p:cNvPr>
            <p:cNvSpPr>
              <a:spLocks noChangeArrowheads="1"/>
            </p:cNvSpPr>
            <p:nvPr/>
          </p:nvSpPr>
          <p:spPr bwMode="auto">
            <a:xfrm>
              <a:off x="533032" y="0"/>
              <a:ext cx="2781668" cy="487680"/>
            </a:xfrm>
            <a:prstGeom prst="rect">
              <a:avLst/>
            </a:prstGeom>
            <a:solidFill>
              <a:srgbClr val="0070C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indent="4572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r>
                <a:rPr lang="en-US" altLang="zh-CN" sz="2400" dirty="0">
                  <a:solidFill>
                    <a:srgbClr val="FFFFFF"/>
                  </a:solidFill>
                  <a:latin typeface="+mn-lt"/>
                  <a:ea typeface="+mn-ea"/>
                  <a:cs typeface="+mn-ea"/>
                  <a:sym typeface="+mn-lt"/>
                </a:rPr>
                <a:t>  Summary</a:t>
              </a:r>
              <a:endParaRPr lang="zh-CN" altLang="en-US" sz="2400" dirty="0">
                <a:solidFill>
                  <a:srgbClr val="FFFFFF"/>
                </a:solidFill>
                <a:latin typeface="+mn-lt"/>
                <a:ea typeface="+mn-ea"/>
                <a:cs typeface="+mn-ea"/>
                <a:sym typeface="+mn-lt"/>
              </a:endParaRPr>
            </a:p>
          </p:txBody>
        </p:sp>
        <p:sp>
          <p:nvSpPr>
            <p:cNvPr id="10" name="矩形 4">
              <a:extLst>
                <a:ext uri="{FF2B5EF4-FFF2-40B4-BE49-F238E27FC236}">
                  <a16:creationId xmlns:a16="http://schemas.microsoft.com/office/drawing/2014/main" id="{5382E94A-EDA8-C738-0C58-C911D6E92AB8}"/>
                </a:ext>
              </a:extLst>
            </p:cNvPr>
            <p:cNvSpPr>
              <a:spLocks noChangeArrowheads="1"/>
            </p:cNvSpPr>
            <p:nvPr/>
          </p:nvSpPr>
          <p:spPr bwMode="auto">
            <a:xfrm>
              <a:off x="0" y="0"/>
              <a:ext cx="609600" cy="487680"/>
            </a:xfrm>
            <a:prstGeom prst="rect">
              <a:avLst/>
            </a:prstGeom>
            <a:solidFill>
              <a:schemeClr val="bg1">
                <a:lumMod val="5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z="3200" dirty="0">
                  <a:solidFill>
                    <a:srgbClr val="FFFFFF"/>
                  </a:solidFill>
                  <a:latin typeface="+mn-lt"/>
                  <a:ea typeface="+mn-ea"/>
                  <a:cs typeface="+mn-ea"/>
                  <a:sym typeface="+mn-lt"/>
                </a:rPr>
                <a:t>4</a:t>
              </a:r>
              <a:endParaRPr lang="zh-CN" altLang="en-US" sz="3200" dirty="0">
                <a:solidFill>
                  <a:srgbClr val="FFFFFF"/>
                </a:solidFill>
                <a:latin typeface="+mn-lt"/>
                <a:ea typeface="+mn-ea"/>
                <a:cs typeface="+mn-ea"/>
                <a:sym typeface="+mn-lt"/>
              </a:endParaRPr>
            </a:p>
          </p:txBody>
        </p:sp>
        <p:sp>
          <p:nvSpPr>
            <p:cNvPr id="12" name="等腰三角形 11">
              <a:extLst>
                <a:ext uri="{FF2B5EF4-FFF2-40B4-BE49-F238E27FC236}">
                  <a16:creationId xmlns:a16="http://schemas.microsoft.com/office/drawing/2014/main" id="{B4CCB92B-0D3D-D134-1C99-81462FC794DF}"/>
                </a:ext>
              </a:extLst>
            </p:cNvPr>
            <p:cNvSpPr>
              <a:spLocks noChangeAspect="1" noChangeArrowheads="1"/>
            </p:cNvSpPr>
            <p:nvPr/>
          </p:nvSpPr>
          <p:spPr bwMode="auto">
            <a:xfrm rot="5400000">
              <a:off x="599121" y="178353"/>
              <a:ext cx="151927" cy="130971"/>
            </a:xfrm>
            <a:prstGeom prst="triangle">
              <a:avLst>
                <a:gd name="adj" fmla="val 50000"/>
              </a:avLst>
            </a:prstGeom>
            <a:solidFill>
              <a:srgbClr val="3E3D4F"/>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endParaRPr lang="zh-CN" altLang="zh-CN">
                <a:solidFill>
                  <a:srgbClr val="FFFFFF"/>
                </a:solidFill>
                <a:latin typeface="+mn-lt"/>
                <a:ea typeface="+mn-ea"/>
                <a:cs typeface="+mn-ea"/>
                <a:sym typeface="+mn-lt"/>
              </a:endParaRPr>
            </a:p>
          </p:txBody>
        </p:sp>
      </p:grpSp>
    </p:spTree>
    <p:extLst>
      <p:ext uri="{BB962C8B-B14F-4D97-AF65-F5344CB8AC3E}">
        <p14:creationId xmlns:p14="http://schemas.microsoft.com/office/powerpoint/2010/main" val="3391536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3284753-512F-CC4C-DC49-6B3218E168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85" y="798256"/>
            <a:ext cx="6217077" cy="3600000"/>
          </a:xfrm>
          <a:prstGeom prst="rect">
            <a:avLst/>
          </a:prstGeom>
        </p:spPr>
      </p:pic>
      <p:pic>
        <p:nvPicPr>
          <p:cNvPr id="13" name="Picture 2" descr="一种量能器式井眼缪子探测器的制作方法">
            <a:extLst>
              <a:ext uri="{FF2B5EF4-FFF2-40B4-BE49-F238E27FC236}">
                <a16:creationId xmlns:a16="http://schemas.microsoft.com/office/drawing/2014/main" id="{986CEB82-040D-03B1-D063-C574FA9083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2000" y="749037"/>
            <a:ext cx="5760000" cy="3600000"/>
          </a:xfrm>
          <a:prstGeom prst="rect">
            <a:avLst/>
          </a:prstGeom>
          <a:noFill/>
          <a:extLst>
            <a:ext uri="{909E8E84-426E-40DD-AFC4-6F175D3DCCD1}">
              <a14:hiddenFill xmlns:a14="http://schemas.microsoft.com/office/drawing/2010/main">
                <a:solidFill>
                  <a:srgbClr val="FFFFFF"/>
                </a:solidFill>
              </a14:hiddenFill>
            </a:ext>
          </a:extLst>
        </p:spPr>
      </p:pic>
      <p:sp>
        <p:nvSpPr>
          <p:cNvPr id="20" name="文本框 19">
            <a:extLst>
              <a:ext uri="{FF2B5EF4-FFF2-40B4-BE49-F238E27FC236}">
                <a16:creationId xmlns:a16="http://schemas.microsoft.com/office/drawing/2014/main" id="{FD757CD8-09A1-AAAA-C66D-15DB7088C672}"/>
              </a:ext>
            </a:extLst>
          </p:cNvPr>
          <p:cNvSpPr txBox="1"/>
          <p:nvPr/>
        </p:nvSpPr>
        <p:spPr>
          <a:xfrm>
            <a:off x="192832" y="4520873"/>
            <a:ext cx="5762242" cy="1938992"/>
          </a:xfrm>
          <a:prstGeom prst="rect">
            <a:avLst/>
          </a:prstGeom>
          <a:noFill/>
        </p:spPr>
        <p:txBody>
          <a:bodyPr wrap="square" rtlCol="0">
            <a:spAutoFit/>
          </a:bodyPr>
          <a:lstStyle/>
          <a:p>
            <a:pPr marL="285750" indent="-285750" algn="just">
              <a:buFont typeface="Wingdings" panose="05000000000000000000" pitchFamily="2" charset="2"/>
              <a:buChar char="l"/>
            </a:pPr>
            <a:r>
              <a:rPr lang="en-US" altLang="zh-CN"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Traditional density inversion use gravity data.</a:t>
            </a:r>
          </a:p>
          <a:p>
            <a:pPr marL="285750" indent="-285750" algn="just">
              <a:buFont typeface="Wingdings" panose="05000000000000000000" pitchFamily="2" charset="2"/>
              <a:buChar char="l"/>
            </a:pPr>
            <a:r>
              <a:rPr lang="en-US" altLang="zh-CN"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Gravity inversion suffer non-uniqueness of solution.</a:t>
            </a:r>
          </a:p>
          <a:p>
            <a:pPr marL="285750" indent="-285750" algn="just">
              <a:buFont typeface="Wingdings" panose="05000000000000000000" pitchFamily="2" charset="2"/>
              <a:buChar char="l"/>
            </a:pPr>
            <a:r>
              <a:rPr lang="en-US" altLang="zh-CN"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Density inversion is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 complex calculation.</a:t>
            </a:r>
            <a:endParaRPr lang="en-US" altLang="zh-CN"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1" name="文本框 20">
            <a:extLst>
              <a:ext uri="{FF2B5EF4-FFF2-40B4-BE49-F238E27FC236}">
                <a16:creationId xmlns:a16="http://schemas.microsoft.com/office/drawing/2014/main" id="{744C17E1-700D-6695-07E7-3C1DAFBAD138}"/>
              </a:ext>
            </a:extLst>
          </p:cNvPr>
          <p:cNvSpPr txBox="1"/>
          <p:nvPr/>
        </p:nvSpPr>
        <p:spPr>
          <a:xfrm>
            <a:off x="6276183" y="4520873"/>
            <a:ext cx="5953964" cy="1979998"/>
          </a:xfrm>
          <a:prstGeom prst="rect">
            <a:avLst/>
          </a:prstGeom>
          <a:noFill/>
        </p:spPr>
        <p:txBody>
          <a:bodyPr wrap="square" rtlCol="0">
            <a:spAutoFit/>
          </a:bodyPr>
          <a:lstStyle/>
          <a:p>
            <a:pPr marL="285750" indent="-285750" algn="just">
              <a:buFont typeface="Wingdings" panose="05000000000000000000" pitchFamily="2" charset="2"/>
              <a:buChar char="l"/>
            </a:pPr>
            <a:r>
              <a:rPr lang="en-US" altLang="zh-CN" sz="24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Cosmic-ray muon can penetrate thick rocks.</a:t>
            </a:r>
          </a:p>
          <a:p>
            <a:pPr marL="285750" indent="-285750" algn="just">
              <a:buFont typeface="Wingdings" panose="05000000000000000000" pitchFamily="2" charset="2"/>
              <a:buChar char="l"/>
            </a:pPr>
            <a:r>
              <a:rPr lang="en-US" altLang="zh-CN" sz="24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Matter density directly connect with number of muon detected in downstream.</a:t>
            </a:r>
          </a:p>
          <a:p>
            <a:pPr marL="285750" indent="-285750" algn="just">
              <a:buFont typeface="Wingdings" panose="05000000000000000000" pitchFamily="2" charset="2"/>
              <a:buChar char="l"/>
            </a:pPr>
            <a:r>
              <a:rPr lang="en-US" altLang="zh-CN" sz="24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Muon radiography can inversion the in-situ density, and with high spatial resolution.</a:t>
            </a:r>
          </a:p>
        </p:txBody>
      </p:sp>
      <p:grpSp>
        <p:nvGrpSpPr>
          <p:cNvPr id="4" name="组合 3">
            <a:extLst>
              <a:ext uri="{FF2B5EF4-FFF2-40B4-BE49-F238E27FC236}">
                <a16:creationId xmlns:a16="http://schemas.microsoft.com/office/drawing/2014/main" id="{8505ADF6-8E06-C03F-7BD5-9B09C2FA1C64}"/>
              </a:ext>
            </a:extLst>
          </p:cNvPr>
          <p:cNvGrpSpPr/>
          <p:nvPr/>
        </p:nvGrpSpPr>
        <p:grpSpPr>
          <a:xfrm>
            <a:off x="0" y="74178"/>
            <a:ext cx="12192000" cy="666526"/>
            <a:chOff x="0" y="55631"/>
            <a:chExt cx="9144000" cy="499895"/>
          </a:xfrm>
        </p:grpSpPr>
        <p:cxnSp>
          <p:nvCxnSpPr>
            <p:cNvPr id="5" name="直接连接符 4">
              <a:extLst>
                <a:ext uri="{FF2B5EF4-FFF2-40B4-BE49-F238E27FC236}">
                  <a16:creationId xmlns:a16="http://schemas.microsoft.com/office/drawing/2014/main" id="{5F1B4492-4B98-09C1-BDF5-E89E08C50C4E}"/>
                </a:ext>
              </a:extLst>
            </p:cNvPr>
            <p:cNvCxnSpPr/>
            <p:nvPr/>
          </p:nvCxnSpPr>
          <p:spPr>
            <a:xfrm>
              <a:off x="0" y="555526"/>
              <a:ext cx="9144000" cy="0"/>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TextBox 14">
              <a:extLst>
                <a:ext uri="{FF2B5EF4-FFF2-40B4-BE49-F238E27FC236}">
                  <a16:creationId xmlns:a16="http://schemas.microsoft.com/office/drawing/2014/main" id="{FFEA43BB-A2DB-CE3B-0368-F089A649CC2B}"/>
                </a:ext>
              </a:extLst>
            </p:cNvPr>
            <p:cNvSpPr txBox="1"/>
            <p:nvPr/>
          </p:nvSpPr>
          <p:spPr>
            <a:xfrm>
              <a:off x="3396020" y="55631"/>
              <a:ext cx="2083455" cy="438582"/>
            </a:xfrm>
            <a:prstGeom prst="rect">
              <a:avLst/>
            </a:prstGeom>
            <a:noFill/>
          </p:spPr>
          <p:txBody>
            <a:bodyPr wrap="none" rtlCol="0">
              <a:spAutoFit/>
            </a:bodyPr>
            <a:lstStyle/>
            <a:p>
              <a:r>
                <a:rPr lang="en-US" altLang="zh-CN" sz="3200" b="1" dirty="0">
                  <a:solidFill>
                    <a:srgbClr val="0070C0"/>
                  </a:solidFill>
                  <a:latin typeface="微软雅黑" panose="020B0503020204020204" pitchFamily="34" charset="-122"/>
                  <a:ea typeface="微软雅黑" panose="020B0503020204020204" pitchFamily="34" charset="-122"/>
                </a:rPr>
                <a:t>Introduction</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pSp>
      <p:sp>
        <p:nvSpPr>
          <p:cNvPr id="15" name="灯片编号占位符 14">
            <a:extLst>
              <a:ext uri="{FF2B5EF4-FFF2-40B4-BE49-F238E27FC236}">
                <a16:creationId xmlns:a16="http://schemas.microsoft.com/office/drawing/2014/main" id="{D11954FB-0B0F-8F56-5AC0-9FA21CA83398}"/>
              </a:ext>
            </a:extLst>
          </p:cNvPr>
          <p:cNvSpPr>
            <a:spLocks noGrp="1"/>
          </p:cNvSpPr>
          <p:nvPr>
            <p:ph type="sldNum" sz="quarter" idx="12"/>
          </p:nvPr>
        </p:nvSpPr>
        <p:spPr/>
        <p:txBody>
          <a:bodyPr/>
          <a:lstStyle/>
          <a:p>
            <a:fld id="{08B23378-8055-4080-92E8-0A385AC0890E}" type="slidenum">
              <a:rPr lang="zh-CN" altLang="en-US" smtClean="0"/>
              <a:t>3</a:t>
            </a:fld>
            <a:endParaRPr lang="zh-CN" altLang="en-US" dirty="0"/>
          </a:p>
        </p:txBody>
      </p:sp>
      <p:sp>
        <p:nvSpPr>
          <p:cNvPr id="24" name="文本框 23">
            <a:extLst>
              <a:ext uri="{FF2B5EF4-FFF2-40B4-BE49-F238E27FC236}">
                <a16:creationId xmlns:a16="http://schemas.microsoft.com/office/drawing/2014/main" id="{7BE632BB-3A5B-7BE4-23D9-8E580871F7B6}"/>
              </a:ext>
            </a:extLst>
          </p:cNvPr>
          <p:cNvSpPr txBox="1"/>
          <p:nvPr/>
        </p:nvSpPr>
        <p:spPr>
          <a:xfrm>
            <a:off x="636489" y="6320872"/>
            <a:ext cx="10717311" cy="523220"/>
          </a:xfrm>
          <a:prstGeom prst="rect">
            <a:avLst/>
          </a:prstGeom>
          <a:noFill/>
        </p:spPr>
        <p:txBody>
          <a:bodyPr wrap="square">
            <a:spAutoFit/>
          </a:bodyPr>
          <a:lstStyle/>
          <a:p>
            <a:pPr algn="ctr"/>
            <a:r>
              <a:rPr lang="en-US" altLang="zh-CN" sz="2800" dirty="0">
                <a:solidFill>
                  <a:srgbClr val="FF0000"/>
                </a:solidFill>
                <a:latin typeface="Calibri" panose="020F0502020204030204" pitchFamily="34" charset="0"/>
                <a:ea typeface="宋体" panose="02010600030101010101" pitchFamily="2" charset="-122"/>
                <a:cs typeface="Calibri" panose="020F0502020204030204" pitchFamily="34" charset="0"/>
              </a:rPr>
              <a:t>This work try to measure accurate in-situ density by muon radiography.</a:t>
            </a:r>
            <a:endParaRPr lang="zh-CN" altLang="en-US" sz="2800" dirty="0">
              <a:solidFill>
                <a:srgbClr val="FF0000"/>
              </a:solidFill>
              <a:latin typeface="Calibri" panose="020F0502020204030204" pitchFamily="34" charset="0"/>
              <a:ea typeface="宋体" panose="02010600030101010101" pitchFamily="2" charset="-122"/>
              <a:cs typeface="Calibri" panose="020F0502020204030204" pitchFamily="34" charset="0"/>
            </a:endParaRPr>
          </a:p>
        </p:txBody>
      </p:sp>
      <p:sp>
        <p:nvSpPr>
          <p:cNvPr id="28" name="文本框 27">
            <a:extLst>
              <a:ext uri="{FF2B5EF4-FFF2-40B4-BE49-F238E27FC236}">
                <a16:creationId xmlns:a16="http://schemas.microsoft.com/office/drawing/2014/main" id="{E4F2D00C-6112-A38F-4FAC-84859057FC2E}"/>
              </a:ext>
            </a:extLst>
          </p:cNvPr>
          <p:cNvSpPr txBox="1"/>
          <p:nvPr/>
        </p:nvSpPr>
        <p:spPr>
          <a:xfrm>
            <a:off x="-202456" y="4271141"/>
            <a:ext cx="6197600" cy="369332"/>
          </a:xfrm>
          <a:prstGeom prst="rect">
            <a:avLst/>
          </a:prstGeom>
          <a:noFill/>
        </p:spPr>
        <p:txBody>
          <a:bodyPr wrap="square">
            <a:spAutoFit/>
          </a:bodyPr>
          <a:lstStyle/>
          <a:p>
            <a:pPr algn="ctr"/>
            <a:r>
              <a:rPr lang="en-US" altLang="zh-CN" sz="1800" dirty="0" err="1">
                <a:solidFill>
                  <a:schemeClr val="tx1"/>
                </a:solidFill>
                <a:latin typeface="Times New Roman" panose="02020603050405020304" pitchFamily="18" charset="0"/>
                <a:ea typeface="宋体" panose="02010600030101010101" pitchFamily="2" charset="-122"/>
                <a:cs typeface="Times New Roman" panose="02020603050405020304" pitchFamily="18" charset="0"/>
              </a:rPr>
              <a:t>Honglei</a:t>
            </a:r>
            <a:r>
              <a:rPr lang="en-US" altLang="zh-CN" sz="18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Li et. </a:t>
            </a:r>
            <a:r>
              <a:rPr lang="en-US" altLang="zh-CN" dirty="0">
                <a:latin typeface="Times New Roman" panose="02020603050405020304" pitchFamily="18" charset="0"/>
                <a:ea typeface="宋体" panose="02010600030101010101" pitchFamily="2" charset="-122"/>
                <a:cs typeface="Times New Roman" panose="02020603050405020304" pitchFamily="18" charset="0"/>
              </a:rPr>
              <a:t>al. 2021 </a:t>
            </a:r>
            <a:endParaRPr lang="en-US" altLang="zh-CN" sz="18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077282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接连接符 41">
            <a:extLst>
              <a:ext uri="{FF2B5EF4-FFF2-40B4-BE49-F238E27FC236}">
                <a16:creationId xmlns:a16="http://schemas.microsoft.com/office/drawing/2014/main" id="{E8BE18C9-03E3-4596-48F8-B27094CA5D66}"/>
              </a:ext>
            </a:extLst>
          </p:cNvPr>
          <p:cNvCxnSpPr/>
          <p:nvPr/>
        </p:nvCxnSpPr>
        <p:spPr>
          <a:xfrm>
            <a:off x="7649496" y="1131976"/>
            <a:ext cx="815288" cy="443929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D1077ACE-0059-A5E0-7675-C6DBBABA6995}"/>
              </a:ext>
            </a:extLst>
          </p:cNvPr>
          <p:cNvCxnSpPr>
            <a:cxnSpLocks/>
          </p:cNvCxnSpPr>
          <p:nvPr/>
        </p:nvCxnSpPr>
        <p:spPr>
          <a:xfrm flipH="1">
            <a:off x="7649496" y="1131976"/>
            <a:ext cx="1630575" cy="423402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781AFB6D-1D49-7FEC-BCF3-E7054E47DA99}"/>
              </a:ext>
            </a:extLst>
          </p:cNvPr>
          <p:cNvCxnSpPr>
            <a:cxnSpLocks/>
          </p:cNvCxnSpPr>
          <p:nvPr/>
        </p:nvCxnSpPr>
        <p:spPr>
          <a:xfrm flipH="1">
            <a:off x="8184204" y="976046"/>
            <a:ext cx="410547" cy="216966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A7EFF02D-3ACB-A070-F3C8-C02917BF05AC}"/>
              </a:ext>
            </a:extLst>
          </p:cNvPr>
          <p:cNvCxnSpPr>
            <a:cxnSpLocks/>
          </p:cNvCxnSpPr>
          <p:nvPr/>
        </p:nvCxnSpPr>
        <p:spPr>
          <a:xfrm>
            <a:off x="8041796" y="896634"/>
            <a:ext cx="86292" cy="458133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菱形 34">
            <a:extLst>
              <a:ext uri="{FF2B5EF4-FFF2-40B4-BE49-F238E27FC236}">
                <a16:creationId xmlns:a16="http://schemas.microsoft.com/office/drawing/2014/main" id="{4650F149-C1FB-762D-589A-2CD79CFD9CC0}"/>
              </a:ext>
            </a:extLst>
          </p:cNvPr>
          <p:cNvSpPr/>
          <p:nvPr/>
        </p:nvSpPr>
        <p:spPr>
          <a:xfrm rot="20700000">
            <a:off x="6344206" y="3546542"/>
            <a:ext cx="4115597" cy="2459815"/>
          </a:xfrm>
          <a:prstGeom prst="diamond">
            <a:avLst/>
          </a:prstGeom>
          <a:solidFill>
            <a:schemeClr val="tx1">
              <a:lumMod val="65000"/>
              <a:lumOff val="35000"/>
              <a:alpha val="40000"/>
            </a:schemeClr>
          </a:solid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菱形 25">
            <a:extLst>
              <a:ext uri="{FF2B5EF4-FFF2-40B4-BE49-F238E27FC236}">
                <a16:creationId xmlns:a16="http://schemas.microsoft.com/office/drawing/2014/main" id="{DA882E13-5186-9828-7499-98811E108E36}"/>
              </a:ext>
            </a:extLst>
          </p:cNvPr>
          <p:cNvSpPr/>
          <p:nvPr/>
        </p:nvSpPr>
        <p:spPr>
          <a:xfrm rot="20700000">
            <a:off x="6344207" y="2886988"/>
            <a:ext cx="4115597" cy="2459815"/>
          </a:xfrm>
          <a:prstGeom prst="diamond">
            <a:avLst/>
          </a:prstGeom>
          <a:solidFill>
            <a:schemeClr val="tx1">
              <a:lumMod val="65000"/>
              <a:lumOff val="35000"/>
              <a:alpha val="40000"/>
            </a:schemeClr>
          </a:solid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 name="组合 3">
            <a:extLst>
              <a:ext uri="{FF2B5EF4-FFF2-40B4-BE49-F238E27FC236}">
                <a16:creationId xmlns:a16="http://schemas.microsoft.com/office/drawing/2014/main" id="{8505ADF6-8E06-C03F-7BD5-9B09C2FA1C64}"/>
              </a:ext>
            </a:extLst>
          </p:cNvPr>
          <p:cNvGrpSpPr/>
          <p:nvPr/>
        </p:nvGrpSpPr>
        <p:grpSpPr>
          <a:xfrm>
            <a:off x="0" y="0"/>
            <a:ext cx="12192000" cy="740704"/>
            <a:chOff x="0" y="-2"/>
            <a:chExt cx="9144000" cy="555528"/>
          </a:xfrm>
        </p:grpSpPr>
        <p:cxnSp>
          <p:nvCxnSpPr>
            <p:cNvPr id="5" name="直接连接符 4">
              <a:extLst>
                <a:ext uri="{FF2B5EF4-FFF2-40B4-BE49-F238E27FC236}">
                  <a16:creationId xmlns:a16="http://schemas.microsoft.com/office/drawing/2014/main" id="{5F1B4492-4B98-09C1-BDF5-E89E08C50C4E}"/>
                </a:ext>
              </a:extLst>
            </p:cNvPr>
            <p:cNvCxnSpPr/>
            <p:nvPr/>
          </p:nvCxnSpPr>
          <p:spPr>
            <a:xfrm>
              <a:off x="0" y="555526"/>
              <a:ext cx="9144000" cy="0"/>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TextBox 14">
              <a:extLst>
                <a:ext uri="{FF2B5EF4-FFF2-40B4-BE49-F238E27FC236}">
                  <a16:creationId xmlns:a16="http://schemas.microsoft.com/office/drawing/2014/main" id="{FFEA43BB-A2DB-CE3B-0368-F089A649CC2B}"/>
                </a:ext>
              </a:extLst>
            </p:cNvPr>
            <p:cNvSpPr txBox="1"/>
            <p:nvPr/>
          </p:nvSpPr>
          <p:spPr>
            <a:xfrm>
              <a:off x="3960534" y="-2"/>
              <a:ext cx="1222931" cy="438581"/>
            </a:xfrm>
            <a:prstGeom prst="rect">
              <a:avLst/>
            </a:prstGeom>
            <a:noFill/>
          </p:spPr>
          <p:txBody>
            <a:bodyPr wrap="none" rtlCol="0">
              <a:spAutoFit/>
            </a:bodyPr>
            <a:lstStyle/>
            <a:p>
              <a:r>
                <a:rPr lang="en-US" altLang="zh-CN" sz="3200" b="1" dirty="0">
                  <a:solidFill>
                    <a:srgbClr val="0070C0"/>
                  </a:solidFill>
                  <a:latin typeface="微软雅黑" panose="020B0503020204020204" pitchFamily="34" charset="-122"/>
                  <a:ea typeface="微软雅黑" panose="020B0503020204020204" pitchFamily="34" charset="-122"/>
                </a:rPr>
                <a:t>Model </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pSp>
      <p:sp>
        <p:nvSpPr>
          <p:cNvPr id="7" name="灯片编号占位符 6">
            <a:extLst>
              <a:ext uri="{FF2B5EF4-FFF2-40B4-BE49-F238E27FC236}">
                <a16:creationId xmlns:a16="http://schemas.microsoft.com/office/drawing/2014/main" id="{195D3FB5-D5C7-74EE-BAA2-8F49FBAB65E0}"/>
              </a:ext>
            </a:extLst>
          </p:cNvPr>
          <p:cNvSpPr>
            <a:spLocks noGrp="1"/>
          </p:cNvSpPr>
          <p:nvPr>
            <p:ph type="sldNum" sz="quarter" idx="12"/>
          </p:nvPr>
        </p:nvSpPr>
        <p:spPr/>
        <p:txBody>
          <a:bodyPr/>
          <a:lstStyle/>
          <a:p>
            <a:fld id="{08B23378-8055-4080-92E8-0A385AC0890E}" type="slidenum">
              <a:rPr lang="zh-CN" altLang="en-US" smtClean="0"/>
              <a:t>4</a:t>
            </a:fld>
            <a:endParaRPr lang="zh-CN" altLang="en-US" dirty="0"/>
          </a:p>
        </p:txBody>
      </p:sp>
      <p:grpSp>
        <p:nvGrpSpPr>
          <p:cNvPr id="24" name="组合 23">
            <a:extLst>
              <a:ext uri="{FF2B5EF4-FFF2-40B4-BE49-F238E27FC236}">
                <a16:creationId xmlns:a16="http://schemas.microsoft.com/office/drawing/2014/main" id="{628EF37B-29B6-B4C0-1F32-1833B79175DD}"/>
              </a:ext>
            </a:extLst>
          </p:cNvPr>
          <p:cNvGrpSpPr/>
          <p:nvPr/>
        </p:nvGrpSpPr>
        <p:grpSpPr>
          <a:xfrm>
            <a:off x="7361457" y="1348505"/>
            <a:ext cx="1819840" cy="3301775"/>
            <a:chOff x="4981776" y="1237932"/>
            <a:chExt cx="1819840" cy="3301775"/>
          </a:xfrm>
        </p:grpSpPr>
        <p:sp>
          <p:nvSpPr>
            <p:cNvPr id="2" name="菱形 1">
              <a:extLst>
                <a:ext uri="{FF2B5EF4-FFF2-40B4-BE49-F238E27FC236}">
                  <a16:creationId xmlns:a16="http://schemas.microsoft.com/office/drawing/2014/main" id="{C8B52EA0-FDC1-D969-FF3B-C67F2785BFDE}"/>
                </a:ext>
              </a:extLst>
            </p:cNvPr>
            <p:cNvSpPr/>
            <p:nvPr/>
          </p:nvSpPr>
          <p:spPr>
            <a:xfrm rot="20700000">
              <a:off x="4983538" y="1237932"/>
              <a:ext cx="1818078" cy="1100442"/>
            </a:xfrm>
            <a:prstGeom prst="diamond">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菱形 7">
              <a:extLst>
                <a:ext uri="{FF2B5EF4-FFF2-40B4-BE49-F238E27FC236}">
                  <a16:creationId xmlns:a16="http://schemas.microsoft.com/office/drawing/2014/main" id="{9974BAC8-BDA9-D1B5-0C6B-B41990D58C96}"/>
                </a:ext>
              </a:extLst>
            </p:cNvPr>
            <p:cNvSpPr/>
            <p:nvPr/>
          </p:nvSpPr>
          <p:spPr>
            <a:xfrm rot="20700000">
              <a:off x="4981776" y="3439265"/>
              <a:ext cx="1818078" cy="1100442"/>
            </a:xfrm>
            <a:prstGeom prst="diamond">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0" name="直接连接符 9">
              <a:extLst>
                <a:ext uri="{FF2B5EF4-FFF2-40B4-BE49-F238E27FC236}">
                  <a16:creationId xmlns:a16="http://schemas.microsoft.com/office/drawing/2014/main" id="{7DE2E432-2E62-385C-50EC-ADB668A95FE1}"/>
                </a:ext>
              </a:extLst>
            </p:cNvPr>
            <p:cNvCxnSpPr>
              <a:cxnSpLocks/>
              <a:stCxn id="2" idx="1"/>
              <a:endCxn id="8" idx="1"/>
            </p:cNvCxnSpPr>
            <p:nvPr/>
          </p:nvCxnSpPr>
          <p:spPr>
            <a:xfrm flipH="1">
              <a:off x="5012751" y="2023430"/>
              <a:ext cx="1762" cy="22013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6D44EEDB-B2DC-DA12-C259-3598B457EA40}"/>
                </a:ext>
              </a:extLst>
            </p:cNvPr>
            <p:cNvCxnSpPr>
              <a:cxnSpLocks/>
              <a:stCxn id="2" idx="2"/>
              <a:endCxn id="8" idx="2"/>
            </p:cNvCxnSpPr>
            <p:nvPr/>
          </p:nvCxnSpPr>
          <p:spPr>
            <a:xfrm flipH="1">
              <a:off x="6033223" y="2319626"/>
              <a:ext cx="1762" cy="22013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102883E5-AED0-F8BD-2EE2-1C4931496153}"/>
                </a:ext>
              </a:extLst>
            </p:cNvPr>
            <p:cNvCxnSpPr>
              <a:cxnSpLocks/>
              <a:stCxn id="2" idx="3"/>
              <a:endCxn id="8" idx="3"/>
            </p:cNvCxnSpPr>
            <p:nvPr/>
          </p:nvCxnSpPr>
          <p:spPr>
            <a:xfrm flipH="1">
              <a:off x="6768879" y="1552876"/>
              <a:ext cx="1762" cy="22013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0B9D51A7-48A3-BA1A-EDF8-52E5BEA649C7}"/>
                </a:ext>
              </a:extLst>
            </p:cNvPr>
            <p:cNvCxnSpPr>
              <a:cxnSpLocks/>
              <a:stCxn id="2" idx="0"/>
              <a:endCxn id="8" idx="0"/>
            </p:cNvCxnSpPr>
            <p:nvPr/>
          </p:nvCxnSpPr>
          <p:spPr>
            <a:xfrm flipH="1">
              <a:off x="5748407" y="1256680"/>
              <a:ext cx="1762" cy="22013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直接连接符 52">
            <a:extLst>
              <a:ext uri="{FF2B5EF4-FFF2-40B4-BE49-F238E27FC236}">
                <a16:creationId xmlns:a16="http://schemas.microsoft.com/office/drawing/2014/main" id="{B6F2CA39-B824-D71F-D596-3BFC9B9CD1C5}"/>
              </a:ext>
            </a:extLst>
          </p:cNvPr>
          <p:cNvCxnSpPr/>
          <p:nvPr/>
        </p:nvCxnSpPr>
        <p:spPr>
          <a:xfrm>
            <a:off x="2347758" y="1131976"/>
            <a:ext cx="815288" cy="443929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9BBE7464-5BB2-FBCC-04B1-B7B0D87B2278}"/>
              </a:ext>
            </a:extLst>
          </p:cNvPr>
          <p:cNvCxnSpPr>
            <a:cxnSpLocks/>
          </p:cNvCxnSpPr>
          <p:nvPr/>
        </p:nvCxnSpPr>
        <p:spPr>
          <a:xfrm flipH="1">
            <a:off x="2347758" y="1131976"/>
            <a:ext cx="1630575" cy="423402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18B32C44-F516-FDDA-B90E-A99E74927DA9}"/>
              </a:ext>
            </a:extLst>
          </p:cNvPr>
          <p:cNvCxnSpPr>
            <a:cxnSpLocks/>
          </p:cNvCxnSpPr>
          <p:nvPr/>
        </p:nvCxnSpPr>
        <p:spPr>
          <a:xfrm flipH="1">
            <a:off x="2534784" y="976046"/>
            <a:ext cx="758229" cy="45952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587E7EE5-53EC-94FC-74E4-D6C567F9788C}"/>
              </a:ext>
            </a:extLst>
          </p:cNvPr>
          <p:cNvCxnSpPr>
            <a:cxnSpLocks/>
          </p:cNvCxnSpPr>
          <p:nvPr/>
        </p:nvCxnSpPr>
        <p:spPr>
          <a:xfrm>
            <a:off x="2740058" y="896634"/>
            <a:ext cx="86292" cy="458133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菱形 56">
            <a:extLst>
              <a:ext uri="{FF2B5EF4-FFF2-40B4-BE49-F238E27FC236}">
                <a16:creationId xmlns:a16="http://schemas.microsoft.com/office/drawing/2014/main" id="{139BF818-77B1-6E5B-F5BE-04D5EF36059F}"/>
              </a:ext>
            </a:extLst>
          </p:cNvPr>
          <p:cNvSpPr/>
          <p:nvPr/>
        </p:nvSpPr>
        <p:spPr>
          <a:xfrm rot="20700000">
            <a:off x="1042468" y="3546542"/>
            <a:ext cx="4115597" cy="2459815"/>
          </a:xfrm>
          <a:prstGeom prst="diamond">
            <a:avLst/>
          </a:prstGeom>
          <a:solidFill>
            <a:schemeClr val="tx1">
              <a:lumMod val="65000"/>
              <a:lumOff val="35000"/>
              <a:alpha val="40000"/>
            </a:schemeClr>
          </a:solid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 name="菱形 57">
            <a:extLst>
              <a:ext uri="{FF2B5EF4-FFF2-40B4-BE49-F238E27FC236}">
                <a16:creationId xmlns:a16="http://schemas.microsoft.com/office/drawing/2014/main" id="{1D5CE927-883C-EA7F-541B-0FAB97AB25BA}"/>
              </a:ext>
            </a:extLst>
          </p:cNvPr>
          <p:cNvSpPr/>
          <p:nvPr/>
        </p:nvSpPr>
        <p:spPr>
          <a:xfrm rot="20700000">
            <a:off x="1042469" y="2886988"/>
            <a:ext cx="4115597" cy="2459815"/>
          </a:xfrm>
          <a:prstGeom prst="diamond">
            <a:avLst/>
          </a:prstGeom>
          <a:solidFill>
            <a:schemeClr val="tx1">
              <a:lumMod val="65000"/>
              <a:lumOff val="35000"/>
              <a:alpha val="40000"/>
            </a:schemeClr>
          </a:solid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0" name="文本框 59">
            <a:extLst>
              <a:ext uri="{FF2B5EF4-FFF2-40B4-BE49-F238E27FC236}">
                <a16:creationId xmlns:a16="http://schemas.microsoft.com/office/drawing/2014/main" id="{1BF147A3-1620-C4CF-3E45-8FD2EC2164FB}"/>
              </a:ext>
            </a:extLst>
          </p:cNvPr>
          <p:cNvSpPr txBox="1"/>
          <p:nvPr/>
        </p:nvSpPr>
        <p:spPr>
          <a:xfrm>
            <a:off x="1483991" y="5939955"/>
            <a:ext cx="8829964" cy="954107"/>
          </a:xfrm>
          <a:prstGeom prst="rect">
            <a:avLst/>
          </a:prstGeom>
          <a:noFill/>
        </p:spPr>
        <p:txBody>
          <a:bodyPr wrap="square">
            <a:spAutoFit/>
          </a:bodyPr>
          <a:lstStyle/>
          <a:p>
            <a:pPr algn="just"/>
            <a:r>
              <a:rPr lang="en-US" altLang="zh-CN" sz="2800" dirty="0">
                <a:solidFill>
                  <a:srgbClr val="FF0000"/>
                </a:solidFill>
                <a:latin typeface="Calibri" panose="020F0502020204030204" pitchFamily="34" charset="0"/>
                <a:ea typeface="宋体" panose="02010600030101010101" pitchFamily="2" charset="-122"/>
                <a:cs typeface="Calibri" panose="020F0502020204030204" pitchFamily="34" charset="0"/>
              </a:rPr>
              <a:t>Need to detect the muon of </a:t>
            </a:r>
            <a:r>
              <a:rPr lang="en-US" altLang="zh-CN" sz="2800" dirty="0" err="1">
                <a:solidFill>
                  <a:srgbClr val="FF0000"/>
                </a:solidFill>
                <a:latin typeface="Calibri" panose="020F0502020204030204" pitchFamily="34" charset="0"/>
                <a:ea typeface="宋体" panose="02010600030101010101" pitchFamily="2" charset="-122"/>
                <a:cs typeface="Calibri" panose="020F0502020204030204" pitchFamily="34" charset="0"/>
              </a:rPr>
              <a:t>opensky</a:t>
            </a:r>
            <a:r>
              <a:rPr lang="en-US" altLang="zh-CN" sz="2800" dirty="0">
                <a:solidFill>
                  <a:srgbClr val="FF0000"/>
                </a:solidFill>
                <a:latin typeface="Calibri" panose="020F0502020204030204" pitchFamily="34" charset="0"/>
                <a:ea typeface="宋体" panose="02010600030101010101" pitchFamily="2" charset="-122"/>
                <a:cs typeface="Calibri" panose="020F0502020204030204" pitchFamily="34" charset="0"/>
              </a:rPr>
              <a:t> and the surviving muon which cross the matter. </a:t>
            </a:r>
            <a:endParaRPr lang="zh-CN" altLang="en-US" sz="2800" dirty="0">
              <a:solidFill>
                <a:srgbClr val="FF0000"/>
              </a:solidFill>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698480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8505ADF6-8E06-C03F-7BD5-9B09C2FA1C64}"/>
              </a:ext>
            </a:extLst>
          </p:cNvPr>
          <p:cNvGrpSpPr/>
          <p:nvPr/>
        </p:nvGrpSpPr>
        <p:grpSpPr>
          <a:xfrm>
            <a:off x="0" y="31412"/>
            <a:ext cx="12192000" cy="709292"/>
            <a:chOff x="0" y="23556"/>
            <a:chExt cx="9144000" cy="531970"/>
          </a:xfrm>
        </p:grpSpPr>
        <p:cxnSp>
          <p:nvCxnSpPr>
            <p:cNvPr id="5" name="直接连接符 4">
              <a:extLst>
                <a:ext uri="{FF2B5EF4-FFF2-40B4-BE49-F238E27FC236}">
                  <a16:creationId xmlns:a16="http://schemas.microsoft.com/office/drawing/2014/main" id="{5F1B4492-4B98-09C1-BDF5-E89E08C50C4E}"/>
                </a:ext>
              </a:extLst>
            </p:cNvPr>
            <p:cNvCxnSpPr/>
            <p:nvPr/>
          </p:nvCxnSpPr>
          <p:spPr>
            <a:xfrm>
              <a:off x="0" y="555526"/>
              <a:ext cx="9144000" cy="0"/>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TextBox 14">
              <a:extLst>
                <a:ext uri="{FF2B5EF4-FFF2-40B4-BE49-F238E27FC236}">
                  <a16:creationId xmlns:a16="http://schemas.microsoft.com/office/drawing/2014/main" id="{FFEA43BB-A2DB-CE3B-0368-F089A649CC2B}"/>
                </a:ext>
              </a:extLst>
            </p:cNvPr>
            <p:cNvSpPr txBox="1"/>
            <p:nvPr/>
          </p:nvSpPr>
          <p:spPr>
            <a:xfrm>
              <a:off x="3779994" y="23556"/>
              <a:ext cx="1910475" cy="438582"/>
            </a:xfrm>
            <a:prstGeom prst="rect">
              <a:avLst/>
            </a:prstGeom>
            <a:noFill/>
          </p:spPr>
          <p:txBody>
            <a:bodyPr wrap="none" rtlCol="0">
              <a:spAutoFit/>
            </a:bodyPr>
            <a:lstStyle/>
            <a:p>
              <a:r>
                <a:rPr lang="en-US" altLang="zh-CN" sz="3200" b="1" dirty="0">
                  <a:solidFill>
                    <a:srgbClr val="0070C0"/>
                  </a:solidFill>
                  <a:latin typeface="微软雅黑" panose="020B0503020204020204" pitchFamily="34" charset="-122"/>
                  <a:ea typeface="微软雅黑" panose="020B0503020204020204" pitchFamily="34" charset="-122"/>
                </a:rPr>
                <a:t>Experiment</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pSp>
      <p:sp>
        <p:nvSpPr>
          <p:cNvPr id="7" name="灯片编号占位符 6">
            <a:extLst>
              <a:ext uri="{FF2B5EF4-FFF2-40B4-BE49-F238E27FC236}">
                <a16:creationId xmlns:a16="http://schemas.microsoft.com/office/drawing/2014/main" id="{195D3FB5-D5C7-74EE-BAA2-8F49FBAB65E0}"/>
              </a:ext>
            </a:extLst>
          </p:cNvPr>
          <p:cNvSpPr>
            <a:spLocks noGrp="1"/>
          </p:cNvSpPr>
          <p:nvPr>
            <p:ph type="sldNum" sz="quarter" idx="12"/>
          </p:nvPr>
        </p:nvSpPr>
        <p:spPr/>
        <p:txBody>
          <a:bodyPr/>
          <a:lstStyle/>
          <a:p>
            <a:fld id="{08B23378-8055-4080-92E8-0A385AC0890E}" type="slidenum">
              <a:rPr lang="zh-CN" altLang="en-US" smtClean="0"/>
              <a:t>5</a:t>
            </a:fld>
            <a:endParaRPr lang="zh-CN" altLang="en-US"/>
          </a:p>
        </p:txBody>
      </p:sp>
      <p:pic>
        <p:nvPicPr>
          <p:cNvPr id="55" name="图片 54">
            <a:extLst>
              <a:ext uri="{FF2B5EF4-FFF2-40B4-BE49-F238E27FC236}">
                <a16:creationId xmlns:a16="http://schemas.microsoft.com/office/drawing/2014/main" id="{86DBC30D-A176-B90A-374C-40022591B28B}"/>
              </a:ext>
            </a:extLst>
          </p:cNvPr>
          <p:cNvPicPr>
            <a:picLocks noChangeAspect="1"/>
          </p:cNvPicPr>
          <p:nvPr/>
        </p:nvPicPr>
        <p:blipFill rotWithShape="1">
          <a:blip r:embed="rId23"/>
          <a:srcRect r="25772"/>
          <a:stretch/>
        </p:blipFill>
        <p:spPr>
          <a:xfrm>
            <a:off x="917158" y="1294816"/>
            <a:ext cx="4809896" cy="4654018"/>
          </a:xfrm>
          <a:prstGeom prst="rect">
            <a:avLst/>
          </a:prstGeom>
        </p:spPr>
      </p:pic>
      <p:sp>
        <p:nvSpPr>
          <p:cNvPr id="56" name="文本框 55">
            <a:extLst>
              <a:ext uri="{FF2B5EF4-FFF2-40B4-BE49-F238E27FC236}">
                <a16:creationId xmlns:a16="http://schemas.microsoft.com/office/drawing/2014/main" id="{B32A5369-1AAC-7B48-0D09-D915ED64A2CE}"/>
              </a:ext>
            </a:extLst>
          </p:cNvPr>
          <p:cNvSpPr txBox="1"/>
          <p:nvPr>
            <p:custDataLst>
              <p:tags r:id="rId1"/>
            </p:custDataLst>
          </p:nvPr>
        </p:nvSpPr>
        <p:spPr>
          <a:xfrm>
            <a:off x="1542281" y="2264679"/>
            <a:ext cx="1574020" cy="1015663"/>
          </a:xfrm>
          <a:prstGeom prst="rect">
            <a:avLst/>
          </a:prstGeom>
          <a:noFill/>
        </p:spPr>
        <p:txBody>
          <a:bodyPr wrap="square" rtlCol="0">
            <a:spAutoFit/>
          </a:bodyPr>
          <a:lstStyle/>
          <a:p>
            <a:pPr algn="ctr"/>
            <a:r>
              <a:rPr lang="en-US" altLang="zh-CN" sz="2000" b="1" dirty="0">
                <a:solidFill>
                  <a:srgbClr val="FF0000"/>
                </a:solidFill>
              </a:rPr>
              <a:t>Fe</a:t>
            </a:r>
          </a:p>
          <a:p>
            <a:pPr algn="ctr"/>
            <a:r>
              <a:rPr lang="en-US" altLang="zh-CN" sz="2000" dirty="0">
                <a:solidFill>
                  <a:srgbClr val="FF0000"/>
                </a:solidFill>
              </a:rPr>
              <a:t>(Thickness</a:t>
            </a:r>
          </a:p>
          <a:p>
            <a:pPr algn="ctr"/>
            <a:r>
              <a:rPr lang="en-US" altLang="zh-CN" sz="2000" dirty="0">
                <a:solidFill>
                  <a:srgbClr val="FF0000"/>
                </a:solidFill>
              </a:rPr>
              <a:t>90cm)</a:t>
            </a:r>
          </a:p>
        </p:txBody>
      </p:sp>
      <p:sp>
        <p:nvSpPr>
          <p:cNvPr id="57" name="文本框 56">
            <a:extLst>
              <a:ext uri="{FF2B5EF4-FFF2-40B4-BE49-F238E27FC236}">
                <a16:creationId xmlns:a16="http://schemas.microsoft.com/office/drawing/2014/main" id="{AA6F1AD1-F54D-A370-AA5D-CF3156926497}"/>
              </a:ext>
            </a:extLst>
          </p:cNvPr>
          <p:cNvSpPr txBox="1"/>
          <p:nvPr>
            <p:custDataLst>
              <p:tags r:id="rId2"/>
            </p:custDataLst>
          </p:nvPr>
        </p:nvSpPr>
        <p:spPr>
          <a:xfrm>
            <a:off x="3453174" y="4005512"/>
            <a:ext cx="1574020" cy="1015663"/>
          </a:xfrm>
          <a:prstGeom prst="rect">
            <a:avLst/>
          </a:prstGeom>
          <a:noFill/>
        </p:spPr>
        <p:txBody>
          <a:bodyPr wrap="square" rtlCol="0">
            <a:spAutoFit/>
          </a:bodyPr>
          <a:lstStyle/>
          <a:p>
            <a:pPr algn="ctr"/>
            <a:r>
              <a:rPr lang="en-US" altLang="zh-CN" sz="2000" b="1" dirty="0">
                <a:solidFill>
                  <a:srgbClr val="FF0000"/>
                </a:solidFill>
              </a:rPr>
              <a:t>Fe</a:t>
            </a:r>
          </a:p>
          <a:p>
            <a:pPr algn="ctr"/>
            <a:r>
              <a:rPr lang="en-US" altLang="zh-CN" sz="2000" dirty="0">
                <a:solidFill>
                  <a:srgbClr val="FF0000"/>
                </a:solidFill>
              </a:rPr>
              <a:t>(Thickness</a:t>
            </a:r>
          </a:p>
          <a:p>
            <a:pPr algn="ctr"/>
            <a:r>
              <a:rPr lang="en-US" altLang="zh-CN" sz="2000" dirty="0">
                <a:solidFill>
                  <a:srgbClr val="FF0000"/>
                </a:solidFill>
              </a:rPr>
              <a:t>90cm)</a:t>
            </a:r>
          </a:p>
        </p:txBody>
      </p:sp>
      <p:sp>
        <p:nvSpPr>
          <p:cNvPr id="58" name="文本框 57">
            <a:extLst>
              <a:ext uri="{FF2B5EF4-FFF2-40B4-BE49-F238E27FC236}">
                <a16:creationId xmlns:a16="http://schemas.microsoft.com/office/drawing/2014/main" id="{DD78F981-E278-5267-898C-63EADEFC5634}"/>
              </a:ext>
            </a:extLst>
          </p:cNvPr>
          <p:cNvSpPr txBox="1"/>
          <p:nvPr>
            <p:custDataLst>
              <p:tags r:id="rId3"/>
            </p:custDataLst>
          </p:nvPr>
        </p:nvSpPr>
        <p:spPr>
          <a:xfrm>
            <a:off x="3471702" y="2279911"/>
            <a:ext cx="1574020" cy="1015663"/>
          </a:xfrm>
          <a:prstGeom prst="rect">
            <a:avLst/>
          </a:prstGeom>
          <a:noFill/>
        </p:spPr>
        <p:txBody>
          <a:bodyPr wrap="square" rtlCol="0">
            <a:spAutoFit/>
          </a:bodyPr>
          <a:lstStyle/>
          <a:p>
            <a:pPr algn="ctr"/>
            <a:r>
              <a:rPr lang="en-US" altLang="zh-CN" sz="2000" b="1" dirty="0">
                <a:solidFill>
                  <a:srgbClr val="FE5500"/>
                </a:solidFill>
              </a:rPr>
              <a:t>Rock</a:t>
            </a:r>
          </a:p>
          <a:p>
            <a:pPr algn="ctr"/>
            <a:r>
              <a:rPr lang="en-US" altLang="zh-CN" sz="2000" dirty="0">
                <a:solidFill>
                  <a:srgbClr val="FE5500"/>
                </a:solidFill>
              </a:rPr>
              <a:t>(Thickness</a:t>
            </a:r>
          </a:p>
          <a:p>
            <a:pPr algn="ctr"/>
            <a:r>
              <a:rPr lang="en-US" altLang="zh-CN" sz="2000" dirty="0">
                <a:solidFill>
                  <a:srgbClr val="FE5500"/>
                </a:solidFill>
              </a:rPr>
              <a:t>88.5cm)</a:t>
            </a:r>
          </a:p>
        </p:txBody>
      </p:sp>
      <p:sp>
        <p:nvSpPr>
          <p:cNvPr id="59" name="文本框 58">
            <a:extLst>
              <a:ext uri="{FF2B5EF4-FFF2-40B4-BE49-F238E27FC236}">
                <a16:creationId xmlns:a16="http://schemas.microsoft.com/office/drawing/2014/main" id="{C4433E6B-7E7A-472F-8250-BAFEA68DA595}"/>
              </a:ext>
            </a:extLst>
          </p:cNvPr>
          <p:cNvSpPr txBox="1"/>
          <p:nvPr>
            <p:custDataLst>
              <p:tags r:id="rId4"/>
            </p:custDataLst>
          </p:nvPr>
        </p:nvSpPr>
        <p:spPr>
          <a:xfrm>
            <a:off x="1625421" y="4033893"/>
            <a:ext cx="1574020" cy="1015663"/>
          </a:xfrm>
          <a:prstGeom prst="rect">
            <a:avLst/>
          </a:prstGeom>
          <a:noFill/>
        </p:spPr>
        <p:txBody>
          <a:bodyPr wrap="square" rtlCol="0">
            <a:spAutoFit/>
          </a:bodyPr>
          <a:lstStyle/>
          <a:p>
            <a:pPr algn="ctr"/>
            <a:r>
              <a:rPr lang="en-US" altLang="zh-CN" sz="2000" b="1" dirty="0">
                <a:solidFill>
                  <a:srgbClr val="0070C0"/>
                </a:solidFill>
              </a:rPr>
              <a:t>Water</a:t>
            </a:r>
          </a:p>
          <a:p>
            <a:pPr algn="ctr"/>
            <a:r>
              <a:rPr lang="en-US" altLang="zh-CN" sz="2000" dirty="0">
                <a:solidFill>
                  <a:srgbClr val="0070C0"/>
                </a:solidFill>
              </a:rPr>
              <a:t>(Thickness</a:t>
            </a:r>
          </a:p>
          <a:p>
            <a:pPr algn="ctr"/>
            <a:r>
              <a:rPr lang="en-US" altLang="zh-CN" sz="2000" dirty="0">
                <a:solidFill>
                  <a:srgbClr val="0070C0"/>
                </a:solidFill>
              </a:rPr>
              <a:t>76cm)</a:t>
            </a:r>
          </a:p>
        </p:txBody>
      </p:sp>
      <p:cxnSp>
        <p:nvCxnSpPr>
          <p:cNvPr id="60" name="直接箭头连接符 59">
            <a:extLst>
              <a:ext uri="{FF2B5EF4-FFF2-40B4-BE49-F238E27FC236}">
                <a16:creationId xmlns:a16="http://schemas.microsoft.com/office/drawing/2014/main" id="{E2D60013-213D-8FED-3ABA-123FCB5F3691}"/>
              </a:ext>
            </a:extLst>
          </p:cNvPr>
          <p:cNvCxnSpPr>
            <a:cxnSpLocks/>
          </p:cNvCxnSpPr>
          <p:nvPr>
            <p:custDataLst>
              <p:tags r:id="rId5"/>
            </p:custDataLst>
          </p:nvPr>
        </p:nvCxnSpPr>
        <p:spPr>
          <a:xfrm>
            <a:off x="1643639" y="1908915"/>
            <a:ext cx="1371304" cy="0"/>
          </a:xfrm>
          <a:prstGeom prst="straightConnector1">
            <a:avLst/>
          </a:prstGeom>
          <a:ln w="25400">
            <a:solidFill>
              <a:srgbClr val="FF0000"/>
            </a:solidFill>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61" name="文本框 60">
            <a:extLst>
              <a:ext uri="{FF2B5EF4-FFF2-40B4-BE49-F238E27FC236}">
                <a16:creationId xmlns:a16="http://schemas.microsoft.com/office/drawing/2014/main" id="{28DED05A-233F-7B1A-1CB1-468EC1ABFCB2}"/>
              </a:ext>
            </a:extLst>
          </p:cNvPr>
          <p:cNvSpPr txBox="1"/>
          <p:nvPr>
            <p:custDataLst>
              <p:tags r:id="rId6"/>
            </p:custDataLst>
          </p:nvPr>
        </p:nvSpPr>
        <p:spPr>
          <a:xfrm>
            <a:off x="1924323" y="1478061"/>
            <a:ext cx="963460" cy="400110"/>
          </a:xfrm>
          <a:prstGeom prst="rect">
            <a:avLst/>
          </a:prstGeom>
          <a:noFill/>
        </p:spPr>
        <p:txBody>
          <a:bodyPr wrap="square" rtlCol="0">
            <a:spAutoFit/>
          </a:bodyPr>
          <a:lstStyle/>
          <a:p>
            <a:r>
              <a:rPr lang="en-US" altLang="zh-CN" sz="2000" dirty="0">
                <a:solidFill>
                  <a:srgbClr val="FF0000"/>
                </a:solidFill>
              </a:rPr>
              <a:t>30cm</a:t>
            </a:r>
          </a:p>
        </p:txBody>
      </p:sp>
      <p:cxnSp>
        <p:nvCxnSpPr>
          <p:cNvPr id="62" name="直接箭头连接符 61">
            <a:extLst>
              <a:ext uri="{FF2B5EF4-FFF2-40B4-BE49-F238E27FC236}">
                <a16:creationId xmlns:a16="http://schemas.microsoft.com/office/drawing/2014/main" id="{B2F387E9-50B2-DF5F-299E-E5046BC06CBE}"/>
              </a:ext>
            </a:extLst>
          </p:cNvPr>
          <p:cNvCxnSpPr>
            <a:cxnSpLocks/>
          </p:cNvCxnSpPr>
          <p:nvPr>
            <p:custDataLst>
              <p:tags r:id="rId7"/>
            </p:custDataLst>
          </p:nvPr>
        </p:nvCxnSpPr>
        <p:spPr>
          <a:xfrm>
            <a:off x="3434229" y="1823809"/>
            <a:ext cx="1550344" cy="0"/>
          </a:xfrm>
          <a:prstGeom prst="straightConnector1">
            <a:avLst/>
          </a:prstGeom>
          <a:ln w="25400">
            <a:solidFill>
              <a:srgbClr val="FF0000"/>
            </a:solidFill>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63" name="文本框 62">
            <a:extLst>
              <a:ext uri="{FF2B5EF4-FFF2-40B4-BE49-F238E27FC236}">
                <a16:creationId xmlns:a16="http://schemas.microsoft.com/office/drawing/2014/main" id="{326B243A-D036-40FE-D8A6-A0FB7B85DABF}"/>
              </a:ext>
            </a:extLst>
          </p:cNvPr>
          <p:cNvSpPr txBox="1"/>
          <p:nvPr>
            <p:custDataLst>
              <p:tags r:id="rId8"/>
            </p:custDataLst>
          </p:nvPr>
        </p:nvSpPr>
        <p:spPr>
          <a:xfrm>
            <a:off x="3894948" y="1420064"/>
            <a:ext cx="963460" cy="400110"/>
          </a:xfrm>
          <a:prstGeom prst="rect">
            <a:avLst/>
          </a:prstGeom>
          <a:noFill/>
        </p:spPr>
        <p:txBody>
          <a:bodyPr wrap="square" rtlCol="0">
            <a:spAutoFit/>
          </a:bodyPr>
          <a:lstStyle/>
          <a:p>
            <a:r>
              <a:rPr lang="en-US" altLang="zh-CN" sz="2000" dirty="0">
                <a:solidFill>
                  <a:srgbClr val="FF0000"/>
                </a:solidFill>
              </a:rPr>
              <a:t>30cm</a:t>
            </a:r>
          </a:p>
        </p:txBody>
      </p:sp>
      <p:cxnSp>
        <p:nvCxnSpPr>
          <p:cNvPr id="64" name="直接箭头连接符 63">
            <a:extLst>
              <a:ext uri="{FF2B5EF4-FFF2-40B4-BE49-F238E27FC236}">
                <a16:creationId xmlns:a16="http://schemas.microsoft.com/office/drawing/2014/main" id="{BD842B3E-2614-3850-5D5D-F52601211388}"/>
              </a:ext>
            </a:extLst>
          </p:cNvPr>
          <p:cNvCxnSpPr>
            <a:cxnSpLocks/>
          </p:cNvCxnSpPr>
          <p:nvPr>
            <p:custDataLst>
              <p:tags r:id="rId9"/>
            </p:custDataLst>
          </p:nvPr>
        </p:nvCxnSpPr>
        <p:spPr>
          <a:xfrm>
            <a:off x="1720401" y="5296011"/>
            <a:ext cx="1351934" cy="0"/>
          </a:xfrm>
          <a:prstGeom prst="straightConnector1">
            <a:avLst/>
          </a:prstGeom>
          <a:ln w="25400">
            <a:solidFill>
              <a:srgbClr val="FF0000"/>
            </a:solidFill>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65" name="文本框 64">
            <a:extLst>
              <a:ext uri="{FF2B5EF4-FFF2-40B4-BE49-F238E27FC236}">
                <a16:creationId xmlns:a16="http://schemas.microsoft.com/office/drawing/2014/main" id="{B89D00F9-C091-2EA0-EFF1-68AE2B75DCC0}"/>
              </a:ext>
            </a:extLst>
          </p:cNvPr>
          <p:cNvSpPr txBox="1"/>
          <p:nvPr>
            <p:custDataLst>
              <p:tags r:id="rId10"/>
            </p:custDataLst>
          </p:nvPr>
        </p:nvSpPr>
        <p:spPr>
          <a:xfrm>
            <a:off x="1988190" y="5296011"/>
            <a:ext cx="963460" cy="400110"/>
          </a:xfrm>
          <a:prstGeom prst="rect">
            <a:avLst/>
          </a:prstGeom>
          <a:noFill/>
        </p:spPr>
        <p:txBody>
          <a:bodyPr wrap="square" rtlCol="0">
            <a:spAutoFit/>
          </a:bodyPr>
          <a:lstStyle/>
          <a:p>
            <a:r>
              <a:rPr lang="en-US" altLang="zh-CN" sz="2000" dirty="0">
                <a:solidFill>
                  <a:srgbClr val="FF0000"/>
                </a:solidFill>
              </a:rPr>
              <a:t>30cm</a:t>
            </a:r>
          </a:p>
        </p:txBody>
      </p:sp>
      <p:cxnSp>
        <p:nvCxnSpPr>
          <p:cNvPr id="66" name="直接箭头连接符 65">
            <a:extLst>
              <a:ext uri="{FF2B5EF4-FFF2-40B4-BE49-F238E27FC236}">
                <a16:creationId xmlns:a16="http://schemas.microsoft.com/office/drawing/2014/main" id="{CC0616B4-13F3-9816-4104-295817A60F52}"/>
              </a:ext>
            </a:extLst>
          </p:cNvPr>
          <p:cNvCxnSpPr>
            <a:cxnSpLocks/>
          </p:cNvCxnSpPr>
          <p:nvPr>
            <p:custDataLst>
              <p:tags r:id="rId11"/>
            </p:custDataLst>
          </p:nvPr>
        </p:nvCxnSpPr>
        <p:spPr>
          <a:xfrm>
            <a:off x="3554532" y="5296011"/>
            <a:ext cx="1371304" cy="0"/>
          </a:xfrm>
          <a:prstGeom prst="straightConnector1">
            <a:avLst/>
          </a:prstGeom>
          <a:ln w="25400">
            <a:solidFill>
              <a:srgbClr val="FF0000"/>
            </a:solidFill>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67" name="文本框 66">
            <a:extLst>
              <a:ext uri="{FF2B5EF4-FFF2-40B4-BE49-F238E27FC236}">
                <a16:creationId xmlns:a16="http://schemas.microsoft.com/office/drawing/2014/main" id="{309660A2-0426-88F2-D1AA-77AC6C42B7B2}"/>
              </a:ext>
            </a:extLst>
          </p:cNvPr>
          <p:cNvSpPr txBox="1"/>
          <p:nvPr>
            <p:custDataLst>
              <p:tags r:id="rId12"/>
            </p:custDataLst>
          </p:nvPr>
        </p:nvSpPr>
        <p:spPr>
          <a:xfrm>
            <a:off x="3758454" y="5347430"/>
            <a:ext cx="963460" cy="400110"/>
          </a:xfrm>
          <a:prstGeom prst="rect">
            <a:avLst/>
          </a:prstGeom>
          <a:noFill/>
        </p:spPr>
        <p:txBody>
          <a:bodyPr wrap="square" rtlCol="0">
            <a:spAutoFit/>
          </a:bodyPr>
          <a:lstStyle/>
          <a:p>
            <a:r>
              <a:rPr lang="en-US" altLang="zh-CN" sz="2000" dirty="0">
                <a:solidFill>
                  <a:srgbClr val="FF0000"/>
                </a:solidFill>
              </a:rPr>
              <a:t>30cm</a:t>
            </a:r>
          </a:p>
        </p:txBody>
      </p:sp>
      <p:cxnSp>
        <p:nvCxnSpPr>
          <p:cNvPr id="68" name="直接箭头连接符 67">
            <a:extLst>
              <a:ext uri="{FF2B5EF4-FFF2-40B4-BE49-F238E27FC236}">
                <a16:creationId xmlns:a16="http://schemas.microsoft.com/office/drawing/2014/main" id="{FB701E21-8D30-6C4E-3ED7-A73E93A8FA74}"/>
              </a:ext>
            </a:extLst>
          </p:cNvPr>
          <p:cNvCxnSpPr>
            <a:cxnSpLocks/>
          </p:cNvCxnSpPr>
          <p:nvPr>
            <p:custDataLst>
              <p:tags r:id="rId13"/>
            </p:custDataLst>
          </p:nvPr>
        </p:nvCxnSpPr>
        <p:spPr>
          <a:xfrm>
            <a:off x="3010995" y="2829587"/>
            <a:ext cx="423234" cy="0"/>
          </a:xfrm>
          <a:prstGeom prst="straightConnector1">
            <a:avLst/>
          </a:prstGeom>
          <a:ln w="25400">
            <a:solidFill>
              <a:srgbClr val="FF0000"/>
            </a:solidFill>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69" name="文本框 68">
            <a:extLst>
              <a:ext uri="{FF2B5EF4-FFF2-40B4-BE49-F238E27FC236}">
                <a16:creationId xmlns:a16="http://schemas.microsoft.com/office/drawing/2014/main" id="{07B6C3F9-AADB-B05F-9772-B39D2B2DCCBC}"/>
              </a:ext>
            </a:extLst>
          </p:cNvPr>
          <p:cNvSpPr txBox="1"/>
          <p:nvPr>
            <p:custDataLst>
              <p:tags r:id="rId14"/>
            </p:custDataLst>
          </p:nvPr>
        </p:nvSpPr>
        <p:spPr>
          <a:xfrm>
            <a:off x="2902616" y="2354910"/>
            <a:ext cx="963460" cy="338554"/>
          </a:xfrm>
          <a:prstGeom prst="rect">
            <a:avLst/>
          </a:prstGeom>
          <a:noFill/>
        </p:spPr>
        <p:txBody>
          <a:bodyPr wrap="square" rtlCol="0">
            <a:spAutoFit/>
          </a:bodyPr>
          <a:lstStyle/>
          <a:p>
            <a:r>
              <a:rPr lang="en-US" altLang="zh-CN" sz="1600" dirty="0">
                <a:solidFill>
                  <a:srgbClr val="FF0000"/>
                </a:solidFill>
              </a:rPr>
              <a:t>10cm</a:t>
            </a:r>
          </a:p>
        </p:txBody>
      </p:sp>
      <p:cxnSp>
        <p:nvCxnSpPr>
          <p:cNvPr id="70" name="直接箭头连接符 69">
            <a:extLst>
              <a:ext uri="{FF2B5EF4-FFF2-40B4-BE49-F238E27FC236}">
                <a16:creationId xmlns:a16="http://schemas.microsoft.com/office/drawing/2014/main" id="{29FDE44C-0142-1D27-8BDD-17F120081426}"/>
              </a:ext>
            </a:extLst>
          </p:cNvPr>
          <p:cNvCxnSpPr>
            <a:cxnSpLocks/>
          </p:cNvCxnSpPr>
          <p:nvPr>
            <p:custDataLst>
              <p:tags r:id="rId15"/>
            </p:custDataLst>
          </p:nvPr>
        </p:nvCxnSpPr>
        <p:spPr>
          <a:xfrm>
            <a:off x="3110489" y="4652024"/>
            <a:ext cx="423234" cy="0"/>
          </a:xfrm>
          <a:prstGeom prst="straightConnector1">
            <a:avLst/>
          </a:prstGeom>
          <a:ln w="25400">
            <a:solidFill>
              <a:srgbClr val="FF0000"/>
            </a:solidFill>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71" name="文本框 70">
            <a:extLst>
              <a:ext uri="{FF2B5EF4-FFF2-40B4-BE49-F238E27FC236}">
                <a16:creationId xmlns:a16="http://schemas.microsoft.com/office/drawing/2014/main" id="{DED10FD9-9B47-AD05-AB1B-6C0D6EE7DC2D}"/>
              </a:ext>
            </a:extLst>
          </p:cNvPr>
          <p:cNvSpPr txBox="1"/>
          <p:nvPr>
            <p:custDataLst>
              <p:tags r:id="rId16"/>
            </p:custDataLst>
          </p:nvPr>
        </p:nvSpPr>
        <p:spPr>
          <a:xfrm>
            <a:off x="3005183" y="4178033"/>
            <a:ext cx="963460" cy="338554"/>
          </a:xfrm>
          <a:prstGeom prst="rect">
            <a:avLst/>
          </a:prstGeom>
          <a:noFill/>
        </p:spPr>
        <p:txBody>
          <a:bodyPr wrap="square" rtlCol="0">
            <a:spAutoFit/>
          </a:bodyPr>
          <a:lstStyle/>
          <a:p>
            <a:r>
              <a:rPr lang="en-US" altLang="zh-CN" sz="1600" dirty="0">
                <a:solidFill>
                  <a:srgbClr val="FF0000"/>
                </a:solidFill>
              </a:rPr>
              <a:t>10cm</a:t>
            </a:r>
          </a:p>
        </p:txBody>
      </p:sp>
      <p:cxnSp>
        <p:nvCxnSpPr>
          <p:cNvPr id="72" name="直接箭头连接符 71">
            <a:extLst>
              <a:ext uri="{FF2B5EF4-FFF2-40B4-BE49-F238E27FC236}">
                <a16:creationId xmlns:a16="http://schemas.microsoft.com/office/drawing/2014/main" id="{ACD9FE3B-C7CD-B88E-5435-74AC1A84D592}"/>
              </a:ext>
            </a:extLst>
          </p:cNvPr>
          <p:cNvCxnSpPr>
            <a:cxnSpLocks/>
          </p:cNvCxnSpPr>
          <p:nvPr>
            <p:custDataLst>
              <p:tags r:id="rId17"/>
            </p:custDataLst>
          </p:nvPr>
        </p:nvCxnSpPr>
        <p:spPr>
          <a:xfrm>
            <a:off x="2385699" y="3487323"/>
            <a:ext cx="0" cy="338554"/>
          </a:xfrm>
          <a:prstGeom prst="straightConnector1">
            <a:avLst/>
          </a:prstGeom>
          <a:ln w="25400">
            <a:solidFill>
              <a:srgbClr val="FF0000"/>
            </a:solidFill>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73" name="文本框 72">
            <a:extLst>
              <a:ext uri="{FF2B5EF4-FFF2-40B4-BE49-F238E27FC236}">
                <a16:creationId xmlns:a16="http://schemas.microsoft.com/office/drawing/2014/main" id="{AE12DF52-6FE8-B5D1-545D-ABC27584ED3E}"/>
              </a:ext>
            </a:extLst>
          </p:cNvPr>
          <p:cNvSpPr txBox="1"/>
          <p:nvPr>
            <p:custDataLst>
              <p:tags r:id="rId18"/>
            </p:custDataLst>
          </p:nvPr>
        </p:nvSpPr>
        <p:spPr>
          <a:xfrm>
            <a:off x="2406053" y="3421268"/>
            <a:ext cx="963460" cy="338554"/>
          </a:xfrm>
          <a:prstGeom prst="rect">
            <a:avLst/>
          </a:prstGeom>
          <a:noFill/>
        </p:spPr>
        <p:txBody>
          <a:bodyPr wrap="square" rtlCol="0">
            <a:spAutoFit/>
          </a:bodyPr>
          <a:lstStyle/>
          <a:p>
            <a:r>
              <a:rPr lang="en-US" altLang="zh-CN" sz="1600" dirty="0">
                <a:solidFill>
                  <a:srgbClr val="FF0000"/>
                </a:solidFill>
              </a:rPr>
              <a:t>10cm</a:t>
            </a:r>
          </a:p>
        </p:txBody>
      </p:sp>
      <p:cxnSp>
        <p:nvCxnSpPr>
          <p:cNvPr id="74" name="直接箭头连接符 73">
            <a:extLst>
              <a:ext uri="{FF2B5EF4-FFF2-40B4-BE49-F238E27FC236}">
                <a16:creationId xmlns:a16="http://schemas.microsoft.com/office/drawing/2014/main" id="{D6EBB9C0-BA71-C327-0695-1C2CB763455F}"/>
              </a:ext>
            </a:extLst>
          </p:cNvPr>
          <p:cNvCxnSpPr>
            <a:cxnSpLocks/>
          </p:cNvCxnSpPr>
          <p:nvPr>
            <p:custDataLst>
              <p:tags r:id="rId19"/>
            </p:custDataLst>
          </p:nvPr>
        </p:nvCxnSpPr>
        <p:spPr>
          <a:xfrm>
            <a:off x="4206120" y="3487323"/>
            <a:ext cx="0" cy="319068"/>
          </a:xfrm>
          <a:prstGeom prst="straightConnector1">
            <a:avLst/>
          </a:prstGeom>
          <a:ln w="25400">
            <a:solidFill>
              <a:srgbClr val="FF0000"/>
            </a:solidFill>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75" name="文本框 74">
            <a:extLst>
              <a:ext uri="{FF2B5EF4-FFF2-40B4-BE49-F238E27FC236}">
                <a16:creationId xmlns:a16="http://schemas.microsoft.com/office/drawing/2014/main" id="{8779A2D4-A520-935B-29ED-1A5B92F7DCED}"/>
              </a:ext>
            </a:extLst>
          </p:cNvPr>
          <p:cNvSpPr txBox="1"/>
          <p:nvPr>
            <p:custDataLst>
              <p:tags r:id="rId20"/>
            </p:custDataLst>
          </p:nvPr>
        </p:nvSpPr>
        <p:spPr>
          <a:xfrm>
            <a:off x="4217379" y="3431011"/>
            <a:ext cx="963460" cy="338554"/>
          </a:xfrm>
          <a:prstGeom prst="rect">
            <a:avLst/>
          </a:prstGeom>
          <a:noFill/>
        </p:spPr>
        <p:txBody>
          <a:bodyPr wrap="square" rtlCol="0">
            <a:spAutoFit/>
          </a:bodyPr>
          <a:lstStyle/>
          <a:p>
            <a:r>
              <a:rPr lang="en-US" altLang="zh-CN" sz="1600" dirty="0">
                <a:solidFill>
                  <a:srgbClr val="FF0000"/>
                </a:solidFill>
              </a:rPr>
              <a:t>10cm</a:t>
            </a:r>
          </a:p>
        </p:txBody>
      </p:sp>
      <p:sp>
        <p:nvSpPr>
          <p:cNvPr id="93" name="文本框 92">
            <a:extLst>
              <a:ext uri="{FF2B5EF4-FFF2-40B4-BE49-F238E27FC236}">
                <a16:creationId xmlns:a16="http://schemas.microsoft.com/office/drawing/2014/main" id="{CC9C7B52-7347-8033-ED0B-84DC0E578A82}"/>
              </a:ext>
            </a:extLst>
          </p:cNvPr>
          <p:cNvSpPr txBox="1"/>
          <p:nvPr/>
        </p:nvSpPr>
        <p:spPr>
          <a:xfrm>
            <a:off x="810582" y="815486"/>
            <a:ext cx="4887405" cy="400110"/>
          </a:xfrm>
          <a:prstGeom prst="rect">
            <a:avLst/>
          </a:prstGeom>
          <a:noFill/>
        </p:spPr>
        <p:txBody>
          <a:bodyPr wrap="square" rtlCol="0">
            <a:spAutoFit/>
          </a:bodyPr>
          <a:lstStyle/>
          <a:p>
            <a:pPr algn="ctr"/>
            <a:r>
              <a:rPr lang="en-US" altLang="zh-CN" sz="2000" dirty="0">
                <a:latin typeface="华光粗黑_CNKI" panose="02000500000000000000" pitchFamily="2" charset="-122"/>
                <a:ea typeface="华光粗黑_CNKI" panose="02000500000000000000" pitchFamily="2" charset="-122"/>
              </a:rPr>
              <a:t>Top view</a:t>
            </a:r>
          </a:p>
        </p:txBody>
      </p:sp>
      <p:pic>
        <p:nvPicPr>
          <p:cNvPr id="3" name="图片 2">
            <a:extLst>
              <a:ext uri="{FF2B5EF4-FFF2-40B4-BE49-F238E27FC236}">
                <a16:creationId xmlns:a16="http://schemas.microsoft.com/office/drawing/2014/main" id="{5EED0107-89A9-8263-31A5-3DEB4206F126}"/>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7314131" y="1282316"/>
            <a:ext cx="3408545" cy="4544726"/>
          </a:xfrm>
          <a:prstGeom prst="rect">
            <a:avLst/>
          </a:prstGeom>
        </p:spPr>
      </p:pic>
      <p:sp>
        <p:nvSpPr>
          <p:cNvPr id="8" name="文本框 7">
            <a:extLst>
              <a:ext uri="{FF2B5EF4-FFF2-40B4-BE49-F238E27FC236}">
                <a16:creationId xmlns:a16="http://schemas.microsoft.com/office/drawing/2014/main" id="{FE8C35C9-8950-EC46-E1E4-E97C4F0EAB44}"/>
              </a:ext>
            </a:extLst>
          </p:cNvPr>
          <p:cNvSpPr txBox="1"/>
          <p:nvPr/>
        </p:nvSpPr>
        <p:spPr>
          <a:xfrm>
            <a:off x="6574700" y="811455"/>
            <a:ext cx="4887405" cy="400110"/>
          </a:xfrm>
          <a:prstGeom prst="rect">
            <a:avLst/>
          </a:prstGeom>
          <a:noFill/>
        </p:spPr>
        <p:txBody>
          <a:bodyPr wrap="square" rtlCol="0">
            <a:spAutoFit/>
          </a:bodyPr>
          <a:lstStyle/>
          <a:p>
            <a:pPr algn="ctr"/>
            <a:r>
              <a:rPr lang="en-US" altLang="zh-CN" sz="2000" dirty="0">
                <a:latin typeface="华光粗黑_CNKI" panose="02000500000000000000" pitchFamily="2" charset="-122"/>
                <a:ea typeface="华光粗黑_CNKI" panose="02000500000000000000" pitchFamily="2" charset="-122"/>
              </a:rPr>
              <a:t>Laboratory photo</a:t>
            </a: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5E41CCB0-DE30-91C2-B956-2953E3CB15D2}"/>
                  </a:ext>
                </a:extLst>
              </p:cNvPr>
              <p:cNvSpPr txBox="1"/>
              <p:nvPr/>
            </p:nvSpPr>
            <p:spPr>
              <a:xfrm>
                <a:off x="1182409" y="5905760"/>
                <a:ext cx="10262466" cy="954107"/>
              </a:xfrm>
              <a:prstGeom prst="rect">
                <a:avLst/>
              </a:prstGeom>
              <a:noFill/>
            </p:spPr>
            <p:txBody>
              <a:bodyPr wrap="square">
                <a:spAutoFit/>
              </a:bodyPr>
              <a:lstStyle/>
              <a:p>
                <a:pPr algn="just"/>
                <a:r>
                  <a:rPr lang="en-US" altLang="zh-CN" sz="2800" dirty="0">
                    <a:solidFill>
                      <a:srgbClr val="FF0000"/>
                    </a:solidFill>
                    <a:latin typeface="Calibri" panose="020F0502020204030204" pitchFamily="34" charset="0"/>
                    <a:ea typeface="宋体" panose="02010600030101010101" pitchFamily="2" charset="-122"/>
                    <a:cs typeface="Calibri" panose="020F0502020204030204" pitchFamily="34" charset="0"/>
                  </a:rPr>
                  <a:t>We try to invert three different type of matters in our experiment.</a:t>
                </a:r>
              </a:p>
              <a:p>
                <a:pPr algn="just"/>
                <a:r>
                  <a:rPr lang="en-US" altLang="zh-CN" sz="2800" dirty="0">
                    <a:solidFill>
                      <a:srgbClr val="FF0000"/>
                    </a:solidFill>
                    <a:latin typeface="Calibri" panose="020F0502020204030204" pitchFamily="34" charset="0"/>
                    <a:ea typeface="宋体" panose="02010600030101010101" pitchFamily="2" charset="-122"/>
                    <a:cs typeface="Calibri" panose="020F0502020204030204" pitchFamily="34" charset="0"/>
                  </a:rPr>
                  <a:t>Each layer is 50</a:t>
                </a:r>
                <a14:m>
                  <m:oMath xmlns:m="http://schemas.openxmlformats.org/officeDocument/2006/math">
                    <m:r>
                      <a:rPr lang="en-US" altLang="zh-CN" sz="2800" b="0" i="1" smtClean="0">
                        <a:solidFill>
                          <a:srgbClr val="FF0000"/>
                        </a:solidFill>
                        <a:latin typeface="Cambria Math" panose="02040503050406030204" pitchFamily="18" charset="0"/>
                        <a:ea typeface="宋体" panose="02010600030101010101" pitchFamily="2" charset="-122"/>
                        <a:cs typeface="Calibri" panose="020F0502020204030204" pitchFamily="34" charset="0"/>
                      </a:rPr>
                      <m:t>×</m:t>
                    </m:r>
                  </m:oMath>
                </a14:m>
                <a:r>
                  <a:rPr lang="en-US" altLang="zh-CN" sz="2800" dirty="0">
                    <a:solidFill>
                      <a:srgbClr val="FF0000"/>
                    </a:solidFill>
                    <a:latin typeface="Calibri" panose="020F0502020204030204" pitchFamily="34" charset="0"/>
                    <a:ea typeface="宋体" panose="02010600030101010101" pitchFamily="2" charset="-122"/>
                    <a:cs typeface="Calibri" panose="020F0502020204030204" pitchFamily="34" charset="0"/>
                  </a:rPr>
                  <a:t>50 pixels.</a:t>
                </a:r>
                <a:endParaRPr lang="zh-CN" altLang="en-US" sz="2800" dirty="0">
                  <a:solidFill>
                    <a:srgbClr val="FF0000"/>
                  </a:solidFill>
                  <a:latin typeface="Calibri" panose="020F0502020204030204" pitchFamily="34" charset="0"/>
                  <a:ea typeface="宋体" panose="02010600030101010101" pitchFamily="2" charset="-122"/>
                  <a:cs typeface="Calibri" panose="020F0502020204030204" pitchFamily="34" charset="0"/>
                </a:endParaRPr>
              </a:p>
            </p:txBody>
          </p:sp>
        </mc:Choice>
        <mc:Fallback xmlns="">
          <p:sp>
            <p:nvSpPr>
              <p:cNvPr id="9" name="文本框 8">
                <a:extLst>
                  <a:ext uri="{FF2B5EF4-FFF2-40B4-BE49-F238E27FC236}">
                    <a16:creationId xmlns:a16="http://schemas.microsoft.com/office/drawing/2014/main" id="{5E41CCB0-DE30-91C2-B956-2953E3CB15D2}"/>
                  </a:ext>
                </a:extLst>
              </p:cNvPr>
              <p:cNvSpPr txBox="1">
                <a:spLocks noRot="1" noChangeAspect="1" noMove="1" noResize="1" noEditPoints="1" noAdjustHandles="1" noChangeArrowheads="1" noChangeShapeType="1" noTextEdit="1"/>
              </p:cNvSpPr>
              <p:nvPr/>
            </p:nvSpPr>
            <p:spPr>
              <a:xfrm>
                <a:off x="1182409" y="5905760"/>
                <a:ext cx="10262466" cy="954107"/>
              </a:xfrm>
              <a:prstGeom prst="rect">
                <a:avLst/>
              </a:prstGeom>
              <a:blipFill>
                <a:blip r:embed="rId25"/>
                <a:stretch>
                  <a:fillRect l="-1248" t="-6410" b="-1794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45132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8505ADF6-8E06-C03F-7BD5-9B09C2FA1C64}"/>
              </a:ext>
            </a:extLst>
          </p:cNvPr>
          <p:cNvGrpSpPr/>
          <p:nvPr/>
        </p:nvGrpSpPr>
        <p:grpSpPr>
          <a:xfrm>
            <a:off x="0" y="80791"/>
            <a:ext cx="12192000" cy="659913"/>
            <a:chOff x="0" y="60591"/>
            <a:chExt cx="9144000" cy="494935"/>
          </a:xfrm>
        </p:grpSpPr>
        <p:cxnSp>
          <p:nvCxnSpPr>
            <p:cNvPr id="5" name="直接连接符 4">
              <a:extLst>
                <a:ext uri="{FF2B5EF4-FFF2-40B4-BE49-F238E27FC236}">
                  <a16:creationId xmlns:a16="http://schemas.microsoft.com/office/drawing/2014/main" id="{5F1B4492-4B98-09C1-BDF5-E89E08C50C4E}"/>
                </a:ext>
              </a:extLst>
            </p:cNvPr>
            <p:cNvCxnSpPr/>
            <p:nvPr/>
          </p:nvCxnSpPr>
          <p:spPr>
            <a:xfrm>
              <a:off x="0" y="555526"/>
              <a:ext cx="9144000" cy="0"/>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TextBox 14">
              <a:extLst>
                <a:ext uri="{FF2B5EF4-FFF2-40B4-BE49-F238E27FC236}">
                  <a16:creationId xmlns:a16="http://schemas.microsoft.com/office/drawing/2014/main" id="{FFEA43BB-A2DB-CE3B-0368-F089A649CC2B}"/>
                </a:ext>
              </a:extLst>
            </p:cNvPr>
            <p:cNvSpPr txBox="1"/>
            <p:nvPr/>
          </p:nvSpPr>
          <p:spPr>
            <a:xfrm>
              <a:off x="3932282" y="60591"/>
              <a:ext cx="1279437" cy="438581"/>
            </a:xfrm>
            <a:prstGeom prst="rect">
              <a:avLst/>
            </a:prstGeom>
            <a:noFill/>
          </p:spPr>
          <p:txBody>
            <a:bodyPr wrap="none" rtlCol="0">
              <a:spAutoFit/>
            </a:bodyPr>
            <a:lstStyle/>
            <a:p>
              <a:r>
                <a:rPr lang="en-US" altLang="zh-CN" sz="3200" b="1" dirty="0">
                  <a:solidFill>
                    <a:srgbClr val="0070C0"/>
                  </a:solidFill>
                  <a:latin typeface="微软雅黑" panose="020B0503020204020204" pitchFamily="34" charset="-122"/>
                  <a:ea typeface="微软雅黑" panose="020B0503020204020204" pitchFamily="34" charset="-122"/>
                </a:rPr>
                <a:t>Outline</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pSp>
      <p:grpSp>
        <p:nvGrpSpPr>
          <p:cNvPr id="2" name="组合 23">
            <a:extLst>
              <a:ext uri="{FF2B5EF4-FFF2-40B4-BE49-F238E27FC236}">
                <a16:creationId xmlns:a16="http://schemas.microsoft.com/office/drawing/2014/main" id="{E3EA07BA-FFE8-5983-741D-621B848FF127}"/>
              </a:ext>
            </a:extLst>
          </p:cNvPr>
          <p:cNvGrpSpPr>
            <a:grpSpLocks/>
          </p:cNvGrpSpPr>
          <p:nvPr/>
        </p:nvGrpSpPr>
        <p:grpSpPr bwMode="auto">
          <a:xfrm>
            <a:off x="3349330" y="1154343"/>
            <a:ext cx="6082633" cy="699232"/>
            <a:chOff x="0" y="0"/>
            <a:chExt cx="3314700" cy="487680"/>
          </a:xfrm>
        </p:grpSpPr>
        <p:sp>
          <p:nvSpPr>
            <p:cNvPr id="3" name="矩形 1">
              <a:extLst>
                <a:ext uri="{FF2B5EF4-FFF2-40B4-BE49-F238E27FC236}">
                  <a16:creationId xmlns:a16="http://schemas.microsoft.com/office/drawing/2014/main" id="{4CAECB87-4C2A-F810-3718-7C48666401BD}"/>
                </a:ext>
              </a:extLst>
            </p:cNvPr>
            <p:cNvSpPr>
              <a:spLocks noChangeArrowheads="1"/>
            </p:cNvSpPr>
            <p:nvPr/>
          </p:nvSpPr>
          <p:spPr bwMode="auto">
            <a:xfrm>
              <a:off x="609600" y="0"/>
              <a:ext cx="2705100" cy="487680"/>
            </a:xfrm>
            <a:prstGeom prst="rect">
              <a:avLst/>
            </a:prstGeom>
            <a:solidFill>
              <a:srgbClr val="0070C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indent="4572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r>
                <a:rPr lang="en-US" altLang="zh-CN" sz="2400" dirty="0">
                  <a:solidFill>
                    <a:schemeClr val="bg1"/>
                  </a:solidFill>
                  <a:latin typeface="+mn-lt"/>
                  <a:ea typeface="+mn-ea"/>
                  <a:cs typeface="+mn-ea"/>
                  <a:sym typeface="+mn-lt"/>
                </a:rPr>
                <a:t>Introduction</a:t>
              </a:r>
              <a:endParaRPr lang="zh-CN" altLang="en-US" sz="2400" dirty="0">
                <a:solidFill>
                  <a:schemeClr val="bg1"/>
                </a:solidFill>
                <a:latin typeface="+mn-lt"/>
                <a:ea typeface="+mn-ea"/>
                <a:cs typeface="+mn-ea"/>
                <a:sym typeface="+mn-lt"/>
              </a:endParaRPr>
            </a:p>
          </p:txBody>
        </p:sp>
        <p:sp>
          <p:nvSpPr>
            <p:cNvPr id="11" name="矩形 4">
              <a:extLst>
                <a:ext uri="{FF2B5EF4-FFF2-40B4-BE49-F238E27FC236}">
                  <a16:creationId xmlns:a16="http://schemas.microsoft.com/office/drawing/2014/main" id="{D4811F58-CB82-B785-8EC3-551951FAE1DE}"/>
                </a:ext>
              </a:extLst>
            </p:cNvPr>
            <p:cNvSpPr>
              <a:spLocks noChangeArrowheads="1"/>
            </p:cNvSpPr>
            <p:nvPr/>
          </p:nvSpPr>
          <p:spPr bwMode="auto">
            <a:xfrm>
              <a:off x="0" y="0"/>
              <a:ext cx="609600" cy="487680"/>
            </a:xfrm>
            <a:prstGeom prst="rect">
              <a:avLst/>
            </a:prstGeom>
            <a:solidFill>
              <a:schemeClr val="bg1">
                <a:lumMod val="5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z="3200" dirty="0">
                  <a:solidFill>
                    <a:srgbClr val="FFFFFF"/>
                  </a:solidFill>
                  <a:latin typeface="+mn-lt"/>
                  <a:ea typeface="+mn-ea"/>
                  <a:cs typeface="+mn-ea"/>
                  <a:sym typeface="+mn-lt"/>
                </a:rPr>
                <a:t>1</a:t>
              </a:r>
              <a:endParaRPr lang="zh-CN" altLang="en-US" sz="3200" dirty="0">
                <a:solidFill>
                  <a:srgbClr val="FFFFFF"/>
                </a:solidFill>
                <a:latin typeface="+mn-lt"/>
                <a:ea typeface="+mn-ea"/>
                <a:cs typeface="+mn-ea"/>
                <a:sym typeface="+mn-lt"/>
              </a:endParaRPr>
            </a:p>
          </p:txBody>
        </p:sp>
        <p:sp>
          <p:nvSpPr>
            <p:cNvPr id="14" name="等腰三角形 13">
              <a:extLst>
                <a:ext uri="{FF2B5EF4-FFF2-40B4-BE49-F238E27FC236}">
                  <a16:creationId xmlns:a16="http://schemas.microsoft.com/office/drawing/2014/main" id="{9867D925-0E03-39F0-A677-0B70AA59F9AF}"/>
                </a:ext>
              </a:extLst>
            </p:cNvPr>
            <p:cNvSpPr>
              <a:spLocks noChangeAspect="1" noChangeArrowheads="1"/>
            </p:cNvSpPr>
            <p:nvPr/>
          </p:nvSpPr>
          <p:spPr bwMode="auto">
            <a:xfrm rot="5400000">
              <a:off x="599121" y="178353"/>
              <a:ext cx="151927" cy="130971"/>
            </a:xfrm>
            <a:prstGeom prst="triangle">
              <a:avLst>
                <a:gd name="adj" fmla="val 50000"/>
              </a:avLst>
            </a:prstGeom>
            <a:solidFill>
              <a:srgbClr val="3E3D4F"/>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endParaRPr lang="zh-CN" altLang="zh-CN">
                <a:solidFill>
                  <a:srgbClr val="FFFFFF"/>
                </a:solidFill>
                <a:latin typeface="+mn-lt"/>
                <a:ea typeface="+mn-ea"/>
                <a:cs typeface="+mn-ea"/>
                <a:sym typeface="+mn-lt"/>
              </a:endParaRPr>
            </a:p>
          </p:txBody>
        </p:sp>
      </p:grpSp>
      <p:grpSp>
        <p:nvGrpSpPr>
          <p:cNvPr id="20" name="组合 23">
            <a:extLst>
              <a:ext uri="{FF2B5EF4-FFF2-40B4-BE49-F238E27FC236}">
                <a16:creationId xmlns:a16="http://schemas.microsoft.com/office/drawing/2014/main" id="{4D69B30F-DA28-E7E0-8C8B-27CF3B3047BA}"/>
              </a:ext>
            </a:extLst>
          </p:cNvPr>
          <p:cNvGrpSpPr>
            <a:grpSpLocks/>
          </p:cNvGrpSpPr>
          <p:nvPr/>
        </p:nvGrpSpPr>
        <p:grpSpPr bwMode="auto">
          <a:xfrm>
            <a:off x="3349331" y="2517387"/>
            <a:ext cx="6164123" cy="699233"/>
            <a:chOff x="0" y="0"/>
            <a:chExt cx="3314700" cy="487680"/>
          </a:xfrm>
        </p:grpSpPr>
        <p:sp>
          <p:nvSpPr>
            <p:cNvPr id="21" name="矩形 1">
              <a:extLst>
                <a:ext uri="{FF2B5EF4-FFF2-40B4-BE49-F238E27FC236}">
                  <a16:creationId xmlns:a16="http://schemas.microsoft.com/office/drawing/2014/main" id="{AB92815D-2709-10FC-4FCD-B440413166DE}"/>
                </a:ext>
              </a:extLst>
            </p:cNvPr>
            <p:cNvSpPr>
              <a:spLocks noChangeArrowheads="1"/>
            </p:cNvSpPr>
            <p:nvPr/>
          </p:nvSpPr>
          <p:spPr bwMode="auto">
            <a:xfrm>
              <a:off x="475587" y="0"/>
              <a:ext cx="2839113" cy="487680"/>
            </a:xfrm>
            <a:prstGeom prst="rect">
              <a:avLst/>
            </a:prstGeom>
            <a:solidFill>
              <a:srgbClr val="0070C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indent="4572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eaLnBrk="1" fontAlgn="base" hangingPunct="1">
                <a:spcBef>
                  <a:spcPct val="0"/>
                </a:spcBef>
                <a:spcAft>
                  <a:spcPct val="0"/>
                </a:spcAft>
                <a:buFont typeface="Arial" pitchFamily="34" charset="0"/>
                <a:buNone/>
              </a:pPr>
              <a:r>
                <a:rPr lang="en-US" altLang="zh-CN" sz="2400" dirty="0">
                  <a:solidFill>
                    <a:srgbClr val="FFFFFF"/>
                  </a:solidFill>
                  <a:latin typeface="+mn-lt"/>
                  <a:ea typeface="+mn-ea"/>
                  <a:cs typeface="+mn-ea"/>
                  <a:sym typeface="+mn-lt"/>
                </a:rPr>
                <a:t>   </a:t>
              </a:r>
              <a:r>
                <a:rPr lang="en-US" altLang="zh-CN" sz="2400" dirty="0">
                  <a:latin typeface="+mn-lt"/>
                  <a:ea typeface="+mn-ea"/>
                  <a:cs typeface="+mn-ea"/>
                  <a:sym typeface="+mn-lt"/>
                </a:rPr>
                <a:t>Accurate density measurement</a:t>
              </a:r>
            </a:p>
          </p:txBody>
        </p:sp>
        <p:sp>
          <p:nvSpPr>
            <p:cNvPr id="22" name="矩形 4">
              <a:extLst>
                <a:ext uri="{FF2B5EF4-FFF2-40B4-BE49-F238E27FC236}">
                  <a16:creationId xmlns:a16="http://schemas.microsoft.com/office/drawing/2014/main" id="{CFBD1BB7-83B8-8E5A-2466-5AD253496FCF}"/>
                </a:ext>
              </a:extLst>
            </p:cNvPr>
            <p:cNvSpPr>
              <a:spLocks noChangeArrowheads="1"/>
            </p:cNvSpPr>
            <p:nvPr/>
          </p:nvSpPr>
          <p:spPr bwMode="auto">
            <a:xfrm>
              <a:off x="0" y="0"/>
              <a:ext cx="609600" cy="487680"/>
            </a:xfrm>
            <a:prstGeom prst="rect">
              <a:avLst/>
            </a:prstGeom>
            <a:solidFill>
              <a:schemeClr val="bg1">
                <a:lumMod val="5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z="3200" dirty="0">
                  <a:solidFill>
                    <a:srgbClr val="FFFFFF"/>
                  </a:solidFill>
                  <a:latin typeface="+mn-lt"/>
                  <a:ea typeface="+mn-ea"/>
                  <a:cs typeface="+mn-ea"/>
                  <a:sym typeface="+mn-lt"/>
                </a:rPr>
                <a:t>2</a:t>
              </a:r>
              <a:endParaRPr lang="zh-CN" altLang="en-US" sz="3200" dirty="0">
                <a:solidFill>
                  <a:srgbClr val="FFFFFF"/>
                </a:solidFill>
                <a:latin typeface="+mn-lt"/>
                <a:ea typeface="+mn-ea"/>
                <a:cs typeface="+mn-ea"/>
                <a:sym typeface="+mn-lt"/>
              </a:endParaRPr>
            </a:p>
          </p:txBody>
        </p:sp>
        <p:sp>
          <p:nvSpPr>
            <p:cNvPr id="23" name="等腰三角形 22">
              <a:extLst>
                <a:ext uri="{FF2B5EF4-FFF2-40B4-BE49-F238E27FC236}">
                  <a16:creationId xmlns:a16="http://schemas.microsoft.com/office/drawing/2014/main" id="{358818A7-B64E-34ED-0A4C-10A1E3024C19}"/>
                </a:ext>
              </a:extLst>
            </p:cNvPr>
            <p:cNvSpPr>
              <a:spLocks noChangeAspect="1" noChangeArrowheads="1"/>
            </p:cNvSpPr>
            <p:nvPr/>
          </p:nvSpPr>
          <p:spPr bwMode="auto">
            <a:xfrm rot="5400000">
              <a:off x="599121" y="178353"/>
              <a:ext cx="151927" cy="130971"/>
            </a:xfrm>
            <a:prstGeom prst="triangle">
              <a:avLst>
                <a:gd name="adj" fmla="val 50000"/>
              </a:avLst>
            </a:prstGeom>
            <a:solidFill>
              <a:srgbClr val="3E3D4F"/>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endParaRPr lang="zh-CN" altLang="zh-CN">
                <a:solidFill>
                  <a:srgbClr val="FFFFFF"/>
                </a:solidFill>
                <a:latin typeface="+mn-lt"/>
                <a:ea typeface="+mn-ea"/>
                <a:cs typeface="+mn-ea"/>
                <a:sym typeface="+mn-lt"/>
              </a:endParaRPr>
            </a:p>
          </p:txBody>
        </p:sp>
      </p:grpSp>
      <p:grpSp>
        <p:nvGrpSpPr>
          <p:cNvPr id="24" name="组合 23">
            <a:extLst>
              <a:ext uri="{FF2B5EF4-FFF2-40B4-BE49-F238E27FC236}">
                <a16:creationId xmlns:a16="http://schemas.microsoft.com/office/drawing/2014/main" id="{89BA4538-31B6-436D-D0B8-89D19E6BC105}"/>
              </a:ext>
            </a:extLst>
          </p:cNvPr>
          <p:cNvGrpSpPr>
            <a:grpSpLocks/>
          </p:cNvGrpSpPr>
          <p:nvPr/>
        </p:nvGrpSpPr>
        <p:grpSpPr bwMode="auto">
          <a:xfrm>
            <a:off x="3370139" y="3880431"/>
            <a:ext cx="6061825" cy="699232"/>
            <a:chOff x="0" y="0"/>
            <a:chExt cx="3314700" cy="487680"/>
          </a:xfrm>
        </p:grpSpPr>
        <p:sp>
          <p:nvSpPr>
            <p:cNvPr id="25" name="矩形 1">
              <a:extLst>
                <a:ext uri="{FF2B5EF4-FFF2-40B4-BE49-F238E27FC236}">
                  <a16:creationId xmlns:a16="http://schemas.microsoft.com/office/drawing/2014/main" id="{F9C1BB87-97BB-35D4-993D-89BE1B4CCAD0}"/>
                </a:ext>
              </a:extLst>
            </p:cNvPr>
            <p:cNvSpPr>
              <a:spLocks noChangeArrowheads="1"/>
            </p:cNvSpPr>
            <p:nvPr/>
          </p:nvSpPr>
          <p:spPr bwMode="auto">
            <a:xfrm>
              <a:off x="533032" y="0"/>
              <a:ext cx="2781668" cy="487680"/>
            </a:xfrm>
            <a:prstGeom prst="rect">
              <a:avLst/>
            </a:prstGeom>
            <a:solidFill>
              <a:srgbClr val="0070C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indent="4572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r>
                <a:rPr lang="en-US" altLang="zh-CN" sz="2400" dirty="0">
                  <a:solidFill>
                    <a:srgbClr val="FFFFFF"/>
                  </a:solidFill>
                  <a:latin typeface="+mn-lt"/>
                  <a:ea typeface="+mn-ea"/>
                  <a:cs typeface="+mn-ea"/>
                  <a:sym typeface="+mn-lt"/>
                </a:rPr>
                <a:t>  Anomaly classify</a:t>
              </a:r>
              <a:endParaRPr lang="zh-CN" altLang="en-US" sz="2400" dirty="0">
                <a:solidFill>
                  <a:srgbClr val="FFFFFF"/>
                </a:solidFill>
                <a:latin typeface="+mn-lt"/>
                <a:ea typeface="+mn-ea"/>
                <a:cs typeface="+mn-ea"/>
                <a:sym typeface="+mn-lt"/>
              </a:endParaRPr>
            </a:p>
          </p:txBody>
        </p:sp>
        <p:sp>
          <p:nvSpPr>
            <p:cNvPr id="26" name="矩形 4">
              <a:extLst>
                <a:ext uri="{FF2B5EF4-FFF2-40B4-BE49-F238E27FC236}">
                  <a16:creationId xmlns:a16="http://schemas.microsoft.com/office/drawing/2014/main" id="{BA9F954D-951E-7E0B-7EC1-C9A0986E8AD5}"/>
                </a:ext>
              </a:extLst>
            </p:cNvPr>
            <p:cNvSpPr>
              <a:spLocks noChangeArrowheads="1"/>
            </p:cNvSpPr>
            <p:nvPr/>
          </p:nvSpPr>
          <p:spPr bwMode="auto">
            <a:xfrm>
              <a:off x="0" y="0"/>
              <a:ext cx="609600" cy="487680"/>
            </a:xfrm>
            <a:prstGeom prst="rect">
              <a:avLst/>
            </a:prstGeom>
            <a:solidFill>
              <a:schemeClr val="bg1">
                <a:lumMod val="5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z="3200" dirty="0">
                  <a:solidFill>
                    <a:srgbClr val="FFFFFF"/>
                  </a:solidFill>
                  <a:latin typeface="+mn-lt"/>
                  <a:ea typeface="+mn-ea"/>
                  <a:cs typeface="+mn-ea"/>
                  <a:sym typeface="+mn-lt"/>
                </a:rPr>
                <a:t>3</a:t>
              </a:r>
              <a:endParaRPr lang="zh-CN" altLang="en-US" sz="3200" dirty="0">
                <a:solidFill>
                  <a:srgbClr val="FFFFFF"/>
                </a:solidFill>
                <a:latin typeface="+mn-lt"/>
                <a:ea typeface="+mn-ea"/>
                <a:cs typeface="+mn-ea"/>
                <a:sym typeface="+mn-lt"/>
              </a:endParaRPr>
            </a:p>
          </p:txBody>
        </p:sp>
        <p:sp>
          <p:nvSpPr>
            <p:cNvPr id="27" name="等腰三角形 26">
              <a:extLst>
                <a:ext uri="{FF2B5EF4-FFF2-40B4-BE49-F238E27FC236}">
                  <a16:creationId xmlns:a16="http://schemas.microsoft.com/office/drawing/2014/main" id="{90D4939B-DDAF-F497-FB3F-244232EB16BE}"/>
                </a:ext>
              </a:extLst>
            </p:cNvPr>
            <p:cNvSpPr>
              <a:spLocks noChangeAspect="1" noChangeArrowheads="1"/>
            </p:cNvSpPr>
            <p:nvPr/>
          </p:nvSpPr>
          <p:spPr bwMode="auto">
            <a:xfrm rot="5400000">
              <a:off x="599121" y="178353"/>
              <a:ext cx="151927" cy="130971"/>
            </a:xfrm>
            <a:prstGeom prst="triangle">
              <a:avLst>
                <a:gd name="adj" fmla="val 50000"/>
              </a:avLst>
            </a:prstGeom>
            <a:solidFill>
              <a:srgbClr val="3E3D4F"/>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endParaRPr lang="zh-CN" altLang="zh-CN">
                <a:solidFill>
                  <a:srgbClr val="FFFFFF"/>
                </a:solidFill>
                <a:latin typeface="+mn-lt"/>
                <a:ea typeface="+mn-ea"/>
                <a:cs typeface="+mn-ea"/>
                <a:sym typeface="+mn-lt"/>
              </a:endParaRPr>
            </a:p>
          </p:txBody>
        </p:sp>
      </p:grpSp>
      <p:sp>
        <p:nvSpPr>
          <p:cNvPr id="7" name="灯片编号占位符 6">
            <a:extLst>
              <a:ext uri="{FF2B5EF4-FFF2-40B4-BE49-F238E27FC236}">
                <a16:creationId xmlns:a16="http://schemas.microsoft.com/office/drawing/2014/main" id="{195D3FB5-D5C7-74EE-BAA2-8F49FBAB65E0}"/>
              </a:ext>
            </a:extLst>
          </p:cNvPr>
          <p:cNvSpPr>
            <a:spLocks noGrp="1"/>
          </p:cNvSpPr>
          <p:nvPr>
            <p:ph type="sldNum" sz="quarter" idx="12"/>
          </p:nvPr>
        </p:nvSpPr>
        <p:spPr/>
        <p:txBody>
          <a:bodyPr/>
          <a:lstStyle/>
          <a:p>
            <a:fld id="{08B23378-8055-4080-92E8-0A385AC0890E}" type="slidenum">
              <a:rPr lang="zh-CN" altLang="en-US" smtClean="0"/>
              <a:t>6</a:t>
            </a:fld>
            <a:endParaRPr lang="zh-CN" altLang="en-US"/>
          </a:p>
        </p:txBody>
      </p:sp>
      <p:grpSp>
        <p:nvGrpSpPr>
          <p:cNvPr id="8" name="组合 7">
            <a:extLst>
              <a:ext uri="{FF2B5EF4-FFF2-40B4-BE49-F238E27FC236}">
                <a16:creationId xmlns:a16="http://schemas.microsoft.com/office/drawing/2014/main" id="{8E69BFBC-6BEE-537F-65BC-CBB8E8DFB357}"/>
              </a:ext>
            </a:extLst>
          </p:cNvPr>
          <p:cNvGrpSpPr>
            <a:grpSpLocks/>
          </p:cNvGrpSpPr>
          <p:nvPr/>
        </p:nvGrpSpPr>
        <p:grpSpPr bwMode="auto">
          <a:xfrm>
            <a:off x="3370139" y="5243474"/>
            <a:ext cx="6143315" cy="699232"/>
            <a:chOff x="0" y="0"/>
            <a:chExt cx="3314700" cy="487680"/>
          </a:xfrm>
        </p:grpSpPr>
        <p:sp>
          <p:nvSpPr>
            <p:cNvPr id="9" name="矩形 1">
              <a:extLst>
                <a:ext uri="{FF2B5EF4-FFF2-40B4-BE49-F238E27FC236}">
                  <a16:creationId xmlns:a16="http://schemas.microsoft.com/office/drawing/2014/main" id="{507C5C4A-562E-5C9A-5C50-CD4BBC4EC29C}"/>
                </a:ext>
              </a:extLst>
            </p:cNvPr>
            <p:cNvSpPr>
              <a:spLocks noChangeArrowheads="1"/>
            </p:cNvSpPr>
            <p:nvPr/>
          </p:nvSpPr>
          <p:spPr bwMode="auto">
            <a:xfrm>
              <a:off x="533032" y="0"/>
              <a:ext cx="2781668" cy="487680"/>
            </a:xfrm>
            <a:prstGeom prst="rect">
              <a:avLst/>
            </a:prstGeom>
            <a:solidFill>
              <a:srgbClr val="0070C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indent="4572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r>
                <a:rPr lang="en-US" altLang="zh-CN" sz="2400" dirty="0">
                  <a:solidFill>
                    <a:srgbClr val="FFFFFF"/>
                  </a:solidFill>
                  <a:latin typeface="+mn-lt"/>
                  <a:ea typeface="+mn-ea"/>
                  <a:cs typeface="+mn-ea"/>
                  <a:sym typeface="+mn-lt"/>
                </a:rPr>
                <a:t>  Summary</a:t>
              </a:r>
              <a:endParaRPr lang="zh-CN" altLang="en-US" sz="2400" dirty="0">
                <a:solidFill>
                  <a:srgbClr val="FFFFFF"/>
                </a:solidFill>
                <a:latin typeface="+mn-lt"/>
                <a:ea typeface="+mn-ea"/>
                <a:cs typeface="+mn-ea"/>
                <a:sym typeface="+mn-lt"/>
              </a:endParaRPr>
            </a:p>
          </p:txBody>
        </p:sp>
        <p:sp>
          <p:nvSpPr>
            <p:cNvPr id="10" name="矩形 4">
              <a:extLst>
                <a:ext uri="{FF2B5EF4-FFF2-40B4-BE49-F238E27FC236}">
                  <a16:creationId xmlns:a16="http://schemas.microsoft.com/office/drawing/2014/main" id="{5382E94A-EDA8-C738-0C58-C911D6E92AB8}"/>
                </a:ext>
              </a:extLst>
            </p:cNvPr>
            <p:cNvSpPr>
              <a:spLocks noChangeArrowheads="1"/>
            </p:cNvSpPr>
            <p:nvPr/>
          </p:nvSpPr>
          <p:spPr bwMode="auto">
            <a:xfrm>
              <a:off x="0" y="0"/>
              <a:ext cx="609600" cy="487680"/>
            </a:xfrm>
            <a:prstGeom prst="rect">
              <a:avLst/>
            </a:prstGeom>
            <a:solidFill>
              <a:schemeClr val="bg1">
                <a:lumMod val="5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z="3200" dirty="0">
                  <a:solidFill>
                    <a:srgbClr val="FFFFFF"/>
                  </a:solidFill>
                  <a:latin typeface="+mn-lt"/>
                  <a:ea typeface="+mn-ea"/>
                  <a:cs typeface="+mn-ea"/>
                  <a:sym typeface="+mn-lt"/>
                </a:rPr>
                <a:t>4</a:t>
              </a:r>
              <a:endParaRPr lang="zh-CN" altLang="en-US" sz="3200" dirty="0">
                <a:solidFill>
                  <a:srgbClr val="FFFFFF"/>
                </a:solidFill>
                <a:latin typeface="+mn-lt"/>
                <a:ea typeface="+mn-ea"/>
                <a:cs typeface="+mn-ea"/>
                <a:sym typeface="+mn-lt"/>
              </a:endParaRPr>
            </a:p>
          </p:txBody>
        </p:sp>
        <p:sp>
          <p:nvSpPr>
            <p:cNvPr id="12" name="等腰三角形 11">
              <a:extLst>
                <a:ext uri="{FF2B5EF4-FFF2-40B4-BE49-F238E27FC236}">
                  <a16:creationId xmlns:a16="http://schemas.microsoft.com/office/drawing/2014/main" id="{B4CCB92B-0D3D-D134-1C99-81462FC794DF}"/>
                </a:ext>
              </a:extLst>
            </p:cNvPr>
            <p:cNvSpPr>
              <a:spLocks noChangeAspect="1" noChangeArrowheads="1"/>
            </p:cNvSpPr>
            <p:nvPr/>
          </p:nvSpPr>
          <p:spPr bwMode="auto">
            <a:xfrm rot="5400000">
              <a:off x="599121" y="178353"/>
              <a:ext cx="151927" cy="130971"/>
            </a:xfrm>
            <a:prstGeom prst="triangle">
              <a:avLst>
                <a:gd name="adj" fmla="val 50000"/>
              </a:avLst>
            </a:prstGeom>
            <a:solidFill>
              <a:srgbClr val="3E3D4F"/>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endParaRPr lang="zh-CN" altLang="zh-CN">
                <a:solidFill>
                  <a:srgbClr val="FFFFFF"/>
                </a:solidFill>
                <a:latin typeface="+mn-lt"/>
                <a:ea typeface="+mn-ea"/>
                <a:cs typeface="+mn-ea"/>
                <a:sym typeface="+mn-lt"/>
              </a:endParaRPr>
            </a:p>
          </p:txBody>
        </p:sp>
      </p:grpSp>
    </p:spTree>
    <p:extLst>
      <p:ext uri="{BB962C8B-B14F-4D97-AF65-F5344CB8AC3E}">
        <p14:creationId xmlns:p14="http://schemas.microsoft.com/office/powerpoint/2010/main" val="34234306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8505ADF6-8E06-C03F-7BD5-9B09C2FA1C64}"/>
              </a:ext>
            </a:extLst>
          </p:cNvPr>
          <p:cNvGrpSpPr/>
          <p:nvPr/>
        </p:nvGrpSpPr>
        <p:grpSpPr>
          <a:xfrm>
            <a:off x="0" y="-7669"/>
            <a:ext cx="12192000" cy="748373"/>
            <a:chOff x="0" y="-5754"/>
            <a:chExt cx="9144000" cy="561280"/>
          </a:xfrm>
        </p:grpSpPr>
        <p:cxnSp>
          <p:nvCxnSpPr>
            <p:cNvPr id="5" name="直接连接符 4">
              <a:extLst>
                <a:ext uri="{FF2B5EF4-FFF2-40B4-BE49-F238E27FC236}">
                  <a16:creationId xmlns:a16="http://schemas.microsoft.com/office/drawing/2014/main" id="{5F1B4492-4B98-09C1-BDF5-E89E08C50C4E}"/>
                </a:ext>
              </a:extLst>
            </p:cNvPr>
            <p:cNvCxnSpPr/>
            <p:nvPr/>
          </p:nvCxnSpPr>
          <p:spPr>
            <a:xfrm>
              <a:off x="0" y="555526"/>
              <a:ext cx="9144000" cy="0"/>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TextBox 14">
              <a:extLst>
                <a:ext uri="{FF2B5EF4-FFF2-40B4-BE49-F238E27FC236}">
                  <a16:creationId xmlns:a16="http://schemas.microsoft.com/office/drawing/2014/main" id="{FFEA43BB-A2DB-CE3B-0368-F089A649CC2B}"/>
                </a:ext>
              </a:extLst>
            </p:cNvPr>
            <p:cNvSpPr txBox="1"/>
            <p:nvPr/>
          </p:nvSpPr>
          <p:spPr>
            <a:xfrm>
              <a:off x="3273663" y="-5754"/>
              <a:ext cx="2996253" cy="438581"/>
            </a:xfrm>
            <a:prstGeom prst="rect">
              <a:avLst/>
            </a:prstGeom>
            <a:noFill/>
          </p:spPr>
          <p:txBody>
            <a:bodyPr wrap="none" rtlCol="0">
              <a:spAutoFit/>
            </a:bodyPr>
            <a:lstStyle/>
            <a:p>
              <a:r>
                <a:rPr lang="en-US" altLang="zh-CN" sz="3200" b="1" dirty="0">
                  <a:solidFill>
                    <a:srgbClr val="0070C0"/>
                  </a:solidFill>
                  <a:latin typeface="微软雅黑" panose="020B0503020204020204" pitchFamily="34" charset="-122"/>
                  <a:ea typeface="微软雅黑" panose="020B0503020204020204" pitchFamily="34" charset="-122"/>
                </a:rPr>
                <a:t>Raw data stability</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pSp>
      <p:sp>
        <p:nvSpPr>
          <p:cNvPr id="15" name="灯片编号占位符 14">
            <a:extLst>
              <a:ext uri="{FF2B5EF4-FFF2-40B4-BE49-F238E27FC236}">
                <a16:creationId xmlns:a16="http://schemas.microsoft.com/office/drawing/2014/main" id="{D11954FB-0B0F-8F56-5AC0-9FA21CA83398}"/>
              </a:ext>
            </a:extLst>
          </p:cNvPr>
          <p:cNvSpPr>
            <a:spLocks noGrp="1"/>
          </p:cNvSpPr>
          <p:nvPr>
            <p:ph type="sldNum" sz="quarter" idx="12"/>
          </p:nvPr>
        </p:nvSpPr>
        <p:spPr/>
        <p:txBody>
          <a:bodyPr/>
          <a:lstStyle/>
          <a:p>
            <a:fld id="{08B23378-8055-4080-92E8-0A385AC0890E}" type="slidenum">
              <a:rPr lang="zh-CN" altLang="en-US" smtClean="0"/>
              <a:t>7</a:t>
            </a:fld>
            <a:endParaRPr lang="zh-CN" altLang="en-US"/>
          </a:p>
        </p:txBody>
      </p:sp>
      <p:pic>
        <p:nvPicPr>
          <p:cNvPr id="16" name="图片 15">
            <a:extLst>
              <a:ext uri="{FF2B5EF4-FFF2-40B4-BE49-F238E27FC236}">
                <a16:creationId xmlns:a16="http://schemas.microsoft.com/office/drawing/2014/main" id="{FDADFC69-8B7A-469A-C25E-061DB45BDB21}"/>
              </a:ext>
            </a:extLst>
          </p:cNvPr>
          <p:cNvPicPr>
            <a:picLocks noChangeAspect="1"/>
          </p:cNvPicPr>
          <p:nvPr/>
        </p:nvPicPr>
        <p:blipFill>
          <a:blip r:embed="rId3"/>
          <a:stretch>
            <a:fillRect/>
          </a:stretch>
        </p:blipFill>
        <p:spPr>
          <a:xfrm>
            <a:off x="4711157" y="909000"/>
            <a:ext cx="6773333" cy="2520000"/>
          </a:xfrm>
          <a:prstGeom prst="rect">
            <a:avLst/>
          </a:prstGeom>
        </p:spPr>
      </p:pic>
      <p:pic>
        <p:nvPicPr>
          <p:cNvPr id="19" name="图片 18">
            <a:extLst>
              <a:ext uri="{FF2B5EF4-FFF2-40B4-BE49-F238E27FC236}">
                <a16:creationId xmlns:a16="http://schemas.microsoft.com/office/drawing/2014/main" id="{80C2C412-FEEB-E611-E69C-E049CAC2C8FA}"/>
              </a:ext>
            </a:extLst>
          </p:cNvPr>
          <p:cNvPicPr>
            <a:picLocks noChangeAspect="1"/>
          </p:cNvPicPr>
          <p:nvPr/>
        </p:nvPicPr>
        <p:blipFill>
          <a:blip r:embed="rId4"/>
          <a:stretch>
            <a:fillRect/>
          </a:stretch>
        </p:blipFill>
        <p:spPr>
          <a:xfrm>
            <a:off x="4723081" y="3836350"/>
            <a:ext cx="6761409" cy="2520000"/>
          </a:xfrm>
          <a:prstGeom prst="rect">
            <a:avLst/>
          </a:prstGeom>
        </p:spPr>
      </p:pic>
      <p:sp>
        <p:nvSpPr>
          <p:cNvPr id="21" name="文本框 20">
            <a:extLst>
              <a:ext uri="{FF2B5EF4-FFF2-40B4-BE49-F238E27FC236}">
                <a16:creationId xmlns:a16="http://schemas.microsoft.com/office/drawing/2014/main" id="{5A45301D-787C-95B3-5AE3-CAFB3A47C527}"/>
              </a:ext>
            </a:extLst>
          </p:cNvPr>
          <p:cNvSpPr txBox="1"/>
          <p:nvPr/>
        </p:nvSpPr>
        <p:spPr>
          <a:xfrm>
            <a:off x="5264152" y="1163281"/>
            <a:ext cx="4887405" cy="400110"/>
          </a:xfrm>
          <a:prstGeom prst="rect">
            <a:avLst/>
          </a:prstGeom>
          <a:noFill/>
        </p:spPr>
        <p:txBody>
          <a:bodyPr wrap="square" rtlCol="0">
            <a:spAutoFit/>
          </a:bodyPr>
          <a:lstStyle/>
          <a:p>
            <a:pPr algn="ctr"/>
            <a:r>
              <a:rPr lang="en-US" altLang="zh-CN" sz="2000" dirty="0">
                <a:latin typeface="华光粗黑_CNKI" panose="02000500000000000000" pitchFamily="2" charset="-122"/>
                <a:ea typeface="华光粗黑_CNKI" panose="02000500000000000000" pitchFamily="2" charset="-122"/>
              </a:rPr>
              <a:t>Without models</a:t>
            </a:r>
          </a:p>
        </p:txBody>
      </p:sp>
      <p:sp>
        <p:nvSpPr>
          <p:cNvPr id="24" name="文本框 23">
            <a:extLst>
              <a:ext uri="{FF2B5EF4-FFF2-40B4-BE49-F238E27FC236}">
                <a16:creationId xmlns:a16="http://schemas.microsoft.com/office/drawing/2014/main" id="{BD195D57-D98F-9A1D-083F-8697CD0713E0}"/>
              </a:ext>
            </a:extLst>
          </p:cNvPr>
          <p:cNvSpPr txBox="1"/>
          <p:nvPr/>
        </p:nvSpPr>
        <p:spPr>
          <a:xfrm>
            <a:off x="5264063" y="4083391"/>
            <a:ext cx="4887405" cy="400110"/>
          </a:xfrm>
          <a:prstGeom prst="rect">
            <a:avLst/>
          </a:prstGeom>
          <a:noFill/>
        </p:spPr>
        <p:txBody>
          <a:bodyPr wrap="square" rtlCol="0">
            <a:spAutoFit/>
          </a:bodyPr>
          <a:lstStyle/>
          <a:p>
            <a:pPr algn="ctr"/>
            <a:r>
              <a:rPr lang="en-US" altLang="zh-CN" sz="2000" dirty="0">
                <a:latin typeface="华光粗黑_CNKI" panose="02000500000000000000" pitchFamily="2" charset="-122"/>
                <a:ea typeface="华光粗黑_CNKI" panose="02000500000000000000" pitchFamily="2" charset="-122"/>
              </a:rPr>
              <a:t>With models</a:t>
            </a:r>
          </a:p>
        </p:txBody>
      </p:sp>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C1865BC3-108F-B6ED-B89D-3662B508DB64}"/>
                  </a:ext>
                </a:extLst>
              </p:cNvPr>
              <p:cNvSpPr txBox="1"/>
              <p:nvPr/>
            </p:nvSpPr>
            <p:spPr>
              <a:xfrm>
                <a:off x="0" y="2761364"/>
                <a:ext cx="4996873" cy="2308324"/>
              </a:xfrm>
              <a:prstGeom prst="rect">
                <a:avLst/>
              </a:prstGeom>
              <a:noFill/>
            </p:spPr>
            <p:txBody>
              <a:bodyPr wrap="square">
                <a:spAutoFit/>
              </a:bodyPr>
              <a:lstStyle/>
              <a:p>
                <a:pPr marL="342900" indent="-342900" algn="just">
                  <a:buFont typeface="Wingdings" panose="05000000000000000000" pitchFamily="2" charset="2"/>
                  <a:buChar char="l"/>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Counts over 3</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𝜎</m:t>
                    </m:r>
                  </m:oMath>
                </a14:m>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will be discarded</a:t>
                </a:r>
              </a:p>
              <a:p>
                <a:pPr algn="just"/>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buFont typeface="Wingdings" panose="05000000000000000000" pitchFamily="2" charset="2"/>
                  <a:buChar char="l"/>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Detector efficiency is approximately 87%</a:t>
                </a:r>
              </a:p>
              <a:p>
                <a:pPr marL="342900" indent="-342900" algn="just">
                  <a:buFont typeface="Wingdings" panose="05000000000000000000" pitchFamily="2" charset="2"/>
                  <a:buChar char="l"/>
                </a:pP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buFont typeface="Wingdings" panose="05000000000000000000" pitchFamily="2" charset="2"/>
                  <a:buChar char="l"/>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Each phase with 220 hours of data</a:t>
                </a:r>
              </a:p>
            </p:txBody>
          </p:sp>
        </mc:Choice>
        <mc:Fallback xmlns="">
          <p:sp>
            <p:nvSpPr>
              <p:cNvPr id="29" name="文本框 28">
                <a:extLst>
                  <a:ext uri="{FF2B5EF4-FFF2-40B4-BE49-F238E27FC236}">
                    <a16:creationId xmlns:a16="http://schemas.microsoft.com/office/drawing/2014/main" id="{C1865BC3-108F-B6ED-B89D-3662B508DB64}"/>
                  </a:ext>
                </a:extLst>
              </p:cNvPr>
              <p:cNvSpPr txBox="1">
                <a:spLocks noRot="1" noChangeAspect="1" noMove="1" noResize="1" noEditPoints="1" noAdjustHandles="1" noChangeArrowheads="1" noChangeShapeType="1" noTextEdit="1"/>
              </p:cNvSpPr>
              <p:nvPr/>
            </p:nvSpPr>
            <p:spPr>
              <a:xfrm>
                <a:off x="0" y="2761364"/>
                <a:ext cx="4996873" cy="2308324"/>
              </a:xfrm>
              <a:prstGeom prst="rect">
                <a:avLst/>
              </a:prstGeom>
              <a:blipFill>
                <a:blip r:embed="rId5"/>
                <a:stretch>
                  <a:fillRect l="-1585" t="-2111" r="-1829" b="-5013"/>
                </a:stretch>
              </a:blipFill>
            </p:spPr>
            <p:txBody>
              <a:bodyPr/>
              <a:lstStyle/>
              <a:p>
                <a:r>
                  <a:rPr lang="zh-CN" altLang="en-US">
                    <a:noFill/>
                  </a:rPr>
                  <a:t> </a:t>
                </a:r>
              </a:p>
            </p:txBody>
          </p:sp>
        </mc:Fallback>
      </mc:AlternateContent>
      <p:sp>
        <p:nvSpPr>
          <p:cNvPr id="3" name="椭圆 2">
            <a:extLst>
              <a:ext uri="{FF2B5EF4-FFF2-40B4-BE49-F238E27FC236}">
                <a16:creationId xmlns:a16="http://schemas.microsoft.com/office/drawing/2014/main" id="{7889F68A-98D8-8D2C-B6EE-CE13DEE7FDFA}"/>
              </a:ext>
            </a:extLst>
          </p:cNvPr>
          <p:cNvSpPr/>
          <p:nvPr/>
        </p:nvSpPr>
        <p:spPr>
          <a:xfrm>
            <a:off x="7116242" y="2024403"/>
            <a:ext cx="343099" cy="309030"/>
          </a:xfrm>
          <a:prstGeom prst="ellipse">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70C0"/>
              </a:solidFill>
            </a:endParaRPr>
          </a:p>
        </p:txBody>
      </p:sp>
      <p:sp>
        <p:nvSpPr>
          <p:cNvPr id="7" name="椭圆 6">
            <a:extLst>
              <a:ext uri="{FF2B5EF4-FFF2-40B4-BE49-F238E27FC236}">
                <a16:creationId xmlns:a16="http://schemas.microsoft.com/office/drawing/2014/main" id="{0ACF25E9-38D7-A3A4-84BD-65E2432AFF96}"/>
              </a:ext>
            </a:extLst>
          </p:cNvPr>
          <p:cNvSpPr/>
          <p:nvPr/>
        </p:nvSpPr>
        <p:spPr>
          <a:xfrm>
            <a:off x="10422903" y="5301849"/>
            <a:ext cx="343099" cy="342464"/>
          </a:xfrm>
          <a:prstGeom prst="ellipse">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cxnSp>
        <p:nvCxnSpPr>
          <p:cNvPr id="11" name="直接箭头连接符 10">
            <a:extLst>
              <a:ext uri="{FF2B5EF4-FFF2-40B4-BE49-F238E27FC236}">
                <a16:creationId xmlns:a16="http://schemas.microsoft.com/office/drawing/2014/main" id="{0B3AF872-7A8E-E1C9-4057-2ECC254FB6FE}"/>
              </a:ext>
            </a:extLst>
          </p:cNvPr>
          <p:cNvCxnSpPr>
            <a:cxnSpLocks/>
            <a:stCxn id="27" idx="1"/>
            <a:endCxn id="3" idx="6"/>
          </p:cNvCxnSpPr>
          <p:nvPr/>
        </p:nvCxnSpPr>
        <p:spPr>
          <a:xfrm flipH="1" flipV="1">
            <a:off x="7459341" y="2178918"/>
            <a:ext cx="1133941" cy="2939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a16="http://schemas.microsoft.com/office/drawing/2014/main" id="{F60F9A4A-02EB-0ED0-A22B-0620BC599DBF}"/>
              </a:ext>
            </a:extLst>
          </p:cNvPr>
          <p:cNvCxnSpPr>
            <a:cxnSpLocks/>
            <a:stCxn id="34" idx="3"/>
            <a:endCxn id="7" idx="2"/>
          </p:cNvCxnSpPr>
          <p:nvPr/>
        </p:nvCxnSpPr>
        <p:spPr>
          <a:xfrm flipV="1">
            <a:off x="9796803" y="5473081"/>
            <a:ext cx="626100" cy="279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D9ECD716-7183-F6B5-8ED6-75080DBE5D58}"/>
              </a:ext>
            </a:extLst>
          </p:cNvPr>
          <p:cNvSpPr txBox="1"/>
          <p:nvPr/>
        </p:nvSpPr>
        <p:spPr>
          <a:xfrm>
            <a:off x="8593282" y="2288177"/>
            <a:ext cx="1436915" cy="369332"/>
          </a:xfrm>
          <a:prstGeom prst="rect">
            <a:avLst/>
          </a:prstGeom>
          <a:noFill/>
        </p:spPr>
        <p:txBody>
          <a:bodyPr wrap="square" rtlCol="0">
            <a:spAutoFit/>
          </a:bodyPr>
          <a:lstStyle/>
          <a:p>
            <a:r>
              <a:rPr lang="en-US" altLang="zh-CN" dirty="0">
                <a:solidFill>
                  <a:srgbClr val="0070C0"/>
                </a:solidFill>
                <a:latin typeface="Times New Roman" panose="02020603050405020304" pitchFamily="18" charset="0"/>
                <a:cs typeface="Times New Roman" panose="02020603050405020304" pitchFamily="18" charset="0"/>
              </a:rPr>
              <a:t>Discard</a:t>
            </a:r>
            <a:endParaRPr lang="zh-CN" altLang="en-US" dirty="0">
              <a:solidFill>
                <a:srgbClr val="0070C0"/>
              </a:solidFill>
              <a:latin typeface="Times New Roman" panose="02020603050405020304" pitchFamily="18" charset="0"/>
              <a:cs typeface="Times New Roman" panose="02020603050405020304" pitchFamily="18" charset="0"/>
            </a:endParaRPr>
          </a:p>
        </p:txBody>
      </p:sp>
      <p:sp>
        <p:nvSpPr>
          <p:cNvPr id="34" name="文本框 33">
            <a:extLst>
              <a:ext uri="{FF2B5EF4-FFF2-40B4-BE49-F238E27FC236}">
                <a16:creationId xmlns:a16="http://schemas.microsoft.com/office/drawing/2014/main" id="{B662B208-C046-D957-CFD0-108FB7F91F7B}"/>
              </a:ext>
            </a:extLst>
          </p:cNvPr>
          <p:cNvSpPr txBox="1"/>
          <p:nvPr/>
        </p:nvSpPr>
        <p:spPr>
          <a:xfrm>
            <a:off x="8359888" y="5316327"/>
            <a:ext cx="1436915" cy="369332"/>
          </a:xfrm>
          <a:prstGeom prst="rect">
            <a:avLst/>
          </a:prstGeom>
          <a:noFill/>
        </p:spPr>
        <p:txBody>
          <a:bodyPr wrap="square" rtlCol="0">
            <a:spAutoFit/>
          </a:bodyPr>
          <a:lstStyle/>
          <a:p>
            <a:pPr algn="r"/>
            <a:r>
              <a:rPr lang="en-US" altLang="zh-CN" dirty="0">
                <a:solidFill>
                  <a:srgbClr val="0070C0"/>
                </a:solidFill>
                <a:latin typeface="Times New Roman" panose="02020603050405020304" pitchFamily="18" charset="0"/>
                <a:cs typeface="Times New Roman" panose="02020603050405020304" pitchFamily="18" charset="0"/>
              </a:rPr>
              <a:t>Discard</a:t>
            </a:r>
            <a:endParaRPr lang="zh-CN" altLang="en-US" dirty="0">
              <a:solidFill>
                <a:srgbClr val="0070C0"/>
              </a:solidFill>
              <a:latin typeface="Times New Roman" panose="02020603050405020304" pitchFamily="18" charset="0"/>
              <a:cs typeface="Times New Roman" panose="02020603050405020304" pitchFamily="18" charset="0"/>
            </a:endParaRPr>
          </a:p>
        </p:txBody>
      </p:sp>
      <p:sp>
        <p:nvSpPr>
          <p:cNvPr id="42" name="文本框 41">
            <a:extLst>
              <a:ext uri="{FF2B5EF4-FFF2-40B4-BE49-F238E27FC236}">
                <a16:creationId xmlns:a16="http://schemas.microsoft.com/office/drawing/2014/main" id="{56CA2456-05D9-BF22-6671-C48FB76EFA3E}"/>
              </a:ext>
            </a:extLst>
          </p:cNvPr>
          <p:cNvSpPr txBox="1"/>
          <p:nvPr/>
        </p:nvSpPr>
        <p:spPr>
          <a:xfrm>
            <a:off x="370029" y="6309629"/>
            <a:ext cx="10732079" cy="523220"/>
          </a:xfrm>
          <a:prstGeom prst="rect">
            <a:avLst/>
          </a:prstGeom>
          <a:noFill/>
        </p:spPr>
        <p:txBody>
          <a:bodyPr wrap="square">
            <a:spAutoFit/>
          </a:bodyPr>
          <a:lstStyle/>
          <a:p>
            <a:pPr algn="ctr"/>
            <a:r>
              <a:rPr lang="en-US" altLang="zh-CN" sz="2800" dirty="0">
                <a:solidFill>
                  <a:srgbClr val="FF0000"/>
                </a:solidFill>
                <a:latin typeface="Calibri" panose="020F0502020204030204" pitchFamily="34" charset="0"/>
                <a:ea typeface="宋体" panose="02010600030101010101" pitchFamily="2" charset="-122"/>
                <a:cs typeface="Calibri" panose="020F0502020204030204" pitchFamily="34" charset="0"/>
              </a:rPr>
              <a:t>Next step will select the muon events which be used in density inversion.</a:t>
            </a:r>
            <a:endParaRPr lang="zh-CN" altLang="en-US" sz="2800" dirty="0">
              <a:solidFill>
                <a:srgbClr val="FF0000"/>
              </a:solidFill>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742910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8505ADF6-8E06-C03F-7BD5-9B09C2FA1C64}"/>
              </a:ext>
            </a:extLst>
          </p:cNvPr>
          <p:cNvGrpSpPr/>
          <p:nvPr/>
        </p:nvGrpSpPr>
        <p:grpSpPr>
          <a:xfrm>
            <a:off x="0" y="65625"/>
            <a:ext cx="12192000" cy="675079"/>
            <a:chOff x="0" y="49216"/>
            <a:chExt cx="9144000" cy="506310"/>
          </a:xfrm>
        </p:grpSpPr>
        <p:cxnSp>
          <p:nvCxnSpPr>
            <p:cNvPr id="5" name="直接连接符 4">
              <a:extLst>
                <a:ext uri="{FF2B5EF4-FFF2-40B4-BE49-F238E27FC236}">
                  <a16:creationId xmlns:a16="http://schemas.microsoft.com/office/drawing/2014/main" id="{5F1B4492-4B98-09C1-BDF5-E89E08C50C4E}"/>
                </a:ext>
              </a:extLst>
            </p:cNvPr>
            <p:cNvCxnSpPr/>
            <p:nvPr/>
          </p:nvCxnSpPr>
          <p:spPr>
            <a:xfrm>
              <a:off x="0" y="555526"/>
              <a:ext cx="9144000" cy="0"/>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TextBox 14">
              <a:extLst>
                <a:ext uri="{FF2B5EF4-FFF2-40B4-BE49-F238E27FC236}">
                  <a16:creationId xmlns:a16="http://schemas.microsoft.com/office/drawing/2014/main" id="{FFEA43BB-A2DB-CE3B-0368-F089A649CC2B}"/>
                </a:ext>
              </a:extLst>
            </p:cNvPr>
            <p:cNvSpPr txBox="1"/>
            <p:nvPr/>
          </p:nvSpPr>
          <p:spPr>
            <a:xfrm>
              <a:off x="3329371" y="49216"/>
              <a:ext cx="3573190" cy="438582"/>
            </a:xfrm>
            <a:prstGeom prst="rect">
              <a:avLst/>
            </a:prstGeom>
            <a:noFill/>
          </p:spPr>
          <p:txBody>
            <a:bodyPr wrap="none" rtlCol="0">
              <a:spAutoFit/>
            </a:bodyPr>
            <a:lstStyle/>
            <a:p>
              <a:r>
                <a:rPr lang="en-US" altLang="zh-CN" sz="3200" b="1" dirty="0">
                  <a:solidFill>
                    <a:srgbClr val="0070C0"/>
                  </a:solidFill>
                  <a:latin typeface="微软雅黑" panose="020B0503020204020204" pitchFamily="34" charset="-122"/>
                  <a:ea typeface="微软雅黑" panose="020B0503020204020204" pitchFamily="34" charset="-122"/>
                </a:rPr>
                <a:t>Events Reconstruction</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pSp>
      <p:sp>
        <p:nvSpPr>
          <p:cNvPr id="15" name="灯片编号占位符 14">
            <a:extLst>
              <a:ext uri="{FF2B5EF4-FFF2-40B4-BE49-F238E27FC236}">
                <a16:creationId xmlns:a16="http://schemas.microsoft.com/office/drawing/2014/main" id="{D11954FB-0B0F-8F56-5AC0-9FA21CA83398}"/>
              </a:ext>
            </a:extLst>
          </p:cNvPr>
          <p:cNvSpPr>
            <a:spLocks noGrp="1"/>
          </p:cNvSpPr>
          <p:nvPr>
            <p:ph type="sldNum" sz="quarter" idx="12"/>
          </p:nvPr>
        </p:nvSpPr>
        <p:spPr/>
        <p:txBody>
          <a:bodyPr/>
          <a:lstStyle/>
          <a:p>
            <a:fld id="{08B23378-8055-4080-92E8-0A385AC0890E}" type="slidenum">
              <a:rPr lang="zh-CN" altLang="en-US" smtClean="0"/>
              <a:t>8</a:t>
            </a:fld>
            <a:endParaRPr lang="zh-CN" altLang="en-US"/>
          </a:p>
        </p:txBody>
      </p:sp>
      <p:pic>
        <p:nvPicPr>
          <p:cNvPr id="3" name="图片 2">
            <a:extLst>
              <a:ext uri="{FF2B5EF4-FFF2-40B4-BE49-F238E27FC236}">
                <a16:creationId xmlns:a16="http://schemas.microsoft.com/office/drawing/2014/main" id="{2AAAF3D8-B280-24BA-F9E8-C48533D241B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19248" y="1696303"/>
            <a:ext cx="3243319" cy="3960000"/>
          </a:xfrm>
          <a:prstGeom prst="rect">
            <a:avLst/>
          </a:prstGeom>
        </p:spPr>
      </p:pic>
      <p:pic>
        <p:nvPicPr>
          <p:cNvPr id="9" name="图片 8">
            <a:extLst>
              <a:ext uri="{FF2B5EF4-FFF2-40B4-BE49-F238E27FC236}">
                <a16:creationId xmlns:a16="http://schemas.microsoft.com/office/drawing/2014/main" id="{08DB5DDD-E736-39F5-35C4-DFADFC66AC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631552" y="1696303"/>
            <a:ext cx="3245190" cy="3960000"/>
          </a:xfrm>
          <a:prstGeom prst="rect">
            <a:avLst/>
          </a:prstGeom>
        </p:spPr>
      </p:pic>
      <p:sp>
        <p:nvSpPr>
          <p:cNvPr id="13" name="矩形 12">
            <a:extLst>
              <a:ext uri="{FF2B5EF4-FFF2-40B4-BE49-F238E27FC236}">
                <a16:creationId xmlns:a16="http://schemas.microsoft.com/office/drawing/2014/main" id="{95D700B5-6965-89DE-10E4-E94D4A517688}"/>
              </a:ext>
            </a:extLst>
          </p:cNvPr>
          <p:cNvSpPr/>
          <p:nvPr/>
        </p:nvSpPr>
        <p:spPr>
          <a:xfrm>
            <a:off x="897152" y="987357"/>
            <a:ext cx="2299335"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24D6511F-D5E8-150C-5731-0784B5D34E7A}"/>
              </a:ext>
            </a:extLst>
          </p:cNvPr>
          <p:cNvSpPr/>
          <p:nvPr/>
        </p:nvSpPr>
        <p:spPr>
          <a:xfrm>
            <a:off x="897152" y="1480752"/>
            <a:ext cx="2299335"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15">
            <a:extLst>
              <a:ext uri="{FF2B5EF4-FFF2-40B4-BE49-F238E27FC236}">
                <a16:creationId xmlns:a16="http://schemas.microsoft.com/office/drawing/2014/main" id="{219652BD-C0C9-A2CD-5372-E1125B595710}"/>
              </a:ext>
            </a:extLst>
          </p:cNvPr>
          <p:cNvSpPr/>
          <p:nvPr/>
        </p:nvSpPr>
        <p:spPr>
          <a:xfrm>
            <a:off x="897152" y="3621505"/>
            <a:ext cx="2299335"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F5692091-B6CD-4D93-2C58-7F1E53233E75}"/>
              </a:ext>
            </a:extLst>
          </p:cNvPr>
          <p:cNvSpPr/>
          <p:nvPr/>
        </p:nvSpPr>
        <p:spPr>
          <a:xfrm>
            <a:off x="924457" y="4338420"/>
            <a:ext cx="2299335"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a:extLst>
              <a:ext uri="{FF2B5EF4-FFF2-40B4-BE49-F238E27FC236}">
                <a16:creationId xmlns:a16="http://schemas.microsoft.com/office/drawing/2014/main" id="{2F0BDB7C-5435-43A5-3BAD-51636760394A}"/>
              </a:ext>
            </a:extLst>
          </p:cNvPr>
          <p:cNvCxnSpPr>
            <a:cxnSpLocks/>
          </p:cNvCxnSpPr>
          <p:nvPr/>
        </p:nvCxnSpPr>
        <p:spPr>
          <a:xfrm flipH="1">
            <a:off x="1792358" y="864048"/>
            <a:ext cx="369178" cy="3702624"/>
          </a:xfrm>
          <a:prstGeom prst="line">
            <a:avLst/>
          </a:prstGeom>
          <a:ln w="254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椭圆 21">
            <a:extLst>
              <a:ext uri="{FF2B5EF4-FFF2-40B4-BE49-F238E27FC236}">
                <a16:creationId xmlns:a16="http://schemas.microsoft.com/office/drawing/2014/main" id="{4DBD3D7C-E213-89E0-E62D-DCB9E74F3C4B}"/>
              </a:ext>
            </a:extLst>
          </p:cNvPr>
          <p:cNvSpPr/>
          <p:nvPr/>
        </p:nvSpPr>
        <p:spPr>
          <a:xfrm>
            <a:off x="1683154" y="3605486"/>
            <a:ext cx="123477" cy="1234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箭头连接符 23">
            <a:extLst>
              <a:ext uri="{FF2B5EF4-FFF2-40B4-BE49-F238E27FC236}">
                <a16:creationId xmlns:a16="http://schemas.microsoft.com/office/drawing/2014/main" id="{5E2FFF92-E031-912B-411D-890B91000242}"/>
              </a:ext>
            </a:extLst>
          </p:cNvPr>
          <p:cNvCxnSpPr>
            <a:cxnSpLocks/>
          </p:cNvCxnSpPr>
          <p:nvPr/>
        </p:nvCxnSpPr>
        <p:spPr>
          <a:xfrm>
            <a:off x="2046819" y="1526470"/>
            <a:ext cx="205763" cy="0"/>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39A53F92-90C6-FF76-84FF-993E76473F1D}"/>
                  </a:ext>
                </a:extLst>
              </p:cNvPr>
              <p:cNvSpPr txBox="1"/>
              <p:nvPr/>
            </p:nvSpPr>
            <p:spPr>
              <a:xfrm>
                <a:off x="2209482" y="1157138"/>
                <a:ext cx="11850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dirty="0" smtClean="0">
                          <a:solidFill>
                            <a:srgbClr val="FF0000"/>
                          </a:solidFill>
                          <a:latin typeface="Cambria Math" panose="02040503050406030204" pitchFamily="18" charset="0"/>
                        </a:rPr>
                        <m:t>±1</m:t>
                      </m:r>
                      <m:r>
                        <a:rPr lang="en-US" altLang="zh-CN" i="1" dirty="0" smtClean="0">
                          <a:solidFill>
                            <a:srgbClr val="FF0000"/>
                          </a:solidFill>
                          <a:latin typeface="Cambria Math" panose="02040503050406030204" pitchFamily="18" charset="0"/>
                        </a:rPr>
                        <m:t>𝑝𝑖𝑥𝑒𝑙𝑠</m:t>
                      </m:r>
                    </m:oMath>
                  </m:oMathPara>
                </a14:m>
                <a:endParaRPr lang="zh-CN" altLang="en-US" dirty="0">
                  <a:solidFill>
                    <a:srgbClr val="FF0000"/>
                  </a:solidFill>
                </a:endParaRPr>
              </a:p>
            </p:txBody>
          </p:sp>
        </mc:Choice>
        <mc:Fallback xmlns="">
          <p:sp>
            <p:nvSpPr>
              <p:cNvPr id="29" name="文本框 28">
                <a:extLst>
                  <a:ext uri="{FF2B5EF4-FFF2-40B4-BE49-F238E27FC236}">
                    <a16:creationId xmlns:a16="http://schemas.microsoft.com/office/drawing/2014/main" id="{39A53F92-90C6-FF76-84FF-993E76473F1D}"/>
                  </a:ext>
                </a:extLst>
              </p:cNvPr>
              <p:cNvSpPr txBox="1">
                <a:spLocks noRot="1" noChangeAspect="1" noMove="1" noResize="1" noEditPoints="1" noAdjustHandles="1" noChangeArrowheads="1" noChangeShapeType="1" noTextEdit="1"/>
              </p:cNvSpPr>
              <p:nvPr/>
            </p:nvSpPr>
            <p:spPr>
              <a:xfrm>
                <a:off x="2209482" y="1157138"/>
                <a:ext cx="1185030" cy="369332"/>
              </a:xfrm>
              <a:prstGeom prst="rect">
                <a:avLst/>
              </a:prstGeom>
              <a:blipFill>
                <a:blip r:embed="rId5"/>
                <a:stretch>
                  <a:fillRect b="-13333"/>
                </a:stretch>
              </a:blipFill>
            </p:spPr>
            <p:txBody>
              <a:bodyPr/>
              <a:lstStyle/>
              <a:p>
                <a:r>
                  <a:rPr lang="zh-CN" altLang="en-US">
                    <a:noFill/>
                  </a:rPr>
                  <a:t> </a:t>
                </a:r>
              </a:p>
            </p:txBody>
          </p:sp>
        </mc:Fallback>
      </mc:AlternateContent>
      <p:sp>
        <p:nvSpPr>
          <p:cNvPr id="2" name="文本框 1">
            <a:extLst>
              <a:ext uri="{FF2B5EF4-FFF2-40B4-BE49-F238E27FC236}">
                <a16:creationId xmlns:a16="http://schemas.microsoft.com/office/drawing/2014/main" id="{8414141D-81BC-2ABC-048F-415AB3CA0F60}"/>
              </a:ext>
            </a:extLst>
          </p:cNvPr>
          <p:cNvSpPr txBox="1"/>
          <p:nvPr/>
        </p:nvSpPr>
        <p:spPr>
          <a:xfrm>
            <a:off x="0" y="5145887"/>
            <a:ext cx="5524108" cy="1569660"/>
          </a:xfrm>
          <a:prstGeom prst="rect">
            <a:avLst/>
          </a:prstGeom>
          <a:noFill/>
        </p:spPr>
        <p:txBody>
          <a:bodyPr wrap="square" rtlCol="0">
            <a:spAutoFit/>
          </a:bodyPr>
          <a:lstStyle/>
          <a:p>
            <a:pPr marL="285750" indent="-285750" algn="just">
              <a:buFont typeface="Wingdings" panose="05000000000000000000" pitchFamily="2" charset="2"/>
              <a:buChar char="l"/>
            </a:pPr>
            <a:r>
              <a:rPr lang="en-US" altLang="zh-CN"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Events hit in four layers in the same time.</a:t>
            </a:r>
          </a:p>
          <a:p>
            <a:pPr marL="285750" indent="-285750" algn="just">
              <a:buFont typeface="Wingdings" panose="05000000000000000000" pitchFamily="2" charset="2"/>
              <a:buChar char="l"/>
            </a:pPr>
            <a:r>
              <a:rPr lang="en-US" altLang="zh-CN"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Events hit in each layer fit with a straight line.</a:t>
            </a:r>
          </a:p>
          <a:p>
            <a:pPr marL="285750" indent="-285750" algn="just">
              <a:buFont typeface="Wingdings" panose="05000000000000000000" pitchFamily="2" charset="2"/>
              <a:buChar char="l"/>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Nearly vertical muon events.</a:t>
            </a:r>
            <a:endParaRPr lang="en-US" altLang="zh-CN"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 name="文本框 25">
            <a:extLst>
              <a:ext uri="{FF2B5EF4-FFF2-40B4-BE49-F238E27FC236}">
                <a16:creationId xmlns:a16="http://schemas.microsoft.com/office/drawing/2014/main" id="{D4D5EF0F-FA45-D5D4-E7F6-EFF0F4FE7873}"/>
              </a:ext>
            </a:extLst>
          </p:cNvPr>
          <p:cNvSpPr txBox="1"/>
          <p:nvPr/>
        </p:nvSpPr>
        <p:spPr>
          <a:xfrm>
            <a:off x="-1305388" y="4674211"/>
            <a:ext cx="4887405" cy="400110"/>
          </a:xfrm>
          <a:prstGeom prst="rect">
            <a:avLst/>
          </a:prstGeom>
          <a:noFill/>
        </p:spPr>
        <p:txBody>
          <a:bodyPr wrap="square" rtlCol="0">
            <a:spAutoFit/>
          </a:bodyPr>
          <a:lstStyle/>
          <a:p>
            <a:pPr algn="ctr"/>
            <a:r>
              <a:rPr lang="en-US" altLang="zh-CN" sz="2000" dirty="0">
                <a:latin typeface="华光粗黑_CNKI" panose="02000500000000000000" pitchFamily="2" charset="-122"/>
                <a:ea typeface="华光粗黑_CNKI" panose="02000500000000000000" pitchFamily="2" charset="-122"/>
              </a:rPr>
              <a:t>Filtering criteria:</a:t>
            </a:r>
          </a:p>
        </p:txBody>
      </p:sp>
      <p:sp>
        <p:nvSpPr>
          <p:cNvPr id="27" name="文本框 26">
            <a:extLst>
              <a:ext uri="{FF2B5EF4-FFF2-40B4-BE49-F238E27FC236}">
                <a16:creationId xmlns:a16="http://schemas.microsoft.com/office/drawing/2014/main" id="{8C57C6EA-DACB-1A04-9725-E95E8B6C2DC9}"/>
              </a:ext>
            </a:extLst>
          </p:cNvPr>
          <p:cNvSpPr txBox="1"/>
          <p:nvPr/>
        </p:nvSpPr>
        <p:spPr>
          <a:xfrm>
            <a:off x="6353787" y="1133651"/>
            <a:ext cx="4887405" cy="400110"/>
          </a:xfrm>
          <a:prstGeom prst="rect">
            <a:avLst/>
          </a:prstGeom>
          <a:noFill/>
        </p:spPr>
        <p:txBody>
          <a:bodyPr wrap="square" rtlCol="0">
            <a:spAutoFit/>
          </a:bodyPr>
          <a:lstStyle/>
          <a:p>
            <a:pPr algn="ctr"/>
            <a:r>
              <a:rPr lang="en-US" altLang="zh-CN" sz="2000" dirty="0">
                <a:latin typeface="华光粗黑_CNKI" panose="02000500000000000000" pitchFamily="2" charset="-122"/>
                <a:ea typeface="华光粗黑_CNKI" panose="02000500000000000000" pitchFamily="2" charset="-122"/>
              </a:rPr>
              <a:t>2-D events distribution</a:t>
            </a:r>
          </a:p>
        </p:txBody>
      </p:sp>
      <p:sp>
        <p:nvSpPr>
          <p:cNvPr id="7" name="椭圆 6">
            <a:extLst>
              <a:ext uri="{FF2B5EF4-FFF2-40B4-BE49-F238E27FC236}">
                <a16:creationId xmlns:a16="http://schemas.microsoft.com/office/drawing/2014/main" id="{D5FF9010-0EA5-DC9A-90FE-BF1838CD06BB}"/>
              </a:ext>
            </a:extLst>
          </p:cNvPr>
          <p:cNvSpPr/>
          <p:nvPr/>
        </p:nvSpPr>
        <p:spPr>
          <a:xfrm>
            <a:off x="2164842" y="1464732"/>
            <a:ext cx="123477" cy="1234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A8B7680D-4F84-E197-DF3C-EED03A86915B}"/>
              </a:ext>
            </a:extLst>
          </p:cNvPr>
          <p:cNvSpPr/>
          <p:nvPr/>
        </p:nvSpPr>
        <p:spPr>
          <a:xfrm>
            <a:off x="2085525" y="970849"/>
            <a:ext cx="123477" cy="1234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椭圆 19">
            <a:extLst>
              <a:ext uri="{FF2B5EF4-FFF2-40B4-BE49-F238E27FC236}">
                <a16:creationId xmlns:a16="http://schemas.microsoft.com/office/drawing/2014/main" id="{70EB2F7E-57CD-CE9C-E39F-DEA7CFCB74B4}"/>
              </a:ext>
            </a:extLst>
          </p:cNvPr>
          <p:cNvSpPr/>
          <p:nvPr/>
        </p:nvSpPr>
        <p:spPr>
          <a:xfrm>
            <a:off x="1744892" y="4322401"/>
            <a:ext cx="123477" cy="1234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箭头连接符 24">
            <a:extLst>
              <a:ext uri="{FF2B5EF4-FFF2-40B4-BE49-F238E27FC236}">
                <a16:creationId xmlns:a16="http://schemas.microsoft.com/office/drawing/2014/main" id="{489032DA-58CF-C1A5-AE4E-5C4F4996F006}"/>
              </a:ext>
            </a:extLst>
          </p:cNvPr>
          <p:cNvCxnSpPr>
            <a:cxnSpLocks/>
          </p:cNvCxnSpPr>
          <p:nvPr/>
        </p:nvCxnSpPr>
        <p:spPr>
          <a:xfrm>
            <a:off x="1703748" y="3667224"/>
            <a:ext cx="205763" cy="0"/>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3188059C-A37C-A9F8-89E2-F1B6134EBD09}"/>
                  </a:ext>
                </a:extLst>
              </p:cNvPr>
              <p:cNvSpPr txBox="1"/>
              <p:nvPr/>
            </p:nvSpPr>
            <p:spPr>
              <a:xfrm>
                <a:off x="724481" y="3212100"/>
                <a:ext cx="11850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dirty="0" smtClean="0">
                          <a:solidFill>
                            <a:srgbClr val="FF0000"/>
                          </a:solidFill>
                          <a:latin typeface="Cambria Math" panose="02040503050406030204" pitchFamily="18" charset="0"/>
                        </a:rPr>
                        <m:t>±1</m:t>
                      </m:r>
                      <m:r>
                        <a:rPr lang="en-US" altLang="zh-CN" i="1" dirty="0" smtClean="0">
                          <a:solidFill>
                            <a:srgbClr val="FF0000"/>
                          </a:solidFill>
                          <a:latin typeface="Cambria Math" panose="02040503050406030204" pitchFamily="18" charset="0"/>
                        </a:rPr>
                        <m:t>𝑝𝑖𝑥𝑒𝑙𝑠</m:t>
                      </m:r>
                    </m:oMath>
                  </m:oMathPara>
                </a14:m>
                <a:endParaRPr lang="zh-CN" altLang="en-US" dirty="0">
                  <a:solidFill>
                    <a:srgbClr val="FF0000"/>
                  </a:solidFill>
                </a:endParaRPr>
              </a:p>
            </p:txBody>
          </p:sp>
        </mc:Choice>
        <mc:Fallback xmlns="">
          <p:sp>
            <p:nvSpPr>
              <p:cNvPr id="28" name="文本框 27">
                <a:extLst>
                  <a:ext uri="{FF2B5EF4-FFF2-40B4-BE49-F238E27FC236}">
                    <a16:creationId xmlns:a16="http://schemas.microsoft.com/office/drawing/2014/main" id="{3188059C-A37C-A9F8-89E2-F1B6134EBD09}"/>
                  </a:ext>
                </a:extLst>
              </p:cNvPr>
              <p:cNvSpPr txBox="1">
                <a:spLocks noRot="1" noChangeAspect="1" noMove="1" noResize="1" noEditPoints="1" noAdjustHandles="1" noChangeArrowheads="1" noChangeShapeType="1" noTextEdit="1"/>
              </p:cNvSpPr>
              <p:nvPr/>
            </p:nvSpPr>
            <p:spPr>
              <a:xfrm>
                <a:off x="724481" y="3212100"/>
                <a:ext cx="1185030" cy="369332"/>
              </a:xfrm>
              <a:prstGeom prst="rect">
                <a:avLst/>
              </a:prstGeom>
              <a:blipFill>
                <a:blip r:embed="rId6"/>
                <a:stretch>
                  <a:fillRect b="-11475"/>
                </a:stretch>
              </a:blipFill>
            </p:spPr>
            <p:txBody>
              <a:bodyPr/>
              <a:lstStyle/>
              <a:p>
                <a:r>
                  <a:rPr lang="zh-CN" altLang="en-US">
                    <a:noFill/>
                  </a:rPr>
                  <a:t> </a:t>
                </a:r>
              </a:p>
            </p:txBody>
          </p:sp>
        </mc:Fallback>
      </mc:AlternateContent>
      <p:cxnSp>
        <p:nvCxnSpPr>
          <p:cNvPr id="31" name="直接连接符 30">
            <a:extLst>
              <a:ext uri="{FF2B5EF4-FFF2-40B4-BE49-F238E27FC236}">
                <a16:creationId xmlns:a16="http://schemas.microsoft.com/office/drawing/2014/main" id="{2E51AFC0-5BBE-B422-3D6C-77ACE761DCB0}"/>
              </a:ext>
            </a:extLst>
          </p:cNvPr>
          <p:cNvCxnSpPr/>
          <p:nvPr/>
        </p:nvCxnSpPr>
        <p:spPr>
          <a:xfrm>
            <a:off x="2147263" y="864048"/>
            <a:ext cx="0" cy="38101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5F5C3921-FDA1-6FA2-7914-A183756332FB}"/>
              </a:ext>
            </a:extLst>
          </p:cNvPr>
          <p:cNvCxnSpPr>
            <a:cxnSpLocks/>
          </p:cNvCxnSpPr>
          <p:nvPr/>
        </p:nvCxnSpPr>
        <p:spPr>
          <a:xfrm>
            <a:off x="1806437" y="4338420"/>
            <a:ext cx="194" cy="33579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a16="http://schemas.microsoft.com/office/drawing/2014/main" id="{E8073036-BC72-EEE1-4C26-AA7D65EF5B4B}"/>
              </a:ext>
            </a:extLst>
          </p:cNvPr>
          <p:cNvCxnSpPr>
            <a:cxnSpLocks/>
          </p:cNvCxnSpPr>
          <p:nvPr/>
        </p:nvCxnSpPr>
        <p:spPr>
          <a:xfrm>
            <a:off x="1806437" y="4566672"/>
            <a:ext cx="355099" cy="0"/>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B6B67BE8-7618-93B4-95C0-1BEA1E62A523}"/>
                  </a:ext>
                </a:extLst>
              </p:cNvPr>
              <p:cNvSpPr txBox="1"/>
              <p:nvPr/>
            </p:nvSpPr>
            <p:spPr>
              <a:xfrm>
                <a:off x="2085525" y="4438262"/>
                <a:ext cx="11850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dirty="0" smtClean="0">
                          <a:solidFill>
                            <a:srgbClr val="FF0000"/>
                          </a:solidFill>
                          <a:latin typeface="Cambria Math" panose="02040503050406030204" pitchFamily="18" charset="0"/>
                        </a:rPr>
                        <m:t>±2</m:t>
                      </m:r>
                      <m:r>
                        <a:rPr lang="en-US" altLang="zh-CN" i="1" dirty="0" smtClean="0">
                          <a:solidFill>
                            <a:srgbClr val="FF0000"/>
                          </a:solidFill>
                          <a:latin typeface="Cambria Math" panose="02040503050406030204" pitchFamily="18" charset="0"/>
                        </a:rPr>
                        <m:t>𝑝𝑖𝑥𝑒𝑙𝑠</m:t>
                      </m:r>
                    </m:oMath>
                  </m:oMathPara>
                </a14:m>
                <a:endParaRPr lang="zh-CN" altLang="en-US" dirty="0">
                  <a:solidFill>
                    <a:srgbClr val="FF0000"/>
                  </a:solidFill>
                </a:endParaRPr>
              </a:p>
            </p:txBody>
          </p:sp>
        </mc:Choice>
        <mc:Fallback xmlns="">
          <p:sp>
            <p:nvSpPr>
              <p:cNvPr id="36" name="文本框 35">
                <a:extLst>
                  <a:ext uri="{FF2B5EF4-FFF2-40B4-BE49-F238E27FC236}">
                    <a16:creationId xmlns:a16="http://schemas.microsoft.com/office/drawing/2014/main" id="{B6B67BE8-7618-93B4-95C0-1BEA1E62A523}"/>
                  </a:ext>
                </a:extLst>
              </p:cNvPr>
              <p:cNvSpPr txBox="1">
                <a:spLocks noRot="1" noChangeAspect="1" noMove="1" noResize="1" noEditPoints="1" noAdjustHandles="1" noChangeArrowheads="1" noChangeShapeType="1" noTextEdit="1"/>
              </p:cNvSpPr>
              <p:nvPr/>
            </p:nvSpPr>
            <p:spPr>
              <a:xfrm>
                <a:off x="2085525" y="4438262"/>
                <a:ext cx="1185030" cy="369332"/>
              </a:xfrm>
              <a:prstGeom prst="rect">
                <a:avLst/>
              </a:prstGeom>
              <a:blipFill>
                <a:blip r:embed="rId7"/>
                <a:stretch>
                  <a:fillRect b="-13115"/>
                </a:stretch>
              </a:blipFill>
            </p:spPr>
            <p:txBody>
              <a:bodyPr/>
              <a:lstStyle/>
              <a:p>
                <a:r>
                  <a:rPr lang="zh-CN" altLang="en-US">
                    <a:noFill/>
                  </a:rPr>
                  <a:t> </a:t>
                </a:r>
              </a:p>
            </p:txBody>
          </p:sp>
        </mc:Fallback>
      </mc:AlternateContent>
      <p:sp>
        <p:nvSpPr>
          <p:cNvPr id="43" name="文本框 42">
            <a:extLst>
              <a:ext uri="{FF2B5EF4-FFF2-40B4-BE49-F238E27FC236}">
                <a16:creationId xmlns:a16="http://schemas.microsoft.com/office/drawing/2014/main" id="{1DB0D638-4763-B205-042D-8679307449D7}"/>
              </a:ext>
            </a:extLst>
          </p:cNvPr>
          <p:cNvSpPr txBox="1"/>
          <p:nvPr/>
        </p:nvSpPr>
        <p:spPr>
          <a:xfrm>
            <a:off x="5421220" y="5565465"/>
            <a:ext cx="6770780" cy="954107"/>
          </a:xfrm>
          <a:prstGeom prst="rect">
            <a:avLst/>
          </a:prstGeom>
          <a:noFill/>
        </p:spPr>
        <p:txBody>
          <a:bodyPr wrap="square">
            <a:spAutoFit/>
          </a:bodyPr>
          <a:lstStyle/>
          <a:p>
            <a:pPr algn="ctr"/>
            <a:r>
              <a:rPr lang="en-US" altLang="zh-CN" sz="2800" dirty="0">
                <a:solidFill>
                  <a:srgbClr val="FF0000"/>
                </a:solidFill>
                <a:latin typeface="Calibri" panose="020F0502020204030204" pitchFamily="34" charset="0"/>
                <a:ea typeface="宋体" panose="02010600030101010101" pitchFamily="2" charset="-122"/>
                <a:cs typeface="Calibri" panose="020F0502020204030204" pitchFamily="34" charset="0"/>
              </a:rPr>
              <a:t>Each pixels with few events, that will have an influence to the accuracy of inversion density.</a:t>
            </a:r>
            <a:endParaRPr lang="zh-CN" altLang="en-US" sz="2800" dirty="0">
              <a:solidFill>
                <a:srgbClr val="FF0000"/>
              </a:solidFill>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8305785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8505ADF6-8E06-C03F-7BD5-9B09C2FA1C64}"/>
              </a:ext>
            </a:extLst>
          </p:cNvPr>
          <p:cNvGrpSpPr/>
          <p:nvPr/>
        </p:nvGrpSpPr>
        <p:grpSpPr>
          <a:xfrm>
            <a:off x="0" y="31414"/>
            <a:ext cx="12192000" cy="709290"/>
            <a:chOff x="0" y="23558"/>
            <a:chExt cx="9144000" cy="531968"/>
          </a:xfrm>
        </p:grpSpPr>
        <p:cxnSp>
          <p:nvCxnSpPr>
            <p:cNvPr id="5" name="直接连接符 4">
              <a:extLst>
                <a:ext uri="{FF2B5EF4-FFF2-40B4-BE49-F238E27FC236}">
                  <a16:creationId xmlns:a16="http://schemas.microsoft.com/office/drawing/2014/main" id="{5F1B4492-4B98-09C1-BDF5-E89E08C50C4E}"/>
                </a:ext>
              </a:extLst>
            </p:cNvPr>
            <p:cNvCxnSpPr/>
            <p:nvPr/>
          </p:nvCxnSpPr>
          <p:spPr>
            <a:xfrm>
              <a:off x="0" y="555526"/>
              <a:ext cx="9144000" cy="0"/>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TextBox 14">
              <a:extLst>
                <a:ext uri="{FF2B5EF4-FFF2-40B4-BE49-F238E27FC236}">
                  <a16:creationId xmlns:a16="http://schemas.microsoft.com/office/drawing/2014/main" id="{FFEA43BB-A2DB-CE3B-0368-F089A649CC2B}"/>
                </a:ext>
              </a:extLst>
            </p:cNvPr>
            <p:cNvSpPr txBox="1"/>
            <p:nvPr/>
          </p:nvSpPr>
          <p:spPr>
            <a:xfrm>
              <a:off x="2646955" y="23558"/>
              <a:ext cx="3817872" cy="438582"/>
            </a:xfrm>
            <a:prstGeom prst="rect">
              <a:avLst/>
            </a:prstGeom>
            <a:noFill/>
          </p:spPr>
          <p:txBody>
            <a:bodyPr wrap="none" rtlCol="0">
              <a:spAutoFit/>
            </a:bodyPr>
            <a:lstStyle/>
            <a:p>
              <a:r>
                <a:rPr lang="en-US" altLang="zh-CN" sz="3200" b="1" dirty="0">
                  <a:solidFill>
                    <a:srgbClr val="0070C0"/>
                  </a:solidFill>
                  <a:latin typeface="微软雅黑" panose="020B0503020204020204" pitchFamily="34" charset="-122"/>
                  <a:ea typeface="微软雅黑" panose="020B0503020204020204" pitchFamily="34" charset="-122"/>
                </a:rPr>
                <a:t>Box filtering Processing</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pSp>
      <p:sp>
        <p:nvSpPr>
          <p:cNvPr id="15" name="灯片编号占位符 14">
            <a:extLst>
              <a:ext uri="{FF2B5EF4-FFF2-40B4-BE49-F238E27FC236}">
                <a16:creationId xmlns:a16="http://schemas.microsoft.com/office/drawing/2014/main" id="{D11954FB-0B0F-8F56-5AC0-9FA21CA83398}"/>
              </a:ext>
            </a:extLst>
          </p:cNvPr>
          <p:cNvSpPr>
            <a:spLocks noGrp="1"/>
          </p:cNvSpPr>
          <p:nvPr>
            <p:ph type="sldNum" sz="quarter" idx="12"/>
          </p:nvPr>
        </p:nvSpPr>
        <p:spPr/>
        <p:txBody>
          <a:bodyPr/>
          <a:lstStyle/>
          <a:p>
            <a:fld id="{08B23378-8055-4080-92E8-0A385AC0890E}" type="slidenum">
              <a:rPr lang="zh-CN" altLang="en-US" smtClean="0"/>
              <a:t>9</a:t>
            </a:fld>
            <a:endParaRPr lang="zh-CN" altLang="en-US"/>
          </a:p>
        </p:txBody>
      </p:sp>
      <p:pic>
        <p:nvPicPr>
          <p:cNvPr id="3" name="图片 2">
            <a:extLst>
              <a:ext uri="{FF2B5EF4-FFF2-40B4-BE49-F238E27FC236}">
                <a16:creationId xmlns:a16="http://schemas.microsoft.com/office/drawing/2014/main" id="{2AAAF3D8-B280-24BA-F9E8-C48533D241B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37098" y="1366836"/>
            <a:ext cx="3209499" cy="3960000"/>
          </a:xfrm>
          <a:prstGeom prst="rect">
            <a:avLst/>
          </a:prstGeom>
        </p:spPr>
      </p:pic>
      <p:pic>
        <p:nvPicPr>
          <p:cNvPr id="9" name="图片 8">
            <a:extLst>
              <a:ext uri="{FF2B5EF4-FFF2-40B4-BE49-F238E27FC236}">
                <a16:creationId xmlns:a16="http://schemas.microsoft.com/office/drawing/2014/main" id="{08DB5DDD-E736-39F5-35C4-DFADFC66AC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376555" y="1366836"/>
            <a:ext cx="3211289" cy="3960000"/>
          </a:xfrm>
          <a:prstGeom prst="rect">
            <a:avLst/>
          </a:prstGeom>
        </p:spPr>
      </p:pic>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A4D699B1-AB85-ACDA-C087-B8C7E31C802B}"/>
                  </a:ext>
                </a:extLst>
              </p:cNvPr>
              <p:cNvSpPr txBox="1"/>
              <p:nvPr/>
            </p:nvSpPr>
            <p:spPr>
              <a:xfrm>
                <a:off x="64168" y="5252435"/>
                <a:ext cx="4458242" cy="1569660"/>
              </a:xfrm>
              <a:prstGeom prst="rect">
                <a:avLst/>
              </a:prstGeom>
              <a:noFill/>
            </p:spPr>
            <p:txBody>
              <a:bodyPr wrap="square" rtlCol="0">
                <a:spAutoFit/>
              </a:bodyPr>
              <a:lstStyle/>
              <a:p>
                <a:pPr marL="342900" indent="-342900" algn="just">
                  <a:buFont typeface="Wingdings" panose="05000000000000000000" pitchFamily="2" charset="2"/>
                  <a:buChar char="l"/>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 </a:t>
                </a:r>
                <a14:m>
                  <m:oMath xmlns:m="http://schemas.openxmlformats.org/officeDocument/2006/math">
                    <m:r>
                      <a:rPr lang="en-US" altLang="zh-CN" sz="2400" i="1" dirty="0" smtClean="0">
                        <a:latin typeface="Cambria Math" panose="02040503050406030204" pitchFamily="18" charset="0"/>
                        <a:ea typeface="宋体" panose="02010600030101010101" pitchFamily="2" charset="-122"/>
                      </a:rPr>
                      <m:t>5</m:t>
                    </m:r>
                    <m:r>
                      <a:rPr lang="en-US" altLang="zh-CN" sz="2400" b="0" i="1" dirty="0" smtClean="0">
                        <a:latin typeface="Cambria Math" panose="02040503050406030204" pitchFamily="18" charset="0"/>
                        <a:ea typeface="宋体" panose="02010600030101010101" pitchFamily="2" charset="-122"/>
                      </a:rPr>
                      <m:t>×5</m:t>
                    </m:r>
                  </m:oMath>
                </a14:m>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kernel is used to merge the events in each pixels.</a:t>
                </a:r>
              </a:p>
              <a:p>
                <a:pPr marL="342900" indent="-342900" algn="just">
                  <a:buFont typeface="Wingdings" panose="05000000000000000000" pitchFamily="2" charset="2"/>
                  <a:buChar char="l"/>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The error has been reduced by sacrificing spatial resolution.</a:t>
                </a:r>
              </a:p>
            </p:txBody>
          </p:sp>
        </mc:Choice>
        <mc:Fallback xmlns="">
          <p:sp>
            <p:nvSpPr>
              <p:cNvPr id="7" name="文本框 6">
                <a:extLst>
                  <a:ext uri="{FF2B5EF4-FFF2-40B4-BE49-F238E27FC236}">
                    <a16:creationId xmlns:a16="http://schemas.microsoft.com/office/drawing/2014/main" id="{A4D699B1-AB85-ACDA-C087-B8C7E31C802B}"/>
                  </a:ext>
                </a:extLst>
              </p:cNvPr>
              <p:cNvSpPr txBox="1">
                <a:spLocks noRot="1" noChangeAspect="1" noMove="1" noResize="1" noEditPoints="1" noAdjustHandles="1" noChangeArrowheads="1" noChangeShapeType="1" noTextEdit="1"/>
              </p:cNvSpPr>
              <p:nvPr/>
            </p:nvSpPr>
            <p:spPr>
              <a:xfrm>
                <a:off x="64168" y="5252435"/>
                <a:ext cx="4458242" cy="1569660"/>
              </a:xfrm>
              <a:prstGeom prst="rect">
                <a:avLst/>
              </a:prstGeom>
              <a:blipFill>
                <a:blip r:embed="rId5"/>
                <a:stretch>
                  <a:fillRect l="-1915" t="-3113" r="-2052" b="-8171"/>
                </a:stretch>
              </a:blipFill>
            </p:spPr>
            <p:txBody>
              <a:bodyPr/>
              <a:lstStyle/>
              <a:p>
                <a:r>
                  <a:rPr lang="zh-CN" altLang="en-US">
                    <a:noFill/>
                  </a:rPr>
                  <a:t> </a:t>
                </a:r>
              </a:p>
            </p:txBody>
          </p:sp>
        </mc:Fallback>
      </mc:AlternateContent>
      <p:sp>
        <p:nvSpPr>
          <p:cNvPr id="2" name="文本框 1">
            <a:extLst>
              <a:ext uri="{FF2B5EF4-FFF2-40B4-BE49-F238E27FC236}">
                <a16:creationId xmlns:a16="http://schemas.microsoft.com/office/drawing/2014/main" id="{18AD29B3-70D6-C388-3A06-75FC724CDA0C}"/>
              </a:ext>
            </a:extLst>
          </p:cNvPr>
          <p:cNvSpPr txBox="1"/>
          <p:nvPr/>
        </p:nvSpPr>
        <p:spPr>
          <a:xfrm>
            <a:off x="5670146" y="748465"/>
            <a:ext cx="6027459" cy="409261"/>
          </a:xfrm>
          <a:prstGeom prst="rect">
            <a:avLst/>
          </a:prstGeom>
          <a:noFill/>
        </p:spPr>
        <p:txBody>
          <a:bodyPr wrap="square" rtlCol="0">
            <a:spAutoFit/>
          </a:bodyPr>
          <a:lstStyle/>
          <a:p>
            <a:pPr algn="ctr"/>
            <a:r>
              <a:rPr lang="en-US" altLang="zh-CN" sz="2000" dirty="0">
                <a:latin typeface="华光粗黑_CNKI" panose="02000500000000000000" pitchFamily="2" charset="-122"/>
                <a:ea typeface="华光粗黑_CNKI" panose="02000500000000000000" pitchFamily="2" charset="-122"/>
              </a:rPr>
              <a:t>2-D events distribution after box filtering</a:t>
            </a:r>
          </a:p>
        </p:txBody>
      </p:sp>
      <p:graphicFrame>
        <p:nvGraphicFramePr>
          <p:cNvPr id="8" name="表格 9">
            <a:extLst>
              <a:ext uri="{FF2B5EF4-FFF2-40B4-BE49-F238E27FC236}">
                <a16:creationId xmlns:a16="http://schemas.microsoft.com/office/drawing/2014/main" id="{BD0AAAC4-FE2B-6257-FA32-38167393A100}"/>
              </a:ext>
            </a:extLst>
          </p:cNvPr>
          <p:cNvGraphicFramePr>
            <a:graphicFrameLocks noGrp="1"/>
          </p:cNvGraphicFramePr>
          <p:nvPr>
            <p:extLst>
              <p:ext uri="{D42A27DB-BD31-4B8C-83A1-F6EECF244321}">
                <p14:modId xmlns:p14="http://schemas.microsoft.com/office/powerpoint/2010/main" val="3957622994"/>
              </p:ext>
            </p:extLst>
          </p:nvPr>
        </p:nvGraphicFramePr>
        <p:xfrm>
          <a:off x="494395" y="953095"/>
          <a:ext cx="2160000" cy="2194560"/>
        </p:xfrm>
        <a:graphic>
          <a:graphicData uri="http://schemas.openxmlformats.org/drawingml/2006/table">
            <a:tbl>
              <a:tblPr firstRow="1" bandRow="1">
                <a:tableStyleId>{2D5ABB26-0587-4C30-8999-92F81FD0307C}</a:tableStyleId>
              </a:tblPr>
              <a:tblGrid>
                <a:gridCol w="360000">
                  <a:extLst>
                    <a:ext uri="{9D8B030D-6E8A-4147-A177-3AD203B41FA5}">
                      <a16:colId xmlns:a16="http://schemas.microsoft.com/office/drawing/2014/main" val="2426941778"/>
                    </a:ext>
                  </a:extLst>
                </a:gridCol>
                <a:gridCol w="360000">
                  <a:extLst>
                    <a:ext uri="{9D8B030D-6E8A-4147-A177-3AD203B41FA5}">
                      <a16:colId xmlns:a16="http://schemas.microsoft.com/office/drawing/2014/main" val="2237127536"/>
                    </a:ext>
                  </a:extLst>
                </a:gridCol>
                <a:gridCol w="360000">
                  <a:extLst>
                    <a:ext uri="{9D8B030D-6E8A-4147-A177-3AD203B41FA5}">
                      <a16:colId xmlns:a16="http://schemas.microsoft.com/office/drawing/2014/main" val="161533748"/>
                    </a:ext>
                  </a:extLst>
                </a:gridCol>
                <a:gridCol w="360000">
                  <a:extLst>
                    <a:ext uri="{9D8B030D-6E8A-4147-A177-3AD203B41FA5}">
                      <a16:colId xmlns:a16="http://schemas.microsoft.com/office/drawing/2014/main" val="2126046603"/>
                    </a:ext>
                  </a:extLst>
                </a:gridCol>
                <a:gridCol w="360000">
                  <a:extLst>
                    <a:ext uri="{9D8B030D-6E8A-4147-A177-3AD203B41FA5}">
                      <a16:colId xmlns:a16="http://schemas.microsoft.com/office/drawing/2014/main" val="1284482137"/>
                    </a:ext>
                  </a:extLst>
                </a:gridCol>
                <a:gridCol w="360000">
                  <a:extLst>
                    <a:ext uri="{9D8B030D-6E8A-4147-A177-3AD203B41FA5}">
                      <a16:colId xmlns:a16="http://schemas.microsoft.com/office/drawing/2014/main" val="1743047675"/>
                    </a:ext>
                  </a:extLst>
                </a:gridCol>
              </a:tblGrid>
              <a:tr h="3600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38968"/>
                  </a:ext>
                </a:extLst>
              </a:tr>
              <a:tr h="3600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7869745"/>
                  </a:ext>
                </a:extLst>
              </a:tr>
              <a:tr h="3600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8847600"/>
                  </a:ext>
                </a:extLst>
              </a:tr>
              <a:tr h="3600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5873191"/>
                  </a:ext>
                </a:extLst>
              </a:tr>
              <a:tr h="3600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2521745"/>
                  </a:ext>
                </a:extLst>
              </a:tr>
              <a:tr h="3600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2705379"/>
                  </a:ext>
                </a:extLst>
              </a:tr>
            </a:tbl>
          </a:graphicData>
        </a:graphic>
      </p:graphicFrame>
      <p:sp>
        <p:nvSpPr>
          <p:cNvPr id="10" name="矩形 9">
            <a:extLst>
              <a:ext uri="{FF2B5EF4-FFF2-40B4-BE49-F238E27FC236}">
                <a16:creationId xmlns:a16="http://schemas.microsoft.com/office/drawing/2014/main" id="{40C6B3F8-3EC5-C6DD-A45C-8BDF8DC1459F}"/>
              </a:ext>
            </a:extLst>
          </p:cNvPr>
          <p:cNvSpPr/>
          <p:nvPr/>
        </p:nvSpPr>
        <p:spPr>
          <a:xfrm>
            <a:off x="494394" y="953095"/>
            <a:ext cx="1800000" cy="183029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箭头连接符 12">
            <a:extLst>
              <a:ext uri="{FF2B5EF4-FFF2-40B4-BE49-F238E27FC236}">
                <a16:creationId xmlns:a16="http://schemas.microsoft.com/office/drawing/2014/main" id="{8D7585D6-B265-C5E0-6A15-0894AE62A1C7}"/>
              </a:ext>
            </a:extLst>
          </p:cNvPr>
          <p:cNvCxnSpPr>
            <a:cxnSpLocks/>
          </p:cNvCxnSpPr>
          <p:nvPr/>
        </p:nvCxnSpPr>
        <p:spPr>
          <a:xfrm>
            <a:off x="494393" y="830635"/>
            <a:ext cx="109339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表格 16">
            <a:extLst>
              <a:ext uri="{FF2B5EF4-FFF2-40B4-BE49-F238E27FC236}">
                <a16:creationId xmlns:a16="http://schemas.microsoft.com/office/drawing/2014/main" id="{86018B59-6FCA-2FC9-9781-FE83C80E6955}"/>
              </a:ext>
            </a:extLst>
          </p:cNvPr>
          <p:cNvGraphicFramePr>
            <a:graphicFrameLocks noGrp="1"/>
          </p:cNvGraphicFramePr>
          <p:nvPr>
            <p:extLst>
              <p:ext uri="{D42A27DB-BD31-4B8C-83A1-F6EECF244321}">
                <p14:modId xmlns:p14="http://schemas.microsoft.com/office/powerpoint/2010/main" val="4024391449"/>
              </p:ext>
            </p:extLst>
          </p:nvPr>
        </p:nvGraphicFramePr>
        <p:xfrm>
          <a:off x="494394" y="3423635"/>
          <a:ext cx="1800000" cy="1828800"/>
        </p:xfrm>
        <a:graphic>
          <a:graphicData uri="http://schemas.openxmlformats.org/drawingml/2006/table">
            <a:tbl>
              <a:tblPr firstRow="1" bandRow="1">
                <a:tableStyleId>{2D5ABB26-0587-4C30-8999-92F81FD0307C}</a:tableStyleId>
              </a:tblPr>
              <a:tblGrid>
                <a:gridCol w="360000">
                  <a:extLst>
                    <a:ext uri="{9D8B030D-6E8A-4147-A177-3AD203B41FA5}">
                      <a16:colId xmlns:a16="http://schemas.microsoft.com/office/drawing/2014/main" val="2857481962"/>
                    </a:ext>
                  </a:extLst>
                </a:gridCol>
                <a:gridCol w="360000">
                  <a:extLst>
                    <a:ext uri="{9D8B030D-6E8A-4147-A177-3AD203B41FA5}">
                      <a16:colId xmlns:a16="http://schemas.microsoft.com/office/drawing/2014/main" val="3001388478"/>
                    </a:ext>
                  </a:extLst>
                </a:gridCol>
                <a:gridCol w="360000">
                  <a:extLst>
                    <a:ext uri="{9D8B030D-6E8A-4147-A177-3AD203B41FA5}">
                      <a16:colId xmlns:a16="http://schemas.microsoft.com/office/drawing/2014/main" val="612805900"/>
                    </a:ext>
                  </a:extLst>
                </a:gridCol>
                <a:gridCol w="360000">
                  <a:extLst>
                    <a:ext uri="{9D8B030D-6E8A-4147-A177-3AD203B41FA5}">
                      <a16:colId xmlns:a16="http://schemas.microsoft.com/office/drawing/2014/main" val="3188380264"/>
                    </a:ext>
                  </a:extLst>
                </a:gridCol>
                <a:gridCol w="360000">
                  <a:extLst>
                    <a:ext uri="{9D8B030D-6E8A-4147-A177-3AD203B41FA5}">
                      <a16:colId xmlns:a16="http://schemas.microsoft.com/office/drawing/2014/main" val="1197038695"/>
                    </a:ext>
                  </a:extLst>
                </a:gridCol>
              </a:tblGrid>
              <a:tr h="3600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6548503"/>
                  </a:ext>
                </a:extLst>
              </a:tr>
              <a:tr h="3600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9424576"/>
                  </a:ext>
                </a:extLst>
              </a:tr>
              <a:tr h="3600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2576776"/>
                  </a:ext>
                </a:extLst>
              </a:tr>
              <a:tr h="3600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4017699"/>
                  </a:ext>
                </a:extLst>
              </a:tr>
              <a:tr h="3600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7311701"/>
                  </a:ext>
                </a:extLst>
              </a:tr>
            </a:tbl>
          </a:graphicData>
        </a:graphic>
      </p:graphicFrame>
      <p:sp>
        <p:nvSpPr>
          <p:cNvPr id="17" name="矩形 16">
            <a:extLst>
              <a:ext uri="{FF2B5EF4-FFF2-40B4-BE49-F238E27FC236}">
                <a16:creationId xmlns:a16="http://schemas.microsoft.com/office/drawing/2014/main" id="{1070B2EA-23B9-0503-0B16-6573E31FED44}"/>
              </a:ext>
            </a:extLst>
          </p:cNvPr>
          <p:cNvSpPr/>
          <p:nvPr/>
        </p:nvSpPr>
        <p:spPr>
          <a:xfrm>
            <a:off x="858858" y="962253"/>
            <a:ext cx="1795537" cy="1821129"/>
          </a:xfrm>
          <a:prstGeom prst="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707343D9-6B41-C0A1-77D6-F89079FF1F03}"/>
              </a:ext>
            </a:extLst>
          </p:cNvPr>
          <p:cNvSpPr/>
          <p:nvPr/>
        </p:nvSpPr>
        <p:spPr>
          <a:xfrm>
            <a:off x="494393" y="1322533"/>
            <a:ext cx="1800000" cy="182112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箭头连接符 18">
            <a:extLst>
              <a:ext uri="{FF2B5EF4-FFF2-40B4-BE49-F238E27FC236}">
                <a16:creationId xmlns:a16="http://schemas.microsoft.com/office/drawing/2014/main" id="{4C0957A1-FE50-7447-B9BE-DED382FC78E3}"/>
              </a:ext>
            </a:extLst>
          </p:cNvPr>
          <p:cNvCxnSpPr>
            <a:cxnSpLocks/>
          </p:cNvCxnSpPr>
          <p:nvPr/>
        </p:nvCxnSpPr>
        <p:spPr>
          <a:xfrm>
            <a:off x="352993" y="962254"/>
            <a:ext cx="0" cy="1090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8B55D374-BEAE-1108-291A-1641A64514EF}"/>
              </a:ext>
            </a:extLst>
          </p:cNvPr>
          <p:cNvCxnSpPr>
            <a:cxnSpLocks/>
          </p:cNvCxnSpPr>
          <p:nvPr/>
        </p:nvCxnSpPr>
        <p:spPr>
          <a:xfrm flipH="1">
            <a:off x="641023" y="1871085"/>
            <a:ext cx="703583" cy="18288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44F4D65A-F6E9-E6B5-5BE4-2EC8FCD07C9F}"/>
              </a:ext>
            </a:extLst>
          </p:cNvPr>
          <p:cNvSpPr/>
          <p:nvPr/>
        </p:nvSpPr>
        <p:spPr>
          <a:xfrm>
            <a:off x="490739" y="3414475"/>
            <a:ext cx="364465" cy="37859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箭头连接符 25">
            <a:extLst>
              <a:ext uri="{FF2B5EF4-FFF2-40B4-BE49-F238E27FC236}">
                <a16:creationId xmlns:a16="http://schemas.microsoft.com/office/drawing/2014/main" id="{2BF8F373-8504-EEDF-62A1-61CDFD8026B0}"/>
              </a:ext>
            </a:extLst>
          </p:cNvPr>
          <p:cNvCxnSpPr>
            <a:cxnSpLocks/>
          </p:cNvCxnSpPr>
          <p:nvPr/>
        </p:nvCxnSpPr>
        <p:spPr>
          <a:xfrm flipH="1">
            <a:off x="717457" y="2257051"/>
            <a:ext cx="627149" cy="1828800"/>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8" name="矩形 27">
            <a:extLst>
              <a:ext uri="{FF2B5EF4-FFF2-40B4-BE49-F238E27FC236}">
                <a16:creationId xmlns:a16="http://schemas.microsoft.com/office/drawing/2014/main" id="{3FA7E5E6-DD2F-28E5-2F5D-6EFBDFE59E79}"/>
              </a:ext>
            </a:extLst>
          </p:cNvPr>
          <p:cNvSpPr/>
          <p:nvPr/>
        </p:nvSpPr>
        <p:spPr>
          <a:xfrm>
            <a:off x="490739" y="3793074"/>
            <a:ext cx="364465" cy="3785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箭头连接符 30">
            <a:extLst>
              <a:ext uri="{FF2B5EF4-FFF2-40B4-BE49-F238E27FC236}">
                <a16:creationId xmlns:a16="http://schemas.microsoft.com/office/drawing/2014/main" id="{A28A57F1-9E88-F6C1-7FC6-F8BB9E402091}"/>
              </a:ext>
            </a:extLst>
          </p:cNvPr>
          <p:cNvCxnSpPr>
            <a:cxnSpLocks/>
          </p:cNvCxnSpPr>
          <p:nvPr/>
        </p:nvCxnSpPr>
        <p:spPr>
          <a:xfrm flipH="1">
            <a:off x="1003715" y="1833043"/>
            <a:ext cx="703583" cy="1770731"/>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3" name="矩形 32">
            <a:extLst>
              <a:ext uri="{FF2B5EF4-FFF2-40B4-BE49-F238E27FC236}">
                <a16:creationId xmlns:a16="http://schemas.microsoft.com/office/drawing/2014/main" id="{20CAE522-28A4-E5DB-E1E1-D5B89CE48AC7}"/>
              </a:ext>
            </a:extLst>
          </p:cNvPr>
          <p:cNvSpPr/>
          <p:nvPr/>
        </p:nvSpPr>
        <p:spPr>
          <a:xfrm>
            <a:off x="858860" y="3419086"/>
            <a:ext cx="340892" cy="355669"/>
          </a:xfrm>
          <a:prstGeom prst="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7B536082-6222-7D4F-BA3D-08CCF8564BBA}"/>
              </a:ext>
            </a:extLst>
          </p:cNvPr>
          <p:cNvSpPr txBox="1"/>
          <p:nvPr/>
        </p:nvSpPr>
        <p:spPr>
          <a:xfrm>
            <a:off x="5514420" y="5491164"/>
            <a:ext cx="6192359" cy="954107"/>
          </a:xfrm>
          <a:prstGeom prst="rect">
            <a:avLst/>
          </a:prstGeom>
          <a:noFill/>
        </p:spPr>
        <p:txBody>
          <a:bodyPr wrap="square">
            <a:spAutoFit/>
          </a:bodyPr>
          <a:lstStyle/>
          <a:p>
            <a:pPr algn="ctr"/>
            <a:r>
              <a:rPr lang="en-US" altLang="zh-CN" sz="2800" dirty="0">
                <a:solidFill>
                  <a:srgbClr val="FF0000"/>
                </a:solidFill>
                <a:latin typeface="Calibri" panose="020F0502020204030204" pitchFamily="34" charset="0"/>
                <a:ea typeface="宋体" panose="02010600030101010101" pitchFamily="2" charset="-122"/>
                <a:cs typeface="Calibri" panose="020F0502020204030204" pitchFamily="34" charset="0"/>
              </a:rPr>
              <a:t>Consider the coulomb scattering, only events in black frame are use in inversion.</a:t>
            </a:r>
            <a:endParaRPr lang="zh-CN" altLang="en-US" sz="2800" dirty="0">
              <a:solidFill>
                <a:srgbClr val="FF0000"/>
              </a:solidFill>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702211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14364</TotalTime>
  <Words>1168</Words>
  <Application>Microsoft Office PowerPoint</Application>
  <PresentationFormat>宽屏</PresentationFormat>
  <Paragraphs>221</Paragraphs>
  <Slides>17</Slides>
  <Notes>16</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17</vt:i4>
      </vt:variant>
    </vt:vector>
  </HeadingPairs>
  <TitlesOfParts>
    <vt:vector size="27" baseType="lpstr">
      <vt:lpstr>等线</vt:lpstr>
      <vt:lpstr>等线 Light</vt:lpstr>
      <vt:lpstr>华光粗黑_CNKI</vt:lpstr>
      <vt:lpstr>微软雅黑</vt:lpstr>
      <vt:lpstr>Arial</vt:lpstr>
      <vt:lpstr>Calibri</vt:lpstr>
      <vt:lpstr>Cambria Math</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庞 捷</dc:creator>
  <cp:lastModifiedBy>捷 庞</cp:lastModifiedBy>
  <cp:revision>21</cp:revision>
  <dcterms:created xsi:type="dcterms:W3CDTF">2023-10-22T06:02:25Z</dcterms:created>
  <dcterms:modified xsi:type="dcterms:W3CDTF">2023-11-06T04:04:12Z</dcterms:modified>
</cp:coreProperties>
</file>