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73" r:id="rId6"/>
    <p:sldId id="260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FF"/>
    <a:srgbClr val="00CC00"/>
    <a:srgbClr val="0066CC"/>
    <a:srgbClr val="0066FF"/>
    <a:srgbClr val="00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0CCCE0-4741-487C-8691-BB09804D83FD}" type="datetimeFigureOut">
              <a:rPr lang="zh-CN" altLang="en-US" smtClean="0"/>
              <a:t>2023-11-6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974719-387F-431B-8485-5520FDDCB0F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11487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974719-387F-431B-8485-5520FDDCB0F3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26447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AFE7646-8B1E-458C-BEC1-EEA0D18264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7AEDD37-6D99-4E4D-9364-A1B8FCF2AD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7865358-CD09-49C8-8269-EAA95162E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1C1BD-FF78-4733-983B-651DA3A12B5D}" type="datetime1">
              <a:rPr lang="zh-CN" altLang="en-US" smtClean="0"/>
              <a:t>2023-11-6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BB00276-8EDA-48E5-ABF3-1748854239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EA62E59-D5AA-41C7-987C-A79876D702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5DACA-1920-4D34-BF9A-BAC038C744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20886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4CE8EAC-4C1B-4CB7-BAD6-6B8703B7E1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BDF7720-42FB-44DE-8713-3B9889E1D6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743BC6F-118F-448B-A39D-99AA4C00AF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3174C-DB8C-4BC8-B072-A565BC6DDCEA}" type="datetime1">
              <a:rPr lang="zh-CN" altLang="en-US" smtClean="0"/>
              <a:t>2023-11-6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18BFBBC-7193-4EC4-97A3-89F1D6C5A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57BA94E-E338-42F1-91D6-EE54EA39F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5DACA-1920-4D34-BF9A-BAC038C744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26730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511DE36-FAF9-4EDC-9FB9-E1C00A682A2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3B0A42F-81CC-4B37-8C1C-DFD12E6E65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33636E1-39C5-40BC-BFB2-5F24996204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2C12F-40F0-450E-AAF2-69930300B2EE}" type="datetime1">
              <a:rPr lang="zh-CN" altLang="en-US" smtClean="0"/>
              <a:t>2023-11-6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A511E61-75C7-451A-B94E-4B010CC22E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8B5C8E3-4080-4865-AD97-22E089F3CC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5DACA-1920-4D34-BF9A-BAC038C744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44513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C06CE2F-9DC2-4375-A678-A2797722F2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8AE81CF-80AE-4844-AF13-BA16351F73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D05DEDF-EBF7-4081-9F82-11967AC97B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4BC9E-F648-49E9-BC76-0F0FD1B90DE7}" type="datetime1">
              <a:rPr lang="zh-CN" altLang="en-US" smtClean="0"/>
              <a:t>2023-11-6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E0D4405-BA92-49E9-A08E-E1D554A51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A7E2D04-7BB0-46D5-B19E-B5C7128D88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5DACA-1920-4D34-BF9A-BAC038C744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16095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14C395-4F6B-4996-8E37-044DF99382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91CA9E2-0DB0-48B1-AF9B-869488A780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43AA409-D81B-4480-8AE0-8F8E9E554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7BD9A-9AA1-4305-8D0D-A139CF866937}" type="datetime1">
              <a:rPr lang="zh-CN" altLang="en-US" smtClean="0"/>
              <a:t>2023-11-6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2C2CDF5-1B71-4B59-B1FC-53AC139A50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3B33154-953D-4E74-8B5E-88D9E5C8FB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5DACA-1920-4D34-BF9A-BAC038C744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11202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5333C71-ACD6-463D-9026-C1BF2511C2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610E5B4-97E5-49F5-9034-474F4F182D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1F350F8-4653-47F4-8627-9F7F67859E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FB8AC2C-A9A8-453A-A1F7-3465FB7D8F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401AD-11FC-402F-ACD0-322604E30111}" type="datetime1">
              <a:rPr lang="zh-CN" altLang="en-US" smtClean="0"/>
              <a:t>2023-11-6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7D98E73-80C6-41B4-8268-3DE07F4484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3C20DE5-256E-4FEF-ABF3-32DAD8219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5DACA-1920-4D34-BF9A-BAC038C744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72863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A7A5BC1-5C85-48E2-9467-E90EE3BF40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3AD760D-08DD-42C8-90AE-C003F28F18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2A14D32-D783-4088-B8E6-F3FF1F1076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C281790-861D-430A-9F56-4827830332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C0BECFA-0B3A-4B65-90B9-BE6A661707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C5B14136-524F-4841-8578-B262440007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50F02-413F-4E97-A728-E04E6F2AAE76}" type="datetime1">
              <a:rPr lang="zh-CN" altLang="en-US" smtClean="0"/>
              <a:t>2023-11-6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FDFC6C6-CC74-431D-9842-ACE3FAC487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2CB2A6D-D947-4BBA-9358-656FB7E48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5DACA-1920-4D34-BF9A-BAC038C744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50671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D56854-9E0E-4ED0-92B4-69434E5D9A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CEE93134-DD6F-4D37-952F-4E01BA2E4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871F0-D781-4B30-AEA4-BC0E4C10E3F4}" type="datetime1">
              <a:rPr lang="zh-CN" altLang="en-US" smtClean="0"/>
              <a:t>2023-11-6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AA878EE-DE66-413F-A792-9D4894E306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516D10A0-2F9C-4BDC-93B1-B55E79B2C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5DACA-1920-4D34-BF9A-BAC038C744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01054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E047F62-1C90-4995-BB6F-6D8E6E8907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82E71-2BC8-4510-B080-9F00FFCC95FB}" type="datetime1">
              <a:rPr lang="zh-CN" altLang="en-US" smtClean="0"/>
              <a:t>2023-11-6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F3556221-30C8-4FB9-BBA7-8C96C9034E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0BF497E-2E79-42A4-9E13-2414134D29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5DACA-1920-4D34-BF9A-BAC038C744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42832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E1F1C95-C413-4662-B364-D69E2E85A4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36C2F2-7267-4B29-B151-2CF1AECABE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33B2B7A-3F1F-478D-ADA7-27A481E2ED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5174522-E70D-40DC-8A7F-047A53574F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D1199-5B18-422F-BC3A-D173357F74F9}" type="datetime1">
              <a:rPr lang="zh-CN" altLang="en-US" smtClean="0"/>
              <a:t>2023-11-6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A4BD2C7-F0A5-44A9-86C6-F0EDE993D4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27CE4FE-B52E-409E-99C0-5DFEE6B00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5DACA-1920-4D34-BF9A-BAC038C744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35957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06BD58-F031-4A5C-A4D7-817A205524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58C71FD-20A3-4EDC-AF15-7EE36EB8A8A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4DC816A-935D-4096-9F2B-A826FAB8D7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602CF66-A68A-47C3-A040-802DF44433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68967-50B2-4348-9259-A71C263C6C89}" type="datetime1">
              <a:rPr lang="zh-CN" altLang="en-US" smtClean="0"/>
              <a:t>2023-11-6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A0DC429-7E33-4269-AADE-3ABC502E70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D56ACC6-B587-4C73-8A1A-FE2543FC6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5DACA-1920-4D34-BF9A-BAC038C744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4851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E1C486C3-D0B5-49CF-8FA5-B97873A36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EEA4A77-A1CC-4D5E-89E5-B123335339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605A906-6707-4546-984B-2A38D5FEB7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E199B4-8399-4C2C-A740-5939790D103D}" type="datetime1">
              <a:rPr lang="zh-CN" altLang="en-US" smtClean="0"/>
              <a:t>2023-11-6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18FA113-176C-414F-A7C5-C7706E3978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D1150C8-4916-459C-89F2-7DC2E952D4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F5DACA-1920-4D34-BF9A-BAC038C744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1095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CD01DD7-0025-4323-8270-EA4F87C37A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250886"/>
            <a:ext cx="9144000" cy="1655762"/>
          </a:xfrm>
        </p:spPr>
        <p:txBody>
          <a:bodyPr>
            <a:normAutofit fontScale="90000"/>
          </a:bodyPr>
          <a:lstStyle/>
          <a:p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The radon and radium measurement systems for JUNO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A680BB0-ADDD-4E51-B108-91E79C420C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328660"/>
            <a:ext cx="9144000" cy="1655762"/>
          </a:xfrm>
        </p:spPr>
        <p:txBody>
          <a:bodyPr/>
          <a:lstStyle/>
          <a:p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Cong Guo  IHEP </a:t>
            </a:r>
          </a:p>
          <a:p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On behalf of the JUNO-VETO group</a:t>
            </a:r>
          </a:p>
          <a:p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2023-11-07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6F8B482-0A3C-474E-BF36-C123A769C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5DACA-1920-4D34-BF9A-BAC038C7448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49651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>
            <a:extLst>
              <a:ext uri="{FF2B5EF4-FFF2-40B4-BE49-F238E27FC236}">
                <a16:creationId xmlns:a16="http://schemas.microsoft.com/office/drawing/2014/main" id="{C38DC9C9-C8EE-4C83-B233-5AAC34460C9C}"/>
              </a:ext>
            </a:extLst>
          </p:cNvPr>
          <p:cNvCxnSpPr/>
          <p:nvPr/>
        </p:nvCxnSpPr>
        <p:spPr>
          <a:xfrm>
            <a:off x="0" y="1187777"/>
            <a:ext cx="12192000" cy="0"/>
          </a:xfrm>
          <a:prstGeom prst="line">
            <a:avLst/>
          </a:prstGeom>
          <a:ln w="76200">
            <a:solidFill>
              <a:srgbClr val="0000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标题 1">
            <a:extLst>
              <a:ext uri="{FF2B5EF4-FFF2-40B4-BE49-F238E27FC236}">
                <a16:creationId xmlns:a16="http://schemas.microsoft.com/office/drawing/2014/main" id="{61FC9580-B46A-43F1-A3E9-AF63E8F3C09A}"/>
              </a:ext>
            </a:extLst>
          </p:cNvPr>
          <p:cNvSpPr txBox="1">
            <a:spLocks/>
          </p:cNvSpPr>
          <p:nvPr/>
        </p:nvSpPr>
        <p:spPr>
          <a:xfrm>
            <a:off x="498835" y="374166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Rn removal from water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EFFEC09B-81ED-4EC9-ACE9-F20FFF5150F1}"/>
              </a:ext>
            </a:extLst>
          </p:cNvPr>
          <p:cNvGrpSpPr/>
          <p:nvPr/>
        </p:nvGrpSpPr>
        <p:grpSpPr>
          <a:xfrm>
            <a:off x="817022" y="1317196"/>
            <a:ext cx="4659652" cy="2448078"/>
            <a:chOff x="817022" y="1317196"/>
            <a:chExt cx="4659652" cy="2448078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E5AD384F-B6A2-41C7-8030-CD47A3891E4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7022" y="1317196"/>
              <a:ext cx="4572103" cy="2083610"/>
            </a:xfrm>
            <a:prstGeom prst="rect">
              <a:avLst/>
            </a:prstGeom>
            <a:ln w="28575">
              <a:noFill/>
            </a:ln>
            <a:effectLst>
              <a:softEdge rad="38100"/>
            </a:effectLst>
          </p:spPr>
        </p:pic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1DC156C0-CAD8-4A26-B9EE-7C7A9713A830}"/>
                </a:ext>
              </a:extLst>
            </p:cNvPr>
            <p:cNvSpPr txBox="1"/>
            <p:nvPr/>
          </p:nvSpPr>
          <p:spPr>
            <a:xfrm>
              <a:off x="904572" y="3395942"/>
              <a:ext cx="457210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800" dirty="0">
                  <a:latin typeface="Cambria" panose="02040503050406030204" pitchFamily="18" charset="0"/>
                  <a:ea typeface="Cambria" panose="02040503050406030204" pitchFamily="18" charset="0"/>
                </a:rPr>
                <a:t>Schematic diagram of degassing membrane</a:t>
              </a:r>
              <a:endParaRPr lang="zh-CN" altLang="en-US" sz="1800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8" name="组合 7">
            <a:extLst>
              <a:ext uri="{FF2B5EF4-FFF2-40B4-BE49-F238E27FC236}">
                <a16:creationId xmlns:a16="http://schemas.microsoft.com/office/drawing/2014/main" id="{402C0F43-D1E0-4CF9-B67E-998450824D91}"/>
              </a:ext>
            </a:extLst>
          </p:cNvPr>
          <p:cNvGrpSpPr/>
          <p:nvPr/>
        </p:nvGrpSpPr>
        <p:grpSpPr>
          <a:xfrm>
            <a:off x="849469" y="3922109"/>
            <a:ext cx="4572102" cy="2782183"/>
            <a:chOff x="739202" y="3950742"/>
            <a:chExt cx="4572102" cy="2782183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6C67CB0B-48A2-4AF7-A6BF-6F1D4477353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39217" y="3950742"/>
              <a:ext cx="3184145" cy="2412851"/>
            </a:xfrm>
            <a:prstGeom prst="rect">
              <a:avLst/>
            </a:prstGeom>
            <a:ln w="19050">
              <a:solidFill>
                <a:srgbClr val="0000FF"/>
              </a:solidFill>
            </a:ln>
          </p:spPr>
        </p:pic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1F302FB1-5081-47EE-8B32-42F64DD06B15}"/>
                </a:ext>
              </a:extLst>
            </p:cNvPr>
            <p:cNvSpPr txBox="1"/>
            <p:nvPr/>
          </p:nvSpPr>
          <p:spPr>
            <a:xfrm>
              <a:off x="739202" y="6363593"/>
              <a:ext cx="457210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800" dirty="0">
                  <a:latin typeface="Cambria" panose="02040503050406030204" pitchFamily="18" charset="0"/>
                  <a:ea typeface="Cambria" panose="02040503050406030204" pitchFamily="18" charset="0"/>
                </a:rPr>
                <a:t>Working principle of Micro-bubble device</a:t>
              </a:r>
              <a:endParaRPr lang="zh-CN" altLang="en-US" sz="1800" dirty="0">
                <a:latin typeface="Cambria" panose="02040503050406030204" pitchFamily="18" charset="0"/>
              </a:endParaRPr>
            </a:p>
          </p:txBody>
        </p:sp>
      </p:grpSp>
      <p:sp>
        <p:nvSpPr>
          <p:cNvPr id="10" name="文本框 9">
            <a:extLst>
              <a:ext uri="{FF2B5EF4-FFF2-40B4-BE49-F238E27FC236}">
                <a16:creationId xmlns:a16="http://schemas.microsoft.com/office/drawing/2014/main" id="{F4063F7A-3A55-4436-B3DF-358749BE9D55}"/>
              </a:ext>
            </a:extLst>
          </p:cNvPr>
          <p:cNvSpPr txBox="1"/>
          <p:nvPr/>
        </p:nvSpPr>
        <p:spPr>
          <a:xfrm>
            <a:off x="5221708" y="1347618"/>
            <a:ext cx="6841453" cy="48488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The main device for removing radon from water is the degassing membrane, which is made up of microporous hollow fibers;</a:t>
            </a:r>
          </a:p>
          <a:p>
            <a:pPr marL="285750" indent="-28575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The radon removal efficiency decreases as the gas in the water decreases;</a:t>
            </a:r>
          </a:p>
          <a:p>
            <a:pPr marL="285750" indent="-28575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Micro-bubble device is used to load gas into water, so as to increase the radon removal efficiency;</a:t>
            </a:r>
          </a:p>
          <a:p>
            <a:pPr marL="285750" indent="-28575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According to the prototype measurement results, the radon concentration in water has been reduced to 3.6 ± 2.3 mBq/m</a:t>
            </a:r>
            <a:r>
              <a:rPr lang="en-US" altLang="zh-CN" sz="2400" baseline="300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3</a:t>
            </a:r>
            <a:r>
              <a:rPr lang="zh-CN" altLang="en-US" sz="24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zh-CN" sz="24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from ~1Bq/m</a:t>
            </a:r>
            <a:r>
              <a:rPr lang="en-US" altLang="zh-CN" sz="2400" baseline="300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3</a:t>
            </a:r>
            <a:r>
              <a:rPr lang="en-US" altLang="zh-CN" sz="24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;</a:t>
            </a:r>
          </a:p>
        </p:txBody>
      </p:sp>
      <p:sp>
        <p:nvSpPr>
          <p:cNvPr id="11" name="灯片编号占位符 10">
            <a:extLst>
              <a:ext uri="{FF2B5EF4-FFF2-40B4-BE49-F238E27FC236}">
                <a16:creationId xmlns:a16="http://schemas.microsoft.com/office/drawing/2014/main" id="{8C514D5D-3E52-4EA3-B0BE-ACDC2802A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5DACA-1920-4D34-BF9A-BAC038C7448D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56486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>
            <a:extLst>
              <a:ext uri="{FF2B5EF4-FFF2-40B4-BE49-F238E27FC236}">
                <a16:creationId xmlns:a16="http://schemas.microsoft.com/office/drawing/2014/main" id="{E76073E2-6200-4DB4-AFB6-93190E52E7A4}"/>
              </a:ext>
            </a:extLst>
          </p:cNvPr>
          <p:cNvCxnSpPr/>
          <p:nvPr/>
        </p:nvCxnSpPr>
        <p:spPr>
          <a:xfrm>
            <a:off x="0" y="1187777"/>
            <a:ext cx="12192000" cy="0"/>
          </a:xfrm>
          <a:prstGeom prst="line">
            <a:avLst/>
          </a:prstGeom>
          <a:ln w="76200">
            <a:solidFill>
              <a:srgbClr val="0000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标题 1">
            <a:extLst>
              <a:ext uri="{FF2B5EF4-FFF2-40B4-BE49-F238E27FC236}">
                <a16:creationId xmlns:a16="http://schemas.microsoft.com/office/drawing/2014/main" id="{E57C6034-656E-4382-9AFA-621A20382867}"/>
              </a:ext>
            </a:extLst>
          </p:cNvPr>
          <p:cNvSpPr txBox="1">
            <a:spLocks/>
          </p:cNvSpPr>
          <p:nvPr/>
        </p:nvSpPr>
        <p:spPr>
          <a:xfrm>
            <a:off x="498835" y="374166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Ra concentration in water measurement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5F18D447-1FA8-4745-864A-D7E20ECBEE34}"/>
              </a:ext>
            </a:extLst>
          </p:cNvPr>
          <p:cNvSpPr txBox="1"/>
          <p:nvPr/>
        </p:nvSpPr>
        <p:spPr>
          <a:xfrm>
            <a:off x="868254" y="4088480"/>
            <a:ext cx="11090783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zh-CN" sz="2400" baseline="300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226</a:t>
            </a:r>
            <a:r>
              <a:rPr lang="en-US" altLang="zh-CN" sz="24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Ra, the progenitor of </a:t>
            </a:r>
            <a:r>
              <a:rPr lang="en-US" altLang="zh-CN" sz="2400" baseline="300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222</a:t>
            </a:r>
            <a:r>
              <a:rPr lang="en-US" altLang="zh-CN" sz="24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Rn, has a half-life of 1600y, 10 μBq/m</a:t>
            </a:r>
            <a:r>
              <a:rPr lang="en-US" altLang="zh-CN" sz="2400" baseline="300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3</a:t>
            </a:r>
            <a:r>
              <a:rPr lang="en-US" altLang="zh-CN" sz="24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zh-CN" altLang="en-US" sz="24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≈ </a:t>
            </a:r>
            <a:r>
              <a:rPr lang="en-US" altLang="zh-CN" sz="24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5* 10</a:t>
            </a:r>
            <a:r>
              <a:rPr lang="en-US" altLang="zh-CN" sz="2400" baseline="300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-22</a:t>
            </a:r>
            <a:r>
              <a:rPr lang="en-US" altLang="zh-CN" sz="24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g/g;</a:t>
            </a:r>
          </a:p>
          <a:p>
            <a:pPr marL="285750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MnO</a:t>
            </a:r>
            <a:r>
              <a:rPr lang="en-US" altLang="zh-CN" sz="2400" baseline="-250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2</a:t>
            </a:r>
            <a:r>
              <a:rPr lang="en-US" altLang="zh-CN" sz="24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has strong </a:t>
            </a:r>
            <a:r>
              <a:rPr lang="en-US" altLang="zh-CN" sz="2400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adsorbability</a:t>
            </a:r>
            <a:r>
              <a:rPr lang="en-US" altLang="zh-CN" sz="24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for radium; </a:t>
            </a:r>
          </a:p>
          <a:p>
            <a:pPr marL="285750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Mn-fiber is used to extract radium from water, Mn-fiber is polyurethane fiber with MnO</a:t>
            </a:r>
            <a:r>
              <a:rPr lang="en-US" altLang="zh-CN" sz="2400" baseline="-250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2</a:t>
            </a:r>
            <a:r>
              <a:rPr lang="en-US" altLang="zh-CN" sz="24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attached;</a:t>
            </a:r>
          </a:p>
          <a:p>
            <a:pPr marL="285750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The radium extraction efficiency is calibrated with </a:t>
            </a:r>
            <a:r>
              <a:rPr lang="en-US" altLang="zh-CN" sz="2400" baseline="300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226</a:t>
            </a:r>
            <a:r>
              <a:rPr lang="en-US" altLang="zh-CN" sz="24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Ra solution;</a:t>
            </a: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3BB69A3C-6362-4002-8241-B49C4A031E87}"/>
              </a:ext>
            </a:extLst>
          </p:cNvPr>
          <p:cNvGrpSpPr/>
          <p:nvPr/>
        </p:nvGrpSpPr>
        <p:grpSpPr>
          <a:xfrm>
            <a:off x="4686812" y="1363586"/>
            <a:ext cx="1901877" cy="2549086"/>
            <a:chOff x="1156017" y="1638936"/>
            <a:chExt cx="2968712" cy="3723589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B062C861-8D60-4E8D-84AD-C82D9943BED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3483" y="1638936"/>
              <a:ext cx="2793783" cy="3723589"/>
            </a:xfrm>
            <a:prstGeom prst="rect">
              <a:avLst/>
            </a:prstGeom>
          </p:spPr>
        </p:pic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90388CB9-91F0-4606-9C4E-2E9E684EAE35}"/>
                </a:ext>
              </a:extLst>
            </p:cNvPr>
            <p:cNvSpPr txBox="1"/>
            <p:nvPr/>
          </p:nvSpPr>
          <p:spPr>
            <a:xfrm>
              <a:off x="1156017" y="4449362"/>
              <a:ext cx="2968712" cy="518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>
                  <a:solidFill>
                    <a:srgbClr val="FFFF00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Extraction column</a:t>
              </a:r>
              <a:endParaRPr lang="zh-CN" altLang="en-US" b="1" dirty="0">
                <a:solidFill>
                  <a:srgbClr val="FFFF00"/>
                </a:solidFill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</p:grpSp>
      <p:grpSp>
        <p:nvGrpSpPr>
          <p:cNvPr id="9" name="组合 8">
            <a:extLst>
              <a:ext uri="{FF2B5EF4-FFF2-40B4-BE49-F238E27FC236}">
                <a16:creationId xmlns:a16="http://schemas.microsoft.com/office/drawing/2014/main" id="{5141CEE0-6E56-452B-9324-D1876390A75F}"/>
              </a:ext>
            </a:extLst>
          </p:cNvPr>
          <p:cNvGrpSpPr/>
          <p:nvPr/>
        </p:nvGrpSpPr>
        <p:grpSpPr>
          <a:xfrm>
            <a:off x="1914142" y="1436860"/>
            <a:ext cx="2025184" cy="2205942"/>
            <a:chOff x="911566" y="1384685"/>
            <a:chExt cx="2165673" cy="2320049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FE5A01DB-FC27-464A-A92B-F711CB5F07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1566" y="1384685"/>
              <a:ext cx="2165673" cy="2320049"/>
            </a:xfrm>
            <a:prstGeom prst="rect">
              <a:avLst/>
            </a:prstGeom>
          </p:spPr>
        </p:pic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BE9CD740-0D1A-4DB5-AF26-DEC2FDABC093}"/>
                </a:ext>
              </a:extLst>
            </p:cNvPr>
            <p:cNvSpPr txBox="1"/>
            <p:nvPr/>
          </p:nvSpPr>
          <p:spPr>
            <a:xfrm>
              <a:off x="1483622" y="3205877"/>
              <a:ext cx="1140643" cy="3884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>
                  <a:solidFill>
                    <a:srgbClr val="FFFF00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Mn-fiber</a:t>
              </a:r>
              <a:endParaRPr lang="zh-CN" altLang="en-US" b="1" dirty="0">
                <a:solidFill>
                  <a:srgbClr val="FFFF00"/>
                </a:solidFill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CF79F9EE-91D5-405B-8EB9-5CE80A60D3C3}"/>
              </a:ext>
            </a:extLst>
          </p:cNvPr>
          <p:cNvGrpSpPr/>
          <p:nvPr/>
        </p:nvGrpSpPr>
        <p:grpSpPr>
          <a:xfrm>
            <a:off x="7387781" y="1449658"/>
            <a:ext cx="2969160" cy="2127364"/>
            <a:chOff x="1125194" y="1767592"/>
            <a:chExt cx="2969160" cy="2127364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0431A580-CEF0-4437-919C-4D216E61739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25194" y="1767592"/>
              <a:ext cx="2969160" cy="2127364"/>
            </a:xfrm>
            <a:prstGeom prst="rect">
              <a:avLst/>
            </a:prstGeom>
          </p:spPr>
        </p:pic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8D895206-EF73-45B5-8552-2D62F3B9D64D}"/>
                </a:ext>
              </a:extLst>
            </p:cNvPr>
            <p:cNvSpPr txBox="1"/>
            <p:nvPr/>
          </p:nvSpPr>
          <p:spPr>
            <a:xfrm>
              <a:off x="1244338" y="3497344"/>
              <a:ext cx="180994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baseline="30000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226</a:t>
              </a:r>
              <a:r>
                <a:rPr lang="en-US" altLang="zh-CN" b="1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Ra solution</a:t>
              </a:r>
              <a:endParaRPr lang="zh-CN" altLang="en-US" b="1" dirty="0">
                <a:solidFill>
                  <a:srgbClr val="FFFF00"/>
                </a:solidFill>
                <a:latin typeface="Cambria" panose="02040503050406030204" pitchFamily="18" charset="0"/>
              </a:endParaRPr>
            </a:p>
          </p:txBody>
        </p:sp>
      </p:grp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B001E8A-58E4-4965-BD35-B01276F694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5DACA-1920-4D34-BF9A-BAC038C7448D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42288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744DE02-B671-4C54-B513-CAF074425155}"/>
              </a:ext>
            </a:extLst>
          </p:cNvPr>
          <p:cNvGrpSpPr/>
          <p:nvPr/>
        </p:nvGrpSpPr>
        <p:grpSpPr>
          <a:xfrm>
            <a:off x="1064209" y="1491368"/>
            <a:ext cx="2920383" cy="2255375"/>
            <a:chOff x="3211219" y="4283878"/>
            <a:chExt cx="2751528" cy="2064452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DE246215-9F3F-4AE1-BAD9-A30C087BDE0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11219" y="4283878"/>
              <a:ext cx="2751528" cy="2064452"/>
            </a:xfrm>
            <a:prstGeom prst="rect">
              <a:avLst/>
            </a:prstGeom>
          </p:spPr>
        </p:pic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9A6FC3EB-044C-4C76-B123-F609BE5BA07B}"/>
                </a:ext>
              </a:extLst>
            </p:cNvPr>
            <p:cNvSpPr txBox="1"/>
            <p:nvPr/>
          </p:nvSpPr>
          <p:spPr>
            <a:xfrm>
              <a:off x="3275272" y="5980042"/>
              <a:ext cx="2067202" cy="3380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>
                  <a:solidFill>
                    <a:srgbClr val="FFFF00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Emanation chamber</a:t>
              </a:r>
              <a:endParaRPr lang="zh-CN" altLang="en-US" b="1" dirty="0">
                <a:solidFill>
                  <a:srgbClr val="FFFF00"/>
                </a:solidFill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</p:grp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98CABDCB-C092-4312-B3D4-355FD3AA171C}"/>
              </a:ext>
            </a:extLst>
          </p:cNvPr>
          <p:cNvCxnSpPr/>
          <p:nvPr/>
        </p:nvCxnSpPr>
        <p:spPr>
          <a:xfrm>
            <a:off x="0" y="1187777"/>
            <a:ext cx="12192000" cy="0"/>
          </a:xfrm>
          <a:prstGeom prst="line">
            <a:avLst/>
          </a:prstGeom>
          <a:ln w="76200">
            <a:solidFill>
              <a:srgbClr val="0000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标题 1">
            <a:extLst>
              <a:ext uri="{FF2B5EF4-FFF2-40B4-BE49-F238E27FC236}">
                <a16:creationId xmlns:a16="http://schemas.microsoft.com/office/drawing/2014/main" id="{9E85640B-F8AC-41E6-8141-5F69ACFC65E3}"/>
              </a:ext>
            </a:extLst>
          </p:cNvPr>
          <p:cNvSpPr txBox="1">
            <a:spLocks/>
          </p:cNvSpPr>
          <p:nvPr/>
        </p:nvSpPr>
        <p:spPr>
          <a:xfrm>
            <a:off x="498835" y="374166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Ra concentration in water measurement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17FD78D2-C8D3-40E0-B618-7E1CC06C72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027" y="3942596"/>
            <a:ext cx="3638749" cy="2751995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047A4641-2461-40ED-AFF5-71B55269A787}"/>
              </a:ext>
            </a:extLst>
          </p:cNvPr>
          <p:cNvSpPr txBox="1"/>
          <p:nvPr/>
        </p:nvSpPr>
        <p:spPr>
          <a:xfrm>
            <a:off x="4854804" y="1423030"/>
            <a:ext cx="6991903" cy="50937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zh-CN" sz="24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226</a:t>
            </a:r>
            <a:r>
              <a:rPr lang="en-US" altLang="zh-CN" sz="2400" dirty="0">
                <a:latin typeface="Cambria" panose="02040503050406030204" pitchFamily="18" charset="0"/>
                <a:ea typeface="Cambria" panose="02040503050406030204" pitchFamily="18" charset="0"/>
              </a:rPr>
              <a:t>Ra  is detected by its gaseous daughter </a:t>
            </a:r>
            <a:r>
              <a:rPr lang="en-US" altLang="zh-CN" sz="24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222</a:t>
            </a:r>
            <a:r>
              <a:rPr lang="en-US" altLang="zh-CN" sz="2400" dirty="0">
                <a:latin typeface="Cambria" panose="02040503050406030204" pitchFamily="18" charset="0"/>
                <a:ea typeface="Cambria" panose="02040503050406030204" pitchFamily="18" charset="0"/>
              </a:rPr>
              <a:t>Rn;</a:t>
            </a:r>
          </a:p>
          <a:p>
            <a:pPr marL="285750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Cambria" panose="02040503050406030204" pitchFamily="18" charset="0"/>
                <a:ea typeface="Cambria" panose="02040503050406030204" pitchFamily="18" charset="0"/>
              </a:rPr>
              <a:t>After several days of sealing, the </a:t>
            </a:r>
            <a:r>
              <a:rPr lang="en-US" altLang="zh-CN" sz="24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222</a:t>
            </a:r>
            <a:r>
              <a:rPr lang="en-US" altLang="zh-CN" sz="2400" dirty="0">
                <a:latin typeface="Cambria" panose="02040503050406030204" pitchFamily="18" charset="0"/>
                <a:ea typeface="Cambria" panose="02040503050406030204" pitchFamily="18" charset="0"/>
              </a:rPr>
              <a:t>Rn is transferred to the radon detector to measure its activity;</a:t>
            </a:r>
          </a:p>
          <a:p>
            <a:pPr marL="285750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Cambria" panose="02040503050406030204" pitchFamily="18" charset="0"/>
                <a:ea typeface="Cambria" panose="02040503050406030204" pitchFamily="18" charset="0"/>
              </a:rPr>
              <a:t>The activity of </a:t>
            </a:r>
            <a:r>
              <a:rPr lang="en-US" altLang="zh-CN" sz="24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226</a:t>
            </a:r>
            <a:r>
              <a:rPr lang="en-US" altLang="zh-CN" sz="2400" dirty="0">
                <a:latin typeface="Cambria" panose="02040503050406030204" pitchFamily="18" charset="0"/>
                <a:ea typeface="Cambria" panose="02040503050406030204" pitchFamily="18" charset="0"/>
              </a:rPr>
              <a:t>Ra to </a:t>
            </a:r>
            <a:r>
              <a:rPr lang="en-US" altLang="zh-CN" sz="24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222</a:t>
            </a:r>
            <a:r>
              <a:rPr lang="en-US" altLang="zh-CN" sz="2400" dirty="0">
                <a:latin typeface="Cambria" panose="02040503050406030204" pitchFamily="18" charset="0"/>
                <a:ea typeface="Cambria" panose="02040503050406030204" pitchFamily="18" charset="0"/>
              </a:rPr>
              <a:t>Rn flows :</a:t>
            </a:r>
          </a:p>
          <a:p>
            <a:pPr lvl="1" algn="just">
              <a:spcAft>
                <a:spcPts val="1200"/>
              </a:spcAft>
            </a:pPr>
            <a:r>
              <a:rPr lang="en-US" altLang="zh-CN" sz="2400" dirty="0">
                <a:latin typeface="Cambria" panose="02040503050406030204" pitchFamily="18" charset="0"/>
                <a:ea typeface="Cambria" panose="02040503050406030204" pitchFamily="18" charset="0"/>
              </a:rPr>
              <a:t>               </a:t>
            </a:r>
            <a:r>
              <a:rPr lang="en-US" altLang="zh-CN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  <a:r>
              <a:rPr lang="en-US" altLang="zh-CN" sz="2400" baseline="-25000" dirty="0" err="1"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altLang="zh-CN" sz="2400" dirty="0">
                <a:latin typeface="Cambria" panose="02040503050406030204" pitchFamily="18" charset="0"/>
                <a:ea typeface="Cambria" panose="02040503050406030204" pitchFamily="18" charset="0"/>
              </a:rPr>
              <a:t>  = </a:t>
            </a:r>
            <a:r>
              <a:rPr lang="en-US" altLang="zh-CN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  <a:r>
              <a:rPr lang="en-US" altLang="zh-CN" sz="2400" baseline="-25000" dirty="0" err="1">
                <a:latin typeface="Cambria" panose="02040503050406030204" pitchFamily="18" charset="0"/>
                <a:ea typeface="Cambria" panose="02040503050406030204" pitchFamily="18" charset="0"/>
              </a:rPr>
              <a:t>Rn</a:t>
            </a:r>
            <a:r>
              <a:rPr lang="en-US" altLang="zh-CN" sz="2400" dirty="0">
                <a:latin typeface="Cambria" panose="02040503050406030204" pitchFamily="18" charset="0"/>
                <a:ea typeface="Cambria" panose="02040503050406030204" pitchFamily="18" charset="0"/>
              </a:rPr>
              <a:t>/(1-e</a:t>
            </a:r>
            <a:r>
              <a:rPr lang="en-US" altLang="zh-CN" sz="24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-λt</a:t>
            </a:r>
            <a:r>
              <a:rPr lang="en-US" altLang="zh-CN" sz="2400" dirty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marL="800100" lvl="1" indent="-342900" algn="just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altLang="zh-CN" sz="2400" dirty="0">
                <a:latin typeface="Cambria" panose="02040503050406030204" pitchFamily="18" charset="0"/>
                <a:ea typeface="Cambria" panose="02040503050406030204" pitchFamily="18" charset="0"/>
              </a:rPr>
              <a:t>t is the sealing duration, if t = 3.8 days, </a:t>
            </a:r>
            <a:r>
              <a:rPr lang="en-US" altLang="zh-CN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  <a:r>
              <a:rPr lang="en-US" altLang="zh-CN" sz="2400" baseline="-25000" dirty="0" err="1">
                <a:latin typeface="Cambria" panose="02040503050406030204" pitchFamily="18" charset="0"/>
                <a:ea typeface="Cambria" panose="02040503050406030204" pitchFamily="18" charset="0"/>
              </a:rPr>
              <a:t>Rn</a:t>
            </a:r>
            <a:r>
              <a:rPr lang="en-US" altLang="zh-CN" sz="2400" dirty="0">
                <a:latin typeface="Cambria" panose="02040503050406030204" pitchFamily="18" charset="0"/>
                <a:ea typeface="Cambria" panose="02040503050406030204" pitchFamily="18" charset="0"/>
              </a:rPr>
              <a:t>= 0.5*</a:t>
            </a:r>
            <a:r>
              <a:rPr lang="en-US" altLang="zh-CN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  <a:r>
              <a:rPr lang="en-US" altLang="zh-CN" sz="2400" baseline="-25000" dirty="0" err="1"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altLang="zh-CN" sz="2400" dirty="0">
                <a:latin typeface="Cambria" panose="02040503050406030204" pitchFamily="18" charset="0"/>
                <a:ea typeface="Cambria" panose="02040503050406030204" pitchFamily="18" charset="0"/>
              </a:rPr>
              <a:t>;</a:t>
            </a:r>
          </a:p>
          <a:p>
            <a:pPr marL="342900" indent="-34290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Cambria" panose="02040503050406030204" pitchFamily="18" charset="0"/>
                <a:ea typeface="Cambria" panose="02040503050406030204" pitchFamily="18" charset="0"/>
              </a:rPr>
              <a:t>According to the background and calibration measurement results, the sensitivity of this system is ~10 μBq/m</a:t>
            </a:r>
            <a:r>
              <a:rPr lang="en-US" altLang="zh-CN" sz="24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altLang="zh-CN" sz="2400" dirty="0">
                <a:latin typeface="Cambria" panose="02040503050406030204" pitchFamily="18" charset="0"/>
                <a:ea typeface="Cambria" panose="02040503050406030204" pitchFamily="18" charset="0"/>
              </a:rPr>
              <a:t>;</a:t>
            </a:r>
          </a:p>
        </p:txBody>
      </p:sp>
      <p:sp>
        <p:nvSpPr>
          <p:cNvPr id="8" name="灯片编号占位符 7">
            <a:extLst>
              <a:ext uri="{FF2B5EF4-FFF2-40B4-BE49-F238E27FC236}">
                <a16:creationId xmlns:a16="http://schemas.microsoft.com/office/drawing/2014/main" id="{3F9B2FC3-3F03-4039-AB23-F4907EDC7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5DACA-1920-4D34-BF9A-BAC038C7448D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61066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>
            <a:extLst>
              <a:ext uri="{FF2B5EF4-FFF2-40B4-BE49-F238E27FC236}">
                <a16:creationId xmlns:a16="http://schemas.microsoft.com/office/drawing/2014/main" id="{AD2A0B32-B338-432F-A2B3-5DFE82029749}"/>
              </a:ext>
            </a:extLst>
          </p:cNvPr>
          <p:cNvCxnSpPr/>
          <p:nvPr/>
        </p:nvCxnSpPr>
        <p:spPr>
          <a:xfrm>
            <a:off x="0" y="1187777"/>
            <a:ext cx="12192000" cy="0"/>
          </a:xfrm>
          <a:prstGeom prst="line">
            <a:avLst/>
          </a:prstGeom>
          <a:ln w="76200">
            <a:solidFill>
              <a:srgbClr val="0000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标题 1">
            <a:extLst>
              <a:ext uri="{FF2B5EF4-FFF2-40B4-BE49-F238E27FC236}">
                <a16:creationId xmlns:a16="http://schemas.microsoft.com/office/drawing/2014/main" id="{52212C33-CB36-4C09-B3B4-21CD481A5045}"/>
              </a:ext>
            </a:extLst>
          </p:cNvPr>
          <p:cNvSpPr txBox="1">
            <a:spLocks/>
          </p:cNvSpPr>
          <p:nvPr/>
        </p:nvSpPr>
        <p:spPr>
          <a:xfrm>
            <a:off x="489408" y="44705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Ra removal from water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5" name="文本框 64">
            <a:extLst>
              <a:ext uri="{FF2B5EF4-FFF2-40B4-BE49-F238E27FC236}">
                <a16:creationId xmlns:a16="http://schemas.microsoft.com/office/drawing/2014/main" id="{F07CEF79-9B82-46D3-8524-5633CB073CAE}"/>
              </a:ext>
            </a:extLst>
          </p:cNvPr>
          <p:cNvSpPr txBox="1"/>
          <p:nvPr/>
        </p:nvSpPr>
        <p:spPr>
          <a:xfrm>
            <a:off x="6815579" y="1562204"/>
            <a:ext cx="5132109" cy="47551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zh-CN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Radium exists in ultrapure water primarily in the ionic form</a:t>
            </a:r>
            <a:r>
              <a:rPr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;</a:t>
            </a:r>
          </a:p>
          <a:p>
            <a:pPr marL="342900" indent="-342900" algn="just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The UPW production process  is essentially a deionization process;</a:t>
            </a:r>
          </a:p>
          <a:p>
            <a:pPr marL="342900" indent="-342900" algn="just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Multimedia filter, Revise Osmosis (RO), Electro-De-Ionization (EDI), and resin can be used to remove radium from water;</a:t>
            </a:r>
          </a:p>
          <a:p>
            <a:pPr marL="342900" indent="-342900" algn="just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The prototype measurement results showed that the radium concentration can be reduced to 53 ± 40 μBq/m</a:t>
            </a:r>
            <a:r>
              <a:rPr lang="en-US" altLang="zh-CN" sz="24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zh-CN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from ~500mBq/m</a:t>
            </a:r>
            <a:r>
              <a:rPr lang="en-US" altLang="zh-CN" sz="24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;</a:t>
            </a:r>
            <a:endParaRPr lang="zh-CN" alt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894F3F81-3D57-458F-9648-DE36F6390436}"/>
              </a:ext>
            </a:extLst>
          </p:cNvPr>
          <p:cNvGrpSpPr/>
          <p:nvPr/>
        </p:nvGrpSpPr>
        <p:grpSpPr>
          <a:xfrm>
            <a:off x="637881" y="2247213"/>
            <a:ext cx="6029226" cy="3423010"/>
            <a:chOff x="574249" y="2247213"/>
            <a:chExt cx="6029226" cy="3423010"/>
          </a:xfrm>
        </p:grpSpPr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4D14C825-C466-418F-8441-F8D44A829D7C}"/>
                </a:ext>
              </a:extLst>
            </p:cNvPr>
            <p:cNvSpPr txBox="1"/>
            <p:nvPr/>
          </p:nvSpPr>
          <p:spPr>
            <a:xfrm>
              <a:off x="574249" y="5300891"/>
              <a:ext cx="5817123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dirty="0">
                  <a:latin typeface="Cambria" panose="02040503050406030204" pitchFamily="18" charset="0"/>
                  <a:ea typeface="Cambria" panose="02040503050406030204" pitchFamily="18" charset="0"/>
                </a:rPr>
                <a:t>The flow chart of a UPWS</a:t>
              </a:r>
              <a:endParaRPr lang="zh-CN" altLang="en-US" dirty="0">
                <a:latin typeface="Cambria" panose="02040503050406030204" pitchFamily="18" charset="0"/>
                <a:ea typeface="华文楷体" panose="02010600040101010101" pitchFamily="2" charset="-122"/>
              </a:endParaRPr>
            </a:p>
          </p:txBody>
        </p:sp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4A7D9016-3EAA-435A-873E-B8BF31CC51D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57634" y="2247213"/>
              <a:ext cx="5945841" cy="2946956"/>
            </a:xfrm>
            <a:prstGeom prst="rect">
              <a:avLst/>
            </a:prstGeom>
            <a:ln w="57150">
              <a:solidFill>
                <a:schemeClr val="bg1">
                  <a:lumMod val="50000"/>
                </a:schemeClr>
              </a:solidFill>
            </a:ln>
          </p:spPr>
        </p:pic>
      </p:grp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D5C8E5D-A768-473E-A600-3734C1895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5DACA-1920-4D34-BF9A-BAC038C7448D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49174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>
            <a:extLst>
              <a:ext uri="{FF2B5EF4-FFF2-40B4-BE49-F238E27FC236}">
                <a16:creationId xmlns:a16="http://schemas.microsoft.com/office/drawing/2014/main" id="{4831D9D5-B55C-425C-B034-2E9DAEB243E5}"/>
              </a:ext>
            </a:extLst>
          </p:cNvPr>
          <p:cNvCxnSpPr/>
          <p:nvPr/>
        </p:nvCxnSpPr>
        <p:spPr>
          <a:xfrm>
            <a:off x="0" y="1187777"/>
            <a:ext cx="12192000" cy="0"/>
          </a:xfrm>
          <a:prstGeom prst="line">
            <a:avLst/>
          </a:prstGeom>
          <a:ln w="76200">
            <a:solidFill>
              <a:srgbClr val="0000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标题 1">
            <a:extLst>
              <a:ext uri="{FF2B5EF4-FFF2-40B4-BE49-F238E27FC236}">
                <a16:creationId xmlns:a16="http://schemas.microsoft.com/office/drawing/2014/main" id="{D5A698A5-438E-4E2E-920B-59223D024FC7}"/>
              </a:ext>
            </a:extLst>
          </p:cNvPr>
          <p:cNvSpPr txBox="1">
            <a:spLocks/>
          </p:cNvSpPr>
          <p:nvPr/>
        </p:nvSpPr>
        <p:spPr>
          <a:xfrm>
            <a:off x="489408" y="44705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The UPWS of JUNO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A719C63F-7BFC-4903-BFC2-BD70C4067A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722" y="1279129"/>
            <a:ext cx="9862063" cy="5350883"/>
          </a:xfrm>
          <a:prstGeom prst="rect">
            <a:avLst/>
          </a:prstGeom>
        </p:spPr>
      </p:pic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EB35E26-B196-46F2-B1FD-32D6DC9B9E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5DACA-1920-4D34-BF9A-BAC038C7448D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06324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>
            <a:extLst>
              <a:ext uri="{FF2B5EF4-FFF2-40B4-BE49-F238E27FC236}">
                <a16:creationId xmlns:a16="http://schemas.microsoft.com/office/drawing/2014/main" id="{D524E1E0-9F4D-476F-9019-E6C2B2C1218D}"/>
              </a:ext>
            </a:extLst>
          </p:cNvPr>
          <p:cNvCxnSpPr/>
          <p:nvPr/>
        </p:nvCxnSpPr>
        <p:spPr>
          <a:xfrm>
            <a:off x="0" y="1187777"/>
            <a:ext cx="12192000" cy="0"/>
          </a:xfrm>
          <a:prstGeom prst="line">
            <a:avLst/>
          </a:prstGeom>
          <a:ln w="76200">
            <a:solidFill>
              <a:srgbClr val="0000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标题 1">
            <a:extLst>
              <a:ext uri="{FF2B5EF4-FFF2-40B4-BE49-F238E27FC236}">
                <a16:creationId xmlns:a16="http://schemas.microsoft.com/office/drawing/2014/main" id="{C5E62989-73B0-4C81-B6BA-BE370DE1348D}"/>
              </a:ext>
            </a:extLst>
          </p:cNvPr>
          <p:cNvSpPr txBox="1">
            <a:spLocks/>
          </p:cNvSpPr>
          <p:nvPr/>
        </p:nvSpPr>
        <p:spPr>
          <a:xfrm>
            <a:off x="489408" y="44705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The UPWS of JUNO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D7F49639-0ED9-48E0-8074-B1216270EBE8}"/>
              </a:ext>
            </a:extLst>
          </p:cNvPr>
          <p:cNvGrpSpPr/>
          <p:nvPr/>
        </p:nvGrpSpPr>
        <p:grpSpPr>
          <a:xfrm>
            <a:off x="422982" y="1433731"/>
            <a:ext cx="3613568" cy="2364601"/>
            <a:chOff x="422982" y="1433731"/>
            <a:chExt cx="3613568" cy="2364601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C8CD8D2B-67BD-4C32-9C63-822ACB6C330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9408" y="1433731"/>
              <a:ext cx="3547142" cy="1995267"/>
            </a:xfrm>
            <a:prstGeom prst="rect">
              <a:avLst/>
            </a:prstGeom>
          </p:spPr>
        </p:pic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FB4C9EEB-F00E-4E9D-AA8B-342BF8ECA4A3}"/>
                </a:ext>
              </a:extLst>
            </p:cNvPr>
            <p:cNvSpPr txBox="1"/>
            <p:nvPr/>
          </p:nvSpPr>
          <p:spPr>
            <a:xfrm>
              <a:off x="422982" y="3429000"/>
              <a:ext cx="354714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dirty="0">
                  <a:latin typeface="Cambria" panose="02040503050406030204" pitchFamily="18" charset="0"/>
                  <a:ea typeface="Cambria" panose="02040503050406030204" pitchFamily="18" charset="0"/>
                </a:rPr>
                <a:t>Water room on the ground</a:t>
              </a:r>
              <a:endParaRPr lang="zh-CN" altLang="en-US" dirty="0">
                <a:latin typeface="Cambria" panose="02040503050406030204" pitchFamily="18" charset="0"/>
                <a:ea typeface="华文楷体" panose="02010600040101010101" pitchFamily="2" charset="-122"/>
              </a:endParaRPr>
            </a:p>
          </p:txBody>
        </p:sp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3E7E4A9C-DD13-44C8-91BA-092616741170}"/>
              </a:ext>
            </a:extLst>
          </p:cNvPr>
          <p:cNvGrpSpPr/>
          <p:nvPr/>
        </p:nvGrpSpPr>
        <p:grpSpPr>
          <a:xfrm>
            <a:off x="4211918" y="1431678"/>
            <a:ext cx="3879129" cy="2412848"/>
            <a:chOff x="4211918" y="1431678"/>
            <a:chExt cx="3879129" cy="2412848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995F64B1-9683-4325-B6CF-82E54912168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2643" y="1431678"/>
              <a:ext cx="3546712" cy="1999372"/>
            </a:xfrm>
            <a:prstGeom prst="rect">
              <a:avLst/>
            </a:prstGeom>
          </p:spPr>
        </p:pic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41DAF433-F9ED-4846-BAEA-6B86C61336F0}"/>
                </a:ext>
              </a:extLst>
            </p:cNvPr>
            <p:cNvSpPr txBox="1"/>
            <p:nvPr/>
          </p:nvSpPr>
          <p:spPr>
            <a:xfrm>
              <a:off x="4211918" y="3475194"/>
              <a:ext cx="387912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dirty="0">
                  <a:latin typeface="Cambria" panose="02040503050406030204" pitchFamily="18" charset="0"/>
                  <a:ea typeface="Cambria" panose="02040503050406030204" pitchFamily="18" charset="0"/>
                </a:rPr>
                <a:t>Water system on the ground</a:t>
              </a:r>
              <a:endParaRPr lang="zh-CN" altLang="en-US" dirty="0">
                <a:latin typeface="Cambria" panose="02040503050406030204" pitchFamily="18" charset="0"/>
                <a:ea typeface="华文楷体" panose="02010600040101010101" pitchFamily="2" charset="-122"/>
              </a:endParaRPr>
            </a:p>
          </p:txBody>
        </p:sp>
      </p:grp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AC65F628-D21E-41E7-90D2-9EE9407292CE}"/>
              </a:ext>
            </a:extLst>
          </p:cNvPr>
          <p:cNvGrpSpPr/>
          <p:nvPr/>
        </p:nvGrpSpPr>
        <p:grpSpPr>
          <a:xfrm>
            <a:off x="8221875" y="1429626"/>
            <a:ext cx="3879129" cy="2414900"/>
            <a:chOff x="8221875" y="1429626"/>
            <a:chExt cx="3879129" cy="2414900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B311EBA7-02F5-4307-8520-F162928E85F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1875" y="1429626"/>
              <a:ext cx="3480718" cy="2008610"/>
            </a:xfrm>
            <a:prstGeom prst="rect">
              <a:avLst/>
            </a:prstGeom>
          </p:spPr>
        </p:pic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A7F6697A-0BDC-4EEF-8351-C29FACFC5A92}"/>
                </a:ext>
              </a:extLst>
            </p:cNvPr>
            <p:cNvSpPr txBox="1"/>
            <p:nvPr/>
          </p:nvSpPr>
          <p:spPr>
            <a:xfrm>
              <a:off x="8221875" y="3475194"/>
              <a:ext cx="387912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dirty="0">
                  <a:latin typeface="Cambria" panose="02040503050406030204" pitchFamily="18" charset="0"/>
                  <a:ea typeface="Cambria" panose="02040503050406030204" pitchFamily="18" charset="0"/>
                </a:rPr>
                <a:t>Water system underground</a:t>
              </a:r>
              <a:endParaRPr lang="zh-CN" altLang="en-US" dirty="0">
                <a:latin typeface="Cambria" panose="02040503050406030204" pitchFamily="18" charset="0"/>
                <a:ea typeface="华文楷体" panose="02010600040101010101" pitchFamily="2" charset="-122"/>
              </a:endParaRPr>
            </a:p>
          </p:txBody>
        </p:sp>
      </p:grpSp>
      <p:sp>
        <p:nvSpPr>
          <p:cNvPr id="10" name="文本框 9">
            <a:extLst>
              <a:ext uri="{FF2B5EF4-FFF2-40B4-BE49-F238E27FC236}">
                <a16:creationId xmlns:a16="http://schemas.microsoft.com/office/drawing/2014/main" id="{7C7FDBB7-E61F-4C66-A973-3537F9288C00}"/>
              </a:ext>
            </a:extLst>
          </p:cNvPr>
          <p:cNvSpPr txBox="1"/>
          <p:nvPr/>
        </p:nvSpPr>
        <p:spPr>
          <a:xfrm>
            <a:off x="677263" y="4110996"/>
            <a:ext cx="10837473" cy="19627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30000"/>
              </a:lnSpc>
              <a:buFont typeface="Wingdings" panose="05000000000000000000" pitchFamily="2" charset="2"/>
              <a:buChar char="ü"/>
            </a:pPr>
            <a:r>
              <a:rPr lang="en-US" altLang="zh-CN" sz="24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The surface building was completed in 2022;</a:t>
            </a:r>
          </a:p>
          <a:p>
            <a:pPr marL="342900" indent="-342900">
              <a:lnSpc>
                <a:spcPct val="130000"/>
              </a:lnSpc>
              <a:buFont typeface="Wingdings" panose="05000000000000000000" pitchFamily="2" charset="2"/>
              <a:buChar char="ü"/>
            </a:pPr>
            <a:r>
              <a:rPr lang="en-US" altLang="zh-CN" sz="24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The installation of the water system is basically finished, only some pipes need to be connected;</a:t>
            </a:r>
          </a:p>
          <a:p>
            <a:pPr marL="342900" indent="-342900">
              <a:lnSpc>
                <a:spcPct val="130000"/>
              </a:lnSpc>
              <a:buFont typeface="Wingdings" panose="05000000000000000000" pitchFamily="2" charset="2"/>
              <a:buChar char="ü"/>
            </a:pPr>
            <a:r>
              <a:rPr lang="en-US" altLang="zh-CN" sz="24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The commissioning of the system is expected to start in Dec. 2023.</a:t>
            </a:r>
          </a:p>
        </p:txBody>
      </p:sp>
      <p:sp>
        <p:nvSpPr>
          <p:cNvPr id="14" name="灯片编号占位符 13">
            <a:extLst>
              <a:ext uri="{FF2B5EF4-FFF2-40B4-BE49-F238E27FC236}">
                <a16:creationId xmlns:a16="http://schemas.microsoft.com/office/drawing/2014/main" id="{226F20E2-C578-4353-A754-D577884DA1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5DACA-1920-4D34-BF9A-BAC038C7448D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18139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>
            <a:extLst>
              <a:ext uri="{FF2B5EF4-FFF2-40B4-BE49-F238E27FC236}">
                <a16:creationId xmlns:a16="http://schemas.microsoft.com/office/drawing/2014/main" id="{E57FFB25-D6E9-42CC-979E-F8A21B0606EE}"/>
              </a:ext>
            </a:extLst>
          </p:cNvPr>
          <p:cNvCxnSpPr/>
          <p:nvPr/>
        </p:nvCxnSpPr>
        <p:spPr>
          <a:xfrm>
            <a:off x="0" y="1071045"/>
            <a:ext cx="12192000" cy="0"/>
          </a:xfrm>
          <a:prstGeom prst="line">
            <a:avLst/>
          </a:prstGeom>
          <a:ln w="76200">
            <a:solidFill>
              <a:srgbClr val="0000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标题 1">
            <a:extLst>
              <a:ext uri="{FF2B5EF4-FFF2-40B4-BE49-F238E27FC236}">
                <a16:creationId xmlns:a16="http://schemas.microsoft.com/office/drawing/2014/main" id="{B189F9F2-B104-4F55-8945-DCB9DDA0AEED}"/>
              </a:ext>
            </a:extLst>
          </p:cNvPr>
          <p:cNvSpPr txBox="1">
            <a:spLocks/>
          </p:cNvSpPr>
          <p:nvPr/>
        </p:nvSpPr>
        <p:spPr>
          <a:xfrm>
            <a:off x="479680" y="301140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Summary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F0DFD856-F0E8-4E49-BA54-1B9D23A5D171}"/>
              </a:ext>
            </a:extLst>
          </p:cNvPr>
          <p:cNvSpPr txBox="1"/>
          <p:nvPr/>
        </p:nvSpPr>
        <p:spPr>
          <a:xfrm>
            <a:off x="479680" y="1201548"/>
            <a:ext cx="11190403" cy="54322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spcAft>
                <a:spcPts val="700"/>
              </a:spcAft>
              <a:buFont typeface="Wingdings" panose="05000000000000000000" pitchFamily="2" charset="2"/>
              <a:buChar char="ü"/>
            </a:pPr>
            <a:r>
              <a:rPr lang="en-US" altLang="zh-CN" sz="2400" dirty="0">
                <a:latin typeface="Cambria" panose="02040503050406030204" pitchFamily="18" charset="0"/>
              </a:rPr>
              <a:t>JUNO is a multi-purpose neutrino experiment</a:t>
            </a:r>
          </a:p>
          <a:p>
            <a:pPr marL="342900" indent="-342900" algn="just">
              <a:spcAft>
                <a:spcPts val="700"/>
              </a:spcAft>
              <a:buFont typeface="Wingdings" panose="05000000000000000000" pitchFamily="2" charset="2"/>
              <a:buChar char="ü"/>
            </a:pPr>
            <a:r>
              <a:rPr lang="en-US" altLang="zh-CN" sz="2400" dirty="0">
                <a:latin typeface="Cambria" panose="02040503050406030204" pitchFamily="18" charset="0"/>
              </a:rPr>
              <a:t>JUNO is also a low-background experiment under construction at 700m underground and submerged in a WCD</a:t>
            </a:r>
          </a:p>
          <a:p>
            <a:pPr marL="342900" indent="-342900" algn="just">
              <a:spcAft>
                <a:spcPts val="700"/>
              </a:spcAft>
              <a:buFont typeface="Wingdings" panose="05000000000000000000" pitchFamily="2" charset="2"/>
              <a:buChar char="ü"/>
            </a:pPr>
            <a:r>
              <a:rPr lang="en-US" altLang="zh-CN" sz="2400" dirty="0">
                <a:latin typeface="Cambria" panose="02040503050406030204" pitchFamily="18" charset="0"/>
              </a:rPr>
              <a:t>In addition to being used in the WCD, UPW will also be used for LS filling</a:t>
            </a:r>
          </a:p>
          <a:p>
            <a:pPr marL="342900" indent="-342900" algn="just">
              <a:spcAft>
                <a:spcPts val="700"/>
              </a:spcAft>
              <a:buFont typeface="Wingdings" panose="05000000000000000000" pitchFamily="2" charset="2"/>
              <a:buChar char="ü"/>
            </a:pPr>
            <a:r>
              <a:rPr lang="en-US" altLang="zh-CN" sz="2400" dirty="0">
                <a:latin typeface="Cambria" panose="02040503050406030204" pitchFamily="18" charset="0"/>
              </a:rPr>
              <a:t>An UPWS is developing to produce very low radioactive UPW (</a:t>
            </a:r>
            <a:r>
              <a:rPr lang="en-US" altLang="zh-CN" sz="2400" baseline="30000" dirty="0">
                <a:latin typeface="Cambria" panose="02040503050406030204" pitchFamily="18" charset="0"/>
              </a:rPr>
              <a:t>222</a:t>
            </a:r>
            <a:r>
              <a:rPr lang="en-US" altLang="zh-CN" sz="2400" dirty="0">
                <a:latin typeface="Cambria" panose="02040503050406030204" pitchFamily="18" charset="0"/>
              </a:rPr>
              <a:t>Rn &lt; 5mBq/m</a:t>
            </a:r>
            <a:r>
              <a:rPr lang="en-US" altLang="zh-CN" sz="2400" baseline="30000" dirty="0">
                <a:latin typeface="Cambria" panose="02040503050406030204" pitchFamily="18" charset="0"/>
              </a:rPr>
              <a:t>3</a:t>
            </a:r>
            <a:r>
              <a:rPr lang="en-US" altLang="zh-CN" sz="2400" dirty="0">
                <a:latin typeface="Cambria" panose="02040503050406030204" pitchFamily="18" charset="0"/>
              </a:rPr>
              <a:t>,</a:t>
            </a:r>
            <a:r>
              <a:rPr lang="en-US" altLang="zh-CN" sz="2400" baseline="30000" dirty="0">
                <a:latin typeface="Cambria" panose="02040503050406030204" pitchFamily="18" charset="0"/>
              </a:rPr>
              <a:t> 226</a:t>
            </a:r>
            <a:r>
              <a:rPr lang="en-US" altLang="zh-CN" sz="2400" dirty="0">
                <a:latin typeface="Cambria" panose="02040503050406030204" pitchFamily="18" charset="0"/>
              </a:rPr>
              <a:t>Ra &lt;50 </a:t>
            </a:r>
            <a:r>
              <a:rPr lang="en-US" altLang="zh-CN" sz="2400" dirty="0" err="1">
                <a:latin typeface="Cambria" panose="02040503050406030204" pitchFamily="18" charset="0"/>
              </a:rPr>
              <a:t>μBq</a:t>
            </a:r>
            <a:r>
              <a:rPr lang="en-US" altLang="zh-CN" sz="2400" dirty="0">
                <a:latin typeface="Cambria" panose="02040503050406030204" pitchFamily="18" charset="0"/>
              </a:rPr>
              <a:t>/m</a:t>
            </a:r>
            <a:r>
              <a:rPr lang="en-US" altLang="zh-CN" sz="2400" baseline="30000" dirty="0">
                <a:latin typeface="Cambria" panose="02040503050406030204" pitchFamily="18" charset="0"/>
              </a:rPr>
              <a:t>3 </a:t>
            </a:r>
            <a:r>
              <a:rPr lang="en-US" altLang="zh-CN" sz="2400" dirty="0">
                <a:latin typeface="Cambria" panose="02040503050406030204" pitchFamily="18" charset="0"/>
              </a:rPr>
              <a:t>) with a flow rate of 100t/h;</a:t>
            </a:r>
          </a:p>
          <a:p>
            <a:pPr marL="342900" indent="-342900" algn="just">
              <a:spcAft>
                <a:spcPts val="700"/>
              </a:spcAft>
              <a:buFont typeface="Wingdings" panose="05000000000000000000" pitchFamily="2" charset="2"/>
              <a:buChar char="ü"/>
            </a:pPr>
            <a:r>
              <a:rPr lang="en-US" altLang="zh-CN" sz="2400" dirty="0">
                <a:latin typeface="Cambria" panose="02040503050406030204" pitchFamily="18" charset="0"/>
              </a:rPr>
              <a:t>Two setups for measuring </a:t>
            </a:r>
            <a:r>
              <a:rPr lang="en-US" altLang="zh-CN" sz="2400" baseline="30000" dirty="0">
                <a:latin typeface="Cambria" panose="02040503050406030204" pitchFamily="18" charset="0"/>
              </a:rPr>
              <a:t>222</a:t>
            </a:r>
            <a:r>
              <a:rPr lang="en-US" altLang="zh-CN" sz="2400" dirty="0">
                <a:latin typeface="Cambria" panose="02040503050406030204" pitchFamily="18" charset="0"/>
              </a:rPr>
              <a:t>Rn (</a:t>
            </a:r>
            <a:r>
              <a:rPr lang="en-US" altLang="zh-CN" sz="2400" baseline="30000" dirty="0">
                <a:latin typeface="Cambria" panose="02040503050406030204" pitchFamily="18" charset="0"/>
              </a:rPr>
              <a:t>226</a:t>
            </a:r>
            <a:r>
              <a:rPr lang="en-US" altLang="zh-CN" sz="2400" dirty="0">
                <a:latin typeface="Cambria" panose="02040503050406030204" pitchFamily="18" charset="0"/>
              </a:rPr>
              <a:t>Ra) concentration in water with a sensitivity of ~1 mBq/m</a:t>
            </a:r>
            <a:r>
              <a:rPr lang="en-US" altLang="zh-CN" sz="2400" baseline="30000" dirty="0">
                <a:latin typeface="Cambria" panose="02040503050406030204" pitchFamily="18" charset="0"/>
              </a:rPr>
              <a:t>3</a:t>
            </a:r>
            <a:r>
              <a:rPr lang="en-US" altLang="zh-CN" sz="2400" dirty="0">
                <a:latin typeface="Cambria" panose="02040503050406030204" pitchFamily="18" charset="0"/>
              </a:rPr>
              <a:t> (~10 µ</a:t>
            </a:r>
            <a:r>
              <a:rPr lang="en-US" altLang="zh-CN" sz="2400" dirty="0" err="1">
                <a:latin typeface="Cambria" panose="02040503050406030204" pitchFamily="18" charset="0"/>
              </a:rPr>
              <a:t>Bq</a:t>
            </a:r>
            <a:r>
              <a:rPr lang="en-US" altLang="zh-CN" sz="2400" dirty="0">
                <a:latin typeface="Cambria" panose="02040503050406030204" pitchFamily="18" charset="0"/>
              </a:rPr>
              <a:t>/m</a:t>
            </a:r>
            <a:r>
              <a:rPr lang="en-US" altLang="zh-CN" sz="2400" baseline="30000" dirty="0">
                <a:latin typeface="Cambria" panose="02040503050406030204" pitchFamily="18" charset="0"/>
              </a:rPr>
              <a:t>3</a:t>
            </a:r>
            <a:r>
              <a:rPr lang="en-US" altLang="zh-CN" sz="2400" dirty="0">
                <a:latin typeface="Cambria" panose="02040503050406030204" pitchFamily="18" charset="0"/>
              </a:rPr>
              <a:t>) have been developed</a:t>
            </a:r>
          </a:p>
          <a:p>
            <a:pPr marL="342900" indent="-342900" algn="just">
              <a:spcAft>
                <a:spcPts val="700"/>
              </a:spcAft>
              <a:buFont typeface="Wingdings" panose="05000000000000000000" pitchFamily="2" charset="2"/>
              <a:buChar char="ü"/>
            </a:pPr>
            <a:r>
              <a:rPr lang="en-US" altLang="zh-CN" sz="2400" dirty="0">
                <a:latin typeface="Cambria" panose="02040503050406030204" pitchFamily="18" charset="0"/>
              </a:rPr>
              <a:t>Based on the prototype measurement results, the radon concentration in water can be reduced to 3.6 ± 2.3 mBq/m</a:t>
            </a:r>
            <a:r>
              <a:rPr lang="en-US" altLang="zh-CN" sz="2400" baseline="30000" dirty="0">
                <a:latin typeface="Cambria" panose="02040503050406030204" pitchFamily="18" charset="0"/>
              </a:rPr>
              <a:t>3</a:t>
            </a:r>
            <a:r>
              <a:rPr lang="en-US" altLang="zh-CN" sz="2400" dirty="0">
                <a:latin typeface="Cambria" panose="02040503050406030204" pitchFamily="18" charset="0"/>
              </a:rPr>
              <a:t> and the radium concentration in water can be reduced to 53 ± 40 μBq/m</a:t>
            </a:r>
            <a:r>
              <a:rPr lang="en-US" altLang="zh-CN" sz="2400" baseline="30000" dirty="0">
                <a:latin typeface="Cambria" panose="02040503050406030204" pitchFamily="18" charset="0"/>
              </a:rPr>
              <a:t>3</a:t>
            </a:r>
            <a:endParaRPr lang="en-US" altLang="zh-CN" sz="2400" dirty="0">
              <a:latin typeface="Cambria" panose="02040503050406030204" pitchFamily="18" charset="0"/>
            </a:endParaRPr>
          </a:p>
          <a:p>
            <a:pPr marL="342900" indent="-342900" algn="just">
              <a:spcAft>
                <a:spcPts val="700"/>
              </a:spcAft>
              <a:buFont typeface="Wingdings" panose="05000000000000000000" pitchFamily="2" charset="2"/>
              <a:buChar char="ü"/>
            </a:pPr>
            <a:r>
              <a:rPr lang="en-US" altLang="zh-CN" sz="2400" dirty="0">
                <a:latin typeface="Cambria" panose="02040503050406030204" pitchFamily="18" charset="0"/>
              </a:rPr>
              <a:t> The installation of the UPWS is ongoing and the commissioning is expected to start in Dec. 2023</a:t>
            </a:r>
            <a:endParaRPr lang="zh-CN" altLang="en-US" sz="2400" dirty="0">
              <a:latin typeface="Cambria" panose="02040503050406030204" pitchFamily="18" charset="0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BBEE803-5184-41BD-A96C-EC3BB62DC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5DACA-1920-4D34-BF9A-BAC038C7448D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31918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030C0AC-31FB-41A1-9788-D8709196FB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2530" y="134004"/>
            <a:ext cx="10515600" cy="1325563"/>
          </a:xfrm>
        </p:spPr>
        <p:txBody>
          <a:bodyPr/>
          <a:lstStyle/>
          <a:p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Outline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B5799194-1383-43E3-A696-A5C8B5DA7290}"/>
              </a:ext>
            </a:extLst>
          </p:cNvPr>
          <p:cNvCxnSpPr/>
          <p:nvPr/>
        </p:nvCxnSpPr>
        <p:spPr>
          <a:xfrm>
            <a:off x="0" y="1291472"/>
            <a:ext cx="12192000" cy="0"/>
          </a:xfrm>
          <a:prstGeom prst="line">
            <a:avLst/>
          </a:prstGeom>
          <a:ln w="76200">
            <a:solidFill>
              <a:srgbClr val="0000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本框 6">
            <a:extLst>
              <a:ext uri="{FF2B5EF4-FFF2-40B4-BE49-F238E27FC236}">
                <a16:creationId xmlns:a16="http://schemas.microsoft.com/office/drawing/2014/main" id="{125DEE73-7983-4BD1-BCE1-DE86CED6E2BA}"/>
              </a:ext>
            </a:extLst>
          </p:cNvPr>
          <p:cNvSpPr txBox="1"/>
          <p:nvPr/>
        </p:nvSpPr>
        <p:spPr>
          <a:xfrm>
            <a:off x="769233" y="1609102"/>
            <a:ext cx="9251459" cy="3792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3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altLang="zh-CN" sz="2800" dirty="0">
                <a:latin typeface="Calibri" panose="020F0502020204030204" pitchFamily="34" charset="0"/>
                <a:cs typeface="Calibri" panose="020F0502020204030204" pitchFamily="34" charset="0"/>
              </a:rPr>
              <a:t>An introduction to JUNO</a:t>
            </a:r>
          </a:p>
          <a:p>
            <a:pPr marL="285750" indent="-285750">
              <a:lnSpc>
                <a:spcPct val="13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altLang="zh-CN" sz="2800" dirty="0">
                <a:latin typeface="Calibri" panose="020F0502020204030204" pitchFamily="34" charset="0"/>
                <a:cs typeface="Calibri" panose="020F0502020204030204" pitchFamily="34" charset="0"/>
              </a:rPr>
              <a:t>Radioactive background requirements on ultra-pure water </a:t>
            </a:r>
          </a:p>
          <a:p>
            <a:pPr marL="285750" indent="-285750">
              <a:lnSpc>
                <a:spcPct val="13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altLang="zh-CN" sz="2800" dirty="0">
                <a:latin typeface="Calibri" panose="020F0502020204030204" pitchFamily="34" charset="0"/>
                <a:cs typeface="Calibri" panose="020F0502020204030204" pitchFamily="34" charset="0"/>
              </a:rPr>
              <a:t>Radon measurement and radon removal</a:t>
            </a:r>
          </a:p>
          <a:p>
            <a:pPr marL="285750" indent="-285750">
              <a:lnSpc>
                <a:spcPct val="13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altLang="zh-CN" sz="2800" dirty="0">
                <a:latin typeface="Calibri" panose="020F0502020204030204" pitchFamily="34" charset="0"/>
                <a:cs typeface="Calibri" panose="020F0502020204030204" pitchFamily="34" charset="0"/>
              </a:rPr>
              <a:t>Radium measurement and radium removal</a:t>
            </a:r>
          </a:p>
          <a:p>
            <a:pPr marL="285750" indent="-285750">
              <a:lnSpc>
                <a:spcPct val="13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altLang="zh-CN" sz="2800" dirty="0">
                <a:latin typeface="Calibri" panose="020F0502020204030204" pitchFamily="34" charset="0"/>
                <a:cs typeface="Calibri" panose="020F0502020204030204" pitchFamily="34" charset="0"/>
              </a:rPr>
              <a:t>The status of the 100 t/h ultrapure water system for JUNO</a:t>
            </a:r>
          </a:p>
          <a:p>
            <a:pPr marL="285750" indent="-285750">
              <a:lnSpc>
                <a:spcPct val="13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altLang="zh-CN" sz="2800" dirty="0">
                <a:latin typeface="Calibri" panose="020F0502020204030204" pitchFamily="34" charset="0"/>
                <a:cs typeface="Calibri" panose="020F0502020204030204" pitchFamily="34" charset="0"/>
              </a:rPr>
              <a:t>Summary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3288D618-9261-4955-A12E-EC5B5B3F3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5DACA-1920-4D34-BF9A-BAC038C7448D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75820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>
            <a:extLst>
              <a:ext uri="{FF2B5EF4-FFF2-40B4-BE49-F238E27FC236}">
                <a16:creationId xmlns:a16="http://schemas.microsoft.com/office/drawing/2014/main" id="{92B90658-925E-49EF-81E6-65FD188BFDEF}"/>
              </a:ext>
            </a:extLst>
          </p:cNvPr>
          <p:cNvCxnSpPr/>
          <p:nvPr/>
        </p:nvCxnSpPr>
        <p:spPr>
          <a:xfrm>
            <a:off x="0" y="1187777"/>
            <a:ext cx="12192000" cy="0"/>
          </a:xfrm>
          <a:prstGeom prst="line">
            <a:avLst/>
          </a:prstGeom>
          <a:ln w="76200">
            <a:solidFill>
              <a:srgbClr val="0000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标题 1">
            <a:extLst>
              <a:ext uri="{FF2B5EF4-FFF2-40B4-BE49-F238E27FC236}">
                <a16:creationId xmlns:a16="http://schemas.microsoft.com/office/drawing/2014/main" id="{897725D8-2D5A-4115-8BD1-1AA1133D8B26}"/>
              </a:ext>
            </a:extLst>
          </p:cNvPr>
          <p:cNvSpPr txBox="1">
            <a:spLocks/>
          </p:cNvSpPr>
          <p:nvPr/>
        </p:nvSpPr>
        <p:spPr>
          <a:xfrm>
            <a:off x="489408" y="430727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JUNO: A multipurpose neutrino experiment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E7CCADE9-01EF-4DDE-B6D1-5648C0223CD9}"/>
              </a:ext>
            </a:extLst>
          </p:cNvPr>
          <p:cNvSpPr txBox="1"/>
          <p:nvPr/>
        </p:nvSpPr>
        <p:spPr>
          <a:xfrm>
            <a:off x="580698" y="1420566"/>
            <a:ext cx="5166510" cy="45735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</a:rPr>
              <a:t>Phyiscs:</a:t>
            </a:r>
          </a:p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en-US" altLang="zh-CN" sz="24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Determine neutrino mass ordering</a:t>
            </a:r>
          </a:p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Precise  measurements of three neutrino oscillation parameters</a:t>
            </a:r>
          </a:p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Supernova neutrinos</a:t>
            </a:r>
          </a:p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Solar neutrinos</a:t>
            </a:r>
          </a:p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Atmospheric neutrinos</a:t>
            </a:r>
          </a:p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 Geo-neutrinos</a:t>
            </a:r>
          </a:p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Exotic searches, proton decay</a:t>
            </a:r>
            <a:endParaRPr lang="en-US" altLang="zh-CN" sz="2400" dirty="0">
              <a:latin typeface="Calibri" panose="020F0502020204030204" pitchFamily="34" charset="0"/>
              <a:ea typeface="Cambria Math" panose="02040503050406030204" pitchFamily="18" charset="0"/>
              <a:cs typeface="Calibri" panose="020F0502020204030204" pitchFamily="34" charset="0"/>
            </a:endParaRP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E78DEEE4-F625-4BF1-A0EB-D5CDC343B07D}"/>
              </a:ext>
            </a:extLst>
          </p:cNvPr>
          <p:cNvGrpSpPr/>
          <p:nvPr/>
        </p:nvGrpSpPr>
        <p:grpSpPr>
          <a:xfrm>
            <a:off x="5882674" y="1688352"/>
            <a:ext cx="5819918" cy="4037988"/>
            <a:chOff x="3896799" y="837398"/>
            <a:chExt cx="6315605" cy="4505292"/>
          </a:xfrm>
        </p:grpSpPr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856DB100-6DB4-4465-8AA0-CADC19458DF4}"/>
                </a:ext>
              </a:extLst>
            </p:cNvPr>
            <p:cNvGrpSpPr/>
            <p:nvPr/>
          </p:nvGrpSpPr>
          <p:grpSpPr>
            <a:xfrm>
              <a:off x="4341053" y="837398"/>
              <a:ext cx="5871351" cy="4505292"/>
              <a:chOff x="7122364" y="3929020"/>
              <a:chExt cx="3470190" cy="2528528"/>
            </a:xfrm>
          </p:grpSpPr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3CD8B0E6-12E1-477C-A1CB-E9DC7EDBE1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7122364" y="3929020"/>
                <a:ext cx="3470190" cy="2337067"/>
              </a:xfrm>
              <a:prstGeom prst="rect">
                <a:avLst/>
              </a:prstGeom>
            </p:spPr>
          </p:pic>
          <p:pic>
            <p:nvPicPr>
              <p:cNvPr id="11" name="Image 57">
                <a:extLst>
                  <a:ext uri="{FF2B5EF4-FFF2-40B4-BE49-F238E27FC236}">
                    <a16:creationId xmlns:a16="http://schemas.microsoft.com/office/drawing/2014/main" id="{59C13B84-A174-41D8-8059-8CD4B0DDF6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8534612" y="5790427"/>
                <a:ext cx="910957" cy="667121"/>
              </a:xfrm>
              <a:prstGeom prst="rect">
                <a:avLst/>
              </a:prstGeom>
              <a:solidFill>
                <a:schemeClr val="bg1"/>
              </a:solidFill>
              <a:effectLst>
                <a:softEdge rad="63500"/>
              </a:effectLst>
            </p:spPr>
          </p:pic>
        </p:grpSp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28E845E4-2019-4BFB-8199-18E31A90A81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52161" y="1328287"/>
              <a:ext cx="849456" cy="856716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55D3A1F-8A8D-435E-A295-98DEB8B95AD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2375" y="1560936"/>
              <a:ext cx="1022534" cy="883881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2651C1BB-4734-444A-8189-AD3C9C53B7B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96799" y="3187605"/>
              <a:ext cx="1422348" cy="1066761"/>
            </a:xfrm>
            <a:prstGeom prst="rect">
              <a:avLst/>
            </a:prstGeom>
          </p:spPr>
        </p:pic>
      </p:grpSp>
      <p:sp>
        <p:nvSpPr>
          <p:cNvPr id="12" name="灯片编号占位符 11">
            <a:extLst>
              <a:ext uri="{FF2B5EF4-FFF2-40B4-BE49-F238E27FC236}">
                <a16:creationId xmlns:a16="http://schemas.microsoft.com/office/drawing/2014/main" id="{9AF7A0F1-0318-418C-A3D2-2DC89E62E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5DACA-1920-4D34-BF9A-BAC038C7448D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49684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>
            <a:extLst>
              <a:ext uri="{FF2B5EF4-FFF2-40B4-BE49-F238E27FC236}">
                <a16:creationId xmlns:a16="http://schemas.microsoft.com/office/drawing/2014/main" id="{B7756D93-9263-49E8-ADBA-1AB3991AD3C2}"/>
              </a:ext>
            </a:extLst>
          </p:cNvPr>
          <p:cNvCxnSpPr/>
          <p:nvPr/>
        </p:nvCxnSpPr>
        <p:spPr>
          <a:xfrm>
            <a:off x="0" y="1187777"/>
            <a:ext cx="12192000" cy="0"/>
          </a:xfrm>
          <a:prstGeom prst="line">
            <a:avLst/>
          </a:prstGeom>
          <a:ln w="76200">
            <a:solidFill>
              <a:srgbClr val="0000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标题 1">
            <a:extLst>
              <a:ext uri="{FF2B5EF4-FFF2-40B4-BE49-F238E27FC236}">
                <a16:creationId xmlns:a16="http://schemas.microsoft.com/office/drawing/2014/main" id="{310870C9-326A-42E7-BB7B-F605A867333D}"/>
              </a:ext>
            </a:extLst>
          </p:cNvPr>
          <p:cNvSpPr txBox="1">
            <a:spLocks/>
          </p:cNvSpPr>
          <p:nvPr/>
        </p:nvSpPr>
        <p:spPr>
          <a:xfrm>
            <a:off x="498835" y="374166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JUNO: A low-background experiment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4" name="表格 4">
            <a:extLst>
              <a:ext uri="{FF2B5EF4-FFF2-40B4-BE49-F238E27FC236}">
                <a16:creationId xmlns:a16="http://schemas.microsoft.com/office/drawing/2014/main" id="{4A70CB70-E517-4354-9582-1AC9546184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9945499"/>
              </p:ext>
            </p:extLst>
          </p:nvPr>
        </p:nvGraphicFramePr>
        <p:xfrm>
          <a:off x="605017" y="1419734"/>
          <a:ext cx="7933965" cy="3383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44655">
                  <a:extLst>
                    <a:ext uri="{9D8B030D-6E8A-4147-A177-3AD203B41FA5}">
                      <a16:colId xmlns:a16="http://schemas.microsoft.com/office/drawing/2014/main" val="257293441"/>
                    </a:ext>
                  </a:extLst>
                </a:gridCol>
                <a:gridCol w="2644655">
                  <a:extLst>
                    <a:ext uri="{9D8B030D-6E8A-4147-A177-3AD203B41FA5}">
                      <a16:colId xmlns:a16="http://schemas.microsoft.com/office/drawing/2014/main" val="691703646"/>
                    </a:ext>
                  </a:extLst>
                </a:gridCol>
                <a:gridCol w="2644655">
                  <a:extLst>
                    <a:ext uri="{9D8B030D-6E8A-4147-A177-3AD203B41FA5}">
                      <a16:colId xmlns:a16="http://schemas.microsoft.com/office/drawing/2014/main" val="119291229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/>
                        <a:t>Research</a:t>
                      </a:r>
                      <a:endParaRPr lang="zh-CN" alt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/>
                        <a:t>Expected Signal</a:t>
                      </a:r>
                      <a:endParaRPr lang="zh-CN" alt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/>
                        <a:t>Energy range</a:t>
                      </a:r>
                      <a:endParaRPr lang="zh-CN" alt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157827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>
                          <a:solidFill>
                            <a:srgbClr val="FF0000"/>
                          </a:solidFill>
                        </a:rPr>
                        <a:t>Reactor neutrino</a:t>
                      </a:r>
                      <a:endParaRPr lang="zh-CN" alt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>
                          <a:solidFill>
                            <a:srgbClr val="FF0000"/>
                          </a:solidFill>
                        </a:rPr>
                        <a:t>60 IBD/day</a:t>
                      </a:r>
                      <a:endParaRPr lang="zh-CN" alt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>
                          <a:solidFill>
                            <a:srgbClr val="FF0000"/>
                          </a:solidFill>
                        </a:rPr>
                        <a:t>0~12MeV</a:t>
                      </a:r>
                      <a:endParaRPr lang="zh-CN" alt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512333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>
                          <a:solidFill>
                            <a:srgbClr val="FF0000"/>
                          </a:solidFill>
                        </a:rPr>
                        <a:t>Solar neutrino</a:t>
                      </a:r>
                      <a:endParaRPr lang="zh-CN" alt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>
                          <a:solidFill>
                            <a:srgbClr val="FF0000"/>
                          </a:solidFill>
                        </a:rPr>
                        <a:t>Hundreds per year for </a:t>
                      </a:r>
                      <a:r>
                        <a:rPr lang="en-US" altLang="zh-CN" sz="2000" baseline="30000" dirty="0">
                          <a:solidFill>
                            <a:srgbClr val="FF0000"/>
                          </a:solidFill>
                        </a:rPr>
                        <a:t>8</a:t>
                      </a:r>
                      <a:r>
                        <a:rPr lang="en-US" altLang="zh-CN" sz="2000" dirty="0">
                          <a:solidFill>
                            <a:srgbClr val="FF0000"/>
                          </a:solidFill>
                        </a:rPr>
                        <a:t>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>
                          <a:solidFill>
                            <a:srgbClr val="FF0000"/>
                          </a:solidFill>
                        </a:rPr>
                        <a:t>0~16MeV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791823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/>
                        <a:t>Geoneutrino</a:t>
                      </a:r>
                      <a:endParaRPr lang="zh-CN" altLang="en-US" sz="2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/>
                        <a:t>~400 per year</a:t>
                      </a:r>
                      <a:endParaRPr lang="zh-CN" altLang="en-US" sz="2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/>
                        <a:t>0~3MeV</a:t>
                      </a:r>
                      <a:endParaRPr lang="zh-CN" altLang="en-US" sz="2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745010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/>
                        <a:t>Atmospheric neutrino</a:t>
                      </a:r>
                      <a:endParaRPr lang="zh-CN" altLang="en-US" sz="2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/>
                        <a:t>Hundreds per year </a:t>
                      </a:r>
                      <a:endParaRPr lang="zh-CN" altLang="en-US" sz="2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/>
                        <a:t>0.1~100GeV</a:t>
                      </a:r>
                      <a:endParaRPr lang="zh-CN" altLang="en-US" sz="2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299203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/>
                        <a:t>DSNB (w/s PSD)</a:t>
                      </a:r>
                      <a:endParaRPr lang="zh-CN" altLang="en-US" sz="2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/>
                        <a:t>2-4 IBD/year</a:t>
                      </a:r>
                      <a:endParaRPr lang="zh-CN" altLang="en-US" sz="2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/>
                        <a:t>10-40MeV</a:t>
                      </a:r>
                      <a:endParaRPr lang="zh-CN" altLang="en-US" sz="2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224345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/>
                        <a:t>Supernova burst </a:t>
                      </a:r>
                      <a:endParaRPr lang="zh-CN" altLang="en-US" sz="2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/>
                        <a:t>5000 IBDs at 10kpc</a:t>
                      </a:r>
                    </a:p>
                    <a:p>
                      <a:pPr algn="ctr"/>
                      <a:r>
                        <a:rPr lang="en-US" altLang="zh-CN" sz="2000" dirty="0"/>
                        <a:t>2300 elastic scattering</a:t>
                      </a:r>
                      <a:endParaRPr lang="zh-CN" altLang="en-US" sz="2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/>
                        <a:t>0-80MeV</a:t>
                      </a:r>
                      <a:endParaRPr lang="zh-CN" altLang="en-US" sz="2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79728837"/>
                  </a:ext>
                </a:extLst>
              </a:tr>
            </a:tbl>
          </a:graphicData>
        </a:graphic>
      </p:graphicFrame>
      <p:sp>
        <p:nvSpPr>
          <p:cNvPr id="5" name="文本框 4">
            <a:extLst>
              <a:ext uri="{FF2B5EF4-FFF2-40B4-BE49-F238E27FC236}">
                <a16:creationId xmlns:a16="http://schemas.microsoft.com/office/drawing/2014/main" id="{0BF81D1C-8E68-4CE1-B514-9023BC5FDA27}"/>
              </a:ext>
            </a:extLst>
          </p:cNvPr>
          <p:cNvSpPr txBox="1"/>
          <p:nvPr/>
        </p:nvSpPr>
        <p:spPr>
          <a:xfrm>
            <a:off x="313663" y="4813842"/>
            <a:ext cx="8982559" cy="19740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The expected signal event rate  is low and the energy is small;</a:t>
            </a:r>
          </a:p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The background of the detector should be well-controlled;</a:t>
            </a:r>
          </a:p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The detector is located 700 m underground and submerged in a Water Cherenkov Detector (WCD).   </a:t>
            </a: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773463F0-CB6F-47C8-A3C4-FB4146A4B1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222" y="3792089"/>
            <a:ext cx="2290761" cy="2392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47F7A799-4E5C-46A5-BFC8-37455B53F7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5164" y="2001389"/>
            <a:ext cx="3305175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E377D7E-8962-40C4-8FF6-A0C0C474B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5DACA-1920-4D34-BF9A-BAC038C7448D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33791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>
            <a:extLst>
              <a:ext uri="{FF2B5EF4-FFF2-40B4-BE49-F238E27FC236}">
                <a16:creationId xmlns:a16="http://schemas.microsoft.com/office/drawing/2014/main" id="{7445EC8D-1CE4-41D4-878B-8AAEE47589C8}"/>
              </a:ext>
            </a:extLst>
          </p:cNvPr>
          <p:cNvCxnSpPr/>
          <p:nvPr/>
        </p:nvCxnSpPr>
        <p:spPr>
          <a:xfrm>
            <a:off x="0" y="1187777"/>
            <a:ext cx="12192000" cy="0"/>
          </a:xfrm>
          <a:prstGeom prst="line">
            <a:avLst/>
          </a:prstGeom>
          <a:ln w="76200">
            <a:solidFill>
              <a:srgbClr val="0000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标题 1">
            <a:extLst>
              <a:ext uri="{FF2B5EF4-FFF2-40B4-BE49-F238E27FC236}">
                <a16:creationId xmlns:a16="http://schemas.microsoft.com/office/drawing/2014/main" id="{2D793E7E-ED45-444B-A6BA-33239F2B3308}"/>
              </a:ext>
            </a:extLst>
          </p:cNvPr>
          <p:cNvSpPr txBox="1">
            <a:spLocks/>
          </p:cNvSpPr>
          <p:nvPr/>
        </p:nvSpPr>
        <p:spPr>
          <a:xfrm>
            <a:off x="498835" y="374166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JUNO signal and background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7" name="文本框 46">
            <a:extLst>
              <a:ext uri="{FF2B5EF4-FFF2-40B4-BE49-F238E27FC236}">
                <a16:creationId xmlns:a16="http://schemas.microsoft.com/office/drawing/2014/main" id="{0CD406BF-7D2C-4600-BC2E-7311400CD3D2}"/>
              </a:ext>
            </a:extLst>
          </p:cNvPr>
          <p:cNvSpPr txBox="1"/>
          <p:nvPr/>
        </p:nvSpPr>
        <p:spPr>
          <a:xfrm>
            <a:off x="4613626" y="1310154"/>
            <a:ext cx="7079539" cy="25406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Reactor neutrino detection (IBD):</a:t>
            </a:r>
          </a:p>
          <a:p>
            <a:pPr marL="342900" indent="-342900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en-US" altLang="zh-CN" sz="2000" dirty="0"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Prompt signal: 0.7 MeV&lt; E</a:t>
            </a:r>
            <a:r>
              <a:rPr lang="en-US" altLang="zh-CN" sz="2000" baseline="-25000" dirty="0"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p</a:t>
            </a:r>
            <a:r>
              <a:rPr lang="en-US" altLang="zh-CN" sz="2000" dirty="0"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 &lt; 12 MeV;</a:t>
            </a:r>
          </a:p>
          <a:p>
            <a:pPr marL="342900" indent="-342900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en-US" altLang="zh-CN" sz="2000" dirty="0"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Delayed signal: 1.9 MeV &lt; E</a:t>
            </a:r>
            <a:r>
              <a:rPr lang="en-US" altLang="zh-CN" sz="2000" baseline="-25000" dirty="0"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d</a:t>
            </a:r>
            <a:r>
              <a:rPr lang="en-US" altLang="zh-CN" sz="2000" dirty="0"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 &lt; 2.5 MeV;</a:t>
            </a:r>
          </a:p>
          <a:p>
            <a:pPr marL="342900" indent="-342900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en-US" altLang="zh-CN" sz="2000" dirty="0"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Natural radioactive elements (</a:t>
            </a:r>
            <a:r>
              <a:rPr lang="en-US" altLang="zh-CN" sz="2000" baseline="30000" dirty="0"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214</a:t>
            </a:r>
            <a:r>
              <a:rPr lang="en-US" altLang="zh-CN" sz="2000" dirty="0"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Bi from </a:t>
            </a:r>
            <a:r>
              <a:rPr lang="en-US" altLang="zh-CN" sz="2000" baseline="30000" dirty="0"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238</a:t>
            </a:r>
            <a:r>
              <a:rPr lang="en-US" altLang="zh-CN" sz="2000" dirty="0"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U-</a:t>
            </a:r>
            <a:r>
              <a:rPr lang="en-US" altLang="zh-CN" sz="2000" baseline="30000" dirty="0"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226</a:t>
            </a:r>
            <a:r>
              <a:rPr lang="en-US" altLang="zh-CN" sz="2000" dirty="0"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Ra-</a:t>
            </a:r>
            <a:r>
              <a:rPr lang="en-US" altLang="zh-CN" sz="2000" baseline="30000" dirty="0"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222</a:t>
            </a:r>
            <a:r>
              <a:rPr lang="en-US" altLang="zh-CN" sz="2000" dirty="0"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Rn decay chain, </a:t>
            </a:r>
            <a:r>
              <a:rPr lang="en-US" altLang="zh-CN" sz="2000" baseline="30000" dirty="0"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208</a:t>
            </a:r>
            <a:r>
              <a:rPr lang="en-US" altLang="zh-CN" sz="2000" dirty="0"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Tl  from </a:t>
            </a:r>
            <a:r>
              <a:rPr lang="en-US" altLang="zh-CN" sz="2000" baseline="30000" dirty="0"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232</a:t>
            </a:r>
            <a:r>
              <a:rPr lang="en-US" altLang="zh-CN" sz="2000" dirty="0"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Th decay chain</a:t>
            </a:r>
            <a:r>
              <a:rPr lang="zh-CN" altLang="en-US" sz="2000" dirty="0"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zh-CN" sz="2000" dirty="0"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) and cosmic muons are the main background sources;</a:t>
            </a:r>
          </a:p>
        </p:txBody>
      </p:sp>
      <p:sp>
        <p:nvSpPr>
          <p:cNvPr id="51" name="文本框 50">
            <a:extLst>
              <a:ext uri="{FF2B5EF4-FFF2-40B4-BE49-F238E27FC236}">
                <a16:creationId xmlns:a16="http://schemas.microsoft.com/office/drawing/2014/main" id="{C5C71184-DBD2-453A-9A65-75FA648C92CB}"/>
              </a:ext>
            </a:extLst>
          </p:cNvPr>
          <p:cNvSpPr txBox="1"/>
          <p:nvPr/>
        </p:nvSpPr>
        <p:spPr>
          <a:xfrm>
            <a:off x="4608924" y="3814293"/>
            <a:ext cx="7196716" cy="25406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Solar neutrino detection (ν-e elastic scattering):</a:t>
            </a:r>
          </a:p>
          <a:p>
            <a:pPr marL="342900" indent="-342900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en-US" altLang="zh-CN" sz="2000" dirty="0"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Signal as a single event;</a:t>
            </a:r>
          </a:p>
          <a:p>
            <a:pPr marL="342900" indent="-342900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en-US" altLang="zh-CN" sz="2000" dirty="0"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Events in 2-3 MeV dominated by </a:t>
            </a:r>
            <a:r>
              <a:rPr lang="en-US" altLang="zh-CN" sz="2000" baseline="30000" dirty="0"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214</a:t>
            </a:r>
            <a:r>
              <a:rPr lang="en-US" altLang="zh-CN" sz="2000" dirty="0"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Bi (</a:t>
            </a:r>
            <a:r>
              <a:rPr lang="en-US" altLang="zh-CN" sz="2000" baseline="30000" dirty="0"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238</a:t>
            </a:r>
            <a:r>
              <a:rPr lang="en-US" altLang="zh-CN" sz="2000" dirty="0"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U-</a:t>
            </a:r>
            <a:r>
              <a:rPr lang="en-US" altLang="zh-CN" sz="2000" baseline="30000" dirty="0"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226</a:t>
            </a:r>
            <a:r>
              <a:rPr lang="en-US" altLang="zh-CN" sz="2000" dirty="0"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Ra-</a:t>
            </a:r>
            <a:r>
              <a:rPr lang="en-US" altLang="zh-CN" sz="2000" baseline="30000" dirty="0"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222</a:t>
            </a:r>
            <a:r>
              <a:rPr lang="en-US" altLang="zh-CN" sz="2000" dirty="0"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Rn decay chain) decays and </a:t>
            </a:r>
            <a:r>
              <a:rPr lang="en-US" altLang="zh-CN" sz="2000" baseline="30000" dirty="0"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212</a:t>
            </a:r>
            <a:r>
              <a:rPr lang="en-US" altLang="zh-CN" sz="2000" dirty="0"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Bi (</a:t>
            </a:r>
            <a:r>
              <a:rPr lang="en-US" altLang="zh-CN" sz="2000" baseline="30000" dirty="0"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232</a:t>
            </a:r>
            <a:r>
              <a:rPr lang="en-US" altLang="zh-CN" sz="2000" dirty="0"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Th decay chain) decays;</a:t>
            </a:r>
          </a:p>
          <a:p>
            <a:pPr marL="342900" indent="-342900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en-US" altLang="zh-CN" sz="2000" dirty="0"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Events in 3-5 MeV dominated by </a:t>
            </a:r>
            <a:r>
              <a:rPr lang="en-US" altLang="zh-CN" sz="2000" baseline="30000" dirty="0"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208</a:t>
            </a:r>
            <a:r>
              <a:rPr lang="en-US" altLang="zh-CN" sz="2000" dirty="0"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Tl (</a:t>
            </a:r>
            <a:r>
              <a:rPr lang="en-US" altLang="zh-CN" sz="2000" baseline="30000" dirty="0"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232</a:t>
            </a:r>
            <a:r>
              <a:rPr lang="en-US" altLang="zh-CN" sz="2000" dirty="0"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Th decay chain) decays;</a:t>
            </a:r>
          </a:p>
          <a:p>
            <a:pPr marL="342900" indent="-342900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en-US" altLang="zh-CN" sz="2000" dirty="0"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Estimated base on </a:t>
            </a:r>
            <a:r>
              <a:rPr lang="en-US" altLang="zh-CN" sz="2000" baseline="30000" dirty="0"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238</a:t>
            </a:r>
            <a:r>
              <a:rPr lang="en-US" altLang="zh-CN" sz="2000" dirty="0"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U/</a:t>
            </a:r>
            <a:r>
              <a:rPr lang="en-US" altLang="zh-CN" sz="2000" baseline="30000" dirty="0"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232</a:t>
            </a:r>
            <a:r>
              <a:rPr lang="en-US" altLang="zh-CN" sz="2000" dirty="0"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Th in LS  is 10</a:t>
            </a:r>
            <a:r>
              <a:rPr lang="en-US" altLang="zh-CN" sz="2000" baseline="30000" dirty="0"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-17</a:t>
            </a:r>
            <a:r>
              <a:rPr lang="en-US" altLang="zh-CN" sz="2000" dirty="0"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 g/g;</a:t>
            </a:r>
          </a:p>
        </p:txBody>
      </p:sp>
      <p:grpSp>
        <p:nvGrpSpPr>
          <p:cNvPr id="54" name="组合 53">
            <a:extLst>
              <a:ext uri="{FF2B5EF4-FFF2-40B4-BE49-F238E27FC236}">
                <a16:creationId xmlns:a16="http://schemas.microsoft.com/office/drawing/2014/main" id="{90B5FA95-1519-45BA-811E-8F6457137C21}"/>
              </a:ext>
            </a:extLst>
          </p:cNvPr>
          <p:cNvGrpSpPr/>
          <p:nvPr/>
        </p:nvGrpSpPr>
        <p:grpSpPr>
          <a:xfrm>
            <a:off x="304800" y="3814293"/>
            <a:ext cx="4044100" cy="2983430"/>
            <a:chOff x="304800" y="3889709"/>
            <a:chExt cx="4044100" cy="2983430"/>
          </a:xfrm>
        </p:grpSpPr>
        <p:pic>
          <p:nvPicPr>
            <p:cNvPr id="53" name="图片 52">
              <a:extLst>
                <a:ext uri="{FF2B5EF4-FFF2-40B4-BE49-F238E27FC236}">
                  <a16:creationId xmlns:a16="http://schemas.microsoft.com/office/drawing/2014/main" id="{4B05DA8D-D4B9-46AB-8F48-94914E27DC4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64824" y="3889709"/>
              <a:ext cx="3444702" cy="2418765"/>
            </a:xfrm>
            <a:prstGeom prst="rect">
              <a:avLst/>
            </a:prstGeom>
          </p:spPr>
        </p:pic>
        <p:sp>
          <p:nvSpPr>
            <p:cNvPr id="50" name="文本框 49">
              <a:extLst>
                <a:ext uri="{FF2B5EF4-FFF2-40B4-BE49-F238E27FC236}">
                  <a16:creationId xmlns:a16="http://schemas.microsoft.com/office/drawing/2014/main" id="{6F074A2A-482B-4D94-A090-177D99373F1F}"/>
                </a:ext>
              </a:extLst>
            </p:cNvPr>
            <p:cNvSpPr txBox="1"/>
            <p:nvPr/>
          </p:nvSpPr>
          <p:spPr>
            <a:xfrm>
              <a:off x="304800" y="6226808"/>
              <a:ext cx="40441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>
                  <a:latin typeface="Cambria" panose="02040503050406030204" pitchFamily="18" charset="0"/>
                  <a:ea typeface="Cambria" panose="02040503050406030204" pitchFamily="18" charset="0"/>
                </a:rPr>
                <a:t>Internal radioactivity background after cuts for solar neutrino detection</a:t>
              </a:r>
              <a:endParaRPr lang="zh-CN" altLang="en-US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56" name="组合 55">
            <a:extLst>
              <a:ext uri="{FF2B5EF4-FFF2-40B4-BE49-F238E27FC236}">
                <a16:creationId xmlns:a16="http://schemas.microsoft.com/office/drawing/2014/main" id="{679D138E-B60A-47A8-9C8A-5594BC70408D}"/>
              </a:ext>
            </a:extLst>
          </p:cNvPr>
          <p:cNvGrpSpPr/>
          <p:nvPr/>
        </p:nvGrpSpPr>
        <p:grpSpPr>
          <a:xfrm>
            <a:off x="970962" y="1373841"/>
            <a:ext cx="2909300" cy="2329805"/>
            <a:chOff x="989815" y="1381235"/>
            <a:chExt cx="2909300" cy="2329805"/>
          </a:xfrm>
        </p:grpSpPr>
        <p:pic>
          <p:nvPicPr>
            <p:cNvPr id="46" name="图片 45">
              <a:extLst>
                <a:ext uri="{FF2B5EF4-FFF2-40B4-BE49-F238E27FC236}">
                  <a16:creationId xmlns:a16="http://schemas.microsoft.com/office/drawing/2014/main" id="{2F5E707A-3199-42E6-99C0-87CF4D16D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89816" y="1381235"/>
              <a:ext cx="2909299" cy="2329805"/>
            </a:xfrm>
            <a:prstGeom prst="rect">
              <a:avLst/>
            </a:prstGeom>
            <a:ln w="38100">
              <a:solidFill>
                <a:schemeClr val="bg1">
                  <a:lumMod val="50000"/>
                </a:schemeClr>
              </a:solidFill>
            </a:ln>
          </p:spPr>
        </p:pic>
        <p:sp>
          <p:nvSpPr>
            <p:cNvPr id="55" name="文本框 54">
              <a:extLst>
                <a:ext uri="{FF2B5EF4-FFF2-40B4-BE49-F238E27FC236}">
                  <a16:creationId xmlns:a16="http://schemas.microsoft.com/office/drawing/2014/main" id="{6E14DAF5-8CBF-424F-8A2C-8BDA02F0AE0E}"/>
                </a:ext>
              </a:extLst>
            </p:cNvPr>
            <p:cNvSpPr txBox="1"/>
            <p:nvPr/>
          </p:nvSpPr>
          <p:spPr>
            <a:xfrm>
              <a:off x="989815" y="3295350"/>
              <a:ext cx="6127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>
                  <a:solidFill>
                    <a:srgbClr val="FF0000"/>
                  </a:solidFill>
                </a:rPr>
                <a:t>IBD</a:t>
              </a:r>
              <a:endParaRPr lang="zh-CN" altLang="en-US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5C804DD-5457-4EA3-99C6-909892E4C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5DACA-1920-4D34-BF9A-BAC038C7448D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60664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>
            <a:extLst>
              <a:ext uri="{FF2B5EF4-FFF2-40B4-BE49-F238E27FC236}">
                <a16:creationId xmlns:a16="http://schemas.microsoft.com/office/drawing/2014/main" id="{896201FF-F2BB-4215-8EAE-5AA52A9DCE35}"/>
              </a:ext>
            </a:extLst>
          </p:cNvPr>
          <p:cNvCxnSpPr/>
          <p:nvPr/>
        </p:nvCxnSpPr>
        <p:spPr>
          <a:xfrm>
            <a:off x="0" y="1187777"/>
            <a:ext cx="12192000" cy="0"/>
          </a:xfrm>
          <a:prstGeom prst="line">
            <a:avLst/>
          </a:prstGeom>
          <a:ln w="76200">
            <a:solidFill>
              <a:srgbClr val="0000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标题 1">
            <a:extLst>
              <a:ext uri="{FF2B5EF4-FFF2-40B4-BE49-F238E27FC236}">
                <a16:creationId xmlns:a16="http://schemas.microsoft.com/office/drawing/2014/main" id="{3B6B916E-FC86-41EC-9A9C-C02AEE289B53}"/>
              </a:ext>
            </a:extLst>
          </p:cNvPr>
          <p:cNvSpPr txBox="1">
            <a:spLocks/>
          </p:cNvSpPr>
          <p:nvPr/>
        </p:nvSpPr>
        <p:spPr>
          <a:xfrm>
            <a:off x="498835" y="374166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Background requirements on UPW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5" name="组合 44">
            <a:extLst>
              <a:ext uri="{FF2B5EF4-FFF2-40B4-BE49-F238E27FC236}">
                <a16:creationId xmlns:a16="http://schemas.microsoft.com/office/drawing/2014/main" id="{E711F42B-62DB-4C65-8363-FC8BC185C708}"/>
              </a:ext>
            </a:extLst>
          </p:cNvPr>
          <p:cNvGrpSpPr/>
          <p:nvPr/>
        </p:nvGrpSpPr>
        <p:grpSpPr>
          <a:xfrm>
            <a:off x="498835" y="1699727"/>
            <a:ext cx="3362495" cy="3991757"/>
            <a:chOff x="685577" y="3678966"/>
            <a:chExt cx="2498895" cy="3089760"/>
          </a:xfrm>
        </p:grpSpPr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C4663A34-0AF9-402F-8150-FE2E77B2F97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85577" y="3678966"/>
              <a:ext cx="2498895" cy="2824148"/>
            </a:xfrm>
            <a:prstGeom prst="rect">
              <a:avLst/>
            </a:prstGeom>
          </p:spPr>
        </p:pic>
        <p:sp>
          <p:nvSpPr>
            <p:cNvPr id="44" name="文本框 43">
              <a:extLst>
                <a:ext uri="{FF2B5EF4-FFF2-40B4-BE49-F238E27FC236}">
                  <a16:creationId xmlns:a16="http://schemas.microsoft.com/office/drawing/2014/main" id="{B5A7CC4C-A05A-4256-B40A-C0117CFD69E2}"/>
                </a:ext>
              </a:extLst>
            </p:cNvPr>
            <p:cNvSpPr txBox="1"/>
            <p:nvPr/>
          </p:nvSpPr>
          <p:spPr>
            <a:xfrm>
              <a:off x="1332157" y="6459027"/>
              <a:ext cx="840144" cy="3096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LS filling</a:t>
              </a:r>
              <a:endParaRPr lang="zh-CN" altLang="en-US" sz="2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47" name="文本框 46">
            <a:extLst>
              <a:ext uri="{FF2B5EF4-FFF2-40B4-BE49-F238E27FC236}">
                <a16:creationId xmlns:a16="http://schemas.microsoft.com/office/drawing/2014/main" id="{99A925AC-8E52-4597-8B73-47397925003F}"/>
              </a:ext>
            </a:extLst>
          </p:cNvPr>
          <p:cNvSpPr txBox="1"/>
          <p:nvPr/>
        </p:nvSpPr>
        <p:spPr>
          <a:xfrm>
            <a:off x="3931920" y="1343419"/>
            <a:ext cx="8003918" cy="27007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30000"/>
              </a:lnSpc>
              <a:buFont typeface="Wingdings" panose="05000000000000000000" pitchFamily="2" charset="2"/>
              <a:buChar char="ü"/>
            </a:pPr>
            <a:r>
              <a:rPr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Ultra Pure Water (UPW) in the WCD:</a:t>
            </a:r>
          </a:p>
          <a:p>
            <a:pPr marL="742950" lvl="1" indent="-285750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 dirty="0">
                <a:latin typeface="Calibri" panose="020F0502020204030204" pitchFamily="34" charset="0"/>
                <a:cs typeface="Calibri" panose="020F0502020204030204" pitchFamily="34" charset="0"/>
              </a:rPr>
              <a:t>Gamma rays from the radioactive elements in water will contribute to the accidental background;</a:t>
            </a:r>
          </a:p>
          <a:p>
            <a:pPr marL="342900" indent="-342900">
              <a:lnSpc>
                <a:spcPct val="130000"/>
              </a:lnSpc>
              <a:buFont typeface="Wingdings" panose="05000000000000000000" pitchFamily="2" charset="2"/>
              <a:buChar char="ü"/>
            </a:pPr>
            <a:r>
              <a:rPr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UPW for LS filling:</a:t>
            </a:r>
          </a:p>
          <a:p>
            <a:pPr marL="742950" lvl="1" indent="-285750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en-US" altLang="zh-CN" sz="2000" dirty="0">
                <a:latin typeface="Calibri" panose="020F0502020204030204" pitchFamily="34" charset="0"/>
                <a:cs typeface="Calibri" panose="020F0502020204030204" pitchFamily="34" charset="0"/>
              </a:rPr>
              <a:t>LS contacts UPW directly;</a:t>
            </a:r>
          </a:p>
          <a:p>
            <a:pPr marL="742950" lvl="1" indent="-285750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en-US" altLang="zh-CN" sz="2000" dirty="0">
                <a:latin typeface="Calibri" panose="020F0502020204030204" pitchFamily="34" charset="0"/>
                <a:cs typeface="Calibri" panose="020F0502020204030204" pitchFamily="34" charset="0"/>
              </a:rPr>
              <a:t>Water may pollute LS;</a:t>
            </a:r>
          </a:p>
        </p:txBody>
      </p:sp>
      <p:graphicFrame>
        <p:nvGraphicFramePr>
          <p:cNvPr id="4" name="表格 4">
            <a:extLst>
              <a:ext uri="{FF2B5EF4-FFF2-40B4-BE49-F238E27FC236}">
                <a16:creationId xmlns:a16="http://schemas.microsoft.com/office/drawing/2014/main" id="{D8F1B408-A426-4F44-BBC2-42B7027074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5885702"/>
              </p:ext>
            </p:extLst>
          </p:nvPr>
        </p:nvGraphicFramePr>
        <p:xfrm>
          <a:off x="4048707" y="4066675"/>
          <a:ext cx="7234017" cy="2590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11339">
                  <a:extLst>
                    <a:ext uri="{9D8B030D-6E8A-4147-A177-3AD203B41FA5}">
                      <a16:colId xmlns:a16="http://schemas.microsoft.com/office/drawing/2014/main" val="2543137808"/>
                    </a:ext>
                  </a:extLst>
                </a:gridCol>
                <a:gridCol w="2411339">
                  <a:extLst>
                    <a:ext uri="{9D8B030D-6E8A-4147-A177-3AD203B41FA5}">
                      <a16:colId xmlns:a16="http://schemas.microsoft.com/office/drawing/2014/main" val="2603501495"/>
                    </a:ext>
                  </a:extLst>
                </a:gridCol>
                <a:gridCol w="2411339">
                  <a:extLst>
                    <a:ext uri="{9D8B030D-6E8A-4147-A177-3AD203B41FA5}">
                      <a16:colId xmlns:a16="http://schemas.microsoft.com/office/drawing/2014/main" val="92662602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Veto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Filling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06772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Flow rate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100 t/h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50 t/h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10686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i="1" baseline="30000" dirty="0"/>
                        <a:t>238</a:t>
                      </a:r>
                      <a:r>
                        <a:rPr lang="en-US" altLang="zh-CN" i="1" dirty="0"/>
                        <a:t>U/</a:t>
                      </a:r>
                      <a:r>
                        <a:rPr lang="en-US" altLang="zh-CN" i="1" baseline="30000" dirty="0"/>
                        <a:t>232</a:t>
                      </a:r>
                      <a:r>
                        <a:rPr lang="en-US" altLang="zh-CN" i="1" dirty="0"/>
                        <a:t>Th</a:t>
                      </a:r>
                      <a:endParaRPr lang="zh-CN" altLang="en-US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i="1" strike="noStrike" baseline="0" dirty="0"/>
                        <a:t>10</a:t>
                      </a:r>
                      <a:r>
                        <a:rPr lang="en-US" altLang="zh-CN" i="1" strike="noStrike" baseline="30000" dirty="0"/>
                        <a:t>-14 </a:t>
                      </a:r>
                      <a:r>
                        <a:rPr lang="en-US" altLang="zh-CN" i="1" strike="noStrike" baseline="0" dirty="0"/>
                        <a:t>g/g</a:t>
                      </a:r>
                      <a:endParaRPr lang="zh-CN" altLang="en-US" i="1" strike="noStrike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i="1" baseline="0" dirty="0"/>
                        <a:t>10</a:t>
                      </a:r>
                      <a:r>
                        <a:rPr lang="en-US" altLang="zh-CN" i="1" baseline="30000" dirty="0"/>
                        <a:t>-16 </a:t>
                      </a:r>
                      <a:r>
                        <a:rPr lang="en-US" altLang="zh-CN" i="1" baseline="0" dirty="0"/>
                        <a:t>g/g</a:t>
                      </a:r>
                      <a:endParaRPr lang="zh-CN" altLang="en-US" i="1" baseline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02018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baseline="30000" dirty="0"/>
                        <a:t>222</a:t>
                      </a:r>
                      <a:r>
                        <a:rPr lang="en-US" altLang="zh-CN" dirty="0"/>
                        <a:t>Rn concentration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10 mBq/m</a:t>
                      </a:r>
                      <a:r>
                        <a:rPr lang="en-US" altLang="zh-CN" strike="noStrike" baseline="30000" dirty="0"/>
                        <a:t>3</a:t>
                      </a:r>
                      <a:endParaRPr lang="zh-CN" altLang="en-US" strike="noStrike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>
                          <a:solidFill>
                            <a:srgbClr val="FF0000"/>
                          </a:solidFill>
                        </a:rPr>
                        <a:t>5 mBq/m</a:t>
                      </a:r>
                      <a:r>
                        <a:rPr lang="en-US" altLang="zh-CN" b="1" baseline="30000" dirty="0">
                          <a:solidFill>
                            <a:srgbClr val="FF0000"/>
                          </a:solidFill>
                        </a:rPr>
                        <a:t>3</a:t>
                      </a:r>
                      <a:endParaRPr lang="zh-CN" altLang="en-US" b="1" baseline="30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69509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baseline="30000" dirty="0"/>
                        <a:t>226</a:t>
                      </a:r>
                      <a:r>
                        <a:rPr lang="en-US" altLang="zh-CN" dirty="0"/>
                        <a:t>Ra concentration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10 mBq/m</a:t>
                      </a:r>
                      <a:r>
                        <a:rPr lang="en-US" altLang="zh-CN" baseline="30000" dirty="0"/>
                        <a:t>3</a:t>
                      </a:r>
                      <a:endParaRPr lang="zh-CN" alt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>
                          <a:solidFill>
                            <a:srgbClr val="FF0000"/>
                          </a:solidFill>
                        </a:rPr>
                        <a:t>50 μBq/m</a:t>
                      </a:r>
                      <a:r>
                        <a:rPr lang="en-US" altLang="zh-CN" b="1" baseline="30000" dirty="0">
                          <a:solidFill>
                            <a:srgbClr val="FF0000"/>
                          </a:solidFill>
                        </a:rPr>
                        <a:t>3</a:t>
                      </a:r>
                      <a:endParaRPr lang="zh-CN" altLang="en-US" b="1" baseline="30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57433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Rn detector sensitivity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aseline="0" dirty="0"/>
                        <a:t>1 mBq/m</a:t>
                      </a:r>
                      <a:r>
                        <a:rPr lang="en-US" altLang="zh-CN" baseline="30000" dirty="0"/>
                        <a:t>3</a:t>
                      </a:r>
                      <a:endParaRPr lang="zh-CN" alt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baseline="0" dirty="0">
                          <a:solidFill>
                            <a:srgbClr val="0000FF"/>
                          </a:solidFill>
                        </a:rPr>
                        <a:t>1 mBq/m</a:t>
                      </a:r>
                      <a:r>
                        <a:rPr lang="en-US" altLang="zh-CN" b="1" baseline="30000" dirty="0">
                          <a:solidFill>
                            <a:srgbClr val="0000FF"/>
                          </a:solidFill>
                        </a:rPr>
                        <a:t>3</a:t>
                      </a:r>
                      <a:endParaRPr lang="zh-CN" altLang="en-US" b="1" baseline="300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85178"/>
                  </a:ext>
                </a:extLst>
              </a:tr>
              <a:tr h="279313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Ra detector sensitivity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aseline="0" dirty="0"/>
                        <a:t>1 mBq/m</a:t>
                      </a:r>
                      <a:r>
                        <a:rPr lang="en-US" altLang="zh-CN" baseline="30000" dirty="0"/>
                        <a:t>3</a:t>
                      </a:r>
                      <a:endParaRPr lang="zh-CN" alt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baseline="0" dirty="0">
                          <a:solidFill>
                            <a:srgbClr val="0000FF"/>
                          </a:solidFill>
                        </a:rPr>
                        <a:t>10 μBq/m</a:t>
                      </a:r>
                      <a:r>
                        <a:rPr lang="en-US" altLang="zh-CN" b="1" baseline="30000" dirty="0">
                          <a:solidFill>
                            <a:srgbClr val="0000FF"/>
                          </a:solidFill>
                        </a:rPr>
                        <a:t>3</a:t>
                      </a:r>
                      <a:endParaRPr lang="zh-CN" altLang="en-US" b="1" baseline="300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4961633"/>
                  </a:ext>
                </a:extLst>
              </a:tr>
            </a:tbl>
          </a:graphicData>
        </a:graphic>
      </p:graphicFrame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CF612CE-60F2-4EE8-B831-FF30F309BC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5DACA-1920-4D34-BF9A-BAC038C7448D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8224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>
            <a:extLst>
              <a:ext uri="{FF2B5EF4-FFF2-40B4-BE49-F238E27FC236}">
                <a16:creationId xmlns:a16="http://schemas.microsoft.com/office/drawing/2014/main" id="{10300265-5776-46A9-9AEF-D3AC5C18C2C3}"/>
              </a:ext>
            </a:extLst>
          </p:cNvPr>
          <p:cNvCxnSpPr/>
          <p:nvPr/>
        </p:nvCxnSpPr>
        <p:spPr>
          <a:xfrm>
            <a:off x="0" y="1187777"/>
            <a:ext cx="12192000" cy="0"/>
          </a:xfrm>
          <a:prstGeom prst="line">
            <a:avLst/>
          </a:prstGeom>
          <a:ln w="76200">
            <a:solidFill>
              <a:srgbClr val="0000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标题 1">
            <a:extLst>
              <a:ext uri="{FF2B5EF4-FFF2-40B4-BE49-F238E27FC236}">
                <a16:creationId xmlns:a16="http://schemas.microsoft.com/office/drawing/2014/main" id="{00B5F0E6-8D6B-42C5-BA4F-CA5132EABE71}"/>
              </a:ext>
            </a:extLst>
          </p:cNvPr>
          <p:cNvSpPr txBox="1">
            <a:spLocks/>
          </p:cNvSpPr>
          <p:nvPr/>
        </p:nvSpPr>
        <p:spPr>
          <a:xfrm>
            <a:off x="498835" y="374166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Rn concentration in water measurement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1008AF83-6129-4856-929D-3C395373641C}"/>
              </a:ext>
            </a:extLst>
          </p:cNvPr>
          <p:cNvGrpSpPr/>
          <p:nvPr/>
        </p:nvGrpSpPr>
        <p:grpSpPr>
          <a:xfrm>
            <a:off x="7001346" y="1301739"/>
            <a:ext cx="3245590" cy="3118111"/>
            <a:chOff x="4828343" y="1286288"/>
            <a:chExt cx="2980686" cy="2900440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ECCD800D-6545-414E-B962-270990176B4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828343" y="1286288"/>
              <a:ext cx="2980686" cy="2554873"/>
            </a:xfrm>
            <a:prstGeom prst="rect">
              <a:avLst/>
            </a:prstGeom>
          </p:spPr>
        </p:pic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93FEE0D3-6827-4F1B-9BE0-3B9F651BBF6B}"/>
                </a:ext>
              </a:extLst>
            </p:cNvPr>
            <p:cNvSpPr txBox="1"/>
            <p:nvPr/>
          </p:nvSpPr>
          <p:spPr>
            <a:xfrm>
              <a:off x="5735775" y="3817396"/>
              <a:ext cx="136597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>
                  <a:latin typeface="Cambria" panose="02040503050406030204" pitchFamily="18" charset="0"/>
                  <a:ea typeface="Cambria" panose="02040503050406030204" pitchFamily="18" charset="0"/>
                </a:rPr>
                <a:t>Atomizer</a:t>
              </a:r>
              <a:endParaRPr lang="zh-CN" altLang="en-US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4BE1E5DB-1868-4C8C-B9CD-170000427E35}"/>
              </a:ext>
            </a:extLst>
          </p:cNvPr>
          <p:cNvGrpSpPr/>
          <p:nvPr/>
        </p:nvGrpSpPr>
        <p:grpSpPr>
          <a:xfrm>
            <a:off x="1569201" y="1456880"/>
            <a:ext cx="4862885" cy="3133778"/>
            <a:chOff x="152212" y="1346626"/>
            <a:chExt cx="4862885" cy="3133778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7986627C-46A4-4D52-AAD9-E03EE11A07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3769" y="1346626"/>
              <a:ext cx="3699773" cy="2576524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3E0B0E52-A875-4E1E-8917-47C20950A656}"/>
                </a:ext>
              </a:extLst>
            </p:cNvPr>
            <p:cNvSpPr txBox="1"/>
            <p:nvPr/>
          </p:nvSpPr>
          <p:spPr>
            <a:xfrm>
              <a:off x="152212" y="4111072"/>
              <a:ext cx="48628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>
                  <a:latin typeface="Cambria" panose="02040503050406030204" pitchFamily="18" charset="0"/>
                  <a:ea typeface="Cambria" panose="02040503050406030204" pitchFamily="18" charset="0"/>
                </a:rPr>
                <a:t>Schematic diagram of the measurement system</a:t>
              </a:r>
              <a:endParaRPr lang="zh-CN" altLang="en-US" dirty="0">
                <a:latin typeface="Cambria" panose="02040503050406030204" pitchFamily="18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114E8FCB-33C7-4F85-A493-990761B7B194}"/>
                  </a:ext>
                </a:extLst>
              </p:cNvPr>
              <p:cNvSpPr txBox="1"/>
              <p:nvPr/>
            </p:nvSpPr>
            <p:spPr>
              <a:xfrm>
                <a:off x="955459" y="4813042"/>
                <a:ext cx="10281082" cy="141423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>
                  <a:lnSpc>
                    <a:spcPct val="130000"/>
                  </a:lnSpc>
                  <a:buFont typeface="Wingdings" panose="05000000000000000000" pitchFamily="2" charset="2"/>
                  <a:buChar char="ü"/>
                </a:pPr>
                <a:r>
                  <a:rPr lang="en-US" altLang="zh-CN" sz="2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Radon in water can not be measured directly;</a:t>
                </a:r>
              </a:p>
              <a:p>
                <a:pPr marL="342900" indent="-342900">
                  <a:lnSpc>
                    <a:spcPct val="130000"/>
                  </a:lnSpc>
                  <a:buFont typeface="Wingdings" panose="05000000000000000000" pitchFamily="2" charset="2"/>
                  <a:buChar char="ü"/>
                </a:pPr>
                <a:r>
                  <a:rPr lang="en-US" altLang="zh-CN" sz="2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An atomizer is used to transfer radon from water into gas,</a:t>
                </a:r>
              </a:p>
              <a:p>
                <a:pPr marL="800100" lvl="1" indent="-342900">
                  <a:lnSpc>
                    <a:spcPct val="130000"/>
                  </a:lnSpc>
                  <a:buFont typeface="Wingdings" panose="05000000000000000000" pitchFamily="2" charset="2"/>
                  <a:buChar char="Ø"/>
                </a:pPr>
                <a:r>
                  <a:rPr lang="en-US" altLang="zh-CN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</a:t>
                </a:r>
                <a:r>
                  <a:rPr lang="en-US" altLang="zh-CN" sz="2000" baseline="-25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Rn</a:t>
                </a:r>
                <a:r>
                  <a:rPr lang="en-US" altLang="zh-CN" sz="2000" baseline="-25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in water</a:t>
                </a:r>
                <a:r>
                  <a:rPr lang="en-US" altLang="zh-CN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/</a:t>
                </a:r>
                <a:r>
                  <a:rPr lang="en-US" altLang="zh-CN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</a:t>
                </a:r>
                <a:r>
                  <a:rPr lang="en-US" altLang="zh-CN" sz="2000" baseline="-25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Rn</a:t>
                </a:r>
                <a:r>
                  <a:rPr lang="en-US" altLang="zh-CN" sz="2000" baseline="-25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in gas </a:t>
                </a:r>
                <a:r>
                  <a:rPr lang="en-US" altLang="zh-CN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  <a:r>
                  <a:rPr lang="en-US" altLang="zh-CN" sz="2000" b="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0.105+0.405</m:t>
                    </m:r>
                    <m:sSup>
                      <m:sSupPr>
                        <m:ctrlPr>
                          <a:rPr lang="en-US" altLang="zh-CN" sz="20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−0.0502</m:t>
                        </m:r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altLang="zh-CN" sz="2000" b="0" i="0" smtClean="0">
                            <a:latin typeface="Cambria Math" panose="02040503050406030204" pitchFamily="18" charset="0"/>
                          </a:rPr>
                          <m:t>T</m:t>
                        </m:r>
                        <m:r>
                          <a:rPr lang="en-US" altLang="zh-CN" sz="20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altLang="zh-CN" sz="2000" b="0" i="0" smtClean="0">
                            <a:latin typeface="Cambria Math" panose="02040503050406030204" pitchFamily="18" charset="0"/>
                          </a:rPr>
                          <m:t>is</m:t>
                        </m:r>
                        <m:r>
                          <a:rPr lang="en-US" altLang="zh-CN" sz="20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altLang="zh-CN" sz="2000" b="0" i="0" smtClean="0">
                            <a:latin typeface="Cambria Math" panose="02040503050406030204" pitchFamily="18" charset="0"/>
                          </a:rPr>
                          <m:t>temperature</m:t>
                        </m:r>
                        <m:r>
                          <a:rPr lang="en-US" altLang="zh-CN" sz="20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altLang="zh-CN" sz="2000" b="0" i="0" smtClean="0">
                            <a:latin typeface="Cambria Math" panose="02040503050406030204" pitchFamily="18" charset="0"/>
                          </a:rPr>
                          <m:t>in</m:t>
                        </m:r>
                        <m:r>
                          <a:rPr lang="en-US" altLang="zh-CN" sz="20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altLang="zh-CN" sz="2000" b="0" i="0" smtClean="0">
                            <a:latin typeface="Cambria Math" panose="02040503050406030204" pitchFamily="18" charset="0"/>
                          </a:rPr>
                          <m:t>the</m:t>
                        </m:r>
                        <m:r>
                          <a:rPr lang="en-US" altLang="zh-CN" sz="20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altLang="zh-CN" sz="2000" b="0" i="0" smtClean="0">
                            <a:latin typeface="Cambria Math" panose="02040503050406030204" pitchFamily="18" charset="0"/>
                          </a:rPr>
                          <m:t>unit</m:t>
                        </m:r>
                        <m:r>
                          <a:rPr lang="en-US" altLang="zh-CN" sz="20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altLang="zh-CN" sz="2000" b="0" i="0" smtClean="0">
                            <a:latin typeface="Cambria Math" panose="02040503050406030204" pitchFamily="18" charset="0"/>
                          </a:rPr>
                          <m:t>of</m:t>
                        </m:r>
                        <m:r>
                          <a:rPr lang="en-US" altLang="zh-CN" sz="20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altLang="zh-CN" sz="2000" b="0" i="0" baseline="30000" smtClean="0">
                            <a:latin typeface="Cambria Math" panose="02040503050406030204" pitchFamily="18" charset="0"/>
                          </a:rPr>
                          <m:t>o</m:t>
                        </m:r>
                        <m:r>
                          <m:rPr>
                            <m:sty m:val="p"/>
                          </m:rPr>
                          <a:rPr lang="en-US" altLang="zh-CN" sz="2000" b="0" i="0" smtClean="0">
                            <a:latin typeface="Cambria Math" panose="02040503050406030204" pitchFamily="18" charset="0"/>
                          </a:rPr>
                          <m:t>C</m:t>
                        </m:r>
                      </m:e>
                    </m:d>
                    <m:r>
                      <a:rPr lang="en-US" altLang="zh-CN" sz="2000" b="0" i="0" smtClean="0">
                        <a:latin typeface="Cambria Math" panose="02040503050406030204" pitchFamily="18" charset="0"/>
                      </a:rPr>
                      <m:t>;</m:t>
                    </m:r>
                  </m:oMath>
                </a14:m>
                <a:endParaRPr lang="en-US" altLang="zh-CN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114E8FCB-33C7-4F85-A493-990761B7B1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5459" y="4813042"/>
                <a:ext cx="10281082" cy="1414233"/>
              </a:xfrm>
              <a:prstGeom prst="rect">
                <a:avLst/>
              </a:prstGeom>
              <a:blipFill>
                <a:blip r:embed="rId4"/>
                <a:stretch>
                  <a:fillRect l="-830" b="-646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灯片编号占位符 9">
            <a:extLst>
              <a:ext uri="{FF2B5EF4-FFF2-40B4-BE49-F238E27FC236}">
                <a16:creationId xmlns:a16="http://schemas.microsoft.com/office/drawing/2014/main" id="{F1B4D882-4731-4521-B261-38CD23B7B2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5DACA-1920-4D34-BF9A-BAC038C7448D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6520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>
            <a:extLst>
              <a:ext uri="{FF2B5EF4-FFF2-40B4-BE49-F238E27FC236}">
                <a16:creationId xmlns:a16="http://schemas.microsoft.com/office/drawing/2014/main" id="{AF94DFCD-0F69-437D-81C1-CD2EFD55A8E6}"/>
              </a:ext>
            </a:extLst>
          </p:cNvPr>
          <p:cNvCxnSpPr/>
          <p:nvPr/>
        </p:nvCxnSpPr>
        <p:spPr>
          <a:xfrm>
            <a:off x="0" y="1187777"/>
            <a:ext cx="12192000" cy="0"/>
          </a:xfrm>
          <a:prstGeom prst="line">
            <a:avLst/>
          </a:prstGeom>
          <a:ln w="76200">
            <a:solidFill>
              <a:srgbClr val="0000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标题 1">
            <a:extLst>
              <a:ext uri="{FF2B5EF4-FFF2-40B4-BE49-F238E27FC236}">
                <a16:creationId xmlns:a16="http://schemas.microsoft.com/office/drawing/2014/main" id="{A1F098AA-8873-41CA-98D9-6CFB0FFF5635}"/>
              </a:ext>
            </a:extLst>
          </p:cNvPr>
          <p:cNvSpPr txBox="1">
            <a:spLocks/>
          </p:cNvSpPr>
          <p:nvPr/>
        </p:nvSpPr>
        <p:spPr>
          <a:xfrm>
            <a:off x="498835" y="374166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Rn concentration in water measurement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EA9CA191-7364-4CFF-8E59-187D86C5AC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2189" y="1326746"/>
            <a:ext cx="3211081" cy="258224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3B3FC7E-7CF9-4C5A-BFDE-1BA24EF950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2615" y="1537726"/>
            <a:ext cx="6119033" cy="2334216"/>
          </a:xfrm>
          <a:prstGeom prst="rect">
            <a:avLst/>
          </a:prstGeom>
          <a:ln w="38100">
            <a:solidFill>
              <a:srgbClr val="0000FF"/>
            </a:solidFill>
          </a:ln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D3081854-5726-4D30-9C04-546563E6D989}"/>
              </a:ext>
            </a:extLst>
          </p:cNvPr>
          <p:cNvSpPr txBox="1"/>
          <p:nvPr/>
        </p:nvSpPr>
        <p:spPr>
          <a:xfrm>
            <a:off x="644374" y="4067889"/>
            <a:ext cx="7377836" cy="24429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30000"/>
              </a:lnSpc>
              <a:buFont typeface="Wingdings" panose="05000000000000000000" pitchFamily="2" charset="2"/>
              <a:buChar char="ü"/>
            </a:pPr>
            <a:r>
              <a:rPr lang="en-US" altLang="zh-CN" sz="2400" dirty="0">
                <a:latin typeface="Cambria" panose="02040503050406030204" pitchFamily="18" charset="0"/>
                <a:ea typeface="Cambria" panose="02040503050406030204" pitchFamily="18" charset="0"/>
              </a:rPr>
              <a:t>The radon concentration is determined by detecting the alphas from </a:t>
            </a:r>
            <a:r>
              <a:rPr lang="en-US" altLang="zh-CN" sz="24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218</a:t>
            </a:r>
            <a:r>
              <a:rPr lang="en-US" altLang="zh-CN" sz="2400" dirty="0">
                <a:latin typeface="Cambria" panose="02040503050406030204" pitchFamily="18" charset="0"/>
                <a:ea typeface="Cambria" panose="02040503050406030204" pitchFamily="18" charset="0"/>
              </a:rPr>
              <a:t>Po and </a:t>
            </a:r>
            <a:r>
              <a:rPr lang="en-US" altLang="zh-CN" sz="24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214</a:t>
            </a:r>
            <a:r>
              <a:rPr lang="en-US" altLang="zh-CN" sz="2400" dirty="0">
                <a:latin typeface="Cambria" panose="02040503050406030204" pitchFamily="18" charset="0"/>
                <a:ea typeface="Cambria" panose="02040503050406030204" pitchFamily="18" charset="0"/>
              </a:rPr>
              <a:t>Po decay using a Si-PIN detector;</a:t>
            </a:r>
          </a:p>
          <a:p>
            <a:pPr marL="342900" indent="-342900">
              <a:lnSpc>
                <a:spcPct val="130000"/>
              </a:lnSpc>
              <a:buFont typeface="Wingdings" panose="05000000000000000000" pitchFamily="2" charset="2"/>
              <a:buChar char="ü"/>
            </a:pPr>
            <a:r>
              <a:rPr lang="en-US" altLang="zh-CN" sz="2400" dirty="0">
                <a:latin typeface="Cambria" panose="02040503050406030204" pitchFamily="18" charset="0"/>
                <a:ea typeface="Cambria" panose="02040503050406030204" pitchFamily="18" charset="0"/>
              </a:rPr>
              <a:t>The detecting efficiency is calibrated with a gas flow radon source;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CD86E92C-4A83-4950-8B0E-44C9349C8B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5304" y="4254845"/>
            <a:ext cx="3804640" cy="2334216"/>
          </a:xfrm>
          <a:prstGeom prst="rect">
            <a:avLst/>
          </a:prstGeom>
        </p:spPr>
      </p:pic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34BBFD2-AAEA-4FA5-BFCC-CA1CC9C30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5DACA-1920-4D34-BF9A-BAC038C7448D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12575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>
            <a:extLst>
              <a:ext uri="{FF2B5EF4-FFF2-40B4-BE49-F238E27FC236}">
                <a16:creationId xmlns:a16="http://schemas.microsoft.com/office/drawing/2014/main" id="{468EEA11-BA15-4143-8F16-0742FBCE4763}"/>
              </a:ext>
            </a:extLst>
          </p:cNvPr>
          <p:cNvCxnSpPr/>
          <p:nvPr/>
        </p:nvCxnSpPr>
        <p:spPr>
          <a:xfrm>
            <a:off x="0" y="1187777"/>
            <a:ext cx="12192000" cy="0"/>
          </a:xfrm>
          <a:prstGeom prst="line">
            <a:avLst/>
          </a:prstGeom>
          <a:ln w="76200">
            <a:solidFill>
              <a:srgbClr val="0000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标题 1">
            <a:extLst>
              <a:ext uri="{FF2B5EF4-FFF2-40B4-BE49-F238E27FC236}">
                <a16:creationId xmlns:a16="http://schemas.microsoft.com/office/drawing/2014/main" id="{15AE2E78-A55C-4D9E-B421-6A8BC2459C6C}"/>
              </a:ext>
            </a:extLst>
          </p:cNvPr>
          <p:cNvSpPr txBox="1">
            <a:spLocks/>
          </p:cNvSpPr>
          <p:nvPr/>
        </p:nvSpPr>
        <p:spPr>
          <a:xfrm>
            <a:off x="498835" y="374166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Rn concentration in water measurement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E7D08934-39DC-43BC-AED7-95F6109D7FF7}"/>
              </a:ext>
            </a:extLst>
          </p:cNvPr>
          <p:cNvSpPr txBox="1"/>
          <p:nvPr/>
        </p:nvSpPr>
        <p:spPr>
          <a:xfrm>
            <a:off x="4381895" y="1672054"/>
            <a:ext cx="7039074" cy="2934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A semi-automatic radon concentration measurement system in water has been developed;</a:t>
            </a:r>
          </a:p>
          <a:p>
            <a:pPr marL="285750" indent="-28575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Electromagnetic valves are used in the system;</a:t>
            </a:r>
          </a:p>
          <a:p>
            <a:pPr marL="285750" indent="-28575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Software has been developed for remote operating;</a:t>
            </a:r>
          </a:p>
          <a:p>
            <a:pPr marL="285750" indent="-28575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Based on the background and the calibration results, the sensitivity of the system is ~1mBq/m</a:t>
            </a:r>
            <a:r>
              <a:rPr lang="en-US" altLang="zh-CN" sz="2400" baseline="300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3</a:t>
            </a:r>
            <a:r>
              <a:rPr lang="en-US" altLang="zh-CN" sz="24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;</a:t>
            </a:r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DE36B496-EDF0-4750-B357-B3D1FB7B8254}"/>
              </a:ext>
            </a:extLst>
          </p:cNvPr>
          <p:cNvGrpSpPr/>
          <p:nvPr/>
        </p:nvGrpSpPr>
        <p:grpSpPr>
          <a:xfrm>
            <a:off x="583676" y="1428565"/>
            <a:ext cx="3879129" cy="5245677"/>
            <a:chOff x="626097" y="1522834"/>
            <a:chExt cx="3879129" cy="5245677"/>
          </a:xfrm>
        </p:grpSpPr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9D5EAD53-5980-4AEF-85A5-CF4E12B957B3}"/>
                </a:ext>
              </a:extLst>
            </p:cNvPr>
            <p:cNvGrpSpPr/>
            <p:nvPr/>
          </p:nvGrpSpPr>
          <p:grpSpPr>
            <a:xfrm>
              <a:off x="955249" y="1522834"/>
              <a:ext cx="3220826" cy="4599346"/>
              <a:chOff x="1011810" y="1463798"/>
              <a:chExt cx="3220826" cy="4599346"/>
            </a:xfrm>
          </p:grpSpPr>
          <p:pic>
            <p:nvPicPr>
              <p:cNvPr id="2" name="图片 1">
                <a:extLst>
                  <a:ext uri="{FF2B5EF4-FFF2-40B4-BE49-F238E27FC236}">
                    <a16:creationId xmlns:a16="http://schemas.microsoft.com/office/drawing/2014/main" id="{2D246775-79FA-401F-8EB3-317ECC3182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11810" y="1463798"/>
                <a:ext cx="3220826" cy="4599346"/>
              </a:xfrm>
              <a:prstGeom prst="rect">
                <a:avLst/>
              </a:prstGeom>
            </p:spPr>
          </p:pic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83864FAC-22BC-4C47-B665-BB2AB2AFF286}"/>
                  </a:ext>
                </a:extLst>
              </p:cNvPr>
              <p:cNvSpPr txBox="1"/>
              <p:nvPr/>
            </p:nvSpPr>
            <p:spPr>
              <a:xfrm>
                <a:off x="1291472" y="4157220"/>
                <a:ext cx="116892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b="1" dirty="0">
                    <a:solidFill>
                      <a:srgbClr val="FFFF00"/>
                    </a:solidFill>
                  </a:rPr>
                  <a:t>Atomizer</a:t>
                </a:r>
                <a:endParaRPr lang="zh-CN" altLang="en-US" b="1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69C009C8-B921-44DF-9390-6931EBD42073}"/>
                  </a:ext>
                </a:extLst>
              </p:cNvPr>
              <p:cNvSpPr txBox="1"/>
              <p:nvPr/>
            </p:nvSpPr>
            <p:spPr>
              <a:xfrm>
                <a:off x="2460396" y="5209536"/>
                <a:ext cx="148943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b="1" dirty="0">
                    <a:solidFill>
                      <a:srgbClr val="FFFF00"/>
                    </a:solidFill>
                  </a:rPr>
                  <a:t>Rn detector</a:t>
                </a:r>
                <a:endParaRPr lang="zh-CN" altLang="en-US" b="1" dirty="0">
                  <a:solidFill>
                    <a:srgbClr val="FFFF00"/>
                  </a:solidFill>
                </a:endParaRPr>
              </a:p>
            </p:txBody>
          </p:sp>
        </p:grp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9695F765-80D0-4512-B29A-EAB92E716DEE}"/>
                </a:ext>
              </a:extLst>
            </p:cNvPr>
            <p:cNvSpPr txBox="1"/>
            <p:nvPr/>
          </p:nvSpPr>
          <p:spPr>
            <a:xfrm>
              <a:off x="626097" y="6122180"/>
              <a:ext cx="3879129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dirty="0">
                  <a:latin typeface="Cambria" panose="02040503050406030204" pitchFamily="18" charset="0"/>
                  <a:ea typeface="Cambria" panose="02040503050406030204" pitchFamily="18" charset="0"/>
                </a:rPr>
                <a:t>Radon concentration in water measurement system</a:t>
              </a:r>
              <a:endParaRPr lang="zh-CN" altLang="en-US" dirty="0">
                <a:latin typeface="Cambria" panose="02040503050406030204" pitchFamily="18" charset="0"/>
                <a:ea typeface="华文楷体" panose="02010600040101010101" pitchFamily="2" charset="-122"/>
              </a:endParaRPr>
            </a:p>
          </p:txBody>
        </p:sp>
      </p:grp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A2AB92D-FAA8-4BEC-854C-914ABEEA2A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5DACA-1920-4D34-BF9A-BAC038C7448D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44145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4467</TotalTime>
  <Words>1138</Words>
  <Application>Microsoft Office PowerPoint</Application>
  <PresentationFormat>宽屏</PresentationFormat>
  <Paragraphs>164</Paragraphs>
  <Slides>16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16</vt:i4>
      </vt:variant>
    </vt:vector>
  </HeadingPairs>
  <TitlesOfParts>
    <vt:vector size="25" baseType="lpstr">
      <vt:lpstr>等线</vt:lpstr>
      <vt:lpstr>等线 Light</vt:lpstr>
      <vt:lpstr>华文楷体</vt:lpstr>
      <vt:lpstr>Arial</vt:lpstr>
      <vt:lpstr>Calibri</vt:lpstr>
      <vt:lpstr>Cambria</vt:lpstr>
      <vt:lpstr>Cambria Math</vt:lpstr>
      <vt:lpstr>Wingdings</vt:lpstr>
      <vt:lpstr>Office 主题​​</vt:lpstr>
      <vt:lpstr>The radon and radium measurement systems for JUNO</vt:lpstr>
      <vt:lpstr>Outline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radon and radium measurement system for JUNO</dc:title>
  <dc:creator>webuser</dc:creator>
  <cp:lastModifiedBy>webuser</cp:lastModifiedBy>
  <cp:revision>76</cp:revision>
  <dcterms:created xsi:type="dcterms:W3CDTF">2023-10-23T02:16:50Z</dcterms:created>
  <dcterms:modified xsi:type="dcterms:W3CDTF">2023-11-06T08:39:59Z</dcterms:modified>
</cp:coreProperties>
</file>