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notesSlides/notesSlide2.xml" ContentType="application/vnd.openxmlformats-officedocument.presentationml.notesSlide+xml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notesSlides/notesSlide3.xml" ContentType="application/vnd.openxmlformats-officedocument.presentationml.notesSlide+xml"/>
  <Override PartName="/ppt/media/media1.mp4" ContentType="video/unknown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6256000" cy="1016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1148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61148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61148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61148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61148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61148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61148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61148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61148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" name="Shape 14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2000"/>
            </a:pPr>
            <a:r>
              <a:t>Here is the picture of our standard cosmology model at the moment.</a:t>
            </a:r>
          </a:p>
          <a:p>
            <a:pPr>
              <a:lnSpc>
                <a:spcPct val="100000"/>
              </a:lnSpc>
              <a:defRPr sz="2000"/>
            </a:pPr>
            <a:r>
              <a:t>The universe started with a hot big bang, and went through inflation, then the radiation and matter dominated era with slowing expansion, and recently the dark energy dominated phase with accelerating expansion.</a:t>
            </a:r>
          </a:p>
          <a:p>
            <a:pPr>
              <a:lnSpc>
                <a:spcPct val="100000"/>
              </a:lnSpc>
              <a:defRPr sz="2000"/>
            </a:pPr>
            <a:r>
              <a:t>The energy budget of the universe today consists of mostly dark components, including almost 70% DE and 25% dark matter.</a:t>
            </a:r>
          </a:p>
          <a:p>
            <a:pPr>
              <a:lnSpc>
                <a:spcPct val="100000"/>
              </a:lnSpc>
              <a:defRPr sz="2000"/>
            </a:pPr>
            <a:r>
              <a:t>We know little about these dark components, … say…</a:t>
            </a:r>
          </a:p>
          <a:p>
            <a:pPr>
              <a:lnSpc>
                <a:spcPct val="100000"/>
              </a:lnSpc>
              <a:defRPr sz="2000"/>
            </a:pPr>
            <a:r>
              <a:t>However, a key problem is, there is not yet convincing particle candidates or mechanisms in the standard model of particle physics for these dark components.</a:t>
            </a:r>
          </a:p>
          <a:p>
            <a:pPr>
              <a:lnSpc>
                <a:spcPct val="100000"/>
              </a:lnSpc>
              <a:defRPr sz="2000"/>
            </a:pPr>
            <a:r>
              <a:t>Apart from DE and DM, there are also a number of fundamental physical problems in cosmology.</a:t>
            </a:r>
          </a:p>
          <a:p>
            <a:pPr>
              <a:lnSpc>
                <a:spcPct val="100000"/>
              </a:lnSpc>
              <a:defRPr sz="2000"/>
            </a:pPr>
            <a:r>
              <a:t>It is interesting as these are sort of known unknowns.</a:t>
            </a:r>
          </a:p>
          <a:p>
            <a:pPr>
              <a:lnSpc>
                <a:spcPct val="100000"/>
              </a:lnSpc>
              <a:defRPr sz="2000"/>
            </a:pPr>
            <a:r>
              <a:t>This is basically because modern cosmology is an observational driven science.</a:t>
            </a:r>
          </a:p>
          <a:p>
            <a:pPr>
              <a:lnSpc>
                <a:spcPct val="100000"/>
              </a:lnSpc>
              <a:defRPr sz="2000"/>
            </a:pPr>
            <a:r>
              <a:t>We have seen lots of surprises and we rely on the unknowns to explain the observations.</a:t>
            </a:r>
          </a:p>
          <a:p>
            <a:pPr>
              <a:lnSpc>
                <a:spcPct val="100000"/>
              </a:lnSpc>
              <a:defRPr sz="2000"/>
            </a:pPr>
            <a:r>
              <a:t>In order to have a better understanding of the physical problems, we certainly need more observations or experiments, to define better the properties of the unknowns, or, probably, discover more unknowns.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hape 2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basic principle of a spectroscopic survey is to measure the redshifts of targets from the spectra. Given the 2 angular coordinates and the depth as redshift, we can infer the 3D position and construct the 3D map of Universe.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hape 2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This video shows the latest 3D map made of galaxies and quasars, obtained from the SDSS project in the last 2 decades.</a:t>
            </a:r>
          </a:p>
          <a:p>
            <a:pPr/>
            <a:r>
              <a:t>Each point shows the reconstructed 3D position of a galaxy or quasar in comoving space.</a:t>
            </a:r>
          </a:p>
          <a:p>
            <a:pPr/>
            <a:r>
              <a:t>One can see that the data so far has occupied a significant fraction of the observable universe, indicated by the last scattering surface of CMB.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185333" y="2040466"/>
            <a:ext cx="13885334" cy="309880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185333" y="5223933"/>
            <a:ext cx="13885334" cy="10583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0" algn="ctr">
              <a:spcBef>
                <a:spcPts val="0"/>
              </a:spcBef>
              <a:buSzTx/>
              <a:buNone/>
              <a:defRPr sz="4000"/>
            </a:lvl2pPr>
            <a:lvl3pPr marL="0" indent="0" algn="ctr">
              <a:spcBef>
                <a:spcPts val="0"/>
              </a:spcBef>
              <a:buSzTx/>
              <a:buNone/>
              <a:defRPr sz="4000"/>
            </a:lvl3pPr>
            <a:lvl4pPr marL="0" indent="0" algn="ctr">
              <a:spcBef>
                <a:spcPts val="0"/>
              </a:spcBef>
              <a:buSzTx/>
              <a:buNone/>
              <a:defRPr sz="4000"/>
            </a:lvl4pPr>
            <a:lvl5pPr marL="0" indent="0" algn="ctr">
              <a:spcBef>
                <a:spcPts val="0"/>
              </a:spcBef>
              <a:buSzTx/>
              <a:buNone/>
              <a:defRPr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591733" y="6477000"/>
            <a:ext cx="13081001" cy="40281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591733" y="4546512"/>
            <a:ext cx="13081001" cy="57590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1" y="507999"/>
            <a:ext cx="16256002" cy="108429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3441699" y="3028314"/>
            <a:ext cx="9372602" cy="2091692"/>
          </a:xfrm>
          <a:prstGeom prst="rect">
            <a:avLst/>
          </a:prstGeom>
        </p:spPr>
        <p:txBody>
          <a:bodyPr lIns="22859" tIns="22859" rIns="22859" bIns="22859" anchor="b"/>
          <a:lstStyle>
            <a:lvl1pPr>
              <a:defRPr sz="8000"/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3441699" y="5177155"/>
            <a:ext cx="9372602" cy="714376"/>
          </a:xfrm>
          <a:prstGeom prst="rect">
            <a:avLst/>
          </a:prstGeom>
        </p:spPr>
        <p:txBody>
          <a:bodyPr lIns="22859" tIns="22859" rIns="22859" bIns="22859"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0" algn="ctr">
              <a:spcBef>
                <a:spcPts val="0"/>
              </a:spcBef>
              <a:buSzTx/>
              <a:buNone/>
              <a:defRPr sz="4000"/>
            </a:lvl2pPr>
            <a:lvl3pPr marL="0" indent="0" algn="ctr">
              <a:spcBef>
                <a:spcPts val="0"/>
              </a:spcBef>
              <a:buSzTx/>
              <a:buNone/>
              <a:defRPr sz="4000"/>
            </a:lvl3pPr>
            <a:lvl4pPr marL="0" indent="0" algn="ctr">
              <a:spcBef>
                <a:spcPts val="0"/>
              </a:spcBef>
              <a:buSzTx/>
              <a:buNone/>
              <a:defRPr sz="4000"/>
            </a:lvl4pPr>
            <a:lvl5pPr marL="0" indent="0" algn="ctr">
              <a:spcBef>
                <a:spcPts val="0"/>
              </a:spcBef>
              <a:buSzTx/>
              <a:buNone/>
              <a:defRPr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7997075" y="7880350"/>
            <a:ext cx="256135" cy="256463"/>
          </a:xfrm>
          <a:prstGeom prst="rect">
            <a:avLst/>
          </a:prstGeom>
        </p:spPr>
        <p:txBody>
          <a:bodyPr lIns="22859" tIns="22859" rIns="22859" bIns="22859"/>
          <a:lstStyle>
            <a:lvl1pPr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2920999" y="2800350"/>
            <a:ext cx="10414001" cy="2324100"/>
          </a:xfrm>
          <a:prstGeom prst="rect">
            <a:avLst/>
          </a:prstGeom>
        </p:spPr>
        <p:txBody>
          <a:bodyPr lIns="25400" tIns="25400" rIns="25400" bIns="25400" anchor="b"/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2920999" y="5187950"/>
            <a:ext cx="10414001" cy="793750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0" algn="ctr">
              <a:spcBef>
                <a:spcPts val="0"/>
              </a:spcBef>
              <a:buSzTx/>
              <a:buNone/>
              <a:defRPr sz="4000"/>
            </a:lvl2pPr>
            <a:lvl3pPr marL="0" indent="0" algn="ctr">
              <a:spcBef>
                <a:spcPts val="0"/>
              </a:spcBef>
              <a:buSzTx/>
              <a:buNone/>
              <a:defRPr sz="4000"/>
            </a:lvl3pPr>
            <a:lvl4pPr marL="0" indent="0" algn="ctr">
              <a:spcBef>
                <a:spcPts val="0"/>
              </a:spcBef>
              <a:buSzTx/>
              <a:buNone/>
              <a:defRPr sz="4000"/>
            </a:lvl4pPr>
            <a:lvl5pPr marL="0" indent="0" algn="ctr">
              <a:spcBef>
                <a:spcPts val="0"/>
              </a:spcBef>
              <a:buSzTx/>
              <a:buNone/>
              <a:defRPr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7980095" y="8191500"/>
            <a:ext cx="289460" cy="273506"/>
          </a:xfrm>
          <a:prstGeom prst="rect">
            <a:avLst/>
          </a:prstGeom>
        </p:spPr>
        <p:txBody>
          <a:bodyPr lIns="25400" tIns="25400" rIns="25400" bIns="25400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2346854" y="463021"/>
            <a:ext cx="11562292" cy="2248959"/>
          </a:xfrm>
          <a:prstGeom prst="rect">
            <a:avLst/>
          </a:prstGeom>
        </p:spPr>
        <p:txBody>
          <a:bodyPr lIns="52916" tIns="52916" rIns="52916" bIns="52916"/>
          <a:lstStyle>
            <a:lvl1pPr defTabSz="608541"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7935017" y="9637447"/>
            <a:ext cx="372737" cy="385235"/>
          </a:xfrm>
          <a:prstGeom prst="rect">
            <a:avLst/>
          </a:prstGeom>
        </p:spPr>
        <p:txBody>
          <a:bodyPr lIns="52916" tIns="52916" rIns="52916" bIns="52916"/>
          <a:lstStyle>
            <a:lvl1pPr defTabSz="608541"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2082799" y="482599"/>
            <a:ext cx="12090402" cy="806446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23333" y="6849533"/>
            <a:ext cx="15409334" cy="1337734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23333" y="8136466"/>
            <a:ext cx="15409334" cy="105833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0" algn="ctr">
              <a:spcBef>
                <a:spcPts val="0"/>
              </a:spcBef>
              <a:buSzTx/>
              <a:buNone/>
              <a:defRPr sz="4000"/>
            </a:lvl2pPr>
            <a:lvl3pPr marL="0" indent="0" algn="ctr">
              <a:spcBef>
                <a:spcPts val="0"/>
              </a:spcBef>
              <a:buSzTx/>
              <a:buNone/>
              <a:defRPr sz="4000"/>
            </a:lvl3pPr>
            <a:lvl4pPr marL="0" indent="0" algn="ctr">
              <a:spcBef>
                <a:spcPts val="0"/>
              </a:spcBef>
              <a:buSzTx/>
              <a:buNone/>
              <a:defRPr sz="4000"/>
            </a:lvl4pPr>
            <a:lvl5pPr marL="0" indent="0" algn="ctr">
              <a:spcBef>
                <a:spcPts val="0"/>
              </a:spcBef>
              <a:buSzTx/>
              <a:buNone/>
              <a:defRPr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185333" y="3530599"/>
            <a:ext cx="13885334" cy="309880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5300133" y="1244599"/>
            <a:ext cx="11506202" cy="76708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100666" y="1142999"/>
            <a:ext cx="6815668" cy="3699935"/>
          </a:xfrm>
          <a:prstGeom prst="rect">
            <a:avLst/>
          </a:prstGeom>
        </p:spPr>
        <p:txBody>
          <a:bodyPr anchor="b"/>
          <a:lstStyle>
            <a:lvl1pPr>
              <a:defRPr sz="62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100666" y="4859866"/>
            <a:ext cx="6815668" cy="381846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0" algn="ctr">
              <a:spcBef>
                <a:spcPts val="0"/>
              </a:spcBef>
              <a:buSzTx/>
              <a:buNone/>
              <a:defRPr sz="4000"/>
            </a:lvl2pPr>
            <a:lvl3pPr marL="0" indent="0" algn="ctr">
              <a:spcBef>
                <a:spcPts val="0"/>
              </a:spcBef>
              <a:buSzTx/>
              <a:buNone/>
              <a:defRPr sz="4000"/>
            </a:lvl3pPr>
            <a:lvl4pPr marL="0" indent="0" algn="ctr">
              <a:spcBef>
                <a:spcPts val="0"/>
              </a:spcBef>
              <a:buSzTx/>
              <a:buNone/>
              <a:defRPr sz="4000"/>
            </a:lvl4pPr>
            <a:lvl5pPr marL="0" indent="0" algn="ctr">
              <a:spcBef>
                <a:spcPts val="0"/>
              </a:spcBef>
              <a:buSzTx/>
              <a:buNone/>
              <a:defRPr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49791" indent="-449791">
              <a:defRPr sz="3400"/>
            </a:lvl1pPr>
            <a:lvl2pPr marL="1084791" indent="-449791">
              <a:defRPr sz="3400"/>
            </a:lvl2pPr>
            <a:lvl3pPr marL="1719791" indent="-449791">
              <a:defRPr sz="3400"/>
            </a:lvl3pPr>
            <a:lvl4pPr marL="2354791" indent="-449791">
              <a:defRPr sz="3400"/>
            </a:lvl4pPr>
            <a:lvl5pPr marL="2989791" indent="-449791"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7306733" y="2607733"/>
            <a:ext cx="9296401" cy="6197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126066" y="2607733"/>
            <a:ext cx="6815668" cy="6197601"/>
          </a:xfrm>
          <a:prstGeom prst="rect">
            <a:avLst/>
          </a:prstGeom>
        </p:spPr>
        <p:txBody>
          <a:bodyPr/>
          <a:lstStyle>
            <a:lvl1pPr marL="411747" indent="-411747">
              <a:spcBef>
                <a:spcPts val="3300"/>
              </a:spcBef>
              <a:defRPr sz="2800"/>
            </a:lvl1pPr>
            <a:lvl2pPr marL="970547" indent="-411747">
              <a:spcBef>
                <a:spcPts val="3300"/>
              </a:spcBef>
              <a:defRPr sz="2800"/>
            </a:lvl2pPr>
            <a:lvl3pPr marL="1529347" indent="-411747">
              <a:spcBef>
                <a:spcPts val="3300"/>
              </a:spcBef>
              <a:defRPr sz="2800"/>
            </a:lvl3pPr>
            <a:lvl4pPr marL="2088147" indent="-411747">
              <a:spcBef>
                <a:spcPts val="3300"/>
              </a:spcBef>
              <a:defRPr sz="2800"/>
            </a:lvl4pPr>
            <a:lvl5pPr marL="2646947" indent="-411747">
              <a:spcBef>
                <a:spcPts val="33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126066" y="1693333"/>
            <a:ext cx="14003868" cy="6773334"/>
          </a:xfrm>
          <a:prstGeom prst="rect">
            <a:avLst/>
          </a:prstGeom>
        </p:spPr>
        <p:txBody>
          <a:bodyPr/>
          <a:lstStyle>
            <a:lvl1pPr marL="449791" indent="-449791">
              <a:defRPr sz="3400"/>
            </a:lvl1pPr>
            <a:lvl2pPr marL="1084791" indent="-449791">
              <a:defRPr sz="3400"/>
            </a:lvl2pPr>
            <a:lvl3pPr marL="1719791" indent="-449791">
              <a:defRPr sz="3400"/>
            </a:lvl3pPr>
            <a:lvl4pPr marL="2354791" indent="-449791">
              <a:defRPr sz="3400"/>
            </a:lvl4pPr>
            <a:lvl5pPr marL="2989791" indent="-449791"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0454227" y="5198533"/>
            <a:ext cx="5597786" cy="3733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0193866" y="1261533"/>
            <a:ext cx="5554135" cy="37027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203201" y="1261533"/>
            <a:ext cx="11468102" cy="7645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126066" y="745066"/>
            <a:ext cx="14003868" cy="1524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3866" tIns="33866" rIns="33866" bIns="33866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126066" y="2607733"/>
            <a:ext cx="14003868" cy="6197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3866" tIns="33866" rIns="33866" bIns="33866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7970570" y="9228666"/>
            <a:ext cx="306393" cy="290440"/>
          </a:xfrm>
          <a:prstGeom prst="rect">
            <a:avLst/>
          </a:prstGeom>
          <a:ln w="3175">
            <a:miter lim="400000"/>
          </a:ln>
        </p:spPr>
        <p:txBody>
          <a:bodyPr wrap="none" lIns="33866" tIns="33866" rIns="33866" bIns="33866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6114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6114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6114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6114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6114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6114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6114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6114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6114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64038" marR="0" indent="-464038" algn="l" defTabSz="611481" latinLnBrk="0">
        <a:lnSpc>
          <a:spcPct val="100000"/>
        </a:lnSpc>
        <a:spcBef>
          <a:spcPts val="43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99038" marR="0" indent="-464038" algn="l" defTabSz="611481" latinLnBrk="0">
        <a:lnSpc>
          <a:spcPct val="100000"/>
        </a:lnSpc>
        <a:spcBef>
          <a:spcPts val="43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734038" marR="0" indent="-464038" algn="l" defTabSz="611481" latinLnBrk="0">
        <a:lnSpc>
          <a:spcPct val="100000"/>
        </a:lnSpc>
        <a:spcBef>
          <a:spcPts val="43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369038" marR="0" indent="-464038" algn="l" defTabSz="611481" latinLnBrk="0">
        <a:lnSpc>
          <a:spcPct val="100000"/>
        </a:lnSpc>
        <a:spcBef>
          <a:spcPts val="43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004038" marR="0" indent="-464038" algn="l" defTabSz="611481" latinLnBrk="0">
        <a:lnSpc>
          <a:spcPct val="100000"/>
        </a:lnSpc>
        <a:spcBef>
          <a:spcPts val="43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639038" marR="0" indent="-464038" algn="l" defTabSz="611481" latinLnBrk="0">
        <a:lnSpc>
          <a:spcPct val="100000"/>
        </a:lnSpc>
        <a:spcBef>
          <a:spcPts val="43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274038" marR="0" indent="-464038" algn="l" defTabSz="611481" latinLnBrk="0">
        <a:lnSpc>
          <a:spcPct val="100000"/>
        </a:lnSpc>
        <a:spcBef>
          <a:spcPts val="43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909038" marR="0" indent="-464038" algn="l" defTabSz="611481" latinLnBrk="0">
        <a:lnSpc>
          <a:spcPct val="100000"/>
        </a:lnSpc>
        <a:spcBef>
          <a:spcPts val="43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544038" marR="0" indent="-464038" algn="l" defTabSz="611481" latinLnBrk="0">
        <a:lnSpc>
          <a:spcPct val="100000"/>
        </a:lnSpc>
        <a:spcBef>
          <a:spcPts val="43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61148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61148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61148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61148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61148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61148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61148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61148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61148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Relationship Id="rId3" Type="http://schemas.openxmlformats.org/officeDocument/2006/relationships/image" Target="../media/image1.tif"/><Relationship Id="rId4" Type="http://schemas.openxmlformats.org/officeDocument/2006/relationships/hyperlink" Target="https://must.astro.tsinghua.edu.cn/" TargetMode="External"/><Relationship Id="rId5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1.jpe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Large-Scale Structures…"/>
          <p:cNvSpPr txBox="1"/>
          <p:nvPr/>
        </p:nvSpPr>
        <p:spPr>
          <a:xfrm>
            <a:off x="0" y="2034936"/>
            <a:ext cx="16256001" cy="4447226"/>
          </a:xfrm>
          <a:prstGeom prst="rect">
            <a:avLst/>
          </a:prstGeom>
          <a:solidFill>
            <a:srgbClr val="01199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584200">
              <a:lnSpc>
                <a:spcPct val="90000"/>
              </a:lnSpc>
              <a:defRPr b="0" sz="8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Large-Scale Structures</a:t>
            </a:r>
          </a:p>
          <a:p>
            <a:pPr defTabSz="584200">
              <a:lnSpc>
                <a:spcPct val="90000"/>
              </a:lnSpc>
              <a:defRPr b="0" sz="8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of the Universe</a:t>
            </a:r>
          </a:p>
        </p:txBody>
      </p:sp>
      <p:sp>
        <p:nvSpPr>
          <p:cNvPr id="146" name="Cheng ZHAO…"/>
          <p:cNvSpPr txBox="1"/>
          <p:nvPr/>
        </p:nvSpPr>
        <p:spPr>
          <a:xfrm>
            <a:off x="2895600" y="7201826"/>
            <a:ext cx="10464800" cy="26488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84200">
              <a:spcBef>
                <a:spcPts val="1000"/>
              </a:spcBef>
              <a:defRPr b="0" sz="3500">
                <a:latin typeface="Arial"/>
                <a:ea typeface="Arial"/>
                <a:cs typeface="Arial"/>
                <a:sym typeface="Arial"/>
              </a:defRPr>
            </a:pPr>
            <a:r>
              <a:t>Cheng ZHAO</a:t>
            </a:r>
          </a:p>
          <a:p>
            <a:pPr defTabSz="584200">
              <a:spcBef>
                <a:spcPts val="1000"/>
              </a:spcBef>
              <a:defRPr b="0" sz="3500">
                <a:latin typeface="Arial"/>
                <a:ea typeface="Arial"/>
                <a:cs typeface="Arial"/>
                <a:sym typeface="Arial"/>
              </a:defRPr>
            </a:pPr>
            <a:r>
              <a:t>Department of Astronomy, Tsinghua University</a:t>
            </a:r>
          </a:p>
          <a:p>
            <a:pPr defTabSz="584200">
              <a:spcBef>
                <a:spcPts val="1000"/>
              </a:spcBef>
              <a:defRPr b="0" sz="3500"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spcBef>
                <a:spcPts val="1000"/>
              </a:spcBef>
              <a:defRPr b="0" sz="3000">
                <a:latin typeface="Arial"/>
                <a:ea typeface="Arial"/>
                <a:cs typeface="Arial"/>
                <a:sym typeface="Arial"/>
              </a:defRPr>
            </a:pPr>
            <a:r>
              <a:t>Nov 6, 2023 @ FCPPL2023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DSS BAO"/>
          <p:cNvSpPr txBox="1"/>
          <p:nvPr>
            <p:ph type="title" idx="4294967295"/>
          </p:nvPr>
        </p:nvSpPr>
        <p:spPr>
          <a:xfrm>
            <a:off x="0" y="0"/>
            <a:ext cx="16256000" cy="1524000"/>
          </a:xfrm>
          <a:prstGeom prst="rect">
            <a:avLst/>
          </a:prstGeom>
          <a:solidFill>
            <a:srgbClr val="011993"/>
          </a:solidFill>
        </p:spPr>
        <p:txBody>
          <a:bodyPr lIns="50800" tIns="50800" rIns="50800" bIns="50800"/>
          <a:lstStyle>
            <a:lvl1pPr defTabSz="584200">
              <a:defRPr sz="6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SDSS BAO</a:t>
            </a:r>
          </a:p>
        </p:txBody>
      </p:sp>
      <p:pic>
        <p:nvPicPr>
          <p:cNvPr id="285" name="BAOdistanceladderwxi_scalefac.png" descr="BAOdistanceladderwxi_scalefa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3213" y="1911808"/>
            <a:ext cx="10749574" cy="806218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rowth_eBOSS_legacy_2D.png" descr="Growth_eBOSS_legacy_2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1480" y="1267523"/>
            <a:ext cx="11693040" cy="8769781"/>
          </a:xfrm>
          <a:prstGeom prst="rect">
            <a:avLst/>
          </a:prstGeom>
          <a:ln w="3175">
            <a:miter lim="400000"/>
          </a:ln>
        </p:spPr>
      </p:pic>
      <p:sp>
        <p:nvSpPr>
          <p:cNvPr id="288" name="SDSS RSD"/>
          <p:cNvSpPr txBox="1"/>
          <p:nvPr>
            <p:ph type="title" idx="4294967295"/>
          </p:nvPr>
        </p:nvSpPr>
        <p:spPr>
          <a:xfrm>
            <a:off x="0" y="0"/>
            <a:ext cx="16256000" cy="1524000"/>
          </a:xfrm>
          <a:prstGeom prst="rect">
            <a:avLst/>
          </a:prstGeom>
          <a:solidFill>
            <a:srgbClr val="011993"/>
          </a:solidFill>
        </p:spPr>
        <p:txBody>
          <a:bodyPr lIns="50800" tIns="50800" rIns="50800" bIns="50800"/>
          <a:lstStyle>
            <a:lvl1pPr defTabSz="584200">
              <a:defRPr sz="6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SDSS RSD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Arrow"/>
          <p:cNvSpPr/>
          <p:nvPr/>
        </p:nvSpPr>
        <p:spPr>
          <a:xfrm flipH="1">
            <a:off x="10720809" y="4584615"/>
            <a:ext cx="1007674" cy="640862"/>
          </a:xfrm>
          <a:prstGeom prst="rightArrow">
            <a:avLst>
              <a:gd name="adj1" fmla="val 44517"/>
              <a:gd name="adj2" fmla="val 54115"/>
            </a:avLst>
          </a:prstGeom>
          <a:solidFill>
            <a:srgbClr val="D5D5D5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1" name="eBOSS 2021"/>
          <p:cNvSpPr txBox="1"/>
          <p:nvPr/>
        </p:nvSpPr>
        <p:spPr>
          <a:xfrm>
            <a:off x="12061613" y="9342979"/>
            <a:ext cx="1601234" cy="3896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l" defTabSz="608541">
              <a:defRPr b="0" sz="2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eBOSS 2021</a:t>
            </a:r>
          </a:p>
        </p:txBody>
      </p:sp>
      <p:pic>
        <p:nvPicPr>
          <p:cNvPr id="292" name="Fig1_DR16.pdf" descr="Fig1_DR16.pdf"/>
          <p:cNvPicPr>
            <a:picLocks noChangeAspect="1"/>
          </p:cNvPicPr>
          <p:nvPr/>
        </p:nvPicPr>
        <p:blipFill>
          <a:blip r:embed="rId2">
            <a:extLst/>
          </a:blip>
          <a:srcRect l="7560" t="10909" r="8514" b="3728"/>
          <a:stretch>
            <a:fillRect/>
          </a:stretch>
        </p:blipFill>
        <p:spPr>
          <a:xfrm>
            <a:off x="2437598" y="2014975"/>
            <a:ext cx="11381009" cy="7234840"/>
          </a:xfrm>
          <a:prstGeom prst="rect">
            <a:avLst/>
          </a:prstGeom>
          <a:ln w="3175">
            <a:miter lim="400000"/>
          </a:ln>
        </p:spPr>
      </p:pic>
      <p:sp>
        <p:nvSpPr>
          <p:cNvPr id="293" name="BAO"/>
          <p:cNvSpPr/>
          <p:nvPr/>
        </p:nvSpPr>
        <p:spPr>
          <a:xfrm rot="16200000">
            <a:off x="1092916" y="3329478"/>
            <a:ext cx="1785194" cy="668272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5833" tIns="105833" rIns="105833" bIns="105833" anchor="ctr">
            <a:spAutoFit/>
          </a:bodyPr>
          <a:lstStyle>
            <a:lvl1pPr>
              <a:defRPr b="0"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BAO</a:t>
            </a:r>
          </a:p>
        </p:txBody>
      </p:sp>
      <p:sp>
        <p:nvSpPr>
          <p:cNvPr id="294" name="RSD"/>
          <p:cNvSpPr/>
          <p:nvPr/>
        </p:nvSpPr>
        <p:spPr>
          <a:xfrm rot="16200000">
            <a:off x="1092916" y="6664224"/>
            <a:ext cx="1785194" cy="668272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5833" tIns="105833" rIns="105833" bIns="105833" anchor="ctr">
            <a:spAutoFit/>
          </a:bodyPr>
          <a:lstStyle>
            <a:lvl1pPr>
              <a:defRPr b="0"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RSD</a:t>
            </a:r>
          </a:p>
        </p:txBody>
      </p:sp>
      <p:pic>
        <p:nvPicPr>
          <p:cNvPr id="295" name="decadal.pdf" descr="decadal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0436" y="3384361"/>
            <a:ext cx="10036913" cy="4014765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96" name="SDSS Cosmology Results"/>
          <p:cNvSpPr txBox="1"/>
          <p:nvPr>
            <p:ph type="title"/>
          </p:nvPr>
        </p:nvSpPr>
        <p:spPr>
          <a:xfrm>
            <a:off x="0" y="0"/>
            <a:ext cx="16256000" cy="1524000"/>
          </a:xfrm>
          <a:prstGeom prst="rect">
            <a:avLst/>
          </a:prstGeom>
          <a:solidFill>
            <a:srgbClr val="011993"/>
          </a:solidFill>
        </p:spPr>
        <p:txBody>
          <a:bodyPr lIns="50800" tIns="50800" rIns="50800" bIns="50800"/>
          <a:lstStyle>
            <a:lvl1pPr>
              <a:defRPr sz="6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SDSS Cosmology Results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DSS Cosmology Results"/>
          <p:cNvSpPr txBox="1"/>
          <p:nvPr>
            <p:ph type="title" idx="4294967295"/>
          </p:nvPr>
        </p:nvSpPr>
        <p:spPr>
          <a:xfrm>
            <a:off x="0" y="0"/>
            <a:ext cx="16256000" cy="1524000"/>
          </a:xfrm>
          <a:prstGeom prst="rect">
            <a:avLst/>
          </a:prstGeom>
          <a:solidFill>
            <a:srgbClr val="011993"/>
          </a:solidFill>
        </p:spPr>
        <p:txBody>
          <a:bodyPr lIns="50800" tIns="50800" rIns="50800" bIns="50800"/>
          <a:lstStyle>
            <a:lvl1pPr defTabSz="608541">
              <a:defRPr sz="6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SDSS Cosmology Results</a:t>
            </a:r>
          </a:p>
        </p:txBody>
      </p:sp>
      <p:pic>
        <p:nvPicPr>
          <p:cNvPr id="299" name="Om_Ol_oCDM.pdf" descr="Om_Ol_oCDM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516" y="1800508"/>
            <a:ext cx="5696786" cy="4219077"/>
          </a:xfrm>
          <a:prstGeom prst="rect">
            <a:avLst/>
          </a:prstGeom>
          <a:ln w="3175">
            <a:miter lim="400000"/>
          </a:ln>
        </p:spPr>
      </p:pic>
      <p:pic>
        <p:nvPicPr>
          <p:cNvPr id="300" name="Om_w_wCDM.pdf" descr="Om_w_wCDM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682" y="5936889"/>
            <a:ext cx="5739971" cy="4219077"/>
          </a:xfrm>
          <a:prstGeom prst="rect">
            <a:avLst/>
          </a:prstGeom>
          <a:ln w="3175">
            <a:miter lim="400000"/>
          </a:ln>
        </p:spPr>
      </p:pic>
      <p:pic>
        <p:nvPicPr>
          <p:cNvPr id="301" name="omegam_H0_DES_SDSS_Planck_SN.png" descr="omegam_H0_DES_SDSS_Planck_S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95530" y="2830718"/>
            <a:ext cx="9565721" cy="701428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Visualisation"/>
          <p:cNvSpPr txBox="1"/>
          <p:nvPr/>
        </p:nvSpPr>
        <p:spPr>
          <a:xfrm>
            <a:off x="1354666" y="1598399"/>
            <a:ext cx="13546668" cy="6646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>
            <a:lvl1pPr defTabSz="608541">
              <a:defRPr b="0" sz="36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Visualisation</a:t>
            </a:r>
          </a:p>
        </p:txBody>
      </p:sp>
      <p:pic>
        <p:nvPicPr>
          <p:cNvPr id="304" name="DTVoid_box.pdf" descr="DTVoid_box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3756" y="2471537"/>
            <a:ext cx="9506925" cy="5216926"/>
          </a:xfrm>
          <a:prstGeom prst="rect">
            <a:avLst/>
          </a:prstGeom>
          <a:ln w="3175">
            <a:miter lim="400000"/>
          </a:ln>
        </p:spPr>
      </p:pic>
      <p:sp>
        <p:nvSpPr>
          <p:cNvPr id="305" name="Black &amp; blue: haloes…"/>
          <p:cNvSpPr txBox="1"/>
          <p:nvPr/>
        </p:nvSpPr>
        <p:spPr>
          <a:xfrm>
            <a:off x="10706544" y="6936428"/>
            <a:ext cx="3951230" cy="95697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algn="l" defTabSz="608541">
              <a:defRPr b="0" sz="3000">
                <a:latin typeface="Arial"/>
                <a:ea typeface="Arial"/>
                <a:cs typeface="Arial"/>
                <a:sym typeface="Arial"/>
              </a:defRPr>
            </a:pPr>
            <a:r>
              <a:t>Black &amp;</a:t>
            </a:r>
            <a:r>
              <a:rPr>
                <a:solidFill>
                  <a:srgbClr val="0433FF"/>
                </a:solidFill>
              </a:rPr>
              <a:t> blue:</a:t>
            </a:r>
            <a:r>
              <a:t> haloes</a:t>
            </a:r>
          </a:p>
          <a:p>
            <a:pPr algn="l" defTabSz="608541">
              <a:defRPr b="0" sz="3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2600"/>
                </a:solidFill>
              </a:rPr>
              <a:t>Red:</a:t>
            </a:r>
            <a:r>
              <a:t> centres of “voids”</a:t>
            </a:r>
          </a:p>
        </p:txBody>
      </p:sp>
      <p:sp>
        <p:nvSpPr>
          <p:cNvPr id="306" name="Cosmology independent…"/>
          <p:cNvSpPr txBox="1"/>
          <p:nvPr/>
        </p:nvSpPr>
        <p:spPr>
          <a:xfrm>
            <a:off x="5681431" y="8342839"/>
            <a:ext cx="4893139" cy="9586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defTabSz="608541">
              <a:defRPr b="0" sz="32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Cosmology independent</a:t>
            </a:r>
          </a:p>
          <a:p>
            <a:pPr defTabSz="608541">
              <a:defRPr b="0" sz="26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Complexity: 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N</a:t>
            </a:r>
            <a:r>
              <a:rPr>
                <a:latin typeface="Arial"/>
                <a:ea typeface="Arial"/>
                <a:cs typeface="Arial"/>
                <a:sym typeface="Arial"/>
              </a:rPr>
              <a:t> log(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N</a:t>
            </a:r>
            <a:r>
              <a:rPr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307" name="CZ+ 2016"/>
          <p:cNvSpPr txBox="1"/>
          <p:nvPr/>
        </p:nvSpPr>
        <p:spPr>
          <a:xfrm>
            <a:off x="5942904" y="9639630"/>
            <a:ext cx="4370192" cy="4159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 defTabSz="608541">
              <a:defRPr b="0" sz="2000">
                <a:solidFill>
                  <a:srgbClr val="53585F"/>
                </a:solidFill>
              </a:defRPr>
            </a:pPr>
            <a:r>
              <a:rPr b="1"/>
              <a:t>CZ</a:t>
            </a:r>
            <a:r>
              <a:t>+ 2016</a:t>
            </a:r>
          </a:p>
        </p:txBody>
      </p:sp>
      <p:sp>
        <p:nvSpPr>
          <p:cNvPr id="308" name="80 Mpc/h"/>
          <p:cNvSpPr txBox="1"/>
          <p:nvPr/>
        </p:nvSpPr>
        <p:spPr>
          <a:xfrm>
            <a:off x="8828481" y="6728310"/>
            <a:ext cx="1372263" cy="45146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defTabSz="608541">
              <a:defRPr b="0"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80 Mpc/h</a:t>
            </a:r>
          </a:p>
        </p:txBody>
      </p:sp>
      <p:sp>
        <p:nvSpPr>
          <p:cNvPr id="309" name="12 Mpc/h"/>
          <p:cNvSpPr txBox="1"/>
          <p:nvPr/>
        </p:nvSpPr>
        <p:spPr>
          <a:xfrm>
            <a:off x="4082858" y="7153277"/>
            <a:ext cx="1372263" cy="45146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defTabSz="608541">
              <a:defRPr b="0"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12 Mpc/h</a:t>
            </a:r>
          </a:p>
        </p:txBody>
      </p:sp>
      <p:sp>
        <p:nvSpPr>
          <p:cNvPr id="310" name="Delaunay Triangulation Voids (DT Voids)"/>
          <p:cNvSpPr txBox="1"/>
          <p:nvPr>
            <p:ph type="title"/>
          </p:nvPr>
        </p:nvSpPr>
        <p:spPr>
          <a:xfrm>
            <a:off x="0" y="0"/>
            <a:ext cx="16256000" cy="1524000"/>
          </a:xfrm>
          <a:prstGeom prst="rect">
            <a:avLst/>
          </a:prstGeom>
          <a:solidFill>
            <a:srgbClr val="011993"/>
          </a:solidFill>
        </p:spPr>
        <p:txBody>
          <a:bodyPr lIns="50800" tIns="50800" rIns="50800" bIns="50800"/>
          <a:lstStyle>
            <a:lvl1pPr defTabSz="565943">
              <a:defRPr sz="5766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Delaunay Triangulation Voids (DT Voids)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Z+ 2022"/>
          <p:cNvSpPr txBox="1"/>
          <p:nvPr/>
        </p:nvSpPr>
        <p:spPr>
          <a:xfrm>
            <a:off x="11801244" y="9449336"/>
            <a:ext cx="2222971" cy="4159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 defTabSz="608541">
              <a:defRPr b="0" sz="2000">
                <a:solidFill>
                  <a:srgbClr val="53585F"/>
                </a:solidFill>
              </a:defRPr>
            </a:pPr>
            <a:r>
              <a:rPr b="1"/>
              <a:t>CZ</a:t>
            </a:r>
            <a:r>
              <a:t>+ 2022</a:t>
            </a:r>
          </a:p>
        </p:txBody>
      </p:sp>
      <p:pic>
        <p:nvPicPr>
          <p:cNvPr id="313" name="2PCF_bestfit.pdf" descr="2PCF_bestfi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1231" y="1816914"/>
            <a:ext cx="5191320" cy="7786979"/>
          </a:xfrm>
          <a:prstGeom prst="rect">
            <a:avLst/>
          </a:prstGeom>
          <a:ln w="3175">
            <a:miter lim="400000"/>
          </a:ln>
        </p:spPr>
      </p:pic>
      <p:pic>
        <p:nvPicPr>
          <p:cNvPr id="314" name="Distance_compare.pdf" descr="Distance_compar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59897" y="2524429"/>
            <a:ext cx="5368769" cy="7064170"/>
          </a:xfrm>
          <a:prstGeom prst="rect">
            <a:avLst/>
          </a:prstGeom>
          <a:ln w="3175">
            <a:miter lim="400000"/>
          </a:ln>
        </p:spPr>
      </p:pic>
      <p:sp>
        <p:nvSpPr>
          <p:cNvPr id="315" name="Galaxy only"/>
          <p:cNvSpPr/>
          <p:nvPr/>
        </p:nvSpPr>
        <p:spPr>
          <a:xfrm>
            <a:off x="2634524" y="9655500"/>
            <a:ext cx="1764590" cy="453352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145" tIns="66145" rIns="66145" bIns="66145" anchor="ctr">
            <a:spAutoFit/>
          </a:bodyPr>
          <a:lstStyle>
            <a:lvl1pPr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Galaxy only</a:t>
            </a:r>
          </a:p>
        </p:txBody>
      </p:sp>
      <p:sp>
        <p:nvSpPr>
          <p:cNvPr id="316" name="Galaxy + void"/>
          <p:cNvSpPr/>
          <p:nvPr/>
        </p:nvSpPr>
        <p:spPr>
          <a:xfrm>
            <a:off x="4773729" y="9655500"/>
            <a:ext cx="1942177" cy="453352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145" tIns="66145" rIns="66145" bIns="66145" anchor="ctr">
            <a:spAutoFit/>
          </a:bodyPr>
          <a:lstStyle>
            <a:lvl1pPr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Galaxy + void</a:t>
            </a:r>
          </a:p>
        </p:txBody>
      </p:sp>
      <p:sp>
        <p:nvSpPr>
          <p:cNvPr id="317" name="Distance measurements with voids"/>
          <p:cNvSpPr txBox="1"/>
          <p:nvPr>
            <p:ph type="title" idx="4294967295"/>
          </p:nvPr>
        </p:nvSpPr>
        <p:spPr>
          <a:xfrm>
            <a:off x="0" y="0"/>
            <a:ext cx="16256000" cy="1524000"/>
          </a:xfrm>
          <a:prstGeom prst="rect">
            <a:avLst/>
          </a:prstGeom>
          <a:solidFill>
            <a:srgbClr val="011993"/>
          </a:solidFill>
        </p:spPr>
        <p:txBody>
          <a:bodyPr lIns="50800" tIns="50800" rIns="50800" bIns="50800"/>
          <a:lstStyle>
            <a:lvl1pPr defTabSz="608541">
              <a:defRPr sz="6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Distance measurements with voids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Z+ 2022"/>
          <p:cNvSpPr txBox="1"/>
          <p:nvPr/>
        </p:nvSpPr>
        <p:spPr>
          <a:xfrm>
            <a:off x="7016515" y="9259272"/>
            <a:ext cx="2222970" cy="4159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 defTabSz="608541">
              <a:defRPr b="0" sz="2000">
                <a:solidFill>
                  <a:srgbClr val="53585F"/>
                </a:solidFill>
              </a:defRPr>
            </a:pPr>
            <a:r>
              <a:rPr b="1"/>
              <a:t>CZ</a:t>
            </a:r>
            <a:r>
              <a:t>+ 2022</a:t>
            </a:r>
          </a:p>
        </p:txBody>
      </p:sp>
      <p:pic>
        <p:nvPicPr>
          <p:cNvPr id="320" name="base_Olh2_Omh2.pdf" descr="base_Olh2_Omh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760" y="3139525"/>
            <a:ext cx="7496508" cy="5622381"/>
          </a:xfrm>
          <a:prstGeom prst="rect">
            <a:avLst/>
          </a:prstGeom>
          <a:ln w="3175">
            <a:miter lim="400000"/>
          </a:ln>
        </p:spPr>
      </p:pic>
      <p:pic>
        <p:nvPicPr>
          <p:cNvPr id="321" name="base_H0_Om.pdf" descr="base_H0_Om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2947" y="3139525"/>
            <a:ext cx="7496507" cy="5622381"/>
          </a:xfrm>
          <a:prstGeom prst="rect">
            <a:avLst/>
          </a:prstGeom>
          <a:ln w="3175">
            <a:miter lim="400000"/>
          </a:ln>
        </p:spPr>
      </p:pic>
      <p:sp>
        <p:nvSpPr>
          <p:cNvPr id="322" name="Cosmology with galaxy + void"/>
          <p:cNvSpPr txBox="1"/>
          <p:nvPr>
            <p:ph type="title" idx="4294967295"/>
          </p:nvPr>
        </p:nvSpPr>
        <p:spPr>
          <a:xfrm>
            <a:off x="0" y="0"/>
            <a:ext cx="16256000" cy="1524000"/>
          </a:xfrm>
          <a:prstGeom prst="rect">
            <a:avLst/>
          </a:prstGeom>
          <a:solidFill>
            <a:srgbClr val="011993"/>
          </a:solidFill>
        </p:spPr>
        <p:txBody>
          <a:bodyPr lIns="50800" tIns="50800" rIns="50800" bIns="50800"/>
          <a:lstStyle>
            <a:lvl1pPr defTabSz="608541">
              <a:defRPr sz="6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Cosmology with galaxy + void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tage-V Spectroscopic Survey"/>
          <p:cNvSpPr txBox="1"/>
          <p:nvPr>
            <p:ph type="title" idx="4294967295"/>
          </p:nvPr>
        </p:nvSpPr>
        <p:spPr>
          <a:xfrm>
            <a:off x="0" y="0"/>
            <a:ext cx="16256000" cy="1524000"/>
          </a:xfrm>
          <a:prstGeom prst="rect">
            <a:avLst/>
          </a:prstGeom>
          <a:solidFill>
            <a:srgbClr val="011993"/>
          </a:solidFill>
        </p:spPr>
        <p:txBody>
          <a:bodyPr lIns="50800" tIns="50800" rIns="50800" bIns="50800"/>
          <a:lstStyle>
            <a:lvl1pPr defTabSz="608541">
              <a:defRPr sz="6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Stage-V Spectroscopic Survey</a:t>
            </a:r>
          </a:p>
        </p:txBody>
      </p:sp>
      <p:sp>
        <p:nvSpPr>
          <p:cNvPr id="325" name="Dark Energy Task Force (DETF) 2006 report"/>
          <p:cNvSpPr txBox="1"/>
          <p:nvPr/>
        </p:nvSpPr>
        <p:spPr>
          <a:xfrm>
            <a:off x="667732" y="2164913"/>
            <a:ext cx="9442518" cy="6132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3866" tIns="33866" rIns="33866" bIns="33866" anchor="ctr">
            <a:spAutoFit/>
          </a:bodyPr>
          <a:lstStyle>
            <a:lvl1pPr defTabSz="825500">
              <a:defRPr sz="3600"/>
            </a:lvl1pPr>
          </a:lstStyle>
          <a:p>
            <a:pPr/>
            <a:r>
              <a:t>Dark Energy Task Force (DETF) 2006 report</a:t>
            </a:r>
          </a:p>
        </p:txBody>
      </p:sp>
      <p:sp>
        <p:nvSpPr>
          <p:cNvPr id="326" name="Stage I/II :  SDSS I/II (2.5m, 800 fibers, 2000 – 2008)…"/>
          <p:cNvSpPr txBox="1"/>
          <p:nvPr/>
        </p:nvSpPr>
        <p:spPr>
          <a:xfrm>
            <a:off x="404812" y="3027983"/>
            <a:ext cx="9968358" cy="168515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3866" tIns="33866" rIns="33866" bIns="33866" anchor="ctr">
            <a:spAutoFit/>
          </a:bodyPr>
          <a:lstStyle/>
          <a:p>
            <a:pPr marL="449791" indent="-449791" algn="l" defTabSz="2438338">
              <a:lnSpc>
                <a:spcPct val="110000"/>
              </a:lnSpc>
              <a:spcBef>
                <a:spcPts val="500"/>
              </a:spcBef>
              <a:buSzPct val="100000"/>
              <a:buChar char="๏"/>
              <a:defRPr b="0" sz="3000"/>
            </a:pPr>
            <a:r>
              <a:t>Stage I/II :  </a:t>
            </a:r>
            <a:r>
              <a:rPr b="1"/>
              <a:t>SDSS I/II</a:t>
            </a:r>
            <a:r>
              <a:t> (2.5m, 800 fibers, 2000 – 2008)</a:t>
            </a:r>
          </a:p>
          <a:p>
            <a:pPr marL="449791" indent="-449791" algn="l" defTabSz="2438338">
              <a:lnSpc>
                <a:spcPct val="110000"/>
              </a:lnSpc>
              <a:spcBef>
                <a:spcPts val="500"/>
              </a:spcBef>
              <a:buSzPct val="100000"/>
              <a:buChar char="๏"/>
              <a:defRPr b="0" sz="3000"/>
            </a:pPr>
            <a:r>
              <a:t>Stage III :  </a:t>
            </a:r>
            <a:r>
              <a:rPr b="1"/>
              <a:t>BOSS/eBOSS</a:t>
            </a:r>
            <a:r>
              <a:t> (2.5m, 1k fibers, 2009 – 2019)</a:t>
            </a:r>
          </a:p>
          <a:p>
            <a:pPr marL="449791" indent="-449791" algn="l" defTabSz="2438338">
              <a:lnSpc>
                <a:spcPct val="110000"/>
              </a:lnSpc>
              <a:spcBef>
                <a:spcPts val="500"/>
              </a:spcBef>
              <a:buSzPct val="100000"/>
              <a:buChar char="๏"/>
              <a:defRPr b="0" sz="3000"/>
            </a:pPr>
            <a:r>
              <a:t>Stage IV :  </a:t>
            </a:r>
            <a:r>
              <a:rPr b="1"/>
              <a:t>DESI</a:t>
            </a:r>
            <a:r>
              <a:t> (4m, 5k fibers, 2021 – 2026) / DESI-II?</a:t>
            </a:r>
          </a:p>
        </p:txBody>
      </p:sp>
      <p:sp>
        <p:nvSpPr>
          <p:cNvPr id="327" name="→  confirms dark energy…"/>
          <p:cNvSpPr txBox="1"/>
          <p:nvPr/>
        </p:nvSpPr>
        <p:spPr>
          <a:xfrm>
            <a:off x="10471819" y="3022697"/>
            <a:ext cx="5379369" cy="16957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3866" tIns="33866" rIns="33866" bIns="33866" anchor="ctr">
            <a:spAutoFit/>
          </a:bodyPr>
          <a:lstStyle/>
          <a:p>
            <a:pPr algn="l" defTabSz="2438338">
              <a:lnSpc>
                <a:spcPct val="110000"/>
              </a:lnSpc>
              <a:spcBef>
                <a:spcPts val="500"/>
              </a:spcBef>
              <a:defRPr b="0" sz="3000"/>
            </a:pPr>
            <a:r>
              <a:t>→  confirms dark energy</a:t>
            </a:r>
          </a:p>
          <a:p>
            <a:pPr algn="l" defTabSz="2438338">
              <a:lnSpc>
                <a:spcPct val="110000"/>
              </a:lnSpc>
              <a:spcBef>
                <a:spcPts val="500"/>
              </a:spcBef>
              <a:defRPr b="0" sz="3000"/>
            </a:pPr>
            <a:r>
              <a:t>→  precise dark energy at z ≲ 1</a:t>
            </a:r>
          </a:p>
          <a:p>
            <a:pPr algn="l" defTabSz="2438338">
              <a:lnSpc>
                <a:spcPct val="110000"/>
              </a:lnSpc>
              <a:spcBef>
                <a:spcPts val="500"/>
              </a:spcBef>
              <a:defRPr b="0" sz="3000"/>
            </a:pPr>
            <a:r>
              <a:t>→  precise dark energy at z ≲ 3</a:t>
            </a:r>
          </a:p>
        </p:txBody>
      </p:sp>
      <p:grpSp>
        <p:nvGrpSpPr>
          <p:cNvPr id="331" name="Group"/>
          <p:cNvGrpSpPr/>
          <p:nvPr/>
        </p:nvGrpSpPr>
        <p:grpSpPr>
          <a:xfrm>
            <a:off x="559502" y="5311162"/>
            <a:ext cx="15136996" cy="4141608"/>
            <a:chOff x="0" y="0"/>
            <a:chExt cx="15136995" cy="4141607"/>
          </a:xfrm>
        </p:grpSpPr>
        <p:sp>
          <p:nvSpPr>
            <p:cNvPr id="328" name="Rectangle"/>
            <p:cNvSpPr/>
            <p:nvPr/>
          </p:nvSpPr>
          <p:spPr>
            <a:xfrm>
              <a:off x="0" y="0"/>
              <a:ext cx="15136996" cy="4141608"/>
            </a:xfrm>
            <a:prstGeom prst="rect">
              <a:avLst/>
            </a:prstGeom>
            <a:solidFill>
              <a:srgbClr val="FFFFFF"/>
            </a:solidFill>
            <a:ln w="88900" cap="flat">
              <a:solidFill>
                <a:srgbClr val="476C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329" name="projectsDE_v2.png" descr="projectsDE_v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133" y="327042"/>
              <a:ext cx="14858729" cy="344656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330" name="Snowmass Cosmic Frontier Report (2022)"/>
            <p:cNvSpPr txBox="1"/>
            <p:nvPr/>
          </p:nvSpPr>
          <p:spPr>
            <a:xfrm>
              <a:off x="1550344" y="3192022"/>
              <a:ext cx="5381744" cy="55669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338">
                <a:defRPr b="0" sz="2100">
                  <a:solidFill>
                    <a:srgbClr val="C52F11"/>
                  </a:solidFill>
                </a:defRPr>
              </a:lvl1pPr>
            </a:lstStyle>
            <a:p>
              <a:pPr/>
              <a:r>
                <a:t>Snowmass Cosmic Frontier Report (2022)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7" grpId="1"/>
      <p:bldP build="whole" bldLvl="1" animBg="1" rev="0" advAuto="0" spid="331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tage-V Spectroscopic Survey"/>
          <p:cNvSpPr txBox="1"/>
          <p:nvPr>
            <p:ph type="title" idx="4294967295"/>
          </p:nvPr>
        </p:nvSpPr>
        <p:spPr>
          <a:xfrm>
            <a:off x="0" y="0"/>
            <a:ext cx="16256000" cy="1524000"/>
          </a:xfrm>
          <a:prstGeom prst="rect">
            <a:avLst/>
          </a:prstGeom>
          <a:solidFill>
            <a:srgbClr val="011993"/>
          </a:solidFill>
        </p:spPr>
        <p:txBody>
          <a:bodyPr lIns="50800" tIns="50800" rIns="50800" bIns="50800"/>
          <a:lstStyle>
            <a:lvl1pPr defTabSz="608541">
              <a:defRPr sz="6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Stage-V Spectroscopic Survey</a:t>
            </a:r>
          </a:p>
        </p:txBody>
      </p:sp>
      <p:grpSp>
        <p:nvGrpSpPr>
          <p:cNvPr id="337" name="Group"/>
          <p:cNvGrpSpPr/>
          <p:nvPr/>
        </p:nvGrpSpPr>
        <p:grpSpPr>
          <a:xfrm>
            <a:off x="465626" y="2317470"/>
            <a:ext cx="6058085" cy="6836250"/>
            <a:chOff x="0" y="0"/>
            <a:chExt cx="6058084" cy="6836249"/>
          </a:xfrm>
        </p:grpSpPr>
        <p:sp>
          <p:nvSpPr>
            <p:cNvPr id="334" name="Rectangle"/>
            <p:cNvSpPr/>
            <p:nvPr/>
          </p:nvSpPr>
          <p:spPr>
            <a:xfrm>
              <a:off x="0" y="0"/>
              <a:ext cx="6058085" cy="6836250"/>
            </a:xfrm>
            <a:prstGeom prst="rect">
              <a:avLst/>
            </a:prstGeom>
            <a:solidFill>
              <a:srgbClr val="FFFFFF"/>
            </a:solidFill>
            <a:ln w="88900" cap="flat">
              <a:solidFill>
                <a:srgbClr val="476C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35" name="Deep: large aperture"/>
            <p:cNvSpPr/>
            <p:nvPr/>
          </p:nvSpPr>
          <p:spPr>
            <a:xfrm>
              <a:off x="0" y="4297"/>
              <a:ext cx="6034262" cy="678160"/>
            </a:xfrm>
            <a:prstGeom prst="rect">
              <a:avLst/>
            </a:prstGeom>
            <a:solidFill>
              <a:srgbClr val="4E6AA2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338">
                <a:lnSpc>
                  <a:spcPct val="110000"/>
                </a:lnSpc>
                <a:defRPr sz="3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Deep: large aperture</a:t>
              </a:r>
            </a:p>
          </p:txBody>
        </p:sp>
        <p:pic>
          <p:nvPicPr>
            <p:cNvPr id="336" name="Google Shape;63;p3" descr="Google Shape;63;p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997" y="1049848"/>
              <a:ext cx="5533940" cy="548937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pSp>
        <p:nvGrpSpPr>
          <p:cNvPr id="343" name="Group"/>
          <p:cNvGrpSpPr/>
          <p:nvPr/>
        </p:nvGrpSpPr>
        <p:grpSpPr>
          <a:xfrm>
            <a:off x="6884401" y="2317470"/>
            <a:ext cx="8988251" cy="6836250"/>
            <a:chOff x="0" y="0"/>
            <a:chExt cx="8988249" cy="6836249"/>
          </a:xfrm>
        </p:grpSpPr>
        <p:sp>
          <p:nvSpPr>
            <p:cNvPr id="338" name="Rectangle"/>
            <p:cNvSpPr/>
            <p:nvPr/>
          </p:nvSpPr>
          <p:spPr>
            <a:xfrm>
              <a:off x="0" y="4779"/>
              <a:ext cx="8960601" cy="6831471"/>
            </a:xfrm>
            <a:prstGeom prst="rect">
              <a:avLst/>
            </a:prstGeom>
            <a:solidFill>
              <a:srgbClr val="FFFFFF"/>
            </a:solidFill>
            <a:ln w="88900" cap="flat">
              <a:solidFill>
                <a:srgbClr val="476C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39" name="Massive: highly multiplexed"/>
            <p:cNvSpPr/>
            <p:nvPr/>
          </p:nvSpPr>
          <p:spPr>
            <a:xfrm>
              <a:off x="4718" y="0"/>
              <a:ext cx="8983532" cy="679488"/>
            </a:xfrm>
            <a:prstGeom prst="rect">
              <a:avLst/>
            </a:prstGeom>
            <a:solidFill>
              <a:srgbClr val="4E6AA2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338">
                <a:lnSpc>
                  <a:spcPct val="110000"/>
                </a:lnSpc>
                <a:defRPr sz="3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Massive: highly multiplexed</a:t>
              </a:r>
            </a:p>
          </p:txBody>
        </p:sp>
        <p:pic>
          <p:nvPicPr>
            <p:cNvPr id="340" name="Ngal_vs_year.png" descr="Ngal_vs_yea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634" y="1035656"/>
              <a:ext cx="8911333" cy="526390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341" name="Star"/>
            <p:cNvSpPr/>
            <p:nvPr/>
          </p:nvSpPr>
          <p:spPr>
            <a:xfrm>
              <a:off x="6494649" y="2695748"/>
              <a:ext cx="292424" cy="278111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chemeClr val="accent4">
                <a:hueOff val="366961"/>
                <a:satOff val="4172"/>
                <a:lumOff val="11129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42" name="Stage V"/>
            <p:cNvSpPr txBox="1"/>
            <p:nvPr/>
          </p:nvSpPr>
          <p:spPr>
            <a:xfrm>
              <a:off x="6560796" y="2709222"/>
              <a:ext cx="1540306" cy="80409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2600">
                  <a:solidFill>
                    <a:schemeClr val="accent4">
                      <a:hueOff val="366961"/>
                      <a:satOff val="4172"/>
                      <a:lumOff val="11129"/>
                    </a:schemeClr>
                  </a:solidFill>
                </a:defRPr>
              </a:lvl1pPr>
            </a:lstStyle>
            <a:p>
              <a:pPr/>
              <a:r>
                <a:t>Stage V</a:t>
              </a:r>
            </a:p>
          </p:txBody>
        </p:sp>
      </p:grpSp>
      <p:sp>
        <p:nvSpPr>
          <p:cNvPr id="344" name="Credit: David Kirkby"/>
          <p:cNvSpPr txBox="1"/>
          <p:nvPr/>
        </p:nvSpPr>
        <p:spPr>
          <a:xfrm>
            <a:off x="308347" y="9353410"/>
            <a:ext cx="3962536" cy="4610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2438338">
              <a:defRPr b="0" sz="2500">
                <a:solidFill>
                  <a:srgbClr val="C52F11"/>
                </a:solidFill>
              </a:defRPr>
            </a:lvl1pPr>
          </a:lstStyle>
          <a:p>
            <a:pPr/>
            <a:r>
              <a:t>Credit: David Kirkby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Multiplexed Survey Telescope (MUST)"/>
          <p:cNvSpPr txBox="1"/>
          <p:nvPr>
            <p:ph type="title" idx="4294967295"/>
          </p:nvPr>
        </p:nvSpPr>
        <p:spPr>
          <a:xfrm>
            <a:off x="0" y="0"/>
            <a:ext cx="16256000" cy="1524000"/>
          </a:xfrm>
          <a:prstGeom prst="rect">
            <a:avLst/>
          </a:prstGeom>
          <a:solidFill>
            <a:srgbClr val="011993"/>
          </a:solidFill>
        </p:spPr>
        <p:txBody>
          <a:bodyPr lIns="50800" tIns="50800" rIns="50800" bIns="50800"/>
          <a:lstStyle>
            <a:lvl1pPr defTabSz="602456">
              <a:defRPr sz="6138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Multiplexed Survey Telescope (MUST)</a:t>
            </a:r>
          </a:p>
        </p:txBody>
      </p:sp>
      <p:sp>
        <p:nvSpPr>
          <p:cNvPr id="347" name="Rectangle"/>
          <p:cNvSpPr/>
          <p:nvPr/>
        </p:nvSpPr>
        <p:spPr>
          <a:xfrm>
            <a:off x="196356" y="2021123"/>
            <a:ext cx="9348542" cy="7385842"/>
          </a:xfrm>
          <a:prstGeom prst="rect">
            <a:avLst/>
          </a:prstGeom>
          <a:solidFill>
            <a:srgbClr val="D5D5D5">
              <a:alpha val="66384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825500">
              <a:defRPr b="0" sz="30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48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rcRect l="2104" t="631" r="0" b="631"/>
          <a:stretch>
            <a:fillRect/>
          </a:stretch>
        </p:blipFill>
        <p:spPr>
          <a:xfrm>
            <a:off x="3491088" y="2177272"/>
            <a:ext cx="5772363" cy="3274852"/>
          </a:xfrm>
          <a:prstGeom prst="rect">
            <a:avLst/>
          </a:prstGeom>
          <a:ln w="3175">
            <a:miter lim="400000"/>
          </a:ln>
        </p:spPr>
      </p:pic>
      <p:graphicFrame>
        <p:nvGraphicFramePr>
          <p:cNvPr id="349" name="Table"/>
          <p:cNvGraphicFramePr/>
          <p:nvPr/>
        </p:nvGraphicFramePr>
        <p:xfrm>
          <a:off x="9725021" y="2035826"/>
          <a:ext cx="6279722" cy="356657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2181172"/>
                <a:gridCol w="4085848"/>
              </a:tblGrid>
              <a:tr h="504791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  <a:latin typeface="冬青黑体简体中文 W6"/>
                          <a:ea typeface="冬青黑体简体中文 W6"/>
                          <a:cs typeface="冬青黑体简体中文 W6"/>
                          <a:sym typeface="冬青黑体简体中文 W6"/>
                        </a:rPr>
                        <a:t>Parameter</a:t>
                      </a:r>
                    </a:p>
                  </a:txBody>
                  <a:tcPr marL="60960" marR="60960" marT="60960" marB="6096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4369A6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  <a:latin typeface="冬青黑体简体中文 W6"/>
                          <a:ea typeface="冬青黑体简体中文 W6"/>
                          <a:cs typeface="冬青黑体简体中文 W6"/>
                          <a:sym typeface="冬青黑体简体中文 W6"/>
                        </a:rPr>
                        <a:t>Current Design</a:t>
                      </a:r>
                    </a:p>
                  </a:txBody>
                  <a:tcPr marL="60960" marR="60960" marT="60960" marB="6096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4369A6"/>
                    </a:solidFill>
                  </a:tcPr>
                </a:tc>
              </a:tr>
              <a:tr h="620425">
                <a:tc>
                  <a:txBody>
                    <a:bodyPr/>
                    <a:lstStyle/>
                    <a:p>
                      <a:pPr defTabSz="457200">
                        <a:lnSpc>
                          <a:spcPts val="4200"/>
                        </a:lnSpc>
                        <a:defRPr sz="1800"/>
                      </a:pPr>
                      <a:r>
                        <a:rPr sz="2900">
                          <a:solidFill>
                            <a:srgbClr val="5E5E5E"/>
                          </a:solidFill>
                          <a:sym typeface="Helvetica Neue"/>
                        </a:rPr>
                        <a:t>Diameter</a:t>
                      </a:r>
                    </a:p>
                  </a:txBody>
                  <a:tcPr marL="60960" marR="60960" marT="60960" marB="6096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200"/>
                        </a:lnSpc>
                        <a:defRPr sz="1800"/>
                      </a:pPr>
                      <a:r>
                        <a:rPr sz="2600">
                          <a:solidFill>
                            <a:srgbClr val="4369A6"/>
                          </a:solidFill>
                          <a:latin typeface="冬青黑体简体中文 W6"/>
                          <a:ea typeface="冬青黑体简体中文 W6"/>
                          <a:cs typeface="冬青黑体简体中文 W6"/>
                          <a:sym typeface="冬青黑体简体中文 W6"/>
                        </a:rPr>
                        <a:t>6.5 m</a:t>
                      </a:r>
                    </a:p>
                  </a:txBody>
                  <a:tcPr marL="60960" marR="60960" marT="60960" marB="6096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AE3F3"/>
                    </a:solidFill>
                  </a:tcPr>
                </a:tc>
              </a:tr>
              <a:tr h="607164">
                <a:tc>
                  <a:txBody>
                    <a:bodyPr/>
                    <a:lstStyle/>
                    <a:p>
                      <a:pPr defTabSz="457200">
                        <a:lnSpc>
                          <a:spcPts val="4200"/>
                        </a:lnSpc>
                        <a:defRPr sz="1800"/>
                      </a:pPr>
                      <a:r>
                        <a:rPr sz="2900">
                          <a:solidFill>
                            <a:srgbClr val="5E5E5E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FoV</a:t>
                      </a:r>
                    </a:p>
                  </a:txBody>
                  <a:tcPr marL="60960" marR="60960" marT="60960" marB="6096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200"/>
                        </a:lnSpc>
                        <a:defRPr sz="1800"/>
                      </a:pPr>
                      <a:r>
                        <a:rPr sz="2600">
                          <a:solidFill>
                            <a:srgbClr val="4369A6"/>
                          </a:solidFill>
                          <a:latin typeface="冬青黑体简体中文 W6"/>
                          <a:ea typeface="冬青黑体简体中文 W6"/>
                          <a:cs typeface="冬青黑体简体中文 W6"/>
                          <a:sym typeface="冬青黑体简体中文 W6"/>
                        </a:rPr>
                        <a:t>~5 deg2</a:t>
                      </a:r>
                    </a:p>
                  </a:txBody>
                  <a:tcPr marL="60960" marR="60960" marT="60960" marB="6096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AE3F3"/>
                    </a:solidFill>
                  </a:tcPr>
                </a:tc>
              </a:tr>
              <a:tr h="607164">
                <a:tc>
                  <a:txBody>
                    <a:bodyPr/>
                    <a:lstStyle/>
                    <a:p>
                      <a:pPr defTabSz="457200">
                        <a:lnSpc>
                          <a:spcPts val="4200"/>
                        </a:lnSpc>
                        <a:defRPr sz="1800"/>
                      </a:pPr>
                      <a:r>
                        <a:rPr sz="2900">
                          <a:solidFill>
                            <a:srgbClr val="5E5E5E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No. Spectra</a:t>
                      </a:r>
                    </a:p>
                  </a:txBody>
                  <a:tcPr marL="60960" marR="60960" marT="60960" marB="6096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200"/>
                        </a:lnSpc>
                        <a:defRPr sz="1800"/>
                      </a:pPr>
                      <a:r>
                        <a:rPr sz="2600">
                          <a:solidFill>
                            <a:srgbClr val="4369A6"/>
                          </a:solidFill>
                          <a:latin typeface="冬青黑体简体中文 W6"/>
                          <a:ea typeface="冬青黑体简体中文 W6"/>
                          <a:cs typeface="冬青黑体简体中文 W6"/>
                          <a:sym typeface="冬青黑体简体中文 W6"/>
                        </a:rPr>
                        <a:t>~20,000</a:t>
                      </a:r>
                    </a:p>
                  </a:txBody>
                  <a:tcPr marL="60960" marR="60960" marT="60960" marB="6096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AE3F3"/>
                    </a:solidFill>
                  </a:tcPr>
                </a:tc>
              </a:tr>
              <a:tr h="607164">
                <a:tc>
                  <a:txBody>
                    <a:bodyPr/>
                    <a:lstStyle/>
                    <a:p>
                      <a:pPr defTabSz="457200">
                        <a:lnSpc>
                          <a:spcPts val="4200"/>
                        </a:lnSpc>
                        <a:defRPr sz="1800"/>
                      </a:pPr>
                      <a:r>
                        <a:rPr sz="2900">
                          <a:solidFill>
                            <a:srgbClr val="5E5E5E"/>
                          </a:solidFill>
                          <a:sym typeface="Helvetica Neue"/>
                        </a:rPr>
                        <a:t>Wavelength</a:t>
                      </a:r>
                    </a:p>
                  </a:txBody>
                  <a:tcPr marL="60960" marR="60960" marT="60960" marB="6096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200"/>
                        </a:lnSpc>
                        <a:defRPr sz="2600">
                          <a:solidFill>
                            <a:srgbClr val="4369A6"/>
                          </a:solidFill>
                          <a:latin typeface="冬青黑体简体中文 W6"/>
                          <a:ea typeface="冬青黑体简体中文 W6"/>
                          <a:cs typeface="冬青黑体简体中文 W6"/>
                          <a:sym typeface="冬青黑体简体中文 W6"/>
                        </a:defRPr>
                      </a:pPr>
                      <a:r>
                        <a:t>0.3</a:t>
                      </a:r>
                      <a:r>
                        <a:t>6–</a:t>
                      </a:r>
                      <a:r>
                        <a:t>1.</a:t>
                      </a:r>
                      <a:r>
                        <a:t>0 </a:t>
                      </a:r>
                      <a:r>
                        <a:t>micron</a:t>
                      </a:r>
                    </a:p>
                  </a:txBody>
                  <a:tcPr marL="60960" marR="60960" marT="60960" marB="6096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AE3F3"/>
                    </a:solidFill>
                  </a:tcPr>
                </a:tc>
              </a:tr>
              <a:tr h="607164">
                <a:tc>
                  <a:txBody>
                    <a:bodyPr/>
                    <a:lstStyle/>
                    <a:p>
                      <a:pPr defTabSz="457200">
                        <a:lnSpc>
                          <a:spcPts val="4200"/>
                        </a:lnSpc>
                        <a:defRPr sz="1800"/>
                      </a:pPr>
                      <a:r>
                        <a:rPr sz="2900">
                          <a:solidFill>
                            <a:srgbClr val="5E5E5E"/>
                          </a:solidFill>
                          <a:latin typeface="Microsoft YaHei"/>
                          <a:ea typeface="Microsoft YaHei"/>
                          <a:cs typeface="Microsoft YaHei"/>
                          <a:sym typeface="Microsoft YaHei"/>
                        </a:rPr>
                        <a:t>Resolution</a:t>
                      </a:r>
                    </a:p>
                  </a:txBody>
                  <a:tcPr marL="60960" marR="60960" marT="60960" marB="6096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200"/>
                        </a:lnSpc>
                        <a:defRPr sz="1800"/>
                      </a:pPr>
                      <a:r>
                        <a:rPr sz="2600">
                          <a:solidFill>
                            <a:srgbClr val="4369A6"/>
                          </a:solidFill>
                          <a:latin typeface="冬青黑体简体中文 W6"/>
                          <a:ea typeface="冬青黑体简体中文 W6"/>
                          <a:cs typeface="冬青黑体简体中文 W6"/>
                          <a:sym typeface="冬青黑体简体中文 W6"/>
                        </a:rPr>
                        <a:t>R ~ 3000–5000</a:t>
                      </a:r>
                    </a:p>
                  </a:txBody>
                  <a:tcPr marL="60960" marR="60960" marT="60960" marB="6096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AE3F3"/>
                    </a:solidFill>
                  </a:tcPr>
                </a:tc>
              </a:tr>
            </a:tbl>
          </a:graphicData>
        </a:graphic>
      </p:graphicFrame>
      <p:grpSp>
        <p:nvGrpSpPr>
          <p:cNvPr id="356" name="Group"/>
          <p:cNvGrpSpPr/>
          <p:nvPr/>
        </p:nvGrpSpPr>
        <p:grpSpPr>
          <a:xfrm>
            <a:off x="9720618" y="5649370"/>
            <a:ext cx="6731740" cy="3757595"/>
            <a:chOff x="0" y="0"/>
            <a:chExt cx="6731738" cy="3757593"/>
          </a:xfrm>
        </p:grpSpPr>
        <p:grpSp>
          <p:nvGrpSpPr>
            <p:cNvPr id="352" name="Group"/>
            <p:cNvGrpSpPr/>
            <p:nvPr/>
          </p:nvGrpSpPr>
          <p:grpSpPr>
            <a:xfrm>
              <a:off x="0" y="0"/>
              <a:ext cx="6273292" cy="3757594"/>
              <a:chOff x="0" y="0"/>
              <a:chExt cx="6273291" cy="3757593"/>
            </a:xfrm>
          </p:grpSpPr>
          <p:sp>
            <p:nvSpPr>
              <p:cNvPr id="350" name="Rectangle"/>
              <p:cNvSpPr/>
              <p:nvPr/>
            </p:nvSpPr>
            <p:spPr>
              <a:xfrm>
                <a:off x="0" y="0"/>
                <a:ext cx="6273292" cy="3757594"/>
              </a:xfrm>
              <a:prstGeom prst="rect">
                <a:avLst/>
              </a:prstGeom>
              <a:solidFill>
                <a:srgbClr val="D5D5D5">
                  <a:alpha val="62329"/>
                </a:srgbClr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25500">
                  <a:defRPr b="0" sz="28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351" name="Our Vision for MUST"/>
              <p:cNvSpPr/>
              <p:nvPr/>
            </p:nvSpPr>
            <p:spPr>
              <a:xfrm>
                <a:off x="4084" y="0"/>
                <a:ext cx="6265122" cy="773702"/>
              </a:xfrm>
              <a:prstGeom prst="rect">
                <a:avLst/>
              </a:prstGeom>
              <a:solidFill>
                <a:srgbClr val="4B68A1"/>
              </a:solidFill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825500">
                  <a:defRPr sz="36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Our Vision for MUST</a:t>
                </a:r>
              </a:p>
            </p:txBody>
          </p:sp>
        </p:grpSp>
        <p:sp>
          <p:nvSpPr>
            <p:cNvPr id="353" name="MUST是下一代地面广域多目标光谱巡天设备…"/>
            <p:cNvSpPr txBox="1"/>
            <p:nvPr/>
          </p:nvSpPr>
          <p:spPr>
            <a:xfrm>
              <a:off x="361212" y="1026363"/>
              <a:ext cx="5550867" cy="84458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57200" indent="-457200" algn="l" defTabSz="825500">
                <a:buSzPct val="100000"/>
                <a:buFont typeface="Arial"/>
                <a:buChar char="๏"/>
                <a:defRPr b="0" sz="1800">
                  <a:solidFill>
                    <a:srgbClr val="4B68A1"/>
                  </a:solidFill>
                  <a:latin typeface="冬青黑体简体中文 W3"/>
                  <a:ea typeface="冬青黑体简体中文 W3"/>
                  <a:cs typeface="冬青黑体简体中文 W3"/>
                  <a:sym typeface="冬青黑体简体中文 W3"/>
                </a:defRPr>
              </a:pPr>
              <a:r>
                <a:t>Next-gen, </a:t>
              </a:r>
              <a:r>
                <a:rPr u="sng">
                  <a:latin typeface="冬青黑体简体中文 W6"/>
                  <a:ea typeface="冬青黑体简体中文 W6"/>
                  <a:cs typeface="冬青黑体简体中文 W6"/>
                  <a:sym typeface="冬青黑体简体中文 W6"/>
                </a:rPr>
                <a:t>Stage-V</a:t>
              </a:r>
              <a:r>
                <a:t> spectroscopic survey facility.</a:t>
              </a:r>
            </a:p>
          </p:txBody>
        </p:sp>
        <p:sp>
          <p:nvSpPr>
            <p:cNvPr id="354" name="MUST是下一代地面广域多目标光谱巡天设备…"/>
            <p:cNvSpPr txBox="1"/>
            <p:nvPr/>
          </p:nvSpPr>
          <p:spPr>
            <a:xfrm>
              <a:off x="361212" y="1954591"/>
              <a:ext cx="5550867" cy="91819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57199" indent="-457199" algn="l" defTabSz="825500">
                <a:buSzPct val="100000"/>
                <a:buFont typeface="Arial"/>
                <a:buChar char="๏"/>
                <a:defRPr b="0" sz="1800">
                  <a:solidFill>
                    <a:srgbClr val="4B68A1"/>
                  </a:solidFill>
                  <a:latin typeface="冬青黑体简体中文 W3"/>
                  <a:ea typeface="冬青黑体简体中文 W3"/>
                  <a:cs typeface="冬青黑体简体中文 W3"/>
                  <a:sym typeface="冬青黑体简体中文 W3"/>
                </a:defRPr>
              </a:pPr>
              <a:r>
                <a:t>A long-term </a:t>
              </a:r>
              <a:r>
                <a:rPr u="sng">
                  <a:latin typeface="冬青黑体简体中文 W6"/>
                  <a:ea typeface="冬青黑体简体中文 W6"/>
                  <a:cs typeface="冬青黑体简体中文 W6"/>
                  <a:sym typeface="冬青黑体简体中文 W6"/>
                </a:rPr>
                <a:t>platform</a:t>
              </a:r>
              <a:r>
                <a:t> to support the Chinese astronomy community.</a:t>
              </a:r>
            </a:p>
          </p:txBody>
        </p:sp>
        <p:sp>
          <p:nvSpPr>
            <p:cNvPr id="355" name="MUST是下一代地面广域多目标光谱巡天设备…"/>
            <p:cNvSpPr txBox="1"/>
            <p:nvPr/>
          </p:nvSpPr>
          <p:spPr>
            <a:xfrm>
              <a:off x="377208" y="2887736"/>
              <a:ext cx="6354531" cy="73089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57200" indent="-457200" algn="l" defTabSz="825500">
                <a:buSzPct val="100000"/>
                <a:buFont typeface="Arial"/>
                <a:buChar char="๏"/>
                <a:defRPr b="0" sz="1800">
                  <a:solidFill>
                    <a:srgbClr val="4B68A1"/>
                  </a:solidFill>
                  <a:latin typeface="冬青黑体简体中文 W3"/>
                  <a:ea typeface="冬青黑体简体中文 W3"/>
                  <a:cs typeface="冬青黑体简体中文 W3"/>
                  <a:sym typeface="冬青黑体简体中文 W3"/>
                </a:defRPr>
              </a:pPr>
              <a:r>
                <a:t>Opportunities for international </a:t>
              </a:r>
              <a:r>
                <a:rPr>
                  <a:latin typeface="冬青黑体简体中文 W6"/>
                  <a:ea typeface="冬青黑体简体中文 W6"/>
                  <a:cs typeface="冬青黑体简体中文 W6"/>
                  <a:sym typeface="冬青黑体简体中文 W6"/>
                </a:rPr>
                <a:t>collaboration</a:t>
              </a:r>
              <a:r>
                <a:t>.</a:t>
              </a:r>
            </a:p>
          </p:txBody>
        </p:sp>
      </p:grpSp>
      <p:sp>
        <p:nvSpPr>
          <p:cNvPr id="357" name="First light:…"/>
          <p:cNvSpPr txBox="1"/>
          <p:nvPr/>
        </p:nvSpPr>
        <p:spPr>
          <a:xfrm>
            <a:off x="3643203" y="2336920"/>
            <a:ext cx="1723151" cy="9059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2438338">
              <a:defRPr b="0" sz="2800">
                <a:solidFill>
                  <a:srgbClr val="FFFFFF"/>
                </a:solidFill>
              </a:defRPr>
            </a:pPr>
            <a:r>
              <a:t>First light: </a:t>
            </a:r>
          </a:p>
          <a:p>
            <a:pPr defTabSz="2438338">
              <a:defRPr b="0" sz="2800">
                <a:solidFill>
                  <a:srgbClr val="FFFFFF"/>
                </a:solidFill>
              </a:defRPr>
            </a:pPr>
            <a:r>
              <a:t>2029</a:t>
            </a:r>
          </a:p>
        </p:txBody>
      </p:sp>
      <p:grpSp>
        <p:nvGrpSpPr>
          <p:cNvPr id="363" name="Group"/>
          <p:cNvGrpSpPr/>
          <p:nvPr/>
        </p:nvGrpSpPr>
        <p:grpSpPr>
          <a:xfrm>
            <a:off x="476298" y="5606939"/>
            <a:ext cx="8788658" cy="3178254"/>
            <a:chOff x="0" y="0"/>
            <a:chExt cx="8788656" cy="3178252"/>
          </a:xfrm>
        </p:grpSpPr>
        <p:grpSp>
          <p:nvGrpSpPr>
            <p:cNvPr id="361" name="Group"/>
            <p:cNvGrpSpPr/>
            <p:nvPr/>
          </p:nvGrpSpPr>
          <p:grpSpPr>
            <a:xfrm>
              <a:off x="0" y="0"/>
              <a:ext cx="8788657" cy="3178253"/>
              <a:chOff x="0" y="0"/>
              <a:chExt cx="8788656" cy="3178252"/>
            </a:xfrm>
          </p:grpSpPr>
          <p:pic>
            <p:nvPicPr>
              <p:cNvPr id="358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6435" r="0" b="21238"/>
              <a:stretch>
                <a:fillRect/>
              </a:stretch>
            </p:blipFill>
            <p:spPr>
              <a:xfrm>
                <a:off x="0" y="0"/>
                <a:ext cx="8788657" cy="3178253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sp>
            <p:nvSpPr>
              <p:cNvPr id="359" name="Rectangle"/>
              <p:cNvSpPr/>
              <p:nvPr/>
            </p:nvSpPr>
            <p:spPr>
              <a:xfrm>
                <a:off x="6558604" y="0"/>
                <a:ext cx="137154" cy="3173750"/>
              </a:xfrm>
              <a:prstGeom prst="rect">
                <a:avLst/>
              </a:prstGeom>
              <a:solidFill>
                <a:schemeClr val="accent1">
                  <a:alpha val="36462"/>
                </a:schemeClr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25500">
                  <a:defRPr b="0"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360" name="Star"/>
              <p:cNvSpPr/>
              <p:nvPr/>
            </p:nvSpPr>
            <p:spPr>
              <a:xfrm>
                <a:off x="6531140" y="920843"/>
                <a:ext cx="210879" cy="173266"/>
              </a:xfrm>
              <a:prstGeom prst="star5">
                <a:avLst>
                  <a:gd name="adj" fmla="val 19100"/>
                  <a:gd name="hf" fmla="val 105146"/>
                  <a:gd name="vf" fmla="val 110557"/>
                </a:avLst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25500">
                  <a:defRPr b="0"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sp>
          <p:nvSpPr>
            <p:cNvPr id="362" name="Lenghu, China…"/>
            <p:cNvSpPr txBox="1"/>
            <p:nvPr/>
          </p:nvSpPr>
          <p:spPr>
            <a:xfrm>
              <a:off x="5092745" y="1219816"/>
              <a:ext cx="3063464" cy="148039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defRPr b="0" sz="2800">
                  <a:solidFill>
                    <a:srgbClr val="FFFFFF"/>
                  </a:solidFill>
                </a:defRPr>
              </a:pPr>
              <a:r>
                <a:t>Lenghu, China </a:t>
              </a:r>
            </a:p>
            <a:p>
              <a:pPr defTabSz="2438338">
                <a:defRPr b="0" sz="2300">
                  <a:solidFill>
                    <a:srgbClr val="FFFFFF"/>
                  </a:solidFill>
                </a:defRPr>
              </a:pPr>
              <a:r>
                <a:t>Deng+ 2021, Nature, 596, 353</a:t>
              </a:r>
            </a:p>
          </p:txBody>
        </p:sp>
      </p:grpSp>
      <p:sp>
        <p:nvSpPr>
          <p:cNvPr id="364" name="https://must.astro.tsinghua.edu.cn/"/>
          <p:cNvSpPr txBox="1"/>
          <p:nvPr/>
        </p:nvSpPr>
        <p:spPr>
          <a:xfrm>
            <a:off x="1714746" y="8869091"/>
            <a:ext cx="6311762" cy="5348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2438338">
              <a:defRPr b="0" sz="2800" u="sng">
                <a:solidFill>
                  <a:srgbClr val="AE4B15"/>
                </a:solidFill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https://must.astro.tsinghua.edu.cn/</a:t>
            </a:r>
          </a:p>
        </p:txBody>
      </p:sp>
      <p:pic>
        <p:nvPicPr>
          <p:cNvPr id="365" name="must_structure_large.jpeg" descr="must_structure_large.jpeg"/>
          <p:cNvPicPr>
            <a:picLocks noChangeAspect="1"/>
          </p:cNvPicPr>
          <p:nvPr/>
        </p:nvPicPr>
        <p:blipFill>
          <a:blip r:embed="rId5">
            <a:extLst/>
          </a:blip>
          <a:srcRect l="15573" t="5048" r="11540" b="15741"/>
          <a:stretch>
            <a:fillRect/>
          </a:stretch>
        </p:blipFill>
        <p:spPr>
          <a:xfrm>
            <a:off x="476918" y="2177272"/>
            <a:ext cx="2825862" cy="327581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Mysteries of the Dark Universe"/>
          <p:cNvSpPr txBox="1"/>
          <p:nvPr/>
        </p:nvSpPr>
        <p:spPr>
          <a:xfrm>
            <a:off x="0" y="0"/>
            <a:ext cx="16256000" cy="1524000"/>
          </a:xfrm>
          <a:prstGeom prst="rect">
            <a:avLst/>
          </a:prstGeom>
          <a:solidFill>
            <a:srgbClr val="01199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84200">
              <a:defRPr b="0" sz="6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Mysteries of the Dark Universe</a:t>
            </a:r>
          </a:p>
        </p:txBody>
      </p:sp>
      <p:pic>
        <p:nvPicPr>
          <p:cNvPr id="149" name="dark_expansion-lg.png" descr="dark_expansion-l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4000" y="1994255"/>
            <a:ext cx="7866235" cy="4416329"/>
          </a:xfrm>
          <a:prstGeom prst="rect">
            <a:avLst/>
          </a:prstGeom>
          <a:ln w="3175">
            <a:miter lim="400000"/>
          </a:ln>
        </p:spPr>
      </p:pic>
      <p:pic>
        <p:nvPicPr>
          <p:cNvPr id="150" name="347_1100_f1 (1).jpeg" descr="347_1100_f1 (1).jpeg"/>
          <p:cNvPicPr>
            <a:picLocks noChangeAspect="1"/>
          </p:cNvPicPr>
          <p:nvPr/>
        </p:nvPicPr>
        <p:blipFill>
          <a:blip r:embed="rId4">
            <a:extLst/>
          </a:blip>
          <a:srcRect l="2587" t="19946" r="0" b="0"/>
          <a:stretch>
            <a:fillRect/>
          </a:stretch>
        </p:blipFill>
        <p:spPr>
          <a:xfrm>
            <a:off x="7526085" y="1994255"/>
            <a:ext cx="8450678" cy="4416420"/>
          </a:xfrm>
          <a:prstGeom prst="rect">
            <a:avLst/>
          </a:prstGeom>
          <a:ln w="3175">
            <a:miter lim="400000"/>
          </a:ln>
        </p:spPr>
      </p:pic>
      <p:sp>
        <p:nvSpPr>
          <p:cNvPr id="151" name="Spergel 2015"/>
          <p:cNvSpPr txBox="1"/>
          <p:nvPr/>
        </p:nvSpPr>
        <p:spPr>
          <a:xfrm>
            <a:off x="14377964" y="5829977"/>
            <a:ext cx="1629636" cy="3896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l" defTabSz="608541">
              <a:defRPr b="0" sz="20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Spergel 2015</a:t>
            </a:r>
          </a:p>
        </p:txBody>
      </p:sp>
      <p:sp>
        <p:nvSpPr>
          <p:cNvPr id="152" name="Credit: NASA/STSci/Ann Feild"/>
          <p:cNvSpPr txBox="1"/>
          <p:nvPr/>
        </p:nvSpPr>
        <p:spPr>
          <a:xfrm>
            <a:off x="33854" y="1774664"/>
            <a:ext cx="3516264" cy="3853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b="0" sz="20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Credit: NASA/STSci/Ann Feild</a:t>
            </a:r>
          </a:p>
        </p:txBody>
      </p:sp>
      <p:grpSp>
        <p:nvGrpSpPr>
          <p:cNvPr id="157" name="Group"/>
          <p:cNvGrpSpPr/>
          <p:nvPr/>
        </p:nvGrpSpPr>
        <p:grpSpPr>
          <a:xfrm>
            <a:off x="620988" y="7055817"/>
            <a:ext cx="4517374" cy="2356891"/>
            <a:chOff x="0" y="0"/>
            <a:chExt cx="4517372" cy="2356890"/>
          </a:xfrm>
        </p:grpSpPr>
        <p:sp>
          <p:nvSpPr>
            <p:cNvPr id="153" name="Dark Energy (DE)"/>
            <p:cNvSpPr/>
            <p:nvPr/>
          </p:nvSpPr>
          <p:spPr>
            <a:xfrm>
              <a:off x="0" y="0"/>
              <a:ext cx="4517373" cy="2192416"/>
            </a:xfrm>
            <a:prstGeom prst="roundRect">
              <a:avLst>
                <a:gd name="adj" fmla="val 7464"/>
              </a:avLst>
            </a:prstGeom>
            <a:solidFill>
              <a:srgbClr val="0068DA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3500" tIns="63500" rIns="63500" bIns="63500" numCol="1" anchor="t">
              <a:noAutofit/>
            </a:bodyPr>
            <a:lstStyle>
              <a:lvl1pPr defTabSz="584200">
                <a:defRPr sz="2500">
                  <a:solidFill>
                    <a:srgbClr val="FFFFFF"/>
                  </a:solidFill>
                </a:defRPr>
              </a:lvl1pPr>
            </a:lstStyle>
            <a:p>
              <a:pPr/>
              <a:r>
                <a:t>Dark Energy (DE)</a:t>
              </a:r>
            </a:p>
          </p:txBody>
        </p:sp>
        <p:sp>
          <p:nvSpPr>
            <p:cNvPr id="154" name="Smoothly distributed…"/>
            <p:cNvSpPr/>
            <p:nvPr/>
          </p:nvSpPr>
          <p:spPr>
            <a:xfrm>
              <a:off x="0" y="838690"/>
              <a:ext cx="4517373" cy="1512870"/>
            </a:xfrm>
            <a:prstGeom prst="roundRect">
              <a:avLst>
                <a:gd name="adj" fmla="val 10816"/>
              </a:avLst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381000" indent="-254000" algn="l" defTabSz="584200">
                <a:spcBef>
                  <a:spcPts val="500"/>
                </a:spcBef>
                <a:buSzPct val="145000"/>
                <a:buChar char="•"/>
                <a:defRPr b="0" sz="2000">
                  <a:solidFill>
                    <a:srgbClr val="5E5E5E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Smoothly distributed</a:t>
              </a:r>
            </a:p>
            <a:p>
              <a:pPr marL="381000" indent="-254000" algn="l" defTabSz="584200">
                <a:spcBef>
                  <a:spcPts val="500"/>
                </a:spcBef>
                <a:buSzPct val="145000"/>
                <a:buChar char="•"/>
                <a:defRPr b="0" sz="2000">
                  <a:solidFill>
                    <a:srgbClr val="5E5E5E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Constant energy density</a:t>
              </a:r>
            </a:p>
            <a:p>
              <a:pPr marL="381000" indent="-254000" algn="l" defTabSz="584200">
                <a:spcBef>
                  <a:spcPts val="500"/>
                </a:spcBef>
                <a:buSzPct val="145000"/>
                <a:buChar char="•"/>
                <a:defRPr b="0" sz="2000">
                  <a:solidFill>
                    <a:srgbClr val="5E5E5E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Accelerating expansion</a:t>
              </a:r>
            </a:p>
          </p:txBody>
        </p:sp>
        <p:sp>
          <p:nvSpPr>
            <p:cNvPr id="155" name="Repulsion"/>
            <p:cNvSpPr/>
            <p:nvPr/>
          </p:nvSpPr>
          <p:spPr>
            <a:xfrm>
              <a:off x="0" y="532082"/>
              <a:ext cx="4517373" cy="418734"/>
            </a:xfrm>
            <a:prstGeom prst="rect">
              <a:avLst/>
            </a:prstGeom>
            <a:solidFill>
              <a:srgbClr val="B3D7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>
                  <a:solidFill>
                    <a:srgbClr val="FF2600"/>
                  </a:solidFill>
                </a:defRPr>
              </a:lvl1pPr>
            </a:lstStyle>
            <a:p>
              <a:pPr/>
              <a:r>
                <a:t>Repulsion</a:t>
              </a:r>
            </a:p>
          </p:txBody>
        </p:sp>
        <p:sp>
          <p:nvSpPr>
            <p:cNvPr id="156" name="Rounded Rectangle"/>
            <p:cNvSpPr/>
            <p:nvPr/>
          </p:nvSpPr>
          <p:spPr>
            <a:xfrm>
              <a:off x="0" y="0"/>
              <a:ext cx="4517373" cy="2356891"/>
            </a:xfrm>
            <a:prstGeom prst="roundRect">
              <a:avLst>
                <a:gd name="adj" fmla="val 6943"/>
              </a:avLst>
            </a:prstGeom>
            <a:noFill/>
            <a:ln w="50800" cap="flat">
              <a:solidFill>
                <a:srgbClr val="0068D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62" name="Group"/>
          <p:cNvGrpSpPr/>
          <p:nvPr/>
        </p:nvGrpSpPr>
        <p:grpSpPr>
          <a:xfrm>
            <a:off x="5869313" y="7055817"/>
            <a:ext cx="4517374" cy="2356891"/>
            <a:chOff x="0" y="0"/>
            <a:chExt cx="4517372" cy="2356890"/>
          </a:xfrm>
        </p:grpSpPr>
        <p:sp>
          <p:nvSpPr>
            <p:cNvPr id="158" name="Dark Matter (DM)"/>
            <p:cNvSpPr/>
            <p:nvPr/>
          </p:nvSpPr>
          <p:spPr>
            <a:xfrm>
              <a:off x="0" y="0"/>
              <a:ext cx="4517373" cy="2192416"/>
            </a:xfrm>
            <a:prstGeom prst="roundRect">
              <a:avLst>
                <a:gd name="adj" fmla="val 7464"/>
              </a:avLst>
            </a:prstGeom>
            <a:solidFill>
              <a:srgbClr val="0068DA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3500" tIns="63500" rIns="63500" bIns="63500" numCol="1" anchor="t">
              <a:noAutofit/>
            </a:bodyPr>
            <a:lstStyle>
              <a:lvl1pPr defTabSz="584200">
                <a:defRPr sz="2500">
                  <a:solidFill>
                    <a:srgbClr val="FFFFFF"/>
                  </a:solidFill>
                </a:defRPr>
              </a:lvl1pPr>
            </a:lstStyle>
            <a:p>
              <a:pPr/>
              <a:r>
                <a:t>Dark Matter (DM)</a:t>
              </a:r>
            </a:p>
          </p:txBody>
        </p:sp>
        <p:sp>
          <p:nvSpPr>
            <p:cNvPr id="159" name="Weakly interacting…"/>
            <p:cNvSpPr/>
            <p:nvPr/>
          </p:nvSpPr>
          <p:spPr>
            <a:xfrm>
              <a:off x="0" y="838690"/>
              <a:ext cx="4517373" cy="1512870"/>
            </a:xfrm>
            <a:prstGeom prst="roundRect">
              <a:avLst>
                <a:gd name="adj" fmla="val 10816"/>
              </a:avLst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381000" indent="-254000" algn="l" defTabSz="584200">
                <a:spcBef>
                  <a:spcPts val="500"/>
                </a:spcBef>
                <a:buSzPct val="145000"/>
                <a:buChar char="•"/>
                <a:defRPr b="0" sz="2000">
                  <a:solidFill>
                    <a:srgbClr val="5E5E5E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Weakly interacting</a:t>
              </a:r>
            </a:p>
            <a:p>
              <a:pPr marL="381000" indent="-254000" algn="l" defTabSz="584200">
                <a:spcBef>
                  <a:spcPts val="500"/>
                </a:spcBef>
                <a:buSzPct val="145000"/>
                <a:buChar char="•"/>
                <a:defRPr b="0" sz="2000">
                  <a:solidFill>
                    <a:srgbClr val="5E5E5E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Mostly cold</a:t>
              </a:r>
            </a:p>
            <a:p>
              <a:pPr marL="381000" indent="-254000" algn="l" defTabSz="584200">
                <a:spcBef>
                  <a:spcPts val="500"/>
                </a:spcBef>
                <a:buSzPct val="145000"/>
                <a:buChar char="•"/>
                <a:defRPr b="0" sz="2000">
                  <a:solidFill>
                    <a:srgbClr val="5E5E5E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Dominates gravity</a:t>
              </a:r>
            </a:p>
          </p:txBody>
        </p:sp>
        <p:sp>
          <p:nvSpPr>
            <p:cNvPr id="160" name="Attraction"/>
            <p:cNvSpPr/>
            <p:nvPr/>
          </p:nvSpPr>
          <p:spPr>
            <a:xfrm>
              <a:off x="0" y="532082"/>
              <a:ext cx="4517373" cy="418733"/>
            </a:xfrm>
            <a:prstGeom prst="rect">
              <a:avLst/>
            </a:prstGeom>
            <a:solidFill>
              <a:srgbClr val="B3D7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>
                  <a:solidFill>
                    <a:srgbClr val="FF2600"/>
                  </a:solidFill>
                </a:defRPr>
              </a:lvl1pPr>
            </a:lstStyle>
            <a:p>
              <a:pPr/>
              <a:r>
                <a:t>Attraction</a:t>
              </a:r>
            </a:p>
          </p:txBody>
        </p:sp>
        <p:sp>
          <p:nvSpPr>
            <p:cNvPr id="161" name="Rounded Rectangle"/>
            <p:cNvSpPr/>
            <p:nvPr/>
          </p:nvSpPr>
          <p:spPr>
            <a:xfrm>
              <a:off x="0" y="0"/>
              <a:ext cx="4517373" cy="2356891"/>
            </a:xfrm>
            <a:prstGeom prst="roundRect">
              <a:avLst>
                <a:gd name="adj" fmla="val 6943"/>
              </a:avLst>
            </a:prstGeom>
            <a:noFill/>
            <a:ln w="50800" cap="flat">
              <a:solidFill>
                <a:srgbClr val="0068D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67" name="Group"/>
          <p:cNvGrpSpPr/>
          <p:nvPr/>
        </p:nvGrpSpPr>
        <p:grpSpPr>
          <a:xfrm>
            <a:off x="11117639" y="7055817"/>
            <a:ext cx="4517373" cy="2356891"/>
            <a:chOff x="0" y="0"/>
            <a:chExt cx="4517372" cy="2356890"/>
          </a:xfrm>
        </p:grpSpPr>
        <p:sp>
          <p:nvSpPr>
            <p:cNvPr id="163" name="Beyond…"/>
            <p:cNvSpPr/>
            <p:nvPr/>
          </p:nvSpPr>
          <p:spPr>
            <a:xfrm>
              <a:off x="0" y="0"/>
              <a:ext cx="4517373" cy="2192416"/>
            </a:xfrm>
            <a:prstGeom prst="roundRect">
              <a:avLst>
                <a:gd name="adj" fmla="val 7464"/>
              </a:avLst>
            </a:prstGeom>
            <a:solidFill>
              <a:srgbClr val="0068DA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3500" tIns="63500" rIns="63500" bIns="63500" numCol="1" anchor="t">
              <a:noAutofit/>
            </a:bodyPr>
            <a:lstStyle>
              <a:lvl1pPr defTabSz="584200">
                <a:defRPr sz="2500">
                  <a:solidFill>
                    <a:srgbClr val="FFFFFF"/>
                  </a:solidFill>
                </a:defRPr>
              </a:lvl1pPr>
            </a:lstStyle>
            <a:p>
              <a:pPr/>
              <a:r>
                <a:t>Beyond…</a:t>
              </a:r>
            </a:p>
          </p:txBody>
        </p:sp>
        <p:sp>
          <p:nvSpPr>
            <p:cNvPr id="164" name="Inflation…"/>
            <p:cNvSpPr/>
            <p:nvPr/>
          </p:nvSpPr>
          <p:spPr>
            <a:xfrm>
              <a:off x="0" y="838690"/>
              <a:ext cx="4517373" cy="1512870"/>
            </a:xfrm>
            <a:prstGeom prst="roundRect">
              <a:avLst>
                <a:gd name="adj" fmla="val 10816"/>
              </a:avLst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381000" indent="-254000" algn="l" defTabSz="584200">
                <a:spcBef>
                  <a:spcPts val="500"/>
                </a:spcBef>
                <a:buSzPct val="145000"/>
                <a:buChar char="•"/>
                <a:defRPr b="0" sz="2000">
                  <a:solidFill>
                    <a:srgbClr val="5E5E5E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Inflation</a:t>
              </a:r>
            </a:p>
            <a:p>
              <a:pPr marL="381000" indent="-254000" algn="l" defTabSz="584200">
                <a:spcBef>
                  <a:spcPts val="500"/>
                </a:spcBef>
                <a:buSzPct val="145000"/>
                <a:buChar char="•"/>
                <a:defRPr b="0" sz="2000">
                  <a:solidFill>
                    <a:srgbClr val="5E5E5E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Neutrino masses &amp; mixing</a:t>
              </a:r>
            </a:p>
            <a:p>
              <a:pPr marL="381000" indent="-254000" algn="l" defTabSz="584200">
                <a:spcBef>
                  <a:spcPts val="500"/>
                </a:spcBef>
                <a:buSzPct val="145000"/>
                <a:buChar char="•"/>
                <a:defRPr b="0" sz="2000">
                  <a:solidFill>
                    <a:srgbClr val="5E5E5E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…</a:t>
              </a:r>
            </a:p>
          </p:txBody>
        </p:sp>
        <p:sp>
          <p:nvSpPr>
            <p:cNvPr id="165" name="Fundamental physics"/>
            <p:cNvSpPr/>
            <p:nvPr/>
          </p:nvSpPr>
          <p:spPr>
            <a:xfrm>
              <a:off x="0" y="532082"/>
              <a:ext cx="4517373" cy="418733"/>
            </a:xfrm>
            <a:prstGeom prst="rect">
              <a:avLst/>
            </a:prstGeom>
            <a:solidFill>
              <a:srgbClr val="B3D7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>
                  <a:solidFill>
                    <a:srgbClr val="FF2600"/>
                  </a:solidFill>
                </a:defRPr>
              </a:lvl1pPr>
            </a:lstStyle>
            <a:p>
              <a:pPr/>
              <a:r>
                <a:t>Fundamental physics</a:t>
              </a:r>
            </a:p>
          </p:txBody>
        </p:sp>
        <p:sp>
          <p:nvSpPr>
            <p:cNvPr id="166" name="Rounded Rectangle"/>
            <p:cNvSpPr/>
            <p:nvPr/>
          </p:nvSpPr>
          <p:spPr>
            <a:xfrm>
              <a:off x="0" y="0"/>
              <a:ext cx="4517373" cy="2356891"/>
            </a:xfrm>
            <a:prstGeom prst="roundRect">
              <a:avLst>
                <a:gd name="adj" fmla="val 6943"/>
              </a:avLst>
            </a:prstGeom>
            <a:noFill/>
            <a:ln w="50800" cap="flat">
              <a:solidFill>
                <a:srgbClr val="0068D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MUST: Cosmology"/>
          <p:cNvSpPr txBox="1"/>
          <p:nvPr>
            <p:ph type="title" idx="4294967295"/>
          </p:nvPr>
        </p:nvSpPr>
        <p:spPr>
          <a:xfrm>
            <a:off x="0" y="0"/>
            <a:ext cx="16256000" cy="1524000"/>
          </a:xfrm>
          <a:prstGeom prst="rect">
            <a:avLst/>
          </a:prstGeom>
          <a:solidFill>
            <a:srgbClr val="011993"/>
          </a:solidFill>
        </p:spPr>
        <p:txBody>
          <a:bodyPr lIns="50800" tIns="50800" rIns="50800" bIns="50800"/>
          <a:lstStyle>
            <a:lvl1pPr defTabSz="608541">
              <a:defRPr sz="6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MUST: Cosmology</a:t>
            </a:r>
          </a:p>
        </p:txBody>
      </p:sp>
      <p:sp>
        <p:nvSpPr>
          <p:cNvPr id="368" name="Keys to the Next-Generation (Stage-V) Spectroscopic Cosmology Survey:…"/>
          <p:cNvSpPr/>
          <p:nvPr/>
        </p:nvSpPr>
        <p:spPr>
          <a:xfrm>
            <a:off x="393415" y="2030959"/>
            <a:ext cx="15177085" cy="1961818"/>
          </a:xfrm>
          <a:prstGeom prst="roundRect">
            <a:avLst>
              <a:gd name="adj" fmla="val 15028"/>
            </a:avLst>
          </a:prstGeom>
          <a:solidFill>
            <a:srgbClr val="4E6AA2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 defTabSz="2438338">
              <a:lnSpc>
                <a:spcPct val="110000"/>
              </a:lnSpc>
              <a:defRPr b="0" sz="3200">
                <a:solidFill>
                  <a:srgbClr val="FFFFFF"/>
                </a:solidFill>
              </a:defRPr>
            </a:pPr>
            <a:r>
              <a:t>Keys to the Next-Generation (Stage-V) Spectroscopic Cosmology Survey:</a:t>
            </a:r>
          </a:p>
          <a:p>
            <a:pPr marL="1219200" indent="-762000" algn="l" defTabSz="2438338">
              <a:lnSpc>
                <a:spcPct val="110000"/>
              </a:lnSpc>
              <a:spcBef>
                <a:spcPts val="400"/>
              </a:spcBef>
              <a:buSzPct val="100000"/>
              <a:buChar char="๏"/>
              <a:defRPr b="0" sz="2800">
                <a:solidFill>
                  <a:srgbClr val="FFFFFF"/>
                </a:solidFill>
              </a:defRPr>
            </a:pPr>
            <a:r>
              <a:rPr b="1"/>
              <a:t>High redshift</a:t>
            </a:r>
            <a:endParaRPr b="1"/>
          </a:p>
          <a:p>
            <a:pPr marL="1219200" indent="-762000" algn="l" defTabSz="2438338">
              <a:lnSpc>
                <a:spcPct val="110000"/>
              </a:lnSpc>
              <a:spcBef>
                <a:spcPts val="400"/>
              </a:spcBef>
              <a:buSzPct val="100000"/>
              <a:buChar char="๏"/>
              <a:defRPr b="0" sz="2800">
                <a:solidFill>
                  <a:srgbClr val="FFFFFF"/>
                </a:solidFill>
              </a:defRPr>
            </a:pPr>
            <a:r>
              <a:rPr b="1"/>
              <a:t>High density</a:t>
            </a:r>
          </a:p>
        </p:txBody>
      </p:sp>
      <p:grpSp>
        <p:nvGrpSpPr>
          <p:cNvPr id="384" name="Group"/>
          <p:cNvGrpSpPr/>
          <p:nvPr/>
        </p:nvGrpSpPr>
        <p:grpSpPr>
          <a:xfrm>
            <a:off x="404290" y="4237973"/>
            <a:ext cx="15155335" cy="5526353"/>
            <a:chOff x="0" y="0"/>
            <a:chExt cx="15155333" cy="5526351"/>
          </a:xfrm>
        </p:grpSpPr>
        <p:grpSp>
          <p:nvGrpSpPr>
            <p:cNvPr id="372" name="Group"/>
            <p:cNvGrpSpPr/>
            <p:nvPr/>
          </p:nvGrpSpPr>
          <p:grpSpPr>
            <a:xfrm>
              <a:off x="8846512" y="2241"/>
              <a:ext cx="3115042" cy="4576975"/>
              <a:chOff x="0" y="0"/>
              <a:chExt cx="3115040" cy="4576973"/>
            </a:xfrm>
          </p:grpSpPr>
          <p:sp>
            <p:nvSpPr>
              <p:cNvPr id="369" name="Rounded Rectangle"/>
              <p:cNvSpPr/>
              <p:nvPr/>
            </p:nvSpPr>
            <p:spPr>
              <a:xfrm>
                <a:off x="0" y="0"/>
                <a:ext cx="3115041" cy="4576974"/>
              </a:xfrm>
              <a:prstGeom prst="roundRect">
                <a:avLst>
                  <a:gd name="adj" fmla="val 4715"/>
                </a:avLst>
              </a:prstGeom>
              <a:solidFill>
                <a:srgbClr val="D4CBC0">
                  <a:alpha val="64999"/>
                </a:srgbClr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b="0"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370" name="Early dark energy…"/>
              <p:cNvSpPr txBox="1"/>
              <p:nvPr/>
            </p:nvSpPr>
            <p:spPr>
              <a:xfrm>
                <a:off x="123723" y="930503"/>
                <a:ext cx="2867595" cy="3508284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508000" indent="-508000" algn="l" defTabSz="2438338">
                  <a:lnSpc>
                    <a:spcPct val="110000"/>
                  </a:lnSpc>
                  <a:spcBef>
                    <a:spcPts val="500"/>
                  </a:spcBef>
                  <a:buSzPct val="100000"/>
                  <a:buChar char="๏"/>
                  <a:defRPr b="0" sz="2300">
                    <a:solidFill>
                      <a:srgbClr val="5E5E5E"/>
                    </a:solidFill>
                  </a:defRPr>
                </a:pPr>
                <a:r>
                  <a:t>Early dark energy</a:t>
                </a:r>
              </a:p>
              <a:p>
                <a:pPr marL="508000" indent="-508000" algn="l" defTabSz="2438338">
                  <a:lnSpc>
                    <a:spcPct val="110000"/>
                  </a:lnSpc>
                  <a:spcBef>
                    <a:spcPts val="500"/>
                  </a:spcBef>
                  <a:buSzPct val="100000"/>
                  <a:buChar char="๏"/>
                  <a:defRPr b="0" sz="2300">
                    <a:solidFill>
                      <a:srgbClr val="5E5E5E"/>
                    </a:solidFill>
                  </a:defRPr>
                </a:pPr>
                <a:r>
                  <a:t>Primordial Physics</a:t>
                </a:r>
              </a:p>
              <a:p>
                <a:pPr marL="508000" indent="-508000" algn="l" defTabSz="2438338">
                  <a:lnSpc>
                    <a:spcPct val="110000"/>
                  </a:lnSpc>
                  <a:spcBef>
                    <a:spcPts val="500"/>
                  </a:spcBef>
                  <a:buSzPct val="100000"/>
                  <a:buChar char="๏"/>
                  <a:defRPr b="0" sz="2300">
                    <a:solidFill>
                      <a:srgbClr val="5E5E5E"/>
                    </a:solidFill>
                  </a:defRPr>
                </a:pPr>
                <a:r>
                  <a:t>Modified gravity</a:t>
                </a:r>
              </a:p>
              <a:p>
                <a:pPr marL="508000" indent="-508000" algn="l" defTabSz="2438338">
                  <a:lnSpc>
                    <a:spcPct val="110000"/>
                  </a:lnSpc>
                  <a:spcBef>
                    <a:spcPts val="500"/>
                  </a:spcBef>
                  <a:buSzPct val="100000"/>
                  <a:buChar char="๏"/>
                  <a:defRPr b="0" sz="2300">
                    <a:solidFill>
                      <a:srgbClr val="5E5E5E"/>
                    </a:solidFill>
                  </a:defRPr>
                </a:pPr>
                <a:r>
                  <a:t>Dark matter interaction</a:t>
                </a:r>
              </a:p>
              <a:p>
                <a:pPr marL="508000" indent="-508000" algn="l" defTabSz="2438338">
                  <a:lnSpc>
                    <a:spcPct val="110000"/>
                  </a:lnSpc>
                  <a:spcBef>
                    <a:spcPts val="500"/>
                  </a:spcBef>
                  <a:buSzPct val="100000"/>
                  <a:buChar char="๏"/>
                  <a:defRPr b="0" sz="2300">
                    <a:solidFill>
                      <a:srgbClr val="5E5E5E"/>
                    </a:solidFill>
                  </a:defRPr>
                </a:pPr>
                <a:r>
                  <a:t>Parity violation</a:t>
                </a:r>
              </a:p>
              <a:p>
                <a:pPr marL="508000" indent="-508000" algn="l" defTabSz="2438338">
                  <a:lnSpc>
                    <a:spcPct val="110000"/>
                  </a:lnSpc>
                  <a:spcBef>
                    <a:spcPts val="500"/>
                  </a:spcBef>
                  <a:buSzPct val="100000"/>
                  <a:buChar char="๏"/>
                  <a:defRPr b="0" sz="2300">
                    <a:solidFill>
                      <a:srgbClr val="5E5E5E"/>
                    </a:solidFill>
                  </a:defRPr>
                </a:pPr>
                <a:r>
                  <a:t>…</a:t>
                </a:r>
              </a:p>
            </p:txBody>
          </p:sp>
          <p:sp>
            <p:nvSpPr>
              <p:cNvPr id="371" name="High Redshift"/>
              <p:cNvSpPr txBox="1"/>
              <p:nvPr/>
            </p:nvSpPr>
            <p:spPr>
              <a:xfrm>
                <a:off x="37919" y="155727"/>
                <a:ext cx="3039203" cy="650622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2438338">
                  <a:defRPr b="0" sz="2900">
                    <a:solidFill>
                      <a:srgbClr val="4E6AA2"/>
                    </a:solidFill>
                    <a:latin typeface="冬青黑体简体中文 W6"/>
                    <a:ea typeface="冬青黑体简体中文 W6"/>
                    <a:cs typeface="冬青黑体简体中文 W6"/>
                    <a:sym typeface="冬青黑体简体中文 W6"/>
                  </a:defRPr>
                </a:lvl1pPr>
              </a:lstStyle>
              <a:p>
                <a:pPr/>
                <a:r>
                  <a:t>High Redshift</a:t>
                </a:r>
              </a:p>
            </p:txBody>
          </p:sp>
        </p:grpSp>
        <p:grpSp>
          <p:nvGrpSpPr>
            <p:cNvPr id="376" name="Group"/>
            <p:cNvGrpSpPr/>
            <p:nvPr/>
          </p:nvGrpSpPr>
          <p:grpSpPr>
            <a:xfrm>
              <a:off x="12040293" y="2241"/>
              <a:ext cx="3115041" cy="4576975"/>
              <a:chOff x="0" y="0"/>
              <a:chExt cx="3115040" cy="4576973"/>
            </a:xfrm>
          </p:grpSpPr>
          <p:sp>
            <p:nvSpPr>
              <p:cNvPr id="373" name="Rounded Rectangle"/>
              <p:cNvSpPr/>
              <p:nvPr/>
            </p:nvSpPr>
            <p:spPr>
              <a:xfrm>
                <a:off x="0" y="0"/>
                <a:ext cx="3115041" cy="4576974"/>
              </a:xfrm>
              <a:prstGeom prst="roundRect">
                <a:avLst>
                  <a:gd name="adj" fmla="val 4215"/>
                </a:avLst>
              </a:prstGeom>
              <a:solidFill>
                <a:srgbClr val="CBD5D5">
                  <a:alpha val="64999"/>
                </a:srgbClr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b="0"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374" name="Neutrino mass…"/>
              <p:cNvSpPr txBox="1"/>
              <p:nvPr/>
            </p:nvSpPr>
            <p:spPr>
              <a:xfrm>
                <a:off x="123723" y="887817"/>
                <a:ext cx="2867595" cy="326625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507999" indent="-507999" algn="l" defTabSz="2438338">
                  <a:lnSpc>
                    <a:spcPct val="110000"/>
                  </a:lnSpc>
                  <a:spcBef>
                    <a:spcPts val="500"/>
                  </a:spcBef>
                  <a:buSzPct val="100000"/>
                  <a:buChar char="๏"/>
                  <a:defRPr b="0" sz="2300">
                    <a:solidFill>
                      <a:srgbClr val="5E5E5E"/>
                    </a:solidFill>
                  </a:defRPr>
                </a:pPr>
                <a:r>
                  <a:t>Neutrino mass</a:t>
                </a:r>
              </a:p>
              <a:p>
                <a:pPr marL="507999" indent="-507999" algn="l" defTabSz="2438338">
                  <a:lnSpc>
                    <a:spcPct val="110000"/>
                  </a:lnSpc>
                  <a:spcBef>
                    <a:spcPts val="500"/>
                  </a:spcBef>
                  <a:buSzPct val="100000"/>
                  <a:buChar char="๏"/>
                  <a:defRPr b="0" sz="2300">
                    <a:solidFill>
                      <a:srgbClr val="5E5E5E"/>
                    </a:solidFill>
                  </a:defRPr>
                </a:pPr>
                <a:r>
                  <a:t>Nature of dark matter particle</a:t>
                </a:r>
              </a:p>
              <a:p>
                <a:pPr marL="507999" indent="-507999" algn="l" defTabSz="2438338">
                  <a:lnSpc>
                    <a:spcPct val="110000"/>
                  </a:lnSpc>
                  <a:spcBef>
                    <a:spcPts val="500"/>
                  </a:spcBef>
                  <a:buSzPct val="100000"/>
                  <a:buChar char="๏"/>
                  <a:defRPr b="0" sz="2300">
                    <a:solidFill>
                      <a:srgbClr val="5E5E5E"/>
                    </a:solidFill>
                  </a:defRPr>
                </a:pPr>
                <a:r>
                  <a:t>Light relics</a:t>
                </a:r>
              </a:p>
              <a:p>
                <a:pPr marL="507999" indent="-507999" algn="l" defTabSz="2438338">
                  <a:lnSpc>
                    <a:spcPct val="110000"/>
                  </a:lnSpc>
                  <a:spcBef>
                    <a:spcPts val="500"/>
                  </a:spcBef>
                  <a:buSzPct val="100000"/>
                  <a:buChar char="๏"/>
                  <a:defRPr b="0" sz="2300">
                    <a:solidFill>
                      <a:srgbClr val="5E5E5E"/>
                    </a:solidFill>
                  </a:defRPr>
                </a:pPr>
                <a:r>
                  <a:t>Peculiar velocity</a:t>
                </a:r>
              </a:p>
              <a:p>
                <a:pPr marL="507999" indent="-507999" algn="l" defTabSz="2438338">
                  <a:lnSpc>
                    <a:spcPct val="110000"/>
                  </a:lnSpc>
                  <a:spcBef>
                    <a:spcPts val="500"/>
                  </a:spcBef>
                  <a:buSzPct val="100000"/>
                  <a:buChar char="๏"/>
                  <a:defRPr b="0" sz="2300">
                    <a:solidFill>
                      <a:srgbClr val="5E5E5E"/>
                    </a:solidFill>
                  </a:defRPr>
                </a:pPr>
                <a:r>
                  <a:t>Baryonic effects</a:t>
                </a:r>
              </a:p>
              <a:p>
                <a:pPr marL="507999" indent="-507999" algn="l" defTabSz="2438338">
                  <a:lnSpc>
                    <a:spcPct val="110000"/>
                  </a:lnSpc>
                  <a:spcBef>
                    <a:spcPts val="500"/>
                  </a:spcBef>
                  <a:buSzPct val="100000"/>
                  <a:buChar char="๏"/>
                  <a:defRPr b="0" sz="2300">
                    <a:solidFill>
                      <a:srgbClr val="5E5E5E"/>
                    </a:solidFill>
                  </a:defRPr>
                </a:pPr>
                <a:r>
                  <a:t>…</a:t>
                </a:r>
              </a:p>
            </p:txBody>
          </p:sp>
          <p:sp>
            <p:nvSpPr>
              <p:cNvPr id="375" name="High Density"/>
              <p:cNvSpPr txBox="1"/>
              <p:nvPr/>
            </p:nvSpPr>
            <p:spPr>
              <a:xfrm>
                <a:off x="37919" y="137030"/>
                <a:ext cx="3039203" cy="670998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2438338">
                  <a:defRPr b="0" sz="2800">
                    <a:solidFill>
                      <a:srgbClr val="4E6AA2"/>
                    </a:solidFill>
                    <a:latin typeface="冬青黑体简体中文 W6"/>
                    <a:ea typeface="冬青黑体简体中文 W6"/>
                    <a:cs typeface="冬青黑体简体中文 W6"/>
                    <a:sym typeface="冬青黑体简体中文 W6"/>
                  </a:defRPr>
                </a:lvl1pPr>
              </a:lstStyle>
              <a:p>
                <a:pPr/>
                <a:r>
                  <a:t>High Density</a:t>
                </a:r>
              </a:p>
            </p:txBody>
          </p:sp>
        </p:grpSp>
        <p:grpSp>
          <p:nvGrpSpPr>
            <p:cNvPr id="379" name="Group"/>
            <p:cNvGrpSpPr/>
            <p:nvPr/>
          </p:nvGrpSpPr>
          <p:grpSpPr>
            <a:xfrm>
              <a:off x="8843519" y="4618550"/>
              <a:ext cx="6307496" cy="844784"/>
              <a:chOff x="0" y="0"/>
              <a:chExt cx="6307494" cy="844783"/>
            </a:xfrm>
          </p:grpSpPr>
          <p:sp>
            <p:nvSpPr>
              <p:cNvPr id="377" name="Rounded Rectangle"/>
              <p:cNvSpPr/>
              <p:nvPr/>
            </p:nvSpPr>
            <p:spPr>
              <a:xfrm>
                <a:off x="0" y="0"/>
                <a:ext cx="6307495" cy="844784"/>
              </a:xfrm>
              <a:prstGeom prst="roundRect">
                <a:avLst>
                  <a:gd name="adj" fmla="val 14412"/>
                </a:avLst>
              </a:prstGeom>
              <a:solidFill>
                <a:srgbClr val="FBD7CA">
                  <a:alpha val="50000"/>
                </a:srgbClr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b="0" sz="3200">
                    <a:solidFill>
                      <a:srgbClr val="4E6AA2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378" name="Mostly beyond the Standard Model"/>
              <p:cNvSpPr txBox="1"/>
              <p:nvPr/>
            </p:nvSpPr>
            <p:spPr>
              <a:xfrm>
                <a:off x="225433" y="235963"/>
                <a:ext cx="5856629" cy="48100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825500">
                  <a:defRPr b="0">
                    <a:solidFill>
                      <a:srgbClr val="9F3207"/>
                    </a:solidFill>
                    <a:latin typeface="冬青黑体简体中文 W6"/>
                    <a:ea typeface="冬青黑体简体中文 W6"/>
                    <a:cs typeface="冬青黑体简体中文 W6"/>
                    <a:sym typeface="冬青黑体简体中文 W6"/>
                  </a:defRPr>
                </a:lvl1pPr>
              </a:lstStyle>
              <a:p>
                <a:pPr/>
                <a:r>
                  <a:t>Mostly beyond the Standard Model</a:t>
                </a:r>
              </a:p>
            </p:txBody>
          </p:sp>
        </p:grpSp>
        <p:grpSp>
          <p:nvGrpSpPr>
            <p:cNvPr id="383" name="Group"/>
            <p:cNvGrpSpPr/>
            <p:nvPr/>
          </p:nvGrpSpPr>
          <p:grpSpPr>
            <a:xfrm>
              <a:off x="-1" y="0"/>
              <a:ext cx="8622012" cy="5526352"/>
              <a:chOff x="0" y="0"/>
              <a:chExt cx="8622010" cy="5526351"/>
            </a:xfrm>
          </p:grpSpPr>
          <p:sp>
            <p:nvSpPr>
              <p:cNvPr id="380" name="Rounded Rectangle"/>
              <p:cNvSpPr/>
              <p:nvPr/>
            </p:nvSpPr>
            <p:spPr>
              <a:xfrm>
                <a:off x="0" y="0"/>
                <a:ext cx="8622011" cy="5526352"/>
              </a:xfrm>
              <a:prstGeom prst="roundRect">
                <a:avLst>
                  <a:gd name="adj" fmla="val 2669"/>
                </a:avLst>
              </a:prstGeom>
              <a:solidFill>
                <a:srgbClr val="C9C9DB">
                  <a:alpha val="64999"/>
                </a:srgbClr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b="0"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pic>
            <p:nvPicPr>
              <p:cNvPr id="381" name="Google Shape;100;p7" descr="Google Shape;100;p7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81286" y="71536"/>
                <a:ext cx="8459439" cy="5383280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sp>
            <p:nvSpPr>
              <p:cNvPr id="382" name="Credit: David Schlegel"/>
              <p:cNvSpPr txBox="1"/>
              <p:nvPr/>
            </p:nvSpPr>
            <p:spPr>
              <a:xfrm>
                <a:off x="529932" y="4613540"/>
                <a:ext cx="2643984" cy="307640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2438338">
                  <a:defRPr b="0" sz="2500">
                    <a:solidFill>
                      <a:srgbClr val="C52F11"/>
                    </a:solidFill>
                  </a:defRPr>
                </a:lvl1pPr>
              </a:lstStyle>
              <a:p>
                <a:pPr/>
                <a:r>
                  <a:t>Credit: David Schlegel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Large-scale structures are an important cosmological prob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Pct val="50000"/>
              <a:buBlip>
                <a:blip r:embed="rId2"/>
              </a:buBlip>
            </a:pPr>
            <a:r>
              <a:t>Large-scale structures are an important cosmological probe</a:t>
            </a:r>
          </a:p>
          <a:p>
            <a:pPr>
              <a:buSzPct val="50000"/>
              <a:buBlip>
                <a:blip r:embed="rId2"/>
              </a:buBlip>
            </a:pPr>
            <a:r>
              <a:t>SDSS provides the tightest BAO &amp; RSD constraints so far</a:t>
            </a:r>
          </a:p>
          <a:p>
            <a:pPr>
              <a:buSzPct val="50000"/>
              <a:buBlip>
                <a:blip r:embed="rId2"/>
              </a:buBlip>
            </a:pPr>
            <a:r>
              <a:t>BAO measurements can be further improved with cosmic voids</a:t>
            </a:r>
          </a:p>
          <a:p>
            <a:pPr>
              <a:buSzPct val="50000"/>
              <a:buBlip>
                <a:blip r:embed="rId2"/>
              </a:buBlip>
            </a:pPr>
            <a:r>
              <a:t>MUST: Stage-V spectroscopic survey led by Tsinghua University</a:t>
            </a:r>
          </a:p>
        </p:txBody>
      </p:sp>
      <p:sp>
        <p:nvSpPr>
          <p:cNvPr id="387" name="Summary"/>
          <p:cNvSpPr txBox="1"/>
          <p:nvPr>
            <p:ph type="title" idx="4294967295"/>
          </p:nvPr>
        </p:nvSpPr>
        <p:spPr>
          <a:xfrm>
            <a:off x="0" y="0"/>
            <a:ext cx="16256000" cy="1524000"/>
          </a:xfrm>
          <a:prstGeom prst="rect">
            <a:avLst/>
          </a:prstGeom>
          <a:solidFill>
            <a:srgbClr val="011993"/>
          </a:solidFill>
        </p:spPr>
        <p:txBody>
          <a:bodyPr lIns="50800" tIns="50800" rIns="50800" bIns="50800"/>
          <a:lstStyle>
            <a:lvl1pPr defTabSz="608541">
              <a:defRPr sz="6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opo0652c.jpeg" descr="opo0652c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6047" y="1742136"/>
            <a:ext cx="7942934" cy="8342487"/>
          </a:xfrm>
          <a:prstGeom prst="rect">
            <a:avLst/>
          </a:prstGeom>
          <a:ln w="3175">
            <a:miter lim="400000"/>
          </a:ln>
        </p:spPr>
      </p:pic>
      <p:sp>
        <p:nvSpPr>
          <p:cNvPr id="172" name="Cosmic expansion"/>
          <p:cNvSpPr/>
          <p:nvPr/>
        </p:nvSpPr>
        <p:spPr>
          <a:xfrm>
            <a:off x="10615259" y="8690556"/>
            <a:ext cx="3735704" cy="668272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5833" tIns="105833" rIns="105833" bIns="105833" anchor="ctr">
            <a:spAutoFit/>
          </a:bodyPr>
          <a:lstStyle>
            <a:lvl1pPr>
              <a:defRPr b="0"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Cosmic expansion</a:t>
            </a:r>
          </a:p>
        </p:txBody>
      </p:sp>
      <p:sp>
        <p:nvSpPr>
          <p:cNvPr id="173" name="Structure growth"/>
          <p:cNvSpPr/>
          <p:nvPr/>
        </p:nvSpPr>
        <p:spPr>
          <a:xfrm>
            <a:off x="10615259" y="7538013"/>
            <a:ext cx="3735704" cy="668273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5833" tIns="105833" rIns="105833" bIns="105833" anchor="ctr">
            <a:spAutoFit/>
          </a:bodyPr>
          <a:lstStyle>
            <a:lvl1pPr>
              <a:defRPr b="0"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Structure growth</a:t>
            </a:r>
          </a:p>
        </p:txBody>
      </p:sp>
      <p:sp>
        <p:nvSpPr>
          <p:cNvPr id="174" name="Line"/>
          <p:cNvSpPr/>
          <p:nvPr/>
        </p:nvSpPr>
        <p:spPr>
          <a:xfrm>
            <a:off x="9235912" y="7872149"/>
            <a:ext cx="1150133" cy="1"/>
          </a:xfrm>
          <a:prstGeom prst="line">
            <a:avLst/>
          </a:prstGeom>
          <a:ln w="127000">
            <a:solidFill>
              <a:srgbClr val="FF2600"/>
            </a:solidFill>
            <a:miter lim="400000"/>
            <a:tailEnd type="stealth"/>
          </a:ln>
        </p:spPr>
        <p:txBody>
          <a:bodyPr lIns="28222" tIns="28222" rIns="28222" bIns="28222" anchor="ctr"/>
          <a:lstStyle/>
          <a:p>
            <a:pPr>
              <a:defRPr sz="2000"/>
            </a:pPr>
          </a:p>
        </p:txBody>
      </p:sp>
      <p:sp>
        <p:nvSpPr>
          <p:cNvPr id="175" name="Line"/>
          <p:cNvSpPr/>
          <p:nvPr/>
        </p:nvSpPr>
        <p:spPr>
          <a:xfrm>
            <a:off x="9235912" y="9024692"/>
            <a:ext cx="1150133" cy="1"/>
          </a:xfrm>
          <a:prstGeom prst="line">
            <a:avLst/>
          </a:prstGeom>
          <a:ln w="127000">
            <a:solidFill>
              <a:srgbClr val="FF2600"/>
            </a:solidFill>
            <a:miter lim="400000"/>
            <a:tailEnd type="stealth"/>
          </a:ln>
        </p:spPr>
        <p:txBody>
          <a:bodyPr lIns="28222" tIns="28222" rIns="28222" bIns="28222" anchor="ctr"/>
          <a:lstStyle/>
          <a:p>
            <a:pPr>
              <a:defRPr sz="2000"/>
            </a:pPr>
          </a:p>
        </p:txBody>
      </p:sp>
      <p:sp>
        <p:nvSpPr>
          <p:cNvPr id="176" name="Credit: NASA/ESA/…"/>
          <p:cNvSpPr txBox="1"/>
          <p:nvPr/>
        </p:nvSpPr>
        <p:spPr>
          <a:xfrm>
            <a:off x="1622973" y="9368231"/>
            <a:ext cx="2715833" cy="6817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algn="l" defTabSz="608541">
              <a:defRPr b="0" sz="20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Credit: NASA/ESA/</a:t>
            </a:r>
          </a:p>
          <a:p>
            <a:pPr algn="l" defTabSz="608541">
              <a:defRPr b="0" sz="20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   STSci/Ann Feild</a:t>
            </a:r>
          </a:p>
        </p:txBody>
      </p:sp>
      <p:grpSp>
        <p:nvGrpSpPr>
          <p:cNvPr id="187" name="Group"/>
          <p:cNvGrpSpPr/>
          <p:nvPr/>
        </p:nvGrpSpPr>
        <p:grpSpPr>
          <a:xfrm>
            <a:off x="10498735" y="1781602"/>
            <a:ext cx="4394426" cy="7834175"/>
            <a:chOff x="0" y="0"/>
            <a:chExt cx="4394425" cy="7834174"/>
          </a:xfrm>
        </p:grpSpPr>
        <p:grpSp>
          <p:nvGrpSpPr>
            <p:cNvPr id="183" name="Group"/>
            <p:cNvGrpSpPr/>
            <p:nvPr/>
          </p:nvGrpSpPr>
          <p:grpSpPr>
            <a:xfrm>
              <a:off x="-1" y="-1"/>
              <a:ext cx="3968751" cy="4943465"/>
              <a:chOff x="0" y="0"/>
              <a:chExt cx="3968750" cy="4943463"/>
            </a:xfrm>
          </p:grpSpPr>
          <p:grpSp>
            <p:nvGrpSpPr>
              <p:cNvPr id="180" name="Group"/>
              <p:cNvGrpSpPr/>
              <p:nvPr/>
            </p:nvGrpSpPr>
            <p:grpSpPr>
              <a:xfrm>
                <a:off x="-1" y="-1"/>
                <a:ext cx="3968751" cy="4943465"/>
                <a:chOff x="0" y="0"/>
                <a:chExt cx="3968750" cy="4943463"/>
              </a:xfrm>
            </p:grpSpPr>
            <p:sp>
              <p:nvSpPr>
                <p:cNvPr id="177" name="Inhomogeneity /…"/>
                <p:cNvSpPr/>
                <p:nvPr/>
              </p:nvSpPr>
              <p:spPr>
                <a:xfrm>
                  <a:off x="0" y="0"/>
                  <a:ext cx="3968750" cy="1106871"/>
                </a:xfrm>
                <a:prstGeom prst="roundRect">
                  <a:avLst>
                    <a:gd name="adj" fmla="val 15400"/>
                  </a:avLst>
                </a:prstGeom>
                <a:solidFill>
                  <a:srgbClr val="0068DA"/>
                </a:solidFill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6145" tIns="66145" rIns="66145" bIns="66145" numCol="1" anchor="t">
                  <a:noAutofit/>
                </a:bodyPr>
                <a:lstStyle/>
                <a:p>
                  <a:pPr defTabSz="608541">
                    <a:defRPr sz="2600">
                      <a:solidFill>
                        <a:srgbClr val="FFFFFF"/>
                      </a:solidFill>
                    </a:defRPr>
                  </a:pPr>
                  <a:r>
                    <a:t>Inhomogeneity /</a:t>
                  </a:r>
                </a:p>
                <a:p>
                  <a:pPr defTabSz="608541">
                    <a:defRPr sz="2600">
                      <a:solidFill>
                        <a:srgbClr val="FFFFFF"/>
                      </a:solidFill>
                    </a:defRPr>
                  </a:pPr>
                  <a:r>
                    <a:t>clustering</a:t>
                  </a:r>
                </a:p>
              </p:txBody>
            </p:sp>
            <p:sp>
              <p:nvSpPr>
                <p:cNvPr id="178" name="Rectangle"/>
                <p:cNvSpPr/>
                <p:nvPr/>
              </p:nvSpPr>
              <p:spPr>
                <a:xfrm>
                  <a:off x="0" y="953950"/>
                  <a:ext cx="3968750" cy="436181"/>
                </a:xfrm>
                <a:prstGeom prst="rect">
                  <a:avLst/>
                </a:prstGeom>
                <a:solidFill>
                  <a:srgbClr val="FFFF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52916" tIns="52916" rIns="52916" bIns="52916" numCol="1" anchor="ctr">
                  <a:noAutofit/>
                </a:bodyPr>
                <a:lstStyle/>
                <a:p>
                  <a:pPr defTabSz="608541">
                    <a:defRPr>
                      <a:solidFill>
                        <a:srgbClr val="FF2600"/>
                      </a:solidFill>
                    </a:defRPr>
                  </a:pPr>
                </a:p>
              </p:txBody>
            </p:sp>
            <p:sp>
              <p:nvSpPr>
                <p:cNvPr id="179" name="Rounded Rectangle"/>
                <p:cNvSpPr/>
                <p:nvPr/>
              </p:nvSpPr>
              <p:spPr>
                <a:xfrm>
                  <a:off x="0" y="14170"/>
                  <a:ext cx="3968750" cy="4929294"/>
                </a:xfrm>
                <a:prstGeom prst="roundRect">
                  <a:avLst>
                    <a:gd name="adj" fmla="val 4295"/>
                  </a:avLst>
                </a:prstGeom>
                <a:noFill/>
                <a:ln w="50800" cap="flat">
                  <a:solidFill>
                    <a:srgbClr val="0068DA"/>
                  </a:solidFill>
                  <a:prstDash val="solid"/>
                  <a:miter lim="400000"/>
                </a:ln>
                <a:effectLst/>
              </p:spPr>
              <p:txBody>
                <a:bodyPr wrap="square" lIns="52916" tIns="52916" rIns="52916" bIns="52916" numCol="1" anchor="ctr">
                  <a:noAutofit/>
                </a:bodyPr>
                <a:lstStyle/>
                <a:p>
                  <a:pPr defTabSz="608541">
                    <a:defRPr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pic>
            <p:nvPicPr>
              <p:cNvPr id="181" name="Planck_CMB_node_full_image_2.jpg" descr="Planck_CMB_node_full_image_2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5554" t="15136" r="17587" b="15136"/>
              <a:stretch>
                <a:fillRect/>
              </a:stretch>
            </p:blipFill>
            <p:spPr>
              <a:xfrm>
                <a:off x="396874" y="1166459"/>
                <a:ext cx="3175001" cy="1655617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182" name="orangepie.jpg" descr="orangepie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8242" t="16047" r="18242" b="50631"/>
              <a:stretch>
                <a:fillRect/>
              </a:stretch>
            </p:blipFill>
            <p:spPr>
              <a:xfrm>
                <a:off x="398735" y="3061890"/>
                <a:ext cx="3171239" cy="1654384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sp>
          <p:nvSpPr>
            <p:cNvPr id="184" name="Rounded Rectangle"/>
            <p:cNvSpPr/>
            <p:nvPr/>
          </p:nvSpPr>
          <p:spPr>
            <a:xfrm>
              <a:off x="0" y="5554831"/>
              <a:ext cx="3968750" cy="2279344"/>
            </a:xfrm>
            <a:prstGeom prst="roundRect">
              <a:avLst>
                <a:gd name="adj" fmla="val 7478"/>
              </a:avLst>
            </a:prstGeom>
            <a:noFill/>
            <a:ln w="50800" cap="flat">
              <a:solidFill>
                <a:srgbClr val="0068DA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defTabSz="608541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85" name="Arrow"/>
            <p:cNvSpPr/>
            <p:nvPr/>
          </p:nvSpPr>
          <p:spPr>
            <a:xfrm rot="5400000">
              <a:off x="1538566" y="4914575"/>
              <a:ext cx="891619" cy="690556"/>
            </a:xfrm>
            <a:prstGeom prst="rightArrow">
              <a:avLst>
                <a:gd name="adj1" fmla="val 44953"/>
                <a:gd name="adj2" fmla="val 58072"/>
              </a:avLst>
            </a:prstGeom>
            <a:solidFill>
              <a:srgbClr val="007AFF"/>
            </a:solidFill>
            <a:ln w="3175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defTabSz="608541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86" name="Credit: ESA/Planck, SDSS/BOSS"/>
            <p:cNvSpPr txBox="1"/>
            <p:nvPr/>
          </p:nvSpPr>
          <p:spPr>
            <a:xfrm rot="16200000">
              <a:off x="2255810" y="2603911"/>
              <a:ext cx="3887607" cy="38962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916" tIns="52916" rIns="52916" bIns="52916" numCol="1" anchor="ctr">
              <a:spAutoFit/>
            </a:bodyPr>
            <a:lstStyle>
              <a:lvl1pPr algn="l" defTabSz="608541">
                <a:defRPr b="0" sz="2000">
                  <a:solidFill>
                    <a:srgbClr val="9292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Credit: ESA/Planck, SDSS/BOSS</a:t>
              </a:r>
            </a:p>
          </p:txBody>
        </p:sp>
      </p:grpSp>
      <p:sp>
        <p:nvSpPr>
          <p:cNvPr id="188" name="Large-scale structures"/>
          <p:cNvSpPr txBox="1"/>
          <p:nvPr/>
        </p:nvSpPr>
        <p:spPr>
          <a:xfrm>
            <a:off x="0" y="0"/>
            <a:ext cx="16256000" cy="1524000"/>
          </a:xfrm>
          <a:prstGeom prst="rect">
            <a:avLst/>
          </a:prstGeom>
          <a:solidFill>
            <a:srgbClr val="01199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84200">
              <a:defRPr b="0" sz="6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Large-scale structures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lanck_Power_Spectrum.jpg" descr="Planck_Power_Spectru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0611" y="2003428"/>
            <a:ext cx="6386160" cy="3949038"/>
          </a:xfrm>
          <a:prstGeom prst="rect">
            <a:avLst/>
          </a:prstGeom>
          <a:ln w="3175">
            <a:miter lim="400000"/>
          </a:ln>
        </p:spPr>
      </p:pic>
      <p:sp>
        <p:nvSpPr>
          <p:cNvPr id="191" name="Standard ruler for expansion history"/>
          <p:cNvSpPr txBox="1"/>
          <p:nvPr/>
        </p:nvSpPr>
        <p:spPr>
          <a:xfrm>
            <a:off x="1354666" y="1598399"/>
            <a:ext cx="13546668" cy="6646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>
            <a:lvl1pPr defTabSz="608541">
              <a:defRPr b="0" sz="36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Standard ruler for expansion history</a:t>
            </a:r>
          </a:p>
        </p:txBody>
      </p:sp>
      <p:pic>
        <p:nvPicPr>
          <p:cNvPr id="192" name="hires.jpg" descr="hir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7191" y="2449589"/>
            <a:ext cx="5422779" cy="4190329"/>
          </a:xfrm>
          <a:prstGeom prst="rect">
            <a:avLst/>
          </a:prstGeom>
          <a:ln w="3175">
            <a:miter lim="400000"/>
          </a:ln>
        </p:spPr>
      </p:pic>
      <p:sp>
        <p:nvSpPr>
          <p:cNvPr id="193" name="Credit: Zosia Rostomian"/>
          <p:cNvSpPr txBox="1"/>
          <p:nvPr/>
        </p:nvSpPr>
        <p:spPr>
          <a:xfrm>
            <a:off x="4668222" y="2446643"/>
            <a:ext cx="2842957" cy="3896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l" defTabSz="608541">
              <a:defRPr b="0" sz="20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Credit: Zosia Rostomian</a:t>
            </a:r>
          </a:p>
        </p:txBody>
      </p:sp>
      <p:grpSp>
        <p:nvGrpSpPr>
          <p:cNvPr id="206" name="Group"/>
          <p:cNvGrpSpPr/>
          <p:nvPr/>
        </p:nvGrpSpPr>
        <p:grpSpPr>
          <a:xfrm>
            <a:off x="2044854" y="7101303"/>
            <a:ext cx="5666798" cy="2954121"/>
            <a:chOff x="0" y="0"/>
            <a:chExt cx="5666797" cy="2954120"/>
          </a:xfrm>
        </p:grpSpPr>
        <p:sp>
          <p:nvSpPr>
            <p:cNvPr id="194" name="Circle"/>
            <p:cNvSpPr/>
            <p:nvPr/>
          </p:nvSpPr>
          <p:spPr>
            <a:xfrm rot="5400000">
              <a:off x="3164767" y="-1"/>
              <a:ext cx="1873573" cy="1873574"/>
            </a:xfrm>
            <a:prstGeom prst="ellips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defTabSz="608541">
                <a:defRPr b="0"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95" name="Double Arrow"/>
            <p:cNvSpPr/>
            <p:nvPr/>
          </p:nvSpPr>
          <p:spPr>
            <a:xfrm rot="5400000">
              <a:off x="3190955" y="900271"/>
              <a:ext cx="1821199" cy="73030"/>
            </a:xfrm>
            <a:prstGeom prst="leftRightArrow">
              <a:avLst>
                <a:gd name="adj1" fmla="val 32000"/>
                <a:gd name="adj2" fmla="val 528008"/>
              </a:avLst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defTabSz="608541">
                <a:defRPr b="0"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96" name="Double Arrow"/>
            <p:cNvSpPr/>
            <p:nvPr/>
          </p:nvSpPr>
          <p:spPr>
            <a:xfrm>
              <a:off x="3190954" y="900271"/>
              <a:ext cx="1821200" cy="73030"/>
            </a:xfrm>
            <a:prstGeom prst="leftRightArrow">
              <a:avLst>
                <a:gd name="adj1" fmla="val 32000"/>
                <a:gd name="adj2" fmla="val 528008"/>
              </a:avLst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defTabSz="608541">
                <a:defRPr b="0"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97" name="Line"/>
            <p:cNvSpPr/>
            <p:nvPr/>
          </p:nvSpPr>
          <p:spPr>
            <a:xfrm flipV="1">
              <a:off x="829022" y="29631"/>
              <a:ext cx="3039995" cy="91457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defTabSz="608541">
                <a:defRPr b="0"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98" name="Line"/>
            <p:cNvSpPr/>
            <p:nvPr/>
          </p:nvSpPr>
          <p:spPr>
            <a:xfrm>
              <a:off x="839014" y="943154"/>
              <a:ext cx="3020009" cy="9025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defTabSz="608541">
                <a:defRPr b="0"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19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5400000">
              <a:off x="3926282" y="1145990"/>
              <a:ext cx="350545" cy="168261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20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984924" y="95481"/>
              <a:ext cx="350545" cy="168261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20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5400000">
              <a:off x="3177297" y="782151"/>
              <a:ext cx="1841213" cy="29141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20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177297" y="782151"/>
              <a:ext cx="1841213" cy="29141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03" name="Observatory"/>
            <p:cNvSpPr/>
            <p:nvPr/>
          </p:nvSpPr>
          <p:spPr>
            <a:xfrm>
              <a:off x="0" y="597455"/>
              <a:ext cx="660583" cy="66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596" fill="norm" stroke="1" extrusionOk="0">
                  <a:moveTo>
                    <a:pt x="17649" y="3"/>
                  </a:moveTo>
                  <a:cubicBezTo>
                    <a:pt x="17614" y="9"/>
                    <a:pt x="17583" y="29"/>
                    <a:pt x="17562" y="62"/>
                  </a:cubicBezTo>
                  <a:lnTo>
                    <a:pt x="15876" y="2503"/>
                  </a:lnTo>
                  <a:cubicBezTo>
                    <a:pt x="15827" y="2573"/>
                    <a:pt x="15854" y="2669"/>
                    <a:pt x="15930" y="2707"/>
                  </a:cubicBezTo>
                  <a:cubicBezTo>
                    <a:pt x="16913" y="3214"/>
                    <a:pt x="17750" y="3873"/>
                    <a:pt x="18539" y="4645"/>
                  </a:cubicBezTo>
                  <a:cubicBezTo>
                    <a:pt x="18598" y="4705"/>
                    <a:pt x="18696" y="4699"/>
                    <a:pt x="18750" y="4628"/>
                  </a:cubicBezTo>
                  <a:lnTo>
                    <a:pt x="20558" y="2140"/>
                  </a:lnTo>
                  <a:cubicBezTo>
                    <a:pt x="20607" y="2075"/>
                    <a:pt x="20590" y="1990"/>
                    <a:pt x="20525" y="1941"/>
                  </a:cubicBezTo>
                  <a:lnTo>
                    <a:pt x="17756" y="25"/>
                  </a:lnTo>
                  <a:cubicBezTo>
                    <a:pt x="17723" y="3"/>
                    <a:pt x="17684" y="-4"/>
                    <a:pt x="17649" y="3"/>
                  </a:cubicBezTo>
                  <a:close/>
                  <a:moveTo>
                    <a:pt x="10800" y="1875"/>
                  </a:moveTo>
                  <a:cubicBezTo>
                    <a:pt x="9228" y="1875"/>
                    <a:pt x="7711" y="2211"/>
                    <a:pt x="6296" y="2864"/>
                  </a:cubicBezTo>
                  <a:lnTo>
                    <a:pt x="6092" y="2962"/>
                  </a:lnTo>
                  <a:lnTo>
                    <a:pt x="6627" y="4116"/>
                  </a:lnTo>
                  <a:cubicBezTo>
                    <a:pt x="7890" y="3495"/>
                    <a:pt x="9304" y="3144"/>
                    <a:pt x="10805" y="3144"/>
                  </a:cubicBezTo>
                  <a:cubicBezTo>
                    <a:pt x="15924" y="3144"/>
                    <a:pt x="20110" y="7221"/>
                    <a:pt x="20288" y="12301"/>
                  </a:cubicBezTo>
                  <a:cubicBezTo>
                    <a:pt x="20288" y="12393"/>
                    <a:pt x="20359" y="12463"/>
                    <a:pt x="20450" y="12463"/>
                  </a:cubicBezTo>
                  <a:lnTo>
                    <a:pt x="21395" y="12463"/>
                  </a:lnTo>
                  <a:cubicBezTo>
                    <a:pt x="21487" y="12463"/>
                    <a:pt x="21563" y="12386"/>
                    <a:pt x="21557" y="12294"/>
                  </a:cubicBezTo>
                  <a:cubicBezTo>
                    <a:pt x="21374" y="6518"/>
                    <a:pt x="16616" y="1875"/>
                    <a:pt x="10800" y="1875"/>
                  </a:cubicBezTo>
                  <a:close/>
                  <a:moveTo>
                    <a:pt x="10800" y="3517"/>
                  </a:moveTo>
                  <a:cubicBezTo>
                    <a:pt x="5886" y="3517"/>
                    <a:pt x="1869" y="7425"/>
                    <a:pt x="1686" y="12294"/>
                  </a:cubicBezTo>
                  <a:cubicBezTo>
                    <a:pt x="1680" y="12386"/>
                    <a:pt x="1756" y="12463"/>
                    <a:pt x="1848" y="12463"/>
                  </a:cubicBezTo>
                  <a:lnTo>
                    <a:pt x="19754" y="12463"/>
                  </a:lnTo>
                  <a:cubicBezTo>
                    <a:pt x="19845" y="12463"/>
                    <a:pt x="19921" y="12386"/>
                    <a:pt x="19916" y="12294"/>
                  </a:cubicBezTo>
                  <a:cubicBezTo>
                    <a:pt x="19732" y="7425"/>
                    <a:pt x="15714" y="3517"/>
                    <a:pt x="10800" y="3517"/>
                  </a:cubicBezTo>
                  <a:close/>
                  <a:moveTo>
                    <a:pt x="162" y="12814"/>
                  </a:moveTo>
                  <a:cubicBezTo>
                    <a:pt x="70" y="12814"/>
                    <a:pt x="0" y="12889"/>
                    <a:pt x="0" y="12976"/>
                  </a:cubicBezTo>
                  <a:lnTo>
                    <a:pt x="0" y="14534"/>
                  </a:lnTo>
                  <a:cubicBezTo>
                    <a:pt x="0" y="14626"/>
                    <a:pt x="76" y="14696"/>
                    <a:pt x="162" y="14696"/>
                  </a:cubicBezTo>
                  <a:lnTo>
                    <a:pt x="1308" y="14696"/>
                  </a:lnTo>
                  <a:cubicBezTo>
                    <a:pt x="1400" y="14696"/>
                    <a:pt x="1470" y="14772"/>
                    <a:pt x="1470" y="14858"/>
                  </a:cubicBezTo>
                  <a:lnTo>
                    <a:pt x="1470" y="21434"/>
                  </a:lnTo>
                  <a:cubicBezTo>
                    <a:pt x="1470" y="21526"/>
                    <a:pt x="1545" y="21596"/>
                    <a:pt x="1632" y="21596"/>
                  </a:cubicBezTo>
                  <a:lnTo>
                    <a:pt x="19921" y="21596"/>
                  </a:lnTo>
                  <a:cubicBezTo>
                    <a:pt x="20012" y="21596"/>
                    <a:pt x="20083" y="21520"/>
                    <a:pt x="20083" y="21434"/>
                  </a:cubicBezTo>
                  <a:lnTo>
                    <a:pt x="20083" y="14870"/>
                  </a:lnTo>
                  <a:cubicBezTo>
                    <a:pt x="20083" y="14778"/>
                    <a:pt x="20158" y="14708"/>
                    <a:pt x="20245" y="14708"/>
                  </a:cubicBezTo>
                  <a:lnTo>
                    <a:pt x="21433" y="14708"/>
                  </a:lnTo>
                  <a:cubicBezTo>
                    <a:pt x="21524" y="14708"/>
                    <a:pt x="21595" y="14633"/>
                    <a:pt x="21595" y="14546"/>
                  </a:cubicBezTo>
                  <a:lnTo>
                    <a:pt x="21595" y="12986"/>
                  </a:lnTo>
                  <a:cubicBezTo>
                    <a:pt x="21600" y="12889"/>
                    <a:pt x="21524" y="12814"/>
                    <a:pt x="21438" y="12814"/>
                  </a:cubicBezTo>
                  <a:lnTo>
                    <a:pt x="162" y="12814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04" name="Equation"/>
            <p:cNvSpPr txBox="1"/>
            <p:nvPr/>
          </p:nvSpPr>
          <p:spPr>
            <a:xfrm>
              <a:off x="3779373" y="2189707"/>
              <a:ext cx="652806" cy="764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f>
                      <m:fPr>
                        <m:ctrlP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num>
                      <m:den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m:oMathPara>
              </a14:m>
              <a:endParaRPr sz="2600"/>
            </a:p>
          </p:txBody>
        </p:sp>
        <p:sp>
          <p:nvSpPr>
            <p:cNvPr id="205" name="Equation"/>
            <p:cNvSpPr txBox="1"/>
            <p:nvPr/>
          </p:nvSpPr>
          <p:spPr>
            <a:xfrm rot="5400000">
              <a:off x="5043928" y="776511"/>
              <a:ext cx="939313" cy="3064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m:oMathPara>
              </a14:m>
              <a:endParaRPr sz="2600"/>
            </a:p>
          </p:txBody>
        </p:sp>
      </p:grpSp>
      <p:pic>
        <p:nvPicPr>
          <p:cNvPr id="207" name="BOSSz2PkBAO_monoWJP.png" descr="BOSSz2PkBAO_monoWJP.png"/>
          <p:cNvPicPr>
            <a:picLocks noChangeAspect="1"/>
          </p:cNvPicPr>
          <p:nvPr/>
        </p:nvPicPr>
        <p:blipFill>
          <a:blip r:embed="rId6">
            <a:extLst/>
          </a:blip>
          <a:srcRect l="0" t="5320" r="0" b="0"/>
          <a:stretch>
            <a:fillRect/>
          </a:stretch>
        </p:blipFill>
        <p:spPr>
          <a:xfrm>
            <a:off x="8706910" y="5728629"/>
            <a:ext cx="6149605" cy="4366815"/>
          </a:xfrm>
          <a:prstGeom prst="rect">
            <a:avLst/>
          </a:prstGeom>
          <a:ln w="3175">
            <a:miter lim="400000"/>
          </a:ln>
        </p:spPr>
      </p:pic>
      <p:sp>
        <p:nvSpPr>
          <p:cNvPr id="208" name="Planck 2013"/>
          <p:cNvSpPr txBox="1"/>
          <p:nvPr/>
        </p:nvSpPr>
        <p:spPr>
          <a:xfrm>
            <a:off x="12584136" y="2828879"/>
            <a:ext cx="1516527" cy="3896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l" defTabSz="608541">
              <a:defRPr b="0" sz="2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Planck 2013</a:t>
            </a:r>
          </a:p>
        </p:txBody>
      </p:sp>
      <p:sp>
        <p:nvSpPr>
          <p:cNvPr id="209" name="Baryon Acoustic Oscillation (BAO)"/>
          <p:cNvSpPr txBox="1"/>
          <p:nvPr/>
        </p:nvSpPr>
        <p:spPr>
          <a:xfrm>
            <a:off x="0" y="0"/>
            <a:ext cx="16256000" cy="1524000"/>
          </a:xfrm>
          <a:prstGeom prst="rect">
            <a:avLst/>
          </a:prstGeom>
          <a:solidFill>
            <a:srgbClr val="01199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84200">
              <a:defRPr b="0" sz="6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Baryon Acoustic Oscillation (BAO)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Measurement of structure growth"/>
          <p:cNvSpPr txBox="1"/>
          <p:nvPr/>
        </p:nvSpPr>
        <p:spPr>
          <a:xfrm>
            <a:off x="1354666" y="1598399"/>
            <a:ext cx="13546668" cy="6646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>
            <a:lvl1pPr defTabSz="608541">
              <a:defRPr b="0" sz="36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Measurement of structure growth</a:t>
            </a:r>
          </a:p>
        </p:txBody>
      </p:sp>
      <p:pic>
        <p:nvPicPr>
          <p:cNvPr id="212" name="caustic.pdf" descr="caustic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2433" y="3136990"/>
            <a:ext cx="5053426" cy="5711645"/>
          </a:xfrm>
          <a:prstGeom prst="rect">
            <a:avLst/>
          </a:prstGeom>
          <a:ln w="3175">
            <a:miter lim="400000"/>
          </a:ln>
        </p:spPr>
      </p:pic>
      <p:pic>
        <p:nvPicPr>
          <p:cNvPr id="213" name="butterfly.pdf" descr="butterfly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73638" y="3715477"/>
            <a:ext cx="5502390" cy="5557415"/>
          </a:xfrm>
          <a:prstGeom prst="rect">
            <a:avLst/>
          </a:prstGeom>
          <a:ln w="3175">
            <a:miter lim="400000"/>
          </a:ln>
        </p:spPr>
      </p:pic>
      <p:sp>
        <p:nvSpPr>
          <p:cNvPr id="214" name="Line"/>
          <p:cNvSpPr/>
          <p:nvPr/>
        </p:nvSpPr>
        <p:spPr>
          <a:xfrm>
            <a:off x="7549324" y="4294957"/>
            <a:ext cx="2079401" cy="735427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stealth"/>
          </a:ln>
        </p:spPr>
        <p:txBody>
          <a:bodyPr lIns="28222" tIns="28222" rIns="28222" bIns="28222" anchor="ctr"/>
          <a:lstStyle/>
          <a:p>
            <a:pPr>
              <a:defRPr sz="2000"/>
            </a:pPr>
          </a:p>
        </p:txBody>
      </p:sp>
      <p:sp>
        <p:nvSpPr>
          <p:cNvPr id="215" name="Observatory"/>
          <p:cNvSpPr/>
          <p:nvPr/>
        </p:nvSpPr>
        <p:spPr>
          <a:xfrm>
            <a:off x="1358356" y="9100630"/>
            <a:ext cx="809262" cy="809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6" fill="norm" stroke="1" extrusionOk="0">
                <a:moveTo>
                  <a:pt x="17649" y="3"/>
                </a:moveTo>
                <a:cubicBezTo>
                  <a:pt x="17614" y="9"/>
                  <a:pt x="17583" y="29"/>
                  <a:pt x="17562" y="62"/>
                </a:cubicBezTo>
                <a:lnTo>
                  <a:pt x="15876" y="2503"/>
                </a:lnTo>
                <a:cubicBezTo>
                  <a:pt x="15827" y="2573"/>
                  <a:pt x="15854" y="2669"/>
                  <a:pt x="15930" y="2707"/>
                </a:cubicBezTo>
                <a:cubicBezTo>
                  <a:pt x="16913" y="3214"/>
                  <a:pt x="17750" y="3873"/>
                  <a:pt x="18539" y="4645"/>
                </a:cubicBezTo>
                <a:cubicBezTo>
                  <a:pt x="18598" y="4705"/>
                  <a:pt x="18696" y="4699"/>
                  <a:pt x="18750" y="4628"/>
                </a:cubicBezTo>
                <a:lnTo>
                  <a:pt x="20558" y="2140"/>
                </a:lnTo>
                <a:cubicBezTo>
                  <a:pt x="20607" y="2075"/>
                  <a:pt x="20590" y="1990"/>
                  <a:pt x="20525" y="1941"/>
                </a:cubicBezTo>
                <a:lnTo>
                  <a:pt x="17756" y="25"/>
                </a:lnTo>
                <a:cubicBezTo>
                  <a:pt x="17723" y="3"/>
                  <a:pt x="17684" y="-4"/>
                  <a:pt x="17649" y="3"/>
                </a:cubicBezTo>
                <a:close/>
                <a:moveTo>
                  <a:pt x="10800" y="1875"/>
                </a:moveTo>
                <a:cubicBezTo>
                  <a:pt x="9228" y="1875"/>
                  <a:pt x="7711" y="2211"/>
                  <a:pt x="6296" y="2864"/>
                </a:cubicBezTo>
                <a:lnTo>
                  <a:pt x="6092" y="2962"/>
                </a:lnTo>
                <a:lnTo>
                  <a:pt x="6627" y="4116"/>
                </a:lnTo>
                <a:cubicBezTo>
                  <a:pt x="7890" y="3495"/>
                  <a:pt x="9304" y="3144"/>
                  <a:pt x="10805" y="3144"/>
                </a:cubicBezTo>
                <a:cubicBezTo>
                  <a:pt x="15924" y="3144"/>
                  <a:pt x="20110" y="7221"/>
                  <a:pt x="20288" y="12301"/>
                </a:cubicBezTo>
                <a:cubicBezTo>
                  <a:pt x="20288" y="12393"/>
                  <a:pt x="20359" y="12463"/>
                  <a:pt x="20450" y="12463"/>
                </a:cubicBezTo>
                <a:lnTo>
                  <a:pt x="21395" y="12463"/>
                </a:lnTo>
                <a:cubicBezTo>
                  <a:pt x="21487" y="12463"/>
                  <a:pt x="21563" y="12386"/>
                  <a:pt x="21557" y="12294"/>
                </a:cubicBezTo>
                <a:cubicBezTo>
                  <a:pt x="21374" y="6518"/>
                  <a:pt x="16616" y="1875"/>
                  <a:pt x="10800" y="1875"/>
                </a:cubicBezTo>
                <a:close/>
                <a:moveTo>
                  <a:pt x="10800" y="3517"/>
                </a:moveTo>
                <a:cubicBezTo>
                  <a:pt x="5886" y="3517"/>
                  <a:pt x="1869" y="7425"/>
                  <a:pt x="1686" y="12294"/>
                </a:cubicBezTo>
                <a:cubicBezTo>
                  <a:pt x="1680" y="12386"/>
                  <a:pt x="1756" y="12463"/>
                  <a:pt x="1848" y="12463"/>
                </a:cubicBezTo>
                <a:lnTo>
                  <a:pt x="19754" y="12463"/>
                </a:lnTo>
                <a:cubicBezTo>
                  <a:pt x="19845" y="12463"/>
                  <a:pt x="19921" y="12386"/>
                  <a:pt x="19916" y="12294"/>
                </a:cubicBezTo>
                <a:cubicBezTo>
                  <a:pt x="19732" y="7425"/>
                  <a:pt x="15714" y="3517"/>
                  <a:pt x="10800" y="3517"/>
                </a:cubicBezTo>
                <a:close/>
                <a:moveTo>
                  <a:pt x="162" y="12814"/>
                </a:moveTo>
                <a:cubicBezTo>
                  <a:pt x="70" y="12814"/>
                  <a:pt x="0" y="12889"/>
                  <a:pt x="0" y="12976"/>
                </a:cubicBezTo>
                <a:lnTo>
                  <a:pt x="0" y="14534"/>
                </a:lnTo>
                <a:cubicBezTo>
                  <a:pt x="0" y="14626"/>
                  <a:pt x="76" y="14696"/>
                  <a:pt x="162" y="14696"/>
                </a:cubicBezTo>
                <a:lnTo>
                  <a:pt x="1308" y="14696"/>
                </a:lnTo>
                <a:cubicBezTo>
                  <a:pt x="1400" y="14696"/>
                  <a:pt x="1470" y="14772"/>
                  <a:pt x="1470" y="14858"/>
                </a:cubicBezTo>
                <a:lnTo>
                  <a:pt x="1470" y="21434"/>
                </a:lnTo>
                <a:cubicBezTo>
                  <a:pt x="1470" y="21526"/>
                  <a:pt x="1545" y="21596"/>
                  <a:pt x="1632" y="21596"/>
                </a:cubicBezTo>
                <a:lnTo>
                  <a:pt x="19921" y="21596"/>
                </a:lnTo>
                <a:cubicBezTo>
                  <a:pt x="20012" y="21596"/>
                  <a:pt x="20083" y="21520"/>
                  <a:pt x="20083" y="21434"/>
                </a:cubicBezTo>
                <a:lnTo>
                  <a:pt x="20083" y="14870"/>
                </a:lnTo>
                <a:cubicBezTo>
                  <a:pt x="20083" y="14778"/>
                  <a:pt x="20158" y="14708"/>
                  <a:pt x="20245" y="14708"/>
                </a:cubicBezTo>
                <a:lnTo>
                  <a:pt x="21433" y="14708"/>
                </a:lnTo>
                <a:cubicBezTo>
                  <a:pt x="21524" y="14708"/>
                  <a:pt x="21595" y="14633"/>
                  <a:pt x="21595" y="14546"/>
                </a:cubicBezTo>
                <a:lnTo>
                  <a:pt x="21595" y="12986"/>
                </a:lnTo>
                <a:cubicBezTo>
                  <a:pt x="21600" y="12889"/>
                  <a:pt x="21524" y="12814"/>
                  <a:pt x="21438" y="12814"/>
                </a:cubicBezTo>
                <a:lnTo>
                  <a:pt x="162" y="12814"/>
                </a:lnTo>
                <a:close/>
              </a:path>
            </a:pathLst>
          </a:custGeom>
          <a:solidFill>
            <a:srgbClr val="000000"/>
          </a:solidFill>
          <a:ln w="3175"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6" name="Hamilton 1998"/>
          <p:cNvSpPr txBox="1"/>
          <p:nvPr/>
        </p:nvSpPr>
        <p:spPr>
          <a:xfrm>
            <a:off x="3943204" y="9126372"/>
            <a:ext cx="1756388" cy="3896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l" defTabSz="608541">
              <a:defRPr b="0" sz="2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Hamilton 1998</a:t>
            </a:r>
          </a:p>
        </p:txBody>
      </p:sp>
      <p:sp>
        <p:nvSpPr>
          <p:cNvPr id="217" name="Peacock+ 2001"/>
          <p:cNvSpPr txBox="1"/>
          <p:nvPr/>
        </p:nvSpPr>
        <p:spPr>
          <a:xfrm>
            <a:off x="10189060" y="9480626"/>
            <a:ext cx="1876690" cy="3896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l" defTabSz="608541">
              <a:defRPr b="0" sz="2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Peacock+ 2001</a:t>
            </a:r>
          </a:p>
        </p:txBody>
      </p:sp>
      <p:sp>
        <p:nvSpPr>
          <p:cNvPr id="218" name="Arrow"/>
          <p:cNvSpPr/>
          <p:nvPr/>
        </p:nvSpPr>
        <p:spPr>
          <a:xfrm rot="16200000">
            <a:off x="-1405893" y="5440816"/>
            <a:ext cx="6337761" cy="649613"/>
          </a:xfrm>
          <a:prstGeom prst="rightArrow">
            <a:avLst>
              <a:gd name="adj1" fmla="val 40983"/>
              <a:gd name="adj2" fmla="val 100501"/>
            </a:avLst>
          </a:prstGeom>
          <a:solidFill>
            <a:srgbClr val="B3D7FF"/>
          </a:solidFill>
          <a:ln w="25400">
            <a:solidFill>
              <a:srgbClr val="0068DA"/>
            </a:solidFill>
            <a:miter lim="400000"/>
          </a:ln>
        </p:spPr>
        <p:txBody>
          <a:bodyPr lIns="52916" tIns="52916" rIns="52916" bIns="52916" anchor="ctr"/>
          <a:lstStyle/>
          <a:p>
            <a:pPr defTabSz="608541"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9" name="Line"/>
          <p:cNvSpPr/>
          <p:nvPr/>
        </p:nvSpPr>
        <p:spPr>
          <a:xfrm flipV="1">
            <a:off x="6987279" y="7509897"/>
            <a:ext cx="4113628" cy="417381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stealth"/>
          </a:ln>
        </p:spPr>
        <p:txBody>
          <a:bodyPr lIns="28222" tIns="28222" rIns="28222" bIns="28222" anchor="ctr"/>
          <a:lstStyle/>
          <a:p>
            <a:pPr>
              <a:defRPr sz="2000"/>
            </a:pPr>
          </a:p>
        </p:txBody>
      </p:sp>
      <p:sp>
        <p:nvSpPr>
          <p:cNvPr id="220" name="Coherent flow"/>
          <p:cNvSpPr/>
          <p:nvPr/>
        </p:nvSpPr>
        <p:spPr>
          <a:xfrm>
            <a:off x="7714104" y="3479693"/>
            <a:ext cx="2341575" cy="594565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5833" tIns="105833" rIns="105833" bIns="105833" anchor="ctr">
            <a:spAutoFit/>
          </a:bodyPr>
          <a:lstStyle>
            <a:lvl1pPr>
              <a:defRPr b="0" sz="2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Coherent flow</a:t>
            </a:r>
          </a:p>
        </p:txBody>
      </p:sp>
      <p:sp>
        <p:nvSpPr>
          <p:cNvPr id="221" name="Virialized motion"/>
          <p:cNvSpPr/>
          <p:nvPr/>
        </p:nvSpPr>
        <p:spPr>
          <a:xfrm>
            <a:off x="7475441" y="7990562"/>
            <a:ext cx="2818901" cy="594565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5833" tIns="105833" rIns="105833" bIns="105833" anchor="ctr">
            <a:spAutoFit/>
          </a:bodyPr>
          <a:lstStyle>
            <a:lvl1pPr>
              <a:defRPr b="0" sz="2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Virialized motion</a:t>
            </a:r>
          </a:p>
        </p:txBody>
      </p:sp>
      <p:sp>
        <p:nvSpPr>
          <p:cNvPr id="222" name="Redshift-space distortion (RSD)"/>
          <p:cNvSpPr txBox="1"/>
          <p:nvPr/>
        </p:nvSpPr>
        <p:spPr>
          <a:xfrm>
            <a:off x="0" y="0"/>
            <a:ext cx="16256000" cy="1524000"/>
          </a:xfrm>
          <a:prstGeom prst="rect">
            <a:avLst/>
          </a:prstGeom>
          <a:solidFill>
            <a:srgbClr val="01199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84200">
              <a:defRPr b="0" sz="6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Redshift-space distortion (RSD)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tegfig.pdf" descr="tegfig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1831" y="1832280"/>
            <a:ext cx="8316713" cy="8131394"/>
          </a:xfrm>
          <a:prstGeom prst="rect">
            <a:avLst/>
          </a:prstGeom>
          <a:ln w="3175">
            <a:miter lim="400000"/>
          </a:ln>
        </p:spPr>
      </p:pic>
      <p:sp>
        <p:nvSpPr>
          <p:cNvPr id="225" name="Chabanier+ 2019"/>
          <p:cNvSpPr txBox="1"/>
          <p:nvPr/>
        </p:nvSpPr>
        <p:spPr>
          <a:xfrm>
            <a:off x="10078032" y="9577918"/>
            <a:ext cx="2074508" cy="3896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l" defTabSz="608541">
              <a:defRPr b="0" sz="2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Chabanier+ 2019</a:t>
            </a:r>
          </a:p>
        </p:txBody>
      </p:sp>
      <p:sp>
        <p:nvSpPr>
          <p:cNvPr id="226" name="Primordial…"/>
          <p:cNvSpPr/>
          <p:nvPr/>
        </p:nvSpPr>
        <p:spPr>
          <a:xfrm>
            <a:off x="2769951" y="1902233"/>
            <a:ext cx="2523356" cy="912896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5833" tIns="105833" rIns="105833" bIns="105833" anchor="ctr">
            <a:spAutoFit/>
          </a:bodyPr>
          <a:lstStyle/>
          <a:p>
            <a:pPr>
              <a:defRPr b="0" sz="2400">
                <a:latin typeface="Arial"/>
                <a:ea typeface="Arial"/>
                <a:cs typeface="Arial"/>
                <a:sym typeface="Arial"/>
              </a:defRPr>
            </a:pPr>
            <a:r>
              <a:t>Primordial</a:t>
            </a:r>
          </a:p>
          <a:p>
            <a:pPr>
              <a:defRPr b="0" sz="2400">
                <a:latin typeface="Arial"/>
                <a:ea typeface="Arial"/>
                <a:cs typeface="Arial"/>
                <a:sym typeface="Arial"/>
              </a:defRPr>
            </a:pPr>
            <a:r>
              <a:t>non-Gaussianity</a:t>
            </a:r>
          </a:p>
        </p:txBody>
      </p:sp>
      <p:sp>
        <p:nvSpPr>
          <p:cNvPr id="227" name="Matter-radiation…"/>
          <p:cNvSpPr/>
          <p:nvPr/>
        </p:nvSpPr>
        <p:spPr>
          <a:xfrm>
            <a:off x="6588510" y="3535591"/>
            <a:ext cx="2523356" cy="912897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5833" tIns="105833" rIns="105833" bIns="105833" anchor="ctr">
            <a:spAutoFit/>
          </a:bodyPr>
          <a:lstStyle/>
          <a:p>
            <a:pPr>
              <a:defRPr b="0" sz="2400">
                <a:latin typeface="Arial"/>
                <a:ea typeface="Arial"/>
                <a:cs typeface="Arial"/>
                <a:sym typeface="Arial"/>
              </a:defRPr>
            </a:pPr>
            <a:r>
              <a:t>Matter-radiation</a:t>
            </a:r>
          </a:p>
          <a:p>
            <a:pPr>
              <a:defRPr b="0" sz="2400">
                <a:latin typeface="Arial"/>
                <a:ea typeface="Arial"/>
                <a:cs typeface="Arial"/>
                <a:sym typeface="Arial"/>
              </a:defRPr>
            </a:pPr>
            <a:r>
              <a:t>equilibrium</a:t>
            </a:r>
          </a:p>
        </p:txBody>
      </p:sp>
      <p:sp>
        <p:nvSpPr>
          <p:cNvPr id="228" name="Dark energy: Baryon Acoustic Oscillation"/>
          <p:cNvSpPr/>
          <p:nvPr/>
        </p:nvSpPr>
        <p:spPr>
          <a:xfrm>
            <a:off x="10019711" y="1749346"/>
            <a:ext cx="4043864" cy="912896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5833" tIns="105833" rIns="105833" bIns="105833" anchor="ctr">
            <a:spAutoFit/>
          </a:bodyPr>
          <a:lstStyle/>
          <a:p>
            <a:pPr>
              <a:defRPr b="0" sz="2400">
                <a:latin typeface="Arial"/>
                <a:ea typeface="Arial"/>
                <a:cs typeface="Arial"/>
                <a:sym typeface="Arial"/>
              </a:defRPr>
            </a:pPr>
            <a:r>
              <a:t>Dark energy:</a:t>
            </a:r>
            <a:br/>
            <a:r>
              <a:t>Baryon Acoustic Oscillation</a:t>
            </a:r>
          </a:p>
        </p:txBody>
      </p:sp>
      <p:sp>
        <p:nvSpPr>
          <p:cNvPr id="229" name="Structure growth:…"/>
          <p:cNvSpPr/>
          <p:nvPr/>
        </p:nvSpPr>
        <p:spPr>
          <a:xfrm>
            <a:off x="10754329" y="3229818"/>
            <a:ext cx="3843511" cy="912897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5833" tIns="105833" rIns="105833" bIns="105833" anchor="ctr">
            <a:spAutoFit/>
          </a:bodyPr>
          <a:lstStyle/>
          <a:p>
            <a:pPr>
              <a:defRPr b="0" sz="2400">
                <a:latin typeface="Arial"/>
                <a:ea typeface="Arial"/>
                <a:cs typeface="Arial"/>
                <a:sym typeface="Arial"/>
              </a:defRPr>
            </a:pPr>
            <a:r>
              <a:t>Structure growth:</a:t>
            </a:r>
          </a:p>
          <a:p>
            <a:pPr>
              <a:defRPr b="0" sz="2400">
                <a:latin typeface="Arial"/>
                <a:ea typeface="Arial"/>
                <a:cs typeface="Arial"/>
                <a:sym typeface="Arial"/>
              </a:defRPr>
            </a:pPr>
            <a:r>
              <a:t>Redshift-Space Distortion</a:t>
            </a:r>
          </a:p>
        </p:txBody>
      </p:sp>
      <p:sp>
        <p:nvSpPr>
          <p:cNvPr id="230" name="“Coldness” of dark matter"/>
          <p:cNvSpPr/>
          <p:nvPr/>
        </p:nvSpPr>
        <p:spPr>
          <a:xfrm>
            <a:off x="12439891" y="4996768"/>
            <a:ext cx="2156536" cy="912896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5833" tIns="105833" rIns="105833" bIns="105833" anchor="ctr">
            <a:spAutoFit/>
          </a:bodyPr>
          <a:lstStyle>
            <a:lvl1pPr>
              <a:defRPr b="0"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“Coldness” of dark matter</a:t>
            </a:r>
          </a:p>
        </p:txBody>
      </p:sp>
      <p:sp>
        <p:nvSpPr>
          <p:cNvPr id="231" name="Line"/>
          <p:cNvSpPr/>
          <p:nvPr/>
        </p:nvSpPr>
        <p:spPr>
          <a:xfrm>
            <a:off x="5275509" y="2370200"/>
            <a:ext cx="937215" cy="641857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stealth"/>
          </a:ln>
        </p:spPr>
        <p:txBody>
          <a:bodyPr lIns="28222" tIns="28222" rIns="28222" bIns="28222" anchor="ctr"/>
          <a:lstStyle/>
          <a:p>
            <a:pPr>
              <a:defRPr sz="2000"/>
            </a:pPr>
          </a:p>
        </p:txBody>
      </p:sp>
      <p:sp>
        <p:nvSpPr>
          <p:cNvPr id="232" name="Line"/>
          <p:cNvSpPr/>
          <p:nvPr/>
        </p:nvSpPr>
        <p:spPr>
          <a:xfrm flipV="1">
            <a:off x="7850187" y="2488679"/>
            <a:ext cx="181710" cy="1049018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stealth"/>
          </a:ln>
        </p:spPr>
        <p:txBody>
          <a:bodyPr lIns="28222" tIns="28222" rIns="28222" bIns="28222" anchor="ctr"/>
          <a:lstStyle/>
          <a:p>
            <a:pPr>
              <a:defRPr sz="2000"/>
            </a:pPr>
          </a:p>
        </p:txBody>
      </p:sp>
      <p:sp>
        <p:nvSpPr>
          <p:cNvPr id="233" name="Line"/>
          <p:cNvSpPr/>
          <p:nvPr/>
        </p:nvSpPr>
        <p:spPr>
          <a:xfrm flipH="1">
            <a:off x="9182025" y="2231092"/>
            <a:ext cx="830190" cy="543203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stealth"/>
          </a:ln>
        </p:spPr>
        <p:txBody>
          <a:bodyPr lIns="28222" tIns="28222" rIns="28222" bIns="28222" anchor="ctr"/>
          <a:lstStyle/>
          <a:p>
            <a:pPr>
              <a:defRPr sz="2000"/>
            </a:pPr>
          </a:p>
        </p:txBody>
      </p:sp>
      <p:sp>
        <p:nvSpPr>
          <p:cNvPr id="234" name="Line"/>
          <p:cNvSpPr/>
          <p:nvPr/>
        </p:nvSpPr>
        <p:spPr>
          <a:xfrm flipH="1" flipV="1">
            <a:off x="9834060" y="3431584"/>
            <a:ext cx="904888" cy="292186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stealth"/>
          </a:ln>
        </p:spPr>
        <p:txBody>
          <a:bodyPr lIns="28222" tIns="28222" rIns="28222" bIns="28222" anchor="ctr"/>
          <a:lstStyle/>
          <a:p>
            <a:pPr>
              <a:defRPr sz="2000"/>
            </a:pPr>
          </a:p>
        </p:txBody>
      </p:sp>
      <p:sp>
        <p:nvSpPr>
          <p:cNvPr id="235" name="Line"/>
          <p:cNvSpPr/>
          <p:nvPr/>
        </p:nvSpPr>
        <p:spPr>
          <a:xfrm flipH="1">
            <a:off x="11120804" y="5471229"/>
            <a:ext cx="1317277" cy="1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stealth"/>
          </a:ln>
        </p:spPr>
        <p:txBody>
          <a:bodyPr lIns="28222" tIns="28222" rIns="28222" bIns="28222" anchor="ctr"/>
          <a:lstStyle/>
          <a:p>
            <a:pPr>
              <a:defRPr sz="2000"/>
            </a:pPr>
          </a:p>
        </p:txBody>
      </p:sp>
      <p:sp>
        <p:nvSpPr>
          <p:cNvPr id="236" name="Rectangle"/>
          <p:cNvSpPr/>
          <p:nvPr/>
        </p:nvSpPr>
        <p:spPr>
          <a:xfrm>
            <a:off x="6584386" y="6350470"/>
            <a:ext cx="3575737" cy="723275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2916" tIns="52916" rIns="52916" bIns="52916" anchor="ctr"/>
          <a:lstStyle/>
          <a:p>
            <a:pPr defTabSz="608541"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7" name="Spectroscopic survey"/>
          <p:cNvSpPr/>
          <p:nvPr/>
        </p:nvSpPr>
        <p:spPr>
          <a:xfrm>
            <a:off x="6248782" y="7260260"/>
            <a:ext cx="4246945" cy="1176868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5833" tIns="105833" rIns="105833" bIns="105833" anchor="ctr">
            <a:spAutoFit/>
          </a:bodyPr>
          <a:lstStyle>
            <a:lvl1pPr>
              <a:defRPr b="0" sz="3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Spectroscopic survey</a:t>
            </a:r>
          </a:p>
        </p:txBody>
      </p:sp>
      <p:sp>
        <p:nvSpPr>
          <p:cNvPr id="238" name="small…"/>
          <p:cNvSpPr/>
          <p:nvPr/>
        </p:nvSpPr>
        <p:spPr>
          <a:xfrm>
            <a:off x="12644486" y="7659552"/>
            <a:ext cx="2156536" cy="1322917"/>
          </a:xfrm>
          <a:prstGeom prst="rightArrow">
            <a:avLst>
              <a:gd name="adj1" fmla="val 68650"/>
              <a:gd name="adj2" fmla="val 50320"/>
            </a:avLst>
          </a:prstGeom>
          <a:solidFill>
            <a:srgbClr val="B3D7FF"/>
          </a:solidFill>
          <a:ln w="25400">
            <a:solidFill>
              <a:srgbClr val="0068D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/>
          <a:lstStyle/>
          <a:p>
            <a:pPr defTabSz="608541">
              <a:defRPr b="0" sz="2400">
                <a:latin typeface="+mn-lt"/>
                <a:ea typeface="+mn-ea"/>
                <a:cs typeface="+mn-cs"/>
                <a:sym typeface="Helvetica Neue Medium"/>
              </a:defRPr>
            </a:pPr>
            <a:r>
              <a:t>small</a:t>
            </a:r>
          </a:p>
          <a:p>
            <a:pPr defTabSz="608541">
              <a:defRPr b="0" sz="2400">
                <a:latin typeface="+mn-lt"/>
                <a:ea typeface="+mn-ea"/>
                <a:cs typeface="+mn-cs"/>
                <a:sym typeface="Helvetica Neue Medium"/>
              </a:defRPr>
            </a:pPr>
            <a:r>
              <a:t>scale</a:t>
            </a:r>
          </a:p>
        </p:txBody>
      </p:sp>
      <p:grpSp>
        <p:nvGrpSpPr>
          <p:cNvPr id="241" name="Group"/>
          <p:cNvGrpSpPr/>
          <p:nvPr/>
        </p:nvGrpSpPr>
        <p:grpSpPr>
          <a:xfrm>
            <a:off x="1134009" y="7659552"/>
            <a:ext cx="2156536" cy="1322917"/>
            <a:chOff x="0" y="0"/>
            <a:chExt cx="2156535" cy="1322916"/>
          </a:xfrm>
        </p:grpSpPr>
        <p:sp>
          <p:nvSpPr>
            <p:cNvPr id="239" name="Arrow"/>
            <p:cNvSpPr/>
            <p:nvPr/>
          </p:nvSpPr>
          <p:spPr>
            <a:xfrm flipH="1">
              <a:off x="0" y="0"/>
              <a:ext cx="2156536" cy="1322917"/>
            </a:xfrm>
            <a:prstGeom prst="rightArrow">
              <a:avLst>
                <a:gd name="adj1" fmla="val 68650"/>
                <a:gd name="adj2" fmla="val 50320"/>
              </a:avLst>
            </a:prstGeom>
            <a:solidFill>
              <a:srgbClr val="B3D7FF"/>
            </a:solidFill>
            <a:ln w="25400" cap="flat">
              <a:solidFill>
                <a:srgbClr val="0068DA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defTabSz="608541">
                <a:defRPr b="0" sz="24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40" name="large…"/>
            <p:cNvSpPr txBox="1"/>
            <p:nvPr/>
          </p:nvSpPr>
          <p:spPr>
            <a:xfrm>
              <a:off x="888640" y="244662"/>
              <a:ext cx="858589" cy="8335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916" tIns="52916" rIns="52916" bIns="52916" numCol="1" anchor="ctr">
              <a:spAutoFit/>
            </a:bodyPr>
            <a:lstStyle/>
            <a:p>
              <a:pPr defTabSz="608541">
                <a:defRPr b="0" sz="2400"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large</a:t>
              </a:r>
            </a:p>
            <a:p>
              <a:pPr defTabSz="608541">
                <a:defRPr b="0" sz="2400"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scale</a:t>
              </a:r>
            </a:p>
          </p:txBody>
        </p:sp>
      </p:grpSp>
      <p:sp>
        <p:nvSpPr>
          <p:cNvPr id="242" name="Matter Power Spectrum"/>
          <p:cNvSpPr txBox="1"/>
          <p:nvPr/>
        </p:nvSpPr>
        <p:spPr>
          <a:xfrm>
            <a:off x="0" y="0"/>
            <a:ext cx="16256000" cy="1524000"/>
          </a:xfrm>
          <a:prstGeom prst="rect">
            <a:avLst/>
          </a:prstGeom>
          <a:solidFill>
            <a:srgbClr val="011993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84200">
              <a:defRPr b="0" sz="6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Matter Power Spectrum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pectroscopic Survey: data cube"/>
          <p:cNvSpPr txBox="1"/>
          <p:nvPr>
            <p:ph type="title" idx="4294967295"/>
          </p:nvPr>
        </p:nvSpPr>
        <p:spPr>
          <a:xfrm>
            <a:off x="0" y="0"/>
            <a:ext cx="16256000" cy="1524000"/>
          </a:xfrm>
          <a:prstGeom prst="rect">
            <a:avLst/>
          </a:prstGeom>
          <a:solidFill>
            <a:srgbClr val="011993"/>
          </a:solidFill>
        </p:spPr>
        <p:txBody>
          <a:bodyPr lIns="50800" tIns="50800" rIns="50800" bIns="50800"/>
          <a:lstStyle>
            <a:lvl1pPr defTabSz="584200">
              <a:defRPr sz="6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Spectroscopic Survey: data cube</a:t>
            </a:r>
          </a:p>
        </p:txBody>
      </p:sp>
      <p:pic>
        <p:nvPicPr>
          <p:cNvPr id="245" name="data_cube.jpg" descr="data_cub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488" y="1939668"/>
            <a:ext cx="7420685" cy="5066190"/>
          </a:xfrm>
          <a:prstGeom prst="rect">
            <a:avLst/>
          </a:prstGeom>
          <a:ln w="3175">
            <a:miter lim="400000"/>
          </a:ln>
        </p:spPr>
      </p:pic>
      <p:sp>
        <p:nvSpPr>
          <p:cNvPr id="246" name="Credit: David Kirkby"/>
          <p:cNvSpPr txBox="1"/>
          <p:nvPr/>
        </p:nvSpPr>
        <p:spPr>
          <a:xfrm>
            <a:off x="132394" y="1755358"/>
            <a:ext cx="2358629" cy="385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b="0" sz="20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Credit: David Kirkby</a:t>
            </a:r>
          </a:p>
        </p:txBody>
      </p:sp>
      <p:pic>
        <p:nvPicPr>
          <p:cNvPr id="247" name="image_4030_2e-BOSS-Map.jpeg" descr="image_4030_2e-BOSS-Map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07193" y="6089325"/>
            <a:ext cx="8757970" cy="4077930"/>
          </a:xfrm>
          <a:prstGeom prst="rect">
            <a:avLst/>
          </a:prstGeom>
          <a:ln w="3175">
            <a:miter lim="400000"/>
          </a:ln>
        </p:spPr>
      </p:pic>
      <p:sp>
        <p:nvSpPr>
          <p:cNvPr id="248" name="Arrow"/>
          <p:cNvSpPr/>
          <p:nvPr/>
        </p:nvSpPr>
        <p:spPr>
          <a:xfrm rot="1102615">
            <a:off x="7397910" y="5091191"/>
            <a:ext cx="3263262" cy="476817"/>
          </a:xfrm>
          <a:prstGeom prst="rightArrow">
            <a:avLst>
              <a:gd name="adj1" fmla="val 38471"/>
              <a:gd name="adj2" fmla="val 59392"/>
            </a:avLst>
          </a:prstGeom>
          <a:solidFill>
            <a:srgbClr val="FF9500"/>
          </a:solidFill>
          <a:ln w="3175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9" name="Credit: BOSS/Jeremy Tinker"/>
          <p:cNvSpPr txBox="1"/>
          <p:nvPr/>
        </p:nvSpPr>
        <p:spPr>
          <a:xfrm>
            <a:off x="12858981" y="5649572"/>
            <a:ext cx="3304308" cy="3853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b="0" sz="20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Credit: BOSS/Jeremy Tinker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roup"/>
          <p:cNvGrpSpPr/>
          <p:nvPr/>
        </p:nvGrpSpPr>
        <p:grpSpPr>
          <a:xfrm>
            <a:off x="1798261" y="2178366"/>
            <a:ext cx="3968751" cy="7228526"/>
            <a:chOff x="0" y="0"/>
            <a:chExt cx="3968750" cy="7228525"/>
          </a:xfrm>
        </p:grpSpPr>
        <p:sp>
          <p:nvSpPr>
            <p:cNvPr id="253" name="Past"/>
            <p:cNvSpPr/>
            <p:nvPr/>
          </p:nvSpPr>
          <p:spPr>
            <a:xfrm>
              <a:off x="0" y="0"/>
              <a:ext cx="3968750" cy="833927"/>
            </a:xfrm>
            <a:prstGeom prst="roundRect">
              <a:avLst>
                <a:gd name="adj" fmla="val 20440"/>
              </a:avLst>
            </a:prstGeom>
            <a:solidFill>
              <a:srgbClr val="0068DA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6145" tIns="66145" rIns="66145" bIns="66145" numCol="1" anchor="t">
              <a:noAutofit/>
            </a:bodyPr>
            <a:lstStyle>
              <a:lvl1pPr defTabSz="608541">
                <a:defRPr sz="2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Past</a:t>
              </a:r>
            </a:p>
          </p:txBody>
        </p:sp>
        <p:sp>
          <p:nvSpPr>
            <p:cNvPr id="254" name="Rectangle"/>
            <p:cNvSpPr/>
            <p:nvPr/>
          </p:nvSpPr>
          <p:spPr>
            <a:xfrm>
              <a:off x="0" y="584585"/>
              <a:ext cx="3968750" cy="436181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defTabSz="608541">
                <a:defRPr>
                  <a:solidFill>
                    <a:srgbClr val="FF2600"/>
                  </a:solidFill>
                </a:defRPr>
              </a:pPr>
            </a:p>
          </p:txBody>
        </p:sp>
        <p:sp>
          <p:nvSpPr>
            <p:cNvPr id="255" name="Rounded Rectangle"/>
            <p:cNvSpPr/>
            <p:nvPr/>
          </p:nvSpPr>
          <p:spPr>
            <a:xfrm>
              <a:off x="0" y="14170"/>
              <a:ext cx="3968750" cy="7214356"/>
            </a:xfrm>
            <a:prstGeom prst="roundRect">
              <a:avLst>
                <a:gd name="adj" fmla="val 4295"/>
              </a:avLst>
            </a:prstGeom>
            <a:noFill/>
            <a:ln w="50800" cap="flat">
              <a:solidFill>
                <a:srgbClr val="0068DA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defTabSz="608541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260" name="Group"/>
          <p:cNvGrpSpPr/>
          <p:nvPr/>
        </p:nvGrpSpPr>
        <p:grpSpPr>
          <a:xfrm>
            <a:off x="6143625" y="2178366"/>
            <a:ext cx="3968750" cy="7228526"/>
            <a:chOff x="0" y="0"/>
            <a:chExt cx="3968750" cy="7228525"/>
          </a:xfrm>
        </p:grpSpPr>
        <p:sp>
          <p:nvSpPr>
            <p:cNvPr id="257" name="Present"/>
            <p:cNvSpPr/>
            <p:nvPr/>
          </p:nvSpPr>
          <p:spPr>
            <a:xfrm>
              <a:off x="0" y="0"/>
              <a:ext cx="3968750" cy="833927"/>
            </a:xfrm>
            <a:prstGeom prst="roundRect">
              <a:avLst>
                <a:gd name="adj" fmla="val 20440"/>
              </a:avLst>
            </a:prstGeom>
            <a:solidFill>
              <a:srgbClr val="0068DA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6145" tIns="66145" rIns="66145" bIns="66145" numCol="1" anchor="t">
              <a:noAutofit/>
            </a:bodyPr>
            <a:lstStyle>
              <a:lvl1pPr defTabSz="608541">
                <a:defRPr sz="2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Present</a:t>
              </a:r>
            </a:p>
          </p:txBody>
        </p:sp>
        <p:sp>
          <p:nvSpPr>
            <p:cNvPr id="258" name="Rectangle"/>
            <p:cNvSpPr/>
            <p:nvPr/>
          </p:nvSpPr>
          <p:spPr>
            <a:xfrm>
              <a:off x="0" y="584585"/>
              <a:ext cx="3968750" cy="436181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defTabSz="608541">
                <a:defRPr>
                  <a:solidFill>
                    <a:srgbClr val="FF2600"/>
                  </a:solidFill>
                </a:defRPr>
              </a:pPr>
            </a:p>
          </p:txBody>
        </p:sp>
        <p:sp>
          <p:nvSpPr>
            <p:cNvPr id="259" name="Rounded Rectangle"/>
            <p:cNvSpPr/>
            <p:nvPr/>
          </p:nvSpPr>
          <p:spPr>
            <a:xfrm>
              <a:off x="0" y="14170"/>
              <a:ext cx="3968750" cy="7214356"/>
            </a:xfrm>
            <a:prstGeom prst="roundRect">
              <a:avLst>
                <a:gd name="adj" fmla="val 4295"/>
              </a:avLst>
            </a:prstGeom>
            <a:noFill/>
            <a:ln w="50800" cap="flat">
              <a:solidFill>
                <a:srgbClr val="0068DA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defTabSz="608541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264" name="Group"/>
          <p:cNvGrpSpPr/>
          <p:nvPr/>
        </p:nvGrpSpPr>
        <p:grpSpPr>
          <a:xfrm>
            <a:off x="10488988" y="2178366"/>
            <a:ext cx="3968751" cy="7228526"/>
            <a:chOff x="0" y="0"/>
            <a:chExt cx="3968750" cy="7228525"/>
          </a:xfrm>
        </p:grpSpPr>
        <p:sp>
          <p:nvSpPr>
            <p:cNvPr id="261" name="Future"/>
            <p:cNvSpPr/>
            <p:nvPr/>
          </p:nvSpPr>
          <p:spPr>
            <a:xfrm>
              <a:off x="0" y="0"/>
              <a:ext cx="3968750" cy="833927"/>
            </a:xfrm>
            <a:prstGeom prst="roundRect">
              <a:avLst>
                <a:gd name="adj" fmla="val 20440"/>
              </a:avLst>
            </a:prstGeom>
            <a:solidFill>
              <a:srgbClr val="0068DA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6145" tIns="66145" rIns="66145" bIns="66145" numCol="1" anchor="t">
              <a:noAutofit/>
            </a:bodyPr>
            <a:lstStyle>
              <a:lvl1pPr defTabSz="608541">
                <a:defRPr sz="2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Future</a:t>
              </a:r>
            </a:p>
          </p:txBody>
        </p:sp>
        <p:sp>
          <p:nvSpPr>
            <p:cNvPr id="262" name="Rectangle"/>
            <p:cNvSpPr/>
            <p:nvPr/>
          </p:nvSpPr>
          <p:spPr>
            <a:xfrm>
              <a:off x="0" y="584585"/>
              <a:ext cx="3968750" cy="436181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defTabSz="608541">
                <a:defRPr>
                  <a:solidFill>
                    <a:srgbClr val="FF2600"/>
                  </a:solidFill>
                </a:defRPr>
              </a:pPr>
            </a:p>
          </p:txBody>
        </p:sp>
        <p:sp>
          <p:nvSpPr>
            <p:cNvPr id="263" name="Rounded Rectangle"/>
            <p:cNvSpPr/>
            <p:nvPr/>
          </p:nvSpPr>
          <p:spPr>
            <a:xfrm>
              <a:off x="0" y="14170"/>
              <a:ext cx="3968750" cy="7214356"/>
            </a:xfrm>
            <a:prstGeom prst="roundRect">
              <a:avLst>
                <a:gd name="adj" fmla="val 4295"/>
              </a:avLst>
            </a:prstGeom>
            <a:noFill/>
            <a:ln w="50800" cap="flat">
              <a:solidFill>
                <a:srgbClr val="0068DA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defTabSz="608541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265" name="maxresdefault (1).jpg" descr="maxresdefault (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4511" y="7191296"/>
            <a:ext cx="3716251" cy="2090392"/>
          </a:xfrm>
          <a:prstGeom prst="rect">
            <a:avLst/>
          </a:prstGeom>
          <a:ln w="3175">
            <a:miter lim="400000"/>
          </a:ln>
        </p:spPr>
      </p:pic>
      <p:pic>
        <p:nvPicPr>
          <p:cNvPr id="266" name="fibre_2216x1244.jpg" descr="fibre_2216x124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6427" y="7191296"/>
            <a:ext cx="3723146" cy="2090392"/>
          </a:xfrm>
          <a:prstGeom prst="rect">
            <a:avLst/>
          </a:prstGeom>
          <a:ln w="3175">
            <a:miter lim="400000"/>
          </a:ln>
        </p:spPr>
      </p:pic>
      <p:pic>
        <p:nvPicPr>
          <p:cNvPr id="267" name="sdss3.png" descr="sdss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85907" y="2990587"/>
            <a:ext cx="1793459" cy="1773256"/>
          </a:xfrm>
          <a:prstGeom prst="rect">
            <a:avLst/>
          </a:prstGeom>
          <a:ln w="3175">
            <a:miter lim="400000"/>
          </a:ln>
        </p:spPr>
      </p:pic>
      <p:pic>
        <p:nvPicPr>
          <p:cNvPr id="268" name="eboss_5_dark_bold.pdf" descr="eboss_5_dark_bold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74640" y="4983324"/>
            <a:ext cx="1815993" cy="1988491"/>
          </a:xfrm>
          <a:prstGeom prst="rect">
            <a:avLst/>
          </a:prstGeom>
          <a:ln w="3175">
            <a:miter lim="400000"/>
          </a:ln>
        </p:spPr>
      </p:pic>
      <p:pic>
        <p:nvPicPr>
          <p:cNvPr id="269" name="desi.jpeg" descr="desi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03093" y="3045764"/>
            <a:ext cx="2049814" cy="1662901"/>
          </a:xfrm>
          <a:prstGeom prst="rect">
            <a:avLst/>
          </a:prstGeom>
          <a:ln w="3175">
            <a:miter lim="400000"/>
          </a:ln>
        </p:spPr>
      </p:pic>
      <p:pic>
        <p:nvPicPr>
          <p:cNvPr id="270" name="1485504250626.png" descr="148550425062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24003" y="4947617"/>
            <a:ext cx="1607994" cy="2090392"/>
          </a:xfrm>
          <a:prstGeom prst="rect">
            <a:avLst/>
          </a:prstGeom>
          <a:ln w="3175">
            <a:miter lim="400000"/>
          </a:ln>
        </p:spPr>
      </p:pic>
      <p:pic>
        <p:nvPicPr>
          <p:cNvPr id="271" name="EC-Logo-mostcommon.png" descr="EC-Logo-mostcommon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815067" y="3034792"/>
            <a:ext cx="2778126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272" name="must_logo.png" descr="must_logo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07402" y="5007527"/>
            <a:ext cx="1793458" cy="1793459"/>
          </a:xfrm>
          <a:prstGeom prst="rect">
            <a:avLst/>
          </a:prstGeom>
          <a:ln w="3175">
            <a:miter lim="400000"/>
          </a:ln>
        </p:spPr>
      </p:pic>
      <p:sp>
        <p:nvSpPr>
          <p:cNvPr id="273" name="and more …"/>
          <p:cNvSpPr txBox="1"/>
          <p:nvPr/>
        </p:nvSpPr>
        <p:spPr>
          <a:xfrm rot="16200000">
            <a:off x="12887719" y="4287533"/>
            <a:ext cx="2326810" cy="56468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defTabSz="608541">
              <a:defRPr sz="3000"/>
            </a:lvl1pPr>
          </a:lstStyle>
          <a:p>
            <a:pPr/>
            <a:r>
              <a:t>and more …</a:t>
            </a:r>
          </a:p>
        </p:txBody>
      </p:sp>
      <p:sp>
        <p:nvSpPr>
          <p:cNvPr id="274" name="Credit: SDSS, DESI"/>
          <p:cNvSpPr txBox="1"/>
          <p:nvPr/>
        </p:nvSpPr>
        <p:spPr>
          <a:xfrm>
            <a:off x="1438761" y="9712663"/>
            <a:ext cx="2362862" cy="3896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l" defTabSz="608541">
              <a:defRPr b="0" sz="20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Credit: SDSS, DESI</a:t>
            </a:r>
          </a:p>
        </p:txBody>
      </p:sp>
      <p:pic>
        <p:nvPicPr>
          <p:cNvPr id="275" name="mm-focal.pdf" descr="mm-focal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615238" y="6734044"/>
            <a:ext cx="3716252" cy="2871649"/>
          </a:xfrm>
          <a:prstGeom prst="rect">
            <a:avLst/>
          </a:prstGeom>
          <a:ln w="3175">
            <a:miter lim="400000"/>
          </a:ln>
        </p:spPr>
      </p:pic>
      <p:sp>
        <p:nvSpPr>
          <p:cNvPr id="276" name="Massive Spectroscopic Surveys"/>
          <p:cNvSpPr txBox="1"/>
          <p:nvPr>
            <p:ph type="title"/>
          </p:nvPr>
        </p:nvSpPr>
        <p:spPr>
          <a:xfrm>
            <a:off x="0" y="0"/>
            <a:ext cx="16256000" cy="1524000"/>
          </a:xfrm>
          <a:prstGeom prst="rect">
            <a:avLst/>
          </a:prstGeom>
          <a:solidFill>
            <a:srgbClr val="011993"/>
          </a:solidFill>
        </p:spPr>
        <p:txBody>
          <a:bodyPr lIns="50800" tIns="50800" rIns="50800" bIns="50800"/>
          <a:lstStyle>
            <a:lvl1pPr>
              <a:defRPr sz="6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Massive Spectroscopic Surveys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dss_all_v9.mp4" descr="sdss_all_v9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43201" y="1501543"/>
            <a:ext cx="15369598" cy="8645399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pectroscopic Survey: 3D maps"/>
          <p:cNvSpPr txBox="1"/>
          <p:nvPr>
            <p:ph type="title" idx="4294967295"/>
          </p:nvPr>
        </p:nvSpPr>
        <p:spPr>
          <a:xfrm>
            <a:off x="0" y="0"/>
            <a:ext cx="16256000" cy="1524000"/>
          </a:xfrm>
          <a:prstGeom prst="rect">
            <a:avLst/>
          </a:prstGeom>
          <a:solidFill>
            <a:srgbClr val="011993"/>
          </a:solidFill>
        </p:spPr>
        <p:txBody>
          <a:bodyPr lIns="50800" tIns="50800" rIns="50800" bIns="50800"/>
          <a:lstStyle>
            <a:lvl1pPr defTabSz="584200">
              <a:defRPr sz="6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Spectroscopic Survey: 3D maps</a:t>
            </a:r>
          </a:p>
        </p:txBody>
      </p:sp>
      <p:sp>
        <p:nvSpPr>
          <p:cNvPr id="280" name="Credit: Anand Raichoor"/>
          <p:cNvSpPr txBox="1"/>
          <p:nvPr/>
        </p:nvSpPr>
        <p:spPr>
          <a:xfrm>
            <a:off x="176311" y="9625663"/>
            <a:ext cx="2740498" cy="385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b="0" sz="20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Credit: Anand Raichoor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9999" fill="hold"/>
                                        <p:tgtEl>
                                          <p:spTgt spid="2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61148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61148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61148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61148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