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3"/>
    <p:sldId id="289" r:id="rId4"/>
    <p:sldId id="291" r:id="rId5"/>
    <p:sldId id="292" r:id="rId6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91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9"/>
    <p:restoredTop sz="94628"/>
  </p:normalViewPr>
  <p:slideViewPr>
    <p:cSldViewPr snapToGrid="0">
      <p:cViewPr varScale="1">
        <p:scale>
          <a:sx n="119" d="100"/>
          <a:sy n="119" d="100"/>
        </p:scale>
        <p:origin x="3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10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D5C09E-C539-A441-95B7-F849964DC584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22BC39-DEF8-6141-BA47-32BCF09949E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436FE-A18F-D74B-BC16-5E9A07F71453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GB" altLang="zh-CN"/>
              <a:t>CEPC</a:t>
            </a:r>
            <a:r>
              <a:rPr kumimoji="1" lang="zh-CN" altLang="en-US"/>
              <a:t>漂移室讨论</a:t>
            </a:r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7E3-BC4A-7E47-BC38-D1B29BE61C6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43F87-97DC-C541-B846-FF85D900C3DE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GB" altLang="zh-CN"/>
              <a:t>CEPC</a:t>
            </a:r>
            <a:r>
              <a:rPr kumimoji="1" lang="zh-CN" altLang="en-US"/>
              <a:t>漂移室讨论</a:t>
            </a:r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7E3-BC4A-7E47-BC38-D1B29BE61C6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68AE-3008-524B-A797-AF067027AAB5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GB" altLang="zh-CN"/>
              <a:t>CEPC</a:t>
            </a:r>
            <a:r>
              <a:rPr kumimoji="1" lang="zh-CN" altLang="en-US"/>
              <a:t>漂移室讨论</a:t>
            </a:r>
            <a:endParaRPr kumimoji="1"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7E3-BC4A-7E47-BC38-D1B29BE61C6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1A83-6E06-6142-A7B3-18AD90081234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GB" altLang="zh-CN"/>
              <a:t>CEPC</a:t>
            </a:r>
            <a:r>
              <a:rPr kumimoji="1" lang="zh-CN" altLang="en-US"/>
              <a:t>漂移室讨论</a:t>
            </a:r>
            <a:endParaRPr kumimoji="1"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7E3-BC4A-7E47-BC38-D1B29BE61C6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467C1-BA72-394E-80CF-44ECF2311D2A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GB" altLang="zh-CN"/>
              <a:t>CEPC</a:t>
            </a:r>
            <a:r>
              <a:rPr kumimoji="1" lang="zh-CN" altLang="en-US"/>
              <a:t>漂移室讨论</a:t>
            </a:r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7E3-BC4A-7E47-BC38-D1B29BE61C6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ADE8-4A8D-C84C-A807-6A1304309DDB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GB" altLang="zh-CN"/>
              <a:t>CEPC</a:t>
            </a:r>
            <a:r>
              <a:rPr kumimoji="1" lang="zh-CN" altLang="en-US"/>
              <a:t>漂移室讨论</a:t>
            </a:r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7E3-BC4A-7E47-BC38-D1B29BE61C6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55EB8-C834-E641-B6C8-FC76F9B3D2AF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GB" altLang="zh-CN"/>
              <a:t>CEPC</a:t>
            </a:r>
            <a:r>
              <a:rPr kumimoji="1" lang="zh-CN" altLang="en-US"/>
              <a:t>漂移室讨论</a:t>
            </a:r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7E3-BC4A-7E47-BC38-D1B29BE61C6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9451-E9F1-2D4C-BC98-63AFEFF9B2A0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GB" altLang="zh-CN"/>
              <a:t>CEPC</a:t>
            </a:r>
            <a:r>
              <a:rPr kumimoji="1" lang="zh-CN" altLang="en-US"/>
              <a:t>漂移室讨论</a:t>
            </a:r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7E3-BC4A-7E47-BC38-D1B29BE61C6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63BB-D93E-0446-9520-AE13232C265D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GB" altLang="zh-CN"/>
              <a:t>CEPC</a:t>
            </a:r>
            <a:r>
              <a:rPr kumimoji="1" lang="zh-CN" altLang="en-US"/>
              <a:t>漂移室讨论</a:t>
            </a:r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7E3-BC4A-7E47-BC38-D1B29BE61C6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819807"/>
            <a:ext cx="10515600" cy="5357156"/>
          </a:xfrm>
        </p:spPr>
        <p:txBody>
          <a:bodyPr/>
          <a:lstStyle>
            <a:lvl1pPr marL="457200" indent="-457200">
              <a:buFont typeface="Wingdings" panose="05000000000000000000" pitchFamily="2" charset="2"/>
              <a:buChar char="Ø"/>
              <a:defRPr sz="24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>
              <a:defRPr sz="20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>
              <a:defRPr sz="18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>
              <a:defRPr sz="16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>
              <a:defRPr sz="16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kumimoji="1" lang="zh-CN" altLang="en-US" dirty="0"/>
              <a:t>单击此处编辑母版文本样式</a:t>
            </a:r>
            <a:endParaRPr kumimoji="1" lang="zh-CN" altLang="en-US" dirty="0"/>
          </a:p>
          <a:p>
            <a:pPr lvl="1"/>
            <a:r>
              <a:rPr kumimoji="1" lang="zh-CN" altLang="en-US" dirty="0"/>
              <a:t>二级</a:t>
            </a:r>
            <a:endParaRPr kumimoji="1" lang="zh-CN" altLang="en-US" dirty="0"/>
          </a:p>
          <a:p>
            <a:pPr lvl="2"/>
            <a:r>
              <a:rPr kumimoji="1" lang="zh-CN" altLang="en-US" dirty="0"/>
              <a:t>三级</a:t>
            </a:r>
            <a:endParaRPr kumimoji="1" lang="zh-CN" altLang="en-US" dirty="0"/>
          </a:p>
          <a:p>
            <a:pPr lvl="3"/>
            <a:r>
              <a:rPr kumimoji="1" lang="zh-CN" altLang="en-US" dirty="0"/>
              <a:t>四级</a:t>
            </a:r>
            <a:endParaRPr kumimoji="1" lang="zh-CN" altLang="en-US" dirty="0"/>
          </a:p>
          <a:p>
            <a:pPr lvl="4"/>
            <a:r>
              <a:rPr kumimoji="1" lang="zh-CN" altLang="en-US" dirty="0"/>
              <a:t>五级</a:t>
            </a:r>
            <a:endParaRPr kumimoji="1"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E3DC-2216-1147-9CBF-5B7201DD691B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GB" altLang="zh-CN"/>
              <a:t>CEPC</a:t>
            </a:r>
            <a:r>
              <a:rPr kumimoji="1" lang="zh-CN" altLang="en-US"/>
              <a:t>漂移室讨论</a:t>
            </a:r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7E3-BC4A-7E47-BC38-D1B29BE61C6D}" type="slidenum">
              <a:rPr kumimoji="1" lang="zh-CN" altLang="en-US" smtClean="0"/>
            </a:fld>
            <a:endParaRPr kumimoji="1" lang="zh-CN" altLang="en-US"/>
          </a:p>
        </p:txBody>
      </p:sp>
      <p:sp>
        <p:nvSpPr>
          <p:cNvPr id="7" name="圆角矩形 6"/>
          <p:cNvSpPr/>
          <p:nvPr userDrawn="1"/>
        </p:nvSpPr>
        <p:spPr>
          <a:xfrm>
            <a:off x="914399" y="1"/>
            <a:ext cx="10951779" cy="599090"/>
          </a:xfrm>
          <a:prstGeom prst="roundRect">
            <a:avLst/>
          </a:prstGeom>
          <a:solidFill>
            <a:srgbClr val="8691D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 userDrawn="1"/>
        </p:nvSpPr>
        <p:spPr>
          <a:xfrm>
            <a:off x="189186" y="0"/>
            <a:ext cx="798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endParaRPr kumimoji="1" lang="zh-CN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 userDrawn="1"/>
        </p:nvSpPr>
        <p:spPr>
          <a:xfrm>
            <a:off x="1061547" y="10405"/>
            <a:ext cx="83241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Track Finding</a:t>
            </a:r>
            <a:endParaRPr kumimoji="1"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E3DC-2216-1147-9CBF-5B7201DD691B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GB" altLang="zh-CN"/>
              <a:t>CEPC</a:t>
            </a:r>
            <a:r>
              <a:rPr kumimoji="1" lang="zh-CN" altLang="en-US"/>
              <a:t>漂移室讨论</a:t>
            </a:r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7E3-BC4A-7E47-BC38-D1B29BE61C6D}" type="slidenum">
              <a:rPr kumimoji="1" lang="zh-CN" altLang="en-US" smtClean="0"/>
            </a:fld>
            <a:endParaRPr kumimoji="1" lang="zh-CN" altLang="en-US"/>
          </a:p>
        </p:txBody>
      </p:sp>
      <p:sp>
        <p:nvSpPr>
          <p:cNvPr id="7" name="圆角矩形 6"/>
          <p:cNvSpPr/>
          <p:nvPr userDrawn="1"/>
        </p:nvSpPr>
        <p:spPr>
          <a:xfrm>
            <a:off x="914399" y="1"/>
            <a:ext cx="10951779" cy="599090"/>
          </a:xfrm>
          <a:prstGeom prst="roundRect">
            <a:avLst/>
          </a:prstGeom>
          <a:solidFill>
            <a:srgbClr val="8691D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 userDrawn="1"/>
        </p:nvSpPr>
        <p:spPr>
          <a:xfrm>
            <a:off x="189186" y="0"/>
            <a:ext cx="798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02</a:t>
            </a:r>
            <a:endParaRPr kumimoji="1" lang="zh-CN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 userDrawn="1"/>
        </p:nvSpPr>
        <p:spPr>
          <a:xfrm>
            <a:off x="1061547" y="10405"/>
            <a:ext cx="83241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 Simulation</a:t>
            </a:r>
            <a:endParaRPr kumimoji="1"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内容占位符 2"/>
          <p:cNvSpPr>
            <a:spLocks noGrp="1"/>
          </p:cNvSpPr>
          <p:nvPr>
            <p:ph idx="1"/>
          </p:nvPr>
        </p:nvSpPr>
        <p:spPr>
          <a:xfrm>
            <a:off x="838200" y="819807"/>
            <a:ext cx="10515600" cy="5357156"/>
          </a:xfrm>
        </p:spPr>
        <p:txBody>
          <a:bodyPr/>
          <a:lstStyle>
            <a:lvl1pPr marL="457200" indent="-457200">
              <a:buFont typeface="Wingdings" panose="05000000000000000000" pitchFamily="2" charset="2"/>
              <a:buChar char="Ø"/>
              <a:defRPr sz="24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>
              <a:defRPr sz="20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>
              <a:defRPr sz="18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>
              <a:defRPr sz="16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>
              <a:defRPr sz="16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kumimoji="1" lang="zh-CN" altLang="en-US" dirty="0"/>
              <a:t>单击此处编辑母版文本样式</a:t>
            </a:r>
            <a:endParaRPr kumimoji="1" lang="zh-CN" altLang="en-US" dirty="0"/>
          </a:p>
          <a:p>
            <a:pPr lvl="1"/>
            <a:r>
              <a:rPr kumimoji="1" lang="zh-CN" altLang="en-US" dirty="0"/>
              <a:t>二级</a:t>
            </a:r>
            <a:endParaRPr kumimoji="1" lang="zh-CN" altLang="en-US" dirty="0"/>
          </a:p>
          <a:p>
            <a:pPr lvl="2"/>
            <a:r>
              <a:rPr kumimoji="1" lang="zh-CN" altLang="en-US" dirty="0"/>
              <a:t>三级</a:t>
            </a:r>
            <a:endParaRPr kumimoji="1" lang="zh-CN" altLang="en-US" dirty="0"/>
          </a:p>
          <a:p>
            <a:pPr lvl="3"/>
            <a:r>
              <a:rPr kumimoji="1" lang="zh-CN" altLang="en-US" dirty="0"/>
              <a:t>四级</a:t>
            </a:r>
            <a:endParaRPr kumimoji="1" lang="zh-CN" altLang="en-US" dirty="0"/>
          </a:p>
          <a:p>
            <a:pPr lvl="4"/>
            <a:r>
              <a:rPr kumimoji="1" lang="zh-CN" altLang="en-US" dirty="0"/>
              <a:t>五级</a:t>
            </a:r>
            <a:endParaRPr kumimoji="1"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AC427-5D30-0143-B443-A6FE99C51558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GB" altLang="zh-CN"/>
              <a:t>CEPC</a:t>
            </a:r>
            <a:r>
              <a:rPr kumimoji="1" lang="zh-CN" altLang="en-US"/>
              <a:t>漂移室讨论</a:t>
            </a:r>
            <a:endParaRPr kumimoji="1"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7E3-BC4A-7E47-BC38-D1B29BE61C6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819807"/>
            <a:ext cx="10515600" cy="5357156"/>
          </a:xfrm>
        </p:spPr>
        <p:txBody>
          <a:bodyPr/>
          <a:lstStyle>
            <a:lvl1pPr marL="457200" indent="-457200">
              <a:buFont typeface="Wingdings" panose="05000000000000000000" pitchFamily="2" charset="2"/>
              <a:buChar char="Ø"/>
              <a:defRPr sz="24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>
              <a:defRPr sz="20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>
              <a:defRPr sz="18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>
              <a:defRPr sz="16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>
              <a:defRPr sz="16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kumimoji="1" lang="zh-CN" altLang="en-US" dirty="0"/>
              <a:t>单击此处编辑母版文本样式</a:t>
            </a:r>
            <a:endParaRPr kumimoji="1" lang="zh-CN" altLang="en-US" dirty="0"/>
          </a:p>
          <a:p>
            <a:pPr lvl="1"/>
            <a:r>
              <a:rPr kumimoji="1" lang="zh-CN" altLang="en-US" dirty="0"/>
              <a:t>二级</a:t>
            </a:r>
            <a:endParaRPr kumimoji="1" lang="zh-CN" altLang="en-US" dirty="0"/>
          </a:p>
          <a:p>
            <a:pPr lvl="2"/>
            <a:r>
              <a:rPr kumimoji="1" lang="zh-CN" altLang="en-US" dirty="0"/>
              <a:t>三级</a:t>
            </a:r>
            <a:endParaRPr kumimoji="1" lang="zh-CN" altLang="en-US" dirty="0"/>
          </a:p>
          <a:p>
            <a:pPr lvl="3"/>
            <a:r>
              <a:rPr kumimoji="1" lang="zh-CN" altLang="en-US" dirty="0"/>
              <a:t>四级</a:t>
            </a:r>
            <a:endParaRPr kumimoji="1" lang="zh-CN" altLang="en-US" dirty="0"/>
          </a:p>
          <a:p>
            <a:pPr lvl="4"/>
            <a:r>
              <a:rPr kumimoji="1" lang="zh-CN" altLang="en-US" dirty="0"/>
              <a:t>五级</a:t>
            </a:r>
            <a:endParaRPr kumimoji="1"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E3DC-2216-1147-9CBF-5B7201DD691B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GB" altLang="zh-CN"/>
              <a:t>CEPC</a:t>
            </a:r>
            <a:r>
              <a:rPr kumimoji="1" lang="zh-CN" altLang="en-US"/>
              <a:t>漂移室讨论</a:t>
            </a:r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7E3-BC4A-7E47-BC38-D1B29BE61C6D}" type="slidenum">
              <a:rPr kumimoji="1" lang="zh-CN" altLang="en-US" smtClean="0"/>
            </a:fld>
            <a:endParaRPr kumimoji="1" lang="zh-CN" altLang="en-US"/>
          </a:p>
        </p:txBody>
      </p:sp>
      <p:sp>
        <p:nvSpPr>
          <p:cNvPr id="7" name="圆角矩形 6"/>
          <p:cNvSpPr/>
          <p:nvPr userDrawn="1"/>
        </p:nvSpPr>
        <p:spPr>
          <a:xfrm>
            <a:off x="914399" y="1"/>
            <a:ext cx="10951779" cy="599090"/>
          </a:xfrm>
          <a:prstGeom prst="roundRect">
            <a:avLst/>
          </a:prstGeom>
          <a:solidFill>
            <a:srgbClr val="8691D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 userDrawn="1"/>
        </p:nvSpPr>
        <p:spPr>
          <a:xfrm>
            <a:off x="189186" y="0"/>
            <a:ext cx="798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endParaRPr kumimoji="1" lang="zh-CN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 userDrawn="1"/>
        </p:nvSpPr>
        <p:spPr>
          <a:xfrm>
            <a:off x="1061547" y="10405"/>
            <a:ext cx="8324193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Track Reconstruction</a:t>
            </a:r>
            <a:endParaRPr kumimoji="1"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E3DC-2216-1147-9CBF-5B7201DD691B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GB" altLang="zh-CN"/>
              <a:t>CEPC</a:t>
            </a:r>
            <a:r>
              <a:rPr kumimoji="1" lang="zh-CN" altLang="en-US"/>
              <a:t>漂移室讨论</a:t>
            </a:r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7E3-BC4A-7E47-BC38-D1B29BE61C6D}" type="slidenum">
              <a:rPr kumimoji="1" lang="zh-CN" altLang="en-US" smtClean="0"/>
            </a:fld>
            <a:endParaRPr kumimoji="1" lang="zh-CN" altLang="en-US"/>
          </a:p>
        </p:txBody>
      </p:sp>
      <p:sp>
        <p:nvSpPr>
          <p:cNvPr id="7" name="圆角矩形 6"/>
          <p:cNvSpPr/>
          <p:nvPr userDrawn="1"/>
        </p:nvSpPr>
        <p:spPr>
          <a:xfrm>
            <a:off x="914399" y="1"/>
            <a:ext cx="10951779" cy="599090"/>
          </a:xfrm>
          <a:prstGeom prst="roundRect">
            <a:avLst/>
          </a:prstGeom>
          <a:solidFill>
            <a:srgbClr val="8691D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 userDrawn="1"/>
        </p:nvSpPr>
        <p:spPr>
          <a:xfrm>
            <a:off x="189186" y="0"/>
            <a:ext cx="798786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02</a:t>
            </a:r>
            <a:endParaRPr kumimoji="1" lang="zh-CN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 userDrawn="1"/>
        </p:nvSpPr>
        <p:spPr>
          <a:xfrm>
            <a:off x="1061547" y="10405"/>
            <a:ext cx="8324193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文章</a:t>
            </a:r>
            <a:r>
              <a:rPr kumimoji="1"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撰写</a:t>
            </a:r>
            <a:endParaRPr kumimoji="1"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内容占位符 2"/>
          <p:cNvSpPr>
            <a:spLocks noGrp="1"/>
          </p:cNvSpPr>
          <p:nvPr>
            <p:ph idx="1"/>
          </p:nvPr>
        </p:nvSpPr>
        <p:spPr>
          <a:xfrm>
            <a:off x="838200" y="819807"/>
            <a:ext cx="10515600" cy="5357156"/>
          </a:xfrm>
        </p:spPr>
        <p:txBody>
          <a:bodyPr/>
          <a:lstStyle>
            <a:lvl1pPr marL="457200" indent="-457200">
              <a:buFont typeface="Wingdings" panose="05000000000000000000" pitchFamily="2" charset="2"/>
              <a:buChar char="Ø"/>
              <a:defRPr sz="24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>
              <a:defRPr sz="20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>
              <a:defRPr sz="18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>
              <a:defRPr sz="16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>
              <a:defRPr sz="16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kumimoji="1" lang="zh-CN" altLang="en-US" dirty="0"/>
              <a:t>单击此处编辑母版文本样式</a:t>
            </a:r>
            <a:endParaRPr kumimoji="1" lang="zh-CN" altLang="en-US" dirty="0"/>
          </a:p>
          <a:p>
            <a:pPr lvl="1"/>
            <a:r>
              <a:rPr kumimoji="1" lang="zh-CN" altLang="en-US" dirty="0"/>
              <a:t>二级</a:t>
            </a:r>
            <a:endParaRPr kumimoji="1" lang="zh-CN" altLang="en-US" dirty="0"/>
          </a:p>
          <a:p>
            <a:pPr lvl="2"/>
            <a:r>
              <a:rPr kumimoji="1" lang="zh-CN" altLang="en-US" dirty="0"/>
              <a:t>三级</a:t>
            </a:r>
            <a:endParaRPr kumimoji="1" lang="zh-CN" altLang="en-US" dirty="0"/>
          </a:p>
          <a:p>
            <a:pPr lvl="3"/>
            <a:r>
              <a:rPr kumimoji="1" lang="zh-CN" altLang="en-US" dirty="0"/>
              <a:t>四级</a:t>
            </a:r>
            <a:endParaRPr kumimoji="1" lang="zh-CN" altLang="en-US" dirty="0"/>
          </a:p>
          <a:p>
            <a:pPr lvl="4"/>
            <a:r>
              <a:rPr kumimoji="1" lang="zh-CN" altLang="en-US" dirty="0"/>
              <a:t>五级</a:t>
            </a:r>
            <a:endParaRPr kumimoji="1"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AC427-5D30-0143-B443-A6FE99C51558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GB" altLang="zh-CN"/>
              <a:t>CEPC</a:t>
            </a:r>
            <a:r>
              <a:rPr kumimoji="1" lang="zh-CN" altLang="en-US"/>
              <a:t>漂移室讨论</a:t>
            </a:r>
            <a:endParaRPr kumimoji="1"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7E3-BC4A-7E47-BC38-D1B29BE61C6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AC427-5D30-0143-B443-A6FE99C51558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GB" altLang="zh-CN"/>
              <a:t>CEPC</a:t>
            </a:r>
            <a:r>
              <a:rPr kumimoji="1" lang="zh-CN" altLang="en-US"/>
              <a:t>漂移室讨论</a:t>
            </a:r>
            <a:endParaRPr kumimoji="1"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7E3-BC4A-7E47-BC38-D1B29BE61C6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4461-6BEF-DC4B-8329-639C2760BF96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GB" altLang="zh-CN"/>
              <a:t>CEPC</a:t>
            </a:r>
            <a:r>
              <a:rPr kumimoji="1" lang="zh-CN" altLang="en-US"/>
              <a:t>漂移室讨论</a:t>
            </a:r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7E3-BC4A-7E47-BC38-D1B29BE61C6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AC427-5D30-0143-B443-A6FE99C51558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GB" altLang="zh-CN"/>
              <a:t>CEPC</a:t>
            </a:r>
            <a:r>
              <a:rPr kumimoji="1" lang="zh-CN" altLang="en-US"/>
              <a:t>漂移室讨论</a:t>
            </a:r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2C7E3-BC4A-7E47-BC38-D1B29BE61C6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5.png"/><Relationship Id="rId8" Type="http://schemas.openxmlformats.org/officeDocument/2006/relationships/tags" Target="../tags/tag4.xml"/><Relationship Id="rId7" Type="http://schemas.openxmlformats.org/officeDocument/2006/relationships/image" Target="../media/image4.png"/><Relationship Id="rId6" Type="http://schemas.openxmlformats.org/officeDocument/2006/relationships/tags" Target="../tags/tag3.xml"/><Relationship Id="rId5" Type="http://schemas.openxmlformats.org/officeDocument/2006/relationships/image" Target="../media/image3.png"/><Relationship Id="rId4" Type="http://schemas.openxmlformats.org/officeDocument/2006/relationships/tags" Target="../tags/tag2.xml"/><Relationship Id="rId3" Type="http://schemas.openxmlformats.org/officeDocument/2006/relationships/image" Target="../media/image2.png"/><Relationship Id="rId2" Type="http://schemas.openxmlformats.org/officeDocument/2006/relationships/tags" Target="../tags/tag1.xml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.xml"/><Relationship Id="rId7" Type="http://schemas.openxmlformats.org/officeDocument/2006/relationships/tags" Target="../tags/tag8.xml"/><Relationship Id="rId6" Type="http://schemas.openxmlformats.org/officeDocument/2006/relationships/tags" Target="../tags/tag7.xml"/><Relationship Id="rId5" Type="http://schemas.openxmlformats.org/officeDocument/2006/relationships/image" Target="../media/image8.png"/><Relationship Id="rId4" Type="http://schemas.openxmlformats.org/officeDocument/2006/relationships/tags" Target="../tags/tag6.xml"/><Relationship Id="rId3" Type="http://schemas.openxmlformats.org/officeDocument/2006/relationships/image" Target="../media/image7.png"/><Relationship Id="rId2" Type="http://schemas.openxmlformats.org/officeDocument/2006/relationships/tags" Target="../tags/tag5.xml"/><Relationship Id="rId1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6.xml"/><Relationship Id="rId3" Type="http://schemas.openxmlformats.org/officeDocument/2006/relationships/hyperlink" Target="https://latex.ihep.ac.cn/project/64eb1b5bb73c49384733488f" TargetMode="External"/><Relationship Id="rId2" Type="http://schemas.openxmlformats.org/officeDocument/2006/relationships/image" Target="../media/image9.png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CN" altLang="en-US" b="1" dirty="0"/>
              <a:t>工作进展</a:t>
            </a:r>
            <a:endParaRPr kumimoji="1"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fld id="{815844DB-722B-BC48-BE91-F8AC9084F48A}" type="datetime1">
              <a:rPr kumimoji="1" lang="zh-CN" altLang="en-US" smtClean="0"/>
            </a:fld>
            <a:endParaRPr kumimoji="1" lang="en-US" altLang="zh-CN" dirty="0"/>
          </a:p>
          <a:p>
            <a:r>
              <a:rPr kumimoji="1" lang="zh-CN" altLang="en-US" dirty="0"/>
              <a:t>刘梦瑶</a:t>
            </a:r>
            <a:endParaRPr kumimoji="1"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FFB9-481E-754D-8309-1240310B2156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GB" altLang="zh-CN"/>
              <a:t>CEPC</a:t>
            </a:r>
            <a:r>
              <a:rPr kumimoji="1" lang="zh-CN" altLang="en-US"/>
              <a:t>漂移室讨论</a:t>
            </a:r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7E3-BC4A-7E47-BC38-D1B29BE61C6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mc:AlternateContent xmlns:mc="http://schemas.openxmlformats.org/markup-compatibility/2006">
        <mc:Choice xmlns:a14="http://schemas.microsoft.com/office/drawing/2010/main" Requires="a14">
          <p:sp>
            <p:nvSpPr>
              <p:cNvPr id="6" name="内容占位符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p>
                <a:pPr>
                  <a:lnSpc>
                    <a:spcPct val="110000"/>
                  </a:lnSpc>
                </a:pPr>
                <a:r>
                  <a:rPr lang="zh-CN" altLang="en-US"/>
                  <a:t>径迹效率：</a:t>
                </a:r>
                <a:endParaRPr lang="zh-CN" altLang="en-US"/>
              </a:p>
              <a:p>
                <a:pPr lvl="1">
                  <a:lnSpc>
                    <a:spcPct val="110000"/>
                  </a:lnSpc>
                </a:pPr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+mn-ea"/>
                  </a:rPr>
                  <a:t>Track </a:t>
                </a:r>
                <a:r>
                  <a:rPr lang="en-US" altLang="zh-CN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+mn-ea"/>
                  </a:rPr>
                  <a:t>Effiency</a:t>
                </a:r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+mn-ea"/>
                  </a:rPr>
                  <a:t> = N1/N2</a:t>
                </a:r>
                <a:endParaRPr lang="en-US" altLang="zh-CN" sz="2000" dirty="0">
                  <a:latin typeface="Times New Roman" panose="02020603050405020304" pitchFamily="18" charset="0"/>
                  <a:cs typeface="Times New Roman" panose="02020603050405020304" pitchFamily="18" charset="0"/>
                  <a:sym typeface="+mn-ea"/>
                </a:endParaRPr>
              </a:p>
              <a:p>
                <a:pPr lvl="2">
                  <a:lnSpc>
                    <a:spcPct val="110000"/>
                  </a:lnSpc>
                </a:pPr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+mn-ea"/>
                  </a:rPr>
                  <a:t>N1 is the number of track satisfying:</a:t>
                </a:r>
                <a:endParaRPr lang="en-US" altLang="zh-CN" sz="2000" dirty="0">
                  <a:latin typeface="Times New Roman" panose="02020603050405020304" pitchFamily="18" charset="0"/>
                  <a:cs typeface="Times New Roman" panose="02020603050405020304" pitchFamily="18" charset="0"/>
                  <a:sym typeface="+mn-ea"/>
                </a:endParaRPr>
              </a:p>
              <a:p>
                <a:pPr lvl="3">
                  <a:lnSpc>
                    <a:spcPct val="11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𝑐ℎ𝑖</m:t>
                        </m:r>
                      </m:e>
                      <m:sup>
                        <m:r>
                          <a:rPr lang="en-US" altLang="zh-CN" sz="2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altLang="zh-C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400</m:t>
                    </m:r>
                  </m:oMath>
                </a14:m>
                <a:endParaRPr lang="en-US" altLang="zh-CN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3">
                  <a:lnSpc>
                    <a:spcPct val="11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sz="20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𝐷𝐶</m:t>
                        </m:r>
                        <m:r>
                          <a:rPr lang="en-US" altLang="zh-CN" sz="2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altLang="zh-CN" sz="2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ℎ𝑖𝑡𝑠</m:t>
                        </m:r>
                        <m:r>
                          <a:rPr lang="en-US" altLang="zh-CN" sz="2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altLang="zh-CN" sz="2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𝑜𝑛</m:t>
                        </m:r>
                        <m:r>
                          <a:rPr lang="en-US" altLang="zh-CN" sz="2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altLang="zh-CN" sz="2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𝑡𝑟𝑎𝑐𝑘</m:t>
                        </m:r>
                      </m:sub>
                    </m:sSub>
                    <m:r>
                      <a:rPr lang="en-US" altLang="zh-C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en-US" altLang="zh-C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50</m:t>
                    </m:r>
                  </m:oMath>
                </a14:m>
                <a:endParaRPr lang="en-US" altLang="zh-CN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143000" lvl="2" indent="-228600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+mn-ea"/>
                  </a:rPr>
                  <a:t>N2 is the numbre of Silicon Track</a:t>
                </a:r>
                <a:endParaRPr lang="zh-CN" altLang="en-US"/>
              </a:p>
              <a:p>
                <a:pPr lvl="1">
                  <a:lnSpc>
                    <a:spcPct val="110000"/>
                  </a:lnSpc>
                </a:pPr>
                <a:r>
                  <a:rPr lang="en-US" altLang="zh-CN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20%</a:t>
                </a:r>
                <a:r>
                  <a:rPr lang="zh-CN" altLang="en-US"/>
                  <a:t>的噪声水平</a:t>
                </a:r>
                <a:r>
                  <a:rPr lang="en-US" altLang="zh-CN"/>
                  <a:t>(2GeV)</a:t>
                </a:r>
                <a:endParaRPr lang="en-US" altLang="zh-CN"/>
              </a:p>
            </p:txBody>
          </p:sp>
        </mc:Choice>
        <mc:Fallback>
          <p:sp>
            <p:nvSpPr>
              <p:cNvPr id="6" name="内容占位符 5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1"/>
                <a:stretch>
                  <a:fillRect b="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463E3DC-2216-1147-9CBF-5B7201DD691B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kumimoji="1" lang="en-GB" altLang="zh-CN"/>
              <a:t>CEPC</a:t>
            </a:r>
            <a:r>
              <a:rPr kumimoji="1" lang="zh-CN" altLang="en-US"/>
              <a:t>漂移室讨论</a:t>
            </a:r>
            <a:endParaRPr kumimoji="1"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B32C7E3-BC4A-7E47-BC38-D1B29BE61C6D}" type="slidenum">
              <a:rPr kumimoji="1" lang="zh-CN" altLang="en-US" smtClean="0"/>
            </a:fld>
            <a:endParaRPr kumimoji="1" lang="zh-CN" altLang="en-US"/>
          </a:p>
        </p:txBody>
      </p:sp>
      <p:pic>
        <p:nvPicPr>
          <p:cNvPr id="9" name="图片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8307705" y="757555"/>
            <a:ext cx="3349625" cy="2442210"/>
          </a:xfrm>
          <a:prstGeom prst="rect">
            <a:avLst/>
          </a:prstGeom>
        </p:spPr>
      </p:pic>
      <p:sp>
        <p:nvSpPr>
          <p:cNvPr id="10" name="椭圆 9"/>
          <p:cNvSpPr/>
          <p:nvPr/>
        </p:nvSpPr>
        <p:spPr>
          <a:xfrm>
            <a:off x="8535670" y="2291080"/>
            <a:ext cx="944245" cy="908685"/>
          </a:xfrm>
          <a:prstGeom prst="ellipse">
            <a:avLst/>
          </a:prstGeom>
          <a:noFill/>
          <a:ln w="28575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1" name="内容占位符 5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8421370" y="3527425"/>
            <a:ext cx="3362325" cy="24193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554355" y="3827145"/>
            <a:ext cx="3649345" cy="243967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4309110" y="3827145"/>
            <a:ext cx="3689985" cy="243967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463E3DC-2216-1147-9CBF-5B7201DD691B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kumimoji="1" lang="en-GB" altLang="zh-CN"/>
              <a:t>CEPC</a:t>
            </a:r>
            <a:r>
              <a:rPr kumimoji="1" lang="zh-CN" altLang="en-US"/>
              <a:t>漂移室讨论</a:t>
            </a:r>
            <a:endParaRPr kumimoji="1"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B32C7E3-BC4A-7E47-BC38-D1B29BE61C6D}" type="slidenum">
              <a:rPr kumimoji="1" lang="zh-CN" altLang="en-US" smtClean="0"/>
            </a:fld>
            <a:endParaRPr kumimoji="1" lang="zh-CN" altLang="en-US"/>
          </a:p>
        </p:txBody>
      </p:sp>
      <p:pic>
        <p:nvPicPr>
          <p:cNvPr id="7" name="图片 6" descr="DCWorkflow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7220" y="873760"/>
            <a:ext cx="3789045" cy="318706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2310130" y="4326255"/>
            <a:ext cx="7864475" cy="16637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114290" y="956310"/>
            <a:ext cx="6318885" cy="281114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1593215" y="4060825"/>
            <a:ext cx="21799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漂移室软件流程</a:t>
            </a:r>
            <a:r>
              <a:rPr lang="zh-CN" altLang="en-US"/>
              <a:t>图</a:t>
            </a:r>
            <a:endParaRPr lang="zh-CN" altLang="en-US"/>
          </a:p>
        </p:txBody>
      </p:sp>
      <p:sp>
        <p:nvSpPr>
          <p:cNvPr id="11" name="文本框 10"/>
          <p:cNvSpPr txBox="1"/>
          <p:nvPr>
            <p:custDataLst>
              <p:tags r:id="rId6"/>
            </p:custDataLst>
          </p:nvPr>
        </p:nvSpPr>
        <p:spPr>
          <a:xfrm>
            <a:off x="4782820" y="5855335"/>
            <a:ext cx="21799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重建算法</a:t>
            </a:r>
            <a:r>
              <a:rPr lang="zh-CN" altLang="en-US"/>
              <a:t>流程</a:t>
            </a:r>
            <a:endParaRPr lang="zh-CN" altLang="en-US"/>
          </a:p>
        </p:txBody>
      </p:sp>
      <p:sp>
        <p:nvSpPr>
          <p:cNvPr id="12" name="文本框 11"/>
          <p:cNvSpPr txBox="1"/>
          <p:nvPr>
            <p:custDataLst>
              <p:tags r:id="rId7"/>
            </p:custDataLst>
          </p:nvPr>
        </p:nvSpPr>
        <p:spPr>
          <a:xfrm>
            <a:off x="7572375" y="4060825"/>
            <a:ext cx="21799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Genfit</a:t>
            </a:r>
            <a:r>
              <a:rPr lang="zh-CN" altLang="en-US"/>
              <a:t>软件包的</a:t>
            </a:r>
            <a:r>
              <a:rPr lang="zh-CN" altLang="en-US"/>
              <a:t>使用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463E3DC-2216-1147-9CBF-5B7201DD691B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kumimoji="1" lang="en-GB" altLang="zh-CN"/>
              <a:t>CEPC</a:t>
            </a:r>
            <a:r>
              <a:rPr kumimoji="1" lang="zh-CN" altLang="en-US"/>
              <a:t>漂移室讨论</a:t>
            </a:r>
            <a:endParaRPr kumimoji="1"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B32C7E3-BC4A-7E47-BC38-D1B29BE61C6D}" type="slidenum">
              <a:rPr kumimoji="1" lang="zh-CN" altLang="en-US" smtClean="0"/>
            </a:fld>
            <a:endParaRPr kumimoji="1" lang="zh-CN" altLang="en-US"/>
          </a:p>
        </p:txBody>
      </p:sp>
      <p:pic>
        <p:nvPicPr>
          <p:cNvPr id="7" name="内容占位符 6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546350" y="1718310"/>
            <a:ext cx="6285230" cy="438213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514600" y="1094105"/>
            <a:ext cx="766762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  <a:hlinkClick r:id="rId3" action="ppaction://hlinkfile"/>
              </a:rPr>
              <a:t>CEPC Drift chamber Simulation and Reconstruction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  <a:sym typeface="+mn-ea"/>
              <a:hlinkClick r:id="rId3" action="ppaction://hlinkfile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PP_MARK_KEY" val="8ba32184-8aa6-4e65-93a7-aee28d0577bf"/>
  <p:tag name="COMMONDATA" val="eyJoZGlkIjoiM2I0MDM4ZDM1YmUzZDY0MDA3ODNjZGRhNDY0MmU5ZmYifQ==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286</Words>
  <Application>WPS 演示</Application>
  <PresentationFormat>宽屏</PresentationFormat>
  <Paragraphs>45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6" baseType="lpstr">
      <vt:lpstr>Arial</vt:lpstr>
      <vt:lpstr>宋体</vt:lpstr>
      <vt:lpstr>Wingdings</vt:lpstr>
      <vt:lpstr>黑体</vt:lpstr>
      <vt:lpstr>Times New Roman</vt:lpstr>
      <vt:lpstr>Cambria Math</vt:lpstr>
      <vt:lpstr>等线 Light</vt:lpstr>
      <vt:lpstr>等线</vt:lpstr>
      <vt:lpstr>微软雅黑</vt:lpstr>
      <vt:lpstr>Arial Unicode MS</vt:lpstr>
      <vt:lpstr>Calibri</vt:lpstr>
      <vt:lpstr>Office 主题​​</vt:lpstr>
      <vt:lpstr>工作进展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刘 梦瑶</dc:creator>
  <cp:lastModifiedBy>刘梦瑶</cp:lastModifiedBy>
  <cp:revision>131</cp:revision>
  <dcterms:created xsi:type="dcterms:W3CDTF">2023-06-14T03:44:00Z</dcterms:created>
  <dcterms:modified xsi:type="dcterms:W3CDTF">2023-09-15T02:06:19Z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83262D0D4ACB457E86735F729F800BE9_12</vt:lpwstr>
  </property>
  <property fmtid="{D5CDD505-2E9C-101B-9397-08002B2CF9AE}" pid="3" name="KSOProductBuildVer">
    <vt:lpwstr>2052-12.1.0.15374</vt:lpwstr>
  </property>
</Properties>
</file>