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3"/>
    <p:sldId id="289" r:id="rId4"/>
    <p:sldId id="290" r:id="rId5"/>
    <p:sldId id="291" r:id="rId6"/>
    <p:sldId id="292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9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8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5C09E-C539-A441-95B7-F849964DC58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2BC39-DEF8-6141-BA47-32BCF09949E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36FE-A18F-D74B-BC16-5E9A07F7145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3F87-97DC-C541-B846-FF85D900C3DE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68AE-3008-524B-A797-AF067027AAB5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1A83-6E06-6142-A7B3-18AD90081234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67C1-BA72-394E-80CF-44ECF2311D2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ADE8-4A8D-C84C-A807-6A1304309DD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5EB8-C834-E641-B6C8-FC76F9B3D2A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451-E9F1-2D4C-BC98-63AFEFF9B2A0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63BB-D93E-0446-9520-AE13232C265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Finding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Simulation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Reconstruction</a:t>
            </a:r>
            <a:endParaRPr kumimoji="1"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914399" y="1"/>
            <a:ext cx="10951779" cy="599090"/>
          </a:xfrm>
          <a:prstGeom prst="roundRect">
            <a:avLst/>
          </a:prstGeom>
          <a:solidFill>
            <a:srgbClr val="869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89186" y="0"/>
            <a:ext cx="79878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kumimoji="1"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1547" y="10405"/>
            <a:ext cx="83241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文章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撰写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838200" y="819807"/>
            <a:ext cx="10515600" cy="535715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0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4461-6BEF-DC4B-8329-639C2760BF9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C427-5D30-0143-B443-A6FE99C51558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b="1" dirty="0"/>
              <a:t>工作进展</a:t>
            </a:r>
            <a:endParaRPr kumimoji="1"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815844DB-722B-BC48-BE91-F8AC9084F48A}" type="datetime1">
              <a:rPr kumimoji="1" lang="zh-CN" altLang="en-US" smtClean="0"/>
            </a:fld>
            <a:endParaRPr kumimoji="1" lang="en-US" altLang="zh-CN" dirty="0"/>
          </a:p>
          <a:p>
            <a:r>
              <a:rPr kumimoji="1" lang="zh-CN" altLang="en-US" dirty="0"/>
              <a:t>刘梦瑶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FFB9-481E-754D-8309-1240310B215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lnSpc>
                    <a:spcPct val="110000"/>
                  </a:lnSpc>
                </a:pPr>
                <a:r>
                  <a:rPr lang="en-US" altLang="zh-CN"/>
                  <a:t>“</a:t>
                </a:r>
                <a:r>
                  <a:rPr lang="zh-CN" altLang="en-US" sz="2000"/>
                  <a:t>好</a:t>
                </a:r>
                <a:r>
                  <a:rPr lang="en-US" altLang="zh-CN" sz="2000"/>
                  <a:t>”</a:t>
                </a:r>
                <a:r>
                  <a:rPr lang="zh-CN" altLang="en-US" sz="2000"/>
                  <a:t>径迹的定义：</a:t>
                </a:r>
                <a:endParaRPr lang="zh-CN" altLang="en-US" sz="2000"/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</a:t>
                </a:r>
                <a:r>
                  <a:rPr lang="zh-CN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zh-C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10000"/>
                  </a:lnSpc>
                </a:pPr>
                <a:r>
                  <a: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径迹的极角出射角度满足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𝑐𝑜𝑠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𝜃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|&lt;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93</m:t>
                    </m:r>
                  </m:oMath>
                </a14:m>
                <a:endParaRPr lang="en-US" altLang="zh-CN" sz="16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2">
                  <a:lnSpc>
                    <a:spcPct val="110000"/>
                  </a:lnSpc>
                </a:pPr>
                <a:r>
                  <a: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在轴丝超层至少有3个击中信号</a:t>
                </a:r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10000"/>
                  </a:lnSpc>
                </a:pPr>
                <a:r>
                  <a: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在斜丝超层至少有2个击中信号</a:t>
                </a:r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10000"/>
                  </a:lnSpc>
                </a:pPr>
                <a:r>
                  <a:rPr lang="zh-CN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至少有一个重建击中对应真实带电径迹上的击中</a:t>
                </a:r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lvl="1" indent="-2286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STCF:</a:t>
                </a:r>
                <a:endParaRPr lang="en-US" altLang="zh-CN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2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track reconstruction efficiency is defined by the fraction of particles which</a:t>
                </a:r>
                <a:r>
                  <a:rPr lang="en-US" altLang="zh-CN" sz="162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matched </a:t>
                </a:r>
                <a:r>
                  <a:rPr lang="en-US" altLang="zh-CN" sz="162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reconstructed tracks among the particles which have </a:t>
                </a:r>
                <a:r>
                  <a:rPr lang="en-US" altLang="zh-CN" sz="162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5 simulated hits</a:t>
                </a:r>
                <a:endParaRPr lang="en-US" altLang="zh-CN" sz="162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lvl="1" indent="-2286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 II(</a:t>
                </a:r>
                <a:r>
                  <a:rPr lang="zh-CN" altLang="zh-CN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寻迹效率的定义</a:t>
                </a:r>
                <a:r>
                  <a:rPr lang="en-US" altLang="zh-CN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en-US" altLang="zh-CN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PR-track(the pattern recognition) is defined as matched to a given MC-track if the </a:t>
                </a:r>
                <a:r>
                  <a:rPr lang="en-US" altLang="zh-CN" sz="162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 purity</a:t>
                </a:r>
                <a:r>
                  <a:rPr lang="en-US" altLang="zh-CN" sz="16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exceeds 66% and the </a:t>
                </a:r>
                <a:r>
                  <a:rPr lang="en-US" altLang="zh-CN" sz="162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 efficiency </a:t>
                </a:r>
                <a:r>
                  <a:rPr lang="en-US" altLang="zh-CN" sz="16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exceeds 5%.</a:t>
                </a:r>
                <a:endParaRPr lang="en-US" altLang="zh-CN" sz="1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内容占位符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24725" y="3673475"/>
            <a:ext cx="4122420" cy="29038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5"/>
              <p:cNvSpPr>
                <a:spLocks noGrp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838200" y="819807"/>
                <a:ext cx="10515600" cy="53571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zh-CN" altLang="en-US"/>
                  <a:t>径迹效率：</a:t>
                </a:r>
                <a:endParaRPr lang="zh-CN" altLang="en-US"/>
              </a:p>
              <a:p>
                <a:pPr lvl="1">
                  <a:lnSpc>
                    <a:spcPct val="11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Track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Effiency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= N1/N2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lvl="2">
                  <a:lnSpc>
                    <a:spcPct val="11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N1 is the number of track satisfying: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lvl="3"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𝑐ℎ𝑖</m:t>
                        </m:r>
                      </m:e>
                      <m:sup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400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ℎ𝑖𝑡𝑠</m:t>
                        </m:r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𝑜𝑛</m:t>
                        </m:r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𝑡𝑟𝑎𝑐𝑘</m:t>
                        </m:r>
                      </m:sub>
                    </m:sSub>
                    <m:r>
                      <a:rPr lang="en-US" altLang="zh-C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N2 is the numbre of Silicon Track</a:t>
                </a:r>
                <a:endParaRPr lang="zh-CN" altLang="en-US"/>
              </a:p>
              <a:p>
                <a:pPr lvl="1">
                  <a:lnSpc>
                    <a:spcPct val="110000"/>
                  </a:lnSpc>
                </a:pP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  <a:r>
                  <a:rPr lang="zh-CN" altLang="en-US"/>
                  <a:t>的噪声水平</a:t>
                </a:r>
                <a:r>
                  <a:rPr lang="en-US" altLang="zh-CN"/>
                  <a:t>(2GeV)</a:t>
                </a:r>
                <a:endParaRPr lang="en-US" altLang="zh-CN"/>
              </a:p>
              <a:p>
                <a:pPr marL="457200" lvl="0" indent="-457200">
                  <a:lnSpc>
                    <a:spcPct val="110000"/>
                  </a:lnSpc>
                  <a:buFont typeface="Wingdings" panose="05000000000000000000" charset="0"/>
                  <a:buChar char="Ø"/>
                </a:pPr>
                <a:r>
                  <a:rPr lang="zh-CN" altLang="zh-CN">
                    <a:solidFill>
                      <a:schemeClr val="tx1"/>
                    </a:solidFill>
                  </a:rPr>
                  <a:t>解决方案：</a:t>
                </a:r>
                <a:endParaRPr lang="zh-CN" altLang="zh-CN">
                  <a:solidFill>
                    <a:schemeClr val="tx1"/>
                  </a:solidFill>
                </a:endParaRPr>
              </a:p>
              <a:p>
                <a:pPr marL="457200" lvl="1" indent="0">
                  <a:lnSpc>
                    <a:spcPct val="110000"/>
                  </a:lnSpc>
                  <a:buFont typeface="Wingdings" panose="05000000000000000000" charset="0"/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多次拟合</a:t>
                </a:r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10000"/>
                  </a:lnSpc>
                  <a:buFont typeface="Wingdings" panose="05000000000000000000" charset="0"/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通过trackLength对径迹上</a:t>
                </a:r>
                <a:r>
                  <a:rPr lang="zh-CN" altLang="en-US">
                    <a:solidFill>
                      <a:schemeClr val="tx1"/>
                    </a:solidFill>
                  </a:rPr>
                  <a:t>击中</a:t>
                </a:r>
                <a:r>
                  <a:rPr lang="zh-CN" altLang="en-US">
                    <a:solidFill>
                      <a:schemeClr val="tx1"/>
                    </a:solidFill>
                  </a:rPr>
                  <a:t>排序</a:t>
                </a:r>
                <a:endParaRPr lang="zh-CN" alt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内容占位符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38200" y="819807"/>
                <a:ext cx="10515600" cy="5357156"/>
              </a:xfrm>
              <a:prstGeom prst="rect">
                <a:avLst/>
              </a:prstGeom>
              <a:blipFill rotWithShape="1">
                <a:blip r:embed="rId4"/>
                <a:stretch>
                  <a:fillRect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77430" y="864870"/>
            <a:ext cx="3851910" cy="2808605"/>
          </a:xfrm>
          <a:prstGeom prst="rect">
            <a:avLst/>
          </a:prstGeom>
        </p:spPr>
      </p:pic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7494270" y="2520315"/>
            <a:ext cx="944245" cy="908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2GeV事例：</a:t>
            </a:r>
            <a:endParaRPr lang="en-US" altLang="zh-CN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426"/>
          <a:stretch>
            <a:fillRect/>
          </a:stretch>
        </p:blipFill>
        <p:spPr>
          <a:xfrm>
            <a:off x="7232650" y="1473835"/>
            <a:ext cx="4764405" cy="30854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9165" y="1473835"/>
            <a:ext cx="5920105" cy="2954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463E3DC-2216-1147-9CBF-5B7201DD69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kumimoji="1" lang="en-GB" altLang="zh-CN"/>
              <a:t>CEPC</a:t>
            </a:r>
            <a:r>
              <a:rPr kumimoji="1" lang="zh-CN" altLang="en-US"/>
              <a:t>漂移室讨论</a:t>
            </a:r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2C7E3-BC4A-7E47-BC38-D1B29BE61C6D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DCWorkflo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20" y="808990"/>
            <a:ext cx="4258310" cy="3427730"/>
          </a:xfrm>
          <a:prstGeom prst="rect">
            <a:avLst/>
          </a:prstGeom>
        </p:spPr>
      </p:pic>
      <p:pic>
        <p:nvPicPr>
          <p:cNvPr id="8" name="图片 7" descr="NewDCRecWorFl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4183380"/>
            <a:ext cx="8264525" cy="2099945"/>
          </a:xfrm>
          <a:prstGeom prst="rect">
            <a:avLst/>
          </a:prstGeom>
        </p:spPr>
      </p:pic>
      <p:pic>
        <p:nvPicPr>
          <p:cNvPr id="9" name="图片 8" descr="UseGenfit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30" y="1176655"/>
            <a:ext cx="6896735" cy="26930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PP_MARK_KEY" val="8ba32184-8aa6-4e65-93a7-aee28d0577bf"/>
  <p:tag name="COMMONDATA" val="eyJoZGlkIjoiM2I0MDM4ZDM1YmUzZDY0MDA3ODNjZGRhNDY0MmU5Zm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WPS 演示</Application>
  <PresentationFormat>宽屏</PresentationFormat>
  <Paragraphs>59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黑体</vt:lpstr>
      <vt:lpstr>Times New Roman</vt:lpstr>
      <vt:lpstr>Cambria Math</vt:lpstr>
      <vt:lpstr>等线 Light</vt:lpstr>
      <vt:lpstr>等线</vt:lpstr>
      <vt:lpstr>微软雅黑</vt:lpstr>
      <vt:lpstr>Arial Unicode MS</vt:lpstr>
      <vt:lpstr>Calibri</vt:lpstr>
      <vt:lpstr>Wingdings</vt:lpstr>
      <vt:lpstr>Office 主题​​</vt:lpstr>
      <vt:lpstr>工作进展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梦瑶</dc:creator>
  <cp:lastModifiedBy>刘梦瑶</cp:lastModifiedBy>
  <cp:revision>145</cp:revision>
  <dcterms:created xsi:type="dcterms:W3CDTF">2023-06-14T03:44:00Z</dcterms:created>
  <dcterms:modified xsi:type="dcterms:W3CDTF">2023-09-22T02:06:30Z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83262D0D4ACB457E86735F729F800BE9_12</vt:lpwstr>
  </property>
  <property fmtid="{D5CDD505-2E9C-101B-9397-08002B2CF9AE}" pid="3" name="KSOProductBuildVer">
    <vt:lpwstr>2052-12.1.0.15404</vt:lpwstr>
  </property>
</Properties>
</file>