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86"/>
  </p:notesMasterIdLst>
  <p:sldIdLst>
    <p:sldId id="393" r:id="rId3"/>
    <p:sldId id="395" r:id="rId4"/>
    <p:sldId id="396" r:id="rId5"/>
    <p:sldId id="283" r:id="rId6"/>
    <p:sldId id="297" r:id="rId7"/>
    <p:sldId id="415" r:id="rId8"/>
    <p:sldId id="416" r:id="rId9"/>
    <p:sldId id="397" r:id="rId10"/>
    <p:sldId id="340" r:id="rId11"/>
    <p:sldId id="343" r:id="rId12"/>
    <p:sldId id="344" r:id="rId13"/>
    <p:sldId id="341" r:id="rId14"/>
    <p:sldId id="342" r:id="rId15"/>
    <p:sldId id="402" r:id="rId16"/>
    <p:sldId id="345" r:id="rId17"/>
    <p:sldId id="346" r:id="rId18"/>
    <p:sldId id="400" r:id="rId19"/>
    <p:sldId id="398" r:id="rId20"/>
    <p:sldId id="318" r:id="rId21"/>
    <p:sldId id="258" r:id="rId22"/>
    <p:sldId id="315" r:id="rId23"/>
    <p:sldId id="401" r:id="rId24"/>
    <p:sldId id="316" r:id="rId25"/>
    <p:sldId id="263" r:id="rId26"/>
    <p:sldId id="266" r:id="rId27"/>
    <p:sldId id="317" r:id="rId28"/>
    <p:sldId id="409" r:id="rId29"/>
    <p:sldId id="286" r:id="rId30"/>
    <p:sldId id="287" r:id="rId31"/>
    <p:sldId id="288" r:id="rId32"/>
    <p:sldId id="403" r:id="rId33"/>
    <p:sldId id="290" r:id="rId34"/>
    <p:sldId id="289" r:id="rId35"/>
    <p:sldId id="291" r:id="rId36"/>
    <p:sldId id="292" r:id="rId37"/>
    <p:sldId id="386" r:id="rId38"/>
    <p:sldId id="405" r:id="rId39"/>
    <p:sldId id="347" r:id="rId40"/>
    <p:sldId id="408" r:id="rId41"/>
    <p:sldId id="388" r:id="rId42"/>
    <p:sldId id="389" r:id="rId43"/>
    <p:sldId id="391" r:id="rId44"/>
    <p:sldId id="399" r:id="rId45"/>
    <p:sldId id="350" r:id="rId46"/>
    <p:sldId id="411" r:id="rId47"/>
    <p:sldId id="412" r:id="rId48"/>
    <p:sldId id="352" r:id="rId49"/>
    <p:sldId id="353" r:id="rId50"/>
    <p:sldId id="354" r:id="rId51"/>
    <p:sldId id="355" r:id="rId52"/>
    <p:sldId id="356" r:id="rId53"/>
    <p:sldId id="413" r:id="rId54"/>
    <p:sldId id="414" r:id="rId55"/>
    <p:sldId id="357" r:id="rId56"/>
    <p:sldId id="358" r:id="rId57"/>
    <p:sldId id="359" r:id="rId58"/>
    <p:sldId id="360" r:id="rId59"/>
    <p:sldId id="361" r:id="rId60"/>
    <p:sldId id="362" r:id="rId61"/>
    <p:sldId id="295" r:id="rId62"/>
    <p:sldId id="363" r:id="rId63"/>
    <p:sldId id="364" r:id="rId64"/>
    <p:sldId id="365" r:id="rId65"/>
    <p:sldId id="366" r:id="rId66"/>
    <p:sldId id="367" r:id="rId67"/>
    <p:sldId id="368" r:id="rId68"/>
    <p:sldId id="369" r:id="rId69"/>
    <p:sldId id="372" r:id="rId70"/>
    <p:sldId id="370" r:id="rId71"/>
    <p:sldId id="371" r:id="rId72"/>
    <p:sldId id="373" r:id="rId73"/>
    <p:sldId id="374" r:id="rId74"/>
    <p:sldId id="375" r:id="rId75"/>
    <p:sldId id="376" r:id="rId76"/>
    <p:sldId id="377" r:id="rId77"/>
    <p:sldId id="378" r:id="rId78"/>
    <p:sldId id="379" r:id="rId79"/>
    <p:sldId id="380" r:id="rId80"/>
    <p:sldId id="381" r:id="rId81"/>
    <p:sldId id="382" r:id="rId82"/>
    <p:sldId id="383" r:id="rId83"/>
    <p:sldId id="384" r:id="rId84"/>
    <p:sldId id="385" r:id="rId8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4" autoAdjust="0"/>
    <p:restoredTop sz="94660"/>
  </p:normalViewPr>
  <p:slideViewPr>
    <p:cSldViewPr snapToGrid="0">
      <p:cViewPr>
        <p:scale>
          <a:sx n="91" d="100"/>
          <a:sy n="91" d="100"/>
        </p:scale>
        <p:origin x="2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E4E3B-3F18-4490-B37E-E67F69F1524D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206AE-BF4F-4D6C-A3E1-CB7FAA8FA9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8FD56-89B5-4461-8B25-70F66EBC7B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8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8FD56-89B5-4461-8B25-70F66EBC7B7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47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8FD56-89B5-4461-8B25-70F66EBC7B7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45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8FD56-89B5-4461-8B25-70F66EBC7B7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80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8FD56-89B5-4461-8B25-70F66EBC7B7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399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06AE-BF4F-4D6C-A3E1-CB7FAA8FA9F9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8FD56-89B5-4461-8B25-70F66EBC7B71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40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F3EC-82F0-4C97-B20C-7CDDBB796A4B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7AEEB-739B-451C-8EC6-A93BD87842C8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038-A4C5-452E-AB6F-97389016336E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1EEE-0DC7-4788-89D2-1D9E8E48CD77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563F-AF83-4C89-9E38-71DF9B917359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C96B-5C8C-4DC4-AF7F-24D7AF8AC0C4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B0DFE-42E9-4A42-B47D-7BFCCAB7C2AC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9EB9-576D-49D9-A6F8-E125EC19F0AA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B430B-B3EC-4982-9B62-99CC5867C88B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7C5D-7AA9-4461-BE0F-6631CED6E983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907F-FB36-4DF1-AA54-071E9313E1E4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64F06-46CD-4480-9E93-2BD26F28F1D4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0277-CACB-4DD7-B14F-5777B3089997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10B4-1038-4C0B-B316-315D16C36D05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53B9-68EC-4492-8804-CD49079DAF94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8E74F-CFAC-43E4-97A9-95F63CFAAFED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F97D-B0D5-4B96-AB45-3C87D19198BC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58F98-807F-45F7-BCD4-CD5B6F009997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1A12-E8BB-4263-B92C-A2726C230E88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4938-7C73-457B-A5B7-D5BE4BCE4309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003C5-EF20-4FBA-8647-ED090387847C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C8E4B-7C16-467E-B7DA-0ADC4E9C2AE7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EA402-AC0C-4C27-9B6C-89F374CF1867}" type="datetime1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12ADB-2E41-45ED-84CA-20DAF080D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1C8E3-1C0C-4D38-8DA4-69BCC1DBAE22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2023/9/6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6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4" Type="http://schemas.openxmlformats.org/officeDocument/2006/relationships/image" Target="../media/image6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71.png"/><Relationship Id="rId7" Type="http://schemas.openxmlformats.org/officeDocument/2006/relationships/oleObject" Target="../embeddings/oleObject5.bin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8.png"/><Relationship Id="rId7" Type="http://schemas.openxmlformats.org/officeDocument/2006/relationships/image" Target="../media/image93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7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6.png"/><Relationship Id="rId10" Type="http://schemas.openxmlformats.org/officeDocument/2006/relationships/image" Target="../media/image169.png"/><Relationship Id="rId4" Type="http://schemas.openxmlformats.org/officeDocument/2006/relationships/image" Target="../media/image165.png"/><Relationship Id="rId9" Type="http://schemas.openxmlformats.org/officeDocument/2006/relationships/image" Target="../media/image16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6.png"/><Relationship Id="rId7" Type="http://schemas.openxmlformats.org/officeDocument/2006/relationships/image" Target="../media/image189.png"/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0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1.png"/><Relationship Id="rId7" Type="http://schemas.openxmlformats.org/officeDocument/2006/relationships/image" Target="../media/image194.png"/><Relationship Id="rId2" Type="http://schemas.openxmlformats.org/officeDocument/2006/relationships/image" Target="../media/image1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0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5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6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68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7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8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18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18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19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画板备份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418608" y="729596"/>
            <a:ext cx="1183336" cy="1889229"/>
            <a:chOff x="11200607" y="1731169"/>
            <a:chExt cx="1917700" cy="3061663"/>
          </a:xfrm>
        </p:grpSpPr>
        <p:sp>
          <p:nvSpPr>
            <p:cNvPr id="3" name="Freeform 5"/>
            <p:cNvSpPr/>
            <p:nvPr/>
          </p:nvSpPr>
          <p:spPr bwMode="auto">
            <a:xfrm rot="2780592">
              <a:off x="10990263" y="1941513"/>
              <a:ext cx="2338387" cy="1917700"/>
            </a:xfrm>
            <a:custGeom>
              <a:avLst/>
              <a:gdLst>
                <a:gd name="T0" fmla="*/ 0 w 549"/>
                <a:gd name="T1" fmla="*/ 448 h 450"/>
                <a:gd name="T2" fmla="*/ 151 w 549"/>
                <a:gd name="T3" fmla="*/ 400 h 450"/>
                <a:gd name="T4" fmla="*/ 199 w 549"/>
                <a:gd name="T5" fmla="*/ 249 h 450"/>
                <a:gd name="T6" fmla="*/ 350 w 549"/>
                <a:gd name="T7" fmla="*/ 201 h 450"/>
                <a:gd name="T8" fmla="*/ 398 w 549"/>
                <a:gd name="T9" fmla="*/ 50 h 450"/>
                <a:gd name="T10" fmla="*/ 549 w 549"/>
                <a:gd name="T11" fmla="*/ 2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0">
                  <a:moveTo>
                    <a:pt x="0" y="448"/>
                  </a:moveTo>
                  <a:cubicBezTo>
                    <a:pt x="49" y="398"/>
                    <a:pt x="101" y="450"/>
                    <a:pt x="151" y="400"/>
                  </a:cubicBezTo>
                  <a:cubicBezTo>
                    <a:pt x="201" y="350"/>
                    <a:pt x="149" y="299"/>
                    <a:pt x="199" y="249"/>
                  </a:cubicBezTo>
                  <a:cubicBezTo>
                    <a:pt x="248" y="199"/>
                    <a:pt x="300" y="251"/>
                    <a:pt x="350" y="201"/>
                  </a:cubicBezTo>
                  <a:cubicBezTo>
                    <a:pt x="400" y="151"/>
                    <a:pt x="348" y="100"/>
                    <a:pt x="398" y="50"/>
                  </a:cubicBezTo>
                  <a:cubicBezTo>
                    <a:pt x="448" y="0"/>
                    <a:pt x="499" y="52"/>
                    <a:pt x="549" y="2"/>
                  </a:cubicBezTo>
                </a:path>
              </a:pathLst>
            </a:custGeom>
            <a:noFill/>
            <a:ln w="635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5"/>
            <p:cNvSpPr/>
            <p:nvPr/>
          </p:nvSpPr>
          <p:spPr bwMode="auto">
            <a:xfrm rot="2780592">
              <a:off x="10990263" y="2122332"/>
              <a:ext cx="2338387" cy="1917700"/>
            </a:xfrm>
            <a:custGeom>
              <a:avLst/>
              <a:gdLst>
                <a:gd name="T0" fmla="*/ 0 w 549"/>
                <a:gd name="T1" fmla="*/ 448 h 450"/>
                <a:gd name="T2" fmla="*/ 151 w 549"/>
                <a:gd name="T3" fmla="*/ 400 h 450"/>
                <a:gd name="T4" fmla="*/ 199 w 549"/>
                <a:gd name="T5" fmla="*/ 249 h 450"/>
                <a:gd name="T6" fmla="*/ 350 w 549"/>
                <a:gd name="T7" fmla="*/ 201 h 450"/>
                <a:gd name="T8" fmla="*/ 398 w 549"/>
                <a:gd name="T9" fmla="*/ 50 h 450"/>
                <a:gd name="T10" fmla="*/ 549 w 549"/>
                <a:gd name="T11" fmla="*/ 2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0">
                  <a:moveTo>
                    <a:pt x="0" y="448"/>
                  </a:moveTo>
                  <a:cubicBezTo>
                    <a:pt x="49" y="398"/>
                    <a:pt x="101" y="450"/>
                    <a:pt x="151" y="400"/>
                  </a:cubicBezTo>
                  <a:cubicBezTo>
                    <a:pt x="201" y="350"/>
                    <a:pt x="149" y="299"/>
                    <a:pt x="199" y="249"/>
                  </a:cubicBezTo>
                  <a:cubicBezTo>
                    <a:pt x="248" y="199"/>
                    <a:pt x="300" y="251"/>
                    <a:pt x="350" y="201"/>
                  </a:cubicBezTo>
                  <a:cubicBezTo>
                    <a:pt x="400" y="151"/>
                    <a:pt x="348" y="100"/>
                    <a:pt x="398" y="50"/>
                  </a:cubicBezTo>
                  <a:cubicBezTo>
                    <a:pt x="448" y="0"/>
                    <a:pt x="499" y="52"/>
                    <a:pt x="549" y="2"/>
                  </a:cubicBezTo>
                </a:path>
              </a:pathLst>
            </a:custGeom>
            <a:noFill/>
            <a:ln w="635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100000"/>
                  </a:schemeClr>
                </a:solidFill>
              </a:endParaRPr>
            </a:p>
          </p:txBody>
        </p:sp>
        <p:sp>
          <p:nvSpPr>
            <p:cNvPr id="5" name="Freeform 5"/>
            <p:cNvSpPr/>
            <p:nvPr/>
          </p:nvSpPr>
          <p:spPr bwMode="auto">
            <a:xfrm rot="2780592">
              <a:off x="10990263" y="2303151"/>
              <a:ext cx="2338387" cy="1917700"/>
            </a:xfrm>
            <a:custGeom>
              <a:avLst/>
              <a:gdLst>
                <a:gd name="T0" fmla="*/ 0 w 549"/>
                <a:gd name="T1" fmla="*/ 448 h 450"/>
                <a:gd name="T2" fmla="*/ 151 w 549"/>
                <a:gd name="T3" fmla="*/ 400 h 450"/>
                <a:gd name="T4" fmla="*/ 199 w 549"/>
                <a:gd name="T5" fmla="*/ 249 h 450"/>
                <a:gd name="T6" fmla="*/ 350 w 549"/>
                <a:gd name="T7" fmla="*/ 201 h 450"/>
                <a:gd name="T8" fmla="*/ 398 w 549"/>
                <a:gd name="T9" fmla="*/ 50 h 450"/>
                <a:gd name="T10" fmla="*/ 549 w 549"/>
                <a:gd name="T11" fmla="*/ 2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0">
                  <a:moveTo>
                    <a:pt x="0" y="448"/>
                  </a:moveTo>
                  <a:cubicBezTo>
                    <a:pt x="49" y="398"/>
                    <a:pt x="101" y="450"/>
                    <a:pt x="151" y="400"/>
                  </a:cubicBezTo>
                  <a:cubicBezTo>
                    <a:pt x="201" y="350"/>
                    <a:pt x="149" y="299"/>
                    <a:pt x="199" y="249"/>
                  </a:cubicBezTo>
                  <a:cubicBezTo>
                    <a:pt x="248" y="199"/>
                    <a:pt x="300" y="251"/>
                    <a:pt x="350" y="201"/>
                  </a:cubicBezTo>
                  <a:cubicBezTo>
                    <a:pt x="400" y="151"/>
                    <a:pt x="348" y="100"/>
                    <a:pt x="398" y="50"/>
                  </a:cubicBezTo>
                  <a:cubicBezTo>
                    <a:pt x="448" y="0"/>
                    <a:pt x="499" y="52"/>
                    <a:pt x="549" y="2"/>
                  </a:cubicBezTo>
                </a:path>
              </a:pathLst>
            </a:custGeom>
            <a:noFill/>
            <a:ln w="635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100000"/>
                  </a:schemeClr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 bwMode="auto">
            <a:xfrm rot="2780592">
              <a:off x="10990263" y="2483970"/>
              <a:ext cx="2338387" cy="1917700"/>
            </a:xfrm>
            <a:custGeom>
              <a:avLst/>
              <a:gdLst>
                <a:gd name="T0" fmla="*/ 0 w 549"/>
                <a:gd name="T1" fmla="*/ 448 h 450"/>
                <a:gd name="T2" fmla="*/ 151 w 549"/>
                <a:gd name="T3" fmla="*/ 400 h 450"/>
                <a:gd name="T4" fmla="*/ 199 w 549"/>
                <a:gd name="T5" fmla="*/ 249 h 450"/>
                <a:gd name="T6" fmla="*/ 350 w 549"/>
                <a:gd name="T7" fmla="*/ 201 h 450"/>
                <a:gd name="T8" fmla="*/ 398 w 549"/>
                <a:gd name="T9" fmla="*/ 50 h 450"/>
                <a:gd name="T10" fmla="*/ 549 w 549"/>
                <a:gd name="T11" fmla="*/ 2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0">
                  <a:moveTo>
                    <a:pt x="0" y="448"/>
                  </a:moveTo>
                  <a:cubicBezTo>
                    <a:pt x="49" y="398"/>
                    <a:pt x="101" y="450"/>
                    <a:pt x="151" y="400"/>
                  </a:cubicBezTo>
                  <a:cubicBezTo>
                    <a:pt x="201" y="350"/>
                    <a:pt x="149" y="299"/>
                    <a:pt x="199" y="249"/>
                  </a:cubicBezTo>
                  <a:cubicBezTo>
                    <a:pt x="248" y="199"/>
                    <a:pt x="300" y="251"/>
                    <a:pt x="350" y="201"/>
                  </a:cubicBezTo>
                  <a:cubicBezTo>
                    <a:pt x="400" y="151"/>
                    <a:pt x="348" y="100"/>
                    <a:pt x="398" y="50"/>
                  </a:cubicBezTo>
                  <a:cubicBezTo>
                    <a:pt x="448" y="0"/>
                    <a:pt x="499" y="52"/>
                    <a:pt x="549" y="2"/>
                  </a:cubicBezTo>
                </a:path>
              </a:pathLst>
            </a:custGeom>
            <a:noFill/>
            <a:ln w="635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100000"/>
                  </a:schemeClr>
                </a:solidFill>
              </a:endParaRPr>
            </a:p>
          </p:txBody>
        </p:sp>
        <p:sp>
          <p:nvSpPr>
            <p:cNvPr id="7" name="Freeform 5"/>
            <p:cNvSpPr/>
            <p:nvPr/>
          </p:nvSpPr>
          <p:spPr bwMode="auto">
            <a:xfrm rot="2780592">
              <a:off x="10990263" y="2664789"/>
              <a:ext cx="2338387" cy="1917700"/>
            </a:xfrm>
            <a:custGeom>
              <a:avLst/>
              <a:gdLst>
                <a:gd name="T0" fmla="*/ 0 w 549"/>
                <a:gd name="T1" fmla="*/ 448 h 450"/>
                <a:gd name="T2" fmla="*/ 151 w 549"/>
                <a:gd name="T3" fmla="*/ 400 h 450"/>
                <a:gd name="T4" fmla="*/ 199 w 549"/>
                <a:gd name="T5" fmla="*/ 249 h 450"/>
                <a:gd name="T6" fmla="*/ 350 w 549"/>
                <a:gd name="T7" fmla="*/ 201 h 450"/>
                <a:gd name="T8" fmla="*/ 398 w 549"/>
                <a:gd name="T9" fmla="*/ 50 h 450"/>
                <a:gd name="T10" fmla="*/ 549 w 549"/>
                <a:gd name="T11" fmla="*/ 2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0">
                  <a:moveTo>
                    <a:pt x="0" y="448"/>
                  </a:moveTo>
                  <a:cubicBezTo>
                    <a:pt x="49" y="398"/>
                    <a:pt x="101" y="450"/>
                    <a:pt x="151" y="400"/>
                  </a:cubicBezTo>
                  <a:cubicBezTo>
                    <a:pt x="201" y="350"/>
                    <a:pt x="149" y="299"/>
                    <a:pt x="199" y="249"/>
                  </a:cubicBezTo>
                  <a:cubicBezTo>
                    <a:pt x="248" y="199"/>
                    <a:pt x="300" y="251"/>
                    <a:pt x="350" y="201"/>
                  </a:cubicBezTo>
                  <a:cubicBezTo>
                    <a:pt x="400" y="151"/>
                    <a:pt x="348" y="100"/>
                    <a:pt x="398" y="50"/>
                  </a:cubicBezTo>
                  <a:cubicBezTo>
                    <a:pt x="448" y="0"/>
                    <a:pt x="499" y="52"/>
                    <a:pt x="549" y="2"/>
                  </a:cubicBezTo>
                </a:path>
              </a:pathLst>
            </a:custGeom>
            <a:noFill/>
            <a:ln w="635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/>
          <a:srcRect t="9454" r="17466" b="27737"/>
          <a:stretch>
            <a:fillRect/>
          </a:stretch>
        </p:blipFill>
        <p:spPr>
          <a:xfrm>
            <a:off x="2759757" y="0"/>
            <a:ext cx="9474773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342390" y="2432622"/>
            <a:ext cx="52743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>
              <a:spcBef>
                <a:spcPct val="0"/>
              </a:spcBef>
            </a:pPr>
            <a:r>
              <a:rPr lang="zh-CN" altLang="en-US" sz="3600" kern="0" dirty="0">
                <a:solidFill>
                  <a:schemeClr val="bg1"/>
                </a:solidFill>
                <a:uFillTx/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</a:rPr>
              <a:t>新强子态产生和衰变</a:t>
            </a:r>
            <a:endParaRPr lang="en-US" altLang="zh-CN" sz="3600" kern="0" dirty="0">
              <a:solidFill>
                <a:schemeClr val="bg1"/>
              </a:solidFill>
              <a:uFillTx/>
              <a:latin typeface="苹方-简" panose="020B0400000000000000" charset="-122"/>
              <a:ea typeface="苹方-简" panose="020B0400000000000000" charset="-122"/>
              <a:cs typeface="苹方-简" panose="020B0400000000000000" charset="-122"/>
            </a:endParaRPr>
          </a:p>
          <a:p>
            <a:pPr algn="l" defTabSz="914400">
              <a:spcBef>
                <a:spcPct val="0"/>
              </a:spcBef>
            </a:pPr>
            <a:r>
              <a:rPr lang="zh-CN" altLang="en-US" sz="3600" kern="0" dirty="0">
                <a:solidFill>
                  <a:schemeClr val="bg1"/>
                </a:solidFill>
                <a:uFillTx/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</a:rPr>
              <a:t>过程的研究</a:t>
            </a:r>
          </a:p>
        </p:txBody>
      </p:sp>
      <p:sp>
        <p:nvSpPr>
          <p:cNvPr id="20" name="矩形 19"/>
          <p:cNvSpPr/>
          <p:nvPr/>
        </p:nvSpPr>
        <p:spPr>
          <a:xfrm>
            <a:off x="1342390" y="4425378"/>
            <a:ext cx="2839239" cy="874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uFillTx/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  <a:sym typeface="思源黑体" panose="020B0400000000000000" pitchFamily="34" charset="-122"/>
              </a:rPr>
              <a:t>汇报时间：</a:t>
            </a:r>
            <a:r>
              <a:rPr lang="en-US" altLang="zh-CN" dirty="0">
                <a:solidFill>
                  <a:schemeClr val="bg1"/>
                </a:solidFill>
                <a:uFillTx/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  <a:sym typeface="思源黑体" panose="020B0400000000000000" pitchFamily="34" charset="-122"/>
              </a:rPr>
              <a:t>2023</a:t>
            </a:r>
            <a:r>
              <a:rPr lang="zh-CN" altLang="en-US" dirty="0">
                <a:solidFill>
                  <a:schemeClr val="bg1"/>
                </a:solidFill>
                <a:uFillTx/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  <a:sym typeface="思源黑体" panose="020B0400000000000000" pitchFamily="34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uFillTx/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  <a:sym typeface="思源黑体" panose="020B0400000000000000" pitchFamily="34" charset="-122"/>
              </a:rPr>
              <a:t>9</a:t>
            </a:r>
            <a:r>
              <a:rPr lang="zh-CN" altLang="en-US" dirty="0">
                <a:solidFill>
                  <a:schemeClr val="bg1"/>
                </a:solidFill>
                <a:uFillTx/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  <a:sym typeface="思源黑体" panose="020B0400000000000000" pitchFamily="34" charset="-122"/>
              </a:rPr>
              <a:t>月</a:t>
            </a:r>
            <a:r>
              <a:rPr lang="en-US" altLang="zh-CN" dirty="0">
                <a:solidFill>
                  <a:schemeClr val="bg1"/>
                </a:solidFill>
                <a:uFillTx/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  <a:sym typeface="思源黑体" panose="020B0400000000000000" pitchFamily="34" charset="-122"/>
              </a:rPr>
              <a:t>6</a:t>
            </a:r>
            <a:r>
              <a:rPr lang="zh-CN" altLang="en-US" dirty="0">
                <a:solidFill>
                  <a:schemeClr val="bg1"/>
                </a:solidFill>
                <a:uFillTx/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  <a:sym typeface="思源黑体" panose="020B0400000000000000" pitchFamily="34" charset="-122"/>
              </a:rPr>
              <a:t>日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uFillTx/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  <a:sym typeface="思源黑体" panose="020B0400000000000000" pitchFamily="34" charset="-122"/>
              </a:rPr>
              <a:t>汇报人：</a:t>
            </a:r>
            <a:r>
              <a:rPr lang="zh-CN" altLang="en-US" dirty="0">
                <a:solidFill>
                  <a:schemeClr val="bg1"/>
                </a:solidFill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  <a:sym typeface="思源黑体" panose="020B0400000000000000" pitchFamily="34" charset="-122"/>
              </a:rPr>
              <a:t>吴琦</a:t>
            </a:r>
            <a:endParaRPr lang="en-US" altLang="zh-CN" dirty="0">
              <a:solidFill>
                <a:schemeClr val="bg1"/>
              </a:solidFill>
              <a:latin typeface="苹方-简" panose="020B0400000000000000" charset="-122"/>
              <a:ea typeface="苹方-简" panose="020B0400000000000000" charset="-122"/>
              <a:cs typeface="苹方-简" panose="020B0400000000000000" charset="-122"/>
              <a:sym typeface="思源黑体" panose="020B0400000000000000" pitchFamily="34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51" y="4107159"/>
            <a:ext cx="7836059" cy="271832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3640643"/>
            <a:ext cx="703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Heavy-light mesons in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two-component notation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12087550" cy="284952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The Feynman propagator in the nonrelativistic expansion has the form</a:t>
                </a: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and thus it scales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The S-wave momentum independent coupling scales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The P-wave coupling scales as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12087550" cy="2849526"/>
              </a:xfrm>
              <a:blipFill>
                <a:blip r:embed="rId4"/>
                <a:stretch>
                  <a:fillRect l="-908" t="-5139" b="-36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315459"/>
              </p:ext>
            </p:extLst>
          </p:nvPr>
        </p:nvGraphicFramePr>
        <p:xfrm>
          <a:off x="3733348" y="355267"/>
          <a:ext cx="4282067" cy="13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41400" imgH="647640" progId="Equation.DSMT4">
                  <p:embed/>
                </p:oleObj>
              </mc:Choice>
              <mc:Fallback>
                <p:oleObj name="Equation" r:id="rId5" imgW="1841400" imgH="647640" progId="Equation.DSMT4">
                  <p:embed/>
                  <p:pic>
                    <p:nvPicPr>
                      <p:cNvPr id="8" name="对象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3348" y="355267"/>
                        <a:ext cx="4282067" cy="13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-1" y="3019647"/>
            <a:ext cx="3317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field</a:t>
            </a:r>
            <a:endParaRPr lang="zh-CN" alt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936558" y="3727533"/>
            <a:ext cx="2799141" cy="1003253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Jie et al. PRD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054003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9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682610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field: Heavy-light meson</a:t>
            </a:r>
            <a:r>
              <a:rPr lang="en-US" altLang="zh-CN" sz="3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6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7" y="646331"/>
            <a:ext cx="6776794" cy="244255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" y="3088888"/>
            <a:ext cx="70316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field: Heavy </a:t>
            </a:r>
            <a:r>
              <a:rPr lang="en-US" altLang="zh-CN" sz="3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quarkonium</a:t>
            </a:r>
            <a:endParaRPr lang="zh-CN" altLang="en-US" sz="3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30" y="3838915"/>
            <a:ext cx="8580974" cy="2983614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40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" y="199538"/>
            <a:ext cx="7711086" cy="80264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approach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40" y="817880"/>
            <a:ext cx="12176760" cy="6040120"/>
          </a:xfrm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non-perturbative method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widely used in the production and decay of hadron;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effective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obtained by considering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 symmetry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effective theory, i.e. HQET,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ChPT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HHEFT;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abundance of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coupling constants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appearing in the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Rely on theoretical information coming, i.e. QCD sum rules, potential models, lattice QCD.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22" y="5570912"/>
            <a:ext cx="5501533" cy="12658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40" y="4840273"/>
            <a:ext cx="409601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amplitude</a:t>
            </a:r>
            <a:endParaRPr lang="zh-CN" altLang="en-US" sz="40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12</a:t>
            </a:fld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163033" y="956930"/>
            <a:ext cx="74640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3486033"/>
            <a:ext cx="4976037" cy="80264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 loop model</a:t>
            </a:r>
          </a:p>
        </p:txBody>
      </p:sp>
      <p:sp>
        <p:nvSpPr>
          <p:cNvPr id="7" name="矩形 6"/>
          <p:cNvSpPr/>
          <p:nvPr/>
        </p:nvSpPr>
        <p:spPr>
          <a:xfrm>
            <a:off x="6673374" y="452895"/>
            <a:ext cx="4101643" cy="33239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factors: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 structures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involved particles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 shell effects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 the divergence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loop integrals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9417" y="21264"/>
            <a:ext cx="288390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factor</a:t>
            </a:r>
            <a:endParaRPr lang="zh-CN" altLang="en-US" sz="40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230426" y="839562"/>
            <a:ext cx="4732849" cy="1772447"/>
            <a:chOff x="1238110" y="1108503"/>
            <a:chExt cx="4732849" cy="1772447"/>
          </a:xfrm>
        </p:grpSpPr>
        <p:grpSp>
          <p:nvGrpSpPr>
            <p:cNvPr id="15" name="组合 14"/>
            <p:cNvGrpSpPr/>
            <p:nvPr/>
          </p:nvGrpSpPr>
          <p:grpSpPr>
            <a:xfrm>
              <a:off x="1238110" y="1108503"/>
              <a:ext cx="4512183" cy="839535"/>
              <a:chOff x="1337347" y="5887844"/>
              <a:chExt cx="4512183" cy="839535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086" y="5887844"/>
                <a:ext cx="2480444" cy="839535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1337347" y="6023380"/>
                <a:ext cx="18213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Monopole 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593557" y="2059085"/>
              <a:ext cx="4377402" cy="821865"/>
              <a:chOff x="6378207" y="5810978"/>
              <a:chExt cx="4377402" cy="821865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3455" y="5810978"/>
                <a:ext cx="2712154" cy="821865"/>
              </a:xfrm>
              <a:prstGeom prst="rect">
                <a:avLst/>
              </a:prstGeom>
            </p:spPr>
          </p:pic>
          <p:sp>
            <p:nvSpPr>
              <p:cNvPr id="20" name="文本框 19"/>
              <p:cNvSpPr txBox="1"/>
              <p:nvPr/>
            </p:nvSpPr>
            <p:spPr>
              <a:xfrm>
                <a:off x="6378207" y="6023380"/>
                <a:ext cx="18213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Dipole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1426276" y="4288673"/>
            <a:ext cx="8853418" cy="2564538"/>
            <a:chOff x="1426276" y="4288673"/>
            <a:chExt cx="8853418" cy="25645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276" y="4288673"/>
              <a:ext cx="8853418" cy="2564538"/>
            </a:xfrm>
            <a:prstGeom prst="rect">
              <a:avLst/>
            </a:prstGeom>
          </p:spPr>
        </p:pic>
        <p:sp>
          <p:nvSpPr>
            <p:cNvPr id="21" name="右箭头 20"/>
            <p:cNvSpPr/>
            <p:nvPr/>
          </p:nvSpPr>
          <p:spPr>
            <a:xfrm>
              <a:off x="5640081" y="5434184"/>
              <a:ext cx="430306" cy="33077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399570" y="2835408"/>
                <a:ext cx="6031966" cy="5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zh-CN" sz="28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800" i="1" dirty="0" err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model parameter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70" y="2835408"/>
                <a:ext cx="6031966" cy="553613"/>
              </a:xfrm>
              <a:prstGeom prst="rect">
                <a:avLst/>
              </a:prstGeom>
              <a:blipFill>
                <a:blip r:embed="rId5"/>
                <a:stretch>
                  <a:fillRect t="-10989" b="-24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13</a:t>
            </a:fld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79486" y="4210493"/>
            <a:ext cx="4733519" cy="283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75568" y="282869"/>
                <a:ext cx="69903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Transition matrix elements of decay 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8" y="282869"/>
                <a:ext cx="6990347" cy="523220"/>
              </a:xfrm>
              <a:prstGeom prst="rect">
                <a:avLst/>
              </a:prstGeom>
              <a:blipFill>
                <a:blip r:embed="rId2"/>
                <a:stretch>
                  <a:fillRect l="-1744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76" y="1082714"/>
            <a:ext cx="9222352" cy="26363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71777" y="2247014"/>
            <a:ext cx="2353339" cy="694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72BE9EF-780F-4418-9FBB-51D39DAA04D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1224124" y="3937890"/>
            <a:ext cx="9377855" cy="207441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 loop contributions are evaluated in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 level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Interactions are described by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Lagrangians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Lagrangians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constructed based on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quark symmetry &amp; chiral symmetry</a:t>
            </a:r>
          </a:p>
        </p:txBody>
      </p:sp>
    </p:spTree>
    <p:extLst>
      <p:ext uri="{BB962C8B-B14F-4D97-AF65-F5344CB8AC3E}">
        <p14:creationId xmlns:p14="http://schemas.microsoft.com/office/powerpoint/2010/main" val="33864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596468"/>
                <a:ext cx="12192000" cy="626153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altLang="zh-C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meson decay: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Gronau Michael and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Rosner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Jonathan L. PRD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57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6843(1998)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Neubert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Matthias. PLB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424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152 (1998)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Falk Adam F. et al. PRD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57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4290(1998)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Gronau Michael and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Rosner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Jonathan L. PRD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58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113005(1998)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pt-BR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Colangelo P., De Fazio F. and Pham T. N.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PLB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542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71 (2002)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pt-BR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Colangelo P., De Fazio F. and Pham T. N.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PRD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69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dirty="0"/>
                  <a:t>054023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(2002)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96468"/>
                <a:ext cx="12192000" cy="6261532"/>
              </a:xfrm>
              <a:blipFill>
                <a:blip r:embed="rId2"/>
                <a:stretch>
                  <a:fillRect l="-1500" r="-9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21264" y="21264"/>
            <a:ext cx="787518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hadron loop model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15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113414" y="699844"/>
            <a:ext cx="77830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368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0" y="25350"/>
                <a:ext cx="12192000" cy="6777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6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𝝆𝝅</m:t>
                    </m:r>
                  </m:oMath>
                </a14:m>
                <a:r>
                  <a:rPr lang="en-US" altLang="zh-C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puzzle:</a:t>
                </a: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</a:t>
                </a:r>
                <a:r>
                  <a:rPr lang="en-US" altLang="zh-CN" sz="2400" i="1" dirty="0">
                    <a:latin typeface="Cambria Math" panose="02040503050406030204" pitchFamily="18" charset="0"/>
                  </a:rPr>
                  <a:t>  </a:t>
                </a:r>
              </a:p>
              <a:p>
                <a:r>
                  <a:rPr lang="en-US" altLang="zh-CN" sz="2400" i="1" dirty="0">
                    <a:latin typeface="Cambria Math" panose="02040503050406030204" pitchFamily="18" charset="0"/>
                  </a:rPr>
                  <a:t>                  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altLang="zh-CN" sz="3600" i="1" dirty="0">
                        <a:latin typeface="Cambria Math" panose="02040503050406030204" pitchFamily="18" charset="0"/>
                      </a:rPr>
                      <m:t>𝜌𝜋</m:t>
                    </m:r>
                    <m:r>
                      <a:rPr lang="en-US" altLang="zh-CN" sz="3600" i="1" dirty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3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600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36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3600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altLang="zh-CN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Gu Y. F. and Tuan S. F. Mod. Phys. Lett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A10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615(1995)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dirty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altLang="zh-CN" sz="2800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)→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𝜌𝜋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Li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Xue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-Qian et.al.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1421(1997)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zh-CN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𝟑𝟕𝟕𝟎</m:t>
                    </m:r>
                    <m:r>
                      <a:rPr lang="en-US" altLang="zh-CN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non </a:t>
                </a:r>
                <a14:m>
                  <m:oMath xmlns:m="http://schemas.openxmlformats.org/officeDocument/2006/math">
                    <m:r>
                      <a:rPr lang="en-US" altLang="zh-CN" sz="36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36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6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altLang="zh-C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decay: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dirty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altLang="zh-CN" sz="280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)→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𝑉𝑃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Zhang Yuan-Jiang et.al. PRL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102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172001(2009)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Li Gang, Liu Xiao-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Wang Qian et al.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88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014010 (2013)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Liu Xiang, Zhang Bo and Li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Xue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-Qian. PLB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475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441 (2009)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Zhao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Qiang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Li Gang and Chang Chao-His. CPC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34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299 (2010)</a:t>
                </a:r>
              </a:p>
              <a:p>
                <a:pPr>
                  <a:lnSpc>
                    <a:spcPct val="120000"/>
                  </a:lnSpc>
                </a:pPr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350"/>
                <a:ext cx="12192000" cy="6777240"/>
              </a:xfrm>
              <a:prstGeom prst="rect">
                <a:avLst/>
              </a:prstGeom>
              <a:blipFill>
                <a:blip r:embed="rId2"/>
                <a:stretch>
                  <a:fillRect t="-1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72" y="947996"/>
            <a:ext cx="6933251" cy="972953"/>
          </a:xfrm>
          <a:prstGeom prst="rect">
            <a:avLst/>
          </a:prstGeom>
        </p:spPr>
      </p:pic>
      <p:sp>
        <p:nvSpPr>
          <p:cNvPr id="4" name="乘号 3"/>
          <p:cNvSpPr/>
          <p:nvPr/>
        </p:nvSpPr>
        <p:spPr>
          <a:xfrm>
            <a:off x="9545963" y="804445"/>
            <a:ext cx="1642946" cy="1025912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83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0" y="0"/>
                <a:ext cx="12192000" cy="6223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Evasion of helicity selection rule: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𝑽𝑽</m:t>
                    </m:r>
                    <m:r>
                      <a:rPr lang="en-US" altLang="zh-CN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𝑽𝑷</m:t>
                    </m:r>
                  </m:oMath>
                </a14:m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Liu Xiao-Hai and Zhao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Qiang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81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014017 (2010)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Chen Dian-Yong et al.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81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074006 (2010)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Charmonium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decaying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Liu Xiao-Hai and Zhao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Qiang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JPG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38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:035007 (2011)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800" b="1" dirty="0"/>
                  <a:t>baryon anti-baryon Pairs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𝑽𝑽</m:t>
                    </m:r>
                    <m:r>
                      <a:rPr lang="en-US" altLang="zh-CN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8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𝑽𝑷</m:t>
                    </m:r>
                  </m:oMath>
                </a14:m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Wang Yan, Wu Qi, Li Gang et al. EPJC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475 (2020)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Isospin Violation: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3770</m:t>
                        </m:r>
                      </m:e>
                    </m:d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𝜓𝜋</m:t>
                    </m:r>
                  </m:oMath>
                </a14:m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fr-FR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Guo Ze-kun, Narison Stephan et al. PR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85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114007 (2012)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𝜔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nl-NL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 Gang, et.al</a:t>
                </a:r>
                <a:r>
                  <a:rPr lang="fr-FR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77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:014010 (2008)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Double charm baryon: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𝐜𝐜</m:t>
                        </m:r>
                      </m:sub>
                      <m:sup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r>
                      <a:rPr lang="en-US" altLang="zh-CN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8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Yu Fu-Sheng, et al. CPC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(5):051001 (2018)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223242"/>
              </a:xfrm>
              <a:prstGeom prst="rect">
                <a:avLst/>
              </a:prstGeom>
              <a:blipFill>
                <a:blip r:embed="rId2"/>
                <a:stretch>
                  <a:fillRect l="-1500" t="-686" r="-2000" b="-1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56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3958"/>
            <a:ext cx="12216130" cy="6886575"/>
          </a:xfrm>
          <a:prstGeom prst="rect">
            <a:avLst/>
          </a:prstGeom>
          <a:solidFill>
            <a:srgbClr val="005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83" y="1022816"/>
            <a:ext cx="12296698" cy="5925826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2921546" y="-167280"/>
            <a:ext cx="6603454" cy="6603454"/>
          </a:xfrm>
          <a:prstGeom prst="ellipse">
            <a:avLst/>
          </a:prstGeom>
          <a:noFill/>
          <a:ln w="3175">
            <a:solidFill>
              <a:schemeClr val="bg1">
                <a:alpha val="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Rectangle 11" descr="e7d195523061f1c08d347f6bf0421bdacd46f3c1815d51b81E1CE79090F8942429A56C6AE2B3163BABA1A3FCE285BEC4FF43A5085572A94AD2C0A17AE448F24FA68DD62479D8C0666FEB6710638384D2521108B7A232FD3439AA4F3D0A4CD723145F85A11560D90E43C29B178E21994441C978043132CD1756FBF4720068D3DF5C780D4AFCA37873675FB1E4A9C349D6"/>
          <p:cNvSpPr/>
          <p:nvPr/>
        </p:nvSpPr>
        <p:spPr>
          <a:xfrm rot="3246669">
            <a:off x="7765109" y="1128097"/>
            <a:ext cx="818298" cy="36439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2A9FE">
                  <a:alpha val="21000"/>
                </a:srgbClr>
              </a:gs>
              <a:gs pos="99000">
                <a:schemeClr val="accent1">
                  <a:lumMod val="20000"/>
                  <a:lumOff val="80000"/>
                  <a:alpha val="27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id-ID">
              <a:sym typeface="+mn-lt"/>
            </a:endParaRPr>
          </a:p>
        </p:txBody>
      </p:sp>
      <p:sp>
        <p:nvSpPr>
          <p:cNvPr id="89" name="Rectangle 11" descr="e7d195523061f1c08d347f6bf0421bdacd46f3c1815d51b81E1CE79090F8942429A56C6AE2B3163BABA1A3FCE285BEC4FF43A5085572A94AD2C0A17AE448F24FA68DD62479D8C0666FEB6710638384D2521108B7A232FD3439AA4F3D0A4CD723145F85A11560D90E43C29B178E21994441C978043132CD1756FBF4720068D3DF5C780D4AFCA37873675FB1E4A9C349D6"/>
          <p:cNvSpPr/>
          <p:nvPr/>
        </p:nvSpPr>
        <p:spPr>
          <a:xfrm rot="3246669">
            <a:off x="3764418" y="710716"/>
            <a:ext cx="818298" cy="36439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2A9FE">
                  <a:alpha val="21000"/>
                </a:srgbClr>
              </a:gs>
              <a:gs pos="99000">
                <a:schemeClr val="accent1">
                  <a:lumMod val="20000"/>
                  <a:lumOff val="80000"/>
                  <a:alpha val="27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id-ID"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698181"/>
            <a:ext cx="12193057" cy="30665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9" y="404270"/>
            <a:ext cx="6096528" cy="6102625"/>
          </a:xfrm>
          <a:prstGeom prst="rect">
            <a:avLst/>
          </a:prstGeom>
        </p:spPr>
      </p:pic>
      <p:sp>
        <p:nvSpPr>
          <p:cNvPr id="90" name="椭圆 89"/>
          <p:cNvSpPr/>
          <p:nvPr/>
        </p:nvSpPr>
        <p:spPr>
          <a:xfrm>
            <a:off x="4328433" y="1550583"/>
            <a:ext cx="3810000" cy="3810000"/>
          </a:xfrm>
          <a:prstGeom prst="ellipse">
            <a:avLst/>
          </a:prstGeom>
          <a:gradFill>
            <a:gsLst>
              <a:gs pos="0">
                <a:schemeClr val="bg1"/>
              </a:gs>
              <a:gs pos="99000">
                <a:schemeClr val="accent1">
                  <a:lumMod val="20000"/>
                  <a:lumOff val="80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1" name="圆: 空心 90"/>
          <p:cNvSpPr/>
          <p:nvPr/>
        </p:nvSpPr>
        <p:spPr>
          <a:xfrm>
            <a:off x="7303893" y="1664466"/>
            <a:ext cx="1459262" cy="1459262"/>
          </a:xfrm>
          <a:prstGeom prst="donut">
            <a:avLst>
              <a:gd name="adj" fmla="val 22389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sx="113000" sy="113000" algn="ctr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019991" y="4329751"/>
            <a:ext cx="2908010" cy="902077"/>
            <a:chOff x="2496114" y="7662155"/>
            <a:chExt cx="2908010" cy="902077"/>
          </a:xfrm>
          <a:solidFill>
            <a:schemeClr val="accent3"/>
          </a:solidFill>
        </p:grpSpPr>
        <p:sp>
          <p:nvSpPr>
            <p:cNvPr id="97" name="椭圆 96"/>
            <p:cNvSpPr/>
            <p:nvPr/>
          </p:nvSpPr>
          <p:spPr>
            <a:xfrm rot="5400000">
              <a:off x="520234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 rot="5400000">
              <a:off x="520234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 rot="5400000">
              <a:off x="520234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 rot="5400000">
              <a:off x="486406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 rot="5400000">
              <a:off x="486406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 rot="5400000">
              <a:off x="486406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 rot="5400000">
              <a:off x="452578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 rot="5400000">
              <a:off x="452578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 rot="5400000">
              <a:off x="452578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 rot="5400000">
              <a:off x="4187508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 rot="5400000">
              <a:off x="4187508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 rot="5400000">
              <a:off x="4187508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 rot="5400000">
              <a:off x="3849229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 rot="5400000">
              <a:off x="3849229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 rot="5400000">
              <a:off x="3849229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 rot="5400000">
              <a:off x="3510950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rot="5400000">
              <a:off x="3510950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 rot="5400000">
              <a:off x="3510950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 rot="5400000">
              <a:off x="3172672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 rot="5400000">
              <a:off x="3172672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rot="5400000">
              <a:off x="3172672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rot="5400000">
              <a:off x="2834393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 rot="5400000">
              <a:off x="2834393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 rot="5400000">
              <a:off x="2834393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 rot="5400000">
              <a:off x="249611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 rot="5400000">
              <a:off x="249611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rot="5400000">
              <a:off x="249611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8942906" y="2438861"/>
            <a:ext cx="2908010" cy="902077"/>
            <a:chOff x="2496114" y="7662155"/>
            <a:chExt cx="2908010" cy="902077"/>
          </a:xfrm>
          <a:solidFill>
            <a:schemeClr val="accent3"/>
          </a:solidFill>
        </p:grpSpPr>
        <p:sp>
          <p:nvSpPr>
            <p:cNvPr id="125" name="椭圆 124"/>
            <p:cNvSpPr/>
            <p:nvPr/>
          </p:nvSpPr>
          <p:spPr>
            <a:xfrm rot="5400000">
              <a:off x="520234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 rot="5400000">
              <a:off x="520234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 rot="5400000">
              <a:off x="520234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 rot="5400000">
              <a:off x="486406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 rot="5400000">
              <a:off x="486406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 rot="5400000">
              <a:off x="486406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/>
            <p:cNvSpPr/>
            <p:nvPr/>
          </p:nvSpPr>
          <p:spPr>
            <a:xfrm rot="5400000">
              <a:off x="452578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 rot="5400000">
              <a:off x="452578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 rot="5400000">
              <a:off x="452578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/>
            <p:cNvSpPr/>
            <p:nvPr/>
          </p:nvSpPr>
          <p:spPr>
            <a:xfrm rot="5400000">
              <a:off x="4187508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>
            <a:xfrm rot="5400000">
              <a:off x="4187508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/>
            <p:cNvSpPr/>
            <p:nvPr/>
          </p:nvSpPr>
          <p:spPr>
            <a:xfrm rot="5400000">
              <a:off x="4187508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/>
            <p:cNvSpPr/>
            <p:nvPr/>
          </p:nvSpPr>
          <p:spPr>
            <a:xfrm rot="5400000">
              <a:off x="3849229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/>
            <p:cNvSpPr/>
            <p:nvPr/>
          </p:nvSpPr>
          <p:spPr>
            <a:xfrm rot="5400000">
              <a:off x="3849229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椭圆 138"/>
            <p:cNvSpPr/>
            <p:nvPr/>
          </p:nvSpPr>
          <p:spPr>
            <a:xfrm rot="5400000">
              <a:off x="3849229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椭圆 139"/>
            <p:cNvSpPr/>
            <p:nvPr/>
          </p:nvSpPr>
          <p:spPr>
            <a:xfrm rot="5400000">
              <a:off x="3510950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椭圆 140"/>
            <p:cNvSpPr/>
            <p:nvPr/>
          </p:nvSpPr>
          <p:spPr>
            <a:xfrm rot="5400000">
              <a:off x="3510950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椭圆 141"/>
            <p:cNvSpPr/>
            <p:nvPr/>
          </p:nvSpPr>
          <p:spPr>
            <a:xfrm rot="5400000">
              <a:off x="3510950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142"/>
            <p:cNvSpPr/>
            <p:nvPr/>
          </p:nvSpPr>
          <p:spPr>
            <a:xfrm rot="5400000">
              <a:off x="3172672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椭圆 143"/>
            <p:cNvSpPr/>
            <p:nvPr/>
          </p:nvSpPr>
          <p:spPr>
            <a:xfrm rot="5400000">
              <a:off x="3172672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椭圆 144"/>
            <p:cNvSpPr/>
            <p:nvPr/>
          </p:nvSpPr>
          <p:spPr>
            <a:xfrm rot="5400000">
              <a:off x="3172672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椭圆 145"/>
            <p:cNvSpPr/>
            <p:nvPr/>
          </p:nvSpPr>
          <p:spPr>
            <a:xfrm rot="5400000">
              <a:off x="2834393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椭圆 146"/>
            <p:cNvSpPr/>
            <p:nvPr/>
          </p:nvSpPr>
          <p:spPr>
            <a:xfrm rot="5400000">
              <a:off x="2834393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椭圆 147"/>
            <p:cNvSpPr/>
            <p:nvPr/>
          </p:nvSpPr>
          <p:spPr>
            <a:xfrm rot="5400000">
              <a:off x="2834393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椭圆 148"/>
            <p:cNvSpPr/>
            <p:nvPr/>
          </p:nvSpPr>
          <p:spPr>
            <a:xfrm rot="5400000">
              <a:off x="249611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椭圆 149"/>
            <p:cNvSpPr/>
            <p:nvPr/>
          </p:nvSpPr>
          <p:spPr>
            <a:xfrm rot="5400000">
              <a:off x="249611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椭圆 150"/>
            <p:cNvSpPr/>
            <p:nvPr/>
          </p:nvSpPr>
          <p:spPr>
            <a:xfrm rot="5400000">
              <a:off x="249611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2" name="文本框 151"/>
          <p:cNvSpPr txBox="1"/>
          <p:nvPr/>
        </p:nvSpPr>
        <p:spPr>
          <a:xfrm>
            <a:off x="5680399" y="2357237"/>
            <a:ext cx="1083347" cy="900000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005CA2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 panose="020B0604020202020204" pitchFamily="34" charset="0"/>
                <a:sym typeface="思源黑体" panose="020B0400000000000000" pitchFamily="34" charset="-122"/>
              </a:rPr>
              <a:t>03</a:t>
            </a:r>
          </a:p>
        </p:txBody>
      </p:sp>
      <p:sp>
        <p:nvSpPr>
          <p:cNvPr id="154" name="矩形 153"/>
          <p:cNvSpPr/>
          <p:nvPr/>
        </p:nvSpPr>
        <p:spPr>
          <a:xfrm>
            <a:off x="4872929" y="3489485"/>
            <a:ext cx="28376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</a:rPr>
              <a:t>Production </a:t>
            </a:r>
          </a:p>
          <a:p>
            <a:pPr algn="ctr"/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</a:rPr>
              <a:t>process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6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タイトル 1"/>
              <p:cNvSpPr txBox="1">
                <a:spLocks/>
              </p:cNvSpPr>
              <p:nvPr/>
            </p:nvSpPr>
            <p:spPr>
              <a:xfrm>
                <a:off x="51515" y="3953813"/>
                <a:ext cx="11302285" cy="22231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4400" b="1" dirty="0">
                    <a:latin typeface="Comic Sans MS" panose="030F0702030302020204" pitchFamily="66" charset="0"/>
                  </a:rPr>
                  <a:t> Process </a:t>
                </a:r>
                <a14:m>
                  <m:oMath xmlns:m="http://schemas.openxmlformats.org/officeDocument/2006/math">
                    <m:r>
                      <a:rPr lang="en-US" altLang="ja-JP" sz="4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𝚼</m:t>
                    </m:r>
                    <m:d>
                      <m:dPr>
                        <m:ctrlP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sz="4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4400" b="1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ja-JP" sz="4400" b="1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d>
                          <m:dPr>
                            <m:ctrlPr>
                              <a:rPr lang="en-US" altLang="ja-JP" sz="4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4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sup>
                    </m:sSubSup>
                    <m:r>
                      <a:rPr lang="en-US" altLang="ja-JP" sz="4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kumimoji="1" lang="en-US" altLang="ja-JP" b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 Wu, Chen, </a:t>
                </a:r>
                <a:r>
                  <a:rPr lang="en-US" altLang="zh-CN" b="1" dirty="0" err="1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Guo</a:t>
                </a: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, Phys. Rev. D 99, 034022 (2019)</a:t>
                </a:r>
                <a:endParaRPr kumimoji="1" lang="ja-JP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タイトル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" y="4548173"/>
                <a:ext cx="11302285" cy="2223149"/>
              </a:xfrm>
              <a:prstGeom prst="rect">
                <a:avLst/>
              </a:prstGeom>
              <a:blipFill rotWithShape="0">
                <a:blip r:embed="rId2"/>
                <a:stretch>
                  <a:fillRect t="-3297"/>
                </a:stretch>
              </a:blipFill>
            </p:spPr>
            <p:txBody>
              <a:bodyPr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21487"/>
            <a:ext cx="12216130" cy="6886575"/>
          </a:xfrm>
          <a:prstGeom prst="rect">
            <a:avLst/>
          </a:prstGeom>
          <a:solidFill>
            <a:srgbClr val="005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flipH="1">
            <a:off x="0" y="0"/>
            <a:ext cx="12192000" cy="2514600"/>
          </a:xfrm>
          <a:prstGeom prst="rect">
            <a:avLst/>
          </a:prstGeom>
          <a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30000"/>
                      </a14:imgEffect>
                    </a14:imgLayer>
                  </a14:imgProps>
                </a:ext>
              </a:extLst>
            </a:blip>
            <a:tile tx="0" sx="50000" sy="50000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3" name="对象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9525" imgH="9525" progId="TCLayout.ActiveDocument.1">
                  <p:embed/>
                </p:oleObj>
              </mc:Choice>
              <mc:Fallback>
                <p:oleObj name="think-cell Slide" r:id="rId7" imgW="9525" imgH="9525" progId="TCLayout.ActiveDocument.1">
                  <p:embed/>
                  <p:pic>
                    <p:nvPicPr>
                      <p:cNvPr id="3" name="对象 2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latin typeface="思源黑体" panose="020B0400000000000000" pitchFamily="34" charset="-122"/>
              <a:ea typeface="思源黑体" panose="020B0400000000000000" pitchFamily="34" charset="-122"/>
              <a:cs typeface="+mj-cs"/>
              <a:sym typeface="思源黑体" panose="020B04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/>
          <a:srcRect l="29171" t="22877" b="33010"/>
          <a:stretch>
            <a:fillRect/>
          </a:stretch>
        </p:blipFill>
        <p:spPr>
          <a:xfrm>
            <a:off x="-40418" y="1"/>
            <a:ext cx="6541956" cy="6858000"/>
          </a:xfrm>
          <a:prstGeom prst="rect">
            <a:avLst/>
          </a:prstGeom>
        </p:spPr>
      </p:pic>
      <p:sp>
        <p:nvSpPr>
          <p:cNvPr id="70" name="Rectangle: Rounded Corners 4"/>
          <p:cNvSpPr/>
          <p:nvPr/>
        </p:nvSpPr>
        <p:spPr>
          <a:xfrm>
            <a:off x="7116232" y="1679108"/>
            <a:ext cx="1877922" cy="2306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0" dist="317500" dir="8100000" sx="90000" sy="9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64" name="Rectangle: Rounded Corners 4"/>
          <p:cNvSpPr/>
          <p:nvPr/>
        </p:nvSpPr>
        <p:spPr>
          <a:xfrm>
            <a:off x="5032369" y="3147470"/>
            <a:ext cx="1877922" cy="2306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0" dist="317500" dir="8100000" sx="90000" sy="9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58" name="Rectangle: Rounded Corners 4"/>
          <p:cNvSpPr/>
          <p:nvPr/>
        </p:nvSpPr>
        <p:spPr>
          <a:xfrm>
            <a:off x="3049230" y="2013098"/>
            <a:ext cx="1877922" cy="19067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0" dist="317500" dir="8100000" sx="90000" sy="9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46" name="Rectangle: Rounded Corners 4"/>
          <p:cNvSpPr/>
          <p:nvPr/>
        </p:nvSpPr>
        <p:spPr>
          <a:xfrm>
            <a:off x="864456" y="3147469"/>
            <a:ext cx="1898718" cy="19136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0" dist="317500" dir="8100000" sx="90000" sy="9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17245" y="3562350"/>
            <a:ext cx="1992630" cy="1252855"/>
            <a:chOff x="1287" y="5610"/>
            <a:chExt cx="3138" cy="1973"/>
          </a:xfrm>
        </p:grpSpPr>
        <p:sp>
          <p:nvSpPr>
            <p:cNvPr id="53" name="矩形 52"/>
            <p:cNvSpPr/>
            <p:nvPr/>
          </p:nvSpPr>
          <p:spPr>
            <a:xfrm>
              <a:off x="2075" y="5610"/>
              <a:ext cx="1371" cy="12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005CA2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" panose="020B0400000000000000" pitchFamily="34" charset="-122"/>
                </a:rPr>
                <a:t>01</a:t>
              </a:r>
            </a:p>
          </p:txBody>
        </p:sp>
        <p:sp>
          <p:nvSpPr>
            <p:cNvPr id="54" name="矩形 53"/>
            <p:cNvSpPr/>
            <p:nvPr/>
          </p:nvSpPr>
          <p:spPr>
            <a:xfrm>
              <a:off x="1287" y="6856"/>
              <a:ext cx="3138" cy="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 </a:t>
              </a:r>
            </a:p>
          </p:txBody>
        </p:sp>
      </p:grpSp>
      <p:sp>
        <p:nvSpPr>
          <p:cNvPr id="45" name="矩形 44"/>
          <p:cNvSpPr/>
          <p:nvPr/>
        </p:nvSpPr>
        <p:spPr>
          <a:xfrm>
            <a:off x="850470" y="1521499"/>
            <a:ext cx="1912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思源黑体" panose="020B0400000000000000" pitchFamily="34" charset="-122"/>
                <a:ea typeface="思源黑体" panose="020B0400000000000000" pitchFamily="34" charset="-122"/>
                <a:sym typeface="思源黑体" panose="020B0400000000000000" pitchFamily="34" charset="-122"/>
              </a:rPr>
              <a:t>Content</a:t>
            </a:r>
            <a:endParaRPr lang="zh-CN" altLang="en-US" sz="4000" b="1" dirty="0">
              <a:solidFill>
                <a:schemeClr val="bg1"/>
              </a:solidFill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7" name="Rectangle: Rounded Corners 4"/>
          <p:cNvSpPr/>
          <p:nvPr/>
        </p:nvSpPr>
        <p:spPr>
          <a:xfrm>
            <a:off x="9179486" y="2992289"/>
            <a:ext cx="1877922" cy="2306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0" dist="317500" dir="8100000" sx="90000" sy="9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168015" y="2144395"/>
            <a:ext cx="1573530" cy="1378585"/>
            <a:chOff x="1641" y="5610"/>
            <a:chExt cx="2478" cy="2171"/>
          </a:xfrm>
        </p:grpSpPr>
        <p:sp>
          <p:nvSpPr>
            <p:cNvPr id="18" name="矩形 17"/>
            <p:cNvSpPr/>
            <p:nvPr/>
          </p:nvSpPr>
          <p:spPr>
            <a:xfrm>
              <a:off x="2088" y="5610"/>
              <a:ext cx="1346" cy="12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005CA2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" panose="020B0400000000000000" pitchFamily="34" charset="-122"/>
                </a:rPr>
                <a:t>02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1641" y="7054"/>
              <a:ext cx="2478" cy="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Approach 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135245" y="3613150"/>
            <a:ext cx="1649095" cy="1708785"/>
            <a:chOff x="1501" y="5610"/>
            <a:chExt cx="2597" cy="2691"/>
          </a:xfrm>
        </p:grpSpPr>
        <p:sp>
          <p:nvSpPr>
            <p:cNvPr id="24" name="矩形 23"/>
            <p:cNvSpPr/>
            <p:nvPr/>
          </p:nvSpPr>
          <p:spPr>
            <a:xfrm>
              <a:off x="2088" y="5610"/>
              <a:ext cx="1346" cy="12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005CA2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" panose="020B0400000000000000" pitchFamily="34" charset="-122"/>
                </a:rPr>
                <a:t>03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1501" y="6992"/>
              <a:ext cx="2597" cy="1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Production</a:t>
              </a:r>
            </a:p>
            <a:p>
              <a:pPr algn="ctr">
                <a:spcBef>
                  <a:spcPct val="0"/>
                </a:spcBef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process</a:t>
              </a:r>
              <a:endParaRPr lang="zh-CN" altLang="en-US" sz="2400" b="1" kern="0" dirty="0">
                <a:solidFill>
                  <a:schemeClr val="accent5">
                    <a:lumMod val="75000"/>
                  </a:schemeClr>
                </a:solidFill>
                <a:uFillTx/>
                <a:latin typeface="苹方-简" panose="020B0400000000000000" charset="-122"/>
                <a:ea typeface="苹方-简" panose="020B0400000000000000" charset="-122"/>
                <a:cs typeface="苹方-简" panose="020B0400000000000000" charset="-122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486650" y="2144395"/>
            <a:ext cx="1159510" cy="1649095"/>
            <a:chOff x="1922" y="5610"/>
            <a:chExt cx="1826" cy="2597"/>
          </a:xfrm>
        </p:grpSpPr>
        <p:sp>
          <p:nvSpPr>
            <p:cNvPr id="29" name="矩形 28"/>
            <p:cNvSpPr/>
            <p:nvPr/>
          </p:nvSpPr>
          <p:spPr>
            <a:xfrm>
              <a:off x="2088" y="5610"/>
              <a:ext cx="1346" cy="12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005CA2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" panose="020B0400000000000000" pitchFamily="34" charset="-122"/>
                </a:rPr>
                <a:t>04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1922" y="6898"/>
              <a:ext cx="1826" cy="1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spcBef>
                  <a:spcPct val="0"/>
                </a:spcBef>
              </a:pPr>
              <a:r>
                <a:rPr lang="en-US" altLang="zh-CN" sz="2400" b="1" kern="0" dirty="0">
                  <a:solidFill>
                    <a:srgbClr val="005CA2"/>
                  </a:solidFill>
                  <a:uFillTx/>
                  <a:latin typeface="Times New Roman" panose="02020603050405020304" pitchFamily="18" charset="0"/>
                  <a:ea typeface="苹方-简" panose="020B0400000000000000" charset="-122"/>
                  <a:cs typeface="Times New Roman" panose="02020603050405020304" pitchFamily="18" charset="0"/>
                  <a:sym typeface="+mn-ea"/>
                </a:rPr>
                <a:t>Decay </a:t>
              </a:r>
            </a:p>
            <a:p>
              <a:pPr algn="ctr" defTabSz="914400">
                <a:spcBef>
                  <a:spcPct val="0"/>
                </a:spcBef>
              </a:pPr>
              <a:r>
                <a:rPr lang="en-US" altLang="zh-CN" sz="2400" b="1" kern="0" dirty="0">
                  <a:solidFill>
                    <a:srgbClr val="005CA2"/>
                  </a:solidFill>
                  <a:uFillTx/>
                  <a:latin typeface="Times New Roman" panose="02020603050405020304" pitchFamily="18" charset="0"/>
                  <a:ea typeface="苹方-简" panose="020B0400000000000000" charset="-122"/>
                  <a:cs typeface="Times New Roman" panose="02020603050405020304" pitchFamily="18" charset="0"/>
                  <a:sym typeface="+mn-ea"/>
                </a:rPr>
                <a:t>process</a:t>
              </a:r>
              <a:endParaRPr lang="zh-CN" altLang="en-US" sz="2400" b="1" kern="0" dirty="0">
                <a:solidFill>
                  <a:srgbClr val="005CA2"/>
                </a:solidFill>
                <a:uFillTx/>
                <a:latin typeface="Times New Roman" panose="02020603050405020304" pitchFamily="18" charset="0"/>
                <a:ea typeface="苹方-简" panose="020B04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409530" y="3434096"/>
            <a:ext cx="1484630" cy="1327785"/>
            <a:chOff x="1685" y="5610"/>
            <a:chExt cx="2338" cy="2091"/>
          </a:xfrm>
        </p:grpSpPr>
        <p:sp>
          <p:nvSpPr>
            <p:cNvPr id="35" name="矩形 34"/>
            <p:cNvSpPr/>
            <p:nvPr/>
          </p:nvSpPr>
          <p:spPr>
            <a:xfrm>
              <a:off x="2088" y="5610"/>
              <a:ext cx="1346" cy="12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005CA2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sym typeface="思源黑体" panose="020B0400000000000000" pitchFamily="34" charset="-122"/>
                </a:rPr>
                <a:t>05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1685" y="6974"/>
              <a:ext cx="2338" cy="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400">
                <a:spcBef>
                  <a:spcPct val="0"/>
                </a:spcBef>
              </a:pPr>
              <a:r>
                <a:rPr lang="en-US" altLang="zh-CN" sz="2400" b="1" kern="0" dirty="0">
                  <a:solidFill>
                    <a:srgbClr val="005CA2"/>
                  </a:solidFill>
                  <a:uFillTx/>
                  <a:latin typeface="Times New Roman" panose="02020603050405020304" pitchFamily="18" charset="0"/>
                  <a:ea typeface="苹方-简" panose="020B0400000000000000" charset="-122"/>
                  <a:cs typeface="Times New Roman" panose="02020603050405020304" pitchFamily="18" charset="0"/>
                  <a:sym typeface="+mn-ea"/>
                </a:rPr>
                <a:t>Summary</a:t>
              </a:r>
              <a:endParaRPr lang="zh-CN" altLang="en-US" sz="2400" b="1" kern="0" dirty="0">
                <a:solidFill>
                  <a:srgbClr val="005CA2"/>
                </a:solidFill>
                <a:uFillTx/>
                <a:latin typeface="Times New Roman" panose="02020603050405020304" pitchFamily="18" charset="0"/>
                <a:ea typeface="苹方-简" panose="020B04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33008" y="889627"/>
            <a:ext cx="10873802" cy="2610729"/>
            <a:chOff x="725919" y="889627"/>
            <a:chExt cx="10873802" cy="261072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5919" y="889627"/>
              <a:ext cx="3288000" cy="2529615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9709" y="991385"/>
              <a:ext cx="3290454" cy="25089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3608" y="1019489"/>
              <a:ext cx="3186113" cy="2480867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77" y="4114034"/>
            <a:ext cx="5763259" cy="2623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35496" y="-1726"/>
                <a:ext cx="10247549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44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44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d>
                      <m:dPr>
                        <m:ctrlPr>
                          <a:rPr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𝟏𝟎𝟔𝟏𝟎</m:t>
                        </m:r>
                      </m:e>
                    </m:d>
                    <m:r>
                      <a:rPr lang="en-US" altLang="zh-CN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44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44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d>
                      <m:dPr>
                        <m:ctrlP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𝟏𝟎𝟔</m:t>
                        </m:r>
                        <m:r>
                          <a:rPr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en-US" altLang="zh-CN" sz="4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Experiment</a:t>
                </a:r>
                <a:endParaRPr lang="zh-CN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-1726"/>
                <a:ext cx="10247549" cy="769441"/>
              </a:xfrm>
              <a:prstGeom prst="rect">
                <a:avLst/>
              </a:prstGeom>
              <a:blipFill>
                <a:blip r:embed="rId6"/>
                <a:stretch>
                  <a:fillRect t="-15873" r="-1547" b="-380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625437" y="3590814"/>
                <a:ext cx="59990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𝚼</m:t>
                      </m:r>
                      <m:d>
                        <m:d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𝚼</m:t>
                      </m:r>
                      <m:d>
                        <m:dPr>
                          <m:ctrlPr>
                            <a:rPr lang="en-US" altLang="zh-CN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 err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𝒏𝑺</m:t>
                          </m:r>
                        </m:e>
                      </m:d>
                      <m:r>
                        <a:rPr lang="en-US" altLang="zh-CN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</m:oMath>
                  </m:oMathPara>
                </a14:m>
                <a:endParaRPr lang="zh-CN" alt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5437" y="3590814"/>
                <a:ext cx="599901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6431349" y="4752096"/>
                <a:ext cx="561047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𝚼</m:t>
                      </m:r>
                      <m:d>
                        <m:d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altLang="zh-CN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dirty="0" err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sz="2800" b="1" i="1" dirty="0" err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d>
                        <m:dPr>
                          <m:ctrlPr>
                            <a:rPr lang="en-US" altLang="zh-CN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 err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𝒎𝑷</m:t>
                          </m:r>
                        </m:e>
                      </m:d>
                      <m:sSup>
                        <m:sSupPr>
                          <m:ctrlPr>
                            <a:rPr lang="en-US" altLang="zh-CN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349" y="4752096"/>
                <a:ext cx="561047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圆角矩形 10"/>
          <p:cNvSpPr/>
          <p:nvPr/>
        </p:nvSpPr>
        <p:spPr>
          <a:xfrm>
            <a:off x="7545086" y="5425904"/>
            <a:ext cx="3383001" cy="1003253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122001(2012)@Belle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20</a:t>
            </a:fld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44356" y="760565"/>
            <a:ext cx="10120370" cy="7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7" y="1608276"/>
            <a:ext cx="3212185" cy="34953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65918" y="1704853"/>
            <a:ext cx="8603674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arXiv:1106.2284 (</a:t>
            </a:r>
            <a:r>
              <a:rPr lang="zh-CN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chromomagnetic interaction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074014 (2012) (</a:t>
            </a:r>
            <a:r>
              <a:rPr lang="zh-CN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 sum rules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85,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054011 (2012) (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diquark-antidiquark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Hamiltonian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A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930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63 (2014) (</a:t>
            </a:r>
            <a:r>
              <a:rPr lang="zh-CN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 sum rules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EPJC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356 (2016) (</a:t>
            </a:r>
            <a:r>
              <a:rPr lang="zh-CN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diquark–antidiquark framework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0" y="7220"/>
                <a:ext cx="6026728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b="1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4400" b="1" i="1" dirty="0" err="1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4400" b="1" i="1" dirty="0" err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4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400" b="1" i="1" dirty="0" err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4400" b="1" i="1" dirty="0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4400" b="1" i="1" dirty="0" err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4400" b="1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zh-CN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220"/>
                <a:ext cx="6026728" cy="769441"/>
              </a:xfrm>
              <a:prstGeom prst="rect">
                <a:avLst/>
              </a:prstGeom>
              <a:blipFill>
                <a:blip r:embed="rId3"/>
                <a:stretch>
                  <a:fillRect l="-4044" t="-16667" b="-365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20502" y="776661"/>
            <a:ext cx="5486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7" y="594770"/>
            <a:ext cx="3106881" cy="404037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022632" y="594770"/>
            <a:ext cx="4257126" cy="5890036"/>
            <a:chOff x="2795804" y="3197911"/>
            <a:chExt cx="3895601" cy="3261952"/>
          </a:xfrm>
        </p:grpSpPr>
        <p:sp>
          <p:nvSpPr>
            <p:cNvPr id="6" name="文本框 5"/>
            <p:cNvSpPr txBox="1"/>
            <p:nvPr/>
          </p:nvSpPr>
          <p:spPr>
            <a:xfrm>
              <a:off x="2795804" y="3197911"/>
              <a:ext cx="3761601" cy="1523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Effective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Lagrangian</a:t>
              </a:r>
              <a:endPara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J.Phys.G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015002</a:t>
              </a:r>
              <a:r>
                <a: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(2013)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PRD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89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074029 (2014)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PRD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87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034020 (2013)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PRD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96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014035 (2017)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795804" y="5508756"/>
              <a:ext cx="3895601" cy="95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Chiral quark model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J.Phys.G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015003</a:t>
              </a:r>
              <a:r>
                <a: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(2013)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J.Phys.G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39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105001</a:t>
              </a:r>
              <a:r>
                <a: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(2012)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795804" y="4636414"/>
              <a:ext cx="3327566" cy="95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QCD sum rules</a:t>
              </a:r>
              <a:endPara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EPJC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74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2891 (2014)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EPJC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74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2963 (2014)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279758" y="594770"/>
            <a:ext cx="481320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Non-resonance </a:t>
            </a:r>
          </a:p>
          <a:p>
            <a:pPr>
              <a:lnSpc>
                <a:spcPct val="12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explanation</a:t>
            </a: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ISPE mechanism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094003 (2011)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Chin. Phys. 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053102(2014)</a:t>
            </a: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Cusp effects</a:t>
            </a:r>
          </a:p>
          <a:p>
            <a:pPr>
              <a:lnSpc>
                <a:spcPct val="120000"/>
              </a:lnSpc>
            </a:pP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Europhys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Lett.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11002(2011)</a:t>
            </a:r>
          </a:p>
          <a:p>
            <a:endParaRPr lang="en-US" altLang="zh-CN" sz="28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986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35" y="1155124"/>
            <a:ext cx="11824730" cy="3763239"/>
          </a:xfrm>
          <a:prstGeom prst="rect">
            <a:avLst/>
          </a:prstGeom>
        </p:spPr>
      </p:pic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5109381" y="5131993"/>
          <a:ext cx="3999307" cy="1099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634400" imgH="12801600" progId="Equation.DSMT4">
                  <p:embed/>
                </p:oleObj>
              </mc:Choice>
              <mc:Fallback>
                <p:oleObj name="Equation" r:id="rId3" imgW="46634400" imgH="12801600" progId="Equation.DSMT4">
                  <p:embed/>
                  <p:pic>
                    <p:nvPicPr>
                      <p:cNvPr id="0" name="图片 932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9381" y="5131993"/>
                        <a:ext cx="3999307" cy="1099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0" y="23763"/>
                <a:ext cx="11007436" cy="12480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 ratio of </a:t>
                </a:r>
                <a14:m>
                  <m:oMath xmlns:m="http://schemas.openxmlformats.org/officeDocument/2006/math">
                    <m:r>
                      <a:rPr lang="en-US" altLang="ja-JP" sz="4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𝜰</m:t>
                    </m:r>
                    <m:d>
                      <m:dPr>
                        <m:ctrlPr>
                          <a:rPr lang="en-US" altLang="ja-JP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ja-JP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  <m:r>
                      <a:rPr lang="en-US" altLang="ja-JP" sz="4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altLang="ja-JP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44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ja-JP" sz="44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d>
                          <m:dPr>
                            <m:ctrlPr>
                              <a:rPr lang="en-US" altLang="ja-JP" sz="44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44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sup>
                    </m:sSubSup>
                    <m:r>
                      <a:rPr lang="en-US" altLang="ja-JP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ja-JP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from</m:t>
                    </m:r>
                    <m:r>
                      <m:rPr>
                        <m:nor/>
                      </m:rPr>
                      <a:rPr lang="en-US" altLang="zh-CN" sz="4400" b="1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Exp</m:t>
                    </m:r>
                    <m:r>
                      <m:rPr>
                        <m:nor/>
                      </m:rPr>
                      <a:rPr lang="en-US" altLang="zh-CN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1" lang="en-US" altLang="ja-JP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sz="2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763"/>
                <a:ext cx="11007436" cy="1248099"/>
              </a:xfrm>
              <a:prstGeom prst="rect">
                <a:avLst/>
              </a:prstGeom>
              <a:blipFill>
                <a:blip r:embed="rId6"/>
                <a:stretch>
                  <a:fillRect l="-22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/>
          <p:cNvGrpSpPr/>
          <p:nvPr/>
        </p:nvGrpSpPr>
        <p:grpSpPr>
          <a:xfrm>
            <a:off x="5123557" y="2326251"/>
            <a:ext cx="6362183" cy="4116619"/>
            <a:chOff x="5109381" y="2320636"/>
            <a:chExt cx="6362183" cy="4116619"/>
          </a:xfrm>
        </p:grpSpPr>
        <p:sp>
          <p:nvSpPr>
            <p:cNvPr id="7" name="直角上箭头 6"/>
            <p:cNvSpPr/>
            <p:nvPr/>
          </p:nvSpPr>
          <p:spPr>
            <a:xfrm>
              <a:off x="9031231" y="4790896"/>
              <a:ext cx="1196898" cy="890781"/>
            </a:xfrm>
            <a:prstGeom prst="bentUp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681384" y="2320636"/>
              <a:ext cx="2790180" cy="2403764"/>
            </a:xfrm>
            <a:prstGeom prst="rect">
              <a:avLst/>
            </a:prstGeom>
            <a:noFill/>
            <a:ln w="381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09381" y="5043618"/>
              <a:ext cx="3921850" cy="139363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 rot="10800000" flipV="1">
                <a:off x="296485" y="4745222"/>
                <a:ext cx="4781904" cy="19067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onsistent with each other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Υ</m:t>
                        </m:r>
                        <m:d>
                          <m:dPr>
                            <m:ctrlPr>
                              <a:rPr lang="en-US" altLang="ja-JP" sz="2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i="1" dirty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ja-JP" sz="28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→ </m:t>
                        </m:r>
                        <m:sSubSup>
                          <m:sSubSupPr>
                            <m:ctrlPr>
                              <a:rPr lang="en-US" altLang="ja-JP" sz="28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800" i="1" dirty="0" err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ja-JP" sz="2800" i="1" dirty="0" err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ja-JP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800" i="1" dirty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sup>
                        </m:sSubSup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296485" y="4745222"/>
                <a:ext cx="4781904" cy="1906740"/>
              </a:xfrm>
              <a:prstGeom prst="rect">
                <a:avLst/>
              </a:prstGeom>
              <a:blipFill>
                <a:blip r:embed="rId7"/>
                <a:stretch>
                  <a:fillRect l="-22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23</a:t>
            </a:fld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99237" y="898964"/>
            <a:ext cx="10908199" cy="579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0" y="0"/>
            <a:ext cx="1088274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types of Meson loop contribution</a:t>
            </a:r>
            <a:endParaRPr lang="zh-CN" alt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2364471" y="3001569"/>
                <a:ext cx="6153801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𝚼</m:t>
                      </m:r>
                      <m:d>
                        <m:d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p>
                        <m:sSup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p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Sup>
                        <m:sSubSup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m:rPr>
                              <m:lit/>
                            </m:r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′)</m:t>
                          </m:r>
                        </m:sup>
                      </m:sSubSup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zh-CN" alt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471" y="3001569"/>
                <a:ext cx="6153801" cy="6417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2780594" y="6216286"/>
                <a:ext cx="5449005" cy="64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𝚼</m:t>
                      </m:r>
                      <m:d>
                        <m:d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8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p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∗)</m:t>
                          </m:r>
                        </m:sup>
                      </m:sSup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8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p>
                          <m:r>
                            <a:rPr lang="en-US" altLang="zh-CN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sSubSup>
                        <m:sSubSup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m:rPr>
                              <m:lit/>
                            </m:r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′)</m:t>
                          </m:r>
                        </m:sup>
                      </m:sSubSup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zh-CN" alt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594" y="6216286"/>
                <a:ext cx="5449005" cy="6417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11" y="794468"/>
            <a:ext cx="3962604" cy="2146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76" y="800818"/>
            <a:ext cx="3905451" cy="21400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31" y="4042365"/>
            <a:ext cx="4064209" cy="2159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829" y="4030037"/>
            <a:ext cx="3860998" cy="2114659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24</a:t>
            </a:fld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0" y="769441"/>
            <a:ext cx="92077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" y="0"/>
            <a:ext cx="599901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counting</a:t>
            </a:r>
            <a:r>
              <a:rPr lang="zh-CN" alt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</a:t>
            </a:r>
            <a:endParaRPr lang="zh-CN" alt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58" y="5514463"/>
            <a:ext cx="4357744" cy="1254688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2456496" y="12101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34904" y="1182120"/>
            <a:ext cx="272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Nonrelativistic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1189" y="2023376"/>
            <a:ext cx="3902190" cy="3586075"/>
            <a:chOff x="846002" y="2249560"/>
            <a:chExt cx="3902190" cy="3586075"/>
          </a:xfrm>
        </p:grpSpPr>
        <p:sp>
          <p:nvSpPr>
            <p:cNvPr id="18" name="文本框 17"/>
            <p:cNvSpPr txBox="1"/>
            <p:nvPr/>
          </p:nvSpPr>
          <p:spPr>
            <a:xfrm>
              <a:off x="3020403" y="2249560"/>
              <a:ext cx="15461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-wave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783450" y="5312415"/>
              <a:ext cx="135073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-wave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002" y="2732751"/>
              <a:ext cx="3902190" cy="2517294"/>
            </a:xfrm>
            <a:prstGeom prst="rect">
              <a:avLst/>
            </a:prstGeom>
          </p:spPr>
        </p:pic>
        <p:cxnSp>
          <p:nvCxnSpPr>
            <p:cNvPr id="21" name="直接箭头连接符 20"/>
            <p:cNvCxnSpPr/>
            <p:nvPr/>
          </p:nvCxnSpPr>
          <p:spPr>
            <a:xfrm flipV="1">
              <a:off x="3124200" y="2736273"/>
              <a:ext cx="360218" cy="4266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>
              <a:off x="3124200" y="4946073"/>
              <a:ext cx="180109" cy="4017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flipH="1">
              <a:off x="1608689" y="4064708"/>
              <a:ext cx="403345" cy="4764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901884" y="4527125"/>
              <a:ext cx="1392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-wave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760769" y="57023"/>
            <a:ext cx="4036692" cy="3690055"/>
            <a:chOff x="7446818" y="811957"/>
            <a:chExt cx="4036692" cy="401577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6818" y="1353789"/>
              <a:ext cx="4036692" cy="2850914"/>
            </a:xfrm>
            <a:prstGeom prst="rect">
              <a:avLst/>
            </a:prstGeom>
          </p:spPr>
        </p:pic>
        <p:cxnSp>
          <p:nvCxnSpPr>
            <p:cNvPr id="27" name="直接箭头连接符 26"/>
            <p:cNvCxnSpPr/>
            <p:nvPr/>
          </p:nvCxnSpPr>
          <p:spPr>
            <a:xfrm flipH="1">
              <a:off x="8118764" y="2770909"/>
              <a:ext cx="415636" cy="4710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V="1">
              <a:off x="9760528" y="1319618"/>
              <a:ext cx="401782" cy="44370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>
              <a:off x="9760529" y="3733648"/>
              <a:ext cx="297871" cy="5460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7446818" y="3276135"/>
              <a:ext cx="1305797" cy="56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-wave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561377" y="811957"/>
              <a:ext cx="1295809" cy="56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-wave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560691" y="4258329"/>
              <a:ext cx="1495646" cy="56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-wave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872893"/>
            <a:ext cx="2343417" cy="1193851"/>
            <a:chOff x="0" y="872893"/>
            <a:chExt cx="2343417" cy="1193851"/>
          </a:xfrm>
        </p:grpSpPr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30835" y="872893"/>
            <a:ext cx="2312582" cy="579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3164800" imgH="5486400" progId="Equation.DSMT4">
                    <p:embed/>
                  </p:oleObj>
                </mc:Choice>
                <mc:Fallback>
                  <p:oleObj name="Equation" r:id="rId5" imgW="23164800" imgH="5486400" progId="Equation.DSMT4">
                    <p:embed/>
                    <p:pic>
                      <p:nvPicPr>
                        <p:cNvPr id="0" name="图片 627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0835" y="872893"/>
                          <a:ext cx="2312582" cy="5796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对象 32"/>
            <p:cNvGraphicFramePr>
              <a:graphicFrameLocks noChangeAspect="1"/>
            </p:cNvGraphicFramePr>
            <p:nvPr/>
          </p:nvGraphicFramePr>
          <p:xfrm>
            <a:off x="0" y="1493428"/>
            <a:ext cx="2343416" cy="573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3164800" imgH="5486400" progId="Equation.DSMT4">
                    <p:embed/>
                  </p:oleObj>
                </mc:Choice>
                <mc:Fallback>
                  <p:oleObj name="Equation" r:id="rId7" imgW="23164800" imgH="5486400" progId="Equation.DSMT4">
                    <p:embed/>
                    <p:pic>
                      <p:nvPicPr>
                        <p:cNvPr id="0" name="图片 627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0" y="1493428"/>
                          <a:ext cx="2343416" cy="5733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1431" y="3709943"/>
            <a:ext cx="4322302" cy="1146733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6434242" y="5135730"/>
            <a:ext cx="5757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ratio of two types meson loop?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3667" y="5658950"/>
            <a:ext cx="3854778" cy="11896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835" y="872893"/>
            <a:ext cx="2312581" cy="1193851"/>
          </a:xfrm>
          <a:prstGeom prst="rect">
            <a:avLst/>
          </a:prstGeom>
          <a:noFill/>
          <a:ln w="19050"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25</a:t>
            </a:fld>
            <a:endParaRPr lang="zh-CN" altLang="en-US"/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30835" y="769441"/>
            <a:ext cx="5008998" cy="3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628437" y="2579577"/>
                <a:ext cx="7058889" cy="37190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contributions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r>
                      <a:rPr lang="en-US" altLang="zh-CN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loops are two orders of magnitude smaller than the experimental data and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be neglected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r>
                      <a:rPr lang="en-US" altLang="zh-CN" sz="2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meson loops show the possibility to be the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dominant production mechanism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7" y="2579577"/>
                <a:ext cx="7058889" cy="3719031"/>
              </a:xfrm>
              <a:prstGeom prst="rect">
                <a:avLst/>
              </a:prstGeom>
              <a:blipFill>
                <a:blip r:embed="rId2"/>
                <a:stretch>
                  <a:fillRect l="-1554" b="-37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77" y="212246"/>
            <a:ext cx="11068236" cy="15024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35516" y="1201229"/>
            <a:ext cx="7891501" cy="3893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8503806" y="1911609"/>
            <a:ext cx="3524999" cy="1891987"/>
            <a:chOff x="8503806" y="1911609"/>
            <a:chExt cx="3524999" cy="1891987"/>
          </a:xfrm>
        </p:grpSpPr>
        <p:sp>
          <p:nvSpPr>
            <p:cNvPr id="6" name="圆角矩形标注 5"/>
            <p:cNvSpPr/>
            <p:nvPr/>
          </p:nvSpPr>
          <p:spPr>
            <a:xfrm rot="10800000" flipH="1">
              <a:off x="8503806" y="1911609"/>
              <a:ext cx="3524999" cy="1891987"/>
            </a:xfrm>
            <a:prstGeom prst="wedgeRoundRectCallout">
              <a:avLst>
                <a:gd name="adj1" fmla="val -96620"/>
                <a:gd name="adj2" fmla="val 64662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/>
                <p:cNvSpPr txBox="1"/>
                <p:nvPr/>
              </p:nvSpPr>
              <p:spPr>
                <a:xfrm>
                  <a:off x="8639382" y="1958568"/>
                  <a:ext cx="3253846" cy="1815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and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r>
                    <a:rPr lang="zh-CN" altLang="en-US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cannot be determined using the available data at present </a:t>
                  </a:r>
                  <a:endPara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9382" y="1958568"/>
                  <a:ext cx="3253846" cy="1815882"/>
                </a:xfrm>
                <a:prstGeom prst="rect">
                  <a:avLst/>
                </a:prstGeom>
                <a:blipFill>
                  <a:blip r:embed="rId4"/>
                  <a:stretch>
                    <a:fillRect l="-2247" t="-3356" r="-5243" b="-83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>
          <a:xfrm>
            <a:off x="9285605" y="6492875"/>
            <a:ext cx="2743200" cy="365125"/>
          </a:xfrm>
        </p:spPr>
        <p:txBody>
          <a:bodyPr/>
          <a:lstStyle/>
          <a:p>
            <a:fld id="{B5912ADB-2E41-45ED-84CA-20DAF080DCF0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390" y="211192"/>
            <a:ext cx="5956762" cy="40198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947" y="5395939"/>
            <a:ext cx="4322142" cy="13818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6530" y="86782"/>
            <a:ext cx="338189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Width effect</a:t>
            </a:r>
            <a:endParaRPr lang="zh-CN" altLang="en-US" sz="4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12" y="1017001"/>
            <a:ext cx="4171730" cy="10934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12" y="2110446"/>
            <a:ext cx="4013129" cy="9296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28512" y="1017001"/>
            <a:ext cx="4460102" cy="211762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156855" y="3266545"/>
                <a:ext cx="4876187" cy="31947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width depends on the coupling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same coupling enters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vertices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width effect depends on their competition</a:t>
                </a:r>
                <a:endPara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5" y="3266545"/>
                <a:ext cx="4876187" cy="3194721"/>
              </a:xfrm>
              <a:prstGeom prst="rect">
                <a:avLst/>
              </a:prstGeom>
              <a:blipFill>
                <a:blip r:embed="rId6"/>
                <a:stretch>
                  <a:fillRect l="-2250" t="-763" r="-2750" b="-3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椭圆形标注 13"/>
              <p:cNvSpPr/>
              <p:nvPr/>
            </p:nvSpPr>
            <p:spPr>
              <a:xfrm>
                <a:off x="7522669" y="4249266"/>
                <a:ext cx="3196557" cy="904578"/>
              </a:xfrm>
              <a:prstGeom prst="wedgeEllipseCallout">
                <a:avLst>
                  <a:gd name="adj1" fmla="val 1788"/>
                  <a:gd name="adj2" fmla="val 7721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Proportional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椭圆形标注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669" y="4249266"/>
                <a:ext cx="3196557" cy="904578"/>
              </a:xfrm>
              <a:prstGeom prst="wedgeEllipseCallout">
                <a:avLst>
                  <a:gd name="adj1" fmla="val 1788"/>
                  <a:gd name="adj2" fmla="val 77213"/>
                </a:avLst>
              </a:prstGeom>
              <a:blipFill>
                <a:blip r:embed="rId7"/>
                <a:stretch>
                  <a:fillRect t="-67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椭圆 14"/>
          <p:cNvSpPr/>
          <p:nvPr/>
        </p:nvSpPr>
        <p:spPr>
          <a:xfrm>
            <a:off x="8200581" y="5457135"/>
            <a:ext cx="1634982" cy="6593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53143" y="4413980"/>
            <a:ext cx="4272322" cy="906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4925465" y="4779470"/>
            <a:ext cx="2528048" cy="8443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>
          <a:xfrm>
            <a:off x="9285605" y="6492875"/>
            <a:ext cx="2743200" cy="365125"/>
          </a:xfrm>
        </p:spPr>
        <p:txBody>
          <a:bodyPr/>
          <a:lstStyle/>
          <a:p>
            <a:fld id="{B5912ADB-2E41-45ED-84CA-20DAF080DCF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7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idx="1"/>
              </p:nvPr>
            </p:nvSpPr>
            <p:spPr>
              <a:xfrm>
                <a:off x="51515" y="3953813"/>
                <a:ext cx="11302285" cy="222314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sz="4400" b="1" dirty="0">
                    <a:latin typeface="Comic Sans MS" panose="030F0702030302020204" pitchFamily="66" charset="0"/>
                  </a:rPr>
                  <a:t> Process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4400" b="1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ja-JP" sz="4400" b="1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sz="4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4400" b="1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400" b="1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ja-JP" sz="4400" b="1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4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4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𝟑𝟗𝟎𝟎</m:t>
                            </m:r>
                          </m:e>
                        </m:d>
                      </m:e>
                      <m:sup>
                        <m: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400" b="1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ja-JP" sz="4400" b="1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4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4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𝟒𝟎𝟐𝟎</m:t>
                            </m:r>
                          </m:e>
                        </m:d>
                      </m:e>
                      <m:sup>
                        <m: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sz="44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ja-JP" altLang="en-US" b="1" dirty="0"/>
                  <a:t>  </a:t>
                </a:r>
                <a:endParaRPr kumimoji="1" lang="en-US" altLang="ja-JP" b="1" dirty="0"/>
              </a:p>
              <a:p>
                <a:pPr marL="0" indent="0">
                  <a:buNone/>
                </a:pP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 Wu, Chen, </a:t>
                </a:r>
                <a:r>
                  <a:rPr lang="en-US" altLang="zh-CN" b="1" dirty="0" err="1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Xue</a:t>
                </a: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, Li, Eur. Phys. J. C 79, 265 (2019)</a:t>
                </a:r>
                <a:endParaRPr kumimoji="1" lang="ja-JP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515" y="3953813"/>
                <a:ext cx="11302285" cy="2223149"/>
              </a:xfrm>
              <a:blipFill rotWithShape="0">
                <a:blip r:embed="rId2"/>
                <a:stretch>
                  <a:fillRect t="-79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5" y="2439491"/>
            <a:ext cx="3816979" cy="2707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8407" y="-1726"/>
                <a:ext cx="10617009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3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3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𝟑𝟗𝟎𝟎</m:t>
                        </m:r>
                      </m:e>
                    </m:d>
                    <m:r>
                      <a:rPr lang="en-US" altLang="zh-CN" sz="3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3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𝟒𝟎𝟐𝟎</m:t>
                        </m:r>
                      </m:e>
                    </m:d>
                    <m:r>
                      <a:rPr lang="en-US" altLang="zh-CN" sz="3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Experimental information</a:t>
                </a:r>
                <a:endParaRPr lang="zh-CN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7" y="-1726"/>
                <a:ext cx="10617009" cy="646331"/>
              </a:xfrm>
              <a:prstGeom prst="rect">
                <a:avLst/>
              </a:prstGeom>
              <a:blipFill>
                <a:blip r:embed="rId3"/>
                <a:stretch>
                  <a:fillRect t="-16038" r="-517" b="-33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50" y="2439491"/>
            <a:ext cx="3911801" cy="27750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1" y="2357781"/>
            <a:ext cx="3856084" cy="2789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119744" y="6057835"/>
                <a:ext cx="41702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altLang="zh-CN" sz="3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zh-CN" sz="32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it-IT" altLang="zh-CN" sz="32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altLang="zh-CN" sz="32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altLang="zh-CN" sz="3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zh-CN" sz="32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it-IT" altLang="zh-CN" sz="32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altLang="zh-CN" sz="32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altLang="zh-CN" sz="3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zh-CN" sz="32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it-IT" altLang="zh-CN" sz="32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32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altLang="zh-CN" sz="3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zh-CN" sz="3200" b="1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it-IT" altLang="zh-CN" sz="3200" b="1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altLang="zh-CN" sz="32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altLang="zh-CN" sz="32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it-IT" altLang="zh-CN" sz="32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altLang="zh-CN" sz="32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𝛙</m:t>
                      </m:r>
                    </m:oMath>
                  </m:oMathPara>
                </a14:m>
                <a:endParaRPr lang="zh-CN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744" y="6057835"/>
                <a:ext cx="417021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右大括号 8"/>
          <p:cNvSpPr/>
          <p:nvPr/>
        </p:nvSpPr>
        <p:spPr>
          <a:xfrm rot="5400000">
            <a:off x="4073596" y="3614679"/>
            <a:ext cx="380276" cy="4094018"/>
          </a:xfrm>
          <a:prstGeom prst="rightBrac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8230567" y="5473060"/>
                <a:ext cx="40039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US" altLang="zh-CN" sz="32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32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3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US" altLang="zh-CN" sz="32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32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3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en-US" altLang="zh-CN" sz="32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32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3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b="1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𝛑</m:t>
                          </m:r>
                        </m:e>
                        <m:sup>
                          <m:r>
                            <a:rPr lang="en-US" altLang="zh-CN" sz="3200" b="1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3200" b="1" i="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3200" b="1" i="1" dirty="0" err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1" i="0" dirty="0" err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𝐡</m:t>
                          </m:r>
                        </m:e>
                        <m:sub>
                          <m:r>
                            <a:rPr lang="en-US" altLang="zh-CN" sz="3200" b="1" i="0" dirty="0" err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</m:oMath>
                  </m:oMathPara>
                </a14:m>
                <a:endParaRPr lang="zh-CN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0567" y="5473060"/>
                <a:ext cx="400396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圆角矩形 13"/>
          <p:cNvSpPr/>
          <p:nvPr/>
        </p:nvSpPr>
        <p:spPr>
          <a:xfrm>
            <a:off x="783771" y="1075766"/>
            <a:ext cx="2804673" cy="1306808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252001(2013)@BESIII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993292" y="1075767"/>
            <a:ext cx="2712425" cy="1306806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252002(2013)@Belle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8833805" y="1075767"/>
            <a:ext cx="2712425" cy="1306806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242001(2013)@BESIII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29</a:t>
            </a:fld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80064" y="701749"/>
            <a:ext cx="10474522" cy="70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3573"/>
            <a:ext cx="12216130" cy="6886575"/>
          </a:xfrm>
          <a:prstGeom prst="rect">
            <a:avLst/>
          </a:prstGeom>
          <a:solidFill>
            <a:srgbClr val="005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83" y="1022816"/>
            <a:ext cx="12296698" cy="5925826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2921546" y="-167280"/>
            <a:ext cx="6603454" cy="6603454"/>
          </a:xfrm>
          <a:prstGeom prst="ellipse">
            <a:avLst/>
          </a:prstGeom>
          <a:noFill/>
          <a:ln w="3175">
            <a:solidFill>
              <a:schemeClr val="bg1">
                <a:alpha val="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Rectangle 11" descr="e7d195523061f1c08d347f6bf0421bdacd46f3c1815d51b81E1CE79090F8942429A56C6AE2B3163BABA1A3FCE285BEC4FF43A5085572A94AD2C0A17AE448F24FA68DD62479D8C0666FEB6710638384D2521108B7A232FD3439AA4F3D0A4CD723145F85A11560D90E43C29B178E21994441C978043132CD1756FBF4720068D3DF5C780D4AFCA37873675FB1E4A9C349D6"/>
          <p:cNvSpPr/>
          <p:nvPr/>
        </p:nvSpPr>
        <p:spPr>
          <a:xfrm rot="3246669">
            <a:off x="7765109" y="1128097"/>
            <a:ext cx="818298" cy="36439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2A9FE">
                  <a:alpha val="21000"/>
                </a:srgbClr>
              </a:gs>
              <a:gs pos="99000">
                <a:schemeClr val="accent1">
                  <a:lumMod val="20000"/>
                  <a:lumOff val="80000"/>
                  <a:alpha val="27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id-ID">
              <a:sym typeface="+mn-lt"/>
            </a:endParaRPr>
          </a:p>
        </p:txBody>
      </p:sp>
      <p:sp>
        <p:nvSpPr>
          <p:cNvPr id="89" name="Rectangle 11" descr="e7d195523061f1c08d347f6bf0421bdacd46f3c1815d51b81E1CE79090F8942429A56C6AE2B3163BABA1A3FCE285BEC4FF43A5085572A94AD2C0A17AE448F24FA68DD62479D8C0666FEB6710638384D2521108B7A232FD3439AA4F3D0A4CD723145F85A11560D90E43C29B178E21994441C978043132CD1756FBF4720068D3DF5C780D4AFCA37873675FB1E4A9C349D6"/>
          <p:cNvSpPr/>
          <p:nvPr/>
        </p:nvSpPr>
        <p:spPr>
          <a:xfrm rot="3246669">
            <a:off x="3764418" y="710716"/>
            <a:ext cx="818298" cy="36439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2A9FE">
                  <a:alpha val="21000"/>
                </a:srgbClr>
              </a:gs>
              <a:gs pos="99000">
                <a:schemeClr val="accent1">
                  <a:lumMod val="20000"/>
                  <a:lumOff val="80000"/>
                  <a:alpha val="27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id-ID"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790329"/>
            <a:ext cx="12193057" cy="30665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9" y="404270"/>
            <a:ext cx="6096528" cy="6102625"/>
          </a:xfrm>
          <a:prstGeom prst="rect">
            <a:avLst/>
          </a:prstGeom>
        </p:spPr>
      </p:pic>
      <p:sp>
        <p:nvSpPr>
          <p:cNvPr id="90" name="椭圆 89"/>
          <p:cNvSpPr/>
          <p:nvPr/>
        </p:nvSpPr>
        <p:spPr>
          <a:xfrm>
            <a:off x="4328433" y="1550583"/>
            <a:ext cx="3810000" cy="3810000"/>
          </a:xfrm>
          <a:prstGeom prst="ellipse">
            <a:avLst/>
          </a:prstGeom>
          <a:gradFill>
            <a:gsLst>
              <a:gs pos="0">
                <a:schemeClr val="bg1"/>
              </a:gs>
              <a:gs pos="99000">
                <a:schemeClr val="accent1">
                  <a:lumMod val="20000"/>
                  <a:lumOff val="80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1" name="圆: 空心 90"/>
          <p:cNvSpPr/>
          <p:nvPr/>
        </p:nvSpPr>
        <p:spPr>
          <a:xfrm>
            <a:off x="7303893" y="1664466"/>
            <a:ext cx="1459262" cy="1459262"/>
          </a:xfrm>
          <a:prstGeom prst="donut">
            <a:avLst>
              <a:gd name="adj" fmla="val 22389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sx="113000" sy="113000" algn="ctr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019991" y="4421900"/>
            <a:ext cx="2908010" cy="902077"/>
            <a:chOff x="2496114" y="7662155"/>
            <a:chExt cx="2908010" cy="902077"/>
          </a:xfrm>
          <a:solidFill>
            <a:schemeClr val="accent3"/>
          </a:solidFill>
        </p:grpSpPr>
        <p:sp>
          <p:nvSpPr>
            <p:cNvPr id="97" name="椭圆 96"/>
            <p:cNvSpPr/>
            <p:nvPr/>
          </p:nvSpPr>
          <p:spPr>
            <a:xfrm rot="5400000">
              <a:off x="520234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 rot="5400000">
              <a:off x="520234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 rot="5400000">
              <a:off x="520234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 rot="5400000">
              <a:off x="486406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 rot="5400000">
              <a:off x="486406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 rot="5400000">
              <a:off x="486406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 rot="5400000">
              <a:off x="452578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 rot="5400000">
              <a:off x="452578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 rot="5400000">
              <a:off x="452578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 rot="5400000">
              <a:off x="4187508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 rot="5400000">
              <a:off x="4187508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 rot="5400000">
              <a:off x="4187508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 rot="5400000">
              <a:off x="3849229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 rot="5400000">
              <a:off x="3849229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 rot="5400000">
              <a:off x="3849229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 rot="5400000">
              <a:off x="3510950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rot="5400000">
              <a:off x="3510950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 rot="5400000">
              <a:off x="3510950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 rot="5400000">
              <a:off x="3172672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 rot="5400000">
              <a:off x="3172672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rot="5400000">
              <a:off x="3172672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rot="5400000">
              <a:off x="2834393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 rot="5400000">
              <a:off x="2834393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 rot="5400000">
              <a:off x="2834393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 rot="5400000">
              <a:off x="249611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 rot="5400000">
              <a:off x="249611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rot="5400000">
              <a:off x="249611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8942906" y="2438861"/>
            <a:ext cx="2908010" cy="902077"/>
            <a:chOff x="2496114" y="7662155"/>
            <a:chExt cx="2908010" cy="902077"/>
          </a:xfrm>
          <a:solidFill>
            <a:schemeClr val="accent3"/>
          </a:solidFill>
        </p:grpSpPr>
        <p:sp>
          <p:nvSpPr>
            <p:cNvPr id="125" name="椭圆 124"/>
            <p:cNvSpPr/>
            <p:nvPr/>
          </p:nvSpPr>
          <p:spPr>
            <a:xfrm rot="5400000">
              <a:off x="520234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 rot="5400000">
              <a:off x="520234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 rot="5400000">
              <a:off x="520234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 rot="5400000">
              <a:off x="486406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 rot="5400000">
              <a:off x="486406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 rot="5400000">
              <a:off x="486406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/>
            <p:cNvSpPr/>
            <p:nvPr/>
          </p:nvSpPr>
          <p:spPr>
            <a:xfrm rot="5400000">
              <a:off x="452578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 rot="5400000">
              <a:off x="452578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 rot="5400000">
              <a:off x="452578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/>
            <p:cNvSpPr/>
            <p:nvPr/>
          </p:nvSpPr>
          <p:spPr>
            <a:xfrm rot="5400000">
              <a:off x="4187508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>
            <a:xfrm rot="5400000">
              <a:off x="4187508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/>
            <p:cNvSpPr/>
            <p:nvPr/>
          </p:nvSpPr>
          <p:spPr>
            <a:xfrm rot="5400000">
              <a:off x="4187508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/>
            <p:cNvSpPr/>
            <p:nvPr/>
          </p:nvSpPr>
          <p:spPr>
            <a:xfrm rot="5400000">
              <a:off x="3849229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/>
            <p:cNvSpPr/>
            <p:nvPr/>
          </p:nvSpPr>
          <p:spPr>
            <a:xfrm rot="5400000">
              <a:off x="3849229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椭圆 138"/>
            <p:cNvSpPr/>
            <p:nvPr/>
          </p:nvSpPr>
          <p:spPr>
            <a:xfrm rot="5400000">
              <a:off x="3849229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椭圆 139"/>
            <p:cNvSpPr/>
            <p:nvPr/>
          </p:nvSpPr>
          <p:spPr>
            <a:xfrm rot="5400000">
              <a:off x="3510950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椭圆 140"/>
            <p:cNvSpPr/>
            <p:nvPr/>
          </p:nvSpPr>
          <p:spPr>
            <a:xfrm rot="5400000">
              <a:off x="3510950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椭圆 141"/>
            <p:cNvSpPr/>
            <p:nvPr/>
          </p:nvSpPr>
          <p:spPr>
            <a:xfrm rot="5400000">
              <a:off x="3510950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142"/>
            <p:cNvSpPr/>
            <p:nvPr/>
          </p:nvSpPr>
          <p:spPr>
            <a:xfrm rot="5400000">
              <a:off x="3172672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椭圆 143"/>
            <p:cNvSpPr/>
            <p:nvPr/>
          </p:nvSpPr>
          <p:spPr>
            <a:xfrm rot="5400000">
              <a:off x="3172672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椭圆 144"/>
            <p:cNvSpPr/>
            <p:nvPr/>
          </p:nvSpPr>
          <p:spPr>
            <a:xfrm rot="5400000">
              <a:off x="3172672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椭圆 145"/>
            <p:cNvSpPr/>
            <p:nvPr/>
          </p:nvSpPr>
          <p:spPr>
            <a:xfrm rot="5400000">
              <a:off x="2834393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椭圆 146"/>
            <p:cNvSpPr/>
            <p:nvPr/>
          </p:nvSpPr>
          <p:spPr>
            <a:xfrm rot="5400000">
              <a:off x="2834393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椭圆 147"/>
            <p:cNvSpPr/>
            <p:nvPr/>
          </p:nvSpPr>
          <p:spPr>
            <a:xfrm rot="5400000">
              <a:off x="2834393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椭圆 148"/>
            <p:cNvSpPr/>
            <p:nvPr/>
          </p:nvSpPr>
          <p:spPr>
            <a:xfrm rot="5400000">
              <a:off x="249611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椭圆 149"/>
            <p:cNvSpPr/>
            <p:nvPr/>
          </p:nvSpPr>
          <p:spPr>
            <a:xfrm rot="5400000">
              <a:off x="249611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椭圆 150"/>
            <p:cNvSpPr/>
            <p:nvPr/>
          </p:nvSpPr>
          <p:spPr>
            <a:xfrm rot="5400000">
              <a:off x="249611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2" name="文本框 151"/>
          <p:cNvSpPr txBox="1"/>
          <p:nvPr/>
        </p:nvSpPr>
        <p:spPr>
          <a:xfrm>
            <a:off x="5680399" y="2357237"/>
            <a:ext cx="1083347" cy="900000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005CA2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 panose="020B0604020202020204" pitchFamily="34" charset="0"/>
                <a:sym typeface="思源黑体" panose="020B0400000000000000" pitchFamily="34" charset="-122"/>
              </a:rPr>
              <a:t>01</a:t>
            </a:r>
          </a:p>
        </p:txBody>
      </p:sp>
      <p:sp>
        <p:nvSpPr>
          <p:cNvPr id="154" name="矩形 153"/>
          <p:cNvSpPr/>
          <p:nvPr/>
        </p:nvSpPr>
        <p:spPr>
          <a:xfrm>
            <a:off x="4768999" y="3639830"/>
            <a:ext cx="2985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</a:rPr>
              <a:t>Background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8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-1" y="0"/>
                <a:ext cx="12192001" cy="2308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36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different processes (Theory)</a:t>
                </a:r>
                <a:endParaRPr lang="en-US" altLang="zh-CN" sz="3600" b="1" i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800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𝐘</m:t>
                    </m:r>
                    <m:d>
                      <m:dPr>
                        <m:ctrlP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1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𝟒𝟐𝟔𝟎</m:t>
                        </m:r>
                      </m:e>
                    </m:d>
                    <m:r>
                      <a:rPr lang="en-US" altLang="zh-CN" sz="2800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𝐙</m:t>
                        </m:r>
                      </m:e>
                      <m:sub>
                        <m:r>
                          <a:rPr lang="en-US" altLang="zh-CN" sz="2800" b="1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800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𝛑</m:t>
                    </m:r>
                  </m:oMath>
                </a14:m>
                <a:r>
                  <a:rPr lang="en-US" altLang="zh-CN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D.Y. Chen, Y.B. Dong, M.T. Li,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W.L.Wang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EPJA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,310 (2016)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l-PL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pl-PL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pl-PL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pl-PL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pl-PL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pl-PL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altLang="zh-CN" sz="28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Q.Y. Lin, X. Liu, H.S. Xu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88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114009 (2013) </a:t>
                </a:r>
                <a:b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altLang="zh-CN" sz="2800" b="1" i="1" dirty="0" err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 err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800" b="1" i="1" dirty="0" err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8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zh-CN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Y. Huang, J. He, et.al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93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034022 (2016) </a:t>
                </a:r>
                <a:endParaRPr lang="en-US" altLang="zh-C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0"/>
                <a:ext cx="12192001" cy="2308324"/>
              </a:xfrm>
              <a:prstGeom prst="rect">
                <a:avLst/>
              </a:prstGeom>
              <a:blipFill>
                <a:blip r:embed="rId3"/>
                <a:stretch>
                  <a:fillRect l="-1500" t="-1847" r="-650" b="-44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11205" y="2724534"/>
                <a:ext cx="9186530" cy="38595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36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b-flavor hadron (Exp.)</a:t>
                </a:r>
                <a:endParaRPr lang="en-US" altLang="zh-CN" sz="3600" b="1" i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800" b="1" i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altLang="zh-CN" sz="28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lang="en-US" altLang="zh-CN" sz="2800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𝐟𝐥𝐚𝐯𝐨𝐫</m:t>
                    </m:r>
                    <m:r>
                      <a:rPr lang="en-US" altLang="zh-CN" sz="2800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𝐡𝐚𝐝𝐫𝐨𝐧</m:t>
                    </m:r>
                    <m:r>
                      <a:rPr lang="en-US" altLang="zh-CN" sz="2800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8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𝐉</m:t>
                    </m:r>
                    <m:r>
                      <a:rPr lang="en-US" altLang="zh-CN" sz="28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sSup>
                      <m:sSupPr>
                        <m:ctrlP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+anything </a:t>
                </a:r>
              </a:p>
              <a:p>
                <a:pPr>
                  <a:lnSpc>
                    <a:spcPct val="120000"/>
                  </a:lnSpc>
                </a:pPr>
                <a:r>
                  <a:rPr lang="fr-FR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V.M. Abazov et al. [D0 Collaboration]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98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052010(2018)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800" b="1" i="1" dirty="0" err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b="1" i="1" dirty="0" err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𝝍𝝅𝝅</m:t>
                    </m:r>
                  </m:oMath>
                </a14:m>
                <a:r>
                  <a:rPr lang="en-US" altLang="zh-CN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  <a:p>
                <a:pPr>
                  <a:lnSpc>
                    <a:spcPct val="120000"/>
                  </a:lnSpc>
                </a:pPr>
                <a:r>
                  <a:rPr lang="fr-FR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S.K. Choi et al. [Belle Collaboration]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PRL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91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262001 (2003) </a:t>
                </a:r>
                <a:b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2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0" dirty="0" err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𝐊</m:t>
                        </m:r>
                        <m:r>
                          <a:rPr lang="en-US" altLang="zh-CN" sz="2800" b="1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800" b="1" i="0" dirty="0" err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p>
                        <m: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T.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Aushev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 [Belle Collaboration]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81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031103 (2010) </a:t>
                </a:r>
                <a:endParaRPr lang="en-US" altLang="zh-C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5" y="2724534"/>
                <a:ext cx="9186530" cy="3859518"/>
              </a:xfrm>
              <a:prstGeom prst="rect">
                <a:avLst/>
              </a:prstGeom>
              <a:blipFill>
                <a:blip r:embed="rId4"/>
                <a:stretch>
                  <a:fillRect l="-2057" t="-1264" r="-531" b="-23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1604" y="4490170"/>
            <a:ext cx="8943963" cy="20054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9161302" y="5383306"/>
            <a:ext cx="1641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signal 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9161302" y="3484865"/>
            <a:ext cx="1560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endParaRPr lang="zh-CN" altLang="en-US" sz="2800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61604" y="715926"/>
            <a:ext cx="10067680" cy="141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1604" y="3430772"/>
            <a:ext cx="9032777" cy="540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402419" y="2677656"/>
                <a:ext cx="8670635" cy="3933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𝐵𝑟</m:t>
                    </m:r>
                    <m:r>
                      <a:rPr lang="en-US" altLang="ja-JP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altLang="ja-JP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ja-JP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ja-JP" sz="2800" b="0" i="0" dirty="0">
                        <a:latin typeface="Cambria Math" panose="02040503050406030204" pitchFamily="18" charset="0"/>
                      </a:rPr>
                      <m:t>two</m:t>
                    </m:r>
                    <m:r>
                      <a:rPr lang="en-US" altLang="ja-JP" sz="2800" b="0" i="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 b="0" i="0" dirty="0">
                        <a:latin typeface="Cambria Math" panose="02040503050406030204" pitchFamily="18" charset="0"/>
                      </a:rPr>
                      <m:t>charmed</m:t>
                    </m:r>
                    <m:r>
                      <a:rPr lang="en-US" altLang="ja-JP" sz="2800" b="0" i="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 b="0" i="0" dirty="0">
                        <a:latin typeface="Cambria Math" panose="02040503050406030204" pitchFamily="18" charset="0"/>
                      </a:rPr>
                      <m:t>mesons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]∼1</m:t>
                    </m:r>
                    <m:sSup>
                      <m:sSup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kumimoji="1" lang="en-US" altLang="ja-JP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kumimoji="1" lang="en-US" altLang="ja-JP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Z.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Rui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et. al.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86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074019 (2012)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M.A. Ivanov, et. al, PLB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555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,189 (2003). </a:t>
                </a:r>
                <a:endParaRPr kumimoji="1" lang="en-US" altLang="ja-JP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d>
                          <m:dPr>
                            <m:ctrlPr>
                              <a:rPr lang="en-US" altLang="ja-JP" sz="2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sub>
                      <m:sup>
                        <m:d>
                          <m:dPr>
                            <m:ctrlPr>
                              <a:rPr lang="en-US" altLang="ja-JP" sz="28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kumimoji="1" lang="en-US" altLang="ja-JP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signal </a:t>
                </a:r>
                <a:r>
                  <a:rPr kumimoji="1" lang="en-US" altLang="ja-JP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</a:t>
                </a:r>
                <a:r>
                  <a:rPr kumimoji="1" lang="en-US" altLang="ja-JP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NPB </a:t>
                </a:r>
                <a:r>
                  <a:rPr kumimoji="1" lang="en-US" altLang="ja-JP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930</a:t>
                </a:r>
                <a:r>
                  <a:rPr kumimoji="1" lang="en-US" altLang="ja-JP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563(2018)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ja-JP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ja-JP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CKM enhanced mode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𝐵𝑟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2800" b="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ja-JP" sz="2800" b="0" i="1" dirty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altLang="ja-JP" sz="2800" b="0" i="1" dirty="0">
                        <a:latin typeface="Cambria Math" panose="02040503050406030204" pitchFamily="18" charset="0"/>
                      </a:rPr>
                      <m:t>∼1</m:t>
                    </m:r>
                    <m:sSup>
                      <m:sSup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ja-JP" sz="2800" b="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1" lang="en-US" altLang="ja-JP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kumimoji="1" lang="en-US" altLang="ja-JP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C.H. Chang, et.al,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014017 (2002) </a:t>
                </a:r>
                <a:endParaRPr kumimoji="1" lang="en-US" altLang="ja-JP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419" y="2677656"/>
                <a:ext cx="8670635" cy="3933256"/>
              </a:xfrm>
              <a:prstGeom prst="rect">
                <a:avLst/>
              </a:prstGeom>
              <a:blipFill>
                <a:blip r:embed="rId2"/>
                <a:stretch>
                  <a:fillRect b="-17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大括号 4"/>
          <p:cNvSpPr/>
          <p:nvPr/>
        </p:nvSpPr>
        <p:spPr>
          <a:xfrm>
            <a:off x="354589" y="2998381"/>
            <a:ext cx="765717" cy="303071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09995" y="2697855"/>
            <a:ext cx="24774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Charmed meson loop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 </a:t>
            </a: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meson</a:t>
            </a:r>
          </a:p>
        </p:txBody>
      </p:sp>
      <p:sp>
        <p:nvSpPr>
          <p:cNvPr id="7" name="乘号 6"/>
          <p:cNvSpPr/>
          <p:nvPr/>
        </p:nvSpPr>
        <p:spPr>
          <a:xfrm>
            <a:off x="1531342" y="2850719"/>
            <a:ext cx="1434790" cy="1195710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156117" y="0"/>
                <a:ext cx="8045129" cy="27515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3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Motivation:</a:t>
                </a:r>
                <a:r>
                  <a:rPr lang="en-US" altLang="zh-CN" sz="2800" b="1" dirty="0">
                    <a:solidFill>
                      <a:srgbClr val="CC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Searching for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source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800" b="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semi-inclusive b-flavor hadron decay.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Testing the production rates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800" b="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800" b="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whether still similar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en-US" altLang="zh-CN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-flavored hadron decay.</a:t>
                </a: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17" y="0"/>
                <a:ext cx="8045129" cy="2751522"/>
              </a:xfrm>
              <a:prstGeom prst="rect">
                <a:avLst/>
              </a:prstGeom>
              <a:blipFill>
                <a:blip r:embed="rId3"/>
                <a:stretch>
                  <a:fillRect l="-1971" t="-1330" b="-3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65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1" y="2766107"/>
            <a:ext cx="5415992" cy="4091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535192" y="0"/>
                <a:ext cx="5578836" cy="64402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altLang="zh-CN" b="1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Conclusion:</a:t>
                </a:r>
                <a:endPara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𝑩𝒓</m:t>
                    </m:r>
                    <m:d>
                      <m:dPr>
                        <m:ctrlPr>
                          <a:rPr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dirty="0" err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800" b="1" i="1" dirty="0" err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 </m:t>
                        </m:r>
                        <m:sSubSup>
                          <m:sSubSupPr>
                            <m:ctrlP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altLang="zh-CN" sz="2800" b="1" i="1" dirty="0" err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e>
                    </m:d>
                    <m:r>
                      <a:rPr lang="en-US" altLang="zh-CN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8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𝟕𝟏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𝟑𝟕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altLang="zh-CN" sz="2800" b="1" i="1" dirty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8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is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enough to be detected</a:t>
                </a: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further exclusive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800" b="1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decays. 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800" b="1" i="1" dirty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2800" b="1" i="1" dirty="0" smtClean="0">
                        <a:latin typeface="Cambria Math" panose="02040503050406030204" pitchFamily="18" charset="0"/>
                      </a:rPr>
                      <m:t>𝒓</m:t>
                    </m:r>
                    <m:d>
                      <m:dPr>
                        <m:ctrlPr>
                          <a:rPr lang="en-US" altLang="zh-CN" sz="28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800" b="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dirty="0" err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800" b="1" i="1" dirty="0" err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800" b="1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→ </m:t>
                        </m:r>
                        <m:sSubSup>
                          <m:sSubSupPr>
                            <m:ctrlPr>
                              <a:rPr lang="en-US" altLang="zh-CN" sz="2800" b="1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dirty="0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altLang="zh-CN" sz="2800" b="1" i="1" dirty="0" err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800" b="1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altLang="zh-CN" sz="2800" b="1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altLang="zh-CN" sz="28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1" i="1" dirty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800" b="1" i="1" dirty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e>
                    </m:d>
                    <m:r>
                      <a:rPr lang="en-US" altLang="zh-CN" sz="2800" b="1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8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𝟑𝟒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𝟗𝟐</m:t>
                        </m:r>
                      </m:e>
                    </m:d>
                    <m:r>
                      <a:rPr lang="en-US" altLang="zh-CN" sz="2800" b="1" i="1" dirty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8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b="1" i="1" dirty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is about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order smaller </a:t>
                </a: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 the one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8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8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is a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suppression </a:t>
                </a: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800" b="1" i="1" dirty="0" err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8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8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decay. </a:t>
                </a:r>
                <a:endPara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192" y="0"/>
                <a:ext cx="5578836" cy="6440289"/>
              </a:xfrm>
              <a:prstGeom prst="rect">
                <a:avLst/>
              </a:prstGeom>
              <a:blipFill>
                <a:blip r:embed="rId3"/>
                <a:stretch>
                  <a:fillRect l="-1967" r="-31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1" y="526654"/>
            <a:ext cx="6083017" cy="210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タイトル 1"/>
              <p:cNvSpPr>
                <a:spLocks noGrp="1"/>
              </p:cNvSpPr>
              <p:nvPr>
                <p:ph idx="1"/>
              </p:nvPr>
            </p:nvSpPr>
            <p:spPr>
              <a:xfrm>
                <a:off x="51515" y="3953813"/>
                <a:ext cx="11302285" cy="222314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sz="4400" b="1" dirty="0">
                    <a:latin typeface="Comic Sans MS" panose="030F0702030302020204" pitchFamily="66" charset="0"/>
                  </a:rPr>
                  <a:t> Process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4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ja-JP" sz="4400" b="1" i="1" dirty="0" err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altLang="ja-JP" sz="4400" b="1" i="1" dirty="0" err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400" b="1" i="1" dirty="0" err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ja-JP" sz="4400" b="1" i="1" dirty="0" err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endParaRPr kumimoji="1" lang="en-US" altLang="ja-JP" sz="4400" b="1" dirty="0">
                  <a:solidFill>
                    <a:srgbClr val="C00000"/>
                  </a:solidFill>
                  <a:latin typeface="Comic Sans MS" panose="030F0702030302020204" pitchFamily="66" charset="0"/>
                </a:endParaRPr>
              </a:p>
              <a:p>
                <a:pPr marL="0" indent="0">
                  <a:buNone/>
                </a:pP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 Wu, Chen, Phys. Rev. D 100, 114002 (2019)</a:t>
                </a:r>
                <a:endParaRPr kumimoji="1" lang="ja-JP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" y="4588178"/>
                <a:ext cx="11302285" cy="2223149"/>
              </a:xfrm>
              <a:blipFill rotWithShape="0">
                <a:blip r:embed="rId2"/>
                <a:stretch>
                  <a:fillRect t="-87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5496" y="-1726"/>
                <a:ext cx="8950335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𝟒𝟑𝟏𝟐</m:t>
                        </m:r>
                      </m:e>
                    </m:d>
                  </m:oMath>
                </a14:m>
                <a:r>
                  <a:rPr lang="en-US" altLang="zh-CN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𝟒𝟒𝟒𝟎</m:t>
                        </m:r>
                      </m:e>
                    </m:d>
                    <m:r>
                      <a:rPr lang="en-US" altLang="zh-CN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𝟒𝟓𝟕</m:t>
                        </m:r>
                      </m:e>
                    </m:d>
                  </m:oMath>
                </a14:m>
                <a:endParaRPr lang="zh-CN" alt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-1726"/>
                <a:ext cx="8950335" cy="769441"/>
              </a:xfrm>
              <a:prstGeom prst="rect">
                <a:avLst/>
              </a:prstGeom>
              <a:blipFill>
                <a:blip r:embed="rId2"/>
                <a:stretch>
                  <a:fillRect t="-15873" b="-380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" y="784642"/>
            <a:ext cx="5362108" cy="51412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776" y="784640"/>
            <a:ext cx="6217660" cy="1713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5715000" y="2540855"/>
                <a:ext cx="6085212" cy="1001300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8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CN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800" i="1" dirty="0" err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zh-CN" sz="28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altLang="zh-CN" sz="280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sz="2800" i="1" dirty="0" err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 dirty="0" err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800" i="1" dirty="0" err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zh-CN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  <m:r>
                            <a:rPr lang="en-US" altLang="zh-CN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8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280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800" b="0" i="1" dirty="0" err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 dirty="0" err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2800" i="1" dirty="0" err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zh-CN" sz="280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280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en-US" altLang="zh-CN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CN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800" i="1" dirty="0" err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 i="0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zh-CN" sz="28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altLang="zh-CN" sz="280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280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540855"/>
                <a:ext cx="6085212" cy="1001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圆角矩形 10"/>
          <p:cNvSpPr/>
          <p:nvPr/>
        </p:nvSpPr>
        <p:spPr>
          <a:xfrm>
            <a:off x="315045" y="6001229"/>
            <a:ext cx="5023437" cy="747615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222001(2019)@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841" y="3712301"/>
            <a:ext cx="5429530" cy="2745206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85872" y="767715"/>
            <a:ext cx="88999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" y="1096308"/>
            <a:ext cx="6998277" cy="1848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5496" y="-1726"/>
                <a:ext cx="3198311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4400" b="1" i="1" u="sng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𝑸𝒖𝒂𝒓𝒌</m:t>
                    </m:r>
                  </m:oMath>
                </a14:m>
                <a:r>
                  <a:rPr lang="zh-CN" altLang="en-US" sz="44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</a:t>
                </a:r>
                <a:endParaRPr lang="zh-CN" altLang="en-US" sz="4400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-1726"/>
                <a:ext cx="3198311" cy="769441"/>
              </a:xfrm>
              <a:prstGeom prst="rect">
                <a:avLst/>
              </a:prstGeom>
              <a:blipFill>
                <a:blip r:embed="rId3"/>
                <a:stretch>
                  <a:fillRect t="-15873" r="-7252" b="-380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7065261" y="107026"/>
                <a:ext cx="5011479" cy="66253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4312</m:t>
                        </m:r>
                      </m:e>
                    </m:d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dirty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=1/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800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4440</m:t>
                        </m:r>
                      </m:e>
                    </m:d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=1/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800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44</m:t>
                        </m:r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57</m:t>
                        </m:r>
                      </m:e>
                    </m:d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Through analyze from quark level, identify the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dominate production mechanism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Simplify the estimation at hadron level by 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〈</m:t>
                      </m:r>
                      <m:r>
                        <a:rPr lang="en-US" altLang="zh-CN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800" b="0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sSub>
                        <m:sSubPr>
                          <m:ctrlPr>
                            <a:rPr lang="en-US" altLang="zh-CN" sz="28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800" b="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altLang="zh-CN" sz="28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2800" b="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  <m:r>
                        <a:rPr lang="en-US" altLang="zh-CN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8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8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sz="28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8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/>
                        <m:e>
                          <m:r>
                            <a:rPr lang="en-US" altLang="zh-CN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d>
                        <m:dPr>
                          <m:begChr m:val="〈"/>
                          <m:endChr m:val="|"/>
                          <m:ctrlPr>
                            <a:rPr lang="en-US" altLang="zh-CN" sz="28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sSub>
                            <m:sSubPr>
                              <m:ctrlPr>
                                <a:rPr lang="en-US" altLang="zh-CN" sz="2800" i="1" dirty="0" err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dirty="0" err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2800" b="0" i="1" dirty="0" err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CN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8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begChr m:val="|"/>
                          <m:endChr m:val="〉"/>
                          <m:ctrlPr>
                            <a:rPr lang="en-US" altLang="zh-CN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𝐵𝑀</m:t>
                          </m:r>
                        </m:e>
                      </m:d>
                      <m:d>
                        <m:dPr>
                          <m:begChr m:val="〈"/>
                          <m:endChr m:val="|"/>
                          <m:ctrlPr>
                            <a:rPr lang="en-US" altLang="zh-CN" sz="28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𝐵𝑀</m:t>
                          </m:r>
                        </m:e>
                      </m:d>
                      <m:sSub>
                        <m:sSubPr>
                          <m:ctrlPr>
                            <a:rPr lang="en-US" altLang="zh-CN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8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altLang="zh-CN" sz="28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altLang="zh-CN" sz="28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2800" b="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261" y="107026"/>
                <a:ext cx="5011479" cy="6625340"/>
              </a:xfrm>
              <a:prstGeom prst="rect">
                <a:avLst/>
              </a:prstGeom>
              <a:blipFill>
                <a:blip r:embed="rId5"/>
                <a:stretch>
                  <a:fillRect l="-2190" r="-1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7429478" y="87123"/>
            <a:ext cx="4647262" cy="1477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35</a:t>
            </a:fld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35496" y="3687746"/>
            <a:ext cx="6829609" cy="2533765"/>
            <a:chOff x="35496" y="3432564"/>
            <a:chExt cx="6829609" cy="253376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39" y="4499380"/>
              <a:ext cx="2825901" cy="14669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/>
                <p:cNvSpPr/>
                <p:nvPr/>
              </p:nvSpPr>
              <p:spPr>
                <a:xfrm>
                  <a:off x="35496" y="3432564"/>
                  <a:ext cx="3575018" cy="76944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4400" b="1" i="1" u="sng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𝑯𝒂𝒅𝒓𝒐𝒏</m:t>
                      </m:r>
                    </m:oMath>
                  </a14:m>
                  <a:r>
                    <a:rPr lang="zh-CN" altLang="en-US" sz="4400" b="1" u="sng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4400" b="1" u="sng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level</a:t>
                  </a:r>
                  <a:endParaRPr lang="zh-CN" altLang="en-US" sz="44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矩形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6" y="3432564"/>
                  <a:ext cx="3575018" cy="769441"/>
                </a:xfrm>
                <a:prstGeom prst="rect">
                  <a:avLst/>
                </a:prstGeom>
                <a:blipFill>
                  <a:blip r:embed="rId7"/>
                  <a:stretch>
                    <a:fillRect t="-15873" r="-6314" b="-3809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550" y="4362409"/>
              <a:ext cx="3909555" cy="16039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53" y="1203043"/>
            <a:ext cx="5640081" cy="4407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5578609" y="913760"/>
                <a:ext cx="6220018" cy="49060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is a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suppression ratio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defined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/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dirty="0" err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800" b="0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𝑉</m:t>
                        </m:r>
                      </m:sup>
                    </m:sSubSup>
                    <m:d>
                      <m:d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0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zh-CN" sz="2800" b="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0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sz="2800" b="0" i="1" dirty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dirty="0" err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800" b="0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𝑉</m:t>
                        </m:r>
                      </m:sup>
                    </m:sSubSup>
                    <m:d>
                      <m:d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0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zh-CN" sz="2800" b="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CN" sz="2800" b="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lit/>
                      </m:rPr>
                      <a:rPr lang="en-US" altLang="zh-CN" sz="2800" b="0" i="1" dirty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sz="2800" b="0" i="1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2800" b="0" i="1" dirty="0">
                        <a:latin typeface="Cambria Math" panose="02040503050406030204" pitchFamily="18" charset="0"/>
                      </a:rPr>
                      <m:t>=1,2,3</m:t>
                    </m:r>
                    <m:r>
                      <m:rPr>
                        <m:lit/>
                      </m:rP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/>
                  <a:t>    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/>
                  <a:t>     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branching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800" b="0" i="1" dirty="0" err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dirty="0" err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b="0" i="1" dirty="0" err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dirty="0" err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800" b="0" i="1" dirty="0" err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  <m:sup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order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altLang="zh-CN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28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err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dirty="0" err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b="0" i="1" dirty="0" err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4440</m:t>
                        </m:r>
                      </m:e>
                    </m:d>
                  </m:oMath>
                </a14:m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b="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44</m:t>
                        </m:r>
                        <m:r>
                          <a:rPr lang="en-US" altLang="zh-CN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57</m:t>
                        </m:r>
                      </m:e>
                    </m:d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28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b="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312</m:t>
                        </m:r>
                      </m:e>
                    </m:d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609" y="913760"/>
                <a:ext cx="6220018" cy="4906087"/>
              </a:xfrm>
              <a:prstGeom prst="rect">
                <a:avLst/>
              </a:prstGeom>
              <a:blipFill>
                <a:blip r:embed="rId3"/>
                <a:stretch>
                  <a:fillRect l="-1765" t="-497" r="-882" b="-1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箭头连接符 14"/>
          <p:cNvCxnSpPr/>
          <p:nvPr/>
        </p:nvCxnSpPr>
        <p:spPr>
          <a:xfrm>
            <a:off x="6385432" y="2105425"/>
            <a:ext cx="414938" cy="491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8511885" y="2082373"/>
            <a:ext cx="493802" cy="5609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36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095999" y="2597203"/>
                <a:ext cx="37922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dirty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2597203"/>
                <a:ext cx="379227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0201" y="526334"/>
                <a:ext cx="11771523" cy="1027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/>
                  <a:t>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altLang="zh-CN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</a:rPr>
                              <m:t>𝑃𝑐</m:t>
                            </m:r>
                          </m:sub>
                        </m:sSub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2.25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−0.07</m:t>
                        </m:r>
                      </m:sub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+0.01</m:t>
                        </m:r>
                      </m:sup>
                    </m:sSubSup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1.72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−0.09</m:t>
                        </m:r>
                      </m:sub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+0.15</m:t>
                        </m:r>
                      </m:sup>
                    </m:sSubSup>
                  </m:oMath>
                </a14:m>
                <a:r>
                  <a:rPr lang="en-US" altLang="zh-CN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   </m:t>
                    </m:r>
                    <m:sSubSup>
                      <m:sSub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1.77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−0.06</m:t>
                        </m:r>
                      </m:sub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+0.04</m:t>
                        </m:r>
                      </m:sup>
                    </m:sSubSup>
                  </m:oMath>
                </a14:m>
                <a:endParaRPr lang="en-US" altLang="zh-CN" sz="2800" i="1" dirty="0">
                  <a:latin typeface="Cambria Math" panose="02040503050406030204" pitchFamily="18" charset="0"/>
                </a:endParaRPr>
              </a:p>
              <a:p>
                <a:r>
                  <a:rPr lang="en-US" altLang="zh-CN" sz="2800" dirty="0"/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1.25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−0.03</m:t>
                        </m:r>
                      </m:sub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+0.02</m:t>
                        </m:r>
                      </m:sup>
                    </m:sSubSup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1.22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−0.01</m:t>
                        </m:r>
                      </m:sub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+0.02</m:t>
                        </m:r>
                      </m:sup>
                    </m:sSub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0.98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−0.03</m:t>
                        </m:r>
                      </m:sub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+0.04</m:t>
                        </m:r>
                      </m:sup>
                    </m:sSubSup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01" y="526334"/>
                <a:ext cx="11771523" cy="10273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右箭头 6"/>
          <p:cNvSpPr/>
          <p:nvPr/>
        </p:nvSpPr>
        <p:spPr>
          <a:xfrm>
            <a:off x="347331" y="1156290"/>
            <a:ext cx="432391" cy="358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40901" y="55911"/>
            <a:ext cx="83135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Cheng-Jian Xiao et.al. Phys. Rev. D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,014022 (2019)</a:t>
            </a:r>
            <a:endParaRPr lang="zh-CN" altLang="en-US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82" y="4191258"/>
            <a:ext cx="4285717" cy="24416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01" y="1686258"/>
            <a:ext cx="3983894" cy="225858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87273" y="4104833"/>
            <a:ext cx="4262110" cy="25972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96053" y="1679172"/>
            <a:ext cx="4262110" cy="2320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5" name="右弧形箭头 14"/>
          <p:cNvSpPr/>
          <p:nvPr/>
        </p:nvSpPr>
        <p:spPr>
          <a:xfrm>
            <a:off x="5194408" y="1553667"/>
            <a:ext cx="630298" cy="127405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右大括号 16"/>
          <p:cNvSpPr/>
          <p:nvPr/>
        </p:nvSpPr>
        <p:spPr>
          <a:xfrm>
            <a:off x="5140618" y="3342555"/>
            <a:ext cx="845244" cy="190564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7554849" y="2255228"/>
                <a:ext cx="2571515" cy="59554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2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altLang="zh-CN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  <m:r>
                        <a:rPr lang="en-US" altLang="zh-CN" sz="28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altLang="zh-CN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altLang="zh-CN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849" y="2255228"/>
                <a:ext cx="2571515" cy="5955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245" y="3000217"/>
            <a:ext cx="5493453" cy="2764848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496895" y="5870198"/>
            <a:ext cx="483815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experimental data from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042987" y="6356350"/>
            <a:ext cx="2743200" cy="365125"/>
          </a:xfrm>
        </p:spPr>
        <p:txBody>
          <a:bodyPr/>
          <a:lstStyle/>
          <a:p>
            <a:fld id="{B5912ADB-2E41-45ED-84CA-20DAF080DCF0}" type="slidenum">
              <a:rPr lang="zh-CN" altLang="en-US" smtClean="0"/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087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1" grpId="0" animBg="1"/>
      <p:bldP spid="12" grpId="0" animBg="1"/>
      <p:bldP spid="15" grpId="0" animBg="1"/>
      <p:bldP spid="17" grpId="0" animBg="1"/>
      <p:bldP spid="18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タイトル 1"/>
              <p:cNvSpPr>
                <a:spLocks noGrp="1"/>
              </p:cNvSpPr>
              <p:nvPr>
                <p:ph idx="1"/>
              </p:nvPr>
            </p:nvSpPr>
            <p:spPr>
              <a:xfrm>
                <a:off x="51515" y="3953813"/>
                <a:ext cx="11302285" cy="222314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sz="4400" b="1" dirty="0">
                    <a:latin typeface="Comic Sans MS" panose="030F0702030302020204" pitchFamily="66" charset="0"/>
                  </a:rPr>
                  <a:t> Process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4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ja-JP" sz="4400" b="1" i="1" dirty="0" err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altLang="ja-JP" sz="4400" b="1" i="1" dirty="0" err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400" b="1" i="1" dirty="0" err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ja-JP" sz="4400" b="1" i="1" dirty="0" err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endParaRPr kumimoji="1" lang="en-US" altLang="ja-JP" sz="4400" b="1" dirty="0">
                  <a:solidFill>
                    <a:srgbClr val="C00000"/>
                  </a:solidFill>
                  <a:latin typeface="Comic Sans MS" panose="030F0702030302020204" pitchFamily="66" charset="0"/>
                </a:endParaRPr>
              </a:p>
              <a:p>
                <a:pPr marL="0" indent="0">
                  <a:buNone/>
                </a:pP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 Wu, Chen, Ji. CPL (2021)</a:t>
                </a:r>
                <a:endParaRPr kumimoji="1" lang="ja-JP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515" y="3953813"/>
                <a:ext cx="11302285" cy="2223149"/>
              </a:xfrm>
              <a:blipFill>
                <a:blip r:embed="rId2"/>
                <a:stretch>
                  <a:fillRect t="-87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130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-1"/>
            <a:ext cx="6221819" cy="685800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CN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prediction of the existence of the hidden-charm </a:t>
            </a:r>
            <a:r>
              <a:rPr lang="en-US" altLang="zh-CN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pentaquark</a:t>
            </a:r>
            <a:r>
              <a:rPr lang="en-US" altLang="zh-CN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 with strangeness</a:t>
            </a:r>
            <a:r>
              <a:rPr lang="en-US" altLang="zh-CN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Hofmann and M. F. M. Lutz, NPA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90 (2005) 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J. Wu, R. Molina, E.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Oset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B. S. Zou, PRC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015202 (2011) 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Wang, L.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S. L. Zhu, PRD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no.3, 034018 (2020)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700477" y="103320"/>
                <a:ext cx="5491522" cy="14618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observation of</a:t>
                </a:r>
              </a:p>
              <a:p>
                <a:pPr algn="ctr"/>
                <a:r>
                  <a:rPr lang="en-US" altLang="zh-CN" sz="4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400" b="1" i="1" u="sng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4400" b="1" i="1" u="sng" dirty="0" err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4400" b="1" i="1" u="sng" dirty="0" err="1" smtClean="0"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  <m:sup>
                        <m:r>
                          <a:rPr lang="en-US" altLang="zh-CN" sz="4400" b="1" i="1" u="sng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4400" b="1" i="1" u="sng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4400" b="1" i="1" u="sng" dirty="0" smtClean="0">
                        <a:latin typeface="Cambria Math" panose="02040503050406030204" pitchFamily="18" charset="0"/>
                      </a:rPr>
                      <m:t>𝟒𝟒𝟓𝟗</m:t>
                    </m:r>
                    <m:r>
                      <a:rPr lang="en-US" altLang="zh-CN" sz="4400" b="1" i="1" u="sng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44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477" y="103320"/>
                <a:ext cx="5491522" cy="1461875"/>
              </a:xfrm>
              <a:prstGeom prst="rect">
                <a:avLst/>
              </a:prstGeom>
              <a:blipFill>
                <a:blip r:embed="rId2"/>
                <a:stretch>
                  <a:fillRect t="-7819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7550088" y="4024388"/>
                <a:ext cx="31614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2800" b="0" i="0" dirty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zh-CN" sz="2800" i="1" dirty="0" err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sz="2800" b="0" i="0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altLang="zh-CN" sz="280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8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28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m:rPr>
                          <m:sty m:val="p"/>
                        </m:rPr>
                        <a:rPr lang="en-US" altLang="zh-CN" sz="280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altLang="zh-CN" sz="280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280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088" y="4024388"/>
                <a:ext cx="316141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101" y="1504742"/>
            <a:ext cx="3849702" cy="25196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953" y="4564859"/>
            <a:ext cx="5061684" cy="1273137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6234219" y="5788632"/>
            <a:ext cx="5345466" cy="1003253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Aaij et al. [LHCb Collaboration], arXiv:2012.10380 [hep-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ex].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33609" y="6356350"/>
            <a:ext cx="2743200" cy="365125"/>
          </a:xfrm>
        </p:spPr>
        <p:txBody>
          <a:bodyPr/>
          <a:lstStyle/>
          <a:p>
            <a:fld id="{B5912ADB-2E41-45ED-84CA-20DAF080DCF0}" type="slidenum">
              <a:rPr lang="zh-CN" altLang="en-US" smtClean="0"/>
              <a:t>39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06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" y="852398"/>
            <a:ext cx="11418176" cy="5826873"/>
          </a:xfrm>
          <a:prstGeom prst="rect">
            <a:avLst/>
          </a:prstGeom>
          <a:noFill/>
          <a:ln w="9525">
            <a:noFill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625435" y="422564"/>
            <a:ext cx="726671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the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multiquarks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proposed at the birth of Quark Model, even before the advent of QCD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92149"/>
                <a:ext cx="5897526" cy="676585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0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000" i="1" dirty="0" err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3000" i="1" dirty="0" err="1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sSup>
                      <m:sSupPr>
                        <m:ctrlPr>
                          <a:rPr lang="en-US" altLang="zh-CN" sz="3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3000" i="1" dirty="0" err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000" i="1" dirty="0">
                                <a:latin typeface="Cambria Math" panose="02040503050406030204" pitchFamily="18" charset="0"/>
                              </a:rPr>
                              <m:t>4459</m:t>
                            </m:r>
                          </m:e>
                        </m:d>
                      </m:e>
                      <m:sup>
                        <m:r>
                          <a:rPr lang="en-US" altLang="zh-CN" sz="3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0" indent="0">
                  <a:lnSpc>
                    <a:spcPct val="130000"/>
                  </a:lnSpc>
                  <a:buNone/>
                </a:pP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 MeV</a:t>
                </a:r>
                <a:r>
                  <a:rPr lang="zh-CN" alt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below the threshold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0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ja-JP" sz="3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ja-JP" sz="3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sSup>
                      <m:sSupPr>
                        <m:ctrlPr>
                          <a:rPr lang="en-US" altLang="zh-CN" sz="3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3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3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3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30000"/>
                  </a:lnSpc>
                  <a:buNone/>
                </a:pP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Molecular state:</a:t>
                </a:r>
              </a:p>
              <a:p>
                <a:pPr marL="0" indent="0">
                  <a:lnSpc>
                    <a:spcPct val="130000"/>
                  </a:lnSpc>
                  <a:buNone/>
                </a:pP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0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ja-JP" sz="3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ja-JP" sz="3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sSup>
                      <m:sSupPr>
                        <m:ctrlPr>
                          <a:rPr lang="en-US" altLang="zh-CN" sz="3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30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30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3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3000" i="1" dirty="0">
                        <a:latin typeface="Cambria Math" panose="02040503050406030204" pitchFamily="18" charset="0"/>
                      </a:rPr>
                      <m:t>=1/</m:t>
                    </m:r>
                    <m:sSup>
                      <m:sSupPr>
                        <m:ctrlPr>
                          <a:rPr lang="en-US" altLang="zh-CN" sz="3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3000" i="1" dirty="0">
                        <a:latin typeface="Cambria Math" panose="02040503050406030204" pitchFamily="18" charset="0"/>
                      </a:rPr>
                      <m:t>=3/</m:t>
                    </m:r>
                    <m:sSup>
                      <m:sSupPr>
                        <m:ctrlPr>
                          <a:rPr lang="en-US" altLang="zh-CN" sz="3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30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3200" b="1" dirty="0">
                    <a:latin typeface="Times New Roman" panose="02020603050405020304" pitchFamily="18" charset="0"/>
                  </a:rPr>
                  <a:t>Motivation: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 the </a:t>
                </a:r>
                <a:r>
                  <a:rPr lang="en-US" altLang="zh-CN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molecular interpretations</a:t>
                </a: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000" i="1" dirty="0" err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3000" i="1" dirty="0" err="1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d>
                      <m:dPr>
                        <m:ctrlPr>
                          <a:rPr lang="en-US" altLang="zh-CN" sz="3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000" b="0" i="1" dirty="0" smtClean="0">
                            <a:latin typeface="Cambria Math" panose="02040503050406030204" pitchFamily="18" charset="0"/>
                          </a:rPr>
                          <m:t>4459</m:t>
                        </m:r>
                      </m:e>
                    </m:d>
                    <m:r>
                      <a:rPr lang="en-US" altLang="zh-CN" sz="30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Verify the </a:t>
                </a:r>
                <a:r>
                  <a:rPr lang="en-US" altLang="zh-CN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number</a:t>
                </a:r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000" i="1" dirty="0" err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3000" i="1" dirty="0" err="1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 in the molecule ansatz.</a:t>
                </a:r>
                <a:endParaRPr lang="en-US" altLang="zh-CN" sz="30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2149"/>
                <a:ext cx="5897526" cy="6765851"/>
              </a:xfrm>
              <a:blipFill>
                <a:blip r:embed="rId2"/>
                <a:stretch>
                  <a:fillRect l="-2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747" y="2526757"/>
            <a:ext cx="6557253" cy="42800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747" y="477816"/>
            <a:ext cx="2949871" cy="18240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864" y="393409"/>
            <a:ext cx="3304090" cy="1789941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220198" y="6356350"/>
            <a:ext cx="2743200" cy="365125"/>
          </a:xfrm>
        </p:spPr>
        <p:txBody>
          <a:bodyPr/>
          <a:lstStyle/>
          <a:p>
            <a:fld id="{B5912ADB-2E41-45ED-84CA-20DAF080DCF0}" type="slidenum">
              <a:rPr lang="zh-CN" altLang="en-US" smtClean="0"/>
              <a:t>40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80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-1" y="155945"/>
                <a:ext cx="5592615" cy="6613450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endParaRPr lang="en-US" altLang="zh-CN" dirty="0"/>
              </a:p>
              <a:p>
                <a:pPr>
                  <a:lnSpc>
                    <a:spcPct val="140000"/>
                  </a:lnSpc>
                </a:pP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4000" i="1" dirty="0">
                        <a:latin typeface="Cambria Math" panose="02040503050406030204" pitchFamily="18" charset="0"/>
                      </a:rPr>
                      <m:t>=1/</m:t>
                    </m:r>
                    <m:sSup>
                      <m:sSupPr>
                        <m:ctrlPr>
                          <a:rPr lang="en-US" altLang="zh-CN" sz="4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altLang="zh-CN" sz="40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4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000" i="1" dirty="0" smtClean="0">
                            <a:latin typeface="Cambria Math" panose="02040503050406030204" pitchFamily="18" charset="0"/>
                          </a:rPr>
                          <m:t>0.84∼1.31</m:t>
                        </m:r>
                      </m:e>
                    </m:d>
                    <m:r>
                      <a:rPr lang="en-US" altLang="zh-CN" sz="400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4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0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altLang="zh-C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40000"/>
                  </a:lnSpc>
                  <a:buNone/>
                </a:pPr>
                <a:r>
                  <a:rPr lang="en-US" altLang="zh-C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4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400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sz="4000" i="1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4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altLang="zh-CN" sz="40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4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8.85∼14.1</m:t>
                        </m:r>
                      </m:e>
                    </m:d>
                    <m:r>
                      <a:rPr lang="en-US" altLang="zh-CN" sz="4000" i="1" dirty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4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4000" i="1" dirty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altLang="zh-C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4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4000" b="1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𝐁𝐫</m:t>
                      </m:r>
                      <m:d>
                        <m:dPr>
                          <m:ctrlPr>
                            <a:rPr lang="en-US" altLang="ja-JP" sz="4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4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4000" b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𝚵</m:t>
                              </m:r>
                            </m:e>
                            <m:sub>
                              <m:r>
                                <a:rPr lang="en-US" altLang="ja-JP" sz="4000" b="1" i="1" dirty="0" err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  <m:r>
                            <a:rPr lang="en-US" altLang="ja-JP" sz="4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→ </m:t>
                          </m:r>
                          <m:sSub>
                            <m:sSubPr>
                              <m:ctrlPr>
                                <a:rPr lang="en-US" altLang="ja-JP" sz="4000" b="1" i="1" dirty="0" err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4000" b="1" i="1" dirty="0" err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altLang="ja-JP" sz="4000" b="1" i="1" dirty="0" err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US" altLang="ja-JP" sz="4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US" altLang="ja-JP" sz="4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ja-JP" sz="4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d>
                      <m:r>
                        <a:rPr lang="en-US" altLang="ja-JP" sz="40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ja-JP" sz="40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altLang="ja-JP" sz="4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4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altLang="ja-JP" sz="4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4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en-US" altLang="zh-C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altLang="zh-C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 dependences</a:t>
                </a:r>
                <a:r>
                  <a:rPr lang="en-US" altLang="zh-C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found very similar for two different assignments.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altLang="zh-C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Ratio: 10.6.  </a:t>
                </a:r>
                <a:r>
                  <a:rPr lang="en-US" altLang="zh-CN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molecular state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40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ja-JP" sz="40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ja-JP" sz="40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sSup>
                      <m:sSupPr>
                        <m:ctrlPr>
                          <a:rPr lang="en-US" altLang="zh-CN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4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4000" b="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40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0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40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40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=3/</m:t>
                    </m:r>
                    <m:sSup>
                      <m:sSupPr>
                        <m:ctrlPr>
                          <a:rPr lang="en-US" altLang="zh-CN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0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40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more simply produced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40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ja-JP" sz="4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 sz="40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en-US" altLang="zh-C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155945"/>
                <a:ext cx="5592615" cy="6613450"/>
              </a:xfrm>
              <a:blipFill>
                <a:blip r:embed="rId2"/>
                <a:stretch>
                  <a:fillRect l="-1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15" y="2582494"/>
            <a:ext cx="5243122" cy="5218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030" y="3240936"/>
            <a:ext cx="4097692" cy="79693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86179" y="202523"/>
            <a:ext cx="6475079" cy="39627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686181" y="5368771"/>
            <a:ext cx="6475079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14" name="内容占位符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924" y="5518653"/>
            <a:ext cx="6013819" cy="662429"/>
          </a:xfrm>
          <a:prstGeom prst="rect">
            <a:avLst/>
          </a:prstGeom>
        </p:spPr>
      </p:pic>
      <p:sp>
        <p:nvSpPr>
          <p:cNvPr id="15" name="下箭头 14"/>
          <p:cNvSpPr/>
          <p:nvPr/>
        </p:nvSpPr>
        <p:spPr>
          <a:xfrm>
            <a:off x="8589746" y="4229536"/>
            <a:ext cx="906716" cy="11082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40697" y="6356350"/>
            <a:ext cx="2743200" cy="365125"/>
          </a:xfrm>
        </p:spPr>
        <p:txBody>
          <a:bodyPr/>
          <a:lstStyle/>
          <a:p>
            <a:fld id="{B5912ADB-2E41-45ED-84CA-20DAF080DCF0}" type="slidenum">
              <a:rPr lang="zh-CN" altLang="en-US" smtClean="0"/>
              <a:t>41</a:t>
            </a:fld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431" y="529135"/>
            <a:ext cx="4882889" cy="78103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334" y="1501170"/>
            <a:ext cx="6134771" cy="86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6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30629" y="2557809"/>
                <a:ext cx="11226373" cy="4183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Considering the small width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i="0" dirty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i="0" dirty="0">
                            <a:latin typeface="Cambria Math" panose="02040503050406030204" pitchFamily="18" charset="0"/>
                          </a:rPr>
                          <m:t>cs</m:t>
                        </m:r>
                      </m:sub>
                    </m:sSub>
                  </m:oMath>
                </a14:m>
                <a:endParaRPr lang="en-US" altLang="zh-CN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800" i="0" dirty="0" smtClean="0"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sz="2800" i="1" dirty="0" err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</a:rPr>
                              <m:t>𝑐𝑠</m:t>
                            </m:r>
                          </m:sub>
                        </m:s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</a:rPr>
                              <m:t>𝑐𝑠</m:t>
                            </m:r>
                          </m:sub>
                        </m:sSub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m:rPr>
                            <m:sty m:val="p"/>
                          </m:rPr>
                          <a:rPr lang="en-US" altLang="zh-CN" sz="280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dirty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800" i="1" dirty="0" err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𝑐𝑠</m:t>
                            </m:r>
                          </m:sub>
                        </m:s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m:rPr>
                            <m:sty m:val="p"/>
                          </m:rPr>
                          <a:rPr lang="en-US" altLang="zh-CN" sz="2800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0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0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𝑐𝑠</m:t>
                            </m:r>
                          </m:sub>
                        </m:s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m:rPr>
                            <m:sty m:val="p"/>
                          </m:rPr>
                          <a:rPr lang="en-US" altLang="zh-CN" sz="2800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dirty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=1/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 with the above analysis! 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9" y="2557809"/>
                <a:ext cx="11226373" cy="4183709"/>
              </a:xfrm>
              <a:prstGeom prst="rect">
                <a:avLst/>
              </a:prstGeom>
              <a:blipFill>
                <a:blip r:embed="rId2"/>
                <a:stretch>
                  <a:fillRect l="-1086" t="-583" b="-3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圆角矩形 7"/>
          <p:cNvSpPr/>
          <p:nvPr/>
        </p:nvSpPr>
        <p:spPr>
          <a:xfrm>
            <a:off x="130629" y="59710"/>
            <a:ext cx="8360228" cy="2253184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fr-FR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Aaij </a:t>
            </a:r>
            <a:r>
              <a:rPr lang="fr-FR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fr-FR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[LHCb Collaboration], arXiv:2012.10380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Aaij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PLB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772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(2017) </a:t>
            </a:r>
            <a:b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Abe </a:t>
            </a:r>
            <a:r>
              <a:rPr lang="da-DK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da-DK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[CDF],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</a:t>
            </a:r>
            <a:r>
              <a:rPr lang="da-DK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 </a:t>
            </a:r>
            <a:r>
              <a:rPr lang="da-DK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(1997) </a:t>
            </a:r>
            <a:br>
              <a:rPr lang="da-DK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Aaij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PRD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 </a:t>
            </a:r>
            <a:endParaRPr lang="zh-CN" altLang="en-US" sz="2800" dirty="0"/>
          </a:p>
        </p:txBody>
      </p:sp>
      <p:sp>
        <p:nvSpPr>
          <p:cNvPr id="11" name="圆角矩形 10"/>
          <p:cNvSpPr/>
          <p:nvPr/>
        </p:nvSpPr>
        <p:spPr>
          <a:xfrm>
            <a:off x="8844323" y="5225570"/>
            <a:ext cx="3258030" cy="1424589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W. Shen, J. J. Wu and B. S. Zou, PRD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056006 (2019)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25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112783"/>
            <a:ext cx="12216130" cy="6970784"/>
          </a:xfrm>
          <a:prstGeom prst="rect">
            <a:avLst/>
          </a:prstGeom>
          <a:solidFill>
            <a:srgbClr val="005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83" y="1114965"/>
            <a:ext cx="12296698" cy="5925826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2921546" y="-167280"/>
            <a:ext cx="6603454" cy="6603454"/>
          </a:xfrm>
          <a:prstGeom prst="ellipse">
            <a:avLst/>
          </a:prstGeom>
          <a:noFill/>
          <a:ln w="3175">
            <a:solidFill>
              <a:schemeClr val="bg1">
                <a:alpha val="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Rectangle 11" descr="e7d195523061f1c08d347f6bf0421bdacd46f3c1815d51b81E1CE79090F8942429A56C6AE2B3163BABA1A3FCE285BEC4FF43A5085572A94AD2C0A17AE448F24FA68DD62479D8C0666FEB6710638384D2521108B7A232FD3439AA4F3D0A4CD723145F85A11560D90E43C29B178E21994441C978043132CD1756FBF4720068D3DF5C780D4AFCA37873675FB1E4A9C349D6"/>
          <p:cNvSpPr/>
          <p:nvPr/>
        </p:nvSpPr>
        <p:spPr>
          <a:xfrm rot="3246669">
            <a:off x="7765109" y="1128097"/>
            <a:ext cx="818298" cy="36439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2A9FE">
                  <a:alpha val="21000"/>
                </a:srgbClr>
              </a:gs>
              <a:gs pos="99000">
                <a:schemeClr val="accent1">
                  <a:lumMod val="20000"/>
                  <a:lumOff val="80000"/>
                  <a:alpha val="27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id-ID">
              <a:sym typeface="+mn-lt"/>
            </a:endParaRPr>
          </a:p>
        </p:txBody>
      </p:sp>
      <p:sp>
        <p:nvSpPr>
          <p:cNvPr id="89" name="Rectangle 11" descr="e7d195523061f1c08d347f6bf0421bdacd46f3c1815d51b81E1CE79090F8942429A56C6AE2B3163BABA1A3FCE285BEC4FF43A5085572A94AD2C0A17AE448F24FA68DD62479D8C0666FEB6710638384D2521108B7A232FD3439AA4F3D0A4CD723145F85A11560D90E43C29B178E21994441C978043132CD1756FBF4720068D3DF5C780D4AFCA37873675FB1E4A9C349D6"/>
          <p:cNvSpPr/>
          <p:nvPr/>
        </p:nvSpPr>
        <p:spPr>
          <a:xfrm rot="3246669">
            <a:off x="3764418" y="710716"/>
            <a:ext cx="818298" cy="36439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2A9FE">
                  <a:alpha val="21000"/>
                </a:srgbClr>
              </a:gs>
              <a:gs pos="99000">
                <a:schemeClr val="accent1">
                  <a:lumMod val="20000"/>
                  <a:lumOff val="80000"/>
                  <a:alpha val="27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id-ID"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6561391"/>
            <a:ext cx="12193057" cy="2954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9" y="404270"/>
            <a:ext cx="6096528" cy="6102625"/>
          </a:xfrm>
          <a:prstGeom prst="rect">
            <a:avLst/>
          </a:prstGeom>
        </p:spPr>
      </p:pic>
      <p:sp>
        <p:nvSpPr>
          <p:cNvPr id="90" name="椭圆 89"/>
          <p:cNvSpPr/>
          <p:nvPr/>
        </p:nvSpPr>
        <p:spPr>
          <a:xfrm>
            <a:off x="4328433" y="1550583"/>
            <a:ext cx="3810000" cy="3810000"/>
          </a:xfrm>
          <a:prstGeom prst="ellipse">
            <a:avLst/>
          </a:prstGeom>
          <a:gradFill>
            <a:gsLst>
              <a:gs pos="0">
                <a:schemeClr val="bg1"/>
              </a:gs>
              <a:gs pos="99000">
                <a:schemeClr val="accent1">
                  <a:lumMod val="20000"/>
                  <a:lumOff val="80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1" name="圆: 空心 90"/>
          <p:cNvSpPr/>
          <p:nvPr/>
        </p:nvSpPr>
        <p:spPr>
          <a:xfrm>
            <a:off x="7303893" y="1664466"/>
            <a:ext cx="1459262" cy="1459262"/>
          </a:xfrm>
          <a:prstGeom prst="donut">
            <a:avLst>
              <a:gd name="adj" fmla="val 22389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sx="113000" sy="113000" algn="ctr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019991" y="4421900"/>
            <a:ext cx="2908010" cy="902077"/>
            <a:chOff x="2496114" y="7662155"/>
            <a:chExt cx="2908010" cy="902077"/>
          </a:xfrm>
          <a:solidFill>
            <a:schemeClr val="accent3"/>
          </a:solidFill>
        </p:grpSpPr>
        <p:sp>
          <p:nvSpPr>
            <p:cNvPr id="97" name="椭圆 96"/>
            <p:cNvSpPr/>
            <p:nvPr/>
          </p:nvSpPr>
          <p:spPr>
            <a:xfrm rot="5400000">
              <a:off x="520234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 rot="5400000">
              <a:off x="520234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 rot="5400000">
              <a:off x="520234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 rot="5400000">
              <a:off x="486406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 rot="5400000">
              <a:off x="486406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 rot="5400000">
              <a:off x="486406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 rot="5400000">
              <a:off x="452578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 rot="5400000">
              <a:off x="452578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 rot="5400000">
              <a:off x="452578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 rot="5400000">
              <a:off x="4187508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 rot="5400000">
              <a:off x="4187508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 rot="5400000">
              <a:off x="4187508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 rot="5400000">
              <a:off x="3849229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 rot="5400000">
              <a:off x="3849229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 rot="5400000">
              <a:off x="3849229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 rot="5400000">
              <a:off x="3510950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rot="5400000">
              <a:off x="3510950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 rot="5400000">
              <a:off x="3510950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 rot="5400000">
              <a:off x="3172672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 rot="5400000">
              <a:off x="3172672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rot="5400000">
              <a:off x="3172672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rot="5400000">
              <a:off x="2834393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 rot="5400000">
              <a:off x="2834393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 rot="5400000">
              <a:off x="2834393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 rot="5400000">
              <a:off x="249611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 rot="5400000">
              <a:off x="249611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rot="5400000">
              <a:off x="249611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8942906" y="2438861"/>
            <a:ext cx="2908010" cy="902077"/>
            <a:chOff x="2496114" y="7662155"/>
            <a:chExt cx="2908010" cy="902077"/>
          </a:xfrm>
          <a:solidFill>
            <a:schemeClr val="accent3"/>
          </a:solidFill>
        </p:grpSpPr>
        <p:sp>
          <p:nvSpPr>
            <p:cNvPr id="125" name="椭圆 124"/>
            <p:cNvSpPr/>
            <p:nvPr/>
          </p:nvSpPr>
          <p:spPr>
            <a:xfrm rot="5400000">
              <a:off x="520234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 rot="5400000">
              <a:off x="520234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 rot="5400000">
              <a:off x="520234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 rot="5400000">
              <a:off x="486406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 rot="5400000">
              <a:off x="486406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 rot="5400000">
              <a:off x="486406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/>
            <p:cNvSpPr/>
            <p:nvPr/>
          </p:nvSpPr>
          <p:spPr>
            <a:xfrm rot="5400000">
              <a:off x="452578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 rot="5400000">
              <a:off x="452578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 rot="5400000">
              <a:off x="452578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/>
            <p:cNvSpPr/>
            <p:nvPr/>
          </p:nvSpPr>
          <p:spPr>
            <a:xfrm rot="5400000">
              <a:off x="4187508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>
            <a:xfrm rot="5400000">
              <a:off x="4187508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/>
            <p:cNvSpPr/>
            <p:nvPr/>
          </p:nvSpPr>
          <p:spPr>
            <a:xfrm rot="5400000">
              <a:off x="4187508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/>
            <p:cNvSpPr/>
            <p:nvPr/>
          </p:nvSpPr>
          <p:spPr>
            <a:xfrm rot="5400000">
              <a:off x="3849229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/>
            <p:cNvSpPr/>
            <p:nvPr/>
          </p:nvSpPr>
          <p:spPr>
            <a:xfrm rot="5400000">
              <a:off x="3849229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椭圆 138"/>
            <p:cNvSpPr/>
            <p:nvPr/>
          </p:nvSpPr>
          <p:spPr>
            <a:xfrm rot="5400000">
              <a:off x="3849229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椭圆 139"/>
            <p:cNvSpPr/>
            <p:nvPr/>
          </p:nvSpPr>
          <p:spPr>
            <a:xfrm rot="5400000">
              <a:off x="3510950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椭圆 140"/>
            <p:cNvSpPr/>
            <p:nvPr/>
          </p:nvSpPr>
          <p:spPr>
            <a:xfrm rot="5400000">
              <a:off x="3510950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椭圆 141"/>
            <p:cNvSpPr/>
            <p:nvPr/>
          </p:nvSpPr>
          <p:spPr>
            <a:xfrm rot="5400000">
              <a:off x="3510950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142"/>
            <p:cNvSpPr/>
            <p:nvPr/>
          </p:nvSpPr>
          <p:spPr>
            <a:xfrm rot="5400000">
              <a:off x="3172672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椭圆 143"/>
            <p:cNvSpPr/>
            <p:nvPr/>
          </p:nvSpPr>
          <p:spPr>
            <a:xfrm rot="5400000">
              <a:off x="3172672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椭圆 144"/>
            <p:cNvSpPr/>
            <p:nvPr/>
          </p:nvSpPr>
          <p:spPr>
            <a:xfrm rot="5400000">
              <a:off x="3172672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椭圆 145"/>
            <p:cNvSpPr/>
            <p:nvPr/>
          </p:nvSpPr>
          <p:spPr>
            <a:xfrm rot="5400000">
              <a:off x="2834393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椭圆 146"/>
            <p:cNvSpPr/>
            <p:nvPr/>
          </p:nvSpPr>
          <p:spPr>
            <a:xfrm rot="5400000">
              <a:off x="2834393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椭圆 147"/>
            <p:cNvSpPr/>
            <p:nvPr/>
          </p:nvSpPr>
          <p:spPr>
            <a:xfrm rot="5400000">
              <a:off x="2834393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椭圆 148"/>
            <p:cNvSpPr/>
            <p:nvPr/>
          </p:nvSpPr>
          <p:spPr>
            <a:xfrm rot="5400000">
              <a:off x="249611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椭圆 149"/>
            <p:cNvSpPr/>
            <p:nvPr/>
          </p:nvSpPr>
          <p:spPr>
            <a:xfrm rot="5400000">
              <a:off x="249611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椭圆 150"/>
            <p:cNvSpPr/>
            <p:nvPr/>
          </p:nvSpPr>
          <p:spPr>
            <a:xfrm rot="5400000">
              <a:off x="249611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2" name="文本框 151"/>
          <p:cNvSpPr txBox="1"/>
          <p:nvPr/>
        </p:nvSpPr>
        <p:spPr>
          <a:xfrm>
            <a:off x="5680399" y="2357237"/>
            <a:ext cx="1083347" cy="900000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005CA2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 panose="020B0604020202020204" pitchFamily="34" charset="0"/>
                <a:sym typeface="思源黑体" panose="020B0400000000000000" pitchFamily="34" charset="-122"/>
              </a:rPr>
              <a:t>04</a:t>
            </a:r>
          </a:p>
        </p:txBody>
      </p:sp>
      <p:sp>
        <p:nvSpPr>
          <p:cNvPr id="154" name="矩形 153"/>
          <p:cNvSpPr/>
          <p:nvPr/>
        </p:nvSpPr>
        <p:spPr>
          <a:xfrm>
            <a:off x="4872929" y="3489485"/>
            <a:ext cx="28376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</a:rPr>
              <a:t>Decay </a:t>
            </a:r>
          </a:p>
          <a:p>
            <a:pPr algn="ctr"/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</a:rPr>
              <a:t>process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83" y="1134653"/>
            <a:ext cx="12320313" cy="5998287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6550110"/>
            <a:ext cx="12193057" cy="398921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9" y="421797"/>
            <a:ext cx="6096528" cy="617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idx="1"/>
              </p:nvPr>
            </p:nvSpPr>
            <p:spPr>
              <a:xfrm>
                <a:off x="51515" y="3953813"/>
                <a:ext cx="11302285" cy="222314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sz="4400" b="1" dirty="0">
                    <a:latin typeface="Comic Sans MS" panose="030F0702030302020204" pitchFamily="66" charset="0"/>
                  </a:rPr>
                  <a:t> Process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4400" b="1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ja-JP" sz="4400" b="1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d>
                          <m:dPr>
                            <m:ctrlPr>
                              <a:rPr lang="en-US" altLang="ja-JP" sz="4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4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sup>
                    </m:sSubSup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sz="4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𝚼</m:t>
                    </m:r>
                    <m:d>
                      <m:dPr>
                        <m:ctrlP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d>
                    <m:r>
                      <a:rPr lang="en-US" altLang="ja-JP" sz="4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kumimoji="1" lang="en-US" altLang="ja-JP" b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 Wu, Chen, </a:t>
                </a:r>
                <a:r>
                  <a:rPr lang="en-US" altLang="zh-CN" b="1" dirty="0" err="1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Matsuki</a:t>
                </a: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. Phys. Rev. D 102, 114037 (2020)</a:t>
                </a:r>
                <a:endParaRPr kumimoji="1" lang="ja-JP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515" y="3953813"/>
                <a:ext cx="11302285" cy="2223149"/>
              </a:xfrm>
              <a:blipFill rotWithShape="1">
                <a:blip r:embed="rId2"/>
                <a:stretch>
                  <a:fillRect t="-32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30768" y="988140"/>
            <a:ext cx="6093299" cy="2715564"/>
            <a:chOff x="151214" y="122070"/>
            <a:chExt cx="3949903" cy="197495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4" y="122070"/>
              <a:ext cx="3949903" cy="197495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3552" y="498088"/>
              <a:ext cx="1739590" cy="20072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51214" y="1025912"/>
              <a:ext cx="1803966" cy="40887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7524512" y="2850963"/>
                <a:ext cx="4244898" cy="1114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dirty="0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800" i="0" dirty="0" smtClean="0">
                              <a:latin typeface="Cambria Math" panose="02040503050406030204" pitchFamily="18" charset="0"/>
                            </a:rPr>
                            <m:t>Υ</m:t>
                          </m:r>
                          <m:d>
                            <m:dPr>
                              <m:ctrlPr>
                                <a:rPr lang="en-US" altLang="zh-CN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altLang="zh-CN" sz="2800" i="1" dirty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CN" sz="2800" i="0" dirty="0" smtClean="0">
                              <a:latin typeface="Cambria Math" panose="02040503050406030204" pitchFamily="18" charset="0"/>
                            </a:rPr>
                            <m:t>Υ</m:t>
                          </m:r>
                          <m:d>
                            <m:dPr>
                              <m:ctrlPr>
                                <a:rPr lang="en-US" altLang="zh-CN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2800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dirty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dirty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280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zh-CN" sz="2800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2800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sz="2800" i="1" dirty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altLang="zh-CN" sz="28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512" y="2850963"/>
                <a:ext cx="4244898" cy="11145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右大括号 2"/>
          <p:cNvSpPr/>
          <p:nvPr/>
        </p:nvSpPr>
        <p:spPr>
          <a:xfrm>
            <a:off x="6649915" y="2078429"/>
            <a:ext cx="462776" cy="294424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60510" y="2748090"/>
            <a:ext cx="4372902" cy="1320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45</a:t>
            </a:fld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756747" y="286441"/>
            <a:ext cx="4841339" cy="701699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032001(2012)@Belle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77635" y="3763926"/>
            <a:ext cx="4569967" cy="2269683"/>
            <a:chOff x="130768" y="4259368"/>
            <a:chExt cx="4349024" cy="18801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矩形 15"/>
                <p:cNvSpPr/>
                <p:nvPr/>
              </p:nvSpPr>
              <p:spPr>
                <a:xfrm>
                  <a:off x="130769" y="4259368"/>
                  <a:ext cx="4349023" cy="11145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𝐵𝑟</m:t>
                        </m:r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zh-CN" altLang="en-US" sz="2800" i="0" dirty="0" smtClean="0">
                                <a:latin typeface="Cambria Math" panose="02040503050406030204" pitchFamily="18" charset="0"/>
                              </a:rPr>
                              <m:t>Υ</m:t>
                            </m:r>
                            <m:d>
                              <m:dPr>
                                <m:ctrlP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m:rPr>
                                <m:sty m:val="p"/>
                              </m:rPr>
                              <a:rPr lang="zh-CN" altLang="en-US" sz="2800" i="0" dirty="0" smtClean="0">
                                <a:latin typeface="Cambria Math" panose="02040503050406030204" pitchFamily="18" charset="0"/>
                              </a:rPr>
                              <m:t>Υ</m:t>
                            </m:r>
                            <m:d>
                              <m:dPr>
                                <m:ctrlP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zh-CN" altLang="en-US" sz="2800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ctrlP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  <m:t>5.3±0.6</m:t>
                            </m:r>
                          </m:e>
                        </m:d>
                        <m:r>
                          <a:rPr lang="zh-CN" altLang="en-US" sz="2800" i="1" dirty="0" smtClean="0">
                            <a:latin typeface="Cambria Math" panose="02040503050406030204" pitchFamily="18" charset="0"/>
                          </a:rPr>
                          <m:t>× </m:t>
                        </m:r>
                        <m:sSup>
                          <m:sSupPr>
                            <m:ctrlP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zh-CN" altLang="en-US" sz="2800" i="1" dirty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16" name="矩形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769" y="4259368"/>
                  <a:ext cx="4349023" cy="11145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矩形 16"/>
                <p:cNvSpPr/>
                <p:nvPr/>
              </p:nvSpPr>
              <p:spPr>
                <a:xfrm>
                  <a:off x="130768" y="5195337"/>
                  <a:ext cx="4349024" cy="9441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𝐵𝑟</m:t>
                        </m:r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zh-CN" altLang="en-US" sz="2800" i="0" dirty="0" smtClean="0">
                                <a:latin typeface="Cambria Math" panose="02040503050406030204" pitchFamily="18" charset="0"/>
                              </a:rPr>
                              <m:t>Υ</m:t>
                            </m:r>
                            <m:d>
                              <m:dPr>
                                <m:ctrlP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m:rPr>
                                <m:sty m:val="p"/>
                              </m:rPr>
                              <a:rPr lang="zh-CN" altLang="en-US" sz="2800" i="0" dirty="0" smtClean="0">
                                <a:latin typeface="Cambria Math" panose="02040503050406030204" pitchFamily="18" charset="0"/>
                              </a:rPr>
                              <m:t>Υ</m:t>
                            </m:r>
                            <m:d>
                              <m:dPr>
                                <m:ctrlP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zh-CN" altLang="en-US" sz="28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  <m:r>
                          <a:rPr lang="zh-CN" altLang="en-US" sz="2800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ctrlP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  <m:t>7.8±1.3</m:t>
                            </m:r>
                          </m:e>
                        </m:d>
                        <m:r>
                          <a:rPr lang="zh-CN" altLang="en-US" sz="2800" i="1" dirty="0" smtClean="0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800" i="1" dirty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zh-CN" altLang="en-US" sz="2800" i="1" dirty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矩形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768" y="5195337"/>
                  <a:ext cx="4349024" cy="94416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圆角矩形 17"/>
          <p:cNvSpPr/>
          <p:nvPr/>
        </p:nvSpPr>
        <p:spPr>
          <a:xfrm>
            <a:off x="977635" y="6005500"/>
            <a:ext cx="4663325" cy="701699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030001(2018)@PDG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1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4" grpId="0" animBg="1"/>
      <p:bldP spid="2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5" y="1216855"/>
            <a:ext cx="4001724" cy="2523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502925" y="5208890"/>
            <a:ext cx="3296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Could be well reproduced with meson loop effect</a:t>
            </a:r>
            <a:endParaRPr lang="zh-CN" alt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5152080" y="2544537"/>
                <a:ext cx="7019846" cy="14938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Y. Chen, J. He, X. Q. Li, and X. Liu.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074006(2011)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𝑎𝑛𝑜𝑚𝑎𝑙𝑦</m:t>
                    </m:r>
                  </m:oMath>
                </a14:m>
                <a:r>
                  <a:rPr lang="zh-CN" alt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80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d>
                          <m:dPr>
                            <m:ctrlPr>
                              <a:rPr lang="en-US" altLang="zh-CN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sup>
                    </m:sSubSup>
                  </m:oMath>
                </a14:m>
                <a:r>
                  <a:rPr lang="zh-CN" alt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plays important role</a:t>
                </a:r>
                <a:endPara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080" y="2544537"/>
                <a:ext cx="7019846" cy="1493870"/>
              </a:xfrm>
              <a:prstGeom prst="rect">
                <a:avLst/>
              </a:prstGeom>
              <a:blipFill>
                <a:blip r:embed="rId3"/>
                <a:stretch>
                  <a:fillRect l="-1736" t="-4082" b="-89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/>
          <p:cNvSpPr txBox="1"/>
          <p:nvPr/>
        </p:nvSpPr>
        <p:spPr>
          <a:xfrm>
            <a:off x="4987824" y="2561079"/>
            <a:ext cx="6960983" cy="1477328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/>
            </p:nvSpPr>
            <p:spPr>
              <a:xfrm>
                <a:off x="100759" y="155614"/>
                <a:ext cx="443618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𝚼</m:t>
                      </m:r>
                      <m:d>
                        <m:d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US" altLang="zh-CN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𝚼</m:t>
                      </m:r>
                      <m:d>
                        <m:d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𝒏𝑺</m:t>
                          </m:r>
                        </m:e>
                      </m:d>
                      <m: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lit/>
                        </m:rP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m:rPr>
                          <m:lit/>
                        </m:rPr>
                        <a:rPr lang="en-US" altLang="zh-CN" sz="2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9" y="155614"/>
                <a:ext cx="4436182" cy="9541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5629172" y="4163724"/>
                <a:ext cx="6404696" cy="25577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</a:t>
                </a:r>
                <a:r>
                  <a:rPr lang="en-US" altLang="zh-CN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altLang="zh-C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800" b="0" i="1" dirty="0">
                        <a:latin typeface="Cambria Math" panose="02040503050406030204" pitchFamily="18" charset="0"/>
                      </a:rPr>
                      <m:t>𝛶</m:t>
                    </m:r>
                    <m:d>
                      <m:d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sz="2800" b="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800" b="0" i="1" dirty="0">
                        <a:latin typeface="Cambria Math" panose="02040503050406030204" pitchFamily="18" charset="0"/>
                      </a:rPr>
                      <m:t>𝛶</m:t>
                    </m:r>
                    <m:d>
                      <m:d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dirty="0" err="1"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r>
                      <a:rPr lang="en-US" altLang="zh-CN" sz="2800" b="0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b="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altLang="zh-CN" sz="280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zh-CN" sz="280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meson</m:t>
                      </m:r>
                      <m:r>
                        <m:rPr>
                          <m:nor/>
                        </m:rP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loop</m:t>
                      </m:r>
                      <m:r>
                        <m:rPr>
                          <m:nor/>
                        </m:rP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contributions</m:t>
                      </m:r>
                      <m:r>
                        <m:rPr>
                          <m:nor/>
                        </m:rP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US" altLang="zh-C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b="0" i="1" dirty="0" err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sz="2800" b="0" i="1" dirty="0" err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800" b="0" i="1" dirty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𝛶</m:t>
                    </m:r>
                    <m:d>
                      <m:d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800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d>
                          <m:dPr>
                            <m:ctrlPr>
                              <a:rPr lang="en-US" altLang="zh-CN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sup>
                    </m:sSubSup>
                  </m:oMath>
                </a14:m>
                <a:endParaRPr lang="zh-CN" alt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172" y="4163724"/>
                <a:ext cx="6404696" cy="2557751"/>
              </a:xfrm>
              <a:prstGeom prst="rect">
                <a:avLst/>
              </a:prstGeom>
              <a:blipFill>
                <a:blip r:embed="rId5"/>
                <a:stretch>
                  <a:fillRect l="-2854" t="-1667" b="-30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>
          <a:xfrm>
            <a:off x="10819118" y="6356350"/>
            <a:ext cx="534681" cy="365125"/>
          </a:xfrm>
        </p:spPr>
        <p:txBody>
          <a:bodyPr/>
          <a:lstStyle/>
          <a:p>
            <a:fld id="{B5912ADB-2E41-45ED-84CA-20DAF080DCF0}" type="slidenum">
              <a:rPr lang="zh-CN" altLang="en-US" smtClean="0"/>
              <a:t>46</a:t>
            </a:fld>
            <a:endParaRPr lang="zh-CN" altLang="en-US" dirty="0"/>
          </a:p>
        </p:txBody>
      </p:sp>
      <p:sp>
        <p:nvSpPr>
          <p:cNvPr id="3" name="左大括号 2"/>
          <p:cNvSpPr/>
          <p:nvPr/>
        </p:nvSpPr>
        <p:spPr>
          <a:xfrm>
            <a:off x="7112871" y="586776"/>
            <a:ext cx="186961" cy="181343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536941" y="822969"/>
                <a:ext cx="2510183" cy="944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800" b="1" i="1" dirty="0">
                          <a:latin typeface="Cambria Math" panose="02040503050406030204" pitchFamily="18" charset="0"/>
                        </a:rPr>
                        <m:t>𝚼</m:t>
                      </m:r>
                      <m:d>
                        <m:dPr>
                          <m:ctrlP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US" altLang="zh-CN" sz="2800" b="1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800" b="1" i="1" dirty="0">
                          <a:latin typeface="Cambria Math" panose="02040503050406030204" pitchFamily="18" charset="0"/>
                        </a:rPr>
                        <m:t>𝚼</m:t>
                      </m:r>
                      <m:d>
                        <m:dPr>
                          <m:ctrlP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d>
                      <m:sSup>
                        <m:sSupPr>
                          <m:ctrlP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941" y="822969"/>
                <a:ext cx="2510183" cy="9441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7299832" y="576303"/>
            <a:ext cx="48921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Scalar meson   heavy quark limit</a:t>
            </a: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meson        phase space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280346" y="3926030"/>
            <a:ext cx="4001724" cy="1068592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K. T. Chao </a:t>
            </a:r>
            <a:b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074003(2008)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1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22" grpId="0" animBg="1"/>
      <p:bldP spid="3" grpId="0" animBg="1"/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844" y="1392039"/>
            <a:ext cx="5641156" cy="370245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182716" y="5248367"/>
            <a:ext cx="4665226" cy="95410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ratio of branching ratios are model independent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7941537" y="759021"/>
                <a:ext cx="3147584" cy="556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1" i="1" dirty="0" err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dirty="0" err="1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2800" b="1" i="1" dirty="0" err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altLang="zh-CN" sz="2800" b="1" i="1" dirty="0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sz="2800" b="1" i="1" dirty="0" err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0" dirty="0" smtClean="0">
                              <a:latin typeface="Cambria Math" panose="02040503050406030204" pitchFamily="18" charset="0"/>
                            </a:rPr>
                            <m:t>𝚼</m:t>
                          </m:r>
                        </m:e>
                        <m:sub>
                          <m:r>
                            <a:rPr lang="en-US" altLang="zh-CN" sz="2800" b="1" i="1" dirty="0" err="1">
                              <a:latin typeface="Cambria Math" panose="02040503050406030204" pitchFamily="18" charset="0"/>
                            </a:rPr>
                            <m:t>𝑱</m:t>
                          </m:r>
                        </m:sub>
                      </m:sSub>
                      <m:r>
                        <a:rPr lang="en-US" altLang="zh-CN" sz="28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800" b="1" i="1" dirty="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altLang="zh-CN" sz="2800" b="1" i="1" dirty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altLang="zh-CN" sz="2800" b="1" i="1" dirty="0" smtClean="0"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537" y="759021"/>
                <a:ext cx="3147584" cy="5561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47</a:t>
            </a:fld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66010" y="916681"/>
            <a:ext cx="6304427" cy="5258580"/>
            <a:chOff x="43173" y="270350"/>
            <a:chExt cx="6304427" cy="525858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17" y="313969"/>
              <a:ext cx="2816927" cy="156445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759" y="270350"/>
              <a:ext cx="2976841" cy="160806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88" y="2068087"/>
              <a:ext cx="2946827" cy="161786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068" y="2053789"/>
              <a:ext cx="2981821" cy="160969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3" y="3685953"/>
              <a:ext cx="6285520" cy="18429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7281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4" y="1687552"/>
            <a:ext cx="5759492" cy="3815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644236" y="910492"/>
                <a:ext cx="2954378" cy="556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800" b="1" i="1" dirty="0" err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b="1" i="1" dirty="0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2800" b="1" i="1" dirty="0" err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2800" b="1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CN" sz="2800" b="1" i="1" dirty="0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sz="2800" b="1" i="1" dirty="0" err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0" dirty="0" smtClean="0">
                              <a:latin typeface="Cambria Math" panose="02040503050406030204" pitchFamily="18" charset="0"/>
                            </a:rPr>
                            <m:t>𝚼</m:t>
                          </m:r>
                        </m:e>
                        <m:sub>
                          <m:r>
                            <a:rPr lang="en-US" altLang="zh-CN" sz="2800" b="1" i="1" dirty="0" err="1">
                              <a:latin typeface="Cambria Math" panose="02040503050406030204" pitchFamily="18" charset="0"/>
                            </a:rPr>
                            <m:t>𝑱</m:t>
                          </m:r>
                        </m:sub>
                      </m:sSub>
                      <m:d>
                        <m:dPr>
                          <m:ctrlP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800" b="1" i="1" dirty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d>
                      <m:r>
                        <a:rPr lang="en-US" altLang="zh-CN" sz="2800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800" b="1" i="1" dirty="0" smtClean="0">
                          <a:latin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236" y="910492"/>
                <a:ext cx="2954378" cy="5561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76" y="3036459"/>
            <a:ext cx="6313531" cy="283417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500909" y="4398302"/>
            <a:ext cx="2028826" cy="2076643"/>
            <a:chOff x="9687388" y="1835862"/>
            <a:chExt cx="2028826" cy="2076643"/>
          </a:xfrm>
        </p:grpSpPr>
        <p:sp>
          <p:nvSpPr>
            <p:cNvPr id="9" name="椭圆 8"/>
            <p:cNvSpPr/>
            <p:nvPr/>
          </p:nvSpPr>
          <p:spPr>
            <a:xfrm>
              <a:off x="10593658" y="1835862"/>
              <a:ext cx="535259" cy="8404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右弧形箭头 11"/>
            <p:cNvSpPr/>
            <p:nvPr/>
          </p:nvSpPr>
          <p:spPr>
            <a:xfrm>
              <a:off x="11128917" y="2280481"/>
              <a:ext cx="587297" cy="1473763"/>
            </a:xfrm>
            <a:prstGeom prst="curved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/>
                <p:cNvSpPr txBox="1"/>
                <p:nvPr/>
              </p:nvSpPr>
              <p:spPr>
                <a:xfrm>
                  <a:off x="9687388" y="3450840"/>
                  <a:ext cx="1389490" cy="461665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 dirty="0" smtClean="0">
                                <a:latin typeface="Cambria Math" panose="02040503050406030204" pitchFamily="18" charset="0"/>
                              </a:rPr>
                              <m:t>𝚼</m:t>
                            </m:r>
                          </m:e>
                          <m:sub>
                            <m:r>
                              <a:rPr lang="en-US" altLang="zh-CN" sz="24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4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1" dirty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zh-CN" sz="2400" b="1" i="1" dirty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d>
                        <m:r>
                          <a:rPr lang="en-US" altLang="zh-CN" sz="2400" b="1" i="1" dirty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13" name="文本框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7388" y="3450840"/>
                  <a:ext cx="1389490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  <a:endParaRPr lang="zh-CN" altLang="en-US">
                    <a:noFill/>
                  </a:endParaRPr>
                </a:p>
              </p:txBody>
            </p:sp>
          </mc:Fallback>
        </mc:AlternateContent>
      </p:grpSp>
      <p:sp>
        <p:nvSpPr>
          <p:cNvPr id="14" name="文本框 13"/>
          <p:cNvSpPr txBox="1"/>
          <p:nvPr/>
        </p:nvSpPr>
        <p:spPr>
          <a:xfrm>
            <a:off x="6778325" y="2513239"/>
            <a:ext cx="49208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032001(2012)@Belle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6290722" y="0"/>
                <a:ext cx="5742475" cy="241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𝐵𝑟</m:t>
                    </m:r>
                    <m:d>
                      <m:dPr>
                        <m:ctrlP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i="1" dirty="0" err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zh-CN" sz="2800" i="1" dirty="0" err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altLang="zh-CN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sup>
                        </m:sSubSup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sz="28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Υ</m:t>
                        </m:r>
                        <m:d>
                          <m:dPr>
                            <m:ctrlPr>
                              <a:rPr lang="en-US" altLang="zh-CN" sz="28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ratio of branching ratios could be an important test of the present estimation.</a:t>
                </a:r>
                <a:endParaRPr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722" y="0"/>
                <a:ext cx="5742475" cy="2417328"/>
              </a:xfrm>
              <a:prstGeom prst="rect">
                <a:avLst/>
              </a:prstGeom>
              <a:blipFill>
                <a:blip r:embed="rId8"/>
                <a:stretch>
                  <a:fillRect l="-1911" r="-955" b="-42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18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9224" y="50717"/>
                <a:ext cx="9225474" cy="8690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CN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role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40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ja-JP" sz="4000" b="1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d>
                          <m:dPr>
                            <m:ctrlPr>
                              <a:rPr lang="en-US" altLang="ja-JP" sz="40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40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zh-CN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zh-CN" altLang="en-US" sz="4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𝜰</m:t>
                    </m:r>
                    <m:d>
                      <m:dPr>
                        <m:ctrlPr>
                          <a:rPr lang="zh-CN" alt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zh-CN" alt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  <m:r>
                      <a:rPr lang="zh-CN" altLang="en-US" sz="4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sz="4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𝜰</m:t>
                    </m:r>
                    <m:d>
                      <m:dPr>
                        <m:ctrlPr>
                          <a:rPr lang="zh-CN" alt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d>
                    <m:r>
                      <a:rPr lang="zh-CN" altLang="en-US" sz="4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zh-CN" alt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zh-CN" alt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zh-CN" alt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zh-CN" altLang="en-US" sz="4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24" y="50717"/>
                <a:ext cx="9225474" cy="869020"/>
              </a:xfrm>
              <a:prstGeom prst="rect">
                <a:avLst/>
              </a:prstGeom>
              <a:blipFill>
                <a:blip r:embed="rId2"/>
                <a:stretch>
                  <a:fillRect l="-2379" b="-244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065" y="1099053"/>
            <a:ext cx="6154750" cy="1341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4" y="946387"/>
            <a:ext cx="5718137" cy="1900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71" y="2847267"/>
            <a:ext cx="5093669" cy="38670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279" y="3853402"/>
            <a:ext cx="6535894" cy="1716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513339" y="2839446"/>
                <a:ext cx="4194521" cy="645048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dirty="0">
                          <a:latin typeface="Cambria Math" panose="02040503050406030204" pitchFamily="18" charset="0"/>
                        </a:rPr>
                        <m:t>Br</m:t>
                      </m:r>
                      <m:d>
                        <m:dPr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 i="0" dirty="0" smtClean="0">
                              <a:latin typeface="Cambria Math" panose="02040503050406030204" pitchFamily="18" charset="0"/>
                            </a:rPr>
                            <m:t>Υ</m:t>
                          </m:r>
                          <m:d>
                            <m:dPr>
                              <m:ctrlPr>
                                <a:rPr lang="en-US" altLang="zh-CN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CN" sz="2400" i="1" dirty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altLang="zh-CN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 dirty="0" err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CN" sz="2400" i="1" dirty="0" err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dirty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=1.0% 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339" y="2839446"/>
                <a:ext cx="4194521" cy="6450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5546654" y="5629180"/>
            <a:ext cx="6275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the experimental measurement by the Belle collaboration in order of magnitude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49</a:t>
            </a:fld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63033" y="946387"/>
            <a:ext cx="8966790" cy="105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81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7017" y="212190"/>
            <a:ext cx="6439582" cy="4655362"/>
            <a:chOff x="3951653" y="1493736"/>
            <a:chExt cx="6439582" cy="4655362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8535" y="2108911"/>
              <a:ext cx="3856038" cy="404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192599" y="2375611"/>
              <a:ext cx="1371176" cy="33416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zh-CN" altLang="en-US" sz="3200" b="1">
                <a:solidFill>
                  <a:prstClr val="black"/>
                </a:solidFill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4603430" y="2547552"/>
              <a:ext cx="479425" cy="892175"/>
            </a:xfrm>
            <a:prstGeom prst="flowChartConnector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zh-CN" altLang="en-US" sz="3200" b="1">
                <a:solidFill>
                  <a:prstClr val="black"/>
                </a:solidFill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7017795" y="5125908"/>
              <a:ext cx="582627" cy="304056"/>
            </a:xfrm>
            <a:prstGeom prst="flowChartConnector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zh-CN" altLang="en-US" sz="3200" b="1">
                <a:solidFill>
                  <a:prstClr val="black"/>
                </a:solidFill>
              </a:endParaRPr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5848" y="1556461"/>
              <a:ext cx="2465387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5098" y="2826461"/>
              <a:ext cx="728662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本框 1"/>
            <p:cNvSpPr txBox="1">
              <a:spLocks noChangeArrowheads="1"/>
            </p:cNvSpPr>
            <p:nvPr/>
          </p:nvSpPr>
          <p:spPr bwMode="auto">
            <a:xfrm>
              <a:off x="3951653" y="1493736"/>
              <a:ext cx="393291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US" altLang="zh-CN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uantum </a:t>
              </a:r>
              <a:r>
                <a:rPr lang="en-US" altLang="zh-CN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hromo</a:t>
              </a:r>
              <a:r>
                <a:rPr lang="en-US" altLang="zh-CN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zh-CN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ynamics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US" altLang="zh-CN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546599" y="267544"/>
            <a:ext cx="4327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70AD47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Normal hadron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</a:t>
            </a:r>
            <a:endParaRPr kumimoji="1"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877924" y="833848"/>
            <a:ext cx="2276132" cy="1051417"/>
            <a:chOff x="2860794" y="2180017"/>
            <a:chExt cx="2087419" cy="1051417"/>
          </a:xfrm>
        </p:grpSpPr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2860794" y="2485419"/>
              <a:ext cx="10349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Meson</a:t>
              </a:r>
            </a:p>
          </p:txBody>
        </p:sp>
        <p:grpSp>
          <p:nvGrpSpPr>
            <p:cNvPr id="29" name="Group 49"/>
            <p:cNvGrpSpPr/>
            <p:nvPr/>
          </p:nvGrpSpPr>
          <p:grpSpPr bwMode="auto">
            <a:xfrm>
              <a:off x="3862353" y="2180017"/>
              <a:ext cx="1085860" cy="1051417"/>
              <a:chOff x="1746" y="1570"/>
              <a:chExt cx="461" cy="461"/>
            </a:xfrm>
          </p:grpSpPr>
          <p:pic>
            <p:nvPicPr>
              <p:cNvPr id="30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1570"/>
                <a:ext cx="461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7" y="1616"/>
                <a:ext cx="227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22834">
                <a:off x="1837" y="1797"/>
                <a:ext cx="227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7" y="1706"/>
                <a:ext cx="115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4" name="组合 33"/>
          <p:cNvGrpSpPr/>
          <p:nvPr/>
        </p:nvGrpSpPr>
        <p:grpSpPr>
          <a:xfrm>
            <a:off x="9674092" y="797812"/>
            <a:ext cx="2399731" cy="1153227"/>
            <a:chOff x="7176970" y="2100487"/>
            <a:chExt cx="2399731" cy="1153227"/>
          </a:xfrm>
        </p:grpSpPr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8367244" y="2422902"/>
              <a:ext cx="120945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51308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Baryon</a:t>
              </a:r>
            </a:p>
          </p:txBody>
        </p:sp>
        <p:grpSp>
          <p:nvGrpSpPr>
            <p:cNvPr id="36" name="Group 60"/>
            <p:cNvGrpSpPr/>
            <p:nvPr/>
          </p:nvGrpSpPr>
          <p:grpSpPr bwMode="auto">
            <a:xfrm>
              <a:off x="7176970" y="2100487"/>
              <a:ext cx="1153227" cy="1153227"/>
              <a:chOff x="3833" y="1117"/>
              <a:chExt cx="630" cy="630"/>
            </a:xfrm>
          </p:grpSpPr>
          <p:pic>
            <p:nvPicPr>
              <p:cNvPr id="37" name="Picture 1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3" y="1117"/>
                <a:ext cx="630" cy="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" name="Group 50"/>
              <p:cNvGrpSpPr/>
              <p:nvPr/>
            </p:nvGrpSpPr>
            <p:grpSpPr bwMode="auto">
              <a:xfrm>
                <a:off x="3878" y="1162"/>
                <a:ext cx="502" cy="495"/>
                <a:chOff x="3878" y="1480"/>
                <a:chExt cx="502" cy="495"/>
              </a:xfrm>
            </p:grpSpPr>
            <p:pic>
              <p:nvPicPr>
                <p:cNvPr id="39" name="Picture 12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59" y="1480"/>
                  <a:ext cx="230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0" y="1752"/>
                  <a:ext cx="230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8" y="1706"/>
                  <a:ext cx="230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15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69" y="1570"/>
                  <a:ext cx="115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6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5" y="1616"/>
                  <a:ext cx="58" cy="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14" y="1842"/>
                  <a:ext cx="200" cy="1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45" name="Text Box 19"/>
          <p:cNvSpPr txBox="1">
            <a:spLocks noChangeArrowheads="1"/>
          </p:cNvSpPr>
          <p:nvPr/>
        </p:nvSpPr>
        <p:spPr bwMode="auto">
          <a:xfrm>
            <a:off x="7510299" y="2027639"/>
            <a:ext cx="3843501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QCD allows much richer </a:t>
            </a:r>
          </a:p>
          <a:p>
            <a:pPr algn="ctr">
              <a:spcBef>
                <a:spcPct val="2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hadron spectrum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639727" y="3042475"/>
            <a:ext cx="3454914" cy="1114479"/>
            <a:chOff x="1579098" y="4384857"/>
            <a:chExt cx="3454914" cy="1114479"/>
          </a:xfrm>
        </p:grpSpPr>
        <p:grpSp>
          <p:nvGrpSpPr>
            <p:cNvPr id="47" name="Group 45"/>
            <p:cNvGrpSpPr/>
            <p:nvPr/>
          </p:nvGrpSpPr>
          <p:grpSpPr bwMode="auto">
            <a:xfrm>
              <a:off x="3943400" y="4384857"/>
              <a:ext cx="1090612" cy="1090612"/>
              <a:chOff x="1791" y="2931"/>
              <a:chExt cx="687" cy="687"/>
            </a:xfrm>
          </p:grpSpPr>
          <p:pic>
            <p:nvPicPr>
              <p:cNvPr id="53" name="Picture 21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1" y="2931"/>
                <a:ext cx="687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37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7" y="3022"/>
                <a:ext cx="541" cy="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8" name="Group 44"/>
            <p:cNvGrpSpPr/>
            <p:nvPr/>
          </p:nvGrpSpPr>
          <p:grpSpPr bwMode="auto">
            <a:xfrm>
              <a:off x="1579098" y="4408724"/>
              <a:ext cx="1090612" cy="1090612"/>
              <a:chOff x="703" y="2931"/>
              <a:chExt cx="687" cy="687"/>
            </a:xfrm>
          </p:grpSpPr>
          <p:pic>
            <p:nvPicPr>
              <p:cNvPr id="49" name="Picture 2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" y="2931"/>
                <a:ext cx="687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36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" y="3113"/>
                <a:ext cx="399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3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6" y="3339"/>
                <a:ext cx="15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28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" y="3203"/>
                <a:ext cx="154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5" name="Text Box 5"/>
          <p:cNvSpPr txBox="1">
            <a:spLocks noChangeArrowheads="1"/>
          </p:cNvSpPr>
          <p:nvPr/>
        </p:nvSpPr>
        <p:spPr bwMode="auto">
          <a:xfrm>
            <a:off x="7315248" y="4266927"/>
            <a:ext cx="4233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Hybrid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Glueballs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7383489" y="4780787"/>
            <a:ext cx="4282506" cy="1162050"/>
            <a:chOff x="6600708" y="4379581"/>
            <a:chExt cx="4282506" cy="1162050"/>
          </a:xfrm>
        </p:grpSpPr>
        <p:grpSp>
          <p:nvGrpSpPr>
            <p:cNvPr id="57" name="Group 63"/>
            <p:cNvGrpSpPr/>
            <p:nvPr/>
          </p:nvGrpSpPr>
          <p:grpSpPr bwMode="auto">
            <a:xfrm>
              <a:off x="9071876" y="4379581"/>
              <a:ext cx="1811338" cy="1162050"/>
              <a:chOff x="4014" y="2795"/>
              <a:chExt cx="1141" cy="732"/>
            </a:xfrm>
          </p:grpSpPr>
          <p:pic>
            <p:nvPicPr>
              <p:cNvPr id="68" name="Picture 23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4" y="2840"/>
                <a:ext cx="687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Picture 24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8" y="2795"/>
                <a:ext cx="687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Picture 42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0" y="3113"/>
                <a:ext cx="253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Picture 43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5" y="2976"/>
                <a:ext cx="88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Picture 32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5" y="3067"/>
                <a:ext cx="15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25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2" y="3249"/>
                <a:ext cx="154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38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5" y="3158"/>
                <a:ext cx="150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26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2" y="2886"/>
                <a:ext cx="154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8" name="Group 67"/>
            <p:cNvGrpSpPr/>
            <p:nvPr/>
          </p:nvGrpSpPr>
          <p:grpSpPr bwMode="auto">
            <a:xfrm>
              <a:off x="6600708" y="4428948"/>
              <a:ext cx="1090612" cy="1090612"/>
              <a:chOff x="2925" y="2523"/>
              <a:chExt cx="687" cy="687"/>
            </a:xfrm>
          </p:grpSpPr>
          <p:pic>
            <p:nvPicPr>
              <p:cNvPr id="59" name="Picture 20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" y="2523"/>
                <a:ext cx="687" cy="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0" name="Group 66"/>
              <p:cNvGrpSpPr/>
              <p:nvPr/>
            </p:nvGrpSpPr>
            <p:grpSpPr bwMode="auto">
              <a:xfrm>
                <a:off x="2971" y="2659"/>
                <a:ext cx="513" cy="422"/>
                <a:chOff x="2971" y="2659"/>
                <a:chExt cx="513" cy="422"/>
              </a:xfrm>
            </p:grpSpPr>
            <p:grpSp>
              <p:nvGrpSpPr>
                <p:cNvPr id="61" name="Group 65"/>
                <p:cNvGrpSpPr/>
                <p:nvPr/>
              </p:nvGrpSpPr>
              <p:grpSpPr bwMode="auto">
                <a:xfrm>
                  <a:off x="2971" y="2659"/>
                  <a:ext cx="513" cy="377"/>
                  <a:chOff x="2971" y="2659"/>
                  <a:chExt cx="513" cy="377"/>
                </a:xfrm>
              </p:grpSpPr>
              <p:pic>
                <p:nvPicPr>
                  <p:cNvPr id="63" name="Picture 40"/>
                  <p:cNvPicPr>
                    <a:picLocks noChangeAspect="1" noChangeArrowheads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16" y="2795"/>
                    <a:ext cx="253" cy="2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4" name="Picture 41"/>
                  <p:cNvPicPr>
                    <a:picLocks noChangeAspect="1" noChangeArrowheads="1"/>
                  </p:cNvPicPr>
                  <p:nvPr/>
                </p:nvPicPr>
                <p:blipFill>
                  <a:blip r:embed="rId2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34" y="2704"/>
                    <a:ext cx="88" cy="2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5" name="Picture 39"/>
                  <p:cNvPicPr>
                    <a:picLocks noChangeAspect="1" noChangeArrowheads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34" y="2886"/>
                    <a:ext cx="150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6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88" y="2659"/>
                    <a:ext cx="154" cy="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7" name="Picture 30"/>
                  <p:cNvPicPr>
                    <a:picLocks noChangeAspect="1" noChangeArrowheads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971" y="2750"/>
                    <a:ext cx="150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62" name="Picture 27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2" y="2931"/>
                  <a:ext cx="154" cy="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7100412" y="5845334"/>
            <a:ext cx="4973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Tetraquarks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Hadronic molecule</a:t>
            </a:r>
          </a:p>
        </p:txBody>
      </p:sp>
      <p:sp>
        <p:nvSpPr>
          <p:cNvPr id="20" name="圆角矩形标注 19"/>
          <p:cNvSpPr/>
          <p:nvPr/>
        </p:nvSpPr>
        <p:spPr>
          <a:xfrm rot="10800000" flipH="1">
            <a:off x="2705697" y="5015415"/>
            <a:ext cx="4574604" cy="1626994"/>
          </a:xfrm>
          <a:prstGeom prst="wedgeRoundRectCallout">
            <a:avLst>
              <a:gd name="adj1" fmla="val -49571"/>
              <a:gd name="adj2" fmla="val 118324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7" name="文本框 76"/>
          <p:cNvSpPr txBox="1"/>
          <p:nvPr/>
        </p:nvSpPr>
        <p:spPr>
          <a:xfrm>
            <a:off x="2461668" y="5060504"/>
            <a:ext cx="5050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interference between perturbation and non-perturbation becomes important in mid-energy area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圆角矩形标注 77"/>
          <p:cNvSpPr/>
          <p:nvPr/>
        </p:nvSpPr>
        <p:spPr>
          <a:xfrm rot="10800000">
            <a:off x="474683" y="4925250"/>
            <a:ext cx="1977473" cy="973872"/>
          </a:xfrm>
          <a:prstGeom prst="wedgeRoundRectCallout">
            <a:avLst>
              <a:gd name="adj1" fmla="val 23002"/>
              <a:gd name="adj2" fmla="val 333613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Text Box 5"/>
          <p:cNvSpPr txBox="1">
            <a:spLocks noChangeArrowheads="1"/>
          </p:cNvSpPr>
          <p:nvPr/>
        </p:nvSpPr>
        <p:spPr bwMode="auto">
          <a:xfrm>
            <a:off x="386660" y="4987185"/>
            <a:ext cx="19774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051308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400" dirty="0">
                <a:solidFill>
                  <a:srgbClr val="FFFF66"/>
                </a:solidFill>
                <a:latin typeface="Traditional Arabic" panose="02020603050405020304" pitchFamily="18" charset="-78"/>
                <a:ea typeface="华文新魏" panose="02010800040101010101" charset="-122"/>
                <a:cs typeface="Traditional Arabic" panose="02020603050405020304" pitchFamily="18" charset="-78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 confinement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3937562" y="2398470"/>
            <a:ext cx="2043547" cy="932239"/>
          </a:xfrm>
          <a:prstGeom prst="wedgeRoundRectCallout">
            <a:avLst>
              <a:gd name="adj1" fmla="val -69043"/>
              <a:gd name="adj2" fmla="val 103098"/>
              <a:gd name="adj3" fmla="val 16667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Asymptotic freedom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华文新魏" panose="020108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5" grpId="0"/>
      <p:bldP spid="55" grpId="0"/>
      <p:bldP spid="76" grpId="0"/>
      <p:bldP spid="20" grpId="0" animBg="1"/>
      <p:bldP spid="77" grpId="0"/>
      <p:bldP spid="78" grpId="0" animBg="1"/>
      <p:bldP spid="79" grpId="0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idx="1"/>
              </p:nvPr>
            </p:nvSpPr>
            <p:spPr>
              <a:xfrm>
                <a:off x="51515" y="3953813"/>
                <a:ext cx="11302285" cy="22231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ja-JP" sz="4400" b="1" dirty="0">
                    <a:latin typeface="Comic Sans MS" panose="030F0702030302020204" pitchFamily="66" charset="0"/>
                  </a:rPr>
                  <a:t> Process </a:t>
                </a:r>
                <a14:m>
                  <m:oMath xmlns:m="http://schemas.openxmlformats.org/officeDocument/2006/math"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d>
                      <m:dPr>
                        <m:ctrlP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𝟑𝟖𝟕𝟐</m:t>
                        </m:r>
                      </m:e>
                    </m:d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b>
                      <m:sSubPr>
                        <m:ctrlP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ja-JP" sz="4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𝒄𝑱</m:t>
                        </m:r>
                      </m:sub>
                    </m:sSub>
                    <m:r>
                      <a:rPr lang="en-US" altLang="ja-JP" sz="4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 </a:t>
                </a:r>
              </a:p>
              <a:p>
                <a:pPr marL="0" indent="0">
                  <a:buNone/>
                </a:pP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 Wu, Chen, </a:t>
                </a:r>
                <a:r>
                  <a:rPr lang="en-US" altLang="zh-CN" b="1" dirty="0" err="1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Matsuki</a:t>
                </a:r>
                <a:r>
                  <a:rPr lang="en-US" altLang="zh-CN" b="1" dirty="0">
                    <a:solidFill>
                      <a:srgbClr val="0000FF"/>
                    </a:solidFill>
                    <a:latin typeface="Comic Sans MS" panose="030F0702030302020204" pitchFamily="66" charset="0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. Eur. Phys. J. C 81, 193 (2021)</a:t>
                </a:r>
                <a:endParaRPr kumimoji="1" lang="ja-JP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515" y="3953813"/>
                <a:ext cx="11302285" cy="2223149"/>
              </a:xfrm>
              <a:blipFill>
                <a:blip r:embed="rId2"/>
                <a:stretch>
                  <a:fillRect t="-68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052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5496" y="-1726"/>
                <a:ext cx="9166292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zh-CN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altLang="zh-CN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Experimental information</a:t>
                </a:r>
                <a:endParaRPr lang="zh-CN" alt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-1726"/>
                <a:ext cx="9166292" cy="769441"/>
              </a:xfrm>
              <a:prstGeom prst="rect">
                <a:avLst/>
              </a:prstGeom>
              <a:blipFill>
                <a:blip r:embed="rId2"/>
                <a:stretch>
                  <a:fillRect t="-15873" r="-1929" b="-380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81" y="2873828"/>
            <a:ext cx="8620124" cy="16493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224" y="1079596"/>
            <a:ext cx="7384953" cy="157616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103613" y="4634920"/>
            <a:ext cx="10892239" cy="2173464"/>
          </a:xfrm>
          <a:prstGeom prst="roundRect">
            <a:avLst/>
          </a:prstGeom>
          <a:solidFill>
            <a:srgbClr val="F2F5F8"/>
          </a:solidFill>
          <a:ln w="19050" cap="flat" cmpd="sng" algn="ctr">
            <a:solidFill>
              <a:srgbClr val="1750A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Abe et al. [Belle Collaboration],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arXiv:hep-ex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/0505037</a:t>
            </a:r>
          </a:p>
          <a:p>
            <a:pPr>
              <a:lnSpc>
                <a:spcPct val="120000"/>
              </a:lnSpc>
            </a:pPr>
            <a:r>
              <a:rPr lang="fr-FR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Ablikim et al. [BESIII Collaboration], PRL. </a:t>
            </a:r>
            <a:r>
              <a:rPr lang="fr-FR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fr-FR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(23), 232002 (2019)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del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Sanchez et al. [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BaBar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Collaboration], PRD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011101 (2010)</a:t>
            </a:r>
          </a:p>
          <a:p>
            <a:pPr>
              <a:lnSpc>
                <a:spcPct val="120000"/>
              </a:lnSpc>
            </a:pPr>
            <a:r>
              <a:rPr lang="fr-FR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Ablikim et al. [BESIII Collaboration], PRL. </a:t>
            </a:r>
            <a:r>
              <a:rPr lang="fr-FR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fr-FR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(20), 202001 (2019) </a:t>
            </a:r>
            <a:endParaRPr lang="zh-CN" altLang="en-US" sz="28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050077" y="6356350"/>
            <a:ext cx="2743200" cy="365125"/>
          </a:xfrm>
        </p:spPr>
        <p:txBody>
          <a:bodyPr/>
          <a:lstStyle/>
          <a:p>
            <a:fld id="{B5912ADB-2E41-45ED-84CA-20DAF080DCF0}" type="slidenum">
              <a:rPr lang="zh-CN" altLang="en-US" smtClean="0"/>
              <a:t>51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85004" y="1029980"/>
            <a:ext cx="1715386" cy="159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Belle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BARBAR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94390" y="3363212"/>
            <a:ext cx="1715386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99264" y="767715"/>
            <a:ext cx="9038755" cy="425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56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0" y="27448"/>
                <a:ext cx="8801256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zh-CN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altLang="zh-CN" sz="4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Theoretical investigation</a:t>
                </a:r>
                <a:endParaRPr lang="zh-CN" alt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448"/>
                <a:ext cx="8801256" cy="769441"/>
              </a:xfrm>
              <a:prstGeom prst="rect">
                <a:avLst/>
              </a:prstGeom>
              <a:blipFill>
                <a:blip r:embed="rId2"/>
                <a:stretch>
                  <a:fillRect t="-15873" r="-2008" b="-380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70291" y="797808"/>
                <a:ext cx="12121709" cy="592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4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4000" b="1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4000" b="1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4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loosely bound state: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Potential model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M.B.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Voloshin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L.B.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Okun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JETP Lett.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333 (1976)                              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A. De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Rujula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H.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Georgi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S.L. Glashow, PRL.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38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317 (1977)</a:t>
                </a:r>
                <a:endPara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QCD sum rule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Z.G. Wang, T. Huang, EPJC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74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(5), 2891 (2014)                </a:t>
                </a:r>
                <a:endPara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 and production property</a:t>
                </a:r>
                <a:r>
                  <a:rPr lang="zh-CN" alt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de-DE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M.B. Voloshin, PLB </a:t>
                </a:r>
                <a:r>
                  <a:rPr lang="de-DE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579</a:t>
                </a:r>
                <a:r>
                  <a:rPr lang="de-DE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316 (2004)</a:t>
                </a:r>
                <a:br>
                  <a:rPr lang="de-DE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de-DE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fr-FR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E.S. Swanson, PLB </a:t>
                </a:r>
                <a:r>
                  <a:rPr lang="fr-FR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598</a:t>
                </a:r>
                <a:r>
                  <a:rPr lang="fr-FR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197 (2004)</a:t>
                </a:r>
                <a:br>
                  <a:rPr lang="fr-FR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fr-FR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Braaten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M. </a:t>
                </a:r>
                <a:r>
                  <a:rPr lang="en-US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Kusunoki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PRD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69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074005 (2004)  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</a:t>
                </a: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1" y="797808"/>
                <a:ext cx="12121709" cy="5927777"/>
              </a:xfrm>
              <a:prstGeom prst="rect">
                <a:avLst/>
              </a:prstGeom>
              <a:blipFill>
                <a:blip r:embed="rId3"/>
                <a:stretch>
                  <a:fillRect l="-1408" t="-823" b="-12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52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82559" y="796889"/>
            <a:ext cx="8718697" cy="212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44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11865860" cy="68580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4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sz="4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4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altLang="zh-CN" sz="4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4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</m:oMath>
                </a14:m>
                <a:r>
                  <a:rPr lang="en-US" altLang="zh-CN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T. Barnes, S. Godfrey, PRD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69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054008 (2004)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E.J.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Eichten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K. Lane, C.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Quigg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PRD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69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094019 (2004)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Meng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K.T. Chao, PRD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75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114002 (2007)</a:t>
                </a:r>
              </a:p>
              <a:p>
                <a:pPr marL="0" indent="0">
                  <a:buNone/>
                </a:pPr>
                <a:r>
                  <a:rPr lang="de-DE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X. Liu, Y.M. Wang, EPJC </a:t>
                </a:r>
                <a:r>
                  <a:rPr lang="de-DE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49</a:t>
                </a:r>
                <a:r>
                  <a:rPr lang="de-DE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643 (2007)</a:t>
                </a:r>
              </a:p>
              <a:p>
                <a:pPr marL="0" indent="0">
                  <a:buNone/>
                </a:pPr>
                <a:r>
                  <a:rPr lang="en-US" altLang="zh-CN" sz="4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Tetraquark</a:t>
                </a:r>
                <a:r>
                  <a:rPr lang="en-US" altLang="zh-CN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</a:t>
                </a:r>
                <a:endPara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fr-FR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J. Vijande, et al, Int. J. Mod. Phys. A </a:t>
                </a:r>
                <a:r>
                  <a:rPr lang="fr-FR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fr-FR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702 (2005)</a:t>
                </a:r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L.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Maiani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et al, PRD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72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031502 (2005)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F.S. Navarra, M. Nielsen, PLB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639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272 (2006)</a:t>
                </a:r>
              </a:p>
              <a:p>
                <a:pPr marL="0" indent="0">
                  <a:buNone/>
                </a:pPr>
                <a:r>
                  <a:rPr lang="en-US" altLang="zh-CN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Hybrid state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F.E. Close, S. Godfrey, Phys. Lett. B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574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210 (2003)</a:t>
                </a:r>
                <a:b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nn-NO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B.A. Li, Phys. Lett. B </a:t>
                </a:r>
                <a:r>
                  <a:rPr lang="nn-NO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605</a:t>
                </a:r>
                <a:r>
                  <a:rPr lang="nn-NO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306 (2005)</a:t>
                </a:r>
                <a:br>
                  <a:rPr lang="nn-NO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A.A.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Petrov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J. Phys. Conf. Ser.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83 (2005)</a:t>
                </a:r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11865860" cy="6858000"/>
              </a:xfrm>
              <a:blipFill>
                <a:blip r:embed="rId2"/>
                <a:stretch>
                  <a:fillRect l="-1799" t="-2489" b="-24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3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453655" y="435718"/>
                <a:ext cx="5570627" cy="1411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zh-CN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altLang="zh-CN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S-wave molecular,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superposition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5" y="435718"/>
                <a:ext cx="5570627" cy="1411092"/>
              </a:xfrm>
              <a:prstGeom prst="rect">
                <a:avLst/>
              </a:prstGeom>
              <a:blipFill>
                <a:blip r:embed="rId4"/>
                <a:stretch>
                  <a:fillRect t="-3879" b="-11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0" y="3533566"/>
            <a:ext cx="18004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mass difference of up and down quarks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3655" y="1846810"/>
            <a:ext cx="547073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Motivation:</a:t>
            </a:r>
            <a:r>
              <a:rPr lang="en-US" altLang="zh-CN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source of the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isospin violation.</a:t>
            </a:r>
            <a:endParaRPr lang="en-US" altLang="zh-CN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左大括号 8"/>
          <p:cNvSpPr/>
          <p:nvPr/>
        </p:nvSpPr>
        <p:spPr>
          <a:xfrm>
            <a:off x="1794542" y="3533566"/>
            <a:ext cx="354417" cy="2218661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2179846" y="2958981"/>
                <a:ext cx="4251685" cy="362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different coupling strengths of </a:t>
                </a:r>
                <a14:m>
                  <m:oMath xmlns:m="http://schemas.openxmlformats.org/officeDocument/2006/math">
                    <m:r>
                      <a:rPr lang="en-US" altLang="zh-CN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(3872)</m:t>
                    </m:r>
                    <m:sSup>
                      <m:sSupPr>
                        <m:ctrlP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(3872)</m:t>
                    </m:r>
                    <m:sSup>
                      <m:sSupPr>
                        <m:ctrlP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interferences between the charged and neutral meson loops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846" y="2958981"/>
                <a:ext cx="4251685" cy="3625608"/>
              </a:xfrm>
              <a:prstGeom prst="rect">
                <a:avLst/>
              </a:prstGeom>
              <a:blipFill>
                <a:blip r:embed="rId5"/>
                <a:stretch>
                  <a:fillRect l="-3013" t="-504" b="-2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97789" y="6346551"/>
            <a:ext cx="2743200" cy="365125"/>
          </a:xfrm>
        </p:spPr>
        <p:txBody>
          <a:bodyPr/>
          <a:lstStyle/>
          <a:p>
            <a:fld id="{B5912ADB-2E41-45ED-84CA-20DAF080DCF0}" type="slidenum">
              <a:rPr lang="zh-CN" altLang="en-US" smtClean="0"/>
              <a:t>54</a:t>
            </a:fld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6496421" y="385509"/>
            <a:ext cx="5537410" cy="5327718"/>
            <a:chOff x="6496421" y="385509"/>
            <a:chExt cx="5537410" cy="532771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3575" y="2316088"/>
              <a:ext cx="5443594" cy="148461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047" y="416243"/>
              <a:ext cx="2686363" cy="142672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147" y="385509"/>
              <a:ext cx="2662684" cy="143277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421" y="4164706"/>
              <a:ext cx="2743226" cy="1548521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0336" y="4171794"/>
              <a:ext cx="2615197" cy="1497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80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9" grpId="0" animBg="1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185603" y="2944611"/>
                <a:ext cx="6499505" cy="371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threshold of 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𝜓𝜌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very close to the mass of X(3872),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width of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meson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should be included.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 sub-threshold process,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Breit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-Wigner distributions of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zh-CN" alt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should be considered.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03" y="2944611"/>
                <a:ext cx="6499505" cy="3711785"/>
              </a:xfrm>
              <a:prstGeom prst="rect">
                <a:avLst/>
              </a:prstGeom>
              <a:blipFill>
                <a:blip r:embed="rId2"/>
                <a:stretch>
                  <a:fillRect l="-1687" t="-493" b="-2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/>
          <p:cNvGrpSpPr/>
          <p:nvPr/>
        </p:nvGrpSpPr>
        <p:grpSpPr>
          <a:xfrm>
            <a:off x="6063536" y="320776"/>
            <a:ext cx="6056854" cy="2258524"/>
            <a:chOff x="205137" y="2561643"/>
            <a:chExt cx="7325654" cy="284784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137" y="2561643"/>
              <a:ext cx="5571196" cy="174010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670" y="4224919"/>
              <a:ext cx="6720121" cy="1184564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7221229" y="2867167"/>
            <a:ext cx="4350958" cy="1598341"/>
            <a:chOff x="7079979" y="3215028"/>
            <a:chExt cx="4350958" cy="1598341"/>
          </a:xfrm>
        </p:grpSpPr>
        <p:grpSp>
          <p:nvGrpSpPr>
            <p:cNvPr id="12" name="组合 11"/>
            <p:cNvGrpSpPr/>
            <p:nvPr/>
          </p:nvGrpSpPr>
          <p:grpSpPr>
            <a:xfrm>
              <a:off x="7079979" y="3236504"/>
              <a:ext cx="4246988" cy="1454608"/>
              <a:chOff x="694047" y="5403392"/>
              <a:chExt cx="4246988" cy="1454608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150" y="5403392"/>
                <a:ext cx="4167885" cy="56163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4047" y="6080305"/>
                <a:ext cx="4246988" cy="77769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" name="文本框 12"/>
            <p:cNvSpPr txBox="1"/>
            <p:nvPr/>
          </p:nvSpPr>
          <p:spPr>
            <a:xfrm flipH="1">
              <a:off x="7079979" y="3215028"/>
              <a:ext cx="4350958" cy="159834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9414" y="4800504"/>
            <a:ext cx="5770976" cy="17788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107" y="1409260"/>
            <a:ext cx="5591175" cy="1400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49107" y="320776"/>
                <a:ext cx="52857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effective coupling of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its components is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07" y="320776"/>
                <a:ext cx="5285781" cy="954107"/>
              </a:xfrm>
              <a:prstGeom prst="rect">
                <a:avLst/>
              </a:prstGeom>
              <a:blipFill>
                <a:blip r:embed="rId9"/>
                <a:stretch>
                  <a:fillRect l="-2422" t="-7051" b="-173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042987" y="6455582"/>
            <a:ext cx="2743200" cy="365125"/>
          </a:xfrm>
        </p:spPr>
        <p:txBody>
          <a:bodyPr/>
          <a:lstStyle/>
          <a:p>
            <a:fld id="{B5912ADB-2E41-45ED-84CA-20DAF080DCF0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18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50" y="401577"/>
            <a:ext cx="6157096" cy="6237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5893654" y="139175"/>
                <a:ext cx="5970494" cy="629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ratio is almost independent on the parameter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due to the similarity of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𝜓𝜌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𝜓𝜔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 modes.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Taking the latest BESIII data as a scale, we have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altLang="zh-CN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altLang="zh-CN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66</m:t>
                        </m:r>
                      </m:e>
                      <m:sup>
                        <m:r>
                          <a:rPr lang="pt-BR" altLang="zh-CN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pt-BR" altLang="zh-CN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 </m:t>
                    </m:r>
                    <m:sSup>
                      <m:sSupPr>
                        <m:ctrlPr>
                          <a:rPr lang="pt-BR" altLang="zh-CN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altLang="zh-CN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</m:e>
                      <m:sup>
                        <m:r>
                          <a:rPr lang="pt-BR" altLang="zh-CN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83∼88</m:t>
                        </m:r>
                      </m:e>
                    </m:d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Taking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ratio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thus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dominant source of isospin violation in X(3872) decays should come from the different coupling strengths of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(3872)</m:t>
                    </m:r>
                    <m:sSup>
                      <m:sSupPr>
                        <m:ctrlP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zh-CN" alt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(3872)</m:t>
                    </m:r>
                    <m:sSup>
                      <m:sSupPr>
                        <m:ctrlP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654" y="139175"/>
                <a:ext cx="5970494" cy="6297108"/>
              </a:xfrm>
              <a:prstGeom prst="rect">
                <a:avLst/>
              </a:prstGeom>
              <a:blipFill>
                <a:blip r:embed="rId3"/>
                <a:stretch>
                  <a:fillRect l="-1839" t="-387" r="-1328" b="-10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6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05" y="639451"/>
            <a:ext cx="5744093" cy="5627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170279" y="639451"/>
                <a:ext cx="5947442" cy="5793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range determined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i="0" dirty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]/</m:t>
                    </m:r>
                    <m:r>
                      <m:rPr>
                        <m:sty m:val="p"/>
                      </m:rPr>
                      <a:rPr lang="en-US" altLang="zh-CN" sz="2800" i="0" dirty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ratio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dirty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]/</m:t>
                    </m:r>
                    <m:r>
                      <m:rPr>
                        <m:sty m:val="p"/>
                      </m:rPr>
                      <a:rPr lang="en-US" altLang="zh-CN" sz="2800" i="0" dirty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determined to be </a:t>
                </a:r>
              </a:p>
              <a:p>
                <a:pPr>
                  <a:lnSpc>
                    <a:spcPct val="120000"/>
                  </a:lnSpc>
                </a:pPr>
                <a:endPara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800" i="1" dirty="0" smtClean="0">
                          <a:latin typeface="Cambria Math" panose="02040503050406030204" pitchFamily="18" charset="0"/>
                        </a:rPr>
                        <m:t>0.79∼1.17</m:t>
                      </m:r>
                    </m:oMath>
                  </m:oMathPara>
                </a14:m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Well consistent with the measurement of the BESIII collaboration:</a:t>
                </a:r>
              </a:p>
              <a:p>
                <a:pPr>
                  <a:lnSpc>
                    <a:spcPct val="120000"/>
                  </a:lnSpc>
                </a:pP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0.88</m:t>
                          </m:r>
                        </m:e>
                        <m:sub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−0.27</m:t>
                          </m:r>
                        </m:sub>
                        <m:sup>
                          <m:r>
                            <a:rPr lang="en-US" altLang="zh-CN" sz="2800" i="1" dirty="0">
                              <a:latin typeface="Cambria Math" panose="02040503050406030204" pitchFamily="18" charset="0"/>
                            </a:rPr>
                            <m:t>+0.33</m:t>
                          </m:r>
                        </m:sup>
                      </m:sSubSup>
                      <m:r>
                        <a:rPr lang="en-US" altLang="zh-CN" sz="2800" i="1" dirty="0">
                          <a:latin typeface="Cambria Math" panose="02040503050406030204" pitchFamily="18" charset="0"/>
                        </a:rPr>
                        <m:t>±0.10</m:t>
                      </m:r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279" y="639451"/>
                <a:ext cx="5947442" cy="5793445"/>
              </a:xfrm>
              <a:prstGeom prst="rect">
                <a:avLst/>
              </a:prstGeom>
              <a:blipFill>
                <a:blip r:embed="rId3"/>
                <a:stretch>
                  <a:fillRect l="-2049" t="-421" r="-3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01" y="837758"/>
            <a:ext cx="5794667" cy="50369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430" y="784339"/>
            <a:ext cx="5586033" cy="5121313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58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779182" y="6015692"/>
                <a:ext cx="24100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dirty="0" smtClean="0">
                          <a:latin typeface="Cambria Math" panose="02040503050406030204" pitchFamily="18" charset="0"/>
                        </a:rPr>
                        <m:t>1.30∼2.07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182" y="6015692"/>
                <a:ext cx="241004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8321748" y="6015692"/>
                <a:ext cx="20414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dirty="0" smtClean="0">
                          <a:latin typeface="Cambria Math" panose="02040503050406030204" pitchFamily="18" charset="0"/>
                        </a:rPr>
                        <m:t>1.12∼1.28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748" y="6015692"/>
                <a:ext cx="204145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00724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6" y="889426"/>
            <a:ext cx="6217524" cy="5005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570900" y="1063083"/>
                <a:ext cx="5374888" cy="1641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800" dirty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begChr m:val="["/>
                          <m:endChr m:val="]"/>
                          <m:ctrlP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altLang="zh-CN" sz="28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it-IT" altLang="zh-CN" sz="28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it-IT" altLang="zh-CN" sz="2800" i="1" dirty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it-IT" altLang="zh-CN" sz="2800" i="0" dirty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begChr m:val="["/>
                          <m:endChr m:val="]"/>
                          <m:ctrlP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altLang="zh-CN" sz="28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it-IT" altLang="zh-CN" sz="28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it-IT" altLang="zh-CN" sz="2800" i="1" dirty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it-IT" altLang="zh-CN" sz="2800" i="0" dirty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begChr m:val="["/>
                          <m:endChr m:val="]"/>
                          <m:ctrlP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altLang="zh-CN" sz="28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it-IT" altLang="zh-CN" sz="28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altLang="zh-CN" sz="28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altLang="zh-CN" sz="280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it-IT" altLang="zh-CN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zh-CN" sz="2800" i="1" dirty="0" smtClean="0">
                          <a:latin typeface="Cambria Math" panose="02040503050406030204" pitchFamily="18" charset="0"/>
                        </a:rPr>
                        <m:t>(1.77∼ 1.65):1:(1.09∼ 1.43)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900" y="1063083"/>
                <a:ext cx="5374888" cy="16417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59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875720" y="3077481"/>
            <a:ext cx="48626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Extended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Friedrichs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scheme:</a:t>
            </a:r>
          </a:p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1.5: 1.3: 1.0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Zhou </a:t>
            </a:r>
            <a:r>
              <a:rPr lang="en-US" altLang="zh-CN" sz="28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Zhi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-Yong, Yu </a:t>
            </a:r>
            <a:r>
              <a:rPr lang="en-US" altLang="zh-CN" sz="28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Meng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-Ting and Xiao </a:t>
            </a:r>
            <a:r>
              <a:rPr lang="en-US" altLang="zh-CN" sz="28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Zhiguang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PRD </a:t>
            </a:r>
            <a:r>
              <a:rPr lang="en-US" altLang="zh-CN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094025 (2019) </a:t>
            </a:r>
            <a:endParaRPr lang="zh-CN" altLang="en-US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2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3E420-D98B-A076-3123-1EE0D3ED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hadron state——</a:t>
            </a:r>
            <a:b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Charmonium-like exotic candidates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D283D8-D090-ACF4-4202-49AA3AC1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DCF7EB3-BCDA-B5B1-780B-490A339E2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723" y="47296"/>
            <a:ext cx="4247534" cy="60783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F0D8CF2-5DAB-9135-5474-E0A15D20FD46}"/>
                  </a:ext>
                </a:extLst>
              </p:cNvPr>
              <p:cNvSpPr txBox="1"/>
              <p:nvPr/>
            </p:nvSpPr>
            <p:spPr>
              <a:xfrm>
                <a:off x="18489" y="1224791"/>
                <a:ext cx="8024457" cy="544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Topics: XYZ,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da-DK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a-DK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da-DK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da-DK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lang="da-DK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da-DK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𝟐𝟑𝟏𝟕</m:t>
                    </m:r>
                    <m:r>
                      <a:rPr lang="da-DK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da-DK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a-DK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da-DK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da-DK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da-DK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da-DK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𝟐𝟒𝟔𝟎</m:t>
                    </m:r>
                    <m:r>
                      <a:rPr lang="da-DK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da-DK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,X(2900),</a:t>
                </a:r>
                <a:r>
                  <a:rPr lang="en-US" altLang="zh-CN" sz="20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𝒄𝒄</m:t>
                        </m:r>
                      </m:sub>
                    </m:sSub>
                  </m:oMath>
                </a14:m>
                <a:r>
                  <a:rPr lang="da-DK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X(6900)......</a:t>
                </a:r>
                <a:endPara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isoscalar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states with other quantum numbers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isoscalar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isovector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states with other quantum numbers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Contents: Hadronic reaction, Spectroscopy, Internal structure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Hadronic reaction: decay, production and </a:t>
                </a:r>
                <a:r>
                  <a:rPr lang="en-US" altLang="zh-CN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scattering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Spectroscopy: mass, width and pole position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Internal structure: multi-quark state, hadronic molecules, hybrid and glueballs</a:t>
                </a: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Methods: Experiment, EFT &amp; Phenomenology and Lattice QCD</a:t>
                </a:r>
              </a:p>
              <a:p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F0D8CF2-5DAB-9135-5474-E0A15D20F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9" y="1224791"/>
                <a:ext cx="8024457" cy="5448543"/>
              </a:xfrm>
              <a:prstGeom prst="rect">
                <a:avLst/>
              </a:prstGeom>
              <a:blipFill>
                <a:blip r:embed="rId3"/>
                <a:stretch>
                  <a:fillRect l="-760" t="-783" r="-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8DCB1C9A-88C3-ACED-B02B-27F34E1C3108}"/>
              </a:ext>
            </a:extLst>
          </p:cNvPr>
          <p:cNvSpPr txBox="1"/>
          <p:nvPr/>
        </p:nvSpPr>
        <p:spPr>
          <a:xfrm>
            <a:off x="8506437" y="6065491"/>
            <a:ext cx="334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Guo et.al., RMP90(2018)015004 </a:t>
            </a:r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B18A182-AD43-EA3F-ABE2-184C0A4D064E}"/>
              </a:ext>
            </a:extLst>
          </p:cNvPr>
          <p:cNvGrpSpPr/>
          <p:nvPr/>
        </p:nvGrpSpPr>
        <p:grpSpPr>
          <a:xfrm>
            <a:off x="578069" y="4493172"/>
            <a:ext cx="6810703" cy="2202028"/>
            <a:chOff x="578069" y="4493172"/>
            <a:chExt cx="6810703" cy="220202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63B160A3-4443-3224-6234-A12C2B260693}"/>
                </a:ext>
              </a:extLst>
            </p:cNvPr>
            <p:cNvSpPr/>
            <p:nvPr/>
          </p:nvSpPr>
          <p:spPr>
            <a:xfrm>
              <a:off x="578069" y="4493172"/>
              <a:ext cx="2312276" cy="835573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</a:t>
              </a:r>
              <a:endParaRPr lang="zh-CN" altLang="en-US" dirty="0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343351C8-F6E7-CC83-BF00-037133F151A9}"/>
                </a:ext>
              </a:extLst>
            </p:cNvPr>
            <p:cNvSpPr/>
            <p:nvPr/>
          </p:nvSpPr>
          <p:spPr>
            <a:xfrm>
              <a:off x="4913586" y="4493173"/>
              <a:ext cx="2475186" cy="84082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EFT &amp; Phenomenology</a:t>
              </a:r>
              <a:endParaRPr lang="zh-CN" altLang="en-US" dirty="0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2028ED5-945E-0C5A-5711-00B023C27D0F}"/>
                </a:ext>
              </a:extLst>
            </p:cNvPr>
            <p:cNvSpPr/>
            <p:nvPr/>
          </p:nvSpPr>
          <p:spPr>
            <a:xfrm>
              <a:off x="3012762" y="5931729"/>
              <a:ext cx="1792014" cy="76347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 QCD</a:t>
              </a:r>
              <a:endParaRPr lang="zh-CN" altLang="en-US" dirty="0"/>
            </a:p>
          </p:txBody>
        </p:sp>
        <p:sp>
          <p:nvSpPr>
            <p:cNvPr id="10" name="箭头: 左右 9">
              <a:extLst>
                <a:ext uri="{FF2B5EF4-FFF2-40B4-BE49-F238E27FC236}">
                  <a16:creationId xmlns:a16="http://schemas.microsoft.com/office/drawing/2014/main" id="{C5C30720-FE25-32D2-2FCD-13378D9C1D5E}"/>
                </a:ext>
              </a:extLst>
            </p:cNvPr>
            <p:cNvSpPr/>
            <p:nvPr/>
          </p:nvSpPr>
          <p:spPr>
            <a:xfrm rot="2284803">
              <a:off x="2294904" y="5520251"/>
              <a:ext cx="1142353" cy="234181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箭头: 左右 10">
              <a:extLst>
                <a:ext uri="{FF2B5EF4-FFF2-40B4-BE49-F238E27FC236}">
                  <a16:creationId xmlns:a16="http://schemas.microsoft.com/office/drawing/2014/main" id="{0CEB0A23-AC61-A0BF-7346-5ACE70BF6262}"/>
                </a:ext>
              </a:extLst>
            </p:cNvPr>
            <p:cNvSpPr/>
            <p:nvPr/>
          </p:nvSpPr>
          <p:spPr>
            <a:xfrm>
              <a:off x="2906481" y="4831586"/>
              <a:ext cx="1990969" cy="216211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箭头: 左右 11">
              <a:extLst>
                <a:ext uri="{FF2B5EF4-FFF2-40B4-BE49-F238E27FC236}">
                  <a16:creationId xmlns:a16="http://schemas.microsoft.com/office/drawing/2014/main" id="{D2C191F8-64A4-4547-56C4-685EC69BFB1F}"/>
                </a:ext>
              </a:extLst>
            </p:cNvPr>
            <p:cNvSpPr/>
            <p:nvPr/>
          </p:nvSpPr>
          <p:spPr>
            <a:xfrm rot="8776955">
              <a:off x="4387508" y="5551283"/>
              <a:ext cx="1187757" cy="219290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3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95536" y="191387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395536" y="1168366"/>
            <a:ext cx="11490251" cy="48320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 loop 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an effective description for non-perturbative aspect of QCD;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 loop plays essential role in understanding the productions and decays of new hadron states;</a:t>
            </a:r>
            <a:endParaRPr lang="en-US" altLang="zh-C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 quantitative calculations are </a:t>
            </a:r>
            <a:r>
              <a:rPr lang="en-GB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sensitive to cut-off</a:t>
            </a:r>
            <a:r>
              <a:rPr lang="en-GB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 exhibit model-dependent features.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60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6688" y="2431818"/>
            <a:ext cx="10515600" cy="1325563"/>
          </a:xfrm>
        </p:spPr>
        <p:txBody>
          <a:bodyPr/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zh-CN" altLang="en-US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437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359" y="23345"/>
            <a:ext cx="461216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</a:t>
            </a:r>
            <a:r>
              <a:rPr lang="en-US" altLang="zh-CN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endParaRPr lang="zh-CN" altLang="en-US" sz="4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15591" y="900641"/>
                <a:ext cx="5969620" cy="5724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srgbClr val="231F2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effective </a:t>
                </a:r>
                <a:r>
                  <a:rPr lang="en-US" altLang="zh-CN" sz="24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dirty="0">
                    <a:solidFill>
                      <a:srgbClr val="231F2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the S-wave </a:t>
                </a:r>
                <a:r>
                  <a:rPr lang="en-US" altLang="zh-CN" sz="24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bottomonia</a:t>
                </a:r>
                <a:r>
                  <a:rPr lang="en-US" altLang="zh-CN" sz="2400" dirty="0">
                    <a:solidFill>
                      <a:srgbClr val="231F2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coupled to a pair of 1=2</a:t>
                </a:r>
                <a:r>
                  <a:rPr lang="en-US" altLang="zh-CN" sz="1400" dirty="0">
                    <a:solidFill>
                      <a:srgbClr val="231F2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altLang="zh-CN" sz="2400" dirty="0">
                    <a:solidFill>
                      <a:srgbClr val="231F2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bottom mesons is</a:t>
                </a:r>
                <a:r>
                  <a:rPr lang="en-US" altLang="zh-CN" dirty="0">
                    <a:solidFill>
                      <a:srgbClr val="231F20"/>
                    </a:solidFill>
                    <a:latin typeface="AdvOT483a8203"/>
                  </a:rPr>
                  <a:t> </a:t>
                </a:r>
              </a:p>
              <a:p>
                <a:endParaRPr lang="en-US" altLang="zh-CN" dirty="0">
                  <a:solidFill>
                    <a:srgbClr val="231F20"/>
                  </a:solidFill>
                  <a:latin typeface="AdvOT483a8203"/>
                </a:endParaRPr>
              </a:p>
              <a:p>
                <a:endParaRPr lang="en-US" altLang="zh-CN" dirty="0">
                  <a:solidFill>
                    <a:srgbClr val="231F20"/>
                  </a:solidFill>
                  <a:latin typeface="AdvOT483a8203"/>
                </a:endParaRPr>
              </a:p>
              <a:p>
                <a:endParaRPr lang="en-US" altLang="zh-CN" dirty="0">
                  <a:solidFill>
                    <a:srgbClr val="231F20"/>
                  </a:solidFill>
                  <a:latin typeface="AdvOT483a8203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coupling between the S-wave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bottomonia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1/</m:t>
                    </m:r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−1/</m:t>
                    </m:r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pair of bottom mesons is</a:t>
                </a:r>
                <a:r>
                  <a:rPr lang="en-US" altLang="zh-CN" dirty="0"/>
                  <a:t> 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Assuming that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b="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b="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couple to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altLang="zh-CN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altLang="zh-CN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effective </a:t>
                </a:r>
                <a:r>
                  <a:rPr lang="en-US" altLang="zh-CN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given by</a:t>
                </a:r>
              </a:p>
              <a:p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91" y="900641"/>
                <a:ext cx="5969620" cy="5724644"/>
              </a:xfrm>
              <a:prstGeom prst="rect">
                <a:avLst/>
              </a:prstGeom>
              <a:blipFill>
                <a:blip r:embed="rId2"/>
                <a:stretch>
                  <a:fillRect l="-1531" t="-8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13" y="2030092"/>
            <a:ext cx="4600051" cy="8230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01" y="4099933"/>
            <a:ext cx="5171494" cy="5917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09" y="5815336"/>
            <a:ext cx="5982802" cy="553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6006791" y="1048215"/>
                <a:ext cx="6125736" cy="5154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the S-wave heavy mesons, the leading order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heavy meson chiral perturbation theory is given by </a:t>
                </a: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leading order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the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pions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coupled to a pair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err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i="1" dirty="0" err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400" i="1" dirty="0" err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sub>
                      <m:sup>
                        <m:r>
                          <a:rPr lang="en-US" altLang="zh-CN" sz="2400" i="1" dirty="0" err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bSup>
                    <m:r>
                      <a:rPr lang="en-US" altLang="zh-C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=1/</m:t>
                    </m:r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i="1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400" i="1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sub>
                      <m:sup>
                        <m:r>
                          <a:rPr lang="en-US" altLang="zh-CN" sz="2400" i="1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bSup>
                    <m:r>
                      <a:rPr lang="en-US" altLang="zh-CN" sz="2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=1/</m:t>
                    </m:r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heavy-light mesons is</a:t>
                </a:r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b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791" y="1048215"/>
                <a:ext cx="6125736" cy="5154681"/>
              </a:xfrm>
              <a:prstGeom prst="rect">
                <a:avLst/>
              </a:prstGeom>
              <a:blipFill>
                <a:blip r:embed="rId6"/>
                <a:stretch>
                  <a:fillRect l="-1493" t="-946" r="-1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710" y="2387043"/>
            <a:ext cx="3329568" cy="7729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1722" y="4691729"/>
            <a:ext cx="5144758" cy="1511167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841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185853" y="230459"/>
                <a:ext cx="6995532" cy="6309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effective Hamiltonian related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2400" b="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ja-JP" sz="2400" b="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sz="2400" b="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sz="2400" b="0" i="1" dirty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ja-JP" sz="2400" b="0" i="1" dirty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dirty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ja-JP" sz="2400" b="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nonleptonic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 constant are defined by hadronic matrix elements</a:t>
                </a:r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altLang="zh-CN" sz="2400" dirty="0"/>
                </a:b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transition matrix element could be</a:t>
                </a:r>
                <a:b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expressed as </a:t>
                </a: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53" y="230459"/>
                <a:ext cx="6995532" cy="6309420"/>
              </a:xfrm>
              <a:prstGeom prst="rect">
                <a:avLst/>
              </a:prstGeom>
              <a:blipFill>
                <a:blip r:embed="rId2"/>
                <a:stretch>
                  <a:fillRect l="-1307" t="-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64" y="781659"/>
            <a:ext cx="5123753" cy="13849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3" y="5383341"/>
            <a:ext cx="6482460" cy="9145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611" y="4706641"/>
            <a:ext cx="5785392" cy="623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918635" y="152669"/>
                <a:ext cx="4983433" cy="4590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400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2400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numbers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0" i="1" dirty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b="0" i="1" dirty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err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err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b="0" i="1" dirty="0" err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couples to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400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𝜓𝜋</m:t>
                    </m:r>
                    <m:r>
                      <a:rPr lang="en-US" altLang="zh-CN" sz="2400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via S-wave, 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b="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couples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err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err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400" b="0" i="1" dirty="0" err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400" b="0" i="1" dirty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via P-wave. Considering the chiral symmetry, the effective </a:t>
                </a:r>
                <a:r>
                  <a:rPr lang="en-US" altLang="zh-CN" sz="2400" dirty="0" err="1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dirty="0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related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 b="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 i="1" dirty="0"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bSup>
                  </m:oMath>
                </a14:m>
                <a:r>
                  <a:rPr lang="en-US" altLang="zh-CN" sz="2400" i="1" dirty="0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3141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</a:t>
                </a:r>
              </a:p>
              <a:p>
                <a:endParaRPr lang="en-US" altLang="zh-CN" sz="2400" dirty="0">
                  <a:solidFill>
                    <a:srgbClr val="13141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solidFill>
                    <a:srgbClr val="13141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solidFill>
                    <a:srgbClr val="13141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solidFill>
                    <a:srgbClr val="13141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effective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:r>
                  <a:rPr lang="en-US" altLang="zh-C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ρππ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</a:t>
                </a:r>
                <a:br>
                  <a:rPr lang="en-US" altLang="zh-CN" dirty="0"/>
                </a:br>
                <a:endParaRPr lang="zh-CN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5" y="152669"/>
                <a:ext cx="4983433" cy="4590487"/>
              </a:xfrm>
              <a:prstGeom prst="rect">
                <a:avLst/>
              </a:prstGeom>
              <a:blipFill>
                <a:blip r:embed="rId6"/>
                <a:stretch>
                  <a:fillRect l="-1958" r="-44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3474" y="2770487"/>
            <a:ext cx="5338529" cy="98750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735" y="3140156"/>
            <a:ext cx="3658978" cy="617839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7175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-1"/>
                <a:ext cx="10515600" cy="676507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CN" dirty="0"/>
                  <a:t>The effective </a:t>
                </a:r>
                <a:r>
                  <a:rPr lang="en-US" altLang="zh-CN" dirty="0" err="1"/>
                  <a:t>Lagrangian</a:t>
                </a:r>
                <a:r>
                  <a:rPr lang="en-US" altLang="zh-CN" dirty="0"/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Sup>
                      <m:sSubSupPr>
                        <m:ctrlP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are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The effective </a:t>
                </a:r>
                <a:r>
                  <a:rPr lang="en-US" altLang="zh-CN" dirty="0" err="1"/>
                  <a:t>Lagrangians</a:t>
                </a:r>
                <a:r>
                  <a:rPr lang="en-US" altLang="zh-CN" dirty="0"/>
                  <a:t> related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dirty="0"/>
                  <a:t> are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The effective </a:t>
                </a:r>
                <a:r>
                  <a:rPr lang="en-US" altLang="zh-CN" dirty="0" err="1"/>
                  <a:t>Lagrangians</a:t>
                </a:r>
                <a:r>
                  <a:rPr lang="en-US" altLang="zh-CN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dirty="0"/>
                  <a:t> are</a:t>
                </a:r>
              </a:p>
              <a:p>
                <a:pPr marL="0" indent="0">
                  <a:buNone/>
                </a:pPr>
                <a:br>
                  <a:rPr lang="en-US" altLang="zh-CN" dirty="0"/>
                </a:br>
                <a:br>
                  <a:rPr lang="en-US" altLang="zh-CN" dirty="0"/>
                </a:br>
                <a:endParaRPr lang="en-US" altLang="zh-CN" dirty="0">
                  <a:solidFill>
                    <a:schemeClr val="tx1"/>
                  </a:solidFill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-1"/>
                <a:ext cx="10515600" cy="6765074"/>
              </a:xfrm>
              <a:blipFill>
                <a:blip r:embed="rId2"/>
                <a:stretch>
                  <a:fillRect l="-1159" t="-3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853" y="804770"/>
            <a:ext cx="6114585" cy="12084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319" y="2763700"/>
            <a:ext cx="6355888" cy="14811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360" y="4896204"/>
            <a:ext cx="5640078" cy="1868869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072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-1"/>
                <a:ext cx="10515600" cy="657178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dirty="0"/>
                  <a:t>The effective </a:t>
                </a:r>
                <a:r>
                  <a:rPr lang="en-US" altLang="zh-CN" dirty="0" err="1"/>
                  <a:t>Lagrangians</a:t>
                </a:r>
                <a:r>
                  <a:rPr lang="en-US" altLang="zh-CN" dirty="0"/>
                  <a:t> relevant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b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In the molecular scenario,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en-US" altLang="zh-CN" dirty="0"/>
                  <a:t> is considered to be molecular state composed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dirty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=1/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3/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and the simplest coupling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en-US" altLang="zh-CN" dirty="0"/>
                  <a:t> with its components are </a:t>
                </a:r>
                <a:br>
                  <a:rPr lang="en-US" altLang="zh-CN" dirty="0"/>
                </a:b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-1"/>
                <a:ext cx="10515600" cy="6571785"/>
              </a:xfrm>
              <a:blipFill>
                <a:blip r:embed="rId2"/>
                <a:stretch>
                  <a:fillRect l="-1159" t="-4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130" y="912858"/>
            <a:ext cx="8198470" cy="11752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091" y="4351618"/>
            <a:ext cx="6214598" cy="1414492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6831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-1"/>
                <a:ext cx="11909502" cy="66758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CN" dirty="0"/>
                  <a:t>As for the interactions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zh-CN" dirty="0"/>
                  <a:t> and bottom meson pair, we can simply consider the S wave coupling and the corresponding effective </a:t>
                </a:r>
                <a:r>
                  <a:rPr lang="en-US" altLang="zh-CN" dirty="0" err="1"/>
                  <a:t>Lagrangians</a:t>
                </a:r>
                <a:r>
                  <a:rPr lang="en-US" altLang="zh-CN" dirty="0"/>
                  <a:t> can be expressed as, 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The effective interaction between D-wave </a:t>
                </a:r>
                <a:r>
                  <a:rPr lang="en-US" altLang="zh-CN" dirty="0" err="1"/>
                  <a:t>bottomonia</a:t>
                </a:r>
                <a:r>
                  <a:rPr lang="en-US" altLang="zh-CN" dirty="0"/>
                  <a:t> and S-wave bottom meson pair is</a:t>
                </a:r>
                <a:br>
                  <a:rPr lang="en-US" altLang="zh-CN" dirty="0"/>
                </a:br>
                <a:br>
                  <a:rPr lang="en-US" altLang="zh-CN" dirty="0"/>
                </a:b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-1"/>
                <a:ext cx="11909502" cy="6675863"/>
              </a:xfrm>
              <a:blipFill>
                <a:blip r:embed="rId2"/>
                <a:stretch>
                  <a:fillRect l="-1024" t="-3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64" y="1424599"/>
            <a:ext cx="7667742" cy="7510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449" y="3212217"/>
            <a:ext cx="7133063" cy="361225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78455" y="6234224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0598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444" y="11694"/>
            <a:ext cx="12171556" cy="6846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The coupling between light meson and charmed mesons could be obtained based on the heavy quark limit and chiral symmetry, which are 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777" y="1041945"/>
            <a:ext cx="7254565" cy="390919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46288" y="4327365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5957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-1" y="0"/>
                <a:ext cx="12043317" cy="6858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dirty="0"/>
                  <a:t>where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 2" panose="05020102010507070707" pitchFamily="18" charset="2"/>
                          </a:rPr>
                          <m:t>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is the charmed</a:t>
                </a:r>
                <a:br>
                  <a:rPr lang="en-US" altLang="zh-CN" dirty="0"/>
                </a:br>
                <a:r>
                  <a:rPr lang="en-US" altLang="zh-CN" dirty="0"/>
                  <a:t>meson triplet,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are 3 × 3 matrices for the nonet</a:t>
                </a:r>
                <a:br>
                  <a:rPr lang="en-US" altLang="zh-CN" dirty="0"/>
                </a:br>
                <a:r>
                  <a:rPr lang="en-US" altLang="zh-CN" dirty="0" err="1"/>
                  <a:t>pseudoscalar</a:t>
                </a:r>
                <a:r>
                  <a:rPr lang="en-US" altLang="zh-CN" dirty="0"/>
                  <a:t> and nonet vector mesons, respectively, </a:t>
                </a:r>
                <a:br>
                  <a:rPr lang="en-US" altLang="zh-CN" dirty="0"/>
                </a:b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0"/>
                <a:ext cx="12043317" cy="6858000"/>
              </a:xfrm>
              <a:blipFill>
                <a:blip r:embed="rId2"/>
                <a:stretch>
                  <a:fillRect l="-1012" t="-2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088" y="1657813"/>
            <a:ext cx="7690148" cy="32189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23497" y="3788735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569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264" y="1858537"/>
            <a:ext cx="8164571" cy="435133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94264" y="811433"/>
            <a:ext cx="8720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heavy quark limit, one can construct the effective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charmed mesons, which are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68315" y="5468680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863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B9B25B-FE59-2ABA-200D-E30AFFB2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28"/>
            <a:ext cx="10515600" cy="668009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Reviews on the new hadron state 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89811E-EF8D-DDE3-3E20-19E6367DA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8935"/>
            <a:ext cx="11782097" cy="596254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H.X. Chen, W. Chen, X. Liu, S.L. Zhu, The hidden-charm pentaquark and tetraquark states, Phys. Rept. 639(2016)1-121 </a:t>
            </a:r>
          </a:p>
          <a:p>
            <a:pPr>
              <a:lnSpc>
                <a:spcPct val="17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H.X. Chen, W. Chen, X. Liu, Y.R. Liu, S.L. Zhu, A review of the open charm and bottom systems, Rept.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Prog.Phys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80(2017) 076201 </a:t>
            </a:r>
          </a:p>
          <a:p>
            <a:pPr>
              <a:lnSpc>
                <a:spcPct val="170000"/>
              </a:lnSpc>
            </a:pP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Y.B.Dong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Faessler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V.E.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Lyubovitskij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Description of heavy exotic resonances as molecular states using phenomenological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Prog.Part.Nucl.Phys.94(2017)282  </a:t>
            </a:r>
          </a:p>
          <a:p>
            <a:pPr>
              <a:lnSpc>
                <a:spcPct val="170000"/>
              </a:lnSpc>
            </a:pP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R.F.Lebed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R.E. Mitchell and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E.S.Swanson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Prog.Part.Nucl.Phys.93(2017)143-194</a:t>
            </a:r>
          </a:p>
          <a:p>
            <a:pPr>
              <a:lnSpc>
                <a:spcPct val="17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F.K. Guo,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C.Hanhart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Ulf-G. Meissner, Q. Wang, Q. Zhao, B.S. Zou, Hadronic molecules, Rev.Mod.Phys.90(2018)015004 </a:t>
            </a:r>
          </a:p>
          <a:p>
            <a:pPr>
              <a:lnSpc>
                <a:spcPct val="170000"/>
              </a:lnSpc>
            </a:pP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Y.R.Liu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H.X.Chen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 Chen,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X.Liu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S.L. Zhu, Pentaquark and Tetraquark states,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Prog.Part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Phys, 107(2019)237</a:t>
            </a:r>
          </a:p>
          <a:p>
            <a:pPr>
              <a:lnSpc>
                <a:spcPct val="170000"/>
              </a:lnSpc>
            </a:pP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R.M.Albuquerque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J.M.Diak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K.P.Khemchandani,A.Martinez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Torres, F.S. Navarra,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M.Nielsen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C.M. Zanetti, J.Phys.G46(2019)093002</a:t>
            </a:r>
          </a:p>
          <a:p>
            <a:pPr>
              <a:lnSpc>
                <a:spcPct val="170000"/>
              </a:lnSpc>
            </a:pP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R.M.Yamaguchi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A.Hosaka,S.Takeuchi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M.Takizawa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J.Phys.G47(2020)053001</a:t>
            </a:r>
          </a:p>
          <a:p>
            <a:pPr>
              <a:lnSpc>
                <a:spcPct val="17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F.K. Guo,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X.H.Liu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S.Sakai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Threshold cusps and triangle singularities in hadronic reactions,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Prog.Part.Nucl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112(2020)103757</a:t>
            </a:r>
          </a:p>
          <a:p>
            <a:pPr>
              <a:lnSpc>
                <a:spcPct val="170000"/>
              </a:lnSpc>
            </a:pP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N.Brambilla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S.Eldelman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C.Hanhart,A.Nefediev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C.P.Shen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C.E.Thomas,A.Vairo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C.Z. Yuan, Phys.Rept.873(2020)1-154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61418B-9AD0-6CD5-B40F-10D984C3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FCBB-6F59-CF41-8615-4E6F5B625236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787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723848"/>
                <a:ext cx="12192000" cy="6134152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The decay amplitude for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reads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The decay amplitude for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reads </a:t>
                </a:r>
                <a:br>
                  <a:rPr lang="en-US" altLang="zh-CN" dirty="0"/>
                </a:b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23848"/>
                <a:ext cx="12192000" cy="6134152"/>
              </a:xfrm>
              <a:blipFill>
                <a:blip r:embed="rId2"/>
                <a:stretch>
                  <a:fillRect l="-1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0" y="0"/>
            <a:ext cx="3674404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amplitude</a:t>
            </a:r>
            <a:endParaRPr lang="zh-CN" altLang="en-US" sz="4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585"/>
            <a:ext cx="11823152" cy="15457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46914"/>
            <a:ext cx="12005065" cy="152390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637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723848"/>
                <a:ext cx="12192000" cy="6134152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The decay amplitude for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reads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The decay amplitude for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reads </a:t>
                </a:r>
                <a:br>
                  <a:rPr lang="en-US" altLang="zh-CN" dirty="0"/>
                </a:br>
                <a:endParaRPr lang="zh-CN" altLang="en-US" dirty="0"/>
              </a:p>
            </p:txBody>
          </p:sp>
        </mc:Choice>
        <mc:Fallback xmlns="">
          <p:sp>
            <p:nvSpPr>
              <p:cNvPr id="4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23848"/>
                <a:ext cx="12192000" cy="6134152"/>
              </a:xfrm>
              <a:blipFill>
                <a:blip r:embed="rId2"/>
                <a:stretch>
                  <a:fillRect l="-1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6" y="2017744"/>
            <a:ext cx="11377813" cy="1212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35" y="4621711"/>
            <a:ext cx="9357142" cy="1243671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2136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11814"/>
                <a:ext cx="12192000" cy="684618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dirty="0"/>
                  <a:t>The decay amplitude 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dirty="0"/>
                  <a:t>The decay amplitude 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814"/>
                <a:ext cx="12192000" cy="6846185"/>
              </a:xfrm>
              <a:blipFill>
                <a:blip r:embed="rId2"/>
                <a:stretch>
                  <a:fillRect l="-1000" t="-1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559" y="573286"/>
            <a:ext cx="9222348" cy="17881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559" y="3077154"/>
            <a:ext cx="8806723" cy="1783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731" y="5651733"/>
            <a:ext cx="7966018" cy="1206266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095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53532"/>
                <a:ext cx="12192000" cy="68044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dirty="0"/>
                  <a:t>The decay amplitude for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ja-JP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ja-JP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altLang="ja-JP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ja-JP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ja-JP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3532"/>
                <a:ext cx="12192000" cy="6804468"/>
              </a:xfrm>
              <a:blipFill>
                <a:blip r:embed="rId2"/>
                <a:stretch>
                  <a:fillRect l="-1000" t="-1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85" y="750452"/>
            <a:ext cx="11004937" cy="16879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85" y="2438400"/>
            <a:ext cx="9930810" cy="39569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575850" y="1594426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9888277" y="5691009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661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20" y="508201"/>
            <a:ext cx="11263424" cy="42260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67236" y="3866707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1105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53532"/>
                <a:ext cx="12192000" cy="68044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dirty="0"/>
                  <a:t>The decay amplitude for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ja-JP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ja-JP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altLang="ja-JP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ja-JP" b="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ja-JP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ja-JP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4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3532"/>
                <a:ext cx="12192000" cy="6804468"/>
              </a:xfrm>
              <a:blipFill>
                <a:blip r:embed="rId2"/>
                <a:stretch>
                  <a:fillRect l="-1000" t="-1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45" y="992372"/>
            <a:ext cx="10882120" cy="450587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916092" y="4426689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623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22" y="389861"/>
            <a:ext cx="11755690" cy="4105262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726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12192000" cy="6858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CN" dirty="0"/>
                  <a:t>The decay amplitude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Υ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 reads</a:t>
                </a:r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12192000" cy="6858000"/>
              </a:xfrm>
              <a:blipFill>
                <a:blip r:embed="rId2"/>
                <a:stretch>
                  <a:fillRect l="-1000" t="-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8" y="851888"/>
            <a:ext cx="11192540" cy="50084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682176" y="4929963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3059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53" y="268945"/>
            <a:ext cx="11296649" cy="44873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9" y="4821009"/>
            <a:ext cx="11702902" cy="175824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767236" y="3852989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656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07" y="357483"/>
            <a:ext cx="10973907" cy="6244892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9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28575"/>
            <a:ext cx="12216130" cy="6886575"/>
          </a:xfrm>
          <a:prstGeom prst="rect">
            <a:avLst/>
          </a:prstGeom>
          <a:solidFill>
            <a:srgbClr val="005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183" y="1114965"/>
            <a:ext cx="12296698" cy="5925826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2921546" y="-167280"/>
            <a:ext cx="6603454" cy="6603454"/>
          </a:xfrm>
          <a:prstGeom prst="ellipse">
            <a:avLst/>
          </a:prstGeom>
          <a:noFill/>
          <a:ln w="3175">
            <a:solidFill>
              <a:schemeClr val="bg1">
                <a:alpha val="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Rectangle 11" descr="e7d195523061f1c08d347f6bf0421bdacd46f3c1815d51b81E1CE79090F8942429A56C6AE2B3163BABA1A3FCE285BEC4FF43A5085572A94AD2C0A17AE448F24FA68DD62479D8C0666FEB6710638384D2521108B7A232FD3439AA4F3D0A4CD723145F85A11560D90E43C29B178E21994441C978043132CD1756FBF4720068D3DF5C780D4AFCA37873675FB1E4A9C349D6"/>
          <p:cNvSpPr/>
          <p:nvPr/>
        </p:nvSpPr>
        <p:spPr>
          <a:xfrm rot="3246669">
            <a:off x="7765109" y="1128097"/>
            <a:ext cx="818298" cy="36439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2A9FE">
                  <a:alpha val="21000"/>
                </a:srgbClr>
              </a:gs>
              <a:gs pos="99000">
                <a:schemeClr val="accent1">
                  <a:lumMod val="20000"/>
                  <a:lumOff val="80000"/>
                  <a:alpha val="27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id-ID">
              <a:sym typeface="+mn-lt"/>
            </a:endParaRPr>
          </a:p>
        </p:txBody>
      </p:sp>
      <p:sp>
        <p:nvSpPr>
          <p:cNvPr id="89" name="Rectangle 11" descr="e7d195523061f1c08d347f6bf0421bdacd46f3c1815d51b81E1CE79090F8942429A56C6AE2B3163BABA1A3FCE285BEC4FF43A5085572A94AD2C0A17AE448F24FA68DD62479D8C0666FEB6710638384D2521108B7A232FD3439AA4F3D0A4CD723145F85A11560D90E43C29B178E21994441C978043132CD1756FBF4720068D3DF5C780D4AFCA37873675FB1E4A9C349D6"/>
          <p:cNvSpPr/>
          <p:nvPr/>
        </p:nvSpPr>
        <p:spPr>
          <a:xfrm rot="3246669">
            <a:off x="3764418" y="710716"/>
            <a:ext cx="818298" cy="36439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2A9FE">
                  <a:alpha val="21000"/>
                </a:srgbClr>
              </a:gs>
              <a:gs pos="99000">
                <a:schemeClr val="accent1">
                  <a:lumMod val="20000"/>
                  <a:lumOff val="80000"/>
                  <a:alpha val="27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id-ID"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790329"/>
            <a:ext cx="12193057" cy="30665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9" y="404270"/>
            <a:ext cx="6096528" cy="6102625"/>
          </a:xfrm>
          <a:prstGeom prst="rect">
            <a:avLst/>
          </a:prstGeom>
        </p:spPr>
      </p:pic>
      <p:sp>
        <p:nvSpPr>
          <p:cNvPr id="90" name="椭圆 89"/>
          <p:cNvSpPr/>
          <p:nvPr/>
        </p:nvSpPr>
        <p:spPr>
          <a:xfrm>
            <a:off x="4328433" y="1550583"/>
            <a:ext cx="3810000" cy="3810000"/>
          </a:xfrm>
          <a:prstGeom prst="ellipse">
            <a:avLst/>
          </a:prstGeom>
          <a:gradFill>
            <a:gsLst>
              <a:gs pos="0">
                <a:schemeClr val="bg1"/>
              </a:gs>
              <a:gs pos="99000">
                <a:schemeClr val="accent1">
                  <a:lumMod val="20000"/>
                  <a:lumOff val="80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1" name="圆: 空心 90"/>
          <p:cNvSpPr/>
          <p:nvPr/>
        </p:nvSpPr>
        <p:spPr>
          <a:xfrm>
            <a:off x="7303893" y="1664466"/>
            <a:ext cx="1459262" cy="1459262"/>
          </a:xfrm>
          <a:prstGeom prst="donut">
            <a:avLst>
              <a:gd name="adj" fmla="val 22389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sx="113000" sy="113000" algn="ctr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019991" y="4421900"/>
            <a:ext cx="2908010" cy="902077"/>
            <a:chOff x="2496114" y="7662155"/>
            <a:chExt cx="2908010" cy="902077"/>
          </a:xfrm>
          <a:solidFill>
            <a:schemeClr val="accent3"/>
          </a:solidFill>
        </p:grpSpPr>
        <p:sp>
          <p:nvSpPr>
            <p:cNvPr id="97" name="椭圆 96"/>
            <p:cNvSpPr/>
            <p:nvPr/>
          </p:nvSpPr>
          <p:spPr>
            <a:xfrm rot="5400000">
              <a:off x="520234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 rot="5400000">
              <a:off x="520234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 rot="5400000">
              <a:off x="520234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 rot="5400000">
              <a:off x="486406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 rot="5400000">
              <a:off x="486406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 rot="5400000">
              <a:off x="486406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 rot="5400000">
              <a:off x="452578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 rot="5400000">
              <a:off x="452578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 rot="5400000">
              <a:off x="452578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 rot="5400000">
              <a:off x="4187508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 rot="5400000">
              <a:off x="4187508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 rot="5400000">
              <a:off x="4187508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 rot="5400000">
              <a:off x="3849229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 rot="5400000">
              <a:off x="3849229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 rot="5400000">
              <a:off x="3849229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 rot="5400000">
              <a:off x="3510950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rot="5400000">
              <a:off x="3510950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 rot="5400000">
              <a:off x="3510950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 rot="5400000">
              <a:off x="3172672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 rot="5400000">
              <a:off x="3172672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rot="5400000">
              <a:off x="3172672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rot="5400000">
              <a:off x="2834393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 rot="5400000">
              <a:off x="2834393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 rot="5400000">
              <a:off x="2834393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 rot="5400000">
              <a:off x="249611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 rot="5400000">
              <a:off x="249611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rot="5400000">
              <a:off x="249611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8942906" y="2438861"/>
            <a:ext cx="2908010" cy="902077"/>
            <a:chOff x="2496114" y="7662155"/>
            <a:chExt cx="2908010" cy="902077"/>
          </a:xfrm>
          <a:solidFill>
            <a:schemeClr val="accent3"/>
          </a:solidFill>
        </p:grpSpPr>
        <p:sp>
          <p:nvSpPr>
            <p:cNvPr id="125" name="椭圆 124"/>
            <p:cNvSpPr/>
            <p:nvPr/>
          </p:nvSpPr>
          <p:spPr>
            <a:xfrm rot="5400000">
              <a:off x="520234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 rot="5400000">
              <a:off x="520234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 rot="5400000">
              <a:off x="520234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 rot="5400000">
              <a:off x="486406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 rot="5400000">
              <a:off x="486406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 rot="5400000">
              <a:off x="486406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/>
            <p:cNvSpPr/>
            <p:nvPr/>
          </p:nvSpPr>
          <p:spPr>
            <a:xfrm rot="5400000">
              <a:off x="4525786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 rot="5400000">
              <a:off x="4525786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 rot="5400000">
              <a:off x="4525786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/>
            <p:cNvSpPr/>
            <p:nvPr/>
          </p:nvSpPr>
          <p:spPr>
            <a:xfrm rot="5400000">
              <a:off x="4187508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>
            <a:xfrm rot="5400000">
              <a:off x="4187508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/>
            <p:cNvSpPr/>
            <p:nvPr/>
          </p:nvSpPr>
          <p:spPr>
            <a:xfrm rot="5400000">
              <a:off x="4187508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/>
            <p:cNvSpPr/>
            <p:nvPr/>
          </p:nvSpPr>
          <p:spPr>
            <a:xfrm rot="5400000">
              <a:off x="3849229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/>
            <p:cNvSpPr/>
            <p:nvPr/>
          </p:nvSpPr>
          <p:spPr>
            <a:xfrm rot="5400000">
              <a:off x="3849229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椭圆 138"/>
            <p:cNvSpPr/>
            <p:nvPr/>
          </p:nvSpPr>
          <p:spPr>
            <a:xfrm rot="5400000">
              <a:off x="3849229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椭圆 139"/>
            <p:cNvSpPr/>
            <p:nvPr/>
          </p:nvSpPr>
          <p:spPr>
            <a:xfrm rot="5400000">
              <a:off x="3510950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椭圆 140"/>
            <p:cNvSpPr/>
            <p:nvPr/>
          </p:nvSpPr>
          <p:spPr>
            <a:xfrm rot="5400000">
              <a:off x="3510950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椭圆 141"/>
            <p:cNvSpPr/>
            <p:nvPr/>
          </p:nvSpPr>
          <p:spPr>
            <a:xfrm rot="5400000">
              <a:off x="3510950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142"/>
            <p:cNvSpPr/>
            <p:nvPr/>
          </p:nvSpPr>
          <p:spPr>
            <a:xfrm rot="5400000">
              <a:off x="3172672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椭圆 143"/>
            <p:cNvSpPr/>
            <p:nvPr/>
          </p:nvSpPr>
          <p:spPr>
            <a:xfrm rot="5400000">
              <a:off x="3172672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椭圆 144"/>
            <p:cNvSpPr/>
            <p:nvPr/>
          </p:nvSpPr>
          <p:spPr>
            <a:xfrm rot="5400000">
              <a:off x="3172672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椭圆 145"/>
            <p:cNvSpPr/>
            <p:nvPr/>
          </p:nvSpPr>
          <p:spPr>
            <a:xfrm rot="5400000">
              <a:off x="2834393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椭圆 146"/>
            <p:cNvSpPr/>
            <p:nvPr/>
          </p:nvSpPr>
          <p:spPr>
            <a:xfrm rot="5400000">
              <a:off x="2834393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椭圆 147"/>
            <p:cNvSpPr/>
            <p:nvPr/>
          </p:nvSpPr>
          <p:spPr>
            <a:xfrm rot="5400000">
              <a:off x="2834393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椭圆 148"/>
            <p:cNvSpPr/>
            <p:nvPr/>
          </p:nvSpPr>
          <p:spPr>
            <a:xfrm rot="5400000">
              <a:off x="2496114" y="7662155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椭圆 149"/>
            <p:cNvSpPr/>
            <p:nvPr/>
          </p:nvSpPr>
          <p:spPr>
            <a:xfrm rot="5400000">
              <a:off x="2496114" y="8012304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椭圆 150"/>
            <p:cNvSpPr/>
            <p:nvPr/>
          </p:nvSpPr>
          <p:spPr>
            <a:xfrm rot="5400000">
              <a:off x="2496114" y="8362452"/>
              <a:ext cx="201780" cy="2017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2" name="文本框 151"/>
          <p:cNvSpPr txBox="1"/>
          <p:nvPr/>
        </p:nvSpPr>
        <p:spPr>
          <a:xfrm>
            <a:off x="5680399" y="2357237"/>
            <a:ext cx="1083347" cy="900000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b="1" spc="100" dirty="0">
                <a:solidFill>
                  <a:srgbClr val="005CA2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 panose="020B0604020202020204" pitchFamily="34" charset="0"/>
                <a:sym typeface="思源黑体" panose="020B0400000000000000" pitchFamily="34" charset="-122"/>
              </a:rPr>
              <a:t>02</a:t>
            </a:r>
          </a:p>
        </p:txBody>
      </p:sp>
      <p:sp>
        <p:nvSpPr>
          <p:cNvPr id="154" name="矩形 153"/>
          <p:cNvSpPr/>
          <p:nvPr/>
        </p:nvSpPr>
        <p:spPr>
          <a:xfrm>
            <a:off x="5079914" y="3770088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</a:rPr>
              <a:t>Approach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8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5" y="815771"/>
            <a:ext cx="11619724" cy="46207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015330" y="4455042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388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0" y="73207"/>
                <a:ext cx="77781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decay amplitude for the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(3872)</m:t>
                    </m:r>
                    <m:r>
                      <a:rPr lang="en-US" altLang="zh-CN" sz="2800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𝜓𝜌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reads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3207"/>
                <a:ext cx="7778155" cy="523220"/>
              </a:xfrm>
              <a:prstGeom prst="rect">
                <a:avLst/>
              </a:prstGeom>
              <a:blipFill>
                <a:blip r:embed="rId2"/>
                <a:stretch>
                  <a:fillRect l="-1567" t="-11628" r="-627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44" y="725614"/>
            <a:ext cx="10235608" cy="39923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44" y="4768998"/>
            <a:ext cx="9901458" cy="1598819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648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75" y="331233"/>
            <a:ext cx="9845416" cy="2777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54419" y="3109026"/>
                <a:ext cx="7865423" cy="553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decay amplitude for the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(3872)</m:t>
                    </m:r>
                    <m:r>
                      <a:rPr lang="en-US" altLang="zh-CN" sz="2800" dirty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𝑐𝐽</m:t>
                        </m:r>
                      </m:sub>
                    </m:sSub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reads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19" y="3109026"/>
                <a:ext cx="7865423" cy="553421"/>
              </a:xfrm>
              <a:prstGeom prst="rect">
                <a:avLst/>
              </a:prstGeom>
              <a:blipFill>
                <a:blip r:embed="rId3"/>
                <a:stretch>
                  <a:fillRect l="-1550" t="-10989" b="-24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616" y="3662446"/>
            <a:ext cx="7269318" cy="319555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831239" y="2485250"/>
            <a:ext cx="1034903" cy="623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843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36" y="650088"/>
            <a:ext cx="10703441" cy="4130132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47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" y="15240"/>
            <a:ext cx="8901932" cy="80264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onrelativistic effective field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5240" y="817879"/>
                <a:ext cx="12087550" cy="6040121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Guo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Hanhart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Meissner. PRL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103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082003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Guo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 PRD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034013                     S/P—S/P wave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charmonium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transitions</a:t>
                </a: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most heavy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quarkonium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transitions, notice that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acc>
                            <m:accPr>
                              <m:chr m:val="̅"/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acc>
                            <m:accPr>
                              <m:chr m:val="̅"/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acc>
                            <m:accPr>
                              <m:chr m:val="̅"/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a result, the intermediate heavy mesons are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nonrelativistic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a small velocity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∼</m:t>
                      </m:r>
                      <m:rad>
                        <m:radPr>
                          <m:degHide m:val="on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lit/>
                                </m:rPr>
                                <a:rPr lang="en-US" altLang="zh-CN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𝑄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en-US" altLang="zh-CN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|/</m:t>
                          </m:r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sub>
                          </m:sSub>
                        </m:e>
                      </m:rad>
                      <m:r>
                        <a:rPr lang="en-US" altLang="zh-CN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Thus, one may construct a power counting in terms of v.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three-momentum scales as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kinetic energy scales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" y="817879"/>
                <a:ext cx="12087550" cy="6040121"/>
              </a:xfrm>
              <a:blipFill>
                <a:blip r:embed="rId2"/>
                <a:stretch>
                  <a:fillRect l="-1060" t="-1715" r="-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15239" y="2183909"/>
            <a:ext cx="470561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counting</a:t>
            </a:r>
            <a:r>
              <a:rPr lang="zh-CN" altLang="en-US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</a:t>
            </a:r>
            <a:endParaRPr lang="zh-CN" altLang="en-US" sz="40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2ADB-2E41-45ED-84CA-20DAF080DCF0}" type="slidenum">
              <a:rPr lang="zh-CN" altLang="en-US" smtClean="0"/>
              <a:t>9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S0wzOvQ8a50SA42PUNRg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5023</TotalTime>
  <Words>4395</Words>
  <Application>Microsoft Office PowerPoint</Application>
  <PresentationFormat>宽屏</PresentationFormat>
  <Paragraphs>604</Paragraphs>
  <Slides>83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83</vt:i4>
      </vt:variant>
    </vt:vector>
  </HeadingPairs>
  <TitlesOfParts>
    <vt:vector size="102" baseType="lpstr">
      <vt:lpstr>AdvOT483a8203</vt:lpstr>
      <vt:lpstr>等线</vt:lpstr>
      <vt:lpstr>等线 Light</vt:lpstr>
      <vt:lpstr>楷体</vt:lpstr>
      <vt:lpstr>苹方-简</vt:lpstr>
      <vt:lpstr>思源黑体</vt:lpstr>
      <vt:lpstr>思源黑体 CN Heavy</vt:lpstr>
      <vt:lpstr>Arial</vt:lpstr>
      <vt:lpstr>Calibri</vt:lpstr>
      <vt:lpstr>Calibri Light</vt:lpstr>
      <vt:lpstr>Cambria Math</vt:lpstr>
      <vt:lpstr>Comic Sans MS</vt:lpstr>
      <vt:lpstr>Times New Roman</vt:lpstr>
      <vt:lpstr>Traditional Arabic</vt:lpstr>
      <vt:lpstr>Wingdings</vt:lpstr>
      <vt:lpstr>Office 主题​​</vt:lpstr>
      <vt:lpstr>1_Office 主题</vt:lpstr>
      <vt:lpstr>think-cell Slide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New hadron state—— Charmonium-like exotic candidates</vt:lpstr>
      <vt:lpstr>Reviews on the new hadron state </vt:lpstr>
      <vt:lpstr>PowerPoint 演示文稿</vt:lpstr>
      <vt:lpstr>Nonrelativistic effective field theory</vt:lpstr>
      <vt:lpstr>PowerPoint 演示文稿</vt:lpstr>
      <vt:lpstr>PowerPoint 演示文稿</vt:lpstr>
      <vt:lpstr>Effective Lagrangian approach</vt:lpstr>
      <vt:lpstr>Hadron loop model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Backup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531326547@qq.com</dc:creator>
  <cp:lastModifiedBy>吴 琦</cp:lastModifiedBy>
  <cp:revision>531</cp:revision>
  <dcterms:created xsi:type="dcterms:W3CDTF">2019-01-08T08:40:00Z</dcterms:created>
  <dcterms:modified xsi:type="dcterms:W3CDTF">2023-09-06T10:30:24Z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