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5" r:id="rId7"/>
    <p:sldId id="270" r:id="rId8"/>
    <p:sldId id="261" r:id="rId9"/>
    <p:sldId id="267" r:id="rId10"/>
    <p:sldId id="268" r:id="rId11"/>
    <p:sldId id="262" r:id="rId12"/>
    <p:sldId id="266" r:id="rId13"/>
    <p:sldId id="269" r:id="rId14"/>
    <p:sldId id="271" r:id="rId15"/>
    <p:sldId id="273" r:id="rId16"/>
    <p:sldId id="272" r:id="rId17"/>
    <p:sldId id="274" r:id="rId18"/>
    <p:sldId id="263" r:id="rId19"/>
    <p:sldId id="27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62E2DA-E539-3A54-6439-7910F4F0DA6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8221965-2C00-3881-8284-7BB7ED6D6C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E80733C-CEF2-0FF9-9A5A-40873E8122C8}"/>
              </a:ext>
            </a:extLst>
          </p:cNvPr>
          <p:cNvSpPr>
            <a:spLocks noGrp="1"/>
          </p:cNvSpPr>
          <p:nvPr>
            <p:ph type="dt" sz="half" idx="10"/>
          </p:nvPr>
        </p:nvSpPr>
        <p:spPr/>
        <p:txBody>
          <a:bodyPr/>
          <a:lstStyle/>
          <a:p>
            <a:fld id="{0C0878B9-7766-4451-ABEC-8BBE9E660313}" type="datetimeFigureOut">
              <a:rPr lang="zh-CN" altLang="en-US" smtClean="0"/>
              <a:t>2023/9/19</a:t>
            </a:fld>
            <a:endParaRPr lang="zh-CN" altLang="en-US"/>
          </a:p>
        </p:txBody>
      </p:sp>
      <p:sp>
        <p:nvSpPr>
          <p:cNvPr id="5" name="页脚占位符 4">
            <a:extLst>
              <a:ext uri="{FF2B5EF4-FFF2-40B4-BE49-F238E27FC236}">
                <a16:creationId xmlns:a16="http://schemas.microsoft.com/office/drawing/2014/main" id="{7EEB680B-577A-7759-590D-266610D869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C1C3E69-E995-48BE-D69E-98B0F77B241F}"/>
              </a:ext>
            </a:extLst>
          </p:cNvPr>
          <p:cNvSpPr>
            <a:spLocks noGrp="1"/>
          </p:cNvSpPr>
          <p:nvPr>
            <p:ph type="sldNum" sz="quarter" idx="12"/>
          </p:nvPr>
        </p:nvSpPr>
        <p:spPr/>
        <p:txBody>
          <a:bodyPr/>
          <a:lstStyle/>
          <a:p>
            <a:fld id="{E2619834-BCA3-4826-828B-CE77552C1188}" type="slidenum">
              <a:rPr lang="zh-CN" altLang="en-US" smtClean="0"/>
              <a:t>‹#›</a:t>
            </a:fld>
            <a:endParaRPr lang="zh-CN" altLang="en-US"/>
          </a:p>
        </p:txBody>
      </p:sp>
    </p:spTree>
    <p:extLst>
      <p:ext uri="{BB962C8B-B14F-4D97-AF65-F5344CB8AC3E}">
        <p14:creationId xmlns:p14="http://schemas.microsoft.com/office/powerpoint/2010/main" val="1357882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459999-1968-751D-EE7D-CF7DAE38130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75DFD09-6426-9128-78CA-27CACA313B1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F88F7E9-1EA5-ED1F-D9FB-44470FE94E94}"/>
              </a:ext>
            </a:extLst>
          </p:cNvPr>
          <p:cNvSpPr>
            <a:spLocks noGrp="1"/>
          </p:cNvSpPr>
          <p:nvPr>
            <p:ph type="dt" sz="half" idx="10"/>
          </p:nvPr>
        </p:nvSpPr>
        <p:spPr/>
        <p:txBody>
          <a:bodyPr/>
          <a:lstStyle/>
          <a:p>
            <a:fld id="{0C0878B9-7766-4451-ABEC-8BBE9E660313}" type="datetimeFigureOut">
              <a:rPr lang="zh-CN" altLang="en-US" smtClean="0"/>
              <a:t>2023/9/19</a:t>
            </a:fld>
            <a:endParaRPr lang="zh-CN" altLang="en-US"/>
          </a:p>
        </p:txBody>
      </p:sp>
      <p:sp>
        <p:nvSpPr>
          <p:cNvPr id="5" name="页脚占位符 4">
            <a:extLst>
              <a:ext uri="{FF2B5EF4-FFF2-40B4-BE49-F238E27FC236}">
                <a16:creationId xmlns:a16="http://schemas.microsoft.com/office/drawing/2014/main" id="{9D518FC9-3E20-5794-0F63-41E68860BF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3460164-E859-3AA3-87B7-B3B7FF611D26}"/>
              </a:ext>
            </a:extLst>
          </p:cNvPr>
          <p:cNvSpPr>
            <a:spLocks noGrp="1"/>
          </p:cNvSpPr>
          <p:nvPr>
            <p:ph type="sldNum" sz="quarter" idx="12"/>
          </p:nvPr>
        </p:nvSpPr>
        <p:spPr/>
        <p:txBody>
          <a:bodyPr/>
          <a:lstStyle/>
          <a:p>
            <a:fld id="{E2619834-BCA3-4826-828B-CE77552C1188}" type="slidenum">
              <a:rPr lang="zh-CN" altLang="en-US" smtClean="0"/>
              <a:t>‹#›</a:t>
            </a:fld>
            <a:endParaRPr lang="zh-CN" altLang="en-US"/>
          </a:p>
        </p:txBody>
      </p:sp>
    </p:spTree>
    <p:extLst>
      <p:ext uri="{BB962C8B-B14F-4D97-AF65-F5344CB8AC3E}">
        <p14:creationId xmlns:p14="http://schemas.microsoft.com/office/powerpoint/2010/main" val="370516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64E169B-16BA-F17A-D768-8449B68ABC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F86DA95-9974-F6BA-CC0F-59D359C17C3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462BF9-55F8-B14F-2D48-0582DAE7875F}"/>
              </a:ext>
            </a:extLst>
          </p:cNvPr>
          <p:cNvSpPr>
            <a:spLocks noGrp="1"/>
          </p:cNvSpPr>
          <p:nvPr>
            <p:ph type="dt" sz="half" idx="10"/>
          </p:nvPr>
        </p:nvSpPr>
        <p:spPr/>
        <p:txBody>
          <a:bodyPr/>
          <a:lstStyle/>
          <a:p>
            <a:fld id="{0C0878B9-7766-4451-ABEC-8BBE9E660313}" type="datetimeFigureOut">
              <a:rPr lang="zh-CN" altLang="en-US" smtClean="0"/>
              <a:t>2023/9/19</a:t>
            </a:fld>
            <a:endParaRPr lang="zh-CN" altLang="en-US"/>
          </a:p>
        </p:txBody>
      </p:sp>
      <p:sp>
        <p:nvSpPr>
          <p:cNvPr id="5" name="页脚占位符 4">
            <a:extLst>
              <a:ext uri="{FF2B5EF4-FFF2-40B4-BE49-F238E27FC236}">
                <a16:creationId xmlns:a16="http://schemas.microsoft.com/office/drawing/2014/main" id="{D787FAD8-EB85-CFA6-F2B5-AE15293C9A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521DB7-8A74-E4C2-8B80-F405FD2F3B55}"/>
              </a:ext>
            </a:extLst>
          </p:cNvPr>
          <p:cNvSpPr>
            <a:spLocks noGrp="1"/>
          </p:cNvSpPr>
          <p:nvPr>
            <p:ph type="sldNum" sz="quarter" idx="12"/>
          </p:nvPr>
        </p:nvSpPr>
        <p:spPr/>
        <p:txBody>
          <a:bodyPr/>
          <a:lstStyle/>
          <a:p>
            <a:fld id="{E2619834-BCA3-4826-828B-CE77552C1188}" type="slidenum">
              <a:rPr lang="zh-CN" altLang="en-US" smtClean="0"/>
              <a:t>‹#›</a:t>
            </a:fld>
            <a:endParaRPr lang="zh-CN" altLang="en-US"/>
          </a:p>
        </p:txBody>
      </p:sp>
    </p:spTree>
    <p:extLst>
      <p:ext uri="{BB962C8B-B14F-4D97-AF65-F5344CB8AC3E}">
        <p14:creationId xmlns:p14="http://schemas.microsoft.com/office/powerpoint/2010/main" val="47443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63F419-49AF-D11E-B16F-D5E3AF47240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B437F3-8B50-E8AF-C899-617D18B374C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84A5A2A-40FD-3B21-67E6-6E71533DCE26}"/>
              </a:ext>
            </a:extLst>
          </p:cNvPr>
          <p:cNvSpPr>
            <a:spLocks noGrp="1"/>
          </p:cNvSpPr>
          <p:nvPr>
            <p:ph type="dt" sz="half" idx="10"/>
          </p:nvPr>
        </p:nvSpPr>
        <p:spPr/>
        <p:txBody>
          <a:bodyPr/>
          <a:lstStyle/>
          <a:p>
            <a:fld id="{0C0878B9-7766-4451-ABEC-8BBE9E660313}" type="datetimeFigureOut">
              <a:rPr lang="zh-CN" altLang="en-US" smtClean="0"/>
              <a:t>2023/9/19</a:t>
            </a:fld>
            <a:endParaRPr lang="zh-CN" altLang="en-US"/>
          </a:p>
        </p:txBody>
      </p:sp>
      <p:sp>
        <p:nvSpPr>
          <p:cNvPr id="5" name="页脚占位符 4">
            <a:extLst>
              <a:ext uri="{FF2B5EF4-FFF2-40B4-BE49-F238E27FC236}">
                <a16:creationId xmlns:a16="http://schemas.microsoft.com/office/drawing/2014/main" id="{8FBEFCA2-74E0-0216-4BD3-DAA77EA289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84BBCE-CDC9-B16B-5896-A24764AE0512}"/>
              </a:ext>
            </a:extLst>
          </p:cNvPr>
          <p:cNvSpPr>
            <a:spLocks noGrp="1"/>
          </p:cNvSpPr>
          <p:nvPr>
            <p:ph type="sldNum" sz="quarter" idx="12"/>
          </p:nvPr>
        </p:nvSpPr>
        <p:spPr/>
        <p:txBody>
          <a:bodyPr/>
          <a:lstStyle/>
          <a:p>
            <a:fld id="{E2619834-BCA3-4826-828B-CE77552C1188}" type="slidenum">
              <a:rPr lang="zh-CN" altLang="en-US" smtClean="0"/>
              <a:t>‹#›</a:t>
            </a:fld>
            <a:endParaRPr lang="zh-CN" altLang="en-US"/>
          </a:p>
        </p:txBody>
      </p:sp>
    </p:spTree>
    <p:extLst>
      <p:ext uri="{BB962C8B-B14F-4D97-AF65-F5344CB8AC3E}">
        <p14:creationId xmlns:p14="http://schemas.microsoft.com/office/powerpoint/2010/main" val="55145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3206E2-5CE7-7EB6-AD5B-CA16A2CC11A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35F19E0-6B25-EA4B-896F-F2006769A0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94CFF9D-7BF4-2DF3-5732-C049E188A128}"/>
              </a:ext>
            </a:extLst>
          </p:cNvPr>
          <p:cNvSpPr>
            <a:spLocks noGrp="1"/>
          </p:cNvSpPr>
          <p:nvPr>
            <p:ph type="dt" sz="half" idx="10"/>
          </p:nvPr>
        </p:nvSpPr>
        <p:spPr/>
        <p:txBody>
          <a:bodyPr/>
          <a:lstStyle/>
          <a:p>
            <a:fld id="{0C0878B9-7766-4451-ABEC-8BBE9E660313}" type="datetimeFigureOut">
              <a:rPr lang="zh-CN" altLang="en-US" smtClean="0"/>
              <a:t>2023/9/19</a:t>
            </a:fld>
            <a:endParaRPr lang="zh-CN" altLang="en-US"/>
          </a:p>
        </p:txBody>
      </p:sp>
      <p:sp>
        <p:nvSpPr>
          <p:cNvPr id="5" name="页脚占位符 4">
            <a:extLst>
              <a:ext uri="{FF2B5EF4-FFF2-40B4-BE49-F238E27FC236}">
                <a16:creationId xmlns:a16="http://schemas.microsoft.com/office/drawing/2014/main" id="{A41EA38F-A88C-A781-2549-F3E85BDFAE6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E3D062-87AE-0C13-F248-FCA645F833AB}"/>
              </a:ext>
            </a:extLst>
          </p:cNvPr>
          <p:cNvSpPr>
            <a:spLocks noGrp="1"/>
          </p:cNvSpPr>
          <p:nvPr>
            <p:ph type="sldNum" sz="quarter" idx="12"/>
          </p:nvPr>
        </p:nvSpPr>
        <p:spPr/>
        <p:txBody>
          <a:bodyPr/>
          <a:lstStyle/>
          <a:p>
            <a:fld id="{E2619834-BCA3-4826-828B-CE77552C1188}" type="slidenum">
              <a:rPr lang="zh-CN" altLang="en-US" smtClean="0"/>
              <a:t>‹#›</a:t>
            </a:fld>
            <a:endParaRPr lang="zh-CN" altLang="en-US"/>
          </a:p>
        </p:txBody>
      </p:sp>
    </p:spTree>
    <p:extLst>
      <p:ext uri="{BB962C8B-B14F-4D97-AF65-F5344CB8AC3E}">
        <p14:creationId xmlns:p14="http://schemas.microsoft.com/office/powerpoint/2010/main" val="295322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49FFF3-2913-5741-279C-D8717D72970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D512A87-EE8B-EBE8-D618-D88135879ED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63DC90C-7D7F-8B9D-1ADF-B7ACE636C1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ED7485E-01ED-5884-F8F2-27E5D7358DF2}"/>
              </a:ext>
            </a:extLst>
          </p:cNvPr>
          <p:cNvSpPr>
            <a:spLocks noGrp="1"/>
          </p:cNvSpPr>
          <p:nvPr>
            <p:ph type="dt" sz="half" idx="10"/>
          </p:nvPr>
        </p:nvSpPr>
        <p:spPr/>
        <p:txBody>
          <a:bodyPr/>
          <a:lstStyle/>
          <a:p>
            <a:fld id="{0C0878B9-7766-4451-ABEC-8BBE9E660313}" type="datetimeFigureOut">
              <a:rPr lang="zh-CN" altLang="en-US" smtClean="0"/>
              <a:t>2023/9/19</a:t>
            </a:fld>
            <a:endParaRPr lang="zh-CN" altLang="en-US"/>
          </a:p>
        </p:txBody>
      </p:sp>
      <p:sp>
        <p:nvSpPr>
          <p:cNvPr id="6" name="页脚占位符 5">
            <a:extLst>
              <a:ext uri="{FF2B5EF4-FFF2-40B4-BE49-F238E27FC236}">
                <a16:creationId xmlns:a16="http://schemas.microsoft.com/office/drawing/2014/main" id="{A53CF2FF-09CC-79F2-DB55-334A79A8DB4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DD402A-8291-6294-CD8D-625BD16A1D77}"/>
              </a:ext>
            </a:extLst>
          </p:cNvPr>
          <p:cNvSpPr>
            <a:spLocks noGrp="1"/>
          </p:cNvSpPr>
          <p:nvPr>
            <p:ph type="sldNum" sz="quarter" idx="12"/>
          </p:nvPr>
        </p:nvSpPr>
        <p:spPr/>
        <p:txBody>
          <a:bodyPr/>
          <a:lstStyle/>
          <a:p>
            <a:fld id="{E2619834-BCA3-4826-828B-CE77552C1188}" type="slidenum">
              <a:rPr lang="zh-CN" altLang="en-US" smtClean="0"/>
              <a:t>‹#›</a:t>
            </a:fld>
            <a:endParaRPr lang="zh-CN" altLang="en-US"/>
          </a:p>
        </p:txBody>
      </p:sp>
    </p:spTree>
    <p:extLst>
      <p:ext uri="{BB962C8B-B14F-4D97-AF65-F5344CB8AC3E}">
        <p14:creationId xmlns:p14="http://schemas.microsoft.com/office/powerpoint/2010/main" val="690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9A912-1BCF-2D9A-F761-9AF4856C7D1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FEDD33D-65B2-A0B5-257F-8424501745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F09B82C-4806-4E3C-7150-913B801B306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1DA3212-6FEA-27EC-5E74-9A5F791372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D6BC909-2B3F-5EBA-6A40-C05D3353096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E7E2E7C-F8FB-0D07-4900-7B866510F85F}"/>
              </a:ext>
            </a:extLst>
          </p:cNvPr>
          <p:cNvSpPr>
            <a:spLocks noGrp="1"/>
          </p:cNvSpPr>
          <p:nvPr>
            <p:ph type="dt" sz="half" idx="10"/>
          </p:nvPr>
        </p:nvSpPr>
        <p:spPr/>
        <p:txBody>
          <a:bodyPr/>
          <a:lstStyle/>
          <a:p>
            <a:fld id="{0C0878B9-7766-4451-ABEC-8BBE9E660313}" type="datetimeFigureOut">
              <a:rPr lang="zh-CN" altLang="en-US" smtClean="0"/>
              <a:t>2023/9/19</a:t>
            </a:fld>
            <a:endParaRPr lang="zh-CN" altLang="en-US"/>
          </a:p>
        </p:txBody>
      </p:sp>
      <p:sp>
        <p:nvSpPr>
          <p:cNvPr id="8" name="页脚占位符 7">
            <a:extLst>
              <a:ext uri="{FF2B5EF4-FFF2-40B4-BE49-F238E27FC236}">
                <a16:creationId xmlns:a16="http://schemas.microsoft.com/office/drawing/2014/main" id="{6AD4FFB0-E37D-7D59-435A-E50B2BA4FE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6ADC177-B7AE-CE2F-23E4-79C710C8A08D}"/>
              </a:ext>
            </a:extLst>
          </p:cNvPr>
          <p:cNvSpPr>
            <a:spLocks noGrp="1"/>
          </p:cNvSpPr>
          <p:nvPr>
            <p:ph type="sldNum" sz="quarter" idx="12"/>
          </p:nvPr>
        </p:nvSpPr>
        <p:spPr/>
        <p:txBody>
          <a:bodyPr/>
          <a:lstStyle/>
          <a:p>
            <a:fld id="{E2619834-BCA3-4826-828B-CE77552C1188}" type="slidenum">
              <a:rPr lang="zh-CN" altLang="en-US" smtClean="0"/>
              <a:t>‹#›</a:t>
            </a:fld>
            <a:endParaRPr lang="zh-CN" altLang="en-US"/>
          </a:p>
        </p:txBody>
      </p:sp>
    </p:spTree>
    <p:extLst>
      <p:ext uri="{BB962C8B-B14F-4D97-AF65-F5344CB8AC3E}">
        <p14:creationId xmlns:p14="http://schemas.microsoft.com/office/powerpoint/2010/main" val="181969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CAEE09-1008-F6DA-013B-8C1F0B3D33A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20842DA-912E-3A81-4085-CED4C830AE74}"/>
              </a:ext>
            </a:extLst>
          </p:cNvPr>
          <p:cNvSpPr>
            <a:spLocks noGrp="1"/>
          </p:cNvSpPr>
          <p:nvPr>
            <p:ph type="dt" sz="half" idx="10"/>
          </p:nvPr>
        </p:nvSpPr>
        <p:spPr/>
        <p:txBody>
          <a:bodyPr/>
          <a:lstStyle/>
          <a:p>
            <a:fld id="{0C0878B9-7766-4451-ABEC-8BBE9E660313}" type="datetimeFigureOut">
              <a:rPr lang="zh-CN" altLang="en-US" smtClean="0"/>
              <a:t>2023/9/19</a:t>
            </a:fld>
            <a:endParaRPr lang="zh-CN" altLang="en-US"/>
          </a:p>
        </p:txBody>
      </p:sp>
      <p:sp>
        <p:nvSpPr>
          <p:cNvPr id="4" name="页脚占位符 3">
            <a:extLst>
              <a:ext uri="{FF2B5EF4-FFF2-40B4-BE49-F238E27FC236}">
                <a16:creationId xmlns:a16="http://schemas.microsoft.com/office/drawing/2014/main" id="{58922AEC-1E81-0BCB-ADF8-71F3C26507A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F7822CC-2898-AE0E-4086-299F17254AC4}"/>
              </a:ext>
            </a:extLst>
          </p:cNvPr>
          <p:cNvSpPr>
            <a:spLocks noGrp="1"/>
          </p:cNvSpPr>
          <p:nvPr>
            <p:ph type="sldNum" sz="quarter" idx="12"/>
          </p:nvPr>
        </p:nvSpPr>
        <p:spPr/>
        <p:txBody>
          <a:bodyPr/>
          <a:lstStyle/>
          <a:p>
            <a:fld id="{E2619834-BCA3-4826-828B-CE77552C1188}" type="slidenum">
              <a:rPr lang="zh-CN" altLang="en-US" smtClean="0"/>
              <a:t>‹#›</a:t>
            </a:fld>
            <a:endParaRPr lang="zh-CN" altLang="en-US"/>
          </a:p>
        </p:txBody>
      </p:sp>
    </p:spTree>
    <p:extLst>
      <p:ext uri="{BB962C8B-B14F-4D97-AF65-F5344CB8AC3E}">
        <p14:creationId xmlns:p14="http://schemas.microsoft.com/office/powerpoint/2010/main" val="377261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A57EDEB-FB9A-20D2-CCC1-17F5566C5DD0}"/>
              </a:ext>
            </a:extLst>
          </p:cNvPr>
          <p:cNvSpPr>
            <a:spLocks noGrp="1"/>
          </p:cNvSpPr>
          <p:nvPr>
            <p:ph type="dt" sz="half" idx="10"/>
          </p:nvPr>
        </p:nvSpPr>
        <p:spPr/>
        <p:txBody>
          <a:bodyPr/>
          <a:lstStyle/>
          <a:p>
            <a:fld id="{0C0878B9-7766-4451-ABEC-8BBE9E660313}" type="datetimeFigureOut">
              <a:rPr lang="zh-CN" altLang="en-US" smtClean="0"/>
              <a:t>2023/9/19</a:t>
            </a:fld>
            <a:endParaRPr lang="zh-CN" altLang="en-US"/>
          </a:p>
        </p:txBody>
      </p:sp>
      <p:sp>
        <p:nvSpPr>
          <p:cNvPr id="3" name="页脚占位符 2">
            <a:extLst>
              <a:ext uri="{FF2B5EF4-FFF2-40B4-BE49-F238E27FC236}">
                <a16:creationId xmlns:a16="http://schemas.microsoft.com/office/drawing/2014/main" id="{6C4F0E87-E4FD-6537-6872-912B6C217E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4FB5EB1-D991-6A8C-3BC3-FC709CFE13FC}"/>
              </a:ext>
            </a:extLst>
          </p:cNvPr>
          <p:cNvSpPr>
            <a:spLocks noGrp="1"/>
          </p:cNvSpPr>
          <p:nvPr>
            <p:ph type="sldNum" sz="quarter" idx="12"/>
          </p:nvPr>
        </p:nvSpPr>
        <p:spPr/>
        <p:txBody>
          <a:bodyPr/>
          <a:lstStyle/>
          <a:p>
            <a:fld id="{E2619834-BCA3-4826-828B-CE77552C1188}" type="slidenum">
              <a:rPr lang="zh-CN" altLang="en-US" smtClean="0"/>
              <a:t>‹#›</a:t>
            </a:fld>
            <a:endParaRPr lang="zh-CN" altLang="en-US"/>
          </a:p>
        </p:txBody>
      </p:sp>
    </p:spTree>
    <p:extLst>
      <p:ext uri="{BB962C8B-B14F-4D97-AF65-F5344CB8AC3E}">
        <p14:creationId xmlns:p14="http://schemas.microsoft.com/office/powerpoint/2010/main" val="271284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93A5FD-7CB7-FC51-EC37-E7AF92FCE13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9DE0F91-54ED-A7B5-252D-53FA842807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B4AAB77-604A-3F89-AC24-AB0A601F5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BD945FA-1E61-73D1-ADA2-58B58FF2AC4A}"/>
              </a:ext>
            </a:extLst>
          </p:cNvPr>
          <p:cNvSpPr>
            <a:spLocks noGrp="1"/>
          </p:cNvSpPr>
          <p:nvPr>
            <p:ph type="dt" sz="half" idx="10"/>
          </p:nvPr>
        </p:nvSpPr>
        <p:spPr/>
        <p:txBody>
          <a:bodyPr/>
          <a:lstStyle/>
          <a:p>
            <a:fld id="{0C0878B9-7766-4451-ABEC-8BBE9E660313}" type="datetimeFigureOut">
              <a:rPr lang="zh-CN" altLang="en-US" smtClean="0"/>
              <a:t>2023/9/19</a:t>
            </a:fld>
            <a:endParaRPr lang="zh-CN" altLang="en-US"/>
          </a:p>
        </p:txBody>
      </p:sp>
      <p:sp>
        <p:nvSpPr>
          <p:cNvPr id="6" name="页脚占位符 5">
            <a:extLst>
              <a:ext uri="{FF2B5EF4-FFF2-40B4-BE49-F238E27FC236}">
                <a16:creationId xmlns:a16="http://schemas.microsoft.com/office/drawing/2014/main" id="{2DD92D3F-0BF8-D1EF-CD3F-70811F84CC6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38A078B-A4A5-5AA8-2737-0A1EBDF8B11E}"/>
              </a:ext>
            </a:extLst>
          </p:cNvPr>
          <p:cNvSpPr>
            <a:spLocks noGrp="1"/>
          </p:cNvSpPr>
          <p:nvPr>
            <p:ph type="sldNum" sz="quarter" idx="12"/>
          </p:nvPr>
        </p:nvSpPr>
        <p:spPr/>
        <p:txBody>
          <a:bodyPr/>
          <a:lstStyle/>
          <a:p>
            <a:fld id="{E2619834-BCA3-4826-828B-CE77552C1188}" type="slidenum">
              <a:rPr lang="zh-CN" altLang="en-US" smtClean="0"/>
              <a:t>‹#›</a:t>
            </a:fld>
            <a:endParaRPr lang="zh-CN" altLang="en-US"/>
          </a:p>
        </p:txBody>
      </p:sp>
    </p:spTree>
    <p:extLst>
      <p:ext uri="{BB962C8B-B14F-4D97-AF65-F5344CB8AC3E}">
        <p14:creationId xmlns:p14="http://schemas.microsoft.com/office/powerpoint/2010/main" val="316998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658979-45F0-A2AE-8136-EAE43C658E6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1D00195-8261-3AB2-B83E-5D59C3D7A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20D996D-E331-5BC0-1A12-655F402BD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9CC6B40-38E8-9A41-F0C2-AC709CFF530B}"/>
              </a:ext>
            </a:extLst>
          </p:cNvPr>
          <p:cNvSpPr>
            <a:spLocks noGrp="1"/>
          </p:cNvSpPr>
          <p:nvPr>
            <p:ph type="dt" sz="half" idx="10"/>
          </p:nvPr>
        </p:nvSpPr>
        <p:spPr/>
        <p:txBody>
          <a:bodyPr/>
          <a:lstStyle/>
          <a:p>
            <a:fld id="{0C0878B9-7766-4451-ABEC-8BBE9E660313}" type="datetimeFigureOut">
              <a:rPr lang="zh-CN" altLang="en-US" smtClean="0"/>
              <a:t>2023/9/19</a:t>
            </a:fld>
            <a:endParaRPr lang="zh-CN" altLang="en-US"/>
          </a:p>
        </p:txBody>
      </p:sp>
      <p:sp>
        <p:nvSpPr>
          <p:cNvPr id="6" name="页脚占位符 5">
            <a:extLst>
              <a:ext uri="{FF2B5EF4-FFF2-40B4-BE49-F238E27FC236}">
                <a16:creationId xmlns:a16="http://schemas.microsoft.com/office/drawing/2014/main" id="{AB64D8FD-9FC1-C048-4365-B2D022BAA1C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B54CB9A-FD1B-ADD1-A106-2096EC453094}"/>
              </a:ext>
            </a:extLst>
          </p:cNvPr>
          <p:cNvSpPr>
            <a:spLocks noGrp="1"/>
          </p:cNvSpPr>
          <p:nvPr>
            <p:ph type="sldNum" sz="quarter" idx="12"/>
          </p:nvPr>
        </p:nvSpPr>
        <p:spPr/>
        <p:txBody>
          <a:bodyPr/>
          <a:lstStyle/>
          <a:p>
            <a:fld id="{E2619834-BCA3-4826-828B-CE77552C1188}" type="slidenum">
              <a:rPr lang="zh-CN" altLang="en-US" smtClean="0"/>
              <a:t>‹#›</a:t>
            </a:fld>
            <a:endParaRPr lang="zh-CN" altLang="en-US"/>
          </a:p>
        </p:txBody>
      </p:sp>
    </p:spTree>
    <p:extLst>
      <p:ext uri="{BB962C8B-B14F-4D97-AF65-F5344CB8AC3E}">
        <p14:creationId xmlns:p14="http://schemas.microsoft.com/office/powerpoint/2010/main" val="3076818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AAF656F-DF37-984D-A370-0F5DDAE4B5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067C8B1-8CF2-2063-E096-13E2C0A46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964CF4B-0AD4-B235-3BF8-646F8BF294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878B9-7766-4451-ABEC-8BBE9E660313}" type="datetimeFigureOut">
              <a:rPr lang="zh-CN" altLang="en-US" smtClean="0"/>
              <a:t>2023/9/19</a:t>
            </a:fld>
            <a:endParaRPr lang="zh-CN" altLang="en-US"/>
          </a:p>
        </p:txBody>
      </p:sp>
      <p:sp>
        <p:nvSpPr>
          <p:cNvPr id="5" name="页脚占位符 4">
            <a:extLst>
              <a:ext uri="{FF2B5EF4-FFF2-40B4-BE49-F238E27FC236}">
                <a16:creationId xmlns:a16="http://schemas.microsoft.com/office/drawing/2014/main" id="{6EAF8A3A-042C-D1FF-BADB-C23DEE40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0C366BF-6139-638F-F019-D8A2FEF3E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19834-BCA3-4826-828B-CE77552C1188}" type="slidenum">
              <a:rPr lang="zh-CN" altLang="en-US" smtClean="0"/>
              <a:t>‹#›</a:t>
            </a:fld>
            <a:endParaRPr lang="zh-CN" altLang="en-US"/>
          </a:p>
        </p:txBody>
      </p:sp>
    </p:spTree>
    <p:extLst>
      <p:ext uri="{BB962C8B-B14F-4D97-AF65-F5344CB8AC3E}">
        <p14:creationId xmlns:p14="http://schemas.microsoft.com/office/powerpoint/2010/main" val="2329729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tmp"/><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0.tmp"/></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tmp"/><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2.tmp"/></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tmp"/><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4.tm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1869C5-AC24-E558-E172-2327DE32AE5A}"/>
              </a:ext>
            </a:extLst>
          </p:cNvPr>
          <p:cNvSpPr>
            <a:spLocks noGrp="1"/>
          </p:cNvSpPr>
          <p:nvPr>
            <p:ph type="ctrTitle"/>
          </p:nvPr>
        </p:nvSpPr>
        <p:spPr>
          <a:xfrm>
            <a:off x="873760" y="949643"/>
            <a:ext cx="11003280" cy="2387600"/>
          </a:xfrm>
        </p:spPr>
        <p:txBody>
          <a:bodyPr>
            <a:normAutofit/>
          </a:bodyPr>
          <a:lstStyle/>
          <a:p>
            <a:r>
              <a:rPr lang="en-US" altLang="zh-CN" sz="4000" dirty="0"/>
              <a:t>The Simulation on the beam lifetime measurement of BEPC-</a:t>
            </a:r>
            <a:r>
              <a:rPr lang="en-US" altLang="zh-CN" sz="4000" dirty="0" err="1"/>
              <a:t>Ⅱbased</a:t>
            </a:r>
            <a:r>
              <a:rPr lang="en-US" altLang="zh-CN" sz="4000" dirty="0"/>
              <a:t> on </a:t>
            </a:r>
            <a:r>
              <a:rPr lang="en-US" altLang="zh-CN" sz="4000" dirty="0" err="1"/>
              <a:t>C.Sun’s</a:t>
            </a:r>
            <a:r>
              <a:rPr lang="en-US" altLang="zh-CN" sz="4000" dirty="0"/>
              <a:t> scheme</a:t>
            </a:r>
            <a:endParaRPr lang="zh-CN" altLang="en-US" sz="4000" dirty="0"/>
          </a:p>
        </p:txBody>
      </p:sp>
      <p:sp>
        <p:nvSpPr>
          <p:cNvPr id="3" name="副标题 2">
            <a:extLst>
              <a:ext uri="{FF2B5EF4-FFF2-40B4-BE49-F238E27FC236}">
                <a16:creationId xmlns:a16="http://schemas.microsoft.com/office/drawing/2014/main" id="{95C6083A-FC1F-6676-373E-ACA4D8A6F954}"/>
              </a:ext>
            </a:extLst>
          </p:cNvPr>
          <p:cNvSpPr>
            <a:spLocks noGrp="1"/>
          </p:cNvSpPr>
          <p:nvPr>
            <p:ph type="subTitle" idx="1"/>
          </p:nvPr>
        </p:nvSpPr>
        <p:spPr>
          <a:xfrm>
            <a:off x="1524000" y="4113027"/>
            <a:ext cx="9144000" cy="1655762"/>
          </a:xfrm>
        </p:spPr>
        <p:txBody>
          <a:bodyPr/>
          <a:lstStyle/>
          <a:p>
            <a:r>
              <a:rPr lang="en-US" altLang="zh-CN" dirty="0"/>
              <a:t> Physics Division</a:t>
            </a:r>
          </a:p>
          <a:p>
            <a:r>
              <a:rPr lang="en-US" altLang="zh-CN" dirty="0"/>
              <a:t> </a:t>
            </a:r>
            <a:r>
              <a:rPr lang="en-US" altLang="zh-CN" dirty="0" err="1"/>
              <a:t>Hongjin</a:t>
            </a:r>
            <a:r>
              <a:rPr lang="en-US" altLang="zh-CN" dirty="0"/>
              <a:t> Fu</a:t>
            </a:r>
          </a:p>
        </p:txBody>
      </p:sp>
    </p:spTree>
    <p:extLst>
      <p:ext uri="{BB962C8B-B14F-4D97-AF65-F5344CB8AC3E}">
        <p14:creationId xmlns:p14="http://schemas.microsoft.com/office/powerpoint/2010/main" val="61556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31C6415-9192-8CFF-BDF8-E6B5AA0C90A3}"/>
              </a:ext>
            </a:extLst>
          </p:cNvPr>
          <p:cNvSpPr>
            <a:spLocks noGrp="1"/>
          </p:cNvSpPr>
          <p:nvPr>
            <p:ph idx="1"/>
          </p:nvPr>
        </p:nvSpPr>
        <p:spPr>
          <a:xfrm>
            <a:off x="838200" y="484094"/>
            <a:ext cx="10515600" cy="5692869"/>
          </a:xfrm>
        </p:spPr>
        <p:txBody>
          <a:bodyPr/>
          <a:lstStyle/>
          <a:p>
            <a:r>
              <a:rPr lang="en-US" altLang="zh-CN" dirty="0"/>
              <a:t>2.3 </a:t>
            </a:r>
            <a:r>
              <a:rPr lang="zh-CN" altLang="en-US" dirty="0"/>
              <a:t>腔压</a:t>
            </a:r>
            <a:r>
              <a:rPr lang="en-US" altLang="zh-CN" dirty="0"/>
              <a:t>3.00MV</a:t>
            </a:r>
            <a:endParaRPr lang="zh-CN" altLang="en-US" dirty="0"/>
          </a:p>
        </p:txBody>
      </p:sp>
      <p:pic>
        <p:nvPicPr>
          <p:cNvPr id="15" name="图片 14">
            <a:extLst>
              <a:ext uri="{FF2B5EF4-FFF2-40B4-BE49-F238E27FC236}">
                <a16:creationId xmlns:a16="http://schemas.microsoft.com/office/drawing/2014/main" id="{B3439FFC-DD9B-6D1B-4211-DFC9DC75C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093" y="1162822"/>
            <a:ext cx="3204280" cy="2402295"/>
          </a:xfrm>
          <a:prstGeom prst="rect">
            <a:avLst/>
          </a:prstGeom>
        </p:spPr>
      </p:pic>
      <p:pic>
        <p:nvPicPr>
          <p:cNvPr id="17" name="图片 16">
            <a:extLst>
              <a:ext uri="{FF2B5EF4-FFF2-40B4-BE49-F238E27FC236}">
                <a16:creationId xmlns:a16="http://schemas.microsoft.com/office/drawing/2014/main" id="{CB77BA3B-9AF6-49A2-DAF0-C059778B4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7033" y="1114589"/>
            <a:ext cx="3268618" cy="2450529"/>
          </a:xfrm>
          <a:prstGeom prst="rect">
            <a:avLst/>
          </a:prstGeom>
        </p:spPr>
      </p:pic>
      <p:pic>
        <p:nvPicPr>
          <p:cNvPr id="19" name="图片 18">
            <a:extLst>
              <a:ext uri="{FF2B5EF4-FFF2-40B4-BE49-F238E27FC236}">
                <a16:creationId xmlns:a16="http://schemas.microsoft.com/office/drawing/2014/main" id="{8FD25D5D-B07B-20B9-850A-ED8CE3543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5502" y="3954480"/>
            <a:ext cx="3262973" cy="2446297"/>
          </a:xfrm>
          <a:prstGeom prst="rect">
            <a:avLst/>
          </a:prstGeom>
        </p:spPr>
      </p:pic>
      <p:pic>
        <p:nvPicPr>
          <p:cNvPr id="21" name="图片 20">
            <a:extLst>
              <a:ext uri="{FF2B5EF4-FFF2-40B4-BE49-F238E27FC236}">
                <a16:creationId xmlns:a16="http://schemas.microsoft.com/office/drawing/2014/main" id="{15E2A32D-198E-2BD6-5F65-02099BEBC7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7033" y="3923377"/>
            <a:ext cx="3268618" cy="2450529"/>
          </a:xfrm>
          <a:prstGeom prst="rect">
            <a:avLst/>
          </a:prstGeom>
        </p:spPr>
      </p:pic>
      <p:sp>
        <p:nvSpPr>
          <p:cNvPr id="22" name="文本框 21">
            <a:extLst>
              <a:ext uri="{FF2B5EF4-FFF2-40B4-BE49-F238E27FC236}">
                <a16:creationId xmlns:a16="http://schemas.microsoft.com/office/drawing/2014/main" id="{5E60779A-D1BB-1741-2964-5638EF0360B0}"/>
              </a:ext>
            </a:extLst>
          </p:cNvPr>
          <p:cNvSpPr txBox="1"/>
          <p:nvPr/>
        </p:nvSpPr>
        <p:spPr>
          <a:xfrm>
            <a:off x="886725" y="2179303"/>
            <a:ext cx="2448910" cy="369332"/>
          </a:xfrm>
          <a:prstGeom prst="rect">
            <a:avLst/>
          </a:prstGeom>
          <a:noFill/>
        </p:spPr>
        <p:txBody>
          <a:bodyPr wrap="square" rtlCol="0">
            <a:spAutoFit/>
          </a:bodyPr>
          <a:lstStyle/>
          <a:p>
            <a:r>
              <a:rPr lang="en-US" altLang="zh-CN" dirty="0"/>
              <a:t>300</a:t>
            </a:r>
            <a:r>
              <a:rPr lang="zh-CN" altLang="en-US" dirty="0"/>
              <a:t>个流强点</a:t>
            </a:r>
            <a:r>
              <a:rPr lang="en-US" altLang="zh-CN" dirty="0"/>
              <a:t>5</a:t>
            </a:r>
            <a:r>
              <a:rPr lang="zh-CN" altLang="en-US" dirty="0"/>
              <a:t>分钟</a:t>
            </a:r>
          </a:p>
        </p:txBody>
      </p:sp>
      <p:sp>
        <p:nvSpPr>
          <p:cNvPr id="23" name="文本框 22">
            <a:extLst>
              <a:ext uri="{FF2B5EF4-FFF2-40B4-BE49-F238E27FC236}">
                <a16:creationId xmlns:a16="http://schemas.microsoft.com/office/drawing/2014/main" id="{C621C9CC-03E5-C4C7-E9E2-B034770F0771}"/>
              </a:ext>
            </a:extLst>
          </p:cNvPr>
          <p:cNvSpPr txBox="1"/>
          <p:nvPr/>
        </p:nvSpPr>
        <p:spPr>
          <a:xfrm>
            <a:off x="987396" y="5066137"/>
            <a:ext cx="2448910" cy="369332"/>
          </a:xfrm>
          <a:prstGeom prst="rect">
            <a:avLst/>
          </a:prstGeom>
          <a:noFill/>
        </p:spPr>
        <p:txBody>
          <a:bodyPr wrap="square" rtlCol="0">
            <a:spAutoFit/>
          </a:bodyPr>
          <a:lstStyle/>
          <a:p>
            <a:r>
              <a:rPr lang="en-US" altLang="zh-CN" dirty="0"/>
              <a:t>480</a:t>
            </a:r>
            <a:r>
              <a:rPr lang="zh-CN" altLang="en-US" dirty="0"/>
              <a:t>个流强点</a:t>
            </a:r>
            <a:r>
              <a:rPr lang="en-US" altLang="zh-CN" dirty="0"/>
              <a:t>8</a:t>
            </a:r>
            <a:r>
              <a:rPr lang="zh-CN" altLang="en-US" dirty="0"/>
              <a:t>分钟</a:t>
            </a:r>
          </a:p>
        </p:txBody>
      </p:sp>
    </p:spTree>
    <p:extLst>
      <p:ext uri="{BB962C8B-B14F-4D97-AF65-F5344CB8AC3E}">
        <p14:creationId xmlns:p14="http://schemas.microsoft.com/office/powerpoint/2010/main" val="90044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13C412-51BE-53F9-F57B-9BB6A34267FA}"/>
              </a:ext>
            </a:extLst>
          </p:cNvPr>
          <p:cNvSpPr>
            <a:spLocks noGrp="1"/>
          </p:cNvSpPr>
          <p:nvPr>
            <p:ph type="title"/>
          </p:nvPr>
        </p:nvSpPr>
        <p:spPr/>
        <p:txBody>
          <a:bodyPr/>
          <a:lstStyle/>
          <a:p>
            <a:r>
              <a:rPr lang="en-US" altLang="zh-CN" dirty="0"/>
              <a:t>3.</a:t>
            </a:r>
            <a:r>
              <a:rPr lang="zh-CN" altLang="en-US" dirty="0"/>
              <a:t>低流强测量误差</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D856F1E-76E9-D3D3-D9A5-9381A44E67FC}"/>
                  </a:ext>
                </a:extLst>
              </p:cNvPr>
              <p:cNvSpPr>
                <a:spLocks noGrp="1"/>
              </p:cNvSpPr>
              <p:nvPr>
                <p:ph idx="1"/>
              </p:nvPr>
            </p:nvSpPr>
            <p:spPr>
              <a:xfrm>
                <a:off x="681318" y="1766047"/>
                <a:ext cx="10672482" cy="4410916"/>
              </a:xfrm>
            </p:spPr>
            <p:txBody>
              <a:bodyPr/>
              <a:lstStyle/>
              <a:p>
                <a:r>
                  <a:rPr lang="zh-CN" altLang="en-US" dirty="0"/>
                  <a:t>流强误差设置</a:t>
                </a:r>
                <a14:m>
                  <m:oMath xmlns:m="http://schemas.openxmlformats.org/officeDocument/2006/math">
                    <m:r>
                      <a:rPr lang="zh-CN" altLang="en-US" i="1" smtClean="0">
                        <a:latin typeface="Cambria Math" panose="02040503050406030204" pitchFamily="18" charset="0"/>
                      </a:rPr>
                      <m:t>𝜎</m:t>
                    </m:r>
                    <m:r>
                      <a:rPr lang="en-US" altLang="zh-CN" b="0" i="1" smtClean="0">
                        <a:latin typeface="Cambria Math" panose="02040503050406030204" pitchFamily="18" charset="0"/>
                      </a:rPr>
                      <m:t>=</m:t>
                    </m:r>
                    <m:r>
                      <m:rPr>
                        <m:nor/>
                      </m:rPr>
                      <a:rPr lang="en-US" altLang="zh-CN" dirty="0"/>
                      <m:t>0.002967</m:t>
                    </m:r>
                    <m:r>
                      <m:rPr>
                        <m:nor/>
                      </m:rPr>
                      <a:rPr lang="en-US" altLang="zh-CN" b="0" i="0" dirty="0" smtClean="0"/>
                      <m:t>/5=0.0005934</m:t>
                    </m:r>
                    <m:r>
                      <m:rPr>
                        <m:nor/>
                      </m:rPr>
                      <a:rPr lang="en-US" altLang="zh-CN" dirty="0"/>
                      <m:t>mA</m:t>
                    </m:r>
                  </m:oMath>
                </a14:m>
                <a:endParaRPr lang="en-US" altLang="zh-CN" dirty="0"/>
              </a:p>
              <a:p>
                <a:r>
                  <a:rPr lang="en-US" altLang="zh-CN" dirty="0"/>
                  <a:t>3.1 </a:t>
                </a:r>
                <a:r>
                  <a:rPr lang="zh-CN" altLang="en-US" dirty="0"/>
                  <a:t>腔压</a:t>
                </a:r>
                <a:r>
                  <a:rPr lang="en-US" altLang="zh-CN" dirty="0"/>
                  <a:t>1.00MV</a:t>
                </a:r>
              </a:p>
              <a:p>
                <a:endParaRPr lang="zh-CN" altLang="en-US" dirty="0"/>
              </a:p>
            </p:txBody>
          </p:sp>
        </mc:Choice>
        <mc:Fallback xmlns="">
          <p:sp>
            <p:nvSpPr>
              <p:cNvPr id="3" name="内容占位符 2">
                <a:extLst>
                  <a:ext uri="{FF2B5EF4-FFF2-40B4-BE49-F238E27FC236}">
                    <a16:creationId xmlns:a16="http://schemas.microsoft.com/office/drawing/2014/main" id="{CD856F1E-76E9-D3D3-D9A5-9381A44E67FC}"/>
                  </a:ext>
                </a:extLst>
              </p:cNvPr>
              <p:cNvSpPr>
                <a:spLocks noGrp="1" noRot="1" noChangeAspect="1" noMove="1" noResize="1" noEditPoints="1" noAdjustHandles="1" noChangeArrowheads="1" noChangeShapeType="1" noTextEdit="1"/>
              </p:cNvSpPr>
              <p:nvPr>
                <p:ph idx="1"/>
              </p:nvPr>
            </p:nvSpPr>
            <p:spPr>
              <a:xfrm>
                <a:off x="681318" y="1766047"/>
                <a:ext cx="10672482" cy="4410916"/>
              </a:xfrm>
              <a:blipFill>
                <a:blip r:embed="rId2"/>
                <a:stretch>
                  <a:fillRect l="-1028" t="-2490"/>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EB06B77E-016B-9830-BCF9-1DA23E70E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161" y="2997021"/>
            <a:ext cx="2859200" cy="2143582"/>
          </a:xfrm>
          <a:prstGeom prst="rect">
            <a:avLst/>
          </a:prstGeom>
        </p:spPr>
      </p:pic>
      <p:pic>
        <p:nvPicPr>
          <p:cNvPr id="11" name="图片 10">
            <a:extLst>
              <a:ext uri="{FF2B5EF4-FFF2-40B4-BE49-F238E27FC236}">
                <a16:creationId xmlns:a16="http://schemas.microsoft.com/office/drawing/2014/main" id="{E2EF765D-DF7C-0585-78A4-774E6EE0E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0361" y="2997021"/>
            <a:ext cx="2859198" cy="2143582"/>
          </a:xfrm>
          <a:prstGeom prst="rect">
            <a:avLst/>
          </a:prstGeom>
        </p:spPr>
      </p:pic>
      <p:pic>
        <p:nvPicPr>
          <p:cNvPr id="13" name="图片 12">
            <a:extLst>
              <a:ext uri="{FF2B5EF4-FFF2-40B4-BE49-F238E27FC236}">
                <a16:creationId xmlns:a16="http://schemas.microsoft.com/office/drawing/2014/main" id="{4BB13BBF-C0E4-C79C-1551-7C5A1D62DA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664" y="3102479"/>
            <a:ext cx="2859199" cy="2143582"/>
          </a:xfrm>
          <a:prstGeom prst="rect">
            <a:avLst/>
          </a:prstGeom>
        </p:spPr>
      </p:pic>
      <p:pic>
        <p:nvPicPr>
          <p:cNvPr id="15" name="图片 14">
            <a:extLst>
              <a:ext uri="{FF2B5EF4-FFF2-40B4-BE49-F238E27FC236}">
                <a16:creationId xmlns:a16="http://schemas.microsoft.com/office/drawing/2014/main" id="{3B66058E-74FD-02FE-442B-9903370E26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5620" y="3034418"/>
            <a:ext cx="2961939" cy="2220608"/>
          </a:xfrm>
          <a:prstGeom prst="rect">
            <a:avLst/>
          </a:prstGeom>
        </p:spPr>
      </p:pic>
      <p:sp>
        <p:nvSpPr>
          <p:cNvPr id="16" name="文本框 15">
            <a:extLst>
              <a:ext uri="{FF2B5EF4-FFF2-40B4-BE49-F238E27FC236}">
                <a16:creationId xmlns:a16="http://schemas.microsoft.com/office/drawing/2014/main" id="{CCDFA805-0C6E-7135-8CE2-149448E618F0}"/>
              </a:ext>
            </a:extLst>
          </p:cNvPr>
          <p:cNvSpPr txBox="1"/>
          <p:nvPr/>
        </p:nvSpPr>
        <p:spPr>
          <a:xfrm>
            <a:off x="2049139" y="5400628"/>
            <a:ext cx="2448910" cy="369332"/>
          </a:xfrm>
          <a:prstGeom prst="rect">
            <a:avLst/>
          </a:prstGeom>
          <a:noFill/>
        </p:spPr>
        <p:txBody>
          <a:bodyPr wrap="square" rtlCol="0">
            <a:spAutoFit/>
          </a:bodyPr>
          <a:lstStyle/>
          <a:p>
            <a:r>
              <a:rPr lang="en-US" altLang="zh-CN" dirty="0"/>
              <a:t>300</a:t>
            </a:r>
            <a:r>
              <a:rPr lang="zh-CN" altLang="en-US" dirty="0"/>
              <a:t>个流强点</a:t>
            </a:r>
            <a:r>
              <a:rPr lang="en-US" altLang="zh-CN" dirty="0"/>
              <a:t>5</a:t>
            </a:r>
            <a:r>
              <a:rPr lang="zh-CN" altLang="en-US" dirty="0"/>
              <a:t>分钟</a:t>
            </a:r>
          </a:p>
        </p:txBody>
      </p:sp>
      <p:sp>
        <p:nvSpPr>
          <p:cNvPr id="17" name="文本框 16">
            <a:extLst>
              <a:ext uri="{FF2B5EF4-FFF2-40B4-BE49-F238E27FC236}">
                <a16:creationId xmlns:a16="http://schemas.microsoft.com/office/drawing/2014/main" id="{4107C441-47D8-16F4-7214-E96E019BD59D}"/>
              </a:ext>
            </a:extLst>
          </p:cNvPr>
          <p:cNvSpPr txBox="1"/>
          <p:nvPr/>
        </p:nvSpPr>
        <p:spPr>
          <a:xfrm>
            <a:off x="8058315" y="5400628"/>
            <a:ext cx="2448910" cy="369332"/>
          </a:xfrm>
          <a:prstGeom prst="rect">
            <a:avLst/>
          </a:prstGeom>
          <a:noFill/>
        </p:spPr>
        <p:txBody>
          <a:bodyPr wrap="square" rtlCol="0">
            <a:spAutoFit/>
          </a:bodyPr>
          <a:lstStyle/>
          <a:p>
            <a:r>
              <a:rPr lang="en-US" altLang="zh-CN" dirty="0"/>
              <a:t>480</a:t>
            </a:r>
            <a:r>
              <a:rPr lang="zh-CN" altLang="en-US" dirty="0"/>
              <a:t>个流强点</a:t>
            </a:r>
            <a:r>
              <a:rPr lang="en-US" altLang="zh-CN" dirty="0"/>
              <a:t>8</a:t>
            </a:r>
            <a:r>
              <a:rPr lang="zh-CN" altLang="en-US" dirty="0"/>
              <a:t>分钟</a:t>
            </a:r>
          </a:p>
        </p:txBody>
      </p:sp>
    </p:spTree>
    <p:extLst>
      <p:ext uri="{BB962C8B-B14F-4D97-AF65-F5344CB8AC3E}">
        <p14:creationId xmlns:p14="http://schemas.microsoft.com/office/powerpoint/2010/main" val="108903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A5C3874-81FC-454E-E0D3-518DF38808FD}"/>
              </a:ext>
            </a:extLst>
          </p:cNvPr>
          <p:cNvSpPr>
            <a:spLocks noGrp="1"/>
          </p:cNvSpPr>
          <p:nvPr>
            <p:ph idx="1"/>
          </p:nvPr>
        </p:nvSpPr>
        <p:spPr>
          <a:xfrm>
            <a:off x="838200" y="537882"/>
            <a:ext cx="10515600" cy="5639081"/>
          </a:xfrm>
        </p:spPr>
        <p:txBody>
          <a:bodyPr/>
          <a:lstStyle/>
          <a:p>
            <a:r>
              <a:rPr lang="en-US" altLang="zh-CN" dirty="0"/>
              <a:t>3.2 </a:t>
            </a:r>
            <a:r>
              <a:rPr lang="zh-CN" altLang="en-US" dirty="0"/>
              <a:t>腔压</a:t>
            </a:r>
            <a:r>
              <a:rPr lang="en-US" altLang="zh-CN" dirty="0"/>
              <a:t>1.55MV</a:t>
            </a:r>
            <a:endParaRPr lang="zh-CN" altLang="en-US" dirty="0"/>
          </a:p>
        </p:txBody>
      </p:sp>
      <p:sp>
        <p:nvSpPr>
          <p:cNvPr id="11" name="文本框 10">
            <a:extLst>
              <a:ext uri="{FF2B5EF4-FFF2-40B4-BE49-F238E27FC236}">
                <a16:creationId xmlns:a16="http://schemas.microsoft.com/office/drawing/2014/main" id="{4F5BFB17-BC14-74F4-975A-931AF2F3A080}"/>
              </a:ext>
            </a:extLst>
          </p:cNvPr>
          <p:cNvSpPr txBox="1"/>
          <p:nvPr/>
        </p:nvSpPr>
        <p:spPr>
          <a:xfrm>
            <a:off x="1263363" y="2142517"/>
            <a:ext cx="2448910" cy="369332"/>
          </a:xfrm>
          <a:prstGeom prst="rect">
            <a:avLst/>
          </a:prstGeom>
          <a:noFill/>
        </p:spPr>
        <p:txBody>
          <a:bodyPr wrap="square" rtlCol="0">
            <a:spAutoFit/>
          </a:bodyPr>
          <a:lstStyle/>
          <a:p>
            <a:r>
              <a:rPr lang="en-US" altLang="zh-CN" dirty="0"/>
              <a:t>300</a:t>
            </a:r>
            <a:r>
              <a:rPr lang="zh-CN" altLang="en-US" dirty="0"/>
              <a:t>个流强点</a:t>
            </a:r>
            <a:r>
              <a:rPr lang="en-US" altLang="zh-CN" dirty="0"/>
              <a:t>5</a:t>
            </a:r>
            <a:r>
              <a:rPr lang="zh-CN" altLang="en-US" dirty="0"/>
              <a:t>分钟</a:t>
            </a:r>
          </a:p>
        </p:txBody>
      </p:sp>
      <p:sp>
        <p:nvSpPr>
          <p:cNvPr id="12" name="文本框 11">
            <a:extLst>
              <a:ext uri="{FF2B5EF4-FFF2-40B4-BE49-F238E27FC236}">
                <a16:creationId xmlns:a16="http://schemas.microsoft.com/office/drawing/2014/main" id="{12AC1A07-86E7-4DF6-C29E-37A3F6CC5E78}"/>
              </a:ext>
            </a:extLst>
          </p:cNvPr>
          <p:cNvSpPr txBox="1"/>
          <p:nvPr/>
        </p:nvSpPr>
        <p:spPr>
          <a:xfrm>
            <a:off x="1263363" y="4857142"/>
            <a:ext cx="2448910" cy="369332"/>
          </a:xfrm>
          <a:prstGeom prst="rect">
            <a:avLst/>
          </a:prstGeom>
          <a:noFill/>
        </p:spPr>
        <p:txBody>
          <a:bodyPr wrap="square" rtlCol="0">
            <a:spAutoFit/>
          </a:bodyPr>
          <a:lstStyle/>
          <a:p>
            <a:r>
              <a:rPr lang="en-US" altLang="zh-CN" dirty="0"/>
              <a:t>480</a:t>
            </a:r>
            <a:r>
              <a:rPr lang="zh-CN" altLang="en-US" dirty="0"/>
              <a:t>个流强点</a:t>
            </a:r>
            <a:r>
              <a:rPr lang="en-US" altLang="zh-CN" dirty="0"/>
              <a:t>8</a:t>
            </a:r>
            <a:r>
              <a:rPr lang="zh-CN" altLang="en-US" dirty="0"/>
              <a:t>分钟</a:t>
            </a:r>
          </a:p>
        </p:txBody>
      </p:sp>
      <p:pic>
        <p:nvPicPr>
          <p:cNvPr id="14" name="图片 13">
            <a:extLst>
              <a:ext uri="{FF2B5EF4-FFF2-40B4-BE49-F238E27FC236}">
                <a16:creationId xmlns:a16="http://schemas.microsoft.com/office/drawing/2014/main" id="{2A1391E7-B766-09B1-53C8-E43A21539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071" y="1079712"/>
            <a:ext cx="3327858" cy="2494942"/>
          </a:xfrm>
          <a:prstGeom prst="rect">
            <a:avLst/>
          </a:prstGeom>
        </p:spPr>
      </p:pic>
      <p:pic>
        <p:nvPicPr>
          <p:cNvPr id="16" name="图片 15">
            <a:extLst>
              <a:ext uri="{FF2B5EF4-FFF2-40B4-BE49-F238E27FC236}">
                <a16:creationId xmlns:a16="http://schemas.microsoft.com/office/drawing/2014/main" id="{099BB863-0273-9870-3BAB-B3DDAA272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305" y="991695"/>
            <a:ext cx="3445258" cy="2582959"/>
          </a:xfrm>
          <a:prstGeom prst="rect">
            <a:avLst/>
          </a:prstGeom>
        </p:spPr>
      </p:pic>
      <p:pic>
        <p:nvPicPr>
          <p:cNvPr id="18" name="图片 17">
            <a:extLst>
              <a:ext uri="{FF2B5EF4-FFF2-40B4-BE49-F238E27FC236}">
                <a16:creationId xmlns:a16="http://schemas.microsoft.com/office/drawing/2014/main" id="{18CBAA3A-C509-82B1-58BD-F58208139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385" y="4077776"/>
            <a:ext cx="3193230" cy="2394010"/>
          </a:xfrm>
          <a:prstGeom prst="rect">
            <a:avLst/>
          </a:prstGeom>
        </p:spPr>
      </p:pic>
      <p:pic>
        <p:nvPicPr>
          <p:cNvPr id="20" name="图片 19">
            <a:extLst>
              <a:ext uri="{FF2B5EF4-FFF2-40B4-BE49-F238E27FC236}">
                <a16:creationId xmlns:a16="http://schemas.microsoft.com/office/drawing/2014/main" id="{EBEFE19E-96F8-B26E-10E5-6D03DFFF2B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6305" y="3800810"/>
            <a:ext cx="3562658" cy="2670976"/>
          </a:xfrm>
          <a:prstGeom prst="rect">
            <a:avLst/>
          </a:prstGeom>
        </p:spPr>
      </p:pic>
    </p:spTree>
    <p:extLst>
      <p:ext uri="{BB962C8B-B14F-4D97-AF65-F5344CB8AC3E}">
        <p14:creationId xmlns:p14="http://schemas.microsoft.com/office/powerpoint/2010/main" val="3008897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6111203-4F9D-E7B8-4099-3748EA67DDBC}"/>
              </a:ext>
            </a:extLst>
          </p:cNvPr>
          <p:cNvSpPr>
            <a:spLocks noGrp="1"/>
          </p:cNvSpPr>
          <p:nvPr>
            <p:ph idx="1"/>
          </p:nvPr>
        </p:nvSpPr>
        <p:spPr>
          <a:xfrm>
            <a:off x="838200" y="394447"/>
            <a:ext cx="10515600" cy="5782516"/>
          </a:xfrm>
        </p:spPr>
        <p:txBody>
          <a:bodyPr/>
          <a:lstStyle/>
          <a:p>
            <a:r>
              <a:rPr lang="en-US" altLang="zh-CN" dirty="0"/>
              <a:t>3.3 </a:t>
            </a:r>
            <a:r>
              <a:rPr lang="zh-CN" altLang="en-US" dirty="0"/>
              <a:t>腔压</a:t>
            </a:r>
            <a:r>
              <a:rPr lang="en-US" altLang="zh-CN" dirty="0"/>
              <a:t>3.00MV</a:t>
            </a:r>
            <a:endParaRPr lang="zh-CN" altLang="en-US" dirty="0"/>
          </a:p>
        </p:txBody>
      </p:sp>
      <p:pic>
        <p:nvPicPr>
          <p:cNvPr id="9" name="图片 8">
            <a:extLst>
              <a:ext uri="{FF2B5EF4-FFF2-40B4-BE49-F238E27FC236}">
                <a16:creationId xmlns:a16="http://schemas.microsoft.com/office/drawing/2014/main" id="{3C98181E-0FCD-9BAD-4BE4-73ADA20C8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813" y="3593091"/>
            <a:ext cx="3828741" cy="2870462"/>
          </a:xfrm>
          <a:prstGeom prst="rect">
            <a:avLst/>
          </a:prstGeom>
        </p:spPr>
      </p:pic>
      <p:pic>
        <p:nvPicPr>
          <p:cNvPr id="11" name="图片 10">
            <a:extLst>
              <a:ext uri="{FF2B5EF4-FFF2-40B4-BE49-F238E27FC236}">
                <a16:creationId xmlns:a16="http://schemas.microsoft.com/office/drawing/2014/main" id="{9FCA1041-9254-F298-6FF8-9B50469E6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427" y="3643045"/>
            <a:ext cx="3695479" cy="2770553"/>
          </a:xfrm>
          <a:prstGeom prst="rect">
            <a:avLst/>
          </a:prstGeom>
        </p:spPr>
      </p:pic>
      <p:pic>
        <p:nvPicPr>
          <p:cNvPr id="13" name="图片 12">
            <a:extLst>
              <a:ext uri="{FF2B5EF4-FFF2-40B4-BE49-F238E27FC236}">
                <a16:creationId xmlns:a16="http://schemas.microsoft.com/office/drawing/2014/main" id="{601CFB46-34BA-9A2B-7D62-9A69034FA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2863" y="890855"/>
            <a:ext cx="3385483" cy="2538145"/>
          </a:xfrm>
          <a:prstGeom prst="rect">
            <a:avLst/>
          </a:prstGeom>
        </p:spPr>
      </p:pic>
      <p:pic>
        <p:nvPicPr>
          <p:cNvPr id="15" name="图片 14">
            <a:extLst>
              <a:ext uri="{FF2B5EF4-FFF2-40B4-BE49-F238E27FC236}">
                <a16:creationId xmlns:a16="http://schemas.microsoft.com/office/drawing/2014/main" id="{BB35CED7-0BAD-6BEA-DD03-9B201A336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0427" y="699975"/>
            <a:ext cx="3543323" cy="2656480"/>
          </a:xfrm>
          <a:prstGeom prst="rect">
            <a:avLst/>
          </a:prstGeom>
        </p:spPr>
      </p:pic>
    </p:spTree>
    <p:extLst>
      <p:ext uri="{BB962C8B-B14F-4D97-AF65-F5344CB8AC3E}">
        <p14:creationId xmlns:p14="http://schemas.microsoft.com/office/powerpoint/2010/main" val="107955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B15023-380E-ED79-CAE6-E79EE885A3BD}"/>
              </a:ext>
            </a:extLst>
          </p:cNvPr>
          <p:cNvSpPr>
            <a:spLocks noGrp="1"/>
          </p:cNvSpPr>
          <p:nvPr>
            <p:ph type="title"/>
          </p:nvPr>
        </p:nvSpPr>
        <p:spPr/>
        <p:txBody>
          <a:bodyPr/>
          <a:lstStyle/>
          <a:p>
            <a:r>
              <a:rPr lang="zh-CN" altLang="en-US" dirty="0"/>
              <a:t>三</a:t>
            </a:r>
            <a:r>
              <a:rPr lang="en-US" altLang="zh-CN" dirty="0"/>
              <a:t>.</a:t>
            </a:r>
            <a:r>
              <a:rPr lang="zh-CN" altLang="en-US" dirty="0"/>
              <a:t>曲线和参数拟合</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4005C16-5259-BF69-9572-F265CE4C360F}"/>
                  </a:ext>
                </a:extLst>
              </p:cNvPr>
              <p:cNvSpPr>
                <a:spLocks noGrp="1"/>
              </p:cNvSpPr>
              <p:nvPr>
                <p:ph idx="1"/>
              </p:nvPr>
            </p:nvSpPr>
            <p:spPr>
              <a:xfrm>
                <a:off x="838200" y="1825624"/>
                <a:ext cx="10515600" cy="4756151"/>
              </a:xfrm>
            </p:spPr>
            <p:txBody>
              <a:bodyPr/>
              <a:lstStyle/>
              <a:p>
                <a:r>
                  <a:rPr lang="zh-CN" altLang="en-US" dirty="0"/>
                  <a:t>根据‘测量’得到的不同时间的托歇克相对变化拟合出托歇克寿命随时间的变化曲线。</a:t>
                </a:r>
                <a:endParaRPr lang="en-US" altLang="zh-CN" dirty="0"/>
              </a:p>
              <a:p>
                <a:r>
                  <a:rPr lang="zh-CN" altLang="en-US" dirty="0"/>
                  <a:t>拟合公式：</a:t>
                </a:r>
                <a14:m>
                  <m:oMath xmlns:m="http://schemas.openxmlformats.org/officeDocument/2006/math">
                    <m:r>
                      <a:rPr lang="en-US" altLang="zh-CN" b="0" i="1" smtClean="0">
                        <a:latin typeface="Cambria Math" panose="02040503050406030204" pitchFamily="18" charset="0"/>
                      </a:rPr>
                      <m:t>𝑟𝑐</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𝑥</m:t>
                            </m:r>
                          </m:num>
                          <m:den>
                            <m:r>
                              <a:rPr lang="en-US" altLang="zh-CN" b="0" i="1" smtClean="0">
                                <a:latin typeface="Cambria Math" panose="02040503050406030204" pitchFamily="18" charset="0"/>
                              </a:rPr>
                              <m:t>𝑡</m:t>
                            </m:r>
                          </m:den>
                        </m:f>
                      </m:sup>
                    </m:sSup>
                    <m:r>
                      <a:rPr lang="en-US" altLang="zh-CN" b="0" i="1" smtClean="0">
                        <a:latin typeface="Cambria Math" panose="02040503050406030204" pitchFamily="18" charset="0"/>
                      </a:rPr>
                      <m:t>)</m:t>
                    </m:r>
                  </m:oMath>
                </a14:m>
                <a:r>
                  <a:rPr lang="zh-CN" altLang="en-US" dirty="0"/>
                  <a:t> </a:t>
                </a:r>
                <a:r>
                  <a:rPr lang="en-US" altLang="zh-CN" dirty="0"/>
                  <a:t>,</a:t>
                </a:r>
                <a:r>
                  <a:rPr lang="zh-CN" altLang="en-US" dirty="0"/>
                  <a:t>这里的</a:t>
                </a:r>
                <a:r>
                  <a:rPr lang="en-US" altLang="zh-CN" dirty="0"/>
                  <a:t>x</a:t>
                </a:r>
                <a:r>
                  <a:rPr lang="zh-CN" altLang="en-US" dirty="0"/>
                  <a:t>是时间，</a:t>
                </a:r>
                <a:r>
                  <a:rPr lang="en-US" altLang="zh-CN" dirty="0" err="1"/>
                  <a:t>rc</a:t>
                </a:r>
                <a:r>
                  <a:rPr lang="zh-CN" altLang="en-US" dirty="0"/>
                  <a:t>是相对改变；</a:t>
                </a:r>
                <a:r>
                  <a:rPr lang="en-US" altLang="zh-CN" dirty="0"/>
                  <a:t>k</a:t>
                </a:r>
                <a:r>
                  <a:rPr lang="zh-CN" altLang="en-US" dirty="0"/>
                  <a:t>和</a:t>
                </a:r>
                <a:r>
                  <a:rPr lang="en-US" altLang="zh-CN" dirty="0"/>
                  <a:t>t</a:t>
                </a:r>
                <a:r>
                  <a:rPr lang="zh-CN" altLang="en-US" dirty="0"/>
                  <a:t>是拟合参数，分别对应极化分辨本领</a:t>
                </a:r>
                <a:r>
                  <a:rPr lang="en-US" altLang="zh-CN" dirty="0"/>
                  <a:t>-</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𝐹</m:t>
                        </m:r>
                      </m:num>
                      <m:den>
                        <m:r>
                          <a:rPr lang="en-US" altLang="zh-CN" b="0" i="1" smtClean="0">
                            <a:latin typeface="Cambria Math" panose="02040503050406030204" pitchFamily="18" charset="0"/>
                          </a:rPr>
                          <m:t>𝐶</m:t>
                        </m:r>
                      </m:den>
                    </m:f>
                    <m:r>
                      <a:rPr lang="zh-CN" altLang="en-US" i="1">
                        <a:latin typeface="Cambria Math" panose="02040503050406030204" pitchFamily="18" charset="0"/>
                      </a:rPr>
                      <m:t>和</m:t>
                    </m:r>
                  </m:oMath>
                </a14:m>
                <a:r>
                  <a:rPr lang="zh-CN" altLang="en-US" dirty="0"/>
                  <a:t>极化建立时间</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𝜏</m:t>
                        </m:r>
                      </m:e>
                      <m:sub>
                        <m:r>
                          <a:rPr lang="en-US" altLang="zh-CN" b="0" i="1" smtClean="0">
                            <a:latin typeface="Cambria Math" panose="02040503050406030204" pitchFamily="18" charset="0"/>
                          </a:rPr>
                          <m:t>𝑝</m:t>
                        </m:r>
                      </m:sub>
                    </m:sSub>
                  </m:oMath>
                </a14:m>
                <a:r>
                  <a:rPr lang="zh-CN" altLang="en-US" dirty="0"/>
                  <a:t>。</a:t>
                </a:r>
                <a:endParaRPr lang="en-US" altLang="zh-CN" dirty="0"/>
              </a:p>
            </p:txBody>
          </p:sp>
        </mc:Choice>
        <mc:Fallback xmlns="">
          <p:sp>
            <p:nvSpPr>
              <p:cNvPr id="3" name="内容占位符 2">
                <a:extLst>
                  <a:ext uri="{FF2B5EF4-FFF2-40B4-BE49-F238E27FC236}">
                    <a16:creationId xmlns:a16="http://schemas.microsoft.com/office/drawing/2014/main" id="{54005C16-5259-BF69-9572-F265CE4C360F}"/>
                  </a:ext>
                </a:extLst>
              </p:cNvPr>
              <p:cNvSpPr>
                <a:spLocks noGrp="1" noRot="1" noChangeAspect="1" noMove="1" noResize="1" noEditPoints="1" noAdjustHandles="1" noChangeArrowheads="1" noChangeShapeType="1" noTextEdit="1"/>
              </p:cNvSpPr>
              <p:nvPr>
                <p:ph idx="1"/>
              </p:nvPr>
            </p:nvSpPr>
            <p:spPr>
              <a:xfrm>
                <a:off x="838200" y="1825624"/>
                <a:ext cx="10515600" cy="4756151"/>
              </a:xfrm>
              <a:blipFill>
                <a:blip r:embed="rId2"/>
                <a:stretch>
                  <a:fillRect l="-1043" t="-230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2147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0CF31BB-0A6F-A754-841E-F69A43B9160A}"/>
              </a:ext>
            </a:extLst>
          </p:cNvPr>
          <p:cNvSpPr>
            <a:spLocks noGrp="1"/>
          </p:cNvSpPr>
          <p:nvPr>
            <p:ph idx="1"/>
          </p:nvPr>
        </p:nvSpPr>
        <p:spPr>
          <a:xfrm>
            <a:off x="838200" y="412376"/>
            <a:ext cx="10515600" cy="5764587"/>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3.1   1.00MV</a:t>
            </a:r>
            <a:r>
              <a:rPr lang="zh-CN" altLang="en-US" dirty="0"/>
              <a:t>高流强误差</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短衰减</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8</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分钟</a:t>
            </a:r>
            <a:endPar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endParaRPr lang="zh-CN" altLang="en-US" dirty="0"/>
          </a:p>
        </p:txBody>
      </p:sp>
      <p:pic>
        <p:nvPicPr>
          <p:cNvPr id="7" name="图片 6">
            <a:extLst>
              <a:ext uri="{FF2B5EF4-FFF2-40B4-BE49-F238E27FC236}">
                <a16:creationId xmlns:a16="http://schemas.microsoft.com/office/drawing/2014/main" id="{2B45D0DE-EDE2-3A8E-157F-C9906BC5C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640" y="1063745"/>
            <a:ext cx="5307576" cy="2365255"/>
          </a:xfrm>
          <a:prstGeom prst="rect">
            <a:avLst/>
          </a:prstGeom>
        </p:spPr>
      </p:pic>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857D208A-1A50-490F-0BEF-3397CA21737B}"/>
                  </a:ext>
                </a:extLst>
              </p:cNvPr>
              <p:cNvGraphicFramePr>
                <a:graphicFrameLocks noGrp="1"/>
              </p:cNvGraphicFramePr>
              <p:nvPr>
                <p:extLst>
                  <p:ext uri="{D42A27DB-BD31-4B8C-83A1-F6EECF244321}">
                    <p14:modId xmlns:p14="http://schemas.microsoft.com/office/powerpoint/2010/main" val="4040436387"/>
                  </p:ext>
                </p:extLst>
              </p:nvPr>
            </p:nvGraphicFramePr>
            <p:xfrm>
              <a:off x="8203527" y="1695895"/>
              <a:ext cx="3870258" cy="1286320"/>
            </p:xfrm>
            <a:graphic>
              <a:graphicData uri="http://schemas.openxmlformats.org/drawingml/2006/table">
                <a:tbl>
                  <a:tblPr firstRow="1" bandRow="1">
                    <a:tableStyleId>{5C22544A-7EE6-4342-B048-85BDC9FD1C3A}</a:tableStyleId>
                  </a:tblPr>
                  <a:tblGrid>
                    <a:gridCol w="1290086">
                      <a:extLst>
                        <a:ext uri="{9D8B030D-6E8A-4147-A177-3AD203B41FA5}">
                          <a16:colId xmlns:a16="http://schemas.microsoft.com/office/drawing/2014/main" val="707124452"/>
                        </a:ext>
                      </a:extLst>
                    </a:gridCol>
                    <a:gridCol w="1290086">
                      <a:extLst>
                        <a:ext uri="{9D8B030D-6E8A-4147-A177-3AD203B41FA5}">
                          <a16:colId xmlns:a16="http://schemas.microsoft.com/office/drawing/2014/main" val="1099585585"/>
                        </a:ext>
                      </a:extLst>
                    </a:gridCol>
                    <a:gridCol w="1290086">
                      <a:extLst>
                        <a:ext uri="{9D8B030D-6E8A-4147-A177-3AD203B41FA5}">
                          <a16:colId xmlns:a16="http://schemas.microsoft.com/office/drawing/2014/main" val="1377205730"/>
                        </a:ext>
                      </a:extLst>
                    </a:gridCol>
                  </a:tblGrid>
                  <a:tr h="367069">
                    <a:tc>
                      <a:txBody>
                        <a:bodyPr/>
                        <a:lstStyle/>
                        <a:p>
                          <a:r>
                            <a:rPr lang="en-US" altLang="zh-CN" dirty="0"/>
                            <a:t>k</a:t>
                          </a:r>
                          <a:endParaRPr lang="zh-CN" altLang="en-US" dirty="0"/>
                        </a:p>
                      </a:txBody>
                      <a:tcPr/>
                    </a:tc>
                    <a:tc>
                      <a:txBody>
                        <a:bodyPr/>
                        <a:lstStyle/>
                        <a:p>
                          <a:r>
                            <a:rPr lang="en-US" altLang="zh-CN" dirty="0"/>
                            <a:t>T</a:t>
                          </a: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1" i="1" smtClean="0">
                                        <a:latin typeface="Cambria Math" panose="02040503050406030204" pitchFamily="18" charset="0"/>
                                      </a:rPr>
                                      <m:t>𝑹</m:t>
                                    </m:r>
                                  </m:e>
                                  <m:sup>
                                    <m:r>
                                      <a:rPr lang="en-US" altLang="zh-CN" b="1" i="1" smtClean="0">
                                        <a:latin typeface="Cambria Math" panose="02040503050406030204" pitchFamily="18" charset="0"/>
                                      </a:rPr>
                                      <m:t>𝟐</m:t>
                                    </m:r>
                                  </m:sup>
                                </m:sSup>
                              </m:oMath>
                            </m:oMathPara>
                          </a14:m>
                          <a:endParaRPr lang="zh-CN" altLang="en-US" dirty="0"/>
                        </a:p>
                      </a:txBody>
                      <a:tcPr/>
                    </a:tc>
                    <a:extLst>
                      <a:ext uri="{0D108BD9-81ED-4DB2-BD59-A6C34878D82A}">
                        <a16:rowId xmlns:a16="http://schemas.microsoft.com/office/drawing/2014/main" val="3922244539"/>
                      </a:ext>
                    </a:extLst>
                  </a:tr>
                  <a:tr h="367069">
                    <a:tc>
                      <a:txBody>
                        <a:bodyPr/>
                        <a:lstStyle/>
                        <a:p>
                          <a:r>
                            <a:rPr lang="en-US" altLang="zh-CN" dirty="0"/>
                            <a:t>0.03924(0.03538,0.04309)</a:t>
                          </a:r>
                          <a:endParaRPr lang="zh-CN" altLang="en-US" dirty="0"/>
                        </a:p>
                      </a:txBody>
                      <a:tcPr/>
                    </a:tc>
                    <a:tc>
                      <a:txBody>
                        <a:bodyPr/>
                        <a:lstStyle/>
                        <a:p>
                          <a:r>
                            <a:rPr lang="en-US" altLang="zh-CN" dirty="0"/>
                            <a:t>66.51(55.02,77.99)</a:t>
                          </a:r>
                          <a:endParaRPr lang="zh-CN" altLang="en-US" dirty="0"/>
                        </a:p>
                      </a:txBody>
                      <a:tcPr/>
                    </a:tc>
                    <a:tc>
                      <a:txBody>
                        <a:bodyPr/>
                        <a:lstStyle/>
                        <a:p>
                          <a:r>
                            <a:rPr lang="en-US" altLang="zh-CN" dirty="0"/>
                            <a:t>0.9619</a:t>
                          </a:r>
                          <a:endParaRPr lang="zh-CN" altLang="en-US" dirty="0"/>
                        </a:p>
                      </a:txBody>
                      <a:tcPr/>
                    </a:tc>
                    <a:extLst>
                      <a:ext uri="{0D108BD9-81ED-4DB2-BD59-A6C34878D82A}">
                        <a16:rowId xmlns:a16="http://schemas.microsoft.com/office/drawing/2014/main" val="1565159439"/>
                      </a:ext>
                    </a:extLst>
                  </a:tr>
                </a:tbl>
              </a:graphicData>
            </a:graphic>
          </p:graphicFrame>
        </mc:Choice>
        <mc:Fallback xmlns="">
          <p:graphicFrame>
            <p:nvGraphicFramePr>
              <p:cNvPr id="8" name="表格 7">
                <a:extLst>
                  <a:ext uri="{FF2B5EF4-FFF2-40B4-BE49-F238E27FC236}">
                    <a16:creationId xmlns:a16="http://schemas.microsoft.com/office/drawing/2014/main" id="{857D208A-1A50-490F-0BEF-3397CA21737B}"/>
                  </a:ext>
                </a:extLst>
              </p:cNvPr>
              <p:cNvGraphicFramePr>
                <a:graphicFrameLocks noGrp="1"/>
              </p:cNvGraphicFramePr>
              <p:nvPr>
                <p:extLst>
                  <p:ext uri="{D42A27DB-BD31-4B8C-83A1-F6EECF244321}">
                    <p14:modId xmlns:p14="http://schemas.microsoft.com/office/powerpoint/2010/main" val="4040436387"/>
                  </p:ext>
                </p:extLst>
              </p:nvPr>
            </p:nvGraphicFramePr>
            <p:xfrm>
              <a:off x="8203527" y="1695895"/>
              <a:ext cx="3870258" cy="1286320"/>
            </p:xfrm>
            <a:graphic>
              <a:graphicData uri="http://schemas.openxmlformats.org/drawingml/2006/table">
                <a:tbl>
                  <a:tblPr firstRow="1" bandRow="1">
                    <a:tableStyleId>{5C22544A-7EE6-4342-B048-85BDC9FD1C3A}</a:tableStyleId>
                  </a:tblPr>
                  <a:tblGrid>
                    <a:gridCol w="1290086">
                      <a:extLst>
                        <a:ext uri="{9D8B030D-6E8A-4147-A177-3AD203B41FA5}">
                          <a16:colId xmlns:a16="http://schemas.microsoft.com/office/drawing/2014/main" val="707124452"/>
                        </a:ext>
                      </a:extLst>
                    </a:gridCol>
                    <a:gridCol w="1290086">
                      <a:extLst>
                        <a:ext uri="{9D8B030D-6E8A-4147-A177-3AD203B41FA5}">
                          <a16:colId xmlns:a16="http://schemas.microsoft.com/office/drawing/2014/main" val="1099585585"/>
                        </a:ext>
                      </a:extLst>
                    </a:gridCol>
                    <a:gridCol w="1290086">
                      <a:extLst>
                        <a:ext uri="{9D8B030D-6E8A-4147-A177-3AD203B41FA5}">
                          <a16:colId xmlns:a16="http://schemas.microsoft.com/office/drawing/2014/main" val="1377205730"/>
                        </a:ext>
                      </a:extLst>
                    </a:gridCol>
                  </a:tblGrid>
                  <a:tr h="371920">
                    <a:tc>
                      <a:txBody>
                        <a:bodyPr/>
                        <a:lstStyle/>
                        <a:p>
                          <a:r>
                            <a:rPr lang="en-US" altLang="zh-CN" dirty="0"/>
                            <a:t>k</a:t>
                          </a:r>
                          <a:endParaRPr lang="zh-CN" altLang="en-US" dirty="0"/>
                        </a:p>
                      </a:txBody>
                      <a:tcPr/>
                    </a:tc>
                    <a:tc>
                      <a:txBody>
                        <a:bodyPr/>
                        <a:lstStyle/>
                        <a:p>
                          <a:r>
                            <a:rPr lang="en-US" altLang="zh-CN" dirty="0"/>
                            <a:t>T</a:t>
                          </a:r>
                          <a:endParaRPr lang="zh-CN" altLang="en-US" dirty="0"/>
                        </a:p>
                      </a:txBody>
                      <a:tcPr/>
                    </a:tc>
                    <a:tc>
                      <a:txBody>
                        <a:bodyPr/>
                        <a:lstStyle/>
                        <a:p>
                          <a:endParaRPr lang="zh-CN"/>
                        </a:p>
                      </a:txBody>
                      <a:tcPr>
                        <a:blipFill>
                          <a:blip r:embed="rId3"/>
                          <a:stretch>
                            <a:fillRect l="-200472" t="-8197" r="-1887" b="-272131"/>
                          </a:stretch>
                        </a:blipFill>
                      </a:tcPr>
                    </a:tc>
                    <a:extLst>
                      <a:ext uri="{0D108BD9-81ED-4DB2-BD59-A6C34878D82A}">
                        <a16:rowId xmlns:a16="http://schemas.microsoft.com/office/drawing/2014/main" val="3922244539"/>
                      </a:ext>
                    </a:extLst>
                  </a:tr>
                  <a:tr h="914400">
                    <a:tc>
                      <a:txBody>
                        <a:bodyPr/>
                        <a:lstStyle/>
                        <a:p>
                          <a:r>
                            <a:rPr lang="en-US" altLang="zh-CN" dirty="0"/>
                            <a:t>0.03924(0.03538,0.04309)</a:t>
                          </a:r>
                          <a:endParaRPr lang="zh-CN" altLang="en-US" dirty="0"/>
                        </a:p>
                      </a:txBody>
                      <a:tcPr/>
                    </a:tc>
                    <a:tc>
                      <a:txBody>
                        <a:bodyPr/>
                        <a:lstStyle/>
                        <a:p>
                          <a:r>
                            <a:rPr lang="en-US" altLang="zh-CN" dirty="0"/>
                            <a:t>66.51(55.02,77.99)</a:t>
                          </a:r>
                          <a:endParaRPr lang="zh-CN" altLang="en-US" dirty="0"/>
                        </a:p>
                      </a:txBody>
                      <a:tcPr/>
                    </a:tc>
                    <a:tc>
                      <a:txBody>
                        <a:bodyPr/>
                        <a:lstStyle/>
                        <a:p>
                          <a:r>
                            <a:rPr lang="en-US" altLang="zh-CN" dirty="0"/>
                            <a:t>0.9619</a:t>
                          </a:r>
                          <a:endParaRPr lang="zh-CN" altLang="en-US" dirty="0"/>
                        </a:p>
                      </a:txBody>
                      <a:tcPr/>
                    </a:tc>
                    <a:extLst>
                      <a:ext uri="{0D108BD9-81ED-4DB2-BD59-A6C34878D82A}">
                        <a16:rowId xmlns:a16="http://schemas.microsoft.com/office/drawing/2014/main" val="1565159439"/>
                      </a:ext>
                    </a:extLst>
                  </a:tr>
                </a:tbl>
              </a:graphicData>
            </a:graphic>
          </p:graphicFrame>
        </mc:Fallback>
      </mc:AlternateContent>
      <p:pic>
        <p:nvPicPr>
          <p:cNvPr id="10" name="图片 9">
            <a:extLst>
              <a:ext uri="{FF2B5EF4-FFF2-40B4-BE49-F238E27FC236}">
                <a16:creationId xmlns:a16="http://schemas.microsoft.com/office/drawing/2014/main" id="{FE4233F7-7B18-CF5B-78DC-24D0E4C3A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4640" y="3928452"/>
            <a:ext cx="5307576" cy="2302501"/>
          </a:xfrm>
          <a:prstGeom prst="rect">
            <a:avLst/>
          </a:prstGeom>
        </p:spPr>
      </p:pic>
      <mc:AlternateContent xmlns:mc="http://schemas.openxmlformats.org/markup-compatibility/2006" xmlns:a14="http://schemas.microsoft.com/office/drawing/2010/main">
        <mc:Choice Requires="a14">
          <p:graphicFrame>
            <p:nvGraphicFramePr>
              <p:cNvPr id="11" name="表格 10">
                <a:extLst>
                  <a:ext uri="{FF2B5EF4-FFF2-40B4-BE49-F238E27FC236}">
                    <a16:creationId xmlns:a16="http://schemas.microsoft.com/office/drawing/2014/main" id="{20B6A0D3-F32C-4953-5974-77B1F32E5F8F}"/>
                  </a:ext>
                </a:extLst>
              </p:cNvPr>
              <p:cNvGraphicFramePr>
                <a:graphicFrameLocks noGrp="1"/>
              </p:cNvGraphicFramePr>
              <p:nvPr>
                <p:extLst>
                  <p:ext uri="{D42A27DB-BD31-4B8C-83A1-F6EECF244321}">
                    <p14:modId xmlns:p14="http://schemas.microsoft.com/office/powerpoint/2010/main" val="893305195"/>
                  </p:ext>
                </p:extLst>
              </p:nvPr>
            </p:nvGraphicFramePr>
            <p:xfrm>
              <a:off x="8203527" y="4591495"/>
              <a:ext cx="3870258" cy="1286320"/>
            </p:xfrm>
            <a:graphic>
              <a:graphicData uri="http://schemas.openxmlformats.org/drawingml/2006/table">
                <a:tbl>
                  <a:tblPr firstRow="1" bandRow="1">
                    <a:tableStyleId>{5C22544A-7EE6-4342-B048-85BDC9FD1C3A}</a:tableStyleId>
                  </a:tblPr>
                  <a:tblGrid>
                    <a:gridCol w="1290086">
                      <a:extLst>
                        <a:ext uri="{9D8B030D-6E8A-4147-A177-3AD203B41FA5}">
                          <a16:colId xmlns:a16="http://schemas.microsoft.com/office/drawing/2014/main" val="707124452"/>
                        </a:ext>
                      </a:extLst>
                    </a:gridCol>
                    <a:gridCol w="1290086">
                      <a:extLst>
                        <a:ext uri="{9D8B030D-6E8A-4147-A177-3AD203B41FA5}">
                          <a16:colId xmlns:a16="http://schemas.microsoft.com/office/drawing/2014/main" val="1099585585"/>
                        </a:ext>
                      </a:extLst>
                    </a:gridCol>
                    <a:gridCol w="1290086">
                      <a:extLst>
                        <a:ext uri="{9D8B030D-6E8A-4147-A177-3AD203B41FA5}">
                          <a16:colId xmlns:a16="http://schemas.microsoft.com/office/drawing/2014/main" val="1377205730"/>
                        </a:ext>
                      </a:extLst>
                    </a:gridCol>
                  </a:tblGrid>
                  <a:tr h="367069">
                    <a:tc>
                      <a:txBody>
                        <a:bodyPr/>
                        <a:lstStyle/>
                        <a:p>
                          <a:r>
                            <a:rPr lang="en-US" altLang="zh-CN" dirty="0"/>
                            <a:t>k</a:t>
                          </a:r>
                          <a:endParaRPr lang="zh-CN" altLang="en-US" dirty="0"/>
                        </a:p>
                      </a:txBody>
                      <a:tcPr/>
                    </a:tc>
                    <a:tc>
                      <a:txBody>
                        <a:bodyPr/>
                        <a:lstStyle/>
                        <a:p>
                          <a:r>
                            <a:rPr lang="en-US" altLang="zh-CN" dirty="0"/>
                            <a:t>T</a:t>
                          </a: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1" i="1" smtClean="0">
                                        <a:latin typeface="Cambria Math" panose="02040503050406030204" pitchFamily="18" charset="0"/>
                                      </a:rPr>
                                      <m:t>𝑹</m:t>
                                    </m:r>
                                  </m:e>
                                  <m:sup>
                                    <m:r>
                                      <a:rPr lang="en-US" altLang="zh-CN" b="1" i="1" smtClean="0">
                                        <a:latin typeface="Cambria Math" panose="02040503050406030204" pitchFamily="18" charset="0"/>
                                      </a:rPr>
                                      <m:t>𝟐</m:t>
                                    </m:r>
                                  </m:sup>
                                </m:sSup>
                              </m:oMath>
                            </m:oMathPara>
                          </a14:m>
                          <a:endParaRPr lang="zh-CN" altLang="en-US" dirty="0"/>
                        </a:p>
                      </a:txBody>
                      <a:tcPr/>
                    </a:tc>
                    <a:extLst>
                      <a:ext uri="{0D108BD9-81ED-4DB2-BD59-A6C34878D82A}">
                        <a16:rowId xmlns:a16="http://schemas.microsoft.com/office/drawing/2014/main" val="3922244539"/>
                      </a:ext>
                    </a:extLst>
                  </a:tr>
                  <a:tr h="367069">
                    <a:tc>
                      <a:txBody>
                        <a:bodyPr/>
                        <a:lstStyle/>
                        <a:p>
                          <a:r>
                            <a:rPr lang="en-US" altLang="zh-CN" dirty="0"/>
                            <a:t>0.03262(0.02836,0.03688)</a:t>
                          </a:r>
                          <a:endParaRPr lang="zh-CN" altLang="en-US" dirty="0"/>
                        </a:p>
                      </a:txBody>
                      <a:tcPr/>
                    </a:tc>
                    <a:tc>
                      <a:txBody>
                        <a:bodyPr/>
                        <a:lstStyle/>
                        <a:p>
                          <a:r>
                            <a:rPr lang="en-US" altLang="zh-CN" dirty="0"/>
                            <a:t>52.24(41.8,62.29)</a:t>
                          </a:r>
                          <a:endParaRPr lang="zh-CN" altLang="en-US" dirty="0"/>
                        </a:p>
                      </a:txBody>
                      <a:tcPr/>
                    </a:tc>
                    <a:tc>
                      <a:txBody>
                        <a:bodyPr/>
                        <a:lstStyle/>
                        <a:p>
                          <a:r>
                            <a:rPr lang="en-US" altLang="zh-CN" dirty="0"/>
                            <a:t>0.9723</a:t>
                          </a:r>
                          <a:endParaRPr lang="zh-CN" altLang="en-US" dirty="0"/>
                        </a:p>
                      </a:txBody>
                      <a:tcPr/>
                    </a:tc>
                    <a:extLst>
                      <a:ext uri="{0D108BD9-81ED-4DB2-BD59-A6C34878D82A}">
                        <a16:rowId xmlns:a16="http://schemas.microsoft.com/office/drawing/2014/main" val="1565159439"/>
                      </a:ext>
                    </a:extLst>
                  </a:tr>
                </a:tbl>
              </a:graphicData>
            </a:graphic>
          </p:graphicFrame>
        </mc:Choice>
        <mc:Fallback xmlns="">
          <p:graphicFrame>
            <p:nvGraphicFramePr>
              <p:cNvPr id="11" name="表格 10">
                <a:extLst>
                  <a:ext uri="{FF2B5EF4-FFF2-40B4-BE49-F238E27FC236}">
                    <a16:creationId xmlns:a16="http://schemas.microsoft.com/office/drawing/2014/main" id="{20B6A0D3-F32C-4953-5974-77B1F32E5F8F}"/>
                  </a:ext>
                </a:extLst>
              </p:cNvPr>
              <p:cNvGraphicFramePr>
                <a:graphicFrameLocks noGrp="1"/>
              </p:cNvGraphicFramePr>
              <p:nvPr>
                <p:extLst>
                  <p:ext uri="{D42A27DB-BD31-4B8C-83A1-F6EECF244321}">
                    <p14:modId xmlns:p14="http://schemas.microsoft.com/office/powerpoint/2010/main" val="893305195"/>
                  </p:ext>
                </p:extLst>
              </p:nvPr>
            </p:nvGraphicFramePr>
            <p:xfrm>
              <a:off x="8203527" y="4591495"/>
              <a:ext cx="3870258" cy="1286320"/>
            </p:xfrm>
            <a:graphic>
              <a:graphicData uri="http://schemas.openxmlformats.org/drawingml/2006/table">
                <a:tbl>
                  <a:tblPr firstRow="1" bandRow="1">
                    <a:tableStyleId>{5C22544A-7EE6-4342-B048-85BDC9FD1C3A}</a:tableStyleId>
                  </a:tblPr>
                  <a:tblGrid>
                    <a:gridCol w="1290086">
                      <a:extLst>
                        <a:ext uri="{9D8B030D-6E8A-4147-A177-3AD203B41FA5}">
                          <a16:colId xmlns:a16="http://schemas.microsoft.com/office/drawing/2014/main" val="707124452"/>
                        </a:ext>
                      </a:extLst>
                    </a:gridCol>
                    <a:gridCol w="1290086">
                      <a:extLst>
                        <a:ext uri="{9D8B030D-6E8A-4147-A177-3AD203B41FA5}">
                          <a16:colId xmlns:a16="http://schemas.microsoft.com/office/drawing/2014/main" val="1099585585"/>
                        </a:ext>
                      </a:extLst>
                    </a:gridCol>
                    <a:gridCol w="1290086">
                      <a:extLst>
                        <a:ext uri="{9D8B030D-6E8A-4147-A177-3AD203B41FA5}">
                          <a16:colId xmlns:a16="http://schemas.microsoft.com/office/drawing/2014/main" val="1377205730"/>
                        </a:ext>
                      </a:extLst>
                    </a:gridCol>
                  </a:tblGrid>
                  <a:tr h="371920">
                    <a:tc>
                      <a:txBody>
                        <a:bodyPr/>
                        <a:lstStyle/>
                        <a:p>
                          <a:r>
                            <a:rPr lang="en-US" altLang="zh-CN" dirty="0"/>
                            <a:t>k</a:t>
                          </a:r>
                          <a:endParaRPr lang="zh-CN" altLang="en-US" dirty="0"/>
                        </a:p>
                      </a:txBody>
                      <a:tcPr/>
                    </a:tc>
                    <a:tc>
                      <a:txBody>
                        <a:bodyPr/>
                        <a:lstStyle/>
                        <a:p>
                          <a:r>
                            <a:rPr lang="en-US" altLang="zh-CN" dirty="0"/>
                            <a:t>T</a:t>
                          </a:r>
                          <a:endParaRPr lang="zh-CN" altLang="en-US" dirty="0"/>
                        </a:p>
                      </a:txBody>
                      <a:tcPr/>
                    </a:tc>
                    <a:tc>
                      <a:txBody>
                        <a:bodyPr/>
                        <a:lstStyle/>
                        <a:p>
                          <a:endParaRPr lang="zh-CN"/>
                        </a:p>
                      </a:txBody>
                      <a:tcPr>
                        <a:blipFill>
                          <a:blip r:embed="rId5"/>
                          <a:stretch>
                            <a:fillRect l="-200472" t="-8197" r="-1887" b="-272131"/>
                          </a:stretch>
                        </a:blipFill>
                      </a:tcPr>
                    </a:tc>
                    <a:extLst>
                      <a:ext uri="{0D108BD9-81ED-4DB2-BD59-A6C34878D82A}">
                        <a16:rowId xmlns:a16="http://schemas.microsoft.com/office/drawing/2014/main" val="3922244539"/>
                      </a:ext>
                    </a:extLst>
                  </a:tr>
                  <a:tr h="914400">
                    <a:tc>
                      <a:txBody>
                        <a:bodyPr/>
                        <a:lstStyle/>
                        <a:p>
                          <a:r>
                            <a:rPr lang="en-US" altLang="zh-CN" dirty="0"/>
                            <a:t>0.03262(0.02836,0.03688)</a:t>
                          </a:r>
                          <a:endParaRPr lang="zh-CN" altLang="en-US" dirty="0"/>
                        </a:p>
                      </a:txBody>
                      <a:tcPr/>
                    </a:tc>
                    <a:tc>
                      <a:txBody>
                        <a:bodyPr/>
                        <a:lstStyle/>
                        <a:p>
                          <a:r>
                            <a:rPr lang="en-US" altLang="zh-CN" dirty="0"/>
                            <a:t>52.24(41.8,62.29)</a:t>
                          </a:r>
                          <a:endParaRPr lang="zh-CN" altLang="en-US" dirty="0"/>
                        </a:p>
                      </a:txBody>
                      <a:tcPr/>
                    </a:tc>
                    <a:tc>
                      <a:txBody>
                        <a:bodyPr/>
                        <a:lstStyle/>
                        <a:p>
                          <a:r>
                            <a:rPr lang="en-US" altLang="zh-CN" dirty="0"/>
                            <a:t>0.9723</a:t>
                          </a:r>
                          <a:endParaRPr lang="zh-CN" altLang="en-US" dirty="0"/>
                        </a:p>
                      </a:txBody>
                      <a:tcPr/>
                    </a:tc>
                    <a:extLst>
                      <a:ext uri="{0D108BD9-81ED-4DB2-BD59-A6C34878D82A}">
                        <a16:rowId xmlns:a16="http://schemas.microsoft.com/office/drawing/2014/main" val="1565159439"/>
                      </a:ext>
                    </a:extLst>
                  </a:tr>
                </a:tbl>
              </a:graphicData>
            </a:graphic>
          </p:graphicFrame>
        </mc:Fallback>
      </mc:AlternateContent>
      <p:sp>
        <p:nvSpPr>
          <p:cNvPr id="12" name="文本框 11">
            <a:extLst>
              <a:ext uri="{FF2B5EF4-FFF2-40B4-BE49-F238E27FC236}">
                <a16:creationId xmlns:a16="http://schemas.microsoft.com/office/drawing/2014/main" id="{7CCADDAC-2995-E64C-155B-328BA3358080}"/>
              </a:ext>
            </a:extLst>
          </p:cNvPr>
          <p:cNvSpPr txBox="1"/>
          <p:nvPr/>
        </p:nvSpPr>
        <p:spPr>
          <a:xfrm>
            <a:off x="683111" y="2246372"/>
            <a:ext cx="2151529" cy="369332"/>
          </a:xfrm>
          <a:prstGeom prst="rect">
            <a:avLst/>
          </a:prstGeom>
          <a:noFill/>
        </p:spPr>
        <p:txBody>
          <a:bodyPr wrap="square" rtlCol="0">
            <a:spAutoFit/>
          </a:bodyPr>
          <a:lstStyle/>
          <a:p>
            <a:r>
              <a:rPr lang="zh-CN" altLang="en-US" dirty="0"/>
              <a:t>使用所有点</a:t>
            </a:r>
          </a:p>
        </p:txBody>
      </p:sp>
      <p:sp>
        <p:nvSpPr>
          <p:cNvPr id="13" name="文本框 12">
            <a:extLst>
              <a:ext uri="{FF2B5EF4-FFF2-40B4-BE49-F238E27FC236}">
                <a16:creationId xmlns:a16="http://schemas.microsoft.com/office/drawing/2014/main" id="{8254CD3C-E20B-7B31-EF60-4E1224ADD17C}"/>
              </a:ext>
            </a:extLst>
          </p:cNvPr>
          <p:cNvSpPr txBox="1"/>
          <p:nvPr/>
        </p:nvSpPr>
        <p:spPr>
          <a:xfrm>
            <a:off x="365760" y="5079702"/>
            <a:ext cx="2151529" cy="646331"/>
          </a:xfrm>
          <a:prstGeom prst="rect">
            <a:avLst/>
          </a:prstGeom>
          <a:noFill/>
        </p:spPr>
        <p:txBody>
          <a:bodyPr wrap="square" rtlCol="0">
            <a:spAutoFit/>
          </a:bodyPr>
          <a:lstStyle/>
          <a:p>
            <a:r>
              <a:rPr lang="zh-CN" altLang="en-US" dirty="0"/>
              <a:t>使用单束团流强不低于</a:t>
            </a:r>
            <a:r>
              <a:rPr lang="en-US" altLang="zh-CN" dirty="0"/>
              <a:t>5mA</a:t>
            </a:r>
            <a:r>
              <a:rPr lang="zh-CN" altLang="en-US" dirty="0"/>
              <a:t>的点</a:t>
            </a:r>
          </a:p>
        </p:txBody>
      </p:sp>
    </p:spTree>
    <p:extLst>
      <p:ext uri="{BB962C8B-B14F-4D97-AF65-F5344CB8AC3E}">
        <p14:creationId xmlns:p14="http://schemas.microsoft.com/office/powerpoint/2010/main" val="3624120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25DC213-C4C4-F0D1-783F-F79F0C76F4A1}"/>
              </a:ext>
            </a:extLst>
          </p:cNvPr>
          <p:cNvSpPr>
            <a:spLocks noGrp="1"/>
          </p:cNvSpPr>
          <p:nvPr>
            <p:ph idx="1"/>
          </p:nvPr>
        </p:nvSpPr>
        <p:spPr>
          <a:xfrm>
            <a:off x="838200" y="866775"/>
            <a:ext cx="10515600" cy="5505450"/>
          </a:xfrm>
        </p:spPr>
        <p:txBody>
          <a:bodyPr/>
          <a:lstStyle/>
          <a:p>
            <a:r>
              <a:rPr lang="en-US" altLang="zh-CN" dirty="0"/>
              <a:t>3.2   1.55MV</a:t>
            </a:r>
            <a:r>
              <a:rPr lang="zh-CN" altLang="en-US" dirty="0"/>
              <a:t>高流强误差短衰减</a:t>
            </a:r>
            <a:r>
              <a:rPr lang="en-US" altLang="zh-CN" dirty="0"/>
              <a:t>8</a:t>
            </a:r>
            <a:r>
              <a:rPr lang="zh-CN" altLang="en-US" dirty="0"/>
              <a:t>分钟</a:t>
            </a:r>
            <a:endParaRPr lang="en-US" altLang="zh-CN" dirty="0"/>
          </a:p>
          <a:p>
            <a:endParaRPr lang="zh-CN" altLang="en-US" dirty="0"/>
          </a:p>
        </p:txBody>
      </p:sp>
      <p:pic>
        <p:nvPicPr>
          <p:cNvPr id="6" name="图片 5">
            <a:extLst>
              <a:ext uri="{FF2B5EF4-FFF2-40B4-BE49-F238E27FC236}">
                <a16:creationId xmlns:a16="http://schemas.microsoft.com/office/drawing/2014/main" id="{07697D57-C8D5-8DF9-578D-84FE6F4D7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2771" y="4264927"/>
            <a:ext cx="4465571" cy="1939769"/>
          </a:xfrm>
          <a:prstGeom prst="rect">
            <a:avLst/>
          </a:prstGeom>
        </p:spPr>
      </p:pic>
      <mc:AlternateContent xmlns:mc="http://schemas.openxmlformats.org/markup-compatibility/2006" xmlns:a14="http://schemas.microsoft.com/office/drawing/2010/main">
        <mc:Choice Requires="a14">
          <p:graphicFrame>
            <p:nvGraphicFramePr>
              <p:cNvPr id="7" name="表格 7">
                <a:extLst>
                  <a:ext uri="{FF2B5EF4-FFF2-40B4-BE49-F238E27FC236}">
                    <a16:creationId xmlns:a16="http://schemas.microsoft.com/office/drawing/2014/main" id="{890965C3-8266-845B-1E50-49839D6AF756}"/>
                  </a:ext>
                </a:extLst>
              </p:cNvPr>
              <p:cNvGraphicFramePr>
                <a:graphicFrameLocks noGrp="1"/>
              </p:cNvGraphicFramePr>
              <p:nvPr>
                <p:extLst>
                  <p:ext uri="{D42A27DB-BD31-4B8C-83A1-F6EECF244321}">
                    <p14:modId xmlns:p14="http://schemas.microsoft.com/office/powerpoint/2010/main" val="2507006299"/>
                  </p:ext>
                </p:extLst>
              </p:nvPr>
            </p:nvGraphicFramePr>
            <p:xfrm>
              <a:off x="8072031" y="4704905"/>
              <a:ext cx="3870258" cy="1286320"/>
            </p:xfrm>
            <a:graphic>
              <a:graphicData uri="http://schemas.openxmlformats.org/drawingml/2006/table">
                <a:tbl>
                  <a:tblPr firstRow="1" bandRow="1">
                    <a:tableStyleId>{5C22544A-7EE6-4342-B048-85BDC9FD1C3A}</a:tableStyleId>
                  </a:tblPr>
                  <a:tblGrid>
                    <a:gridCol w="1290086">
                      <a:extLst>
                        <a:ext uri="{9D8B030D-6E8A-4147-A177-3AD203B41FA5}">
                          <a16:colId xmlns:a16="http://schemas.microsoft.com/office/drawing/2014/main" val="707124452"/>
                        </a:ext>
                      </a:extLst>
                    </a:gridCol>
                    <a:gridCol w="1290086">
                      <a:extLst>
                        <a:ext uri="{9D8B030D-6E8A-4147-A177-3AD203B41FA5}">
                          <a16:colId xmlns:a16="http://schemas.microsoft.com/office/drawing/2014/main" val="1099585585"/>
                        </a:ext>
                      </a:extLst>
                    </a:gridCol>
                    <a:gridCol w="1290086">
                      <a:extLst>
                        <a:ext uri="{9D8B030D-6E8A-4147-A177-3AD203B41FA5}">
                          <a16:colId xmlns:a16="http://schemas.microsoft.com/office/drawing/2014/main" val="1377205730"/>
                        </a:ext>
                      </a:extLst>
                    </a:gridCol>
                  </a:tblGrid>
                  <a:tr h="367069">
                    <a:tc>
                      <a:txBody>
                        <a:bodyPr/>
                        <a:lstStyle/>
                        <a:p>
                          <a:r>
                            <a:rPr lang="en-US" altLang="zh-CN" dirty="0"/>
                            <a:t>k</a:t>
                          </a:r>
                          <a:endParaRPr lang="zh-CN" altLang="en-US" dirty="0"/>
                        </a:p>
                      </a:txBody>
                      <a:tcPr/>
                    </a:tc>
                    <a:tc>
                      <a:txBody>
                        <a:bodyPr/>
                        <a:lstStyle/>
                        <a:p>
                          <a:r>
                            <a:rPr lang="en-US" altLang="zh-CN" dirty="0"/>
                            <a:t>t</a:t>
                          </a: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1" i="1" smtClean="0">
                                        <a:latin typeface="Cambria Math" panose="02040503050406030204" pitchFamily="18" charset="0"/>
                                      </a:rPr>
                                      <m:t>𝑹</m:t>
                                    </m:r>
                                  </m:e>
                                  <m:sup>
                                    <m:r>
                                      <a:rPr lang="en-US" altLang="zh-CN" b="1" i="1" smtClean="0">
                                        <a:latin typeface="Cambria Math" panose="02040503050406030204" pitchFamily="18" charset="0"/>
                                      </a:rPr>
                                      <m:t>𝟐</m:t>
                                    </m:r>
                                  </m:sup>
                                </m:sSup>
                              </m:oMath>
                            </m:oMathPara>
                          </a14:m>
                          <a:endParaRPr lang="zh-CN" altLang="en-US" dirty="0"/>
                        </a:p>
                      </a:txBody>
                      <a:tcPr/>
                    </a:tc>
                    <a:extLst>
                      <a:ext uri="{0D108BD9-81ED-4DB2-BD59-A6C34878D82A}">
                        <a16:rowId xmlns:a16="http://schemas.microsoft.com/office/drawing/2014/main" val="3922244539"/>
                      </a:ext>
                    </a:extLst>
                  </a:tr>
                  <a:tr h="367069">
                    <a:tc>
                      <a:txBody>
                        <a:bodyPr/>
                        <a:lstStyle/>
                        <a:p>
                          <a:r>
                            <a:rPr lang="en-US" altLang="zh-CN" dirty="0"/>
                            <a:t>0.03664(0.03407,0.03922)</a:t>
                          </a:r>
                          <a:endParaRPr lang="zh-CN" altLang="en-US" dirty="0"/>
                        </a:p>
                      </a:txBody>
                      <a:tcPr/>
                    </a:tc>
                    <a:tc>
                      <a:txBody>
                        <a:bodyPr/>
                        <a:lstStyle/>
                        <a:p>
                          <a:r>
                            <a:rPr lang="en-US" altLang="zh-CN" dirty="0"/>
                            <a:t>53.69(43.57,63.81)</a:t>
                          </a:r>
                          <a:endParaRPr lang="zh-CN" altLang="en-US" dirty="0"/>
                        </a:p>
                      </a:txBody>
                      <a:tcPr/>
                    </a:tc>
                    <a:tc>
                      <a:txBody>
                        <a:bodyPr/>
                        <a:lstStyle/>
                        <a:p>
                          <a:r>
                            <a:rPr lang="en-US" altLang="zh-CN" dirty="0"/>
                            <a:t>0.9628</a:t>
                          </a:r>
                          <a:endParaRPr lang="zh-CN" altLang="en-US" dirty="0"/>
                        </a:p>
                      </a:txBody>
                      <a:tcPr/>
                    </a:tc>
                    <a:extLst>
                      <a:ext uri="{0D108BD9-81ED-4DB2-BD59-A6C34878D82A}">
                        <a16:rowId xmlns:a16="http://schemas.microsoft.com/office/drawing/2014/main" val="1565159439"/>
                      </a:ext>
                    </a:extLst>
                  </a:tr>
                </a:tbl>
              </a:graphicData>
            </a:graphic>
          </p:graphicFrame>
        </mc:Choice>
        <mc:Fallback xmlns="">
          <p:graphicFrame>
            <p:nvGraphicFramePr>
              <p:cNvPr id="7" name="表格 7">
                <a:extLst>
                  <a:ext uri="{FF2B5EF4-FFF2-40B4-BE49-F238E27FC236}">
                    <a16:creationId xmlns:a16="http://schemas.microsoft.com/office/drawing/2014/main" id="{890965C3-8266-845B-1E50-49839D6AF756}"/>
                  </a:ext>
                </a:extLst>
              </p:cNvPr>
              <p:cNvGraphicFramePr>
                <a:graphicFrameLocks noGrp="1"/>
              </p:cNvGraphicFramePr>
              <p:nvPr>
                <p:extLst>
                  <p:ext uri="{D42A27DB-BD31-4B8C-83A1-F6EECF244321}">
                    <p14:modId xmlns:p14="http://schemas.microsoft.com/office/powerpoint/2010/main" val="2507006299"/>
                  </p:ext>
                </p:extLst>
              </p:nvPr>
            </p:nvGraphicFramePr>
            <p:xfrm>
              <a:off x="8072031" y="4704905"/>
              <a:ext cx="3870258" cy="1286320"/>
            </p:xfrm>
            <a:graphic>
              <a:graphicData uri="http://schemas.openxmlformats.org/drawingml/2006/table">
                <a:tbl>
                  <a:tblPr firstRow="1" bandRow="1">
                    <a:tableStyleId>{5C22544A-7EE6-4342-B048-85BDC9FD1C3A}</a:tableStyleId>
                  </a:tblPr>
                  <a:tblGrid>
                    <a:gridCol w="1290086">
                      <a:extLst>
                        <a:ext uri="{9D8B030D-6E8A-4147-A177-3AD203B41FA5}">
                          <a16:colId xmlns:a16="http://schemas.microsoft.com/office/drawing/2014/main" val="707124452"/>
                        </a:ext>
                      </a:extLst>
                    </a:gridCol>
                    <a:gridCol w="1290086">
                      <a:extLst>
                        <a:ext uri="{9D8B030D-6E8A-4147-A177-3AD203B41FA5}">
                          <a16:colId xmlns:a16="http://schemas.microsoft.com/office/drawing/2014/main" val="1099585585"/>
                        </a:ext>
                      </a:extLst>
                    </a:gridCol>
                    <a:gridCol w="1290086">
                      <a:extLst>
                        <a:ext uri="{9D8B030D-6E8A-4147-A177-3AD203B41FA5}">
                          <a16:colId xmlns:a16="http://schemas.microsoft.com/office/drawing/2014/main" val="1377205730"/>
                        </a:ext>
                      </a:extLst>
                    </a:gridCol>
                  </a:tblGrid>
                  <a:tr h="371920">
                    <a:tc>
                      <a:txBody>
                        <a:bodyPr/>
                        <a:lstStyle/>
                        <a:p>
                          <a:r>
                            <a:rPr lang="en-US" altLang="zh-CN" dirty="0"/>
                            <a:t>k</a:t>
                          </a:r>
                          <a:endParaRPr lang="zh-CN" altLang="en-US" dirty="0"/>
                        </a:p>
                      </a:txBody>
                      <a:tcPr/>
                    </a:tc>
                    <a:tc>
                      <a:txBody>
                        <a:bodyPr/>
                        <a:lstStyle/>
                        <a:p>
                          <a:r>
                            <a:rPr lang="en-US" altLang="zh-CN" dirty="0"/>
                            <a:t>t</a:t>
                          </a:r>
                          <a:endParaRPr lang="zh-CN" altLang="en-US" dirty="0"/>
                        </a:p>
                      </a:txBody>
                      <a:tcPr/>
                    </a:tc>
                    <a:tc>
                      <a:txBody>
                        <a:bodyPr/>
                        <a:lstStyle/>
                        <a:p>
                          <a:endParaRPr lang="zh-CN"/>
                        </a:p>
                      </a:txBody>
                      <a:tcPr>
                        <a:blipFill>
                          <a:blip r:embed="rId3"/>
                          <a:stretch>
                            <a:fillRect l="-200472" t="-8197" r="-1887" b="-273770"/>
                          </a:stretch>
                        </a:blipFill>
                      </a:tcPr>
                    </a:tc>
                    <a:extLst>
                      <a:ext uri="{0D108BD9-81ED-4DB2-BD59-A6C34878D82A}">
                        <a16:rowId xmlns:a16="http://schemas.microsoft.com/office/drawing/2014/main" val="3922244539"/>
                      </a:ext>
                    </a:extLst>
                  </a:tr>
                  <a:tr h="914400">
                    <a:tc>
                      <a:txBody>
                        <a:bodyPr/>
                        <a:lstStyle/>
                        <a:p>
                          <a:r>
                            <a:rPr lang="en-US" altLang="zh-CN" dirty="0"/>
                            <a:t>0.03664(0.03407,0.03922)</a:t>
                          </a:r>
                          <a:endParaRPr lang="zh-CN" altLang="en-US" dirty="0"/>
                        </a:p>
                      </a:txBody>
                      <a:tcPr/>
                    </a:tc>
                    <a:tc>
                      <a:txBody>
                        <a:bodyPr/>
                        <a:lstStyle/>
                        <a:p>
                          <a:r>
                            <a:rPr lang="en-US" altLang="zh-CN" dirty="0"/>
                            <a:t>53.69(43.57,63.81)</a:t>
                          </a:r>
                          <a:endParaRPr lang="zh-CN" altLang="en-US" dirty="0"/>
                        </a:p>
                      </a:txBody>
                      <a:tcPr/>
                    </a:tc>
                    <a:tc>
                      <a:txBody>
                        <a:bodyPr/>
                        <a:lstStyle/>
                        <a:p>
                          <a:r>
                            <a:rPr lang="en-US" altLang="zh-CN" dirty="0"/>
                            <a:t>0.9628</a:t>
                          </a:r>
                          <a:endParaRPr lang="zh-CN" altLang="en-US" dirty="0"/>
                        </a:p>
                      </a:txBody>
                      <a:tcPr/>
                    </a:tc>
                    <a:extLst>
                      <a:ext uri="{0D108BD9-81ED-4DB2-BD59-A6C34878D82A}">
                        <a16:rowId xmlns:a16="http://schemas.microsoft.com/office/drawing/2014/main" val="1565159439"/>
                      </a:ext>
                    </a:extLst>
                  </a:tr>
                </a:tbl>
              </a:graphicData>
            </a:graphic>
          </p:graphicFrame>
        </mc:Fallback>
      </mc:AlternateContent>
      <p:pic>
        <p:nvPicPr>
          <p:cNvPr id="9" name="图片 8">
            <a:extLst>
              <a:ext uri="{FF2B5EF4-FFF2-40B4-BE49-F238E27FC236}">
                <a16:creationId xmlns:a16="http://schemas.microsoft.com/office/drawing/2014/main" id="{041F99AE-986D-4078-FAEB-2E62E7DF0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770" y="1776383"/>
            <a:ext cx="4465571" cy="1959625"/>
          </a:xfrm>
          <a:prstGeom prst="rect">
            <a:avLst/>
          </a:prstGeom>
        </p:spPr>
      </p:pic>
      <mc:AlternateContent xmlns:mc="http://schemas.openxmlformats.org/markup-compatibility/2006" xmlns:a14="http://schemas.microsoft.com/office/drawing/2010/main">
        <mc:Choice Requires="a14">
          <p:graphicFrame>
            <p:nvGraphicFramePr>
              <p:cNvPr id="10" name="表格 7">
                <a:extLst>
                  <a:ext uri="{FF2B5EF4-FFF2-40B4-BE49-F238E27FC236}">
                    <a16:creationId xmlns:a16="http://schemas.microsoft.com/office/drawing/2014/main" id="{8BC14226-A7FD-4EFA-190A-B435FDA8DDE1}"/>
                  </a:ext>
                </a:extLst>
              </p:cNvPr>
              <p:cNvGraphicFramePr>
                <a:graphicFrameLocks noGrp="1"/>
              </p:cNvGraphicFramePr>
              <p:nvPr>
                <p:extLst>
                  <p:ext uri="{D42A27DB-BD31-4B8C-83A1-F6EECF244321}">
                    <p14:modId xmlns:p14="http://schemas.microsoft.com/office/powerpoint/2010/main" val="1653004734"/>
                  </p:ext>
                </p:extLst>
              </p:nvPr>
            </p:nvGraphicFramePr>
            <p:xfrm>
              <a:off x="8072031" y="2153095"/>
              <a:ext cx="3870258" cy="1286320"/>
            </p:xfrm>
            <a:graphic>
              <a:graphicData uri="http://schemas.openxmlformats.org/drawingml/2006/table">
                <a:tbl>
                  <a:tblPr firstRow="1" bandRow="1">
                    <a:tableStyleId>{5C22544A-7EE6-4342-B048-85BDC9FD1C3A}</a:tableStyleId>
                  </a:tblPr>
                  <a:tblGrid>
                    <a:gridCol w="1290086">
                      <a:extLst>
                        <a:ext uri="{9D8B030D-6E8A-4147-A177-3AD203B41FA5}">
                          <a16:colId xmlns:a16="http://schemas.microsoft.com/office/drawing/2014/main" val="707124452"/>
                        </a:ext>
                      </a:extLst>
                    </a:gridCol>
                    <a:gridCol w="1290086">
                      <a:extLst>
                        <a:ext uri="{9D8B030D-6E8A-4147-A177-3AD203B41FA5}">
                          <a16:colId xmlns:a16="http://schemas.microsoft.com/office/drawing/2014/main" val="1099585585"/>
                        </a:ext>
                      </a:extLst>
                    </a:gridCol>
                    <a:gridCol w="1290086">
                      <a:extLst>
                        <a:ext uri="{9D8B030D-6E8A-4147-A177-3AD203B41FA5}">
                          <a16:colId xmlns:a16="http://schemas.microsoft.com/office/drawing/2014/main" val="1377205730"/>
                        </a:ext>
                      </a:extLst>
                    </a:gridCol>
                  </a:tblGrid>
                  <a:tr h="367069">
                    <a:tc>
                      <a:txBody>
                        <a:bodyPr/>
                        <a:lstStyle/>
                        <a:p>
                          <a:r>
                            <a:rPr lang="en-US" altLang="zh-CN" dirty="0"/>
                            <a:t>k</a:t>
                          </a:r>
                          <a:endParaRPr lang="zh-CN" altLang="en-US" dirty="0"/>
                        </a:p>
                      </a:txBody>
                      <a:tcPr/>
                    </a:tc>
                    <a:tc>
                      <a:txBody>
                        <a:bodyPr/>
                        <a:lstStyle/>
                        <a:p>
                          <a:r>
                            <a:rPr lang="en-US" altLang="zh-CN" dirty="0"/>
                            <a:t>t</a:t>
                          </a: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1" i="1" smtClean="0">
                                        <a:latin typeface="Cambria Math" panose="02040503050406030204" pitchFamily="18" charset="0"/>
                                      </a:rPr>
                                      <m:t>𝑹</m:t>
                                    </m:r>
                                  </m:e>
                                  <m:sup>
                                    <m:r>
                                      <a:rPr lang="en-US" altLang="zh-CN" b="1" i="1" smtClean="0">
                                        <a:latin typeface="Cambria Math" panose="02040503050406030204" pitchFamily="18" charset="0"/>
                                      </a:rPr>
                                      <m:t>𝟐</m:t>
                                    </m:r>
                                  </m:sup>
                                </m:sSup>
                              </m:oMath>
                            </m:oMathPara>
                          </a14:m>
                          <a:endParaRPr lang="zh-CN" altLang="en-US" dirty="0"/>
                        </a:p>
                      </a:txBody>
                      <a:tcPr/>
                    </a:tc>
                    <a:extLst>
                      <a:ext uri="{0D108BD9-81ED-4DB2-BD59-A6C34878D82A}">
                        <a16:rowId xmlns:a16="http://schemas.microsoft.com/office/drawing/2014/main" val="3922244539"/>
                      </a:ext>
                    </a:extLst>
                  </a:tr>
                  <a:tr h="367069">
                    <a:tc>
                      <a:txBody>
                        <a:bodyPr/>
                        <a:lstStyle/>
                        <a:p>
                          <a:r>
                            <a:rPr lang="en-US" altLang="zh-CN" dirty="0"/>
                            <a:t>0.03557(0.02988,0.04125)</a:t>
                          </a:r>
                          <a:endParaRPr lang="zh-CN" altLang="en-US" dirty="0"/>
                        </a:p>
                      </a:txBody>
                      <a:tcPr/>
                    </a:tc>
                    <a:tc>
                      <a:txBody>
                        <a:bodyPr/>
                        <a:lstStyle/>
                        <a:p>
                          <a:r>
                            <a:rPr lang="en-US" altLang="zh-CN" dirty="0"/>
                            <a:t>51.25(23.33,79.18)</a:t>
                          </a:r>
                          <a:endParaRPr lang="zh-CN" altLang="en-US" dirty="0"/>
                        </a:p>
                      </a:txBody>
                      <a:tcPr/>
                    </a:tc>
                    <a:tc>
                      <a:txBody>
                        <a:bodyPr/>
                        <a:lstStyle/>
                        <a:p>
                          <a:r>
                            <a:rPr lang="en-US" altLang="zh-CN" dirty="0"/>
                            <a:t>0.6491</a:t>
                          </a:r>
                          <a:endParaRPr lang="zh-CN" altLang="en-US" dirty="0"/>
                        </a:p>
                      </a:txBody>
                      <a:tcPr/>
                    </a:tc>
                    <a:extLst>
                      <a:ext uri="{0D108BD9-81ED-4DB2-BD59-A6C34878D82A}">
                        <a16:rowId xmlns:a16="http://schemas.microsoft.com/office/drawing/2014/main" val="1565159439"/>
                      </a:ext>
                    </a:extLst>
                  </a:tr>
                </a:tbl>
              </a:graphicData>
            </a:graphic>
          </p:graphicFrame>
        </mc:Choice>
        <mc:Fallback xmlns="">
          <p:graphicFrame>
            <p:nvGraphicFramePr>
              <p:cNvPr id="10" name="表格 7">
                <a:extLst>
                  <a:ext uri="{FF2B5EF4-FFF2-40B4-BE49-F238E27FC236}">
                    <a16:creationId xmlns:a16="http://schemas.microsoft.com/office/drawing/2014/main" id="{8BC14226-A7FD-4EFA-190A-B435FDA8DDE1}"/>
                  </a:ext>
                </a:extLst>
              </p:cNvPr>
              <p:cNvGraphicFramePr>
                <a:graphicFrameLocks noGrp="1"/>
              </p:cNvGraphicFramePr>
              <p:nvPr>
                <p:extLst>
                  <p:ext uri="{D42A27DB-BD31-4B8C-83A1-F6EECF244321}">
                    <p14:modId xmlns:p14="http://schemas.microsoft.com/office/powerpoint/2010/main" val="1653004734"/>
                  </p:ext>
                </p:extLst>
              </p:nvPr>
            </p:nvGraphicFramePr>
            <p:xfrm>
              <a:off x="8072031" y="2153095"/>
              <a:ext cx="3870258" cy="1286320"/>
            </p:xfrm>
            <a:graphic>
              <a:graphicData uri="http://schemas.openxmlformats.org/drawingml/2006/table">
                <a:tbl>
                  <a:tblPr firstRow="1" bandRow="1">
                    <a:tableStyleId>{5C22544A-7EE6-4342-B048-85BDC9FD1C3A}</a:tableStyleId>
                  </a:tblPr>
                  <a:tblGrid>
                    <a:gridCol w="1290086">
                      <a:extLst>
                        <a:ext uri="{9D8B030D-6E8A-4147-A177-3AD203B41FA5}">
                          <a16:colId xmlns:a16="http://schemas.microsoft.com/office/drawing/2014/main" val="707124452"/>
                        </a:ext>
                      </a:extLst>
                    </a:gridCol>
                    <a:gridCol w="1290086">
                      <a:extLst>
                        <a:ext uri="{9D8B030D-6E8A-4147-A177-3AD203B41FA5}">
                          <a16:colId xmlns:a16="http://schemas.microsoft.com/office/drawing/2014/main" val="1099585585"/>
                        </a:ext>
                      </a:extLst>
                    </a:gridCol>
                    <a:gridCol w="1290086">
                      <a:extLst>
                        <a:ext uri="{9D8B030D-6E8A-4147-A177-3AD203B41FA5}">
                          <a16:colId xmlns:a16="http://schemas.microsoft.com/office/drawing/2014/main" val="1377205730"/>
                        </a:ext>
                      </a:extLst>
                    </a:gridCol>
                  </a:tblGrid>
                  <a:tr h="371920">
                    <a:tc>
                      <a:txBody>
                        <a:bodyPr/>
                        <a:lstStyle/>
                        <a:p>
                          <a:r>
                            <a:rPr lang="en-US" altLang="zh-CN" dirty="0"/>
                            <a:t>k</a:t>
                          </a:r>
                          <a:endParaRPr lang="zh-CN" altLang="en-US" dirty="0"/>
                        </a:p>
                      </a:txBody>
                      <a:tcPr/>
                    </a:tc>
                    <a:tc>
                      <a:txBody>
                        <a:bodyPr/>
                        <a:lstStyle/>
                        <a:p>
                          <a:r>
                            <a:rPr lang="en-US" altLang="zh-CN" dirty="0"/>
                            <a:t>t</a:t>
                          </a:r>
                          <a:endParaRPr lang="zh-CN" altLang="en-US" dirty="0"/>
                        </a:p>
                      </a:txBody>
                      <a:tcPr/>
                    </a:tc>
                    <a:tc>
                      <a:txBody>
                        <a:bodyPr/>
                        <a:lstStyle/>
                        <a:p>
                          <a:endParaRPr lang="zh-CN"/>
                        </a:p>
                      </a:txBody>
                      <a:tcPr>
                        <a:blipFill>
                          <a:blip r:embed="rId5"/>
                          <a:stretch>
                            <a:fillRect l="-200472" t="-8197" r="-1887" b="-272131"/>
                          </a:stretch>
                        </a:blipFill>
                      </a:tcPr>
                    </a:tc>
                    <a:extLst>
                      <a:ext uri="{0D108BD9-81ED-4DB2-BD59-A6C34878D82A}">
                        <a16:rowId xmlns:a16="http://schemas.microsoft.com/office/drawing/2014/main" val="3922244539"/>
                      </a:ext>
                    </a:extLst>
                  </a:tr>
                  <a:tr h="914400">
                    <a:tc>
                      <a:txBody>
                        <a:bodyPr/>
                        <a:lstStyle/>
                        <a:p>
                          <a:r>
                            <a:rPr lang="en-US" altLang="zh-CN" dirty="0"/>
                            <a:t>0.03557(0.02988,0.04125)</a:t>
                          </a:r>
                          <a:endParaRPr lang="zh-CN" altLang="en-US" dirty="0"/>
                        </a:p>
                      </a:txBody>
                      <a:tcPr/>
                    </a:tc>
                    <a:tc>
                      <a:txBody>
                        <a:bodyPr/>
                        <a:lstStyle/>
                        <a:p>
                          <a:r>
                            <a:rPr lang="en-US" altLang="zh-CN" dirty="0"/>
                            <a:t>51.25(23.33,79.18)</a:t>
                          </a:r>
                          <a:endParaRPr lang="zh-CN" altLang="en-US" dirty="0"/>
                        </a:p>
                      </a:txBody>
                      <a:tcPr/>
                    </a:tc>
                    <a:tc>
                      <a:txBody>
                        <a:bodyPr/>
                        <a:lstStyle/>
                        <a:p>
                          <a:r>
                            <a:rPr lang="en-US" altLang="zh-CN" dirty="0"/>
                            <a:t>0.6491</a:t>
                          </a:r>
                          <a:endParaRPr lang="zh-CN" altLang="en-US" dirty="0"/>
                        </a:p>
                      </a:txBody>
                      <a:tcPr/>
                    </a:tc>
                    <a:extLst>
                      <a:ext uri="{0D108BD9-81ED-4DB2-BD59-A6C34878D82A}">
                        <a16:rowId xmlns:a16="http://schemas.microsoft.com/office/drawing/2014/main" val="1565159439"/>
                      </a:ext>
                    </a:extLst>
                  </a:tr>
                </a:tbl>
              </a:graphicData>
            </a:graphic>
          </p:graphicFrame>
        </mc:Fallback>
      </mc:AlternateContent>
      <p:sp>
        <p:nvSpPr>
          <p:cNvPr id="12" name="文本框 11">
            <a:extLst>
              <a:ext uri="{FF2B5EF4-FFF2-40B4-BE49-F238E27FC236}">
                <a16:creationId xmlns:a16="http://schemas.microsoft.com/office/drawing/2014/main" id="{0BBF9425-DE2F-052B-1DCB-51925D929F7F}"/>
              </a:ext>
            </a:extLst>
          </p:cNvPr>
          <p:cNvSpPr txBox="1"/>
          <p:nvPr/>
        </p:nvSpPr>
        <p:spPr>
          <a:xfrm>
            <a:off x="762000" y="4704905"/>
            <a:ext cx="2151529" cy="646331"/>
          </a:xfrm>
          <a:prstGeom prst="rect">
            <a:avLst/>
          </a:prstGeom>
          <a:noFill/>
        </p:spPr>
        <p:txBody>
          <a:bodyPr wrap="square" rtlCol="0">
            <a:spAutoFit/>
          </a:bodyPr>
          <a:lstStyle/>
          <a:p>
            <a:r>
              <a:rPr lang="zh-CN" altLang="en-US" dirty="0"/>
              <a:t>使用单束团流强不低于</a:t>
            </a:r>
            <a:r>
              <a:rPr lang="en-US" altLang="zh-CN" dirty="0"/>
              <a:t>5mA</a:t>
            </a:r>
            <a:r>
              <a:rPr lang="zh-CN" altLang="en-US" dirty="0"/>
              <a:t>的点</a:t>
            </a:r>
          </a:p>
        </p:txBody>
      </p:sp>
      <p:sp>
        <p:nvSpPr>
          <p:cNvPr id="13" name="文本框 12">
            <a:extLst>
              <a:ext uri="{FF2B5EF4-FFF2-40B4-BE49-F238E27FC236}">
                <a16:creationId xmlns:a16="http://schemas.microsoft.com/office/drawing/2014/main" id="{996E0E83-3259-B5D4-895D-68B53F7C55C0}"/>
              </a:ext>
            </a:extLst>
          </p:cNvPr>
          <p:cNvSpPr txBox="1"/>
          <p:nvPr/>
        </p:nvSpPr>
        <p:spPr>
          <a:xfrm>
            <a:off x="838200" y="2736700"/>
            <a:ext cx="2151529" cy="369332"/>
          </a:xfrm>
          <a:prstGeom prst="rect">
            <a:avLst/>
          </a:prstGeom>
          <a:noFill/>
        </p:spPr>
        <p:txBody>
          <a:bodyPr wrap="square" rtlCol="0">
            <a:spAutoFit/>
          </a:bodyPr>
          <a:lstStyle/>
          <a:p>
            <a:r>
              <a:rPr lang="zh-CN" altLang="en-US" dirty="0"/>
              <a:t>使用所有点</a:t>
            </a:r>
          </a:p>
        </p:txBody>
      </p:sp>
    </p:spTree>
    <p:extLst>
      <p:ext uri="{BB962C8B-B14F-4D97-AF65-F5344CB8AC3E}">
        <p14:creationId xmlns:p14="http://schemas.microsoft.com/office/powerpoint/2010/main" val="1247739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83CD8EA-40C5-BF1B-F9A2-792A79D81C1F}"/>
              </a:ext>
            </a:extLst>
          </p:cNvPr>
          <p:cNvSpPr>
            <a:spLocks noGrp="1"/>
          </p:cNvSpPr>
          <p:nvPr>
            <p:ph idx="1"/>
          </p:nvPr>
        </p:nvSpPr>
        <p:spPr>
          <a:xfrm>
            <a:off x="838200" y="609600"/>
            <a:ext cx="10515600" cy="5811520"/>
          </a:xfrm>
        </p:spPr>
        <p:txBody>
          <a:bodyPr/>
          <a:lstStyle/>
          <a:p>
            <a:r>
              <a:rPr lang="en-US" altLang="zh-CN" dirty="0"/>
              <a:t>3.3 1.55MV</a:t>
            </a:r>
            <a:r>
              <a:rPr lang="zh-CN" altLang="en-US" dirty="0"/>
              <a:t>中等流强误差短衰减</a:t>
            </a:r>
            <a:r>
              <a:rPr lang="en-US" altLang="zh-CN" dirty="0"/>
              <a:t>8</a:t>
            </a:r>
            <a:r>
              <a:rPr lang="zh-CN" altLang="en-US" dirty="0"/>
              <a:t>分钟</a:t>
            </a:r>
          </a:p>
        </p:txBody>
      </p:sp>
      <p:pic>
        <p:nvPicPr>
          <p:cNvPr id="5" name="图片 4">
            <a:extLst>
              <a:ext uri="{FF2B5EF4-FFF2-40B4-BE49-F238E27FC236}">
                <a16:creationId xmlns:a16="http://schemas.microsoft.com/office/drawing/2014/main" id="{6F9FE757-BAA9-699F-CF2A-8F4319D2B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883" y="1338377"/>
            <a:ext cx="5585944" cy="2445253"/>
          </a:xfrm>
          <a:prstGeom prst="rect">
            <a:avLst/>
          </a:prstGeom>
        </p:spPr>
      </p:pic>
      <mc:AlternateContent xmlns:mc="http://schemas.openxmlformats.org/markup-compatibility/2006" xmlns:a14="http://schemas.microsoft.com/office/drawing/2010/main">
        <mc:Choice Requires="a14">
          <p:graphicFrame>
            <p:nvGraphicFramePr>
              <p:cNvPr id="6" name="表格 7">
                <a:extLst>
                  <a:ext uri="{FF2B5EF4-FFF2-40B4-BE49-F238E27FC236}">
                    <a16:creationId xmlns:a16="http://schemas.microsoft.com/office/drawing/2014/main" id="{C5C2506F-99EE-607C-363D-64E6AFAA3D02}"/>
                  </a:ext>
                </a:extLst>
              </p:cNvPr>
              <p:cNvGraphicFramePr>
                <a:graphicFrameLocks noGrp="1"/>
              </p:cNvGraphicFramePr>
              <p:nvPr>
                <p:extLst>
                  <p:ext uri="{D42A27DB-BD31-4B8C-83A1-F6EECF244321}">
                    <p14:modId xmlns:p14="http://schemas.microsoft.com/office/powerpoint/2010/main" val="91182614"/>
                  </p:ext>
                </p:extLst>
              </p:nvPr>
            </p:nvGraphicFramePr>
            <p:xfrm>
              <a:off x="8220956" y="1830800"/>
              <a:ext cx="3870258" cy="1286320"/>
            </p:xfrm>
            <a:graphic>
              <a:graphicData uri="http://schemas.openxmlformats.org/drawingml/2006/table">
                <a:tbl>
                  <a:tblPr firstRow="1" bandRow="1">
                    <a:tableStyleId>{5C22544A-7EE6-4342-B048-85BDC9FD1C3A}</a:tableStyleId>
                  </a:tblPr>
                  <a:tblGrid>
                    <a:gridCol w="1290086">
                      <a:extLst>
                        <a:ext uri="{9D8B030D-6E8A-4147-A177-3AD203B41FA5}">
                          <a16:colId xmlns:a16="http://schemas.microsoft.com/office/drawing/2014/main" val="707124452"/>
                        </a:ext>
                      </a:extLst>
                    </a:gridCol>
                    <a:gridCol w="1290086">
                      <a:extLst>
                        <a:ext uri="{9D8B030D-6E8A-4147-A177-3AD203B41FA5}">
                          <a16:colId xmlns:a16="http://schemas.microsoft.com/office/drawing/2014/main" val="1099585585"/>
                        </a:ext>
                      </a:extLst>
                    </a:gridCol>
                    <a:gridCol w="1290086">
                      <a:extLst>
                        <a:ext uri="{9D8B030D-6E8A-4147-A177-3AD203B41FA5}">
                          <a16:colId xmlns:a16="http://schemas.microsoft.com/office/drawing/2014/main" val="1377205730"/>
                        </a:ext>
                      </a:extLst>
                    </a:gridCol>
                  </a:tblGrid>
                  <a:tr h="367069">
                    <a:tc>
                      <a:txBody>
                        <a:bodyPr/>
                        <a:lstStyle/>
                        <a:p>
                          <a:r>
                            <a:rPr lang="en-US" altLang="zh-CN" dirty="0"/>
                            <a:t>k</a:t>
                          </a:r>
                          <a:endParaRPr lang="zh-CN" altLang="en-US" dirty="0"/>
                        </a:p>
                      </a:txBody>
                      <a:tcPr/>
                    </a:tc>
                    <a:tc>
                      <a:txBody>
                        <a:bodyPr/>
                        <a:lstStyle/>
                        <a:p>
                          <a:r>
                            <a:rPr lang="en-US" altLang="zh-CN" dirty="0"/>
                            <a:t>t</a:t>
                          </a: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1" i="1" smtClean="0">
                                        <a:latin typeface="Cambria Math" panose="02040503050406030204" pitchFamily="18" charset="0"/>
                                      </a:rPr>
                                      <m:t>𝑹</m:t>
                                    </m:r>
                                  </m:e>
                                  <m:sup>
                                    <m:r>
                                      <a:rPr lang="en-US" altLang="zh-CN" b="1" i="1" smtClean="0">
                                        <a:latin typeface="Cambria Math" panose="02040503050406030204" pitchFamily="18" charset="0"/>
                                      </a:rPr>
                                      <m:t>𝟐</m:t>
                                    </m:r>
                                  </m:sup>
                                </m:sSup>
                              </m:oMath>
                            </m:oMathPara>
                          </a14:m>
                          <a:endParaRPr lang="zh-CN" altLang="en-US" dirty="0"/>
                        </a:p>
                      </a:txBody>
                      <a:tcPr/>
                    </a:tc>
                    <a:extLst>
                      <a:ext uri="{0D108BD9-81ED-4DB2-BD59-A6C34878D82A}">
                        <a16:rowId xmlns:a16="http://schemas.microsoft.com/office/drawing/2014/main" val="3922244539"/>
                      </a:ext>
                    </a:extLst>
                  </a:tr>
                  <a:tr h="367069">
                    <a:tc>
                      <a:txBody>
                        <a:bodyPr/>
                        <a:lstStyle/>
                        <a:p>
                          <a:r>
                            <a:rPr lang="en-US" altLang="zh-CN" dirty="0"/>
                            <a:t>0.03587(0.03279,0.03895)</a:t>
                          </a:r>
                          <a:endParaRPr lang="zh-CN" altLang="en-US" dirty="0"/>
                        </a:p>
                      </a:txBody>
                      <a:tcPr/>
                    </a:tc>
                    <a:tc>
                      <a:txBody>
                        <a:bodyPr/>
                        <a:lstStyle/>
                        <a:p>
                          <a:r>
                            <a:rPr lang="en-US" altLang="zh-CN" dirty="0"/>
                            <a:t>53.74(38.53,68.95)</a:t>
                          </a:r>
                          <a:endParaRPr lang="zh-CN" altLang="en-US" dirty="0"/>
                        </a:p>
                      </a:txBody>
                      <a:tcPr/>
                    </a:tc>
                    <a:tc>
                      <a:txBody>
                        <a:bodyPr/>
                        <a:lstStyle/>
                        <a:p>
                          <a:r>
                            <a:rPr lang="en-US" altLang="zh-CN" dirty="0"/>
                            <a:t>0.8614</a:t>
                          </a:r>
                          <a:endParaRPr lang="zh-CN" altLang="en-US" dirty="0"/>
                        </a:p>
                      </a:txBody>
                      <a:tcPr/>
                    </a:tc>
                    <a:extLst>
                      <a:ext uri="{0D108BD9-81ED-4DB2-BD59-A6C34878D82A}">
                        <a16:rowId xmlns:a16="http://schemas.microsoft.com/office/drawing/2014/main" val="1565159439"/>
                      </a:ext>
                    </a:extLst>
                  </a:tr>
                </a:tbl>
              </a:graphicData>
            </a:graphic>
          </p:graphicFrame>
        </mc:Choice>
        <mc:Fallback xmlns="">
          <p:graphicFrame>
            <p:nvGraphicFramePr>
              <p:cNvPr id="6" name="表格 7">
                <a:extLst>
                  <a:ext uri="{FF2B5EF4-FFF2-40B4-BE49-F238E27FC236}">
                    <a16:creationId xmlns:a16="http://schemas.microsoft.com/office/drawing/2014/main" id="{C5C2506F-99EE-607C-363D-64E6AFAA3D02}"/>
                  </a:ext>
                </a:extLst>
              </p:cNvPr>
              <p:cNvGraphicFramePr>
                <a:graphicFrameLocks noGrp="1"/>
              </p:cNvGraphicFramePr>
              <p:nvPr>
                <p:extLst>
                  <p:ext uri="{D42A27DB-BD31-4B8C-83A1-F6EECF244321}">
                    <p14:modId xmlns:p14="http://schemas.microsoft.com/office/powerpoint/2010/main" val="91182614"/>
                  </p:ext>
                </p:extLst>
              </p:nvPr>
            </p:nvGraphicFramePr>
            <p:xfrm>
              <a:off x="8220956" y="1830800"/>
              <a:ext cx="3870258" cy="1286320"/>
            </p:xfrm>
            <a:graphic>
              <a:graphicData uri="http://schemas.openxmlformats.org/drawingml/2006/table">
                <a:tbl>
                  <a:tblPr firstRow="1" bandRow="1">
                    <a:tableStyleId>{5C22544A-7EE6-4342-B048-85BDC9FD1C3A}</a:tableStyleId>
                  </a:tblPr>
                  <a:tblGrid>
                    <a:gridCol w="1290086">
                      <a:extLst>
                        <a:ext uri="{9D8B030D-6E8A-4147-A177-3AD203B41FA5}">
                          <a16:colId xmlns:a16="http://schemas.microsoft.com/office/drawing/2014/main" val="707124452"/>
                        </a:ext>
                      </a:extLst>
                    </a:gridCol>
                    <a:gridCol w="1290086">
                      <a:extLst>
                        <a:ext uri="{9D8B030D-6E8A-4147-A177-3AD203B41FA5}">
                          <a16:colId xmlns:a16="http://schemas.microsoft.com/office/drawing/2014/main" val="1099585585"/>
                        </a:ext>
                      </a:extLst>
                    </a:gridCol>
                    <a:gridCol w="1290086">
                      <a:extLst>
                        <a:ext uri="{9D8B030D-6E8A-4147-A177-3AD203B41FA5}">
                          <a16:colId xmlns:a16="http://schemas.microsoft.com/office/drawing/2014/main" val="1377205730"/>
                        </a:ext>
                      </a:extLst>
                    </a:gridCol>
                  </a:tblGrid>
                  <a:tr h="371920">
                    <a:tc>
                      <a:txBody>
                        <a:bodyPr/>
                        <a:lstStyle/>
                        <a:p>
                          <a:r>
                            <a:rPr lang="en-US" altLang="zh-CN" dirty="0"/>
                            <a:t>k</a:t>
                          </a:r>
                          <a:endParaRPr lang="zh-CN" altLang="en-US" dirty="0"/>
                        </a:p>
                      </a:txBody>
                      <a:tcPr/>
                    </a:tc>
                    <a:tc>
                      <a:txBody>
                        <a:bodyPr/>
                        <a:lstStyle/>
                        <a:p>
                          <a:r>
                            <a:rPr lang="en-US" altLang="zh-CN" dirty="0"/>
                            <a:t>t</a:t>
                          </a:r>
                          <a:endParaRPr lang="zh-CN" altLang="en-US" dirty="0"/>
                        </a:p>
                      </a:txBody>
                      <a:tcPr/>
                    </a:tc>
                    <a:tc>
                      <a:txBody>
                        <a:bodyPr/>
                        <a:lstStyle/>
                        <a:p>
                          <a:endParaRPr lang="zh-CN"/>
                        </a:p>
                      </a:txBody>
                      <a:tcPr>
                        <a:blipFill>
                          <a:blip r:embed="rId3"/>
                          <a:stretch>
                            <a:fillRect l="-200472" t="-8197" r="-1887" b="-272131"/>
                          </a:stretch>
                        </a:blipFill>
                      </a:tcPr>
                    </a:tc>
                    <a:extLst>
                      <a:ext uri="{0D108BD9-81ED-4DB2-BD59-A6C34878D82A}">
                        <a16:rowId xmlns:a16="http://schemas.microsoft.com/office/drawing/2014/main" val="3922244539"/>
                      </a:ext>
                    </a:extLst>
                  </a:tr>
                  <a:tr h="914400">
                    <a:tc>
                      <a:txBody>
                        <a:bodyPr/>
                        <a:lstStyle/>
                        <a:p>
                          <a:r>
                            <a:rPr lang="en-US" altLang="zh-CN" dirty="0"/>
                            <a:t>0.03587(0.03279,0.03895)</a:t>
                          </a:r>
                          <a:endParaRPr lang="zh-CN" altLang="en-US" dirty="0"/>
                        </a:p>
                      </a:txBody>
                      <a:tcPr/>
                    </a:tc>
                    <a:tc>
                      <a:txBody>
                        <a:bodyPr/>
                        <a:lstStyle/>
                        <a:p>
                          <a:r>
                            <a:rPr lang="en-US" altLang="zh-CN" dirty="0"/>
                            <a:t>53.74(38.53,68.95)</a:t>
                          </a:r>
                          <a:endParaRPr lang="zh-CN" altLang="en-US" dirty="0"/>
                        </a:p>
                      </a:txBody>
                      <a:tcPr/>
                    </a:tc>
                    <a:tc>
                      <a:txBody>
                        <a:bodyPr/>
                        <a:lstStyle/>
                        <a:p>
                          <a:r>
                            <a:rPr lang="en-US" altLang="zh-CN" dirty="0"/>
                            <a:t>0.8614</a:t>
                          </a:r>
                          <a:endParaRPr lang="zh-CN" altLang="en-US" dirty="0"/>
                        </a:p>
                      </a:txBody>
                      <a:tcPr/>
                    </a:tc>
                    <a:extLst>
                      <a:ext uri="{0D108BD9-81ED-4DB2-BD59-A6C34878D82A}">
                        <a16:rowId xmlns:a16="http://schemas.microsoft.com/office/drawing/2014/main" val="1565159439"/>
                      </a:ext>
                    </a:extLst>
                  </a:tr>
                </a:tbl>
              </a:graphicData>
            </a:graphic>
          </p:graphicFrame>
        </mc:Fallback>
      </mc:AlternateContent>
      <p:pic>
        <p:nvPicPr>
          <p:cNvPr id="8" name="图片 7">
            <a:extLst>
              <a:ext uri="{FF2B5EF4-FFF2-40B4-BE49-F238E27FC236}">
                <a16:creationId xmlns:a16="http://schemas.microsoft.com/office/drawing/2014/main" id="{46718C2B-201D-0C37-069C-322B45F59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883" y="3936785"/>
            <a:ext cx="5585944" cy="2484335"/>
          </a:xfrm>
          <a:prstGeom prst="rect">
            <a:avLst/>
          </a:prstGeom>
        </p:spPr>
      </p:pic>
      <mc:AlternateContent xmlns:mc="http://schemas.openxmlformats.org/markup-compatibility/2006" xmlns:a14="http://schemas.microsoft.com/office/drawing/2010/main">
        <mc:Choice Requires="a14">
          <p:graphicFrame>
            <p:nvGraphicFramePr>
              <p:cNvPr id="9" name="表格 7">
                <a:extLst>
                  <a:ext uri="{FF2B5EF4-FFF2-40B4-BE49-F238E27FC236}">
                    <a16:creationId xmlns:a16="http://schemas.microsoft.com/office/drawing/2014/main" id="{AC28C579-D938-A30F-8E1C-0CF6F1C21121}"/>
                  </a:ext>
                </a:extLst>
              </p:cNvPr>
              <p:cNvGraphicFramePr>
                <a:graphicFrameLocks noGrp="1"/>
              </p:cNvGraphicFramePr>
              <p:nvPr>
                <p:extLst>
                  <p:ext uri="{D42A27DB-BD31-4B8C-83A1-F6EECF244321}">
                    <p14:modId xmlns:p14="http://schemas.microsoft.com/office/powerpoint/2010/main" val="1970956878"/>
                  </p:ext>
                </p:extLst>
              </p:nvPr>
            </p:nvGraphicFramePr>
            <p:xfrm>
              <a:off x="8149836" y="4431760"/>
              <a:ext cx="3870258" cy="1286320"/>
            </p:xfrm>
            <a:graphic>
              <a:graphicData uri="http://schemas.openxmlformats.org/drawingml/2006/table">
                <a:tbl>
                  <a:tblPr firstRow="1" bandRow="1">
                    <a:tableStyleId>{5C22544A-7EE6-4342-B048-85BDC9FD1C3A}</a:tableStyleId>
                  </a:tblPr>
                  <a:tblGrid>
                    <a:gridCol w="1290086">
                      <a:extLst>
                        <a:ext uri="{9D8B030D-6E8A-4147-A177-3AD203B41FA5}">
                          <a16:colId xmlns:a16="http://schemas.microsoft.com/office/drawing/2014/main" val="707124452"/>
                        </a:ext>
                      </a:extLst>
                    </a:gridCol>
                    <a:gridCol w="1290086">
                      <a:extLst>
                        <a:ext uri="{9D8B030D-6E8A-4147-A177-3AD203B41FA5}">
                          <a16:colId xmlns:a16="http://schemas.microsoft.com/office/drawing/2014/main" val="1099585585"/>
                        </a:ext>
                      </a:extLst>
                    </a:gridCol>
                    <a:gridCol w="1290086">
                      <a:extLst>
                        <a:ext uri="{9D8B030D-6E8A-4147-A177-3AD203B41FA5}">
                          <a16:colId xmlns:a16="http://schemas.microsoft.com/office/drawing/2014/main" val="1377205730"/>
                        </a:ext>
                      </a:extLst>
                    </a:gridCol>
                  </a:tblGrid>
                  <a:tr h="367069">
                    <a:tc>
                      <a:txBody>
                        <a:bodyPr/>
                        <a:lstStyle/>
                        <a:p>
                          <a:r>
                            <a:rPr lang="en-US" altLang="zh-CN" dirty="0"/>
                            <a:t>k</a:t>
                          </a:r>
                          <a:endParaRPr lang="zh-CN" altLang="en-US" dirty="0"/>
                        </a:p>
                      </a:txBody>
                      <a:tcPr/>
                    </a:tc>
                    <a:tc>
                      <a:txBody>
                        <a:bodyPr/>
                        <a:lstStyle/>
                        <a:p>
                          <a:r>
                            <a:rPr lang="en-US" altLang="zh-CN" dirty="0"/>
                            <a:t>t</a:t>
                          </a: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1" i="1" smtClean="0">
                                        <a:latin typeface="Cambria Math" panose="02040503050406030204" pitchFamily="18" charset="0"/>
                                      </a:rPr>
                                      <m:t>𝑹</m:t>
                                    </m:r>
                                  </m:e>
                                  <m:sup>
                                    <m:r>
                                      <a:rPr lang="en-US" altLang="zh-CN" b="1" i="1" smtClean="0">
                                        <a:latin typeface="Cambria Math" panose="02040503050406030204" pitchFamily="18" charset="0"/>
                                      </a:rPr>
                                      <m:t>𝟐</m:t>
                                    </m:r>
                                  </m:sup>
                                </m:sSup>
                              </m:oMath>
                            </m:oMathPara>
                          </a14:m>
                          <a:endParaRPr lang="zh-CN" altLang="en-US" dirty="0"/>
                        </a:p>
                      </a:txBody>
                      <a:tcPr/>
                    </a:tc>
                    <a:extLst>
                      <a:ext uri="{0D108BD9-81ED-4DB2-BD59-A6C34878D82A}">
                        <a16:rowId xmlns:a16="http://schemas.microsoft.com/office/drawing/2014/main" val="3922244539"/>
                      </a:ext>
                    </a:extLst>
                  </a:tr>
                  <a:tr h="367069">
                    <a:tc>
                      <a:txBody>
                        <a:bodyPr/>
                        <a:lstStyle/>
                        <a:p>
                          <a:r>
                            <a:rPr lang="en-US" altLang="zh-CN" dirty="0"/>
                            <a:t>0.03777(0.03550,0.04003)</a:t>
                          </a:r>
                          <a:endParaRPr lang="zh-CN" altLang="en-US" dirty="0"/>
                        </a:p>
                      </a:txBody>
                      <a:tcPr/>
                    </a:tc>
                    <a:tc>
                      <a:txBody>
                        <a:bodyPr/>
                        <a:lstStyle/>
                        <a:p>
                          <a:r>
                            <a:rPr lang="en-US" altLang="zh-CN" dirty="0"/>
                            <a:t>58.95(50.10,67.79)</a:t>
                          </a:r>
                          <a:endParaRPr lang="zh-CN" altLang="en-US" dirty="0"/>
                        </a:p>
                      </a:txBody>
                      <a:tcPr/>
                    </a:tc>
                    <a:tc>
                      <a:txBody>
                        <a:bodyPr/>
                        <a:lstStyle/>
                        <a:p>
                          <a:r>
                            <a:rPr lang="en-US" altLang="zh-CN" dirty="0"/>
                            <a:t>0.9751</a:t>
                          </a:r>
                          <a:endParaRPr lang="zh-CN" altLang="en-US" dirty="0"/>
                        </a:p>
                      </a:txBody>
                      <a:tcPr/>
                    </a:tc>
                    <a:extLst>
                      <a:ext uri="{0D108BD9-81ED-4DB2-BD59-A6C34878D82A}">
                        <a16:rowId xmlns:a16="http://schemas.microsoft.com/office/drawing/2014/main" val="1565159439"/>
                      </a:ext>
                    </a:extLst>
                  </a:tr>
                </a:tbl>
              </a:graphicData>
            </a:graphic>
          </p:graphicFrame>
        </mc:Choice>
        <mc:Fallback xmlns="">
          <p:graphicFrame>
            <p:nvGraphicFramePr>
              <p:cNvPr id="9" name="表格 7">
                <a:extLst>
                  <a:ext uri="{FF2B5EF4-FFF2-40B4-BE49-F238E27FC236}">
                    <a16:creationId xmlns:a16="http://schemas.microsoft.com/office/drawing/2014/main" id="{AC28C579-D938-A30F-8E1C-0CF6F1C21121}"/>
                  </a:ext>
                </a:extLst>
              </p:cNvPr>
              <p:cNvGraphicFramePr>
                <a:graphicFrameLocks noGrp="1"/>
              </p:cNvGraphicFramePr>
              <p:nvPr>
                <p:extLst>
                  <p:ext uri="{D42A27DB-BD31-4B8C-83A1-F6EECF244321}">
                    <p14:modId xmlns:p14="http://schemas.microsoft.com/office/powerpoint/2010/main" val="1970956878"/>
                  </p:ext>
                </p:extLst>
              </p:nvPr>
            </p:nvGraphicFramePr>
            <p:xfrm>
              <a:off x="8149836" y="4431760"/>
              <a:ext cx="3870258" cy="1286320"/>
            </p:xfrm>
            <a:graphic>
              <a:graphicData uri="http://schemas.openxmlformats.org/drawingml/2006/table">
                <a:tbl>
                  <a:tblPr firstRow="1" bandRow="1">
                    <a:tableStyleId>{5C22544A-7EE6-4342-B048-85BDC9FD1C3A}</a:tableStyleId>
                  </a:tblPr>
                  <a:tblGrid>
                    <a:gridCol w="1290086">
                      <a:extLst>
                        <a:ext uri="{9D8B030D-6E8A-4147-A177-3AD203B41FA5}">
                          <a16:colId xmlns:a16="http://schemas.microsoft.com/office/drawing/2014/main" val="707124452"/>
                        </a:ext>
                      </a:extLst>
                    </a:gridCol>
                    <a:gridCol w="1290086">
                      <a:extLst>
                        <a:ext uri="{9D8B030D-6E8A-4147-A177-3AD203B41FA5}">
                          <a16:colId xmlns:a16="http://schemas.microsoft.com/office/drawing/2014/main" val="1099585585"/>
                        </a:ext>
                      </a:extLst>
                    </a:gridCol>
                    <a:gridCol w="1290086">
                      <a:extLst>
                        <a:ext uri="{9D8B030D-6E8A-4147-A177-3AD203B41FA5}">
                          <a16:colId xmlns:a16="http://schemas.microsoft.com/office/drawing/2014/main" val="1377205730"/>
                        </a:ext>
                      </a:extLst>
                    </a:gridCol>
                  </a:tblGrid>
                  <a:tr h="371920">
                    <a:tc>
                      <a:txBody>
                        <a:bodyPr/>
                        <a:lstStyle/>
                        <a:p>
                          <a:r>
                            <a:rPr lang="en-US" altLang="zh-CN" dirty="0"/>
                            <a:t>k</a:t>
                          </a:r>
                          <a:endParaRPr lang="zh-CN" altLang="en-US" dirty="0"/>
                        </a:p>
                      </a:txBody>
                      <a:tcPr/>
                    </a:tc>
                    <a:tc>
                      <a:txBody>
                        <a:bodyPr/>
                        <a:lstStyle/>
                        <a:p>
                          <a:r>
                            <a:rPr lang="en-US" altLang="zh-CN" dirty="0"/>
                            <a:t>t</a:t>
                          </a:r>
                          <a:endParaRPr lang="zh-CN" altLang="en-US" dirty="0"/>
                        </a:p>
                      </a:txBody>
                      <a:tcPr/>
                    </a:tc>
                    <a:tc>
                      <a:txBody>
                        <a:bodyPr/>
                        <a:lstStyle/>
                        <a:p>
                          <a:endParaRPr lang="zh-CN"/>
                        </a:p>
                      </a:txBody>
                      <a:tcPr>
                        <a:blipFill>
                          <a:blip r:embed="rId5"/>
                          <a:stretch>
                            <a:fillRect l="-200472" t="-8065" r="-1887" b="-267742"/>
                          </a:stretch>
                        </a:blipFill>
                      </a:tcPr>
                    </a:tc>
                    <a:extLst>
                      <a:ext uri="{0D108BD9-81ED-4DB2-BD59-A6C34878D82A}">
                        <a16:rowId xmlns:a16="http://schemas.microsoft.com/office/drawing/2014/main" val="3922244539"/>
                      </a:ext>
                    </a:extLst>
                  </a:tr>
                  <a:tr h="914400">
                    <a:tc>
                      <a:txBody>
                        <a:bodyPr/>
                        <a:lstStyle/>
                        <a:p>
                          <a:r>
                            <a:rPr lang="en-US" altLang="zh-CN" dirty="0"/>
                            <a:t>0.03777(0.03550,0.04003)</a:t>
                          </a:r>
                          <a:endParaRPr lang="zh-CN" altLang="en-US" dirty="0"/>
                        </a:p>
                      </a:txBody>
                      <a:tcPr/>
                    </a:tc>
                    <a:tc>
                      <a:txBody>
                        <a:bodyPr/>
                        <a:lstStyle/>
                        <a:p>
                          <a:r>
                            <a:rPr lang="en-US" altLang="zh-CN" dirty="0"/>
                            <a:t>58.95(50.10,67.79)</a:t>
                          </a:r>
                          <a:endParaRPr lang="zh-CN" altLang="en-US" dirty="0"/>
                        </a:p>
                      </a:txBody>
                      <a:tcPr/>
                    </a:tc>
                    <a:tc>
                      <a:txBody>
                        <a:bodyPr/>
                        <a:lstStyle/>
                        <a:p>
                          <a:r>
                            <a:rPr lang="en-US" altLang="zh-CN" dirty="0"/>
                            <a:t>0.9751</a:t>
                          </a:r>
                          <a:endParaRPr lang="zh-CN" altLang="en-US" dirty="0"/>
                        </a:p>
                      </a:txBody>
                      <a:tcPr/>
                    </a:tc>
                    <a:extLst>
                      <a:ext uri="{0D108BD9-81ED-4DB2-BD59-A6C34878D82A}">
                        <a16:rowId xmlns:a16="http://schemas.microsoft.com/office/drawing/2014/main" val="1565159439"/>
                      </a:ext>
                    </a:extLst>
                  </a:tr>
                </a:tbl>
              </a:graphicData>
            </a:graphic>
          </p:graphicFrame>
        </mc:Fallback>
      </mc:AlternateContent>
      <p:sp>
        <p:nvSpPr>
          <p:cNvPr id="10" name="文本框 9">
            <a:extLst>
              <a:ext uri="{FF2B5EF4-FFF2-40B4-BE49-F238E27FC236}">
                <a16:creationId xmlns:a16="http://schemas.microsoft.com/office/drawing/2014/main" id="{34CE4A38-5317-8C75-C85E-D82E3B4B2596}"/>
              </a:ext>
            </a:extLst>
          </p:cNvPr>
          <p:cNvSpPr txBox="1"/>
          <p:nvPr/>
        </p:nvSpPr>
        <p:spPr>
          <a:xfrm>
            <a:off x="285354" y="2376337"/>
            <a:ext cx="2151529" cy="369332"/>
          </a:xfrm>
          <a:prstGeom prst="rect">
            <a:avLst/>
          </a:prstGeom>
          <a:noFill/>
        </p:spPr>
        <p:txBody>
          <a:bodyPr wrap="square" rtlCol="0">
            <a:spAutoFit/>
          </a:bodyPr>
          <a:lstStyle/>
          <a:p>
            <a:r>
              <a:rPr lang="zh-CN" altLang="en-US" dirty="0"/>
              <a:t>使用所有点</a:t>
            </a:r>
          </a:p>
        </p:txBody>
      </p:sp>
      <p:sp>
        <p:nvSpPr>
          <p:cNvPr id="11" name="文本框 10">
            <a:extLst>
              <a:ext uri="{FF2B5EF4-FFF2-40B4-BE49-F238E27FC236}">
                <a16:creationId xmlns:a16="http://schemas.microsoft.com/office/drawing/2014/main" id="{2685FC95-A475-5885-FD3E-F23A2333B3F7}"/>
              </a:ext>
            </a:extLst>
          </p:cNvPr>
          <p:cNvSpPr txBox="1"/>
          <p:nvPr/>
        </p:nvSpPr>
        <p:spPr>
          <a:xfrm>
            <a:off x="365760" y="4904036"/>
            <a:ext cx="2151529" cy="646331"/>
          </a:xfrm>
          <a:prstGeom prst="rect">
            <a:avLst/>
          </a:prstGeom>
          <a:noFill/>
        </p:spPr>
        <p:txBody>
          <a:bodyPr wrap="square" rtlCol="0">
            <a:spAutoFit/>
          </a:bodyPr>
          <a:lstStyle/>
          <a:p>
            <a:r>
              <a:rPr lang="zh-CN" altLang="en-US" dirty="0"/>
              <a:t>使用单束团流强不低于</a:t>
            </a:r>
            <a:r>
              <a:rPr lang="en-US" altLang="zh-CN" dirty="0"/>
              <a:t>5mA</a:t>
            </a:r>
            <a:r>
              <a:rPr lang="zh-CN" altLang="en-US" dirty="0"/>
              <a:t>的点</a:t>
            </a:r>
          </a:p>
        </p:txBody>
      </p:sp>
    </p:spTree>
    <p:extLst>
      <p:ext uri="{BB962C8B-B14F-4D97-AF65-F5344CB8AC3E}">
        <p14:creationId xmlns:p14="http://schemas.microsoft.com/office/powerpoint/2010/main" val="4208232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34D51-D15F-7AC9-CC59-33DE5792E870}"/>
              </a:ext>
            </a:extLst>
          </p:cNvPr>
          <p:cNvSpPr>
            <a:spLocks noGrp="1"/>
          </p:cNvSpPr>
          <p:nvPr>
            <p:ph type="title"/>
          </p:nvPr>
        </p:nvSpPr>
        <p:spPr/>
        <p:txBody>
          <a:bodyPr/>
          <a:lstStyle/>
          <a:p>
            <a:r>
              <a:rPr lang="zh-CN" altLang="en-US" dirty="0"/>
              <a:t>四</a:t>
            </a:r>
            <a:r>
              <a:rPr lang="en-US" altLang="zh-CN" dirty="0"/>
              <a:t>.</a:t>
            </a:r>
            <a:r>
              <a:rPr lang="zh-CN" altLang="en-US" dirty="0"/>
              <a:t>总结</a:t>
            </a:r>
          </a:p>
        </p:txBody>
      </p:sp>
      <p:sp>
        <p:nvSpPr>
          <p:cNvPr id="3" name="内容占位符 2">
            <a:extLst>
              <a:ext uri="{FF2B5EF4-FFF2-40B4-BE49-F238E27FC236}">
                <a16:creationId xmlns:a16="http://schemas.microsoft.com/office/drawing/2014/main" id="{BDA5ACD8-25AC-5605-6174-08ED81659A0D}"/>
              </a:ext>
            </a:extLst>
          </p:cNvPr>
          <p:cNvSpPr>
            <a:spLocks noGrp="1"/>
          </p:cNvSpPr>
          <p:nvPr>
            <p:ph idx="1"/>
          </p:nvPr>
        </p:nvSpPr>
        <p:spPr>
          <a:xfrm>
            <a:off x="838200" y="1825625"/>
            <a:ext cx="10515600" cy="4908550"/>
          </a:xfrm>
        </p:spPr>
        <p:txBody>
          <a:bodyPr/>
          <a:lstStyle/>
          <a:p>
            <a:r>
              <a:rPr lang="en-US" altLang="zh-CN" dirty="0"/>
              <a:t>1.</a:t>
            </a:r>
            <a:r>
              <a:rPr lang="zh-CN" altLang="en-US" dirty="0"/>
              <a:t>腔压为</a:t>
            </a:r>
            <a:r>
              <a:rPr lang="en-US" altLang="zh-CN" dirty="0"/>
              <a:t>1MV</a:t>
            </a:r>
            <a:r>
              <a:rPr lang="zh-CN" altLang="en-US" dirty="0"/>
              <a:t>时，托歇克寿命最短，‘测量值’与‘真实值’的偏差最小，同时需要的长衰减的实验时间也最短。从</a:t>
            </a:r>
            <a:r>
              <a:rPr lang="en-US" altLang="zh-CN" dirty="0"/>
              <a:t>20mA</a:t>
            </a:r>
            <a:r>
              <a:rPr lang="zh-CN" altLang="en-US" dirty="0"/>
              <a:t>衰减到</a:t>
            </a:r>
            <a:r>
              <a:rPr lang="en-US" altLang="zh-CN" dirty="0"/>
              <a:t>5mA</a:t>
            </a:r>
            <a:r>
              <a:rPr lang="zh-CN" altLang="en-US" dirty="0"/>
              <a:t>预期粗略估计需要</a:t>
            </a:r>
            <a:r>
              <a:rPr lang="en-US" altLang="zh-CN" dirty="0"/>
              <a:t>5</a:t>
            </a:r>
            <a:r>
              <a:rPr lang="zh-CN" altLang="en-US" dirty="0"/>
              <a:t>小时。</a:t>
            </a:r>
            <a:endParaRPr lang="en-US" altLang="zh-CN" dirty="0"/>
          </a:p>
          <a:p>
            <a:r>
              <a:rPr lang="en-US" altLang="zh-CN" dirty="0"/>
              <a:t>2.</a:t>
            </a:r>
            <a:r>
              <a:rPr lang="zh-CN" altLang="en-US" dirty="0"/>
              <a:t>单束团低于</a:t>
            </a:r>
            <a:r>
              <a:rPr lang="en-US" altLang="zh-CN" dirty="0"/>
              <a:t>5mA</a:t>
            </a:r>
            <a:r>
              <a:rPr lang="zh-CN" altLang="en-US" dirty="0"/>
              <a:t>后</a:t>
            </a:r>
            <a:r>
              <a:rPr lang="en-US" altLang="zh-CN" dirty="0"/>
              <a:t> </a:t>
            </a:r>
            <a:r>
              <a:rPr lang="zh-CN" altLang="en-US" dirty="0"/>
              <a:t>相对改变显著偏离真实值，因此实验时应该尽量多测量中等束团时流强的束流寿命。</a:t>
            </a:r>
            <a:endParaRPr lang="en-US" altLang="zh-CN" dirty="0"/>
          </a:p>
          <a:p>
            <a:r>
              <a:rPr lang="zh-CN" altLang="en-US" dirty="0"/>
              <a:t>   建议的填充的单束团流强为：</a:t>
            </a:r>
            <a:endParaRPr lang="en-US" altLang="zh-CN" dirty="0"/>
          </a:p>
          <a:p>
            <a:r>
              <a:rPr lang="en-US" altLang="zh-CN" dirty="0"/>
              <a:t>   20</a:t>
            </a:r>
            <a:r>
              <a:rPr lang="zh-CN" altLang="en-US" dirty="0"/>
              <a:t>，</a:t>
            </a:r>
            <a:r>
              <a:rPr lang="en-US" altLang="zh-CN" dirty="0"/>
              <a:t>15</a:t>
            </a:r>
            <a:r>
              <a:rPr lang="zh-CN" altLang="en-US" dirty="0"/>
              <a:t>，</a:t>
            </a:r>
            <a:r>
              <a:rPr lang="en-US" altLang="zh-CN" dirty="0"/>
              <a:t>13</a:t>
            </a:r>
            <a:r>
              <a:rPr lang="zh-CN" altLang="en-US" dirty="0"/>
              <a:t>，</a:t>
            </a:r>
            <a:r>
              <a:rPr lang="en-US" altLang="zh-CN" dirty="0"/>
              <a:t>11</a:t>
            </a:r>
            <a:r>
              <a:rPr lang="zh-CN" altLang="en-US" dirty="0"/>
              <a:t>，</a:t>
            </a:r>
            <a:r>
              <a:rPr lang="en-US" altLang="zh-CN" dirty="0"/>
              <a:t>10</a:t>
            </a:r>
            <a:r>
              <a:rPr lang="zh-CN" altLang="en-US" dirty="0"/>
              <a:t>，</a:t>
            </a:r>
            <a:r>
              <a:rPr lang="en-US" altLang="zh-CN" dirty="0"/>
              <a:t>9</a:t>
            </a:r>
            <a:r>
              <a:rPr lang="zh-CN" altLang="en-US" dirty="0"/>
              <a:t>，</a:t>
            </a:r>
            <a:r>
              <a:rPr lang="en-US" altLang="zh-CN" dirty="0"/>
              <a:t>8</a:t>
            </a:r>
            <a:r>
              <a:rPr lang="zh-CN" altLang="en-US" dirty="0"/>
              <a:t>，</a:t>
            </a:r>
            <a:r>
              <a:rPr lang="en-US" altLang="zh-CN" dirty="0"/>
              <a:t>7.5</a:t>
            </a:r>
            <a:r>
              <a:rPr lang="zh-CN" altLang="en-US" dirty="0"/>
              <a:t>，</a:t>
            </a:r>
            <a:r>
              <a:rPr lang="en-US" altLang="zh-CN" dirty="0"/>
              <a:t>7</a:t>
            </a:r>
            <a:r>
              <a:rPr lang="zh-CN" altLang="en-US" dirty="0"/>
              <a:t>，</a:t>
            </a:r>
            <a:r>
              <a:rPr lang="en-US" altLang="zh-CN" dirty="0"/>
              <a:t>6.5</a:t>
            </a:r>
            <a:r>
              <a:rPr lang="zh-CN" altLang="en-US" dirty="0"/>
              <a:t>，</a:t>
            </a:r>
            <a:r>
              <a:rPr lang="en-US" altLang="zh-CN" dirty="0"/>
              <a:t>6</a:t>
            </a:r>
            <a:r>
              <a:rPr lang="zh-CN" altLang="en-US" dirty="0"/>
              <a:t>，</a:t>
            </a:r>
            <a:r>
              <a:rPr lang="en-US" altLang="zh-CN" dirty="0"/>
              <a:t>5</a:t>
            </a:r>
            <a:r>
              <a:rPr lang="zh-CN" altLang="en-US" dirty="0"/>
              <a:t>（</a:t>
            </a:r>
            <a:r>
              <a:rPr lang="en-US" altLang="zh-CN" dirty="0"/>
              <a:t>mA</a:t>
            </a:r>
            <a:r>
              <a:rPr lang="zh-CN" altLang="en-US" dirty="0"/>
              <a:t>）</a:t>
            </a:r>
            <a:endParaRPr lang="en-US" altLang="zh-CN" dirty="0"/>
          </a:p>
          <a:p>
            <a:endParaRPr lang="en-US" altLang="zh-CN" dirty="0"/>
          </a:p>
          <a:p>
            <a:r>
              <a:rPr lang="en-US" altLang="zh-CN" dirty="0"/>
              <a:t>3. </a:t>
            </a:r>
            <a:r>
              <a:rPr lang="zh-CN" altLang="en-US" dirty="0"/>
              <a:t>前面的短衰减时间约为</a:t>
            </a:r>
            <a:r>
              <a:rPr lang="en-US" altLang="zh-CN" dirty="0"/>
              <a:t>8~10</a:t>
            </a:r>
            <a:r>
              <a:rPr lang="zh-CN" altLang="en-US"/>
              <a:t>分钟较好，这与极化时间和托歇克寿命有关。</a:t>
            </a:r>
            <a:endParaRPr lang="zh-CN" altLang="en-US" dirty="0"/>
          </a:p>
        </p:txBody>
      </p:sp>
    </p:spTree>
    <p:extLst>
      <p:ext uri="{BB962C8B-B14F-4D97-AF65-F5344CB8AC3E}">
        <p14:creationId xmlns:p14="http://schemas.microsoft.com/office/powerpoint/2010/main" val="3869581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4F84D4-9C0F-314A-5B0D-238A6482E26F}"/>
              </a:ext>
            </a:extLst>
          </p:cNvPr>
          <p:cNvSpPr>
            <a:spLocks noGrp="1"/>
          </p:cNvSpPr>
          <p:nvPr>
            <p:ph type="title"/>
          </p:nvPr>
        </p:nvSpPr>
        <p:spPr/>
        <p:txBody>
          <a:bodyPr/>
          <a:lstStyle/>
          <a:p>
            <a:r>
              <a:rPr lang="en-US" altLang="zh-CN" dirty="0"/>
              <a:t>BEPC-Ⅱ</a:t>
            </a:r>
            <a:r>
              <a:rPr lang="zh-CN" altLang="en-US" dirty="0"/>
              <a:t>插入件磁铁对极化的影响</a:t>
            </a:r>
          </a:p>
        </p:txBody>
      </p:sp>
      <p:graphicFrame>
        <p:nvGraphicFramePr>
          <p:cNvPr id="4" name="表格 4">
            <a:extLst>
              <a:ext uri="{FF2B5EF4-FFF2-40B4-BE49-F238E27FC236}">
                <a16:creationId xmlns:a16="http://schemas.microsoft.com/office/drawing/2014/main" id="{F5D05460-208A-85A0-C553-B1DDD1E53551}"/>
              </a:ext>
            </a:extLst>
          </p:cNvPr>
          <p:cNvGraphicFramePr>
            <a:graphicFrameLocks noGrp="1"/>
          </p:cNvGraphicFramePr>
          <p:nvPr>
            <p:ph idx="1"/>
            <p:extLst>
              <p:ext uri="{D42A27DB-BD31-4B8C-83A1-F6EECF244321}">
                <p14:modId xmlns:p14="http://schemas.microsoft.com/office/powerpoint/2010/main" val="2750533771"/>
              </p:ext>
            </p:extLst>
          </p:nvPr>
        </p:nvGraphicFramePr>
        <p:xfrm>
          <a:off x="1667435" y="2648717"/>
          <a:ext cx="8503024" cy="1752600"/>
        </p:xfrm>
        <a:graphic>
          <a:graphicData uri="http://schemas.openxmlformats.org/drawingml/2006/table">
            <a:tbl>
              <a:tblPr firstRow="1" bandRow="1">
                <a:tableStyleId>{5C22544A-7EE6-4342-B048-85BDC9FD1C3A}</a:tableStyleId>
              </a:tblPr>
              <a:tblGrid>
                <a:gridCol w="1972236">
                  <a:extLst>
                    <a:ext uri="{9D8B030D-6E8A-4147-A177-3AD203B41FA5}">
                      <a16:colId xmlns:a16="http://schemas.microsoft.com/office/drawing/2014/main" val="1396572160"/>
                    </a:ext>
                  </a:extLst>
                </a:gridCol>
                <a:gridCol w="2279276">
                  <a:extLst>
                    <a:ext uri="{9D8B030D-6E8A-4147-A177-3AD203B41FA5}">
                      <a16:colId xmlns:a16="http://schemas.microsoft.com/office/drawing/2014/main" val="2132199472"/>
                    </a:ext>
                  </a:extLst>
                </a:gridCol>
                <a:gridCol w="2125756">
                  <a:extLst>
                    <a:ext uri="{9D8B030D-6E8A-4147-A177-3AD203B41FA5}">
                      <a16:colId xmlns:a16="http://schemas.microsoft.com/office/drawing/2014/main" val="3159161636"/>
                    </a:ext>
                  </a:extLst>
                </a:gridCol>
                <a:gridCol w="2125756">
                  <a:extLst>
                    <a:ext uri="{9D8B030D-6E8A-4147-A177-3AD203B41FA5}">
                      <a16:colId xmlns:a16="http://schemas.microsoft.com/office/drawing/2014/main" val="1890213033"/>
                    </a:ext>
                  </a:extLst>
                </a:gridCol>
              </a:tblGrid>
              <a:tr h="370840">
                <a:tc>
                  <a:txBody>
                    <a:bodyPr/>
                    <a:lstStyle/>
                    <a:p>
                      <a:r>
                        <a:rPr lang="zh-CN" altLang="en-US" dirty="0"/>
                        <a:t>腔压</a:t>
                      </a:r>
                    </a:p>
                  </a:txBody>
                  <a:tcPr/>
                </a:tc>
                <a:tc>
                  <a:txBody>
                    <a:bodyPr/>
                    <a:lstStyle/>
                    <a:p>
                      <a:r>
                        <a:rPr lang="zh-CN" altLang="en-US" dirty="0"/>
                        <a:t>插入件启用情况</a:t>
                      </a:r>
                    </a:p>
                  </a:txBody>
                  <a:tcPr/>
                </a:tc>
                <a:tc>
                  <a:txBody>
                    <a:bodyPr/>
                    <a:lstStyle/>
                    <a:p>
                      <a:r>
                        <a:rPr lang="zh-CN" altLang="en-US" dirty="0"/>
                        <a:t>平衡极化度</a:t>
                      </a:r>
                    </a:p>
                  </a:txBody>
                  <a:tcPr/>
                </a:tc>
                <a:tc>
                  <a:txBody>
                    <a:bodyPr/>
                    <a:lstStyle/>
                    <a:p>
                      <a:r>
                        <a:rPr lang="zh-CN" altLang="en-US" dirty="0"/>
                        <a:t>极化引起的托歇克寿命的相对改变</a:t>
                      </a:r>
                    </a:p>
                  </a:txBody>
                  <a:tcPr/>
                </a:tc>
                <a:extLst>
                  <a:ext uri="{0D108BD9-81ED-4DB2-BD59-A6C34878D82A}">
                    <a16:rowId xmlns:a16="http://schemas.microsoft.com/office/drawing/2014/main" val="576123650"/>
                  </a:ext>
                </a:extLst>
              </a:tr>
              <a:tr h="370840">
                <a:tc>
                  <a:txBody>
                    <a:bodyPr/>
                    <a:lstStyle/>
                    <a:p>
                      <a:r>
                        <a:rPr lang="en-US" altLang="zh-CN" dirty="0"/>
                        <a:t>1.00MV</a:t>
                      </a:r>
                      <a:endParaRPr lang="zh-CN" altLang="en-US" dirty="0"/>
                    </a:p>
                  </a:txBody>
                  <a:tcPr/>
                </a:tc>
                <a:tc>
                  <a:txBody>
                    <a:bodyPr/>
                    <a:lstStyle/>
                    <a:p>
                      <a:r>
                        <a:rPr lang="zh-CN" altLang="en-US" dirty="0"/>
                        <a:t>全部开始</a:t>
                      </a:r>
                    </a:p>
                  </a:txBody>
                  <a:tcPr/>
                </a:tc>
                <a:tc>
                  <a:txBody>
                    <a:bodyPr/>
                    <a:lstStyle/>
                    <a:p>
                      <a:r>
                        <a:rPr lang="en-US" altLang="zh-CN" dirty="0"/>
                        <a:t>0.7480</a:t>
                      </a:r>
                      <a:endParaRPr lang="zh-CN" altLang="en-US" dirty="0"/>
                    </a:p>
                  </a:txBody>
                  <a:tcPr/>
                </a:tc>
                <a:tc>
                  <a:txBody>
                    <a:bodyPr/>
                    <a:lstStyle/>
                    <a:p>
                      <a:r>
                        <a:rPr lang="en-US" altLang="zh-CN" dirty="0"/>
                        <a:t>3.48%</a:t>
                      </a:r>
                      <a:endParaRPr lang="zh-CN" altLang="en-US" dirty="0"/>
                    </a:p>
                  </a:txBody>
                  <a:tcPr/>
                </a:tc>
                <a:extLst>
                  <a:ext uri="{0D108BD9-81ED-4DB2-BD59-A6C34878D82A}">
                    <a16:rowId xmlns:a16="http://schemas.microsoft.com/office/drawing/2014/main" val="1716537759"/>
                  </a:ext>
                </a:extLst>
              </a:tr>
              <a:tr h="370840">
                <a:tc>
                  <a:txBody>
                    <a:bodyPr/>
                    <a:lstStyle/>
                    <a:p>
                      <a:r>
                        <a:rPr lang="en-US" altLang="zh-CN" dirty="0"/>
                        <a:t>1.00MV</a:t>
                      </a:r>
                      <a:endParaRPr lang="zh-CN" altLang="en-US" dirty="0"/>
                    </a:p>
                  </a:txBody>
                  <a:tcPr/>
                </a:tc>
                <a:tc>
                  <a:txBody>
                    <a:bodyPr/>
                    <a:lstStyle/>
                    <a:p>
                      <a:r>
                        <a:rPr lang="zh-CN" altLang="en-US" dirty="0"/>
                        <a:t>只关闭</a:t>
                      </a:r>
                      <a:r>
                        <a:rPr lang="en-US" altLang="zh-CN" dirty="0"/>
                        <a:t>4W2</a:t>
                      </a:r>
                    </a:p>
                  </a:txBody>
                  <a:tcPr/>
                </a:tc>
                <a:tc>
                  <a:txBody>
                    <a:bodyPr/>
                    <a:lstStyle/>
                    <a:p>
                      <a:r>
                        <a:rPr lang="en-US" altLang="zh-CN" dirty="0"/>
                        <a:t>0.7842</a:t>
                      </a:r>
                      <a:endParaRPr lang="zh-CN" altLang="en-US" dirty="0"/>
                    </a:p>
                  </a:txBody>
                  <a:tcPr/>
                </a:tc>
                <a:tc>
                  <a:txBody>
                    <a:bodyPr/>
                    <a:lstStyle/>
                    <a:p>
                      <a:r>
                        <a:rPr lang="en-US" altLang="zh-CN" dirty="0"/>
                        <a:t>3.83%</a:t>
                      </a:r>
                      <a:endParaRPr lang="zh-CN" altLang="en-US" dirty="0"/>
                    </a:p>
                  </a:txBody>
                  <a:tcPr/>
                </a:tc>
                <a:extLst>
                  <a:ext uri="{0D108BD9-81ED-4DB2-BD59-A6C34878D82A}">
                    <a16:rowId xmlns:a16="http://schemas.microsoft.com/office/drawing/2014/main" val="842391876"/>
                  </a:ext>
                </a:extLst>
              </a:tr>
              <a:tr h="370840">
                <a:tc>
                  <a:txBody>
                    <a:bodyPr/>
                    <a:lstStyle/>
                    <a:p>
                      <a:r>
                        <a:rPr lang="en-US" altLang="zh-CN" dirty="0"/>
                        <a:t>1.00MV</a:t>
                      </a:r>
                      <a:endParaRPr lang="zh-CN" altLang="en-US" dirty="0"/>
                    </a:p>
                  </a:txBody>
                  <a:tcPr/>
                </a:tc>
                <a:tc>
                  <a:txBody>
                    <a:bodyPr/>
                    <a:lstStyle/>
                    <a:p>
                      <a:r>
                        <a:rPr lang="zh-CN" altLang="en-US" dirty="0"/>
                        <a:t>全部关闭</a:t>
                      </a:r>
                    </a:p>
                  </a:txBody>
                  <a:tcPr/>
                </a:tc>
                <a:tc>
                  <a:txBody>
                    <a:bodyPr/>
                    <a:lstStyle/>
                    <a:p>
                      <a:r>
                        <a:rPr lang="en-US" altLang="zh-CN" dirty="0"/>
                        <a:t>0.9166</a:t>
                      </a:r>
                      <a:endParaRPr lang="zh-CN" altLang="en-US" dirty="0"/>
                    </a:p>
                  </a:txBody>
                  <a:tcPr/>
                </a:tc>
                <a:tc>
                  <a:txBody>
                    <a:bodyPr/>
                    <a:lstStyle/>
                    <a:p>
                      <a:r>
                        <a:rPr lang="en-US" altLang="zh-CN" dirty="0"/>
                        <a:t>5.23%</a:t>
                      </a:r>
                      <a:endParaRPr lang="zh-CN" altLang="en-US" dirty="0"/>
                    </a:p>
                  </a:txBody>
                  <a:tcPr/>
                </a:tc>
                <a:extLst>
                  <a:ext uri="{0D108BD9-81ED-4DB2-BD59-A6C34878D82A}">
                    <a16:rowId xmlns:a16="http://schemas.microsoft.com/office/drawing/2014/main" val="2954020155"/>
                  </a:ext>
                </a:extLst>
              </a:tr>
            </a:tbl>
          </a:graphicData>
        </a:graphic>
      </p:graphicFrame>
    </p:spTree>
    <p:extLst>
      <p:ext uri="{BB962C8B-B14F-4D97-AF65-F5344CB8AC3E}">
        <p14:creationId xmlns:p14="http://schemas.microsoft.com/office/powerpoint/2010/main" val="884447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16DF-B647-4757-2478-0C1C80E20E48}"/>
              </a:ext>
            </a:extLst>
          </p:cNvPr>
          <p:cNvSpPr>
            <a:spLocks noGrp="1"/>
          </p:cNvSpPr>
          <p:nvPr>
            <p:ph type="title"/>
          </p:nvPr>
        </p:nvSpPr>
        <p:spPr/>
        <p:txBody>
          <a:bodyPr/>
          <a:lstStyle/>
          <a:p>
            <a:r>
              <a:rPr lang="zh-CN" altLang="en-US" dirty="0"/>
              <a:t>一</a:t>
            </a:r>
            <a:r>
              <a:rPr lang="en-US" altLang="zh-CN" dirty="0"/>
              <a:t>.</a:t>
            </a:r>
            <a:r>
              <a:rPr lang="zh-CN" altLang="en-US" dirty="0"/>
              <a:t>模拟实验的方法概述</a:t>
            </a:r>
          </a:p>
        </p:txBody>
      </p:sp>
      <p:sp>
        <p:nvSpPr>
          <p:cNvPr id="3" name="内容占位符 2">
            <a:extLst>
              <a:ext uri="{FF2B5EF4-FFF2-40B4-BE49-F238E27FC236}">
                <a16:creationId xmlns:a16="http://schemas.microsoft.com/office/drawing/2014/main" id="{D0BCF8ED-16CC-1AEC-0915-BBB7E08486D6}"/>
              </a:ext>
            </a:extLst>
          </p:cNvPr>
          <p:cNvSpPr>
            <a:spLocks noGrp="1"/>
          </p:cNvSpPr>
          <p:nvPr>
            <p:ph idx="1"/>
          </p:nvPr>
        </p:nvSpPr>
        <p:spPr>
          <a:xfrm>
            <a:off x="609599" y="1825624"/>
            <a:ext cx="10981765" cy="4667251"/>
          </a:xfrm>
        </p:spPr>
        <p:txBody>
          <a:bodyPr>
            <a:normAutofit/>
          </a:bodyPr>
          <a:lstStyle/>
          <a:p>
            <a:r>
              <a:rPr lang="en-US" altLang="zh-CN" dirty="0"/>
              <a:t>  </a:t>
            </a:r>
            <a:r>
              <a:rPr lang="zh-CN" altLang="en-US" dirty="0"/>
              <a:t>类似于之前在极化建立过程中对束流寿命的模拟测量。</a:t>
            </a:r>
            <a:endParaRPr lang="en-US" altLang="zh-CN" dirty="0"/>
          </a:p>
          <a:p>
            <a:r>
              <a:rPr lang="en-US" altLang="zh-CN" dirty="0"/>
              <a:t>  </a:t>
            </a:r>
          </a:p>
          <a:p>
            <a:r>
              <a:rPr lang="en-US" altLang="zh-CN" dirty="0"/>
              <a:t>1. </a:t>
            </a:r>
            <a:r>
              <a:rPr lang="zh-CN" altLang="en-US" dirty="0"/>
              <a:t>‘真实’的非极化和极化束流寿命的生成</a:t>
            </a:r>
            <a:endParaRPr lang="en-US" altLang="zh-CN" dirty="0"/>
          </a:p>
          <a:p>
            <a:r>
              <a:rPr lang="en-US" altLang="zh-CN" dirty="0"/>
              <a:t>   </a:t>
            </a:r>
            <a:r>
              <a:rPr lang="zh-CN" altLang="en-US" dirty="0"/>
              <a:t>首先利用</a:t>
            </a:r>
            <a:r>
              <a:rPr lang="en-US" altLang="zh-CN" dirty="0" err="1"/>
              <a:t>Bmad</a:t>
            </a:r>
            <a:r>
              <a:rPr lang="zh-CN" altLang="en-US" dirty="0"/>
              <a:t>程序计算特定腔压（</a:t>
            </a:r>
            <a:r>
              <a:rPr lang="en-US" altLang="zh-CN" dirty="0"/>
              <a:t>1MV,1.55MV</a:t>
            </a:r>
            <a:r>
              <a:rPr lang="zh-CN" altLang="en-US" dirty="0"/>
              <a:t>和</a:t>
            </a:r>
            <a:r>
              <a:rPr lang="en-US" altLang="zh-CN" dirty="0"/>
              <a:t>3MV</a:t>
            </a:r>
            <a:r>
              <a:rPr lang="zh-CN" altLang="en-US"/>
              <a:t>）下</a:t>
            </a:r>
            <a:r>
              <a:rPr lang="zh-CN" altLang="en-US" dirty="0"/>
              <a:t>不同流强的平衡极化和非极化托歇克寿命，将这些理论值作为‘真实值’。平衡极化度和极化建立时间是已知的。</a:t>
            </a:r>
          </a:p>
          <a:p>
            <a:endParaRPr lang="zh-CN" altLang="en-US" dirty="0"/>
          </a:p>
        </p:txBody>
      </p:sp>
    </p:spTree>
    <p:extLst>
      <p:ext uri="{BB962C8B-B14F-4D97-AF65-F5344CB8AC3E}">
        <p14:creationId xmlns:p14="http://schemas.microsoft.com/office/powerpoint/2010/main" val="405461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E774B09-9E74-01FC-829A-5FAD3530BA60}"/>
                  </a:ext>
                </a:extLst>
              </p:cNvPr>
              <p:cNvSpPr>
                <a:spLocks noGrp="1"/>
              </p:cNvSpPr>
              <p:nvPr>
                <p:ph idx="1"/>
              </p:nvPr>
            </p:nvSpPr>
            <p:spPr>
              <a:xfrm>
                <a:off x="420414" y="189186"/>
                <a:ext cx="10933386" cy="6495393"/>
              </a:xfrm>
            </p:spPr>
            <p:txBody>
              <a:bodyPr>
                <a:normAutofit/>
              </a:bodyPr>
              <a:lstStyle/>
              <a:p>
                <a:r>
                  <a:rPr lang="en-US" altLang="zh-CN" dirty="0"/>
                  <a:t>2. </a:t>
                </a:r>
                <a:r>
                  <a:rPr lang="zh-CN" altLang="en-US" dirty="0"/>
                  <a:t>非极化束流寿命的测量</a:t>
                </a:r>
                <a:endParaRPr lang="en-US" altLang="zh-CN" dirty="0"/>
              </a:p>
              <a:p>
                <a:r>
                  <a:rPr lang="zh-CN" altLang="en-US" dirty="0"/>
                  <a:t>  将</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m:rPr>
                            <m:sty m:val="p"/>
                          </m:rPr>
                          <a:rPr lang="en-US" altLang="zh-CN" i="1">
                            <a:latin typeface="Cambria Math" panose="02040503050406030204" pitchFamily="18" charset="0"/>
                          </a:rPr>
                          <m:t>i</m:t>
                        </m:r>
                      </m:sub>
                    </m:sSub>
                  </m:oMath>
                </a14:m>
                <a:r>
                  <a:rPr lang="zh-CN" altLang="en-US" dirty="0"/>
                  <a:t>做为起点流强，让之按指数衰减，得到‘真实流强’。对每个‘真实流强’附加满足高斯分布的随机误差（</a:t>
                </a:r>
                <a:r>
                  <a:rPr lang="en-US" altLang="zh-CN" dirty="0"/>
                  <a:t>0</a:t>
                </a:r>
                <a:r>
                  <a:rPr lang="zh-CN" altLang="en-US" dirty="0"/>
                  <a:t>，</a:t>
                </a:r>
                <a14:m>
                  <m:oMath xmlns:m="http://schemas.openxmlformats.org/officeDocument/2006/math">
                    <m:r>
                      <a:rPr lang="zh-CN" altLang="en-US" i="1" smtClean="0">
                        <a:latin typeface="Cambria Math" panose="02040503050406030204" pitchFamily="18" charset="0"/>
                      </a:rPr>
                      <m:t>𝜎</m:t>
                    </m:r>
                  </m:oMath>
                </a14:m>
                <a:r>
                  <a:rPr lang="zh-CN" altLang="en-US" dirty="0"/>
                  <a:t>），作为‘测量流强’。这些衰减过程持续几分钟，不妨称之为短衰减过程。即使是短衰减过程，极化也是在按指数规律增长。用短衰减中的‘测量流强’拟合出的束流寿命作为非极化束流的托歇克寿命</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𝜏</m:t>
                        </m:r>
                      </m:e>
                      <m:sub>
                        <m:r>
                          <m:rPr>
                            <m:sty m:val="p"/>
                          </m:rPr>
                          <a:rPr lang="en-US" altLang="zh-CN" i="1">
                            <a:latin typeface="Cambria Math" panose="02040503050406030204" pitchFamily="18" charset="0"/>
                          </a:rPr>
                          <m:t>i</m:t>
                        </m:r>
                      </m:sub>
                    </m:sSub>
                    <m:r>
                      <a:rPr lang="en-US" altLang="zh-CN" i="1">
                        <a:latin typeface="Cambria Math" panose="02040503050406030204" pitchFamily="18" charset="0"/>
                      </a:rPr>
                      <m:t> </m:t>
                    </m:r>
                  </m:oMath>
                </a14:m>
                <a:r>
                  <a:rPr lang="zh-CN" altLang="en-US" dirty="0"/>
                  <a:t>。</a:t>
                </a:r>
              </a:p>
              <a:p>
                <a:pPr marL="0" indent="0">
                  <a:buNone/>
                </a:pPr>
                <a:endParaRPr lang="en-US" altLang="zh-CN" dirty="0"/>
              </a:p>
              <a:p>
                <a:pPr marL="0" indent="0">
                  <a:buNone/>
                </a:pPr>
                <a:endParaRPr lang="en-US" altLang="zh-CN" dirty="0"/>
              </a:p>
              <a:p>
                <a:r>
                  <a:rPr lang="en-US" altLang="zh-CN" dirty="0"/>
                  <a:t>3. </a:t>
                </a:r>
                <a:r>
                  <a:rPr lang="zh-CN" altLang="en-US" dirty="0"/>
                  <a:t>极化束流寿命的测量</a:t>
                </a:r>
                <a:endParaRPr lang="en-US" altLang="zh-CN" dirty="0"/>
              </a:p>
              <a:p>
                <a:r>
                  <a:rPr lang="zh-CN" altLang="en-US" dirty="0"/>
                  <a:t>  将最大的</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m:rPr>
                            <m:sty m:val="p"/>
                          </m:rPr>
                          <a:rPr lang="en-US" altLang="zh-CN" i="1">
                            <a:latin typeface="Cambria Math" panose="02040503050406030204" pitchFamily="18" charset="0"/>
                          </a:rPr>
                          <m:t>i</m:t>
                        </m:r>
                      </m:sub>
                    </m:sSub>
                  </m:oMath>
                </a14:m>
                <a:r>
                  <a:rPr lang="zh-CN" altLang="en-US" dirty="0"/>
                  <a:t>作为起始流强，进行长时间的衰减，进行类似于</a:t>
                </a:r>
                <a:r>
                  <a:rPr lang="en-US" altLang="zh-CN" dirty="0"/>
                  <a:t>2</a:t>
                </a:r>
                <a:r>
                  <a:rPr lang="zh-CN" altLang="en-US" dirty="0"/>
                  <a:t>的操作，生成‘真实流强’和‘测量流强’。极化同时也在明显增加。在利用</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m:rPr>
                            <m:sty m:val="p"/>
                          </m:rPr>
                          <a:rPr lang="en-US" altLang="zh-CN" i="1">
                            <a:latin typeface="Cambria Math" panose="02040503050406030204" pitchFamily="18" charset="0"/>
                          </a:rPr>
                          <m:t>i</m:t>
                        </m:r>
                      </m:sub>
                    </m:sSub>
                  </m:oMath>
                </a14:m>
                <a:r>
                  <a:rPr lang="zh-CN" altLang="en-US" dirty="0"/>
                  <a:t>附近的‘测量流强’拟合出部分极化的束流的托歇克寿命</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𝜏</m:t>
                        </m:r>
                      </m:e>
                      <m:sub>
                        <m:r>
                          <m:rPr>
                            <m:sty m:val="p"/>
                          </m:rPr>
                          <a:rPr lang="en-US" altLang="zh-CN" i="1">
                            <a:latin typeface="Cambria Math" panose="02040503050406030204" pitchFamily="18" charset="0"/>
                          </a:rPr>
                          <m:t>i</m:t>
                        </m:r>
                      </m:sub>
                    </m:sSub>
                    <m:r>
                      <a:rPr lang="en-US" altLang="zh-CN" i="1">
                        <a:latin typeface="Cambria Math" panose="02040503050406030204" pitchFamily="18" charset="0"/>
                      </a:rPr>
                      <m:t> </m:t>
                    </m:r>
                  </m:oMath>
                </a14:m>
                <a:r>
                  <a:rPr lang="zh-CN" altLang="en-US" dirty="0"/>
                  <a:t>。</a:t>
                </a:r>
              </a:p>
              <a:p>
                <a:endParaRPr lang="zh-CN" altLang="en-US" dirty="0"/>
              </a:p>
            </p:txBody>
          </p:sp>
        </mc:Choice>
        <mc:Fallback xmlns="">
          <p:sp>
            <p:nvSpPr>
              <p:cNvPr id="3" name="内容占位符 2">
                <a:extLst>
                  <a:ext uri="{FF2B5EF4-FFF2-40B4-BE49-F238E27FC236}">
                    <a16:creationId xmlns:a16="http://schemas.microsoft.com/office/drawing/2014/main" id="{EE774B09-9E74-01FC-829A-5FAD3530BA60}"/>
                  </a:ext>
                </a:extLst>
              </p:cNvPr>
              <p:cNvSpPr>
                <a:spLocks noGrp="1" noRot="1" noChangeAspect="1" noMove="1" noResize="1" noEditPoints="1" noAdjustHandles="1" noChangeArrowheads="1" noChangeShapeType="1" noTextEdit="1"/>
              </p:cNvSpPr>
              <p:nvPr>
                <p:ph idx="1"/>
              </p:nvPr>
            </p:nvSpPr>
            <p:spPr>
              <a:xfrm>
                <a:off x="420414" y="189186"/>
                <a:ext cx="10933386" cy="6495393"/>
              </a:xfrm>
              <a:blipFill>
                <a:blip r:embed="rId2"/>
                <a:stretch>
                  <a:fillRect l="-1003" t="-1689" r="-3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0814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B05C39-25B4-847D-38BB-A4078EB51C16}"/>
              </a:ext>
            </a:extLst>
          </p:cNvPr>
          <p:cNvSpPr>
            <a:spLocks noGrp="1"/>
          </p:cNvSpPr>
          <p:nvPr>
            <p:ph type="title"/>
          </p:nvPr>
        </p:nvSpPr>
        <p:spPr/>
        <p:txBody>
          <a:bodyPr/>
          <a:lstStyle/>
          <a:p>
            <a:r>
              <a:rPr lang="zh-CN" altLang="en-US" dirty="0"/>
              <a:t>二</a:t>
            </a:r>
            <a:r>
              <a:rPr lang="en-US" altLang="zh-CN" dirty="0"/>
              <a:t>.</a:t>
            </a:r>
            <a:r>
              <a:rPr lang="zh-CN" altLang="en-US" dirty="0"/>
              <a:t>模拟实验的结果</a:t>
            </a:r>
          </a:p>
        </p:txBody>
      </p:sp>
      <p:sp>
        <p:nvSpPr>
          <p:cNvPr id="3" name="内容占位符 2">
            <a:extLst>
              <a:ext uri="{FF2B5EF4-FFF2-40B4-BE49-F238E27FC236}">
                <a16:creationId xmlns:a16="http://schemas.microsoft.com/office/drawing/2014/main" id="{0DF929E3-9F06-EA34-17A2-20771AF00B9D}"/>
              </a:ext>
            </a:extLst>
          </p:cNvPr>
          <p:cNvSpPr>
            <a:spLocks noGrp="1"/>
          </p:cNvSpPr>
          <p:nvPr>
            <p:ph idx="1"/>
          </p:nvPr>
        </p:nvSpPr>
        <p:spPr>
          <a:xfrm>
            <a:off x="838200" y="1825625"/>
            <a:ext cx="10869706" cy="4736540"/>
          </a:xfrm>
        </p:spPr>
        <p:txBody>
          <a:bodyPr/>
          <a:lstStyle/>
          <a:p>
            <a:r>
              <a:rPr lang="en-US" altLang="zh-CN" dirty="0"/>
              <a:t>   </a:t>
            </a:r>
            <a:r>
              <a:rPr lang="zh-CN" altLang="en-US" dirty="0"/>
              <a:t>模拟实验选取了一系列单束团流强，‘测量’了</a:t>
            </a:r>
            <a:r>
              <a:rPr lang="en-US" altLang="zh-CN" dirty="0"/>
              <a:t> </a:t>
            </a:r>
            <a:r>
              <a:rPr lang="zh-CN" altLang="en-US" dirty="0"/>
              <a:t>它们的非极化和极化束流。</a:t>
            </a:r>
            <a:endParaRPr lang="en-US" altLang="zh-CN" dirty="0"/>
          </a:p>
          <a:p>
            <a:r>
              <a:rPr lang="en-US" altLang="zh-CN" dirty="0"/>
              <a:t>   </a:t>
            </a:r>
            <a:r>
              <a:rPr lang="pl-PL" altLang="zh-CN" dirty="0"/>
              <a:t>bc=[20.0, 18.0, 15.0, 12.0, 11.0, 10.0, 9.0, 8.0, 7.0, 6.66667, 6.0, 5.5, 5.0, 4.5, 4.0, 3.5, 3.33333]</a:t>
            </a:r>
            <a:r>
              <a:rPr lang="zh-CN" altLang="en-US" dirty="0"/>
              <a:t>（</a:t>
            </a:r>
            <a:r>
              <a:rPr lang="en-US" altLang="zh-CN" dirty="0"/>
              <a:t>mA</a:t>
            </a:r>
            <a:r>
              <a:rPr lang="zh-CN" altLang="en-US"/>
              <a:t>）</a:t>
            </a:r>
            <a:endParaRPr lang="en-US" altLang="zh-CN" dirty="0"/>
          </a:p>
          <a:p>
            <a:r>
              <a:rPr lang="en-US" altLang="zh-CN" dirty="0"/>
              <a:t>   </a:t>
            </a:r>
            <a:r>
              <a:rPr lang="zh-CN" altLang="en-US" dirty="0"/>
              <a:t>由于在长衰减过程中，高流强时束流极化度低，而低流强时流强测量相对误差较大，因此主要考查中间流强的情况。</a:t>
            </a:r>
            <a:endParaRPr lang="en-US" altLang="zh-CN" dirty="0"/>
          </a:p>
          <a:p>
            <a:r>
              <a:rPr lang="en-US" altLang="zh-CN" dirty="0"/>
              <a:t>   </a:t>
            </a:r>
            <a:r>
              <a:rPr lang="zh-CN" altLang="en-US" dirty="0"/>
              <a:t>此外，还给出了理论的极化引起的托歇克寿命相对变化曲线和测量的托歇克。</a:t>
            </a:r>
            <a:endParaRPr lang="en-US" altLang="zh-CN" dirty="0"/>
          </a:p>
          <a:p>
            <a:r>
              <a:rPr lang="en-US" altLang="zh-CN" dirty="0"/>
              <a:t>   </a:t>
            </a:r>
            <a:r>
              <a:rPr lang="zh-CN" altLang="en-US" dirty="0"/>
              <a:t>设置了不同的流强测量标准误差、短衰减时间和不同腔压，更完备地研究单束团流强的设置。</a:t>
            </a:r>
          </a:p>
        </p:txBody>
      </p:sp>
    </p:spTree>
    <p:extLst>
      <p:ext uri="{BB962C8B-B14F-4D97-AF65-F5344CB8AC3E}">
        <p14:creationId xmlns:p14="http://schemas.microsoft.com/office/powerpoint/2010/main" val="286563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6EDFF2-164F-C814-96F3-FD58EBD6A2BE}"/>
              </a:ext>
            </a:extLst>
          </p:cNvPr>
          <p:cNvSpPr>
            <a:spLocks noGrp="1"/>
          </p:cNvSpPr>
          <p:nvPr>
            <p:ph type="title"/>
          </p:nvPr>
        </p:nvSpPr>
        <p:spPr/>
        <p:txBody>
          <a:bodyPr/>
          <a:lstStyle/>
          <a:p>
            <a:r>
              <a:rPr lang="en-US" altLang="zh-CN" dirty="0"/>
              <a:t>1. </a:t>
            </a:r>
            <a:r>
              <a:rPr lang="zh-CN" altLang="en-US" dirty="0"/>
              <a:t>高流强误差</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5A69E0E-0A01-B17D-4E24-C804E31AB6D3}"/>
                  </a:ext>
                </a:extLst>
              </p:cNvPr>
              <p:cNvSpPr>
                <a:spLocks noGrp="1"/>
              </p:cNvSpPr>
              <p:nvPr>
                <p:ph idx="1"/>
              </p:nvPr>
            </p:nvSpPr>
            <p:spPr>
              <a:xfrm>
                <a:off x="838200" y="1825625"/>
                <a:ext cx="10515600" cy="4837934"/>
              </a:xfrm>
            </p:spPr>
            <p:txBody>
              <a:bodyPr/>
              <a:lstStyle/>
              <a:p>
                <a:r>
                  <a:rPr lang="en-US" altLang="zh-CN" dirty="0"/>
                  <a:t> </a:t>
                </a:r>
                <a:r>
                  <a:rPr lang="zh-CN" altLang="en-US" dirty="0"/>
                  <a:t>流强误差设置</a:t>
                </a:r>
                <a14:m>
                  <m:oMath xmlns:m="http://schemas.openxmlformats.org/officeDocument/2006/math">
                    <m:r>
                      <a:rPr lang="zh-CN" altLang="en-US" i="1" smtClean="0">
                        <a:latin typeface="Cambria Math" panose="02040503050406030204" pitchFamily="18" charset="0"/>
                      </a:rPr>
                      <m:t>𝜎</m:t>
                    </m:r>
                    <m:r>
                      <a:rPr lang="en-US" altLang="zh-CN" b="0" i="1" smtClean="0">
                        <a:latin typeface="Cambria Math" panose="02040503050406030204" pitchFamily="18" charset="0"/>
                      </a:rPr>
                      <m:t>=</m:t>
                    </m:r>
                    <m:r>
                      <m:rPr>
                        <m:nor/>
                      </m:rPr>
                      <a:rPr lang="en-US" altLang="zh-CN" dirty="0"/>
                      <m:t>0.002967</m:t>
                    </m:r>
                    <m:r>
                      <m:rPr>
                        <m:nor/>
                      </m:rPr>
                      <a:rPr lang="en-US" altLang="zh-CN" dirty="0"/>
                      <m:t>mA</m:t>
                    </m:r>
                  </m:oMath>
                </a14:m>
                <a:endParaRPr lang="en-US" altLang="zh-CN" dirty="0"/>
              </a:p>
              <a:p>
                <a:r>
                  <a:rPr lang="en-US" altLang="zh-CN" dirty="0"/>
                  <a:t>1.1  </a:t>
                </a:r>
                <a:r>
                  <a:rPr lang="zh-CN" altLang="en-US" dirty="0"/>
                  <a:t>腔压</a:t>
                </a:r>
                <a:r>
                  <a:rPr lang="en-US" altLang="zh-CN" dirty="0"/>
                  <a:t>1.00MV</a:t>
                </a:r>
                <a:endParaRPr lang="zh-CN" altLang="en-US" dirty="0"/>
              </a:p>
              <a:p>
                <a:r>
                  <a:rPr lang="zh-CN" altLang="en-US" dirty="0"/>
                  <a:t> </a:t>
                </a:r>
              </a:p>
            </p:txBody>
          </p:sp>
        </mc:Choice>
        <mc:Fallback xmlns="">
          <p:sp>
            <p:nvSpPr>
              <p:cNvPr id="3" name="内容占位符 2">
                <a:extLst>
                  <a:ext uri="{FF2B5EF4-FFF2-40B4-BE49-F238E27FC236}">
                    <a16:creationId xmlns:a16="http://schemas.microsoft.com/office/drawing/2014/main" id="{C5A69E0E-0A01-B17D-4E24-C804E31AB6D3}"/>
                  </a:ext>
                </a:extLst>
              </p:cNvPr>
              <p:cNvSpPr>
                <a:spLocks noGrp="1" noRot="1" noChangeAspect="1" noMove="1" noResize="1" noEditPoints="1" noAdjustHandles="1" noChangeArrowheads="1" noChangeShapeType="1" noTextEdit="1"/>
              </p:cNvSpPr>
              <p:nvPr>
                <p:ph idx="1"/>
              </p:nvPr>
            </p:nvSpPr>
            <p:spPr>
              <a:xfrm>
                <a:off x="838200" y="1825625"/>
                <a:ext cx="10515600" cy="4837934"/>
              </a:xfrm>
              <a:blipFill>
                <a:blip r:embed="rId2"/>
                <a:stretch>
                  <a:fillRect l="-1043" t="-2141"/>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AC43BEE0-96F6-6C8A-B066-41D771533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58" y="3271345"/>
            <a:ext cx="2814343" cy="2109952"/>
          </a:xfrm>
          <a:prstGeom prst="rect">
            <a:avLst/>
          </a:prstGeom>
        </p:spPr>
      </p:pic>
      <p:pic>
        <p:nvPicPr>
          <p:cNvPr id="9" name="图片 8">
            <a:extLst>
              <a:ext uri="{FF2B5EF4-FFF2-40B4-BE49-F238E27FC236}">
                <a16:creationId xmlns:a16="http://schemas.microsoft.com/office/drawing/2014/main" id="{8D6A7154-7CAA-A080-D473-6A81BABEE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9575" y="3304378"/>
            <a:ext cx="2726220" cy="2043886"/>
          </a:xfrm>
          <a:prstGeom prst="rect">
            <a:avLst/>
          </a:prstGeom>
        </p:spPr>
      </p:pic>
      <p:sp>
        <p:nvSpPr>
          <p:cNvPr id="4" name="文本框 3">
            <a:extLst>
              <a:ext uri="{FF2B5EF4-FFF2-40B4-BE49-F238E27FC236}">
                <a16:creationId xmlns:a16="http://schemas.microsoft.com/office/drawing/2014/main" id="{1FDB39D6-03C8-0A3D-4891-E29A26300B6A}"/>
              </a:ext>
            </a:extLst>
          </p:cNvPr>
          <p:cNvSpPr txBox="1"/>
          <p:nvPr/>
        </p:nvSpPr>
        <p:spPr>
          <a:xfrm>
            <a:off x="2007476" y="5728138"/>
            <a:ext cx="2448910" cy="369332"/>
          </a:xfrm>
          <a:prstGeom prst="rect">
            <a:avLst/>
          </a:prstGeom>
          <a:noFill/>
        </p:spPr>
        <p:txBody>
          <a:bodyPr wrap="square" rtlCol="0">
            <a:spAutoFit/>
          </a:bodyPr>
          <a:lstStyle/>
          <a:p>
            <a:r>
              <a:rPr lang="en-US" altLang="zh-CN" dirty="0"/>
              <a:t>300</a:t>
            </a:r>
            <a:r>
              <a:rPr lang="zh-CN" altLang="en-US" dirty="0"/>
              <a:t>个流强点</a:t>
            </a:r>
            <a:r>
              <a:rPr lang="en-US" altLang="zh-CN" dirty="0"/>
              <a:t>5</a:t>
            </a:r>
            <a:r>
              <a:rPr lang="zh-CN" altLang="en-US" dirty="0"/>
              <a:t>分钟</a:t>
            </a:r>
          </a:p>
        </p:txBody>
      </p:sp>
      <p:pic>
        <p:nvPicPr>
          <p:cNvPr id="6" name="图片 5">
            <a:extLst>
              <a:ext uri="{FF2B5EF4-FFF2-40B4-BE49-F238E27FC236}">
                <a16:creationId xmlns:a16="http://schemas.microsoft.com/office/drawing/2014/main" id="{B198A810-148A-7F18-15E6-F20D9DDC81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0037" y="3271345"/>
            <a:ext cx="2877066" cy="2156977"/>
          </a:xfrm>
          <a:prstGeom prst="rect">
            <a:avLst/>
          </a:prstGeom>
        </p:spPr>
      </p:pic>
      <p:pic>
        <p:nvPicPr>
          <p:cNvPr id="10" name="图片 9">
            <a:extLst>
              <a:ext uri="{FF2B5EF4-FFF2-40B4-BE49-F238E27FC236}">
                <a16:creationId xmlns:a16="http://schemas.microsoft.com/office/drawing/2014/main" id="{489CE6EA-94E5-09E0-43DE-A2ECBA71B4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2425" y="3271344"/>
            <a:ext cx="2814343" cy="2109953"/>
          </a:xfrm>
          <a:prstGeom prst="rect">
            <a:avLst/>
          </a:prstGeom>
        </p:spPr>
      </p:pic>
      <p:sp>
        <p:nvSpPr>
          <p:cNvPr id="11" name="文本框 10">
            <a:extLst>
              <a:ext uri="{FF2B5EF4-FFF2-40B4-BE49-F238E27FC236}">
                <a16:creationId xmlns:a16="http://schemas.microsoft.com/office/drawing/2014/main" id="{29E41ABA-B857-AE18-8596-351C2FC91E13}"/>
              </a:ext>
            </a:extLst>
          </p:cNvPr>
          <p:cNvSpPr txBox="1"/>
          <p:nvPr/>
        </p:nvSpPr>
        <p:spPr>
          <a:xfrm>
            <a:off x="8195320" y="5676608"/>
            <a:ext cx="2448910" cy="369332"/>
          </a:xfrm>
          <a:prstGeom prst="rect">
            <a:avLst/>
          </a:prstGeom>
          <a:noFill/>
        </p:spPr>
        <p:txBody>
          <a:bodyPr wrap="square" rtlCol="0">
            <a:spAutoFit/>
          </a:bodyPr>
          <a:lstStyle/>
          <a:p>
            <a:r>
              <a:rPr lang="en-US" altLang="zh-CN" dirty="0"/>
              <a:t>480</a:t>
            </a:r>
            <a:r>
              <a:rPr lang="zh-CN" altLang="en-US" dirty="0"/>
              <a:t>个流强点</a:t>
            </a:r>
            <a:r>
              <a:rPr lang="en-US" altLang="zh-CN" dirty="0"/>
              <a:t>8</a:t>
            </a:r>
            <a:r>
              <a:rPr lang="zh-CN" altLang="en-US" dirty="0"/>
              <a:t>分钟</a:t>
            </a:r>
          </a:p>
        </p:txBody>
      </p:sp>
    </p:spTree>
    <p:extLst>
      <p:ext uri="{BB962C8B-B14F-4D97-AF65-F5344CB8AC3E}">
        <p14:creationId xmlns:p14="http://schemas.microsoft.com/office/powerpoint/2010/main" val="66629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F337E8C-2A2E-7204-56BB-829DA168DD11}"/>
              </a:ext>
            </a:extLst>
          </p:cNvPr>
          <p:cNvSpPr>
            <a:spLocks noGrp="1"/>
          </p:cNvSpPr>
          <p:nvPr>
            <p:ph idx="1"/>
          </p:nvPr>
        </p:nvSpPr>
        <p:spPr>
          <a:xfrm>
            <a:off x="536027" y="525516"/>
            <a:ext cx="11193517" cy="5990897"/>
          </a:xfrm>
        </p:spPr>
        <p:txBody>
          <a:bodyPr/>
          <a:lstStyle/>
          <a:p>
            <a:r>
              <a:rPr lang="en-US" altLang="zh-CN" dirty="0"/>
              <a:t>1.2 1.55MV</a:t>
            </a:r>
            <a:r>
              <a:rPr lang="zh-CN" altLang="en-US" dirty="0"/>
              <a:t>腔压</a:t>
            </a:r>
          </a:p>
        </p:txBody>
      </p:sp>
      <p:sp>
        <p:nvSpPr>
          <p:cNvPr id="23" name="文本框 22">
            <a:extLst>
              <a:ext uri="{FF2B5EF4-FFF2-40B4-BE49-F238E27FC236}">
                <a16:creationId xmlns:a16="http://schemas.microsoft.com/office/drawing/2014/main" id="{86451275-E08F-8152-A26D-4F5E740419FC}"/>
              </a:ext>
            </a:extLst>
          </p:cNvPr>
          <p:cNvSpPr txBox="1"/>
          <p:nvPr/>
        </p:nvSpPr>
        <p:spPr>
          <a:xfrm>
            <a:off x="791078" y="2346008"/>
            <a:ext cx="2448910" cy="369332"/>
          </a:xfrm>
          <a:prstGeom prst="rect">
            <a:avLst/>
          </a:prstGeom>
          <a:noFill/>
        </p:spPr>
        <p:txBody>
          <a:bodyPr wrap="square" rtlCol="0">
            <a:spAutoFit/>
          </a:bodyPr>
          <a:lstStyle/>
          <a:p>
            <a:r>
              <a:rPr lang="en-US" altLang="zh-CN" dirty="0"/>
              <a:t>300</a:t>
            </a:r>
            <a:r>
              <a:rPr lang="zh-CN" altLang="en-US" dirty="0"/>
              <a:t>个流强点</a:t>
            </a:r>
            <a:r>
              <a:rPr lang="en-US" altLang="zh-CN" dirty="0"/>
              <a:t>5</a:t>
            </a:r>
            <a:r>
              <a:rPr lang="zh-CN" altLang="en-US" dirty="0"/>
              <a:t>分钟</a:t>
            </a:r>
          </a:p>
        </p:txBody>
      </p:sp>
      <p:sp>
        <p:nvSpPr>
          <p:cNvPr id="24" name="文本框 23">
            <a:extLst>
              <a:ext uri="{FF2B5EF4-FFF2-40B4-BE49-F238E27FC236}">
                <a16:creationId xmlns:a16="http://schemas.microsoft.com/office/drawing/2014/main" id="{DBDE3C97-6396-6A42-E9CC-E1D6C388D858}"/>
              </a:ext>
            </a:extLst>
          </p:cNvPr>
          <p:cNvSpPr txBox="1"/>
          <p:nvPr/>
        </p:nvSpPr>
        <p:spPr>
          <a:xfrm>
            <a:off x="791078" y="5031132"/>
            <a:ext cx="2448910" cy="369332"/>
          </a:xfrm>
          <a:prstGeom prst="rect">
            <a:avLst/>
          </a:prstGeom>
          <a:noFill/>
        </p:spPr>
        <p:txBody>
          <a:bodyPr wrap="square" rtlCol="0">
            <a:spAutoFit/>
          </a:bodyPr>
          <a:lstStyle/>
          <a:p>
            <a:r>
              <a:rPr lang="en-US" altLang="zh-CN" dirty="0"/>
              <a:t>480</a:t>
            </a:r>
            <a:r>
              <a:rPr lang="zh-CN" altLang="en-US" dirty="0"/>
              <a:t>个流强点</a:t>
            </a:r>
            <a:r>
              <a:rPr lang="en-US" altLang="zh-CN" dirty="0"/>
              <a:t>8</a:t>
            </a:r>
            <a:r>
              <a:rPr lang="zh-CN" altLang="en-US" dirty="0"/>
              <a:t>分钟</a:t>
            </a:r>
          </a:p>
        </p:txBody>
      </p:sp>
      <p:pic>
        <p:nvPicPr>
          <p:cNvPr id="32" name="图片 31">
            <a:extLst>
              <a:ext uri="{FF2B5EF4-FFF2-40B4-BE49-F238E27FC236}">
                <a16:creationId xmlns:a16="http://schemas.microsoft.com/office/drawing/2014/main" id="{F241E6CA-5A35-C9C1-C8D0-EB604BDD1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665" y="1364218"/>
            <a:ext cx="3160648" cy="2369582"/>
          </a:xfrm>
          <a:prstGeom prst="rect">
            <a:avLst/>
          </a:prstGeom>
        </p:spPr>
      </p:pic>
      <p:pic>
        <p:nvPicPr>
          <p:cNvPr id="34" name="图片 33">
            <a:extLst>
              <a:ext uri="{FF2B5EF4-FFF2-40B4-BE49-F238E27FC236}">
                <a16:creationId xmlns:a16="http://schemas.microsoft.com/office/drawing/2014/main" id="{D8ECAA3F-8F7E-DE3B-691F-C029F81D9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882" y="1139446"/>
            <a:ext cx="3460457" cy="2594354"/>
          </a:xfrm>
          <a:prstGeom prst="rect">
            <a:avLst/>
          </a:prstGeom>
        </p:spPr>
      </p:pic>
      <p:pic>
        <p:nvPicPr>
          <p:cNvPr id="36" name="图片 35">
            <a:extLst>
              <a:ext uri="{FF2B5EF4-FFF2-40B4-BE49-F238E27FC236}">
                <a16:creationId xmlns:a16="http://schemas.microsoft.com/office/drawing/2014/main" id="{8D468EA4-BE24-75D7-A2ED-7846E07AC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665" y="4146830"/>
            <a:ext cx="3160648" cy="2369583"/>
          </a:xfrm>
          <a:prstGeom prst="rect">
            <a:avLst/>
          </a:prstGeom>
        </p:spPr>
      </p:pic>
      <p:pic>
        <p:nvPicPr>
          <p:cNvPr id="38" name="图片 37">
            <a:extLst>
              <a:ext uri="{FF2B5EF4-FFF2-40B4-BE49-F238E27FC236}">
                <a16:creationId xmlns:a16="http://schemas.microsoft.com/office/drawing/2014/main" id="{967004AE-6030-2321-C73E-4D300AA671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9200" y="3922059"/>
            <a:ext cx="3460457" cy="2594354"/>
          </a:xfrm>
          <a:prstGeom prst="rect">
            <a:avLst/>
          </a:prstGeom>
        </p:spPr>
      </p:pic>
    </p:spTree>
    <p:extLst>
      <p:ext uri="{BB962C8B-B14F-4D97-AF65-F5344CB8AC3E}">
        <p14:creationId xmlns:p14="http://schemas.microsoft.com/office/powerpoint/2010/main" val="27903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5C6F4E5-386C-AEE1-BF80-0F1532D92EC1}"/>
              </a:ext>
            </a:extLst>
          </p:cNvPr>
          <p:cNvSpPr>
            <a:spLocks noGrp="1"/>
          </p:cNvSpPr>
          <p:nvPr>
            <p:ph idx="1"/>
          </p:nvPr>
        </p:nvSpPr>
        <p:spPr>
          <a:xfrm>
            <a:off x="838200" y="484094"/>
            <a:ext cx="10515600" cy="5692869"/>
          </a:xfrm>
        </p:spPr>
        <p:txBody>
          <a:bodyPr/>
          <a:lstStyle/>
          <a:p>
            <a:r>
              <a:rPr lang="en-US" altLang="zh-CN" dirty="0"/>
              <a:t>1.3 </a:t>
            </a:r>
            <a:r>
              <a:rPr lang="zh-CN" altLang="en-US" dirty="0"/>
              <a:t>腔压</a:t>
            </a:r>
            <a:r>
              <a:rPr lang="en-US" altLang="zh-CN" dirty="0"/>
              <a:t>3.00MV</a:t>
            </a:r>
          </a:p>
          <a:p>
            <a:endParaRPr lang="zh-CN" altLang="en-US" dirty="0"/>
          </a:p>
        </p:txBody>
      </p:sp>
      <p:pic>
        <p:nvPicPr>
          <p:cNvPr id="15" name="图片 14">
            <a:extLst>
              <a:ext uri="{FF2B5EF4-FFF2-40B4-BE49-F238E27FC236}">
                <a16:creationId xmlns:a16="http://schemas.microsoft.com/office/drawing/2014/main" id="{A5AB314D-94B4-0C9E-A37F-357473BF7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576" y="1113088"/>
            <a:ext cx="3089060" cy="2315912"/>
          </a:xfrm>
          <a:prstGeom prst="rect">
            <a:avLst/>
          </a:prstGeom>
        </p:spPr>
      </p:pic>
      <p:pic>
        <p:nvPicPr>
          <p:cNvPr id="17" name="图片 16">
            <a:extLst>
              <a:ext uri="{FF2B5EF4-FFF2-40B4-BE49-F238E27FC236}">
                <a16:creationId xmlns:a16="http://schemas.microsoft.com/office/drawing/2014/main" id="{729829FB-D889-8E77-0C47-46C96AFA1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727" y="937110"/>
            <a:ext cx="3206424" cy="2403901"/>
          </a:xfrm>
          <a:prstGeom prst="rect">
            <a:avLst/>
          </a:prstGeom>
        </p:spPr>
      </p:pic>
      <p:pic>
        <p:nvPicPr>
          <p:cNvPr id="19" name="图片 18">
            <a:extLst>
              <a:ext uri="{FF2B5EF4-FFF2-40B4-BE49-F238E27FC236}">
                <a16:creationId xmlns:a16="http://schemas.microsoft.com/office/drawing/2014/main" id="{9E238C7D-69F4-D2E0-7D04-154DE16BB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9576" y="4069442"/>
            <a:ext cx="3206424" cy="2403902"/>
          </a:xfrm>
          <a:prstGeom prst="rect">
            <a:avLst/>
          </a:prstGeom>
        </p:spPr>
      </p:pic>
      <p:pic>
        <p:nvPicPr>
          <p:cNvPr id="21" name="图片 20">
            <a:extLst>
              <a:ext uri="{FF2B5EF4-FFF2-40B4-BE49-F238E27FC236}">
                <a16:creationId xmlns:a16="http://schemas.microsoft.com/office/drawing/2014/main" id="{2F355C2A-08B3-0C63-653B-EF6BF69CA1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378" y="4069442"/>
            <a:ext cx="3206424" cy="2403902"/>
          </a:xfrm>
          <a:prstGeom prst="rect">
            <a:avLst/>
          </a:prstGeom>
        </p:spPr>
      </p:pic>
    </p:spTree>
    <p:extLst>
      <p:ext uri="{BB962C8B-B14F-4D97-AF65-F5344CB8AC3E}">
        <p14:creationId xmlns:p14="http://schemas.microsoft.com/office/powerpoint/2010/main" val="423544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FD8EA9-6C0B-DA35-5FE1-99CFA5108BD7}"/>
              </a:ext>
            </a:extLst>
          </p:cNvPr>
          <p:cNvSpPr>
            <a:spLocks noGrp="1"/>
          </p:cNvSpPr>
          <p:nvPr>
            <p:ph type="title"/>
          </p:nvPr>
        </p:nvSpPr>
        <p:spPr/>
        <p:txBody>
          <a:bodyPr/>
          <a:lstStyle/>
          <a:p>
            <a:r>
              <a:rPr lang="en-US" altLang="zh-CN" dirty="0"/>
              <a:t>2.</a:t>
            </a:r>
            <a:r>
              <a:rPr lang="zh-CN" altLang="en-US" dirty="0"/>
              <a:t>中等流强误差</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A1C94F0-6293-0227-0C01-B282831223B4}"/>
                  </a:ext>
                </a:extLst>
              </p:cNvPr>
              <p:cNvSpPr>
                <a:spLocks noGrp="1"/>
              </p:cNvSpPr>
              <p:nvPr>
                <p:ph idx="1"/>
              </p:nvPr>
            </p:nvSpPr>
            <p:spPr>
              <a:xfrm>
                <a:off x="352783" y="1690688"/>
                <a:ext cx="11618499" cy="4710111"/>
              </a:xfrm>
            </p:spPr>
            <p:txBody>
              <a:bodyPr/>
              <a:lstStyle/>
              <a:p>
                <a:r>
                  <a:rPr lang="zh-CN" altLang="en-US" dirty="0"/>
                  <a:t>流强误差设置</a:t>
                </a:r>
                <a14:m>
                  <m:oMath xmlns:m="http://schemas.openxmlformats.org/officeDocument/2006/math">
                    <m:r>
                      <a:rPr lang="zh-CN" altLang="en-US" i="1" smtClean="0">
                        <a:latin typeface="Cambria Math" panose="02040503050406030204" pitchFamily="18" charset="0"/>
                      </a:rPr>
                      <m:t>𝜎</m:t>
                    </m:r>
                    <m:r>
                      <a:rPr lang="en-US" altLang="zh-CN" b="0" i="1" smtClean="0">
                        <a:latin typeface="Cambria Math" panose="02040503050406030204" pitchFamily="18" charset="0"/>
                      </a:rPr>
                      <m:t>=</m:t>
                    </m:r>
                    <m:r>
                      <m:rPr>
                        <m:nor/>
                      </m:rPr>
                      <a:rPr lang="en-US" altLang="zh-CN" dirty="0"/>
                      <m:t>0.002967</m:t>
                    </m:r>
                    <m:r>
                      <m:rPr>
                        <m:nor/>
                      </m:rPr>
                      <a:rPr lang="en-US" altLang="zh-CN" b="0" i="0" dirty="0" smtClean="0"/>
                      <m:t>/2=</m:t>
                    </m:r>
                    <m:r>
                      <m:rPr>
                        <m:nor/>
                      </m:rPr>
                      <a:rPr lang="en-US" altLang="zh-CN" dirty="0"/>
                      <m:t>mA</m:t>
                    </m:r>
                  </m:oMath>
                </a14:m>
                <a:endParaRPr lang="en-US" altLang="zh-CN" dirty="0"/>
              </a:p>
              <a:p>
                <a:r>
                  <a:rPr lang="en-US" altLang="zh-CN" dirty="0"/>
                  <a:t>2.1 </a:t>
                </a:r>
                <a:r>
                  <a:rPr lang="zh-CN" altLang="en-US" dirty="0"/>
                  <a:t>腔压</a:t>
                </a:r>
                <a:r>
                  <a:rPr lang="en-US" altLang="zh-CN" dirty="0"/>
                  <a:t>1.00MV</a:t>
                </a:r>
                <a:endParaRPr lang="zh-CN" altLang="en-US" dirty="0"/>
              </a:p>
            </p:txBody>
          </p:sp>
        </mc:Choice>
        <mc:Fallback xmlns="">
          <p:sp>
            <p:nvSpPr>
              <p:cNvPr id="3" name="内容占位符 2">
                <a:extLst>
                  <a:ext uri="{FF2B5EF4-FFF2-40B4-BE49-F238E27FC236}">
                    <a16:creationId xmlns:a16="http://schemas.microsoft.com/office/drawing/2014/main" id="{EA1C94F0-6293-0227-0C01-B282831223B4}"/>
                  </a:ext>
                </a:extLst>
              </p:cNvPr>
              <p:cNvSpPr>
                <a:spLocks noGrp="1" noRot="1" noChangeAspect="1" noMove="1" noResize="1" noEditPoints="1" noAdjustHandles="1" noChangeArrowheads="1" noChangeShapeType="1" noTextEdit="1"/>
              </p:cNvSpPr>
              <p:nvPr>
                <p:ph idx="1"/>
              </p:nvPr>
            </p:nvSpPr>
            <p:spPr>
              <a:xfrm>
                <a:off x="352783" y="1690688"/>
                <a:ext cx="11618499" cy="4710111"/>
              </a:xfrm>
              <a:blipFill>
                <a:blip r:embed="rId2"/>
                <a:stretch>
                  <a:fillRect l="-944" t="-2199"/>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FB402C3D-411C-88CD-AF6B-F6CF6CC9B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562" y="2953407"/>
            <a:ext cx="2809719" cy="2106486"/>
          </a:xfrm>
          <a:prstGeom prst="rect">
            <a:avLst/>
          </a:prstGeom>
        </p:spPr>
      </p:pic>
      <p:pic>
        <p:nvPicPr>
          <p:cNvPr id="7" name="图片 6">
            <a:extLst>
              <a:ext uri="{FF2B5EF4-FFF2-40B4-BE49-F238E27FC236}">
                <a16:creationId xmlns:a16="http://schemas.microsoft.com/office/drawing/2014/main" id="{794018A0-B9B0-16E7-342E-80AF5A2B1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2281" y="2953407"/>
            <a:ext cx="2809719" cy="2106486"/>
          </a:xfrm>
          <a:prstGeom prst="rect">
            <a:avLst/>
          </a:prstGeom>
        </p:spPr>
      </p:pic>
      <p:pic>
        <p:nvPicPr>
          <p:cNvPr id="6" name="图片 5">
            <a:extLst>
              <a:ext uri="{FF2B5EF4-FFF2-40B4-BE49-F238E27FC236}">
                <a16:creationId xmlns:a16="http://schemas.microsoft.com/office/drawing/2014/main" id="{EFB503BB-1829-174A-9591-5220D7E83D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0437" y="2993021"/>
            <a:ext cx="2809719" cy="2106486"/>
          </a:xfrm>
          <a:prstGeom prst="rect">
            <a:avLst/>
          </a:prstGeom>
        </p:spPr>
      </p:pic>
      <p:pic>
        <p:nvPicPr>
          <p:cNvPr id="9" name="图片 8">
            <a:extLst>
              <a:ext uri="{FF2B5EF4-FFF2-40B4-BE49-F238E27FC236}">
                <a16:creationId xmlns:a16="http://schemas.microsoft.com/office/drawing/2014/main" id="{65CAE1C4-ADE9-1A95-03A1-9426F42A87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783" y="3052417"/>
            <a:ext cx="2677654" cy="2007476"/>
          </a:xfrm>
          <a:prstGeom prst="rect">
            <a:avLst/>
          </a:prstGeom>
        </p:spPr>
      </p:pic>
      <p:sp>
        <p:nvSpPr>
          <p:cNvPr id="11" name="文本框 10">
            <a:extLst>
              <a:ext uri="{FF2B5EF4-FFF2-40B4-BE49-F238E27FC236}">
                <a16:creationId xmlns:a16="http://schemas.microsoft.com/office/drawing/2014/main" id="{6930C117-3398-0001-E310-1A61868C51C3}"/>
              </a:ext>
            </a:extLst>
          </p:cNvPr>
          <p:cNvSpPr txBox="1"/>
          <p:nvPr/>
        </p:nvSpPr>
        <p:spPr>
          <a:xfrm>
            <a:off x="1986386" y="5215962"/>
            <a:ext cx="2448910" cy="369332"/>
          </a:xfrm>
          <a:prstGeom prst="rect">
            <a:avLst/>
          </a:prstGeom>
          <a:noFill/>
        </p:spPr>
        <p:txBody>
          <a:bodyPr wrap="square" rtlCol="0">
            <a:spAutoFit/>
          </a:bodyPr>
          <a:lstStyle/>
          <a:p>
            <a:r>
              <a:rPr lang="en-US" altLang="zh-CN" dirty="0"/>
              <a:t>300</a:t>
            </a:r>
            <a:r>
              <a:rPr lang="zh-CN" altLang="en-US" dirty="0"/>
              <a:t>个流强点</a:t>
            </a:r>
            <a:r>
              <a:rPr lang="en-US" altLang="zh-CN" dirty="0"/>
              <a:t>5</a:t>
            </a:r>
            <a:r>
              <a:rPr lang="zh-CN" altLang="en-US" dirty="0"/>
              <a:t>分钟</a:t>
            </a:r>
          </a:p>
        </p:txBody>
      </p:sp>
      <p:sp>
        <p:nvSpPr>
          <p:cNvPr id="12" name="文本框 11">
            <a:extLst>
              <a:ext uri="{FF2B5EF4-FFF2-40B4-BE49-F238E27FC236}">
                <a16:creationId xmlns:a16="http://schemas.microsoft.com/office/drawing/2014/main" id="{40FA0697-FF3E-6233-A5E4-10BA520FA11A}"/>
              </a:ext>
            </a:extLst>
          </p:cNvPr>
          <p:cNvSpPr txBox="1"/>
          <p:nvPr/>
        </p:nvSpPr>
        <p:spPr>
          <a:xfrm>
            <a:off x="8157826" y="5215962"/>
            <a:ext cx="2448910" cy="369332"/>
          </a:xfrm>
          <a:prstGeom prst="rect">
            <a:avLst/>
          </a:prstGeom>
          <a:noFill/>
        </p:spPr>
        <p:txBody>
          <a:bodyPr wrap="square" rtlCol="0">
            <a:spAutoFit/>
          </a:bodyPr>
          <a:lstStyle/>
          <a:p>
            <a:r>
              <a:rPr lang="en-US" altLang="zh-CN" dirty="0"/>
              <a:t>480</a:t>
            </a:r>
            <a:r>
              <a:rPr lang="zh-CN" altLang="en-US" dirty="0"/>
              <a:t>个流强点</a:t>
            </a:r>
            <a:r>
              <a:rPr lang="en-US" altLang="zh-CN" dirty="0"/>
              <a:t>8</a:t>
            </a:r>
            <a:r>
              <a:rPr lang="zh-CN" altLang="en-US" dirty="0"/>
              <a:t>分钟</a:t>
            </a:r>
          </a:p>
        </p:txBody>
      </p:sp>
    </p:spTree>
    <p:extLst>
      <p:ext uri="{BB962C8B-B14F-4D97-AF65-F5344CB8AC3E}">
        <p14:creationId xmlns:p14="http://schemas.microsoft.com/office/powerpoint/2010/main" val="390431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A900EBF-7F94-5B33-FB56-CE28919BE943}"/>
              </a:ext>
            </a:extLst>
          </p:cNvPr>
          <p:cNvSpPr>
            <a:spLocks noGrp="1"/>
          </p:cNvSpPr>
          <p:nvPr>
            <p:ph idx="1"/>
          </p:nvPr>
        </p:nvSpPr>
        <p:spPr>
          <a:xfrm>
            <a:off x="838200" y="448235"/>
            <a:ext cx="10515600" cy="5728728"/>
          </a:xfrm>
        </p:spPr>
        <p:txBody>
          <a:bodyPr/>
          <a:lstStyle/>
          <a:p>
            <a:r>
              <a:rPr lang="en-US" altLang="zh-CN" dirty="0"/>
              <a:t>2.2 </a:t>
            </a:r>
            <a:r>
              <a:rPr lang="zh-CN" altLang="en-US" dirty="0"/>
              <a:t>腔压</a:t>
            </a:r>
            <a:r>
              <a:rPr lang="en-US" altLang="zh-CN" dirty="0"/>
              <a:t>1.55 MV</a:t>
            </a:r>
            <a:endParaRPr lang="zh-CN" altLang="en-US" dirty="0"/>
          </a:p>
        </p:txBody>
      </p:sp>
      <p:sp>
        <p:nvSpPr>
          <p:cNvPr id="11" name="文本框 10">
            <a:extLst>
              <a:ext uri="{FF2B5EF4-FFF2-40B4-BE49-F238E27FC236}">
                <a16:creationId xmlns:a16="http://schemas.microsoft.com/office/drawing/2014/main" id="{D3F43B9E-03F1-DAD2-E947-8C55409870D5}"/>
              </a:ext>
            </a:extLst>
          </p:cNvPr>
          <p:cNvSpPr txBox="1"/>
          <p:nvPr/>
        </p:nvSpPr>
        <p:spPr>
          <a:xfrm>
            <a:off x="1210570" y="2008167"/>
            <a:ext cx="2448910" cy="369332"/>
          </a:xfrm>
          <a:prstGeom prst="rect">
            <a:avLst/>
          </a:prstGeom>
          <a:noFill/>
        </p:spPr>
        <p:txBody>
          <a:bodyPr wrap="square" rtlCol="0">
            <a:spAutoFit/>
          </a:bodyPr>
          <a:lstStyle/>
          <a:p>
            <a:r>
              <a:rPr lang="en-US" altLang="zh-CN" dirty="0"/>
              <a:t>300</a:t>
            </a:r>
            <a:r>
              <a:rPr lang="zh-CN" altLang="en-US" dirty="0"/>
              <a:t>个流强点</a:t>
            </a:r>
            <a:r>
              <a:rPr lang="en-US" altLang="zh-CN" dirty="0"/>
              <a:t>5</a:t>
            </a:r>
            <a:r>
              <a:rPr lang="zh-CN" altLang="en-US" dirty="0"/>
              <a:t>分钟</a:t>
            </a:r>
          </a:p>
        </p:txBody>
      </p:sp>
      <p:sp>
        <p:nvSpPr>
          <p:cNvPr id="12" name="文本框 11">
            <a:extLst>
              <a:ext uri="{FF2B5EF4-FFF2-40B4-BE49-F238E27FC236}">
                <a16:creationId xmlns:a16="http://schemas.microsoft.com/office/drawing/2014/main" id="{9AC00690-3C48-F1A4-0855-006E145CB300}"/>
              </a:ext>
            </a:extLst>
          </p:cNvPr>
          <p:cNvSpPr txBox="1"/>
          <p:nvPr/>
        </p:nvSpPr>
        <p:spPr>
          <a:xfrm>
            <a:off x="1210570" y="5004285"/>
            <a:ext cx="2448910" cy="369332"/>
          </a:xfrm>
          <a:prstGeom prst="rect">
            <a:avLst/>
          </a:prstGeom>
          <a:noFill/>
        </p:spPr>
        <p:txBody>
          <a:bodyPr wrap="square" rtlCol="0">
            <a:spAutoFit/>
          </a:bodyPr>
          <a:lstStyle/>
          <a:p>
            <a:r>
              <a:rPr lang="en-US" altLang="zh-CN" dirty="0"/>
              <a:t>480</a:t>
            </a:r>
            <a:r>
              <a:rPr lang="zh-CN" altLang="en-US" dirty="0"/>
              <a:t>个流强点</a:t>
            </a:r>
            <a:r>
              <a:rPr lang="en-US" altLang="zh-CN" dirty="0"/>
              <a:t>8</a:t>
            </a:r>
            <a:r>
              <a:rPr lang="zh-CN" altLang="en-US" dirty="0"/>
              <a:t>分钟</a:t>
            </a:r>
          </a:p>
        </p:txBody>
      </p:sp>
      <p:pic>
        <p:nvPicPr>
          <p:cNvPr id="14" name="图片 13">
            <a:extLst>
              <a:ext uri="{FF2B5EF4-FFF2-40B4-BE49-F238E27FC236}">
                <a16:creationId xmlns:a16="http://schemas.microsoft.com/office/drawing/2014/main" id="{CE7CDA48-E979-2452-4ACC-7FBEE5923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4254" y="1126303"/>
            <a:ext cx="3440197" cy="2579165"/>
          </a:xfrm>
          <a:prstGeom prst="rect">
            <a:avLst/>
          </a:prstGeom>
        </p:spPr>
      </p:pic>
      <p:pic>
        <p:nvPicPr>
          <p:cNvPr id="16" name="图片 15">
            <a:extLst>
              <a:ext uri="{FF2B5EF4-FFF2-40B4-BE49-F238E27FC236}">
                <a16:creationId xmlns:a16="http://schemas.microsoft.com/office/drawing/2014/main" id="{AC5FDB00-6B27-9095-1371-384F49E11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009" y="862878"/>
            <a:ext cx="3791565" cy="2842590"/>
          </a:xfrm>
          <a:prstGeom prst="rect">
            <a:avLst/>
          </a:prstGeom>
        </p:spPr>
      </p:pic>
      <p:pic>
        <p:nvPicPr>
          <p:cNvPr id="18" name="图片 17">
            <a:extLst>
              <a:ext uri="{FF2B5EF4-FFF2-40B4-BE49-F238E27FC236}">
                <a16:creationId xmlns:a16="http://schemas.microsoft.com/office/drawing/2014/main" id="{204DA770-A027-A446-AF9A-5857C14DF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5111" y="3927797"/>
            <a:ext cx="3558481" cy="2667844"/>
          </a:xfrm>
          <a:prstGeom prst="rect">
            <a:avLst/>
          </a:prstGeom>
        </p:spPr>
      </p:pic>
      <p:pic>
        <p:nvPicPr>
          <p:cNvPr id="20" name="图片 19">
            <a:extLst>
              <a:ext uri="{FF2B5EF4-FFF2-40B4-BE49-F238E27FC236}">
                <a16:creationId xmlns:a16="http://schemas.microsoft.com/office/drawing/2014/main" id="{64763C4A-6029-CE86-49CB-B1AB529FF2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6150" y="3705468"/>
            <a:ext cx="3791565" cy="2842590"/>
          </a:xfrm>
          <a:prstGeom prst="rect">
            <a:avLst/>
          </a:prstGeom>
        </p:spPr>
      </p:pic>
    </p:spTree>
    <p:extLst>
      <p:ext uri="{BB962C8B-B14F-4D97-AF65-F5344CB8AC3E}">
        <p14:creationId xmlns:p14="http://schemas.microsoft.com/office/powerpoint/2010/main" val="262753645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944</Words>
  <Application>Microsoft Office PowerPoint</Application>
  <PresentationFormat>宽屏</PresentationFormat>
  <Paragraphs>122</Paragraphs>
  <Slides>19</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等线</vt:lpstr>
      <vt:lpstr>等线 Light</vt:lpstr>
      <vt:lpstr>Arial</vt:lpstr>
      <vt:lpstr>Cambria Math</vt:lpstr>
      <vt:lpstr>Office 主题​​</vt:lpstr>
      <vt:lpstr>The Simulation on the beam lifetime measurement of BEPC-Ⅱbased on C.Sun’s scheme</vt:lpstr>
      <vt:lpstr>一.模拟实验的方法概述</vt:lpstr>
      <vt:lpstr>PowerPoint 演示文稿</vt:lpstr>
      <vt:lpstr>二.模拟实验的结果</vt:lpstr>
      <vt:lpstr>1. 高流强误差</vt:lpstr>
      <vt:lpstr>PowerPoint 演示文稿</vt:lpstr>
      <vt:lpstr>PowerPoint 演示文稿</vt:lpstr>
      <vt:lpstr>2.中等流强误差</vt:lpstr>
      <vt:lpstr>PowerPoint 演示文稿</vt:lpstr>
      <vt:lpstr>PowerPoint 演示文稿</vt:lpstr>
      <vt:lpstr>3.低流强测量误差</vt:lpstr>
      <vt:lpstr>PowerPoint 演示文稿</vt:lpstr>
      <vt:lpstr>PowerPoint 演示文稿</vt:lpstr>
      <vt:lpstr>三.曲线和参数拟合</vt:lpstr>
      <vt:lpstr>PowerPoint 演示文稿</vt:lpstr>
      <vt:lpstr>PowerPoint 演示文稿</vt:lpstr>
      <vt:lpstr>PowerPoint 演示文稿</vt:lpstr>
      <vt:lpstr>四.总结</vt:lpstr>
      <vt:lpstr>BEPC-Ⅱ插入件磁铁对极化的影响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Simulation on the beam lifetime measurement of BEPC-Ⅱbased on C.Sun’s scheme</dc:title>
  <dc:creator>Jingda Wen</dc:creator>
  <cp:lastModifiedBy>Jingda Wen</cp:lastModifiedBy>
  <cp:revision>31</cp:revision>
  <dcterms:created xsi:type="dcterms:W3CDTF">2023-09-15T08:20:59Z</dcterms:created>
  <dcterms:modified xsi:type="dcterms:W3CDTF">2023-09-19T05:39:29Z</dcterms:modified>
</cp:coreProperties>
</file>