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1598" r:id="rId2"/>
    <p:sldId id="1611" r:id="rId3"/>
    <p:sldId id="1617" r:id="rId4"/>
    <p:sldId id="1618" r:id="rId5"/>
    <p:sldId id="1615" r:id="rId6"/>
    <p:sldId id="1619" r:id="rId7"/>
    <p:sldId id="1616" r:id="rId8"/>
    <p:sldId id="1620" r:id="rId9"/>
    <p:sldId id="1621" r:id="rId10"/>
    <p:sldId id="1622" r:id="rId11"/>
    <p:sldId id="1623" r:id="rId12"/>
    <p:sldId id="1613" r:id="rId13"/>
    <p:sldId id="1624" r:id="rId14"/>
    <p:sldId id="1614" r:id="rId15"/>
    <p:sldId id="1612" r:id="rId16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4BAF"/>
    <a:srgbClr val="E48311"/>
    <a:srgbClr val="0F7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57"/>
    <p:restoredTop sz="50000"/>
  </p:normalViewPr>
  <p:slideViewPr>
    <p:cSldViewPr snapToGrid="0" snapToObjects="1">
      <p:cViewPr>
        <p:scale>
          <a:sx n="126" d="100"/>
          <a:sy n="126" d="100"/>
        </p:scale>
        <p:origin x="400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13BA0-58D0-408E-87F5-B5D4485CB8AC}" type="datetimeFigureOut">
              <a:rPr lang="en-US" smtClean="0"/>
              <a:t>9/25/23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35300-01C4-4EC5-A4B4-F523C2562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1143000"/>
            <a:ext cx="4435475" cy="3070225"/>
          </a:xfrm>
          <a:prstGeom prst="rect">
            <a:avLst/>
          </a:prstGeom>
        </p:spPr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0560" cy="35845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4" name="CustomShape 3"/>
          <p:cNvSpPr/>
          <p:nvPr/>
        </p:nvSpPr>
        <p:spPr>
          <a:xfrm>
            <a:off x="3884760" y="8685360"/>
            <a:ext cx="2955960" cy="44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9ACE9AD-7264-4555-9BED-49C777A4550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8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7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67119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69895-2E93-024E-B62F-58D014B200D9}"/>
              </a:ext>
            </a:extLst>
          </p:cNvPr>
          <p:cNvSpPr txBox="1"/>
          <p:nvPr userDrawn="1"/>
        </p:nvSpPr>
        <p:spPr>
          <a:xfrm>
            <a:off x="4528457" y="6458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643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1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270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7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4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buClr>
                <a:srgbClr val="0F75BD"/>
              </a:buClr>
              <a:defRPr sz="3200"/>
            </a:lvl1pPr>
            <a:lvl2pPr>
              <a:buClr>
                <a:srgbClr val="0F75BD"/>
              </a:buClr>
              <a:defRPr sz="2800"/>
            </a:lvl2pPr>
            <a:lvl3pPr>
              <a:buClr>
                <a:srgbClr val="0F75BD"/>
              </a:buClr>
              <a:defRPr sz="2400"/>
            </a:lvl3pPr>
            <a:lvl4pPr>
              <a:buClr>
                <a:srgbClr val="0F75BD"/>
              </a:buClr>
              <a:defRPr sz="2000"/>
            </a:lvl4pPr>
            <a:lvl5pPr>
              <a:buClr>
                <a:srgbClr val="0F75BD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172087"/>
            <a:ext cx="8543925" cy="60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168400"/>
            <a:ext cx="8543925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D98D-72B3-3D49-9BC1-B5043B0D15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" y="6176963"/>
            <a:ext cx="9902952" cy="678299"/>
          </a:xfrm>
          <a:prstGeom prst="rect">
            <a:avLst/>
          </a:prstGeom>
          <a:gradFill flip="none" rotWithShape="1">
            <a:gsLst>
              <a:gs pos="94020">
                <a:schemeClr val="bg1"/>
              </a:gs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81038" y="937846"/>
            <a:ext cx="8543925" cy="2344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D2EB6D3-F519-2346-A983-ABBB74A22DC8}"/>
              </a:ext>
            </a:extLst>
          </p:cNvPr>
          <p:cNvSpPr txBox="1">
            <a:spLocks/>
          </p:cNvSpPr>
          <p:nvPr userDrawn="1"/>
        </p:nvSpPr>
        <p:spPr>
          <a:xfrm>
            <a:off x="7553325" y="6318034"/>
            <a:ext cx="22288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FD98D-72B3-3D49-9BC1-B5043B0D15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9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47600" y="1737360"/>
            <a:ext cx="941112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strike="noStrike" spc="-1" dirty="0">
                <a:solidFill>
                  <a:srgbClr val="000099"/>
                </a:solidFill>
                <a:latin typeface="Arial"/>
                <a:ea typeface="DejaVu Sans"/>
              </a:rPr>
              <a:t>HGTD</a:t>
            </a:r>
            <a:r>
              <a:rPr lang="zh-CN" altLang="en-US" sz="4400" b="1" strike="noStrike" spc="-1" dirty="0">
                <a:solidFill>
                  <a:srgbClr val="000099"/>
                </a:solidFill>
                <a:latin typeface="Arial"/>
                <a:ea typeface="DejaVu Sans"/>
              </a:rPr>
              <a:t> </a:t>
            </a:r>
            <a:r>
              <a:rPr lang="en-US" altLang="zh-CN" sz="4400" b="1" strike="noStrike" spc="-1" dirty="0">
                <a:solidFill>
                  <a:srgbClr val="000099"/>
                </a:solidFill>
                <a:latin typeface="Arial"/>
                <a:ea typeface="DejaVu Sans"/>
              </a:rPr>
              <a:t>task</a:t>
            </a:r>
            <a:endParaRPr lang="en-US" sz="4400" b="1" strike="noStrike" spc="-1" dirty="0">
              <a:solidFill>
                <a:srgbClr val="000099"/>
              </a:solidFill>
              <a:latin typeface="Arial"/>
              <a:ea typeface="DejaVu Sans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3850688"/>
            <a:ext cx="9900000" cy="163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400" b="0" u="sng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Zhijun Liang (IHEP)</a:t>
            </a:r>
            <a:endParaRPr lang="en-US" sz="24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2400" b="0" strike="noStrike" spc="-1" dirty="0">
              <a:latin typeface="Arial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731520" y="476280"/>
            <a:ext cx="3877560" cy="58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94" name="CustomShape 5"/>
          <p:cNvSpPr/>
          <p:nvPr/>
        </p:nvSpPr>
        <p:spPr>
          <a:xfrm>
            <a:off x="287280" y="4628160"/>
            <a:ext cx="9397440" cy="85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6"/>
          <p:cNvSpPr/>
          <p:nvPr/>
        </p:nvSpPr>
        <p:spPr>
          <a:xfrm>
            <a:off x="182880" y="3053520"/>
            <a:ext cx="9411120" cy="281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18F5316-46B5-FD6E-8A17-7287E7342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72" y="1782902"/>
            <a:ext cx="8440082" cy="428223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4D6B19D-C54C-C9B4-0885-79D85DBD50E7}"/>
              </a:ext>
            </a:extLst>
          </p:cNvPr>
          <p:cNvSpPr txBox="1"/>
          <p:nvPr/>
        </p:nvSpPr>
        <p:spPr>
          <a:xfrm>
            <a:off x="2106592" y="0"/>
            <a:ext cx="4953964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第二部分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研究目标及内容</a:t>
            </a:r>
            <a:endParaRPr lang="en-US" altLang="zh-CN" sz="18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Research</a:t>
            </a:r>
            <a:r>
              <a:rPr lang="zh-CN" altLang="en-US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Goal</a:t>
            </a:r>
            <a:r>
              <a:rPr lang="zh-CN" altLang="en-US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zh-CN" altLang="en-US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content</a:t>
            </a:r>
            <a:r>
              <a:rPr lang="zh-CN" altLang="en-US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105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663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79F9441-7FDE-19A8-5CE6-B65AB2A0A307}"/>
              </a:ext>
            </a:extLst>
          </p:cNvPr>
          <p:cNvSpPr txBox="1"/>
          <p:nvPr/>
        </p:nvSpPr>
        <p:spPr>
          <a:xfrm>
            <a:off x="1666754" y="0"/>
            <a:ext cx="4953964" cy="1250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zh-CN" sz="1800" kern="10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（三）项目预期成果的呈现形式及描述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(expected outcome )</a:t>
            </a:r>
            <a:endParaRPr lang="zh-CN" altLang="zh-CN" sz="12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zh-CN" altLang="zh-CN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限</a:t>
            </a:r>
            <a:r>
              <a:rPr lang="en-US" altLang="zh-CN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1000</a:t>
            </a:r>
            <a:r>
              <a:rPr lang="zh-CN" altLang="zh-CN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字以内。</a:t>
            </a:r>
            <a:endParaRPr lang="zh-CN" altLang="zh-CN" sz="12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BB05223-94BC-5008-4F57-3419646E6455}"/>
              </a:ext>
            </a:extLst>
          </p:cNvPr>
          <p:cNvSpPr txBox="1"/>
          <p:nvPr/>
        </p:nvSpPr>
        <p:spPr>
          <a:xfrm>
            <a:off x="393539" y="1499620"/>
            <a:ext cx="76855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en-US" altLang="zh-CN" sz="1800" dirty="0">
                <a:solidFill>
                  <a:srgbClr val="FF0000"/>
                </a:solidFill>
                <a:latin typeface="Helvetica" pitchFamily="2" charset="0"/>
              </a:rPr>
              <a:t>HGTD (300)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  <a:latin typeface="Helvetica" pitchFamily="2" charset="0"/>
              </a:rPr>
              <a:t>Real  components, 50ps resolution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  <a:latin typeface="Helvetica" pitchFamily="2" charset="0"/>
              </a:rPr>
              <a:t>Paper, </a:t>
            </a:r>
            <a:r>
              <a:rPr lang="zh-CN" altLang="en-US" dirty="0">
                <a:solidFill>
                  <a:srgbClr val="FF0000"/>
                </a:solidFill>
                <a:latin typeface="Helvetica" pitchFamily="2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Helvetica" pitchFamily="2" charset="0"/>
              </a:rPr>
              <a:t>conference talks </a:t>
            </a:r>
          </a:p>
        </p:txBody>
      </p:sp>
    </p:spTree>
    <p:extLst>
      <p:ext uri="{BB962C8B-B14F-4D97-AF65-F5344CB8AC3E}">
        <p14:creationId xmlns:p14="http://schemas.microsoft.com/office/powerpoint/2010/main" val="2686445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6FFC4CB-A658-B14D-E515-39890933D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12" y="1824253"/>
            <a:ext cx="7772400" cy="3788228"/>
          </a:xfrm>
          <a:prstGeom prst="rect">
            <a:avLst/>
          </a:prstGeom>
        </p:spPr>
      </p:pic>
      <p:sp>
        <p:nvSpPr>
          <p:cNvPr id="2" name="CustomShape 1">
            <a:extLst>
              <a:ext uri="{FF2B5EF4-FFF2-40B4-BE49-F238E27FC236}">
                <a16:creationId xmlns:a16="http://schemas.microsoft.com/office/drawing/2014/main" id="{6C4F2135-024C-DF62-6F12-DD767F745482}"/>
              </a:ext>
            </a:extLst>
          </p:cNvPr>
          <p:cNvSpPr/>
          <p:nvPr/>
        </p:nvSpPr>
        <p:spPr>
          <a:xfrm>
            <a:off x="247440" y="182189"/>
            <a:ext cx="941112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Budget 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670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CFCD3F1-0F4E-E140-83B2-91DC1B7F1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729" y="2494678"/>
            <a:ext cx="7025831" cy="4181133"/>
          </a:xfrm>
          <a:prstGeom prst="rect">
            <a:avLst/>
          </a:prstGeom>
        </p:spPr>
      </p:pic>
      <p:sp>
        <p:nvSpPr>
          <p:cNvPr id="3" name="CustomShape 1">
            <a:extLst>
              <a:ext uri="{FF2B5EF4-FFF2-40B4-BE49-F238E27FC236}">
                <a16:creationId xmlns:a16="http://schemas.microsoft.com/office/drawing/2014/main" id="{0E70A5EA-B284-C984-F98C-36B525440ADD}"/>
              </a:ext>
            </a:extLst>
          </p:cNvPr>
          <p:cNvSpPr/>
          <p:nvPr/>
        </p:nvSpPr>
        <p:spPr>
          <a:xfrm>
            <a:off x="247440" y="182189"/>
            <a:ext cx="941112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Budget 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1F8AD3A-4317-86C1-B16E-BC5D66B81664}"/>
              </a:ext>
            </a:extLst>
          </p:cNvPr>
          <p:cNvSpPr txBox="1"/>
          <p:nvPr/>
        </p:nvSpPr>
        <p:spPr>
          <a:xfrm>
            <a:off x="347240" y="1001909"/>
            <a:ext cx="76855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en-US" altLang="zh-CN" sz="1800" dirty="0">
                <a:solidFill>
                  <a:srgbClr val="FF0000"/>
                </a:solidFill>
                <a:latin typeface="Helvetica" pitchFamily="2" charset="0"/>
              </a:rPr>
              <a:t>Connection</a:t>
            </a:r>
            <a:r>
              <a:rPr lang="zh-CN" altLang="en-US" sz="1800" dirty="0">
                <a:solidFill>
                  <a:srgbClr val="FF0000"/>
                </a:solidFill>
                <a:latin typeface="Helvetica" pitchFamily="2" charset="0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Helvetica" pitchFamily="2" charset="0"/>
              </a:rPr>
              <a:t>to</a:t>
            </a:r>
            <a:r>
              <a:rPr lang="zh-CN" altLang="en-US" sz="1800" dirty="0">
                <a:solidFill>
                  <a:srgbClr val="FF0000"/>
                </a:solidFill>
                <a:latin typeface="Helvetica" pitchFamily="2" charset="0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Helvetica" pitchFamily="2" charset="0"/>
              </a:rPr>
              <a:t>project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  <a:latin typeface="Helvetica" pitchFamily="2" charset="0"/>
              </a:rPr>
              <a:t>Radiation</a:t>
            </a:r>
            <a:r>
              <a:rPr lang="zh-CN" altLang="en-US" dirty="0">
                <a:solidFill>
                  <a:srgbClr val="FF0000"/>
                </a:solidFill>
                <a:latin typeface="Helvetica" pitchFamily="2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Helvetica" pitchFamily="2" charset="0"/>
              </a:rPr>
              <a:t>hard</a:t>
            </a:r>
            <a:r>
              <a:rPr lang="zh-CN" altLang="en-US" dirty="0">
                <a:solidFill>
                  <a:srgbClr val="FF0000"/>
                </a:solidFill>
                <a:latin typeface="Helvetica" pitchFamily="2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Helvetica" pitchFamily="2" charset="0"/>
              </a:rPr>
              <a:t>performance 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  <a:latin typeface="Helvetica" pitchFamily="2" charset="0"/>
              </a:rPr>
              <a:t>Basic of budget estimation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  <a:latin typeface="Helvetica" pitchFamily="2" charset="0"/>
              </a:rPr>
              <a:t>CERN</a:t>
            </a:r>
            <a:r>
              <a:rPr lang="zh-CN" altLang="en-US" dirty="0">
                <a:solidFill>
                  <a:srgbClr val="FF0000"/>
                </a:solidFill>
                <a:latin typeface="Helvetica" pitchFamily="2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Helvetica" pitchFamily="2" charset="0"/>
              </a:rPr>
              <a:t>tendering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  <a:latin typeface="Helvetica" pitchFamily="2" charset="0"/>
              </a:rPr>
              <a:t>Foundry  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en-US" altLang="zh-CN" sz="1800" dirty="0">
              <a:solidFill>
                <a:srgbClr val="FF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424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656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399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4">
            <a:extLst>
              <a:ext uri="{FF2B5EF4-FFF2-40B4-BE49-F238E27FC236}">
                <a16:creationId xmlns:a16="http://schemas.microsoft.com/office/drawing/2014/main" id="{10742CC6-B988-1882-B3C6-F9C9314C2537}"/>
              </a:ext>
            </a:extLst>
          </p:cNvPr>
          <p:cNvSpPr/>
          <p:nvPr/>
        </p:nvSpPr>
        <p:spPr>
          <a:xfrm>
            <a:off x="200674" y="849864"/>
            <a:ext cx="9504652" cy="5968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6712" tIns="33356" rIns="66712" bIns="33356">
            <a:noAutofit/>
          </a:bodyPr>
          <a:lstStyle/>
          <a:p>
            <a:pPr algn="l" rtl="0"/>
            <a:endParaRPr lang="en" altLang="zh-CN" sz="20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00000"/>
                </a:solidFill>
                <a:latin typeface="Helvetica" pitchFamily="2" charset="0"/>
              </a:rPr>
              <a:t>Total (2000</a:t>
            </a:r>
            <a:r>
              <a:rPr lang="zh-CN" altLang="en-US" sz="2000" dirty="0">
                <a:solidFill>
                  <a:srgbClr val="000000"/>
                </a:solidFill>
                <a:latin typeface="Helvetica" pitchFamily="2" charset="0"/>
              </a:rPr>
              <a:t>字</a:t>
            </a:r>
            <a:r>
              <a:rPr lang="en-US" altLang="zh-CN" sz="2000" dirty="0">
                <a:solidFill>
                  <a:srgbClr val="000000"/>
                </a:solidFill>
                <a:latin typeface="Helvetica" pitchFamily="2" charset="0"/>
              </a:rPr>
              <a:t>)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FF0000"/>
                </a:solidFill>
                <a:latin typeface="Helvetica" pitchFamily="2" charset="0"/>
              </a:rPr>
              <a:t>Overall ATLAS upgrade introduction (330 </a:t>
            </a:r>
            <a:r>
              <a:rPr lang="zh-CN" altLang="en-US" sz="2000" dirty="0">
                <a:solidFill>
                  <a:srgbClr val="FF0000"/>
                </a:solidFill>
                <a:latin typeface="Helvetica" pitchFamily="2" charset="0"/>
              </a:rPr>
              <a:t>字）</a:t>
            </a:r>
            <a:r>
              <a:rPr lang="en-US" altLang="zh-CN" sz="2000" dirty="0">
                <a:solidFill>
                  <a:srgbClr val="FF0000"/>
                </a:solidFill>
                <a:latin typeface="Helvetica" pitchFamily="2" charset="0"/>
              </a:rPr>
              <a:t>: Joao, Zhijun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FF0000"/>
                </a:solidFill>
                <a:latin typeface="Helvetica" pitchFamily="2" charset="0"/>
              </a:rPr>
              <a:t>HGTD : 550</a:t>
            </a:r>
            <a:r>
              <a:rPr lang="zh-CN" altLang="en-US" sz="2000" dirty="0">
                <a:solidFill>
                  <a:srgbClr val="FF0000"/>
                </a:solidFill>
                <a:latin typeface="Helvetica" pitchFamily="2" charset="0"/>
              </a:rPr>
              <a:t>字</a:t>
            </a:r>
            <a:endParaRPr lang="en-US" altLang="zh-CN" sz="2000" dirty="0">
              <a:solidFill>
                <a:srgbClr val="FF0000"/>
              </a:solidFill>
              <a:latin typeface="Helvetica" pitchFamily="2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00000"/>
                </a:solidFill>
                <a:latin typeface="Helvetica" pitchFamily="2" charset="0"/>
              </a:rPr>
              <a:t>Sensor: 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00000"/>
                </a:solidFill>
                <a:latin typeface="Helvetica" pitchFamily="2" charset="0"/>
              </a:rPr>
              <a:t>International: FBK, HPK. 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00000"/>
                </a:solidFill>
                <a:latin typeface="Helvetica" pitchFamily="2" charset="0"/>
              </a:rPr>
              <a:t>Module: 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00000"/>
                </a:solidFill>
                <a:latin typeface="Helvetica" pitchFamily="2" charset="0"/>
              </a:rPr>
              <a:t>Hybrid: IHEP, IFAE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00000"/>
                </a:solidFill>
                <a:latin typeface="Helvetica" pitchFamily="2" charset="0"/>
              </a:rPr>
              <a:t>Detector unit: France, IHEP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00000"/>
                </a:solidFill>
                <a:latin typeface="Helvetica" pitchFamily="2" charset="0"/>
              </a:rPr>
              <a:t>Module assembly (gantry): IHEP,USTC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00000"/>
                </a:solidFill>
                <a:latin typeface="Helvetica" pitchFamily="2" charset="0"/>
              </a:rPr>
              <a:t>Electronics 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00000"/>
                </a:solidFill>
                <a:latin typeface="Helvetica" pitchFamily="2" charset="0"/>
              </a:rPr>
              <a:t>ASIC: 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00000"/>
                </a:solidFill>
                <a:latin typeface="Helvetica" pitchFamily="2" charset="0"/>
              </a:rPr>
              <a:t>Tracker (550</a:t>
            </a:r>
            <a:r>
              <a:rPr lang="zh-CN" altLang="en-US" sz="2000" dirty="0">
                <a:solidFill>
                  <a:srgbClr val="000000"/>
                </a:solidFill>
                <a:latin typeface="Helvetica" pitchFamily="2" charset="0"/>
              </a:rPr>
              <a:t>字）</a:t>
            </a:r>
            <a:endParaRPr lang="en-US" altLang="zh-CN" sz="2000" dirty="0">
              <a:solidFill>
                <a:srgbClr val="000000"/>
              </a:solidFill>
              <a:latin typeface="Helvetica" pitchFamily="2" charset="0"/>
            </a:endParaRPr>
          </a:p>
          <a:p>
            <a:pPr algn="l"/>
            <a:endParaRPr lang="en-US" altLang="zh-CN" sz="2000" dirty="0">
              <a:solidFill>
                <a:srgbClr val="000000"/>
              </a:solidFill>
              <a:latin typeface="Helvetica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00000"/>
                </a:solidFill>
                <a:latin typeface="Helvetica" pitchFamily="2" charset="0"/>
              </a:rPr>
              <a:t>Muon (550</a:t>
            </a:r>
            <a:r>
              <a:rPr lang="zh-CN" altLang="en-US" sz="2000" dirty="0">
                <a:solidFill>
                  <a:srgbClr val="000000"/>
                </a:solidFill>
                <a:latin typeface="Helvetica" pitchFamily="2" charset="0"/>
              </a:rPr>
              <a:t>字）</a:t>
            </a:r>
            <a:endParaRPr lang="en-US" altLang="zh-CN" sz="2000" dirty="0">
              <a:solidFill>
                <a:srgbClr val="000000"/>
              </a:solidFill>
              <a:latin typeface="Helvetica" pitchFamily="2" charset="0"/>
            </a:endParaRPr>
          </a:p>
          <a:p>
            <a:pPr algn="l"/>
            <a:endParaRPr lang="en-US" altLang="zh-CN" sz="2000" dirty="0">
              <a:solidFill>
                <a:srgbClr val="000000"/>
              </a:solidFill>
              <a:latin typeface="Helvetica" pitchFamily="2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en" altLang="zh-CN" sz="20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3E073ECB-2E20-3FA2-152D-9964AB5FF9A8}"/>
              </a:ext>
            </a:extLst>
          </p:cNvPr>
          <p:cNvSpPr/>
          <p:nvPr/>
        </p:nvSpPr>
        <p:spPr>
          <a:xfrm>
            <a:off x="247440" y="182189"/>
            <a:ext cx="941112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第一部分</a:t>
            </a:r>
            <a:r>
              <a:rPr lang="en-US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国内外现状及趋势分析</a:t>
            </a:r>
            <a:endParaRPr lang="en-US" altLang="zh-CN" sz="2400" b="1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International and domestic status 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18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4">
            <a:extLst>
              <a:ext uri="{FF2B5EF4-FFF2-40B4-BE49-F238E27FC236}">
                <a16:creationId xmlns:a16="http://schemas.microsoft.com/office/drawing/2014/main" id="{10742CC6-B988-1882-B3C6-F9C9314C2537}"/>
              </a:ext>
            </a:extLst>
          </p:cNvPr>
          <p:cNvSpPr/>
          <p:nvPr/>
        </p:nvSpPr>
        <p:spPr>
          <a:xfrm>
            <a:off x="200674" y="849864"/>
            <a:ext cx="9504652" cy="5968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6712" tIns="33356" rIns="66712" bIns="33356">
            <a:noAutofit/>
          </a:bodyPr>
          <a:lstStyle/>
          <a:p>
            <a:pPr algn="l" rtl="0"/>
            <a:endParaRPr lang="en" altLang="zh-CN" sz="20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00000"/>
                </a:solidFill>
                <a:latin typeface="Helvetica" pitchFamily="2" charset="0"/>
              </a:rPr>
              <a:t>Total (2000</a:t>
            </a:r>
            <a:r>
              <a:rPr lang="zh-CN" altLang="en-US" sz="2000" dirty="0">
                <a:solidFill>
                  <a:srgbClr val="000000"/>
                </a:solidFill>
                <a:latin typeface="Helvetica" pitchFamily="2" charset="0"/>
              </a:rPr>
              <a:t>字</a:t>
            </a:r>
            <a:r>
              <a:rPr lang="en-US" altLang="zh-CN" sz="2000" dirty="0">
                <a:solidFill>
                  <a:srgbClr val="000000"/>
                </a:solidFill>
                <a:latin typeface="Helvetica" pitchFamily="2" charset="0"/>
              </a:rPr>
              <a:t>)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FF0000"/>
                </a:solidFill>
                <a:latin typeface="Helvetica" pitchFamily="2" charset="0"/>
              </a:rPr>
              <a:t>Overall ATLAS upgrade introduction (330 </a:t>
            </a:r>
            <a:r>
              <a:rPr lang="zh-CN" altLang="en-US" sz="2000" dirty="0">
                <a:solidFill>
                  <a:srgbClr val="FF0000"/>
                </a:solidFill>
                <a:latin typeface="Helvetica" pitchFamily="2" charset="0"/>
              </a:rPr>
              <a:t>字）</a:t>
            </a:r>
            <a:r>
              <a:rPr lang="en-US" altLang="zh-CN" sz="2000" dirty="0">
                <a:solidFill>
                  <a:srgbClr val="FF0000"/>
                </a:solidFill>
                <a:latin typeface="Helvetica" pitchFamily="2" charset="0"/>
              </a:rPr>
              <a:t>: Joao, Zhijun</a:t>
            </a:r>
          </a:p>
          <a:p>
            <a:pPr indent="266700" algn="l">
              <a:lnSpc>
                <a:spcPct val="150000"/>
              </a:lnSpc>
            </a:pP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为研究新发现的希格斯玻色子和寻找新物理，欧洲核子中心的大型强子对撞机（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LHC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）将升级，以提高亮度并收集超过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 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倍的数据，即高亮度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LHC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LHC 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升级成为高能物理的焦点。因此，研发新探测器技术，发掘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LHC 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的物理潜力成了重点。高亮度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LHC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升级将分别在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ATLAS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实验上每隔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25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纳秒进行一次质子束团交汇，每次交汇将产生大约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200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个对撞，形成高度的对撞事例堆积（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pile-up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）背景，严重地影响信号探测和数据分析。因此，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ATLAS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实验相应的探测器需要重大的技术升级，以应对更加严苛的辐射环境和更密集的物理事例。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l">
              <a:lnSpc>
                <a:spcPct val="150000"/>
              </a:lnSpc>
            </a:pP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本项目选取几个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ATLAS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实验升级中最关键的课题开展预研，其中包括研制全新的</a:t>
            </a:r>
            <a:r>
              <a:rPr lang="zh-CN" altLang="zh-CN" sz="1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高颗粒度时间探测器，与升级硅径迹探测器与缪子探测器。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en" altLang="zh-CN" sz="20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3E073ECB-2E20-3FA2-152D-9964AB5FF9A8}"/>
              </a:ext>
            </a:extLst>
          </p:cNvPr>
          <p:cNvSpPr/>
          <p:nvPr/>
        </p:nvSpPr>
        <p:spPr>
          <a:xfrm>
            <a:off x="247440" y="182189"/>
            <a:ext cx="941112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第一部分</a:t>
            </a:r>
            <a:r>
              <a:rPr lang="en-US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国内外现状及趋势分析</a:t>
            </a:r>
            <a:endParaRPr lang="en-US" altLang="zh-CN" sz="2400" b="1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International and domestic status 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2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4">
            <a:extLst>
              <a:ext uri="{FF2B5EF4-FFF2-40B4-BE49-F238E27FC236}">
                <a16:creationId xmlns:a16="http://schemas.microsoft.com/office/drawing/2014/main" id="{10742CC6-B988-1882-B3C6-F9C9314C2537}"/>
              </a:ext>
            </a:extLst>
          </p:cNvPr>
          <p:cNvSpPr/>
          <p:nvPr/>
        </p:nvSpPr>
        <p:spPr>
          <a:xfrm>
            <a:off x="153908" y="707488"/>
            <a:ext cx="9504652" cy="5968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6712" tIns="33356" rIns="66712" bIns="33356">
            <a:noAutofit/>
          </a:bodyPr>
          <a:lstStyle/>
          <a:p>
            <a:pPr algn="l" rtl="0"/>
            <a:endParaRPr lang="en" altLang="zh-CN" sz="20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FF0000"/>
                </a:solidFill>
                <a:latin typeface="Helvetica" pitchFamily="2" charset="0"/>
              </a:rPr>
              <a:t>HGTD : 550</a:t>
            </a:r>
            <a:r>
              <a:rPr lang="zh-CN" altLang="en-US" sz="2000" dirty="0">
                <a:solidFill>
                  <a:srgbClr val="FF0000"/>
                </a:solidFill>
                <a:latin typeface="Helvetica" pitchFamily="2" charset="0"/>
              </a:rPr>
              <a:t>字</a:t>
            </a:r>
            <a:endParaRPr lang="en-US" altLang="zh-CN" sz="2000" dirty="0">
              <a:solidFill>
                <a:srgbClr val="FF0000"/>
              </a:solidFill>
              <a:latin typeface="Helvetica" pitchFamily="2" charset="0"/>
            </a:endParaRPr>
          </a:p>
          <a:p>
            <a:pPr indent="304800" algn="just">
              <a:lnSpc>
                <a:spcPts val="2200"/>
              </a:lnSpc>
              <a:tabLst>
                <a:tab pos="1890395" algn="l"/>
              </a:tabLst>
            </a:pP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高颗粒度时间探测器是近两年来粒子探测领域的一个崭新的方向。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相对于现在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ATLAS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探测器数纳秒级的时间分辨率，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该新探测器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的时间分辨率可以把时间分辨率提高两个数量级，可以达到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50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皮秒。它将像个高速摄像机，高精度地记录粒子到达时间信息，有效地判断粒子径迹来自哪个对撞点，从而有效地降低堆积背景。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高颗粒度时间探测器的研制将发展很多种新技术，包括高时间分辨的抗辐照传感器技术、前端电子学超快芯片技术、大面积超快探测器集成技术等，各国都积极研发相关技术。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2200"/>
              </a:lnSpc>
              <a:buFont typeface="+mj-lt"/>
              <a:buAutoNum type="alphaLcParenR"/>
              <a:tabLst>
                <a:tab pos="1890395" algn="l"/>
              </a:tabLst>
            </a:pP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在抗辐照、高时间分辨率硅传感器方面，日本滨松公司与意大利的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FBK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研究所曾处于国际领跑地位。在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2021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年后，本项目组中国科学院高能物理研究所（高能所）与中国科技技术大学（科大）两个团队分别利用国产工艺研制出高时间分辨率抗辐照硅传感器，并且抗辐照性能超越滨松与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FBK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的传感器。在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2023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年，高能所与微电子所联合与日本滨松公司与意大利的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FBK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研究所竞争欧洲核子中心在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ATLAS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高颗粒度时间探测器上的硅传感器的国际招标，并最终赢得该招标，确立了国产传感器在该技术上的国际领跑地位。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2200"/>
              </a:lnSpc>
              <a:buFont typeface="+mj-lt"/>
              <a:buAutoNum type="alphaLcParenR"/>
              <a:tabLst>
                <a:tab pos="1890395" algn="l"/>
              </a:tabLst>
            </a:pP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在探测器模块研制方面，高能所与西班牙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IFAE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研究所主导了传感器与超快芯片的先进封装研制；高能所与科大主导了探测器模块的自动化组装；高能所与法国团队主导了大面积多个探测器模块单元（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detector unit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）的研制。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2200"/>
              </a:lnSpc>
              <a:buFont typeface="+mj-lt"/>
              <a:buAutoNum type="alphaLcParenR"/>
              <a:tabLst>
                <a:tab pos="1890395" algn="l"/>
              </a:tabLst>
            </a:pP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超快读出电子学方面，法国</a:t>
            </a:r>
            <a:r>
              <a:rPr lang="en-US" altLang="zh-CN" sz="1800" kern="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IJClab</a:t>
            </a:r>
            <a:r>
              <a:rPr lang="zh-CN" altLang="zh-CN" sz="1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国家实验室、欧洲核子中心主导了该项目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超快读出芯片的研发。</a:t>
            </a:r>
            <a:r>
              <a:rPr lang="zh-CN" altLang="zh-CN" sz="1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高能所、南京大学主导了系统级读出电路、与前端读出电路板的设计</a:t>
            </a:r>
            <a:r>
              <a:rPr lang="zh-CN" altLang="zh-CN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1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，高能所、山东大学主导了高压电子系统的研制，山东大学还主导了该项目高速传输柔性电缆的研制。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en-US" altLang="zh-CN" sz="2000" dirty="0">
              <a:solidFill>
                <a:srgbClr val="FF0000"/>
              </a:solidFill>
              <a:latin typeface="Helvetica" pitchFamily="2" charset="0"/>
            </a:endParaRPr>
          </a:p>
          <a:p>
            <a:pPr algn="l"/>
            <a:endParaRPr lang="en-US" altLang="zh-CN" sz="2000" dirty="0">
              <a:solidFill>
                <a:srgbClr val="000000"/>
              </a:solidFill>
              <a:latin typeface="Helvetica" pitchFamily="2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en" altLang="zh-CN" sz="20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3E073ECB-2E20-3FA2-152D-9964AB5FF9A8}"/>
              </a:ext>
            </a:extLst>
          </p:cNvPr>
          <p:cNvSpPr/>
          <p:nvPr/>
        </p:nvSpPr>
        <p:spPr>
          <a:xfrm>
            <a:off x="247440" y="182189"/>
            <a:ext cx="941112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第一部分</a:t>
            </a:r>
            <a:r>
              <a:rPr lang="en-US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国内外现状及趋势分析</a:t>
            </a:r>
            <a:endParaRPr lang="en-US" altLang="zh-CN" sz="2400" b="1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International and domestic status 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049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>
            <a:extLst>
              <a:ext uri="{FF2B5EF4-FFF2-40B4-BE49-F238E27FC236}">
                <a16:creationId xmlns:a16="http://schemas.microsoft.com/office/drawing/2014/main" id="{3E073ECB-2E20-3FA2-152D-9964AB5FF9A8}"/>
              </a:ext>
            </a:extLst>
          </p:cNvPr>
          <p:cNvSpPr/>
          <p:nvPr/>
        </p:nvSpPr>
        <p:spPr>
          <a:xfrm>
            <a:off x="247440" y="182189"/>
            <a:ext cx="941112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第一部分</a:t>
            </a:r>
            <a:r>
              <a:rPr lang="en-US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国内外现状及趋势分析</a:t>
            </a:r>
            <a:endParaRPr lang="en-US" altLang="zh-CN" sz="2400" b="1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International and domestic status 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C0EF686-A946-28EF-2396-979D0303A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45" y="2807857"/>
            <a:ext cx="7772400" cy="386795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2B78259-64B5-A3D4-38B4-1DE17493A50E}"/>
              </a:ext>
            </a:extLst>
          </p:cNvPr>
          <p:cNvSpPr txBox="1"/>
          <p:nvPr/>
        </p:nvSpPr>
        <p:spPr>
          <a:xfrm>
            <a:off x="381964" y="1001909"/>
            <a:ext cx="76855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en-US" altLang="zh-CN" sz="1800" dirty="0">
                <a:solidFill>
                  <a:srgbClr val="FF0000"/>
                </a:solidFill>
                <a:latin typeface="Helvetica" pitchFamily="2" charset="0"/>
              </a:rPr>
              <a:t>Five</a:t>
            </a:r>
            <a:r>
              <a:rPr lang="zh-CN" altLang="en-US" sz="1800" dirty="0">
                <a:solidFill>
                  <a:srgbClr val="FF0000"/>
                </a:solidFill>
                <a:latin typeface="Helvetica" pitchFamily="2" charset="0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Helvetica" pitchFamily="2" charset="0"/>
              </a:rPr>
              <a:t>international</a:t>
            </a:r>
            <a:r>
              <a:rPr lang="zh-CN" altLang="en-US" sz="1800" dirty="0">
                <a:solidFill>
                  <a:srgbClr val="FF0000"/>
                </a:solidFill>
                <a:latin typeface="Helvetica" pitchFamily="2" charset="0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Helvetica" pitchFamily="2" charset="0"/>
              </a:rPr>
              <a:t>institutes (two institutes from HGTD task)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  <a:latin typeface="Helvetica" pitchFamily="2" charset="0"/>
              </a:rPr>
              <a:t>HPK</a:t>
            </a:r>
            <a:r>
              <a:rPr lang="zh-CN" altLang="en-US" dirty="0">
                <a:solidFill>
                  <a:srgbClr val="FF0000"/>
                </a:solidFill>
                <a:latin typeface="Helvetica" pitchFamily="2" charset="0"/>
              </a:rPr>
              <a:t> ： </a:t>
            </a:r>
            <a:r>
              <a:rPr lang="en-US" altLang="zh-CN" dirty="0">
                <a:solidFill>
                  <a:srgbClr val="FF0000"/>
                </a:solidFill>
                <a:latin typeface="Helvetica" pitchFamily="2" charset="0"/>
              </a:rPr>
              <a:t>LGAD</a:t>
            </a:r>
            <a:r>
              <a:rPr lang="zh-CN" altLang="en-US" dirty="0">
                <a:solidFill>
                  <a:srgbClr val="FF0000"/>
                </a:solidFill>
                <a:latin typeface="Helvetica" pitchFamily="2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Helvetica" pitchFamily="2" charset="0"/>
              </a:rPr>
              <a:t>sensor, sensors for tracker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altLang="zh-CN" dirty="0" err="1">
                <a:solidFill>
                  <a:srgbClr val="FF0000"/>
                </a:solidFill>
                <a:latin typeface="Helvetica" pitchFamily="2" charset="0"/>
              </a:rPr>
              <a:t>IJClab</a:t>
            </a:r>
            <a:r>
              <a:rPr lang="en-US" altLang="zh-CN" dirty="0">
                <a:solidFill>
                  <a:srgbClr val="FF0000"/>
                </a:solidFill>
                <a:latin typeface="Helvetica" pitchFamily="2" charset="0"/>
              </a:rPr>
              <a:t>/Omega: ALTIROC ASIC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  <a:latin typeface="Helvetica" pitchFamily="2" charset="0"/>
              </a:rPr>
              <a:t>CERN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  <a:latin typeface="Helvetica" pitchFamily="2" charset="0"/>
              </a:rPr>
              <a:t>INFN</a:t>
            </a:r>
            <a:r>
              <a:rPr lang="zh-CN" altLang="en-US" dirty="0">
                <a:solidFill>
                  <a:srgbClr val="FF0000"/>
                </a:solidFill>
                <a:latin typeface="Helvetica" pitchFamily="2" charset="0"/>
              </a:rPr>
              <a:t>：</a:t>
            </a:r>
            <a:r>
              <a:rPr lang="en-US" altLang="zh-CN" dirty="0">
                <a:solidFill>
                  <a:srgbClr val="FF0000"/>
                </a:solidFill>
                <a:latin typeface="Helvetica" pitchFamily="2" charset="0"/>
              </a:rPr>
              <a:t>RPC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  <a:latin typeface="Helvetica" pitchFamily="2" charset="0"/>
              </a:rPr>
              <a:t>LBNL</a:t>
            </a:r>
          </a:p>
        </p:txBody>
      </p:sp>
    </p:spTree>
    <p:extLst>
      <p:ext uri="{BB962C8B-B14F-4D97-AF65-F5344CB8AC3E}">
        <p14:creationId xmlns:p14="http://schemas.microsoft.com/office/powerpoint/2010/main" val="2106138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16FAD99-68C1-108C-BEAF-189181487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941" y="1538601"/>
            <a:ext cx="5424668" cy="4650821"/>
          </a:xfrm>
          <a:prstGeom prst="rect">
            <a:avLst/>
          </a:prstGeom>
        </p:spPr>
      </p:pic>
      <p:sp>
        <p:nvSpPr>
          <p:cNvPr id="3" name="CustomShape 1">
            <a:extLst>
              <a:ext uri="{FF2B5EF4-FFF2-40B4-BE49-F238E27FC236}">
                <a16:creationId xmlns:a16="http://schemas.microsoft.com/office/drawing/2014/main" id="{5791EBDE-2E60-82AD-75B0-CF5FFA918214}"/>
              </a:ext>
            </a:extLst>
          </p:cNvPr>
          <p:cNvSpPr/>
          <p:nvPr/>
        </p:nvSpPr>
        <p:spPr>
          <a:xfrm>
            <a:off x="247440" y="182189"/>
            <a:ext cx="941112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第一部分</a:t>
            </a:r>
            <a:r>
              <a:rPr lang="en-US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国内外现状及趋势分析</a:t>
            </a:r>
            <a:endParaRPr lang="en-US" altLang="zh-CN" sz="2400" b="1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International and domestic status 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BEBDC72-779E-D2FE-5322-40E43A801723}"/>
              </a:ext>
            </a:extLst>
          </p:cNvPr>
          <p:cNvSpPr txBox="1"/>
          <p:nvPr/>
        </p:nvSpPr>
        <p:spPr>
          <a:xfrm>
            <a:off x="381964" y="1001909"/>
            <a:ext cx="76855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en-US" altLang="zh-CN" sz="1800" dirty="0">
                <a:solidFill>
                  <a:srgbClr val="FF0000"/>
                </a:solidFill>
                <a:latin typeface="Helvetica" pitchFamily="2" charset="0"/>
              </a:rPr>
              <a:t>Five</a:t>
            </a:r>
            <a:r>
              <a:rPr lang="zh-CN" altLang="en-US" sz="1800" dirty="0">
                <a:solidFill>
                  <a:srgbClr val="FF0000"/>
                </a:solidFill>
                <a:latin typeface="Helvetica" pitchFamily="2" charset="0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Helvetica" pitchFamily="2" charset="0"/>
              </a:rPr>
              <a:t>domestic</a:t>
            </a:r>
            <a:r>
              <a:rPr lang="zh-CN" altLang="en-US" sz="1800" dirty="0">
                <a:solidFill>
                  <a:srgbClr val="FF0000"/>
                </a:solidFill>
                <a:latin typeface="Helvetica" pitchFamily="2" charset="0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Helvetica" pitchFamily="2" charset="0"/>
              </a:rPr>
              <a:t>institutes</a:t>
            </a:r>
            <a:r>
              <a:rPr lang="zh-CN" altLang="en-US" sz="1800" dirty="0">
                <a:solidFill>
                  <a:srgbClr val="FF0000"/>
                </a:solidFill>
                <a:latin typeface="Helvetica" pitchFamily="2" charset="0"/>
              </a:rPr>
              <a:t>： </a:t>
            </a:r>
            <a:r>
              <a:rPr lang="en-US" altLang="zh-CN" sz="1800" dirty="0">
                <a:solidFill>
                  <a:srgbClr val="FF0000"/>
                </a:solidFill>
                <a:latin typeface="Helvetica" pitchFamily="2" charset="0"/>
              </a:rPr>
              <a:t>CCNU 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en-US" altLang="zh-CN" dirty="0">
              <a:solidFill>
                <a:srgbClr val="FF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9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3949112-CD28-C8FB-56C3-C9A84184D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478" y="2361700"/>
            <a:ext cx="6072851" cy="4276381"/>
          </a:xfrm>
          <a:prstGeom prst="rect">
            <a:avLst/>
          </a:prstGeom>
        </p:spPr>
      </p:pic>
      <p:sp>
        <p:nvSpPr>
          <p:cNvPr id="4" name="CustomShape 1">
            <a:extLst>
              <a:ext uri="{FF2B5EF4-FFF2-40B4-BE49-F238E27FC236}">
                <a16:creationId xmlns:a16="http://schemas.microsoft.com/office/drawing/2014/main" id="{FAA64416-E40B-442F-1FAD-EA5B32193095}"/>
              </a:ext>
            </a:extLst>
          </p:cNvPr>
          <p:cNvSpPr/>
          <p:nvPr/>
        </p:nvSpPr>
        <p:spPr>
          <a:xfrm>
            <a:off x="247440" y="182189"/>
            <a:ext cx="941112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第一部分</a:t>
            </a:r>
            <a:r>
              <a:rPr lang="en-US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国内外现状及趋势分析</a:t>
            </a:r>
            <a:endParaRPr lang="en-US" altLang="zh-CN" sz="2400" b="1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International and domestic status 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647A615-A451-8ED1-67EE-2CE700B1FED1}"/>
              </a:ext>
            </a:extLst>
          </p:cNvPr>
          <p:cNvSpPr txBox="1"/>
          <p:nvPr/>
        </p:nvSpPr>
        <p:spPr>
          <a:xfrm>
            <a:off x="381964" y="1001909"/>
            <a:ext cx="76855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en-US" altLang="zh-CN" sz="1800" dirty="0">
                <a:solidFill>
                  <a:srgbClr val="FF0000"/>
                </a:solidFill>
                <a:latin typeface="Helvetica" pitchFamily="2" charset="0"/>
              </a:rPr>
              <a:t>Five</a:t>
            </a:r>
            <a:r>
              <a:rPr lang="zh-CN" altLang="en-US" sz="1800" dirty="0">
                <a:solidFill>
                  <a:srgbClr val="FF0000"/>
                </a:solidFill>
                <a:latin typeface="Helvetica" pitchFamily="2" charset="0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Helvetica" pitchFamily="2" charset="0"/>
              </a:rPr>
              <a:t>paper</a:t>
            </a:r>
            <a:r>
              <a:rPr lang="zh-CN" altLang="en-US" sz="1800" dirty="0">
                <a:solidFill>
                  <a:srgbClr val="FF0000"/>
                </a:solidFill>
                <a:latin typeface="Helvetica" pitchFamily="2" charset="0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Helvetica" pitchFamily="2" charset="0"/>
              </a:rPr>
              <a:t>(1~2 paper for each task)</a:t>
            </a:r>
            <a:r>
              <a:rPr lang="zh-CN" altLang="en-US" sz="1800" dirty="0">
                <a:solidFill>
                  <a:srgbClr val="FF0000"/>
                </a:solidFill>
                <a:latin typeface="Helvetica" pitchFamily="2" charset="0"/>
              </a:rPr>
              <a:t> </a:t>
            </a:r>
            <a:endParaRPr lang="en-US" altLang="zh-CN" sz="1800" dirty="0">
              <a:solidFill>
                <a:srgbClr val="FF0000"/>
              </a:solidFill>
              <a:latin typeface="Helvetica" pitchFamily="2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  <a:latin typeface="Helvetica" pitchFamily="2" charset="0"/>
              </a:rPr>
              <a:t>HGTD: 2 paper:  LGAD and PEB paper 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en-US" altLang="zh-CN" dirty="0">
              <a:solidFill>
                <a:srgbClr val="FF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4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EB479E3-41FC-4FCB-C84A-51A52FAB84C9}"/>
              </a:ext>
            </a:extLst>
          </p:cNvPr>
          <p:cNvSpPr txBox="1"/>
          <p:nvPr/>
        </p:nvSpPr>
        <p:spPr>
          <a:xfrm>
            <a:off x="2106592" y="0"/>
            <a:ext cx="4953964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第二部分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研究目标及内容</a:t>
            </a:r>
            <a:endParaRPr lang="en-US" altLang="zh-CN" sz="18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Research</a:t>
            </a:r>
            <a:r>
              <a:rPr lang="zh-CN" altLang="en-US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Goal</a:t>
            </a:r>
            <a:r>
              <a:rPr lang="zh-CN" altLang="en-US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zh-CN" altLang="en-US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content</a:t>
            </a:r>
            <a:r>
              <a:rPr lang="zh-CN" altLang="en-US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105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BD22C93-7064-D847-AC08-82F9BE67B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78" y="2170574"/>
            <a:ext cx="9675243" cy="344314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E08D53B-8BAF-6A75-2493-2C11CF3359FC}"/>
              </a:ext>
            </a:extLst>
          </p:cNvPr>
          <p:cNvSpPr txBox="1"/>
          <p:nvPr/>
        </p:nvSpPr>
        <p:spPr>
          <a:xfrm>
            <a:off x="381964" y="1001909"/>
            <a:ext cx="7685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en-US" altLang="zh-CN" sz="1800" dirty="0">
                <a:solidFill>
                  <a:srgbClr val="FF0000"/>
                </a:solidFill>
                <a:latin typeface="Helvetica" pitchFamily="2" charset="0"/>
              </a:rPr>
              <a:t>Relationship</a:t>
            </a:r>
            <a:r>
              <a:rPr lang="zh-CN" altLang="en-US" sz="1800" dirty="0">
                <a:solidFill>
                  <a:srgbClr val="FF0000"/>
                </a:solidFill>
                <a:latin typeface="Helvetica" pitchFamily="2" charset="0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Helvetica" pitchFamily="2" charset="0"/>
              </a:rPr>
              <a:t>to</a:t>
            </a:r>
            <a:r>
              <a:rPr lang="zh-CN" altLang="en-US" sz="1800" dirty="0">
                <a:solidFill>
                  <a:srgbClr val="FF0000"/>
                </a:solidFill>
                <a:latin typeface="Helvetica" pitchFamily="2" charset="0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Helvetica" pitchFamily="2" charset="0"/>
              </a:rPr>
              <a:t>guidance</a:t>
            </a:r>
            <a:r>
              <a:rPr lang="zh-CN" altLang="en-US" sz="1800" dirty="0">
                <a:solidFill>
                  <a:srgbClr val="FF0000"/>
                </a:solidFill>
                <a:latin typeface="Helvetica" pitchFamily="2" charset="0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Helvetica" pitchFamily="2" charset="0"/>
              </a:rPr>
              <a:t>(1500)</a:t>
            </a:r>
          </a:p>
        </p:txBody>
      </p:sp>
    </p:spTree>
    <p:extLst>
      <p:ext uri="{BB962C8B-B14F-4D97-AF65-F5344CB8AC3E}">
        <p14:creationId xmlns:p14="http://schemas.microsoft.com/office/powerpoint/2010/main" val="3412387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2EDC29A-2EF3-46C3-AAE5-AEA19CACB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85" y="1829016"/>
            <a:ext cx="8354672" cy="438277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FC9B4D1-838B-F748-CF7D-2A81D2C43412}"/>
              </a:ext>
            </a:extLst>
          </p:cNvPr>
          <p:cNvSpPr txBox="1"/>
          <p:nvPr/>
        </p:nvSpPr>
        <p:spPr>
          <a:xfrm>
            <a:off x="2106592" y="0"/>
            <a:ext cx="4953964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第二部分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研究目标及内容</a:t>
            </a:r>
            <a:endParaRPr lang="en-US" altLang="zh-CN" sz="18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Research</a:t>
            </a:r>
            <a:r>
              <a:rPr lang="zh-CN" altLang="en-US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Goal</a:t>
            </a:r>
            <a:r>
              <a:rPr lang="zh-CN" altLang="en-US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zh-CN" altLang="en-US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content</a:t>
            </a:r>
            <a:r>
              <a:rPr lang="zh-CN" altLang="en-US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105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A308045-581C-92ED-C04B-2B9E38BDC836}"/>
              </a:ext>
            </a:extLst>
          </p:cNvPr>
          <p:cNvSpPr txBox="1"/>
          <p:nvPr/>
        </p:nvSpPr>
        <p:spPr>
          <a:xfrm>
            <a:off x="381964" y="1001909"/>
            <a:ext cx="7685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en-US" altLang="zh-CN" sz="1800" dirty="0">
                <a:solidFill>
                  <a:srgbClr val="FF0000"/>
                </a:solidFill>
                <a:latin typeface="Helvetica" pitchFamily="2" charset="0"/>
              </a:rPr>
              <a:t>Research</a:t>
            </a:r>
            <a:r>
              <a:rPr lang="zh-CN" altLang="en-US" sz="1800" dirty="0">
                <a:solidFill>
                  <a:srgbClr val="FF0000"/>
                </a:solidFill>
                <a:latin typeface="Helvetica" pitchFamily="2" charset="0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Helvetica" pitchFamily="2" charset="0"/>
              </a:rPr>
              <a:t>Goal</a:t>
            </a:r>
            <a:r>
              <a:rPr lang="zh-CN" altLang="en-US" sz="1800" dirty="0">
                <a:solidFill>
                  <a:srgbClr val="FF0000"/>
                </a:solidFill>
                <a:latin typeface="Helvetica" pitchFamily="2" charset="0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Helvetica" pitchFamily="2" charset="0"/>
              </a:rPr>
              <a:t>and</a:t>
            </a:r>
            <a:r>
              <a:rPr lang="zh-CN" altLang="en-US" sz="1800" dirty="0">
                <a:solidFill>
                  <a:srgbClr val="FF0000"/>
                </a:solidFill>
                <a:latin typeface="Helvetica" pitchFamily="2" charset="0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Helvetica" pitchFamily="2" charset="0"/>
              </a:rPr>
              <a:t>assessment</a:t>
            </a:r>
            <a:r>
              <a:rPr lang="zh-CN" altLang="en-US" sz="1800" dirty="0">
                <a:solidFill>
                  <a:srgbClr val="FF0000"/>
                </a:solidFill>
                <a:latin typeface="Helvetica" pitchFamily="2" charset="0"/>
              </a:rPr>
              <a:t> （</a:t>
            </a:r>
            <a:r>
              <a:rPr lang="en-US" altLang="zh-CN" sz="1800" dirty="0">
                <a:solidFill>
                  <a:srgbClr val="FF0000"/>
                </a:solidFill>
                <a:latin typeface="Helvetica" pitchFamily="2" charset="0"/>
              </a:rPr>
              <a:t>2000</a:t>
            </a:r>
            <a:r>
              <a:rPr lang="zh-CN" altLang="en-US" sz="1800" dirty="0">
                <a:solidFill>
                  <a:srgbClr val="FF0000"/>
                </a:solidFill>
                <a:latin typeface="Helvetica" pitchFamily="2" charset="0"/>
              </a:rPr>
              <a:t>）</a:t>
            </a:r>
            <a:endParaRPr lang="en-US" altLang="zh-CN" sz="1800" dirty="0">
              <a:solidFill>
                <a:srgbClr val="FF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092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16548</TotalTime>
  <Words>872</Words>
  <Application>Microsoft Macintosh PowerPoint</Application>
  <PresentationFormat>A4 纸张(210x297 毫米)</PresentationFormat>
  <Paragraphs>72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Times New Roman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HGTD</dc:title>
  <dc:creator>zenmojo</dc:creator>
  <cp:lastModifiedBy>zhijun liang</cp:lastModifiedBy>
  <cp:revision>1012</cp:revision>
  <cp:lastPrinted>2019-10-18T06:24:01Z</cp:lastPrinted>
  <dcterms:created xsi:type="dcterms:W3CDTF">2015-10-29T10:59:50Z</dcterms:created>
  <dcterms:modified xsi:type="dcterms:W3CDTF">2023-09-25T09:51:39Z</dcterms:modified>
</cp:coreProperties>
</file>