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51" r:id="rId2"/>
    <p:sldId id="359" r:id="rId3"/>
    <p:sldId id="353" r:id="rId4"/>
    <p:sldId id="354" r:id="rId5"/>
    <p:sldId id="355" r:id="rId6"/>
    <p:sldId id="360" r:id="rId7"/>
    <p:sldId id="362" r:id="rId8"/>
    <p:sldId id="363" r:id="rId9"/>
    <p:sldId id="356" r:id="rId10"/>
    <p:sldId id="357" r:id="rId11"/>
    <p:sldId id="3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894"/>
    <a:srgbClr val="00FF03"/>
    <a:srgbClr val="003A96"/>
    <a:srgbClr val="D1A104"/>
    <a:srgbClr val="0432FF"/>
    <a:srgbClr val="7A81FF"/>
    <a:srgbClr val="FF2F92"/>
    <a:srgbClr val="00B050"/>
    <a:srgbClr val="013994"/>
    <a:srgbClr val="4E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7"/>
    <p:restoredTop sz="92639"/>
  </p:normalViewPr>
  <p:slideViewPr>
    <p:cSldViewPr snapToGrid="0" snapToObjects="1">
      <p:cViewPr>
        <p:scale>
          <a:sx n="102" d="100"/>
          <a:sy n="102" d="100"/>
        </p:scale>
        <p:origin x="120" y="-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6" d="100"/>
          <a:sy n="116" d="100"/>
        </p:scale>
        <p:origin x="302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2F4195D-E6C5-B24A-AD78-42C908E7F6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B28059-E514-EA4E-B89E-848302894A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4D16AA-C424-3B44-8EED-19E73C9ADB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4AD38-4D56-B044-8F2A-AD55E2995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24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221EF-1B59-9143-BE76-A11C0750EA87}" type="datetimeFigureOut">
              <a:rPr lang="en-US" smtClean="0"/>
              <a:t>9/25/23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2ECE9-4F85-9949-A4A8-C49988195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32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2ECE9-4F85-9949-A4A8-C499881953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9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7CCF-4894-2441-83A6-AAA7E299D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2900" y="1714499"/>
            <a:ext cx="9144000" cy="1401763"/>
          </a:xfrm>
        </p:spPr>
        <p:txBody>
          <a:bodyPr anchor="b">
            <a:noAutofit/>
          </a:bodyPr>
          <a:lstStyle>
            <a:lvl1pPr algn="ctr">
              <a:defRPr lang="en-US" sz="5400" b="0" i="0" kern="1200" dirty="0">
                <a:solidFill>
                  <a:srgbClr val="013994"/>
                </a:solidFill>
                <a:latin typeface="Optima" panose="02000503060000020004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AF988EC-F50C-464E-8A0D-854225E9B0ED}"/>
              </a:ext>
            </a:extLst>
          </p:cNvPr>
          <p:cNvSpPr/>
          <p:nvPr userDrawn="1"/>
        </p:nvSpPr>
        <p:spPr>
          <a:xfrm>
            <a:off x="0" y="5851606"/>
            <a:ext cx="12180849" cy="1006394"/>
          </a:xfrm>
          <a:prstGeom prst="rect">
            <a:avLst/>
          </a:prstGeom>
          <a:solidFill>
            <a:srgbClr val="003A96"/>
          </a:solidFill>
          <a:ln>
            <a:solidFill>
              <a:srgbClr val="003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7414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5B8EA-ECDD-D748-A118-B1CFACE02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234" y="307974"/>
            <a:ext cx="11560039" cy="912530"/>
          </a:xfrm>
        </p:spPr>
        <p:txBody>
          <a:bodyPr/>
          <a:lstStyle>
            <a:lvl1pPr>
              <a:defRPr b="0" i="0">
                <a:solidFill>
                  <a:srgbClr val="013994"/>
                </a:solidFill>
                <a:latin typeface="Optima" panose="0200050306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0820E-BC40-4045-8FCA-E0E8828AC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317" y="1412209"/>
            <a:ext cx="11190083" cy="471992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Optima" panose="02000503060000020004" pitchFamily="2" charset="0"/>
              </a:defRPr>
            </a:lvl1pPr>
            <a:lvl2pPr>
              <a:defRPr b="0" i="0">
                <a:solidFill>
                  <a:schemeClr val="tx1"/>
                </a:solidFill>
                <a:latin typeface="Optima" panose="02000503060000020004" pitchFamily="2" charset="0"/>
              </a:defRPr>
            </a:lvl2pPr>
            <a:lvl3pPr>
              <a:defRPr b="0" i="0">
                <a:solidFill>
                  <a:schemeClr val="tx1"/>
                </a:solidFill>
                <a:latin typeface="Optima" panose="02000503060000020004" pitchFamily="2" charset="0"/>
              </a:defRPr>
            </a:lvl3pPr>
            <a:lvl4pPr>
              <a:defRPr b="0" i="0">
                <a:solidFill>
                  <a:schemeClr val="tx1"/>
                </a:solidFill>
                <a:latin typeface="Optima" panose="02000503060000020004" pitchFamily="2" charset="0"/>
              </a:defRPr>
            </a:lvl4pPr>
            <a:lvl5pPr>
              <a:defRPr b="0" i="0">
                <a:solidFill>
                  <a:schemeClr val="tx1"/>
                </a:solidFill>
                <a:latin typeface="Optima" panose="0200050306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1A8CB482-A045-6B42-AEC3-E7FC767D67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58300" y="640835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013894"/>
                </a:solidFill>
                <a:latin typeface="Optima" panose="02000503060000020004" pitchFamily="2" charset="0"/>
              </a:defRPr>
            </a:lvl1pPr>
          </a:lstStyle>
          <a:p>
            <a:fld id="{5CA38145-3465-1D47-BB0C-DAF5FA06D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2A10D3-7DDF-ED43-A39F-02D178D8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BB649-BD0C-D74D-AB21-C67405B60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03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Optima" panose="0200050306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2ED18-FDF0-4149-A107-2DF30F5847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995" y="1204454"/>
            <a:ext cx="10668000" cy="2224546"/>
          </a:xfrm>
        </p:spPr>
        <p:txBody>
          <a:bodyPr/>
          <a:lstStyle/>
          <a:p>
            <a:r>
              <a:rPr lang="en-US" altLang="zh-CN" dirty="0"/>
              <a:t>ATLAS</a:t>
            </a:r>
            <a:r>
              <a:rPr lang="zh-CN" altLang="en-US" dirty="0"/>
              <a:t> 实验内径迹探测器升级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223F29-58FE-5044-829E-71D71818662B}"/>
              </a:ext>
            </a:extLst>
          </p:cNvPr>
          <p:cNvSpPr txBox="1"/>
          <p:nvPr/>
        </p:nvSpPr>
        <p:spPr>
          <a:xfrm>
            <a:off x="3512181" y="4019755"/>
            <a:ext cx="516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zh-CN" altLang="en-CN" sz="2400" dirty="0">
                <a:latin typeface="Optima" panose="02000503060000020004" pitchFamily="2" charset="0"/>
              </a:rPr>
              <a:t>史欣</a:t>
            </a:r>
            <a:endParaRPr lang="en-US" altLang="zh-CN" sz="2400" dirty="0">
              <a:latin typeface="Optima" panose="0200050306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56ABD6-7567-2C44-AFB1-74777530CEBD}"/>
              </a:ext>
            </a:extLst>
          </p:cNvPr>
          <p:cNvSpPr txBox="1"/>
          <p:nvPr/>
        </p:nvSpPr>
        <p:spPr>
          <a:xfrm>
            <a:off x="4589811" y="5271242"/>
            <a:ext cx="3012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altLang="zh-CN" sz="2000" dirty="0">
                <a:latin typeface="Optima" panose="02000503060000020004" pitchFamily="2" charset="0"/>
              </a:rPr>
              <a:t>2023.</a:t>
            </a:r>
            <a:r>
              <a:rPr lang="zh-CN" altLang="en-US" sz="2000" dirty="0">
                <a:latin typeface="Optima" panose="02000503060000020004" pitchFamily="2" charset="0"/>
              </a:rPr>
              <a:t> </a:t>
            </a:r>
            <a:r>
              <a:rPr lang="en-US" altLang="zh-CN" sz="2000" dirty="0">
                <a:latin typeface="Optima" panose="02000503060000020004" pitchFamily="2" charset="0"/>
              </a:rPr>
              <a:t>9.</a:t>
            </a:r>
            <a:r>
              <a:rPr lang="zh-CN" altLang="en-US" sz="2000" dirty="0">
                <a:latin typeface="Optima" panose="02000503060000020004" pitchFamily="2" charset="0"/>
              </a:rPr>
              <a:t> </a:t>
            </a:r>
            <a:r>
              <a:rPr lang="en-US" altLang="zh-CN" sz="2000" dirty="0">
                <a:latin typeface="Optima" panose="02000503060000020004" pitchFamily="2" charset="0"/>
              </a:rPr>
              <a:t>25</a:t>
            </a:r>
            <a:endParaRPr lang="en-US" sz="2000" dirty="0">
              <a:latin typeface="Optim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890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15270-B893-381D-3643-9D9A39119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进度安排</a:t>
            </a:r>
            <a:endParaRPr lang="en-C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594F549-376C-7DA9-6F67-D944046877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6016" y="1101376"/>
            <a:ext cx="7993748" cy="407797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29C50-9BA2-6088-7D5B-9817C97A1F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A38145-3465-1D47-BB0C-DAF5FA06DAD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3D9E61-259C-1E33-56F8-3ADC83D9F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016" y="5094825"/>
            <a:ext cx="7772400" cy="16786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341F0F-1B14-6C85-3306-6505FC562E92}"/>
              </a:ext>
            </a:extLst>
          </p:cNvPr>
          <p:cNvSpPr txBox="1"/>
          <p:nvPr/>
        </p:nvSpPr>
        <p:spPr>
          <a:xfrm>
            <a:off x="9149764" y="4368801"/>
            <a:ext cx="2554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altLang="zh-CN" dirty="0"/>
              <a:t>peration</a:t>
            </a:r>
            <a:r>
              <a:rPr lang="zh-CN" altLang="en-US" dirty="0"/>
              <a:t>：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installed</a:t>
            </a:r>
            <a:r>
              <a:rPr lang="zh-CN" altLang="en-US" dirty="0"/>
              <a:t> </a:t>
            </a:r>
            <a:r>
              <a:rPr lang="en-US" altLang="zh-CN" dirty="0"/>
              <a:t>~2029,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able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now</a:t>
            </a:r>
            <a:r>
              <a:rPr lang="zh-CN" altLang="en-US" dirty="0"/>
              <a:t> </a:t>
            </a:r>
            <a:r>
              <a:rPr lang="en-US" altLang="zh-CN" dirty="0"/>
              <a:t>according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ATLAS</a:t>
            </a:r>
            <a:r>
              <a:rPr lang="zh-CN" altLang="en-US" dirty="0"/>
              <a:t> </a:t>
            </a:r>
            <a:r>
              <a:rPr lang="en-US" altLang="zh-CN" dirty="0"/>
              <a:t>schedule</a:t>
            </a:r>
            <a:r>
              <a:rPr lang="zh-CN" altLang="en-US" dirty="0"/>
              <a:t> </a:t>
            </a:r>
            <a:endParaRPr lang="en-C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6A95A6-7508-A682-4AC4-DD332CBDA07C}"/>
              </a:ext>
            </a:extLst>
          </p:cNvPr>
          <p:cNvSpPr txBox="1"/>
          <p:nvPr/>
        </p:nvSpPr>
        <p:spPr>
          <a:xfrm>
            <a:off x="9258300" y="5756624"/>
            <a:ext cx="1777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Integration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testing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CERN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4085038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AE797-4180-8B89-2C5E-870F476E0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项目预算</a:t>
            </a:r>
            <a:endParaRPr lang="en-C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06C2BC1-9881-D5E6-1725-FB427733A0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942" y="1220504"/>
            <a:ext cx="5156200" cy="17399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65962-362A-EE14-AD4B-128D369460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A38145-3465-1D47-BB0C-DAF5FA06DAD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E78D40-5EE2-8E8A-22D4-BB72FF2FF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786" y="2960404"/>
            <a:ext cx="2082800" cy="406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2BE12E-BCA5-7CC0-ED7F-41FD22E1A4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679" y="3447144"/>
            <a:ext cx="4762500" cy="2578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3EEFA2-0A14-1F57-FD18-68DDB1DE9E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5332" y="548056"/>
            <a:ext cx="3427824" cy="563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92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C0B04-61D7-D4A2-6B97-D560234D9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国内外现状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59A0B-3891-7300-6E2A-28992F33D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ITk</a:t>
            </a:r>
            <a:r>
              <a:rPr lang="zh-CN" altLang="en-US" dirty="0"/>
              <a:t> （</a:t>
            </a:r>
            <a:r>
              <a:rPr lang="en-US" altLang="zh-CN" dirty="0"/>
              <a:t>550 </a:t>
            </a:r>
            <a:r>
              <a:rPr lang="zh-CN" altLang="en-US" dirty="0"/>
              <a:t>字） </a:t>
            </a:r>
            <a:endParaRPr lang="en-US" altLang="zh-CN" dirty="0"/>
          </a:p>
          <a:p>
            <a:pPr lvl="1"/>
            <a:r>
              <a:rPr lang="en-US" altLang="zh-CN" dirty="0"/>
              <a:t>Strip</a:t>
            </a:r>
            <a:r>
              <a:rPr lang="zh-CN" altLang="en-US" dirty="0"/>
              <a:t> </a:t>
            </a:r>
            <a:r>
              <a:rPr lang="en-US" altLang="zh-CN" dirty="0"/>
              <a:t>350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Pix</a:t>
            </a:r>
            <a:r>
              <a:rPr lang="zh-CN" altLang="en-US" dirty="0"/>
              <a:t> </a:t>
            </a:r>
            <a:r>
              <a:rPr lang="en-US" altLang="zh-CN" dirty="0"/>
              <a:t>200</a:t>
            </a:r>
            <a:r>
              <a:rPr lang="zh-CN" altLang="en-US" dirty="0"/>
              <a:t>  </a:t>
            </a:r>
            <a:endParaRPr lang="en-US" altLang="zh-CN" dirty="0"/>
          </a:p>
          <a:p>
            <a:r>
              <a:rPr lang="en-US" altLang="zh-CN" dirty="0"/>
              <a:t>Five</a:t>
            </a:r>
            <a:r>
              <a:rPr lang="zh-CN" altLang="en-US" dirty="0"/>
              <a:t> </a:t>
            </a:r>
            <a:r>
              <a:rPr lang="en-US" altLang="zh-CN" dirty="0"/>
              <a:t>international</a:t>
            </a:r>
            <a:r>
              <a:rPr lang="zh-CN" altLang="en-US" dirty="0"/>
              <a:t> </a:t>
            </a:r>
            <a:r>
              <a:rPr lang="en-US" altLang="zh-CN" dirty="0"/>
              <a:t>institutes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ITk:</a:t>
            </a:r>
            <a:r>
              <a:rPr lang="zh-CN" altLang="en-US" dirty="0"/>
              <a:t> </a:t>
            </a:r>
            <a:r>
              <a:rPr lang="en-US" altLang="zh-CN" dirty="0"/>
              <a:t>HPK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 err="1"/>
              <a:t>TimePix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LBNL</a:t>
            </a:r>
            <a:r>
              <a:rPr lang="zh-CN" altLang="en-US" dirty="0"/>
              <a:t>  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D1A6-3D17-E8B8-7E0B-FE7B93F55E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A38145-3465-1D47-BB0C-DAF5FA06DAD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70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E1D79-2AFA-5BA5-24F0-A62E6EDA9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项目目标及考核指标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28765-3CAF-D157-185B-D1EFA9039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研制空间分辨率优于 </a:t>
            </a:r>
            <a:r>
              <a:rPr lang="en-US" altLang="zh-CN" dirty="0"/>
              <a:t>25 </a:t>
            </a:r>
            <a:r>
              <a:rPr lang="zh-CN" altLang="en-US" dirty="0"/>
              <a:t>微米的径迹探测器模块，完成组装成径迹探测器系统集成并参与运行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研究具有好于</a:t>
            </a:r>
            <a:r>
              <a:rPr lang="en-US" altLang="zh-CN" dirty="0"/>
              <a:t>100ps</a:t>
            </a:r>
            <a:r>
              <a:rPr lang="zh-CN" altLang="en-US" dirty="0"/>
              <a:t>时间分辨率的抗辐照传感器和前端电子学关键技术。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这两部分研究内容与指南</a:t>
            </a:r>
            <a:r>
              <a:rPr lang="en-US" altLang="zh-CN" dirty="0"/>
              <a:t>1.3 ATLAS </a:t>
            </a:r>
            <a:r>
              <a:rPr lang="zh-CN" altLang="en-US" dirty="0"/>
              <a:t>探测器升级</a:t>
            </a:r>
            <a:r>
              <a:rPr lang="en-US" altLang="zh-CN" dirty="0"/>
              <a:t>(</a:t>
            </a:r>
            <a:r>
              <a:rPr lang="zh-CN" altLang="en-US" dirty="0"/>
              <a:t>共性关键技术</a:t>
            </a:r>
            <a:r>
              <a:rPr lang="en-US" altLang="zh-CN" dirty="0"/>
              <a:t>)</a:t>
            </a:r>
            <a:r>
              <a:rPr lang="zh-CN" altLang="en-US" dirty="0"/>
              <a:t>内容相匹配，有利于提高</a:t>
            </a:r>
            <a:r>
              <a:rPr lang="en-US" altLang="zh-CN" dirty="0"/>
              <a:t>ATLAS</a:t>
            </a:r>
            <a:r>
              <a:rPr lang="zh-CN" altLang="en-US" dirty="0"/>
              <a:t>实验的物理潜力。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EBE5B-F0EB-6DBD-4F77-41E05E7D74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A38145-3465-1D47-BB0C-DAF5FA06DAD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759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58342-878F-4750-16A7-E38AAE1A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</a:t>
            </a:r>
            <a:r>
              <a:rPr lang="zh-CN" altLang="en-CN" dirty="0"/>
              <a:t>考核</a:t>
            </a:r>
            <a:r>
              <a:rPr lang="zh-CN" altLang="en-US" dirty="0"/>
              <a:t>指标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1B6ABB-8002-D736-E14D-90E78D7791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A38145-3465-1D47-BB0C-DAF5FA06DAD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6AD33C-C2B7-D034-C97F-BEF3EE8CD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600" y="1220504"/>
            <a:ext cx="6375400" cy="2019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B78174-527F-78A6-8881-5DE2A066C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600" y="3429000"/>
            <a:ext cx="6311900" cy="2578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1985CB-F4BE-F9DB-9058-B28129295B4C}"/>
              </a:ext>
            </a:extLst>
          </p:cNvPr>
          <p:cNvSpPr txBox="1"/>
          <p:nvPr/>
        </p:nvSpPr>
        <p:spPr>
          <a:xfrm>
            <a:off x="9423400" y="3445097"/>
            <a:ext cx="2322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Final</a:t>
            </a:r>
            <a:r>
              <a:rPr lang="zh-CN" altLang="en-US" dirty="0"/>
              <a:t> </a:t>
            </a:r>
            <a:r>
              <a:rPr lang="en-US" altLang="zh-CN" dirty="0"/>
              <a:t>module:</a:t>
            </a:r>
            <a:r>
              <a:rPr lang="zh-CN" altLang="en-US" dirty="0"/>
              <a:t> </a:t>
            </a:r>
            <a:r>
              <a:rPr lang="en-US" altLang="zh-CN" dirty="0"/>
              <a:t>ASICs,</a:t>
            </a:r>
            <a:r>
              <a:rPr lang="zh-CN" altLang="en-US" dirty="0"/>
              <a:t> </a:t>
            </a:r>
            <a:r>
              <a:rPr lang="en-US" altLang="zh-CN" dirty="0"/>
              <a:t>PBs</a:t>
            </a:r>
            <a:r>
              <a:rPr lang="zh-CN" altLang="en-US" dirty="0"/>
              <a:t>   </a:t>
            </a:r>
            <a:endParaRPr lang="en-C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E8E0A5-97F1-126F-6B3F-DBB345838B85}"/>
              </a:ext>
            </a:extLst>
          </p:cNvPr>
          <p:cNvSpPr txBox="1"/>
          <p:nvPr/>
        </p:nvSpPr>
        <p:spPr>
          <a:xfrm>
            <a:off x="9258300" y="5233564"/>
            <a:ext cx="232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Change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others</a:t>
            </a:r>
            <a:r>
              <a:rPr lang="zh-CN" altLang="en-US" dirty="0"/>
              <a:t> </a:t>
            </a:r>
            <a:r>
              <a:rPr lang="en-US" altLang="zh-CN" dirty="0"/>
              <a:t>later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108861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4A63-E435-4554-8CDF-C975BDCD8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主要内容</a:t>
            </a:r>
            <a:endParaRPr lang="en-C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151212E-C071-1E00-A263-86A806819A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113" y="1826038"/>
            <a:ext cx="11190287" cy="389331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16379-3B0B-F7DA-070C-F0784E7121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A38145-3465-1D47-BB0C-DAF5FA06DAD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67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C88EF-A729-325E-A137-DC21D470D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研究方法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ITk</a:t>
            </a:r>
            <a:r>
              <a:rPr lang="zh-CN" altLang="en-US" dirty="0"/>
              <a:t> </a:t>
            </a:r>
            <a:r>
              <a:rPr lang="en-US" altLang="zh-CN" dirty="0"/>
              <a:t>Strips</a:t>
            </a:r>
            <a:endParaRPr lang="en-C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43B876D-1082-3556-B237-8A3A3FB78E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2099" y="1405217"/>
            <a:ext cx="10724031" cy="292473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FC2F0-9661-08A4-7CCB-5007604EF7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A38145-3465-1D47-BB0C-DAF5FA06DAD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487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C88EF-A729-325E-A137-DC21D470D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研究方法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Timing</a:t>
            </a:r>
            <a:r>
              <a:rPr lang="zh-CN" altLang="en-US" dirty="0"/>
              <a:t> </a:t>
            </a:r>
            <a:r>
              <a:rPr lang="en-US" altLang="zh-CN" dirty="0"/>
              <a:t>Pixel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FC2F0-9661-08A4-7CCB-5007604EF7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A38145-3465-1D47-BB0C-DAF5FA06DAD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D14A350-E16F-270B-CD43-0103EB840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3575" y="1332193"/>
            <a:ext cx="8537355" cy="4719638"/>
          </a:xfrm>
        </p:spPr>
      </p:pic>
    </p:spTree>
    <p:extLst>
      <p:ext uri="{BB962C8B-B14F-4D97-AF65-F5344CB8AC3E}">
        <p14:creationId xmlns:p14="http://schemas.microsoft.com/office/powerpoint/2010/main" val="2028583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3B11-8350-29E6-576C-BACE07D0E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项目预期成果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B1C4B-4305-91EB-6E51-B346A77F7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ITk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Strip</a:t>
            </a:r>
            <a:r>
              <a:rPr lang="zh-CN" altLang="en-US" dirty="0"/>
              <a:t>  </a:t>
            </a:r>
            <a:r>
              <a:rPr lang="en-US" altLang="zh-CN" dirty="0"/>
              <a:t>Modules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Timing</a:t>
            </a:r>
            <a:r>
              <a:rPr lang="zh-CN" altLang="en-US" dirty="0"/>
              <a:t>  </a:t>
            </a:r>
            <a:r>
              <a:rPr lang="en-US" altLang="zh-CN" dirty="0"/>
              <a:t>Pixel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Sensors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timing</a:t>
            </a:r>
            <a:r>
              <a:rPr lang="zh-CN" altLang="en-US" dirty="0"/>
              <a:t> </a:t>
            </a:r>
            <a:r>
              <a:rPr lang="en-US" altLang="zh-CN" dirty="0"/>
              <a:t>resolution</a:t>
            </a:r>
            <a:r>
              <a:rPr lang="zh-CN" altLang="en-US" dirty="0"/>
              <a:t> </a:t>
            </a:r>
            <a:r>
              <a:rPr lang="en-US" altLang="zh-CN" dirty="0"/>
              <a:t>less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 </a:t>
            </a:r>
            <a:r>
              <a:rPr lang="en-US" altLang="zh-CN" dirty="0"/>
              <a:t>100</a:t>
            </a:r>
            <a:r>
              <a:rPr lang="zh-CN" altLang="en-US" dirty="0"/>
              <a:t> </a:t>
            </a:r>
            <a:r>
              <a:rPr lang="en-US" altLang="zh-CN" dirty="0" err="1"/>
              <a:t>ps</a:t>
            </a:r>
            <a:endParaRPr lang="en-US" altLang="zh-CN" dirty="0"/>
          </a:p>
          <a:p>
            <a:pPr lvl="1"/>
            <a:r>
              <a:rPr lang="en-US" altLang="zh-CN" dirty="0"/>
              <a:t>Readout</a:t>
            </a:r>
            <a:r>
              <a:rPr lang="zh-CN" altLang="en-US" dirty="0"/>
              <a:t> </a:t>
            </a:r>
            <a:r>
              <a:rPr lang="en-US" altLang="zh-CN" dirty="0"/>
              <a:t>electronics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timing</a:t>
            </a:r>
            <a:r>
              <a:rPr lang="zh-CN" altLang="en-US" dirty="0"/>
              <a:t> </a:t>
            </a:r>
            <a:r>
              <a:rPr lang="en-US" altLang="zh-CN" dirty="0"/>
              <a:t>resolution</a:t>
            </a:r>
            <a:r>
              <a:rPr lang="zh-CN" altLang="en-US" dirty="0"/>
              <a:t> </a:t>
            </a:r>
            <a:r>
              <a:rPr lang="en-US" altLang="zh-CN" dirty="0"/>
              <a:t>less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100ps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Papers</a:t>
            </a:r>
            <a:r>
              <a:rPr lang="zh-CN" altLang="en-US" dirty="0"/>
              <a:t> 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6FA2D-940B-0B97-0585-EFDF144EB8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A38145-3465-1D47-BB0C-DAF5FA06DAD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225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EDAB-5C63-8F65-607A-D8D57B2B7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进度安排</a:t>
            </a:r>
            <a:endParaRPr lang="en-C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8F2C8D0-7E80-F827-DC32-D6D0313701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727" y="1115252"/>
            <a:ext cx="9625964" cy="340528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66B8C-2F40-67A7-221C-2C7A988E8E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A38145-3465-1D47-BB0C-DAF5FA06DAD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0FE69F-C700-3216-8DE9-4BCE7E48C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25" y="4520537"/>
            <a:ext cx="9846468" cy="19279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B4B3B7-2079-097D-BEFA-9B0BC4E90867}"/>
              </a:ext>
            </a:extLst>
          </p:cNvPr>
          <p:cNvSpPr txBox="1"/>
          <p:nvPr/>
        </p:nvSpPr>
        <p:spPr>
          <a:xfrm>
            <a:off x="9945691" y="1683657"/>
            <a:ext cx="19265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Avoid</a:t>
            </a:r>
            <a:r>
              <a:rPr lang="zh-CN" altLang="en-US" dirty="0"/>
              <a:t> </a:t>
            </a:r>
            <a:r>
              <a:rPr lang="en-US" altLang="zh-CN" dirty="0"/>
              <a:t>mass</a:t>
            </a:r>
            <a:r>
              <a:rPr lang="zh-CN" altLang="en-US" dirty="0"/>
              <a:t> </a:t>
            </a:r>
            <a:r>
              <a:rPr lang="en-US" altLang="zh-CN" dirty="0"/>
              <a:t>production,</a:t>
            </a:r>
            <a:r>
              <a:rPr lang="zh-CN" altLang="en-US" dirty="0"/>
              <a:t> </a:t>
            </a:r>
            <a:r>
              <a:rPr lang="en-US" altLang="zh-CN" dirty="0"/>
              <a:t>rather</a:t>
            </a:r>
            <a:r>
              <a:rPr lang="zh-CN" altLang="en-US" dirty="0"/>
              <a:t> </a:t>
            </a:r>
            <a:r>
              <a:rPr lang="en-US" altLang="zh-CN" dirty="0"/>
              <a:t>point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modules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produce,</a:t>
            </a:r>
            <a:r>
              <a:rPr lang="zh-CN" altLang="en-US" dirty="0"/>
              <a:t> </a:t>
            </a:r>
            <a:r>
              <a:rPr lang="en-US" altLang="zh-CN" dirty="0"/>
              <a:t>building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piece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tracker</a:t>
            </a:r>
            <a:r>
              <a:rPr lang="zh-CN" altLang="en-US" dirty="0"/>
              <a:t> </a:t>
            </a:r>
            <a:r>
              <a:rPr lang="en-US" altLang="zh-CN" dirty="0"/>
              <a:t>detector</a:t>
            </a:r>
            <a:r>
              <a:rPr lang="zh-CN" altLang="en-US" dirty="0"/>
              <a:t> </a:t>
            </a:r>
            <a:r>
              <a:rPr lang="en-US" altLang="zh-CN" dirty="0"/>
              <a:t>,</a:t>
            </a:r>
            <a:r>
              <a:rPr lang="zh-CN" altLang="en-US" dirty="0"/>
              <a:t>  </a:t>
            </a:r>
            <a:r>
              <a:rPr lang="en-US" altLang="zh-CN" dirty="0"/>
              <a:t>outer</a:t>
            </a:r>
            <a:r>
              <a:rPr lang="zh-CN" altLang="en-US" dirty="0"/>
              <a:t> </a:t>
            </a:r>
            <a:r>
              <a:rPr lang="en-US" altLang="zh-CN" dirty="0"/>
              <a:t>layers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tracker</a:t>
            </a:r>
            <a:r>
              <a:rPr lang="zh-CN" altLang="en-US" dirty="0"/>
              <a:t> 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14667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EP-RD50-20190612" id="{B14D1739-1286-A741-89B3-A7E22156DBC2}" vid="{EAA22C90-360E-B842-A324-BD9E1D45B9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10249</TotalTime>
  <Words>231</Words>
  <Application>Microsoft Macintosh PowerPoint</Application>
  <PresentationFormat>Widescreen</PresentationFormat>
  <Paragraphs>46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Optima</vt:lpstr>
      <vt:lpstr>Office Theme</vt:lpstr>
      <vt:lpstr>ATLAS 实验内径迹探测器升级 </vt:lpstr>
      <vt:lpstr> 国内外现状</vt:lpstr>
      <vt:lpstr> 项目目标及考核指标</vt:lpstr>
      <vt:lpstr> 考核指标</vt:lpstr>
      <vt:lpstr> 主要内容</vt:lpstr>
      <vt:lpstr> 研究方法 – ITk Strips</vt:lpstr>
      <vt:lpstr> 研究方法 – Timing Pixel</vt:lpstr>
      <vt:lpstr> 项目预期成果</vt:lpstr>
      <vt:lpstr> 进度安排</vt:lpstr>
      <vt:lpstr> 进度安排</vt:lpstr>
      <vt:lpstr> 项目预算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Xin Shi</dc:creator>
  <cp:lastModifiedBy>Xin Shi</cp:lastModifiedBy>
  <cp:revision>1074</cp:revision>
  <cp:lastPrinted>2019-09-10T07:30:10Z</cp:lastPrinted>
  <dcterms:created xsi:type="dcterms:W3CDTF">2019-06-29T02:48:01Z</dcterms:created>
  <dcterms:modified xsi:type="dcterms:W3CDTF">2023-09-25T10:36:10Z</dcterms:modified>
</cp:coreProperties>
</file>