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8" r:id="rId12"/>
    <p:sldId id="266" r:id="rId13"/>
    <p:sldId id="26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264" autoAdjust="0"/>
  </p:normalViewPr>
  <p:slideViewPr>
    <p:cSldViewPr snapToGrid="0">
      <p:cViewPr varScale="1">
        <p:scale>
          <a:sx n="109" d="100"/>
          <a:sy n="109"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590354-8A32-4C20-A7ED-70F87BBEA67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AF8699C-6C96-4E90-BD00-AC19D68A6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FCD6C99-7829-4F04-A53B-BE66C6EF4B0D}"/>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DF38DC8C-EC90-4FD3-9CEB-FA89B05D16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C70D59-AF97-4D97-BF35-703167BCBA05}"/>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27274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E1FBF3-DC14-486A-8825-BDC53245307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5D88FFE-3B8B-49A2-923A-1F52B5A19FC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BA57C8-AB92-49FB-972E-BEAEB04EF2EC}"/>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A959D5CF-434E-4A0B-A886-4B02D9A996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575BDA-53C4-4780-86F3-1C070648B200}"/>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67393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0DDEB71-9AE8-4052-BC04-BE6758F9E4C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B548990-4E5B-4490-BFD6-9BEB62DBCC4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2F6D76-2961-4B8F-A60C-B23F619262A2}"/>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1B415DE9-DED6-4DAF-B643-EA655C931F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F6B104-5ED5-453F-8602-C252DDE8D50B}"/>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31568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23BC30-28CD-45E9-904F-8AD75C87B05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988B90-DABD-43AF-9557-844747FE697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B84C8D2-75D6-4F84-BB45-7C15942A6DC4}"/>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D12DCC97-C93E-4AFC-B09E-72D0185729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3750C8-EA2E-4C71-AF56-0888D101C62E}"/>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358239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3DA2BA-D903-4011-B1AA-845367355E6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000028-5964-448B-A762-BEE37B71C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125A7AF-0777-48EA-B7E0-1E7F81159868}"/>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CEF77526-A88C-4F83-AD63-FB537713EF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0C681D-E07E-4340-A655-52E4EDE6E98B}"/>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327456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E0809-E875-48C2-ACDC-5FFD8283B2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251D3B-7A1E-4BDB-ACE4-3CA87D86FC1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4EF026C-EBFA-4AD1-BB97-C161888019B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D558BB8-15D8-458B-B443-FFFB05029B9D}"/>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id="{1D99BB29-1DB7-408C-B7ED-FCD03A6C22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A1177D-78D8-4187-9E4F-2CB4B2709C10}"/>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17692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02FA94-BD99-4077-8FEA-FD900DD3B36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92E7B1E-889C-453B-998C-D638B13B5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9377C93-624D-4DD7-909F-2034C18ADC8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9658890-82EF-4DE2-85C2-A18E4274C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95626A2-0F4B-49EB-8950-A51E21A3E88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E376A6E-24F9-4515-9825-EEECA7401650}"/>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8" name="页脚占位符 7">
            <a:extLst>
              <a:ext uri="{FF2B5EF4-FFF2-40B4-BE49-F238E27FC236}">
                <a16:creationId xmlns:a16="http://schemas.microsoft.com/office/drawing/2014/main" id="{E943ACE5-72E5-45E1-A806-E3D7615A34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0F1827A-2858-4CC7-A9BF-B454CDC108D2}"/>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26269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06270-DDD1-4DEA-8400-67A4C4A12F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760DBC-48CD-4F4B-B4E5-095BFDA0BA41}"/>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4" name="页脚占位符 3">
            <a:extLst>
              <a:ext uri="{FF2B5EF4-FFF2-40B4-BE49-F238E27FC236}">
                <a16:creationId xmlns:a16="http://schemas.microsoft.com/office/drawing/2014/main" id="{6ACB28DF-18E8-4F1F-8AF4-3D6B810CF65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58FDC0C-A8FF-4E1E-A05E-938555352AB2}"/>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387920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3999B7-F79F-4CC3-B04D-EFDA432A9237}"/>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3" name="页脚占位符 2">
            <a:extLst>
              <a:ext uri="{FF2B5EF4-FFF2-40B4-BE49-F238E27FC236}">
                <a16:creationId xmlns:a16="http://schemas.microsoft.com/office/drawing/2014/main" id="{C355A426-6A26-49BF-8C60-DA0B89AC5F6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909C8AA-1B83-4E81-A167-62CEF61E83FF}"/>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140389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49FCC3-E21E-46F0-8144-B068A2EF81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51F63F6-43FF-4E15-8AF9-62A9D7861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3ECC310-D9EB-4799-8EEB-5E985E2D8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82D1D-4E8E-4301-BBF6-1EC0A6C03565}"/>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id="{0BD40F6E-24BB-466D-986E-B9F1D2B79C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3EE4EC-BB71-4DDF-B064-2D8B0044D021}"/>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379250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F79A1-4F4B-426A-8F01-A242F82C25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A94EE23-301A-42AA-9250-7C6432E05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05DBF2-1C8F-423E-8E4F-E87B7D3B2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2FD003F-0C52-405B-AC23-181304BDBB0C}"/>
              </a:ext>
            </a:extLst>
          </p:cNvPr>
          <p:cNvSpPr>
            <a:spLocks noGrp="1"/>
          </p:cNvSpPr>
          <p:nvPr>
            <p:ph type="dt" sz="half" idx="10"/>
          </p:nvPr>
        </p:nvSpPr>
        <p:spPr/>
        <p:txBody>
          <a:bodyPr/>
          <a:lstStyle/>
          <a:p>
            <a:fld id="{FFF15880-66A0-40F5-9C2A-530CC97AEAE2}"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id="{09C2EA31-6374-472C-AAF6-0408519FD36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62BA0E-36E3-4201-AE8F-F3FAB8D5420F}"/>
              </a:ext>
            </a:extLst>
          </p:cNvPr>
          <p:cNvSpPr>
            <a:spLocks noGrp="1"/>
          </p:cNvSpPr>
          <p:nvPr>
            <p:ph type="sldNum" sz="quarter" idx="12"/>
          </p:nvPr>
        </p:nvSpPr>
        <p:spPr/>
        <p:txBody>
          <a:body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131523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D2B4D3-83FC-4BE2-BAA2-0595DC1CE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A575B76-58A4-429B-AC7F-983FB5B3A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ED5EC5-4D3F-4CB9-970E-763A0E15A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15880-66A0-40F5-9C2A-530CC97AEAE2}"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id="{AADA3FE8-EBC1-4083-83AA-2A79B31AE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C3B81BE-EB4C-4846-BEDE-E0C00044C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0793C-E8EA-416C-9A7E-4E31F1976543}" type="slidenum">
              <a:rPr lang="zh-CN" altLang="en-US" smtClean="0"/>
              <a:t>‹#›</a:t>
            </a:fld>
            <a:endParaRPr lang="zh-CN" altLang="en-US"/>
          </a:p>
        </p:txBody>
      </p:sp>
    </p:spTree>
    <p:extLst>
      <p:ext uri="{BB962C8B-B14F-4D97-AF65-F5344CB8AC3E}">
        <p14:creationId xmlns:p14="http://schemas.microsoft.com/office/powerpoint/2010/main" val="137079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790D6EF6-A248-4CFF-963A-51E2E9959783}"/>
              </a:ext>
            </a:extLst>
          </p:cNvPr>
          <p:cNvSpPr>
            <a:spLocks noGrp="1"/>
          </p:cNvSpPr>
          <p:nvPr>
            <p:ph type="subTitle" idx="1"/>
          </p:nvPr>
        </p:nvSpPr>
        <p:spPr>
          <a:xfrm>
            <a:off x="1524000" y="3937773"/>
            <a:ext cx="9144000" cy="1655762"/>
          </a:xfrm>
        </p:spPr>
        <p:txBody>
          <a:bodyPr>
            <a:normAutofit fontScale="70000" lnSpcReduction="20000"/>
          </a:bodyPr>
          <a:lstStyle/>
          <a:p>
            <a:r>
              <a:rPr lang="zh-CN" altLang="en-US" sz="2600" dirty="0">
                <a:latin typeface="Arial" panose="020B0604020202020204" pitchFamily="34" charset="0"/>
                <a:ea typeface="黑体" panose="02010609060101010101" pitchFamily="49" charset="-122"/>
                <a:cs typeface="Arial" panose="020B0604020202020204" pitchFamily="34" charset="0"/>
              </a:rPr>
              <a:t>北京大学物理学院  胡泽州  </a:t>
            </a:r>
            <a:endParaRPr lang="en-US" altLang="zh-CN" sz="2600" dirty="0">
              <a:latin typeface="Arial" panose="020B0604020202020204" pitchFamily="34" charset="0"/>
              <a:ea typeface="黑体" panose="02010609060101010101" pitchFamily="49" charset="-122"/>
              <a:cs typeface="Arial" panose="020B0604020202020204" pitchFamily="34" charset="0"/>
            </a:endParaRPr>
          </a:p>
          <a:p>
            <a:r>
              <a:rPr lang="en-US" altLang="zh-CN" sz="2600" dirty="0">
                <a:latin typeface="Arial" panose="020B0604020202020204" pitchFamily="34" charset="0"/>
                <a:ea typeface="黑体" panose="02010609060101010101" pitchFamily="49" charset="-122"/>
                <a:cs typeface="Arial" panose="020B0604020202020204" pitchFamily="34" charset="0"/>
              </a:rPr>
              <a:t>Based on </a:t>
            </a:r>
            <a:r>
              <a:rPr lang="en-US" altLang="zh-CN" sz="2600" dirty="0" err="1">
                <a:latin typeface="Arial" panose="020B0604020202020204" pitchFamily="34" charset="0"/>
                <a:ea typeface="黑体" panose="02010609060101010101" pitchFamily="49" charset="-122"/>
                <a:cs typeface="Arial" panose="020B0604020202020204" pitchFamily="34" charset="0"/>
              </a:rPr>
              <a:t>arXiv</a:t>
            </a:r>
            <a:r>
              <a:rPr lang="en-US" altLang="zh-CN" sz="2600" dirty="0">
                <a:latin typeface="Arial" panose="020B0604020202020204" pitchFamily="34" charset="0"/>
                <a:ea typeface="黑体" panose="02010609060101010101" pitchFamily="49" charset="-122"/>
                <a:cs typeface="Arial" panose="020B0604020202020204" pitchFamily="34" charset="0"/>
              </a:rPr>
              <a:t>: 2212.02958</a:t>
            </a:r>
          </a:p>
          <a:p>
            <a:r>
              <a:rPr lang="en-US" altLang="zh-CN" sz="2600" dirty="0">
                <a:latin typeface="Arial" panose="020B0604020202020204" pitchFamily="34" charset="0"/>
                <a:ea typeface="黑体" panose="02010609060101010101" pitchFamily="49" charset="-122"/>
                <a:cs typeface="Arial" panose="020B0604020202020204" pitchFamily="34" charset="0"/>
              </a:rPr>
              <a:t>Collaborate with: </a:t>
            </a:r>
            <a:r>
              <a:rPr lang="zh-CN" altLang="en-US" sz="2600" dirty="0">
                <a:latin typeface="Arial" panose="020B0604020202020204" pitchFamily="34" charset="0"/>
                <a:ea typeface="黑体" panose="02010609060101010101" pitchFamily="49" charset="-122"/>
                <a:cs typeface="Arial" panose="020B0604020202020204" pitchFamily="34" charset="0"/>
              </a:rPr>
              <a:t>陈斌，侯业辉</a:t>
            </a:r>
            <a:endParaRPr lang="en-US" altLang="zh-CN" sz="2600" dirty="0">
              <a:latin typeface="Arial" panose="020B0604020202020204" pitchFamily="34" charset="0"/>
              <a:ea typeface="黑体" panose="02010609060101010101" pitchFamily="49" charset="-122"/>
              <a:cs typeface="Arial" panose="020B0604020202020204" pitchFamily="34" charset="0"/>
            </a:endParaRPr>
          </a:p>
          <a:p>
            <a:endParaRPr lang="en-US" altLang="zh-CN" sz="2600" dirty="0">
              <a:latin typeface="Arial" panose="020B0604020202020204" pitchFamily="34" charset="0"/>
              <a:ea typeface="黑体" panose="02010609060101010101" pitchFamily="49" charset="-122"/>
              <a:cs typeface="Arial" panose="020B0604020202020204" pitchFamily="34" charset="0"/>
            </a:endParaRPr>
          </a:p>
          <a:p>
            <a:r>
              <a:rPr lang="en-US" altLang="zh-CN" sz="2600" dirty="0">
                <a:latin typeface="Arial" panose="020B0604020202020204" pitchFamily="34" charset="0"/>
                <a:ea typeface="黑体" panose="02010609060101010101" pitchFamily="49" charset="-122"/>
                <a:cs typeface="Arial" panose="020B0604020202020204" pitchFamily="34" charset="0"/>
              </a:rPr>
              <a:t>12</a:t>
            </a:r>
            <a:r>
              <a:rPr lang="zh-CN" altLang="en-US" sz="2600" dirty="0">
                <a:latin typeface="Arial" panose="020B0604020202020204" pitchFamily="34" charset="0"/>
                <a:ea typeface="黑体" panose="02010609060101010101" pitchFamily="49" charset="-122"/>
                <a:cs typeface="Arial" panose="020B0604020202020204" pitchFamily="34" charset="0"/>
              </a:rPr>
              <a:t>月</a:t>
            </a:r>
            <a:r>
              <a:rPr lang="en-US" altLang="zh-CN" sz="2600" dirty="0">
                <a:latin typeface="Arial" panose="020B0604020202020204" pitchFamily="34" charset="0"/>
                <a:ea typeface="黑体" panose="02010609060101010101" pitchFamily="49" charset="-122"/>
                <a:cs typeface="Arial" panose="020B0604020202020204" pitchFamily="34" charset="0"/>
              </a:rPr>
              <a:t>2</a:t>
            </a:r>
            <a:r>
              <a:rPr lang="zh-CN" altLang="en-US" sz="2600" dirty="0">
                <a:latin typeface="Arial" panose="020B0604020202020204" pitchFamily="34" charset="0"/>
                <a:ea typeface="黑体" panose="02010609060101010101" pitchFamily="49" charset="-122"/>
                <a:cs typeface="Arial" panose="020B0604020202020204" pitchFamily="34" charset="0"/>
              </a:rPr>
              <a:t>日</a:t>
            </a:r>
            <a:endParaRPr lang="en-US" altLang="zh-CN" sz="2600" dirty="0">
              <a:latin typeface="Arial" panose="020B0604020202020204" pitchFamily="34" charset="0"/>
              <a:ea typeface="黑体" panose="02010609060101010101" pitchFamily="49" charset="-122"/>
              <a:cs typeface="Arial" panose="020B0604020202020204" pitchFamily="34" charset="0"/>
            </a:endParaRPr>
          </a:p>
          <a:p>
            <a:endParaRPr lang="zh-CN" altLang="en-US" dirty="0"/>
          </a:p>
        </p:txBody>
      </p:sp>
      <p:sp>
        <p:nvSpPr>
          <p:cNvPr id="4" name="Rectangle 2">
            <a:extLst>
              <a:ext uri="{FF2B5EF4-FFF2-40B4-BE49-F238E27FC236}">
                <a16:creationId xmlns:a16="http://schemas.microsoft.com/office/drawing/2014/main" id="{A663649C-A2A2-4A3A-B8CC-6B394092ED68}"/>
              </a:ext>
            </a:extLst>
          </p:cNvPr>
          <p:cNvSpPr>
            <a:spLocks noGrp="1" noChangeArrowheads="1"/>
          </p:cNvSpPr>
          <p:nvPr>
            <p:ph type="ctrTitle"/>
          </p:nvPr>
        </p:nvSpPr>
        <p:spPr>
          <a:xfrm>
            <a:off x="457199" y="1321314"/>
            <a:ext cx="11277602" cy="1598913"/>
          </a:xfrm>
        </p:spPr>
        <p:txBody>
          <a:bodyPr>
            <a:normAutofit fontScale="90000"/>
          </a:bodyPr>
          <a:lstStyle/>
          <a:p>
            <a:pPr eaLnBrk="1" hangingPunct="1"/>
            <a:r>
              <a:rPr lang="en-US" altLang="zh-CN" b="1" dirty="0">
                <a:latin typeface="Arial" panose="020B0604020202020204" pitchFamily="34" charset="0"/>
                <a:cs typeface="Arial" panose="020B0604020202020204" pitchFamily="34" charset="0"/>
              </a:rPr>
              <a:t>On Emergent Conformal Symmetry near the Photon Ring</a:t>
            </a:r>
            <a:endParaRPr lang="zh-CN" altLang="zh-C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5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BC8F2-99CE-448B-B8F5-742D130B03AB}"/>
              </a:ext>
            </a:extLst>
          </p:cNvPr>
          <p:cNvSpPr>
            <a:spLocks noGrp="1"/>
          </p:cNvSpPr>
          <p:nvPr>
            <p:ph type="title"/>
          </p:nvPr>
        </p:nvSpPr>
        <p:spPr>
          <a:xfrm>
            <a:off x="432516" y="75350"/>
            <a:ext cx="10515600" cy="1325563"/>
          </a:xfrm>
        </p:spPr>
        <p:txBody>
          <a:bodyPr>
            <a:normAutofit/>
          </a:bodyPr>
          <a:lstStyle/>
          <a:p>
            <a:r>
              <a:rPr lang="en-US" altLang="zh-CN" sz="3200" b="1" dirty="0">
                <a:latin typeface="Arial" panose="020B0604020202020204" pitchFamily="34" charset="0"/>
                <a:cs typeface="Arial" panose="020B0604020202020204" pitchFamily="34" charset="0"/>
              </a:rPr>
              <a:t>(3) A direct relation between the coherent state space of the QNM and the phase space of the photon ring</a:t>
            </a:r>
            <a:endParaRPr lang="zh-CN" altLang="en-US" sz="3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F5BE4BF-518F-4B5C-9BF4-FDC7C64FEB1D}"/>
                  </a:ext>
                </a:extLst>
              </p:cNvPr>
              <p:cNvSpPr>
                <a:spLocks noGrp="1"/>
              </p:cNvSpPr>
              <p:nvPr>
                <p:ph idx="1"/>
              </p:nvPr>
            </p:nvSpPr>
            <p:spPr>
              <a:xfrm>
                <a:off x="838199" y="1761230"/>
                <a:ext cx="10804301" cy="4351338"/>
              </a:xfrm>
            </p:spPr>
            <p:txBody>
              <a:bodyPr>
                <a:normAutofit fontScale="70000" lnSpcReduction="20000"/>
              </a:bodyPr>
              <a:lstStyle/>
              <a:p>
                <a:pPr>
                  <a:defRPr/>
                </a:pPr>
                <a:r>
                  <a:rPr lang="en-US" altLang="zh-CN" dirty="0">
                    <a:latin typeface="Arial" panose="020B0604020202020204" pitchFamily="34" charset="0"/>
                    <a:cs typeface="Arial" panose="020B0604020202020204" pitchFamily="34" charset="0"/>
                  </a:rPr>
                  <a:t>We take </a:t>
                </a:r>
                <a14:m>
                  <m:oMath xmlns:m="http://schemas.openxmlformats.org/officeDocument/2006/math">
                    <m:sSubSup>
                      <m:sSubSupPr>
                        <m:ctrlPr>
                          <a:rPr lang="en-US" altLang="zh-CN" i="1">
                            <a:latin typeface="Cambria Math" panose="02040503050406030204" pitchFamily="18" charset="0"/>
                          </a:rPr>
                        </m:ctrlPr>
                      </m:sSubSupPr>
                      <m:e>
                        <m:r>
                          <m:rPr>
                            <m:sty m:val="p"/>
                          </m:rPr>
                          <a:rPr lang="en-US" altLang="zh-CN">
                            <a:latin typeface="Cambria Math" panose="02040503050406030204" pitchFamily="18" charset="0"/>
                          </a:rPr>
                          <m:t>Φ</m:t>
                        </m:r>
                      </m:e>
                      <m:sub>
                        <m:r>
                          <a:rPr lang="en-US" altLang="zh-CN" i="1">
                            <a:latin typeface="Cambria Math" panose="02040503050406030204" pitchFamily="18" charset="0"/>
                          </a:rPr>
                          <m:t>𝑚</m:t>
                        </m:r>
                        <m:r>
                          <a:rPr lang="en-US" altLang="zh-CN" i="1">
                            <a:latin typeface="Cambria Math" panose="02040503050406030204" pitchFamily="18" charset="0"/>
                          </a:rPr>
                          <m:t>,0</m:t>
                        </m:r>
                      </m:sub>
                      <m:sup>
                        <m:r>
                          <a:rPr lang="en-US" altLang="zh-CN">
                            <a:latin typeface="Cambria Math" panose="02040503050406030204" pitchFamily="18" charset="0"/>
                          </a:rPr>
                          <m:t>(</m:t>
                        </m:r>
                        <m:r>
                          <m:rPr>
                            <m:sty m:val="p"/>
                          </m:rPr>
                          <a:rPr lang="en-US" altLang="zh-CN">
                            <a:latin typeface="Cambria Math" panose="02040503050406030204" pitchFamily="18" charset="0"/>
                          </a:rPr>
                          <m:t>NR</m:t>
                        </m:r>
                        <m:r>
                          <a:rPr lang="en-US" altLang="zh-CN">
                            <a:latin typeface="Cambria Math" panose="02040503050406030204" pitchFamily="18" charset="0"/>
                          </a:rPr>
                          <m:t>)</m:t>
                        </m:r>
                      </m:sup>
                    </m:sSubSup>
                  </m:oMath>
                </a14:m>
                <a:r>
                  <a:rPr lang="en-US" altLang="zh-CN" dirty="0">
                    <a:latin typeface="Arial" panose="020B0604020202020204" pitchFamily="34" charset="0"/>
                    <a:cs typeface="Arial" panose="020B0604020202020204" pitchFamily="34" charset="0"/>
                  </a:rPr>
                  <a:t> as </a:t>
                </a:r>
                <a14:m>
                  <m:oMath xmlns:m="http://schemas.openxmlformats.org/officeDocument/2006/math">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oMath>
                </a14:m>
                <a:r>
                  <a:rPr lang="en-US" altLang="zh-CN" dirty="0">
                    <a:latin typeface="Arial" panose="020B0604020202020204" pitchFamily="34" charset="0"/>
                    <a:cs typeface="Arial" panose="020B0604020202020204" pitchFamily="34" charset="0"/>
                  </a:rPr>
                  <a:t> for short, the coherent space is defined to be</a:t>
                </a:r>
              </a:p>
              <a:p>
                <a:pPr marL="0" indent="0" algn="ctr">
                  <a:buNone/>
                  <a:defRPr/>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h</m:t>
                              </m:r>
                            </m:e>
                          </m:acc>
                          <m:r>
                            <a:rPr lang="en-US" altLang="zh-CN" i="1">
                              <a:latin typeface="Cambria Math" panose="02040503050406030204" pitchFamily="18" charset="0"/>
                              <a:ea typeface="Cambria Math" panose="02040503050406030204" pitchFamily="18" charset="0"/>
                            </a:rPr>
                            <m:t>𝐴</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𝜃</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oMath>
                  </m:oMathPara>
                </a14:m>
                <a:endParaRPr lang="en-US" altLang="zh-CN" dirty="0">
                  <a:latin typeface="Arial" panose="020B0604020202020204" pitchFamily="34" charset="0"/>
                  <a:cs typeface="Arial" panose="020B0604020202020204" pitchFamily="34" charset="0"/>
                </a:endParaRPr>
              </a:p>
              <a:p>
                <a:pPr>
                  <a:defRPr/>
                </a:pPr>
                <a:r>
                  <a:rPr lang="en-US" altLang="zh-CN" dirty="0">
                    <a:latin typeface="Arial" panose="020B0604020202020204" pitchFamily="34" charset="0"/>
                    <a:cs typeface="Arial" panose="020B0604020202020204" pitchFamily="34" charset="0"/>
                  </a:rPr>
                  <a:t>The phase space of the photon ring is also two-dimensional described by                           </a:t>
                </a: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m:t>
                          </m:r>
                        </m:sup>
                      </m:sSup>
                      <m:r>
                        <a:rPr lang="en-US" altLang="zh-CN" i="1">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ln</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dirty="0">
                              <a:latin typeface="Cambria Math" panose="02040503050406030204" pitchFamily="18" charset="0"/>
                            </a:rPr>
                            <m:t>−</m:t>
                          </m:r>
                        </m:sub>
                      </m:sSub>
                      <m:r>
                        <a:rPr lang="en-US" altLang="zh-CN" i="1" dirty="0">
                          <a:latin typeface="Cambria Math" panose="02040503050406030204" pitchFamily="18" charset="0"/>
                        </a:rPr>
                        <m:t>,    </m:t>
                      </m:r>
                      <m:r>
                        <a:rPr lang="en-US" altLang="zh-CN" i="1" dirty="0">
                          <a:latin typeface="Cambria Math" panose="02040503050406030204" pitchFamily="18" charset="0"/>
                        </a:rPr>
                        <m:t>𝜃</m:t>
                      </m:r>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dirty="0">
                              <a:latin typeface="Cambria Math" panose="02040503050406030204" pitchFamily="18" charset="0"/>
                            </a:rPr>
                            <m:t>0</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𝐻</m:t>
                          </m:r>
                        </m:e>
                        <m:sub>
                          <m:r>
                            <a:rPr lang="en-US" altLang="zh-CN" dirty="0">
                              <a:latin typeface="Cambria Math" panose="02040503050406030204" pitchFamily="18" charset="0"/>
                            </a:rPr>
                            <m:t>−</m:t>
                          </m:r>
                        </m:sub>
                      </m:sSub>
                    </m:oMath>
                  </m:oMathPara>
                </a14:m>
                <a:endParaRPr lang="en-US" altLang="zh-CN" dirty="0">
                  <a:latin typeface="Arial" panose="020B0604020202020204" pitchFamily="34" charset="0"/>
                  <a:cs typeface="Arial" panose="020B0604020202020204" pitchFamily="34" charset="0"/>
                </a:endParaRPr>
              </a:p>
              <a:p>
                <a:pPr>
                  <a:defRPr/>
                </a:pPr>
                <a:r>
                  <a:rPr lang="en-US" altLang="zh-CN" dirty="0">
                    <a:latin typeface="Arial" panose="020B0604020202020204" pitchFamily="34" charset="0"/>
                    <a:cs typeface="Arial" panose="020B0604020202020204" pitchFamily="34" charset="0"/>
                  </a:rPr>
                  <a:t>They are in fact identical representations of </a:t>
                </a:r>
                <a14:m>
                  <m:oMath xmlns:m="http://schemas.openxmlformats.org/officeDocument/2006/math">
                    <m:r>
                      <m:rPr>
                        <m:sty m:val="p"/>
                      </m:rPr>
                      <a:rPr lang="en-US" altLang="zh-CN">
                        <a:latin typeface="Cambria Math" panose="02040503050406030204" pitchFamily="18" charset="0"/>
                      </a:rPr>
                      <m:t>S</m:t>
                    </m:r>
                    <m:r>
                      <a:rPr lang="en-US" altLang="zh-CN" i="1">
                        <a:latin typeface="Cambria Math" panose="02040503050406030204" pitchFamily="18" charset="0"/>
                      </a:rPr>
                      <m:t>𝐿</m:t>
                    </m:r>
                    <m:r>
                      <a:rPr lang="en-US" altLang="zh-CN" i="1">
                        <a:latin typeface="Cambria Math" panose="02040503050406030204" pitchFamily="18" charset="0"/>
                      </a:rPr>
                      <m:t>(2,</m:t>
                    </m:r>
                    <m:r>
                      <a:rPr lang="en-US" altLang="zh-CN" i="1">
                        <a:latin typeface="Cambria Math" panose="02040503050406030204" pitchFamily="18" charset="0"/>
                      </a:rPr>
                      <m:t>𝑅</m:t>
                    </m:r>
                    <m:r>
                      <a:rPr lang="en-US" altLang="zh-CN" i="1">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group since:</a:t>
                </a: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smtClean="0">
                              <a:solidFill>
                                <a:srgbClr val="FF0000"/>
                              </a:solidFill>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a:latin typeface="Cambria Math" panose="02040503050406030204" pitchFamily="18" charset="0"/>
                        </a:rPr>
                        <m:t>=</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smtClean="0">
                              <a:solidFill>
                                <a:srgbClr val="FF0000"/>
                              </a:solidFill>
                              <a:latin typeface="Cambria Math" panose="02040503050406030204" pitchFamily="18" charset="0"/>
                            </a:rPr>
                            <m:t>𝐴</m:t>
                          </m:r>
                          <m:r>
                            <a:rPr lang="en-US" altLang="zh-CN" i="1" smtClean="0">
                              <a:solidFill>
                                <a:srgbClr val="FF0000"/>
                              </a:solidFill>
                              <a:latin typeface="Cambria Math" panose="02040503050406030204" pitchFamily="18" charset="0"/>
                            </a:rPr>
                            <m:t>−2</m:t>
                          </m:r>
                          <m:r>
                            <m:rPr>
                              <m:sty m:val="p"/>
                            </m:rPr>
                            <a:rPr lang="en-US" altLang="zh-CN">
                              <a:solidFill>
                                <a:srgbClr val="FF0000"/>
                              </a:solidFill>
                              <a:latin typeface="Cambria Math" panose="02040503050406030204" pitchFamily="18" charset="0"/>
                            </a:rPr>
                            <m:t>ln</m:t>
                          </m:r>
                          <m:d>
                            <m:dPr>
                              <m:ctrlPr>
                                <a:rPr lang="en-US"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1−</m:t>
                              </m:r>
                              <m:r>
                                <a:rPr lang="en-US" altLang="zh-CN" i="1">
                                  <a:solidFill>
                                    <a:srgbClr val="FF0000"/>
                                  </a:solidFill>
                                  <a:latin typeface="Cambria Math" panose="02040503050406030204" pitchFamily="18" charset="0"/>
                                </a:rPr>
                                <m:t>𝛼𝜃</m:t>
                              </m:r>
                            </m:e>
                          </m:d>
                          <m:r>
                            <a:rPr lang="en-US" altLang="zh-CN" i="1">
                              <a:latin typeface="Cambria Math" panose="02040503050406030204" pitchFamily="18" charset="0"/>
                            </a:rPr>
                            <m:t>,</m:t>
                          </m:r>
                          <m:r>
                            <a:rPr lang="en-US" altLang="zh-CN" i="1">
                              <a:latin typeface="Cambria Math" panose="02040503050406030204" pitchFamily="18" charset="0"/>
                            </a:rPr>
                            <m:t>𝜃</m:t>
                          </m:r>
                          <m:r>
                            <a:rPr lang="en-US" altLang="zh-CN" i="1">
                              <a:latin typeface="Cambria Math" panose="02040503050406030204" pitchFamily="18" charset="0"/>
                            </a:rPr>
                            <m:t>/(1−</m:t>
                          </m:r>
                          <m:r>
                            <a:rPr lang="en-US" altLang="zh-CN" i="1">
                              <a:latin typeface="Cambria Math" panose="02040503050406030204" pitchFamily="18" charset="0"/>
                            </a:rPr>
                            <m:t>𝛼𝜃</m:t>
                          </m:r>
                          <m:r>
                            <a:rPr lang="en-US" altLang="zh-CN" i="1">
                              <a:latin typeface="Cambria Math" panose="02040503050406030204" pitchFamily="18" charset="0"/>
                            </a:rPr>
                            <m:t>)</m:t>
                          </m:r>
                        </m:e>
                      </m:d>
                    </m:oMath>
                  </m:oMathPara>
                </a14:m>
                <a:endParaRPr lang="en-US" altLang="zh-CN" dirty="0">
                  <a:latin typeface="Arial" panose="020B0604020202020204" pitchFamily="34" charset="0"/>
                  <a:cs typeface="Arial" panose="020B0604020202020204" pitchFamily="34" charset="0"/>
                </a:endParaRP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0</m:t>
                              </m:r>
                            </m:sub>
                          </m:sSub>
                        </m:sup>
                      </m:sSup>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a:latin typeface="Cambria Math" panose="02040503050406030204" pitchFamily="18" charset="0"/>
                        </a:rPr>
                        <m:t>=</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up>
                          </m:sSup>
                          <m:r>
                            <a:rPr lang="en-US" altLang="zh-CN" i="1">
                              <a:latin typeface="Cambria Math" panose="02040503050406030204" pitchFamily="18" charset="0"/>
                            </a:rPr>
                            <m:t>𝜃</m:t>
                          </m:r>
                        </m:e>
                      </m:d>
                    </m:oMath>
                  </m:oMathPara>
                </a14:m>
                <a:endParaRPr lang="en-US" altLang="zh-CN" dirty="0">
                  <a:latin typeface="Arial" panose="020B0604020202020204" pitchFamily="34" charset="0"/>
                  <a:cs typeface="Arial" panose="020B0604020202020204" pitchFamily="34" charset="0"/>
                </a:endParaRP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a:latin typeface="Cambria Math" panose="02040503050406030204" pitchFamily="18" charset="0"/>
                        </a:rPr>
                        <m:t>=</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 </m:t>
                          </m:r>
                          <m:r>
                            <a:rPr lang="en-US" altLang="zh-CN" i="1">
                              <a:latin typeface="Cambria Math" panose="02040503050406030204" pitchFamily="18" charset="0"/>
                            </a:rPr>
                            <m:t>𝜃</m:t>
                          </m:r>
                          <m:r>
                            <a:rPr lang="en-US" altLang="zh-CN" i="1">
                              <a:latin typeface="Cambria Math" panose="02040503050406030204" pitchFamily="18" charset="0"/>
                            </a:rPr>
                            <m:t>+</m:t>
                          </m:r>
                          <m:r>
                            <a:rPr lang="en-US" altLang="zh-CN" i="1">
                              <a:latin typeface="Cambria Math" panose="02040503050406030204" pitchFamily="18" charset="0"/>
                            </a:rPr>
                            <m:t>𝛼</m:t>
                          </m:r>
                        </m:e>
                      </m:d>
                    </m:oMath>
                  </m:oMathPara>
                </a14:m>
                <a:endParaRPr lang="en-US" altLang="zh-CN" dirty="0">
                  <a:latin typeface="Arial" panose="020B0604020202020204" pitchFamily="34" charset="0"/>
                  <a:cs typeface="Arial" panose="020B0604020202020204" pitchFamily="34" charset="0"/>
                </a:endParaRPr>
              </a:p>
              <a:p>
                <a:pPr marL="0" indent="0">
                  <a:buNone/>
                  <a:defRPr/>
                </a:pPr>
                <a:endParaRPr lang="en-US" altLang="zh-CN" dirty="0">
                  <a:latin typeface="Arial" panose="020B0604020202020204" pitchFamily="34" charset="0"/>
                  <a:cs typeface="Arial" panose="020B0604020202020204" pitchFamily="34" charset="0"/>
                </a:endParaRP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sSup>
                            <m:sSupPr>
                              <m:ctrlPr>
                                <a:rPr lang="en-US" altLang="zh-CN" i="1" dirty="0" smtClean="0">
                                  <a:solidFill>
                                    <a:srgbClr val="FF0000"/>
                                  </a:solidFill>
                                  <a:latin typeface="Cambria Math" panose="02040503050406030204" pitchFamily="18" charset="0"/>
                                </a:rPr>
                              </m:ctrlPr>
                            </m:sSupPr>
                            <m:e>
                              <m:r>
                                <a:rPr lang="en-US" altLang="zh-CN" i="1" dirty="0">
                                  <a:solidFill>
                                    <a:srgbClr val="FF0000"/>
                                  </a:solidFill>
                                  <a:latin typeface="Cambria Math" panose="02040503050406030204" pitchFamily="18" charset="0"/>
                                </a:rPr>
                                <m:t>𝐴</m:t>
                              </m:r>
                            </m:e>
                            <m:sup>
                              <m:r>
                                <a:rPr lang="en-US" altLang="zh-CN" i="1" dirty="0">
                                  <a:solidFill>
                                    <a:srgbClr val="FF0000"/>
                                  </a:solidFill>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sSup>
                            <m:sSupPr>
                              <m:ctrlPr>
                                <a:rPr lang="en-US" altLang="zh-CN" i="1" smtClean="0">
                                  <a:solidFill>
                                    <a:srgbClr val="FF0000"/>
                                  </a:solidFill>
                                  <a:latin typeface="Cambria Math" panose="02040503050406030204" pitchFamily="18" charset="0"/>
                                </a:rPr>
                              </m:ctrlPr>
                            </m:sSupPr>
                            <m:e>
                              <m:r>
                                <a:rPr lang="en-US" altLang="zh-CN" i="1">
                                  <a:solidFill>
                                    <a:srgbClr val="FF0000"/>
                                  </a:solidFill>
                                  <a:latin typeface="Cambria Math" panose="02040503050406030204" pitchFamily="18" charset="0"/>
                                </a:rPr>
                                <m:t>𝐴</m:t>
                              </m:r>
                            </m:e>
                            <m:sup>
                              <m:r>
                                <a:rPr lang="en-US" altLang="zh-CN" i="1">
                                  <a:solidFill>
                                    <a:srgbClr val="FF0000"/>
                                  </a:solidFill>
                                  <a:latin typeface="Cambria Math" panose="02040503050406030204" pitchFamily="18" charset="0"/>
                                </a:rPr>
                                <m:t>′</m:t>
                              </m:r>
                            </m:sup>
                          </m:sSup>
                          <m:r>
                            <a:rPr lang="en-US" altLang="zh-CN" i="1">
                              <a:solidFill>
                                <a:srgbClr val="FF0000"/>
                              </a:solidFill>
                              <a:latin typeface="Cambria Math" panose="02040503050406030204" pitchFamily="18" charset="0"/>
                            </a:rPr>
                            <m:t>−2</m:t>
                          </m:r>
                          <m:r>
                            <m:rPr>
                              <m:sty m:val="p"/>
                            </m:rPr>
                            <a:rPr lang="en-US" altLang="zh-CN">
                              <a:solidFill>
                                <a:srgbClr val="FF0000"/>
                              </a:solidFill>
                              <a:latin typeface="Cambria Math" panose="02040503050406030204" pitchFamily="18" charset="0"/>
                            </a:rPr>
                            <m:t>ln</m:t>
                          </m:r>
                          <m:d>
                            <m:dPr>
                              <m:ctrlPr>
                                <a:rPr lang="en-US" altLang="zh-CN" i="1">
                                  <a:solidFill>
                                    <a:srgbClr val="FF0000"/>
                                  </a:solidFill>
                                  <a:latin typeface="Cambria Math" panose="02040503050406030204" pitchFamily="18" charset="0"/>
                                </a:rPr>
                              </m:ctrlPr>
                            </m:dPr>
                            <m:e>
                              <m:r>
                                <a:rPr lang="en-US" altLang="zh-CN" i="1">
                                  <a:solidFill>
                                    <a:srgbClr val="FF0000"/>
                                  </a:solidFill>
                                  <a:latin typeface="Cambria Math" panose="02040503050406030204" pitchFamily="18" charset="0"/>
                                </a:rPr>
                                <m:t>1−</m:t>
                              </m:r>
                              <m:r>
                                <a:rPr lang="en-US" altLang="zh-CN" i="1">
                                  <a:solidFill>
                                    <a:srgbClr val="FF0000"/>
                                  </a:solidFill>
                                  <a:latin typeface="Cambria Math" panose="02040503050406030204" pitchFamily="18" charset="0"/>
                                </a:rPr>
                                <m:t>𝛼</m:t>
                              </m:r>
                              <m:sSup>
                                <m:sSupPr>
                                  <m:ctrlPr>
                                    <a:rPr lang="en-US" altLang="zh-CN" i="1">
                                      <a:solidFill>
                                        <a:srgbClr val="FF0000"/>
                                      </a:solidFill>
                                      <a:latin typeface="Cambria Math" panose="02040503050406030204" pitchFamily="18" charset="0"/>
                                    </a:rPr>
                                  </m:ctrlPr>
                                </m:sSupPr>
                                <m:e>
                                  <m:r>
                                    <a:rPr lang="en-US" altLang="zh-CN" i="1">
                                      <a:solidFill>
                                        <a:srgbClr val="FF0000"/>
                                      </a:solidFill>
                                      <a:latin typeface="Cambria Math" panose="02040503050406030204" pitchFamily="18" charset="0"/>
                                    </a:rPr>
                                    <m:t>𝜃</m:t>
                                  </m:r>
                                </m:e>
                                <m:sup>
                                  <m:r>
                                    <a:rPr lang="en-US" altLang="zh-CN" i="1">
                                      <a:solidFill>
                                        <a:srgbClr val="FF0000"/>
                                      </a:solidFill>
                                      <a:latin typeface="Cambria Math" panose="02040503050406030204" pitchFamily="18" charset="0"/>
                                    </a:rPr>
                                    <m:t>′</m:t>
                                  </m:r>
                                </m:sup>
                              </m:sSup>
                            </m:e>
                          </m:d>
                          <m:r>
                            <a:rPr lang="en-US" altLang="zh-CN" i="1">
                              <a:latin typeface="Cambria Math" panose="02040503050406030204" pitchFamily="18" charset="0"/>
                            </a:rPr>
                            <m:t>,  </m:t>
                          </m:r>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𝜃</m:t>
                          </m:r>
                        </m:e>
                        <m:sup>
                          <m:r>
                            <a:rPr lang="en-US" altLang="zh-CN" i="1" dirty="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r>
                        <a:rPr lang="en-US" altLang="zh-CN" i="1">
                          <a:latin typeface="Cambria Math" panose="02040503050406030204" pitchFamily="18" charset="0"/>
                        </a:rPr>
                        <m:t>𝜃</m:t>
                      </m:r>
                      <m:r>
                        <a:rPr lang="en-US" altLang="zh-CN" i="1">
                          <a:latin typeface="Cambria Math" panose="02040503050406030204" pitchFamily="18" charset="0"/>
                        </a:rPr>
                        <m:t>′/(1−</m:t>
                      </m:r>
                      <m:r>
                        <a:rPr lang="en-US" altLang="zh-CN" i="1">
                          <a:latin typeface="Cambria Math" panose="02040503050406030204" pitchFamily="18" charset="0"/>
                        </a:rPr>
                        <m:t>𝛼𝜃</m:t>
                      </m:r>
                      <m:r>
                        <a:rPr lang="en-US" altLang="zh-CN" i="1">
                          <a:latin typeface="Cambria Math" panose="02040503050406030204" pitchFamily="18" charset="0"/>
                        </a:rPr>
                        <m:t>′)</m:t>
                      </m:r>
                    </m:oMath>
                  </m:oMathPara>
                </a14:m>
                <a:endParaRPr lang="en-US" altLang="zh-CN" dirty="0">
                  <a:latin typeface="Arial" panose="020B0604020202020204" pitchFamily="34" charset="0"/>
                  <a:cs typeface="Arial" panose="020B0604020202020204" pitchFamily="34" charset="0"/>
                </a:endParaRP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sup>
                          </m:s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𝐴</m:t>
                              </m:r>
                            </m:e>
                            <m:sup>
                              <m:r>
                                <a:rPr lang="en-US" altLang="zh-CN" i="1" dirty="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𝛼</m:t>
                          </m:r>
                          <m:r>
                            <a:rPr lang="en-US" altLang="zh-CN" i="1">
                              <a:latin typeface="Cambria Math" panose="02040503050406030204" pitchFamily="18" charset="0"/>
                            </a:rPr>
                            <m:t>,  </m:t>
                          </m:r>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sup>
                      </m:s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𝜃</m:t>
                          </m:r>
                        </m:e>
                        <m:sup>
                          <m:r>
                            <a:rPr lang="en-US" altLang="zh-CN" i="1" dirty="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up>
                      </m:sSup>
                      <m:r>
                        <a:rPr lang="en-US" altLang="zh-CN" i="1">
                          <a:latin typeface="Cambria Math" panose="02040503050406030204" pitchFamily="18" charset="0"/>
                        </a:rPr>
                        <m:t>𝜃</m:t>
                      </m:r>
                      <m:r>
                        <a:rPr lang="en-US" altLang="zh-CN" i="1">
                          <a:latin typeface="Cambria Math" panose="02040503050406030204" pitchFamily="18" charset="0"/>
                        </a:rPr>
                        <m:t>′</m:t>
                      </m:r>
                    </m:oMath>
                  </m:oMathPara>
                </a14:m>
                <a:endParaRPr lang="en-US" altLang="zh-CN" dirty="0">
                  <a:latin typeface="Arial" panose="020B0604020202020204" pitchFamily="34" charset="0"/>
                  <a:cs typeface="Arial" panose="020B0604020202020204" pitchFamily="34" charset="0"/>
                </a:endParaRPr>
              </a:p>
              <a:p>
                <a:pPr marL="0" indent="0">
                  <a:buNone/>
                  <a:defRPr/>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𝐴</m:t>
                              </m:r>
                            </m:e>
                            <m:sup>
                              <m:r>
                                <a:rPr lang="en-US" altLang="zh-CN" i="1" dirty="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m:t>
                              </m:r>
                            </m:sup>
                          </m:sSup>
                          <m:r>
                            <a:rPr lang="en-US" altLang="zh-CN" i="1">
                              <a:latin typeface="Cambria Math" panose="02040503050406030204" pitchFamily="18" charset="0"/>
                            </a:rPr>
                            <m:t>,  </m:t>
                          </m:r>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𝜃</m:t>
                          </m:r>
                        </m:e>
                        <m:sup>
                          <m:r>
                            <a:rPr lang="en-US" altLang="zh-CN" i="1" dirty="0">
                              <a:latin typeface="Cambria Math" panose="02040503050406030204" pitchFamily="18" charset="0"/>
                            </a:rPr>
                            <m:t>′</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𝛼</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m:t>
                              </m:r>
                            </m:sub>
                          </m:sSub>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𝜃</m:t>
                          </m:r>
                        </m:e>
                        <m:sup>
                          <m:r>
                            <a:rPr lang="en-US" altLang="zh-CN" i="1">
                              <a:latin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𝛼</m:t>
                      </m:r>
                    </m:oMath>
                  </m:oMathPara>
                </a14:m>
                <a:endParaRPr lang="en-US" altLang="zh-CN" dirty="0">
                  <a:latin typeface="Arial" panose="020B0604020202020204" pitchFamily="34" charset="0"/>
                  <a:cs typeface="Arial" panose="020B0604020202020204" pitchFamily="34" charset="0"/>
                </a:endParaRPr>
              </a:p>
              <a:p>
                <a:pPr>
                  <a:defRPr/>
                </a:pPr>
                <a:r>
                  <a:rPr lang="en-US" altLang="zh-CN" dirty="0">
                    <a:solidFill>
                      <a:srgbClr val="FF0000"/>
                    </a:solidFill>
                    <a:latin typeface="Arial" panose="020B0604020202020204" pitchFamily="34" charset="0"/>
                    <a:cs typeface="Arial" panose="020B0604020202020204" pitchFamily="34" charset="0"/>
                  </a:rPr>
                  <a:t>Further more we can formally relate a function in the phase space to a generic state in the solution space.</a:t>
                </a:r>
              </a:p>
              <a:p>
                <a:endParaRPr lang="zh-CN" altLang="en-US" dirty="0"/>
              </a:p>
            </p:txBody>
          </p:sp>
        </mc:Choice>
        <mc:Fallback xmlns="">
          <p:sp>
            <p:nvSpPr>
              <p:cNvPr id="3" name="内容占位符 2">
                <a:extLst>
                  <a:ext uri="{FF2B5EF4-FFF2-40B4-BE49-F238E27FC236}">
                    <a16:creationId xmlns:a16="http://schemas.microsoft.com/office/drawing/2014/main" id="{CF5BE4BF-518F-4B5C-9BF4-FDC7C64FEB1D}"/>
                  </a:ext>
                </a:extLst>
              </p:cNvPr>
              <p:cNvSpPr>
                <a:spLocks noGrp="1" noRot="1" noChangeAspect="1" noMove="1" noResize="1" noEditPoints="1" noAdjustHandles="1" noChangeArrowheads="1" noChangeShapeType="1" noTextEdit="1"/>
              </p:cNvSpPr>
              <p:nvPr>
                <p:ph idx="1"/>
              </p:nvPr>
            </p:nvSpPr>
            <p:spPr>
              <a:xfrm>
                <a:off x="838199" y="1761230"/>
                <a:ext cx="10804301" cy="4351338"/>
              </a:xfrm>
              <a:blipFill>
                <a:blip r:embed="rId2"/>
                <a:stretch>
                  <a:fillRect l="-451" t="-119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674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0BC8F2-99CE-448B-B8F5-742D130B03AB}"/>
              </a:ext>
            </a:extLst>
          </p:cNvPr>
          <p:cNvSpPr>
            <a:spLocks noGrp="1"/>
          </p:cNvSpPr>
          <p:nvPr>
            <p:ph type="title"/>
          </p:nvPr>
        </p:nvSpPr>
        <p:spPr>
          <a:xfrm>
            <a:off x="432516" y="75350"/>
            <a:ext cx="10515600" cy="1325563"/>
          </a:xfrm>
        </p:spPr>
        <p:txBody>
          <a:bodyPr>
            <a:normAutofit/>
          </a:bodyPr>
          <a:lstStyle/>
          <a:p>
            <a:r>
              <a:rPr lang="en-US" altLang="zh-CN" sz="3200" b="1" dirty="0">
                <a:latin typeface="Arial" panose="020B0604020202020204" pitchFamily="34" charset="0"/>
                <a:cs typeface="Arial" panose="020B0604020202020204" pitchFamily="34" charset="0"/>
              </a:rPr>
              <a:t>(3) A direct relation between the coherent state space of the QNM and the phase space of the photon ring</a:t>
            </a:r>
            <a:endParaRPr lang="zh-CN" altLang="en-US" sz="32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F5BE4BF-518F-4B5C-9BF4-FDC7C64FEB1D}"/>
                  </a:ext>
                </a:extLst>
              </p:cNvPr>
              <p:cNvSpPr>
                <a:spLocks noGrp="1"/>
              </p:cNvSpPr>
              <p:nvPr>
                <p:ph idx="1"/>
              </p:nvPr>
            </p:nvSpPr>
            <p:spPr>
              <a:xfrm>
                <a:off x="838199" y="1761230"/>
                <a:ext cx="10804301" cy="4351338"/>
              </a:xfrm>
            </p:spPr>
            <p:txBody>
              <a:bodyPr>
                <a:normAutofit/>
              </a:bodyPr>
              <a:lstStyle/>
              <a:p>
                <a:pPr>
                  <a:defRPr/>
                </a:pPr>
                <a:r>
                  <a:rPr lang="en-US" altLang="zh-CN" dirty="0">
                    <a:latin typeface="Arial" panose="020B0604020202020204" pitchFamily="34" charset="0"/>
                    <a:cs typeface="Arial" panose="020B0604020202020204" pitchFamily="34" charset="0"/>
                  </a:rPr>
                  <a:t>Denote the correspondence above by</a:t>
                </a:r>
              </a:p>
              <a:p>
                <a:pPr marL="0" indent="0" algn="ctr">
                  <a:buNone/>
                  <a:defRPr/>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𝒯</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𝑇</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𝜃</m:t>
                          </m:r>
                          <m:r>
                            <a:rPr lang="en-US" altLang="zh-CN" b="0" i="1" smtClean="0">
                              <a:latin typeface="Cambria Math" panose="02040503050406030204" pitchFamily="18" charset="0"/>
                            </a:rPr>
                            <m:t>]</m:t>
                          </m:r>
                        </m:e>
                      </m:d>
                    </m:oMath>
                  </m:oMathPara>
                </a14:m>
                <a:endParaRPr lang="en-US" altLang="zh-CN" dirty="0">
                  <a:latin typeface="Arial" panose="020B0604020202020204" pitchFamily="34" charset="0"/>
                  <a:cs typeface="Arial" panose="020B0604020202020204" pitchFamily="34" charset="0"/>
                </a:endParaRPr>
              </a:p>
              <a:p>
                <a:pPr>
                  <a:defRPr/>
                </a:pPr>
                <a:r>
                  <a:rPr lang="en-US" altLang="zh-CN" dirty="0">
                    <a:latin typeface="Arial" panose="020B0604020202020204" pitchFamily="34" charset="0"/>
                    <a:cs typeface="Arial" panose="020B0604020202020204" pitchFamily="34" charset="0"/>
                  </a:rPr>
                  <a:t>A curve in the phase space described by                           </a:t>
                </a:r>
              </a:p>
              <a:p>
                <a:pPr marL="0" indent="0">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e>
                      </m:d>
                      <m:r>
                        <a:rPr lang="en-US" altLang="zh-CN" b="0" i="1" smtClean="0">
                          <a:latin typeface="Cambria Math" panose="02040503050406030204" pitchFamily="18" charset="0"/>
                        </a:rPr>
                        <m:t>=0</m:t>
                      </m:r>
                    </m:oMath>
                  </m:oMathPara>
                </a14:m>
                <a:endParaRPr lang="en-US" altLang="zh-CN" dirty="0">
                  <a:latin typeface="Arial" panose="020B0604020202020204" pitchFamily="34" charset="0"/>
                  <a:cs typeface="Arial" panose="020B0604020202020204" pitchFamily="34" charset="0"/>
                </a:endParaRPr>
              </a:p>
              <a:p>
                <a:pPr marL="0" indent="0">
                  <a:buNone/>
                  <a:defRPr/>
                </a:pPr>
                <a:r>
                  <a:rPr lang="en-US" altLang="zh-CN" dirty="0"/>
                  <a:t>  </a:t>
                </a:r>
                <a:r>
                  <a:rPr lang="en-US" altLang="zh-CN" dirty="0">
                    <a:latin typeface="Arial" panose="020B0604020202020204" pitchFamily="34" charset="0"/>
                    <a:cs typeface="Arial" panose="020B0604020202020204" pitchFamily="34" charset="0"/>
                  </a:rPr>
                  <a:t>can define a generic state</a:t>
                </a:r>
              </a:p>
              <a:p>
                <a:pPr marL="0" indent="0">
                  <a:buNone/>
                  <a:defRPr/>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𝜓</m:t>
                          </m:r>
                        </m:e>
                      </m:d>
                      <m:r>
                        <a:rPr lang="en-US" altLang="zh-CN">
                          <a:latin typeface="Cambria Math" panose="02040503050406030204" pitchFamily="18" charset="0"/>
                        </a:rPr>
                        <m:t>=</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𝐴</m:t>
                          </m:r>
                        </m:sup>
                      </m:sSup>
                      <m:r>
                        <a:rPr lang="en-US" altLang="zh-CN" b="0" i="1" smtClean="0">
                          <a:latin typeface="Cambria Math" panose="02040503050406030204" pitchFamily="18" charset="0"/>
                        </a:rPr>
                        <m:t>𝑑𝐴</m:t>
                      </m:r>
                      <m:r>
                        <a:rPr lang="en-US" altLang="zh-CN" i="1" smtClean="0">
                          <a:latin typeface="Cambria Math" panose="02040503050406030204" pitchFamily="18" charset="0"/>
                        </a:rPr>
                        <m:t>∧</m:t>
                      </m:r>
                      <m:r>
                        <a:rPr lang="en-US" altLang="zh-CN" b="0" i="1" smtClean="0">
                          <a:latin typeface="Cambria Math" panose="02040503050406030204" pitchFamily="18" charset="0"/>
                        </a:rPr>
                        <m:t>𝑑</m:t>
                      </m:r>
                      <m:r>
                        <a:rPr lang="en-US" altLang="zh-CN" b="0" i="1" smtClean="0">
                          <a:latin typeface="Cambria Math" panose="02040503050406030204" pitchFamily="18" charset="0"/>
                        </a:rPr>
                        <m:t>𝜃𝛿</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𝜃</m:t>
                      </m:r>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b="0" i="1" smtClean="0">
                              <a:solidFill>
                                <a:schemeClr val="tx1"/>
                              </a:solidFill>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oMath>
                  </m:oMathPara>
                </a14:m>
                <a:endParaRPr lang="en-US" altLang="zh-CN" dirty="0">
                  <a:latin typeface="Arial" panose="020B0604020202020204" pitchFamily="34" charset="0"/>
                  <a:cs typeface="Arial" panose="020B0604020202020204" pitchFamily="34" charset="0"/>
                </a:endParaRPr>
              </a:p>
              <a:p>
                <a:pPr marL="0" indent="0">
                  <a:buNone/>
                  <a:defRPr/>
                </a:pPr>
                <a:r>
                  <a:rPr lang="en-US" altLang="zh-CN" dirty="0">
                    <a:latin typeface="Arial" panose="020B0604020202020204" pitchFamily="34" charset="0"/>
                    <a:cs typeface="Arial" panose="020B0604020202020204" pitchFamily="34" charset="0"/>
                  </a:rPr>
                  <a:t>  satisfying</a:t>
                </a:r>
              </a:p>
              <a:p>
                <a:pPr marL="0" indent="0" algn="ctr">
                  <a:buNone/>
                </a:pPr>
                <a:r>
                  <a:rPr lang="en-US" altLang="zh-CN" dirty="0"/>
                  <a:t>T[</a:t>
                </a:r>
                <a14:m>
                  <m:oMath xmlns:m="http://schemas.openxmlformats.org/officeDocument/2006/math">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𝜓</m:t>
                        </m:r>
                      </m:e>
                    </m:d>
                    <m:r>
                      <a:rPr lang="en-US" altLang="zh-CN" b="0" i="1" smtClean="0">
                        <a:latin typeface="Cambria Math" panose="02040503050406030204" pitchFamily="18" charset="0"/>
                      </a:rPr>
                      <m:t>]</m:t>
                    </m:r>
                    <m:r>
                      <a:rPr lang="en-US" altLang="zh-CN">
                        <a:latin typeface="Cambria Math" panose="02040503050406030204" pitchFamily="18" charset="0"/>
                      </a:rPr>
                      <m:t>=</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𝐴</m:t>
                        </m:r>
                      </m:sup>
                    </m:sSup>
                    <m:r>
                      <a:rPr lang="en-US" altLang="zh-CN" i="1">
                        <a:latin typeface="Cambria Math" panose="02040503050406030204" pitchFamily="18" charset="0"/>
                      </a:rPr>
                      <m:t>𝑑𝐴</m:t>
                    </m:r>
                    <m:r>
                      <a:rPr lang="en-US" altLang="zh-CN" i="1">
                        <a:latin typeface="Cambria Math" panose="02040503050406030204" pitchFamily="18" charset="0"/>
                      </a:rPr>
                      <m:t>∧</m:t>
                    </m:r>
                    <m:r>
                      <a:rPr lang="en-US" altLang="zh-CN" i="1">
                        <a:latin typeface="Cambria Math" panose="02040503050406030204" pitchFamily="18" charset="0"/>
                      </a:rPr>
                      <m:t>𝑑</m:t>
                    </m:r>
                    <m:r>
                      <a:rPr lang="en-US" altLang="zh-CN" i="1">
                        <a:latin typeface="Cambria Math" panose="02040503050406030204" pitchFamily="18" charset="0"/>
                      </a:rPr>
                      <m:t>𝜃𝛿</m:t>
                    </m:r>
                    <m:r>
                      <a:rPr lang="en-US" altLang="zh-CN" i="1">
                        <a:latin typeface="Cambria Math" panose="02040503050406030204" pitchFamily="18" charset="0"/>
                      </a:rPr>
                      <m:t>(</m:t>
                    </m:r>
                    <m:r>
                      <a:rPr lang="en-US" altLang="zh-CN" i="1">
                        <a:latin typeface="Cambria Math" panose="02040503050406030204" pitchFamily="18" charset="0"/>
                      </a:rPr>
                      <m:t>𝑓</m:t>
                    </m:r>
                    <m:r>
                      <a:rPr lang="en-US" altLang="zh-CN" i="1">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r>
                      <a:rPr lang="en-US" altLang="zh-CN" i="1">
                        <a:latin typeface="Cambria Math" panose="02040503050406030204" pitchFamily="18" charset="0"/>
                      </a:rPr>
                      <m:t>𝐴</m:t>
                    </m:r>
                    <m:r>
                      <a:rPr lang="en-US" altLang="zh-CN" b="0" i="1" smtClean="0">
                        <a:latin typeface="Cambria Math" panose="02040503050406030204" pitchFamily="18" charset="0"/>
                      </a:rPr>
                      <m:t>]</m:t>
                    </m:r>
                    <m:r>
                      <a:rPr lang="en-US" altLang="zh-CN" i="1">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r>
                      <a:rPr lang="en-US" altLang="zh-CN" i="1">
                        <a:latin typeface="Cambria Math" panose="02040503050406030204" pitchFamily="18" charset="0"/>
                      </a:rPr>
                      <m:t>𝜃</m:t>
                    </m:r>
                    <m:r>
                      <a:rPr lang="en-US" altLang="zh-CN" b="0" i="1" smtClean="0">
                        <a:latin typeface="Cambria Math" panose="02040503050406030204" pitchFamily="18" charset="0"/>
                      </a:rPr>
                      <m:t>]</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i="1">
                            <a:latin typeface="Cambria Math" panose="02040503050406030204" pitchFamily="18" charset="0"/>
                          </a:rPr>
                          <m:t>𝜃</m:t>
                        </m:r>
                      </m:e>
                    </m:d>
                    <m:r>
                      <a:rPr lang="en-US" altLang="zh-CN" b="0" i="1" smtClean="0">
                        <a:latin typeface="Cambria Math" panose="02040503050406030204" pitchFamily="18" charset="0"/>
                      </a:rPr>
                      <m:t>=</m:t>
                    </m:r>
                    <m:r>
                      <a:rPr lang="en-US" altLang="zh-CN" i="1" dirty="0">
                        <a:latin typeface="Cambria Math" panose="02040503050406030204" pitchFamily="18" charset="0"/>
                      </a:rPr>
                      <m:t>𝒯</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𝜓</m:t>
                        </m:r>
                      </m:e>
                    </m:d>
                  </m:oMath>
                </a14:m>
                <a:endParaRPr lang="en-US" altLang="zh-CN" dirty="0"/>
              </a:p>
              <a:p>
                <a:pPr marL="0" indent="0">
                  <a:buNone/>
                </a:pPr>
                <a:endParaRPr lang="zh-CN" altLang="en-US" dirty="0"/>
              </a:p>
            </p:txBody>
          </p:sp>
        </mc:Choice>
        <mc:Fallback>
          <p:sp>
            <p:nvSpPr>
              <p:cNvPr id="3" name="内容占位符 2">
                <a:extLst>
                  <a:ext uri="{FF2B5EF4-FFF2-40B4-BE49-F238E27FC236}">
                    <a16:creationId xmlns:a16="http://schemas.microsoft.com/office/drawing/2014/main" id="{CF5BE4BF-518F-4B5C-9BF4-FDC7C64FEB1D}"/>
                  </a:ext>
                </a:extLst>
              </p:cNvPr>
              <p:cNvSpPr>
                <a:spLocks noGrp="1" noRot="1" noChangeAspect="1" noMove="1" noResize="1" noEditPoints="1" noAdjustHandles="1" noChangeArrowheads="1" noChangeShapeType="1" noTextEdit="1"/>
              </p:cNvSpPr>
              <p:nvPr>
                <p:ph idx="1"/>
              </p:nvPr>
            </p:nvSpPr>
            <p:spPr>
              <a:xfrm>
                <a:off x="838199" y="1761230"/>
                <a:ext cx="10804301" cy="4351338"/>
              </a:xfrm>
              <a:blipFill>
                <a:blip r:embed="rId2"/>
                <a:stretch>
                  <a:fillRect l="-959"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270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8B0D01-76FA-4AA5-8EC0-869B75418205}"/>
              </a:ext>
            </a:extLst>
          </p:cNvPr>
          <p:cNvSpPr>
            <a:spLocks noGrp="1"/>
          </p:cNvSpPr>
          <p:nvPr>
            <p:ph type="title"/>
          </p:nvPr>
        </p:nvSpPr>
        <p:spPr>
          <a:xfrm>
            <a:off x="297287" y="-150030"/>
            <a:ext cx="10515600" cy="1325563"/>
          </a:xfrm>
        </p:spPr>
        <p:txBody>
          <a:bodyPr>
            <a:normAutofit/>
          </a:bodyPr>
          <a:lstStyle/>
          <a:p>
            <a:r>
              <a:rPr lang="en-US" altLang="zh-CN" sz="3200" b="1" dirty="0">
                <a:latin typeface="宋体" panose="02010600030101010101" pitchFamily="2" charset="-122"/>
                <a:ea typeface="宋体" panose="02010600030101010101" pitchFamily="2" charset="-122"/>
              </a:rPr>
              <a:t>Open questions</a:t>
            </a:r>
            <a:endParaRPr lang="zh-CN" altLang="en-US" sz="3200" b="1"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5CB79E96-EE55-4202-A71C-6E722DCF669A}"/>
              </a:ext>
            </a:extLst>
          </p:cNvPr>
          <p:cNvSpPr>
            <a:spLocks noGrp="1"/>
          </p:cNvSpPr>
          <p:nvPr>
            <p:ph idx="1"/>
          </p:nvPr>
        </p:nvSpPr>
        <p:spPr>
          <a:xfrm>
            <a:off x="381535" y="892721"/>
            <a:ext cx="11428929" cy="4637641"/>
          </a:xfrm>
        </p:spPr>
        <p:txBody>
          <a:bodyPr>
            <a:normAutofit/>
          </a:bodyPr>
          <a:lstStyle/>
          <a:p>
            <a:r>
              <a:rPr lang="en-US" altLang="zh-CN" sz="2000" dirty="0">
                <a:latin typeface="Arial" panose="020B0604020202020204" pitchFamily="34" charset="0"/>
                <a:cs typeface="Arial" panose="020B0604020202020204" pitchFamily="34" charset="0"/>
              </a:rPr>
              <a:t>The emergent conformal symmetry is built in the phase space, not like an asymptotic symmetry defined in the position space. Can we find its associated conserved charge? Can we read its quantum properties? In covariant phase space formalism? Gravitational dressing?</a:t>
            </a:r>
            <a:endParaRPr lang="en-US" altLang="zh-CN" sz="12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Although the QNM in asymptotic </a:t>
            </a:r>
            <a:r>
              <a:rPr lang="en-US" altLang="zh-CN" sz="2000" dirty="0" err="1">
                <a:latin typeface="Arial" panose="020B0604020202020204" pitchFamily="34" charset="0"/>
                <a:cs typeface="Arial" panose="020B0604020202020204" pitchFamily="34" charset="0"/>
              </a:rPr>
              <a:t>AdS</a:t>
            </a:r>
            <a:r>
              <a:rPr lang="en-US" altLang="zh-CN" sz="2000" dirty="0">
                <a:latin typeface="Arial" panose="020B0604020202020204" pitchFamily="34" charset="0"/>
                <a:cs typeface="Arial" panose="020B0604020202020204" pitchFamily="34" charset="0"/>
              </a:rPr>
              <a:t> is quite different from asymptotic flat spacetime, several groups including Hashimoto, </a:t>
            </a:r>
            <a:r>
              <a:rPr lang="en-US" altLang="zh-CN" sz="2000" dirty="0" err="1">
                <a:latin typeface="Arial" panose="020B0604020202020204" pitchFamily="34" charset="0"/>
                <a:cs typeface="Arial" panose="020B0604020202020204" pitchFamily="34" charset="0"/>
              </a:rPr>
              <a:t>Lupsasca</a:t>
            </a:r>
            <a:r>
              <a:rPr lang="en-US" altLang="zh-CN" sz="2000" dirty="0">
                <a:latin typeface="Arial" panose="020B0604020202020204" pitchFamily="34" charset="0"/>
                <a:cs typeface="Arial" panose="020B0604020202020204" pitchFamily="34" charset="0"/>
              </a:rPr>
              <a:t> recently studied the role played by photon ring in the </a:t>
            </a:r>
            <a:r>
              <a:rPr lang="en-US" altLang="zh-CN" sz="2000" dirty="0" err="1">
                <a:latin typeface="Arial" panose="020B0604020202020204" pitchFamily="34" charset="0"/>
                <a:cs typeface="Arial" panose="020B0604020202020204" pitchFamily="34" charset="0"/>
              </a:rPr>
              <a:t>AdS</a:t>
            </a:r>
            <a:r>
              <a:rPr lang="en-US" altLang="zh-CN" sz="2000" dirty="0">
                <a:latin typeface="Arial" panose="020B0604020202020204" pitchFamily="34" charset="0"/>
                <a:cs typeface="Arial" panose="020B0604020202020204" pitchFamily="34" charset="0"/>
              </a:rPr>
              <a:t>/CFT formalism. The </a:t>
            </a:r>
            <a:r>
              <a:rPr lang="en-US" altLang="zh-CN" sz="2000" dirty="0" err="1">
                <a:latin typeface="Arial" panose="020B0604020202020204" pitchFamily="34" charset="0"/>
                <a:cs typeface="Arial" panose="020B0604020202020204" pitchFamily="34" charset="0"/>
              </a:rPr>
              <a:t>sl</a:t>
            </a:r>
            <a:r>
              <a:rPr lang="en-US" altLang="zh-CN" sz="2000" dirty="0">
                <a:latin typeface="Arial" panose="020B0604020202020204" pitchFamily="34" charset="0"/>
                <a:cs typeface="Arial" panose="020B0604020202020204" pitchFamily="34" charset="0"/>
              </a:rPr>
              <a:t>(2,R) symmetry there is still important.</a:t>
            </a:r>
          </a:p>
        </p:txBody>
      </p:sp>
    </p:spTree>
    <p:extLst>
      <p:ext uri="{BB962C8B-B14F-4D97-AF65-F5344CB8AC3E}">
        <p14:creationId xmlns:p14="http://schemas.microsoft.com/office/powerpoint/2010/main" val="235375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B166C1-00B6-4375-A258-4BDAF4B5C122}"/>
              </a:ext>
            </a:extLst>
          </p:cNvPr>
          <p:cNvSpPr>
            <a:spLocks noGrp="1"/>
          </p:cNvSpPr>
          <p:nvPr>
            <p:ph type="title"/>
          </p:nvPr>
        </p:nvSpPr>
        <p:spPr/>
        <p:txBody>
          <a:bodyPr/>
          <a:lstStyle/>
          <a:p>
            <a:r>
              <a:rPr lang="en-US" altLang="zh-CN" dirty="0"/>
              <a:t>Thanks for listening</a:t>
            </a:r>
            <a:r>
              <a:rPr lang="zh-CN" altLang="en-US" dirty="0"/>
              <a:t>！</a:t>
            </a:r>
          </a:p>
        </p:txBody>
      </p:sp>
      <p:sp>
        <p:nvSpPr>
          <p:cNvPr id="3" name="内容占位符 2">
            <a:extLst>
              <a:ext uri="{FF2B5EF4-FFF2-40B4-BE49-F238E27FC236}">
                <a16:creationId xmlns:a16="http://schemas.microsoft.com/office/drawing/2014/main" id="{326C7DBE-8EAF-412F-9CE2-047E005E9DC1}"/>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181510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6D28E4-425B-47ED-953E-5C1ECBEC81E7}"/>
              </a:ext>
            </a:extLst>
          </p:cNvPr>
          <p:cNvSpPr>
            <a:spLocks noGrp="1"/>
          </p:cNvSpPr>
          <p:nvPr>
            <p:ph type="title"/>
          </p:nvPr>
        </p:nvSpPr>
        <p:spPr>
          <a:xfrm>
            <a:off x="838200" y="204487"/>
            <a:ext cx="10515600" cy="1228897"/>
          </a:xfrm>
        </p:spPr>
        <p:txBody>
          <a:bodyPr>
            <a:normAutofit/>
          </a:bodyPr>
          <a:lstStyle/>
          <a:p>
            <a:r>
              <a:rPr lang="en-US" altLang="zh-CN" sz="3200" b="1" dirty="0">
                <a:latin typeface="Arial" panose="020B0604020202020204" pitchFamily="34" charset="0"/>
                <a:cs typeface="Arial" panose="020B0604020202020204" pitchFamily="34" charset="0"/>
              </a:rPr>
              <a:t>Photon Ring(PR) and Quasi-normal Mode(QNM)</a:t>
            </a:r>
            <a:endParaRPr lang="zh-CN" altLang="en-US"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8BBFCC3-822D-4697-884C-E994831A5127}"/>
                  </a:ext>
                </a:extLst>
              </p:cNvPr>
              <p:cNvSpPr>
                <a:spLocks noGrp="1"/>
              </p:cNvSpPr>
              <p:nvPr>
                <p:ph idx="1"/>
              </p:nvPr>
            </p:nvSpPr>
            <p:spPr>
              <a:xfrm>
                <a:off x="838200" y="1433384"/>
                <a:ext cx="5494638" cy="4351338"/>
              </a:xfrm>
            </p:spPr>
            <p:txBody>
              <a:bodyPr/>
              <a:lstStyle/>
              <a:p>
                <a:pPr marL="0" indent="0">
                  <a:buNone/>
                </a:pPr>
                <a:r>
                  <a:rPr lang="en-US" altLang="zh-CN" sz="2000" dirty="0">
                    <a:latin typeface="Arial" panose="020B0604020202020204" pitchFamily="34" charset="0"/>
                    <a:cs typeface="Arial" panose="020B0604020202020204" pitchFamily="34" charset="0"/>
                  </a:rPr>
                  <a:t>The subring structure of the photon ring in the black hole is described by Lyapunov exponents</a:t>
                </a:r>
              </a:p>
              <a:p>
                <a:pPr marL="0" indent="0">
                  <a:buNone/>
                </a:pPr>
                <a:endParaRPr lang="en-US" altLang="zh-CN" sz="20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Arial" panose="020B0604020202020204" pitchFamily="34" charset="0"/>
                        </a:rPr>
                        <m:t>𝛿</m:t>
                      </m:r>
                      <m:r>
                        <a:rPr lang="en-US" altLang="zh-CN" sz="2000" b="0" i="1" smtClean="0">
                          <a:latin typeface="Cambria Math" panose="02040503050406030204" pitchFamily="18" charset="0"/>
                          <a:cs typeface="Arial" panose="020B0604020202020204" pitchFamily="34" charset="0"/>
                        </a:rPr>
                        <m:t>𝑟</m:t>
                      </m:r>
                      <m:d>
                        <m:dPr>
                          <m:ctrlPr>
                            <a:rPr lang="en-US" altLang="zh-CN" sz="2000" i="1">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𝑡</m:t>
                          </m:r>
                        </m:e>
                      </m:d>
                      <m:r>
                        <a:rPr lang="en-US" altLang="zh-CN" sz="2000" b="0" i="1" smtClean="0">
                          <a:latin typeface="Cambria Math" panose="02040503050406030204" pitchFamily="18" charset="0"/>
                          <a:cs typeface="Arial" panose="020B0604020202020204" pitchFamily="34" charset="0"/>
                        </a:rPr>
                        <m:t>=</m:t>
                      </m:r>
                      <m:sSup>
                        <m:sSupPr>
                          <m:ctrlPr>
                            <a:rPr lang="en-US" altLang="zh-CN" sz="2000" i="1">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𝑒</m:t>
                          </m:r>
                        </m:e>
                        <m:sup>
                          <m:r>
                            <a:rPr lang="en-US" altLang="zh-CN" sz="2000" b="0" i="1" smtClean="0">
                              <a:solidFill>
                                <a:srgbClr val="FF0000"/>
                              </a:solidFill>
                              <a:latin typeface="Cambria Math" panose="02040503050406030204" pitchFamily="18" charset="0"/>
                              <a:cs typeface="Arial" panose="020B0604020202020204" pitchFamily="34" charset="0"/>
                            </a:rPr>
                            <m:t>𝛾</m:t>
                          </m:r>
                          <m:r>
                            <a:rPr lang="en-US" altLang="zh-CN" sz="2000" b="0" i="1" smtClean="0">
                              <a:latin typeface="Cambria Math" panose="02040503050406030204" pitchFamily="18" charset="0"/>
                              <a:cs typeface="Arial" panose="020B0604020202020204" pitchFamily="34" charset="0"/>
                            </a:rPr>
                            <m:t>𝑡</m:t>
                          </m:r>
                        </m:sup>
                      </m:sSup>
                      <m:r>
                        <a:rPr lang="en-US" altLang="zh-CN" sz="2000" b="0" i="1" smtClean="0">
                          <a:latin typeface="Cambria Math" panose="02040503050406030204" pitchFamily="18" charset="0"/>
                          <a:cs typeface="Arial" panose="020B0604020202020204" pitchFamily="34" charset="0"/>
                        </a:rPr>
                        <m:t>𝛿</m:t>
                      </m:r>
                      <m:r>
                        <a:rPr lang="en-US" altLang="zh-CN" sz="2000" b="0" i="1" smtClean="0">
                          <a:latin typeface="Cambria Math" panose="02040503050406030204" pitchFamily="18" charset="0"/>
                          <a:cs typeface="Arial" panose="020B0604020202020204" pitchFamily="34" charset="0"/>
                        </a:rPr>
                        <m:t>𝑟</m:t>
                      </m:r>
                      <m:r>
                        <a:rPr lang="en-US" altLang="zh-CN" sz="2000" b="0" i="1" smtClean="0">
                          <a:latin typeface="Cambria Math" panose="02040503050406030204" pitchFamily="18" charset="0"/>
                          <a:cs typeface="Arial" panose="020B0604020202020204" pitchFamily="34" charset="0"/>
                        </a:rPr>
                        <m:t>(0)</m:t>
                      </m:r>
                    </m:oMath>
                  </m:oMathPara>
                </a14:m>
                <a:endParaRPr lang="en-US" altLang="zh-CN" sz="2000" dirty="0"/>
              </a:p>
              <a:p>
                <a:pPr marL="0" indent="0">
                  <a:buNone/>
                </a:pPr>
                <a:endParaRPr lang="en-US" altLang="zh-CN" sz="2000" dirty="0"/>
              </a:p>
              <a:p>
                <a:pPr marL="0" indent="0">
                  <a:buNone/>
                </a:pPr>
                <a:r>
                  <a:rPr lang="en-US" altLang="zh-CN" sz="2000" dirty="0">
                    <a:latin typeface="Arial" panose="020B0604020202020204" pitchFamily="34" charset="0"/>
                    <a:cs typeface="Arial" panose="020B0604020202020204" pitchFamily="34" charset="0"/>
                  </a:rPr>
                  <a:t>The imaginary part of the frequency of the high-frequency QNMs is described by Lyapunov exponents</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𝜔</m:t>
                          </m:r>
                        </m:e>
                        <m:sub>
                          <m:r>
                            <a:rPr lang="en-US" altLang="zh-CN" sz="2000" i="1">
                              <a:latin typeface="Cambria Math" panose="02040503050406030204" pitchFamily="18" charset="0"/>
                              <a:cs typeface="Arial" panose="020B0604020202020204" pitchFamily="34" charset="0"/>
                            </a:rPr>
                            <m:t>𝐼</m:t>
                          </m:r>
                        </m:sub>
                      </m:sSub>
                      <m:r>
                        <a:rPr lang="en-US" altLang="zh-CN" sz="2000" i="1">
                          <a:latin typeface="Cambria Math" panose="02040503050406030204" pitchFamily="18" charset="0"/>
                          <a:cs typeface="Arial" panose="020B0604020202020204" pitchFamily="34" charset="0"/>
                        </a:rPr>
                        <m:t>=−</m:t>
                      </m:r>
                      <m:d>
                        <m:dPr>
                          <m:ctrlPr>
                            <a:rPr lang="en-US" altLang="zh-CN" sz="2000" i="1">
                              <a:latin typeface="Cambria Math" panose="02040503050406030204" pitchFamily="18" charset="0"/>
                              <a:cs typeface="Arial" panose="020B0604020202020204" pitchFamily="34" charset="0"/>
                            </a:rPr>
                          </m:ctrlPr>
                        </m:dPr>
                        <m:e>
                          <m:r>
                            <a:rPr lang="en-US" altLang="zh-CN" sz="2000" i="1">
                              <a:latin typeface="Cambria Math" panose="02040503050406030204" pitchFamily="18" charset="0"/>
                              <a:cs typeface="Arial" panose="020B0604020202020204" pitchFamily="34" charset="0"/>
                            </a:rPr>
                            <m:t>𝑛</m:t>
                          </m:r>
                          <m:r>
                            <a:rPr lang="en-US" altLang="zh-CN" sz="2000" i="1">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1</m:t>
                              </m:r>
                            </m:num>
                            <m:den>
                              <m:r>
                                <a:rPr lang="en-US" altLang="zh-CN" sz="2000" i="1">
                                  <a:latin typeface="Cambria Math" panose="02040503050406030204" pitchFamily="18" charset="0"/>
                                  <a:cs typeface="Arial" panose="020B0604020202020204" pitchFamily="34" charset="0"/>
                                </a:rPr>
                                <m:t>2</m:t>
                              </m:r>
                            </m:den>
                          </m:f>
                        </m:e>
                      </m:d>
                      <m:r>
                        <a:rPr lang="en-US" altLang="zh-CN" sz="2000" i="1" smtClean="0">
                          <a:solidFill>
                            <a:srgbClr val="FF0000"/>
                          </a:solidFill>
                          <a:latin typeface="Cambria Math" panose="02040503050406030204" pitchFamily="18" charset="0"/>
                          <a:cs typeface="Arial" panose="020B0604020202020204" pitchFamily="34" charset="0"/>
                        </a:rPr>
                        <m:t>𝛾</m:t>
                      </m:r>
                    </m:oMath>
                  </m:oMathPara>
                </a14:m>
                <a:endParaRPr lang="en-US" altLang="zh-CN" sz="2000" dirty="0">
                  <a:latin typeface="Arial" panose="020B0604020202020204" pitchFamily="34" charset="0"/>
                  <a:cs typeface="Arial" panose="020B0604020202020204" pitchFamily="34" charset="0"/>
                </a:endParaRP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18BBFCC3-822D-4697-884C-E994831A5127}"/>
                  </a:ext>
                </a:extLst>
              </p:cNvPr>
              <p:cNvSpPr>
                <a:spLocks noGrp="1" noRot="1" noChangeAspect="1" noMove="1" noResize="1" noEditPoints="1" noAdjustHandles="1" noChangeArrowheads="1" noChangeShapeType="1" noTextEdit="1"/>
              </p:cNvSpPr>
              <p:nvPr>
                <p:ph idx="1"/>
              </p:nvPr>
            </p:nvSpPr>
            <p:spPr>
              <a:xfrm>
                <a:off x="838200" y="1433384"/>
                <a:ext cx="5494638" cy="4351338"/>
              </a:xfrm>
              <a:blipFill>
                <a:blip r:embed="rId2"/>
                <a:stretch>
                  <a:fillRect l="-1221" t="-126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C40AD4B4-875C-4E45-BB61-9F1FDBE2E742}"/>
              </a:ext>
            </a:extLst>
          </p:cNvPr>
          <p:cNvPicPr>
            <a:picLocks noChangeAspect="1"/>
          </p:cNvPicPr>
          <p:nvPr/>
        </p:nvPicPr>
        <p:blipFill>
          <a:blip r:embed="rId3"/>
          <a:stretch>
            <a:fillRect/>
          </a:stretch>
        </p:blipFill>
        <p:spPr>
          <a:xfrm>
            <a:off x="6332839" y="1321316"/>
            <a:ext cx="5705100" cy="5536684"/>
          </a:xfrm>
          <a:prstGeom prst="rect">
            <a:avLst/>
          </a:prstGeom>
        </p:spPr>
      </p:pic>
    </p:spTree>
    <p:extLst>
      <p:ext uri="{BB962C8B-B14F-4D97-AF65-F5344CB8AC3E}">
        <p14:creationId xmlns:p14="http://schemas.microsoft.com/office/powerpoint/2010/main" val="418422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44107AE-41FA-4EE0-BB9A-766FE778D097}"/>
                  </a:ext>
                </a:extLst>
              </p:cNvPr>
              <p:cNvSpPr>
                <a:spLocks noGrp="1"/>
              </p:cNvSpPr>
              <p:nvPr>
                <p:ph idx="1"/>
              </p:nvPr>
            </p:nvSpPr>
            <p:spPr>
              <a:xfrm>
                <a:off x="6419332" y="4512784"/>
                <a:ext cx="4722341" cy="2048653"/>
              </a:xfrm>
            </p:spPr>
            <p:txBody>
              <a:bodyPr>
                <a:normAutofit/>
              </a:bodyPr>
              <a:lstStyle/>
              <a:p>
                <a:pPr marL="0" indent="0">
                  <a:buNone/>
                </a:pPr>
                <a:r>
                  <a:rPr lang="en-US" altLang="zh-CN" sz="2000" dirty="0">
                    <a:latin typeface="Arial" panose="020B0604020202020204" pitchFamily="34" charset="0"/>
                    <a:cs typeface="Arial" panose="020B0604020202020204" pitchFamily="34" charset="0"/>
                  </a:rPr>
                  <a:t>By counting high-energy excited states in CFT</a:t>
                </a:r>
                <a:r>
                  <a:rPr lang="en-US" altLang="zh-CN" sz="12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the microscopic entropy can be given by </a:t>
                </a:r>
                <a:r>
                  <a:rPr lang="en-US" altLang="zh-CN" sz="2000" u="sng" dirty="0" err="1">
                    <a:latin typeface="Arial" panose="020B0604020202020204" pitchFamily="34" charset="0"/>
                    <a:cs typeface="Arial" panose="020B0604020202020204" pitchFamily="34" charset="0"/>
                  </a:rPr>
                  <a:t>Cardy</a:t>
                </a:r>
                <a:r>
                  <a:rPr lang="en-US" altLang="zh-CN" sz="2000" u="sng" dirty="0">
                    <a:latin typeface="Arial" panose="020B0604020202020204" pitchFamily="34" charset="0"/>
                    <a:cs typeface="Arial" panose="020B0604020202020204" pitchFamily="34" charset="0"/>
                  </a:rPr>
                  <a:t> formula</a:t>
                </a:r>
              </a:p>
              <a:p>
                <a:pPr marL="0" indent="0">
                  <a:buNone/>
                </a:pPr>
                <a:endParaRPr lang="en-US" altLang="zh-CN" sz="2000" u="sng"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Arial" panose="020B0604020202020204" pitchFamily="34" charset="0"/>
                        </a:rPr>
                        <m:t>𝑆</m:t>
                      </m:r>
                      <m:r>
                        <a:rPr lang="en-US" altLang="zh-CN" sz="2000" i="1">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𝜋</m:t>
                              </m:r>
                            </m:e>
                            <m:sup>
                              <m:r>
                                <a:rPr lang="en-US" altLang="zh-CN" sz="2000" i="1">
                                  <a:latin typeface="Cambria Math" panose="02040503050406030204" pitchFamily="18" charset="0"/>
                                  <a:cs typeface="Arial" panose="020B0604020202020204" pitchFamily="34" charset="0"/>
                                </a:rPr>
                                <m:t>2</m:t>
                              </m:r>
                            </m:sup>
                          </m:sSup>
                        </m:num>
                        <m:den>
                          <m:r>
                            <a:rPr lang="en-US" altLang="zh-CN" sz="2000" i="1">
                              <a:latin typeface="Cambria Math" panose="02040503050406030204" pitchFamily="18" charset="0"/>
                              <a:cs typeface="Arial" panose="020B0604020202020204" pitchFamily="34" charset="0"/>
                            </a:rPr>
                            <m:t>3</m:t>
                          </m:r>
                        </m:den>
                      </m:f>
                      <m:d>
                        <m:dPr>
                          <m:ctrlPr>
                            <a:rPr lang="en-US" altLang="zh-CN" sz="2000" i="1">
                              <a:latin typeface="Cambria Math" panose="02040503050406030204" pitchFamily="18" charset="0"/>
                              <a:cs typeface="Arial" panose="020B0604020202020204" pitchFamily="34" charset="0"/>
                            </a:rPr>
                          </m:ctrlPr>
                        </m:dPr>
                        <m:e>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𝑐</m:t>
                              </m:r>
                            </m:e>
                            <m:sub>
                              <m:r>
                                <a:rPr lang="en-US" altLang="zh-CN" sz="2000" i="1">
                                  <a:latin typeface="Cambria Math" panose="02040503050406030204" pitchFamily="18" charset="0"/>
                                  <a:cs typeface="Arial" panose="020B0604020202020204" pitchFamily="34" charset="0"/>
                                </a:rPr>
                                <m:t>𝐿</m:t>
                              </m:r>
                            </m:sub>
                          </m:sSub>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𝑇</m:t>
                              </m:r>
                            </m:e>
                            <m:sub>
                              <m:r>
                                <a:rPr lang="en-US" altLang="zh-CN" sz="2000" i="1">
                                  <a:latin typeface="Cambria Math" panose="02040503050406030204" pitchFamily="18" charset="0"/>
                                  <a:cs typeface="Arial" panose="020B0604020202020204" pitchFamily="34" charset="0"/>
                                </a:rPr>
                                <m:t>𝐿</m:t>
                              </m:r>
                            </m:sub>
                          </m:sSub>
                          <m:r>
                            <a:rPr lang="en-US" altLang="zh-CN" sz="2000" i="1">
                              <a:latin typeface="Cambria Math" panose="02040503050406030204" pitchFamily="18" charset="0"/>
                              <a:cs typeface="Arial" panose="020B0604020202020204" pitchFamily="34" charset="0"/>
                            </a:rPr>
                            <m:t>+</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𝑐</m:t>
                              </m:r>
                            </m:e>
                            <m:sub>
                              <m:r>
                                <a:rPr lang="en-US" altLang="zh-CN" sz="2000" i="1">
                                  <a:latin typeface="Cambria Math" panose="02040503050406030204" pitchFamily="18" charset="0"/>
                                  <a:cs typeface="Arial" panose="020B0604020202020204" pitchFamily="34" charset="0"/>
                                </a:rPr>
                                <m:t>𝑅</m:t>
                              </m:r>
                            </m:sub>
                          </m:sSub>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𝑇</m:t>
                              </m:r>
                            </m:e>
                            <m:sub>
                              <m:r>
                                <a:rPr lang="en-US" altLang="zh-CN" sz="2000" i="1">
                                  <a:latin typeface="Cambria Math" panose="02040503050406030204" pitchFamily="18" charset="0"/>
                                  <a:cs typeface="Arial" panose="020B0604020202020204" pitchFamily="34" charset="0"/>
                                </a:rPr>
                                <m:t>𝑅</m:t>
                              </m:r>
                            </m:sub>
                          </m:sSub>
                        </m:e>
                      </m:d>
                    </m:oMath>
                  </m:oMathPara>
                </a14:m>
                <a:endParaRPr lang="zh-CN" altLang="en-US" sz="2000" dirty="0"/>
              </a:p>
            </p:txBody>
          </p:sp>
        </mc:Choice>
        <mc:Fallback xmlns="">
          <p:sp>
            <p:nvSpPr>
              <p:cNvPr id="3" name="内容占位符 2">
                <a:extLst>
                  <a:ext uri="{FF2B5EF4-FFF2-40B4-BE49-F238E27FC236}">
                    <a16:creationId xmlns:a16="http://schemas.microsoft.com/office/drawing/2014/main" id="{D44107AE-41FA-4EE0-BB9A-766FE778D097}"/>
                  </a:ext>
                </a:extLst>
              </p:cNvPr>
              <p:cNvSpPr>
                <a:spLocks noGrp="1" noRot="1" noChangeAspect="1" noMove="1" noResize="1" noEditPoints="1" noAdjustHandles="1" noChangeArrowheads="1" noChangeShapeType="1" noTextEdit="1"/>
              </p:cNvSpPr>
              <p:nvPr>
                <p:ph idx="1"/>
              </p:nvPr>
            </p:nvSpPr>
            <p:spPr>
              <a:xfrm>
                <a:off x="6419332" y="4512784"/>
                <a:ext cx="4722341" cy="2048653"/>
              </a:xfrm>
              <a:blipFill>
                <a:blip r:embed="rId2"/>
                <a:stretch>
                  <a:fillRect l="-1290" t="-2679" r="-1935"/>
                </a:stretch>
              </a:blipFill>
            </p:spPr>
            <p:txBody>
              <a:bodyPr/>
              <a:lstStyle/>
              <a:p>
                <a:r>
                  <a:rPr lang="zh-CN" altLang="en-US">
                    <a:noFill/>
                  </a:rPr>
                  <a:t> </a:t>
                </a:r>
              </a:p>
            </p:txBody>
          </p:sp>
        </mc:Fallback>
      </mc:AlternateContent>
      <p:sp>
        <p:nvSpPr>
          <p:cNvPr id="4" name="Rectangle 2">
            <a:extLst>
              <a:ext uri="{FF2B5EF4-FFF2-40B4-BE49-F238E27FC236}">
                <a16:creationId xmlns:a16="http://schemas.microsoft.com/office/drawing/2014/main" id="{26A571D0-ECC3-417B-99DC-6868B487A99B}"/>
              </a:ext>
            </a:extLst>
          </p:cNvPr>
          <p:cNvSpPr>
            <a:spLocks noGrp="1" noChangeArrowheads="1"/>
          </p:cNvSpPr>
          <p:nvPr>
            <p:ph type="title"/>
          </p:nvPr>
        </p:nvSpPr>
        <p:spPr>
          <a:xfrm>
            <a:off x="776417" y="0"/>
            <a:ext cx="10515600"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Black Hole and 2d CFT</a:t>
            </a:r>
            <a:endParaRPr lang="zh-CN" altLang="zh-CN"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821A07B9-2964-4E5B-BA7A-49C265105D7D}"/>
                  </a:ext>
                </a:extLst>
              </p:cNvPr>
              <p:cNvSpPr txBox="1">
                <a:spLocks/>
              </p:cNvSpPr>
              <p:nvPr/>
            </p:nvSpPr>
            <p:spPr>
              <a:xfrm>
                <a:off x="1406611" y="4579376"/>
                <a:ext cx="3581398" cy="1742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latin typeface="Arial" panose="020B0604020202020204" pitchFamily="34" charset="0"/>
                    <a:cs typeface="Arial" panose="020B0604020202020204" pitchFamily="34" charset="0"/>
                  </a:rPr>
                  <a:t>Thermodynamics of black hole gives the entropy </a:t>
                </a:r>
              </a:p>
              <a:p>
                <a:pPr marL="0" indent="0">
                  <a:buNone/>
                </a:pPr>
                <a:endParaRPr lang="en-US" altLang="zh-CN" sz="20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Arial" panose="020B0604020202020204" pitchFamily="34" charset="0"/>
                        </a:rPr>
                        <m:t>𝑆</m:t>
                      </m:r>
                      <m:r>
                        <a:rPr lang="en-US" altLang="zh-CN" sz="2000" i="1">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r>
                            <a:rPr lang="en-US" altLang="zh-CN" sz="2000" i="1">
                              <a:latin typeface="Cambria Math" panose="02040503050406030204" pitchFamily="18" charset="0"/>
                              <a:cs typeface="Arial" panose="020B0604020202020204" pitchFamily="34" charset="0"/>
                            </a:rPr>
                            <m:t>𝐴</m:t>
                          </m:r>
                        </m:num>
                        <m:den>
                          <m:r>
                            <a:rPr lang="en-US" altLang="zh-CN" sz="2000" i="1">
                              <a:latin typeface="Cambria Math" panose="02040503050406030204" pitchFamily="18" charset="0"/>
                              <a:cs typeface="Arial" panose="020B0604020202020204" pitchFamily="34" charset="0"/>
                            </a:rPr>
                            <m:t>4</m:t>
                          </m:r>
                          <m:r>
                            <a:rPr lang="en-US" altLang="zh-CN" sz="2000" i="1">
                              <a:latin typeface="Cambria Math" panose="02040503050406030204" pitchFamily="18" charset="0"/>
                              <a:cs typeface="Arial" panose="020B0604020202020204" pitchFamily="34" charset="0"/>
                            </a:rPr>
                            <m:t>𝐺</m:t>
                          </m:r>
                        </m:den>
                      </m:f>
                    </m:oMath>
                  </m:oMathPara>
                </a14:m>
                <a:endParaRPr lang="en-US" altLang="zh-CN" sz="2000" dirty="0"/>
              </a:p>
              <a:p>
                <a:pPr marL="0" indent="0">
                  <a:buNone/>
                </a:pPr>
                <a:endParaRPr lang="zh-CN" altLang="en-US" dirty="0"/>
              </a:p>
            </p:txBody>
          </p:sp>
        </mc:Choice>
        <mc:Fallback xmlns="">
          <p:sp>
            <p:nvSpPr>
              <p:cNvPr id="5" name="内容占位符 2">
                <a:extLst>
                  <a:ext uri="{FF2B5EF4-FFF2-40B4-BE49-F238E27FC236}">
                    <a16:creationId xmlns:a16="http://schemas.microsoft.com/office/drawing/2014/main" id="{821A07B9-2964-4E5B-BA7A-49C265105D7D}"/>
                  </a:ext>
                </a:extLst>
              </p:cNvPr>
              <p:cNvSpPr txBox="1">
                <a:spLocks noRot="1" noChangeAspect="1" noMove="1" noResize="1" noEditPoints="1" noAdjustHandles="1" noChangeArrowheads="1" noChangeShapeType="1" noTextEdit="1"/>
              </p:cNvSpPr>
              <p:nvPr/>
            </p:nvSpPr>
            <p:spPr>
              <a:xfrm>
                <a:off x="1406611" y="4579376"/>
                <a:ext cx="3581398" cy="1742473"/>
              </a:xfrm>
              <a:prstGeom prst="rect">
                <a:avLst/>
              </a:prstGeom>
              <a:blipFill>
                <a:blip r:embed="rId3"/>
                <a:stretch>
                  <a:fillRect l="-1874" t="-31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2A3BBF50-2A68-45B8-86F8-E4FCC32E54DC}"/>
                  </a:ext>
                </a:extLst>
              </p:cNvPr>
              <p:cNvSpPr txBox="1">
                <a:spLocks/>
              </p:cNvSpPr>
              <p:nvPr/>
            </p:nvSpPr>
            <p:spPr>
              <a:xfrm>
                <a:off x="1046205" y="1279977"/>
                <a:ext cx="9976023" cy="31065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altLang="zh-CN" sz="2000" dirty="0">
                    <a:latin typeface="Arial" panose="020B0604020202020204" pitchFamily="34" charset="0"/>
                    <a:cs typeface="Arial" panose="020B0604020202020204" pitchFamily="34" charset="0"/>
                  </a:rPr>
                  <a:t>The low-frequency scattering process exactly matches the retarded Green function in CFT</a:t>
                </a:r>
                <a:r>
                  <a:rPr lang="en-US" altLang="zh-CN" sz="12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giving the temperature of the dual CFT</a:t>
                </a:r>
                <a:r>
                  <a:rPr lang="en-US" altLang="zh-CN" sz="12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For a Kerr black hole, </a:t>
                </a:r>
                <a:r>
                  <a:rPr lang="en-US" altLang="zh-CN" sz="1400" dirty="0">
                    <a:latin typeface="Bahnschrift" panose="020B0502040204020203" pitchFamily="34" charset="0"/>
                  </a:rPr>
                  <a:t>[Castro etc. 2010]</a:t>
                </a:r>
                <a:endParaRPr lang="en-US" altLang="zh-CN" sz="1400" b="0" i="0" dirty="0">
                  <a:latin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𝑇</m:t>
                          </m:r>
                        </m:e>
                        <m:sub>
                          <m:r>
                            <a:rPr lang="en-US" altLang="zh-CN" sz="2000" b="0" i="1" smtClean="0">
                              <a:latin typeface="Cambria Math" panose="02040503050406030204" pitchFamily="18" charset="0"/>
                              <a:cs typeface="Arial" panose="020B0604020202020204" pitchFamily="34" charset="0"/>
                            </a:rPr>
                            <m:t>𝐿</m:t>
                          </m:r>
                        </m:sub>
                      </m:sSub>
                      <m:r>
                        <a:rPr lang="en-US" altLang="zh-CN" sz="2000" b="0" i="1" smtClean="0">
                          <a:latin typeface="Cambria Math" panose="02040503050406030204" pitchFamily="18" charset="0"/>
                          <a:cs typeface="Arial" panose="020B0604020202020204" pitchFamily="34" charset="0"/>
                        </a:rPr>
                        <m:t>=</m:t>
                      </m:r>
                      <m:f>
                        <m:fPr>
                          <m:ctrlPr>
                            <a:rPr lang="en-US" altLang="zh-CN" sz="2000" b="0" i="1" smtClean="0">
                              <a:latin typeface="Cambria Math" panose="02040503050406030204" pitchFamily="18" charset="0"/>
                              <a:cs typeface="Arial" panose="020B0604020202020204" pitchFamily="34" charset="0"/>
                            </a:rPr>
                          </m:ctrlPr>
                        </m:fPr>
                        <m:num>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𝑟</m:t>
                              </m:r>
                            </m:e>
                            <m:sub>
                              <m:r>
                                <a:rPr lang="en-US" altLang="zh-CN" sz="2000" b="0" i="1" smtClean="0">
                                  <a:latin typeface="Cambria Math" panose="02040503050406030204" pitchFamily="18" charset="0"/>
                                  <a:cs typeface="Arial" panose="020B0604020202020204" pitchFamily="34" charset="0"/>
                                </a:rPr>
                                <m:t>+</m:t>
                              </m:r>
                            </m:sub>
                          </m:sSub>
                          <m:r>
                            <a:rPr lang="en-US" altLang="zh-CN" sz="2000" b="0" i="1" smtClean="0">
                              <a:latin typeface="Cambria Math" panose="02040503050406030204" pitchFamily="18" charset="0"/>
                              <a:cs typeface="Arial" panose="020B0604020202020204" pitchFamily="34" charset="0"/>
                            </a:rPr>
                            <m:t>+</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𝑟</m:t>
                              </m:r>
                            </m:e>
                            <m:sub>
                              <m:r>
                                <a:rPr lang="en-US" altLang="zh-CN" sz="2000" b="0" i="1" smtClean="0">
                                  <a:latin typeface="Cambria Math" panose="02040503050406030204" pitchFamily="18" charset="0"/>
                                  <a:cs typeface="Arial" panose="020B0604020202020204" pitchFamily="34" charset="0"/>
                                </a:rPr>
                                <m:t>−</m:t>
                              </m:r>
                            </m:sub>
                          </m:sSub>
                        </m:num>
                        <m:den>
                          <m:r>
                            <a:rPr lang="en-US" altLang="zh-CN" sz="2000" b="0" i="1" smtClean="0">
                              <a:latin typeface="Cambria Math" panose="02040503050406030204" pitchFamily="18" charset="0"/>
                              <a:cs typeface="Arial" panose="020B0604020202020204" pitchFamily="34" charset="0"/>
                            </a:rPr>
                            <m:t>4</m:t>
                          </m:r>
                          <m:r>
                            <a:rPr lang="en-US" altLang="zh-CN" sz="2000" b="0" i="1" smtClean="0">
                              <a:latin typeface="Cambria Math" panose="02040503050406030204" pitchFamily="18" charset="0"/>
                              <a:cs typeface="Arial" panose="020B0604020202020204" pitchFamily="34" charset="0"/>
                            </a:rPr>
                            <m:t>𝜋</m:t>
                          </m:r>
                          <m:r>
                            <a:rPr lang="en-US" altLang="zh-CN" sz="2000" b="0" i="1" smtClean="0">
                              <a:latin typeface="Cambria Math" panose="02040503050406030204" pitchFamily="18" charset="0"/>
                              <a:cs typeface="Arial" panose="020B0604020202020204" pitchFamily="34" charset="0"/>
                            </a:rPr>
                            <m:t>𝑎</m:t>
                          </m:r>
                        </m:den>
                      </m:f>
                      <m:r>
                        <a:rPr lang="en-US" altLang="zh-CN" sz="2000" b="0" i="1" smtClean="0">
                          <a:latin typeface="Cambria Math" panose="02040503050406030204" pitchFamily="18" charset="0"/>
                          <a:cs typeface="Arial" panose="020B0604020202020204" pitchFamily="34" charset="0"/>
                        </a:rPr>
                        <m:t>                  </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𝑇</m:t>
                          </m:r>
                        </m:e>
                        <m:sub>
                          <m:r>
                            <a:rPr lang="en-US" altLang="zh-CN" sz="2000" b="0" i="1" smtClean="0">
                              <a:latin typeface="Cambria Math" panose="02040503050406030204" pitchFamily="18" charset="0"/>
                              <a:cs typeface="Arial" panose="020B0604020202020204" pitchFamily="34" charset="0"/>
                            </a:rPr>
                            <m:t>𝑅</m:t>
                          </m:r>
                        </m:sub>
                      </m:sSub>
                      <m:r>
                        <a:rPr lang="en-US" altLang="zh-CN" sz="2000" b="0" i="1" smtClean="0">
                          <a:latin typeface="Cambria Math" panose="02040503050406030204" pitchFamily="18" charset="0"/>
                          <a:cs typeface="Arial" panose="020B0604020202020204" pitchFamily="34" charset="0"/>
                        </a:rPr>
                        <m:t>=</m:t>
                      </m:r>
                      <m:f>
                        <m:fPr>
                          <m:ctrlPr>
                            <a:rPr lang="en-US" altLang="zh-CN" sz="2000" b="0" i="1" smtClean="0">
                              <a:latin typeface="Cambria Math" panose="02040503050406030204" pitchFamily="18" charset="0"/>
                              <a:cs typeface="Arial" panose="020B0604020202020204" pitchFamily="34" charset="0"/>
                            </a:rPr>
                          </m:ctrlPr>
                        </m:fPr>
                        <m:num>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𝑟</m:t>
                              </m:r>
                            </m:e>
                            <m:sub>
                              <m:r>
                                <a:rPr lang="en-US" altLang="zh-CN" sz="2000" b="0" i="1" smtClean="0">
                                  <a:latin typeface="Cambria Math" panose="02040503050406030204" pitchFamily="18" charset="0"/>
                                  <a:cs typeface="Arial" panose="020B0604020202020204" pitchFamily="34" charset="0"/>
                                </a:rPr>
                                <m:t>+</m:t>
                              </m:r>
                            </m:sub>
                          </m:sSub>
                          <m:r>
                            <a:rPr lang="en-US" altLang="zh-CN" sz="2000" b="0" i="1" smtClean="0">
                              <a:latin typeface="Cambria Math" panose="02040503050406030204" pitchFamily="18" charset="0"/>
                              <a:cs typeface="Arial" panose="020B0604020202020204" pitchFamily="34" charset="0"/>
                            </a:rPr>
                            <m:t>−</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𝑟</m:t>
                              </m:r>
                            </m:e>
                            <m:sub>
                              <m:r>
                                <a:rPr lang="en-US" altLang="zh-CN" sz="2000" b="0" i="1" smtClean="0">
                                  <a:latin typeface="Cambria Math" panose="02040503050406030204" pitchFamily="18" charset="0"/>
                                  <a:cs typeface="Arial" panose="020B0604020202020204" pitchFamily="34" charset="0"/>
                                </a:rPr>
                                <m:t>−</m:t>
                              </m:r>
                            </m:sub>
                          </m:sSub>
                        </m:num>
                        <m:den>
                          <m:r>
                            <a:rPr lang="en-US" altLang="zh-CN" sz="2000" b="0" i="1" smtClean="0">
                              <a:latin typeface="Cambria Math" panose="02040503050406030204" pitchFamily="18" charset="0"/>
                              <a:cs typeface="Arial" panose="020B0604020202020204" pitchFamily="34" charset="0"/>
                            </a:rPr>
                            <m:t>4</m:t>
                          </m:r>
                          <m:r>
                            <a:rPr lang="en-US" altLang="zh-CN" sz="2000" b="0" i="1" smtClean="0">
                              <a:latin typeface="Cambria Math" panose="02040503050406030204" pitchFamily="18" charset="0"/>
                              <a:cs typeface="Arial" panose="020B0604020202020204" pitchFamily="34" charset="0"/>
                            </a:rPr>
                            <m:t>𝜋</m:t>
                          </m:r>
                          <m:r>
                            <a:rPr lang="en-US" altLang="zh-CN" sz="2000" b="0" i="1" smtClean="0">
                              <a:latin typeface="Cambria Math" panose="02040503050406030204" pitchFamily="18" charset="0"/>
                              <a:cs typeface="Arial" panose="020B0604020202020204" pitchFamily="34" charset="0"/>
                            </a:rPr>
                            <m:t>𝑎</m:t>
                          </m:r>
                        </m:den>
                      </m:f>
                    </m:oMath>
                  </m:oMathPara>
                </a14:m>
                <a:endParaRPr lang="en-US" altLang="zh-CN" sz="2000" dirty="0">
                  <a:latin typeface="Arial" panose="020B0604020202020204" pitchFamily="34" charset="0"/>
                  <a:cs typeface="Arial" panose="020B0604020202020204" pitchFamily="34" charset="0"/>
                </a:endParaRPr>
              </a:p>
              <a:p>
                <a:pPr marL="457200" indent="-457200">
                  <a:buAutoNum type="arabicPeriod" startAt="2"/>
                </a:pPr>
                <a:r>
                  <a:rPr lang="en-US" altLang="zh-CN" sz="2000" dirty="0">
                    <a:latin typeface="Arial" panose="020B0604020202020204" pitchFamily="34" charset="0"/>
                    <a:cs typeface="Arial" panose="020B0604020202020204" pitchFamily="34" charset="0"/>
                  </a:rPr>
                  <a:t>The asymptotic symmetric group(ASG) analysis can tell the central charge. For Kerr black hole, </a:t>
                </a:r>
                <a:r>
                  <a:rPr lang="en-US" altLang="zh-CN" sz="1400" dirty="0">
                    <a:latin typeface="Bahnschrift" panose="020B0502040204020203" pitchFamily="34" charset="0"/>
                  </a:rPr>
                  <a:t>[</a:t>
                </a:r>
                <a:r>
                  <a:rPr lang="en-US" altLang="zh-CN" sz="1400" dirty="0" err="1">
                    <a:latin typeface="Bahnschrift" panose="020B0502040204020203" pitchFamily="34" charset="0"/>
                  </a:rPr>
                  <a:t>Guica</a:t>
                </a:r>
                <a:r>
                  <a:rPr lang="en-US" altLang="zh-CN" sz="1400" dirty="0">
                    <a:latin typeface="Bahnschrift" panose="020B0502040204020203" pitchFamily="34" charset="0"/>
                  </a:rPr>
                  <a:t> etc. 2008] </a:t>
                </a:r>
              </a:p>
              <a:p>
                <a:pPr marL="457200" indent="-457200">
                  <a:buAutoNum type="arabicPeriod" startAt="2"/>
                </a:pPr>
                <a:endParaRPr lang="en-US" altLang="zh-CN" sz="2000" b="0" i="1" dirty="0">
                  <a:latin typeface="Cambria Math" panose="02040503050406030204" pitchFamily="18"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𝑐</m:t>
                          </m:r>
                        </m:e>
                        <m:sub>
                          <m:r>
                            <a:rPr lang="en-US" altLang="zh-CN" sz="2000" b="0" i="1" smtClean="0">
                              <a:latin typeface="Cambria Math" panose="02040503050406030204" pitchFamily="18" charset="0"/>
                              <a:cs typeface="Arial" panose="020B0604020202020204" pitchFamily="34" charset="0"/>
                            </a:rPr>
                            <m:t>𝐿</m:t>
                          </m:r>
                        </m:sub>
                      </m:sSub>
                      <m:r>
                        <a:rPr lang="en-US" altLang="zh-CN" sz="2000" b="0" i="1" smtClean="0">
                          <a:latin typeface="Cambria Math" panose="02040503050406030204" pitchFamily="18" charset="0"/>
                          <a:cs typeface="Arial" panose="020B0604020202020204" pitchFamily="34" charset="0"/>
                        </a:rPr>
                        <m:t>=</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𝑐</m:t>
                          </m:r>
                        </m:e>
                        <m:sub>
                          <m:r>
                            <a:rPr lang="en-US" altLang="zh-CN" sz="2000" b="0" i="1" smtClean="0">
                              <a:latin typeface="Cambria Math" panose="02040503050406030204" pitchFamily="18" charset="0"/>
                              <a:cs typeface="Arial" panose="020B0604020202020204" pitchFamily="34" charset="0"/>
                            </a:rPr>
                            <m:t>𝑅</m:t>
                          </m:r>
                        </m:sub>
                      </m:sSub>
                      <m:r>
                        <a:rPr lang="en-US" altLang="zh-CN" sz="2000" b="0" i="1" smtClean="0">
                          <a:latin typeface="Cambria Math" panose="02040503050406030204" pitchFamily="18" charset="0"/>
                          <a:cs typeface="Arial" panose="020B0604020202020204" pitchFamily="34" charset="0"/>
                        </a:rPr>
                        <m:t>=12 </m:t>
                      </m:r>
                      <m:r>
                        <a:rPr lang="en-US" altLang="zh-CN" sz="2000" b="0" i="1" smtClean="0">
                          <a:latin typeface="Cambria Math" panose="02040503050406030204" pitchFamily="18" charset="0"/>
                          <a:cs typeface="Arial" panose="020B0604020202020204" pitchFamily="34" charset="0"/>
                        </a:rPr>
                        <m:t>𝐽</m:t>
                      </m:r>
                    </m:oMath>
                  </m:oMathPara>
                </a14:m>
                <a:endParaRPr lang="en-US" altLang="zh-CN" sz="2000" dirty="0">
                  <a:latin typeface="Arial" panose="020B0604020202020204" pitchFamily="34" charset="0"/>
                  <a:cs typeface="Arial" panose="020B0604020202020204" pitchFamily="34" charset="0"/>
                </a:endParaRPr>
              </a:p>
            </p:txBody>
          </p:sp>
        </mc:Choice>
        <mc:Fallback xmlns="">
          <p:sp>
            <p:nvSpPr>
              <p:cNvPr id="6" name="内容占位符 2">
                <a:extLst>
                  <a:ext uri="{FF2B5EF4-FFF2-40B4-BE49-F238E27FC236}">
                    <a16:creationId xmlns:a16="http://schemas.microsoft.com/office/drawing/2014/main" id="{2A3BBF50-2A68-45B8-86F8-E4FCC32E54DC}"/>
                  </a:ext>
                </a:extLst>
              </p:cNvPr>
              <p:cNvSpPr txBox="1">
                <a:spLocks noRot="1" noChangeAspect="1" noMove="1" noResize="1" noEditPoints="1" noAdjustHandles="1" noChangeArrowheads="1" noChangeShapeType="1" noTextEdit="1"/>
              </p:cNvSpPr>
              <p:nvPr/>
            </p:nvSpPr>
            <p:spPr>
              <a:xfrm>
                <a:off x="1046205" y="1279977"/>
                <a:ext cx="9976023" cy="3106561"/>
              </a:xfrm>
              <a:prstGeom prst="rect">
                <a:avLst/>
              </a:prstGeom>
              <a:blipFill>
                <a:blip r:embed="rId4"/>
                <a:stretch>
                  <a:fillRect l="-550" t="-1961" r="-7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id="{5F697DE2-D3B6-4CCC-A55D-E782E1AF7F0D}"/>
                  </a:ext>
                </a:extLst>
              </p:cNvPr>
              <p:cNvSpPr txBox="1">
                <a:spLocks/>
              </p:cNvSpPr>
              <p:nvPr/>
            </p:nvSpPr>
            <p:spPr>
              <a:xfrm>
                <a:off x="4915930" y="4817800"/>
                <a:ext cx="1233614" cy="126562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9600" i="1" smtClean="0">
                          <a:latin typeface="Cambria Math" panose="02040503050406030204" pitchFamily="18" charset="0"/>
                        </a:rPr>
                        <m:t>⇔</m:t>
                      </m:r>
                    </m:oMath>
                  </m:oMathPara>
                </a14:m>
                <a:endParaRPr lang="en-US" altLang="zh-CN" sz="9600" dirty="0"/>
              </a:p>
              <a:p>
                <a:pPr marL="0" indent="0">
                  <a:buNone/>
                </a:pPr>
                <a:endParaRPr lang="zh-CN" altLang="en-US" dirty="0"/>
              </a:p>
            </p:txBody>
          </p:sp>
        </mc:Choice>
        <mc:Fallback xmlns="">
          <p:sp>
            <p:nvSpPr>
              <p:cNvPr id="7" name="内容占位符 2">
                <a:extLst>
                  <a:ext uri="{FF2B5EF4-FFF2-40B4-BE49-F238E27FC236}">
                    <a16:creationId xmlns:a16="http://schemas.microsoft.com/office/drawing/2014/main" id="{5F697DE2-D3B6-4CCC-A55D-E782E1AF7F0D}"/>
                  </a:ext>
                </a:extLst>
              </p:cNvPr>
              <p:cNvSpPr txBox="1">
                <a:spLocks noRot="1" noChangeAspect="1" noMove="1" noResize="1" noEditPoints="1" noAdjustHandles="1" noChangeArrowheads="1" noChangeShapeType="1" noTextEdit="1"/>
              </p:cNvSpPr>
              <p:nvPr/>
            </p:nvSpPr>
            <p:spPr>
              <a:xfrm>
                <a:off x="4915930" y="4817800"/>
                <a:ext cx="1233614" cy="1265624"/>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336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6B7DB3-3225-42DF-B327-05E827F523D7}"/>
              </a:ext>
            </a:extLst>
          </p:cNvPr>
          <p:cNvSpPr>
            <a:spLocks noGrp="1"/>
          </p:cNvSpPr>
          <p:nvPr>
            <p:ph type="title"/>
          </p:nvPr>
        </p:nvSpPr>
        <p:spPr>
          <a:xfrm>
            <a:off x="577678" y="334234"/>
            <a:ext cx="11284808" cy="932334"/>
          </a:xfrm>
        </p:spPr>
        <p:txBody>
          <a:bodyPr>
            <a:noAutofit/>
          </a:bodyPr>
          <a:lstStyle/>
          <a:p>
            <a:r>
              <a:rPr lang="en-US" altLang="zh-CN" sz="3200" b="1" dirty="0">
                <a:latin typeface="Arial" panose="020B0604020202020204" pitchFamily="34" charset="0"/>
                <a:cs typeface="Arial" panose="020B0604020202020204" pitchFamily="34" charset="0"/>
              </a:rPr>
              <a:t>On Emergent Conformal Symmetry near the Photon Ring </a:t>
            </a:r>
            <a:r>
              <a:rPr lang="en-US" altLang="zh-CN" sz="2000" dirty="0">
                <a:latin typeface="Bahnschrift" panose="020B0502040204020203" pitchFamily="34" charset="0"/>
              </a:rPr>
              <a:t>[JHEP05(2023)115]</a:t>
            </a:r>
          </a:p>
        </p:txBody>
      </p:sp>
      <p:sp>
        <p:nvSpPr>
          <p:cNvPr id="3" name="内容占位符 2">
            <a:extLst>
              <a:ext uri="{FF2B5EF4-FFF2-40B4-BE49-F238E27FC236}">
                <a16:creationId xmlns:a16="http://schemas.microsoft.com/office/drawing/2014/main" id="{0B898DB8-3220-4C89-8D35-19B6B232A2F7}"/>
              </a:ext>
            </a:extLst>
          </p:cNvPr>
          <p:cNvSpPr>
            <a:spLocks noGrp="1"/>
          </p:cNvSpPr>
          <p:nvPr>
            <p:ph idx="1"/>
          </p:nvPr>
        </p:nvSpPr>
        <p:spPr>
          <a:xfrm>
            <a:off x="838200" y="800401"/>
            <a:ext cx="10515600" cy="2320067"/>
          </a:xfrm>
        </p:spPr>
        <p:txBody>
          <a:bodyPr>
            <a:normAutofit/>
          </a:bodyPr>
          <a:lstStyle/>
          <a:p>
            <a:pPr marL="0" indent="0">
              <a:buNone/>
            </a:pPr>
            <a:endParaRPr lang="en-US" altLang="zh-CN" sz="2000" dirty="0">
              <a:latin typeface="Bahnschrift" panose="020B0502040204020203" pitchFamily="34" charset="0"/>
            </a:endParaRPr>
          </a:p>
          <a:p>
            <a:pPr marL="0" indent="0">
              <a:buNone/>
            </a:pPr>
            <a:r>
              <a:rPr lang="en-US" altLang="zh-CN" sz="2000" dirty="0"/>
              <a:t>         </a:t>
            </a:r>
          </a:p>
          <a:p>
            <a:pPr marL="457200" indent="-457200">
              <a:buAutoNum type="arabicParenBoth"/>
            </a:pPr>
            <a:r>
              <a:rPr lang="en-US" altLang="zh-CN" sz="2000" dirty="0">
                <a:latin typeface="Arial" panose="020B0604020202020204" pitchFamily="34" charset="0"/>
                <a:cs typeface="Arial" panose="020B0604020202020204" pitchFamily="34" charset="0"/>
              </a:rPr>
              <a:t>Emergent conformal symmetry of the PR.</a:t>
            </a:r>
          </a:p>
          <a:p>
            <a:pPr marL="457200" indent="-457200">
              <a:buAutoNum type="arabicParenBoth"/>
            </a:pPr>
            <a:r>
              <a:rPr lang="en-US" altLang="zh-CN" sz="2000" dirty="0">
                <a:latin typeface="Arial" panose="020B0604020202020204" pitchFamily="34" charset="0"/>
                <a:cs typeface="Arial" panose="020B0604020202020204" pitchFamily="34" charset="0"/>
              </a:rPr>
              <a:t>Emergent conformal symmetry of the QNM in the near-ring region.</a:t>
            </a:r>
          </a:p>
          <a:p>
            <a:pPr marL="0" indent="0">
              <a:buNone/>
            </a:pPr>
            <a:r>
              <a:rPr lang="en-US" altLang="zh-CN" sz="2000" dirty="0">
                <a:latin typeface="Arial" panose="020B0604020202020204" pitchFamily="34" charset="0"/>
                <a:cs typeface="Arial" panose="020B0604020202020204" pitchFamily="34" charset="0"/>
              </a:rPr>
              <a:t>(3)   A direct relation between the coherent state space of the QNM and the phase space of the photon ring.</a:t>
            </a:r>
          </a:p>
        </p:txBody>
      </p:sp>
      <p:pic>
        <p:nvPicPr>
          <p:cNvPr id="4" name="图片 3">
            <a:extLst>
              <a:ext uri="{FF2B5EF4-FFF2-40B4-BE49-F238E27FC236}">
                <a16:creationId xmlns:a16="http://schemas.microsoft.com/office/drawing/2014/main" id="{C88D2DE4-AA30-4387-A113-11F91B10EA3C}"/>
              </a:ext>
            </a:extLst>
          </p:cNvPr>
          <p:cNvPicPr>
            <a:picLocks noChangeAspect="1"/>
          </p:cNvPicPr>
          <p:nvPr/>
        </p:nvPicPr>
        <p:blipFill>
          <a:blip r:embed="rId2"/>
          <a:stretch>
            <a:fillRect/>
          </a:stretch>
        </p:blipFill>
        <p:spPr>
          <a:xfrm>
            <a:off x="8018858" y="2903838"/>
            <a:ext cx="3172922" cy="3509318"/>
          </a:xfrm>
          <a:prstGeom prst="rect">
            <a:avLst/>
          </a:prstGeom>
        </p:spPr>
      </p:pic>
    </p:spTree>
    <p:extLst>
      <p:ext uri="{BB962C8B-B14F-4D97-AF65-F5344CB8AC3E}">
        <p14:creationId xmlns:p14="http://schemas.microsoft.com/office/powerpoint/2010/main" val="247583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27AD0DE-FC55-496C-9146-33ABDC6AC689}"/>
              </a:ext>
            </a:extLst>
          </p:cNvPr>
          <p:cNvSpPr>
            <a:spLocks noGrp="1" noChangeArrowheads="1"/>
          </p:cNvSpPr>
          <p:nvPr>
            <p:ph type="title"/>
          </p:nvPr>
        </p:nvSpPr>
        <p:spPr>
          <a:xfrm>
            <a:off x="294503" y="-160037"/>
            <a:ext cx="10515600"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(1) Emergent conformal symmetry of the PR</a:t>
            </a:r>
            <a:endParaRPr lang="zh-CN" altLang="zh-CN"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DC35EEB5-297B-48A1-87C8-26705D3C7F5D}"/>
                  </a:ext>
                </a:extLst>
              </p:cNvPr>
              <p:cNvSpPr>
                <a:spLocks noGrp="1"/>
              </p:cNvSpPr>
              <p:nvPr>
                <p:ph idx="1"/>
              </p:nvPr>
            </p:nvSpPr>
            <p:spPr>
              <a:xfrm>
                <a:off x="685800" y="1531358"/>
                <a:ext cx="10820400" cy="4351338"/>
              </a:xfrm>
            </p:spPr>
            <p:txBody>
              <a:bodyPr/>
              <a:lstStyle/>
              <a:p>
                <a:r>
                  <a:rPr lang="en-US" altLang="zh-CN" sz="2000" dirty="0">
                    <a:latin typeface="Arial" panose="020B0604020202020204" pitchFamily="34" charset="0"/>
                    <a:cs typeface="Arial" panose="020B0604020202020204" pitchFamily="34" charset="0"/>
                  </a:rPr>
                  <a:t>For simplicity, we focus on the self-dual warped AdS3 geometry</a:t>
                </a:r>
              </a:p>
              <a:p>
                <a:pPr marL="0" indent="0">
                  <a:buNone/>
                </a:pPr>
                <a14:m>
                  <m:oMathPara xmlns:m="http://schemas.openxmlformats.org/officeDocument/2006/math">
                    <m:oMathParaPr>
                      <m:jc m:val="centerGroup"/>
                    </m:oMathParaPr>
                    <m:oMath xmlns:m="http://schemas.openxmlformats.org/officeDocument/2006/math">
                      <m:sSup>
                        <m:sSupPr>
                          <m:ctrlPr>
                            <a:rPr lang="en-US" altLang="zh-CN" sz="200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𝑑𝑠</m:t>
                          </m:r>
                        </m:e>
                        <m:sup>
                          <m:r>
                            <a:rPr lang="en-US" altLang="zh-CN" sz="2000" b="0" i="1" smtClean="0">
                              <a:latin typeface="Cambria Math" panose="02040503050406030204" pitchFamily="18" charset="0"/>
                              <a:cs typeface="Arial" panose="020B0604020202020204" pitchFamily="34" charset="0"/>
                            </a:rPr>
                            <m:t>2</m:t>
                          </m:r>
                        </m:sup>
                      </m:sSup>
                      <m:r>
                        <a:rPr lang="en-US" altLang="zh-CN" sz="2000" b="0" i="1" smtClean="0">
                          <a:latin typeface="Cambria Math" panose="02040503050406030204" pitchFamily="18" charset="0"/>
                          <a:cs typeface="Arial" panose="020B0604020202020204" pitchFamily="34" charset="0"/>
                        </a:rPr>
                        <m:t>=</m:t>
                      </m:r>
                      <m:sSup>
                        <m:sSupPr>
                          <m:ctrlPr>
                            <a:rPr lang="en-US" altLang="zh-CN" sz="2000" b="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𝑙</m:t>
                          </m:r>
                        </m:e>
                        <m:sup>
                          <m:r>
                            <a:rPr lang="en-US" altLang="zh-CN" sz="2000" b="0" i="1" smtClean="0">
                              <a:latin typeface="Cambria Math" panose="02040503050406030204" pitchFamily="18" charset="0"/>
                              <a:cs typeface="Arial" panose="020B0604020202020204" pitchFamily="34" charset="0"/>
                            </a:rPr>
                            <m:t>2</m:t>
                          </m:r>
                        </m:sup>
                      </m:sSup>
                      <m:d>
                        <m:dPr>
                          <m:begChr m:val="["/>
                          <m:endChr m:val="]"/>
                          <m:ctrlPr>
                            <a:rPr lang="en-US" altLang="zh-CN" sz="2000" b="0" i="1" smtClean="0">
                              <a:latin typeface="Cambria Math" panose="02040503050406030204" pitchFamily="18" charset="0"/>
                              <a:cs typeface="Arial" panose="020B0604020202020204" pitchFamily="34" charset="0"/>
                            </a:rPr>
                          </m:ctrlPr>
                        </m:dPr>
                        <m:e>
                          <m:f>
                            <m:fPr>
                              <m:ctrlPr>
                                <a:rPr lang="en-US" altLang="zh-CN" sz="2000" b="0" i="1" smtClean="0">
                                  <a:latin typeface="Cambria Math" panose="02040503050406030204" pitchFamily="18" charset="0"/>
                                  <a:cs typeface="Arial" panose="020B0604020202020204" pitchFamily="34" charset="0"/>
                                </a:rPr>
                              </m:ctrlPr>
                            </m:fPr>
                            <m:num>
                              <m:r>
                                <a:rPr lang="en-US" altLang="zh-CN" sz="2000" b="0" i="1" smtClean="0">
                                  <a:latin typeface="Cambria Math" panose="02040503050406030204" pitchFamily="18" charset="0"/>
                                  <a:cs typeface="Arial" panose="020B0604020202020204" pitchFamily="34" charset="0"/>
                                </a:rPr>
                                <m:t>−</m:t>
                              </m:r>
                              <m:sSup>
                                <m:sSupPr>
                                  <m:ctrlPr>
                                    <a:rPr lang="en-US" altLang="zh-CN" sz="2000" b="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𝑑𝑇</m:t>
                                  </m:r>
                                </m:e>
                                <m:sup>
                                  <m:r>
                                    <a:rPr lang="en-US" altLang="zh-CN" sz="2000" b="0" i="1" smtClean="0">
                                      <a:latin typeface="Cambria Math" panose="02040503050406030204" pitchFamily="18" charset="0"/>
                                      <a:cs typeface="Arial" panose="020B0604020202020204" pitchFamily="34" charset="0"/>
                                    </a:rPr>
                                    <m:t>2</m:t>
                                  </m:r>
                                </m:sup>
                              </m:sSup>
                              <m:r>
                                <a:rPr lang="en-US" altLang="zh-CN" sz="2000" b="0" i="1" smtClean="0">
                                  <a:latin typeface="Cambria Math" panose="02040503050406030204" pitchFamily="18" charset="0"/>
                                  <a:cs typeface="Arial" panose="020B0604020202020204" pitchFamily="34" charset="0"/>
                                </a:rPr>
                                <m:t>+</m:t>
                              </m:r>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𝑑</m:t>
                                  </m:r>
                                  <m:r>
                                    <a:rPr lang="en-US" altLang="zh-CN" sz="2000" b="0" i="1" smtClean="0">
                                      <a:latin typeface="Cambria Math" panose="02040503050406030204" pitchFamily="18" charset="0"/>
                                      <a:cs typeface="Arial" panose="020B0604020202020204" pitchFamily="34" charset="0"/>
                                    </a:rPr>
                                    <m:t>𝑥</m:t>
                                  </m:r>
                                </m:e>
                                <m:sup>
                                  <m:r>
                                    <a:rPr lang="en-US" altLang="zh-CN" sz="2000" i="1">
                                      <a:latin typeface="Cambria Math" panose="02040503050406030204" pitchFamily="18" charset="0"/>
                                      <a:cs typeface="Arial" panose="020B0604020202020204" pitchFamily="34" charset="0"/>
                                    </a:rPr>
                                    <m:t>2</m:t>
                                  </m:r>
                                </m:sup>
                              </m:sSup>
                            </m:num>
                            <m:den>
                              <m:sSup>
                                <m:sSupPr>
                                  <m:ctrlPr>
                                    <a:rPr lang="en-US" altLang="zh-CN" sz="2000" b="0" i="1" smtClean="0">
                                      <a:latin typeface="Cambria Math" panose="02040503050406030204" pitchFamily="18" charset="0"/>
                                      <a:cs typeface="Arial" panose="020B0604020202020204" pitchFamily="34" charset="0"/>
                                    </a:rPr>
                                  </m:ctrlPr>
                                </m:sSupPr>
                                <m:e>
                                  <m:r>
                                    <m:rPr>
                                      <m:sty m:val="p"/>
                                    </m:rPr>
                                    <a:rPr lang="en-US" altLang="zh-CN" sz="2000">
                                      <a:latin typeface="Cambria Math" panose="02040503050406030204" pitchFamily="18" charset="0"/>
                                      <a:cs typeface="Arial" panose="020B0604020202020204" pitchFamily="34" charset="0"/>
                                    </a:rPr>
                                    <m:t>sinh</m:t>
                                  </m:r>
                                </m:e>
                                <m:sup>
                                  <m:r>
                                    <a:rPr lang="en-US" altLang="zh-CN" sz="2000" b="0" i="1" smtClean="0">
                                      <a:latin typeface="Cambria Math" panose="02040503050406030204" pitchFamily="18" charset="0"/>
                                      <a:cs typeface="Arial" panose="020B0604020202020204" pitchFamily="34" charset="0"/>
                                    </a:rPr>
                                    <m:t>2</m:t>
                                  </m:r>
                                </m:sup>
                              </m:sSup>
                              <m:r>
                                <a:rPr lang="en-US" altLang="zh-CN" sz="2000" b="0" i="1" smtClean="0">
                                  <a:latin typeface="Cambria Math" panose="02040503050406030204" pitchFamily="18" charset="0"/>
                                  <a:cs typeface="Arial" panose="020B0604020202020204" pitchFamily="34" charset="0"/>
                                </a:rPr>
                                <m:t>𝑥</m:t>
                              </m:r>
                            </m:den>
                          </m:f>
                          <m:r>
                            <a:rPr lang="en-US" altLang="zh-CN" sz="2000" b="0" i="1" smtClean="0">
                              <a:latin typeface="Cambria Math" panose="02040503050406030204" pitchFamily="18" charset="0"/>
                              <a:cs typeface="Arial" panose="020B0604020202020204" pitchFamily="34" charset="0"/>
                            </a:rPr>
                            <m:t>+</m:t>
                          </m:r>
                          <m:sSup>
                            <m:sSupPr>
                              <m:ctrlPr>
                                <a:rPr lang="en-US" altLang="zh-CN" sz="2000" b="0" i="1" smtClean="0">
                                  <a:latin typeface="Cambria Math" panose="02040503050406030204" pitchFamily="18" charset="0"/>
                                  <a:cs typeface="Arial" panose="020B0604020202020204" pitchFamily="34" charset="0"/>
                                </a:rPr>
                              </m:ctrlPr>
                            </m:sSupPr>
                            <m:e>
                              <m:r>
                                <m:rPr>
                                  <m:sty m:val="p"/>
                                </m:rPr>
                                <a:rPr lang="en-US" altLang="zh-CN" sz="2000" b="0" i="0" smtClean="0">
                                  <a:latin typeface="Cambria Math" panose="02040503050406030204" pitchFamily="18" charset="0"/>
                                  <a:cs typeface="Arial" panose="020B0604020202020204" pitchFamily="34" charset="0"/>
                                </a:rPr>
                                <m:t>Λ</m:t>
                              </m:r>
                            </m:e>
                            <m:sup>
                              <m:r>
                                <a:rPr lang="en-US" altLang="zh-CN" sz="2000" b="0" i="1" smtClean="0">
                                  <a:latin typeface="Cambria Math" panose="02040503050406030204" pitchFamily="18" charset="0"/>
                                  <a:cs typeface="Arial" panose="020B0604020202020204" pitchFamily="34" charset="0"/>
                                </a:rPr>
                                <m:t>2</m:t>
                              </m:r>
                            </m:sup>
                          </m:sSup>
                          <m:sSup>
                            <m:sSupPr>
                              <m:ctrlPr>
                                <a:rPr lang="en-US" altLang="zh-CN" sz="2000" b="0" i="1" smtClean="0">
                                  <a:latin typeface="Cambria Math" panose="02040503050406030204" pitchFamily="18" charset="0"/>
                                  <a:cs typeface="Arial" panose="020B0604020202020204" pitchFamily="34" charset="0"/>
                                </a:rPr>
                              </m:ctrlPr>
                            </m:sSupPr>
                            <m:e>
                              <m:d>
                                <m:dPr>
                                  <m:ctrlPr>
                                    <a:rPr lang="en-US" altLang="zh-CN" sz="2000" b="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𝑑</m:t>
                                  </m:r>
                                  <m:r>
                                    <a:rPr lang="en-US" altLang="zh-CN" sz="2000" b="0" i="1" smtClean="0">
                                      <a:latin typeface="Cambria Math" panose="02040503050406030204" pitchFamily="18" charset="0"/>
                                      <a:cs typeface="Arial" panose="020B0604020202020204" pitchFamily="34" charset="0"/>
                                    </a:rPr>
                                    <m:t>𝜙</m:t>
                                  </m:r>
                                  <m:r>
                                    <a:rPr lang="en-US" altLang="zh-CN" sz="2000" b="0" i="1" smtClean="0">
                                      <a:latin typeface="Cambria Math" panose="02040503050406030204" pitchFamily="18" charset="0"/>
                                      <a:cs typeface="Arial" panose="020B0604020202020204" pitchFamily="34" charset="0"/>
                                    </a:rPr>
                                    <m:t>+</m:t>
                                  </m:r>
                                  <m:f>
                                    <m:fPr>
                                      <m:ctrlPr>
                                        <a:rPr lang="en-US" altLang="zh-CN" sz="2000" b="0" i="1" smtClean="0">
                                          <a:latin typeface="Cambria Math" panose="02040503050406030204" pitchFamily="18" charset="0"/>
                                          <a:cs typeface="Arial" panose="020B0604020202020204" pitchFamily="34" charset="0"/>
                                        </a:rPr>
                                      </m:ctrlPr>
                                    </m:fPr>
                                    <m:num>
                                      <m:r>
                                        <a:rPr lang="en-US" altLang="zh-CN" sz="2000" b="0" i="1" smtClean="0">
                                          <a:latin typeface="Cambria Math" panose="02040503050406030204" pitchFamily="18" charset="0"/>
                                          <a:cs typeface="Arial" panose="020B0604020202020204" pitchFamily="34" charset="0"/>
                                        </a:rPr>
                                        <m:t>𝑑𝑇</m:t>
                                      </m:r>
                                    </m:num>
                                    <m:den>
                                      <m:func>
                                        <m:funcPr>
                                          <m:ctrlPr>
                                            <a:rPr lang="en-US" altLang="zh-CN" sz="2000" b="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tanh</m:t>
                                          </m:r>
                                        </m:fName>
                                        <m:e>
                                          <m:r>
                                            <a:rPr lang="en-US" altLang="zh-CN" sz="2000" b="0" i="1" smtClean="0">
                                              <a:latin typeface="Cambria Math" panose="02040503050406030204" pitchFamily="18" charset="0"/>
                                              <a:cs typeface="Arial" panose="020B0604020202020204" pitchFamily="34" charset="0"/>
                                            </a:rPr>
                                            <m:t>𝑥</m:t>
                                          </m:r>
                                        </m:e>
                                      </m:func>
                                    </m:den>
                                  </m:f>
                                </m:e>
                              </m:d>
                            </m:e>
                            <m:sup>
                              <m:r>
                                <a:rPr lang="en-US" altLang="zh-CN" sz="2000" b="0" i="1" smtClean="0">
                                  <a:latin typeface="Cambria Math" panose="02040503050406030204" pitchFamily="18" charset="0"/>
                                  <a:cs typeface="Arial" panose="020B0604020202020204" pitchFamily="34" charset="0"/>
                                </a:rPr>
                                <m:t>2</m:t>
                              </m:r>
                            </m:sup>
                          </m:sSup>
                        </m:e>
                      </m:d>
                    </m:oMath>
                  </m:oMathPara>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The photon ring can be described in a reduced phase space with Hamiltonian</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Arial" panose="020B0604020202020204" pitchFamily="34" charset="0"/>
                        </a:rPr>
                        <m:t>𝐻</m:t>
                      </m:r>
                      <m:r>
                        <a:rPr lang="en-US" altLang="zh-CN" sz="2000" b="0" i="1" smtClean="0">
                          <a:latin typeface="Cambria Math" panose="02040503050406030204" pitchFamily="18" charset="0"/>
                          <a:cs typeface="Arial" panose="020B0604020202020204" pitchFamily="34" charset="0"/>
                        </a:rPr>
                        <m:t>=−</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𝑝</m:t>
                          </m:r>
                        </m:e>
                        <m:sub>
                          <m:r>
                            <a:rPr lang="en-US" altLang="zh-CN" sz="2000" b="0" i="1" smtClean="0">
                              <a:latin typeface="Cambria Math" panose="02040503050406030204" pitchFamily="18" charset="0"/>
                              <a:cs typeface="Arial" panose="020B0604020202020204" pitchFamily="34" charset="0"/>
                            </a:rPr>
                            <m:t>𝑇</m:t>
                          </m:r>
                        </m:sub>
                      </m:sSub>
                    </m:oMath>
                  </m:oMathPara>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By introducing a new variable</a:t>
                </a:r>
              </a:p>
              <a:p>
                <a:pPr marL="0" indent="0">
                  <a:buNone/>
                </a:pPr>
                <a14:m>
                  <m:oMathPara xmlns:m="http://schemas.openxmlformats.org/officeDocument/2006/math">
                    <m:oMathParaPr>
                      <m:jc m:val="centerGroup"/>
                    </m:oMathParaPr>
                    <m:oMath xmlns:m="http://schemas.openxmlformats.org/officeDocument/2006/math">
                      <m:r>
                        <m:rPr>
                          <m:sty m:val="p"/>
                        </m:rPr>
                        <a:rPr lang="en-US" altLang="zh-CN" sz="2000" b="0" i="0" smtClean="0">
                          <a:latin typeface="Cambria Math" panose="02040503050406030204" pitchFamily="18" charset="0"/>
                          <a:cs typeface="Arial" panose="020B0604020202020204" pitchFamily="34" charset="0"/>
                        </a:rPr>
                        <m:t>Ψ</m:t>
                      </m:r>
                      <m:r>
                        <a:rPr lang="en-US" altLang="zh-CN" sz="2000" b="0" i="1" smtClean="0">
                          <a:latin typeface="Cambria Math" panose="02040503050406030204" pitchFamily="18" charset="0"/>
                          <a:cs typeface="Arial" panose="020B0604020202020204" pitchFamily="34" charset="0"/>
                        </a:rPr>
                        <m:t>=</m:t>
                      </m:r>
                      <m:nary>
                        <m:naryPr>
                          <m:limLoc m:val="undOvr"/>
                          <m:subHide m:val="on"/>
                          <m:supHide m:val="on"/>
                          <m:ctrlPr>
                            <a:rPr lang="en-US" altLang="zh-CN" sz="2000" b="0" i="1" smtClean="0">
                              <a:latin typeface="Cambria Math" panose="02040503050406030204" pitchFamily="18" charset="0"/>
                              <a:cs typeface="Arial" panose="020B0604020202020204" pitchFamily="34" charset="0"/>
                            </a:rPr>
                          </m:ctrlPr>
                        </m:naryPr>
                        <m:sub/>
                        <m:sup/>
                        <m:e>
                          <m:r>
                            <a:rPr lang="en-US" altLang="zh-CN" sz="2000" i="1">
                              <a:latin typeface="Cambria Math" panose="02040503050406030204" pitchFamily="18" charset="0"/>
                              <a:cs typeface="Arial" panose="020B0604020202020204" pitchFamily="34" charset="0"/>
                            </a:rPr>
                            <m:t>𝑑</m:t>
                          </m:r>
                          <m:r>
                            <a:rPr lang="en-US" altLang="zh-CN" sz="2000" i="1">
                              <a:latin typeface="Cambria Math" panose="02040503050406030204" pitchFamily="18" charset="0"/>
                              <a:cs typeface="Arial" panose="020B0604020202020204" pitchFamily="34" charset="0"/>
                            </a:rPr>
                            <m:t>𝜙</m:t>
                          </m:r>
                        </m:e>
                      </m:nary>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𝐻</m:t>
                      </m:r>
                      <m:nary>
                        <m:naryPr>
                          <m:limLoc m:val="undOvr"/>
                          <m:subHide m:val="on"/>
                          <m:supHide m:val="on"/>
                          <m:ctrlPr>
                            <a:rPr lang="en-US" altLang="zh-CN" sz="2000" b="0" i="1" smtClean="0">
                              <a:latin typeface="Cambria Math" panose="02040503050406030204" pitchFamily="18" charset="0"/>
                              <a:cs typeface="Arial" panose="020B0604020202020204" pitchFamily="34" charset="0"/>
                            </a:rPr>
                          </m:ctrlPr>
                        </m:naryPr>
                        <m:sub/>
                        <m:sup/>
                        <m:e>
                          <m:d>
                            <m:dPr>
                              <m:begChr m:val="["/>
                              <m:endChr m:val="]"/>
                              <m:ctrlPr>
                                <a:rPr lang="en-US" altLang="zh-CN" sz="2000" i="1">
                                  <a:latin typeface="Cambria Math" panose="02040503050406030204" pitchFamily="18" charset="0"/>
                                  <a:cs typeface="Arial" panose="020B0604020202020204" pitchFamily="34" charset="0"/>
                                </a:rPr>
                              </m:ctrlPr>
                            </m:dPr>
                            <m:e>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i="0" smtClean="0">
                                      <a:latin typeface="Cambria Math" panose="02040503050406030204" pitchFamily="18" charset="0"/>
                                      <a:cs typeface="Arial" panose="020B0604020202020204" pitchFamily="34" charset="0"/>
                                    </a:rPr>
                                    <m:t>coth</m:t>
                                  </m:r>
                                </m:fName>
                                <m:e>
                                  <m:r>
                                    <a:rPr lang="en-US" altLang="zh-CN" sz="2000" b="0" i="1" smtClean="0">
                                      <a:latin typeface="Cambria Math" panose="02040503050406030204" pitchFamily="18" charset="0"/>
                                      <a:cs typeface="Arial" panose="020B0604020202020204" pitchFamily="34" charset="0"/>
                                    </a:rPr>
                                    <m:t>𝑥</m:t>
                                  </m:r>
                                </m:e>
                              </m:func>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1+</m:t>
                                  </m:r>
                                  <m:r>
                                    <a:rPr lang="en-US" altLang="zh-CN" sz="2000" b="0" i="1" smtClean="0">
                                      <a:latin typeface="Cambria Math" panose="02040503050406030204" pitchFamily="18" charset="0"/>
                                      <a:cs typeface="Arial" panose="020B0604020202020204" pitchFamily="34" charset="0"/>
                                    </a:rPr>
                                    <m:t>𝜆</m:t>
                                  </m:r>
                                  <m:func>
                                    <m:funcPr>
                                      <m:ctrlPr>
                                        <a:rPr lang="en-US" altLang="zh-CN" sz="2000" b="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coth</m:t>
                                      </m:r>
                                    </m:fName>
                                    <m:e>
                                      <m:r>
                                        <a:rPr lang="en-US" altLang="zh-CN" sz="2000" b="0" i="1" smtClean="0">
                                          <a:latin typeface="Cambria Math" panose="02040503050406030204" pitchFamily="18" charset="0"/>
                                          <a:cs typeface="Arial" panose="020B0604020202020204" pitchFamily="34" charset="0"/>
                                        </a:rPr>
                                        <m:t>𝑥</m:t>
                                      </m:r>
                                    </m:e>
                                  </m:func>
                                </m:e>
                              </m:d>
                              <m:r>
                                <a:rPr lang="en-US" altLang="zh-CN" sz="2000" b="0" i="1" smtClean="0">
                                  <a:latin typeface="Cambria Math" panose="02040503050406030204" pitchFamily="18" charset="0"/>
                                  <a:cs typeface="Arial" panose="020B0604020202020204" pitchFamily="34" charset="0"/>
                                </a:rPr>
                                <m:t>−</m:t>
                              </m:r>
                              <m:f>
                                <m:fPr>
                                  <m:ctrlPr>
                                    <a:rPr lang="en-US" altLang="zh-CN" sz="2000" i="1">
                                      <a:latin typeface="Cambria Math" panose="02040503050406030204" pitchFamily="18" charset="0"/>
                                      <a:cs typeface="Arial" panose="020B0604020202020204" pitchFamily="34" charset="0"/>
                                    </a:rPr>
                                  </m:ctrlPr>
                                </m:fPr>
                                <m:num>
                                  <m:r>
                                    <a:rPr lang="en-US" altLang="zh-CN" sz="2000" b="0" i="1" smtClean="0">
                                      <a:latin typeface="Cambria Math" panose="02040503050406030204" pitchFamily="18" charset="0"/>
                                      <a:cs typeface="Arial" panose="020B0604020202020204" pitchFamily="34" charset="0"/>
                                    </a:rPr>
                                    <m:t>𝜆</m:t>
                                  </m:r>
                                </m:num>
                                <m:den>
                                  <m:sSup>
                                    <m:sSupPr>
                                      <m:ctrlPr>
                                        <a:rPr lang="en-US" altLang="zh-CN" sz="2000" i="1" smtClean="0">
                                          <a:latin typeface="Cambria Math" panose="02040503050406030204" pitchFamily="18" charset="0"/>
                                          <a:cs typeface="Arial" panose="020B0604020202020204" pitchFamily="34" charset="0"/>
                                        </a:rPr>
                                      </m:ctrlPr>
                                    </m:sSupPr>
                                    <m:e>
                                      <m:r>
                                        <m:rPr>
                                          <m:sty m:val="p"/>
                                        </m:rPr>
                                        <a:rPr lang="en-US" altLang="zh-CN" sz="2000" b="0" i="0" smtClean="0">
                                          <a:latin typeface="Cambria Math" panose="02040503050406030204" pitchFamily="18" charset="0"/>
                                          <a:cs typeface="Arial" panose="020B0604020202020204" pitchFamily="34" charset="0"/>
                                        </a:rPr>
                                        <m:t>Λ</m:t>
                                      </m:r>
                                    </m:e>
                                    <m:sup>
                                      <m:r>
                                        <a:rPr lang="en-US" altLang="zh-CN" sz="2000" b="0" i="1" smtClean="0">
                                          <a:latin typeface="Cambria Math" panose="02040503050406030204" pitchFamily="18" charset="0"/>
                                          <a:cs typeface="Arial" panose="020B0604020202020204" pitchFamily="34" charset="0"/>
                                        </a:rPr>
                                        <m:t>2</m:t>
                                      </m:r>
                                    </m:sup>
                                  </m:sSup>
                                  <m:sSup>
                                    <m:sSupPr>
                                      <m:ctrlPr>
                                        <a:rPr lang="en-US" altLang="zh-CN" sz="2000" i="1" smtClean="0">
                                          <a:latin typeface="Cambria Math" panose="02040503050406030204" pitchFamily="18" charset="0"/>
                                          <a:cs typeface="Arial" panose="020B0604020202020204" pitchFamily="34" charset="0"/>
                                        </a:rPr>
                                      </m:ctrlPr>
                                    </m:sSupPr>
                                    <m:e>
                                      <m:r>
                                        <m:rPr>
                                          <m:sty m:val="p"/>
                                        </m:rPr>
                                        <a:rPr lang="en-US" altLang="zh-CN" sz="2000">
                                          <a:latin typeface="Cambria Math" panose="02040503050406030204" pitchFamily="18" charset="0"/>
                                          <a:cs typeface="Arial" panose="020B0604020202020204" pitchFamily="34" charset="0"/>
                                        </a:rPr>
                                        <m:t>sinh</m:t>
                                      </m:r>
                                    </m:e>
                                    <m:sup>
                                      <m:r>
                                        <a:rPr lang="en-US" altLang="zh-CN" sz="2000" b="0" i="1" smtClean="0">
                                          <a:latin typeface="Cambria Math" panose="02040503050406030204" pitchFamily="18" charset="0"/>
                                          <a:cs typeface="Arial" panose="020B0604020202020204" pitchFamily="34" charset="0"/>
                                        </a:rPr>
                                        <m:t>2</m:t>
                                      </m:r>
                                    </m:sup>
                                  </m:sSup>
                                  <m:r>
                                    <a:rPr lang="en-US" altLang="zh-CN" sz="2000" b="0" i="1" smtClean="0">
                                      <a:latin typeface="Cambria Math" panose="02040503050406030204" pitchFamily="18" charset="0"/>
                                      <a:cs typeface="Arial" panose="020B0604020202020204" pitchFamily="34" charset="0"/>
                                    </a:rPr>
                                    <m:t>𝑥</m:t>
                                  </m:r>
                                </m:den>
                              </m:f>
                            </m:e>
                          </m:d>
                        </m:e>
                      </m:nary>
                      <m:f>
                        <m:fPr>
                          <m:ctrlPr>
                            <a:rPr lang="en-US" altLang="zh-CN" sz="2000" b="0" i="1" smtClean="0">
                              <a:latin typeface="Cambria Math" panose="02040503050406030204" pitchFamily="18" charset="0"/>
                              <a:cs typeface="Arial" panose="020B0604020202020204" pitchFamily="34" charset="0"/>
                            </a:rPr>
                          </m:ctrlPr>
                        </m:fPr>
                        <m:num>
                          <m:r>
                            <a:rPr lang="en-US" altLang="zh-CN" sz="2000" b="0" i="1" smtClean="0">
                              <a:latin typeface="Cambria Math" panose="02040503050406030204" pitchFamily="18" charset="0"/>
                              <a:cs typeface="Arial" panose="020B0604020202020204" pitchFamily="34" charset="0"/>
                            </a:rPr>
                            <m:t>𝑑𝑥</m:t>
                          </m:r>
                        </m:num>
                        <m:den>
                          <m:rad>
                            <m:radPr>
                              <m:degHide m:val="on"/>
                              <m:ctrlPr>
                                <a:rPr lang="en-US" altLang="zh-CN" sz="2000" b="0" i="1" smtClean="0">
                                  <a:latin typeface="Cambria Math" panose="02040503050406030204" pitchFamily="18" charset="0"/>
                                  <a:cs typeface="Arial" panose="020B0604020202020204" pitchFamily="34" charset="0"/>
                                </a:rPr>
                              </m:ctrlPr>
                            </m:radPr>
                            <m:deg/>
                            <m:e>
                              <m:r>
                                <a:rPr lang="en-US" altLang="zh-CN" sz="2000" b="0" i="1" smtClean="0">
                                  <a:latin typeface="Cambria Math" panose="02040503050406030204" pitchFamily="18" charset="0"/>
                                  <a:cs typeface="Arial" panose="020B0604020202020204" pitchFamily="34" charset="0"/>
                                </a:rPr>
                                <m:t>𝑉</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𝑥</m:t>
                              </m:r>
                              <m:r>
                                <a:rPr lang="en-US" altLang="zh-CN" sz="2000" b="0" i="1" smtClean="0">
                                  <a:latin typeface="Cambria Math" panose="02040503050406030204" pitchFamily="18" charset="0"/>
                                  <a:cs typeface="Arial" panose="020B0604020202020204" pitchFamily="34" charset="0"/>
                                </a:rPr>
                                <m:t>)</m:t>
                              </m:r>
                            </m:e>
                          </m:rad>
                        </m:den>
                      </m:f>
                    </m:oMath>
                  </m:oMathPara>
                </a14:m>
                <a:endParaRPr lang="en-US" altLang="zh-CN" sz="2000" dirty="0">
                  <a:latin typeface="Arial" panose="020B0604020202020204" pitchFamily="34" charset="0"/>
                  <a:cs typeface="Arial" panose="020B0604020202020204" pitchFamily="34" charset="0"/>
                </a:endParaRPr>
              </a:p>
              <a:p>
                <a:pPr marL="0" indent="0">
                  <a:buNone/>
                </a:pPr>
                <a:r>
                  <a:rPr lang="en-US" altLang="zh-CN" sz="2000" dirty="0">
                    <a:latin typeface="Arial" panose="020B0604020202020204" pitchFamily="34" charset="0"/>
                    <a:cs typeface="Arial" panose="020B0604020202020204" pitchFamily="34" charset="0"/>
                  </a:rPr>
                  <a:t>The </a:t>
                </a:r>
                <a:r>
                  <a:rPr lang="en-US" altLang="zh-CN" sz="2000" dirty="0" err="1">
                    <a:latin typeface="Arial" panose="020B0604020202020204" pitchFamily="34" charset="0"/>
                    <a:cs typeface="Arial" panose="020B0604020202020204" pitchFamily="34" charset="0"/>
                  </a:rPr>
                  <a:t>sympletic</a:t>
                </a:r>
                <a:r>
                  <a:rPr lang="en-US" altLang="zh-CN" sz="2000" dirty="0">
                    <a:latin typeface="Arial" panose="020B0604020202020204" pitchFamily="34" charset="0"/>
                    <a:cs typeface="Arial" panose="020B0604020202020204" pitchFamily="34" charset="0"/>
                  </a:rPr>
                  <a:t> form of the reduced phase space</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Arial" panose="020B0604020202020204" pitchFamily="34" charset="0"/>
                        </a:rPr>
                        <m:t>𝑑</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𝑝</m:t>
                          </m:r>
                        </m:e>
                        <m:sub>
                          <m:r>
                            <a:rPr lang="en-US" altLang="zh-CN" sz="2000" b="0" i="1" smtClean="0">
                              <a:latin typeface="Cambria Math" panose="02040503050406030204" pitchFamily="18" charset="0"/>
                              <a:cs typeface="Arial" panose="020B0604020202020204" pitchFamily="34" charset="0"/>
                            </a:rPr>
                            <m:t>𝑥</m:t>
                          </m:r>
                        </m:sub>
                      </m:sSub>
                      <m:r>
                        <a:rPr lang="zh-CN" altLang="en-US" sz="2000" i="0" dirty="0">
                          <a:latin typeface="Cambria Math" panose="02040503050406030204" pitchFamily="18" charset="0"/>
                        </a:rPr>
                        <m:t>∧</m:t>
                      </m:r>
                      <m:r>
                        <a:rPr lang="en-US" altLang="zh-CN" sz="2000" b="0" i="1" dirty="0" smtClean="0">
                          <a:latin typeface="Cambria Math" panose="02040503050406030204" pitchFamily="18" charset="0"/>
                        </a:rPr>
                        <m:t>𝑑𝑥</m:t>
                      </m:r>
                      <m:r>
                        <a:rPr lang="en-US" altLang="zh-CN" sz="2000" b="0" i="1" dirty="0" smtClean="0">
                          <a:latin typeface="Cambria Math" panose="02040503050406030204" pitchFamily="18" charset="0"/>
                        </a:rPr>
                        <m:t>+</m:t>
                      </m:r>
                      <m:r>
                        <a:rPr lang="en-US" altLang="zh-CN" sz="2000" i="1">
                          <a:latin typeface="Cambria Math" panose="02040503050406030204" pitchFamily="18" charset="0"/>
                          <a:cs typeface="Arial" panose="020B0604020202020204" pitchFamily="34" charset="0"/>
                        </a:rPr>
                        <m:t>𝑑</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𝑝</m:t>
                          </m:r>
                        </m:e>
                        <m:sub>
                          <m:r>
                            <a:rPr lang="en-US" altLang="zh-CN" sz="2000" b="0" i="1" smtClean="0">
                              <a:latin typeface="Cambria Math" panose="02040503050406030204" pitchFamily="18" charset="0"/>
                              <a:cs typeface="Arial" panose="020B0604020202020204" pitchFamily="34" charset="0"/>
                            </a:rPr>
                            <m:t>𝜙</m:t>
                          </m:r>
                        </m:sub>
                      </m:sSub>
                      <m:r>
                        <a:rPr lang="zh-CN" altLang="en-US" sz="2000" dirty="0">
                          <a:latin typeface="Cambria Math" panose="02040503050406030204" pitchFamily="18" charset="0"/>
                        </a:rPr>
                        <m:t>∧</m:t>
                      </m:r>
                      <m:r>
                        <a:rPr lang="en-US" altLang="zh-CN" sz="2000" i="1" dirty="0">
                          <a:latin typeface="Cambria Math" panose="02040503050406030204" pitchFamily="18" charset="0"/>
                        </a:rPr>
                        <m:t>𝑑</m:t>
                      </m:r>
                      <m:r>
                        <a:rPr lang="en-US" altLang="zh-CN" sz="2000" b="0" i="1" dirty="0" smtClean="0">
                          <a:latin typeface="Cambria Math" panose="02040503050406030204" pitchFamily="18" charset="0"/>
                        </a:rPr>
                        <m:t>𝜙</m:t>
                      </m:r>
                    </m:oMath>
                  </m:oMathPara>
                </a14:m>
                <a:endParaRPr lang="en-US" altLang="zh-CN" sz="2000" dirty="0">
                  <a:latin typeface="Arial" panose="020B0604020202020204" pitchFamily="34" charset="0"/>
                  <a:cs typeface="Arial" panose="020B0604020202020204" pitchFamily="34" charset="0"/>
                </a:endParaRPr>
              </a:p>
              <a:p>
                <a:pPr marL="0" indent="0">
                  <a:buNone/>
                </a:pPr>
                <a:r>
                  <a:rPr lang="en-US" altLang="zh-CN" sz="2000" dirty="0">
                    <a:latin typeface="Arial" panose="020B0604020202020204" pitchFamily="34" charset="0"/>
                    <a:cs typeface="Arial" panose="020B0604020202020204" pitchFamily="34" charset="0"/>
                  </a:rPr>
                  <a:t>is translated to</a:t>
                </a: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Arial" panose="020B0604020202020204" pitchFamily="34" charset="0"/>
                        </a:rPr>
                        <m:t>𝑑</m:t>
                      </m:r>
                      <m:r>
                        <a:rPr lang="en-US" altLang="zh-CN" sz="2000" b="0" i="1" smtClean="0">
                          <a:latin typeface="Cambria Math" panose="02040503050406030204" pitchFamily="18" charset="0"/>
                          <a:cs typeface="Arial" panose="020B0604020202020204" pitchFamily="34" charset="0"/>
                        </a:rPr>
                        <m:t>𝐻</m:t>
                      </m:r>
                      <m:r>
                        <a:rPr lang="zh-CN" altLang="en-US" sz="2000" dirty="0">
                          <a:latin typeface="Cambria Math" panose="02040503050406030204" pitchFamily="18" charset="0"/>
                        </a:rPr>
                        <m:t>∧</m:t>
                      </m:r>
                      <m:r>
                        <a:rPr lang="en-US" altLang="zh-CN" sz="2000" i="1" dirty="0">
                          <a:latin typeface="Cambria Math" panose="02040503050406030204" pitchFamily="18" charset="0"/>
                        </a:rPr>
                        <m:t>𝑑</m:t>
                      </m:r>
                      <m:r>
                        <a:rPr lang="en-US" altLang="zh-CN" sz="2000" b="0" i="1" dirty="0" smtClean="0">
                          <a:latin typeface="Cambria Math" panose="02040503050406030204" pitchFamily="18" charset="0"/>
                        </a:rPr>
                        <m:t>𝑇</m:t>
                      </m:r>
                      <m:r>
                        <a:rPr lang="en-US" altLang="zh-CN" sz="2000" i="1" dirty="0">
                          <a:latin typeface="Cambria Math" panose="02040503050406030204" pitchFamily="18" charset="0"/>
                        </a:rPr>
                        <m:t>+</m:t>
                      </m:r>
                      <m:r>
                        <a:rPr lang="en-US" altLang="zh-CN" sz="2000" i="1">
                          <a:latin typeface="Cambria Math" panose="02040503050406030204" pitchFamily="18" charset="0"/>
                          <a:cs typeface="Arial" panose="020B0604020202020204" pitchFamily="34" charset="0"/>
                        </a:rPr>
                        <m:t>𝑑</m:t>
                      </m:r>
                      <m:r>
                        <a:rPr lang="en-US" altLang="zh-CN" sz="2000" b="0" i="1" smtClean="0">
                          <a:latin typeface="Cambria Math" panose="02040503050406030204" pitchFamily="18" charset="0"/>
                          <a:cs typeface="Arial" panose="020B0604020202020204" pitchFamily="34" charset="0"/>
                        </a:rPr>
                        <m:t>𝐿</m:t>
                      </m:r>
                      <m:r>
                        <a:rPr lang="zh-CN" altLang="en-US" sz="2000" dirty="0">
                          <a:latin typeface="Cambria Math" panose="02040503050406030204" pitchFamily="18" charset="0"/>
                        </a:rPr>
                        <m:t>∧</m:t>
                      </m:r>
                      <m:r>
                        <a:rPr lang="en-US" altLang="zh-CN" sz="2000" i="1" dirty="0">
                          <a:latin typeface="Cambria Math" panose="02040503050406030204" pitchFamily="18" charset="0"/>
                        </a:rPr>
                        <m:t>𝑑</m:t>
                      </m:r>
                      <m:r>
                        <m:rPr>
                          <m:sty m:val="p"/>
                        </m:rPr>
                        <a:rPr lang="en-US" altLang="zh-CN" sz="2000">
                          <a:latin typeface="Cambria Math" panose="02040503050406030204" pitchFamily="18" charset="0"/>
                          <a:cs typeface="Arial" panose="020B0604020202020204" pitchFamily="34" charset="0"/>
                        </a:rPr>
                        <m:t>Ψ</m:t>
                      </m:r>
                    </m:oMath>
                  </m:oMathPara>
                </a14:m>
                <a:endParaRPr lang="en-US" altLang="zh-CN" sz="2000" dirty="0">
                  <a:latin typeface="Arial" panose="020B0604020202020204" pitchFamily="34" charset="0"/>
                  <a:cs typeface="Arial" panose="020B0604020202020204" pitchFamily="34" charset="0"/>
                </a:endParaRPr>
              </a:p>
              <a:p>
                <a:pPr marL="0" indent="0">
                  <a:buNone/>
                </a:pPr>
                <a:endParaRPr lang="zh-CN" altLang="en-US" sz="2000" dirty="0">
                  <a:latin typeface="Arial" panose="020B0604020202020204" pitchFamily="34" charset="0"/>
                  <a:cs typeface="Arial" panose="020B0604020202020204" pitchFamily="34" charset="0"/>
                </a:endParaRPr>
              </a:p>
            </p:txBody>
          </p:sp>
        </mc:Choice>
        <mc:Fallback xmlns="">
          <p:sp>
            <p:nvSpPr>
              <p:cNvPr id="5" name="内容占位符 2">
                <a:extLst>
                  <a:ext uri="{FF2B5EF4-FFF2-40B4-BE49-F238E27FC236}">
                    <a16:creationId xmlns:a16="http://schemas.microsoft.com/office/drawing/2014/main" id="{DC35EEB5-297B-48A1-87C8-26705D3C7F5D}"/>
                  </a:ext>
                </a:extLst>
              </p:cNvPr>
              <p:cNvSpPr>
                <a:spLocks noGrp="1" noRot="1" noChangeAspect="1" noMove="1" noResize="1" noEditPoints="1" noAdjustHandles="1" noChangeArrowheads="1" noChangeShapeType="1" noTextEdit="1"/>
              </p:cNvSpPr>
              <p:nvPr>
                <p:ph idx="1"/>
              </p:nvPr>
            </p:nvSpPr>
            <p:spPr>
              <a:xfrm>
                <a:off x="685800" y="1531358"/>
                <a:ext cx="10820400" cy="4351338"/>
              </a:xfrm>
              <a:blipFill>
                <a:blip r:embed="rId2"/>
                <a:stretch>
                  <a:fillRect l="-620" t="-1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049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27AD0DE-FC55-496C-9146-33ABDC6AC689}"/>
              </a:ext>
            </a:extLst>
          </p:cNvPr>
          <p:cNvSpPr>
            <a:spLocks noGrp="1" noChangeArrowheads="1"/>
          </p:cNvSpPr>
          <p:nvPr>
            <p:ph type="title"/>
          </p:nvPr>
        </p:nvSpPr>
        <p:spPr>
          <a:xfrm>
            <a:off x="294503" y="-160037"/>
            <a:ext cx="10515600"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(1) Emergent conformal symmetry of the PR</a:t>
            </a:r>
            <a:endParaRPr lang="zh-CN" altLang="zh-CN"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636E69EB-5CEC-4A87-85E8-AA3EFA4C09D7}"/>
                  </a:ext>
                </a:extLst>
              </p:cNvPr>
              <p:cNvSpPr txBox="1">
                <a:spLocks/>
              </p:cNvSpPr>
              <p:nvPr/>
            </p:nvSpPr>
            <p:spPr>
              <a:xfrm>
                <a:off x="790832" y="1416125"/>
                <a:ext cx="10610336" cy="4211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Define </a:t>
                </a: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i="1">
                        <a:latin typeface="Cambria Math" panose="02040503050406030204" pitchFamily="18" charset="0"/>
                      </a:rPr>
                      <m:t>=</m:t>
                    </m:r>
                    <m:r>
                      <a:rPr lang="en-US" altLang="zh-CN" sz="2000" i="1">
                        <a:latin typeface="Cambria Math" panose="02040503050406030204" pitchFamily="18" charset="0"/>
                      </a:rPr>
                      <m:t>𝐻</m:t>
                    </m:r>
                    <m:r>
                      <a:rPr lang="en-US" altLang="zh-CN" sz="2000" i="1">
                        <a:latin typeface="Cambria Math" panose="02040503050406030204" pitchFamily="18" charset="0"/>
                      </a:rPr>
                      <m:t>−</m:t>
                    </m:r>
                    <m:r>
                      <a:rPr lang="en-US" altLang="zh-CN" sz="2000" i="1">
                        <a:latin typeface="Cambria Math" panose="02040503050406030204" pitchFamily="18" charset="0"/>
                      </a:rPr>
                      <m:t>𝐿</m:t>
                    </m:r>
                    <m:r>
                      <a:rPr lang="en-US" altLang="zh-CN" sz="2000" i="1">
                        <a:latin typeface="Cambria Math" panose="02040503050406030204" pitchFamily="18" charset="0"/>
                      </a:rPr>
                      <m:t>/</m:t>
                    </m:r>
                    <m:acc>
                      <m:accPr>
                        <m:chr m:val="̂"/>
                        <m:ctrlPr>
                          <a:rPr lang="zh-CN" altLang="en-US" sz="2000" i="1" dirty="0">
                            <a:latin typeface="Cambria Math" panose="02040503050406030204" pitchFamily="18" charset="0"/>
                          </a:rPr>
                        </m:ctrlPr>
                      </m:accPr>
                      <m:e>
                        <m:r>
                          <a:rPr lang="zh-CN" altLang="en-US" sz="2000" i="1" dirty="0">
                            <a:latin typeface="Cambria Math" panose="02040503050406030204" pitchFamily="18" charset="0"/>
                          </a:rPr>
                          <m:t>𝜆</m:t>
                        </m:r>
                      </m:e>
                    </m:acc>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 the exact spherical photon orbit has </a:t>
                </a: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oMath>
                </a14:m>
                <a:r>
                  <a:rPr lang="en-US" altLang="zh-CN" sz="2000" dirty="0">
                    <a:latin typeface="Arial" panose="020B0604020202020204" pitchFamily="34" charset="0"/>
                    <a:cs typeface="Arial" panose="020B0604020202020204" pitchFamily="34" charset="0"/>
                  </a:rPr>
                  <a:t>=0.</a:t>
                </a:r>
              </a:p>
              <a:p>
                <a:r>
                  <a:rPr lang="en-US" altLang="zh-CN" sz="2000" dirty="0">
                    <a:latin typeface="Arial" panose="020B0604020202020204" pitchFamily="34" charset="0"/>
                    <a:cs typeface="Arial" panose="020B0604020202020204" pitchFamily="34" charset="0"/>
                  </a:rPr>
                  <a:t>From the </a:t>
                </a:r>
                <a:r>
                  <a:rPr lang="en-US" altLang="zh-CN" sz="2000" dirty="0" err="1">
                    <a:latin typeface="Arial" panose="020B0604020202020204" pitchFamily="34" charset="0"/>
                    <a:cs typeface="Arial" panose="020B0604020202020204" pitchFamily="34" charset="0"/>
                  </a:rPr>
                  <a:t>sympletic</a:t>
                </a:r>
                <a:r>
                  <a:rPr lang="en-US" altLang="zh-CN" sz="2000" dirty="0">
                    <a:latin typeface="Arial" panose="020B0604020202020204" pitchFamily="34" charset="0"/>
                    <a:cs typeface="Arial" panose="020B0604020202020204" pitchFamily="34" charset="0"/>
                  </a:rPr>
                  <a:t> form we can introduce the </a:t>
                </a:r>
                <a:r>
                  <a:rPr lang="en-US" altLang="zh-CN" sz="2000" dirty="0" err="1">
                    <a:latin typeface="Arial" panose="020B0604020202020204" pitchFamily="34" charset="0"/>
                    <a:cs typeface="Arial" panose="020B0604020202020204" pitchFamily="34" charset="0"/>
                  </a:rPr>
                  <a:t>Possion</a:t>
                </a:r>
                <a:r>
                  <a:rPr lang="en-US" altLang="zh-CN" sz="2000" dirty="0">
                    <a:latin typeface="Arial" panose="020B0604020202020204" pitchFamily="34" charset="0"/>
                    <a:cs typeface="Arial" panose="020B0604020202020204" pitchFamily="34" charset="0"/>
                  </a:rPr>
                  <a:t> bracket.</a:t>
                </a:r>
              </a:p>
              <a:p>
                <a:pPr marL="0" indent="0">
                  <a:buFont typeface="Arial" panose="020B0604020202020204" pitchFamily="34" charset="0"/>
                  <a:buNone/>
                </a:pPr>
                <a:r>
                  <a:rPr lang="en-US" altLang="zh-CN" sz="2000" dirty="0">
                    <a:latin typeface="Arial" panose="020B0604020202020204" pitchFamily="34" charset="0"/>
                    <a:cs typeface="Arial" panose="020B0604020202020204" pitchFamily="34" charset="0"/>
                  </a:rPr>
                  <a:t>Then the </a:t>
                </a:r>
                <a14:m>
                  <m:oMath xmlns:m="http://schemas.openxmlformats.org/officeDocument/2006/math">
                    <m:r>
                      <a:rPr lang="en-US" altLang="zh-CN" sz="2000" i="1">
                        <a:latin typeface="Cambria Math" panose="02040503050406030204" pitchFamily="18" charset="0"/>
                        <a:cs typeface="Arial" panose="020B0604020202020204" pitchFamily="34" charset="0"/>
                      </a:rPr>
                      <m:t>𝑠𝑙</m:t>
                    </m:r>
                    <m:r>
                      <a:rPr lang="en-US" altLang="zh-CN" sz="2000" i="1">
                        <a:latin typeface="Cambria Math" panose="02040503050406030204" pitchFamily="18" charset="0"/>
                        <a:cs typeface="Arial" panose="020B0604020202020204" pitchFamily="34" charset="0"/>
                      </a:rPr>
                      <m:t>(2,</m:t>
                    </m:r>
                    <m:r>
                      <a:rPr lang="en-US" altLang="zh-CN" sz="2000" i="1">
                        <a:latin typeface="Cambria Math" panose="02040503050406030204" pitchFamily="18" charset="0"/>
                        <a:cs typeface="Arial" panose="020B0604020202020204" pitchFamily="34" charset="0"/>
                      </a:rPr>
                      <m:t>𝑅</m:t>
                    </m:r>
                    <m:r>
                      <a:rPr lang="en-US" altLang="zh-CN" sz="2000" i="1">
                        <a:latin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 algebra generators can be constructed using </a:t>
                </a:r>
                <a14:m>
                  <m:oMath xmlns:m="http://schemas.openxmlformats.org/officeDocument/2006/math">
                    <m:r>
                      <a:rPr lang="en-US" altLang="zh-CN" sz="2000" i="1">
                        <a:latin typeface="Cambria Math" panose="02040503050406030204" pitchFamily="18" charset="0"/>
                        <a:cs typeface="Arial" panose="020B0604020202020204" pitchFamily="34" charset="0"/>
                      </a:rPr>
                      <m:t>𝑇</m:t>
                    </m:r>
                  </m:oMath>
                </a14:m>
                <a:r>
                  <a:rPr lang="en-US" altLang="zh-CN"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a:latin typeface="Cambria Math" panose="02040503050406030204" pitchFamily="18" charset="0"/>
                      </a:rPr>
                      <m:t>.</m:t>
                    </m:r>
                  </m:oMath>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For example,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𝐻</m:t>
                          </m:r>
                        </m:e>
                        <m:sub>
                          <m:r>
                            <a:rPr lang="en-US" altLang="zh-CN" sz="2000" i="1">
                              <a:latin typeface="Cambria Math" panose="02040503050406030204" pitchFamily="18" charset="0"/>
                              <a:cs typeface="Arial" panose="020B0604020202020204" pitchFamily="34" charset="0"/>
                            </a:rPr>
                            <m:t>+</m:t>
                          </m:r>
                        </m:sub>
                      </m:sSub>
                      <m:r>
                        <a:rPr lang="en-US" altLang="zh-CN" sz="2000" i="1">
                          <a:latin typeface="Cambria Math" panose="02040503050406030204" pitchFamily="18" charset="0"/>
                          <a:cs typeface="Arial" panose="020B0604020202020204" pitchFamily="34"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i="1">
                          <a:latin typeface="Cambria Math" panose="02040503050406030204" pitchFamily="18" charset="0"/>
                        </a:rPr>
                        <m:t>        </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𝐻</m:t>
                          </m:r>
                        </m:e>
                        <m:sub>
                          <m:r>
                            <a:rPr lang="en-US" altLang="zh-CN" sz="2000" i="1">
                              <a:latin typeface="Cambria Math" panose="02040503050406030204" pitchFamily="18" charset="0"/>
                              <a:cs typeface="Arial" panose="020B0604020202020204" pitchFamily="34" charset="0"/>
                            </a:rPr>
                            <m:t>0</m:t>
                          </m:r>
                        </m:sub>
                      </m:sSub>
                      <m:r>
                        <a:rPr lang="en-US" altLang="zh-CN" sz="2000" i="1">
                          <a:latin typeface="Cambria Math" panose="02040503050406030204" pitchFamily="18" charset="0"/>
                          <a:cs typeface="Arial" panose="020B0604020202020204" pitchFamily="34"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r>
                        <a:rPr lang="en-US" altLang="zh-CN" sz="2000" i="1">
                          <a:latin typeface="Cambria Math" panose="02040503050406030204" pitchFamily="18" charset="0"/>
                        </a:rPr>
                        <m:t>𝑇</m:t>
                      </m:r>
                      <m:r>
                        <a:rPr lang="en-US" altLang="zh-CN" sz="2000" i="1">
                          <a:latin typeface="Cambria Math" panose="02040503050406030204" pitchFamily="18" charset="0"/>
                        </a:rPr>
                        <m:t>        </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𝐻</m:t>
                          </m:r>
                        </m:e>
                        <m:sub>
                          <m:r>
                            <a:rPr lang="en-US" altLang="zh-CN" sz="2000" i="1">
                              <a:latin typeface="Cambria Math" panose="02040503050406030204" pitchFamily="18" charset="0"/>
                              <a:cs typeface="Arial" panose="020B0604020202020204" pitchFamily="34" charset="0"/>
                            </a:rPr>
                            <m:t>−</m:t>
                          </m:r>
                        </m:sub>
                      </m:sSub>
                      <m:r>
                        <a:rPr lang="en-US" altLang="zh-CN" sz="2000" i="1">
                          <a:latin typeface="Cambria Math" panose="02040503050406030204" pitchFamily="18" charset="0"/>
                          <a:cs typeface="Arial" panose="020B0604020202020204" pitchFamily="34"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𝑇</m:t>
                          </m:r>
                        </m:e>
                        <m:sup>
                          <m:r>
                            <a:rPr lang="en-US" altLang="zh-CN" sz="2000" i="1">
                              <a:latin typeface="Cambria Math" panose="02040503050406030204" pitchFamily="18" charset="0"/>
                            </a:rPr>
                            <m:t>2</m:t>
                          </m:r>
                        </m:sup>
                      </m:sSup>
                    </m:oMath>
                  </m:oMathPara>
                </a14:m>
                <a:endParaRPr lang="en-US" altLang="zh-CN"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zh-CN" sz="2000" dirty="0">
                    <a:latin typeface="Arial" panose="020B0604020202020204" pitchFamily="34" charset="0"/>
                    <a:cs typeface="Arial" panose="020B0604020202020204" pitchFamily="34" charset="0"/>
                  </a:rPr>
                  <a:t>They satisfy</a:t>
                </a:r>
              </a:p>
              <a:p>
                <a:pPr marL="0" indent="0" algn="ctr">
                  <a:buFont typeface="Arial" panose="020B0604020202020204" pitchFamily="34" charset="0"/>
                  <a:buNone/>
                </a:pPr>
                <a14:m>
                  <m:oMath xmlns:m="http://schemas.openxmlformats.org/officeDocument/2006/math">
                    <m:sSub>
                      <m:sSubPr>
                        <m:ctrlPr>
                          <a:rPr lang="en-US" altLang="zh-CN" sz="2000" i="1" smtClean="0">
                            <a:solidFill>
                              <a:srgbClr val="FF0000"/>
                            </a:solidFill>
                            <a:latin typeface="Cambria Math" panose="02040503050406030204" pitchFamily="18" charset="0"/>
                            <a:cs typeface="Arial" panose="020B0604020202020204" pitchFamily="34" charset="0"/>
                          </a:rPr>
                        </m:ctrlPr>
                      </m:sSubPr>
                      <m:e>
                        <m:d>
                          <m:dPr>
                            <m:begChr m:val="{"/>
                            <m:endChr m:val="}"/>
                            <m:ctrlPr>
                              <a:rPr lang="en-US" altLang="zh-CN" sz="2000" i="1">
                                <a:solidFill>
                                  <a:srgbClr val="FF0000"/>
                                </a:solidFill>
                                <a:latin typeface="Cambria Math" panose="02040503050406030204" pitchFamily="18" charset="0"/>
                                <a:cs typeface="Arial" panose="020B0604020202020204" pitchFamily="34" charset="0"/>
                              </a:rPr>
                            </m:ctrlPr>
                          </m:dPr>
                          <m:e>
                            <m:sSub>
                              <m:sSubPr>
                                <m:ctrlPr>
                                  <a:rPr lang="en-US" altLang="zh-CN" sz="2000" i="1">
                                    <a:solidFill>
                                      <a:srgbClr val="FF0000"/>
                                    </a:solidFill>
                                    <a:latin typeface="Cambria Math" panose="02040503050406030204" pitchFamily="18" charset="0"/>
                                    <a:cs typeface="Arial" panose="020B0604020202020204" pitchFamily="34" charset="0"/>
                                  </a:rPr>
                                </m:ctrlPr>
                              </m:sSubPr>
                              <m:e>
                                <m:r>
                                  <a:rPr lang="en-US" altLang="zh-CN" sz="2000" i="1">
                                    <a:solidFill>
                                      <a:srgbClr val="FF0000"/>
                                    </a:solidFill>
                                    <a:latin typeface="Cambria Math" panose="02040503050406030204" pitchFamily="18" charset="0"/>
                                    <a:cs typeface="Arial" panose="020B0604020202020204" pitchFamily="34" charset="0"/>
                                  </a:rPr>
                                  <m:t>𝐻</m:t>
                                </m:r>
                              </m:e>
                              <m:sub>
                                <m:r>
                                  <a:rPr lang="en-US" altLang="zh-CN" sz="2000" i="1">
                                    <a:solidFill>
                                      <a:srgbClr val="FF0000"/>
                                    </a:solidFill>
                                    <a:latin typeface="Cambria Math" panose="02040503050406030204" pitchFamily="18" charset="0"/>
                                    <a:cs typeface="Arial" panose="020B0604020202020204" pitchFamily="34" charset="0"/>
                                  </a:rPr>
                                  <m:t>𝑝</m:t>
                                </m:r>
                              </m:sub>
                            </m:sSub>
                            <m:r>
                              <a:rPr lang="en-US" altLang="zh-CN" sz="2000" i="1">
                                <a:solidFill>
                                  <a:srgbClr val="FF0000"/>
                                </a:solidFill>
                                <a:latin typeface="Cambria Math" panose="02040503050406030204" pitchFamily="18" charset="0"/>
                                <a:cs typeface="Arial" panose="020B0604020202020204" pitchFamily="34" charset="0"/>
                              </a:rPr>
                              <m:t>,</m:t>
                            </m:r>
                            <m:sSub>
                              <m:sSubPr>
                                <m:ctrlPr>
                                  <a:rPr lang="en-US" altLang="zh-CN" sz="2000" i="1">
                                    <a:solidFill>
                                      <a:srgbClr val="FF0000"/>
                                    </a:solidFill>
                                    <a:latin typeface="Cambria Math" panose="02040503050406030204" pitchFamily="18" charset="0"/>
                                    <a:cs typeface="Arial" panose="020B0604020202020204" pitchFamily="34" charset="0"/>
                                  </a:rPr>
                                </m:ctrlPr>
                              </m:sSubPr>
                              <m:e>
                                <m:r>
                                  <a:rPr lang="en-US" altLang="zh-CN" sz="2000" i="1">
                                    <a:solidFill>
                                      <a:srgbClr val="FF0000"/>
                                    </a:solidFill>
                                    <a:latin typeface="Cambria Math" panose="02040503050406030204" pitchFamily="18" charset="0"/>
                                    <a:cs typeface="Arial" panose="020B0604020202020204" pitchFamily="34" charset="0"/>
                                  </a:rPr>
                                  <m:t>𝐻</m:t>
                                </m:r>
                              </m:e>
                              <m:sub>
                                <m:r>
                                  <a:rPr lang="en-US" altLang="zh-CN" sz="2000" i="1">
                                    <a:solidFill>
                                      <a:srgbClr val="FF0000"/>
                                    </a:solidFill>
                                    <a:latin typeface="Cambria Math" panose="02040503050406030204" pitchFamily="18" charset="0"/>
                                    <a:cs typeface="Arial" panose="020B0604020202020204" pitchFamily="34" charset="0"/>
                                  </a:rPr>
                                  <m:t>𝑞</m:t>
                                </m:r>
                              </m:sub>
                            </m:sSub>
                          </m:e>
                        </m:d>
                      </m:e>
                      <m:sub>
                        <m:r>
                          <m:rPr>
                            <m:sty m:val="p"/>
                          </m:rPr>
                          <a:rPr lang="en-US" altLang="zh-CN" sz="2000">
                            <a:solidFill>
                              <a:srgbClr val="FF0000"/>
                            </a:solidFill>
                            <a:latin typeface="Cambria Math" panose="02040503050406030204" pitchFamily="18" charset="0"/>
                            <a:cs typeface="Arial" panose="020B0604020202020204" pitchFamily="34" charset="0"/>
                          </a:rPr>
                          <m:t>Possion</m:t>
                        </m:r>
                      </m:sub>
                    </m:sSub>
                    <m:r>
                      <a:rPr lang="en-US" altLang="zh-CN" sz="2000" i="1">
                        <a:solidFill>
                          <a:srgbClr val="FF0000"/>
                        </a:solidFill>
                        <a:latin typeface="Cambria Math" panose="02040503050406030204" pitchFamily="18" charset="0"/>
                        <a:cs typeface="Arial" panose="020B0604020202020204" pitchFamily="34" charset="0"/>
                      </a:rPr>
                      <m:t>=(</m:t>
                    </m:r>
                    <m:r>
                      <a:rPr lang="en-US" altLang="zh-CN" sz="2000" i="1">
                        <a:solidFill>
                          <a:srgbClr val="FF0000"/>
                        </a:solidFill>
                        <a:latin typeface="Cambria Math" panose="02040503050406030204" pitchFamily="18" charset="0"/>
                        <a:cs typeface="Arial" panose="020B0604020202020204" pitchFamily="34" charset="0"/>
                      </a:rPr>
                      <m:t>𝑝</m:t>
                    </m:r>
                    <m:r>
                      <a:rPr lang="en-US" altLang="zh-CN" sz="2000" i="1">
                        <a:solidFill>
                          <a:srgbClr val="FF0000"/>
                        </a:solidFill>
                        <a:latin typeface="Cambria Math" panose="02040503050406030204" pitchFamily="18" charset="0"/>
                        <a:cs typeface="Arial" panose="020B0604020202020204" pitchFamily="34" charset="0"/>
                      </a:rPr>
                      <m:t>−</m:t>
                    </m:r>
                    <m:r>
                      <a:rPr lang="en-US" altLang="zh-CN" sz="2000" i="1">
                        <a:solidFill>
                          <a:srgbClr val="FF0000"/>
                        </a:solidFill>
                        <a:latin typeface="Cambria Math" panose="02040503050406030204" pitchFamily="18" charset="0"/>
                        <a:cs typeface="Arial" panose="020B0604020202020204" pitchFamily="34" charset="0"/>
                      </a:rPr>
                      <m:t>𝑞</m:t>
                    </m:r>
                    <m:r>
                      <a:rPr lang="en-US" altLang="zh-CN" sz="2000" i="1">
                        <a:solidFill>
                          <a:srgbClr val="FF0000"/>
                        </a:solidFill>
                        <a:latin typeface="Cambria Math" panose="02040503050406030204" pitchFamily="18" charset="0"/>
                        <a:cs typeface="Arial" panose="020B0604020202020204" pitchFamily="34" charset="0"/>
                      </a:rPr>
                      <m:t>)</m:t>
                    </m:r>
                    <m:sSub>
                      <m:sSubPr>
                        <m:ctrlPr>
                          <a:rPr lang="en-US" altLang="zh-CN" sz="2000" i="1">
                            <a:solidFill>
                              <a:srgbClr val="FF0000"/>
                            </a:solidFill>
                            <a:latin typeface="Cambria Math" panose="02040503050406030204" pitchFamily="18" charset="0"/>
                            <a:cs typeface="Arial" panose="020B0604020202020204" pitchFamily="34" charset="0"/>
                          </a:rPr>
                        </m:ctrlPr>
                      </m:sSubPr>
                      <m:e>
                        <m:r>
                          <a:rPr lang="en-US" altLang="zh-CN" sz="2000" i="1">
                            <a:solidFill>
                              <a:srgbClr val="FF0000"/>
                            </a:solidFill>
                            <a:latin typeface="Cambria Math" panose="02040503050406030204" pitchFamily="18" charset="0"/>
                            <a:cs typeface="Arial" panose="020B0604020202020204" pitchFamily="34" charset="0"/>
                          </a:rPr>
                          <m:t>𝐻</m:t>
                        </m:r>
                      </m:e>
                      <m:sub>
                        <m:r>
                          <a:rPr lang="en-US" altLang="zh-CN" sz="2000" i="1">
                            <a:solidFill>
                              <a:srgbClr val="FF0000"/>
                            </a:solidFill>
                            <a:latin typeface="Cambria Math" panose="02040503050406030204" pitchFamily="18" charset="0"/>
                            <a:cs typeface="Arial" panose="020B0604020202020204" pitchFamily="34" charset="0"/>
                          </a:rPr>
                          <m:t>𝑝</m:t>
                        </m:r>
                        <m:r>
                          <a:rPr lang="en-US" altLang="zh-CN" sz="2000" i="1">
                            <a:solidFill>
                              <a:srgbClr val="FF0000"/>
                            </a:solidFill>
                            <a:latin typeface="Cambria Math" panose="02040503050406030204" pitchFamily="18" charset="0"/>
                            <a:cs typeface="Arial" panose="020B0604020202020204" pitchFamily="34" charset="0"/>
                          </a:rPr>
                          <m:t>+</m:t>
                        </m:r>
                        <m:r>
                          <a:rPr lang="en-US" altLang="zh-CN" sz="2000" i="1">
                            <a:solidFill>
                              <a:srgbClr val="FF0000"/>
                            </a:solidFill>
                            <a:latin typeface="Cambria Math" panose="02040503050406030204" pitchFamily="18" charset="0"/>
                            <a:cs typeface="Arial" panose="020B0604020202020204" pitchFamily="34" charset="0"/>
                          </a:rPr>
                          <m:t>𝑞</m:t>
                        </m:r>
                      </m:sub>
                    </m:sSub>
                  </m:oMath>
                </a14:m>
                <a:r>
                  <a:rPr lang="en-US" altLang="zh-CN" sz="2000" dirty="0">
                    <a:latin typeface="Arial" panose="020B0604020202020204" pitchFamily="34" charset="0"/>
                    <a:cs typeface="Arial" panose="020B0604020202020204" pitchFamily="34" charset="0"/>
                  </a:rPr>
                  <a:t>    </a:t>
                </a:r>
                <a:r>
                  <a:rPr lang="en-US" altLang="zh-CN" sz="2000" i="1" dirty="0">
                    <a:latin typeface="Arial" panose="020B0604020202020204" pitchFamily="34" charset="0"/>
                    <a:cs typeface="Arial" panose="020B0604020202020204" pitchFamily="34" charset="0"/>
                  </a:rPr>
                  <a:t> </a:t>
                </a:r>
                <a14:m>
                  <m:oMath xmlns:m="http://schemas.openxmlformats.org/officeDocument/2006/math">
                    <m:r>
                      <a:rPr lang="en-US" altLang="zh-CN" sz="2000" i="1" dirty="0">
                        <a:latin typeface="Cambria Math" panose="02040503050406030204" pitchFamily="18" charset="0"/>
                        <a:cs typeface="Arial" panose="020B0604020202020204" pitchFamily="34" charset="0"/>
                      </a:rPr>
                      <m:t>(</m:t>
                    </m:r>
                    <m:r>
                      <a:rPr lang="en-US" altLang="zh-CN" sz="2000" i="1" dirty="0">
                        <a:latin typeface="Cambria Math" panose="02040503050406030204" pitchFamily="18" charset="0"/>
                        <a:cs typeface="Arial" panose="020B0604020202020204" pitchFamily="34" charset="0"/>
                      </a:rPr>
                      <m:t>𝑝</m:t>
                    </m:r>
                    <m:r>
                      <a:rPr lang="en-US" altLang="zh-CN" sz="2000" i="1" dirty="0">
                        <a:latin typeface="Cambria Math" panose="02040503050406030204" pitchFamily="18" charset="0"/>
                        <a:cs typeface="Arial" panose="020B0604020202020204" pitchFamily="34" charset="0"/>
                      </a:rPr>
                      <m:t>,</m:t>
                    </m:r>
                    <m:r>
                      <a:rPr lang="en-US" altLang="zh-CN" sz="2000" i="1" dirty="0">
                        <a:latin typeface="Cambria Math" panose="02040503050406030204" pitchFamily="18" charset="0"/>
                        <a:cs typeface="Arial" panose="020B0604020202020204" pitchFamily="34" charset="0"/>
                      </a:rPr>
                      <m:t>𝑞</m:t>
                    </m:r>
                    <m:r>
                      <a:rPr lang="en-US" altLang="zh-CN" sz="2000" i="1" dirty="0">
                        <a:latin typeface="Cambria Math" panose="02040503050406030204" pitchFamily="18" charset="0"/>
                        <a:cs typeface="Arial" panose="020B0604020202020204" pitchFamily="34" charset="0"/>
                      </a:rPr>
                      <m:t>=−,0,+)</m:t>
                    </m:r>
                  </m:oMath>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The action </a:t>
                </a:r>
                <a14:m>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𝑒</m:t>
                        </m:r>
                      </m:e>
                      <m:sup>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𝛼</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𝐻</m:t>
                            </m:r>
                          </m:e>
                          <m:sub>
                            <m:r>
                              <a:rPr lang="en-US" altLang="zh-CN" sz="2000" i="1">
                                <a:latin typeface="Cambria Math" panose="02040503050406030204" pitchFamily="18" charset="0"/>
                                <a:cs typeface="Arial" panose="020B0604020202020204" pitchFamily="34" charset="0"/>
                              </a:rPr>
                              <m:t>0</m:t>
                            </m:r>
                          </m:sub>
                        </m:sSub>
                      </m:sup>
                    </m:sSup>
                  </m:oMath>
                </a14:m>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is a finite dilation leading to attraction towards the spherical photon orbit since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𝑒</m:t>
                          </m:r>
                        </m:e>
                        <m:sup>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𝛼</m:t>
                          </m:r>
                          <m:r>
                            <a:rPr lang="en-US" altLang="zh-CN" sz="2000" i="1">
                              <a:latin typeface="Cambria Math" panose="02040503050406030204" pitchFamily="18" charset="0"/>
                              <a:cs typeface="Arial" panose="020B0604020202020204" pitchFamily="34" charset="0"/>
                            </a:rPr>
                            <m:t>𝑇</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up>
                      </m:sSup>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𝑒</m:t>
                          </m:r>
                        </m:e>
                        <m:sup>
                          <m:r>
                            <a:rPr lang="en-US" altLang="zh-CN" sz="2000" i="1">
                              <a:latin typeface="Cambria Math" panose="02040503050406030204" pitchFamily="18" charset="0"/>
                              <a:cs typeface="Arial" panose="020B0604020202020204" pitchFamily="34" charset="0"/>
                            </a:rPr>
                            <m:t>𝛼</m:t>
                          </m:r>
                          <m:r>
                            <a:rPr lang="en-US" altLang="zh-CN" sz="2000" i="1">
                              <a:latin typeface="Cambria Math" panose="02040503050406030204" pitchFamily="18" charset="0"/>
                              <a:cs typeface="Arial" panose="020B0604020202020204" pitchFamily="34" charset="0"/>
                            </a:rPr>
                            <m:t>𝑇</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sup>
                      </m:sSup>
                      <m:r>
                        <a:rPr lang="en-US" altLang="zh-CN" sz="2000" i="1">
                          <a:latin typeface="Cambria Math" panose="02040503050406030204" pitchFamily="18" charset="0"/>
                        </a:rPr>
                        <m:t>=</m:t>
                      </m:r>
                      <m:sSup>
                        <m:sSupPr>
                          <m:ctrlPr>
                            <a:rPr lang="en-US" altLang="zh-CN" sz="2000" i="1">
                              <a:latin typeface="Cambria Math" panose="02040503050406030204" pitchFamily="18" charset="0"/>
                              <a:cs typeface="Arial" panose="020B0604020202020204" pitchFamily="34" charset="0"/>
                            </a:rPr>
                          </m:ctrlPr>
                        </m:sSupPr>
                        <m:e>
                          <m:r>
                            <a:rPr lang="en-US" altLang="zh-CN" sz="2000" i="1">
                              <a:latin typeface="Cambria Math" panose="02040503050406030204" pitchFamily="18" charset="0"/>
                              <a:cs typeface="Arial" panose="020B0604020202020204" pitchFamily="34" charset="0"/>
                            </a:rPr>
                            <m:t>𝑒</m:t>
                          </m:r>
                        </m:e>
                        <m:sup>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𝛼</m:t>
                          </m:r>
                        </m:sup>
                      </m:sSup>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𝐻</m:t>
                          </m:r>
                        </m:e>
                      </m:acc>
                    </m:oMath>
                  </m:oMathPara>
                </a14:m>
                <a:endParaRPr lang="zh-CN" altLang="en-US" sz="2000" dirty="0">
                  <a:latin typeface="Arial" panose="020B0604020202020204" pitchFamily="34" charset="0"/>
                  <a:cs typeface="Arial" panose="020B0604020202020204" pitchFamily="34" charset="0"/>
                </a:endParaRPr>
              </a:p>
            </p:txBody>
          </p:sp>
        </mc:Choice>
        <mc:Fallback xmlns="">
          <p:sp>
            <p:nvSpPr>
              <p:cNvPr id="6" name="内容占位符 2">
                <a:extLst>
                  <a:ext uri="{FF2B5EF4-FFF2-40B4-BE49-F238E27FC236}">
                    <a16:creationId xmlns:a16="http://schemas.microsoft.com/office/drawing/2014/main" id="{636E69EB-5CEC-4A87-85E8-AA3EFA4C09D7}"/>
                  </a:ext>
                </a:extLst>
              </p:cNvPr>
              <p:cNvSpPr txBox="1">
                <a:spLocks noRot="1" noChangeAspect="1" noMove="1" noResize="1" noEditPoints="1" noAdjustHandles="1" noChangeArrowheads="1" noChangeShapeType="1" noTextEdit="1"/>
              </p:cNvSpPr>
              <p:nvPr/>
            </p:nvSpPr>
            <p:spPr>
              <a:xfrm>
                <a:off x="790832" y="1416125"/>
                <a:ext cx="10610336" cy="4211942"/>
              </a:xfrm>
              <a:prstGeom prst="rect">
                <a:avLst/>
              </a:prstGeom>
              <a:blipFill>
                <a:blip r:embed="rId2"/>
                <a:stretch>
                  <a:fillRect l="-632" t="-13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8709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2DEB3D-5B38-4B23-929D-962328DB3A34}"/>
              </a:ext>
            </a:extLst>
          </p:cNvPr>
          <p:cNvSpPr>
            <a:spLocks noGrp="1" noChangeArrowheads="1"/>
          </p:cNvSpPr>
          <p:nvPr>
            <p:ph type="title"/>
          </p:nvPr>
        </p:nvSpPr>
        <p:spPr>
          <a:xfrm>
            <a:off x="313036" y="93276"/>
            <a:ext cx="9195487"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(2) Emergent conformal symmetry of the QNM in the near-ring region</a:t>
            </a:r>
            <a:endParaRPr lang="zh-CN" altLang="zh-CN"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内容占位符 3">
                <a:extLst>
                  <a:ext uri="{FF2B5EF4-FFF2-40B4-BE49-F238E27FC236}">
                    <a16:creationId xmlns:a16="http://schemas.microsoft.com/office/drawing/2014/main" id="{0BF9483C-6C3E-4FEF-96B1-03761AA9F946}"/>
                  </a:ext>
                </a:extLst>
              </p:cNvPr>
              <p:cNvSpPr>
                <a:spLocks noGrp="1"/>
              </p:cNvSpPr>
              <p:nvPr>
                <p:ph idx="1"/>
              </p:nvPr>
            </p:nvSpPr>
            <p:spPr>
              <a:xfrm>
                <a:off x="699484" y="1879751"/>
                <a:ext cx="10793032" cy="4351338"/>
              </a:xfrm>
            </p:spPr>
            <p:txBody>
              <a:bodyPr/>
              <a:lstStyle/>
              <a:p>
                <a:r>
                  <a:rPr lang="en-US" altLang="zh-CN" sz="2000" dirty="0">
                    <a:latin typeface="Arial" panose="020B0604020202020204" pitchFamily="34" charset="0"/>
                    <a:cs typeface="Arial" panose="020B0604020202020204" pitchFamily="34" charset="0"/>
                  </a:rPr>
                  <a:t>The self-dual warped AdS</a:t>
                </a:r>
                <a:r>
                  <a:rPr lang="en-US" altLang="zh-CN" sz="12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 has isometry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𝑆𝐿</m:t>
                    </m:r>
                    <m:r>
                      <a:rPr lang="en-US" altLang="zh-CN" sz="2000" b="0" i="1" smtClean="0">
                        <a:latin typeface="Cambria Math" panose="02040503050406030204" pitchFamily="18" charset="0"/>
                        <a:cs typeface="Arial" panose="020B0604020202020204" pitchFamily="34" charset="0"/>
                      </a:rPr>
                      <m:t>(2,</m:t>
                    </m:r>
                    <m:r>
                      <a:rPr lang="en-US" altLang="zh-CN" sz="2000" b="0" i="1" smtClean="0">
                        <a:latin typeface="Cambria Math" panose="02040503050406030204" pitchFamily="18" charset="0"/>
                        <a:cs typeface="Arial" panose="020B0604020202020204" pitchFamily="34" charset="0"/>
                      </a:rPr>
                      <m:t>𝑅</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ea typeface="Cambria Math" panose="02040503050406030204" pitchFamily="18" charset="0"/>
                        <a:cs typeface="Arial" panose="020B0604020202020204" pitchFamily="34" charset="0"/>
                      </a:rPr>
                      <m:t>𝑈</m:t>
                    </m:r>
                    <m:r>
                      <a:rPr lang="en-US" altLang="zh-CN" sz="2000" b="0" i="1" smtClean="0">
                        <a:latin typeface="Cambria Math" panose="02040503050406030204" pitchFamily="18" charset="0"/>
                        <a:ea typeface="Cambria Math" panose="02040503050406030204" pitchFamily="18" charset="0"/>
                        <a:cs typeface="Arial" panose="020B0604020202020204" pitchFamily="34" charset="0"/>
                      </a:rPr>
                      <m:t>(1)</m:t>
                    </m:r>
                  </m:oMath>
                </a14:m>
                <a:endParaRPr lang="en-US" altLang="zh-CN" sz="20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cs typeface="Arial" panose="020B0604020202020204" pitchFamily="34" charset="0"/>
                            </a:rPr>
                          </m:ctrlPr>
                        </m:sSubPr>
                        <m:e>
                          <m:r>
                            <a:rPr lang="en-US" altLang="zh-CN" sz="2000" i="1" smtClean="0">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cs typeface="Arial" panose="020B0604020202020204" pitchFamily="34" charset="0"/>
                        </a:rPr>
                        <m:t>=</m:t>
                      </m:r>
                      <m:sSup>
                        <m:sSupPr>
                          <m:ctrlPr>
                            <a:rPr lang="en-US" altLang="zh-CN" sz="2000" i="1" dirty="0" smtClean="0">
                              <a:latin typeface="Cambria Math" panose="02040503050406030204" pitchFamily="18" charset="0"/>
                            </a:rPr>
                          </m:ctrlPr>
                        </m:sSupPr>
                        <m:e>
                          <m:r>
                            <a:rPr lang="en-US" altLang="zh-CN" sz="2000" dirty="0" smtClean="0">
                              <a:latin typeface="Cambria Math" panose="02040503050406030204" pitchFamily="18" charset="0"/>
                            </a:rPr>
                            <m:t>ⅇ</m:t>
                          </m:r>
                        </m:e>
                        <m:sup>
                          <m:r>
                            <a:rPr lang="en-US" altLang="zh-CN" sz="2000" i="0" dirty="0" smtClean="0">
                              <a:latin typeface="Cambria Math" panose="02040503050406030204" pitchFamily="18" charset="0"/>
                            </a:rPr>
                            <m:t>±</m:t>
                          </m:r>
                          <m:r>
                            <a:rPr lang="en-US" altLang="zh-CN" sz="2000" i="1" dirty="0" smtClean="0">
                              <a:latin typeface="Cambria Math" panose="02040503050406030204" pitchFamily="18" charset="0"/>
                            </a:rPr>
                            <m:t>𝑇</m:t>
                          </m:r>
                        </m:sup>
                      </m:sSup>
                      <m:d>
                        <m:dPr>
                          <m:ctrlPr>
                            <a:rPr lang="en-US" altLang="zh-CN" sz="2000" i="1" dirty="0" smtClean="0">
                              <a:latin typeface="Cambria Math" panose="02040503050406030204" pitchFamily="18" charset="0"/>
                            </a:rPr>
                          </m:ctrlPr>
                        </m:dPr>
                        <m:e>
                          <m:r>
                            <a:rPr lang="en-US" altLang="zh-CN" sz="2000" b="0" i="1" dirty="0" smtClean="0">
                              <a:latin typeface="Cambria Math" panose="02040503050406030204" pitchFamily="18" charset="0"/>
                            </a:rPr>
                            <m:t>−</m:t>
                          </m:r>
                          <m:func>
                            <m:funcPr>
                              <m:ctrlPr>
                                <a:rPr lang="en-US" altLang="zh-CN" sz="2000" b="0" i="1" dirty="0" smtClean="0">
                                  <a:latin typeface="Cambria Math" panose="02040503050406030204" pitchFamily="18" charset="0"/>
                                </a:rPr>
                              </m:ctrlPr>
                            </m:funcPr>
                            <m:fName>
                              <m:r>
                                <m:rPr>
                                  <m:sty m:val="p"/>
                                </m:rPr>
                                <a:rPr lang="en-US" altLang="zh-CN" sz="2000" b="0" i="0" dirty="0" smtClean="0">
                                  <a:latin typeface="Cambria Math" panose="02040503050406030204" pitchFamily="18" charset="0"/>
                                </a:rPr>
                                <m:t>cosh</m:t>
                              </m:r>
                            </m:fName>
                            <m:e>
                              <m:r>
                                <a:rPr lang="en-US" altLang="zh-CN" sz="2000" b="0" i="1" dirty="0" smtClean="0">
                                  <a:latin typeface="Cambria Math" panose="02040503050406030204" pitchFamily="18" charset="0"/>
                                </a:rPr>
                                <m:t>𝑥</m:t>
                              </m:r>
                            </m:e>
                          </m:func>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m:t>
                              </m:r>
                            </m:e>
                            <m:sub>
                              <m:r>
                                <a:rPr lang="en-US" altLang="zh-CN" sz="2000" i="1" dirty="0" smtClean="0">
                                  <a:latin typeface="Cambria Math" panose="02040503050406030204" pitchFamily="18" charset="0"/>
                                </a:rPr>
                                <m:t>𝑇</m:t>
                              </m:r>
                            </m:sub>
                          </m:sSub>
                          <m:r>
                            <a:rPr lang="en-US" altLang="zh-CN" sz="2000" i="1" dirty="0" smtClean="0">
                              <a:latin typeface="Cambria Math" panose="02040503050406030204" pitchFamily="18" charset="0"/>
                            </a:rPr>
                            <m:t>∓</m:t>
                          </m:r>
                          <m:func>
                            <m:funcPr>
                              <m:ctrlPr>
                                <a:rPr lang="en-US" altLang="zh-CN" sz="2000" i="1" dirty="0" smtClean="0">
                                  <a:latin typeface="Cambria Math" panose="02040503050406030204" pitchFamily="18" charset="0"/>
                                </a:rPr>
                              </m:ctrlPr>
                            </m:funcPr>
                            <m:fName>
                              <m:r>
                                <m:rPr>
                                  <m:sty m:val="p"/>
                                </m:rPr>
                                <a:rPr lang="en-US" altLang="zh-CN" sz="2000" i="0" dirty="0" smtClean="0">
                                  <a:latin typeface="Cambria Math" panose="02040503050406030204" pitchFamily="18" charset="0"/>
                                </a:rPr>
                                <m:t>sinh</m:t>
                              </m:r>
                            </m:fName>
                            <m:e>
                              <m:r>
                                <a:rPr lang="en-US" altLang="zh-CN" sz="2000" b="0" i="1" dirty="0" smtClean="0">
                                  <a:latin typeface="Cambria Math" panose="02040503050406030204" pitchFamily="18" charset="0"/>
                                </a:rPr>
                                <m:t>𝑥</m:t>
                              </m:r>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m:t>
                                  </m:r>
                                </m:e>
                                <m:sub>
                                  <m:r>
                                    <a:rPr lang="en-US" altLang="zh-CN" sz="2000" i="1" dirty="0" smtClean="0">
                                      <a:latin typeface="Cambria Math" panose="02040503050406030204" pitchFamily="18" charset="0"/>
                                    </a:rPr>
                                    <m:t>𝑥</m:t>
                                  </m:r>
                                </m:sub>
                              </m:sSub>
                            </m:e>
                          </m:func>
                          <m:r>
                            <a:rPr lang="en-US" altLang="zh-CN" sz="2000" b="0" i="1" dirty="0" smtClean="0">
                              <a:latin typeface="Cambria Math" panose="02040503050406030204" pitchFamily="18" charset="0"/>
                            </a:rPr>
                            <m:t>+</m:t>
                          </m:r>
                          <m:func>
                            <m:funcPr>
                              <m:ctrlPr>
                                <a:rPr lang="en-US" altLang="zh-CN" sz="2000" i="1" dirty="0">
                                  <a:latin typeface="Cambria Math" panose="02040503050406030204" pitchFamily="18" charset="0"/>
                                </a:rPr>
                              </m:ctrlPr>
                            </m:funcPr>
                            <m:fName>
                              <m:r>
                                <m:rPr>
                                  <m:sty m:val="p"/>
                                </m:rPr>
                                <a:rPr lang="en-US" altLang="zh-CN" sz="2000" dirty="0">
                                  <a:latin typeface="Cambria Math" panose="02040503050406030204" pitchFamily="18" charset="0"/>
                                </a:rPr>
                                <m:t>sinh</m:t>
                              </m:r>
                            </m:fName>
                            <m:e>
                              <m:r>
                                <a:rPr lang="en-US" altLang="zh-CN" sz="2000" i="1" dirty="0">
                                  <a:latin typeface="Cambria Math" panose="02040503050406030204" pitchFamily="18" charset="0"/>
                                </a:rPr>
                                <m:t>𝑥</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m:t>
                                  </m:r>
                                </m:e>
                                <m:sub>
                                  <m:r>
                                    <a:rPr lang="en-US" altLang="zh-CN" sz="2000" b="0" i="1" dirty="0" smtClean="0">
                                      <a:latin typeface="Cambria Math" panose="02040503050406030204" pitchFamily="18" charset="0"/>
                                    </a:rPr>
                                    <m:t>𝜙</m:t>
                                  </m:r>
                                </m:sub>
                              </m:sSub>
                            </m:e>
                          </m:func>
                        </m:e>
                      </m:d>
                    </m:oMath>
                  </m:oMathPara>
                </a14:m>
                <a:endParaRPr lang="en-US" altLang="zh-CN" sz="2000" dirty="0">
                  <a:latin typeface="Arial" panose="020B0604020202020204" pitchFamily="34" charset="0"/>
                  <a:cs typeface="Arial" panose="020B0604020202020204" pitchFamily="34" charset="0"/>
                </a:endParaRPr>
              </a:p>
              <a:p>
                <a:pPr marL="0" indent="0" algn="ctr">
                  <a:buNone/>
                </a:pPr>
                <a14:m>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r>
                          <m:rPr>
                            <m:nor/>
                          </m:rPr>
                          <a:rPr lang="en-US" altLang="zh-CN" sz="2000" dirty="0">
                            <a:latin typeface="Arial" panose="020B0604020202020204" pitchFamily="34" charset="0"/>
                            <a:cs typeface="Arial" panose="020B0604020202020204" pitchFamily="34" charset="0"/>
                          </a:rPr>
                          <m:t> </m:t>
                        </m:r>
                      </m:e>
                      <m:sub>
                        <m:r>
                          <a:rPr lang="en-US" altLang="zh-CN" sz="2000" b="0" i="1" dirty="0" smtClean="0">
                            <a:latin typeface="Cambria Math" panose="02040503050406030204" pitchFamily="18" charset="0"/>
                            <a:cs typeface="Arial" panose="020B0604020202020204" pitchFamily="34" charset="0"/>
                          </a:rPr>
                          <m:t>0</m:t>
                        </m:r>
                      </m:sub>
                    </m:sSub>
                    <m:r>
                      <a:rPr lang="en-US" altLang="zh-CN" sz="2000" i="1">
                        <a:latin typeface="Cambria Math" panose="02040503050406030204" pitchFamily="18" charset="0"/>
                        <a:cs typeface="Arial" panose="020B0604020202020204" pitchFamily="34" charset="0"/>
                      </a:rPr>
                      <m:t>=</m:t>
                    </m:r>
                    <m:r>
                      <a:rPr lang="en-US" altLang="zh-CN" sz="2000" b="0" i="1" dirty="0" smtClean="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m:t>
                        </m:r>
                      </m:e>
                      <m:sub>
                        <m:r>
                          <a:rPr lang="en-US" altLang="zh-CN" sz="2000" i="1" dirty="0">
                            <a:latin typeface="Cambria Math" panose="02040503050406030204" pitchFamily="18" charset="0"/>
                          </a:rPr>
                          <m:t>𝑇</m:t>
                        </m:r>
                      </m:sub>
                    </m:sSub>
                  </m:oMath>
                </a14:m>
                <a:r>
                  <a:rPr lang="en-US" altLang="zh-CN" sz="20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𝒲</m:t>
                        </m:r>
                      </m:e>
                      <m:sub>
                        <m:r>
                          <a:rPr lang="en-US" altLang="zh-CN" sz="2000" i="1" dirty="0">
                            <a:latin typeface="Cambria Math" panose="02040503050406030204" pitchFamily="18" charset="0"/>
                            <a:cs typeface="Arial" panose="020B0604020202020204" pitchFamily="34" charset="0"/>
                          </a:rPr>
                          <m:t>0</m:t>
                        </m:r>
                      </m:sub>
                    </m:sSub>
                    <m:r>
                      <a:rPr lang="en-US" altLang="zh-CN" sz="2000" i="1">
                        <a:latin typeface="Cambria Math" panose="02040503050406030204" pitchFamily="18" charset="0"/>
                        <a:cs typeface="Arial" panose="020B0604020202020204" pitchFamily="34" charset="0"/>
                      </a:rPr>
                      <m:t>=</m:t>
                    </m:r>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m:t>
                        </m:r>
                      </m:e>
                      <m:sub>
                        <m:r>
                          <a:rPr lang="en-US" altLang="zh-CN" sz="2000" i="1" dirty="0">
                            <a:latin typeface="Cambria Math" panose="02040503050406030204" pitchFamily="18" charset="0"/>
                          </a:rPr>
                          <m:t>𝜙</m:t>
                        </m:r>
                      </m:sub>
                    </m:sSub>
                  </m:oMath>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Consider a free scalar field,</a:t>
                </a:r>
              </a:p>
              <a:p>
                <a:pPr marL="0" indent="0">
                  <a:buNone/>
                </a:pPr>
                <a14:m>
                  <m:oMathPara xmlns:m="http://schemas.openxmlformats.org/officeDocument/2006/math">
                    <m:oMathParaPr>
                      <m:jc m:val="centerGroup"/>
                    </m:oMathParaPr>
                    <m:oMath xmlns:m="http://schemas.openxmlformats.org/officeDocument/2006/math">
                      <m:sSup>
                        <m:sSupPr>
                          <m:ctrlPr>
                            <a:rPr lang="zh-CN" altLang="en-US" sz="2000" i="1" smtClean="0">
                              <a:latin typeface="Cambria Math" panose="02040503050406030204" pitchFamily="18" charset="0"/>
                            </a:rPr>
                          </m:ctrlPr>
                        </m:sSupPr>
                        <m:e>
                          <m:r>
                            <m:rPr>
                              <m:sty m:val="p"/>
                            </m:rPr>
                            <a:rPr lang="zh-CN" altLang="en-US" sz="2000" i="1" smtClean="0">
                              <a:latin typeface="Cambria Math" panose="02040503050406030204" pitchFamily="18" charset="0"/>
                            </a:rPr>
                            <m:t>∇</m:t>
                          </m:r>
                        </m:e>
                        <m:sup>
                          <m:r>
                            <a:rPr lang="zh-CN" altLang="en-US" sz="2000" i="1" smtClean="0">
                              <a:latin typeface="Cambria Math" panose="02040503050406030204" pitchFamily="18" charset="0"/>
                            </a:rPr>
                            <m:t>2</m:t>
                          </m:r>
                        </m:sup>
                      </m:sSup>
                      <m:r>
                        <m:rPr>
                          <m:sty m:val="p"/>
                        </m:rPr>
                        <a:rPr lang="en-US" altLang="zh-CN" sz="2000" b="0" i="0" smtClean="0">
                          <a:latin typeface="Cambria Math" panose="02040503050406030204" pitchFamily="18" charset="0"/>
                        </a:rPr>
                        <m:t>Φ</m:t>
                      </m:r>
                      <m:r>
                        <a:rPr lang="en-US" altLang="zh-CN" sz="2000" b="0" i="1" smtClean="0">
                          <a:latin typeface="Cambria Math" panose="02040503050406030204" pitchFamily="18" charset="0"/>
                        </a:rPr>
                        <m:t>=−</m:t>
                      </m:r>
                      <m:f>
                        <m:fPr>
                          <m:ctrlPr>
                            <a:rPr lang="zh-CN" altLang="en-US" sz="2000" i="1" dirty="0" smtClean="0">
                              <a:latin typeface="Cambria Math" panose="02040503050406030204" pitchFamily="18" charset="0"/>
                            </a:rPr>
                          </m:ctrlPr>
                        </m:fPr>
                        <m:num>
                          <m:r>
                            <a:rPr lang="zh-CN" altLang="en-US" sz="2000" dirty="0">
                              <a:latin typeface="Cambria Math" panose="02040503050406030204" pitchFamily="18" charset="0"/>
                            </a:rPr>
                            <m:t>1</m:t>
                          </m:r>
                        </m:num>
                        <m:den>
                          <m:sSup>
                            <m:sSupPr>
                              <m:ctrlPr>
                                <a:rPr lang="zh-CN" altLang="en-US" sz="2000" i="1" dirty="0">
                                  <a:latin typeface="Cambria Math" panose="02040503050406030204" pitchFamily="18" charset="0"/>
                                </a:rPr>
                              </m:ctrlPr>
                            </m:sSupPr>
                            <m:e>
                              <m:r>
                                <a:rPr lang="en-US" altLang="zh-CN" sz="2000" b="0" i="1" dirty="0" smtClean="0">
                                  <a:latin typeface="Cambria Math" panose="02040503050406030204" pitchFamily="18" charset="0"/>
                                </a:rPr>
                                <m:t>𝑙</m:t>
                              </m:r>
                            </m:e>
                            <m:sup>
                              <m:r>
                                <a:rPr lang="zh-CN" altLang="en-US" sz="2000" i="0" dirty="0">
                                  <a:latin typeface="Cambria Math" panose="02040503050406030204" pitchFamily="18" charset="0"/>
                                </a:rPr>
                                <m:t>2</m:t>
                              </m:r>
                            </m:sup>
                          </m:sSup>
                        </m:den>
                      </m:f>
                      <m:d>
                        <m:dPr>
                          <m:begChr m:val="["/>
                          <m:endChr m:val="]"/>
                          <m:ctrlPr>
                            <a:rPr lang="en-US" altLang="zh-CN" sz="2000" i="1" dirty="0" smtClean="0">
                              <a:latin typeface="Cambria Math" panose="02040503050406030204" pitchFamily="18" charset="0"/>
                            </a:rPr>
                          </m:ctrlPr>
                        </m:dPr>
                        <m:e>
                          <m:r>
                            <a:rPr lang="en-US" altLang="zh-CN" sz="2000" i="1" dirty="0">
                              <a:latin typeface="Cambria Math" panose="02040503050406030204" pitchFamily="18" charset="0"/>
                            </a:rPr>
                            <m:t>−</m:t>
                          </m:r>
                          <m:sSubSup>
                            <m:sSubSupPr>
                              <m:ctrlPr>
                                <a:rPr lang="en-US" altLang="zh-CN" sz="2000" i="1" dirty="0">
                                  <a:latin typeface="Cambria Math" panose="02040503050406030204" pitchFamily="18" charset="0"/>
                                </a:rPr>
                              </m:ctrlPr>
                            </m:sSubSupPr>
                            <m:e>
                              <m:r>
                                <a:rPr lang="en-US" altLang="zh-CN" sz="2000" i="1">
                                  <a:latin typeface="Cambria Math" panose="02040503050406030204" pitchFamily="18" charset="0"/>
                                  <a:cs typeface="Arial" panose="020B0604020202020204" pitchFamily="34" charset="0"/>
                                </a:rPr>
                                <m:t>ℒ</m:t>
                              </m:r>
                            </m:e>
                            <m:sub>
                              <m:r>
                                <a:rPr lang="en-US" altLang="zh-CN" sz="2000" i="1" dirty="0">
                                  <a:latin typeface="Cambria Math" panose="02040503050406030204" pitchFamily="18" charset="0"/>
                                </a:rPr>
                                <m:t>0</m:t>
                              </m:r>
                            </m:sub>
                            <m:sup>
                              <m:r>
                                <a:rPr lang="en-US" altLang="zh-CN" sz="2000" i="1" dirty="0">
                                  <a:latin typeface="Cambria Math" panose="02040503050406030204" pitchFamily="18" charset="0"/>
                                </a:rPr>
                                <m:t>2</m:t>
                              </m:r>
                            </m:sup>
                          </m:sSubSup>
                          <m:r>
                            <a:rPr lang="en-US" altLang="zh-CN" sz="2000" b="0" i="1" dirty="0" smtClean="0">
                              <a:latin typeface="Cambria Math" panose="02040503050406030204" pitchFamily="18" charset="0"/>
                            </a:rPr>
                            <m:t>+</m:t>
                          </m:r>
                          <m:f>
                            <m:fPr>
                              <m:ctrlPr>
                                <a:rPr lang="en-US" altLang="zh-CN" sz="2000" b="0" i="1" dirty="0" smtClean="0">
                                  <a:latin typeface="Cambria Math" panose="02040503050406030204" pitchFamily="18" charset="0"/>
                                </a:rPr>
                              </m:ctrlPr>
                            </m:fPr>
                            <m:num>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cs typeface="Arial" panose="020B0604020202020204" pitchFamily="34" charset="0"/>
                                    </a:rPr>
                                    <m:t>+</m:t>
                                  </m:r>
                                </m:sub>
                              </m:sSub>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cs typeface="Arial" panose="020B0604020202020204" pitchFamily="34" charset="0"/>
                                    </a:rPr>
                                    <m:t>−</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cs typeface="Arial" panose="020B0604020202020204" pitchFamily="34" charset="0"/>
                                    </a:rPr>
                                    <m:t>−</m:t>
                                  </m:r>
                                </m:sub>
                              </m:sSub>
                              <m:sSub>
                                <m:sSubPr>
                                  <m:ctrlPr>
                                    <a:rPr lang="en-US" altLang="zh-CN" sz="2000" i="1">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cs typeface="Arial" panose="020B0604020202020204" pitchFamily="34" charset="0"/>
                                    </a:rPr>
                                    <m:t>+</m:t>
                                  </m:r>
                                </m:sub>
                              </m:sSub>
                            </m:num>
                            <m:den>
                              <m:r>
                                <a:rPr lang="en-US" altLang="zh-CN" sz="2000" b="0" i="1" dirty="0" smtClean="0">
                                  <a:latin typeface="Cambria Math" panose="02040503050406030204" pitchFamily="18" charset="0"/>
                                </a:rPr>
                                <m:t>2</m:t>
                              </m:r>
                            </m:den>
                          </m:f>
                          <m:r>
                            <a:rPr lang="en-US" altLang="zh-CN" sz="2000" b="0" i="1" dirty="0" smtClean="0">
                              <a:latin typeface="Cambria Math" panose="02040503050406030204" pitchFamily="18" charset="0"/>
                            </a:rPr>
                            <m:t>+</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1−</m:t>
                              </m:r>
                              <m:f>
                                <m:fPr>
                                  <m:ctrlPr>
                                    <a:rPr lang="en-US" altLang="zh-CN" sz="2000" b="0" i="1" dirty="0" smtClean="0">
                                      <a:latin typeface="Cambria Math" panose="02040503050406030204" pitchFamily="18" charset="0"/>
                                    </a:rPr>
                                  </m:ctrlPr>
                                </m:fPr>
                                <m:num>
                                  <m:r>
                                    <a:rPr lang="en-US" altLang="zh-CN" sz="2000" b="0" i="1" dirty="0" smtClean="0">
                                      <a:latin typeface="Cambria Math" panose="02040503050406030204" pitchFamily="18" charset="0"/>
                                    </a:rPr>
                                    <m:t>1</m:t>
                                  </m:r>
                                </m:num>
                                <m:den>
                                  <m:sSup>
                                    <m:sSupPr>
                                      <m:ctrlPr>
                                        <a:rPr lang="en-US" altLang="zh-CN" sz="2000" b="0" i="1" dirty="0" smtClean="0">
                                          <a:latin typeface="Cambria Math" panose="02040503050406030204" pitchFamily="18" charset="0"/>
                                        </a:rPr>
                                      </m:ctrlPr>
                                    </m:sSupPr>
                                    <m:e>
                                      <m:r>
                                        <m:rPr>
                                          <m:sty m:val="p"/>
                                        </m:rPr>
                                        <a:rPr lang="en-US" altLang="zh-CN" sz="2000" dirty="0">
                                          <a:latin typeface="Cambria Math" panose="02040503050406030204" pitchFamily="18" charset="0"/>
                                        </a:rPr>
                                        <m:t>Λ</m:t>
                                      </m:r>
                                    </m:e>
                                    <m:sup>
                                      <m:r>
                                        <a:rPr lang="en-US" altLang="zh-CN" sz="2000" b="0" i="1" dirty="0" smtClean="0">
                                          <a:latin typeface="Cambria Math" panose="02040503050406030204" pitchFamily="18" charset="0"/>
                                        </a:rPr>
                                        <m:t>2</m:t>
                                      </m:r>
                                    </m:sup>
                                  </m:sSup>
                                </m:den>
                              </m:f>
                            </m:e>
                          </m:d>
                          <m:sSubSup>
                            <m:sSubSupPr>
                              <m:ctrlPr>
                                <a:rPr lang="en-US" altLang="zh-CN" sz="2000" b="0" i="1" dirty="0" smtClean="0">
                                  <a:latin typeface="Cambria Math" panose="02040503050406030204" pitchFamily="18" charset="0"/>
                                </a:rPr>
                              </m:ctrlPr>
                            </m:sSubSupPr>
                            <m:e>
                              <m:r>
                                <a:rPr lang="en-US" altLang="zh-CN" sz="2000" i="1">
                                  <a:latin typeface="Cambria Math" panose="02040503050406030204" pitchFamily="18" charset="0"/>
                                  <a:cs typeface="Arial" panose="020B0604020202020204" pitchFamily="34" charset="0"/>
                                </a:rPr>
                                <m:t>𝒲</m:t>
                              </m:r>
                            </m:e>
                            <m:sub>
                              <m:r>
                                <a:rPr lang="en-US" altLang="zh-CN" sz="2000" b="0" i="1" dirty="0" smtClean="0">
                                  <a:latin typeface="Cambria Math" panose="02040503050406030204" pitchFamily="18" charset="0"/>
                                </a:rPr>
                                <m:t>0</m:t>
                              </m:r>
                            </m:sub>
                            <m:sup>
                              <m:r>
                                <a:rPr lang="en-US" altLang="zh-CN" sz="2000" b="0" i="1" dirty="0" smtClean="0">
                                  <a:latin typeface="Cambria Math" panose="02040503050406030204" pitchFamily="18" charset="0"/>
                                </a:rPr>
                                <m:t>2</m:t>
                              </m:r>
                            </m:sup>
                          </m:sSubSup>
                        </m:e>
                      </m:d>
                      <m:r>
                        <m:rPr>
                          <m:sty m:val="p"/>
                        </m:rPr>
                        <a:rPr lang="en-US" altLang="zh-CN" sz="2000">
                          <a:latin typeface="Cambria Math" panose="02040503050406030204" pitchFamily="18" charset="0"/>
                        </a:rPr>
                        <m:t>Φ</m:t>
                      </m:r>
                      <m:r>
                        <a:rPr lang="en-US" altLang="zh-CN" sz="2000" b="0" i="0" smtClean="0">
                          <a:latin typeface="Cambria Math" panose="02040503050406030204" pitchFamily="18" charset="0"/>
                        </a:rPr>
                        <m:t>=0</m:t>
                      </m:r>
                    </m:oMath>
                  </m:oMathPara>
                </a14:m>
                <a:endParaRPr lang="en-US" altLang="zh-CN" sz="2000" dirty="0">
                  <a:latin typeface="Arial" panose="020B0604020202020204" pitchFamily="34" charset="0"/>
                  <a:cs typeface="Arial" panose="020B0604020202020204" pitchFamily="34" charset="0"/>
                </a:endParaRPr>
              </a:p>
              <a:p>
                <a:pPr marL="0" indent="0">
                  <a:buNone/>
                </a:pPr>
                <a:r>
                  <a:rPr lang="en-US" altLang="zh-CN" sz="2000" dirty="0">
                    <a:latin typeface="Arial" panose="020B0604020202020204" pitchFamily="34" charset="0"/>
                    <a:cs typeface="Arial" panose="020B0604020202020204" pitchFamily="34" charset="0"/>
                  </a:rPr>
                  <a:t>its solutions form a highest weight representation of the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𝑠𝑙</m:t>
                    </m:r>
                    <m:r>
                      <a:rPr lang="en-US" altLang="zh-CN" sz="2000" b="0" i="1" smtClean="0">
                        <a:latin typeface="Cambria Math" panose="02040503050406030204" pitchFamily="18" charset="0"/>
                        <a:cs typeface="Arial" panose="020B0604020202020204" pitchFamily="34" charset="0"/>
                      </a:rPr>
                      <m:t>(2,</m:t>
                    </m:r>
                    <m:r>
                      <a:rPr lang="en-US" altLang="zh-CN" sz="2000" b="0" i="1" smtClean="0">
                        <a:latin typeface="Cambria Math" panose="02040503050406030204" pitchFamily="18" charset="0"/>
                        <a:cs typeface="Arial" panose="020B0604020202020204" pitchFamily="34" charset="0"/>
                      </a:rPr>
                      <m:t>𝑅</m:t>
                    </m:r>
                    <m:r>
                      <a:rPr lang="en-US" altLang="zh-CN" sz="2000" b="0" i="1" smtClean="0">
                        <a:latin typeface="Cambria Math" panose="02040503050406030204" pitchFamily="18" charset="0"/>
                        <a:cs typeface="Arial" panose="020B0604020202020204" pitchFamily="34" charset="0"/>
                      </a:rPr>
                      <m:t>)</m:t>
                    </m:r>
                  </m:oMath>
                </a14:m>
                <a:endParaRPr lang="en-US" altLang="zh-CN" sz="20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cs typeface="Arial" panose="020B0604020202020204" pitchFamily="34" charset="0"/>
                            </a:rPr>
                          </m:ctrlPr>
                        </m:sSubPr>
                        <m:e>
                          <m:r>
                            <m:rPr>
                              <m:sty m:val="p"/>
                            </m:rPr>
                            <a:rPr lang="en-US" altLang="zh-CN" sz="2000">
                              <a:latin typeface="Cambria Math" panose="02040503050406030204" pitchFamily="18" charset="0"/>
                              <a:cs typeface="Arial" panose="020B0604020202020204" pitchFamily="34" charset="0"/>
                            </a:rPr>
                            <m:t>Φ</m:t>
                          </m:r>
                        </m:e>
                        <m:sub>
                          <m:r>
                            <a:rPr lang="en-US" altLang="zh-CN" sz="2000" b="0" i="1" smtClean="0">
                              <a:latin typeface="Cambria Math" panose="02040503050406030204" pitchFamily="18" charset="0"/>
                              <a:cs typeface="Arial" panose="020B0604020202020204" pitchFamily="34" charset="0"/>
                            </a:rPr>
                            <m:t>𝑚</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𝑛</m:t>
                          </m:r>
                        </m:sub>
                      </m:sSub>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𝑇</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𝜙</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𝑥</m:t>
                      </m:r>
                      <m:r>
                        <a:rPr lang="en-US" altLang="zh-CN" sz="2000" b="0" i="1" smtClean="0">
                          <a:latin typeface="Cambria Math" panose="02040503050406030204" pitchFamily="18" charset="0"/>
                          <a:cs typeface="Arial" panose="020B0604020202020204" pitchFamily="34" charset="0"/>
                        </a:rPr>
                        <m:t>)=</m:t>
                      </m:r>
                      <m:sSup>
                        <m:sSupPr>
                          <m:ctrlPr>
                            <a:rPr lang="en-US" altLang="zh-CN" sz="2000" b="0" i="1" smtClean="0">
                              <a:latin typeface="Cambria Math" panose="02040503050406030204" pitchFamily="18" charset="0"/>
                              <a:cs typeface="Arial" panose="020B0604020202020204" pitchFamily="34" charset="0"/>
                            </a:rPr>
                          </m:ctrlPr>
                        </m:sSupPr>
                        <m:e>
                          <m:r>
                            <a:rPr lang="en-US" altLang="zh-CN" sz="2000" b="0" i="1" smtClean="0">
                              <a:latin typeface="Cambria Math" panose="02040503050406030204" pitchFamily="18" charset="0"/>
                              <a:cs typeface="Arial" panose="020B0604020202020204" pitchFamily="34" charset="0"/>
                            </a:rPr>
                            <m:t>𝑒</m:t>
                          </m:r>
                        </m:e>
                        <m:sup>
                          <m:r>
                            <a:rPr lang="en-US" altLang="zh-CN" sz="2000" b="0" i="1" smtClean="0">
                              <a:latin typeface="Cambria Math" panose="02040503050406030204" pitchFamily="18" charset="0"/>
                              <a:cs typeface="Arial" panose="020B0604020202020204" pitchFamily="34" charset="0"/>
                            </a:rPr>
                            <m:t>𝑖𝑚</m:t>
                          </m:r>
                          <m:r>
                            <a:rPr lang="en-US" altLang="zh-CN" sz="2000" b="0" i="1" smtClean="0">
                              <a:latin typeface="Cambria Math" panose="02040503050406030204" pitchFamily="18" charset="0"/>
                              <a:cs typeface="Arial" panose="020B0604020202020204" pitchFamily="34" charset="0"/>
                            </a:rPr>
                            <m:t>𝜙</m:t>
                          </m:r>
                          <m:r>
                            <a:rPr lang="en-US" altLang="zh-CN" sz="2000" b="0" i="1" smtClean="0">
                              <a:latin typeface="Cambria Math" panose="02040503050406030204" pitchFamily="18" charset="0"/>
                              <a:cs typeface="Arial" panose="020B0604020202020204" pitchFamily="34" charset="0"/>
                            </a:rPr>
                            <m:t>−</m:t>
                          </m:r>
                          <m:d>
                            <m:dPr>
                              <m:ctrlPr>
                                <a:rPr lang="en-US" altLang="zh-CN" sz="2000" b="0" i="1" smtClean="0">
                                  <a:latin typeface="Cambria Math" panose="02040503050406030204" pitchFamily="18" charset="0"/>
                                  <a:cs typeface="Arial" panose="020B0604020202020204" pitchFamily="34" charset="0"/>
                                </a:rPr>
                              </m:ctrlPr>
                            </m:dPr>
                            <m:e>
                              <m:r>
                                <a:rPr lang="en-US" altLang="zh-CN" sz="2000" i="1">
                                  <a:latin typeface="Cambria Math" panose="02040503050406030204" pitchFamily="18" charset="0"/>
                                  <a:cs typeface="Arial" panose="020B0604020202020204" pitchFamily="34" charset="0"/>
                                </a:rPr>
                                <m:t>𝑖</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den>
                              </m:f>
                            </m:e>
                          </m:d>
                          <m:r>
                            <a:rPr lang="en-US" altLang="zh-CN" sz="2000" b="0" i="1" smtClean="0">
                              <a:latin typeface="Cambria Math" panose="02040503050406030204" pitchFamily="18" charset="0"/>
                              <a:cs typeface="Arial" panose="020B0604020202020204" pitchFamily="34" charset="0"/>
                            </a:rPr>
                            <m:t>𝑇</m:t>
                          </m:r>
                        </m:sup>
                      </m:sSup>
                      <m:sSub>
                        <m:sSubPr>
                          <m:ctrlPr>
                            <a:rPr lang="en-US" altLang="zh-CN" sz="2000" b="0" i="1" smtClean="0">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𝜓</m:t>
                          </m:r>
                        </m:e>
                        <m:sub>
                          <m:r>
                            <a:rPr lang="en-US" altLang="zh-CN" sz="2000" b="0" i="1" smtClean="0">
                              <a:latin typeface="Cambria Math" panose="02040503050406030204" pitchFamily="18" charset="0"/>
                              <a:cs typeface="Arial" panose="020B0604020202020204" pitchFamily="34" charset="0"/>
                            </a:rPr>
                            <m:t>𝑚</m:t>
                          </m:r>
                          <m:r>
                            <a:rPr lang="en-US" altLang="zh-CN" sz="2000" b="0" i="1" smtClean="0">
                              <a:latin typeface="Cambria Math" panose="02040503050406030204" pitchFamily="18" charset="0"/>
                              <a:cs typeface="Arial" panose="020B0604020202020204" pitchFamily="34" charset="0"/>
                            </a:rPr>
                            <m:t>,</m:t>
                          </m:r>
                          <m:r>
                            <a:rPr lang="en-US" altLang="zh-CN" sz="2000" b="0" i="1" smtClean="0">
                              <a:latin typeface="Cambria Math" panose="02040503050406030204" pitchFamily="18" charset="0"/>
                              <a:cs typeface="Arial" panose="020B0604020202020204" pitchFamily="34" charset="0"/>
                            </a:rPr>
                            <m:t>𝑛</m:t>
                          </m:r>
                        </m:sub>
                      </m:sSub>
                    </m:oMath>
                  </m:oMathPara>
                </a14:m>
                <a:endParaRPr lang="en-US" altLang="zh-CN" sz="2000" dirty="0">
                  <a:latin typeface="Arial" panose="020B0604020202020204" pitchFamily="34" charset="0"/>
                  <a:cs typeface="Arial" panose="020B0604020202020204" pitchFamily="34" charset="0"/>
                </a:endParaRPr>
              </a:p>
              <a:p>
                <a:pPr marL="0" indent="0" algn="ctr">
                  <a:buNone/>
                </a:pPr>
                <a14:m>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r>
                          <m:rPr>
                            <m:sty m:val="p"/>
                          </m:rPr>
                          <a:rPr lang="en-US" altLang="zh-CN" sz="2000">
                            <a:latin typeface="Cambria Math" panose="02040503050406030204" pitchFamily="18" charset="0"/>
                            <a:cs typeface="Arial" panose="020B0604020202020204" pitchFamily="34" charset="0"/>
                          </a:rPr>
                          <m:t>Φ</m:t>
                        </m:r>
                      </m:e>
                      <m:sub>
                        <m:r>
                          <a:rPr lang="en-US" altLang="zh-CN" sz="2000" i="1">
                            <a:latin typeface="Cambria Math" panose="02040503050406030204" pitchFamily="18" charset="0"/>
                            <a:cs typeface="Arial" panose="020B0604020202020204" pitchFamily="34" charset="0"/>
                          </a:rPr>
                          <m:t>𝑚</m:t>
                        </m:r>
                        <m:r>
                          <a:rPr lang="en-US" altLang="zh-CN" sz="2000" i="1">
                            <a:latin typeface="Cambria Math" panose="02040503050406030204" pitchFamily="18" charset="0"/>
                            <a:cs typeface="Arial" panose="020B0604020202020204" pitchFamily="34" charset="0"/>
                          </a:rPr>
                          <m:t>,</m:t>
                        </m:r>
                        <m:r>
                          <a:rPr lang="en-US" altLang="zh-CN" sz="2000" i="1">
                            <a:latin typeface="Cambria Math" panose="02040503050406030204" pitchFamily="18" charset="0"/>
                            <a:cs typeface="Arial" panose="020B0604020202020204" pitchFamily="34" charset="0"/>
                          </a:rPr>
                          <m:t>𝑛</m:t>
                        </m:r>
                      </m:sub>
                    </m:sSub>
                    <m:r>
                      <a:rPr lang="zh-CN" altLang="en-US" sz="2000" dirty="0" smtClean="0">
                        <a:latin typeface="Cambria Math" panose="02040503050406030204" pitchFamily="18" charset="0"/>
                      </a:rPr>
                      <m:t>∝</m:t>
                    </m:r>
                    <m:sSubSup>
                      <m:sSubSupPr>
                        <m:ctrlPr>
                          <a:rPr lang="en-US" altLang="zh-CN" sz="2000" i="1" dirty="0" smtClean="0">
                            <a:latin typeface="Cambria Math" panose="02040503050406030204" pitchFamily="18" charset="0"/>
                          </a:rPr>
                        </m:ctrlPr>
                      </m:sSubSupPr>
                      <m:e>
                        <m:r>
                          <a:rPr lang="en-US" altLang="zh-CN" sz="2000" i="1">
                            <a:latin typeface="Cambria Math" panose="02040503050406030204" pitchFamily="18" charset="0"/>
                            <a:cs typeface="Arial" panose="020B0604020202020204" pitchFamily="34" charset="0"/>
                          </a:rPr>
                          <m:t>ℒ</m:t>
                        </m:r>
                      </m:e>
                      <m:sub>
                        <m:r>
                          <a:rPr lang="en-US" altLang="zh-CN" sz="2000" b="0" i="1" dirty="0" smtClean="0">
                            <a:latin typeface="Cambria Math" panose="02040503050406030204" pitchFamily="18" charset="0"/>
                          </a:rPr>
                          <m:t>−</m:t>
                        </m:r>
                      </m:sub>
                      <m:sup>
                        <m:r>
                          <a:rPr lang="en-US" altLang="zh-CN" sz="2000" b="0" i="1" dirty="0" smtClean="0">
                            <a:latin typeface="Cambria Math" panose="02040503050406030204" pitchFamily="18" charset="0"/>
                          </a:rPr>
                          <m:t>𝑛</m:t>
                        </m:r>
                      </m:sup>
                    </m:sSubSup>
                    <m:sSub>
                      <m:sSubPr>
                        <m:ctrlPr>
                          <a:rPr lang="en-US" altLang="zh-CN" sz="2000" i="1">
                            <a:latin typeface="Cambria Math" panose="02040503050406030204" pitchFamily="18" charset="0"/>
                            <a:cs typeface="Arial" panose="020B0604020202020204" pitchFamily="34" charset="0"/>
                          </a:rPr>
                        </m:ctrlPr>
                      </m:sSubPr>
                      <m:e>
                        <m:r>
                          <m:rPr>
                            <m:sty m:val="p"/>
                          </m:rPr>
                          <a:rPr lang="en-US" altLang="zh-CN" sz="2000">
                            <a:latin typeface="Cambria Math" panose="02040503050406030204" pitchFamily="18" charset="0"/>
                            <a:cs typeface="Arial" panose="020B0604020202020204" pitchFamily="34" charset="0"/>
                          </a:rPr>
                          <m:t>Φ</m:t>
                        </m:r>
                      </m:e>
                      <m:sub>
                        <m:r>
                          <a:rPr lang="en-US" altLang="zh-CN" sz="2000" i="1">
                            <a:latin typeface="Cambria Math" panose="02040503050406030204" pitchFamily="18" charset="0"/>
                            <a:cs typeface="Arial" panose="020B0604020202020204" pitchFamily="34" charset="0"/>
                          </a:rPr>
                          <m:t>𝑚</m:t>
                        </m:r>
                        <m:r>
                          <a:rPr lang="en-US" altLang="zh-CN" sz="2000" i="1">
                            <a:latin typeface="Cambria Math" panose="02040503050406030204" pitchFamily="18" charset="0"/>
                            <a:cs typeface="Arial" panose="020B0604020202020204" pitchFamily="34" charset="0"/>
                          </a:rPr>
                          <m:t>,0</m:t>
                        </m:r>
                      </m:sub>
                    </m:sSub>
                  </m:oMath>
                </a14:m>
                <a:r>
                  <a:rPr lang="zh-CN" altLang="en-US" sz="20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000" i="1">
                            <a:latin typeface="Cambria Math" panose="02040503050406030204" pitchFamily="18" charset="0"/>
                            <a:cs typeface="Arial" panose="020B0604020202020204" pitchFamily="34" charset="0"/>
                          </a:rPr>
                        </m:ctrlPr>
                      </m:sSub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i="1">
                                <a:latin typeface="Cambria Math" panose="02040503050406030204" pitchFamily="18" charset="0"/>
                                <a:cs typeface="Arial" panose="020B0604020202020204" pitchFamily="34" charset="0"/>
                              </a:rPr>
                              <m:t>ℒ</m:t>
                            </m:r>
                          </m:e>
                          <m:sub>
                            <m:r>
                              <a:rPr lang="en-US" altLang="zh-CN" sz="2000" b="0" i="1" smtClean="0">
                                <a:latin typeface="Cambria Math" panose="02040503050406030204" pitchFamily="18" charset="0"/>
                                <a:cs typeface="Arial" panose="020B0604020202020204" pitchFamily="34" charset="0"/>
                              </a:rPr>
                              <m:t>+</m:t>
                            </m:r>
                          </m:sub>
                        </m:sSub>
                        <m:r>
                          <m:rPr>
                            <m:sty m:val="p"/>
                          </m:rPr>
                          <a:rPr lang="en-US" altLang="zh-CN" sz="2000">
                            <a:latin typeface="Cambria Math" panose="02040503050406030204" pitchFamily="18" charset="0"/>
                            <a:cs typeface="Arial" panose="020B0604020202020204" pitchFamily="34" charset="0"/>
                          </a:rPr>
                          <m:t>Φ</m:t>
                        </m:r>
                      </m:e>
                      <m:sub>
                        <m:r>
                          <a:rPr lang="en-US" altLang="zh-CN" sz="2000" i="1">
                            <a:latin typeface="Cambria Math" panose="02040503050406030204" pitchFamily="18" charset="0"/>
                            <a:cs typeface="Arial" panose="020B0604020202020204" pitchFamily="34" charset="0"/>
                          </a:rPr>
                          <m:t>𝑚</m:t>
                        </m:r>
                        <m:r>
                          <a:rPr lang="en-US" altLang="zh-CN" sz="2000" i="1">
                            <a:latin typeface="Cambria Math" panose="02040503050406030204" pitchFamily="18" charset="0"/>
                            <a:cs typeface="Arial" panose="020B0604020202020204" pitchFamily="34" charset="0"/>
                          </a:rPr>
                          <m:t>,0</m:t>
                        </m:r>
                      </m:sub>
                    </m:sSub>
                    <m:r>
                      <a:rPr lang="en-US" altLang="zh-CN" sz="2000" b="0" i="1" smtClean="0">
                        <a:latin typeface="Cambria Math" panose="02040503050406030204" pitchFamily="18" charset="0"/>
                        <a:cs typeface="Arial" panose="020B0604020202020204" pitchFamily="34" charset="0"/>
                      </a:rPr>
                      <m:t>=0</m:t>
                    </m:r>
                  </m:oMath>
                </a14:m>
                <a:endParaRPr lang="zh-CN" altLang="en-US" sz="2000" dirty="0">
                  <a:latin typeface="Arial" panose="020B0604020202020204" pitchFamily="34" charset="0"/>
                  <a:cs typeface="Arial" panose="020B0604020202020204" pitchFamily="34" charset="0"/>
                </a:endParaRPr>
              </a:p>
            </p:txBody>
          </p:sp>
        </mc:Choice>
        <mc:Fallback xmlns="">
          <p:sp>
            <p:nvSpPr>
              <p:cNvPr id="5" name="内容占位符 3">
                <a:extLst>
                  <a:ext uri="{FF2B5EF4-FFF2-40B4-BE49-F238E27FC236}">
                    <a16:creationId xmlns:a16="http://schemas.microsoft.com/office/drawing/2014/main" id="{0BF9483C-6C3E-4FEF-96B1-03761AA9F946}"/>
                  </a:ext>
                </a:extLst>
              </p:cNvPr>
              <p:cNvSpPr>
                <a:spLocks noGrp="1" noRot="1" noChangeAspect="1" noMove="1" noResize="1" noEditPoints="1" noAdjustHandles="1" noChangeArrowheads="1" noChangeShapeType="1" noTextEdit="1"/>
              </p:cNvSpPr>
              <p:nvPr>
                <p:ph idx="1"/>
              </p:nvPr>
            </p:nvSpPr>
            <p:spPr>
              <a:xfrm>
                <a:off x="699484" y="1879751"/>
                <a:ext cx="10793032" cy="4351338"/>
              </a:xfrm>
              <a:blipFill>
                <a:blip r:embed="rId2"/>
                <a:stretch>
                  <a:fillRect l="-621" t="-1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013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2DEB3D-5B38-4B23-929D-962328DB3A34}"/>
              </a:ext>
            </a:extLst>
          </p:cNvPr>
          <p:cNvSpPr>
            <a:spLocks noGrp="1" noChangeArrowheads="1"/>
          </p:cNvSpPr>
          <p:nvPr>
            <p:ph type="title"/>
          </p:nvPr>
        </p:nvSpPr>
        <p:spPr>
          <a:xfrm>
            <a:off x="313036" y="93276"/>
            <a:ext cx="9195487"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(2) Emergent conformal symmetry of the QNM in the near-ring region</a:t>
            </a:r>
            <a:endParaRPr lang="zh-CN" altLang="zh-CN"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F216D737-9218-4E8B-854B-29CC303A1A5D}"/>
                  </a:ext>
                </a:extLst>
              </p:cNvPr>
              <p:cNvSpPr txBox="1">
                <a:spLocks noChangeArrowheads="1"/>
              </p:cNvSpPr>
              <p:nvPr/>
            </p:nvSpPr>
            <p:spPr>
              <a:xfrm>
                <a:off x="628701" y="1418839"/>
                <a:ext cx="10934598" cy="5102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2000" dirty="0">
                    <a:latin typeface="Arial" panose="020B0604020202020204" pitchFamily="34" charset="0"/>
                    <a:cs typeface="Arial" panose="020B0604020202020204" pitchFamily="34" charset="0"/>
                  </a:rPr>
                  <a:t>In a general BH geometry, the QNM may be difficult, but in the near-ring region, that is</a:t>
                </a: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𝛿</m:t>
                          </m:r>
                          <m:r>
                            <a:rPr lang="en-US" altLang="zh-CN" sz="2000" i="1">
                              <a:latin typeface="Cambria Math" panose="02040503050406030204" pitchFamily="18" charset="0"/>
                            </a:rPr>
                            <m:t>𝑥</m:t>
                          </m:r>
                        </m:e>
                      </m:d>
                      <m:r>
                        <a:rPr lang="en-US" altLang="zh-CN" sz="2000" i="1">
                          <a:latin typeface="Cambria Math" panose="02040503050406030204" pitchFamily="18" charset="0"/>
                        </a:rPr>
                        <m:t>≪1,</m:t>
                      </m:r>
                    </m:oMath>
                  </m:oMathPara>
                </a14:m>
                <a:endParaRPr lang="en-US" altLang="zh-CN"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𝑚</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den>
                          </m:f>
                          <m:r>
                            <a:rPr lang="en-US" altLang="zh-CN" sz="2000" i="1">
                              <a:latin typeface="Cambria Math" panose="02040503050406030204" pitchFamily="18"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𝜆</m:t>
                              </m:r>
                            </m:e>
                          </m:acc>
                        </m:e>
                      </m:d>
                      <m:r>
                        <a:rPr lang="en-US" altLang="zh-CN" sz="2000" i="1">
                          <a:latin typeface="Cambria Math" panose="02040503050406030204" pitchFamily="18" charset="0"/>
                        </a:rPr>
                        <m:t>≪1,</m:t>
                      </m:r>
                    </m:oMath>
                  </m:oMathPara>
                </a14:m>
                <a:endParaRPr lang="en-US" altLang="zh-CN"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e>
                      </m:d>
                      <m:r>
                        <a:rPr lang="en-US" altLang="zh-CN" sz="2000" i="1">
                          <a:latin typeface="Cambria Math" panose="02040503050406030204" pitchFamily="18" charset="0"/>
                        </a:rPr>
                        <m:t>≫1</m:t>
                      </m:r>
                    </m:oMath>
                  </m:oMathPara>
                </a14:m>
                <a:endParaRPr lang="en-US" altLang="zh-CN" sz="2000" dirty="0">
                  <a:latin typeface="Arial" panose="020B0604020202020204" pitchFamily="34" charset="0"/>
                  <a:cs typeface="Arial" panose="020B0604020202020204" pitchFamily="34" charset="0"/>
                </a:endParaRPr>
              </a:p>
              <a:p>
                <a:pPr>
                  <a:defRPr/>
                </a:pPr>
                <a:r>
                  <a:rPr lang="en-US" altLang="zh-CN" sz="2000" dirty="0">
                    <a:latin typeface="Arial" panose="020B0604020202020204" pitchFamily="34" charset="0"/>
                    <a:cs typeface="Arial" panose="020B0604020202020204" pitchFamily="34" charset="0"/>
                  </a:rPr>
                  <a:t>The radial ODE can reduce to a “harmonic oscillation” equation</a:t>
                </a: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f>
                        <m:fPr>
                          <m:ctrlPr>
                            <a:rPr lang="en-US"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2</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den>
                      </m:f>
                      <m:d>
                        <m:dPr>
                          <m:begChr m:val="["/>
                          <m:endChr m:val="]"/>
                          <m:ctrlPr>
                            <a:rPr lang="en-US" altLang="zh-CN" sz="2000" i="1">
                              <a:latin typeface="Cambria Math" panose="02040503050406030204" pitchFamily="18" charset="0"/>
                            </a:rPr>
                          </m:ctrlPr>
                        </m:dPr>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m:t>
                              </m:r>
                            </m:e>
                            <m:sub>
                              <m:r>
                                <a:rPr lang="en-US" altLang="zh-CN" sz="2000" i="1">
                                  <a:latin typeface="Cambria Math" panose="02040503050406030204" pitchFamily="18" charset="0"/>
                                </a:rPr>
                                <m:t>𝛿</m:t>
                              </m:r>
                              <m:r>
                                <a:rPr lang="en-US" altLang="zh-CN" sz="2000" i="1">
                                  <a:latin typeface="Cambria Math" panose="02040503050406030204" pitchFamily="18" charset="0"/>
                                </a:rPr>
                                <m:t>𝑥</m:t>
                              </m:r>
                            </m:sub>
                            <m:sup>
                              <m:r>
                                <a:rPr lang="en-US" altLang="zh-CN" sz="2000" i="1">
                                  <a:latin typeface="Cambria Math" panose="02040503050406030204" pitchFamily="18" charset="0"/>
                                </a:rPr>
                                <m:t>2</m:t>
                              </m:r>
                            </m:sup>
                          </m:sSubSup>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2</m:t>
                              </m:r>
                            </m:sup>
                          </m:sSup>
                          <m:sSup>
                            <m:sSupPr>
                              <m:ctrlPr>
                                <a:rPr lang="en-US" altLang="zh-CN" sz="2000" i="1">
                                  <a:latin typeface="Cambria Math" panose="02040503050406030204" pitchFamily="18" charset="0"/>
                                </a:rPr>
                              </m:ctrlPr>
                            </m:sSup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e>
                            <m:sup>
                              <m:r>
                                <a:rPr lang="en-US" altLang="zh-CN" sz="2000" i="1">
                                  <a:latin typeface="Cambria Math" panose="02040503050406030204" pitchFamily="18" charset="0"/>
                                </a:rPr>
                                <m:t>2</m:t>
                              </m:r>
                            </m:sup>
                          </m:sSup>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𝛿</m:t>
                              </m:r>
                              <m:r>
                                <a:rPr lang="en-US" altLang="zh-CN" sz="2000" i="1">
                                  <a:latin typeface="Cambria Math" panose="02040503050406030204" pitchFamily="18" charset="0"/>
                                </a:rPr>
                                <m:t>𝑥</m:t>
                              </m:r>
                            </m:e>
                            <m:sup>
                              <m:r>
                                <a:rPr lang="en-US" altLang="zh-CN" sz="2000" i="1">
                                  <a:latin typeface="Cambria Math" panose="02040503050406030204" pitchFamily="18" charset="0"/>
                                </a:rPr>
                                <m:t>2</m:t>
                              </m:r>
                            </m:sup>
                          </m:sSup>
                        </m:e>
                      </m:d>
                      <m:r>
                        <a:rPr lang="en-US" altLang="zh-CN" sz="2000" i="1">
                          <a:latin typeface="Cambria Math" panose="02040503050406030204" pitchFamily="18" charset="0"/>
                        </a:rPr>
                        <m:t>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𝛿</m:t>
                          </m:r>
                          <m:r>
                            <a:rPr lang="en-US" altLang="zh-CN" sz="2000" i="1">
                              <a:latin typeface="Cambria Math" panose="02040503050406030204" pitchFamily="18" charset="0"/>
                            </a:rPr>
                            <m:t>𝑥</m:t>
                          </m:r>
                        </m:e>
                      </m:d>
                      <m:r>
                        <a:rPr lang="en-US" altLang="zh-CN" sz="2000" i="1">
                          <a:latin typeface="Cambria Math" panose="02040503050406030204" pitchFamily="18" charset="0"/>
                        </a:rPr>
                        <m:t>=</m:t>
                      </m:r>
                      <m:r>
                        <a:rPr lang="en-US" altLang="zh-CN" sz="2000" i="1">
                          <a:latin typeface="Cambria Math" panose="02040503050406030204" pitchFamily="18" charset="0"/>
                        </a:rPr>
                        <m:t>𝑖𝑘</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𝐼</m:t>
                          </m:r>
                        </m:sub>
                      </m:sSub>
                      <m:r>
                        <a:rPr lang="en-US" altLang="zh-CN" sz="2000" i="1">
                          <a:latin typeface="Cambria Math" panose="02040503050406030204" pitchFamily="18" charset="0"/>
                        </a:rPr>
                        <m:t>𝜓</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𝛿</m:t>
                          </m:r>
                          <m:r>
                            <a:rPr lang="en-US" altLang="zh-CN" sz="2000" i="1">
                              <a:latin typeface="Cambria Math" panose="02040503050406030204" pitchFamily="18" charset="0"/>
                            </a:rPr>
                            <m:t>𝑥</m:t>
                          </m:r>
                        </m:e>
                      </m:d>
                      <m:r>
                        <a:rPr lang="en-US" altLang="zh-CN" sz="2000" i="1">
                          <a:latin typeface="Cambria Math" panose="02040503050406030204" pitchFamily="18" charset="0"/>
                        </a:rPr>
                        <m:t>            </m:t>
                      </m:r>
                      <m:r>
                        <a:rPr lang="en-US" altLang="zh-CN" sz="2000" i="1">
                          <a:latin typeface="Cambria Math" panose="02040503050406030204" pitchFamily="18" charset="0"/>
                        </a:rPr>
                        <m:t>𝑘</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Λ</m:t>
                              </m:r>
                            </m:e>
                            <m:sup>
                              <m:r>
                                <a:rPr lang="en-US" altLang="zh-CN" sz="2000" i="1">
                                  <a:latin typeface="Cambria Math" panose="02040503050406030204" pitchFamily="18" charset="0"/>
                                </a:rPr>
                                <m:t>2</m:t>
                              </m:r>
                            </m:sup>
                          </m:sSup>
                          <m:r>
                            <a:rPr lang="en-US" altLang="zh-CN" sz="2000" i="1">
                              <a:latin typeface="Cambria Math" panose="02040503050406030204" pitchFamily="18" charset="0"/>
                            </a:rPr>
                            <m:t>−1)</m:t>
                          </m:r>
                        </m:e>
                        <m:sup>
                          <m:r>
                            <a:rPr lang="en-US" altLang="zh-CN" sz="2000" i="1">
                              <a:latin typeface="Cambria Math" panose="02040503050406030204" pitchFamily="18" charset="0"/>
                            </a:rPr>
                            <m:t>−1</m:t>
                          </m:r>
                        </m:sup>
                      </m:sSup>
                    </m:oMath>
                  </m:oMathPara>
                </a14:m>
                <a:endParaRPr lang="en-US" altLang="zh-CN" sz="2000" dirty="0">
                  <a:latin typeface="Arial" panose="020B0604020202020204" pitchFamily="34" charset="0"/>
                  <a:cs typeface="Arial" panose="020B0604020202020204" pitchFamily="34" charset="0"/>
                </a:endParaRPr>
              </a:p>
              <a:p>
                <a:pPr>
                  <a:defRPr/>
                </a:pPr>
                <a:r>
                  <a:rPr lang="en-US" altLang="zh-CN" sz="2000" dirty="0">
                    <a:latin typeface="Arial" panose="020B0604020202020204" pitchFamily="34" charset="0"/>
                    <a:cs typeface="Arial" panose="020B0604020202020204" pitchFamily="34" charset="0"/>
                  </a:rPr>
                  <a:t>Then we define the creation and annihilation operators as</a:t>
                </a: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ⅇ</m:t>
                              </m:r>
                            </m:e>
                            <m:sup>
                              <m:r>
                                <a:rPr lang="en-US" altLang="zh-CN" sz="2000" i="1">
                                  <a:latin typeface="Cambria Math" panose="02040503050406030204" pitchFamily="18" charset="0"/>
                                </a:rPr>
                                <m:t>−</m:t>
                              </m:r>
                              <m:r>
                                <a:rPr lang="en-US" altLang="zh-CN" sz="2000" i="1">
                                  <a:latin typeface="Cambria Math" panose="02040503050406030204" pitchFamily="18" charset="0"/>
                                </a:rPr>
                                <m:t>𝑇</m:t>
                              </m:r>
                            </m:sup>
                          </m:sSup>
                        </m:num>
                        <m:den>
                          <m:rad>
                            <m:radPr>
                              <m:degHide m:val="on"/>
                              <m:ctrlPr>
                                <a:rPr lang="en-US" altLang="zh-CN" sz="2000" i="1">
                                  <a:latin typeface="Cambria Math" panose="02040503050406030204" pitchFamily="18" charset="0"/>
                                </a:rPr>
                              </m:ctrlPr>
                            </m:radPr>
                            <m:deg/>
                            <m:e>
                              <m:r>
                                <a:rPr lang="en-US" altLang="zh-CN" sz="2000" i="1">
                                  <a:latin typeface="Cambria Math" panose="02040503050406030204" pitchFamily="18" charset="0"/>
                                </a:rPr>
                                <m:t>2</m:t>
                              </m:r>
                              <m:r>
                                <a:rPr lang="en-US" altLang="zh-CN" sz="2000" i="1">
                                  <a:latin typeface="Cambria Math" panose="02040503050406030204" pitchFamily="18" charset="0"/>
                                </a:rPr>
                                <m:t>𝑘</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e>
                          </m:rad>
                        </m:den>
                      </m:f>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e>
                            <m:sub>
                              <m:r>
                                <a:rPr lang="en-US" altLang="zh-CN" sz="2000" i="1">
                                  <a:latin typeface="Cambria Math" panose="02040503050406030204" pitchFamily="18" charset="0"/>
                                </a:rPr>
                                <m:t>𝑥</m:t>
                              </m:r>
                            </m:sub>
                          </m:sSub>
                          <m:r>
                            <a:rPr lang="en-US" altLang="zh-CN" sz="2000" i="1">
                              <a:latin typeface="Cambria Math" panose="02040503050406030204" pitchFamily="18" charset="0"/>
                            </a:rPr>
                            <m:t>+</m:t>
                          </m:r>
                          <m:r>
                            <a:rPr lang="en-US" altLang="zh-CN" sz="2000" i="1">
                              <a:latin typeface="Cambria Math" panose="02040503050406030204" pitchFamily="18" charset="0"/>
                            </a:rPr>
                            <m:t>𝑘</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r>
                            <a:rPr lang="en-US" altLang="zh-CN" sz="2000" i="1">
                              <a:latin typeface="Cambria Math" panose="02040503050406030204" pitchFamily="18" charset="0"/>
                            </a:rPr>
                            <m:t>𝛿</m:t>
                          </m:r>
                          <m:r>
                            <a:rPr lang="en-US" altLang="zh-CN" sz="2000" i="1">
                              <a:latin typeface="Cambria Math" panose="02040503050406030204" pitchFamily="18" charset="0"/>
                            </a:rPr>
                            <m:t>𝑥</m:t>
                          </m:r>
                        </m:e>
                      </m:d>
                    </m:oMath>
                  </m:oMathPara>
                </a14:m>
                <a:endParaRPr lang="en-US" altLang="zh-CN"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m:t>
                          </m:r>
                        </m:sub>
                      </m:sSub>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ⅇ</m:t>
                              </m:r>
                            </m:e>
                            <m:sup>
                              <m:r>
                                <a:rPr lang="en-US" altLang="zh-CN" sz="2000" i="1">
                                  <a:latin typeface="Cambria Math" panose="02040503050406030204" pitchFamily="18" charset="0"/>
                                </a:rPr>
                                <m:t>𝑇</m:t>
                              </m:r>
                            </m:sup>
                          </m:sSup>
                        </m:num>
                        <m:den>
                          <m:rad>
                            <m:radPr>
                              <m:degHide m:val="on"/>
                              <m:ctrlPr>
                                <a:rPr lang="en-US" altLang="zh-CN" sz="2000" i="1">
                                  <a:latin typeface="Cambria Math" panose="02040503050406030204" pitchFamily="18" charset="0"/>
                                </a:rPr>
                              </m:ctrlPr>
                            </m:radPr>
                            <m:deg/>
                            <m:e>
                              <m:r>
                                <a:rPr lang="en-US" altLang="zh-CN" sz="2000" i="1">
                                  <a:latin typeface="Cambria Math" panose="02040503050406030204" pitchFamily="18" charset="0"/>
                                </a:rPr>
                                <m:t>2</m:t>
                              </m:r>
                              <m:r>
                                <a:rPr lang="en-US" altLang="zh-CN" sz="2000" i="1">
                                  <a:latin typeface="Cambria Math" panose="02040503050406030204" pitchFamily="18" charset="0"/>
                                </a:rPr>
                                <m:t>𝑘</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e>
                          </m:rad>
                        </m:den>
                      </m:f>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e>
                            <m:sub>
                              <m:r>
                                <a:rPr lang="en-US" altLang="zh-CN" sz="2000" i="1">
                                  <a:latin typeface="Cambria Math" panose="02040503050406030204" pitchFamily="18" charset="0"/>
                                </a:rPr>
                                <m:t>𝑥</m:t>
                              </m:r>
                            </m:sub>
                          </m:sSub>
                          <m:r>
                            <a:rPr lang="en-US" altLang="zh-CN" sz="2000" i="1">
                              <a:latin typeface="Cambria Math" panose="02040503050406030204" pitchFamily="18" charset="0"/>
                            </a:rPr>
                            <m:t>+</m:t>
                          </m:r>
                          <m:r>
                            <a:rPr lang="en-US" altLang="zh-CN" sz="2000" i="1">
                              <a:latin typeface="Cambria Math" panose="02040503050406030204" pitchFamily="18" charset="0"/>
                            </a:rPr>
                            <m:t>𝑖𝑘</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𝑅</m:t>
                              </m:r>
                            </m:sub>
                          </m:sSub>
                          <m:r>
                            <a:rPr lang="en-US" altLang="zh-CN" sz="2000" i="1">
                              <a:latin typeface="Cambria Math" panose="02040503050406030204" pitchFamily="18" charset="0"/>
                            </a:rPr>
                            <m:t>𝛿</m:t>
                          </m:r>
                          <m:r>
                            <a:rPr lang="en-US" altLang="zh-CN" sz="2000" i="1">
                              <a:latin typeface="Cambria Math" panose="02040503050406030204" pitchFamily="18" charset="0"/>
                            </a:rPr>
                            <m:t>𝑥</m:t>
                          </m:r>
                        </m:e>
                      </m:d>
                    </m:oMath>
                  </m:oMathPara>
                </a14:m>
                <a:endParaRPr lang="en-US" altLang="zh-CN"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altLang="zh-CN" sz="2000" dirty="0">
                    <a:latin typeface="Arial" panose="020B0604020202020204" pitchFamily="34" charset="0"/>
                    <a:cs typeface="Arial" panose="020B0604020202020204" pitchFamily="34" charset="0"/>
                  </a:rPr>
                  <a:t>satisfying</a:t>
                </a:r>
              </a:p>
              <a:p>
                <a:pPr marL="0" indent="0">
                  <a:buFont typeface="Arial" panose="020B0604020202020204" pitchFamily="34" charset="0"/>
                  <a:buNone/>
                  <a:defRPr/>
                </a:pPr>
                <a14:m>
                  <m:oMathPara xmlns:m="http://schemas.openxmlformats.org/officeDocument/2006/math">
                    <m:oMathParaPr>
                      <m:jc m:val="centerGroup"/>
                    </m:oMathParaPr>
                    <m:oMath xmlns:m="http://schemas.openxmlformats.org/officeDocument/2006/math">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i="1">
                                  <a:latin typeface="Cambria Math" panose="02040503050406030204" pitchFamily="18" charset="0"/>
                                </a:rPr>
                                <m:t>−</m:t>
                              </m:r>
                            </m:sub>
                          </m:sSub>
                        </m:e>
                      </m:d>
                      <m:r>
                        <a:rPr lang="en-US" altLang="zh-CN" sz="2000" i="1">
                          <a:latin typeface="Cambria Math" panose="02040503050406030204" pitchFamily="18" charset="0"/>
                        </a:rPr>
                        <m:t>=1</m:t>
                      </m:r>
                    </m:oMath>
                  </m:oMathPara>
                </a14:m>
                <a:endParaRPr lang="en-US" altLang="zh-CN" sz="2000" dirty="0">
                  <a:latin typeface="Arial" panose="020B0604020202020204" pitchFamily="34" charset="0"/>
                  <a:cs typeface="Arial" panose="020B0604020202020204" pitchFamily="34" charset="0"/>
                </a:endParaRPr>
              </a:p>
              <a:p>
                <a:pPr>
                  <a:defRPr/>
                </a:pPr>
                <a:endParaRPr lang="en-US" altLang="zh-CN" sz="2000" dirty="0"/>
              </a:p>
              <a:p>
                <a:pPr>
                  <a:defRPr/>
                </a:pPr>
                <a:endParaRPr lang="zh-CN" altLang="zh-CN" sz="2000" dirty="0"/>
              </a:p>
            </p:txBody>
          </p:sp>
        </mc:Choice>
        <mc:Fallback xmlns="">
          <p:sp>
            <p:nvSpPr>
              <p:cNvPr id="6" name="Rectangle 3">
                <a:extLst>
                  <a:ext uri="{FF2B5EF4-FFF2-40B4-BE49-F238E27FC236}">
                    <a16:creationId xmlns:a16="http://schemas.microsoft.com/office/drawing/2014/main" id="{F216D737-9218-4E8B-854B-29CC303A1A5D}"/>
                  </a:ext>
                </a:extLst>
              </p:cNvPr>
              <p:cNvSpPr txBox="1">
                <a:spLocks noRot="1" noChangeAspect="1" noMove="1" noResize="1" noEditPoints="1" noAdjustHandles="1" noChangeArrowheads="1" noChangeShapeType="1" noTextEdit="1"/>
              </p:cNvSpPr>
              <p:nvPr/>
            </p:nvSpPr>
            <p:spPr>
              <a:xfrm>
                <a:off x="628701" y="1418839"/>
                <a:ext cx="10934598" cy="5102969"/>
              </a:xfrm>
              <a:prstGeom prst="rect">
                <a:avLst/>
              </a:prstGeom>
              <a:blipFill>
                <a:blip r:embed="rId2"/>
                <a:stretch>
                  <a:fillRect l="-557" t="-11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082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2DEB3D-5B38-4B23-929D-962328DB3A34}"/>
              </a:ext>
            </a:extLst>
          </p:cNvPr>
          <p:cNvSpPr>
            <a:spLocks noGrp="1" noChangeArrowheads="1"/>
          </p:cNvSpPr>
          <p:nvPr>
            <p:ph type="title"/>
          </p:nvPr>
        </p:nvSpPr>
        <p:spPr>
          <a:xfrm>
            <a:off x="313036" y="93276"/>
            <a:ext cx="9195487" cy="1325563"/>
          </a:xfrm>
        </p:spPr>
        <p:txBody>
          <a:bodyPr>
            <a:normAutofit/>
          </a:bodyPr>
          <a:lstStyle/>
          <a:p>
            <a:pPr eaLnBrk="1" hangingPunct="1"/>
            <a:r>
              <a:rPr lang="en-US" altLang="zh-CN" sz="3200" b="1" dirty="0">
                <a:latin typeface="Arial" panose="020B0604020202020204" pitchFamily="34" charset="0"/>
                <a:cs typeface="Arial" panose="020B0604020202020204" pitchFamily="34" charset="0"/>
              </a:rPr>
              <a:t>(2) Emergent conformal symmetry of the QNM in the near-ring region</a:t>
            </a:r>
            <a:endParaRPr lang="zh-CN" altLang="zh-CN" sz="3200" b="1"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F216D737-9218-4E8B-854B-29CC303A1A5D}"/>
              </a:ext>
            </a:extLst>
          </p:cNvPr>
          <p:cNvSpPr txBox="1">
            <a:spLocks noChangeArrowheads="1"/>
          </p:cNvSpPr>
          <p:nvPr/>
        </p:nvSpPr>
        <p:spPr>
          <a:xfrm>
            <a:off x="628701" y="1418839"/>
            <a:ext cx="10934598" cy="5102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US" altLang="zh-CN" sz="2000" dirty="0"/>
          </a:p>
          <a:p>
            <a:pPr>
              <a:defRPr/>
            </a:pPr>
            <a:endParaRPr lang="zh-CN" altLang="zh-CN" sz="2000" dirty="0"/>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C46F286D-4643-4865-90F5-57200E829440}"/>
                  </a:ext>
                </a:extLst>
              </p:cNvPr>
              <p:cNvSpPr txBox="1">
                <a:spLocks noChangeArrowheads="1"/>
              </p:cNvSpPr>
              <p:nvPr/>
            </p:nvSpPr>
            <p:spPr>
              <a:xfrm>
                <a:off x="874690" y="1595423"/>
                <a:ext cx="10571408" cy="4749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The hidden conformal symmetry is then constructed using the creation and annihilation operators. In </a:t>
                </a:r>
                <a:r>
                  <a:rPr lang="en-US" altLang="zh-CN"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Raffaelli</a:t>
                </a:r>
                <a:r>
                  <a:rPr lang="en-US" altLang="zh-CN" sz="1400" dirty="0">
                    <a:latin typeface="Arial" panose="020B0604020202020204" pitchFamily="34" charset="0"/>
                    <a:cs typeface="Arial" panose="020B0604020202020204" pitchFamily="34" charset="0"/>
                  </a:rPr>
                  <a:t> 2021] [</a:t>
                </a:r>
                <a:r>
                  <a:rPr lang="en-US" altLang="zh-CN" sz="1400" dirty="0" err="1">
                    <a:latin typeface="Arial" panose="020B0604020202020204" pitchFamily="34" charset="0"/>
                    <a:cs typeface="Arial" panose="020B0604020202020204" pitchFamily="34" charset="0"/>
                  </a:rPr>
                  <a:t>Strominger</a:t>
                </a:r>
                <a:r>
                  <a:rPr lang="en-US" altLang="zh-CN" sz="1400" dirty="0">
                    <a:latin typeface="Arial" panose="020B0604020202020204" pitchFamily="34" charset="0"/>
                    <a:cs typeface="Arial" panose="020B0604020202020204" pitchFamily="34" charset="0"/>
                  </a:rPr>
                  <a:t> etc. 2022] </a:t>
                </a:r>
                <a:r>
                  <a:rPr lang="en-US" altLang="zh-CN" sz="2000" dirty="0">
                    <a:latin typeface="Arial" panose="020B0604020202020204" pitchFamily="34" charset="0"/>
                    <a:cs typeface="Arial" panose="020B0604020202020204" pitchFamily="34" charset="0"/>
                  </a:rPr>
                  <a: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𝐿</m:t>
                          </m:r>
                        </m:e>
                        <m:sub>
                          <m:r>
                            <a:rPr lang="en-US" altLang="zh-CN" sz="2000" i="1">
                              <a:solidFill>
                                <a:srgbClr val="0070C0"/>
                              </a:solidFill>
                              <a:latin typeface="Cambria Math" panose="02040503050406030204" pitchFamily="18" charset="0"/>
                            </a:rPr>
                            <m:t>0</m:t>
                          </m:r>
                        </m:sub>
                      </m:sSub>
                      <m:r>
                        <a:rPr lang="en-US" altLang="zh-CN" sz="2000" i="1">
                          <a:solidFill>
                            <a:srgbClr val="0070C0"/>
                          </a:solidFill>
                          <a:latin typeface="Cambria Math" panose="02040503050406030204" pitchFamily="18" charset="0"/>
                        </a:rPr>
                        <m:t>=−</m:t>
                      </m:r>
                      <m:f>
                        <m:fPr>
                          <m:ctrlPr>
                            <a:rPr lang="en-US" altLang="zh-CN" sz="2000" i="1" dirty="0">
                              <a:solidFill>
                                <a:srgbClr val="0070C0"/>
                              </a:solidFill>
                              <a:latin typeface="Cambria Math" panose="02040503050406030204" pitchFamily="18" charset="0"/>
                            </a:rPr>
                          </m:ctrlPr>
                        </m:fPr>
                        <m:num>
                          <m:r>
                            <a:rPr lang="en-US" altLang="zh-CN" sz="2000" dirty="0">
                              <a:solidFill>
                                <a:srgbClr val="0070C0"/>
                              </a:solidFill>
                              <a:latin typeface="Cambria Math" panose="02040503050406030204" pitchFamily="18" charset="0"/>
                            </a:rPr>
                            <m:t>ⅈ</m:t>
                          </m:r>
                        </m:num>
                        <m:den>
                          <m:r>
                            <a:rPr lang="en-US" altLang="zh-CN" sz="2000" dirty="0">
                              <a:solidFill>
                                <a:srgbClr val="0070C0"/>
                              </a:solidFill>
                              <a:latin typeface="Cambria Math" panose="02040503050406030204" pitchFamily="18" charset="0"/>
                            </a:rPr>
                            <m:t>4</m:t>
                          </m:r>
                        </m:den>
                      </m:f>
                      <m:d>
                        <m:dPr>
                          <m:ctrlPr>
                            <a:rPr lang="en-US" altLang="zh-CN" sz="2000" i="1" dirty="0">
                              <a:solidFill>
                                <a:srgbClr val="0070C0"/>
                              </a:solidFill>
                              <a:latin typeface="Cambria Math" panose="02040503050406030204" pitchFamily="18" charset="0"/>
                            </a:rPr>
                          </m:ctrlPr>
                        </m:dPr>
                        <m:e>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𝑎</m:t>
                              </m:r>
                            </m:e>
                            <m:sub>
                              <m:r>
                                <a:rPr lang="en-US" altLang="zh-CN" sz="2000" i="1">
                                  <a:solidFill>
                                    <a:srgbClr val="0070C0"/>
                                  </a:solidFill>
                                  <a:latin typeface="Cambria Math" panose="02040503050406030204" pitchFamily="18" charset="0"/>
                                </a:rPr>
                                <m:t>+</m:t>
                              </m:r>
                            </m:sub>
                          </m:sSub>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𝑎</m:t>
                              </m:r>
                            </m:e>
                            <m:sub>
                              <m:r>
                                <a:rPr lang="en-US" altLang="zh-CN" sz="2000" i="1">
                                  <a:solidFill>
                                    <a:srgbClr val="0070C0"/>
                                  </a:solidFill>
                                  <a:latin typeface="Cambria Math" panose="02040503050406030204" pitchFamily="18" charset="0"/>
                                </a:rPr>
                                <m:t>−</m:t>
                              </m:r>
                            </m:sub>
                          </m:sSub>
                          <m:r>
                            <a:rPr lang="en-US" altLang="zh-CN" sz="2000" i="1">
                              <a:solidFill>
                                <a:srgbClr val="0070C0"/>
                              </a:solidFill>
                              <a:latin typeface="Cambria Math" panose="02040503050406030204" pitchFamily="18" charset="0"/>
                            </a:rPr>
                            <m:t>+</m:t>
                          </m:r>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𝑎</m:t>
                              </m:r>
                            </m:e>
                            <m:sub>
                              <m:r>
                                <a:rPr lang="en-US" altLang="zh-CN" sz="2000" i="1">
                                  <a:solidFill>
                                    <a:srgbClr val="0070C0"/>
                                  </a:solidFill>
                                  <a:latin typeface="Cambria Math" panose="02040503050406030204" pitchFamily="18" charset="0"/>
                                </a:rPr>
                                <m:t>−</m:t>
                              </m:r>
                            </m:sub>
                          </m:sSub>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𝑎</m:t>
                              </m:r>
                            </m:e>
                            <m:sub>
                              <m:r>
                                <a:rPr lang="en-US" altLang="zh-CN" sz="2000" i="1">
                                  <a:solidFill>
                                    <a:srgbClr val="0070C0"/>
                                  </a:solidFill>
                                  <a:latin typeface="Cambria Math" panose="02040503050406030204" pitchFamily="18" charset="0"/>
                                </a:rPr>
                                <m:t>+</m:t>
                              </m:r>
                            </m:sub>
                          </m:sSub>
                        </m:e>
                      </m:d>
                      <m:r>
                        <a:rPr lang="en-US" altLang="zh-CN" sz="2000" i="1" dirty="0">
                          <a:solidFill>
                            <a:srgbClr val="0070C0"/>
                          </a:solidFill>
                          <a:latin typeface="Cambria Math" panose="02040503050406030204" pitchFamily="18" charset="0"/>
                        </a:rPr>
                        <m:t>,   </m:t>
                      </m:r>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𝐿</m:t>
                          </m:r>
                        </m:e>
                        <m:sub>
                          <m:r>
                            <a:rPr lang="en-US" altLang="zh-CN" sz="2000" i="1">
                              <a:solidFill>
                                <a:srgbClr val="0070C0"/>
                              </a:solidFill>
                              <a:latin typeface="Cambria Math" panose="02040503050406030204" pitchFamily="18" charset="0"/>
                            </a:rPr>
                            <m:t>±</m:t>
                          </m:r>
                        </m:sub>
                      </m:sSub>
                      <m:r>
                        <a:rPr lang="en-US" altLang="zh-CN" sz="2000" i="1">
                          <a:solidFill>
                            <a:srgbClr val="0070C0"/>
                          </a:solidFill>
                          <a:latin typeface="Cambria Math" panose="02040503050406030204" pitchFamily="18" charset="0"/>
                        </a:rPr>
                        <m:t>=±</m:t>
                      </m:r>
                      <m:f>
                        <m:fPr>
                          <m:ctrlPr>
                            <a:rPr lang="en-US" altLang="zh-CN" sz="2000" i="1" dirty="0">
                              <a:solidFill>
                                <a:srgbClr val="0070C0"/>
                              </a:solidFill>
                              <a:latin typeface="Cambria Math" panose="02040503050406030204" pitchFamily="18" charset="0"/>
                            </a:rPr>
                          </m:ctrlPr>
                        </m:fPr>
                        <m:num>
                          <m:sSubSup>
                            <m:sSubSupPr>
                              <m:ctrlPr>
                                <a:rPr lang="en-US" altLang="zh-CN" sz="2000" i="1" dirty="0">
                                  <a:solidFill>
                                    <a:srgbClr val="0070C0"/>
                                  </a:solidFill>
                                  <a:latin typeface="Cambria Math" panose="02040503050406030204" pitchFamily="18" charset="0"/>
                                </a:rPr>
                              </m:ctrlPr>
                            </m:sSubSupPr>
                            <m:e>
                              <m:r>
                                <a:rPr lang="en-US" altLang="zh-CN" sz="2000" i="1" dirty="0">
                                  <a:solidFill>
                                    <a:srgbClr val="0070C0"/>
                                  </a:solidFill>
                                  <a:latin typeface="Cambria Math" panose="02040503050406030204" pitchFamily="18" charset="0"/>
                                </a:rPr>
                                <m:t>𝑎</m:t>
                              </m:r>
                            </m:e>
                            <m:sub>
                              <m:r>
                                <a:rPr lang="en-US" altLang="zh-CN" sz="2000" dirty="0">
                                  <a:solidFill>
                                    <a:srgbClr val="0070C0"/>
                                  </a:solidFill>
                                  <a:latin typeface="Cambria Math" panose="02040503050406030204" pitchFamily="18" charset="0"/>
                                </a:rPr>
                                <m:t>±</m:t>
                              </m:r>
                            </m:sub>
                            <m:sup>
                              <m:r>
                                <a:rPr lang="en-US" altLang="zh-CN" sz="2000" dirty="0">
                                  <a:solidFill>
                                    <a:srgbClr val="0070C0"/>
                                  </a:solidFill>
                                  <a:latin typeface="Cambria Math" panose="02040503050406030204" pitchFamily="18" charset="0"/>
                                </a:rPr>
                                <m:t>2</m:t>
                              </m:r>
                            </m:sup>
                          </m:sSubSup>
                        </m:num>
                        <m:den>
                          <m:r>
                            <a:rPr lang="en-US" altLang="zh-CN" sz="2000" dirty="0">
                              <a:solidFill>
                                <a:srgbClr val="0070C0"/>
                              </a:solidFill>
                              <a:latin typeface="Cambria Math" panose="02040503050406030204" pitchFamily="18" charset="0"/>
                            </a:rPr>
                            <m:t>2</m:t>
                          </m:r>
                        </m:den>
                      </m:f>
                    </m:oMath>
                  </m:oMathPara>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However, under their proposal, the entire solution space is divided into two highest weight representation, because</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en-US" altLang="zh-CN" sz="2000" i="1">
                              <a:latin typeface="Cambria Math" panose="02040503050406030204" pitchFamily="18" charset="0"/>
                            </a:rPr>
                            <m:t>±</m:t>
                          </m:r>
                        </m:sub>
                      </m:sSub>
                      <m:sSub>
                        <m:sSubPr>
                          <m:ctrlPr>
                            <a:rPr lang="en-US" altLang="zh-CN" sz="2000" i="1">
                              <a:latin typeface="Cambria Math" panose="02040503050406030204" pitchFamily="18" charset="0"/>
                            </a:rPr>
                          </m:ctrlPr>
                        </m:sSubPr>
                        <m:e>
                          <m:r>
                            <m:rPr>
                              <m:sty m:val="p"/>
                            </m:rPr>
                            <a:rPr lang="en-US" altLang="zh-CN" sz="2000">
                              <a:latin typeface="Cambria Math" panose="02040503050406030204" pitchFamily="18" charset="0"/>
                            </a:rPr>
                            <m:t>Φ</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r>
                        <a:rPr lang="en-US" altLang="zh-CN" sz="2000" dirty="0">
                          <a:latin typeface="Cambria Math" panose="02040503050406030204" pitchFamily="18" charset="0"/>
                        </a:rPr>
                        <m:t>∝</m:t>
                      </m:r>
                      <m:sSub>
                        <m:sSubPr>
                          <m:ctrlPr>
                            <a:rPr lang="en-US" altLang="zh-CN" sz="2000" i="1">
                              <a:latin typeface="Cambria Math" panose="02040503050406030204" pitchFamily="18" charset="0"/>
                            </a:rPr>
                          </m:ctrlPr>
                        </m:sSubPr>
                        <m:e>
                          <m:sSubSup>
                            <m:sSubSupPr>
                              <m:ctrlPr>
                                <a:rPr lang="en-US" altLang="zh-CN" sz="2000" i="1">
                                  <a:latin typeface="Cambria Math" panose="02040503050406030204" pitchFamily="18" charset="0"/>
                                </a:rPr>
                              </m:ctrlPr>
                            </m:sSubSupPr>
                            <m:e>
                              <m:r>
                                <a:rPr lang="en-US" altLang="zh-CN" sz="2000" i="1" dirty="0">
                                  <a:latin typeface="Cambria Math" panose="02040503050406030204" pitchFamily="18" charset="0"/>
                                </a:rPr>
                                <m:t>ℒ</m:t>
                              </m:r>
                            </m:e>
                            <m:sub>
                              <m:r>
                                <a:rPr lang="en-US" altLang="zh-CN" sz="2000" i="1">
                                  <a:latin typeface="Cambria Math" panose="02040503050406030204" pitchFamily="18" charset="0"/>
                                </a:rPr>
                                <m:t>±</m:t>
                              </m:r>
                            </m:sub>
                            <m:sup>
                              <m:r>
                                <a:rPr lang="en-US" altLang="zh-CN" sz="2000" i="1">
                                  <a:latin typeface="Cambria Math" panose="02040503050406030204" pitchFamily="18" charset="0"/>
                                </a:rPr>
                                <m:t>2</m:t>
                              </m:r>
                            </m:sup>
                          </m:sSubSup>
                          <m:r>
                            <m:rPr>
                              <m:sty m:val="p"/>
                            </m:rPr>
                            <a:rPr lang="en-US" altLang="zh-CN" sz="2000">
                              <a:latin typeface="Cambria Math" panose="02040503050406030204" pitchFamily="18" charset="0"/>
                            </a:rPr>
                            <m:t>Φ</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Sub>
                    </m:oMath>
                  </m:oMathPara>
                </a14:m>
                <a:endParaRPr lang="en-US" altLang="zh-CN" sz="2000" dirty="0">
                  <a:latin typeface="Arial" panose="020B0604020202020204" pitchFamily="34" charset="0"/>
                  <a:cs typeface="Arial" panose="020B0604020202020204" pitchFamily="34" charset="0"/>
                </a:endParaRPr>
              </a:p>
              <a:p>
                <a:r>
                  <a:rPr lang="en-US" altLang="zh-CN" sz="2000" dirty="0">
                    <a:latin typeface="Arial" panose="020B0604020202020204" pitchFamily="34" charset="0"/>
                    <a:cs typeface="Arial" panose="020B0604020202020204" pitchFamily="34" charset="0"/>
                  </a:rPr>
                  <a:t>We propose a novel construction</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𝐿</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m:t>
                      </m:r>
                      <m:r>
                        <a:rPr lang="en-US" altLang="zh-CN" sz="2000" i="1">
                          <a:solidFill>
                            <a:srgbClr val="FF0000"/>
                          </a:solidFill>
                          <a:latin typeface="Cambria Math" panose="02040503050406030204" pitchFamily="18" charset="0"/>
                        </a:rPr>
                        <m:t>𝐹</m:t>
                      </m:r>
                      <m:r>
                        <a:rPr lang="en-US" altLang="zh-CN" sz="2000" i="1">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oMath>
                  </m:oMathPara>
                </a14:m>
                <a:endParaRPr lang="en-US" altLang="zh-CN" sz="20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𝐿</m:t>
                          </m:r>
                        </m:e>
                        <m:sub>
                          <m:r>
                            <a:rPr lang="en-US" altLang="zh-CN" sz="2000" i="1">
                              <a:solidFill>
                                <a:srgbClr val="FF0000"/>
                              </a:solidFill>
                              <a:latin typeface="Cambria Math" panose="02040503050406030204" pitchFamily="18" charset="0"/>
                            </a:rPr>
                            <m:t>0</m:t>
                          </m:r>
                        </m:sub>
                      </m:sSub>
                      <m:r>
                        <a:rPr lang="en-US" altLang="zh-CN" sz="2000" i="1">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m:t>
                      </m:r>
                      <m:acc>
                        <m:accPr>
                          <m:chr m:val="̂"/>
                          <m:ctrlPr>
                            <a:rPr lang="en-US" altLang="zh-CN" sz="2000" i="1" dirty="0">
                              <a:solidFill>
                                <a:srgbClr val="FF0000"/>
                              </a:solidFill>
                              <a:latin typeface="Cambria Math" panose="02040503050406030204" pitchFamily="18" charset="0"/>
                            </a:rPr>
                          </m:ctrlPr>
                        </m:accPr>
                        <m:e>
                          <m:r>
                            <a:rPr lang="en-US" altLang="zh-CN" sz="2000" i="1" dirty="0">
                              <a:solidFill>
                                <a:srgbClr val="FF0000"/>
                              </a:solidFill>
                              <a:latin typeface="Cambria Math" panose="02040503050406030204" pitchFamily="18" charset="0"/>
                            </a:rPr>
                            <m:t>h</m:t>
                          </m:r>
                        </m:e>
                      </m:acc>
                    </m:oMath>
                  </m:oMathPara>
                </a14:m>
                <a:endParaRPr lang="en-US" altLang="zh-CN" sz="20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𝐿</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𝐺</m:t>
                      </m:r>
                      <m:r>
                        <a:rPr lang="en-US" altLang="zh-CN" sz="2000" i="1">
                          <a:solidFill>
                            <a:srgbClr val="FF0000"/>
                          </a:solidFill>
                          <a:latin typeface="Cambria Math" panose="02040503050406030204" pitchFamily="18" charset="0"/>
                        </a:rPr>
                        <m:t>(</m:t>
                      </m:r>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sSub>
                        <m:sSubPr>
                          <m:ctrlPr>
                            <a:rPr lang="en-US" altLang="zh-CN" sz="2000" i="1">
                              <a:solidFill>
                                <a:srgbClr val="FF0000"/>
                              </a:solidFill>
                              <a:latin typeface="Cambria Math" panose="02040503050406030204" pitchFamily="18" charset="0"/>
                            </a:rPr>
                          </m:ctrlPr>
                        </m:sSubPr>
                        <m:e>
                          <m:r>
                            <a:rPr lang="en-US" altLang="zh-CN" sz="2000" i="1">
                              <a:solidFill>
                                <a:srgbClr val="FF0000"/>
                              </a:solidFill>
                              <a:latin typeface="Cambria Math" panose="02040503050406030204" pitchFamily="18" charset="0"/>
                            </a:rPr>
                            <m:t>𝑎</m:t>
                          </m:r>
                        </m:e>
                        <m:sub>
                          <m:r>
                            <a:rPr lang="en-US" altLang="zh-CN" sz="2000" i="1">
                              <a:solidFill>
                                <a:srgbClr val="FF0000"/>
                              </a:solidFill>
                              <a:latin typeface="Cambria Math" panose="02040503050406030204" pitchFamily="18" charset="0"/>
                            </a:rPr>
                            <m:t>+</m:t>
                          </m:r>
                        </m:sub>
                      </m:sSub>
                      <m:r>
                        <a:rPr lang="en-US" altLang="zh-CN" sz="2000" i="1">
                          <a:solidFill>
                            <a:srgbClr val="FF0000"/>
                          </a:solidFill>
                          <a:latin typeface="Cambria Math" panose="02040503050406030204" pitchFamily="18" charset="0"/>
                        </a:rPr>
                        <m:t>)</m:t>
                      </m:r>
                    </m:oMath>
                  </m:oMathPara>
                </a14:m>
                <a:endParaRPr lang="en-US" altLang="zh-CN" sz="20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zh-CN" sz="2000" dirty="0">
                    <a:latin typeface="Arial" panose="020B0604020202020204" pitchFamily="34" charset="0"/>
                    <a:cs typeface="Arial" panose="020B0604020202020204" pitchFamily="34" charset="0"/>
                  </a:rPr>
                  <a:t>After carefully selecting the two functions </a:t>
                </a:r>
                <a14:m>
                  <m:oMath xmlns:m="http://schemas.openxmlformats.org/officeDocument/2006/math">
                    <m:r>
                      <a:rPr lang="en-US" altLang="zh-CN" sz="2000" i="1">
                        <a:latin typeface="Cambria Math" panose="02040503050406030204" pitchFamily="18" charset="0"/>
                      </a:rPr>
                      <m:t>𝐹</m:t>
                    </m:r>
                  </m:oMath>
                </a14:m>
                <a:r>
                  <a:rPr lang="en-US" altLang="zh-CN" sz="2000" dirty="0">
                    <a:latin typeface="Arial" panose="020B0604020202020204" pitchFamily="34" charset="0"/>
                    <a:cs typeface="Arial" panose="020B0604020202020204" pitchFamily="34" charset="0"/>
                  </a:rPr>
                  <a:t> and </a:t>
                </a:r>
                <a14:m>
                  <m:oMath xmlns:m="http://schemas.openxmlformats.org/officeDocument/2006/math">
                    <m:r>
                      <a:rPr lang="en-US" altLang="zh-CN" sz="2000" i="1">
                        <a:latin typeface="Cambria Math" panose="02040503050406030204" pitchFamily="18" charset="0"/>
                      </a:rPr>
                      <m:t>𝐺</m:t>
                    </m:r>
                  </m:oMath>
                </a14:m>
                <a:r>
                  <a:rPr lang="en-US" altLang="zh-CN" sz="2000" dirty="0">
                    <a:latin typeface="Arial" panose="020B0604020202020204" pitchFamily="34" charset="0"/>
                    <a:cs typeface="Arial" panose="020B0604020202020204" pitchFamily="34" charset="0"/>
                  </a:rPr>
                  <a:t>, we can make it to</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𝑠𝑙</m:t>
                          </m:r>
                          <m:r>
                            <a:rPr lang="en-US" altLang="zh-CN" sz="2000" i="1">
                              <a:latin typeface="Cambria Math" panose="02040503050406030204" pitchFamily="18" charset="0"/>
                            </a:rPr>
                            <m:t>(2,</m:t>
                          </m:r>
                          <m:r>
                            <a:rPr lang="en-US" altLang="zh-CN" sz="2000" i="1">
                              <a:latin typeface="Cambria Math" panose="02040503050406030204" pitchFamily="18" charset="0"/>
                            </a:rPr>
                            <m:t>𝑅</m:t>
                          </m:r>
                          <m:r>
                            <a:rPr lang="en-US" altLang="zh-CN" sz="2000" i="1">
                              <a:latin typeface="Cambria Math" panose="02040503050406030204" pitchFamily="18" charset="0"/>
                            </a:rPr>
                            <m:t>)</m:t>
                          </m:r>
                        </m:e>
                        <m:sub>
                          <m:r>
                            <m:rPr>
                              <m:sty m:val="p"/>
                            </m:rPr>
                            <a:rPr lang="en-US" altLang="zh-CN" sz="2000">
                              <a:latin typeface="Cambria Math" panose="02040503050406030204" pitchFamily="18" charset="0"/>
                            </a:rPr>
                            <m:t>QNM</m:t>
                          </m:r>
                        </m:sub>
                      </m:sSub>
                      <m:sSubSup>
                        <m:sSubSupPr>
                          <m:ctrlPr>
                            <a:rPr lang="en-US" altLang="zh-CN" sz="2000" i="1">
                              <a:latin typeface="Cambria Math" panose="02040503050406030204" pitchFamily="18" charset="0"/>
                            </a:rPr>
                          </m:ctrlPr>
                        </m:sSubSupPr>
                        <m:e>
                          <m:r>
                            <m:rPr>
                              <m:sty m:val="p"/>
                            </m:rPr>
                            <a:rPr lang="en-US" altLang="zh-CN" sz="2000">
                              <a:latin typeface="Cambria Math" panose="02040503050406030204" pitchFamily="18" charset="0"/>
                            </a:rPr>
                            <m:t>Φ</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up>
                          <m:r>
                            <a:rPr lang="en-US" altLang="zh-CN" sz="2000">
                              <a:latin typeface="Cambria Math" panose="02040503050406030204" pitchFamily="18" charset="0"/>
                            </a:rPr>
                            <m:t>(</m:t>
                          </m:r>
                          <m:r>
                            <m:rPr>
                              <m:sty m:val="p"/>
                            </m:rPr>
                            <a:rPr lang="en-US" altLang="zh-CN" sz="2000">
                              <a:latin typeface="Cambria Math" panose="02040503050406030204" pitchFamily="18" charset="0"/>
                            </a:rPr>
                            <m:t>NR</m:t>
                          </m:r>
                          <m:r>
                            <a:rPr lang="en-US" altLang="zh-CN" sz="2000">
                              <a:latin typeface="Cambria Math" panose="02040503050406030204" pitchFamily="18" charset="0"/>
                            </a:rPr>
                            <m:t>)</m:t>
                          </m:r>
                        </m:sup>
                      </m:sSubSup>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𝑠𝑙</m:t>
                          </m:r>
                          <m:r>
                            <a:rPr lang="en-US" altLang="zh-CN" sz="2000" i="1">
                              <a:latin typeface="Cambria Math" panose="02040503050406030204" pitchFamily="18" charset="0"/>
                            </a:rPr>
                            <m:t>(2,</m:t>
                          </m:r>
                          <m:r>
                            <a:rPr lang="en-US" altLang="zh-CN" sz="2000" i="1">
                              <a:latin typeface="Cambria Math" panose="02040503050406030204" pitchFamily="18" charset="0"/>
                            </a:rPr>
                            <m:t>𝑅</m:t>
                          </m:r>
                          <m:r>
                            <a:rPr lang="en-US" altLang="zh-CN" sz="2000" i="1">
                              <a:latin typeface="Cambria Math" panose="02040503050406030204" pitchFamily="18" charset="0"/>
                            </a:rPr>
                            <m:t>)</m:t>
                          </m:r>
                        </m:e>
                        <m:sub>
                          <m:r>
                            <m:rPr>
                              <m:sty m:val="p"/>
                            </m:rPr>
                            <a:rPr lang="en-US" altLang="zh-CN" sz="2000">
                              <a:latin typeface="Cambria Math" panose="02040503050406030204" pitchFamily="18" charset="0"/>
                            </a:rPr>
                            <m:t>ISO</m:t>
                          </m:r>
                        </m:sub>
                      </m:sSub>
                      <m:sSubSup>
                        <m:sSubSupPr>
                          <m:ctrlPr>
                            <a:rPr lang="en-US" altLang="zh-CN" sz="2000" i="1">
                              <a:latin typeface="Cambria Math" panose="02040503050406030204" pitchFamily="18" charset="0"/>
                            </a:rPr>
                          </m:ctrlPr>
                        </m:sSubSupPr>
                        <m:e>
                          <m:r>
                            <m:rPr>
                              <m:sty m:val="p"/>
                            </m:rPr>
                            <a:rPr lang="en-US" altLang="zh-CN" sz="2000">
                              <a:latin typeface="Cambria Math" panose="02040503050406030204" pitchFamily="18" charset="0"/>
                            </a:rPr>
                            <m:t>Φ</m:t>
                          </m:r>
                        </m:e>
                        <m:sub>
                          <m:r>
                            <a:rPr lang="en-US" altLang="zh-CN" sz="2000" i="1">
                              <a:latin typeface="Cambria Math" panose="02040503050406030204" pitchFamily="18" charset="0"/>
                            </a:rPr>
                            <m:t>𝑚</m:t>
                          </m:r>
                          <m:r>
                            <a:rPr lang="en-US" altLang="zh-CN" sz="2000" i="1">
                              <a:latin typeface="Cambria Math" panose="02040503050406030204" pitchFamily="18" charset="0"/>
                            </a:rPr>
                            <m:t>,</m:t>
                          </m:r>
                          <m:r>
                            <a:rPr lang="en-US" altLang="zh-CN" sz="2000" i="1">
                              <a:latin typeface="Cambria Math" panose="02040503050406030204" pitchFamily="18" charset="0"/>
                            </a:rPr>
                            <m:t>𝑛</m:t>
                          </m:r>
                        </m:sub>
                        <m:sup>
                          <m:r>
                            <a:rPr lang="en-US" altLang="zh-CN" sz="2000">
                              <a:latin typeface="Cambria Math" panose="02040503050406030204" pitchFamily="18" charset="0"/>
                            </a:rPr>
                            <m:t>(</m:t>
                          </m:r>
                          <m:r>
                            <m:rPr>
                              <m:sty m:val="p"/>
                            </m:rPr>
                            <a:rPr lang="en-US" altLang="zh-CN" sz="2000">
                              <a:latin typeface="Cambria Math" panose="02040503050406030204" pitchFamily="18" charset="0"/>
                            </a:rPr>
                            <m:t>NR</m:t>
                          </m:r>
                          <m:r>
                            <a:rPr lang="en-US" altLang="zh-CN" sz="2000">
                              <a:latin typeface="Cambria Math" panose="02040503050406030204" pitchFamily="18" charset="0"/>
                            </a:rPr>
                            <m:t>)</m:t>
                          </m:r>
                        </m:sup>
                      </m:sSubSup>
                    </m:oMath>
                  </m:oMathPara>
                </a14:m>
                <a:endParaRPr lang="en-US" altLang="zh-CN" sz="2000" dirty="0">
                  <a:latin typeface="Arial" panose="020B0604020202020204" pitchFamily="34" charset="0"/>
                  <a:cs typeface="Arial" panose="020B0604020202020204" pitchFamily="34" charset="0"/>
                </a:endParaRPr>
              </a:p>
            </p:txBody>
          </p:sp>
        </mc:Choice>
        <mc:Fallback xmlns="">
          <p:sp>
            <p:nvSpPr>
              <p:cNvPr id="5" name="Rectangle 3">
                <a:extLst>
                  <a:ext uri="{FF2B5EF4-FFF2-40B4-BE49-F238E27FC236}">
                    <a16:creationId xmlns:a16="http://schemas.microsoft.com/office/drawing/2014/main" id="{C46F286D-4643-4865-90F5-57200E829440}"/>
                  </a:ext>
                </a:extLst>
              </p:cNvPr>
              <p:cNvSpPr txBox="1">
                <a:spLocks noRot="1" noChangeAspect="1" noMove="1" noResize="1" noEditPoints="1" noAdjustHandles="1" noChangeArrowheads="1" noChangeShapeType="1" noTextEdit="1"/>
              </p:cNvSpPr>
              <p:nvPr/>
            </p:nvSpPr>
            <p:spPr>
              <a:xfrm>
                <a:off x="874690" y="1595423"/>
                <a:ext cx="10571408" cy="4749800"/>
              </a:xfrm>
              <a:prstGeom prst="rect">
                <a:avLst/>
              </a:prstGeom>
              <a:blipFill>
                <a:blip r:embed="rId2"/>
                <a:stretch>
                  <a:fillRect l="-576" t="-1284" r="-1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19332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1074</Words>
  <Application>Microsoft Office PowerPoint</Application>
  <PresentationFormat>宽屏</PresentationFormat>
  <Paragraphs>112</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等线</vt:lpstr>
      <vt:lpstr>等线 Light</vt:lpstr>
      <vt:lpstr>黑体</vt:lpstr>
      <vt:lpstr>宋体</vt:lpstr>
      <vt:lpstr>Arial</vt:lpstr>
      <vt:lpstr>Bahnschrift</vt:lpstr>
      <vt:lpstr>Cambria Math</vt:lpstr>
      <vt:lpstr>Office 主题​​</vt:lpstr>
      <vt:lpstr>On Emergent Conformal Symmetry near the Photon Ring</vt:lpstr>
      <vt:lpstr>Photon Ring(PR) and Quasi-normal Mode(QNM)</vt:lpstr>
      <vt:lpstr>Black Hole and 2d CFT</vt:lpstr>
      <vt:lpstr>On Emergent Conformal Symmetry near the Photon Ring [JHEP05(2023)115]</vt:lpstr>
      <vt:lpstr>(1) Emergent conformal symmetry of the PR</vt:lpstr>
      <vt:lpstr>(1) Emergent conformal symmetry of the PR</vt:lpstr>
      <vt:lpstr>(2) Emergent conformal symmetry of the QNM in the near-ring region</vt:lpstr>
      <vt:lpstr>(2) Emergent conformal symmetry of the QNM in the near-ring region</vt:lpstr>
      <vt:lpstr>(2) Emergent conformal symmetry of the QNM in the near-ring region</vt:lpstr>
      <vt:lpstr>(3) A direct relation between the coherent state space of the QNM and the phase space of the photon ring</vt:lpstr>
      <vt:lpstr>(3) A direct relation between the coherent state space of the QNM and the phase space of the photon ring</vt:lpstr>
      <vt:lpstr>Open questions</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emergent conformal symmetry near the photon ring</dc:title>
  <dc:creator>胡泽州</dc:creator>
  <cp:lastModifiedBy>胡泽州</cp:lastModifiedBy>
  <cp:revision>36</cp:revision>
  <dcterms:created xsi:type="dcterms:W3CDTF">2023-06-03T07:35:28Z</dcterms:created>
  <dcterms:modified xsi:type="dcterms:W3CDTF">2023-12-01T02:37:23Z</dcterms:modified>
</cp:coreProperties>
</file>