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9" r:id="rId3"/>
    <p:sldId id="344" r:id="rId4"/>
    <p:sldId id="326" r:id="rId5"/>
    <p:sldId id="418" r:id="rId6"/>
    <p:sldId id="365" r:id="rId7"/>
    <p:sldId id="419" r:id="rId8"/>
    <p:sldId id="383" r:id="rId9"/>
    <p:sldId id="367" r:id="rId10"/>
    <p:sldId id="330" r:id="rId11"/>
    <p:sldId id="387" r:id="rId12"/>
    <p:sldId id="368" r:id="rId13"/>
    <p:sldId id="333" r:id="rId14"/>
    <p:sldId id="386" r:id="rId16"/>
    <p:sldId id="369" r:id="rId17"/>
    <p:sldId id="370" r:id="rId18"/>
    <p:sldId id="371" r:id="rId19"/>
    <p:sldId id="420" r:id="rId20"/>
    <p:sldId id="372" r:id="rId21"/>
    <p:sldId id="373" r:id="rId22"/>
    <p:sldId id="375" r:id="rId23"/>
    <p:sldId id="452" r:id="rId24"/>
    <p:sldId id="377" r:id="rId25"/>
    <p:sldId id="389" r:id="rId26"/>
    <p:sldId id="379" r:id="rId27"/>
    <p:sldId id="380" r:id="rId28"/>
    <p:sldId id="381" r:id="rId29"/>
    <p:sldId id="382" r:id="rId30"/>
    <p:sldId id="378" r:id="rId31"/>
    <p:sldId id="364" r:id="rId32"/>
    <p:sldId id="323" r:id="rId33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 Haopeng" initials="Y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48C"/>
    <a:srgbClr val="E5495C"/>
    <a:srgbClr val="FAA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9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3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7A12A-0C9C-48CF-977B-637D10D621DC}" type="datetimeFigureOut">
              <a:rPr 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78CC1-EED9-482C-9F6A-0C151EE6E0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2F853-B193-4062-9473-E6EB173CBA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2F853-B193-4062-9473-E6EB173CBA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2F853-B193-4062-9473-E6EB173CBA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2F853-B193-4062-9473-E6EB173CBA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2F853-B193-4062-9473-E6EB173CBA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2F853-B193-4062-9473-E6EB173CBA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2F853-B193-4062-9473-E6EB173CBA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2F853-B193-4062-9473-E6EB173CBA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2F853-B193-4062-9473-E6EB173CBA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F5D-DD80-4D4B-B9D9-DC2C1FE125A9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9265-42D3-4BCB-B18F-240739A506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F5D-DD80-4D4B-B9D9-DC2C1FE125A9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9265-42D3-4BCB-B18F-240739A506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F5D-DD80-4D4B-B9D9-DC2C1FE125A9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9265-42D3-4BCB-B18F-240739A506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F5D-DD80-4D4B-B9D9-DC2C1FE125A9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9265-42D3-4BCB-B18F-240739A506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F5D-DD80-4D4B-B9D9-DC2C1FE125A9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9265-42D3-4BCB-B18F-240739A506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F5D-DD80-4D4B-B9D9-DC2C1FE125A9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9265-42D3-4BCB-B18F-240739A506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F5D-DD80-4D4B-B9D9-DC2C1FE125A9}" type="datetimeFigureOut">
              <a:rPr lang="en-US" smtClean="0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9265-42D3-4BCB-B18F-240739A506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F5D-DD80-4D4B-B9D9-DC2C1FE125A9}" type="datetimeFigureOut">
              <a:rPr 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9265-42D3-4BCB-B18F-240739A506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F5D-DD80-4D4B-B9D9-DC2C1FE125A9}" type="datetimeFigureOut">
              <a:rPr 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9265-42D3-4BCB-B18F-240739A506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F5D-DD80-4D4B-B9D9-DC2C1FE125A9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9265-42D3-4BCB-B18F-240739A506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F5D-DD80-4D4B-B9D9-DC2C1FE125A9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9265-42D3-4BCB-B18F-240739A506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AF5D-DD80-4D4B-B9D9-DC2C1FE125A9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9265-42D3-4BCB-B18F-240739A506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7" y="1407696"/>
            <a:ext cx="9144000" cy="862869"/>
          </a:xfrm>
        </p:spPr>
        <p:txBody>
          <a:bodyPr>
            <a:noAutofit/>
          </a:bodyPr>
          <a:lstStyle/>
          <a:p>
            <a:r>
              <a:rPr lang="en-US" sz="3200" dirty="0"/>
              <a:t>Multi-level images around Kerr-Newman black holes</a:t>
            </a:r>
            <a:endParaRPr lang="en-US" sz="3200" dirty="0"/>
          </a:p>
        </p:txBody>
      </p:sp>
      <p:sp>
        <p:nvSpPr>
          <p:cNvPr id="4" name="标题 1"/>
          <p:cNvSpPr txBox="1"/>
          <p:nvPr/>
        </p:nvSpPr>
        <p:spPr>
          <a:xfrm>
            <a:off x="4604255" y="2778882"/>
            <a:ext cx="2983480" cy="4489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闫浩鹏</a:t>
            </a:r>
            <a:endParaRPr lang="en-US" sz="2800" dirty="0"/>
          </a:p>
        </p:txBody>
      </p:sp>
      <p:sp>
        <p:nvSpPr>
          <p:cNvPr id="5" name="标题 1"/>
          <p:cNvSpPr txBox="1"/>
          <p:nvPr/>
        </p:nvSpPr>
        <p:spPr>
          <a:xfrm>
            <a:off x="3488657" y="3227872"/>
            <a:ext cx="5214675" cy="4489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/>
              <a:t>太原理工大学物理学院</a:t>
            </a:r>
            <a:endParaRPr lang="zh-CN" altLang="en-US" sz="1800" dirty="0"/>
          </a:p>
        </p:txBody>
      </p:sp>
      <p:sp>
        <p:nvSpPr>
          <p:cNvPr id="11" name="标题 1"/>
          <p:cNvSpPr txBox="1"/>
          <p:nvPr/>
        </p:nvSpPr>
        <p:spPr>
          <a:xfrm>
            <a:off x="3586480" y="5142865"/>
            <a:ext cx="5214620" cy="7200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2023.12.03@</a:t>
            </a:r>
            <a:r>
              <a:rPr lang="zh-CN" altLang="en-US" sz="1800" dirty="0"/>
              <a:t>黑洞图像研讨会，北京</a:t>
            </a:r>
            <a:endParaRPr lang="en-US" sz="1800" dirty="0"/>
          </a:p>
        </p:txBody>
      </p:sp>
      <p:sp>
        <p:nvSpPr>
          <p:cNvPr id="8" name="标题 1"/>
          <p:cNvSpPr txBox="1"/>
          <p:nvPr/>
        </p:nvSpPr>
        <p:spPr>
          <a:xfrm>
            <a:off x="3177039" y="3952869"/>
            <a:ext cx="6033706" cy="634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altLang="zh-CN" sz="1600" dirty="0"/>
          </a:p>
          <a:p>
            <a:endParaRPr lang="en-US" altLang="zh-CN" sz="1600" dirty="0">
              <a:solidFill>
                <a:schemeClr val="accent1"/>
              </a:solidFill>
            </a:endParaRPr>
          </a:p>
          <a:p>
            <a:r>
              <a:rPr lang="en-US" altLang="zh-CN" sz="2000" dirty="0" err="1">
                <a:solidFill>
                  <a:schemeClr val="accent1"/>
                </a:solidFill>
              </a:rPr>
              <a:t>arXiv</a:t>
            </a:r>
            <a:r>
              <a:rPr lang="en-US" altLang="zh-CN" sz="2000" dirty="0">
                <a:solidFill>
                  <a:schemeClr val="accent1"/>
                </a:solidFill>
              </a:rPr>
              <a:t>: 2203.02755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r>
              <a:rPr lang="zh-CN" altLang="en-US" sz="2000" dirty="0">
                <a:solidFill>
                  <a:schemeClr val="accent1"/>
                </a:solidFill>
              </a:rPr>
              <a:t>侯业辉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zh-CN" altLang="en-US" sz="2000" dirty="0">
                <a:solidFill>
                  <a:schemeClr val="accent1"/>
                </a:solidFill>
              </a:rPr>
              <a:t>刘鹏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zh-CN" altLang="en-US" sz="2000" dirty="0">
                <a:solidFill>
                  <a:schemeClr val="accent1"/>
                </a:solidFill>
              </a:rPr>
              <a:t>郭敏勇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zh-CN" altLang="en-US" sz="2000" dirty="0">
                <a:solidFill>
                  <a:schemeClr val="accent1"/>
                </a:solidFill>
              </a:rPr>
              <a:t>闫浩鹏</a:t>
            </a:r>
            <a:r>
              <a:rPr lang="en-US" sz="2000" b="1" dirty="0">
                <a:solidFill>
                  <a:schemeClr val="accent1"/>
                </a:solidFill>
              </a:rPr>
              <a:t>*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zh-CN" altLang="en-US" sz="2000" dirty="0">
                <a:solidFill>
                  <a:schemeClr val="accent1"/>
                </a:solidFill>
              </a:rPr>
              <a:t>陈斌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1026957" y="544729"/>
                <a:ext cx="8362960" cy="1325563"/>
              </a:xfrm>
            </p:spPr>
            <p:txBody>
              <a:bodyPr/>
              <a:lstStyle/>
              <a:p>
                <a:r>
                  <a:rPr lang="en-US" dirty="0"/>
                  <a:t> Critical lens equations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6957" y="544729"/>
                <a:ext cx="8362960" cy="1325563"/>
              </a:xfrm>
              <a:blipFill rotWithShape="1">
                <a:blip r:embed="rId1"/>
                <a:stretch>
                  <a:fillRect l="-2" t="-40" r="2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60"/>
          <a:stretch>
            <a:fillRect/>
          </a:stretch>
        </p:blipFill>
        <p:spPr>
          <a:xfrm>
            <a:off x="1245167" y="2285999"/>
            <a:ext cx="8482466" cy="371778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170948" y="1807751"/>
                <a:ext cx="2987397" cy="540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948" y="1807751"/>
                <a:ext cx="2987397" cy="540789"/>
              </a:xfrm>
              <a:prstGeom prst="rect">
                <a:avLst/>
              </a:prstGeom>
              <a:blipFill rotWithShape="1">
                <a:blip r:embed="rId3"/>
                <a:stretch>
                  <a:fillRect l="-13" t="-100" r="4" b="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101296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Key parameters </a:t>
            </a:r>
            <a:r>
              <a:rPr lang="en-US" dirty="0"/>
              <a:t>for critical rays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16410" y="1068165"/>
                <a:ext cx="7793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Critical photons </a:t>
                </a:r>
                <a:r>
                  <a:rPr lang="en-US" sz="2400" dirty="0">
                    <a:solidFill>
                      <a:schemeClr val="tx1"/>
                    </a:solidFill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10" y="1068165"/>
                <a:ext cx="7793299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6" t="-21" r="5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3738" b="43632"/>
          <a:stretch>
            <a:fillRect/>
          </a:stretch>
        </p:blipFill>
        <p:spPr>
          <a:xfrm>
            <a:off x="1327923" y="1600204"/>
            <a:ext cx="4912981" cy="9792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16384"/>
          <a:stretch>
            <a:fillRect/>
          </a:stretch>
        </p:blipFill>
        <p:spPr>
          <a:xfrm>
            <a:off x="6453251" y="1894790"/>
            <a:ext cx="3556969" cy="7294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r="39142"/>
          <a:stretch>
            <a:fillRect/>
          </a:stretch>
        </p:blipFill>
        <p:spPr>
          <a:xfrm>
            <a:off x="5435840" y="3847983"/>
            <a:ext cx="3777392" cy="6349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32814" y="4994549"/>
            <a:ext cx="268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Rotation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32535" y="2809240"/>
            <a:ext cx="9382125" cy="800100"/>
            <a:chOff x="1941" y="4424"/>
            <a:chExt cx="14775" cy="126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10" y="4424"/>
              <a:ext cx="7507" cy="1261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941" y="4784"/>
              <a:ext cx="6759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>
                  <a:solidFill>
                    <a:srgbClr val="FF0000"/>
                  </a:solidFill>
                </a:rPr>
                <a:t>Demagnification</a:t>
              </a:r>
              <a:r>
                <a:rPr lang="en-US" dirty="0"/>
                <a:t> (</a:t>
              </a:r>
              <a:r>
                <a:rPr lang="en-US" dirty="0" err="1"/>
                <a:t>Lyaponent</a:t>
              </a:r>
              <a:r>
                <a:rPr lang="en-US" dirty="0"/>
                <a:t> exponent)</a:t>
              </a:r>
              <a:endParaRPr lang="en-US" dirty="0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232814" y="5802079"/>
            <a:ext cx="268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Time delay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rcRect b="51773"/>
          <a:stretch>
            <a:fillRect/>
          </a:stretch>
        </p:blipFill>
        <p:spPr>
          <a:xfrm>
            <a:off x="3917315" y="4824730"/>
            <a:ext cx="6814820" cy="7512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/>
          <a:srcRect t="57776" r="43961" b="-1447"/>
          <a:stretch>
            <a:fillRect/>
          </a:stretch>
        </p:blipFill>
        <p:spPr>
          <a:xfrm>
            <a:off x="1163542" y="3814619"/>
            <a:ext cx="3191674" cy="7586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t="51406"/>
          <a:stretch>
            <a:fillRect/>
          </a:stretch>
        </p:blipFill>
        <p:spPr>
          <a:xfrm>
            <a:off x="4044315" y="5711190"/>
            <a:ext cx="6814820" cy="75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134667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/>
              <a:t>Near-critical rays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332" y="1349323"/>
            <a:ext cx="6631659" cy="7444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065" y="1450396"/>
            <a:ext cx="3577785" cy="6433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88" y="2571461"/>
            <a:ext cx="6263485" cy="3564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r="64254"/>
          <a:stretch>
            <a:fillRect/>
          </a:stretch>
        </p:blipFill>
        <p:spPr>
          <a:xfrm>
            <a:off x="6910375" y="4046322"/>
            <a:ext cx="3578223" cy="13612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249" y="2976976"/>
            <a:ext cx="4502961" cy="904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134667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/>
              <a:t>Near-critical rays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442" y="1184138"/>
            <a:ext cx="6631659" cy="7444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700" y="1184138"/>
            <a:ext cx="3577785" cy="6433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09" y="2128966"/>
            <a:ext cx="9708582" cy="15059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226" y="4321664"/>
            <a:ext cx="2982497" cy="11481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545" y="5558452"/>
            <a:ext cx="5543110" cy="59817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20442" y="3767100"/>
            <a:ext cx="7086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Compute radial integrals using </a:t>
            </a:r>
            <a:r>
              <a:rPr lang="en-US" sz="2000" dirty="0">
                <a:solidFill>
                  <a:srgbClr val="FF0000"/>
                </a:solidFill>
              </a:rPr>
              <a:t>Matched Asymptotic Expansion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19860" y="4294505"/>
            <a:ext cx="4453890" cy="2218690"/>
            <a:chOff x="2236" y="6763"/>
            <a:chExt cx="7014" cy="349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4" y="8023"/>
              <a:ext cx="6630" cy="223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5" y="6763"/>
              <a:ext cx="3630" cy="12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2236" y="6911"/>
              <a:ext cx="7015" cy="32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365807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/>
              <a:t>Near-critical lens equations </a:t>
            </a:r>
            <a:r>
              <a:rPr lang="en-US" dirty="0">
                <a:solidFill>
                  <a:srgbClr val="FF0000"/>
                </a:solidFill>
              </a:rPr>
              <a:t>(formally)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0057" y="2380709"/>
            <a:ext cx="4910310" cy="337807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33169" y="1620650"/>
            <a:ext cx="304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critical 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16384"/>
          <a:stretch>
            <a:fillRect/>
          </a:stretch>
        </p:blipFill>
        <p:spPr>
          <a:xfrm>
            <a:off x="819670" y="2554726"/>
            <a:ext cx="4097613" cy="8402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r="39142"/>
          <a:stretch>
            <a:fillRect/>
          </a:stretch>
        </p:blipFill>
        <p:spPr>
          <a:xfrm>
            <a:off x="1063296" y="3613544"/>
            <a:ext cx="4339719" cy="7294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65617"/>
          <a:stretch>
            <a:fillRect/>
          </a:stretch>
        </p:blipFill>
        <p:spPr>
          <a:xfrm>
            <a:off x="1156969" y="4672362"/>
            <a:ext cx="2950180" cy="8777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561694" y="1539316"/>
            <a:ext cx="304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near-critical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134667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/>
              <a:t>Near-critical lens equations </a:t>
            </a:r>
            <a:r>
              <a:rPr lang="en-US" dirty="0">
                <a:solidFill>
                  <a:srgbClr val="FF0000"/>
                </a:solidFill>
              </a:rPr>
              <a:t>(Explicitly)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445" y="1352074"/>
            <a:ext cx="10857110" cy="10247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31" y="2716193"/>
            <a:ext cx="9144256" cy="224927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07726" y="5426179"/>
            <a:ext cx="925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Control the behaviors of higher-order images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5101"/>
            <a:ext cx="10515600" cy="1176674"/>
          </a:xfrm>
        </p:spPr>
        <p:txBody>
          <a:bodyPr/>
          <a:lstStyle/>
          <a:p>
            <a:r>
              <a:rPr lang="en-US" dirty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01868"/>
            <a:ext cx="10515600" cy="443493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Background &amp; Motivation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Light bending near a KN black hole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Observational appearance  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Photon ring (higher-order images)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Outlook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604" y="112754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/>
              <a:t>Observers’ sky &amp; </a:t>
            </a:r>
            <a:r>
              <a:rPr lang="en-US" dirty="0">
                <a:solidFill>
                  <a:srgbClr val="FF0000"/>
                </a:solidFill>
              </a:rPr>
              <a:t>critical curve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75055" y="3482340"/>
            <a:ext cx="9342755" cy="3096260"/>
            <a:chOff x="6863" y="5493"/>
            <a:chExt cx="14713" cy="487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"/>
            <a:srcRect l="-28" t="-1229" r="33599" b="1229"/>
            <a:stretch>
              <a:fillRect/>
            </a:stretch>
          </p:blipFill>
          <p:spPr>
            <a:xfrm>
              <a:off x="6863" y="5493"/>
              <a:ext cx="9944" cy="48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78" y="7751"/>
              <a:ext cx="3098" cy="207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435735" y="1134110"/>
                <a:ext cx="5533390" cy="2175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endParaRPr lang="en-US" sz="24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cot</m:t>
                                      </m:r>
                                    </m:e>
                                    <m:sup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35" y="1134110"/>
                <a:ext cx="5533390" cy="21755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内容占位符 2" descr="图片包含 照片, 旧, 桌子, 男人&#10;&#10;描述已自动生成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85" y="947420"/>
            <a:ext cx="3254375" cy="2749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76665" y="3310255"/>
            <a:ext cx="1873250" cy="2927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en-US" dirty="0">
                <a:solidFill>
                  <a:schemeClr val="accent1"/>
                </a:solidFill>
                <a:latin typeface="+mj-lt"/>
                <a:cs typeface="+mj-lt"/>
              </a:rPr>
              <a:t>Bardeen, 1973</a:t>
            </a:r>
            <a:endParaRPr lang="en-US" dirty="0">
              <a:solidFill>
                <a:schemeClr val="accent1"/>
              </a:solidFill>
              <a:latin typeface="+mj-lt"/>
              <a:cs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7940433" y="4274726"/>
                <a:ext cx="2987397" cy="540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433" y="4274726"/>
                <a:ext cx="2987397" cy="540789"/>
              </a:xfrm>
              <a:prstGeom prst="rect">
                <a:avLst/>
              </a:prstGeom>
              <a:blipFill rotWithShape="1">
                <a:blip r:embed="rId5"/>
                <a:stretch>
                  <a:fillRect l="-13" t="-100" r="4" b="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47903"/>
            <a:ext cx="10515600" cy="878084"/>
          </a:xfrm>
        </p:spPr>
        <p:txBody>
          <a:bodyPr>
            <a:normAutofit fontScale="90000"/>
          </a:bodyPr>
          <a:lstStyle/>
          <a:p>
            <a:r>
              <a:rPr lang="en-US" dirty="0"/>
              <a:t>Spherical sources viewed by an on-axis observer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2588" y="1068345"/>
            <a:ext cx="8425485" cy="5148907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9938259" y="3050224"/>
            <a:ext cx="1254797" cy="13148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0321222" y="2685558"/>
                <a:ext cx="6935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222" y="2685558"/>
                <a:ext cx="693588" cy="276999"/>
              </a:xfrm>
              <a:prstGeom prst="rect">
                <a:avLst/>
              </a:prstGeom>
              <a:blipFill rotWithShape="1">
                <a:blip r:embed="rId2"/>
                <a:stretch>
                  <a:fillRect l="-82" t="-52" r="-3739" b="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0423203" y="4440947"/>
                <a:ext cx="7065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203" y="4440947"/>
                <a:ext cx="706539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44" t="-142" r="-3402" b="1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180618"/>
            <a:ext cx="10515600" cy="878084"/>
          </a:xfrm>
        </p:spPr>
        <p:txBody>
          <a:bodyPr>
            <a:normAutofit fontScale="90000"/>
          </a:bodyPr>
          <a:lstStyle/>
          <a:p>
            <a:r>
              <a:rPr lang="en-US" dirty="0"/>
              <a:t>Thin equatorial disk viewed by an on-axis observer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89" y="1503851"/>
            <a:ext cx="11487638" cy="38502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21569"/>
          <a:stretch>
            <a:fillRect/>
          </a:stretch>
        </p:blipFill>
        <p:spPr>
          <a:xfrm>
            <a:off x="7026296" y="5626563"/>
            <a:ext cx="3267075" cy="4557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554" y="5472668"/>
            <a:ext cx="159067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5101"/>
            <a:ext cx="10515600" cy="1176674"/>
          </a:xfrm>
        </p:spPr>
        <p:txBody>
          <a:bodyPr/>
          <a:lstStyle/>
          <a:p>
            <a:r>
              <a:rPr lang="en-US" dirty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01868"/>
            <a:ext cx="10515600" cy="443493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Background &amp; Motivation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Light bending near a KN black hole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Appearance of emitting spheres and disks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Photon ring (higher-order images)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Outlook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47903"/>
            <a:ext cx="10515600" cy="878084"/>
          </a:xfrm>
        </p:spPr>
        <p:txBody>
          <a:bodyPr>
            <a:normAutofit fontScale="90000"/>
          </a:bodyPr>
          <a:lstStyle/>
          <a:p>
            <a:r>
              <a:rPr lang="en-US" dirty="0"/>
              <a:t>Thin equatorial disk viewed by an off-axis observer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289" y="1203791"/>
            <a:ext cx="7508988" cy="50802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044" y="2394738"/>
            <a:ext cx="2686050" cy="533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319" y="3396463"/>
            <a:ext cx="2857500" cy="533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144" y="4722140"/>
            <a:ext cx="2647950" cy="390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319" y="1255650"/>
            <a:ext cx="25717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152678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/>
              <a:t>General feature of the images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60053" r="66057"/>
          <a:stretch>
            <a:fillRect/>
          </a:stretch>
        </p:blipFill>
        <p:spPr>
          <a:xfrm>
            <a:off x="2468245" y="1022350"/>
            <a:ext cx="6918960" cy="44361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4950" y="5427345"/>
            <a:ext cx="910526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 equatorial disk viewed on-pole. Central lines for critical curve; lighter bands for 1-st image rings; darker bands for 2-nd image rings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5101"/>
            <a:ext cx="10515600" cy="1176674"/>
          </a:xfrm>
        </p:spPr>
        <p:txBody>
          <a:bodyPr/>
          <a:lstStyle/>
          <a:p>
            <a:r>
              <a:rPr lang="en-US" dirty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01868"/>
            <a:ext cx="10515600" cy="44349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Background &amp; Motivation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Light bending near a KN black hole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 Observational appearance 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</a:t>
            </a:r>
            <a:r>
              <a:rPr lang="en-US" dirty="0">
                <a:solidFill>
                  <a:schemeClr val="accent1"/>
                </a:solidFill>
              </a:rPr>
              <a:t>Photon ring (higher-order images)</a:t>
            </a: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Outlook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8" y="134667"/>
            <a:ext cx="11158703" cy="878084"/>
          </a:xfrm>
        </p:spPr>
        <p:txBody>
          <a:bodyPr>
            <a:normAutofit fontScale="90000"/>
          </a:bodyPr>
          <a:lstStyle/>
          <a:p>
            <a:r>
              <a:rPr lang="en-US" dirty="0"/>
              <a:t>Near-critical lens </a:t>
            </a:r>
            <a:r>
              <a:rPr lang="en-US" dirty="0" err="1"/>
              <a:t>eqs</a:t>
            </a:r>
            <a:r>
              <a:rPr lang="en-US" dirty="0"/>
              <a:t> controls higher-order images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88" y="1453988"/>
            <a:ext cx="10857110" cy="10247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54" y="2680343"/>
            <a:ext cx="9144256" cy="224927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134667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/>
              <a:t>Near-critical equations for successive images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0" y="2229485"/>
            <a:ext cx="11238865" cy="11252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55" y="4571365"/>
            <a:ext cx="11398250" cy="9448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28479" y="1436555"/>
            <a:ext cx="369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m-</a:t>
            </a:r>
            <a:r>
              <a:rPr lang="en-US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and m+2-th, generic source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7349" y="3777976"/>
            <a:ext cx="369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m-</a:t>
            </a:r>
            <a:r>
              <a:rPr lang="en-US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and m+1-th, equatorial source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134667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/>
              <a:t>Key parameters for an on-axis observer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249" y="1439212"/>
            <a:ext cx="9884864" cy="48603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134667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/>
              <a:t>Key parameters for an on-axis observer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377" y="1842148"/>
            <a:ext cx="10612462" cy="35561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134667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/>
              <a:t>Key parameters for an off-axis observer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377" y="1331909"/>
            <a:ext cx="10892707" cy="455002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5101"/>
            <a:ext cx="10515600" cy="1176674"/>
          </a:xfrm>
        </p:spPr>
        <p:txBody>
          <a:bodyPr/>
          <a:lstStyle/>
          <a:p>
            <a:r>
              <a:rPr lang="en-US" dirty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01868"/>
            <a:ext cx="10515600" cy="44349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Background &amp; Motivation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Light bending near a KN black hole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 Observational </a:t>
            </a:r>
            <a:r>
              <a:rPr lang="en-US"/>
              <a:t>appearance 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Photon ring (higher-order images)</a:t>
            </a:r>
            <a:endParaRPr lang="en-US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</a:t>
            </a:r>
            <a:r>
              <a:rPr lang="en-US" dirty="0">
                <a:solidFill>
                  <a:schemeClr val="accent1"/>
                </a:solidFill>
              </a:rPr>
              <a:t>Outlook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090" y="328006"/>
            <a:ext cx="10515600" cy="776732"/>
          </a:xfrm>
        </p:spPr>
        <p:txBody>
          <a:bodyPr>
            <a:normAutofit/>
          </a:bodyPr>
          <a:lstStyle/>
          <a:p>
            <a:r>
              <a:rPr lang="en-US" dirty="0"/>
              <a:t>Outlook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95089" y="1455696"/>
            <a:ext cx="112366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Separating the effects of spacetime geometry and plasma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Test BH models and gravity theories with the feature of photon rings</a:t>
            </a: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 Lensing of equatorial disk with non-trivial thickness and opacity</a:t>
            </a: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/>
              <a:t>Polarization of photon ring &amp; field structure of black hole magnetosphere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6013" y="237811"/>
            <a:ext cx="10515600" cy="776732"/>
          </a:xfrm>
        </p:spPr>
        <p:txBody>
          <a:bodyPr>
            <a:normAutofit/>
          </a:bodyPr>
          <a:lstStyle/>
          <a:p>
            <a:r>
              <a:rPr lang="en-US" dirty="0"/>
              <a:t>Background &amp; Motivation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71" y="806308"/>
            <a:ext cx="2538347" cy="1947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6415" y="1249045"/>
            <a:ext cx="8167370" cy="4817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Black hole images: </a:t>
            </a:r>
            <a:r>
              <a:rPr lang="en-US" sz="2400" dirty="0"/>
              <a:t>(dark shadow and bright ring ) at the event horizon scale to test gravity in the strong gravity regime</a:t>
            </a:r>
            <a:endParaRPr lang="en-US" sz="2400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To understand the image</a:t>
            </a:r>
            <a:r>
              <a:rPr lang="en-US" sz="2400" dirty="0"/>
              <a:t>: source models (accretion disk and/or jets) &amp; spacetime geometries</a:t>
            </a:r>
            <a:endParaRPr lang="en-US" sz="2400" dirty="0"/>
          </a:p>
          <a:p>
            <a:pPr algn="just">
              <a:lnSpc>
                <a:spcPct val="120000"/>
              </a:lnSpc>
            </a:pPr>
            <a:endParaRPr lang="en-US" sz="2400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What we focus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lensing effects of KN BHs &amp; multi-level images</a:t>
            </a: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400" dirty="0"/>
              <a:t>                                                                                                  </a:t>
            </a:r>
            <a:endParaRPr lang="en-US" sz="2400" dirty="0"/>
          </a:p>
          <a:p>
            <a:pPr indent="0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000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0" name="文本框 79"/>
          <p:cNvSpPr txBox="1"/>
          <p:nvPr/>
        </p:nvSpPr>
        <p:spPr>
          <a:xfrm>
            <a:off x="1980100" y="4464356"/>
            <a:ext cx="6398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chemeClr val="accent1"/>
                </a:solidFill>
              </a:rPr>
              <a:t>Gralla</a:t>
            </a:r>
            <a:r>
              <a:rPr lang="en-US" sz="1600" i="1" dirty="0">
                <a:solidFill>
                  <a:schemeClr val="accent1"/>
                </a:solidFill>
              </a:rPr>
              <a:t> et al, 1906.00873 (Schwarzschild) ,  </a:t>
            </a:r>
            <a:r>
              <a:rPr lang="en-US" sz="1600" i="1" dirty="0" err="1">
                <a:solidFill>
                  <a:schemeClr val="accent1"/>
                </a:solidFill>
              </a:rPr>
              <a:t>Gralla</a:t>
            </a:r>
            <a:r>
              <a:rPr lang="en-US" sz="1600" i="1" dirty="0">
                <a:solidFill>
                  <a:schemeClr val="accent1"/>
                </a:solidFill>
              </a:rPr>
              <a:t> et al, 1910.12873 (Kerr) 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9562879" y="2445806"/>
            <a:ext cx="2102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EHT Collaboration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032" y="3272978"/>
            <a:ext cx="3304423" cy="276070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998744" y="25311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your attention!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rcRect b="6159"/>
          <a:stretch>
            <a:fillRect/>
          </a:stretch>
        </p:blipFill>
        <p:spPr>
          <a:xfrm>
            <a:off x="3181985" y="226060"/>
            <a:ext cx="5471160" cy="6163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5101"/>
            <a:ext cx="10515600" cy="1176674"/>
          </a:xfrm>
        </p:spPr>
        <p:txBody>
          <a:bodyPr/>
          <a:lstStyle/>
          <a:p>
            <a:r>
              <a:rPr lang="en-US" dirty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01868"/>
            <a:ext cx="10515600" cy="443493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Background &amp; Motivation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Light bending near a KN black hole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Observational appearance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Photon ring (higher-order images)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Outlook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101296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/>
              <a:t>KN metric and null geodesics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1589" y="1099942"/>
            <a:ext cx="10791265" cy="53469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0000"/>
                </a:solidFill>
              </a:rPr>
              <a:t>Metric 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Null geodesics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735" y="875030"/>
            <a:ext cx="9763760" cy="871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11" y="1862467"/>
            <a:ext cx="6816076" cy="5496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2732405"/>
            <a:ext cx="6766560" cy="721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b="66428"/>
          <a:stretch>
            <a:fillRect/>
          </a:stretch>
        </p:blipFill>
        <p:spPr>
          <a:xfrm>
            <a:off x="1022985" y="3551555"/>
            <a:ext cx="9103360" cy="8623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51125"/>
          <a:stretch>
            <a:fillRect/>
          </a:stretch>
        </p:blipFill>
        <p:spPr>
          <a:xfrm>
            <a:off x="702945" y="4622165"/>
            <a:ext cx="9103360" cy="12553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110" y="5577205"/>
            <a:ext cx="5531485" cy="102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101296"/>
            <a:ext cx="10515600" cy="878084"/>
          </a:xfrm>
        </p:spPr>
        <p:txBody>
          <a:bodyPr>
            <a:normAutofit/>
          </a:bodyPr>
          <a:lstStyle/>
          <a:p>
            <a:r>
              <a:rPr lang="en-US" dirty="0"/>
              <a:t>KN lens equations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Integrating null geodesics from source to observer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1589" y="1099942"/>
            <a:ext cx="10791265" cy="53469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KN lens equations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-6143" b="-204"/>
          <a:stretch>
            <a:fillRect/>
          </a:stretch>
        </p:blipFill>
        <p:spPr>
          <a:xfrm>
            <a:off x="3930506" y="1289156"/>
            <a:ext cx="7996982" cy="17096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906" y="3557351"/>
            <a:ext cx="5529575" cy="24101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397006"/>
            <a:ext cx="2693803" cy="85314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06" y="1063994"/>
            <a:ext cx="2982497" cy="1148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589" y="262096"/>
            <a:ext cx="10515600" cy="878084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 of photon orbits &amp; Multi-level images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1589" y="1099942"/>
            <a:ext cx="10791265" cy="53469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7221" y="2792418"/>
            <a:ext cx="5914351" cy="10902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48623"/>
          <a:stretch>
            <a:fillRect/>
          </a:stretch>
        </p:blipFill>
        <p:spPr>
          <a:xfrm>
            <a:off x="6805587" y="4429797"/>
            <a:ext cx="4231602" cy="10968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39" y="1448356"/>
            <a:ext cx="5827382" cy="486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521589" y="127994"/>
                <a:ext cx="10515600" cy="8780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Critical emissions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1589" y="127994"/>
                <a:ext cx="10515600" cy="878084"/>
              </a:xfrm>
              <a:blipFill rotWithShape="1">
                <a:blip r:embed="rId1"/>
                <a:stretch>
                  <a:fillRect l="-2" t="-41" r="2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95658" y="1115174"/>
                <a:ext cx="10023395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FF0000"/>
                    </a:solidFill>
                  </a:rPr>
                  <a:t>Critical photon emissions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are double root of radial potential: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spherical photon orbits  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58" y="1115174"/>
                <a:ext cx="10023395" cy="439736"/>
              </a:xfrm>
              <a:prstGeom prst="rect">
                <a:avLst/>
              </a:prstGeom>
              <a:blipFill rotWithShape="1">
                <a:blip r:embed="rId2"/>
                <a:stretch>
                  <a:fillRect t="-26" r="6" b="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95" y="2367915"/>
            <a:ext cx="2630805" cy="4584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3620135"/>
            <a:ext cx="6706870" cy="1734185"/>
          </a:xfrm>
          <a:prstGeom prst="rect">
            <a:avLst/>
          </a:prstGeom>
        </p:spPr>
      </p:pic>
      <p:pic>
        <p:nvPicPr>
          <p:cNvPr id="11" name="内容占位符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94593" y="1796772"/>
            <a:ext cx="5125746" cy="3873973"/>
          </a:xfrm>
        </p:spPr>
      </p:pic>
      <p:sp>
        <p:nvSpPr>
          <p:cNvPr id="8" name="文本框 7"/>
          <p:cNvSpPr txBox="1"/>
          <p:nvPr/>
        </p:nvSpPr>
        <p:spPr>
          <a:xfrm>
            <a:off x="8299699" y="5854485"/>
            <a:ext cx="2204238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accent1"/>
                </a:solidFill>
                <a:latin typeface="+mj-lt"/>
                <a:cs typeface="+mj-lt"/>
              </a:rPr>
              <a:t>Johnson et al. 2019</a:t>
            </a:r>
            <a:endParaRPr lang="en-US" dirty="0">
              <a:solidFill>
                <a:schemeClr val="accent1"/>
              </a:solidFill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e4353a8c-b6a3-44ef-971a-e38e15170c2c"/>
  <p:tag name="COMMONDATA" val="eyJoZGlkIjoiMzRmMGExYTk1NjAzMzZkZmQyYmZiYzMyODEwMWNlM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3178</Words>
  <Application>WPS 演示</Application>
  <PresentationFormat>宽屏</PresentationFormat>
  <Paragraphs>216</Paragraphs>
  <Slides>30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Cambria Math</vt:lpstr>
      <vt:lpstr>等线 Light</vt:lpstr>
      <vt:lpstr>Calibri Light</vt:lpstr>
      <vt:lpstr>微软雅黑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Outline</vt:lpstr>
      <vt:lpstr>Background &amp; Motivation</vt:lpstr>
      <vt:lpstr>PowerPoint 演示文稿</vt:lpstr>
      <vt:lpstr>Outline</vt:lpstr>
      <vt:lpstr>KN metric and null geodesics</vt:lpstr>
      <vt:lpstr>KN lens equations Integrating null geodesics from source to observer</vt:lpstr>
      <vt:lpstr>Number of photon orbits &amp; Multi-level images</vt:lpstr>
      <vt:lpstr>Critical emissions </vt:lpstr>
      <vt:lpstr> Critical lens equations </vt:lpstr>
      <vt:lpstr>Key parameters for critical rays</vt:lpstr>
      <vt:lpstr>Near-critical rays</vt:lpstr>
      <vt:lpstr>Near-critical rays</vt:lpstr>
      <vt:lpstr>Near-critical lens equations (formally)</vt:lpstr>
      <vt:lpstr>Near-critical lens equations (Explicitly)</vt:lpstr>
      <vt:lpstr>Outline</vt:lpstr>
      <vt:lpstr>Observers’ sky &amp; critical curve</vt:lpstr>
      <vt:lpstr>Spherical sources viewed by an on-axis observer</vt:lpstr>
      <vt:lpstr>Thin equatorial disk viewed by an on-axis observer</vt:lpstr>
      <vt:lpstr>Thin equatorial disk viewed by an off-axis observer</vt:lpstr>
      <vt:lpstr>General feature of the images</vt:lpstr>
      <vt:lpstr>Outline</vt:lpstr>
      <vt:lpstr>Near-critical lens eqs controls higher-order images</vt:lpstr>
      <vt:lpstr>Near-critical equations for successive images</vt:lpstr>
      <vt:lpstr>Key parameters for an on-axis observer</vt:lpstr>
      <vt:lpstr>Key parameters for an on-axis observer</vt:lpstr>
      <vt:lpstr>Key parameters for an off-axis observer</vt:lpstr>
      <vt:lpstr>Outline</vt:lpstr>
      <vt:lpstr>Outlook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 Haopeng</dc:creator>
  <cp:lastModifiedBy>小草</cp:lastModifiedBy>
  <cp:revision>362</cp:revision>
  <dcterms:created xsi:type="dcterms:W3CDTF">2021-01-08T01:18:00Z</dcterms:created>
  <dcterms:modified xsi:type="dcterms:W3CDTF">2023-12-02T11:32:45Z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F656DFF2AB80424A9646699FCCDC3CB2</vt:lpwstr>
  </property>
  <property fmtid="{D5CDD505-2E9C-101B-9397-08002B2CF9AE}" pid="3" name="KSOProductBuildVer">
    <vt:lpwstr>2052-12.1.0.15712</vt:lpwstr>
  </property>
</Properties>
</file>