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76" r:id="rId15"/>
    <p:sldId id="277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34DDC-47C8-4AEF-9B1C-E8268BBCB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84311B-36A5-4A06-9E0E-09B96178F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9B0BB-3AAB-42A8-BBCF-42FA2F26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382CC-D76C-4E87-A9AF-9D727047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BEEEBD-2AC9-4EE5-B60E-5207FAF1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FB2FC-FC20-4FE2-9B3D-A73CBD43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46BE59-46FE-4605-9B57-95F26A5F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7902F-FA24-420D-B69D-54862FFB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846F9D-031A-49FA-8BEB-CECCF366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2535E-1505-47E7-AD11-AC90D91C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2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1B5BFC-33E6-4729-B531-9A42E146D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A9CEB8-B5FB-4E2F-B1E2-749C3A720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631BA3-925B-4C6D-AA76-F3CD8AAF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1E5209-A510-4007-8041-6C6E5432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B32AE4-0548-4CB9-BAD9-D52DB000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97686-5AA4-4EA3-B165-8324E68C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F9CA7-1962-4E35-B223-37EFBE6D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90E99-D0F0-4340-B2CF-17F3BB6C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033436-4ED4-45FD-A815-8F0CF738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77EC93-C3E1-4964-9642-81F95983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41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AB1E3-DFD1-4239-99D7-522725D6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187248-09A5-446C-A71C-43F99EF5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84DD74-4F5D-429C-907F-45A9C756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76B91A-5767-47C8-809D-A0C049E6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BE326-54AE-451C-AD5A-8115111A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9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53633-05DC-4807-BD8B-8EC53C83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9A2183-598A-4E37-B6F5-8E45168A4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3B7450-0915-47C4-8E4A-6F59C124D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D8EC8-A066-4884-AD3D-60DE2D35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FDC38-DA79-4560-8167-0AAD1F89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9848A1-B126-47E9-9F44-75E57CE6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23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6B243-BB27-4737-A129-D21E3AB8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8DFFC-5089-4333-8559-2FDB0D10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1EC7AD-DBDA-46FB-AC44-A922451DA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F5309D-1A34-46D6-B355-7B83B9757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6BE98A-1C97-417A-A0B5-56A99019D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F8AED1-4919-4CF1-ACB1-29277FE6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9FBF01-0501-4238-9458-75AFDD10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28916E-97B9-42AF-BD7C-F0B4CEFC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19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F8F83-7F9F-4374-AA5D-2BF40CFC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32195D-660B-4BB5-9A51-5C910E87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BBD931-F58F-4E58-AC16-157FE45A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F67E16-942E-47D1-A933-F4F122E1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7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B05263-5AC2-4970-8B50-B71F1C9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D4938C-E578-4053-801A-3E9BD878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3977FD-9329-4491-9F56-533FB0FA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2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ABB78-4C8C-4BC4-8AA9-06E0B88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BCFCF1-86DE-4726-AEC5-340629B6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45EF9E-5CD2-44C8-93C6-59CA62FF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DD867-4248-4F93-9EAB-19D8AD26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E5FD92-5A01-4235-92D0-1BACF93A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4522ED-9563-4BAF-ABC7-6368BC69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3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0EFA1-2AC2-464B-BAA7-A07DEC9C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40028E-AEB9-4E0B-9495-C9B009C7F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E79C79-BAAF-47D0-8A25-054D85CAE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ACB1BD-2796-4C7D-B1E5-2CB9E7CC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F084CB-800D-4E90-851E-D6E59625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7A50E2-FC5C-4AC8-84A8-24C38EC9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53ED5A-CA78-49F4-A074-AB10B523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ED08F5-08DF-411B-BC02-CE9C98021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1169F-2295-46FE-8188-10430B31F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0817-4313-4DDB-9E61-E57D60B84C01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B61B6-7742-4796-8DD3-BF8694F25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05AB37-784F-4D98-9392-91336E548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C468-CCC7-4CAB-838F-0D765D83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61250A-4E18-498C-B930-A9130A60E695}"/>
              </a:ext>
            </a:extLst>
          </p:cNvPr>
          <p:cNvSpPr/>
          <p:nvPr/>
        </p:nvSpPr>
        <p:spPr>
          <a:xfrm>
            <a:off x="519804" y="1544474"/>
            <a:ext cx="11152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zh-CN" sz="5400" b="1" i="0" u="none" strike="noStrike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MR17"/>
              </a:rPr>
              <a:t>Imaging a Semi-Analytical Jet model Generated by 3D GRMHD Simulation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032FF3-9F0B-4860-A9C2-A69BD0577CE5}"/>
              </a:ext>
            </a:extLst>
          </p:cNvPr>
          <p:cNvSpPr txBox="1"/>
          <p:nvPr/>
        </p:nvSpPr>
        <p:spPr>
          <a:xfrm>
            <a:off x="9172575" y="6027003"/>
            <a:ext cx="301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Presenter: Ye Shen</a:t>
            </a:r>
          </a:p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Dec 3</a:t>
            </a:r>
            <a:r>
              <a:rPr lang="en-US" altLang="zh-CN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2023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92B923-E592-45F9-819B-901C4F577B70}"/>
              </a:ext>
            </a:extLst>
          </p:cNvPr>
          <p:cNvSpPr txBox="1"/>
          <p:nvPr/>
        </p:nvSpPr>
        <p:spPr>
          <a:xfrm>
            <a:off x="1499531" y="4851861"/>
            <a:ext cx="919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(Collaborators: </a:t>
            </a:r>
            <a:r>
              <a:rPr lang="en-US" altLang="zh-CN" sz="2400" dirty="0" err="1"/>
              <a:t>Yehui</a:t>
            </a:r>
            <a:r>
              <a:rPr lang="en-US" altLang="zh-CN" sz="2400" dirty="0"/>
              <a:t> Hou, </a:t>
            </a:r>
            <a:r>
              <a:rPr lang="en-US" altLang="zh-CN" sz="2400" dirty="0" err="1"/>
              <a:t>Minyong</a:t>
            </a:r>
            <a:r>
              <a:rPr lang="en-US" altLang="zh-CN" sz="2400" dirty="0"/>
              <a:t> Guo, Zhong-Ying Fan, Bin Chen)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227DEB-0606-4F50-9186-5F1D55472371}"/>
              </a:ext>
            </a:extLst>
          </p:cNvPr>
          <p:cNvSpPr txBox="1"/>
          <p:nvPr/>
        </p:nvSpPr>
        <p:spPr>
          <a:xfrm>
            <a:off x="4720205" y="3519939"/>
            <a:ext cx="275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Presenter: Ye Shen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1810F9-2CC5-40EC-AE7A-4A62776BE6CF}"/>
              </a:ext>
            </a:extLst>
          </p:cNvPr>
          <p:cNvSpPr txBox="1"/>
          <p:nvPr/>
        </p:nvSpPr>
        <p:spPr>
          <a:xfrm>
            <a:off x="4183309" y="4185900"/>
            <a:ext cx="382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Based on </a:t>
            </a:r>
            <a:r>
              <a:rPr lang="en-US" altLang="zh-CN" sz="2400" dirty="0" err="1"/>
              <a:t>arXiv</a:t>
            </a:r>
            <a:r>
              <a:rPr lang="en-US" altLang="zh-CN" sz="2400" dirty="0"/>
              <a:t>: 2311.14954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590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3ED2C3-ECEC-43E7-B4B7-AA962C007A63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06A56F-AA3A-443C-99FF-82C5B6437D93}"/>
              </a:ext>
            </a:extLst>
          </p:cNvPr>
          <p:cNvSpPr txBox="1"/>
          <p:nvPr/>
        </p:nvSpPr>
        <p:spPr>
          <a:xfrm>
            <a:off x="514350" y="745122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Jet, Corona and Disk?</a:t>
            </a:r>
            <a:endParaRPr lang="zh-CN" altLang="en-US" sz="2400" b="1" dirty="0"/>
          </a:p>
        </p:txBody>
      </p:sp>
      <p:pic>
        <p:nvPicPr>
          <p:cNvPr id="5" name="图片 4" descr="图表&#10;&#10;低可信度描述已自动生成">
            <a:extLst>
              <a:ext uri="{FF2B5EF4-FFF2-40B4-BE49-F238E27FC236}">
                <a16:creationId xmlns:a16="http://schemas.microsoft.com/office/drawing/2014/main" id="{4727C021-4870-446F-BE1C-955E710D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828800"/>
            <a:ext cx="6381750" cy="510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2CE132-F8EE-4F55-A726-E7C541CBF208}"/>
                  </a:ext>
                </a:extLst>
              </p:cNvPr>
              <p:cNvSpPr txBox="1"/>
              <p:nvPr/>
            </p:nvSpPr>
            <p:spPr>
              <a:xfrm>
                <a:off x="3949916" y="1647461"/>
                <a:ext cx="1301317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2CE132-F8EE-4F55-A726-E7C541CB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916" y="1647461"/>
                <a:ext cx="1301317" cy="705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29675F8-F679-487E-A845-94AF057BD8E3}"/>
              </a:ext>
            </a:extLst>
          </p:cNvPr>
          <p:cNvCxnSpPr>
            <a:cxnSpLocks/>
          </p:cNvCxnSpPr>
          <p:nvPr/>
        </p:nvCxnSpPr>
        <p:spPr>
          <a:xfrm flipH="1" flipV="1">
            <a:off x="1771650" y="2609850"/>
            <a:ext cx="942976" cy="981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933465C-A20E-439D-BE6C-09715484E1AE}"/>
                  </a:ext>
                </a:extLst>
              </p:cNvPr>
              <p:cNvSpPr txBox="1"/>
              <p:nvPr/>
            </p:nvSpPr>
            <p:spPr>
              <a:xfrm>
                <a:off x="254215" y="1583881"/>
                <a:ext cx="3695701" cy="164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Funnel region </a:t>
                </a:r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Magnetic field dominate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933465C-A20E-439D-BE6C-09715484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5" y="1583881"/>
                <a:ext cx="3695701" cy="1643912"/>
              </a:xfrm>
              <a:prstGeom prst="rect">
                <a:avLst/>
              </a:prstGeom>
              <a:blipFill>
                <a:blip r:embed="rId4"/>
                <a:stretch>
                  <a:fillRect l="-2640" t="-2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C1E0D09-7091-4B1C-9B38-3BAD425ADFD2}"/>
              </a:ext>
            </a:extLst>
          </p:cNvPr>
          <p:cNvCxnSpPr>
            <a:cxnSpLocks/>
          </p:cNvCxnSpPr>
          <p:nvPr/>
        </p:nvCxnSpPr>
        <p:spPr>
          <a:xfrm>
            <a:off x="5105400" y="6057900"/>
            <a:ext cx="221932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360E190-06A3-490A-A28D-14F4A7AFE10C}"/>
                  </a:ext>
                </a:extLst>
              </p:cNvPr>
              <p:cNvSpPr txBox="1"/>
              <p:nvPr/>
            </p:nvSpPr>
            <p:spPr>
              <a:xfrm>
                <a:off x="7600950" y="5230045"/>
                <a:ext cx="2457450" cy="146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7030A0"/>
                    </a:solidFill>
                  </a:rPr>
                  <a:t>Disk region</a:t>
                </a:r>
              </a:p>
              <a:p>
                <a:r>
                  <a:rPr lang="en-US" altLang="zh-CN" sz="2400" b="1" dirty="0">
                    <a:solidFill>
                      <a:srgbClr val="7030A0"/>
                    </a:solidFill>
                  </a:rPr>
                  <a:t>Fluid dominate</a:t>
                </a:r>
              </a:p>
              <a:p>
                <a:r>
                  <a:rPr lang="en-US" altLang="zh-CN" sz="24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zh-CN" alt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360E190-06A3-490A-A28D-14F4A7AF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5230045"/>
                <a:ext cx="2457450" cy="1465209"/>
              </a:xfrm>
              <a:prstGeom prst="rect">
                <a:avLst/>
              </a:prstGeom>
              <a:blipFill>
                <a:blip r:embed="rId5"/>
                <a:stretch>
                  <a:fillRect l="-3970" t="-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3E9CEA3-0646-48FF-A311-02B20B204F03}"/>
              </a:ext>
            </a:extLst>
          </p:cNvPr>
          <p:cNvCxnSpPr/>
          <p:nvPr/>
        </p:nvCxnSpPr>
        <p:spPr>
          <a:xfrm flipV="1">
            <a:off x="4429125" y="1583881"/>
            <a:ext cx="2895600" cy="164391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98B6524-0FBE-4BE3-8960-7ADCB575D9EF}"/>
                  </a:ext>
                </a:extLst>
              </p:cNvPr>
              <p:cNvSpPr txBox="1"/>
              <p:nvPr/>
            </p:nvSpPr>
            <p:spPr>
              <a:xfrm>
                <a:off x="7467600" y="995540"/>
                <a:ext cx="3638550" cy="127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B0F0"/>
                    </a:solidFill>
                  </a:rPr>
                  <a:t>Funnel wall (Jet surface)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98B6524-0FBE-4BE3-8960-7ADCB575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995540"/>
                <a:ext cx="3638550" cy="1274580"/>
              </a:xfrm>
              <a:prstGeom prst="rect">
                <a:avLst/>
              </a:prstGeom>
              <a:blipFill>
                <a:blip r:embed="rId6"/>
                <a:stretch>
                  <a:fillRect l="-2513" t="-3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 descr="图示&#10;&#10;描述已自动生成">
            <a:extLst>
              <a:ext uri="{FF2B5EF4-FFF2-40B4-BE49-F238E27FC236}">
                <a16:creationId xmlns:a16="http://schemas.microsoft.com/office/drawing/2014/main" id="{CE738654-C452-4D58-B446-17E3C101C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17" y="2263765"/>
            <a:ext cx="2794913" cy="2447926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2D9D699-DE2E-4240-B83E-43B4CA3326F6}"/>
              </a:ext>
            </a:extLst>
          </p:cNvPr>
          <p:cNvCxnSpPr/>
          <p:nvPr/>
        </p:nvCxnSpPr>
        <p:spPr>
          <a:xfrm>
            <a:off x="8768917" y="2190750"/>
            <a:ext cx="260783" cy="590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E1EE2B2-3BDC-415E-8029-CB7960879F84}"/>
              </a:ext>
            </a:extLst>
          </p:cNvPr>
          <p:cNvCxnSpPr/>
          <p:nvPr/>
        </p:nvCxnSpPr>
        <p:spPr>
          <a:xfrm>
            <a:off x="9105900" y="2114550"/>
            <a:ext cx="1638300" cy="4953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7A9880E-72C5-4836-B96F-DA8EE8EFD308}"/>
              </a:ext>
            </a:extLst>
          </p:cNvPr>
          <p:cNvSpPr txBox="1"/>
          <p:nvPr/>
        </p:nvSpPr>
        <p:spPr>
          <a:xfrm>
            <a:off x="514350" y="745122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Evolution?</a:t>
            </a:r>
            <a:endParaRPr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F1F977-2BCD-448D-B049-047A4F398014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pic>
        <p:nvPicPr>
          <p:cNvPr id="5" name="图片 4" descr="图表&#10;&#10;描述已自动生成">
            <a:extLst>
              <a:ext uri="{FF2B5EF4-FFF2-40B4-BE49-F238E27FC236}">
                <a16:creationId xmlns:a16="http://schemas.microsoft.com/office/drawing/2014/main" id="{A33D2ED6-14D2-49F5-B505-E5DA6D61A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489525"/>
            <a:ext cx="8377238" cy="6282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4353A68-AB52-47A5-A5DD-5FB35449272B}"/>
                  </a:ext>
                </a:extLst>
              </p:cNvPr>
              <p:cNvSpPr txBox="1"/>
              <p:nvPr/>
            </p:nvSpPr>
            <p:spPr>
              <a:xfrm>
                <a:off x="757354" y="1885950"/>
                <a:ext cx="2923942" cy="755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𝐸𝐻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4353A68-AB52-47A5-A5DD-5FB354492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4" y="1885950"/>
                <a:ext cx="2923942" cy="755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47D4303-5585-4F2D-B199-4F0AF7E38608}"/>
                  </a:ext>
                </a:extLst>
              </p:cNvPr>
              <p:cNvSpPr txBox="1"/>
              <p:nvPr/>
            </p:nvSpPr>
            <p:spPr>
              <a:xfrm>
                <a:off x="439863" y="4557551"/>
                <a:ext cx="3558923" cy="777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𝐸𝐻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47D4303-5585-4F2D-B199-4F0AF7E38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3" y="4557551"/>
                <a:ext cx="3558923" cy="777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118D0E-93D6-46EE-8E58-998B23BBB410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057D70A9-974B-4BE8-826D-6493B1A2F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7854"/>
            <a:ext cx="9410700" cy="70580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78A4219-8730-4503-877B-40FFBD07D98B}"/>
              </a:ext>
            </a:extLst>
          </p:cNvPr>
          <p:cNvSpPr txBox="1"/>
          <p:nvPr/>
        </p:nvSpPr>
        <p:spPr>
          <a:xfrm>
            <a:off x="514350" y="745122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Evolution?</a:t>
            </a:r>
            <a:endParaRPr lang="zh-CN" altLang="en-US" sz="2400" b="1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C855FC7-8A7D-4B1B-99B0-738E5C37B681}"/>
              </a:ext>
            </a:extLst>
          </p:cNvPr>
          <p:cNvCxnSpPr>
            <a:cxnSpLocks/>
          </p:cNvCxnSpPr>
          <p:nvPr/>
        </p:nvCxnSpPr>
        <p:spPr>
          <a:xfrm>
            <a:off x="3228975" y="838200"/>
            <a:ext cx="0" cy="58197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56FE58F-C64C-4D5D-A651-781EAAB60377}"/>
              </a:ext>
            </a:extLst>
          </p:cNvPr>
          <p:cNvCxnSpPr>
            <a:cxnSpLocks/>
          </p:cNvCxnSpPr>
          <p:nvPr/>
        </p:nvCxnSpPr>
        <p:spPr>
          <a:xfrm>
            <a:off x="4638675" y="838200"/>
            <a:ext cx="0" cy="58197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BAA4743-7ACA-4521-A890-9F560C32728A}"/>
              </a:ext>
            </a:extLst>
          </p:cNvPr>
          <p:cNvSpPr txBox="1"/>
          <p:nvPr/>
        </p:nvSpPr>
        <p:spPr>
          <a:xfrm>
            <a:off x="1066801" y="1752600"/>
            <a:ext cx="178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Accumulation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23445D7-D9BE-4518-9F7F-FAC98DBA62BF}"/>
              </a:ext>
            </a:extLst>
          </p:cNvPr>
          <p:cNvCxnSpPr/>
          <p:nvPr/>
        </p:nvCxnSpPr>
        <p:spPr>
          <a:xfrm>
            <a:off x="1733550" y="1476375"/>
            <a:ext cx="14954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425E425-A13C-4D20-9952-9856F4986614}"/>
              </a:ext>
            </a:extLst>
          </p:cNvPr>
          <p:cNvSpPr txBox="1"/>
          <p:nvPr/>
        </p:nvSpPr>
        <p:spPr>
          <a:xfrm>
            <a:off x="3238503" y="2303532"/>
            <a:ext cx="14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Magnetic Saturation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3A798F9-4D38-4B3F-89E4-9A54B006022C}"/>
              </a:ext>
            </a:extLst>
          </p:cNvPr>
          <p:cNvCxnSpPr>
            <a:cxnSpLocks/>
          </p:cNvCxnSpPr>
          <p:nvPr/>
        </p:nvCxnSpPr>
        <p:spPr>
          <a:xfrm>
            <a:off x="3238503" y="2050107"/>
            <a:ext cx="1409700" cy="9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B3846D9-234B-4D6B-825E-8E36ABD0B4FA}"/>
                  </a:ext>
                </a:extLst>
              </p:cNvPr>
              <p:cNvSpPr txBox="1"/>
              <p:nvPr/>
            </p:nvSpPr>
            <p:spPr>
              <a:xfrm>
                <a:off x="3457577" y="3153636"/>
                <a:ext cx="9464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B3846D9-234B-4D6B-825E-8E36ABD0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77" y="3153636"/>
                <a:ext cx="946478" cy="307777"/>
              </a:xfrm>
              <a:prstGeom prst="rect">
                <a:avLst/>
              </a:prstGeom>
              <a:blipFill>
                <a:blip r:embed="rId3"/>
                <a:stretch>
                  <a:fillRect l="-5161" r="-1290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CB3EC4A-BDFF-43DE-AC8F-44A87E86C456}"/>
              </a:ext>
            </a:extLst>
          </p:cNvPr>
          <p:cNvCxnSpPr>
            <a:cxnSpLocks/>
          </p:cNvCxnSpPr>
          <p:nvPr/>
        </p:nvCxnSpPr>
        <p:spPr>
          <a:xfrm>
            <a:off x="4638675" y="2905125"/>
            <a:ext cx="5038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DEE245D-B61B-4A8D-8981-EC9E2CB4E5B4}"/>
              </a:ext>
            </a:extLst>
          </p:cNvPr>
          <p:cNvSpPr txBox="1"/>
          <p:nvPr/>
        </p:nvSpPr>
        <p:spPr>
          <a:xfrm>
            <a:off x="5289879" y="3228945"/>
            <a:ext cx="403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MAD (Magnetic Arrested Disk)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C5F3177-91CE-4749-BDA3-1FEE48F22E76}"/>
                  </a:ext>
                </a:extLst>
              </p:cNvPr>
              <p:cNvSpPr txBox="1"/>
              <p:nvPr/>
            </p:nvSpPr>
            <p:spPr>
              <a:xfrm>
                <a:off x="5565609" y="4461763"/>
                <a:ext cx="9464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C5F3177-91CE-4749-BDA3-1FEE48F2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09" y="4461763"/>
                <a:ext cx="946478" cy="307777"/>
              </a:xfrm>
              <a:prstGeom prst="rect">
                <a:avLst/>
              </a:prstGeom>
              <a:blipFill>
                <a:blip r:embed="rId4"/>
                <a:stretch>
                  <a:fillRect l="-5806" r="-6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CE98EE2-25EE-496F-A208-A3EE25902F07}"/>
                  </a:ext>
                </a:extLst>
              </p:cNvPr>
              <p:cNvSpPr txBox="1"/>
              <p:nvPr/>
            </p:nvSpPr>
            <p:spPr>
              <a:xfrm>
                <a:off x="7553326" y="5976238"/>
                <a:ext cx="9464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CE98EE2-25EE-496F-A208-A3EE25902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26" y="5976238"/>
                <a:ext cx="946478" cy="307777"/>
              </a:xfrm>
              <a:prstGeom prst="rect">
                <a:avLst/>
              </a:prstGeom>
              <a:blipFill>
                <a:blip r:embed="rId5"/>
                <a:stretch>
                  <a:fillRect l="-5161" r="-1290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4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3B103-9FE8-4C0F-9E54-249F5E7C2DE1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ADC8B-1780-433C-A508-666A110080C1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D8679280-0630-49C5-A5DB-93936F9FD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7854"/>
            <a:ext cx="9410700" cy="70580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22370F1-098F-40E0-9829-44375BBD207F}"/>
              </a:ext>
            </a:extLst>
          </p:cNvPr>
          <p:cNvSpPr txBox="1"/>
          <p:nvPr/>
        </p:nvSpPr>
        <p:spPr>
          <a:xfrm>
            <a:off x="514350" y="745122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Evolution?</a:t>
            </a:r>
            <a:endParaRPr lang="zh-CN" altLang="en-US" sz="2400" b="1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A092A64-9DEF-4275-A62D-D3CBED4A52FB}"/>
              </a:ext>
            </a:extLst>
          </p:cNvPr>
          <p:cNvCxnSpPr>
            <a:cxnSpLocks/>
          </p:cNvCxnSpPr>
          <p:nvPr/>
        </p:nvCxnSpPr>
        <p:spPr>
          <a:xfrm flipH="1" flipV="1">
            <a:off x="3074880" y="2795839"/>
            <a:ext cx="839896" cy="204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表&#10;&#10;低可信度描述已自动生成">
            <a:extLst>
              <a:ext uri="{FF2B5EF4-FFF2-40B4-BE49-F238E27FC236}">
                <a16:creationId xmlns:a16="http://schemas.microsoft.com/office/drawing/2014/main" id="{BD9AF6F6-CD4D-4449-91CA-54332F6A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06787"/>
            <a:ext cx="2066925" cy="2066925"/>
          </a:xfrm>
          <a:prstGeom prst="rect">
            <a:avLst/>
          </a:prstGeom>
        </p:spPr>
      </p:pic>
      <p:pic>
        <p:nvPicPr>
          <p:cNvPr id="11" name="图片 10" descr="图片包含 图表&#10;&#10;描述已自动生成">
            <a:extLst>
              <a:ext uri="{FF2B5EF4-FFF2-40B4-BE49-F238E27FC236}">
                <a16:creationId xmlns:a16="http://schemas.microsoft.com/office/drawing/2014/main" id="{AEF71383-8280-4018-8F41-7BF63CD31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5" y="3262653"/>
            <a:ext cx="3517792" cy="3517792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26CCA32-123D-45D4-AD8A-844EB26B725B}"/>
              </a:ext>
            </a:extLst>
          </p:cNvPr>
          <p:cNvCxnSpPr/>
          <p:nvPr/>
        </p:nvCxnSpPr>
        <p:spPr>
          <a:xfrm flipV="1">
            <a:off x="7258050" y="2562225"/>
            <a:ext cx="904875" cy="2336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图形用户界面&#10;&#10;中度可信度描述已自动生成">
            <a:extLst>
              <a:ext uri="{FF2B5EF4-FFF2-40B4-BE49-F238E27FC236}">
                <a16:creationId xmlns:a16="http://schemas.microsoft.com/office/drawing/2014/main" id="{8C66D862-B282-419D-8762-0EB66F52B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20" y="623635"/>
            <a:ext cx="2864137" cy="2864137"/>
          </a:xfrm>
          <a:prstGeom prst="rect">
            <a:avLst/>
          </a:prstGeom>
        </p:spPr>
      </p:pic>
      <p:pic>
        <p:nvPicPr>
          <p:cNvPr id="18" name="图片 17" descr="图表&#10;&#10;低可信度描述已自动生成">
            <a:extLst>
              <a:ext uri="{FF2B5EF4-FFF2-40B4-BE49-F238E27FC236}">
                <a16:creationId xmlns:a16="http://schemas.microsoft.com/office/drawing/2014/main" id="{0DFE7FF3-AE05-4674-816E-A603C7C2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20" y="3429000"/>
            <a:ext cx="3370228" cy="3370228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033FE95A-D4D2-4783-8153-F2B1133D9D32}"/>
              </a:ext>
            </a:extLst>
          </p:cNvPr>
          <p:cNvSpPr/>
          <p:nvPr/>
        </p:nvSpPr>
        <p:spPr>
          <a:xfrm>
            <a:off x="8896350" y="4848225"/>
            <a:ext cx="571500" cy="628650"/>
          </a:xfrm>
          <a:prstGeom prst="ellipse">
            <a:avLst/>
          </a:prstGeom>
          <a:noFill/>
          <a:ln w="38100">
            <a:solidFill>
              <a:srgbClr val="F40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手机屏幕的截图&#10;&#10;中度可信度描述已自动生成">
            <a:extLst>
              <a:ext uri="{FF2B5EF4-FFF2-40B4-BE49-F238E27FC236}">
                <a16:creationId xmlns:a16="http://schemas.microsoft.com/office/drawing/2014/main" id="{8E60FF93-9EA0-4B01-B4AF-E7861E028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424112"/>
            <a:ext cx="2009775" cy="2009775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B144E99-D818-4340-BCA7-55B74A0C4458}"/>
              </a:ext>
            </a:extLst>
          </p:cNvPr>
          <p:cNvCxnSpPr/>
          <p:nvPr/>
        </p:nvCxnSpPr>
        <p:spPr>
          <a:xfrm flipV="1">
            <a:off x="9305925" y="3705225"/>
            <a:ext cx="538163" cy="1143000"/>
          </a:xfrm>
          <a:prstGeom prst="straightConnector1">
            <a:avLst/>
          </a:prstGeom>
          <a:ln w="28575">
            <a:solidFill>
              <a:srgbClr val="F40C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308CAE8-6303-4795-A64E-FAA58EC4CBCA}"/>
              </a:ext>
            </a:extLst>
          </p:cNvPr>
          <p:cNvSpPr txBox="1"/>
          <p:nvPr/>
        </p:nvSpPr>
        <p:spPr>
          <a:xfrm>
            <a:off x="2760555" y="1716463"/>
            <a:ext cx="151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Laminar dominate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42DC7B5-616C-405B-9A78-2A63555BB67B}"/>
              </a:ext>
            </a:extLst>
          </p:cNvPr>
          <p:cNvSpPr txBox="1"/>
          <p:nvPr/>
        </p:nvSpPr>
        <p:spPr>
          <a:xfrm>
            <a:off x="7078519" y="1201772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Turbulence dominate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4C4FE61-E4D4-4CDF-A832-8987FB33546C}"/>
              </a:ext>
            </a:extLst>
          </p:cNvPr>
          <p:cNvSpPr txBox="1"/>
          <p:nvPr/>
        </p:nvSpPr>
        <p:spPr>
          <a:xfrm>
            <a:off x="4276724" y="0"/>
            <a:ext cx="38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57E825-2DFA-402E-A5C0-235CA9BD22B2}"/>
              </a:ext>
            </a:extLst>
          </p:cNvPr>
          <p:cNvSpPr txBox="1"/>
          <p:nvPr/>
        </p:nvSpPr>
        <p:spPr>
          <a:xfrm>
            <a:off x="514351" y="745122"/>
            <a:ext cx="80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Jet?</a:t>
            </a:r>
            <a:endParaRPr lang="zh-CN" altLang="en-US" sz="2400" b="1" dirty="0"/>
          </a:p>
        </p:txBody>
      </p:sp>
      <p:pic>
        <p:nvPicPr>
          <p:cNvPr id="5" name="图片 4" descr="图片包含 图表&#10;&#10;描述已自动生成">
            <a:extLst>
              <a:ext uri="{FF2B5EF4-FFF2-40B4-BE49-F238E27FC236}">
                <a16:creationId xmlns:a16="http://schemas.microsoft.com/office/drawing/2014/main" id="{5E4953F6-47D1-4989-A304-7EB43464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206787"/>
            <a:ext cx="5391150" cy="539115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94A4AD8-7701-4D33-AB6A-88E0D94DBD33}"/>
              </a:ext>
            </a:extLst>
          </p:cNvPr>
          <p:cNvSpPr/>
          <p:nvPr/>
        </p:nvSpPr>
        <p:spPr>
          <a:xfrm>
            <a:off x="914400" y="1504950"/>
            <a:ext cx="1295400" cy="1619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9D82BEB-ACDF-45C7-A13F-F0F68225786B}"/>
              </a:ext>
            </a:extLst>
          </p:cNvPr>
          <p:cNvSpPr/>
          <p:nvPr/>
        </p:nvSpPr>
        <p:spPr>
          <a:xfrm>
            <a:off x="914400" y="4762500"/>
            <a:ext cx="1295400" cy="1619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715DA276-0D8F-46A6-B2DF-476AA78E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8650"/>
            <a:ext cx="5753100" cy="575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8885150-FA31-4F00-BE6D-B86D817750F3}"/>
                  </a:ext>
                </a:extLst>
              </p:cNvPr>
              <p:cNvSpPr txBox="1"/>
              <p:nvPr/>
            </p:nvSpPr>
            <p:spPr>
              <a:xfrm>
                <a:off x="7783602" y="628650"/>
                <a:ext cx="2377895" cy="717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ra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8885150-FA31-4F00-BE6D-B86D81775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602" y="628650"/>
                <a:ext cx="2377895" cy="717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E129E4C-A968-4D52-88C9-7A20D7D1CB3E}"/>
              </a:ext>
            </a:extLst>
          </p:cNvPr>
          <p:cNvSpPr txBox="1"/>
          <p:nvPr/>
        </p:nvSpPr>
        <p:spPr>
          <a:xfrm>
            <a:off x="4276724" y="0"/>
            <a:ext cx="38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7795269-4C24-4445-9C56-0B5DA0DDE76E}"/>
              </a:ext>
            </a:extLst>
          </p:cNvPr>
          <p:cNvSpPr txBox="1"/>
          <p:nvPr/>
        </p:nvSpPr>
        <p:spPr>
          <a:xfrm>
            <a:off x="514351" y="74512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Geometrically Thin Jet?</a:t>
            </a:r>
            <a:endParaRPr lang="zh-CN" altLang="en-US" sz="2400" b="1" dirty="0"/>
          </a:p>
        </p:txBody>
      </p:sp>
      <p:pic>
        <p:nvPicPr>
          <p:cNvPr id="5" name="图片 4" descr="图表&#10;&#10;低可信度描述已自动生成">
            <a:extLst>
              <a:ext uri="{FF2B5EF4-FFF2-40B4-BE49-F238E27FC236}">
                <a16:creationId xmlns:a16="http://schemas.microsoft.com/office/drawing/2014/main" id="{FC7BD3A0-F88B-40B7-AD2E-67CEA5B4C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152494"/>
            <a:ext cx="6560344" cy="5248275"/>
          </a:xfrm>
          <a:prstGeom prst="rect">
            <a:avLst/>
          </a:prstGeom>
        </p:spPr>
      </p:pic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F737733B-77B1-460A-9F56-41D1BAF8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22" y="1206787"/>
            <a:ext cx="6492478" cy="5193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53A0AD7-08B1-4D56-A484-27B0102C5EDB}"/>
                  </a:ext>
                </a:extLst>
              </p:cNvPr>
              <p:cNvSpPr txBox="1"/>
              <p:nvPr/>
            </p:nvSpPr>
            <p:spPr>
              <a:xfrm>
                <a:off x="2309120" y="6051923"/>
                <a:ext cx="1005083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53A0AD7-08B1-4D56-A484-27B0102C5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120" y="6051923"/>
                <a:ext cx="1005083" cy="697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A4245B6-4254-41AB-AD19-A75FFFF4E152}"/>
                  </a:ext>
                </a:extLst>
              </p:cNvPr>
              <p:cNvSpPr txBox="1"/>
              <p:nvPr/>
            </p:nvSpPr>
            <p:spPr>
              <a:xfrm>
                <a:off x="7940678" y="6051923"/>
                <a:ext cx="1005083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A4245B6-4254-41AB-AD19-A75FFFF4E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678" y="6051923"/>
                <a:ext cx="1005083" cy="697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FA271D4-B076-41C5-B839-5E090D7F79E8}"/>
              </a:ext>
            </a:extLst>
          </p:cNvPr>
          <p:cNvCxnSpPr>
            <a:cxnSpLocks/>
          </p:cNvCxnSpPr>
          <p:nvPr/>
        </p:nvCxnSpPr>
        <p:spPr>
          <a:xfrm>
            <a:off x="2847975" y="3448050"/>
            <a:ext cx="5461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39ED3D2-3682-4E19-9538-71FAB80F5EF6}"/>
              </a:ext>
            </a:extLst>
          </p:cNvPr>
          <p:cNvSpPr txBox="1"/>
          <p:nvPr/>
        </p:nvSpPr>
        <p:spPr>
          <a:xfrm>
            <a:off x="3533775" y="2828925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Jet surface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8DB93CA-4ABA-45C8-AEF5-9FC16EEE4F11}"/>
              </a:ext>
            </a:extLst>
          </p:cNvPr>
          <p:cNvCxnSpPr>
            <a:cxnSpLocks/>
          </p:cNvCxnSpPr>
          <p:nvPr/>
        </p:nvCxnSpPr>
        <p:spPr>
          <a:xfrm flipV="1">
            <a:off x="8677275" y="1638300"/>
            <a:ext cx="0" cy="259080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2F4A5C6-6728-493B-A06B-B9F31BE723CB}"/>
                  </a:ext>
                </a:extLst>
              </p:cNvPr>
              <p:cNvSpPr txBox="1"/>
              <p:nvPr/>
            </p:nvSpPr>
            <p:spPr>
              <a:xfrm>
                <a:off x="5863876" y="990807"/>
                <a:ext cx="5626797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1" dirty="0"/>
                  <a:t>Near jet surface,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400" b="1" dirty="0"/>
                  <a:t>, namely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2F4A5C6-6728-493B-A06B-B9F31BE72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876" y="990807"/>
                <a:ext cx="5626797" cy="377667"/>
              </a:xfrm>
              <a:prstGeom prst="rect">
                <a:avLst/>
              </a:prstGeom>
              <a:blipFill>
                <a:blip r:embed="rId6"/>
                <a:stretch>
                  <a:fillRect l="-3359" t="-22951" b="-50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4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71EE90-AAD3-4381-BE2C-304500AB1E62}"/>
              </a:ext>
            </a:extLst>
          </p:cNvPr>
          <p:cNvSpPr txBox="1"/>
          <p:nvPr/>
        </p:nvSpPr>
        <p:spPr>
          <a:xfrm>
            <a:off x="4276724" y="0"/>
            <a:ext cx="38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6F5192-D54B-45B1-AFDF-90DC37B4531D}"/>
              </a:ext>
            </a:extLst>
          </p:cNvPr>
          <p:cNvSpPr txBox="1"/>
          <p:nvPr/>
        </p:nvSpPr>
        <p:spPr>
          <a:xfrm>
            <a:off x="514351" y="74512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Geometrically Thin Jet?</a:t>
            </a:r>
            <a:endParaRPr lang="zh-CN" altLang="en-US" sz="2400" b="1" dirty="0"/>
          </a:p>
        </p:txBody>
      </p:sp>
      <p:pic>
        <p:nvPicPr>
          <p:cNvPr id="5" name="图片 4" descr="图形用户界面&#10;&#10;描述已自动生成">
            <a:extLst>
              <a:ext uri="{FF2B5EF4-FFF2-40B4-BE49-F238E27FC236}">
                <a16:creationId xmlns:a16="http://schemas.microsoft.com/office/drawing/2014/main" id="{AF313261-2087-4093-9F96-F291F880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2" y="1206787"/>
            <a:ext cx="6492478" cy="5193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438F0C-352F-4D2F-A4B3-207581913C97}"/>
                  </a:ext>
                </a:extLst>
              </p:cNvPr>
              <p:cNvSpPr txBox="1"/>
              <p:nvPr/>
            </p:nvSpPr>
            <p:spPr>
              <a:xfrm>
                <a:off x="2492378" y="6051923"/>
                <a:ext cx="1005083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9438F0C-352F-4D2F-A4B3-20758191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8" y="6051923"/>
                <a:ext cx="1005083" cy="697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DAE60B4-1024-4FBF-9514-6A3EDC290C76}"/>
              </a:ext>
            </a:extLst>
          </p:cNvPr>
          <p:cNvSpPr txBox="1"/>
          <p:nvPr/>
        </p:nvSpPr>
        <p:spPr>
          <a:xfrm>
            <a:off x="6070996" y="975954"/>
            <a:ext cx="56066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Near the jet surface: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Magnetic pressure is highly dominant.</a:t>
            </a:r>
          </a:p>
          <a:p>
            <a:r>
              <a:rPr lang="en-US" altLang="zh-CN" sz="2400" b="1" dirty="0"/>
              <a:t>Namely, Alfven speed is much faster than sound speed.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Fluid behaves like ideal gas affected by strong magnetic field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Thermal synchrotron emission is much stronger on jet surface than within inner region.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Our emission model is applicable</a:t>
            </a:r>
            <a:endParaRPr lang="zh-CN" altLang="en-US" sz="2400" b="1" dirty="0"/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74B44BA2-550F-4AE8-ABFE-D5E7CAC6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9" y="1714583"/>
            <a:ext cx="4758192" cy="41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DB4B44-7F41-4315-AA46-3483037FF9E5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E9F3DB36-FCF2-47CE-903E-A3706E38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365"/>
            <a:ext cx="12192000" cy="3483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8ABEF1-D98D-4222-8ED6-4E0BA59D7061}"/>
              </a:ext>
            </a:extLst>
          </p:cNvPr>
          <p:cNvSpPr txBox="1"/>
          <p:nvPr/>
        </p:nvSpPr>
        <p:spPr>
          <a:xfrm>
            <a:off x="1638300" y="138335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43GHz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776E85-F739-4BFA-9927-0F2860AF612B}"/>
              </a:ext>
            </a:extLst>
          </p:cNvPr>
          <p:cNvSpPr txBox="1"/>
          <p:nvPr/>
        </p:nvSpPr>
        <p:spPr>
          <a:xfrm>
            <a:off x="4457700" y="14067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86GHz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3A6E15-6A15-439D-8558-89FA72F2EBAA}"/>
              </a:ext>
            </a:extLst>
          </p:cNvPr>
          <p:cNvSpPr txBox="1"/>
          <p:nvPr/>
        </p:nvSpPr>
        <p:spPr>
          <a:xfrm>
            <a:off x="7458074" y="1406700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230GHz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F86F97-9789-483F-B0B7-364C0327A172}"/>
              </a:ext>
            </a:extLst>
          </p:cNvPr>
          <p:cNvSpPr txBox="1"/>
          <p:nvPr/>
        </p:nvSpPr>
        <p:spPr>
          <a:xfrm>
            <a:off x="10163174" y="1383356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345GHz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85B11D-E048-4A83-B9BC-428F738AFFEE}"/>
                  </a:ext>
                </a:extLst>
              </p:cNvPr>
              <p:cNvSpPr txBox="1"/>
              <p:nvPr/>
            </p:nvSpPr>
            <p:spPr>
              <a:xfrm>
                <a:off x="2981325" y="5833989"/>
                <a:ext cx="6638924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𝟐𝟎𝟎𝟎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𝟒𝟎𝟎𝟎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averaged (Saturation Regime)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85B11D-E048-4A83-B9BC-428F738AF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5" y="5833989"/>
                <a:ext cx="6638924" cy="496611"/>
              </a:xfrm>
              <a:prstGeom prst="rect">
                <a:avLst/>
              </a:prstGeom>
              <a:blipFill>
                <a:blip r:embed="rId3"/>
                <a:stretch>
                  <a:fillRect l="-184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61F6BE2F-9CC6-4792-8011-F4293487850D}"/>
              </a:ext>
            </a:extLst>
          </p:cNvPr>
          <p:cNvSpPr/>
          <p:nvPr/>
        </p:nvSpPr>
        <p:spPr>
          <a:xfrm>
            <a:off x="1400175" y="1845021"/>
            <a:ext cx="476250" cy="2970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B00A71-4ED3-4612-B0EF-7374D1790779}"/>
              </a:ext>
            </a:extLst>
          </p:cNvPr>
          <p:cNvSpPr txBox="1"/>
          <p:nvPr/>
        </p:nvSpPr>
        <p:spPr>
          <a:xfrm>
            <a:off x="504824" y="5055029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Beaming effect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BCE7E4D-C8CE-4FA6-B78F-8B6D27879426}"/>
              </a:ext>
            </a:extLst>
          </p:cNvPr>
          <p:cNvCxnSpPr/>
          <p:nvPr/>
        </p:nvCxnSpPr>
        <p:spPr>
          <a:xfrm flipV="1">
            <a:off x="5029200" y="2438400"/>
            <a:ext cx="152400" cy="361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707EA1B-3CF7-4E89-9C48-5A025CC56F76}"/>
              </a:ext>
            </a:extLst>
          </p:cNvPr>
          <p:cNvSpPr txBox="1"/>
          <p:nvPr/>
        </p:nvSpPr>
        <p:spPr>
          <a:xfrm>
            <a:off x="4338637" y="1980903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Photon ring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266924-149E-4BA2-B8D4-8B219640FA60}"/>
                  </a:ext>
                </a:extLst>
              </p:cNvPr>
              <p:cNvSpPr txBox="1"/>
              <p:nvPr/>
            </p:nvSpPr>
            <p:spPr>
              <a:xfrm>
                <a:off x="274637" y="531621"/>
                <a:ext cx="1549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266924-149E-4BA2-B8D4-8B219640F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7" y="531621"/>
                <a:ext cx="1549399" cy="369332"/>
              </a:xfrm>
              <a:prstGeom prst="rect">
                <a:avLst/>
              </a:prstGeom>
              <a:blipFill>
                <a:blip r:embed="rId4"/>
                <a:stretch>
                  <a:fillRect l="-354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289975B-98BD-4349-98F8-AED263C155F1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44BCB62D-2CB3-411B-A738-C4006E67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365"/>
            <a:ext cx="12192000" cy="3483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A9B26D-06E1-4B76-B260-3AC1EE18C0B6}"/>
              </a:ext>
            </a:extLst>
          </p:cNvPr>
          <p:cNvSpPr txBox="1"/>
          <p:nvPr/>
        </p:nvSpPr>
        <p:spPr>
          <a:xfrm>
            <a:off x="1638300" y="138335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43GHz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14FA9C-75D9-40C7-9B24-0DB35596721E}"/>
              </a:ext>
            </a:extLst>
          </p:cNvPr>
          <p:cNvSpPr txBox="1"/>
          <p:nvPr/>
        </p:nvSpPr>
        <p:spPr>
          <a:xfrm>
            <a:off x="4457700" y="14067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86GHz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BD154B-1984-4624-BE5E-B82095053F0F}"/>
              </a:ext>
            </a:extLst>
          </p:cNvPr>
          <p:cNvSpPr txBox="1"/>
          <p:nvPr/>
        </p:nvSpPr>
        <p:spPr>
          <a:xfrm>
            <a:off x="7458074" y="1406700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230GHz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858324-7940-4700-B339-294D2F4F9D46}"/>
              </a:ext>
            </a:extLst>
          </p:cNvPr>
          <p:cNvSpPr txBox="1"/>
          <p:nvPr/>
        </p:nvSpPr>
        <p:spPr>
          <a:xfrm>
            <a:off x="10163174" y="1383356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345GHz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E9F536-6A5E-4110-B259-F1B1CCC52A4A}"/>
                  </a:ext>
                </a:extLst>
              </p:cNvPr>
              <p:cNvSpPr txBox="1"/>
              <p:nvPr/>
            </p:nvSpPr>
            <p:spPr>
              <a:xfrm>
                <a:off x="2981325" y="5833989"/>
                <a:ext cx="6638924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𝟐𝟎𝟎𝟎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𝟒𝟎𝟎𝟎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averaged (Saturation Regime)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E9F536-6A5E-4110-B259-F1B1CCC5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5" y="5833989"/>
                <a:ext cx="6638924" cy="496611"/>
              </a:xfrm>
              <a:prstGeom prst="rect">
                <a:avLst/>
              </a:prstGeom>
              <a:blipFill>
                <a:blip r:embed="rId3"/>
                <a:stretch>
                  <a:fillRect l="-184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7DD0692-FA12-4A8E-AF55-F889CCF9EB94}"/>
                  </a:ext>
                </a:extLst>
              </p:cNvPr>
              <p:cNvSpPr txBox="1"/>
              <p:nvPr/>
            </p:nvSpPr>
            <p:spPr>
              <a:xfrm>
                <a:off x="274637" y="531621"/>
                <a:ext cx="1549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7DD0692-FA12-4A8E-AF55-F889CCF9E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7" y="531621"/>
                <a:ext cx="1549399" cy="369332"/>
              </a:xfrm>
              <a:prstGeom prst="rect">
                <a:avLst/>
              </a:prstGeom>
              <a:blipFill>
                <a:blip r:embed="rId4"/>
                <a:stretch>
                  <a:fillRect l="-3543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BE61A89-BC5C-47DC-A964-33D7BE610E7F}"/>
              </a:ext>
            </a:extLst>
          </p:cNvPr>
          <p:cNvCxnSpPr/>
          <p:nvPr/>
        </p:nvCxnSpPr>
        <p:spPr>
          <a:xfrm flipH="1" flipV="1">
            <a:off x="1123950" y="3800475"/>
            <a:ext cx="428625" cy="523875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DF6F957-68CF-4BE1-8FF4-5051FDD5606F}"/>
              </a:ext>
            </a:extLst>
          </p:cNvPr>
          <p:cNvCxnSpPr/>
          <p:nvPr/>
        </p:nvCxnSpPr>
        <p:spPr>
          <a:xfrm flipH="1">
            <a:off x="1552575" y="2495550"/>
            <a:ext cx="361950" cy="32385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50B3560-9E1D-4637-ACAC-F96BCDC3E458}"/>
              </a:ext>
            </a:extLst>
          </p:cNvPr>
          <p:cNvCxnSpPr/>
          <p:nvPr/>
        </p:nvCxnSpPr>
        <p:spPr>
          <a:xfrm flipH="1" flipV="1">
            <a:off x="2382473" y="3724712"/>
            <a:ext cx="100668" cy="461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4DBEAAC-B214-4C02-8B7E-47847954789B}"/>
              </a:ext>
            </a:extLst>
          </p:cNvPr>
          <p:cNvSpPr txBox="1"/>
          <p:nvPr/>
        </p:nvSpPr>
        <p:spPr>
          <a:xfrm>
            <a:off x="2090388" y="4062412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Photon ring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FBD6B6-4679-4662-9AAB-518B5483A826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4" name="图片 3" descr="图片包含 桌子, 灯光, 光盘&#10;&#10;描述已自动生成">
            <a:extLst>
              <a:ext uri="{FF2B5EF4-FFF2-40B4-BE49-F238E27FC236}">
                <a16:creationId xmlns:a16="http://schemas.microsoft.com/office/drawing/2014/main" id="{2AB3061F-6631-414C-A887-5C2EB072A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4" y="1034474"/>
            <a:ext cx="5280915" cy="52643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2D7E03-F5ED-4E10-9891-B45222286345}"/>
              </a:ext>
            </a:extLst>
          </p:cNvPr>
          <p:cNvSpPr txBox="1"/>
          <p:nvPr/>
        </p:nvSpPr>
        <p:spPr>
          <a:xfrm>
            <a:off x="1269553" y="559127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U-shape Brighter Lines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EEC74FA-75C9-4213-9E01-45A66DE8A0BC}"/>
              </a:ext>
            </a:extLst>
          </p:cNvPr>
          <p:cNvCxnSpPr>
            <a:cxnSpLocks/>
          </p:cNvCxnSpPr>
          <p:nvPr/>
        </p:nvCxnSpPr>
        <p:spPr>
          <a:xfrm>
            <a:off x="40827" y="3599998"/>
            <a:ext cx="5826573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62FA3A0E-6C99-4BD7-9BE5-C0CD7697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93" y="1758205"/>
            <a:ext cx="6169107" cy="3639884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4379C65-2F9E-4ED7-AABD-2DD3EE37910A}"/>
              </a:ext>
            </a:extLst>
          </p:cNvPr>
          <p:cNvCxnSpPr>
            <a:cxnSpLocks/>
          </p:cNvCxnSpPr>
          <p:nvPr/>
        </p:nvCxnSpPr>
        <p:spPr>
          <a:xfrm flipV="1">
            <a:off x="9982200" y="3952876"/>
            <a:ext cx="0" cy="59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11AD95C-56E6-4892-AB3D-9C0B2E5DF966}"/>
              </a:ext>
            </a:extLst>
          </p:cNvPr>
          <p:cNvCxnSpPr>
            <a:cxnSpLocks/>
          </p:cNvCxnSpPr>
          <p:nvPr/>
        </p:nvCxnSpPr>
        <p:spPr>
          <a:xfrm>
            <a:off x="9629775" y="2324100"/>
            <a:ext cx="0" cy="5810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64CFF30-97A3-4554-A13F-B9205D404200}"/>
              </a:ext>
            </a:extLst>
          </p:cNvPr>
          <p:cNvCxnSpPr>
            <a:cxnSpLocks/>
          </p:cNvCxnSpPr>
          <p:nvPr/>
        </p:nvCxnSpPr>
        <p:spPr>
          <a:xfrm>
            <a:off x="11134725" y="3143250"/>
            <a:ext cx="0" cy="5810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8BECB61-118E-45C3-9536-9ED4DF358316}"/>
              </a:ext>
            </a:extLst>
          </p:cNvPr>
          <p:cNvCxnSpPr>
            <a:cxnSpLocks/>
          </p:cNvCxnSpPr>
          <p:nvPr/>
        </p:nvCxnSpPr>
        <p:spPr>
          <a:xfrm flipV="1">
            <a:off x="7924800" y="3143250"/>
            <a:ext cx="0" cy="59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5CB79D5-D5BC-4A63-B720-602598C5B8F6}"/>
              </a:ext>
            </a:extLst>
          </p:cNvPr>
          <p:cNvCxnSpPr>
            <a:cxnSpLocks/>
          </p:cNvCxnSpPr>
          <p:nvPr/>
        </p:nvCxnSpPr>
        <p:spPr>
          <a:xfrm>
            <a:off x="6648450" y="2905125"/>
            <a:ext cx="0" cy="5810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0BBA8FC-9EB0-4776-8BDF-A3B16E8CB7FF}"/>
              </a:ext>
            </a:extLst>
          </p:cNvPr>
          <p:cNvCxnSpPr>
            <a:cxnSpLocks/>
          </p:cNvCxnSpPr>
          <p:nvPr/>
        </p:nvCxnSpPr>
        <p:spPr>
          <a:xfrm>
            <a:off x="8001000" y="2143125"/>
            <a:ext cx="0" cy="58102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3064AA-3623-4CB4-A3E8-166475D0CB3B}"/>
              </a:ext>
            </a:extLst>
          </p:cNvPr>
          <p:cNvSpPr txBox="1"/>
          <p:nvPr/>
        </p:nvSpPr>
        <p:spPr>
          <a:xfrm>
            <a:off x="1385887" y="1514475"/>
            <a:ext cx="9420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Content: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1. Background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2. Emission Model (Geometrically Thin Emission Source)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3. Source Generation (3D GRMHD Simulation)</a:t>
            </a:r>
          </a:p>
          <a:p>
            <a:pPr marL="342900" indent="-342900">
              <a:buAutoNum type="arabicPeriod"/>
            </a:pPr>
            <a:endParaRPr lang="en-US" altLang="zh-CN" sz="2800" b="1" dirty="0"/>
          </a:p>
          <a:p>
            <a:r>
              <a:rPr lang="en-US" altLang="zh-CN" sz="2800" b="1" dirty="0"/>
              <a:t>4. Results (Features of Geometrically Thin Jet Images)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320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FE87824-AA8E-4D47-9C77-852971A18CCA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4" name="图片 3" descr="图片包含 桌子, 灯光, 光盘&#10;&#10;描述已自动生成">
            <a:extLst>
              <a:ext uri="{FF2B5EF4-FFF2-40B4-BE49-F238E27FC236}">
                <a16:creationId xmlns:a16="http://schemas.microsoft.com/office/drawing/2014/main" id="{2F63BBEF-77AF-47D6-AC36-5D9B2235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4" y="1034474"/>
            <a:ext cx="5280915" cy="52643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1EF5AF-A9A0-4CC3-B2B6-668EAE708701}"/>
              </a:ext>
            </a:extLst>
          </p:cNvPr>
          <p:cNvSpPr txBox="1"/>
          <p:nvPr/>
        </p:nvSpPr>
        <p:spPr>
          <a:xfrm>
            <a:off x="93910" y="1760695"/>
            <a:ext cx="6208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not a consequence of beaming effect. </a:t>
            </a: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corresponds to the null geodesics which skim over the emission source (jet surface)!</a:t>
            </a:r>
          </a:p>
          <a:p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a unique feature of geometrically thin jet.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4E6FDDB-FFB3-4CFC-B276-806989190FCD}"/>
              </a:ext>
            </a:extLst>
          </p:cNvPr>
          <p:cNvSpPr/>
          <p:nvPr/>
        </p:nvSpPr>
        <p:spPr>
          <a:xfrm>
            <a:off x="7051923" y="3423204"/>
            <a:ext cx="504825" cy="523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手动操作 6">
            <a:extLst>
              <a:ext uri="{FF2B5EF4-FFF2-40B4-BE49-F238E27FC236}">
                <a16:creationId xmlns:a16="http://schemas.microsoft.com/office/drawing/2014/main" id="{5CED5735-8D68-43C9-AEFD-55C52A848BE1}"/>
              </a:ext>
            </a:extLst>
          </p:cNvPr>
          <p:cNvSpPr/>
          <p:nvPr/>
        </p:nvSpPr>
        <p:spPr>
          <a:xfrm>
            <a:off x="6889999" y="1925339"/>
            <a:ext cx="828674" cy="1800226"/>
          </a:xfrm>
          <a:prstGeom prst="flowChartManualOperati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2139F27-A766-48E4-A2B3-F84B09BB7156}"/>
              </a:ext>
            </a:extLst>
          </p:cNvPr>
          <p:cNvSpPr/>
          <p:nvPr/>
        </p:nvSpPr>
        <p:spPr>
          <a:xfrm>
            <a:off x="6889999" y="1811039"/>
            <a:ext cx="828674" cy="228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B052034A-18B4-43ED-971B-6343C0791508}"/>
              </a:ext>
            </a:extLst>
          </p:cNvPr>
          <p:cNvSpPr/>
          <p:nvPr/>
        </p:nvSpPr>
        <p:spPr>
          <a:xfrm>
            <a:off x="6990010" y="2699306"/>
            <a:ext cx="642938" cy="349758"/>
          </a:xfrm>
          <a:prstGeom prst="arc">
            <a:avLst>
              <a:gd name="adj1" fmla="val 0"/>
              <a:gd name="adj2" fmla="val 106926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503E123D-C339-4D78-BFAF-E013EF7B77CC}"/>
              </a:ext>
            </a:extLst>
          </p:cNvPr>
          <p:cNvSpPr/>
          <p:nvPr/>
        </p:nvSpPr>
        <p:spPr>
          <a:xfrm rot="10800000">
            <a:off x="6990010" y="2699306"/>
            <a:ext cx="642938" cy="349758"/>
          </a:xfrm>
          <a:prstGeom prst="arc">
            <a:avLst>
              <a:gd name="adj1" fmla="val 0"/>
              <a:gd name="adj2" fmla="val 10692605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77E3729-6221-43BA-9CA1-FDF3A51D1693}"/>
              </a:ext>
            </a:extLst>
          </p:cNvPr>
          <p:cNvCxnSpPr/>
          <p:nvPr/>
        </p:nvCxnSpPr>
        <p:spPr>
          <a:xfrm>
            <a:off x="7718673" y="2867025"/>
            <a:ext cx="376235" cy="85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BACCB785-1F6A-4181-8FFD-44E32A264A91}"/>
              </a:ext>
            </a:extLst>
          </p:cNvPr>
          <p:cNvSpPr/>
          <p:nvPr/>
        </p:nvSpPr>
        <p:spPr>
          <a:xfrm>
            <a:off x="8671173" y="2508806"/>
            <a:ext cx="2657475" cy="2596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2EE24E9-F41B-4B8E-BF21-AD29C81C9D5F}"/>
              </a:ext>
            </a:extLst>
          </p:cNvPr>
          <p:cNvSpPr/>
          <p:nvPr/>
        </p:nvSpPr>
        <p:spPr>
          <a:xfrm>
            <a:off x="8833098" y="2699306"/>
            <a:ext cx="2328859" cy="22441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961E5F2-179E-4B92-80E2-8286CEF71DB1}"/>
              </a:ext>
            </a:extLst>
          </p:cNvPr>
          <p:cNvCxnSpPr/>
          <p:nvPr/>
        </p:nvCxnSpPr>
        <p:spPr>
          <a:xfrm flipV="1">
            <a:off x="8094908" y="3152775"/>
            <a:ext cx="3733800" cy="79430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37A341C-F10B-46F1-AE4C-C2413F6579B3}"/>
              </a:ext>
            </a:extLst>
          </p:cNvPr>
          <p:cNvCxnSpPr/>
          <p:nvPr/>
        </p:nvCxnSpPr>
        <p:spPr>
          <a:xfrm flipV="1">
            <a:off x="8094908" y="2039639"/>
            <a:ext cx="2657475" cy="15102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9D740B7-64AD-4E6E-8C85-875B6C5BD556}"/>
              </a:ext>
            </a:extLst>
          </p:cNvPr>
          <p:cNvCxnSpPr/>
          <p:nvPr/>
        </p:nvCxnSpPr>
        <p:spPr>
          <a:xfrm>
            <a:off x="8699747" y="2764115"/>
            <a:ext cx="323850" cy="45346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D06F512-5B16-4763-9D89-7B079992BBEF}"/>
              </a:ext>
            </a:extLst>
          </p:cNvPr>
          <p:cNvCxnSpPr/>
          <p:nvPr/>
        </p:nvCxnSpPr>
        <p:spPr>
          <a:xfrm>
            <a:off x="9737978" y="2187263"/>
            <a:ext cx="323850" cy="45346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17581F0-C374-4BCA-8CD4-7F2375ABF660}"/>
              </a:ext>
            </a:extLst>
          </p:cNvPr>
          <p:cNvCxnSpPr>
            <a:cxnSpLocks/>
          </p:cNvCxnSpPr>
          <p:nvPr/>
        </p:nvCxnSpPr>
        <p:spPr>
          <a:xfrm>
            <a:off x="10966696" y="3049064"/>
            <a:ext cx="147638" cy="49900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0756C4C-9AAF-4C80-8424-743FD2590106}"/>
              </a:ext>
            </a:extLst>
          </p:cNvPr>
          <p:cNvCxnSpPr>
            <a:cxnSpLocks/>
          </p:cNvCxnSpPr>
          <p:nvPr/>
        </p:nvCxnSpPr>
        <p:spPr>
          <a:xfrm>
            <a:off x="11142905" y="2990849"/>
            <a:ext cx="147638" cy="49900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378FCB2-26C9-405B-86D3-5C76D385B516}"/>
              </a:ext>
            </a:extLst>
          </p:cNvPr>
          <p:cNvCxnSpPr/>
          <p:nvPr/>
        </p:nvCxnSpPr>
        <p:spPr>
          <a:xfrm flipV="1">
            <a:off x="8833098" y="2305050"/>
            <a:ext cx="904880" cy="56197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2139FBC-55E3-4377-BFE9-F93DA08B575C}"/>
                  </a:ext>
                </a:extLst>
              </p:cNvPr>
              <p:cNvSpPr txBox="1"/>
              <p:nvPr/>
            </p:nvSpPr>
            <p:spPr>
              <a:xfrm rot="19267963">
                <a:off x="8904358" y="2285835"/>
                <a:ext cx="486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i="1" smtClean="0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2139FBC-55E3-4377-BFE9-F93DA08B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67963">
                <a:off x="8904358" y="2285835"/>
                <a:ext cx="486736" cy="307777"/>
              </a:xfrm>
              <a:prstGeom prst="rect">
                <a:avLst/>
              </a:prstGeom>
              <a:blipFill>
                <a:blip r:embed="rId3"/>
                <a:stretch>
                  <a:fillRect l="-5263" r="-8421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D5EF6AB-B70F-4CD7-91B9-55D4C3EE23AA}"/>
              </a:ext>
            </a:extLst>
          </p:cNvPr>
          <p:cNvCxnSpPr>
            <a:cxnSpLocks/>
          </p:cNvCxnSpPr>
          <p:nvPr/>
        </p:nvCxnSpPr>
        <p:spPr>
          <a:xfrm flipV="1">
            <a:off x="10966696" y="2990849"/>
            <a:ext cx="176209" cy="5821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CBD4DCA-6756-4E5C-8115-2B45CA32F47E}"/>
                  </a:ext>
                </a:extLst>
              </p:cNvPr>
              <p:cNvSpPr txBox="1"/>
              <p:nvPr/>
            </p:nvSpPr>
            <p:spPr>
              <a:xfrm rot="19978470">
                <a:off x="10723769" y="2639305"/>
                <a:ext cx="486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i="1" smtClean="0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CBD4DCA-6756-4E5C-8115-2B45CA3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8470">
                <a:off x="10723769" y="2639305"/>
                <a:ext cx="486736" cy="307777"/>
              </a:xfrm>
              <a:prstGeom prst="rect">
                <a:avLst/>
              </a:prstGeom>
              <a:blipFill>
                <a:blip r:embed="rId4"/>
                <a:stretch>
                  <a:fillRect l="-7368" r="-7368"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F7E477-6BC3-45B8-87C1-1A9952D17889}"/>
                  </a:ext>
                </a:extLst>
              </p:cNvPr>
              <p:cNvSpPr txBox="1"/>
              <p:nvPr/>
            </p:nvSpPr>
            <p:spPr>
              <a:xfrm>
                <a:off x="9209662" y="5402778"/>
                <a:ext cx="15269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F7E477-6BC3-45B8-87C1-1A9952D1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662" y="5402778"/>
                <a:ext cx="1526956" cy="369332"/>
              </a:xfrm>
              <a:prstGeom prst="rect">
                <a:avLst/>
              </a:prstGeom>
              <a:blipFill>
                <a:blip r:embed="rId5"/>
                <a:stretch>
                  <a:fillRect l="-4000" r="-1200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7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39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589D36-20A7-4185-8FBC-3065D0A83782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672CCD28-6BC5-454D-BE9B-50FFCD85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365"/>
            <a:ext cx="12192000" cy="34832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C21CF2A-58C7-4295-8F0B-E91DFA37B9A5}"/>
              </a:ext>
            </a:extLst>
          </p:cNvPr>
          <p:cNvSpPr txBox="1"/>
          <p:nvPr/>
        </p:nvSpPr>
        <p:spPr>
          <a:xfrm>
            <a:off x="1638300" y="138335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43GHz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F42C37A-A32E-4BE2-A80B-61F78D58B1E3}"/>
              </a:ext>
            </a:extLst>
          </p:cNvPr>
          <p:cNvSpPr txBox="1"/>
          <p:nvPr/>
        </p:nvSpPr>
        <p:spPr>
          <a:xfrm>
            <a:off x="4457700" y="14067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86GHz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770A22-CE2F-47FF-841C-FCFB63CEDDAB}"/>
              </a:ext>
            </a:extLst>
          </p:cNvPr>
          <p:cNvSpPr txBox="1"/>
          <p:nvPr/>
        </p:nvSpPr>
        <p:spPr>
          <a:xfrm>
            <a:off x="7458074" y="1406700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230GHz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0CE975-7033-4F98-9F8E-24CB71ADAFE7}"/>
              </a:ext>
            </a:extLst>
          </p:cNvPr>
          <p:cNvSpPr txBox="1"/>
          <p:nvPr/>
        </p:nvSpPr>
        <p:spPr>
          <a:xfrm>
            <a:off x="10163174" y="1383356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345GHz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81870F-14C9-46A9-919D-BED1B7673ADD}"/>
                  </a:ext>
                </a:extLst>
              </p:cNvPr>
              <p:cNvSpPr txBox="1"/>
              <p:nvPr/>
            </p:nvSpPr>
            <p:spPr>
              <a:xfrm>
                <a:off x="3700462" y="5813250"/>
                <a:ext cx="479107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𝟖𝟖𝟑𝟎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snapshot (MAD Regime)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81870F-14C9-46A9-919D-BED1B7673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462" y="5813250"/>
                <a:ext cx="4791075" cy="496611"/>
              </a:xfrm>
              <a:prstGeom prst="rect">
                <a:avLst/>
              </a:prstGeom>
              <a:blipFill>
                <a:blip r:embed="rId3"/>
                <a:stretch>
                  <a:fillRect l="-254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5A8584C7-AFA4-46C2-9761-B0E4BD44EE88}"/>
              </a:ext>
            </a:extLst>
          </p:cNvPr>
          <p:cNvSpPr txBox="1"/>
          <p:nvPr/>
        </p:nvSpPr>
        <p:spPr>
          <a:xfrm>
            <a:off x="457200" y="741562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Asymmetric images of jet in MAD regime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606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B7ECDEA-8406-4AA3-A60B-FDED444D2CD8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37CA885D-85B9-4855-9E57-810CCA0D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365"/>
            <a:ext cx="12192000" cy="3483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8BB188-9AC3-4C46-9036-5FAC3F9EC8C9}"/>
              </a:ext>
            </a:extLst>
          </p:cNvPr>
          <p:cNvSpPr txBox="1"/>
          <p:nvPr/>
        </p:nvSpPr>
        <p:spPr>
          <a:xfrm>
            <a:off x="1638300" y="138335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43GHz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C35A72-EE76-4F93-B528-41DC2017EF99}"/>
              </a:ext>
            </a:extLst>
          </p:cNvPr>
          <p:cNvSpPr txBox="1"/>
          <p:nvPr/>
        </p:nvSpPr>
        <p:spPr>
          <a:xfrm>
            <a:off x="4457700" y="14067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86GHz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B6AACC-3C72-45C4-95D7-B0F0C1F8C5D0}"/>
              </a:ext>
            </a:extLst>
          </p:cNvPr>
          <p:cNvSpPr txBox="1"/>
          <p:nvPr/>
        </p:nvSpPr>
        <p:spPr>
          <a:xfrm>
            <a:off x="7458074" y="1406700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230GHz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C6EF48-FD08-4DDE-8BDA-C3821B9D8AA2}"/>
              </a:ext>
            </a:extLst>
          </p:cNvPr>
          <p:cNvSpPr txBox="1"/>
          <p:nvPr/>
        </p:nvSpPr>
        <p:spPr>
          <a:xfrm>
            <a:off x="10163174" y="1383356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345GHz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FB9E30-B12D-4193-A6BF-473155786B7B}"/>
                  </a:ext>
                </a:extLst>
              </p:cNvPr>
              <p:cNvSpPr txBox="1"/>
              <p:nvPr/>
            </p:nvSpPr>
            <p:spPr>
              <a:xfrm>
                <a:off x="3062287" y="5813250"/>
                <a:ext cx="606742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4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𝟏𝟎𝟎𝟎𝟎</m:t>
                    </m:r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averaged (MAD Regime)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FB9E30-B12D-4193-A6BF-473155786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87" y="5813250"/>
                <a:ext cx="6067425" cy="496611"/>
              </a:xfrm>
              <a:prstGeom prst="rect">
                <a:avLst/>
              </a:prstGeom>
              <a:blipFill>
                <a:blip r:embed="rId3"/>
                <a:stretch>
                  <a:fillRect l="-1506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DDFC29EF-AB54-4D13-93BC-623A0DCD227B}"/>
              </a:ext>
            </a:extLst>
          </p:cNvPr>
          <p:cNvSpPr txBox="1"/>
          <p:nvPr/>
        </p:nvSpPr>
        <p:spPr>
          <a:xfrm>
            <a:off x="457200" y="753233"/>
            <a:ext cx="623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Asymmetric images of jet in MAD regime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709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32028A2-6731-4636-A3D0-CD8DE32C1BD1}"/>
              </a:ext>
            </a:extLst>
          </p:cNvPr>
          <p:cNvSpPr txBox="1"/>
          <p:nvPr/>
        </p:nvSpPr>
        <p:spPr>
          <a:xfrm>
            <a:off x="5343525" y="0"/>
            <a:ext cx="15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Results</a:t>
            </a:r>
            <a:endParaRPr lang="zh-CN" altLang="en-US" sz="3200" b="1" dirty="0"/>
          </a:p>
        </p:txBody>
      </p:sp>
      <p:pic>
        <p:nvPicPr>
          <p:cNvPr id="4" name="图片 3" descr="图表, 折线图&#10;&#10;描述已自动生成">
            <a:extLst>
              <a:ext uri="{FF2B5EF4-FFF2-40B4-BE49-F238E27FC236}">
                <a16:creationId xmlns:a16="http://schemas.microsoft.com/office/drawing/2014/main" id="{D35F1BDB-7997-45C5-ABFD-4C9388E8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7" y="984501"/>
            <a:ext cx="6591305" cy="2654099"/>
          </a:xfrm>
          <a:prstGeom prst="rect">
            <a:avLst/>
          </a:prstGeom>
        </p:spPr>
      </p:pic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B34C94C6-70D9-4ACF-81D6-AF016B62C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6" y="3324225"/>
            <a:ext cx="6591305" cy="26541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D2E02FD-6699-41EA-AED2-9FBF18155A6B}"/>
              </a:ext>
            </a:extLst>
          </p:cNvPr>
          <p:cNvSpPr txBox="1"/>
          <p:nvPr/>
        </p:nvSpPr>
        <p:spPr>
          <a:xfrm>
            <a:off x="409575" y="64884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Insensitive to frequency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378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9D5E133-3E5B-4884-B3A0-17B051A9EA1E}"/>
              </a:ext>
            </a:extLst>
          </p:cNvPr>
          <p:cNvSpPr txBox="1"/>
          <p:nvPr/>
        </p:nvSpPr>
        <p:spPr>
          <a:xfrm>
            <a:off x="3751277" y="2541864"/>
            <a:ext cx="468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latin typeface="CMR17"/>
              </a:rPr>
              <a:t>Thank You !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latin typeface="CMR17"/>
            </a:endParaRPr>
          </a:p>
        </p:txBody>
      </p:sp>
    </p:spTree>
    <p:extLst>
      <p:ext uri="{BB962C8B-B14F-4D97-AF65-F5344CB8AC3E}">
        <p14:creationId xmlns:p14="http://schemas.microsoft.com/office/powerpoint/2010/main" val="187627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35474F-A373-4B40-873D-F7FC0915BED7}"/>
              </a:ext>
            </a:extLst>
          </p:cNvPr>
          <p:cNvSpPr txBox="1"/>
          <p:nvPr/>
        </p:nvSpPr>
        <p:spPr>
          <a:xfrm>
            <a:off x="4881562" y="0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Background</a:t>
            </a:r>
            <a:endParaRPr lang="zh-CN" altLang="en-US" sz="32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9EE469-4B63-424C-A913-DEE5C28A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7" y="450962"/>
            <a:ext cx="3449188" cy="25963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123736-1904-42E9-9F9F-F973E8D60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59" y="3785149"/>
            <a:ext cx="2318116" cy="2349301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2F050DF9-2640-40C7-A261-BCC82D29462A}"/>
              </a:ext>
            </a:extLst>
          </p:cNvPr>
          <p:cNvSpPr/>
          <p:nvPr/>
        </p:nvSpPr>
        <p:spPr>
          <a:xfrm>
            <a:off x="3659324" y="3976382"/>
            <a:ext cx="536896" cy="55367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4B56AC7A-73F4-4227-9495-71F6A3BD5B9D}"/>
              </a:ext>
            </a:extLst>
          </p:cNvPr>
          <p:cNvSpPr/>
          <p:nvPr/>
        </p:nvSpPr>
        <p:spPr>
          <a:xfrm>
            <a:off x="1247611" y="1828799"/>
            <a:ext cx="12125652" cy="7984031"/>
          </a:xfrm>
          <a:prstGeom prst="arc">
            <a:avLst>
              <a:gd name="adj1" fmla="val 11662281"/>
              <a:gd name="adj2" fmla="val 1531069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45DFC2-AE7D-4E4A-88FB-4E8530CEA16F}"/>
              </a:ext>
            </a:extLst>
          </p:cNvPr>
          <p:cNvSpPr txBox="1"/>
          <p:nvPr/>
        </p:nvSpPr>
        <p:spPr>
          <a:xfrm>
            <a:off x="523767" y="4427505"/>
            <a:ext cx="186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Galactic background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FD63ED-ADAA-4642-860F-7BB6EA597031}"/>
              </a:ext>
            </a:extLst>
          </p:cNvPr>
          <p:cNvSpPr txBox="1"/>
          <p:nvPr/>
        </p:nvSpPr>
        <p:spPr>
          <a:xfrm>
            <a:off x="3659324" y="4068552"/>
            <a:ext cx="5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BH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F2579780-3043-4891-A17D-35E483915D4F}"/>
              </a:ext>
            </a:extLst>
          </p:cNvPr>
          <p:cNvSpPr/>
          <p:nvPr/>
        </p:nvSpPr>
        <p:spPr>
          <a:xfrm rot="16200000">
            <a:off x="4513799" y="3851979"/>
            <a:ext cx="307649" cy="817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E3003B24-34D3-427D-A8FD-46BEA030E785}"/>
              </a:ext>
            </a:extLst>
          </p:cNvPr>
          <p:cNvSpPr/>
          <p:nvPr/>
        </p:nvSpPr>
        <p:spPr>
          <a:xfrm>
            <a:off x="3868441" y="4514469"/>
            <a:ext cx="118662" cy="134711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6EA847B-188B-41FF-88FE-6A5B6C2E09EF}"/>
              </a:ext>
            </a:extLst>
          </p:cNvPr>
          <p:cNvSpPr/>
          <p:nvPr/>
        </p:nvSpPr>
        <p:spPr>
          <a:xfrm rot="5400000" flipH="1">
            <a:off x="3034096" y="3880233"/>
            <a:ext cx="307649" cy="817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8B56881E-047E-4075-9842-E8408A00753B}"/>
              </a:ext>
            </a:extLst>
          </p:cNvPr>
          <p:cNvSpPr/>
          <p:nvPr/>
        </p:nvSpPr>
        <p:spPr>
          <a:xfrm flipV="1">
            <a:off x="3868441" y="2614733"/>
            <a:ext cx="118662" cy="134711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4F417DF-0F57-44AC-AD16-CE85BF3A8DDD}"/>
              </a:ext>
            </a:extLst>
          </p:cNvPr>
          <p:cNvCxnSpPr>
            <a:stCxn id="12" idx="3"/>
          </p:cNvCxnSpPr>
          <p:nvPr/>
        </p:nvCxnSpPr>
        <p:spPr>
          <a:xfrm>
            <a:off x="5076205" y="4260560"/>
            <a:ext cx="3888333" cy="92746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6A89D91-D694-425D-8206-7D8A6EB31D29}"/>
              </a:ext>
            </a:extLst>
          </p:cNvPr>
          <p:cNvCxnSpPr/>
          <p:nvPr/>
        </p:nvCxnSpPr>
        <p:spPr>
          <a:xfrm>
            <a:off x="3927772" y="3020991"/>
            <a:ext cx="5002583" cy="1232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83BE11FD-789D-458E-B200-144F2B7C750E}"/>
              </a:ext>
            </a:extLst>
          </p:cNvPr>
          <p:cNvSpPr txBox="1"/>
          <p:nvPr/>
        </p:nvSpPr>
        <p:spPr>
          <a:xfrm>
            <a:off x="3278781" y="3337762"/>
            <a:ext cx="58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Jet</a:t>
            </a:r>
            <a:endParaRPr lang="zh-CN" alt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7DDF4AE-5554-43A4-B3FF-13502341605B}"/>
              </a:ext>
            </a:extLst>
          </p:cNvPr>
          <p:cNvSpPr txBox="1"/>
          <p:nvPr/>
        </p:nvSpPr>
        <p:spPr>
          <a:xfrm>
            <a:off x="4422048" y="4381338"/>
            <a:ext cx="78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Disk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4A7FEE2-C100-4A46-9144-5B6261A0B0AA}"/>
              </a:ext>
            </a:extLst>
          </p:cNvPr>
          <p:cNvSpPr/>
          <p:nvPr/>
        </p:nvSpPr>
        <p:spPr>
          <a:xfrm>
            <a:off x="3160759" y="3174256"/>
            <a:ext cx="1506864" cy="886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0A0FF69-A1D5-4667-87B5-75B9230D78C5}"/>
              </a:ext>
            </a:extLst>
          </p:cNvPr>
          <p:cNvSpPr txBox="1"/>
          <p:nvPr/>
        </p:nvSpPr>
        <p:spPr>
          <a:xfrm>
            <a:off x="4694785" y="3221605"/>
            <a:ext cx="131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Horizon scale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1316AC-D591-41AF-BFD7-EFF139452E1B}"/>
              </a:ext>
            </a:extLst>
          </p:cNvPr>
          <p:cNvSpPr txBox="1"/>
          <p:nvPr/>
        </p:nvSpPr>
        <p:spPr>
          <a:xfrm>
            <a:off x="9684866" y="6237761"/>
            <a:ext cx="646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(EHT)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F18FC6-8485-451A-861E-7767EC4E5914}"/>
              </a:ext>
            </a:extLst>
          </p:cNvPr>
          <p:cNvSpPr txBox="1"/>
          <p:nvPr/>
        </p:nvSpPr>
        <p:spPr>
          <a:xfrm>
            <a:off x="7475216" y="3045374"/>
            <a:ext cx="344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(https://news.uchicago.edu/explainer/black-holes-explained)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21" grpId="0"/>
      <p:bldP spid="22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CA4FFE-5C53-4444-A0B2-8E4E6F03B994}"/>
              </a:ext>
            </a:extLst>
          </p:cNvPr>
          <p:cNvSpPr txBox="1"/>
          <p:nvPr/>
        </p:nvSpPr>
        <p:spPr>
          <a:xfrm>
            <a:off x="4510087" y="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Emission Model</a:t>
            </a:r>
            <a:endParaRPr lang="zh-CN" altLang="en-US" sz="3200" b="1" dirty="0"/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AC511C4C-42CA-4491-B805-457FE0D0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1" y="981074"/>
            <a:ext cx="6144457" cy="5381625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547DD75-E08D-4558-9B36-1C0EB1F78FF1}"/>
              </a:ext>
            </a:extLst>
          </p:cNvPr>
          <p:cNvCxnSpPr/>
          <p:nvPr/>
        </p:nvCxnSpPr>
        <p:spPr>
          <a:xfrm flipV="1">
            <a:off x="5172075" y="1796623"/>
            <a:ext cx="790575" cy="3143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AB1C19D-3D2C-4F47-B448-003838761040}"/>
              </a:ext>
            </a:extLst>
          </p:cNvPr>
          <p:cNvSpPr txBox="1"/>
          <p:nvPr/>
        </p:nvSpPr>
        <p:spPr>
          <a:xfrm>
            <a:off x="5962650" y="1381124"/>
            <a:ext cx="346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Jet surface </a:t>
            </a:r>
          </a:p>
          <a:p>
            <a:r>
              <a:rPr lang="en-US" altLang="zh-CN" sz="2400" b="1" dirty="0"/>
              <a:t>(Main emission source)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BC494FF-BB08-4C97-93D1-939A1F6D2E37}"/>
              </a:ext>
            </a:extLst>
          </p:cNvPr>
          <p:cNvCxnSpPr/>
          <p:nvPr/>
        </p:nvCxnSpPr>
        <p:spPr>
          <a:xfrm flipV="1">
            <a:off x="5705475" y="3543300"/>
            <a:ext cx="962025" cy="2190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8772445-A440-4960-B9EC-689C1CCDF0FA}"/>
              </a:ext>
            </a:extLst>
          </p:cNvPr>
          <p:cNvSpPr txBox="1"/>
          <p:nvPr/>
        </p:nvSpPr>
        <p:spPr>
          <a:xfrm>
            <a:off x="6810375" y="321022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Null geodesic</a:t>
            </a:r>
          </a:p>
        </p:txBody>
      </p:sp>
      <p:sp>
        <p:nvSpPr>
          <p:cNvPr id="9" name="爆炸形: 14 pt  8">
            <a:extLst>
              <a:ext uri="{FF2B5EF4-FFF2-40B4-BE49-F238E27FC236}">
                <a16:creationId xmlns:a16="http://schemas.microsoft.com/office/drawing/2014/main" id="{5AC2C2AA-451A-45FB-95F0-45BF8477D08B}"/>
              </a:ext>
            </a:extLst>
          </p:cNvPr>
          <p:cNvSpPr/>
          <p:nvPr/>
        </p:nvSpPr>
        <p:spPr>
          <a:xfrm>
            <a:off x="1695450" y="2724150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爆炸形: 14 pt  9">
            <a:extLst>
              <a:ext uri="{FF2B5EF4-FFF2-40B4-BE49-F238E27FC236}">
                <a16:creationId xmlns:a16="http://schemas.microsoft.com/office/drawing/2014/main" id="{A7578870-5766-4CAB-BF83-A10F1567B50C}"/>
              </a:ext>
            </a:extLst>
          </p:cNvPr>
          <p:cNvSpPr/>
          <p:nvPr/>
        </p:nvSpPr>
        <p:spPr>
          <a:xfrm>
            <a:off x="4572000" y="4819650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爆炸形: 14 pt  10">
            <a:extLst>
              <a:ext uri="{FF2B5EF4-FFF2-40B4-BE49-F238E27FC236}">
                <a16:creationId xmlns:a16="http://schemas.microsoft.com/office/drawing/2014/main" id="{49F73F4D-8CC5-438B-9E4E-3477D5ECF574}"/>
              </a:ext>
            </a:extLst>
          </p:cNvPr>
          <p:cNvSpPr/>
          <p:nvPr/>
        </p:nvSpPr>
        <p:spPr>
          <a:xfrm>
            <a:off x="1695449" y="4267199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爆炸形: 14 pt  11">
            <a:extLst>
              <a:ext uri="{FF2B5EF4-FFF2-40B4-BE49-F238E27FC236}">
                <a16:creationId xmlns:a16="http://schemas.microsoft.com/office/drawing/2014/main" id="{A4028EE3-63B3-46FB-A802-5A4EB7F36F45}"/>
              </a:ext>
            </a:extLst>
          </p:cNvPr>
          <p:cNvSpPr/>
          <p:nvPr/>
        </p:nvSpPr>
        <p:spPr>
          <a:xfrm>
            <a:off x="4469814" y="2466975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DBD5A9-9FF5-404F-82E9-BFE2B0E258B3}"/>
              </a:ext>
            </a:extLst>
          </p:cNvPr>
          <p:cNvSpPr txBox="1"/>
          <p:nvPr/>
        </p:nvSpPr>
        <p:spPr>
          <a:xfrm>
            <a:off x="1019175" y="619422"/>
            <a:ext cx="32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Geometrically Thin Jet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46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BFE109E9-D7FE-4861-8647-34A79ACA2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1" y="981074"/>
            <a:ext cx="6144457" cy="5381625"/>
          </a:xfrm>
          <a:prstGeom prst="rect">
            <a:avLst/>
          </a:prstGeom>
        </p:spPr>
      </p:pic>
      <p:sp>
        <p:nvSpPr>
          <p:cNvPr id="4" name="爆炸形: 14 pt  3">
            <a:extLst>
              <a:ext uri="{FF2B5EF4-FFF2-40B4-BE49-F238E27FC236}">
                <a16:creationId xmlns:a16="http://schemas.microsoft.com/office/drawing/2014/main" id="{9C4D3DE5-86DA-4CAF-AF0F-81D533C16DFD}"/>
              </a:ext>
            </a:extLst>
          </p:cNvPr>
          <p:cNvSpPr/>
          <p:nvPr/>
        </p:nvSpPr>
        <p:spPr>
          <a:xfrm>
            <a:off x="1695450" y="2724150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爆炸形: 14 pt  4">
            <a:extLst>
              <a:ext uri="{FF2B5EF4-FFF2-40B4-BE49-F238E27FC236}">
                <a16:creationId xmlns:a16="http://schemas.microsoft.com/office/drawing/2014/main" id="{EA44B53C-4727-4913-8AC0-305F2C64C8BD}"/>
              </a:ext>
            </a:extLst>
          </p:cNvPr>
          <p:cNvSpPr/>
          <p:nvPr/>
        </p:nvSpPr>
        <p:spPr>
          <a:xfrm>
            <a:off x="4572000" y="4819650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爆炸形: 14 pt  5">
            <a:extLst>
              <a:ext uri="{FF2B5EF4-FFF2-40B4-BE49-F238E27FC236}">
                <a16:creationId xmlns:a16="http://schemas.microsoft.com/office/drawing/2014/main" id="{D9DCC70F-D8E5-44F4-81EB-231A6DBAC97B}"/>
              </a:ext>
            </a:extLst>
          </p:cNvPr>
          <p:cNvSpPr/>
          <p:nvPr/>
        </p:nvSpPr>
        <p:spPr>
          <a:xfrm>
            <a:off x="1695449" y="4267199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爆炸形: 14 pt  6">
            <a:extLst>
              <a:ext uri="{FF2B5EF4-FFF2-40B4-BE49-F238E27FC236}">
                <a16:creationId xmlns:a16="http://schemas.microsoft.com/office/drawing/2014/main" id="{5F83E68D-6097-4ACB-8C82-06546AE11349}"/>
              </a:ext>
            </a:extLst>
          </p:cNvPr>
          <p:cNvSpPr/>
          <p:nvPr/>
        </p:nvSpPr>
        <p:spPr>
          <a:xfrm>
            <a:off x="4469814" y="2466975"/>
            <a:ext cx="600075" cy="70485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317CC4-58F6-4E86-A353-9871F7037480}"/>
                  </a:ext>
                </a:extLst>
              </p:cNvPr>
              <p:cNvSpPr txBox="1"/>
              <p:nvPr/>
            </p:nvSpPr>
            <p:spPr>
              <a:xfrm>
                <a:off x="6939378" y="1305451"/>
                <a:ext cx="273587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317CC4-58F6-4E86-A353-9871F7037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378" y="1305451"/>
                <a:ext cx="273587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92B8848-7A21-49F4-A982-05BF2626CA37}"/>
              </a:ext>
            </a:extLst>
          </p:cNvPr>
          <p:cNvCxnSpPr/>
          <p:nvPr/>
        </p:nvCxnSpPr>
        <p:spPr>
          <a:xfrm>
            <a:off x="8934450" y="1504950"/>
            <a:ext cx="6741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FD9B56E-B1AE-4171-9D05-1C11ECF757E0}"/>
                  </a:ext>
                </a:extLst>
              </p:cNvPr>
              <p:cNvSpPr txBox="1"/>
              <p:nvPr/>
            </p:nvSpPr>
            <p:spPr>
              <a:xfrm>
                <a:off x="5765217" y="2855970"/>
                <a:ext cx="6338466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FD9B56E-B1AE-4171-9D05-1C11ECF75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217" y="2855970"/>
                <a:ext cx="6338466" cy="896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E4E8FAA-854C-46A7-A951-D52F260E0CF5}"/>
              </a:ext>
            </a:extLst>
          </p:cNvPr>
          <p:cNvCxnSpPr/>
          <p:nvPr/>
        </p:nvCxnSpPr>
        <p:spPr>
          <a:xfrm>
            <a:off x="8307316" y="2276475"/>
            <a:ext cx="0" cy="57949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18C8F29-9524-40B5-82D2-5BB36603BFD0}"/>
              </a:ext>
            </a:extLst>
          </p:cNvPr>
          <p:cNvSpPr txBox="1"/>
          <p:nvPr/>
        </p:nvSpPr>
        <p:spPr>
          <a:xfrm>
            <a:off x="8489779" y="2276475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integral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E77367C-1D9F-4962-A6FD-82BAAFD83254}"/>
                  </a:ext>
                </a:extLst>
              </p:cNvPr>
              <p:cNvSpPr txBox="1"/>
              <p:nvPr/>
            </p:nvSpPr>
            <p:spPr>
              <a:xfrm>
                <a:off x="7734300" y="3452285"/>
                <a:ext cx="729109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zh-CN" alt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E77367C-1D9F-4962-A6FD-82BAAFD8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3452285"/>
                <a:ext cx="729109" cy="4725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CF38ECF-083C-42C8-AE42-0C80FB735B93}"/>
              </a:ext>
            </a:extLst>
          </p:cNvPr>
          <p:cNvCxnSpPr>
            <a:cxnSpLocks/>
          </p:cNvCxnSpPr>
          <p:nvPr/>
        </p:nvCxnSpPr>
        <p:spPr>
          <a:xfrm>
            <a:off x="8307316" y="4276724"/>
            <a:ext cx="0" cy="7452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5AEFF7E-61B0-4298-A4A5-85D4165122F0}"/>
              </a:ext>
            </a:extLst>
          </p:cNvPr>
          <p:cNvSpPr txBox="1"/>
          <p:nvPr/>
        </p:nvSpPr>
        <p:spPr>
          <a:xfrm>
            <a:off x="8492783" y="4141052"/>
            <a:ext cx="284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geometrically thin emission source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606A56C-6DAE-4B58-AD77-14CF15DEE066}"/>
                  </a:ext>
                </a:extLst>
              </p:cNvPr>
              <p:cNvSpPr txBox="1"/>
              <p:nvPr/>
            </p:nvSpPr>
            <p:spPr>
              <a:xfrm>
                <a:off x="7255963" y="5238261"/>
                <a:ext cx="281160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606A56C-6DAE-4B58-AD77-14CF15DE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963" y="5238261"/>
                <a:ext cx="2811604" cy="103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34811ED8-B135-4CAF-BD0F-E159B3549395}"/>
              </a:ext>
            </a:extLst>
          </p:cNvPr>
          <p:cNvSpPr txBox="1"/>
          <p:nvPr/>
        </p:nvSpPr>
        <p:spPr>
          <a:xfrm>
            <a:off x="1019175" y="619422"/>
            <a:ext cx="32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Geometrically Thin Jet</a:t>
            </a:r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B35E79-9F62-4747-8ACD-6B2AFEA5F9ED}"/>
              </a:ext>
            </a:extLst>
          </p:cNvPr>
          <p:cNvSpPr txBox="1"/>
          <p:nvPr/>
        </p:nvSpPr>
        <p:spPr>
          <a:xfrm>
            <a:off x="4510087" y="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Emission Model</a:t>
            </a:r>
            <a:endParaRPr lang="zh-CN" altLang="en-US" sz="3200" b="1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0DDAD0B-AEE0-4E6A-B065-F0B62BB37634}"/>
              </a:ext>
            </a:extLst>
          </p:cNvPr>
          <p:cNvCxnSpPr/>
          <p:nvPr/>
        </p:nvCxnSpPr>
        <p:spPr>
          <a:xfrm flipV="1">
            <a:off x="5172075" y="2047875"/>
            <a:ext cx="1514475" cy="112395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A033B8-100F-458A-B663-25A9E7D06257}"/>
              </a:ext>
            </a:extLst>
          </p:cNvPr>
          <p:cNvSpPr txBox="1"/>
          <p:nvPr/>
        </p:nvSpPr>
        <p:spPr>
          <a:xfrm>
            <a:off x="4510087" y="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Emission Model</a:t>
            </a:r>
            <a:endParaRPr lang="zh-CN" altLang="en-US" sz="32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76E9B9-6262-4F9A-8317-64489145C36D}"/>
              </a:ext>
            </a:extLst>
          </p:cNvPr>
          <p:cNvSpPr txBox="1"/>
          <p:nvPr/>
        </p:nvSpPr>
        <p:spPr>
          <a:xfrm>
            <a:off x="857249" y="1433094"/>
            <a:ext cx="60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How to Generate a geometrically thin jet?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91E9B2-16BB-4EFE-B1F3-E7D7A9A1689E}"/>
              </a:ext>
            </a:extLst>
          </p:cNvPr>
          <p:cNvSpPr txBox="1"/>
          <p:nvPr/>
        </p:nvSpPr>
        <p:spPr>
          <a:xfrm>
            <a:off x="1840706" y="2457467"/>
            <a:ext cx="669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 Just provide by hand, empirical model. (Broderick et al 2009; Papoutsis et al 2023)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A40C0D-76E1-4EF4-B740-2D95437865AC}"/>
              </a:ext>
            </a:extLst>
          </p:cNvPr>
          <p:cNvSpPr txBox="1"/>
          <p:nvPr/>
        </p:nvSpPr>
        <p:spPr>
          <a:xfrm>
            <a:off x="1840706" y="3895020"/>
            <a:ext cx="503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2. Particle in cells simulation (PIC).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DB2ACA-DE63-4F7A-9DB2-8D284FFE3C00}"/>
              </a:ext>
            </a:extLst>
          </p:cNvPr>
          <p:cNvSpPr txBox="1"/>
          <p:nvPr/>
        </p:nvSpPr>
        <p:spPr>
          <a:xfrm>
            <a:off x="1840706" y="4963241"/>
            <a:ext cx="384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3. 3D GRMHD simulation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51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E3EF972-3042-4AA2-B438-24A790E45ECF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E974CC-232B-4A1C-AD65-C5950DCD6F58}"/>
              </a:ext>
            </a:extLst>
          </p:cNvPr>
          <p:cNvSpPr txBox="1"/>
          <p:nvPr/>
        </p:nvSpPr>
        <p:spPr>
          <a:xfrm>
            <a:off x="561974" y="923925"/>
            <a:ext cx="336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3D GRMHD Simulation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A66E23-5DC7-44D6-A696-1C3F3B5680AD}"/>
                  </a:ext>
                </a:extLst>
              </p:cNvPr>
              <p:cNvSpPr txBox="1"/>
              <p:nvPr/>
            </p:nvSpPr>
            <p:spPr>
              <a:xfrm>
                <a:off x="1295400" y="2270191"/>
                <a:ext cx="3952875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Primary values: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A66E23-5DC7-44D6-A696-1C3F3B568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70191"/>
                <a:ext cx="3952875" cy="509178"/>
              </a:xfrm>
              <a:prstGeom prst="rect">
                <a:avLst/>
              </a:prstGeom>
              <a:blipFill>
                <a:blip r:embed="rId2"/>
                <a:stretch>
                  <a:fillRect l="-2469" t="-2381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99DD969-2CDF-4749-AC97-C7BDF68A0517}"/>
              </a:ext>
            </a:extLst>
          </p:cNvPr>
          <p:cNvSpPr txBox="1"/>
          <p:nvPr/>
        </p:nvSpPr>
        <p:spPr>
          <a:xfrm>
            <a:off x="5429249" y="2140059"/>
            <a:ext cx="295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+</a:t>
            </a:r>
            <a:endParaRPr lang="zh-CN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32EB49B-AF80-4C09-A9B5-F4BBEDA63FD4}"/>
                  </a:ext>
                </a:extLst>
              </p:cNvPr>
              <p:cNvSpPr txBox="1"/>
              <p:nvPr/>
            </p:nvSpPr>
            <p:spPr>
              <a:xfrm>
                <a:off x="6429375" y="1924614"/>
                <a:ext cx="50768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Equation of State: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altLang="zh-CN" sz="2400" b="1" dirty="0"/>
              </a:p>
              <a:p>
                <a:endParaRPr lang="en-US" altLang="zh-CN" sz="2400" b="1" dirty="0"/>
              </a:p>
              <a:p>
                <a:r>
                  <a:rPr lang="en-US" altLang="zh-CN" sz="2400" b="1" dirty="0"/>
                  <a:t>Ideal MHD Condition: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𝝁𝝂</m:t>
                        </m:r>
                      </m:sup>
                    </m:sSup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32EB49B-AF80-4C09-A9B5-F4BBEDA63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1924614"/>
                <a:ext cx="5076825" cy="1200329"/>
              </a:xfrm>
              <a:prstGeom prst="rect">
                <a:avLst/>
              </a:prstGeom>
              <a:blipFill>
                <a:blip r:embed="rId3"/>
                <a:stretch>
                  <a:fillRect l="-1921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16AB9A5-2E89-457F-9613-0D5767F6C7EB}"/>
              </a:ext>
            </a:extLst>
          </p:cNvPr>
          <p:cNvSpPr txBox="1"/>
          <p:nvPr/>
        </p:nvSpPr>
        <p:spPr>
          <a:xfrm>
            <a:off x="1033462" y="1354722"/>
            <a:ext cx="578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eneral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elativistic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agneto-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ydro-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ynamics)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7F9CDA-6CE9-4AE8-AFDC-3094AF1AD4CE}"/>
              </a:ext>
            </a:extLst>
          </p:cNvPr>
          <p:cNvSpPr txBox="1"/>
          <p:nvPr/>
        </p:nvSpPr>
        <p:spPr>
          <a:xfrm>
            <a:off x="1295400" y="413348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Conservation Equations: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2C7C156-1253-4D73-ACA1-5A3B8FF436B7}"/>
                  </a:ext>
                </a:extLst>
              </p:cNvPr>
              <p:cNvSpPr txBox="1"/>
              <p:nvPr/>
            </p:nvSpPr>
            <p:spPr>
              <a:xfrm>
                <a:off x="5248275" y="3733058"/>
                <a:ext cx="6210301" cy="126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Continuity: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  <m:sSup>
                              <m:sSup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en-US" altLang="zh-CN" sz="2400" b="1" dirty="0"/>
              </a:p>
              <a:p>
                <a:r>
                  <a:rPr lang="en-US" altLang="zh-CN" sz="2400" b="1" dirty="0"/>
                  <a:t>Energy/momentum Conservation: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𝝁𝝂</m:t>
                            </m:r>
                          </m:sup>
                        </m:sSup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dirty="0"/>
                  <a:t>Maxwell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𝝁𝝂</m:t>
                            </m:r>
                          </m:sup>
                        </m:sSup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2C7C156-1253-4D73-ACA1-5A3B8FF43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3733058"/>
                <a:ext cx="6210301" cy="1262525"/>
              </a:xfrm>
              <a:prstGeom prst="rect">
                <a:avLst/>
              </a:prstGeom>
              <a:blipFill>
                <a:blip r:embed="rId4"/>
                <a:stretch>
                  <a:fillRect l="-1570" t="-2899" b="-9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F94379A-652E-47AB-8513-8BDF170F4C82}"/>
              </a:ext>
            </a:extLst>
          </p:cNvPr>
          <p:cNvCxnSpPr/>
          <p:nvPr/>
        </p:nvCxnSpPr>
        <p:spPr>
          <a:xfrm>
            <a:off x="2686050" y="3009900"/>
            <a:ext cx="0" cy="8096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40EF114-6CAD-4766-A06A-157CB852B95F}"/>
              </a:ext>
            </a:extLst>
          </p:cNvPr>
          <p:cNvSpPr txBox="1"/>
          <p:nvPr/>
        </p:nvSpPr>
        <p:spPr>
          <a:xfrm>
            <a:off x="1200150" y="3183879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Evolution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37B950D-E57D-4981-95C5-1075E2C1EB10}"/>
              </a:ext>
            </a:extLst>
          </p:cNvPr>
          <p:cNvCxnSpPr/>
          <p:nvPr/>
        </p:nvCxnSpPr>
        <p:spPr>
          <a:xfrm>
            <a:off x="2686050" y="4810125"/>
            <a:ext cx="0" cy="81915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B8EBFA1-C2E7-438E-81EE-206B51340691}"/>
              </a:ext>
            </a:extLst>
          </p:cNvPr>
          <p:cNvSpPr txBox="1"/>
          <p:nvPr/>
        </p:nvSpPr>
        <p:spPr>
          <a:xfrm>
            <a:off x="600075" y="4899593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Discretization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225B037-9ACA-4987-9837-BF2375A6613B}"/>
                  </a:ext>
                </a:extLst>
              </p:cNvPr>
              <p:cNvSpPr txBox="1"/>
              <p:nvPr/>
            </p:nvSpPr>
            <p:spPr>
              <a:xfrm>
                <a:off x="1295400" y="5816381"/>
                <a:ext cx="420052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Unified Form: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𝒅𝑼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225B037-9ACA-4987-9837-BF2375A66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816381"/>
                <a:ext cx="4200524" cy="647357"/>
              </a:xfrm>
              <a:prstGeom prst="rect">
                <a:avLst/>
              </a:prstGeom>
              <a:blipFill>
                <a:blip r:embed="rId5"/>
                <a:stretch>
                  <a:fillRect l="-2322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B05FEE-8258-49C2-B2BD-9FDB93962B7F}"/>
                  </a:ext>
                </a:extLst>
              </p:cNvPr>
              <p:cNvSpPr txBox="1"/>
              <p:nvPr/>
            </p:nvSpPr>
            <p:spPr>
              <a:xfrm>
                <a:off x="5524499" y="5472531"/>
                <a:ext cx="6543676" cy="13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Conserved Values: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rad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1" dirty="0"/>
              </a:p>
              <a:p>
                <a:r>
                  <a:rPr lang="en-US" altLang="zh-CN" sz="2400" b="1" dirty="0"/>
                  <a:t>Flux: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rad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1" dirty="0"/>
              </a:p>
              <a:p>
                <a:r>
                  <a:rPr lang="en-US" altLang="zh-CN" sz="2400" b="1" dirty="0"/>
                  <a:t>Source Term: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rad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altLang="zh-C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𝝂𝝀</m:t>
                            </m:r>
                          </m:sub>
                          <m:sup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𝜿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𝜿</m:t>
                            </m:r>
                          </m:sub>
                          <m:sup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sup>
                        </m:sSub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B05FEE-8258-49C2-B2BD-9FDB9396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9" y="5472531"/>
                <a:ext cx="6543676" cy="1342868"/>
              </a:xfrm>
              <a:prstGeom prst="rect">
                <a:avLst/>
              </a:prstGeom>
              <a:blipFill>
                <a:blip r:embed="rId6"/>
                <a:stretch>
                  <a:fillRect l="-1397" t="-909" b="-8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C0CE1FA-DE20-42F4-BEC5-454275DDB342}"/>
              </a:ext>
            </a:extLst>
          </p:cNvPr>
          <p:cNvSpPr txBox="1"/>
          <p:nvPr/>
        </p:nvSpPr>
        <p:spPr>
          <a:xfrm>
            <a:off x="4138612" y="923925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(to generate an accretion system)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53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4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形用户界面&#10;&#10;中度可信度描述已自动生成">
            <a:extLst>
              <a:ext uri="{FF2B5EF4-FFF2-40B4-BE49-F238E27FC236}">
                <a16:creationId xmlns:a16="http://schemas.microsoft.com/office/drawing/2014/main" id="{78F7AC52-77F5-4D82-A98D-0C8DA4BBB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024062"/>
            <a:ext cx="3309938" cy="330993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E6CFF96-BFC2-4349-9A27-FBEE68DA8AFF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pic>
        <p:nvPicPr>
          <p:cNvPr id="24" name="图片 23" descr="图表&#10;&#10;低可信度描述已自动生成">
            <a:extLst>
              <a:ext uri="{FF2B5EF4-FFF2-40B4-BE49-F238E27FC236}">
                <a16:creationId xmlns:a16="http://schemas.microsoft.com/office/drawing/2014/main" id="{6B7B32A0-9DCA-4EE2-9B94-8FC249149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2" y="2024062"/>
            <a:ext cx="3309938" cy="3309938"/>
          </a:xfrm>
          <a:prstGeom prst="rect">
            <a:avLst/>
          </a:prstGeom>
        </p:spPr>
      </p:pic>
      <p:pic>
        <p:nvPicPr>
          <p:cNvPr id="26" name="图片 25" descr="图形用户界面&#10;&#10;描述已自动生成">
            <a:extLst>
              <a:ext uri="{FF2B5EF4-FFF2-40B4-BE49-F238E27FC236}">
                <a16:creationId xmlns:a16="http://schemas.microsoft.com/office/drawing/2014/main" id="{AE002D66-9F35-468F-91D7-4415A723C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11" y="2013556"/>
            <a:ext cx="4143989" cy="331519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A839537-E222-4A57-A66D-342B8FBC60AA}"/>
              </a:ext>
            </a:extLst>
          </p:cNvPr>
          <p:cNvSpPr txBox="1"/>
          <p:nvPr/>
        </p:nvSpPr>
        <p:spPr>
          <a:xfrm>
            <a:off x="561974" y="923925"/>
            <a:ext cx="336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3D GRMHD Simulation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BB81A09-ABEB-4CB5-8ED1-5EA75E2922DE}"/>
                  </a:ext>
                </a:extLst>
              </p:cNvPr>
              <p:cNvSpPr txBox="1"/>
              <p:nvPr/>
            </p:nvSpPr>
            <p:spPr>
              <a:xfrm>
                <a:off x="1735402" y="5433522"/>
                <a:ext cx="1015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BB81A09-ABEB-4CB5-8ED1-5EA75E292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02" y="5433522"/>
                <a:ext cx="1015470" cy="369332"/>
              </a:xfrm>
              <a:prstGeom prst="rect">
                <a:avLst/>
              </a:prstGeom>
              <a:blipFill>
                <a:blip r:embed="rId5"/>
                <a:stretch>
                  <a:fillRect l="-9639" t="-1639" r="-6627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ADE3EE1-4864-404C-BBE0-960709B3BC52}"/>
                  </a:ext>
                </a:extLst>
              </p:cNvPr>
              <p:cNvSpPr txBox="1"/>
              <p:nvPr/>
            </p:nvSpPr>
            <p:spPr>
              <a:xfrm>
                <a:off x="5821036" y="5433522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ADE3EE1-4864-404C-BBE0-960709B3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36" y="5433522"/>
                <a:ext cx="402290" cy="369332"/>
              </a:xfrm>
              <a:prstGeom prst="rect">
                <a:avLst/>
              </a:prstGeom>
              <a:blipFill>
                <a:blip r:embed="rId6"/>
                <a:stretch>
                  <a:fillRect l="-10606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28A8224-1198-4BFC-AD16-81168E9AC892}"/>
                  </a:ext>
                </a:extLst>
              </p:cNvPr>
              <p:cNvSpPr txBox="1"/>
              <p:nvPr/>
            </p:nvSpPr>
            <p:spPr>
              <a:xfrm>
                <a:off x="9337932" y="5010137"/>
                <a:ext cx="1564146" cy="846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28A8224-1198-4BFC-AD16-81168E9AC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32" y="5010137"/>
                <a:ext cx="1564146" cy="8467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58E76AE-4899-4FA0-8BBC-92A7D30002AA}"/>
                  </a:ext>
                </a:extLst>
              </p:cNvPr>
              <p:cNvSpPr txBox="1"/>
              <p:nvPr/>
            </p:nvSpPr>
            <p:spPr>
              <a:xfrm>
                <a:off x="1636846" y="5972472"/>
                <a:ext cx="122687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</a:rPr>
                  <a:t>8000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58E76AE-4899-4FA0-8BBC-92A7D3000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46" y="5972472"/>
                <a:ext cx="1226872" cy="496611"/>
              </a:xfrm>
              <a:prstGeom prst="rect">
                <a:avLst/>
              </a:prstGeom>
              <a:blipFill>
                <a:blip r:embed="rId8"/>
                <a:stretch>
                  <a:fillRect l="-7960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A146F57-EE11-4FE5-A0FE-D8DED16BFCA9}"/>
                  </a:ext>
                </a:extLst>
              </p:cNvPr>
              <p:cNvSpPr txBox="1"/>
              <p:nvPr/>
            </p:nvSpPr>
            <p:spPr>
              <a:xfrm>
                <a:off x="5408745" y="5972472"/>
                <a:ext cx="122687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</a:rPr>
                  <a:t>8000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A146F57-EE11-4FE5-A0FE-D8DED16BF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45" y="5972472"/>
                <a:ext cx="1226872" cy="496611"/>
              </a:xfrm>
              <a:prstGeom prst="rect">
                <a:avLst/>
              </a:prstGeom>
              <a:blipFill>
                <a:blip r:embed="rId9"/>
                <a:stretch>
                  <a:fillRect l="-7426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5D7B25F-F860-4549-AFFC-D202112E36B2}"/>
                  </a:ext>
                </a:extLst>
              </p:cNvPr>
              <p:cNvSpPr txBox="1"/>
              <p:nvPr/>
            </p:nvSpPr>
            <p:spPr>
              <a:xfrm>
                <a:off x="8425851" y="5972471"/>
                <a:ext cx="3388308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</a:rPr>
                  <a:t>2000-3000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bg1">
                        <a:lumMod val="50000"/>
                      </a:schemeClr>
                    </a:solidFill>
                  </a:rPr>
                  <a:t>averaged</a:t>
                </a:r>
                <a:endParaRPr lang="zh-CN" alt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5D7B25F-F860-4549-AFFC-D202112E3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51" y="5972471"/>
                <a:ext cx="3388308" cy="496611"/>
              </a:xfrm>
              <a:prstGeom prst="rect">
                <a:avLst/>
              </a:prstGeom>
              <a:blipFill>
                <a:blip r:embed="rId10"/>
                <a:stretch>
                  <a:fillRect l="-2698" t="-7407" r="-1799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6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978C96B-7896-48E4-9E9E-7270C341AA8E}"/>
              </a:ext>
            </a:extLst>
          </p:cNvPr>
          <p:cNvSpPr txBox="1"/>
          <p:nvPr/>
        </p:nvSpPr>
        <p:spPr>
          <a:xfrm>
            <a:off x="4276725" y="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Source Generation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3D8D9D-49EE-4F08-AC69-AD2291D1214C}"/>
              </a:ext>
            </a:extLst>
          </p:cNvPr>
          <p:cNvSpPr txBox="1"/>
          <p:nvPr/>
        </p:nvSpPr>
        <p:spPr>
          <a:xfrm>
            <a:off x="561974" y="923925"/>
            <a:ext cx="336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3D GRMHD Simulation</a:t>
            </a:r>
            <a:endParaRPr lang="zh-CN" altLang="en-US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D20A3D-D808-4180-AA50-E1D1D190A334}"/>
              </a:ext>
            </a:extLst>
          </p:cNvPr>
          <p:cNvSpPr txBox="1"/>
          <p:nvPr/>
        </p:nvSpPr>
        <p:spPr>
          <a:xfrm>
            <a:off x="1243012" y="2162175"/>
            <a:ext cx="9705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After getting primary values on each timestep: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1. How to distinguish different regions (funnel region, corona, disk)?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2. Characteristics of the evolution?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3. Does jet form in funnel region? Is it geometrically thin?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D4CB6EFC-0E02-4BED-99D5-3A44776DE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50" y="3730467"/>
            <a:ext cx="2153278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652</Words>
  <Application>Microsoft Office PowerPoint</Application>
  <PresentationFormat>宽屏</PresentationFormat>
  <Paragraphs>172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CMR17</vt:lpstr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沈冶</dc:creator>
  <cp:lastModifiedBy>DELL</cp:lastModifiedBy>
  <cp:revision>45</cp:revision>
  <dcterms:created xsi:type="dcterms:W3CDTF">2023-11-25T12:57:33Z</dcterms:created>
  <dcterms:modified xsi:type="dcterms:W3CDTF">2023-11-30T08:02:41Z</dcterms:modified>
</cp:coreProperties>
</file>