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3503" r:id="rId3"/>
    <p:sldId id="3534" r:id="rId4"/>
    <p:sldId id="3504" r:id="rId5"/>
    <p:sldId id="3530" r:id="rId6"/>
    <p:sldId id="3526" r:id="rId7"/>
    <p:sldId id="3541" r:id="rId8"/>
    <p:sldId id="3536" r:id="rId9"/>
    <p:sldId id="3535" r:id="rId10"/>
    <p:sldId id="3537" r:id="rId11"/>
    <p:sldId id="3531" r:id="rId12"/>
    <p:sldId id="3533" r:id="rId13"/>
    <p:sldId id="3542" r:id="rId14"/>
    <p:sldId id="3538" r:id="rId15"/>
    <p:sldId id="3543" r:id="rId16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8">
          <p15:clr>
            <a:srgbClr val="A4A3A4"/>
          </p15:clr>
        </p15:guide>
        <p15:guide id="2" pos="383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FFFF"/>
    <a:srgbClr val="F6F6F6"/>
    <a:srgbClr val="FF9797"/>
    <a:srgbClr val="00B050"/>
    <a:srgbClr val="FC6204"/>
    <a:srgbClr val="09405E"/>
    <a:srgbClr val="EAEFF7"/>
    <a:srgbClr val="D2DEEF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2" autoAdjust="0"/>
    <p:restoredTop sz="84454" autoAdjust="0"/>
  </p:normalViewPr>
  <p:slideViewPr>
    <p:cSldViewPr snapToGrid="0">
      <p:cViewPr varScale="1">
        <p:scale>
          <a:sx n="77" d="100"/>
          <a:sy n="77" d="100"/>
        </p:scale>
        <p:origin x="690" y="78"/>
      </p:cViewPr>
      <p:guideLst>
        <p:guide orient="horz" pos="2258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liuxg\IHEPBox\Teaching\&#31890;&#23376;&#21152;&#36895;&#22120;&#21407;&#29702;-&#20013;&#22823;&#29702;&#23398;&#38498;2023&#31179;&#23395;&#23398;&#26399;\&#22823;&#20316;&#19994;\&#31890;&#23376;&#21152;&#36895;&#22120;&#35838;&#31243;&#22823;&#20316;&#19994;&#36873;&#39064;2023.12.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liuxg\IHEPBox\Teaching\&#31890;&#23376;&#21152;&#36895;&#22120;&#21407;&#29702;-&#20013;&#22823;&#29702;&#23398;&#38498;2023&#31179;&#23395;&#23398;&#26399;\&#22823;&#20316;&#19994;\&#31890;&#23376;&#21152;&#36895;&#22120;&#35838;&#31243;&#22823;&#20316;&#19994;&#36873;&#39064;2023.12.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E3-D849-B027-A646173C41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E3-D849-B027-A646173C41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FE3-D849-B027-A646173C416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FE3-D849-B027-A646173C416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FE3-D849-B027-A646173C416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Sheet1!$I$2:$I$5</c:f>
              <c:strCache>
                <c:ptCount val="4"/>
                <c:pt idx="0">
                  <c:v>文献调研</c:v>
                </c:pt>
                <c:pt idx="1">
                  <c:v>程序实现一</c:v>
                </c:pt>
                <c:pt idx="2">
                  <c:v>程序实现二</c:v>
                </c:pt>
                <c:pt idx="3">
                  <c:v>仿真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28</c:v>
                </c:pt>
                <c:pt idx="1">
                  <c:v>29</c:v>
                </c:pt>
                <c:pt idx="2">
                  <c:v>9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FE3-D849-B027-A646173C416A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21-1A40-B766-DC70626625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21-1A40-B766-DC70626625BC}"/>
              </c:ext>
            </c:extLst>
          </c:dPt>
          <c:dPt>
            <c:idx val="2"/>
            <c:bubble3D val="0"/>
            <c:spPr>
              <a:solidFill>
                <a:schemeClr val="accent2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21-1A40-B766-DC70626625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Sheet1!$I$32:$I$34</c:f>
              <c:strCache>
                <c:ptCount val="3"/>
                <c:pt idx="0">
                  <c:v>单人组</c:v>
                </c:pt>
                <c:pt idx="1">
                  <c:v>双人组</c:v>
                </c:pt>
                <c:pt idx="2">
                  <c:v>三人组</c:v>
                </c:pt>
              </c:strCache>
            </c:strRef>
          </c:cat>
          <c:val>
            <c:numRef>
              <c:f>Sheet1!$J$32:$J$34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21-1A40-B766-DC70626625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293030183579963"/>
          <c:y val="0.10708223972003497"/>
          <c:w val="0.42259085090994064"/>
          <c:h val="0.184584426946631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3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F57D2-2FD9-4417-BCFE-DAE4AFD56DA9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B959D-66A8-4920-B947-C1048AE7A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25A7-BB31-4AA7-812E-6A317F667028}" type="datetimeFigureOut">
              <a:rPr lang="zh-CN" altLang="en-US" smtClean="0"/>
              <a:t>2023/12/25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8F88B-9D5A-4713-8DF6-F68F2B53DF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430278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93861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06591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51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51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26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 userDrawn="1"/>
        </p:nvGrpSpPr>
        <p:grpSpPr bwMode="auto">
          <a:xfrm>
            <a:off x="343865" y="257339"/>
            <a:ext cx="474663" cy="290512"/>
            <a:chOff x="0" y="0"/>
            <a:chExt cx="714375" cy="438150"/>
          </a:xfrm>
        </p:grpSpPr>
        <p:sp>
          <p:nvSpPr>
            <p:cNvPr id="3" name="燕尾形 4"/>
            <p:cNvSpPr>
              <a:spLocks noChangeArrowheads="1"/>
            </p:cNvSpPr>
            <p:nvPr/>
          </p:nvSpPr>
          <p:spPr bwMode="auto">
            <a:xfrm>
              <a:off x="0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4" name="燕尾形 5"/>
            <p:cNvSpPr>
              <a:spLocks noChangeArrowheads="1"/>
            </p:cNvSpPr>
            <p:nvPr/>
          </p:nvSpPr>
          <p:spPr bwMode="auto">
            <a:xfrm>
              <a:off x="276225" y="0"/>
              <a:ext cx="438150" cy="438150"/>
            </a:xfrm>
            <a:prstGeom prst="chevron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70" y="273056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26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70" y="273056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3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8325228" y="6545428"/>
            <a:ext cx="775136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026" name="图片 6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9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6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9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图片 2"/>
          <p:cNvPicPr>
            <a:picLocks noChangeAspect="1" noChangeArrowheads="1"/>
          </p:cNvPicPr>
          <p:nvPr userDrawn="1"/>
        </p:nvPicPr>
        <p:blipFill>
          <a:blip r:embed="rId14" cstate="screen"/>
          <a:srcRect t="12222"/>
          <a:stretch>
            <a:fillRect/>
          </a:stretch>
        </p:blipFill>
        <p:spPr bwMode="auto">
          <a:xfrm>
            <a:off x="1598" y="838200"/>
            <a:ext cx="1218882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2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4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文本框 12"/>
          <p:cNvSpPr txBox="1">
            <a:spLocks noChangeArrowheads="1"/>
          </p:cNvSpPr>
          <p:nvPr/>
        </p:nvSpPr>
        <p:spPr bwMode="auto">
          <a:xfrm>
            <a:off x="1908313" y="1599690"/>
            <a:ext cx="8375374" cy="24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粒子加速器原理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~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大作业讲解</a:t>
            </a:r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~</a:t>
            </a: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CN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RCS</a:t>
            </a:r>
            <a:r>
              <a:rPr lang="zh-CN" altLang="en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计算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及模拟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838200"/>
            <a:chOff x="0" y="0"/>
            <a:chExt cx="12192000" cy="838200"/>
          </a:xfrm>
        </p:grpSpPr>
        <p:sp>
          <p:nvSpPr>
            <p:cNvPr id="5" name="Rectangle 4"/>
            <p:cNvSpPr/>
            <p:nvPr/>
          </p:nvSpPr>
          <p:spPr bwMode="auto">
            <a:xfrm>
              <a:off x="0" y="0"/>
              <a:ext cx="12192000" cy="83820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12079" y="104775"/>
              <a:ext cx="3044496" cy="628650"/>
            </a:xfrm>
            <a:prstGeom prst="rect">
              <a:avLst/>
            </a:prstGeom>
          </p:spPr>
        </p:pic>
      </p:grpSp>
      <p:sp>
        <p:nvSpPr>
          <p:cNvPr id="8" name="文本框 1"/>
          <p:cNvSpPr txBox="1"/>
          <p:nvPr/>
        </p:nvSpPr>
        <p:spPr>
          <a:xfrm>
            <a:off x="3804625" y="4926535"/>
            <a:ext cx="45827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刘星光、苑尧硕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liuxg@ihep.ac.cn</a:t>
            </a:r>
          </a:p>
          <a:p>
            <a:pPr algn="ctr"/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中国科学院高能物理研究所 东莞研究部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</a:p>
        </p:txBody>
      </p:sp>
      <p:pic>
        <p:nvPicPr>
          <p:cNvPr id="3" name="Picture 2" descr="Logo, company name&#10;&#10;Description automatically generate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 t="30366" r="3373" b="31026"/>
          <a:stretch>
            <a:fillRect/>
          </a:stretch>
        </p:blipFill>
        <p:spPr>
          <a:xfrm>
            <a:off x="111683" y="59102"/>
            <a:ext cx="2352311" cy="719995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684" y="177919"/>
            <a:ext cx="3807090" cy="48808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551392-F991-ACAA-437C-9FF88A61157D}"/>
                  </a:ext>
                </a:extLst>
              </p:cNvPr>
              <p:cNvSpPr txBox="1"/>
              <p:nvPr/>
            </p:nvSpPr>
            <p:spPr>
              <a:xfrm>
                <a:off x="1348242" y="1364008"/>
                <a:ext cx="1994520" cy="830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551392-F991-ACAA-437C-9FF88A611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242" y="1364008"/>
                <a:ext cx="1994520" cy="830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CBFEC3-2C9C-AAA1-71DE-9813E7644D78}"/>
                  </a:ext>
                </a:extLst>
              </p:cNvPr>
              <p:cNvSpPr txBox="1"/>
              <p:nvPr/>
            </p:nvSpPr>
            <p:spPr>
              <a:xfrm>
                <a:off x="4230255" y="1123414"/>
                <a:ext cx="7675418" cy="16843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d>
                                  <m:d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zh-CN" altLang="en-US" i="1">
                                                <a:solidFill>
                                                  <a:srgbClr val="836967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rad>
                                        <m:r>
                                          <a:rPr lang="zh-CN" altLang="en-US">
                                            <a:latin typeface="Cambria Math" panose="02040503050406030204" pitchFamily="18" charset="0"/>
                                          </a:rPr>
                                          <m:t>⁢</m:t>
                                        </m:r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rad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CBFEC3-2C9C-AAA1-71DE-9813E7644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255" y="1123414"/>
                <a:ext cx="7675418" cy="16843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C519C-AE69-119D-0711-2E4B45E7547F}"/>
                  </a:ext>
                </a:extLst>
              </p:cNvPr>
              <p:cNvSpPr txBox="1"/>
              <p:nvPr/>
            </p:nvSpPr>
            <p:spPr>
              <a:xfrm>
                <a:off x="474669" y="3056330"/>
                <a:ext cx="6308436" cy="1537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d>
                                  <m:d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zh-CN" altLang="en-US" i="1">
                                                <a:solidFill>
                                                  <a:srgbClr val="836967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rad>
                                        <m: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⁢</m:t>
                                        </m:r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rad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C519C-AE69-119D-0711-2E4B45E75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69" y="3056330"/>
                <a:ext cx="6308436" cy="1537280"/>
              </a:xfrm>
              <a:prstGeom prst="rect">
                <a:avLst/>
              </a:prstGeom>
              <a:blipFill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F945B6-558A-9530-1AAA-D86EB4403EA6}"/>
                  </a:ext>
                </a:extLst>
              </p:cNvPr>
              <p:cNvSpPr txBox="1"/>
              <p:nvPr/>
            </p:nvSpPr>
            <p:spPr>
              <a:xfrm>
                <a:off x="960314" y="5014189"/>
                <a:ext cx="10271372" cy="1636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𝐵𝐷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Cosh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Sinh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Abs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d>
                                  <m:d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Cosh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zh-CN" altLang="en-US" i="1">
                                                <a:solidFill>
                                                  <a:srgbClr val="836967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zh-CN" altLang="en-US" i="0">
                                                <a:latin typeface="Cambria Math" panose="02040503050406030204" pitchFamily="18" charset="0"/>
                                              </a:rPr>
                                              <m:t>Abs</m:t>
                                            </m:r>
                                            <m:d>
                                              <m:dPr>
                                                <m:begChr m:val="["/>
                                                <m:endChr m:val="]"/>
                                                <m:ctrlPr>
                                                  <a:rPr lang="zh-CN" alt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zh-CN" alt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𝐾</m:t>
                                                </m:r>
                                              </m:e>
                                            </m:d>
                                          </m:e>
                                        </m:rad>
                                        <m: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⁢</m:t>
                                        </m:r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e>
                                    </m: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Abs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CN" altLang="en-US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</m:d>
                                  </m:e>
                                </m:rad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Sinh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Cosh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Sinh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zh-CN" altLang="en-US" i="1">
                                            <a:solidFill>
                                              <a:srgbClr val="836967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CN" altLang="en-US" i="0">
                                            <a:latin typeface="Cambria Math" panose="02040503050406030204" pitchFamily="18" charset="0"/>
                                          </a:rPr>
                                          <m:t>Abs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CN" altLang="en-US" i="1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</m:d>
                                      </m:e>
                                    </m:rad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⁢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F945B6-558A-9530-1AAA-D86EB4403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14" y="5014189"/>
                <a:ext cx="10271372" cy="16366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2">
            <a:extLst>
              <a:ext uri="{FF2B5EF4-FFF2-40B4-BE49-F238E27FC236}">
                <a16:creationId xmlns:a16="http://schemas.microsoft.com/office/drawing/2014/main" id="{9770D2AD-5641-5283-6501-858735DA2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14098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传输矩阵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57FC5B-E650-1C7A-7AAD-DD11C173C9A9}"/>
              </a:ext>
            </a:extLst>
          </p:cNvPr>
          <p:cNvSpPr txBox="1"/>
          <p:nvPr/>
        </p:nvSpPr>
        <p:spPr>
          <a:xfrm>
            <a:off x="1237673" y="938748"/>
            <a:ext cx="9589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</a:rPr>
              <a:t>直线节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D5BCC0-99ED-E904-15A8-E020063AD09A}"/>
              </a:ext>
            </a:extLst>
          </p:cNvPr>
          <p:cNvSpPr txBox="1"/>
          <p:nvPr/>
        </p:nvSpPr>
        <p:spPr>
          <a:xfrm>
            <a:off x="4853710" y="868080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</a:rPr>
              <a:t>纯二极磁铁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8F700D-9558-82FD-36F2-B93776E5E8EE}"/>
              </a:ext>
            </a:extLst>
          </p:cNvPr>
          <p:cNvSpPr txBox="1"/>
          <p:nvPr/>
        </p:nvSpPr>
        <p:spPr>
          <a:xfrm>
            <a:off x="1163782" y="2709565"/>
            <a:ext cx="3023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</a:rPr>
              <a:t>组合型二极磁铁（聚焦）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59DBA5-6AC0-2C11-756E-655645B04B0E}"/>
              </a:ext>
            </a:extLst>
          </p:cNvPr>
          <p:cNvSpPr txBox="1"/>
          <p:nvPr/>
        </p:nvSpPr>
        <p:spPr>
          <a:xfrm>
            <a:off x="1080623" y="4606482"/>
            <a:ext cx="3023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</a:rPr>
              <a:t>组合型二极磁铁（散焦）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525DBC-C93A-5892-6B0F-A78CD525D9CC}"/>
                  </a:ext>
                </a:extLst>
              </p:cNvPr>
              <p:cNvSpPr txBox="1"/>
              <p:nvPr/>
            </p:nvSpPr>
            <p:spPr>
              <a:xfrm>
                <a:off x="6547753" y="2565383"/>
                <a:ext cx="6060621" cy="11783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𝑜𝑠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𝑆𝑖𝑛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𝐶𝑜𝑠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𝑆𝑖𝑛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𝐶𝑜𝑠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𝑆𝑖𝑛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525DBC-C93A-5892-6B0F-A78CD525D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753" y="2565383"/>
                <a:ext cx="6060621" cy="1178336"/>
              </a:xfrm>
              <a:prstGeom prst="rect">
                <a:avLst/>
              </a:prstGeom>
              <a:blipFill>
                <a:blip r:embed="rId6"/>
                <a:stretch>
                  <a:fillRect b="-215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025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E819BC71-64A3-2F4D-BA0E-4277DC081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206160"/>
            <a:ext cx="17163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Tracking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483C31-F17D-EE78-E84E-F314837245C4}"/>
              </a:ext>
            </a:extLst>
          </p:cNvPr>
          <p:cNvSpPr txBox="1"/>
          <p:nvPr/>
        </p:nvSpPr>
        <p:spPr>
          <a:xfrm>
            <a:off x="132521" y="1179738"/>
            <a:ext cx="60960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define the same transfer matrix as we calculate the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twiss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, ignore the dispersion term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import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numpy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as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np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D(l):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,l,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	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,l],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QF(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(k)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*l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)/sk,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,np.cosh(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,sk*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QD(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np.abs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(k))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*l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)/sk,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,np.cos(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,-sk*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define a function return matrix for sector magnet(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recommand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rho and angle form):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(r, a):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r*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(a)/r,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,r*a],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vertical as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dirft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space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DF4B5-7F82-8EA7-3D38-DB631CD58298}"/>
              </a:ext>
            </a:extLst>
          </p:cNvPr>
          <p:cNvSpPr txBox="1"/>
          <p:nvPr/>
        </p:nvSpPr>
        <p:spPr>
          <a:xfrm>
            <a:off x="5963479" y="1256682"/>
            <a:ext cx="609600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return element matrix by its type and parameters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element_matrix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== 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'D’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l=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altLang="zh-CN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D(l)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== 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'Q’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l=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k=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k&gt;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QF(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US" sz="1000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k&lt;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QD(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[D(l),D(l),l]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if k=0, return as drift</a:t>
            </a:r>
            <a:endParaRPr lang="en-US" sz="1000" dirty="0">
              <a:solidFill>
                <a:srgbClr val="000000"/>
              </a:solidFill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== 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’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l=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angle=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args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rho=l/angle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rho,angle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'Unknown element type!’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None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define a function doing the do production for a list of given matrix: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 = ml[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temp matrix to store the results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(ml) ==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return if there is only one matrix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mt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zh-CN" altLang="en-US" sz="1000" dirty="0">
                <a:solidFill>
                  <a:srgbClr val="008000"/>
                </a:solidFill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do the dot production one by one from the 2nd element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,len(ml)):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 =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],mt)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mt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55036B-5CD9-D099-F344-D13CF12C0001}"/>
              </a:ext>
            </a:extLst>
          </p:cNvPr>
          <p:cNvSpPr txBox="1"/>
          <p:nvPr/>
        </p:nvSpPr>
        <p:spPr>
          <a:xfrm>
            <a:off x="218688" y="810406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定义</a:t>
            </a:r>
            <a:r>
              <a:rPr lang="en-US" altLang="zh-CN" dirty="0"/>
              <a:t>4</a:t>
            </a:r>
            <a:r>
              <a:rPr lang="zh-CN" altLang="en-US" dirty="0"/>
              <a:t>维矩阵</a:t>
            </a:r>
            <a:endParaRPr lang="en-C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D9E8F-47B2-260A-7ADE-CA7298D4F08F}"/>
              </a:ext>
            </a:extLst>
          </p:cNvPr>
          <p:cNvSpPr txBox="1"/>
          <p:nvPr/>
        </p:nvSpPr>
        <p:spPr>
          <a:xfrm>
            <a:off x="5963479" y="835063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判断元件矩阵及构建元件列表的矩阵</a:t>
            </a:r>
          </a:p>
        </p:txBody>
      </p:sp>
    </p:spTree>
    <p:extLst>
      <p:ext uri="{BB962C8B-B14F-4D97-AF65-F5344CB8AC3E}">
        <p14:creationId xmlns:p14="http://schemas.microsoft.com/office/powerpoint/2010/main" val="2431535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751BC-83B3-6F0A-C620-A92A269CD587}"/>
              </a:ext>
            </a:extLst>
          </p:cNvPr>
          <p:cNvSpPr txBox="1"/>
          <p:nvPr/>
        </p:nvSpPr>
        <p:spPr>
          <a:xfrm>
            <a:off x="596346" y="1105983"/>
            <a:ext cx="106547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a simple track function for one particle, p is in the shape of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([[x],[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xp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],[y],[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yp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]])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track_single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tm,p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tm,p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track a bunch of particles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track(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tm,p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track_single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tm,p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(p))])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48128-7100-A5AE-BCB5-38BB5C84FC00}"/>
              </a:ext>
            </a:extLst>
          </p:cNvPr>
          <p:cNvSpPr txBox="1"/>
          <p:nvPr/>
        </p:nvSpPr>
        <p:spPr>
          <a:xfrm>
            <a:off x="596346" y="2690336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test particle at position x=1 and y=1, both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xp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and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yp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are zero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x0=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]).reshape(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track for 100 times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r=[]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TM=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r.append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(x0)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store the initial distribution first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x0=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track_single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(TM,x0)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r.append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(x0)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BB8AB-9E49-54B9-40E0-BAD7BFE04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348" y="2087262"/>
            <a:ext cx="4903306" cy="36647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4E0716-CF2B-4BB6-D6DD-D03F5DDD9F85}"/>
              </a:ext>
            </a:extLst>
          </p:cNvPr>
          <p:cNvSpPr txBox="1"/>
          <p:nvPr/>
        </p:nvSpPr>
        <p:spPr>
          <a:xfrm>
            <a:off x="7857965" y="1745902"/>
            <a:ext cx="2704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单粒子在同一位置的轨迹</a:t>
            </a:r>
          </a:p>
        </p:txBody>
      </p:sp>
      <p:sp>
        <p:nvSpPr>
          <p:cNvPr id="8" name="文本框 2">
            <a:extLst>
              <a:ext uri="{FF2B5EF4-FFF2-40B4-BE49-F238E27FC236}">
                <a16:creationId xmlns:a16="http://schemas.microsoft.com/office/drawing/2014/main" id="{96CDCA68-DFE6-901C-5231-AA2D0AB23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206160"/>
            <a:ext cx="34163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单粒子与多粒子追踪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2AAC24-0963-B43C-23DB-E3A7D19D40A2}"/>
              </a:ext>
            </a:extLst>
          </p:cNvPr>
          <p:cNvSpPr txBox="1"/>
          <p:nvPr/>
        </p:nvSpPr>
        <p:spPr>
          <a:xfrm>
            <a:off x="212031" y="5328401"/>
            <a:ext cx="10204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calculate the emittance for a given distribution: e=sqrt(mean(x^2)*mean(xp^2)-mean(x*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xp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))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distribution_parameters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ex=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</a:t>
            </a:r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]*p[:,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ey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3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3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np.mean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]*p[:,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3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beam size given as standard deviation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np.std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np.std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(p[:,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ex/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np.pi,ey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np.pi,sx,sy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6310D9-6CDB-A5D1-3423-10DD6F8F9252}"/>
              </a:ext>
            </a:extLst>
          </p:cNvPr>
          <p:cNvSpPr txBox="1"/>
          <p:nvPr/>
        </p:nvSpPr>
        <p:spPr>
          <a:xfrm>
            <a:off x="251110" y="4959069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/>
              <a:t>多粒子统计参数计算</a:t>
            </a:r>
          </a:p>
        </p:txBody>
      </p:sp>
    </p:spTree>
    <p:extLst>
      <p:ext uri="{BB962C8B-B14F-4D97-AF65-F5344CB8AC3E}">
        <p14:creationId xmlns:p14="http://schemas.microsoft.com/office/powerpoint/2010/main" val="4221808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C049020D-E732-BE6D-88C4-909368F13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140985"/>
            <a:ext cx="36567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均匀分布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vs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正态分布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F137C2-A519-FF59-7F8B-AFC0AADAE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12" y="967441"/>
            <a:ext cx="7772400" cy="2590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6E95AE-4228-B0C0-D1D4-37167B897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12" y="3827182"/>
            <a:ext cx="7772400" cy="259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152EE5-3A99-4922-1973-4B2721981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13416"/>
            <a:ext cx="4251512" cy="3003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2DA8CA-4683-AEFD-BCD5-6D92222CB883}"/>
              </a:ext>
            </a:extLst>
          </p:cNvPr>
          <p:cNvSpPr txBox="1"/>
          <p:nvPr/>
        </p:nvSpPr>
        <p:spPr>
          <a:xfrm>
            <a:off x="3495386" y="129871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均匀分布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178BF9-3ECB-329E-80A3-9C0250056594}"/>
              </a:ext>
            </a:extLst>
          </p:cNvPr>
          <p:cNvSpPr txBox="1"/>
          <p:nvPr/>
        </p:nvSpPr>
        <p:spPr>
          <a:xfrm>
            <a:off x="3697514" y="3492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正态分布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138C1-3D67-96B2-7713-5E40C411167D}"/>
              </a:ext>
            </a:extLst>
          </p:cNvPr>
          <p:cNvSpPr txBox="1"/>
          <p:nvPr/>
        </p:nvSpPr>
        <p:spPr>
          <a:xfrm>
            <a:off x="1205337" y="337357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束流参数统计</a:t>
            </a:r>
          </a:p>
        </p:txBody>
      </p:sp>
    </p:spTree>
    <p:extLst>
      <p:ext uri="{BB962C8B-B14F-4D97-AF65-F5344CB8AC3E}">
        <p14:creationId xmlns:p14="http://schemas.microsoft.com/office/powerpoint/2010/main" val="112403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D25627A-C084-5B12-6A08-AB1F59939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419" y="1013624"/>
            <a:ext cx="4319863" cy="3015265"/>
          </a:xfrm>
          <a:prstGeom prst="rect">
            <a:avLst/>
          </a:prstGeom>
        </p:spPr>
      </p:pic>
      <p:sp>
        <p:nvSpPr>
          <p:cNvPr id="2" name="文本框 2">
            <a:extLst>
              <a:ext uri="{FF2B5EF4-FFF2-40B4-BE49-F238E27FC236}">
                <a16:creationId xmlns:a16="http://schemas.microsoft.com/office/drawing/2014/main" id="{ADF5C022-BA5C-675F-2783-52653091F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14098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匹配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分布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B94899-E79E-A49F-C0AD-36ED8E4E3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6" y="4124246"/>
            <a:ext cx="7772400" cy="2590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2B2370-7C4A-0DFA-15E8-E28D87A9A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06" y="5178306"/>
            <a:ext cx="4657105" cy="15367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24D589-8E3A-A179-E1CC-F8047AD477B1}"/>
              </a:ext>
            </a:extLst>
          </p:cNvPr>
          <p:cNvSpPr txBox="1"/>
          <p:nvPr/>
        </p:nvSpPr>
        <p:spPr>
          <a:xfrm>
            <a:off x="1258921" y="6345714"/>
            <a:ext cx="2966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匹配分布初始</a:t>
            </a:r>
            <a:r>
              <a:rPr lang="en-US" altLang="zh-CN" dirty="0"/>
              <a:t>(y-scale</a:t>
            </a:r>
            <a:r>
              <a:rPr lang="zh-CN" altLang="en-US" dirty="0"/>
              <a:t>任意）</a:t>
            </a:r>
            <a:endParaRPr lang="en-C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48249C-ED92-6247-76D4-CAD102A7C65B}"/>
              </a:ext>
            </a:extLst>
          </p:cNvPr>
          <p:cNvSpPr txBox="1"/>
          <p:nvPr/>
        </p:nvSpPr>
        <p:spPr>
          <a:xfrm>
            <a:off x="28161" y="918267"/>
            <a:ext cx="542842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matched beam generation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"Notice that at the staring point, 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alpha_x,y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 is zero, \n which means that the distribution is a typical 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ellipse.ex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=sqrt(sx^2*sxp^2-sxxp^2)"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ex0=ey0=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1.0e-6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pi.mm.mrad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bx0=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7.372117913456016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by0=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4.612052201102539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sx0=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(bx0*ex0*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sxp0=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(ex0*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/bx0)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sxp0=ex0/sx0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sy0=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(by0*ey0*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syp0=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(ey0*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/by0)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syp0=ey0/sy0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"sx0,sxp0,sy0,syp0"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,[sx0*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,sxp0*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,sy0*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,syp0*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num_particles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10000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Covariance matrix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cov_x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[[sx0**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sxp0**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cov_y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[[sy0**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syp0**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Generate random samples from a multivariate normal distribution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mean = 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x,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xp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np.random.multivariate_normal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(mean,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cov_x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num_particles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).T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y,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yp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np.random.multivariate_normal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(mean,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cov_y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num_particles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).T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66591A-2C2C-DEC7-9CD0-5DAA35197381}"/>
              </a:ext>
            </a:extLst>
          </p:cNvPr>
          <p:cNvSpPr txBox="1"/>
          <p:nvPr/>
        </p:nvSpPr>
        <p:spPr>
          <a:xfrm>
            <a:off x="8110520" y="274879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束流参数统计</a:t>
            </a:r>
          </a:p>
        </p:txBody>
      </p:sp>
    </p:spTree>
    <p:extLst>
      <p:ext uri="{BB962C8B-B14F-4D97-AF65-F5344CB8AC3E}">
        <p14:creationId xmlns:p14="http://schemas.microsoft.com/office/powerpoint/2010/main" val="229008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B93A2D9-95F7-8739-DA13-BBCCB38DF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852279"/>
              </p:ext>
            </p:extLst>
          </p:nvPr>
        </p:nvGraphicFramePr>
        <p:xfrm>
          <a:off x="0" y="844062"/>
          <a:ext cx="12192000" cy="6013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94164F9-1880-03FC-46CF-C6739E6062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097209"/>
              </p:ext>
            </p:extLst>
          </p:nvPr>
        </p:nvGraphicFramePr>
        <p:xfrm>
          <a:off x="1477616" y="569843"/>
          <a:ext cx="689775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5C1635D-2265-35C5-83BB-1B0F0749F01A}"/>
              </a:ext>
            </a:extLst>
          </p:cNvPr>
          <p:cNvSpPr txBox="1"/>
          <p:nvPr/>
        </p:nvSpPr>
        <p:spPr>
          <a:xfrm>
            <a:off x="886691" y="2171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CN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</a:t>
            </a:r>
            <a:r>
              <a:rPr lang="zh-CN" alt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6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6B20A597-DE4D-401D-81A6-9503F311C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14098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作业要求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E6F784-263D-1548-6803-38B5DA570945}"/>
                  </a:ext>
                </a:extLst>
              </p:cNvPr>
              <p:cNvSpPr txBox="1"/>
              <p:nvPr/>
            </p:nvSpPr>
            <p:spPr>
              <a:xfrm>
                <a:off x="662609" y="1136883"/>
                <a:ext cx="11145078" cy="5355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简介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数学模型（所用到的公式、坐标及传输矩阵的定义）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程序实现方法（所使用的语言，类或者函数的定义及程序实现等考虑）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lattice</a:t>
                </a:r>
                <a:r>
                  <a:rPr lang="zh-CN" altLang="en-US" dirty="0"/>
                  <a:t>基本参数计算（</a:t>
                </a:r>
                <a:r>
                  <a:rPr lang="en-US" dirty="0"/>
                  <a:t>CSNS RCS R1）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 </a:t>
                </a:r>
                <a:r>
                  <a:rPr lang="zh-CN" altLang="en-US" dirty="0"/>
                  <a:t>表格形式：元件参数表格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以图片格式：</a:t>
                </a:r>
                <a:r>
                  <a:rPr lang="en-US" altLang="zh-CN" dirty="0"/>
                  <a:t>\</a:t>
                </a:r>
                <a:r>
                  <a:rPr lang="en-US" dirty="0"/>
                  <a:t>beta </a:t>
                </a:r>
                <a:r>
                  <a:rPr lang="zh-CN" altLang="en-US" dirty="0"/>
                  <a:t>函数等（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dirty="0"/>
                      <m:t>横轴为</m:t>
                    </m:r>
                    <m:r>
                      <m:rPr>
                        <m:nor/>
                      </m:rPr>
                      <a:rPr lang="en-US" dirty="0"/>
                      <m:t>s</m:t>
                    </m:r>
                    <m:r>
                      <m:rPr>
                        <m:nor/>
                      </m:rPr>
                      <a:rPr lang="en-US" dirty="0"/>
                      <m:t>，</m:t>
                    </m:r>
                    <m:r>
                      <m:rPr>
                        <m:nor/>
                      </m:rPr>
                      <a:rPr lang="zh-CN" altLang="en-US" dirty="0"/>
                      <m:t>纵轴包括</m:t>
                    </m:r>
                    <m:r>
                      <m:rPr>
                        <m:nor/>
                      </m:rPr>
                      <a:rPr lang="zh-CN" altLang="en-US" b="0" i="0" dirty="0" smtClean="0"/>
                      <m:t> </m:t>
                    </m:r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β</m:t>
                    </m:r>
                    <m:r>
                      <m:rPr>
                        <m:nor/>
                      </m:rPr>
                      <a:rPr lang="en-US" dirty="0" smtClean="0"/>
                      <m:t>_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zh-CN" altLang="en-US" b="0" i="0" dirty="0" smtClean="0"/>
                      <m:t>  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β</m:t>
                    </m:r>
                    <m:r>
                      <m:rPr>
                        <m:nor/>
                      </m:rPr>
                      <a:rPr lang="en-US" dirty="0"/>
                      <m:t>_</m:t>
                    </m:r>
                    <m:r>
                      <m:rPr>
                        <m:nor/>
                      </m:rPr>
                      <a:rPr lang="en-US" dirty="0"/>
                      <m:t>y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α</m:t>
                    </m:r>
                    <m:r>
                      <m:rPr>
                        <m:nor/>
                      </m:rPr>
                      <a:rPr lang="en-US" dirty="0"/>
                      <m:t>_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α</m:t>
                    </m:r>
                    <m:r>
                      <m:rPr>
                        <m:nor/>
                      </m:rPr>
                      <a:rPr lang="en-US" dirty="0"/>
                      <m:t>_</m:t>
                    </m:r>
                    <m:r>
                      <m:rPr>
                        <m:nor/>
                      </m:rPr>
                      <a:rPr lang="en-US" dirty="0"/>
                      <m:t>y</m:t>
                    </m:r>
                    <m:r>
                      <m:rPr>
                        <m:nor/>
                      </m:rPr>
                      <a:rPr lang="en-US" dirty="0"/>
                      <m:t>，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η</m:t>
                    </m:r>
                    <m:r>
                      <m:rPr>
                        <m:nor/>
                      </m:rPr>
                      <a:rPr lang="en-US" dirty="0"/>
                      <m:t>_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zh-CN" altLang="en-US" dirty="0"/>
                      <m:t>其中</m:t>
                    </m:r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η</m:t>
                    </m:r>
                    <m:r>
                      <m:rPr>
                        <m:nor/>
                      </m:rPr>
                      <a:rPr lang="zh-CN" altLang="en-US" dirty="0"/>
                      <m:t>为色散函数，单元节（</m:t>
                    </m:r>
                    <m:r>
                      <m:rPr>
                        <m:nor/>
                      </m:rPr>
                      <a:rPr lang="en-US" dirty="0"/>
                      <m:t>R</m:t>
                    </m:r>
                    <m:r>
                      <m:rPr>
                        <m:nor/>
                      </m:rPr>
                      <a:rPr lang="en-US" dirty="0"/>
                      <m:t>1）</m:t>
                    </m:r>
                    <m:r>
                      <m:rPr>
                        <m:nor/>
                      </m:rPr>
                      <a:rPr lang="zh-CN" altLang="en-US" dirty="0"/>
                      <m:t>即可</m:t>
                    </m:r>
                  </m:oMath>
                </a14:m>
                <a:endParaRPr lang="zh-CN" alt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以表格形式：</a:t>
                </a:r>
                <a:r>
                  <a:rPr lang="en-US" altLang="zh-CN" dirty="0"/>
                  <a:t>\</a:t>
                </a:r>
                <a:r>
                  <a:rPr lang="en-US" dirty="0" err="1"/>
                  <a:t>nu_x</a:t>
                </a:r>
                <a:r>
                  <a:rPr lang="en-US" dirty="0"/>
                  <a:t>,\</a:t>
                </a:r>
                <a:r>
                  <a:rPr lang="en-US" dirty="0" err="1"/>
                  <a:t>nu_y</a:t>
                </a:r>
                <a:r>
                  <a:rPr lang="en-US" dirty="0"/>
                  <a:t> </a:t>
                </a:r>
                <a:r>
                  <a:rPr lang="zh-CN" altLang="en-US" dirty="0"/>
                  <a:t>工作点（</a:t>
                </a:r>
                <a:r>
                  <a:rPr lang="en-US" dirty="0"/>
                  <a:t>tune），</a:t>
                </a:r>
                <a:r>
                  <a:rPr lang="zh-CN" altLang="en-US" dirty="0"/>
                  <a:t>最大最小</a:t>
                </a:r>
                <a:r>
                  <a:rPr lang="en-US" altLang="zh-CN" dirty="0"/>
                  <a:t>\</a:t>
                </a:r>
                <a:r>
                  <a:rPr lang="en-US" dirty="0" err="1"/>
                  <a:t>beta_x</a:t>
                </a:r>
                <a:r>
                  <a:rPr lang="en-US" dirty="0"/>
                  <a:t>, \</a:t>
                </a:r>
                <a:r>
                  <a:rPr lang="en-US" dirty="0" err="1"/>
                  <a:t>beta_y</a:t>
                </a:r>
                <a:r>
                  <a:rPr lang="en-US" dirty="0"/>
                  <a:t>，</a:t>
                </a:r>
                <a:r>
                  <a:rPr lang="zh-CN" altLang="en-US" dirty="0"/>
                  <a:t>自然色品（</a:t>
                </a:r>
                <a:r>
                  <a:rPr lang="en-US" dirty="0"/>
                  <a:t>chromaticity），</a:t>
                </a:r>
                <a:r>
                  <a:rPr lang="zh-CN" altLang="en-US" dirty="0"/>
                  <a:t>穿越能量（</a:t>
                </a:r>
                <a:r>
                  <a:rPr lang="en-US" altLang="zh-CN" dirty="0"/>
                  <a:t>\</a:t>
                </a:r>
                <a:r>
                  <a:rPr lang="en-US" dirty="0" err="1"/>
                  <a:t>gamma_t</a:t>
                </a:r>
                <a:r>
                  <a:rPr lang="en-US" dirty="0"/>
                  <a:t> )</a:t>
                </a:r>
                <a:r>
                  <a:rPr lang="zh-CN" altLang="en-US" dirty="0"/>
                  <a:t>全环周长等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追踪模拟程序及结果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初始分布（可选最简单的均匀分布</a:t>
                </a:r>
                <a:r>
                  <a:rPr lang="en-US" dirty="0"/>
                  <a:t>x-</a:t>
                </a:r>
                <a:r>
                  <a:rPr lang="en-US" dirty="0" err="1"/>
                  <a:t>x',y</a:t>
                </a:r>
                <a:r>
                  <a:rPr lang="en-US" dirty="0"/>
                  <a:t>-y'</a:t>
                </a:r>
                <a:r>
                  <a:rPr lang="zh-CN" altLang="en-US" dirty="0"/>
                  <a:t>作为初始分布，或选二维高斯分布），粒子数可选</a:t>
                </a:r>
                <a:r>
                  <a:rPr lang="en-US" altLang="zh-CN" dirty="0"/>
                  <a:t>10^4~10^6</a:t>
                </a:r>
                <a:r>
                  <a:rPr lang="zh-CN" altLang="en-US" dirty="0"/>
                  <a:t>个（图）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选择一个初始点（可选择</a:t>
                </a:r>
                <a:r>
                  <a:rPr lang="en-US" dirty="0"/>
                  <a:t>lattice</a:t>
                </a:r>
                <a:r>
                  <a:rPr lang="zh-CN" altLang="en-US" dirty="0"/>
                  <a:t>起点）对束流进行跟踪模拟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统计最后一圈逐元件的出口位置的束流横向尺寸（</a:t>
                </a:r>
                <a:r>
                  <a:rPr lang="en-US" altLang="zh-CN" dirty="0"/>
                  <a:t>\</a:t>
                </a:r>
                <a:r>
                  <a:rPr lang="en-US" dirty="0" err="1"/>
                  <a:t>sigma_x</a:t>
                </a:r>
                <a:r>
                  <a:rPr lang="en-US" dirty="0"/>
                  <a:t>, \</a:t>
                </a:r>
                <a:r>
                  <a:rPr lang="en-US" dirty="0" err="1"/>
                  <a:t>sigma_y</a:t>
                </a:r>
                <a:r>
                  <a:rPr lang="en-US" dirty="0"/>
                  <a:t>) （</a:t>
                </a:r>
                <a:r>
                  <a:rPr lang="zh-CN" altLang="en-US" dirty="0"/>
                  <a:t>图）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最后一圈的束流分布示意图（</a:t>
                </a:r>
                <a:r>
                  <a:rPr lang="en-US" dirty="0" err="1"/>
                  <a:t>x-x'，y-y'，x-y</a:t>
                </a:r>
                <a:r>
                  <a:rPr lang="en-US" dirty="0"/>
                  <a:t>）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统计逐圈的下述参数（图）变化：束流横向尺寸（</a:t>
                </a:r>
                <a:r>
                  <a:rPr lang="en-US" altLang="zh-CN" dirty="0"/>
                  <a:t>\</a:t>
                </a:r>
                <a:r>
                  <a:rPr lang="en-US" dirty="0" err="1"/>
                  <a:t>sigma_x</a:t>
                </a:r>
                <a:r>
                  <a:rPr lang="en-US" dirty="0"/>
                  <a:t>,\</a:t>
                </a:r>
                <a:r>
                  <a:rPr lang="en-US" dirty="0" err="1"/>
                  <a:t>sigma_y</a:t>
                </a:r>
                <a:r>
                  <a:rPr lang="en-US" dirty="0"/>
                  <a:t>）,</a:t>
                </a:r>
                <a:r>
                  <a:rPr lang="zh-CN" altLang="en-US" dirty="0"/>
                  <a:t>束流发射度</a:t>
                </a:r>
                <a:r>
                  <a:rPr lang="en-US" altLang="zh-CN" dirty="0"/>
                  <a:t>(\</a:t>
                </a:r>
                <a:r>
                  <a:rPr lang="en-US" dirty="0" err="1"/>
                  <a:t>varepsilon_x</a:t>
                </a:r>
                <a:r>
                  <a:rPr lang="en-US" dirty="0"/>
                  <a:t>,\</a:t>
                </a:r>
                <a:r>
                  <a:rPr lang="en-US" dirty="0" err="1"/>
                  <a:t>varepsilon_y</a:t>
                </a:r>
                <a:r>
                  <a:rPr lang="en-US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（</a:t>
                </a:r>
                <a:r>
                  <a:rPr lang="zh-CN" altLang="en-US" dirty="0"/>
                  <a:t>可选）生成与</a:t>
                </a:r>
                <a:r>
                  <a:rPr lang="en-US" dirty="0"/>
                  <a:t>lattice</a:t>
                </a:r>
                <a:r>
                  <a:rPr lang="zh-CN" altLang="en-US" dirty="0"/>
                  <a:t>匹配的束流分布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（可选）生成逐圈的相空间</a:t>
                </a:r>
                <a:r>
                  <a:rPr lang="en-US" dirty="0"/>
                  <a:t>gif</a:t>
                </a:r>
                <a:r>
                  <a:rPr lang="zh-CN" altLang="en-US" dirty="0"/>
                  <a:t>动画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E6F784-263D-1548-6803-38B5DA570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09" y="1136883"/>
                <a:ext cx="11145078" cy="5355312"/>
              </a:xfrm>
              <a:prstGeom prst="rect">
                <a:avLst/>
              </a:prstGeom>
              <a:blipFill>
                <a:blip r:embed="rId2"/>
                <a:stretch>
                  <a:fillRect l="-456" t="-946" r="-114" b="-94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93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B5ACF8-5778-53B3-28BD-B1065CFD8C66}"/>
              </a:ext>
            </a:extLst>
          </p:cNvPr>
          <p:cNvSpPr txBox="1"/>
          <p:nvPr/>
        </p:nvSpPr>
        <p:spPr>
          <a:xfrm>
            <a:off x="218516" y="948690"/>
            <a:ext cx="609824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dirty="0"/>
              <a:t>// ！RCS Ring Lattice： R1</a:t>
            </a:r>
          </a:p>
          <a:p>
            <a:r>
              <a:rPr lang="en-CN" dirty="0"/>
              <a:t>// ！Simplified version， 20231103</a:t>
            </a:r>
          </a:p>
          <a:p>
            <a:r>
              <a:rPr lang="en-CN" dirty="0"/>
              <a:t>// Note that whole RCS ring should have four R1</a:t>
            </a:r>
          </a:p>
          <a:p>
            <a:endParaRPr lang="en-CN" dirty="0"/>
          </a:p>
          <a:p>
            <a:r>
              <a:rPr lang="en-CN" dirty="0"/>
              <a:t>L01: DRIFT, L = 5.5;</a:t>
            </a:r>
          </a:p>
          <a:p>
            <a:r>
              <a:rPr lang="en-CN" dirty="0"/>
              <a:t>QF01: QUAD, L = 0.41, K1 = 0.74065659951575;</a:t>
            </a:r>
          </a:p>
          <a:p>
            <a:r>
              <a:rPr lang="en-CN" dirty="0"/>
              <a:t>L02: DRIFT, L = 0.800;</a:t>
            </a:r>
          </a:p>
          <a:p>
            <a:r>
              <a:rPr lang="en-CN" dirty="0"/>
              <a:t>QD02: QUAD, L= 0.90, K1 = -0.579364095806417;</a:t>
            </a:r>
          </a:p>
          <a:p>
            <a:r>
              <a:rPr lang="en-CN" dirty="0"/>
              <a:t>L03: DRIFT, L =1.15;</a:t>
            </a:r>
          </a:p>
          <a:p>
            <a:r>
              <a:rPr lang="en-CN" dirty="0"/>
              <a:t>QF03: QUAD, L = 0.41, K1 = 0.664196402392476;</a:t>
            </a:r>
          </a:p>
          <a:p>
            <a:r>
              <a:rPr lang="en-CN" dirty="0"/>
              <a:t>L04: DRIFT, L =3.800;</a:t>
            </a:r>
          </a:p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L05: DRIFT, L =1.200;</a:t>
            </a:r>
          </a:p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L106: DRIFT, L = 1.3;</a:t>
            </a:r>
          </a:p>
          <a:p>
            <a:r>
              <a:rPr lang="en-CN" dirty="0"/>
              <a:t>QF04: QUAD, L = 0.45, K1 = 0.570558026371608;</a:t>
            </a:r>
          </a:p>
          <a:p>
            <a:r>
              <a:rPr lang="en-CN" dirty="0"/>
              <a:t>L07: DRIFT, L = 1.3;</a:t>
            </a:r>
          </a:p>
          <a:p>
            <a:r>
              <a:rPr lang="en-CN" dirty="0"/>
              <a:t>QD05: QUAD, L =0.90 , K1 =-0.579364095806417;</a:t>
            </a:r>
          </a:p>
          <a:p>
            <a:r>
              <a:rPr lang="en-CN" dirty="0"/>
              <a:t>L08 :DRIFT, L =0.800;</a:t>
            </a:r>
          </a:p>
          <a:p>
            <a:r>
              <a:rPr lang="en-CN" dirty="0"/>
              <a:t>QF06: QUAD, L = 0.62, K1 = 0.608457760781354;</a:t>
            </a:r>
          </a:p>
          <a:p>
            <a:r>
              <a:rPr lang="en-CN" dirty="0"/>
              <a:t>L09 :DRIFT, L =0.900;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769F63-6069-4246-15E3-243962E8C71C}"/>
              </a:ext>
            </a:extLst>
          </p:cNvPr>
          <p:cNvSpPr txBox="1"/>
          <p:nvPr/>
        </p:nvSpPr>
        <p:spPr>
          <a:xfrm>
            <a:off x="6096000" y="1087189"/>
            <a:ext cx="56567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L10 :DRIFT, L =3.500;</a:t>
            </a:r>
          </a:p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L11: DRIFT, L = 0.900;</a:t>
            </a:r>
          </a:p>
          <a:p>
            <a:r>
              <a:rPr lang="en-CN" dirty="0"/>
              <a:t>QF07: QUAD, L = 0.62, K1 = 0.608457760781354;</a:t>
            </a:r>
          </a:p>
          <a:p>
            <a:r>
              <a:rPr lang="en-CN" dirty="0"/>
              <a:t>L12 :DRIFT, L =0.800;</a:t>
            </a:r>
          </a:p>
          <a:p>
            <a:r>
              <a:rPr lang="en-CN" dirty="0"/>
              <a:t>QD08: QUAD, L = 0.90, K1 = -0.579364095806417;</a:t>
            </a:r>
          </a:p>
          <a:p>
            <a:r>
              <a:rPr lang="en-CN" dirty="0"/>
              <a:t>L13 :DRIFT, L =1.3;</a:t>
            </a:r>
          </a:p>
          <a:p>
            <a:r>
              <a:rPr lang="en-CN" dirty="0"/>
              <a:t>QF09: QUAD, L = 0.45, K1 = 0.570558026371608;</a:t>
            </a:r>
          </a:p>
          <a:p>
            <a:r>
              <a:rPr lang="en-CN" dirty="0"/>
              <a:t>L14 :DRIFT,L = 1.3;</a:t>
            </a:r>
          </a:p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L15: DRIFT, L = 1.200;</a:t>
            </a:r>
          </a:p>
          <a:p>
            <a:r>
              <a:rPr lang="en-CN" dirty="0"/>
              <a:t>MB: SBEND, L = 2.1, ANGLE = 0.261799387799149;</a:t>
            </a:r>
          </a:p>
          <a:p>
            <a:r>
              <a:rPr lang="en-CN" dirty="0"/>
              <a:t>L15: DRIFT, L = 3.80;</a:t>
            </a:r>
          </a:p>
          <a:p>
            <a:r>
              <a:rPr lang="en-CN" dirty="0"/>
              <a:t>QF10: QUAD, L = 0.41, K1 = 0.664196402392476;</a:t>
            </a:r>
          </a:p>
          <a:p>
            <a:r>
              <a:rPr lang="en-CN" dirty="0"/>
              <a:t>L16 :DRIFT,L = 1.15;</a:t>
            </a:r>
          </a:p>
          <a:p>
            <a:r>
              <a:rPr lang="en-CN" dirty="0"/>
              <a:t>QD11: QUAD, L= 0.90, K1 = -0.579364095806417;</a:t>
            </a:r>
          </a:p>
          <a:p>
            <a:r>
              <a:rPr lang="en-CN" dirty="0"/>
              <a:t>L17 :DRIFT,L = 0.800;</a:t>
            </a:r>
          </a:p>
          <a:p>
            <a:r>
              <a:rPr lang="en-CN" dirty="0"/>
              <a:t>QF12: QUAD, L = 0.41, K1 = 0.74065659951575;</a:t>
            </a:r>
          </a:p>
          <a:p>
            <a:r>
              <a:rPr lang="en-CN" dirty="0"/>
              <a:t>L18 :DRIFT,L = 5.5;</a:t>
            </a:r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75BE69BD-957D-B64C-FAB0-FB2B8C95E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12" y="140985"/>
            <a:ext cx="28232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Lattice</a:t>
            </a: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描述文件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80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graph&#10;&#10;Description automatically generated">
            <a:extLst>
              <a:ext uri="{FF2B5EF4-FFF2-40B4-BE49-F238E27FC236}">
                <a16:creationId xmlns:a16="http://schemas.microsoft.com/office/drawing/2014/main" id="{DCFB86D0-CCCA-5C1B-A62F-0A5DE6907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196" y="0"/>
            <a:ext cx="7548804" cy="31337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F593BC-5925-5F36-83B1-26803977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95" y="2703261"/>
            <a:ext cx="5679140" cy="4154739"/>
          </a:xfrm>
          <a:prstGeom prst="rect">
            <a:avLst/>
          </a:prstGeom>
        </p:spPr>
      </p:pic>
      <p:sp>
        <p:nvSpPr>
          <p:cNvPr id="7" name="文本框 2">
            <a:extLst>
              <a:ext uri="{FF2B5EF4-FFF2-40B4-BE49-F238E27FC236}">
                <a16:creationId xmlns:a16="http://schemas.microsoft.com/office/drawing/2014/main" id="{D977BA48-4EAA-593C-5C8E-8A3BB1DEC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07" y="167490"/>
            <a:ext cx="13466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MADX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97BDF5A-1849-28D1-A8BE-4411B2780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789695"/>
              </p:ext>
            </p:extLst>
          </p:nvPr>
        </p:nvGraphicFramePr>
        <p:xfrm>
          <a:off x="6096000" y="3994873"/>
          <a:ext cx="5487150" cy="19869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43575">
                  <a:extLst>
                    <a:ext uri="{9D8B030D-6E8A-4147-A177-3AD203B41FA5}">
                      <a16:colId xmlns:a16="http://schemas.microsoft.com/office/drawing/2014/main" val="3038447242"/>
                    </a:ext>
                  </a:extLst>
                </a:gridCol>
                <a:gridCol w="2743575">
                  <a:extLst>
                    <a:ext uri="{9D8B030D-6E8A-4147-A177-3AD203B41FA5}">
                      <a16:colId xmlns:a16="http://schemas.microsoft.com/office/drawing/2014/main" val="80748035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LENGTH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>
                          <a:effectLst/>
                        </a:rPr>
                        <a:t>56.98</a:t>
                      </a:r>
                      <a:endParaRPr lang="en-C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68528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ALFA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>
                          <a:effectLst/>
                        </a:rPr>
                        <a:t>0.02999595</a:t>
                      </a:r>
                      <a:endParaRPr lang="en-C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317057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GAMMATR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 dirty="0">
                          <a:effectLst/>
                        </a:rPr>
                        <a:t>5.77389227</a:t>
                      </a:r>
                      <a:endParaRPr lang="en-C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912673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Q1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>
                          <a:effectLst/>
                        </a:rPr>
                        <a:t>1.32102622</a:t>
                      </a:r>
                      <a:endParaRPr lang="en-C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859512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Q2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>
                          <a:effectLst/>
                        </a:rPr>
                        <a:t>1.09246772</a:t>
                      </a:r>
                      <a:endParaRPr lang="en-C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215252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>
                          <a:effectLst/>
                        </a:rPr>
                        <a:t>-1.0565439</a:t>
                      </a:r>
                      <a:endParaRPr lang="en-C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74840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DQ2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N" sz="1800" u="none" strike="noStrike" dirty="0">
                          <a:effectLst/>
                        </a:rPr>
                        <a:t>-2.2641779</a:t>
                      </a:r>
                      <a:endParaRPr lang="en-C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5748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413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B5FFB7-6E06-162A-6219-0E949795C395}"/>
              </a:ext>
            </a:extLst>
          </p:cNvPr>
          <p:cNvSpPr txBox="1"/>
          <p:nvPr/>
        </p:nvSpPr>
        <p:spPr>
          <a:xfrm>
            <a:off x="2737597" y="819837"/>
            <a:ext cx="6500532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合抱之木，生于毫末；九层之台，起于垒土；千里之行，始于足下。</a:t>
            </a:r>
            <a:endParaRPr lang="en-CN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B9E2F6-7C24-4442-E8F6-FE59A4F323A8}"/>
              </a:ext>
            </a:extLst>
          </p:cNvPr>
          <p:cNvSpPr txBox="1"/>
          <p:nvPr/>
        </p:nvSpPr>
        <p:spPr>
          <a:xfrm>
            <a:off x="6424333" y="2504745"/>
            <a:ext cx="261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--《</a:t>
            </a: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老子</a:t>
            </a:r>
            <a:r>
              <a:rPr lang="en-US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第六十四章</a:t>
            </a:r>
            <a:endParaRPr lang="en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F9C787-5E58-80A8-FCD2-D5D0D9E4845E}"/>
              </a:ext>
            </a:extLst>
          </p:cNvPr>
          <p:cNvSpPr txBox="1"/>
          <p:nvPr/>
        </p:nvSpPr>
        <p:spPr>
          <a:xfrm>
            <a:off x="2737597" y="3239265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All big things start small.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5D19CD-FEFA-099B-692C-794B84F4048D}"/>
              </a:ext>
            </a:extLst>
          </p:cNvPr>
          <p:cNvSpPr txBox="1"/>
          <p:nvPr/>
        </p:nvSpPr>
        <p:spPr>
          <a:xfrm>
            <a:off x="2737597" y="3696786"/>
            <a:ext cx="59873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-apple-system"/>
              </a:rPr>
              <a:t>that even the biggest and most ambitious goals can be achieved by taking small, incremental steps.</a:t>
            </a:r>
          </a:p>
          <a:p>
            <a:r>
              <a:rPr lang="en-US" altLang="zh-CN" i="1" dirty="0">
                <a:solidFill>
                  <a:schemeClr val="bg1"/>
                </a:solidFill>
                <a:latin typeface="-apple-system"/>
              </a:rPr>
              <a:t>Gemini</a:t>
            </a:r>
            <a:r>
              <a:rPr lang="zh-CN" altLang="en-US" i="1" dirty="0">
                <a:solidFill>
                  <a:schemeClr val="bg1"/>
                </a:solidFill>
                <a:latin typeface="-apple-system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latin typeface="-apple-system"/>
              </a:rPr>
              <a:t>Pro</a:t>
            </a:r>
            <a:r>
              <a:rPr lang="zh-CN" altLang="en-US" i="1" dirty="0">
                <a:solidFill>
                  <a:schemeClr val="bg1"/>
                </a:solidFill>
                <a:latin typeface="-apple-system"/>
              </a:rPr>
              <a:t> </a:t>
            </a:r>
            <a:r>
              <a:rPr lang="en-US" altLang="zh-CN" i="1" dirty="0">
                <a:solidFill>
                  <a:schemeClr val="bg1"/>
                </a:solidFill>
                <a:latin typeface="-apple-system"/>
              </a:rPr>
              <a:t>(beta)</a:t>
            </a:r>
            <a:endParaRPr lang="en-CN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18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FEC84F-6580-387D-F0D5-F7E438614C4A}"/>
              </a:ext>
            </a:extLst>
          </p:cNvPr>
          <p:cNvSpPr txBox="1"/>
          <p:nvPr/>
        </p:nvSpPr>
        <p:spPr>
          <a:xfrm>
            <a:off x="4797290" y="2007722"/>
            <a:ext cx="458525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计算一系列矩阵的点积（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dot product），</a:t>
            </a:r>
          </a:p>
          <a:p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注意点积的顺序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(ml):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储存结果的临时矩阵，先存上第一个</a:t>
            </a:r>
            <a:endParaRPr lang="en-US" altLang="zh-CN" sz="1000" dirty="0">
              <a:solidFill>
                <a:srgbClr val="000000"/>
              </a:solidFill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 = ml[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如果只有一个元件则直接返回</a:t>
            </a:r>
            <a:endParaRPr lang="en-US" altLang="zh-CN" sz="1000" b="0" dirty="0">
              <a:solidFill>
                <a:srgbClr val="0000FF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(ml) ==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mt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依次对元件进行点积（注意顺序）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,len(ml)):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 =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],mt)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mt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通过比对传输矩阵获得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twiss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参数 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cos 𝜑 + 𝛼 sin 𝜑 𝛽 sin 𝜑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−𝛾 sin 𝜑 cos 𝜑 − 𝛼 sin 𝜑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twiss_from_m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=m[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]+m[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注：虽然定义为三阶用于计算含色散的函数，计算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twiss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参数比对时仅用</a:t>
            </a:r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x2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的矩阵的迹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&gt;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raise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ValueError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zh-CN" alt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二阶矩阵的迹应小于</a:t>
            </a:r>
            <a:r>
              <a:rPr lang="en-US" altLang="zh-CN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zh-CN" alt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才是稳定解</a:t>
            </a:r>
            <a:r>
              <a:rPr lang="en-US" altLang="zh-CN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altLang="zh-CN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mtr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0.5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cos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项，等于迹的一半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计算其他项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-c**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beta=m[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]/s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alpha=(m[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]-c)/s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gamma=-(m[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])/s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beta,alpha,gamma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218D7-2922-E8E3-04FD-BE4CDCE1AA18}"/>
              </a:ext>
            </a:extLst>
          </p:cNvPr>
          <p:cNvSpPr txBox="1"/>
          <p:nvPr/>
        </p:nvSpPr>
        <p:spPr>
          <a:xfrm>
            <a:off x="145771" y="2410430"/>
            <a:ext cx="49960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漂移段，</a:t>
            </a:r>
            <a:r>
              <a:rPr lang="en-US" altLang="zh-CN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3*3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D(l):</a:t>
            </a: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,l,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四极磁铁：聚焦平面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QF(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(k)</a:t>
            </a:r>
          </a:p>
          <a:p>
            <a:r>
              <a:rPr lang="zh-CN" alt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*l</a:t>
            </a: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)/sk,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dirty="0">
                <a:solidFill>
                  <a:srgbClr val="000000"/>
                </a:solidFill>
                <a:latin typeface="Menlo" panose="020B0609030804020204" pitchFamily="49" charset="0"/>
              </a:rPr>
              <a:t>		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四极磁铁：散焦平面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QD(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l,k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np.abs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(k))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*l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)/sk,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np.cosh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skl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偏转磁铁（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sector magnet）：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推荐以偏转半径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rho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和 偏转角度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theta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定义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(r, a):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np.array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r*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r*(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-np.cos(a))],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(a)/r,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np.cos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(a)],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注：无偏转的平面（比如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y）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按漂移段处理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8D21C0-D1C5-4D8E-190A-C31F78836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730" y="0"/>
            <a:ext cx="4717773" cy="3794365"/>
          </a:xfrm>
          <a:prstGeom prst="rect">
            <a:avLst/>
          </a:prstGeom>
        </p:spPr>
      </p:pic>
      <p:sp>
        <p:nvSpPr>
          <p:cNvPr id="5" name="文本框 2">
            <a:extLst>
              <a:ext uri="{FF2B5EF4-FFF2-40B4-BE49-F238E27FC236}">
                <a16:creationId xmlns:a16="http://schemas.microsoft.com/office/drawing/2014/main" id="{FB384086-C7F6-6706-8D1F-05ACFC54F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07" y="167490"/>
            <a:ext cx="47499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各元件进出口位置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Twiss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5433A-3D0A-486F-62E5-812DD66D69FC}"/>
              </a:ext>
            </a:extLst>
          </p:cNvPr>
          <p:cNvSpPr txBox="1"/>
          <p:nvPr/>
        </p:nvSpPr>
        <p:spPr>
          <a:xfrm>
            <a:off x="589087" y="1026050"/>
            <a:ext cx="541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dirty="0"/>
              <a:t>构建基本传输矩阵</a:t>
            </a:r>
            <a:r>
              <a:rPr lang="zh-CN" altLang="en-US" dirty="0"/>
              <a:t>，根据矩阵性质获得</a:t>
            </a:r>
            <a:r>
              <a:rPr lang="en-US" altLang="zh-CN" dirty="0"/>
              <a:t>Twiss</a:t>
            </a:r>
            <a:r>
              <a:rPr lang="zh-CN" altLang="en-US" dirty="0"/>
              <a:t> 参数</a:t>
            </a: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dirty="0"/>
              <a:t>以各元件为起点构建新的传输矩阵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07928-9924-0479-6E27-2C480F08A883}"/>
              </a:ext>
            </a:extLst>
          </p:cNvPr>
          <p:cNvSpPr txBox="1"/>
          <p:nvPr/>
        </p:nvSpPr>
        <p:spPr>
          <a:xfrm>
            <a:off x="7745897" y="6054755"/>
            <a:ext cx="4300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tune x: 0.3210262231879895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tune y: 0.09246771879564876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65681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B7E0F1-2005-38CC-6DEA-346122E1AF0F}"/>
              </a:ext>
            </a:extLst>
          </p:cNvPr>
          <p:cNvSpPr txBox="1"/>
          <p:nvPr/>
        </p:nvSpPr>
        <p:spPr>
          <a:xfrm>
            <a:off x="0" y="870641"/>
            <a:ext cx="922351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def a function to return matrix from a lattice list in format of 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[type, a1,a2,a3] starting at any give s position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lat_matrices_s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lat,s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=[e[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np.cumsum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[-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i,l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enumerate(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]-=l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修正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为元件入口处位置</a:t>
            </a:r>
            <a:endParaRPr lang="zh-CN" alt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np.append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sl,sl_max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print(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id=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lower=upper=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=[]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=[]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)-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&lt;= s &lt;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id=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lower=s-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upper=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[i+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]-s</a:t>
            </a:r>
          </a:p>
          <a:p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lower &gt;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only split when s doesn't coincide with a starting point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        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lower,lat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]],[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upper,lat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]]]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if it is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whose angle need to be split as well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print("element",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[id])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]==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’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p=lower/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a1=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]*p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a2=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]-a1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],lower,a1],[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],upper,a2]]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		# print("split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:",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id==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)-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split final element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		# print("split final element:",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i,lower,upper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[:id]+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[:id]+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splited+lat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[id+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:]</a:t>
            </a: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       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dirty="0">
                <a:solidFill>
                  <a:srgbClr val="008000"/>
                </a:solidFill>
                <a:latin typeface="Menlo" panose="020B0609030804020204" pitchFamily="49" charset="0"/>
              </a:rPr>
              <a:t>       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raise an error if s is larger than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[-1]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zh-CN" altLang="en-US" sz="1000" dirty="0">
                <a:solidFill>
                  <a:srgbClr val="0000FF"/>
                </a:solidFill>
                <a:latin typeface="Menlo" panose="020B0609030804020204" pitchFamily="49" charset="0"/>
              </a:rPr>
              <a:t>        </a:t>
            </a:r>
            <a:r>
              <a:rPr lang="en-US" sz="1000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s &gt;=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s&lt;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	raise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ValueError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's is larger than the last s in the lattice!'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6E8E1E-C934-F7FB-F6F9-81DC0E70A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443" y="1598178"/>
            <a:ext cx="3467100" cy="2616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734ED6-94AE-6062-6B60-669FB5EE1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778" y="1471178"/>
            <a:ext cx="3568700" cy="2870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2C1124-D41F-ED66-4D4C-D9D25A5E6578}"/>
              </a:ext>
            </a:extLst>
          </p:cNvPr>
          <p:cNvSpPr txBox="1"/>
          <p:nvPr/>
        </p:nvSpPr>
        <p:spPr>
          <a:xfrm>
            <a:off x="6679095" y="4649162"/>
            <a:ext cx="538038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if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is not empty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lat_temp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=[]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splited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lat_temp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[id+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:]+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[:id+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staring from 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else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lat_temp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[id:]+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lat_new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[:id]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print(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lat_temp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ml=[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element_matrix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(e[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],*e[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:])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lat_temp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mlx=list(map(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lambda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x: x[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],ml))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select the x matrices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=list(map(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lambda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x: x[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],ml))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select the y matrices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=list(map(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lambda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x: x[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],ml))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select the s list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print(id+1)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mlx,mly,mls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  <a:endParaRPr lang="en-CN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61A44-6706-7FE1-C2B1-340A1B5A716A}"/>
              </a:ext>
            </a:extLst>
          </p:cNvPr>
          <p:cNvSpPr txBox="1"/>
          <p:nvPr/>
        </p:nvSpPr>
        <p:spPr>
          <a:xfrm>
            <a:off x="4999382" y="20739"/>
            <a:ext cx="7168322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loop over s and build the transfer matrix for each s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s: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mlx,mly,mls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lat_matrices_s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(rcs_r1,i)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b,a,r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twiss_from_m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(mlx))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d,dp</a:t>
            </a:r>
            <a:r>
              <a:rPr lang="en-US" sz="1000" b="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np.linalg.solve</a:t>
            </a:r>
            <a:r>
              <a:rPr lang="en-US" sz="1000" b="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(mlx)[:2, :2]-</a:t>
            </a:r>
            <a:r>
              <a:rPr lang="en-US" sz="1000" b="0" dirty="0" err="1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np.identity</a:t>
            </a:r>
            <a:r>
              <a:rPr lang="en-US" sz="1000" b="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(2),-</a:t>
            </a:r>
            <a:r>
              <a:rPr lang="en-US" sz="1000" b="0" dirty="0" err="1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FF0000"/>
                </a:solidFill>
                <a:effectLst/>
                <a:latin typeface="Menlo" panose="020B0609030804020204" pitchFamily="49" charset="0"/>
              </a:rPr>
              <a:t>(mlx)[0:2, 2].reshape(2, 1))</a:t>
            </a:r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twiss_x.append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i,b,a,r,d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dp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]])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b,a,r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twiss_from_m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r>
              <a:rPr lang="zh-CN" alt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twiss_y.append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i,b,a,r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])</a:t>
            </a:r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DB77EECD-B596-9CC4-1309-5007290A4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07" y="167490"/>
            <a:ext cx="3775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任意位置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处的传输矩阵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433918-5D79-C473-C2D4-6D88F6243581}"/>
              </a:ext>
            </a:extLst>
          </p:cNvPr>
          <p:cNvSpPr txBox="1"/>
          <p:nvPr/>
        </p:nvSpPr>
        <p:spPr>
          <a:xfrm>
            <a:off x="9915816" y="1028280"/>
            <a:ext cx="145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D</a:t>
            </a:r>
            <a:r>
              <a:rPr lang="en-US" dirty="0" err="1"/>
              <a:t>和D</a:t>
            </a:r>
            <a:r>
              <a:rPr lang="en-US" altLang="zh-CN" dirty="0"/>
              <a:t>’</a:t>
            </a:r>
            <a:r>
              <a:rPr lang="zh-CN" altLang="en-US" dirty="0"/>
              <a:t>的计算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6258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2">
                <a:extLst>
                  <a:ext uri="{FF2B5EF4-FFF2-40B4-BE49-F238E27FC236}">
                    <a16:creationId xmlns:a16="http://schemas.microsoft.com/office/drawing/2014/main" id="{32C0BF33-9CDB-2C85-870C-65F6317B44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0107" y="167490"/>
                <a:ext cx="4207883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𝜶</m:t>
                        </m:r>
                      </m:e>
                      <m:sub>
                        <m: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𝒄</m:t>
                        </m:r>
                      </m:sub>
                    </m:sSub>
                    <m:r>
                      <a:rPr kumimoji="0" lang="en-US" altLang="zh-CN" sz="2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软雅黑" panose="020B0503020204020204" pitchFamily="34" charset="-122"/>
                        <a:cs typeface="+mn-cs"/>
                      </a:rPr>
                      <m:t>,</m:t>
                    </m:r>
                    <m:sSub>
                      <m:sSubPr>
                        <m:ctrlP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𝜸</m:t>
                        </m:r>
                      </m:e>
                      <m:sub>
                        <m:r>
                          <a:rPr kumimoji="0" lang="en-US" altLang="zh-CN" sz="2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𝒕</m:t>
                        </m:r>
                      </m:sub>
                    </m:sSub>
                  </m:oMath>
                </a14:m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and</a:t>
                </a: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chromaticity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mc:Choice>
        <mc:Fallback xmlns="">
          <p:sp>
            <p:nvSpPr>
              <p:cNvPr id="2" name="文本框 2">
                <a:extLst>
                  <a:ext uri="{FF2B5EF4-FFF2-40B4-BE49-F238E27FC236}">
                    <a16:creationId xmlns:a16="http://schemas.microsoft.com/office/drawing/2014/main" id="{32C0BF33-9CDB-2C85-870C-65F6317B4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0107" y="167490"/>
                <a:ext cx="4207883" cy="523220"/>
              </a:xfrm>
              <a:prstGeom prst="rect">
                <a:avLst/>
              </a:prstGeom>
              <a:blipFill>
                <a:blip r:embed="rId2"/>
                <a:stretch>
                  <a:fillRect t="-9302" r="-2108" b="-325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1B4C97A-F1F2-3507-EF52-10FB3D7E5FE6}"/>
              </a:ext>
            </a:extLst>
          </p:cNvPr>
          <p:cNvSpPr txBox="1"/>
          <p:nvPr/>
        </p:nvSpPr>
        <p:spPr>
          <a:xfrm>
            <a:off x="111724" y="764024"/>
            <a:ext cx="6096000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calculate the momentum compact factor and chromaticity of the ring: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mlx,mly,mls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lat_matrices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(rcs_r1)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only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would be use here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np.cumsum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[-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i,l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enumerate(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]-=l 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modify position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:\n"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ds=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0.01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set up a s list between 0 and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[-1], ds as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stepsize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np.arange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,sl_max,ds)</a:t>
            </a:r>
          </a:p>
          <a:p>
            <a:b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alpha_c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chromaticity_y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rho=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0.261799388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s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id=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range(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len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)-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&lt;= s &lt;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]: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id=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mlx,mly,mls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lat_matrices_s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(rcs_r1,s)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b,a,r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twiss_from_m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(mlx))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by,ay,ry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twiss_from_m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mly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if this is a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, then </a:t>
            </a:r>
            <a:r>
              <a:rPr lang="en-US" sz="10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acumulate</a:t>
            </a:r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the D(s)/rho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rcs_r1[id][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== 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SBend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d,dp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np.linalg.solve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(mlx)[: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: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np.identity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),-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Mdot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(mlx)[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].reshape(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alpha_c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+= d[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]/ rho * ds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 +=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/(rho*rho) * b * ds</a:t>
            </a:r>
          </a:p>
          <a:p>
            <a:r>
              <a:rPr lang="en-US" sz="1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rcs_r1[id][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 == 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'Q'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en-US" sz="10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print("k value:",s,id,rcs_r1[id][2])</a:t>
            </a:r>
            <a:endParaRPr lang="en-US" sz="10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 += rcs_r1[id][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]*b*ds</a:t>
            </a:r>
          </a:p>
          <a:p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chromaticity_y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+= </a:t>
            </a:r>
            <a:r>
              <a:rPr lang="en-US" altLang="zh-CN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rcs_r1[id][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]*by*ds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"momentum compactor factor is:"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alpha_c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sz="1000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trasitinoal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 energy is:"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np.sqrt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alpha_c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"chromaticity x is:"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,-chromaticity/(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print(</a:t>
            </a:r>
            <a:r>
              <a:rPr lang="en-US" sz="1000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"chromaticity y is:"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,-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chromaticity_y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/(</a:t>
            </a:r>
            <a:r>
              <a:rPr lang="en-US" sz="1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000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np.pi</a:t>
            </a:r>
            <a:r>
              <a:rPr lang="en-US" sz="1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82C6B5-4C51-6A63-ECED-70208F9C700C}"/>
              </a:ext>
            </a:extLst>
          </p:cNvPr>
          <p:cNvSpPr txBox="1"/>
          <p:nvPr/>
        </p:nvSpPr>
        <p:spPr>
          <a:xfrm>
            <a:off x="6207724" y="4907695"/>
            <a:ext cx="57722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sl_max</a:t>
            </a:r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 56.97999999999998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momentum compactor factor is: 0.02999597661771785 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trasitinoal</a:t>
            </a:r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energy is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5.77388988</a:t>
            </a:r>
            <a:endParaRPr lang="en-US" b="0" i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 x is: -1.0880762847134944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chromaticity y is: 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 i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2.1734012594276693</a:t>
            </a:r>
            <a:endParaRPr lang="en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C16B69-373F-CAEE-9C22-5851C900BA4D}"/>
                  </a:ext>
                </a:extLst>
              </p:cNvPr>
              <p:cNvSpPr txBox="1"/>
              <p:nvPr/>
            </p:nvSpPr>
            <p:spPr>
              <a:xfrm>
                <a:off x="6765813" y="4024072"/>
                <a:ext cx="141079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ξ</m:t>
                      </m:r>
                      <m:r>
                        <a:rPr lang="en-US" altLang="zh-CN" sz="2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C16B69-373F-CAEE-9C22-5851C900B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813" y="4024072"/>
                <a:ext cx="1410794" cy="400110"/>
              </a:xfrm>
              <a:prstGeom prst="rect">
                <a:avLst/>
              </a:prstGeom>
              <a:blipFill>
                <a:blip r:embed="rId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CD0735-2EAA-7272-DA79-016A5697C3D9}"/>
                  </a:ext>
                </a:extLst>
              </p:cNvPr>
              <p:cNvSpPr txBox="1"/>
              <p:nvPr/>
            </p:nvSpPr>
            <p:spPr>
              <a:xfrm>
                <a:off x="6683769" y="3774325"/>
                <a:ext cx="6094476" cy="8996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ξ</m:t>
                      </m:r>
                      <m:r>
                        <a:rPr lang="en-US" altLang="zh-CN" sz="2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)ⅆ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nary>
                      <m:r>
                        <a:rPr lang="en-US" altLang="zh-CN" sz="2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CD0735-2EAA-7272-DA79-016A5697C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769" y="3774325"/>
                <a:ext cx="6094476" cy="899605"/>
              </a:xfrm>
              <a:prstGeom prst="rect">
                <a:avLst/>
              </a:prstGeom>
              <a:blipFill>
                <a:blip r:embed="rId4"/>
                <a:stretch>
                  <a:fillRect t="-133333" b="-1875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C39D63-F518-E1B2-5FB6-DD55FC23D581}"/>
                  </a:ext>
                </a:extLst>
              </p:cNvPr>
              <p:cNvSpPr txBox="1"/>
              <p:nvPr/>
            </p:nvSpPr>
            <p:spPr>
              <a:xfrm>
                <a:off x="6961018" y="2096761"/>
                <a:ext cx="3052118" cy="8999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u="sng" smtClean="0">
                          <a:latin typeface="Cambria Math" panose="02040503050406030204" pitchFamily="18" charset="0"/>
                        </a:rPr>
                        <m:t>我们</m:t>
                      </m:r>
                      <m:r>
                        <a:rPr lang="zh-CN" altLang="en-US" i="1" u="sng">
                          <a:latin typeface="Cambria Math" panose="02040503050406030204" pitchFamily="18" charset="0"/>
                        </a:rPr>
                        <m:t>可以定义</m:t>
                      </m:r>
                      <m:r>
                        <a:rPr lang="zh-CN" altLang="en-US" b="1" i="1" u="sng" smtClean="0">
                          <a:latin typeface="Cambria Math" panose="02040503050406030204" pitchFamily="18" charset="0"/>
                        </a:rPr>
                        <m:t>动量压缩因子</m:t>
                      </m:r>
                      <m:r>
                        <a:rPr lang="zh-CN" altLang="en-US" i="1" u="sng" smtClean="0">
                          <a:latin typeface="Cambria Math" panose="02040503050406030204" pitchFamily="18" charset="0"/>
                        </a:rPr>
                        <m:t>：</m:t>
                      </m:r>
                    </m:oMath>
                  </m:oMathPara>
                </a14:m>
                <a:endParaRPr lang="en-US" altLang="zh-CN" i="1" u="sng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ⅆ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C39D63-F518-E1B2-5FB6-DD55FC23D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018" y="2096761"/>
                <a:ext cx="3052118" cy="899926"/>
              </a:xfrm>
              <a:prstGeom prst="rect">
                <a:avLst/>
              </a:prstGeom>
              <a:blipFill>
                <a:blip r:embed="rId5"/>
                <a:stretch>
                  <a:fillRect l="-2490" t="-95833" b="-18611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81A914-D715-CF56-AE72-F1CBFEDD72A9}"/>
                  </a:ext>
                </a:extLst>
              </p:cNvPr>
              <p:cNvSpPr txBox="1"/>
              <p:nvPr/>
            </p:nvSpPr>
            <p:spPr>
              <a:xfrm>
                <a:off x="6961018" y="1017668"/>
                <a:ext cx="2769989" cy="10035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zh-CN" altLang="en-US" dirty="0"/>
                  <a:t>路径</a:t>
                </a:r>
                <a14:m>
                  <m:oMath xmlns:m="http://schemas.openxmlformats.org/officeDocument/2006/math">
                    <m:r>
                      <a:rPr lang="zh-CN" altLang="en-US" i="0">
                        <a:latin typeface="Cambria Math" panose="02040503050406030204" pitchFamily="18" charset="0"/>
                      </a:rPr>
                      <m:t>长度的</m:t>
                    </m:r>
                    <m:r>
                      <a:rPr lang="zh-CN" altLang="en-US" i="0" smtClean="0">
                        <a:latin typeface="Cambria Math" panose="02040503050406030204" pitchFamily="18" charset="0"/>
                      </a:rPr>
                      <m:t>不同</m:t>
                    </m:r>
                  </m:oMath>
                </a14:m>
                <a:r>
                  <a:rPr lang="zh-CN" altLang="en-US" dirty="0">
                    <a:latin typeface="Cambria Math" panose="02040503050406030204" pitchFamily="18" charset="0"/>
                  </a:rPr>
                  <a:t>还可表示为</a:t>
                </a:r>
                <a:endParaRPr lang="en-US" altLang="zh-CN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𝛿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ⅆ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81A914-D715-CF56-AE72-F1CBFEDD7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018" y="1017668"/>
                <a:ext cx="2769989" cy="1003544"/>
              </a:xfrm>
              <a:prstGeom prst="rect">
                <a:avLst/>
              </a:prstGeom>
              <a:blipFill>
                <a:blip r:embed="rId6"/>
                <a:stretch>
                  <a:fillRect l="-5479" t="-85000" r="-4110" b="-1575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82F662-7051-7263-88E2-FCDDC04BDB55}"/>
                  </a:ext>
                </a:extLst>
              </p:cNvPr>
              <p:cNvSpPr txBox="1"/>
              <p:nvPr/>
            </p:nvSpPr>
            <p:spPr>
              <a:xfrm>
                <a:off x="6961018" y="3161550"/>
                <a:ext cx="2431178" cy="278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zh-CN" altLang="en-US" dirty="0"/>
                  <a:t>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比较</a:t>
                </a:r>
                <a14:m>
                  <m:oMath xmlns:m="http://schemas.openxmlformats.org/officeDocument/2006/math">
                    <m:r>
                      <a:rPr lang="zh-CN" altLang="en-US" i="1" dirty="0">
                        <a:latin typeface="Cambria Math" panose="02040503050406030204" pitchFamily="18" charset="0"/>
                      </a:rPr>
                      <m:t>有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：</m:t>
                    </m:r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=1/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82F662-7051-7263-88E2-FCDDC04BD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018" y="3161550"/>
                <a:ext cx="2431178" cy="278794"/>
              </a:xfrm>
              <a:prstGeom prst="rect">
                <a:avLst/>
              </a:prstGeom>
              <a:blipFill>
                <a:blip r:embed="rId7"/>
                <a:stretch>
                  <a:fillRect l="-6250" t="-36364" b="-4545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087B7C3-25A5-002F-B7D9-D9BE737CD67C}"/>
                  </a:ext>
                </a:extLst>
              </p:cNvPr>
              <p:cNvSpPr txBox="1"/>
              <p:nvPr/>
            </p:nvSpPr>
            <p:spPr>
              <a:xfrm>
                <a:off x="4306957" y="3488563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N" i="1" smtClean="0">
                          <a:latin typeface="Cambria Math" panose="02040503050406030204" pitchFamily="18" charset="0"/>
                        </a:rPr>
                        <m:t>色品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：</m:t>
                      </m:r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087B7C3-25A5-002F-B7D9-D9BE737CD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957" y="3488563"/>
                <a:ext cx="6096000" cy="369332"/>
              </a:xfrm>
              <a:prstGeom prst="rect">
                <a:avLst/>
              </a:prstGeom>
              <a:blipFill>
                <a:blip r:embed="rId8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6723921"/>
      </p:ext>
    </p:extLst>
  </p:cSld>
  <p:clrMapOvr>
    <a:masterClrMapping/>
  </p:clrMapOvr>
</p:sld>
</file>

<file path=ppt/theme/theme1.xml><?xml version="1.0" encoding="utf-8"?>
<a:theme xmlns:a="http://schemas.openxmlformats.org/drawingml/2006/main" name="第一PPT，www.1ppt.com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   ">
  <a:themeElements>
    <a:clrScheme name="3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3923</Words>
  <Application>Microsoft Office PowerPoint</Application>
  <PresentationFormat>宽屏</PresentationFormat>
  <Paragraphs>381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-apple-system</vt:lpstr>
      <vt:lpstr>Menlo</vt:lpstr>
      <vt:lpstr>宋体</vt:lpstr>
      <vt:lpstr>微软雅黑</vt:lpstr>
      <vt:lpstr>微软雅黑</vt:lpstr>
      <vt:lpstr>Arial</vt:lpstr>
      <vt:lpstr>Calibri</vt:lpstr>
      <vt:lpstr>Calibri Light</vt:lpstr>
      <vt:lpstr>Cambria Math</vt:lpstr>
      <vt:lpstr>Segoe UI</vt:lpstr>
      <vt:lpstr>第一PPT，www.1ppt.com</vt:lpstr>
      <vt:lpstr>第一PPT，www.1ppt.com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蓝色简洁</dc:title>
  <dc:creator>第一PPT</dc:creator>
  <cp:keywords>www.1ppt.com</cp:keywords>
  <cp:lastModifiedBy>Xingguang Liu</cp:lastModifiedBy>
  <cp:revision>968</cp:revision>
  <dcterms:created xsi:type="dcterms:W3CDTF">2014-06-29T11:45:00Z</dcterms:created>
  <dcterms:modified xsi:type="dcterms:W3CDTF">2023-12-25T11:56:54Z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2052-11.8.2.10393</vt:lpwstr>
  </property>
</Properties>
</file>