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2010" r:id="rId2"/>
    <p:sldId id="2199" r:id="rId3"/>
    <p:sldId id="2197" r:id="rId4"/>
    <p:sldId id="2615" r:id="rId5"/>
    <p:sldId id="2305" r:id="rId6"/>
    <p:sldId id="2192" r:id="rId7"/>
    <p:sldId id="2307" r:id="rId8"/>
    <p:sldId id="2271" r:id="rId9"/>
    <p:sldId id="2272" r:id="rId10"/>
    <p:sldId id="2273" r:id="rId11"/>
    <p:sldId id="2597" r:id="rId12"/>
    <p:sldId id="2194" r:id="rId13"/>
    <p:sldId id="2466" r:id="rId14"/>
    <p:sldId id="2487" r:id="rId15"/>
    <p:sldId id="1937" r:id="rId16"/>
    <p:sldId id="1938" r:id="rId17"/>
    <p:sldId id="2614" r:id="rId18"/>
    <p:sldId id="1939" r:id="rId19"/>
    <p:sldId id="1941" r:id="rId20"/>
    <p:sldId id="1944" r:id="rId21"/>
    <p:sldId id="1633" r:id="rId22"/>
    <p:sldId id="1942" r:id="rId23"/>
    <p:sldId id="1943" r:id="rId24"/>
    <p:sldId id="2011" r:id="rId25"/>
    <p:sldId id="2489" r:id="rId26"/>
    <p:sldId id="2374" r:id="rId27"/>
    <p:sldId id="2513" r:id="rId28"/>
    <p:sldId id="2459" r:id="rId29"/>
    <p:sldId id="2490" r:id="rId30"/>
    <p:sldId id="2453" r:id="rId31"/>
    <p:sldId id="2514" r:id="rId32"/>
    <p:sldId id="2598" r:id="rId33"/>
    <p:sldId id="2286" r:id="rId34"/>
    <p:sldId id="2282" r:id="rId35"/>
    <p:sldId id="2284" r:id="rId36"/>
    <p:sldId id="2283" r:id="rId37"/>
    <p:sldId id="2611" r:id="rId38"/>
    <p:sldId id="2285" r:id="rId39"/>
    <p:sldId id="2604" r:id="rId40"/>
    <p:sldId id="2605" r:id="rId41"/>
    <p:sldId id="2606" r:id="rId42"/>
    <p:sldId id="2607" r:id="rId43"/>
    <p:sldId id="2608" r:id="rId44"/>
    <p:sldId id="2609" r:id="rId45"/>
    <p:sldId id="2610" r:id="rId46"/>
    <p:sldId id="2612" r:id="rId47"/>
    <p:sldId id="2603" r:id="rId48"/>
    <p:sldId id="2600" r:id="rId49"/>
    <p:sldId id="2601" r:id="rId50"/>
    <p:sldId id="2602" r:id="rId51"/>
    <p:sldId id="2613" r:id="rId52"/>
    <p:sldId id="2294" r:id="rId53"/>
    <p:sldId id="2295" r:id="rId54"/>
    <p:sldId id="2296" r:id="rId55"/>
    <p:sldId id="2297" r:id="rId56"/>
    <p:sldId id="2298" r:id="rId57"/>
    <p:sldId id="2299" r:id="rId58"/>
    <p:sldId id="2300" r:id="rId59"/>
    <p:sldId id="2301" r:id="rId60"/>
    <p:sldId id="1821" r:id="rId61"/>
    <p:sldId id="2302" r:id="rId62"/>
    <p:sldId id="2583" r:id="rId63"/>
    <p:sldId id="2599" r:id="rId64"/>
  </p:sldIdLst>
  <p:sldSz cx="12192000" cy="6858000"/>
  <p:notesSz cx="7315200" cy="9601200"/>
  <p:custDataLst>
    <p:tags r:id="rId6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FFC000"/>
    <a:srgbClr val="A48916"/>
    <a:srgbClr val="FF9900"/>
    <a:srgbClr val="0000FF"/>
    <a:srgbClr val="000099"/>
    <a:srgbClr val="FFFFCC"/>
    <a:srgbClr val="FF66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974" autoAdjust="0"/>
  </p:normalViewPr>
  <p:slideViewPr>
    <p:cSldViewPr>
      <p:cViewPr>
        <p:scale>
          <a:sx n="130" d="100"/>
          <a:sy n="130" d="100"/>
        </p:scale>
        <p:origin x="86" y="3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7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D-meson mass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1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1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1750" dir="5400000" sy="98000" rotWithShape="0">
                  <a:srgbClr val="000000">
                    <a:alpha val="47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1-5ACF-4813-B2DF-FCB2AF92E7D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2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2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1750" dir="5400000" sy="98000" rotWithShape="0">
                  <a:srgbClr val="000000">
                    <a:alpha val="47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3-5ACF-4813-B2DF-FCB2AF92E7D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3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3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1750" dir="5400000" sy="98000" rotWithShape="0">
                  <a:srgbClr val="000000">
                    <a:alpha val="47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5-5ACF-4813-B2DF-FCB2AF92E7D7}"/>
              </c:ext>
            </c:extLst>
          </c:dPt>
          <c:dLbls>
            <c:dLbl>
              <c:idx val="1"/>
              <c:layout>
                <c:manualLayout>
                  <c:x val="1.3519219646513212E-2"/>
                  <c:y val="-1.0921499358469441E-2"/>
                </c:manualLayout>
              </c:layout>
              <c:tx>
                <c:rich>
                  <a:bodyPr/>
                  <a:lstStyle/>
                  <a:p>
                    <a:fld id="{944234FB-0256-489C-8E2D-2C76FDADB1F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600 (32%)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CF-4813-B2DF-FCB2AF92E7D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E19BC7F-52C5-4EE2-9D78-C4B79993FA9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1270 (68%)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ACF-4813-B2DF-FCB2AF92E7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3"/>
              <c:pt idx="0">
                <c:v>chiral limit mass</c:v>
              </c:pt>
              <c:pt idx="1">
                <c:v> EHM + HB feedback</c:v>
              </c:pt>
              <c:pt idx="2">
                <c:v> HB current mass</c:v>
              </c:pt>
            </c:strLit>
          </c:cat>
          <c:val>
            <c:numRef>
              <c:f>Sheet3!$B$7:$D$7</c:f>
              <c:numCache>
                <c:formatCode>0.00</c:formatCode>
                <c:ptCount val="3"/>
                <c:pt idx="1">
                  <c:v>0.59660000000000002</c:v>
                </c:pt>
                <c:pt idx="2">
                  <c:v>1.2734000000000001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CF-4813-B2DF-FCB2AF92E7D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</a:rPr>
              <a:t>B-meson mass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alpha val="100000"/>
                      <a:satMod val="140000"/>
                      <a:lumMod val="105000"/>
                    </a:schemeClr>
                  </a:gs>
                  <a:gs pos="41000">
                    <a:schemeClr val="accent1">
                      <a:tint val="57000"/>
                      <a:satMod val="160000"/>
                      <a:lumMod val="99000"/>
                    </a:schemeClr>
                  </a:gs>
                  <a:gs pos="100000">
                    <a:schemeClr val="accent1">
                      <a:tint val="80000"/>
                      <a:satMod val="180000"/>
                      <a:lumMod val="10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B2A-4383-B7CF-1A00BCFE80D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alpha val="100000"/>
                      <a:satMod val="140000"/>
                      <a:lumMod val="105000"/>
                    </a:schemeClr>
                  </a:gs>
                  <a:gs pos="41000">
                    <a:schemeClr val="accent2">
                      <a:tint val="57000"/>
                      <a:satMod val="160000"/>
                      <a:lumMod val="99000"/>
                    </a:schemeClr>
                  </a:gs>
                  <a:gs pos="100000">
                    <a:schemeClr val="accent2">
                      <a:tint val="80000"/>
                      <a:satMod val="180000"/>
                      <a:lumMod val="10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B2A-4383-B7CF-1A00BCFE80D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alpha val="100000"/>
                      <a:satMod val="140000"/>
                      <a:lumMod val="105000"/>
                    </a:schemeClr>
                  </a:gs>
                  <a:gs pos="41000">
                    <a:schemeClr val="accent3">
                      <a:tint val="57000"/>
                      <a:satMod val="160000"/>
                      <a:lumMod val="99000"/>
                    </a:schemeClr>
                  </a:gs>
                  <a:gs pos="100000">
                    <a:schemeClr val="accent3">
                      <a:tint val="80000"/>
                      <a:satMod val="180000"/>
                      <a:lumMod val="10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B2A-4383-B7CF-1A00BCFE80D9}"/>
              </c:ext>
            </c:extLst>
          </c:dPt>
          <c:dLbls>
            <c:dLbl>
              <c:idx val="0"/>
              <c:layout>
                <c:manualLayout>
                  <c:x val="-0.3331813504999252"/>
                  <c:y val="8.214378308360473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2A-4383-B7CF-1A00BCFE80D9}"/>
                </c:ext>
              </c:extLst>
            </c:dLbl>
            <c:dLbl>
              <c:idx val="1"/>
              <c:layout>
                <c:manualLayout>
                  <c:x val="7.1649022678889895E-2"/>
                  <c:y val="2.0549829014302863E-2"/>
                </c:manualLayout>
              </c:layout>
              <c:tx>
                <c:rich>
                  <a:bodyPr/>
                  <a:lstStyle/>
                  <a:p>
                    <a:fld id="{288D575A-0774-4BBF-970C-7C670F0D91C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59A2BC98-666F-4CAC-A2EA-651F74F3013E}" type="VALUE">
                      <a:rPr lang="en-US" baseline="0"/>
                      <a:pPr/>
                      <a:t>[VALUE]</a:t>
                    </a:fld>
                    <a:r>
                      <a:rPr lang="en-US" baseline="0"/>
                      <a:t> (21%)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B2A-4383-B7CF-1A00BCFE80D9}"/>
                </c:ext>
              </c:extLst>
            </c:dLbl>
            <c:dLbl>
              <c:idx val="2"/>
              <c:layout>
                <c:manualLayout>
                  <c:x val="-4.9788963441968849E-2"/>
                  <c:y val="-6.7617145822030947E-2"/>
                </c:manualLayout>
              </c:layout>
              <c:tx>
                <c:rich>
                  <a:bodyPr/>
                  <a:lstStyle/>
                  <a:p>
                    <a:fld id="{DBD1670D-6EF6-4A75-BEFB-7F237953690C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B00F80A2-F72D-4093-9F95-84FF256C4F49}" type="VALUE">
                      <a:rPr lang="en-US" baseline="0"/>
                      <a:pPr/>
                      <a:t>[VALUE]</a:t>
                    </a:fld>
                    <a:r>
                      <a:rPr lang="en-US" baseline="0"/>
                      <a:t> </a:t>
                    </a:r>
                    <a:r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</a:rPr>
                      <a:t>(79%)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B2A-4383-B7CF-1A00BCFE80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3"/>
              <c:pt idx="0">
                <c:v>chiral limit mass</c:v>
              </c:pt>
              <c:pt idx="1">
                <c:v> EHM + HB feedback</c:v>
              </c:pt>
              <c:pt idx="2">
                <c:v> HB current mass</c:v>
              </c:pt>
            </c:strLit>
          </c:cat>
          <c:val>
            <c:numRef>
              <c:f>Sheet3!$B$8:$D$8</c:f>
              <c:numCache>
                <c:formatCode>0</c:formatCode>
                <c:ptCount val="3"/>
                <c:pt idx="0" formatCode="General">
                  <c:v>0</c:v>
                </c:pt>
                <c:pt idx="1">
                  <c:v>1095.6000000000004</c:v>
                </c:pt>
                <c:pt idx="2">
                  <c:v>4183.3999999999996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2A-4383-B7CF-1A00BCFE80D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D-meson mass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1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1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1750" dir="5400000" sy="98000" rotWithShape="0">
                  <a:srgbClr val="000000">
                    <a:alpha val="47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1-5ACF-4813-B2DF-FCB2AF92E7D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2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2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1750" dir="5400000" sy="98000" rotWithShape="0">
                  <a:srgbClr val="000000">
                    <a:alpha val="47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3-5ACF-4813-B2DF-FCB2AF92E7D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3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3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1750" dir="5400000" sy="98000" rotWithShape="0">
                  <a:srgbClr val="000000">
                    <a:alpha val="47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5-5ACF-4813-B2DF-FCB2AF92E7D7}"/>
              </c:ext>
            </c:extLst>
          </c:dPt>
          <c:dLbls>
            <c:dLbl>
              <c:idx val="1"/>
              <c:layout>
                <c:manualLayout>
                  <c:x val="1.3519219646513212E-2"/>
                  <c:y val="-1.0921499358469441E-2"/>
                </c:manualLayout>
              </c:layout>
              <c:tx>
                <c:rich>
                  <a:bodyPr/>
                  <a:lstStyle/>
                  <a:p>
                    <a:fld id="{944234FB-0256-489C-8E2D-2C76FDADB1F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600 (32%)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CF-4813-B2DF-FCB2AF92E7D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E19BC7F-52C5-4EE2-9D78-C4B79993FA9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1270 (68%)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ACF-4813-B2DF-FCB2AF92E7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3"/>
              <c:pt idx="0">
                <c:v>chiral limit mass</c:v>
              </c:pt>
              <c:pt idx="1">
                <c:v> EHM + HB feedback</c:v>
              </c:pt>
              <c:pt idx="2">
                <c:v> HB current mass</c:v>
              </c:pt>
            </c:strLit>
          </c:cat>
          <c:val>
            <c:numRef>
              <c:f>Sheet3!$B$7:$D$7</c:f>
              <c:numCache>
                <c:formatCode>0.00</c:formatCode>
                <c:ptCount val="3"/>
                <c:pt idx="1">
                  <c:v>0.59660000000000002</c:v>
                </c:pt>
                <c:pt idx="2">
                  <c:v>1.2734000000000001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CF-4813-B2DF-FCB2AF92E7D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</a:rPr>
              <a:t>B-meson mass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alpha val="100000"/>
                      <a:satMod val="140000"/>
                      <a:lumMod val="105000"/>
                    </a:schemeClr>
                  </a:gs>
                  <a:gs pos="41000">
                    <a:schemeClr val="accent1">
                      <a:tint val="57000"/>
                      <a:satMod val="160000"/>
                      <a:lumMod val="99000"/>
                    </a:schemeClr>
                  </a:gs>
                  <a:gs pos="100000">
                    <a:schemeClr val="accent1">
                      <a:tint val="80000"/>
                      <a:satMod val="180000"/>
                      <a:lumMod val="10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B2A-4383-B7CF-1A00BCFE80D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alpha val="100000"/>
                      <a:satMod val="140000"/>
                      <a:lumMod val="105000"/>
                    </a:schemeClr>
                  </a:gs>
                  <a:gs pos="41000">
                    <a:schemeClr val="accent2">
                      <a:tint val="57000"/>
                      <a:satMod val="160000"/>
                      <a:lumMod val="99000"/>
                    </a:schemeClr>
                  </a:gs>
                  <a:gs pos="100000">
                    <a:schemeClr val="accent2">
                      <a:tint val="80000"/>
                      <a:satMod val="180000"/>
                      <a:lumMod val="10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B2A-4383-B7CF-1A00BCFE80D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alpha val="100000"/>
                      <a:satMod val="140000"/>
                      <a:lumMod val="105000"/>
                    </a:schemeClr>
                  </a:gs>
                  <a:gs pos="41000">
                    <a:schemeClr val="accent3">
                      <a:tint val="57000"/>
                      <a:satMod val="160000"/>
                      <a:lumMod val="99000"/>
                    </a:schemeClr>
                  </a:gs>
                  <a:gs pos="100000">
                    <a:schemeClr val="accent3">
                      <a:tint val="80000"/>
                      <a:satMod val="180000"/>
                      <a:lumMod val="10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B2A-4383-B7CF-1A00BCFE80D9}"/>
              </c:ext>
            </c:extLst>
          </c:dPt>
          <c:dLbls>
            <c:dLbl>
              <c:idx val="0"/>
              <c:layout>
                <c:manualLayout>
                  <c:x val="-0.3331813504999252"/>
                  <c:y val="8.214378308360473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2A-4383-B7CF-1A00BCFE80D9}"/>
                </c:ext>
              </c:extLst>
            </c:dLbl>
            <c:dLbl>
              <c:idx val="1"/>
              <c:layout>
                <c:manualLayout>
                  <c:x val="7.1649022678889895E-2"/>
                  <c:y val="2.0549829014302863E-2"/>
                </c:manualLayout>
              </c:layout>
              <c:tx>
                <c:rich>
                  <a:bodyPr/>
                  <a:lstStyle/>
                  <a:p>
                    <a:fld id="{288D575A-0774-4BBF-970C-7C670F0D91C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59A2BC98-666F-4CAC-A2EA-651F74F3013E}" type="VALUE">
                      <a:rPr lang="en-US" baseline="0"/>
                      <a:pPr/>
                      <a:t>[VALUE]</a:t>
                    </a:fld>
                    <a:r>
                      <a:rPr lang="en-US" baseline="0"/>
                      <a:t> (21%)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B2A-4383-B7CF-1A00BCFE80D9}"/>
                </c:ext>
              </c:extLst>
            </c:dLbl>
            <c:dLbl>
              <c:idx val="2"/>
              <c:layout>
                <c:manualLayout>
                  <c:x val="-4.9788963441968849E-2"/>
                  <c:y val="-6.7617145822030947E-2"/>
                </c:manualLayout>
              </c:layout>
              <c:tx>
                <c:rich>
                  <a:bodyPr/>
                  <a:lstStyle/>
                  <a:p>
                    <a:fld id="{DBD1670D-6EF6-4A75-BEFB-7F237953690C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B00F80A2-F72D-4093-9F95-84FF256C4F49}" type="VALUE">
                      <a:rPr lang="en-US" baseline="0"/>
                      <a:pPr/>
                      <a:t>[VALUE]</a:t>
                    </a:fld>
                    <a:r>
                      <a:rPr lang="en-US" baseline="0"/>
                      <a:t> </a:t>
                    </a:r>
                    <a:r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</a:rPr>
                      <a:t>(79%)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B2A-4383-B7CF-1A00BCFE80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3"/>
              <c:pt idx="0">
                <c:v>chiral limit mass</c:v>
              </c:pt>
              <c:pt idx="1">
                <c:v> EHM + HB feedback</c:v>
              </c:pt>
              <c:pt idx="2">
                <c:v> HB current mass</c:v>
              </c:pt>
            </c:strLit>
          </c:cat>
          <c:val>
            <c:numRef>
              <c:f>Sheet3!$B$8:$D$8</c:f>
              <c:numCache>
                <c:formatCode>0</c:formatCode>
                <c:ptCount val="3"/>
                <c:pt idx="0" formatCode="General">
                  <c:v>0</c:v>
                </c:pt>
                <c:pt idx="1">
                  <c:v>1095.6000000000004</c:v>
                </c:pt>
                <c:pt idx="2">
                  <c:v>4183.3999999999996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2A-4383-B7CF-1A00BCFE80D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B</a:t>
            </a:r>
            <a:r>
              <a:rPr lang="en-US" baseline="-25000" dirty="0" err="1"/>
              <a:t>c</a:t>
            </a:r>
            <a:r>
              <a:rPr lang="en-US" dirty="0"/>
              <a:t> meson mass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1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1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4800000"/>
                </a:lightRig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1-7B47-4C14-9069-419492D2097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2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2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4800000"/>
                </a:lightRig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3-7B47-4C14-9069-419492D2097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3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3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4800000"/>
                </a:lightRig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5-7B47-4C14-9069-419492D2097F}"/>
              </c:ext>
            </c:extLst>
          </c:dPt>
          <c:dLbls>
            <c:dLbl>
              <c:idx val="0"/>
              <c:layout>
                <c:manualLayout>
                  <c:x val="-0.12643118866243608"/>
                  <c:y val="1.50780854868084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5C82AD-1636-4E2D-BA19-77DA27E13689}" type="CATEGORYNAME">
                      <a:rPr lang="en-US"/>
                      <a:pPr>
                        <a:defRPr sz="1200"/>
                      </a:pPr>
                      <a:t>[CATEGORY NAME]</a:t>
                    </a:fld>
                    <a:r>
                      <a:rPr lang="en-US"/>
                      <a:t>,</a:t>
                    </a:r>
                    <a:r>
                      <a:rPr lang="en-US" baseline="0"/>
                      <a:t> 0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67052515773422"/>
                      <c:h val="0.134841164496315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B47-4C14-9069-419492D2097F}"/>
                </c:ext>
              </c:extLst>
            </c:dLbl>
            <c:dLbl>
              <c:idx val="1"/>
              <c:layout>
                <c:manualLayout>
                  <c:x val="0.11353004696218746"/>
                  <c:y val="8.1852464071245926E-2"/>
                </c:manualLayout>
              </c:layout>
              <c:tx>
                <c:rich>
                  <a:bodyPr/>
                  <a:lstStyle/>
                  <a:p>
                    <a:fld id="{B75A88AA-882A-4B81-B920-2487DA9B6D4C}" type="CATEGORYNAME">
                      <a:rPr lang="en-US"/>
                      <a:pPr/>
                      <a:t>[CATEGORY NAME]</a:t>
                    </a:fld>
                    <a:r>
                      <a:rPr lang="en-US"/>
                      <a:t>, 825 (13%)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B47-4C14-9069-419492D2097F}"/>
                </c:ext>
              </c:extLst>
            </c:dLbl>
            <c:dLbl>
              <c:idx val="2"/>
              <c:layout>
                <c:manualLayout>
                  <c:x val="-0.11353004696218746"/>
                  <c:y val="-9.9084561770455562E-2"/>
                </c:manualLayout>
              </c:layout>
              <c:tx>
                <c:rich>
                  <a:bodyPr/>
                  <a:lstStyle/>
                  <a:p>
                    <a:fld id="{36EFE0F3-E08E-47E5-908E-ABB3E2F83B00}" type="CATEGORYNAME">
                      <a:rPr lang="en-US"/>
                      <a:pPr/>
                      <a:t>[CATEGORY NAME]</a:t>
                    </a:fld>
                    <a:r>
                      <a:rPr lang="en-US"/>
                      <a:t>, 5450 (87%)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B47-4C14-9069-419492D209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3"/>
              <c:pt idx="0">
                <c:v>chiral limit mass</c:v>
              </c:pt>
              <c:pt idx="1">
                <c:v> EHM+HB feedback</c:v>
              </c:pt>
              <c:pt idx="2">
                <c:v> HB current mass</c:v>
              </c:pt>
            </c:strLit>
          </c:cat>
          <c:val>
            <c:numRef>
              <c:f>Sheet3!$B$9:$D$9</c:f>
              <c:numCache>
                <c:formatCode>General</c:formatCode>
                <c:ptCount val="3"/>
                <c:pt idx="0">
                  <c:v>0</c:v>
                </c:pt>
                <c:pt idx="1">
                  <c:v>825.00000000000091</c:v>
                </c:pt>
                <c:pt idx="2">
                  <c:v>5449.9999999999991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47-4C14-9069-419492D2097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D-meson mass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1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1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1750" dir="5400000" sy="98000" rotWithShape="0">
                  <a:srgbClr val="000000">
                    <a:alpha val="47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1-5ACF-4813-B2DF-FCB2AF92E7D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2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2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1750" dir="5400000" sy="98000" rotWithShape="0">
                  <a:srgbClr val="000000">
                    <a:alpha val="47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3-5ACF-4813-B2DF-FCB2AF92E7D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3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3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1750" dir="5400000" sy="98000" rotWithShape="0">
                  <a:srgbClr val="000000">
                    <a:alpha val="47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">
                  <a:rot lat="0" lon="0" rev="4800000"/>
                </a:lightRig>
              </a:scene3d>
              <a:sp3d prstMaterial="matte">
                <a:bevelT w="25400" h="44450"/>
              </a:sp3d>
            </c:spPr>
            <c:extLst>
              <c:ext xmlns:c16="http://schemas.microsoft.com/office/drawing/2014/chart" uri="{C3380CC4-5D6E-409C-BE32-E72D297353CC}">
                <c16:uniqueId val="{00000005-5ACF-4813-B2DF-FCB2AF92E7D7}"/>
              </c:ext>
            </c:extLst>
          </c:dPt>
          <c:dLbls>
            <c:dLbl>
              <c:idx val="1"/>
              <c:layout>
                <c:manualLayout>
                  <c:x val="1.3519219646513212E-2"/>
                  <c:y val="-1.0921499358469441E-2"/>
                </c:manualLayout>
              </c:layout>
              <c:tx>
                <c:rich>
                  <a:bodyPr/>
                  <a:lstStyle/>
                  <a:p>
                    <a:fld id="{944234FB-0256-489C-8E2D-2C76FDADB1F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600 (32%)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CF-4813-B2DF-FCB2AF92E7D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E19BC7F-52C5-4EE2-9D78-C4B79993FA9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1270 (68%)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ACF-4813-B2DF-FCB2AF92E7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3"/>
              <c:pt idx="0">
                <c:v>chiral limit mass</c:v>
              </c:pt>
              <c:pt idx="1">
                <c:v> EHM + HB feedback</c:v>
              </c:pt>
              <c:pt idx="2">
                <c:v> HB current mass</c:v>
              </c:pt>
            </c:strLit>
          </c:cat>
          <c:val>
            <c:numRef>
              <c:f>Sheet3!$B$7:$D$7</c:f>
              <c:numCache>
                <c:formatCode>0.00</c:formatCode>
                <c:ptCount val="3"/>
                <c:pt idx="1">
                  <c:v>0.59660000000000002</c:v>
                </c:pt>
                <c:pt idx="2">
                  <c:v>1.2734000000000001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CF-4813-B2DF-FCB2AF92E7D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</a:rPr>
              <a:t>B-meson mass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alpha val="100000"/>
                      <a:satMod val="140000"/>
                      <a:lumMod val="105000"/>
                    </a:schemeClr>
                  </a:gs>
                  <a:gs pos="41000">
                    <a:schemeClr val="accent1">
                      <a:tint val="57000"/>
                      <a:satMod val="160000"/>
                      <a:lumMod val="99000"/>
                    </a:schemeClr>
                  </a:gs>
                  <a:gs pos="100000">
                    <a:schemeClr val="accent1">
                      <a:tint val="80000"/>
                      <a:satMod val="180000"/>
                      <a:lumMod val="10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B2A-4383-B7CF-1A00BCFE80D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alpha val="100000"/>
                      <a:satMod val="140000"/>
                      <a:lumMod val="105000"/>
                    </a:schemeClr>
                  </a:gs>
                  <a:gs pos="41000">
                    <a:schemeClr val="accent2">
                      <a:tint val="57000"/>
                      <a:satMod val="160000"/>
                      <a:lumMod val="99000"/>
                    </a:schemeClr>
                  </a:gs>
                  <a:gs pos="100000">
                    <a:schemeClr val="accent2">
                      <a:tint val="80000"/>
                      <a:satMod val="180000"/>
                      <a:lumMod val="10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B2A-4383-B7CF-1A00BCFE80D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alpha val="100000"/>
                      <a:satMod val="140000"/>
                      <a:lumMod val="105000"/>
                    </a:schemeClr>
                  </a:gs>
                  <a:gs pos="41000">
                    <a:schemeClr val="accent3">
                      <a:tint val="57000"/>
                      <a:satMod val="160000"/>
                      <a:lumMod val="99000"/>
                    </a:schemeClr>
                  </a:gs>
                  <a:gs pos="100000">
                    <a:schemeClr val="accent3">
                      <a:tint val="80000"/>
                      <a:satMod val="180000"/>
                      <a:lumMod val="10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B2A-4383-B7CF-1A00BCFE80D9}"/>
              </c:ext>
            </c:extLst>
          </c:dPt>
          <c:dLbls>
            <c:dLbl>
              <c:idx val="0"/>
              <c:layout>
                <c:manualLayout>
                  <c:x val="-0.3331813504999252"/>
                  <c:y val="8.214378308360473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2A-4383-B7CF-1A00BCFE80D9}"/>
                </c:ext>
              </c:extLst>
            </c:dLbl>
            <c:dLbl>
              <c:idx val="1"/>
              <c:layout>
                <c:manualLayout>
                  <c:x val="7.1649022678889895E-2"/>
                  <c:y val="2.0549829014302863E-2"/>
                </c:manualLayout>
              </c:layout>
              <c:tx>
                <c:rich>
                  <a:bodyPr/>
                  <a:lstStyle/>
                  <a:p>
                    <a:fld id="{288D575A-0774-4BBF-970C-7C670F0D91C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59A2BC98-666F-4CAC-A2EA-651F74F3013E}" type="VALUE">
                      <a:rPr lang="en-US" baseline="0"/>
                      <a:pPr/>
                      <a:t>[VALUE]</a:t>
                    </a:fld>
                    <a:r>
                      <a:rPr lang="en-US" baseline="0"/>
                      <a:t> (21%)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B2A-4383-B7CF-1A00BCFE80D9}"/>
                </c:ext>
              </c:extLst>
            </c:dLbl>
            <c:dLbl>
              <c:idx val="2"/>
              <c:layout>
                <c:manualLayout>
                  <c:x val="-4.9788963441968849E-2"/>
                  <c:y val="-6.7617145822030947E-2"/>
                </c:manualLayout>
              </c:layout>
              <c:tx>
                <c:rich>
                  <a:bodyPr/>
                  <a:lstStyle/>
                  <a:p>
                    <a:fld id="{DBD1670D-6EF6-4A75-BEFB-7F237953690C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B00F80A2-F72D-4093-9F95-84FF256C4F49}" type="VALUE">
                      <a:rPr lang="en-US" baseline="0"/>
                      <a:pPr/>
                      <a:t>[VALUE]</a:t>
                    </a:fld>
                    <a:r>
                      <a:rPr lang="en-US" baseline="0"/>
                      <a:t> </a:t>
                    </a:r>
                    <a:r>
                      <a:rPr lang="en-US" sz="1000" b="0" i="0" u="none" strike="noStrike" kern="1200" baseline="0">
                        <a:solidFill>
                          <a:sysClr val="windowText" lastClr="000000"/>
                        </a:solidFill>
                      </a:rPr>
                      <a:t>(79%)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B2A-4383-B7CF-1A00BCFE80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3"/>
              <c:pt idx="0">
                <c:v>chiral limit mass</c:v>
              </c:pt>
              <c:pt idx="1">
                <c:v> EHM + HB feedback</c:v>
              </c:pt>
              <c:pt idx="2">
                <c:v> HB current mass</c:v>
              </c:pt>
            </c:strLit>
          </c:cat>
          <c:val>
            <c:numRef>
              <c:f>Sheet3!$B$8:$D$8</c:f>
              <c:numCache>
                <c:formatCode>0</c:formatCode>
                <c:ptCount val="3"/>
                <c:pt idx="0" formatCode="General">
                  <c:v>0</c:v>
                </c:pt>
                <c:pt idx="1">
                  <c:v>1095.6000000000004</c:v>
                </c:pt>
                <c:pt idx="2">
                  <c:v>4183.3999999999996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2A-4383-B7CF-1A00BCFE80D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B</a:t>
            </a:r>
            <a:r>
              <a:rPr lang="en-US" baseline="-25000" dirty="0" err="1"/>
              <a:t>c</a:t>
            </a:r>
            <a:r>
              <a:rPr lang="en-US" dirty="0"/>
              <a:t> meson mass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1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1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4800000"/>
                </a:lightRig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1-7B47-4C14-9069-419492D2097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2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2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4800000"/>
                </a:lightRig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3-7B47-4C14-9069-419492D2097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3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3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4800000"/>
                </a:lightRig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5-7B47-4C14-9069-419492D2097F}"/>
              </c:ext>
            </c:extLst>
          </c:dPt>
          <c:dLbls>
            <c:dLbl>
              <c:idx val="0"/>
              <c:layout>
                <c:manualLayout>
                  <c:x val="-0.12643118866243608"/>
                  <c:y val="1.50780854868084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5C82AD-1636-4E2D-BA19-77DA27E13689}" type="CATEGORYNAME">
                      <a:rPr lang="en-US"/>
                      <a:pPr>
                        <a:defRPr sz="1200"/>
                      </a:pPr>
                      <a:t>[CATEGORY NAME]</a:t>
                    </a:fld>
                    <a:r>
                      <a:rPr lang="en-US"/>
                      <a:t>,</a:t>
                    </a:r>
                    <a:r>
                      <a:rPr lang="en-US" baseline="0"/>
                      <a:t> 0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67052515773422"/>
                      <c:h val="0.134841164496315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B47-4C14-9069-419492D2097F}"/>
                </c:ext>
              </c:extLst>
            </c:dLbl>
            <c:dLbl>
              <c:idx val="1"/>
              <c:layout>
                <c:manualLayout>
                  <c:x val="0.11353004696218746"/>
                  <c:y val="8.1852464071245926E-2"/>
                </c:manualLayout>
              </c:layout>
              <c:tx>
                <c:rich>
                  <a:bodyPr/>
                  <a:lstStyle/>
                  <a:p>
                    <a:fld id="{B75A88AA-882A-4B81-B920-2487DA9B6D4C}" type="CATEGORYNAME">
                      <a:rPr lang="en-US"/>
                      <a:pPr/>
                      <a:t>[CATEGORY NAME]</a:t>
                    </a:fld>
                    <a:r>
                      <a:rPr lang="en-US"/>
                      <a:t>, 825 (13%)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B47-4C14-9069-419492D2097F}"/>
                </c:ext>
              </c:extLst>
            </c:dLbl>
            <c:dLbl>
              <c:idx val="2"/>
              <c:layout>
                <c:manualLayout>
                  <c:x val="-0.11353004696218746"/>
                  <c:y val="-9.9084561770455562E-2"/>
                </c:manualLayout>
              </c:layout>
              <c:tx>
                <c:rich>
                  <a:bodyPr/>
                  <a:lstStyle/>
                  <a:p>
                    <a:fld id="{36EFE0F3-E08E-47E5-908E-ABB3E2F83B00}" type="CATEGORYNAME">
                      <a:rPr lang="en-US"/>
                      <a:pPr/>
                      <a:t>[CATEGORY NAME]</a:t>
                    </a:fld>
                    <a:r>
                      <a:rPr lang="en-US"/>
                      <a:t>, 5450 (87%)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B47-4C14-9069-419492D209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3"/>
              <c:pt idx="0">
                <c:v>chiral limit mass</c:v>
              </c:pt>
              <c:pt idx="1">
                <c:v> EHM+HB feedback</c:v>
              </c:pt>
              <c:pt idx="2">
                <c:v> HB current mass</c:v>
              </c:pt>
            </c:strLit>
          </c:cat>
          <c:val>
            <c:numRef>
              <c:f>Sheet3!$B$9:$D$9</c:f>
              <c:numCache>
                <c:formatCode>General</c:formatCode>
                <c:ptCount val="3"/>
                <c:pt idx="0">
                  <c:v>0</c:v>
                </c:pt>
                <c:pt idx="1">
                  <c:v>825.00000000000091</c:v>
                </c:pt>
                <c:pt idx="2">
                  <c:v>5449.9999999999991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47-4C14-9069-419492D2097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B</a:t>
            </a:r>
            <a:r>
              <a:rPr lang="en-US" baseline="-25000" dirty="0" err="1"/>
              <a:t>c</a:t>
            </a:r>
            <a:r>
              <a:rPr lang="en-US" dirty="0"/>
              <a:t> meson mass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1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1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4800000"/>
                </a:lightRig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1-B814-4182-BB6D-28A6D305F14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2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2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4800000"/>
                </a:lightRig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3-B814-4182-BB6D-28A6D305F14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7000"/>
                      <a:satMod val="115000"/>
                      <a:lumMod val="114000"/>
                    </a:schemeClr>
                  </a:gs>
                  <a:gs pos="60000">
                    <a:schemeClr val="accent3">
                      <a:tint val="100000"/>
                      <a:shade val="96000"/>
                      <a:satMod val="100000"/>
                      <a:lumMod val="108000"/>
                    </a:schemeClr>
                  </a:gs>
                  <a:gs pos="100000">
                    <a:schemeClr val="accent3">
                      <a:shade val="91000"/>
                      <a:sat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4800000"/>
                </a:lightRig>
              </a:scene3d>
              <a:sp3d>
                <a:bevelT w="50800" h="25400"/>
              </a:sp3d>
            </c:spPr>
            <c:extLst>
              <c:ext xmlns:c16="http://schemas.microsoft.com/office/drawing/2014/chart" uri="{C3380CC4-5D6E-409C-BE32-E72D297353CC}">
                <c16:uniqueId val="{00000005-B814-4182-BB6D-28A6D305F14F}"/>
              </c:ext>
            </c:extLst>
          </c:dPt>
          <c:dLbls>
            <c:dLbl>
              <c:idx val="0"/>
              <c:layout>
                <c:manualLayout>
                  <c:x val="-0.12643118866243608"/>
                  <c:y val="1.50780854868084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5C82AD-1636-4E2D-BA19-77DA27E13689}" type="CATEGORYNAME">
                      <a:rPr lang="en-US"/>
                      <a:pPr>
                        <a:defRPr sz="1200"/>
                      </a:pPr>
                      <a:t>[CATEGORY NAME]</a:t>
                    </a:fld>
                    <a:r>
                      <a:rPr lang="en-US"/>
                      <a:t>,</a:t>
                    </a:r>
                    <a:r>
                      <a:rPr lang="en-US" baseline="0"/>
                      <a:t> 0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67052515773422"/>
                      <c:h val="0.134841164496315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814-4182-BB6D-28A6D305F14F}"/>
                </c:ext>
              </c:extLst>
            </c:dLbl>
            <c:dLbl>
              <c:idx val="1"/>
              <c:layout>
                <c:manualLayout>
                  <c:x val="0.11353004696218746"/>
                  <c:y val="8.1852464071245926E-2"/>
                </c:manualLayout>
              </c:layout>
              <c:tx>
                <c:rich>
                  <a:bodyPr/>
                  <a:lstStyle/>
                  <a:p>
                    <a:fld id="{B75A88AA-882A-4B81-B920-2487DA9B6D4C}" type="CATEGORYNAME">
                      <a:rPr lang="en-US"/>
                      <a:pPr/>
                      <a:t>[CATEGORY NAME]</a:t>
                    </a:fld>
                    <a:r>
                      <a:rPr lang="en-US"/>
                      <a:t>, 825 (13%)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814-4182-BB6D-28A6D305F14F}"/>
                </c:ext>
              </c:extLst>
            </c:dLbl>
            <c:dLbl>
              <c:idx val="2"/>
              <c:layout>
                <c:manualLayout>
                  <c:x val="-0.11353004696218746"/>
                  <c:y val="-9.9084561770455562E-2"/>
                </c:manualLayout>
              </c:layout>
              <c:tx>
                <c:rich>
                  <a:bodyPr/>
                  <a:lstStyle/>
                  <a:p>
                    <a:fld id="{36EFE0F3-E08E-47E5-908E-ABB3E2F83B00}" type="CATEGORYNAME">
                      <a:rPr lang="en-US"/>
                      <a:pPr/>
                      <a:t>[CATEGORY NAME]</a:t>
                    </a:fld>
                    <a:r>
                      <a:rPr lang="en-US"/>
                      <a:t>, 5450 (87%)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814-4182-BB6D-28A6D305F1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3"/>
              <c:pt idx="0">
                <c:v>chiral limit mass</c:v>
              </c:pt>
              <c:pt idx="1">
                <c:v> EHM+HB feedback</c:v>
              </c:pt>
              <c:pt idx="2">
                <c:v> HB current mass</c:v>
              </c:pt>
            </c:strLit>
          </c:cat>
          <c:val>
            <c:numRef>
              <c:f>Sheet3!$B$9:$D$9</c:f>
              <c:numCache>
                <c:formatCode>General</c:formatCode>
                <c:ptCount val="3"/>
                <c:pt idx="0">
                  <c:v>0</c:v>
                </c:pt>
                <c:pt idx="1">
                  <c:v>825.00000000000091</c:v>
                </c:pt>
                <c:pt idx="2">
                  <c:v>5449.9999999999991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14-4182-BB6D-28A6D305F14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4464"/>
            <a:ext cx="9753600" cy="5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8400" y="0"/>
            <a:ext cx="9753600" cy="16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83201" y="160020"/>
            <a:ext cx="2030307" cy="32004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80B18B65-4CBA-DB46-9D73-AD0C58E7BE22}" type="datetime1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12800" y="9041131"/>
            <a:ext cx="5852160" cy="24003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746241" y="9119474"/>
            <a:ext cx="567267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35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C269693-4B73-3F4B-BE08-27CE2957F7EB}" type="datetime1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009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0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2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" y="-1278447"/>
            <a:ext cx="12192000" cy="104241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1" y="1671639"/>
            <a:ext cx="102616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4451" y="3125788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itle footer_Blue_646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794500"/>
            <a:ext cx="12192000" cy="63500"/>
          </a:xfrm>
          <a:prstGeom prst="rect">
            <a:avLst/>
          </a:prstGeom>
          <a:gradFill flip="none"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1067274" cy="1066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53964" y="228600"/>
            <a:ext cx="137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NANJING</a:t>
            </a:r>
            <a:r>
              <a:rPr kumimoji="1" lang="zh-CN" altLang="en-US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240506" y="515035"/>
            <a:ext cx="181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UNIVERSITY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Adobe Hebrew" charset="0"/>
              <a:ea typeface="Adobe Hebrew" charset="0"/>
              <a:cs typeface="Adobe Hebrew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8684" y="6611938"/>
            <a:ext cx="4523316" cy="25501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45400" y="6629400"/>
            <a:ext cx="4704744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699"/>
            <a:ext cx="12192000" cy="53035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631" y="1018446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87110" y="6505575"/>
            <a:ext cx="279611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6301" y="6307138"/>
            <a:ext cx="79226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0801" y="6489701"/>
            <a:ext cx="51223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hyperlink" Target="http://inp.nju.edu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q=http%3A%2F%2Finspirehep.net%2Frecord%2F1771514%3Fln%3Den&amp;sa=D&amp;sntz=1&amp;usg=AFQjCNET20BeXjPH93dCyyROC0b_FEzg6w" TargetMode="External"/><Relationship Id="rId3" Type="http://schemas.openxmlformats.org/officeDocument/2006/relationships/image" Target="../media/image250.png"/><Relationship Id="rId7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2637736" TargetMode="External"/><Relationship Id="rId5" Type="http://schemas.openxmlformats.org/officeDocument/2006/relationships/hyperlink" Target="https://inp.nju.edu.cn/Publications/Bytime/20230302/i239602.html" TargetMode="External"/><Relationship Id="rId4" Type="http://schemas.openxmlformats.org/officeDocument/2006/relationships/hyperlink" Target="http://inspirehep.net/record/1504060?ln=en" TargetMode="External"/><Relationship Id="rId9" Type="http://schemas.openxmlformats.org/officeDocument/2006/relationships/hyperlink" Target="http://www.google.com/url?q=http%3A%2F%2Fcpc.ihep.ac.cn%2Farticle%2Fdoi%2F10.1088%2F1674-1137%2F44%2F8%2F083102&amp;sa=D&amp;sntz=1&amp;usg=AFQjCNG6FBW7FVAvE_kugoNC2xYymh1WmA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%3A%2F%2Farxiv.org%2Fpdf%2F2103.15964&amp;sa=D&amp;sntz=1&amp;usg=AFQjCNEb-AWsNjZYNWvjqn0aD35SGybSF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hyperlink" Target="https://www.google.com/url?q=https%3A%2F%2Finspirehep.net%2Fliterature%2F1854464&amp;sa=D&amp;sntz=1&amp;usg=AFQjCNE1yfOmpsc9ptORuFMIUsyVLN2RB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hyperlink" Target="https://www.google.com/url?q=https%3A%2F%2Finspirehep.net%2Fliterature%2F1854464&amp;sa=D&amp;sntz=1&amp;usg=AFQjCNE1yfOmpsc9ptORuFMIUsyVLN2RBA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q=https%3A%2F%2Farxiv.org%2Fpdf%2F2103.15964&amp;sa=D&amp;sntz=1&amp;usg=AFQjCNEb-AWsNjZYNWvjqn0aD35SGybSFg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%3A%2F%2Farxiv.org%2Fpdf%2F2103.15964&amp;sa=D&amp;sntz=1&amp;usg=AFQjCNEb-AWsNjZYNWvjqn0aD35SGybSFg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hyperlink" Target="https://www.google.com/url?q=https%3A%2F%2Finspirehep.net%2Fliterature%2F1854464&amp;sa=D&amp;sntz=1&amp;usg=AFQjCNE1yfOmpsc9ptORuFMIUsyVLN2RBA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%3A%2F%2Finspirehep.net%2Fliterature%2F1854464&amp;sa=D&amp;sntz=1&amp;usg=AFQjCNE1yfOmpsc9ptORuFMIUsyVLN2RBA" TargetMode="External"/><Relationship Id="rId2" Type="http://schemas.openxmlformats.org/officeDocument/2006/relationships/hyperlink" Target="https://www.google.com/url?q=https%3A%2F%2Farxiv.org%2Fpdf%2F2103.15964&amp;sa=D&amp;sntz=1&amp;usg=AFQjCNEb-AWsNjZYNWvjqn0aD35SGybSF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physletb.2021.136793" TargetMode="External"/><Relationship Id="rId4" Type="http://schemas.openxmlformats.org/officeDocument/2006/relationships/hyperlink" Target="https://inspirehep.net/literature/1966972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physletb.2021.136793" TargetMode="External"/><Relationship Id="rId5" Type="http://schemas.openxmlformats.org/officeDocument/2006/relationships/hyperlink" Target="https://inspirehep.net/literature/1966972" TargetMode="External"/><Relationship Id="rId4" Type="http://schemas.openxmlformats.org/officeDocument/2006/relationships/image" Target="../media/image4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physletb.2021.136793" TargetMode="External"/><Relationship Id="rId3" Type="http://schemas.openxmlformats.org/officeDocument/2006/relationships/image" Target="../media/image420.png"/><Relationship Id="rId7" Type="http://schemas.openxmlformats.org/officeDocument/2006/relationships/hyperlink" Target="https://inspirehep.net/literature/1966972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65.jp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chart" Target="../charts/char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science/article/pii/S0370269321002847?via%3Dihub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0370269321002847?via%3Dihub" TargetMode="External"/><Relationship Id="rId4" Type="http://schemas.openxmlformats.org/officeDocument/2006/relationships/image" Target="../media/image6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pii/S0370269321002847?via%3Dihub" TargetMode="External"/><Relationship Id="rId5" Type="http://schemas.openxmlformats.org/officeDocument/2006/relationships/image" Target="../media/image71.jpg"/><Relationship Id="rId4" Type="http://schemas.openxmlformats.org/officeDocument/2006/relationships/image" Target="../media/image5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0370269321002847?via%3Dihub" TargetMode="Externa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0370269321002847?via%3Dihub" TargetMode="External"/><Relationship Id="rId4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6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60FD68-E5F0-D0B5-34B5-30315A2EC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" y="1032388"/>
            <a:ext cx="12187225" cy="58256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737192"/>
            <a:ext cx="12202082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700" i="1" dirty="0">
              <a:ln w="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2509838" y="1447801"/>
            <a:ext cx="7696200" cy="106997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09838" y="2895600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0CD000EE-0D0D-4F96-8253-6D55DF13EF80}"/>
              </a:ext>
            </a:extLst>
          </p:cNvPr>
          <p:cNvSpPr txBox="1">
            <a:spLocks/>
          </p:cNvSpPr>
          <p:nvPr/>
        </p:nvSpPr>
        <p:spPr bwMode="auto">
          <a:xfrm>
            <a:off x="1752600" y="2464361"/>
            <a:ext cx="10152000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GB" sz="8800" kern="0" dirty="0">
              <a:solidFill>
                <a:schemeClr val="accent2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699EEF55-1CB8-4317-A112-021AAEB863AB}"/>
              </a:ext>
            </a:extLst>
          </p:cNvPr>
          <p:cNvSpPr txBox="1">
            <a:spLocks/>
          </p:cNvSpPr>
          <p:nvPr/>
        </p:nvSpPr>
        <p:spPr bwMode="auto">
          <a:xfrm>
            <a:off x="-17586" y="1110359"/>
            <a:ext cx="11658600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6000" b="1" dirty="0" err="1">
                <a:solidFill>
                  <a:srgbClr val="7030A0"/>
                </a:solidFill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Flavour</a:t>
            </a:r>
            <a:r>
              <a:rPr lang="en-US" sz="6000" b="1" dirty="0">
                <a:solidFill>
                  <a:srgbClr val="7030A0"/>
                </a:solidFill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Physics,the</a:t>
            </a:r>
            <a:r>
              <a:rPr lang="en-US" sz="6000" b="1" dirty="0">
                <a:solidFill>
                  <a:srgbClr val="7030A0"/>
                </a:solidFill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Higgs </a:t>
            </a:r>
            <a:r>
              <a:rPr lang="en-US" sz="6000" b="1" dirty="0" err="1">
                <a:solidFill>
                  <a:srgbClr val="7030A0"/>
                </a:solidFill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boson</a:t>
            </a:r>
            <a:r>
              <a:rPr lang="en-US" sz="6000" b="1" dirty="0" err="1">
                <a:solidFill>
                  <a:srgbClr val="7030A0"/>
                </a:solidFill>
                <a:latin typeface="Freestyle Script" panose="030804020302050B04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6000" b="1" dirty="0" err="1">
                <a:solidFill>
                  <a:srgbClr val="7030A0"/>
                </a:solidFill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6000" b="1" dirty="0">
                <a:solidFill>
                  <a:srgbClr val="7030A0"/>
                </a:solidFill>
                <a:effectLst/>
                <a:latin typeface="Freestyle Script" panose="030804020302050B04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Emergent Mass</a:t>
            </a:r>
            <a:endParaRPr lang="en-US" sz="6000" b="1" dirty="0">
              <a:solidFill>
                <a:srgbClr val="7030A0"/>
              </a:solidFill>
              <a:latin typeface="Freestyle Script" panose="030804020302050B0404" pitchFamily="66" charset="0"/>
            </a:endParaRPr>
          </a:p>
        </p:txBody>
      </p:sp>
      <p:sp>
        <p:nvSpPr>
          <p:cNvPr id="9" name="Subtitle 7"/>
          <p:cNvSpPr txBox="1">
            <a:spLocks/>
          </p:cNvSpPr>
          <p:nvPr/>
        </p:nvSpPr>
        <p:spPr bwMode="auto">
          <a:xfrm>
            <a:off x="3276600" y="39689"/>
            <a:ext cx="601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solidFill>
                  <a:schemeClr val="bg1"/>
                </a:solidFill>
              </a:rPr>
              <a:t>Craig Roberts … </a:t>
            </a:r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http://inp.nju.edu.cn/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3008ACC4-A8CA-48FD-8D6F-4BAFD76E9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AC022E-9586-48F9-97A9-37A8D60BB25E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20039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F8DB9-8550-466B-B03B-2D6BA360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Budgets of Pseudoscalar Mesons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6066-FB7A-4003-9D2A-535B0AF79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0F3AD-D5D7-4E03-87C4-6581428B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41D7-2FAF-4214-BCFF-20B0BAA3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93F29-B1C6-4979-B921-798F8A7A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58E835E7-19B4-4797-9276-2F53E3981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04875"/>
            <a:ext cx="4386263" cy="2447925"/>
          </a:xfrm>
          <a:prstGeom prst="rect">
            <a:avLst/>
          </a:prstGeom>
        </p:spPr>
      </p:pic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EEFBFCD5-3CBD-4B17-9DFB-58167C1CA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838200"/>
            <a:ext cx="4257675" cy="2400300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1778AE8-136A-4177-83EB-DBDEBB5C1F08}"/>
              </a:ext>
            </a:extLst>
          </p:cNvPr>
          <p:cNvGraphicFramePr>
            <a:graphicFrameLocks/>
          </p:cNvGraphicFramePr>
          <p:nvPr/>
        </p:nvGraphicFramePr>
        <p:xfrm>
          <a:off x="381000" y="3344467"/>
          <a:ext cx="4723210" cy="2963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F0F6D52-EFCE-4B3A-B611-DAC0637F4EC0}"/>
              </a:ext>
            </a:extLst>
          </p:cNvPr>
          <p:cNvGraphicFramePr>
            <a:graphicFrameLocks/>
          </p:cNvGraphicFramePr>
          <p:nvPr/>
        </p:nvGraphicFramePr>
        <p:xfrm>
          <a:off x="6629400" y="3467100"/>
          <a:ext cx="4953000" cy="2781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305240E-F9F4-4E00-B0CC-E0176BA219C6}"/>
              </a:ext>
            </a:extLst>
          </p:cNvPr>
          <p:cNvSpPr txBox="1"/>
          <p:nvPr/>
        </p:nvSpPr>
        <p:spPr>
          <a:xfrm>
            <a:off x="1219200" y="3798242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chiral limit mass, 0</a:t>
            </a:r>
            <a:endParaRPr lang="en-US" sz="1200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ED7FA15-BC2F-49F9-AFA6-16962A419C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7716702"/>
              </p:ext>
            </p:extLst>
          </p:nvPr>
        </p:nvGraphicFramePr>
        <p:xfrm>
          <a:off x="3634977" y="2362200"/>
          <a:ext cx="4922045" cy="294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7831FB2-7586-44D6-8045-CAE9148B0477}"/>
              </a:ext>
            </a:extLst>
          </p:cNvPr>
          <p:cNvSpPr txBox="1"/>
          <p:nvPr/>
        </p:nvSpPr>
        <p:spPr>
          <a:xfrm>
            <a:off x="4593432" y="10668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Without Higgs(-like) Mechanism, all pseudoscalar mesons are identical and massless in the chiral limit </a:t>
            </a:r>
            <a:endParaRPr lang="en-US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5176F-4356-4E48-909A-58FBB794DACC}"/>
              </a:ext>
            </a:extLst>
          </p:cNvPr>
          <p:cNvSpPr txBox="1"/>
          <p:nvPr/>
        </p:nvSpPr>
        <p:spPr>
          <a:xfrm>
            <a:off x="3665933" y="5310187"/>
            <a:ext cx="48601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Tracking the evolution of pseudoscalar meson properties with increasing current-quark mass provides insights into evolving character of constructive interference between EHM &amp; HB </a:t>
            </a:r>
            <a:endParaRPr lang="en-US" dirty="0">
              <a:ln w="0"/>
              <a:solidFill>
                <a:srgbClr val="008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93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CBEB4E-293A-B6A4-F0BD-D83A6F20A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9014" y="1447799"/>
            <a:ext cx="6554385" cy="4577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5691B-708A-0BFA-425D-F3D81FD4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Vector meson mass budgets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157F996-5C0C-D179-1CE2-E2C82C4BA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029619"/>
            <a:ext cx="5943600" cy="36195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BD194-ECCF-5B41-F57B-200C1C680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ED664-9CB0-EAAF-E620-0C8BF675E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B38F2-5DA1-F1DD-78E1-701B5FBC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BE306C-487E-E566-A391-448E6CEFB8F8}"/>
              </a:ext>
            </a:extLst>
          </p:cNvPr>
          <p:cNvSpPr txBox="1"/>
          <p:nvPr/>
        </p:nvSpPr>
        <p:spPr>
          <a:xfrm>
            <a:off x="685800" y="94851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 increasing HB couplings, EHM component is unchanged, but EHM fraction of total becomes smaller as HB &amp; HB+EHM fractions increase</a:t>
            </a:r>
          </a:p>
        </p:txBody>
      </p:sp>
    </p:spTree>
    <p:extLst>
      <p:ext uri="{BB962C8B-B14F-4D97-AF65-F5344CB8AC3E}">
        <p14:creationId xmlns:p14="http://schemas.microsoft.com/office/powerpoint/2010/main" val="37198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air, riding, man&#10;&#10;Description automatically generated">
            <a:extLst>
              <a:ext uri="{FF2B5EF4-FFF2-40B4-BE49-F238E27FC236}">
                <a16:creationId xmlns:a16="http://schemas.microsoft.com/office/drawing/2014/main" id="{DD6C2846-1BBB-4FCC-8848-FA8F17C9F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 b="15125"/>
          <a:stretch/>
        </p:blipFill>
        <p:spPr>
          <a:xfrm>
            <a:off x="20" y="0"/>
            <a:ext cx="12191980" cy="6877664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CC5FAA6-07C8-4507-B832-1B440FF9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2C3562-FC08-410D-BC82-8673B0FEA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5D7A84A-2983-459F-82DD-F8F6430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014C161D-F76A-429A-9225-3AEB32FF6D27}"/>
              </a:ext>
            </a:extLst>
          </p:cNvPr>
          <p:cNvSpPr txBox="1">
            <a:spLocks/>
          </p:cNvSpPr>
          <p:nvPr/>
        </p:nvSpPr>
        <p:spPr bwMode="auto">
          <a:xfrm>
            <a:off x="762000" y="0"/>
            <a:ext cx="10439400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US" sz="8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</a:rPr>
              <a:t>Origin of Mass: </a:t>
            </a:r>
          </a:p>
          <a:p>
            <a:pPr algn="r"/>
            <a:r>
              <a:rPr lang="en-US" sz="8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</a:rPr>
              <a:t>The Frontier of Physics</a:t>
            </a:r>
            <a:endParaRPr lang="en-GB" sz="8800" kern="0" dirty="0">
              <a:solidFill>
                <a:schemeClr val="accent6">
                  <a:lumMod val="60000"/>
                  <a:lumOff val="40000"/>
                </a:schemeClr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0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929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631" y="152400"/>
            <a:ext cx="109728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effectLst>
                  <a:reflection blurRad="6350" stA="55000" endA="50" endPos="85000" dist="60007" dir="5400000" sy="-100000" algn="bl" rotWithShape="0"/>
                </a:effectLst>
              </a:rPr>
              <a:t>Our Universe</a:t>
            </a:r>
            <a:endParaRPr lang="en-GB" sz="3600" dirty="0">
              <a:solidFill>
                <a:schemeClr val="bg1"/>
              </a:solidFill>
              <a:effectLst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40548" y="6651658"/>
            <a:ext cx="4487026" cy="2571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2023 Oct 10: IHEP Beijing Seminar                                                                              (61)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Craig Roberts cdroberts@nju.edu.cn  437  Flavour Physics, the Higgs Boson, and Emergent Mass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81E7DB-C26F-4FE9-AB1F-C26527D5DAF1}"/>
                  </a:ext>
                </a:extLst>
              </p:cNvPr>
              <p:cNvSpPr txBox="1"/>
              <p:nvPr/>
            </p:nvSpPr>
            <p:spPr>
              <a:xfrm>
                <a:off x="535350" y="345586"/>
                <a:ext cx="21793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Mass emerged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AU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second after the Big Bang</a:t>
                </a: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81E7DB-C26F-4FE9-AB1F-C26527D5D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50" y="345586"/>
                <a:ext cx="2179319" cy="923330"/>
              </a:xfrm>
              <a:prstGeom prst="rect">
                <a:avLst/>
              </a:prstGeom>
              <a:blipFill>
                <a:blip r:embed="rId3"/>
                <a:stretch>
                  <a:fillRect l="-2521" t="-3974" b="-993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AE0CEE-2C41-5DC8-7343-4619255DA570}"/>
              </a:ext>
            </a:extLst>
          </p:cNvPr>
          <p:cNvSpPr txBox="1"/>
          <p:nvPr/>
        </p:nvSpPr>
        <p:spPr>
          <a:xfrm>
            <a:off x="535350" y="4793205"/>
            <a:ext cx="245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Its appearance was crucial to the formation of the Universe as we know it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7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199A-AAF0-4631-8CD2-395E5D3C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Quantum Chromodynamics</a:t>
            </a:r>
            <a:endParaRPr lang="en-US" sz="36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C43E0-7D22-41DD-8F87-6BF712CC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276600"/>
            <a:ext cx="10972800" cy="1298730"/>
          </a:xfrm>
        </p:spPr>
        <p:txBody>
          <a:bodyPr/>
          <a:lstStyle/>
          <a:p>
            <a:r>
              <a:rPr lang="en-GB" sz="2400" dirty="0"/>
              <a:t>One-line Lagrangian – expressed in terms of gluon and quark </a:t>
            </a:r>
            <a:r>
              <a:rPr lang="en-GB" sz="2400" dirty="0" err="1"/>
              <a:t>partons</a:t>
            </a:r>
            <a:endParaRPr lang="en-GB" sz="2400" dirty="0"/>
          </a:p>
          <a:p>
            <a:r>
              <a:rPr lang="en-GB" sz="2400" dirty="0"/>
              <a:t>Which are NOT the degrees-of-freedom measured in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6B03F-AADC-48DA-95DC-C1B86C5A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DCD6-022C-4D11-9E22-165645ED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28AE9-9621-4A65-92B3-83A0E585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/>
              <p:nvPr/>
            </p:nvSpPr>
            <p:spPr>
              <a:xfrm>
                <a:off x="1897864" y="914400"/>
                <a:ext cx="8049684" cy="218900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𝑖𝑔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p>
                        <m:s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864" y="914400"/>
                <a:ext cx="8049684" cy="21890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4111470"/>
                <a:ext cx="10972800" cy="1298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GB" sz="2800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Questions</a:t>
                </a:r>
              </a:p>
              <a:p>
                <a:r>
                  <a:rPr lang="en-GB" sz="2400" kern="0" dirty="0"/>
                  <a:t>What are the (asymptotic) detectable degrees-of-freedom?</a:t>
                </a:r>
              </a:p>
              <a:p>
                <a:r>
                  <a:rPr lang="en-GB" sz="2400" kern="0" dirty="0"/>
                  <a:t>How are they built from the Lagrangian degrees-of-freedom? </a:t>
                </a:r>
              </a:p>
              <a:p>
                <a:r>
                  <a:rPr lang="en-GB" sz="2400" kern="0" dirty="0"/>
                  <a:t>Is QCD really the theory of strong interactions?</a:t>
                </a:r>
              </a:p>
              <a:p>
                <a:r>
                  <a:rPr lang="en-GB" sz="2400" kern="0" dirty="0"/>
                  <a:t>Is QCD really a theory? </a:t>
                </a:r>
                <a14:m>
                  <m:oMath xmlns:m="http://schemas.openxmlformats.org/officeDocument/2006/math">
                    <m:r>
                      <a:rPr lang="en-GB" sz="2400" b="0" i="1" kern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400" kern="0" dirty="0"/>
                  <a:t> Implications far beyond Standard Model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4111470"/>
                <a:ext cx="10972800" cy="1298730"/>
              </a:xfrm>
              <a:prstGeom prst="rect">
                <a:avLst/>
              </a:prstGeom>
              <a:blipFill>
                <a:blip r:embed="rId4"/>
                <a:stretch>
                  <a:fillRect l="-1333" t="-4673" b="-8504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78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BD1A1-792B-4242-A84F-8B4582AB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Strong Interactions in the Standard Model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90E92-FC7A-4DD5-8FDF-A1AD1E625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22437"/>
            <a:ext cx="10972800" cy="4525963"/>
          </a:xfrm>
        </p:spPr>
        <p:txBody>
          <a:bodyPr/>
          <a:lstStyle/>
          <a:p>
            <a:r>
              <a:rPr lang="en-GB" dirty="0"/>
              <a:t>Only apparent scale in chromodynamics is mass of the quark field</a:t>
            </a:r>
          </a:p>
          <a:p>
            <a:r>
              <a:rPr lang="en-GB" dirty="0"/>
              <a:t>Quark mass is generated by Higgs boson couplings into QCD</a:t>
            </a:r>
          </a:p>
          <a:p>
            <a:r>
              <a:rPr lang="en-GB" dirty="0"/>
              <a:t>In connection with everyday matter, that mass is less-then 0.5% of the empirical scale for strong interactions,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dirty="0"/>
              <a:t>	</a:t>
            </a:r>
            <a:r>
              <a:rPr lang="en-GB" i="1" dirty="0"/>
              <a:t>viz</a:t>
            </a:r>
            <a:r>
              <a:rPr lang="en-GB" dirty="0"/>
              <a:t>. more-than two orders-of-magnitude smaller</a:t>
            </a:r>
          </a:p>
          <a:p>
            <a:pPr>
              <a:spcBef>
                <a:spcPts val="600"/>
              </a:spcBef>
            </a:pPr>
            <a:r>
              <a:rPr lang="en-GB" dirty="0"/>
              <a:t>Plainly, the Higgs-generated mass is very far removed from the natural scale for strongly-interacting matter</a:t>
            </a:r>
          </a:p>
          <a:p>
            <a:pPr>
              <a:spcBef>
                <a:spcPts val="600"/>
              </a:spcBef>
            </a:pPr>
            <a:r>
              <a:rPr lang="en-GB" i="1" dirty="0">
                <a:solidFill>
                  <a:srgbClr val="C00000"/>
                </a:solidFill>
              </a:rPr>
              <a:t>Nuclear physics mass-scale </a:t>
            </a:r>
            <a:r>
              <a:rPr lang="en-GB" dirty="0"/>
              <a:t>– 1 GeV – is an </a:t>
            </a:r>
            <a:r>
              <a:rPr lang="en-GB" i="1" dirty="0">
                <a:solidFill>
                  <a:srgbClr val="C00000"/>
                </a:solidFill>
              </a:rPr>
              <a:t>emergent feature of the Standard Model</a:t>
            </a:r>
          </a:p>
          <a:p>
            <a:pPr lvl="1">
              <a:spcBef>
                <a:spcPts val="0"/>
              </a:spcBef>
            </a:pPr>
            <a:r>
              <a:rPr lang="en-GB" sz="2200" dirty="0"/>
              <a:t>No amount of staring at </a:t>
            </a:r>
            <a:r>
              <a:rPr lang="en-GB" sz="2200" i="1" dirty="0"/>
              <a:t>L</a:t>
            </a:r>
            <a:r>
              <a:rPr lang="en-GB" sz="2200" baseline="-25000" dirty="0"/>
              <a:t>QCD</a:t>
            </a:r>
            <a:r>
              <a:rPr lang="en-GB" sz="2200" dirty="0"/>
              <a:t> can reveal that scale</a:t>
            </a:r>
          </a:p>
          <a:p>
            <a:pPr>
              <a:spcBef>
                <a:spcPts val="300"/>
              </a:spcBef>
            </a:pPr>
            <a:r>
              <a:rPr lang="en-GB" dirty="0"/>
              <a:t>Contrast with quantum electrodynamics, </a:t>
            </a:r>
            <a:r>
              <a:rPr lang="en-GB" i="1" dirty="0"/>
              <a:t>e.g</a:t>
            </a:r>
            <a:r>
              <a:rPr lang="en-GB" dirty="0"/>
              <a:t>. spectrum of hydrogen levels measured in units of </a:t>
            </a:r>
            <a:r>
              <a:rPr lang="en-GB" i="1" dirty="0"/>
              <a:t>m</a:t>
            </a:r>
            <a:r>
              <a:rPr lang="en-GB" i="1" baseline="-25000" dirty="0"/>
              <a:t>e</a:t>
            </a:r>
            <a:r>
              <a:rPr lang="en-GB" dirty="0"/>
              <a:t>, which appears in </a:t>
            </a:r>
            <a:r>
              <a:rPr lang="en-GB" i="1" dirty="0"/>
              <a:t>L</a:t>
            </a:r>
            <a:r>
              <a:rPr lang="en-GB" baseline="-25000" dirty="0"/>
              <a:t>QED</a:t>
            </a:r>
            <a:endParaRPr lang="en-GB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69FE8-4E50-4A61-98D0-D163E4BE0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8E27B-6AC6-4B5E-8435-A8AA8C3A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2D8E0-911A-4418-A5D5-E252B311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8F2E67-F4C1-4263-9A16-998700A4214E}"/>
              </a:ext>
            </a:extLst>
          </p:cNvPr>
          <p:cNvCxnSpPr>
            <a:cxnSpLocks/>
          </p:cNvCxnSpPr>
          <p:nvPr/>
        </p:nvCxnSpPr>
        <p:spPr bwMode="auto">
          <a:xfrm flipV="1">
            <a:off x="6019800" y="1337008"/>
            <a:ext cx="152400" cy="567992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09A157B-686D-4DA1-AA2B-B88BA6A3B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14400"/>
            <a:ext cx="54985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6C53E-774D-4608-AD5B-8B6F92356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6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Whence Mass?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72C9F-AD85-4E9B-9192-5FA72A200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Classical chromodynamics … non-Abelian local gauge theory </a:t>
            </a:r>
          </a:p>
          <a:p>
            <a:r>
              <a:rPr lang="en-GB" sz="2400" dirty="0"/>
              <a:t>Remove the current mass … there’s no energy scale left</a:t>
            </a:r>
          </a:p>
          <a:p>
            <a:r>
              <a:rPr lang="en-AU" sz="2400" i="1" dirty="0">
                <a:solidFill>
                  <a:srgbClr val="FF0000"/>
                </a:solidFill>
              </a:rPr>
              <a:t>No dynamics in a scale-invariant theory</a:t>
            </a:r>
            <a:r>
              <a:rPr lang="en-AU" sz="2400" dirty="0"/>
              <a:t>; only kinematics … the theory looks the same at all length-scales </a:t>
            </a:r>
            <a:r>
              <a:rPr lang="en-GB" sz="2400" dirty="0"/>
              <a:t>… there can be no clumps of anything … </a:t>
            </a:r>
            <a:r>
              <a:rPr lang="en-AU" sz="2400" i="1" dirty="0">
                <a:solidFill>
                  <a:srgbClr val="FF0000"/>
                </a:solidFill>
              </a:rPr>
              <a:t>hence bound-states are impossible</a:t>
            </a:r>
            <a:r>
              <a:rPr lang="en-AU" sz="2400" dirty="0"/>
              <a:t>.</a:t>
            </a:r>
          </a:p>
          <a:p>
            <a:r>
              <a:rPr lang="en-AU" sz="2400" dirty="0"/>
              <a:t> </a:t>
            </a:r>
            <a:r>
              <a:rPr lang="en-AU" sz="2800" i="1" dirty="0"/>
              <a:t>Our Universe can’t exist</a:t>
            </a:r>
            <a:endParaRPr lang="en-AU" sz="2400" i="1" dirty="0"/>
          </a:p>
          <a:p>
            <a:r>
              <a:rPr lang="en-AU" sz="2400" i="1" dirty="0">
                <a:solidFill>
                  <a:srgbClr val="FF0000"/>
                </a:solidFill>
              </a:rPr>
              <a:t>Higgs boson doesn’t solve this problem</a:t>
            </a:r>
            <a:r>
              <a:rPr lang="en-GB" sz="2400" dirty="0"/>
              <a:t> … </a:t>
            </a:r>
          </a:p>
          <a:p>
            <a:pPr lvl="1"/>
            <a:r>
              <a:rPr lang="en-GB" dirty="0"/>
              <a:t>normal matter is constituted from light-quarks </a:t>
            </a:r>
          </a:p>
          <a:p>
            <a:pPr lvl="1"/>
            <a:r>
              <a:rPr lang="en-GB" dirty="0"/>
              <a:t>the mass of protons and neutrons, the kernels of all visible matter, are 100-times larger than anything the Higgs can produce</a:t>
            </a:r>
          </a:p>
          <a:p>
            <a:r>
              <a:rPr lang="en-GB" sz="2400" dirty="0"/>
              <a:t> </a:t>
            </a:r>
            <a:r>
              <a:rPr lang="en-GB" sz="2800" i="1" dirty="0">
                <a:solidFill>
                  <a:srgbClr val="FF0000"/>
                </a:solidFill>
              </a:rPr>
              <a:t>Where did it all begin? … becomes … Where did it all come from?</a:t>
            </a:r>
            <a:endParaRPr lang="en-AU" sz="2400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D6A-E73C-4244-818F-A8B2D4A77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E0540-A8D1-48C6-960D-F2C22FEE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5035E-8523-4653-B621-5E8E8951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1307F6-6E4B-4B2D-98A2-2D31436CC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" y="0"/>
            <a:ext cx="6873240" cy="762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2E21845-D5BE-4DDF-8A8E-18F810D233B7}"/>
              </a:ext>
            </a:extLst>
          </p:cNvPr>
          <p:cNvSpPr/>
          <p:nvPr/>
        </p:nvSpPr>
        <p:spPr bwMode="auto">
          <a:xfrm>
            <a:off x="3810000" y="198439"/>
            <a:ext cx="838200" cy="56356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8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72F79D7-344B-40B9-BAE2-9ACED8AEE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448342"/>
            <a:ext cx="11950700" cy="5616829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A25F891-D03C-4ADA-A76B-36FEBDA2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BB618-96EC-4866-99BE-7B192F70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9C99CD1-8313-4EEE-9698-A6495B04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675A5-CAA4-40CB-9B96-1C82FD5B3FF8}"/>
              </a:ext>
            </a:extLst>
          </p:cNvPr>
          <p:cNvSpPr txBox="1"/>
          <p:nvPr/>
        </p:nvSpPr>
        <p:spPr>
          <a:xfrm>
            <a:off x="7315200" y="5334000"/>
            <a:ext cx="18288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7BAEF-E6D6-4194-A538-3CA6F657C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Trace Anomaly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F3FCD-A201-4D86-B069-B329B90B3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AU" dirty="0"/>
              <a:t>In a </a:t>
            </a:r>
            <a:r>
              <a:rPr lang="en-AU" dirty="0">
                <a:solidFill>
                  <a:srgbClr val="C00000"/>
                </a:solidFill>
              </a:rPr>
              <a:t>scale invariant theory</a:t>
            </a:r>
            <a:r>
              <a:rPr lang="en-AU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dirty="0"/>
              <a:t>	the </a:t>
            </a:r>
            <a:r>
              <a:rPr lang="en-AU" i="1" dirty="0">
                <a:solidFill>
                  <a:srgbClr val="BF0703"/>
                </a:solidFill>
              </a:rPr>
              <a:t>energy-momentum tensor must be traceless: </a:t>
            </a:r>
            <a:r>
              <a:rPr lang="en-GB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800" i="1" baseline="-25000" dirty="0" err="1">
                <a:solidFill>
                  <a:srgbClr val="C00000"/>
                </a:solidFill>
              </a:rPr>
              <a:t>μμ</a:t>
            </a:r>
            <a:r>
              <a:rPr lang="en-GB" sz="2800" dirty="0">
                <a:solidFill>
                  <a:srgbClr val="C00000"/>
                </a:solidFill>
              </a:rPr>
              <a:t> ≡ 0</a:t>
            </a:r>
            <a:r>
              <a:rPr lang="en-AU" dirty="0"/>
              <a:t> </a:t>
            </a:r>
            <a:endParaRPr lang="en-AU" i="1" dirty="0"/>
          </a:p>
          <a:p>
            <a:pPr>
              <a:spcBef>
                <a:spcPts val="1800"/>
              </a:spcBef>
            </a:pPr>
            <a:r>
              <a:rPr lang="en-GB" dirty="0"/>
              <a:t>Regularisation and renormalisation of (ultraviolet) divergences in </a:t>
            </a:r>
            <a:r>
              <a:rPr lang="en-GB" u="sng" dirty="0"/>
              <a:t>Quantum</a:t>
            </a:r>
            <a:r>
              <a:rPr lang="en-GB" dirty="0"/>
              <a:t> Chromodynamics introduces a mass-scale 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GB" sz="2200" dirty="0"/>
              <a:t>… </a:t>
            </a:r>
            <a:r>
              <a:rPr lang="en-GB" sz="2200" i="1" dirty="0"/>
              <a:t>dimensional transmutation</a:t>
            </a:r>
            <a:r>
              <a:rPr lang="en-GB" sz="2200" dirty="0"/>
              <a:t>: 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GB" sz="2200" dirty="0"/>
              <a:t>	</a:t>
            </a:r>
            <a:r>
              <a:rPr lang="en-GB" sz="2200" dirty="0" err="1"/>
              <a:t>Lagrangian’s</a:t>
            </a:r>
            <a:r>
              <a:rPr lang="en-GB" sz="2200" dirty="0"/>
              <a:t> </a:t>
            </a:r>
            <a:r>
              <a:rPr lang="en-GB" sz="2200" i="1" dirty="0"/>
              <a:t>constants</a:t>
            </a:r>
            <a:r>
              <a:rPr lang="en-GB" sz="2200" dirty="0"/>
              <a:t> (couplings and masses) become dependent on a mass-scale, ζ</a:t>
            </a:r>
          </a:p>
          <a:p>
            <a:pPr>
              <a:spcBef>
                <a:spcPts val="1800"/>
              </a:spcBef>
            </a:pPr>
            <a:r>
              <a:rPr lang="en-GB" i="1" dirty="0"/>
              <a:t>α</a:t>
            </a:r>
            <a:r>
              <a:rPr lang="en-GB" dirty="0"/>
              <a:t> → </a:t>
            </a:r>
            <a:r>
              <a:rPr lang="en-GB" i="1" dirty="0"/>
              <a:t>α(ζ)</a:t>
            </a:r>
            <a:r>
              <a:rPr lang="en-GB" dirty="0"/>
              <a:t> in QCD’s (massless) </a:t>
            </a:r>
            <a:r>
              <a:rPr lang="en-GB" dirty="0" err="1"/>
              <a:t>Lagrangian</a:t>
            </a:r>
            <a:r>
              <a:rPr lang="en-GB" dirty="0"/>
              <a:t> density, </a:t>
            </a:r>
            <a:r>
              <a:rPr lang="en-GB" dirty="0">
                <a:latin typeface="AR BERKLEY" panose="02000000000000000000" pitchFamily="2" charset="0"/>
              </a:rPr>
              <a:t>L(m=0)</a:t>
            </a:r>
          </a:p>
          <a:p>
            <a:pPr marL="40005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dirty="0"/>
              <a:t>⇒ ∂</a:t>
            </a:r>
            <a:r>
              <a:rPr lang="en-GB" sz="2400" baseline="-25000" dirty="0" err="1"/>
              <a:t>μ</a:t>
            </a:r>
            <a:r>
              <a:rPr lang="en-GB" sz="2400" dirty="0" err="1">
                <a:latin typeface="AR BERKLEY" panose="02000000000000000000" pitchFamily="2" charset="0"/>
              </a:rPr>
              <a:t>D</a:t>
            </a:r>
            <a:r>
              <a:rPr lang="en-GB" sz="2400" baseline="-25000" dirty="0" err="1"/>
              <a:t>μ</a:t>
            </a:r>
            <a:r>
              <a:rPr lang="en-GB" sz="2400" dirty="0"/>
              <a:t> = </a:t>
            </a:r>
            <a:r>
              <a:rPr lang="en-GB" sz="2400" i="1" dirty="0" err="1"/>
              <a:t>δ</a:t>
            </a:r>
            <a:r>
              <a:rPr lang="en-GB" sz="2400" dirty="0" err="1">
                <a:latin typeface="AR BERKLEY" panose="02000000000000000000" pitchFamily="2" charset="0"/>
              </a:rPr>
              <a:t>L</a:t>
            </a:r>
            <a:r>
              <a:rPr lang="en-GB" sz="2400" dirty="0"/>
              <a:t>/</a:t>
            </a:r>
            <a:r>
              <a:rPr lang="en-GB" sz="2400" i="1" dirty="0" err="1"/>
              <a:t>δσ</a:t>
            </a:r>
            <a:r>
              <a:rPr lang="en-GB" sz="2400" dirty="0"/>
              <a:t> = </a:t>
            </a:r>
            <a:r>
              <a:rPr lang="en-GB" sz="2400" i="1" dirty="0"/>
              <a:t>α</a:t>
            </a:r>
            <a:r>
              <a:rPr lang="en-GB" sz="2400" dirty="0"/>
              <a:t>β</a:t>
            </a:r>
            <a:r>
              <a:rPr lang="en-GB" sz="2400" i="1" dirty="0"/>
              <a:t>(α)</a:t>
            </a:r>
            <a:r>
              <a:rPr lang="en-GB" sz="2400" dirty="0"/>
              <a:t> </a:t>
            </a:r>
            <a:r>
              <a:rPr lang="en-GB" sz="2400" i="1" dirty="0"/>
              <a:t>d</a:t>
            </a:r>
            <a:r>
              <a:rPr lang="en-GB" sz="2400" dirty="0">
                <a:latin typeface="AR BERKLEY" panose="02000000000000000000" pitchFamily="2" charset="0"/>
              </a:rPr>
              <a:t>L</a:t>
            </a:r>
            <a:r>
              <a:rPr lang="en-GB" sz="2400" dirty="0"/>
              <a:t>/</a:t>
            </a:r>
            <a:r>
              <a:rPr lang="en-GB" sz="2400" i="1" dirty="0"/>
              <a:t>dα</a:t>
            </a:r>
            <a:r>
              <a:rPr lang="en-GB" sz="2400" dirty="0"/>
              <a:t> = β</a:t>
            </a:r>
            <a:r>
              <a:rPr lang="en-GB" sz="2400" i="1" dirty="0"/>
              <a:t>(α)</a:t>
            </a:r>
            <a:r>
              <a:rPr lang="en-GB" sz="2400" dirty="0"/>
              <a:t> </a:t>
            </a:r>
            <a:r>
              <a:rPr lang="en-GB" sz="2400" i="1" dirty="0"/>
              <a:t>¼G</a:t>
            </a:r>
            <a:r>
              <a:rPr lang="en-GB" sz="2400" i="1" baseline="-25000" dirty="0"/>
              <a:t>μν</a:t>
            </a:r>
            <a:r>
              <a:rPr lang="en-GB" sz="2400" i="1" dirty="0"/>
              <a:t> </a:t>
            </a:r>
            <a:r>
              <a:rPr lang="en-GB" sz="2400" i="1" dirty="0" err="1"/>
              <a:t>G</a:t>
            </a:r>
            <a:r>
              <a:rPr lang="en-GB" sz="2400" i="1" baseline="-25000" dirty="0" err="1"/>
              <a:t>μν</a:t>
            </a:r>
            <a:r>
              <a:rPr lang="en-GB" sz="2400" i="1" dirty="0"/>
              <a:t> = </a:t>
            </a:r>
            <a:r>
              <a:rPr lang="en-GB" sz="2400" i="1" dirty="0" err="1"/>
              <a:t>T</a:t>
            </a:r>
            <a:r>
              <a:rPr lang="en-GB" sz="2400" i="1" baseline="-25000" dirty="0" err="1"/>
              <a:t>ρρ</a:t>
            </a:r>
            <a:r>
              <a:rPr lang="en-GB" sz="2400" dirty="0"/>
              <a:t> =: </a:t>
            </a:r>
            <a:r>
              <a:rPr lang="en-GB" sz="2400" i="1" dirty="0"/>
              <a:t>Θ</a:t>
            </a:r>
            <a:r>
              <a:rPr lang="en-GB" sz="2400" i="1" baseline="-25000" dirty="0"/>
              <a:t>0</a:t>
            </a:r>
            <a:endParaRPr lang="en-GB" sz="2200" i="1" baseline="-25000" dirty="0"/>
          </a:p>
          <a:p>
            <a:pPr marL="800100" lvl="2" indent="0">
              <a:spcBef>
                <a:spcPts val="3600"/>
              </a:spcBef>
              <a:buNone/>
            </a:pPr>
            <a:r>
              <a:rPr lang="en-GB" sz="2800" i="1" dirty="0">
                <a:solidFill>
                  <a:srgbClr val="FF0000"/>
                </a:solidFill>
              </a:rPr>
              <a:t>Quantisation of </a:t>
            </a:r>
            <a:r>
              <a:rPr lang="en-GB" sz="2800" i="1" dirty="0" err="1">
                <a:solidFill>
                  <a:srgbClr val="FF0000"/>
                </a:solidFill>
              </a:rPr>
              <a:t>renormalisable</a:t>
            </a:r>
            <a:r>
              <a:rPr lang="en-GB" sz="2800" i="1" dirty="0">
                <a:solidFill>
                  <a:srgbClr val="FF0000"/>
                </a:solidFill>
              </a:rPr>
              <a:t> four-dimensional theory forces nonzero value for trace of energy-momentum tensor</a:t>
            </a:r>
            <a:endParaRPr lang="en-GB" sz="2000" i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B0148-D3D3-4014-813E-0D167661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30E6E-A8A8-4232-BBDA-EF43A03B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0A5F-EA59-4182-991B-365972FD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160075-F5D4-41E7-876A-10B571D6B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76200"/>
            <a:ext cx="5249333" cy="76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09415E-0B5C-4389-AACB-585AD55BD93C}"/>
              </a:ext>
            </a:extLst>
          </p:cNvPr>
          <p:cNvSpPr/>
          <p:nvPr/>
        </p:nvSpPr>
        <p:spPr bwMode="auto">
          <a:xfrm>
            <a:off x="5181600" y="4504691"/>
            <a:ext cx="3082925" cy="609600"/>
          </a:xfrm>
          <a:prstGeom prst="rect">
            <a:avLst/>
          </a:prstGeom>
          <a:noFill/>
          <a:ln w="28575" cap="flat" cmpd="sng" algn="ctr">
            <a:solidFill>
              <a:srgbClr val="BF070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latin typeface="Calibr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BF8F29-AF52-4957-914D-D73753810296}"/>
              </a:ext>
            </a:extLst>
          </p:cNvPr>
          <p:cNvSpPr/>
          <p:nvPr/>
        </p:nvSpPr>
        <p:spPr bwMode="auto">
          <a:xfrm>
            <a:off x="8382000" y="4504691"/>
            <a:ext cx="2362200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dirty="0">
                <a:solidFill>
                  <a:srgbClr val="C00000"/>
                </a:solidFill>
                <a:latin typeface="Calibri" pitchFamily="34" charset="0"/>
              </a:rPr>
              <a:t>Trace anomaly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3A3556-248C-4C9C-ADE0-CF8B3D958CB7}"/>
              </a:ext>
            </a:extLst>
          </p:cNvPr>
          <p:cNvCxnSpPr/>
          <p:nvPr/>
        </p:nvCxnSpPr>
        <p:spPr bwMode="auto">
          <a:xfrm flipV="1">
            <a:off x="4267200" y="4977653"/>
            <a:ext cx="914400" cy="369333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894A1A-CE4A-4B89-BF71-E18BFC2001FB}"/>
              </a:ext>
            </a:extLst>
          </p:cNvPr>
          <p:cNvSpPr txBox="1"/>
          <p:nvPr/>
        </p:nvSpPr>
        <p:spPr>
          <a:xfrm>
            <a:off x="2646243" y="5200420"/>
            <a:ext cx="496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0000FF"/>
                </a:solidFill>
              </a:rPr>
              <a:t>QCD </a:t>
            </a:r>
            <a:r>
              <a:rPr lang="en-GB" dirty="0">
                <a:solidFill>
                  <a:srgbClr val="0000FF"/>
                </a:solidFill>
              </a:rPr>
              <a:t>β</a:t>
            </a:r>
            <a:r>
              <a:rPr lang="en-GB" i="1" dirty="0">
                <a:solidFill>
                  <a:srgbClr val="0000FF"/>
                </a:solidFill>
              </a:rPr>
              <a:t> function … specifies how the coupling “runs”</a:t>
            </a:r>
          </a:p>
        </p:txBody>
      </p:sp>
    </p:spTree>
    <p:extLst>
      <p:ext uri="{BB962C8B-B14F-4D97-AF65-F5344CB8AC3E}">
        <p14:creationId xmlns:p14="http://schemas.microsoft.com/office/powerpoint/2010/main" val="180506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D173F-E40B-4990-89F4-9C35BEC0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6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Trace Anomaly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CA967-F9BF-4151-B593-B0C4F912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r>
              <a:rPr lang="en-GB" dirty="0"/>
              <a:t>Knowing that a trace anomaly exists does not deliver a great deal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dirty="0"/>
              <a:t>	… Indicates only that a mass-scale must exist</a:t>
            </a:r>
          </a:p>
          <a:p>
            <a:r>
              <a:rPr lang="en-GB" dirty="0"/>
              <a:t>Key Question: Can one compute and/or understand the magnitude of that scale?</a:t>
            </a:r>
          </a:p>
          <a:p>
            <a:pPr>
              <a:spcAft>
                <a:spcPts val="2400"/>
              </a:spcAft>
            </a:pPr>
            <a:r>
              <a:rPr lang="en-GB" dirty="0"/>
              <a:t>One can certainly </a:t>
            </a:r>
            <a:r>
              <a:rPr lang="en-GB" i="1" dirty="0">
                <a:solidFill>
                  <a:srgbClr val="008000"/>
                </a:solidFill>
              </a:rPr>
              <a:t>measure</a:t>
            </a:r>
            <a:r>
              <a:rPr lang="en-GB" dirty="0">
                <a:solidFill>
                  <a:srgbClr val="008000"/>
                </a:solidFill>
              </a:rPr>
              <a:t> </a:t>
            </a:r>
            <a:r>
              <a:rPr lang="en-GB" dirty="0"/>
              <a:t>the magnitude … consider proton: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 the chiral limit the entirety of the proton’s mass is produced by the trace anomaly, </a:t>
            </a:r>
            <a:r>
              <a:rPr lang="en-GB" i="1" dirty="0"/>
              <a:t>Θ</a:t>
            </a:r>
            <a:r>
              <a:rPr lang="en-GB" i="1" baseline="-25000" dirty="0"/>
              <a:t>0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	… In QCD, </a:t>
            </a:r>
            <a:r>
              <a:rPr lang="en-GB" i="1" dirty="0"/>
              <a:t>Θ</a:t>
            </a:r>
            <a:r>
              <a:rPr lang="en-GB" i="1" baseline="-25000" dirty="0"/>
              <a:t>0</a:t>
            </a:r>
            <a:r>
              <a:rPr lang="en-GB" baseline="-25000" dirty="0"/>
              <a:t> </a:t>
            </a:r>
            <a:r>
              <a:rPr lang="en-GB" dirty="0"/>
              <a:t>measures the strength of gluon self-interactions </a:t>
            </a:r>
          </a:p>
          <a:p>
            <a:pPr marL="0" indent="0">
              <a:buNone/>
            </a:pPr>
            <a:r>
              <a:rPr lang="en-GB" dirty="0"/>
              <a:t>	… so, from one perspective,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i="1" dirty="0"/>
              <a:t>		</a:t>
            </a:r>
            <a:r>
              <a:rPr lang="en-GB" i="1" dirty="0" err="1"/>
              <a:t>m</a:t>
            </a:r>
            <a:r>
              <a:rPr lang="en-GB" i="1" baseline="-25000" dirty="0" err="1"/>
              <a:t>p</a:t>
            </a:r>
            <a:r>
              <a:rPr lang="en-GB" dirty="0"/>
              <a:t> is (somehow) completely generated by glue.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4388B-DC5F-46A9-B111-F024B01A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04B09-F311-43BB-A0BE-64A2B495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E337-22CA-443B-AAA7-E2DCAC8D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50C15-1864-4EC9-BA37-21E506251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3710"/>
            <a:ext cx="47244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3F3F4-142D-4A4F-A8AE-9E760EB2B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971800"/>
            <a:ext cx="4419600" cy="415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543A79-E048-4935-9386-E1BE313A9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539811"/>
            <a:ext cx="7620000" cy="1159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23A37-672E-8F67-5DEA-781E7F9F2BF2}"/>
              </a:ext>
            </a:extLst>
          </p:cNvPr>
          <p:cNvSpPr txBox="1"/>
          <p:nvPr/>
        </p:nvSpPr>
        <p:spPr>
          <a:xfrm>
            <a:off x="8641082" y="5593081"/>
            <a:ext cx="2839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mass of visible matter is almost entirely produced by massless non-matter fields </a:t>
            </a:r>
          </a:p>
        </p:txBody>
      </p:sp>
    </p:spTree>
    <p:extLst>
      <p:ext uri="{BB962C8B-B14F-4D97-AF65-F5344CB8AC3E}">
        <p14:creationId xmlns:p14="http://schemas.microsoft.com/office/powerpoint/2010/main" val="254936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9E10A95-DA56-4F08-BB43-478B2ED0BE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A965DD0-EB85-429E-A81B-3452BB616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7C21B9-EE63-4B5D-B9C1-7C6372A0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A373452-5377-453E-858D-A4D6A735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Picture 6" descr="A picture containing ground, outdoor, pink, mammal&#10;&#10;Description automatically generated">
            <a:extLst>
              <a:ext uri="{FF2B5EF4-FFF2-40B4-BE49-F238E27FC236}">
                <a16:creationId xmlns:a16="http://schemas.microsoft.com/office/drawing/2014/main" id="{74E12E5D-B875-4FD9-807C-4C878A1E0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7" b="90586" l="1900" r="90000">
                        <a14:foregroundMark x1="1800" y1="82771" x2="11100" y2="74423"/>
                        <a14:foregroundMark x1="11100" y1="74423" x2="14400" y2="67318"/>
                        <a14:foregroundMark x1="14400" y1="67318" x2="15900" y2="49378"/>
                        <a14:foregroundMark x1="15900" y1="49378" x2="15800" y2="31439"/>
                        <a14:foregroundMark x1="15800" y1="31439" x2="18200" y2="22913"/>
                        <a14:foregroundMark x1="18200" y1="22913" x2="21900" y2="16341"/>
                        <a14:foregroundMark x1="21900" y1="16341" x2="31800" y2="10480"/>
                        <a14:foregroundMark x1="31800" y1="10480" x2="42200" y2="12789"/>
                        <a14:foregroundMark x1="42200" y1="12789" x2="47400" y2="12078"/>
                        <a14:foregroundMark x1="47400" y1="12078" x2="52500" y2="12966"/>
                        <a14:foregroundMark x1="52500" y1="12966" x2="61100" y2="3375"/>
                        <a14:foregroundMark x1="61100" y1="3375" x2="66300" y2="5151"/>
                        <a14:foregroundMark x1="66300" y1="5151" x2="71500" y2="4973"/>
                        <a14:foregroundMark x1="71500" y1="4973" x2="81800" y2="7638"/>
                        <a14:foregroundMark x1="81800" y1="7638" x2="87700" y2="23801"/>
                        <a14:foregroundMark x1="87700" y1="23801" x2="90700" y2="42451"/>
                        <a14:foregroundMark x1="90700" y1="42451" x2="90900" y2="51510"/>
                        <a14:foregroundMark x1="90900" y1="51510" x2="88600" y2="62167"/>
                        <a14:foregroundMark x1="88600" y1="62167" x2="92900" y2="79574"/>
                        <a14:foregroundMark x1="92900" y1="79574" x2="89279" y2="77051"/>
                        <a14:foregroundMark x1="84893" y1="69136" x2="84500" y2="68206"/>
                        <a14:foregroundMark x1="87800" y1="76021" x2="84965" y2="69308"/>
                        <a14:foregroundMark x1="82767" y1="45397" x2="82300" y2="39254"/>
                        <a14:foregroundMark x1="83966" y1="61174" x2="82967" y2="48026"/>
                        <a14:foregroundMark x1="84500" y1="68206" x2="84271" y2="65192"/>
                        <a14:foregroundMark x1="81447" y1="38728" x2="79491" y2="37522"/>
                        <a14:foregroundMark x1="82300" y1="39254" x2="81479" y2="38748"/>
                        <a14:foregroundMark x1="84858" y1="87237" x2="86000" y2="88988"/>
                        <a14:foregroundMark x1="81600" y1="82238" x2="81716" y2="82416"/>
                        <a14:foregroundMark x1="86000" y1="88988" x2="82300" y2="95204"/>
                        <a14:foregroundMark x1="82300" y1="95204" x2="77300" y2="93073"/>
                        <a14:foregroundMark x1="77300" y1="93073" x2="71300" y2="77265"/>
                        <a14:foregroundMark x1="71300" y1="77265" x2="66100" y2="75488"/>
                        <a14:foregroundMark x1="66100" y1="75488" x2="71200" y2="78153"/>
                        <a14:foregroundMark x1="71200" y1="78153" x2="61000" y2="56483"/>
                        <a14:foregroundMark x1="61000" y1="56483" x2="55300" y2="72114"/>
                        <a14:foregroundMark x1="55300" y1="72114" x2="50000" y2="99290"/>
                        <a14:foregroundMark x1="50000" y1="99290" x2="44700" y2="97336"/>
                        <a14:foregroundMark x1="44700" y1="97336" x2="47900" y2="66607"/>
                        <a14:foregroundMark x1="47900" y1="66607" x2="42100" y2="62877"/>
                        <a14:foregroundMark x1="42100" y1="62877" x2="31500" y2="70515"/>
                        <a14:foregroundMark x1="31500" y1="70515" x2="30100" y2="80639"/>
                        <a14:foregroundMark x1="30100" y1="80639" x2="32700" y2="90409"/>
                        <a14:foregroundMark x1="32700" y1="90409" x2="29500" y2="97869"/>
                        <a14:foregroundMark x1="29500" y1="97869" x2="24100" y2="98224"/>
                        <a14:foregroundMark x1="24100" y1="98224" x2="23700" y2="76732"/>
                        <a14:foregroundMark x1="23700" y1="76732" x2="17300" y2="76732"/>
                        <a14:foregroundMark x1="17300" y1="76732" x2="12600" y2="82416"/>
                        <a14:foregroundMark x1="12600" y1="82416" x2="9800" y2="90231"/>
                        <a14:foregroundMark x1="9800" y1="90231" x2="4700" y2="90586"/>
                        <a14:foregroundMark x1="4700" y1="90586" x2="1900" y2="83304"/>
                        <a14:backgroundMark x1="89600" y1="78508" x2="83800" y2="63055"/>
                        <a14:backgroundMark x1="83800" y1="63055" x2="82500" y2="44227"/>
                        <a14:backgroundMark x1="82500" y1="44227" x2="79300" y2="37123"/>
                        <a14:backgroundMark x1="79300" y1="37123" x2="74200" y2="40853"/>
                        <a14:backgroundMark x1="74200" y1="40853" x2="71900" y2="49556"/>
                        <a14:backgroundMark x1="71900" y1="49556" x2="81900" y2="82060"/>
                        <a14:backgroundMark x1="81900" y1="82060" x2="85700" y2="85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971800"/>
            <a:ext cx="2190918" cy="1233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8107E5-0410-1E0E-6142-7CD2DAB61F97}"/>
              </a:ext>
            </a:extLst>
          </p:cNvPr>
          <p:cNvSpPr txBox="1"/>
          <p:nvPr/>
        </p:nvSpPr>
        <p:spPr>
          <a:xfrm>
            <a:off x="8798985" y="4205287"/>
            <a:ext cx="3322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>
                <a:solidFill>
                  <a:schemeClr val="bg1"/>
                </a:solidFill>
              </a:rPr>
              <a:t>Or so the story has gone</a:t>
            </a:r>
          </a:p>
        </p:txBody>
      </p:sp>
    </p:spTree>
    <p:extLst>
      <p:ext uri="{BB962C8B-B14F-4D97-AF65-F5344CB8AC3E}">
        <p14:creationId xmlns:p14="http://schemas.microsoft.com/office/powerpoint/2010/main" val="133092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02633-FA01-46F9-BF8D-14692543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4810125"/>
            <a:ext cx="10363200" cy="1362075"/>
          </a:xfrm>
        </p:spPr>
        <p:txBody>
          <a:bodyPr/>
          <a:lstStyle/>
          <a:p>
            <a:pPr algn="ctr"/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On the other hand …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1FE18-BFA1-4913-A3A9-263641675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2F08C-CC07-4D17-AEEE-FDFC30B6C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E1224-01AD-4A23-B8C2-588BC8CC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FA84E-2341-4F3A-8883-C3DF8682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247B543-B3E9-4821-8D52-C7E6CA86A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9196" y="282873"/>
            <a:ext cx="4450976" cy="443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138498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5" y="775963"/>
            <a:ext cx="4803775" cy="5396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-228600"/>
            <a:ext cx="2514600" cy="251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		                     Pion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6400800" cy="4495804"/>
          </a:xfrm>
        </p:spPr>
        <p:txBody>
          <a:bodyPr/>
          <a:lstStyle/>
          <a:p>
            <a:r>
              <a:rPr lang="en-GB" sz="2400" dirty="0"/>
              <a:t>The pion is another one of the hadrons that was discovered as the standard model was being built</a:t>
            </a:r>
          </a:p>
          <a:p>
            <a:r>
              <a:rPr lang="en-GB" sz="2400" dirty="0"/>
              <a:t>Predicted by Yukawa in 1935 </a:t>
            </a:r>
          </a:p>
          <a:p>
            <a:pPr lvl="1"/>
            <a:r>
              <a:rPr lang="en-GB" sz="2400" dirty="0"/>
              <a:t>It had to exist, otherwise there was nothing that could hold neutrons and protons together inside a nucleus</a:t>
            </a:r>
          </a:p>
          <a:p>
            <a:r>
              <a:rPr lang="en-GB" sz="2400" dirty="0"/>
              <a:t>The pion, too, is crucial.</a:t>
            </a:r>
          </a:p>
          <a:p>
            <a:r>
              <a:rPr lang="en-GB" sz="2400" dirty="0"/>
              <a:t>It MUST be </a:t>
            </a:r>
            <a:r>
              <a:rPr lang="en-GB" sz="2400" i="1" u="sng" dirty="0"/>
              <a:t>unnaturally</a:t>
            </a:r>
            <a:r>
              <a:rPr lang="en-GB" sz="2400" dirty="0"/>
              <a:t> light, otherwise the force it produces would act over a range that is too short to be useful in binding nuclei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0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D173F-E40B-4990-89F4-9C35BEC0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6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Trace Anomaly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CA967-F9BF-4151-B593-B0C4F912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GB" sz="2400" dirty="0"/>
              <a:t>In the chiral limit, pion is massless Nambu-Goldstone boson:</a:t>
            </a:r>
          </a:p>
          <a:p>
            <a:pPr marL="0" indent="0">
              <a:buNone/>
            </a:pPr>
            <a:r>
              <a:rPr lang="en-GB" sz="2400" dirty="0"/>
              <a:t>					⇒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solidFill>
                  <a:srgbClr val="C00000"/>
                </a:solidFill>
              </a:rPr>
              <a:t>Does this mean</a:t>
            </a:r>
            <a:r>
              <a:rPr lang="en-GB" sz="2400" dirty="0"/>
              <a:t> that the scale anomaly vanishes trivially in the pion state, </a:t>
            </a:r>
            <a:r>
              <a:rPr lang="en-GB" sz="2400" i="1" dirty="0"/>
              <a:t>i.e</a:t>
            </a:r>
            <a:r>
              <a:rPr lang="en-GB" sz="2400" dirty="0"/>
              <a:t>. </a:t>
            </a:r>
            <a:r>
              <a:rPr lang="en-GB" sz="2400" dirty="0">
                <a:solidFill>
                  <a:srgbClr val="C00000"/>
                </a:solidFill>
              </a:rPr>
              <a:t>gluons contribute nothing to the pion mass? </a:t>
            </a:r>
          </a:p>
          <a:p>
            <a:r>
              <a:rPr lang="en-AU" sz="2400" dirty="0"/>
              <a:t>Difficult way to obtain “zero”!</a:t>
            </a:r>
          </a:p>
          <a:p>
            <a:pPr>
              <a:spcBef>
                <a:spcPts val="1800"/>
              </a:spcBef>
            </a:pPr>
            <a:r>
              <a:rPr lang="en-AU" sz="2400" dirty="0"/>
              <a:t>Easier to imagine that “zero” owes to cancellations between different operator contributions to the expectation value of </a:t>
            </a:r>
            <a:r>
              <a:rPr lang="en-GB" sz="2400" i="1" dirty="0"/>
              <a:t>Θ</a:t>
            </a:r>
            <a:r>
              <a:rPr lang="en-GB" sz="2400" i="1" baseline="-25000" dirty="0"/>
              <a:t>0</a:t>
            </a:r>
            <a:r>
              <a:rPr lang="en-AU" sz="2400" dirty="0"/>
              <a:t>.  </a:t>
            </a:r>
          </a:p>
          <a:p>
            <a:r>
              <a:rPr lang="en-AU" sz="2400" dirty="0"/>
              <a:t>Of course, such precise cancellation should not be an accident.  </a:t>
            </a:r>
          </a:p>
          <a:p>
            <a:pPr marL="800100" lvl="2" indent="0">
              <a:buNone/>
            </a:pPr>
            <a:r>
              <a:rPr lang="en-AU" sz="2400" dirty="0"/>
              <a:t>It could only arise naturally because </a:t>
            </a:r>
          </a:p>
          <a:p>
            <a:pPr marL="800100" lvl="2" indent="0">
              <a:buNone/>
            </a:pPr>
            <a:r>
              <a:rPr lang="en-AU" sz="2400" dirty="0"/>
              <a:t>of some symmetry and/or symmetry-breaking pattern.</a:t>
            </a:r>
            <a:endParaRPr lang="en-GB" sz="24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4388B-DC5F-46A9-B111-F024B01A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04B09-F311-43BB-A0BE-64A2B495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E337-22CA-443B-AAA7-E2DCAC8D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50C15-1864-4EC9-BA37-21E506251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3710"/>
            <a:ext cx="4724400" cy="68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07ADB0-2EA9-4F6D-9818-8D3F5E93B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70272"/>
            <a:ext cx="3683000" cy="381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8652C4-3AEE-48EB-9653-D1758ABDB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1895672"/>
            <a:ext cx="2806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5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3216-C3F3-4033-AC57-85CF4682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Whence “1” and yet “0” ?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2B4D-8A9A-4D3E-A7CA-BFC13F270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51037"/>
            <a:ext cx="10972800" cy="4525963"/>
          </a:xfrm>
        </p:spPr>
        <p:txBody>
          <a:bodyPr/>
          <a:lstStyle/>
          <a:p>
            <a:r>
              <a:rPr lang="en-AU" sz="3200" i="1" dirty="0">
                <a:solidFill>
                  <a:srgbClr val="BF0703"/>
                </a:solidFill>
              </a:rPr>
              <a:t>No statement of the question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“How does the mass of the proton arise?”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is complete without the additional clause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“How does the pion remain </a:t>
            </a:r>
            <a:r>
              <a:rPr lang="en-AU" sz="32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massless</a:t>
            </a:r>
            <a:r>
              <a:rPr lang="en-AU" sz="3200" i="1" dirty="0">
                <a:solidFill>
                  <a:srgbClr val="BF0703"/>
                </a:solidFill>
              </a:rPr>
              <a:t>?”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Natural visible-matter mass-scale must emerge simultaneously with apparent preservation of scale invariance in related systems</a:t>
            </a:r>
          </a:p>
          <a:p>
            <a:pPr lvl="1"/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Expectation value of </a:t>
            </a:r>
            <a:r>
              <a:rPr lang="en-GB" sz="2400" i="1" dirty="0"/>
              <a:t>Θ</a:t>
            </a:r>
            <a:r>
              <a:rPr lang="en-GB" sz="2400" i="1" baseline="-25000" dirty="0"/>
              <a:t>0 </a:t>
            </a: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in pion is always zero,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	irrespective of the size of the natural mass-scale for strong interactions = </a:t>
            </a:r>
            <a:r>
              <a:rPr lang="en-AU" sz="2400" i="1" dirty="0" err="1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en-AU" sz="2400" i="1" baseline="-25000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endParaRPr lang="en-GB" sz="32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DDB22-0688-4EB3-8658-D9E9DC22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66246-CFED-491F-85B8-D1EF2452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2BC71-711F-431D-9800-553A0465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FAAA9-48C7-4D1A-803D-6A66F641B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97678"/>
            <a:ext cx="8077200" cy="554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4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3216-C3F3-4033-AC57-85CF4682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Whence “1” and yet “0” ?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2B4D-8A9A-4D3E-A7CA-BFC13F270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51037"/>
            <a:ext cx="10972800" cy="4525963"/>
          </a:xfrm>
        </p:spPr>
        <p:txBody>
          <a:bodyPr/>
          <a:lstStyle/>
          <a:p>
            <a:r>
              <a:rPr lang="en-AU" sz="3200" i="1" dirty="0">
                <a:solidFill>
                  <a:srgbClr val="BF0703"/>
                </a:solidFill>
              </a:rPr>
              <a:t>No statement of the question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“How does the mass of the proton arise?”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is complete without the additional clause </a:t>
            </a:r>
          </a:p>
          <a:p>
            <a:pPr marL="0" indent="0">
              <a:buNone/>
            </a:pPr>
            <a:r>
              <a:rPr lang="en-AU" sz="3200" i="1" dirty="0">
                <a:solidFill>
                  <a:srgbClr val="BF0703"/>
                </a:solidFill>
              </a:rPr>
              <a:t>	“How does the pion remain </a:t>
            </a:r>
            <a:r>
              <a:rPr lang="en-AU" sz="3200" b="1" dirty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massless</a:t>
            </a:r>
            <a:r>
              <a:rPr lang="en-AU" sz="3200" i="1" dirty="0">
                <a:solidFill>
                  <a:srgbClr val="BF0703"/>
                </a:solidFill>
              </a:rPr>
              <a:t>?”</a:t>
            </a:r>
          </a:p>
          <a:p>
            <a:pPr>
              <a:spcBef>
                <a:spcPts val="1200"/>
              </a:spcBef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Natural visible-matter mass-scale must emerge simultaneously with apparent preservation of scale invariance in related systems</a:t>
            </a:r>
          </a:p>
          <a:p>
            <a:pPr lvl="1"/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Expectation value of </a:t>
            </a:r>
            <a:r>
              <a:rPr lang="en-GB" sz="2400" i="1" dirty="0"/>
              <a:t>Θ</a:t>
            </a:r>
            <a:r>
              <a:rPr lang="en-GB" sz="2400" i="1" baseline="-25000" dirty="0"/>
              <a:t>0 </a:t>
            </a: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in pion is always zero,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AU" sz="2400" dirty="0">
                <a:solidFill>
                  <a:schemeClr val="tx2">
                    <a:lumMod val="50000"/>
                  </a:schemeClr>
                </a:solidFill>
              </a:rPr>
              <a:t>	irrespective of the size of the natural mass-scale for strong interactions = </a:t>
            </a:r>
            <a:r>
              <a:rPr lang="en-AU" sz="2400" i="1" dirty="0" err="1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en-AU" sz="2400" i="1" baseline="-25000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endParaRPr lang="en-GB" sz="32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DDB22-0688-4EB3-8658-D9E9DC22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66246-CFED-491F-85B8-D1EF2452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2BC71-711F-431D-9800-553A0465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FAAA9-48C7-4D1A-803D-6A66F641B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97678"/>
            <a:ext cx="8077200" cy="554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171DF6-D541-414E-97D8-051A4DB2ED45}"/>
              </a:ext>
            </a:extLst>
          </p:cNvPr>
          <p:cNvSpPr txBox="1"/>
          <p:nvPr/>
        </p:nvSpPr>
        <p:spPr>
          <a:xfrm>
            <a:off x="972937" y="4209033"/>
            <a:ext cx="10246125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Modern Physics must </a:t>
            </a:r>
          </a:p>
          <a:p>
            <a:pPr algn="ctr"/>
            <a:r>
              <a:rPr lang="en-US" sz="32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Elucidate the entire array of Empirical Consequences</a:t>
            </a:r>
          </a:p>
          <a:p>
            <a:pPr algn="ctr"/>
            <a:r>
              <a:rPr lang="en-US" sz="32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of the Mechanism responsible </a:t>
            </a:r>
          </a:p>
          <a:p>
            <a:pPr algn="ctr"/>
            <a:r>
              <a:rPr lang="en-US" sz="32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so that the Standard Model can be Tested and Bounded</a:t>
            </a:r>
          </a:p>
        </p:txBody>
      </p:sp>
    </p:spTree>
    <p:extLst>
      <p:ext uri="{BB962C8B-B14F-4D97-AF65-F5344CB8AC3E}">
        <p14:creationId xmlns:p14="http://schemas.microsoft.com/office/powerpoint/2010/main" val="29745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72F79D7-344B-40B9-BAE2-9ACED8AEE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448342"/>
            <a:ext cx="11950700" cy="5616829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A25F891-D03C-4ADA-A76B-36FEBDA2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BB618-96EC-4866-99BE-7B192F70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9C99CD1-8313-4EEE-9698-A6495B04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675A5-CAA4-40CB-9B96-1C82FD5B3FF8}"/>
              </a:ext>
            </a:extLst>
          </p:cNvPr>
          <p:cNvSpPr txBox="1"/>
          <p:nvPr/>
        </p:nvSpPr>
        <p:spPr>
          <a:xfrm>
            <a:off x="7315200" y="5334000"/>
            <a:ext cx="18288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5BB830-936E-4548-AB75-52DEFB7564F1}"/>
              </a:ext>
            </a:extLst>
          </p:cNvPr>
          <p:cNvSpPr txBox="1"/>
          <p:nvPr/>
        </p:nvSpPr>
        <p:spPr>
          <a:xfrm>
            <a:off x="5486400" y="41148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QCD, so is the absence of mass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ack, nature, night sky&#10;&#10;Description automatically generated">
            <a:extLst>
              <a:ext uri="{FF2B5EF4-FFF2-40B4-BE49-F238E27FC236}">
                <a16:creationId xmlns:a16="http://schemas.microsoft.com/office/drawing/2014/main" id="{8CE16D31-D8FA-4842-B2B8-55A9FBB9C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42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007E2BE-D0CA-4AB3-A6BD-E72B4165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294E2-EE79-4BA5-A624-5995E465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064C8EE-C2E8-49BE-B22B-7EF31441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C6EEE0D-E60F-9812-0F5B-AB2B97F7F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362200"/>
            <a:ext cx="5010150" cy="39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5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∼1100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0600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/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96CA1E-735E-9551-9169-06E6D016EA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06155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08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∼1050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2773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7A9E7-EB8D-2B1A-9405-ECF06E752954}"/>
              </a:ext>
            </a:extLst>
          </p:cNvPr>
          <p:cNvSpPr txBox="1"/>
          <p:nvPr/>
        </p:nvSpPr>
        <p:spPr>
          <a:xfrm>
            <a:off x="3352800" y="1003042"/>
            <a:ext cx="5029200" cy="5016758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means</a:t>
            </a:r>
          </a:p>
          <a:p>
            <a:pPr algn="ctr"/>
            <a:r>
              <a:rPr lang="en-GB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Gluons are massive </a:t>
            </a:r>
            <a:endParaRPr lang="en-US" sz="8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/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blipFill>
                <a:blip r:embed="rId5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82EF29-FC6B-B204-76D5-5892A8A575DE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46143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321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10126"/>
            <a:ext cx="9144000" cy="1362075"/>
          </a:xfrm>
        </p:spPr>
        <p:txBody>
          <a:bodyPr/>
          <a:lstStyle/>
          <a:p>
            <a:pPr algn="ctr"/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QCD’s Running Coupling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 descr="QCDalp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4440" y="298598"/>
            <a:ext cx="4268960" cy="4511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00200" y="2286000"/>
            <a:ext cx="197118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⇐</a:t>
            </a:r>
          </a:p>
          <a:p>
            <a:r>
              <a:rPr lang="en-GB" b="1" dirty="0">
                <a:solidFill>
                  <a:srgbClr val="C00000"/>
                </a:solidFill>
              </a:rPr>
              <a:t>What’s happening </a:t>
            </a:r>
          </a:p>
          <a:p>
            <a:r>
              <a:rPr lang="en-GB" b="1" dirty="0">
                <a:solidFill>
                  <a:srgbClr val="C00000"/>
                </a:solidFill>
              </a:rPr>
              <a:t>out here?!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166" y="6619863"/>
            <a:ext cx="4486940" cy="381000"/>
          </a:xfrm>
        </p:spPr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26B2BD-1CDC-4CBC-9778-C4D73AEF7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56" y="75407"/>
            <a:ext cx="1574444" cy="1574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C6CC6C-178B-41C0-9DE7-DEAF020F3007}"/>
              </a:ext>
            </a:extLst>
          </p:cNvPr>
          <p:cNvSpPr txBox="1"/>
          <p:nvPr/>
        </p:nvSpPr>
        <p:spPr>
          <a:xfrm>
            <a:off x="381000" y="1417990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This is where we live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892F5-F9AE-EE93-4105-3F7C8F2BE30F}"/>
              </a:ext>
            </a:extLst>
          </p:cNvPr>
          <p:cNvSpPr txBox="1"/>
          <p:nvPr/>
        </p:nvSpPr>
        <p:spPr>
          <a:xfrm>
            <a:off x="8229600" y="1744735"/>
            <a:ext cx="3877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Asymptotic Freedom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Interaction becomes weaker as energy grows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(charges get closer together)</a:t>
            </a:r>
          </a:p>
        </p:txBody>
      </p:sp>
    </p:spTree>
    <p:extLst>
      <p:ext uri="{BB962C8B-B14F-4D97-AF65-F5344CB8AC3E}">
        <p14:creationId xmlns:p14="http://schemas.microsoft.com/office/powerpoint/2010/main" val="31589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4ECF-1197-4138-A911-AB901918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/>
              <a:t>Mass in Nature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AEA1C-4190-4303-9062-4143C1EAB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4099"/>
            <a:ext cx="10972800" cy="5118101"/>
          </a:xfrm>
        </p:spPr>
        <p:txBody>
          <a:bodyPr/>
          <a:lstStyle/>
          <a:p>
            <a:r>
              <a:rPr lang="en-GB" dirty="0"/>
              <a:t>But … there are </a:t>
            </a:r>
            <a:r>
              <a:rPr lang="en-GB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two</a:t>
            </a:r>
            <a:r>
              <a:rPr lang="en-GB" dirty="0"/>
              <a:t> sources of mass in Nature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dirty="0"/>
              <a:t>To some people, this may be surprising</a:t>
            </a:r>
          </a:p>
          <a:p>
            <a:r>
              <a:rPr lang="en-US" dirty="0"/>
              <a:t>Because, when considering the origin of mass in the Standard Model (SM), thoughts typically turn to the Higgs boson </a:t>
            </a:r>
          </a:p>
          <a:p>
            <a:r>
              <a:rPr lang="en-US" dirty="0"/>
              <a:t>Notion behind Higgs mechanism for mass generation was introduced more than fifty years ago; and it became an essential piece of the SM.</a:t>
            </a:r>
          </a:p>
          <a:p>
            <a:r>
              <a:rPr lang="en-US" dirty="0"/>
              <a:t>2012 – Discovery of something seeming to possess all anticipated properties of the Higgs</a:t>
            </a:r>
          </a:p>
          <a:p>
            <a:pPr lvl="1"/>
            <a:r>
              <a:rPr lang="en-US" sz="2200" dirty="0"/>
              <a:t>SM became complete </a:t>
            </a:r>
          </a:p>
          <a:p>
            <a:r>
              <a:rPr lang="en-US" dirty="0"/>
              <a:t>Nobel Prize in physics awarded to Englert and Higgs </a:t>
            </a:r>
          </a:p>
          <a:p>
            <a:pPr marL="400050" lvl="1" indent="0">
              <a:buNone/>
            </a:pPr>
            <a:r>
              <a:rPr lang="en-US" sz="2200" dirty="0"/>
              <a:t>“. . . for the theoretical discovery of a mechanism that contributes to our understanding of the origin of mass of subatomic particles . . . ”</a:t>
            </a:r>
          </a:p>
          <a:p>
            <a:pPr marL="400050" lvl="1" indent="0" algn="ctr">
              <a:buNone/>
            </a:pPr>
            <a:r>
              <a:rPr lang="en-US" sz="2200" dirty="0"/>
              <a:t>“</a:t>
            </a:r>
            <a:r>
              <a:rPr lang="en-US" sz="2400" dirty="0">
                <a:solidFill>
                  <a:srgbClr val="FF0000"/>
                </a:solidFill>
              </a:rPr>
              <a:t>… a mechanism that contributes …</a:t>
            </a:r>
            <a:r>
              <a:rPr lang="en-US" sz="2200" dirty="0"/>
              <a:t>” </a:t>
            </a:r>
          </a:p>
          <a:p>
            <a:pPr marL="400050" lvl="1" indent="0" algn="ctr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NOT the complete story.  Far from it …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132FB-4669-4CA1-B514-5672FE2B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B9071-1C38-41CA-B0A6-031B9EE33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E94AF-C136-444B-87C4-817D5D8F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0AC35-976C-5873-2EFC-2644D1E8ABD9}"/>
              </a:ext>
            </a:extLst>
          </p:cNvPr>
          <p:cNvSpPr txBox="1"/>
          <p:nvPr/>
        </p:nvSpPr>
        <p:spPr>
          <a:xfrm>
            <a:off x="6570786" y="927459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u="sng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Phenomenological</a:t>
            </a:r>
            <a:r>
              <a:rPr lang="en-AU" sz="2400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understanding of mass generation via Higgs-like mechanism</a:t>
            </a:r>
          </a:p>
        </p:txBody>
      </p:sp>
      <p:pic>
        <p:nvPicPr>
          <p:cNvPr id="8" name="Picture 7" descr="nobel Prize Logo.jpg">
            <a:extLst>
              <a:ext uri="{FF2B5EF4-FFF2-40B4-BE49-F238E27FC236}">
                <a16:creationId xmlns:a16="http://schemas.microsoft.com/office/drawing/2014/main" id="{FA1FFCEE-4A09-B62F-646E-A3C78342CA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33275" y="5054241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82C8C5-E26E-4187-B9D0-FD1FF121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231391"/>
            <a:ext cx="5737572" cy="434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D5C43-333B-49A0-B653-5068C8D0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 independent 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effective charge = running coupling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</p:spPr>
            <p:txBody>
              <a:bodyPr/>
              <a:lstStyle/>
              <a:p>
                <a:r>
                  <a:rPr lang="en-GB" dirty="0"/>
                  <a:t>Modern theory enables unique QCD analogue of</a:t>
                </a:r>
              </a:p>
              <a:p>
                <a:pPr marL="0" indent="0">
                  <a:buNone/>
                </a:pPr>
                <a:r>
                  <a:rPr lang="en-GB" dirty="0"/>
                  <a:t>       “Gell-Mann – Low”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running charge to be rigorously defined and calculated</a:t>
                </a:r>
              </a:p>
              <a:p>
                <a:r>
                  <a:rPr lang="en-GB" dirty="0"/>
                  <a:t>Analysis of QCD’s gauge sector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	        yields a  </a:t>
                </a:r>
                <a:r>
                  <a:rPr lang="en-GB" sz="2200" i="1" dirty="0">
                    <a:solidFill>
                      <a:srgbClr val="0000FF"/>
                    </a:solidFill>
                  </a:rPr>
                  <a:t>parameter-free prediction</a:t>
                </a:r>
              </a:p>
              <a:p>
                <a:r>
                  <a:rPr lang="en-GB" dirty="0"/>
                  <a:t>N.B. Qualitative change in </a:t>
                </a:r>
                <a:r>
                  <a:rPr lang="en-GB" i="1" dirty="0"/>
                  <a:t>α̂</a:t>
                </a:r>
                <a:r>
                  <a:rPr lang="en-GB" i="1" baseline="-25000" dirty="0"/>
                  <a:t>PI</a:t>
                </a:r>
                <a:r>
                  <a:rPr lang="en-GB" dirty="0"/>
                  <a:t>(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dirty="0"/>
                  <a:t>) at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GB" dirty="0"/>
                  <a:t>≈ ½ </a:t>
                </a:r>
                <a:r>
                  <a:rPr lang="en-GB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GB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GB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/>
                  <a:t>No Landau Pole</a:t>
                </a:r>
              </a:p>
              <a:p>
                <a:pPr lvl="1"/>
                <a:r>
                  <a:rPr lang="en-GB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“Infrared Slavery” picture – linear potential – is not correct explanation of confinement</a:t>
                </a:r>
              </a:p>
              <a:p>
                <a:r>
                  <a:rPr lang="en-GB" dirty="0"/>
                  <a:t>Below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interactions become scale independent, just as they were in the Lagrangian; so, QCD becomes practically conformal again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  <a:blipFill>
                <a:blip r:embed="rId3"/>
                <a:stretch>
                  <a:fillRect l="-1283" t="-943" r="-1876" b="-122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DF46-5741-4D85-ABAA-739F12F7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3A21-161E-4E4A-A56E-F5EFF864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CE32-E62C-400D-894C-6700F2C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413D1-7F5A-46CF-9AE9-45C2B8655E80}"/>
              </a:ext>
            </a:extLst>
          </p:cNvPr>
          <p:cNvSpPr txBox="1"/>
          <p:nvPr/>
        </p:nvSpPr>
        <p:spPr>
          <a:xfrm>
            <a:off x="6879377" y="5334000"/>
            <a:ext cx="53126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 independent strong running coupling</a:t>
            </a:r>
          </a:p>
          <a:p>
            <a:pPr>
              <a:spcAft>
                <a:spcPts val="300"/>
              </a:spcAft>
            </a:pP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Daniele Binosi </a:t>
            </a: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en-GB" sz="1100" dirty="0">
                <a:hlinkClick r:id="rId4"/>
              </a:rPr>
              <a:t>arXiv:1612.04835 [</a:t>
            </a:r>
            <a:r>
              <a:rPr lang="en-GB" sz="1100" dirty="0" err="1">
                <a:hlinkClick r:id="rId4"/>
              </a:rPr>
              <a:t>nucl-th</a:t>
            </a:r>
            <a:r>
              <a:rPr lang="en-GB" sz="1100" dirty="0">
                <a:hlinkClick r:id="rId4"/>
              </a:rPr>
              <a:t>]</a:t>
            </a:r>
            <a:r>
              <a:rPr lang="en-GB" sz="1100" dirty="0"/>
              <a:t>, 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Phys. Rev. D 96 (2017) 054026/1-7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Experimental determination of the QCD effective charge α</a:t>
            </a:r>
            <a:r>
              <a:rPr lang="en-US" sz="1100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g1</a:t>
            </a: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(Q).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A.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Deur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 V. Burkert; J.-P. Chen; W.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Korsch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Particles 5 (2022) 171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100" b="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QCD Running Couplings and Effective Charges, 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Alexandre </a:t>
            </a:r>
            <a:r>
              <a:rPr lang="en-AU" sz="1100" b="0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Deur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, Stanley J. Brodsky and Craig D. Roberts, </a:t>
            </a:r>
            <a:r>
              <a:rPr lang="en-AU" sz="1100" b="0" i="0" u="sng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071/23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, </a:t>
            </a:r>
            <a:r>
              <a:rPr lang="en-AU" sz="1100" b="0" i="0" u="sng" strike="noStrike" dirty="0">
                <a:solidFill>
                  <a:srgbClr val="0066F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2303.00723 [hep-</a:t>
            </a:r>
            <a:r>
              <a:rPr lang="en-AU" sz="1100" b="0" i="0" u="sng" strike="noStrike" dirty="0" err="1">
                <a:solidFill>
                  <a:srgbClr val="0066F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sng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Prog. Part.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</a:t>
            </a: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 press</a:t>
            </a:r>
            <a:endParaRPr lang="en-AU" sz="1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857808-0FD9-4E33-9248-3D46C6710FBF}"/>
              </a:ext>
            </a:extLst>
          </p:cNvPr>
          <p:cNvCxnSpPr>
            <a:cxnSpLocks/>
          </p:cNvCxnSpPr>
          <p:nvPr/>
        </p:nvCxnSpPr>
        <p:spPr>
          <a:xfrm flipV="1">
            <a:off x="5410200" y="1691814"/>
            <a:ext cx="1989224" cy="1636279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4508A3-EC3B-426C-A66D-1B9B2B3C4340}"/>
              </a:ext>
            </a:extLst>
          </p:cNvPr>
          <p:cNvSpPr/>
          <p:nvPr/>
        </p:nvSpPr>
        <p:spPr bwMode="auto">
          <a:xfrm>
            <a:off x="5715000" y="4136971"/>
            <a:ext cx="3940924" cy="838201"/>
          </a:xfrm>
          <a:custGeom>
            <a:avLst/>
            <a:gdLst>
              <a:gd name="connsiteX0" fmla="*/ 0 w 3872753"/>
              <a:gd name="connsiteY0" fmla="*/ 0 h 998423"/>
              <a:gd name="connsiteX1" fmla="*/ 2390588 w 3872753"/>
              <a:gd name="connsiteY1" fmla="*/ 998070 h 998423"/>
              <a:gd name="connsiteX2" fmla="*/ 3872753 w 3872753"/>
              <a:gd name="connsiteY2" fmla="*/ 89647 h 99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2753" h="998423">
                <a:moveTo>
                  <a:pt x="0" y="0"/>
                </a:moveTo>
                <a:cubicBezTo>
                  <a:pt x="872564" y="491564"/>
                  <a:pt x="1745129" y="983129"/>
                  <a:pt x="2390588" y="998070"/>
                </a:cubicBezTo>
                <a:cubicBezTo>
                  <a:pt x="3036047" y="1013011"/>
                  <a:pt x="3454400" y="551329"/>
                  <a:pt x="3872753" y="89647"/>
                </a:cubicBezTo>
              </a:path>
            </a:pathLst>
          </a:cu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D4E01-C9B4-42D7-85B1-8944A6C8C416}"/>
              </a:ext>
            </a:extLst>
          </p:cNvPr>
          <p:cNvCxnSpPr/>
          <p:nvPr/>
        </p:nvCxnSpPr>
        <p:spPr bwMode="auto">
          <a:xfrm flipH="1">
            <a:off x="9665225" y="1282131"/>
            <a:ext cx="10687" cy="353772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72EA4F-77CB-432D-B7FC-3F0E73A9F83B}"/>
              </a:ext>
            </a:extLst>
          </p:cNvPr>
          <p:cNvSpPr txBox="1"/>
          <p:nvPr/>
        </p:nvSpPr>
        <p:spPr>
          <a:xfrm>
            <a:off x="0" y="101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 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orkshop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 Dyson-Schwinger Equations in Modern Mathematics </a:t>
            </a:r>
          </a:p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and Physics (DSEMP2014) Trento, Italy, September 22-26, 2014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D0ED629-7C57-4718-A4FF-AC2B5C8999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56536"/>
            <a:ext cx="1128713" cy="424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B9436-79FD-E64D-4846-9C28D2D0E2AC}"/>
              </a:ext>
            </a:extLst>
          </p:cNvPr>
          <p:cNvSpPr txBox="1"/>
          <p:nvPr/>
        </p:nvSpPr>
        <p:spPr>
          <a:xfrm>
            <a:off x="0" y="562722"/>
            <a:ext cx="5648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Effective charge from lattice QCD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Zhu-Fang Cui, </a:t>
            </a:r>
            <a:r>
              <a:rPr lang="en-US" sz="11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Jin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-Li Zhang et al., </a:t>
            </a:r>
          </a:p>
          <a:p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NJU-INP 014/19,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8"/>
              </a:rPr>
              <a:t>arXiv:1912.08232 [hep-</a:t>
            </a:r>
            <a:r>
              <a:rPr lang="en-US" sz="1100" i="1" u="none" strike="noStrik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8"/>
              </a:rPr>
              <a:t>ph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8"/>
              </a:rPr>
              <a:t>]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9"/>
              </a:rPr>
              <a:t>Chin. Phys. C 44 (2020) 083102/1-10</a:t>
            </a:r>
            <a:endParaRPr lang="en-US" sz="11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377304-6237-423A-97E5-C366A65E4AD3}"/>
              </a:ext>
            </a:extLst>
          </p:cNvPr>
          <p:cNvSpPr txBox="1"/>
          <p:nvPr/>
        </p:nvSpPr>
        <p:spPr>
          <a:xfrm>
            <a:off x="0" y="957590"/>
            <a:ext cx="1553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2334 total downloads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91201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Basics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27CE-2842-4F01-8A5E-FC6016E4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36637"/>
            <a:ext cx="10972800" cy="4525963"/>
          </a:xfrm>
        </p:spPr>
        <p:txBody>
          <a:bodyPr/>
          <a:lstStyle/>
          <a:p>
            <a:r>
              <a:rPr lang="en-GB" dirty="0"/>
              <a:t>Absent Higgs boson couplings, the Lagrangian of QCD is scale invariant</a:t>
            </a:r>
          </a:p>
          <a:p>
            <a:r>
              <a:rPr lang="en-US" dirty="0"/>
              <a:t>Yet … </a:t>
            </a:r>
          </a:p>
          <a:p>
            <a:pPr lvl="1"/>
            <a:r>
              <a:rPr lang="en-US" sz="2200" dirty="0"/>
              <a:t>Massless gluons become massive</a:t>
            </a:r>
          </a:p>
          <a:p>
            <a:pPr lvl="1"/>
            <a:r>
              <a:rPr lang="en-US" sz="2200" dirty="0"/>
              <a:t>A momentum-dependent charge is produced</a:t>
            </a:r>
          </a:p>
          <a:p>
            <a:pPr lvl="1"/>
            <a:r>
              <a:rPr lang="en-US" sz="2200" dirty="0"/>
              <a:t>Massless quarks become massive</a:t>
            </a:r>
          </a:p>
          <a:p>
            <a:r>
              <a:rPr lang="en-US" dirty="0"/>
              <a:t>EHM is expressed in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EVERY strong interaction observable</a:t>
            </a:r>
          </a:p>
          <a:p>
            <a:r>
              <a:rPr lang="en-US" dirty="0"/>
              <a:t>Challenge to Theory = </a:t>
            </a:r>
          </a:p>
          <a:p>
            <a:pPr marL="800100" lvl="2" indent="0">
              <a:buNone/>
            </a:pPr>
            <a:r>
              <a:rPr lang="en-US" sz="2200" dirty="0"/>
              <a:t>Elucidate all observable consequences of these phenomena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and highlight the paths to measuring them</a:t>
            </a:r>
          </a:p>
          <a:p>
            <a:r>
              <a:rPr lang="en-US" dirty="0"/>
              <a:t>Challenge to Experiment =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Test the theory predictions so that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the boundaries of the Standard Model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can finally be drawn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92C55D-2CEC-4AF0-85E8-9FC69F7FF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95" y="469180"/>
            <a:ext cx="2051167" cy="134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30205-1B06-484C-BAF6-D925AA608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813" y="2646269"/>
            <a:ext cx="2154547" cy="163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C5BDA307-F8E5-4F17-A460-94533575D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42" y="2650776"/>
            <a:ext cx="2157633" cy="16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1D16D8-1757-A5D9-4BC4-0A0A299EF490}"/>
              </a:ext>
            </a:extLst>
          </p:cNvPr>
          <p:cNvSpPr txBox="1"/>
          <p:nvPr/>
        </p:nvSpPr>
        <p:spPr>
          <a:xfrm>
            <a:off x="8312719" y="1424358"/>
            <a:ext cx="1581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Three pillars of EHM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D4A29F0F-BF72-A0F8-4406-64746CE8910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08349" y="4785678"/>
              <a:ext cx="4679626" cy="1752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39813">
                      <a:extLst>
                        <a:ext uri="{9D8B030D-6E8A-4147-A177-3AD203B41FA5}">
                          <a16:colId xmlns:a16="http://schemas.microsoft.com/office/drawing/2014/main" val="2695872314"/>
                        </a:ext>
                      </a:extLst>
                    </a:gridCol>
                    <a:gridCol w="2339813">
                      <a:extLst>
                        <a:ext uri="{9D8B030D-6E8A-4147-A177-3AD203B41FA5}">
                          <a16:colId xmlns:a16="http://schemas.microsoft.com/office/drawing/2014/main" val="216865512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dirty="0" err="1"/>
                            <a:t>JLab</a:t>
                          </a:r>
                          <a:r>
                            <a:rPr lang="en-AU" dirty="0"/>
                            <a:t> Beam Energy (GeV)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dirty="0"/>
                            <a:t>Fraction EHM mapped (%)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65491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b="0" i="1" dirty="0" smtClean="0">
                                    <a:latin typeface="Cambria Math" panose="02040503050406030204" pitchFamily="18" charset="0"/>
                                  </a:rPr>
                                  <m:t>≈35</m:t>
                                </m:r>
                              </m:oMath>
                            </m:oMathPara>
                          </a14:m>
                          <a:endParaRPr lang="en-A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63967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b="0" i="1" dirty="0" smtClean="0">
                                    <a:latin typeface="Cambria Math" panose="02040503050406030204" pitchFamily="18" charset="0"/>
                                  </a:rPr>
                                  <m:t>≈50</m:t>
                                </m:r>
                              </m:oMath>
                            </m:oMathPara>
                          </a14:m>
                          <a:endParaRPr lang="en-A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4602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dirty="0"/>
                            <a:t>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b="0" i="1" dirty="0" smtClean="0">
                                    <a:latin typeface="Cambria Math" panose="02040503050406030204" pitchFamily="18" charset="0"/>
                                  </a:rPr>
                                  <m:t>≈90</m:t>
                                </m:r>
                              </m:oMath>
                            </m:oMathPara>
                          </a14:m>
                          <a:endParaRPr lang="en-A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24596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D4A29F0F-BF72-A0F8-4406-64746CE89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3708550"/>
                  </p:ext>
                </p:extLst>
              </p:nvPr>
            </p:nvGraphicFramePr>
            <p:xfrm>
              <a:off x="7408349" y="4785678"/>
              <a:ext cx="4679626" cy="1752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39813">
                      <a:extLst>
                        <a:ext uri="{9D8B030D-6E8A-4147-A177-3AD203B41FA5}">
                          <a16:colId xmlns:a16="http://schemas.microsoft.com/office/drawing/2014/main" val="2695872314"/>
                        </a:ext>
                      </a:extLst>
                    </a:gridCol>
                    <a:gridCol w="2339813">
                      <a:extLst>
                        <a:ext uri="{9D8B030D-6E8A-4147-A177-3AD203B41FA5}">
                          <a16:colId xmlns:a16="http://schemas.microsoft.com/office/drawing/2014/main" val="216865512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dirty="0" err="1"/>
                            <a:t>JLab</a:t>
                          </a:r>
                          <a:r>
                            <a:rPr lang="en-AU" dirty="0"/>
                            <a:t> Beam Energy (GeV)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dirty="0"/>
                            <a:t>Fraction EHM mapped (%)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65491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260" t="-180328" r="-1302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63967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260" t="-280328" r="-1302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4602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dirty="0"/>
                            <a:t>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260" t="-380328" r="-1302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245966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537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7436F-11E0-394A-7A71-5B462DB8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6200" y="6600090"/>
            <a:ext cx="4487026" cy="228600"/>
          </a:xfrm>
        </p:spPr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C875C-2EF0-5DE5-CFBB-671BCE9F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5EEFE-D023-FEA9-EE7A-4FF0A6A25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9E9EC94-DDE0-CCB6-D89A-46923326C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46427" y="227013"/>
            <a:ext cx="10099145" cy="605948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1F0EA-D0DB-9E25-7A2D-F6DB77BDE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4361" y="329755"/>
            <a:ext cx="4117798" cy="439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2A2436-873B-3178-9006-17425171C030}"/>
              </a:ext>
            </a:extLst>
          </p:cNvPr>
          <p:cNvSpPr txBox="1"/>
          <p:nvPr/>
        </p:nvSpPr>
        <p:spPr>
          <a:xfrm>
            <a:off x="8725159" y="2995248"/>
            <a:ext cx="331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r>
              <a:rPr lang="en-AU" sz="24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Section 10 … </a:t>
            </a:r>
          </a:p>
          <a:p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Transition Form Factors of Heavy + Light Mesons</a:t>
            </a:r>
            <a:r>
              <a:rPr lang="en-US" dirty="0"/>
              <a:t>	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636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EB033D4-9135-74E4-0E99-E5CB25025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322261"/>
            <a:ext cx="6678930" cy="2585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1A9E7-506C-475D-95D1-D3A973D4F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CAD75-06A6-4DBC-A77C-3AEC03C5F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FAD4C-F682-4471-A8CA-9401428D0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8E83E-1FB4-496D-95CB-ACBA2ED2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A9F34-BB11-4837-BD80-CFFF2B80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69B1F829-F743-4481-B83B-EDBFB7CAF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09800"/>
            <a:ext cx="4800600" cy="4205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67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89D1E-C1C4-45BC-90D4-6EA97D188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Semileptonic</a:t>
            </a:r>
            <a:r>
              <a:rPr lang="en-GB" dirty="0"/>
              <a:t> transition form factors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C58D86-BF6B-4B1F-B62F-221B312D7E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189037"/>
                <a:ext cx="6485004" cy="4525963"/>
              </a:xfrm>
            </p:spPr>
            <p:txBody>
              <a:bodyPr/>
              <a:lstStyle/>
              <a:p>
                <a:r>
                  <a:rPr lang="en-US" b="0" i="0" dirty="0">
                    <a:effectLst/>
                    <a:latin typeface="-apple-system"/>
                  </a:rPr>
                  <a:t>Symmetry-preserving </a:t>
                </a:r>
                <a:r>
                  <a:rPr lang="en-US" b="0" i="0" dirty="0" err="1">
                    <a:effectLst/>
                    <a:latin typeface="-apple-system"/>
                  </a:rPr>
                  <a:t>regularisation</a:t>
                </a:r>
                <a:r>
                  <a:rPr lang="en-US" b="0" i="0" dirty="0">
                    <a:effectLst/>
                    <a:latin typeface="-apple-system"/>
                  </a:rPr>
                  <a:t> of a vector </a:t>
                </a:r>
                <a:r>
                  <a:rPr lang="en-US" b="0" dirty="0">
                    <a:effectLst/>
                    <a:latin typeface="KaTeX_Main"/>
                  </a:rPr>
                  <a:t>× </a:t>
                </a:r>
                <a:r>
                  <a:rPr lang="en-US" b="0" i="0" dirty="0">
                    <a:effectLst/>
                    <a:latin typeface="-apple-system"/>
                  </a:rPr>
                  <a:t>vector contact interaction </a:t>
                </a:r>
                <a:r>
                  <a:rPr lang="en-US" dirty="0">
                    <a:latin typeface="-apple-system"/>
                  </a:rPr>
                  <a:t>(</a:t>
                </a:r>
                <a:r>
                  <a:rPr lang="en-US" b="0" i="0" dirty="0">
                    <a:effectLst/>
                    <a:latin typeface="-apple-system"/>
                  </a:rPr>
                  <a:t>SCI) </a:t>
                </a:r>
              </a:p>
              <a:p>
                <a:r>
                  <a:rPr lang="en-US" dirty="0">
                    <a:latin typeface="-apple-system"/>
                  </a:rPr>
                  <a:t>U</a:t>
                </a:r>
                <a:r>
                  <a:rPr lang="en-US" b="0" i="0" dirty="0">
                    <a:effectLst/>
                    <a:latin typeface="-apple-system"/>
                  </a:rPr>
                  <a:t>nified treatment of </a:t>
                </a:r>
                <a:r>
                  <a:rPr lang="en-US" b="0" i="0" dirty="0" err="1">
                    <a:effectLst/>
                    <a:latin typeface="-apple-system"/>
                  </a:rPr>
                  <a:t>semileptonic</a:t>
                </a:r>
                <a:r>
                  <a:rPr lang="en-US" b="0" i="0" dirty="0">
                    <a:effectLst/>
                    <a:latin typeface="-apple-system"/>
                  </a:rPr>
                  <a:t> transitions from </a:t>
                </a:r>
                <a:r>
                  <a:rPr lang="en-US" b="0" i="1" dirty="0">
                    <a:effectLst/>
                    <a:latin typeface="KaTeX_Math"/>
                  </a:rPr>
                  <a:t>π</a:t>
                </a:r>
                <a:r>
                  <a:rPr lang="en-US" b="0" i="0" dirty="0">
                    <a:effectLst/>
                    <a:latin typeface="-apple-system"/>
                  </a:rPr>
                  <a:t>, </a:t>
                </a:r>
                <a:r>
                  <a:rPr lang="en-US" b="0" i="1" dirty="0">
                    <a:effectLst/>
                    <a:latin typeface="KaTeX_Math"/>
                  </a:rPr>
                  <a:t>K</a:t>
                </a:r>
                <a:r>
                  <a:rPr lang="en-US" b="0" i="0" dirty="0">
                    <a:effectLst/>
                    <a:latin typeface="-apple-system"/>
                  </a:rPr>
                  <a:t>, </a:t>
                </a:r>
                <a:r>
                  <a:rPr lang="en-US" b="0" i="1" dirty="0">
                    <a:effectLst/>
                    <a:latin typeface="KaTeX_Math"/>
                  </a:rPr>
                  <a:t>D</a:t>
                </a:r>
                <a:r>
                  <a:rPr lang="en-US" b="0" baseline="-25000" dirty="0">
                    <a:effectLst/>
                    <a:latin typeface="KaTeX_Main"/>
                  </a:rPr>
                  <a:t>(</a:t>
                </a:r>
                <a:r>
                  <a:rPr lang="en-US" b="0" i="1" baseline="-25000" dirty="0">
                    <a:effectLst/>
                    <a:latin typeface="KaTeX_Math"/>
                  </a:rPr>
                  <a:t>s</a:t>
                </a:r>
                <a:r>
                  <a:rPr lang="en-US" b="0" baseline="-25000" dirty="0">
                    <a:effectLst/>
                    <a:latin typeface="KaTeX_Main"/>
                  </a:rPr>
                  <a:t>)</a:t>
                </a:r>
                <a:r>
                  <a:rPr lang="en-US" b="0" dirty="0">
                    <a:effectLst/>
                    <a:latin typeface="KaTeX_Main"/>
                  </a:rPr>
                  <a:t>​</a:t>
                </a:r>
                <a:r>
                  <a:rPr lang="en-US" b="0" i="0" dirty="0">
                    <a:effectLst/>
                    <a:latin typeface="-apple-system"/>
                  </a:rPr>
                  <a:t>, </a:t>
                </a:r>
                <a:r>
                  <a:rPr lang="en-US" b="0" i="1" dirty="0">
                    <a:effectLst/>
                    <a:latin typeface="KaTeX_Math"/>
                  </a:rPr>
                  <a:t>B</a:t>
                </a:r>
                <a:r>
                  <a:rPr lang="en-US" b="0" baseline="-25000" dirty="0">
                    <a:effectLst/>
                    <a:latin typeface="KaTeX_Main"/>
                  </a:rPr>
                  <a:t>(</a:t>
                </a:r>
                <a:r>
                  <a:rPr lang="en-US" b="0" i="1" baseline="-25000" dirty="0" err="1">
                    <a:effectLst/>
                    <a:latin typeface="KaTeX_Math"/>
                  </a:rPr>
                  <a:t>s</a:t>
                </a:r>
                <a:r>
                  <a:rPr lang="en-US" b="0" baseline="-25000" dirty="0" err="1">
                    <a:effectLst/>
                    <a:latin typeface="KaTeX_Main"/>
                  </a:rPr>
                  <a:t>,</a:t>
                </a:r>
                <a:r>
                  <a:rPr lang="en-US" b="0" i="1" baseline="-25000" dirty="0" err="1">
                    <a:effectLst/>
                    <a:latin typeface="KaTeX_Math"/>
                  </a:rPr>
                  <a:t>c</a:t>
                </a:r>
                <a:r>
                  <a:rPr lang="en-US" b="0" baseline="-25000" dirty="0">
                    <a:effectLst/>
                    <a:latin typeface="KaTeX_Main"/>
                  </a:rPr>
                  <a:t>)</a:t>
                </a:r>
                <a:r>
                  <a:rPr lang="en-US" b="0" dirty="0">
                    <a:effectLst/>
                    <a:latin typeface="KaTeX_Main"/>
                  </a:rPr>
                  <a:t>​</a:t>
                </a:r>
                <a:r>
                  <a:rPr lang="en-US" b="0" i="0" dirty="0">
                    <a:effectLst/>
                    <a:latin typeface="-apple-system"/>
                  </a:rPr>
                  <a:t> initial states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b="0" i="0" dirty="0">
                    <a:effectLst/>
                    <a:latin typeface="-apple-system"/>
                  </a:rPr>
                  <a:t> final states. </a:t>
                </a:r>
              </a:p>
              <a:p>
                <a:r>
                  <a:rPr lang="en-US" b="0" i="0" dirty="0">
                    <a:effectLst/>
                    <a:latin typeface="-apple-system"/>
                  </a:rPr>
                  <a:t>Framework: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b="0" i="0" dirty="0">
                    <a:effectLst/>
                    <a:latin typeface="-apple-system"/>
                  </a:rPr>
                  <a:t>algebraic simplicity</a:t>
                </a:r>
                <a:endParaRPr lang="en-US" dirty="0">
                  <a:latin typeface="-apple-system"/>
                </a:endParaRPr>
              </a:p>
              <a:p>
                <a:pPr lvl="1">
                  <a:spcBef>
                    <a:spcPts val="0"/>
                  </a:spcBef>
                </a:pPr>
                <a:r>
                  <a:rPr lang="en-US" b="0" i="0" dirty="0">
                    <a:effectLst/>
                    <a:latin typeface="-apple-system"/>
                  </a:rPr>
                  <a:t>few parameters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b="0" i="0" dirty="0">
                    <a:effectLst/>
                    <a:latin typeface="-apple-system"/>
                  </a:rPr>
                  <a:t>ability to simultaneously treat systems from </a:t>
                </a:r>
                <a:r>
                  <a:rPr lang="en-US" b="0" i="0" dirty="0" err="1">
                    <a:effectLst/>
                    <a:latin typeface="-apple-system"/>
                  </a:rPr>
                  <a:t>Nambu</a:t>
                </a:r>
                <a:r>
                  <a:rPr lang="en-US" b="0" i="0" dirty="0">
                    <a:effectLst/>
                    <a:latin typeface="-apple-system"/>
                  </a:rPr>
                  <a:t>-Goldstone modes to </a:t>
                </a:r>
                <a:r>
                  <a:rPr lang="en-US" b="0" i="0" dirty="0" err="1">
                    <a:effectLst/>
                    <a:latin typeface="-apple-system"/>
                  </a:rPr>
                  <a:t>heavy+heavy</a:t>
                </a:r>
                <a:r>
                  <a:rPr lang="en-US" b="0" i="0" dirty="0">
                    <a:effectLst/>
                    <a:latin typeface="-apple-system"/>
                  </a:rPr>
                  <a:t> mesons.</a:t>
                </a:r>
              </a:p>
              <a:p>
                <a:r>
                  <a:rPr lang="en-US" b="0" i="0" dirty="0">
                    <a:effectLst/>
                    <a:latin typeface="-apple-system"/>
                  </a:rPr>
                  <a:t>Results: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b="0" i="0" dirty="0">
                    <a:effectLst/>
                    <a:latin typeface="-apple-system"/>
                  </a:rPr>
                  <a:t>SCI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b="0" i="1" smtClean="0">
                        <a:effectLst/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b="0" i="0" dirty="0">
                    <a:effectLst/>
                    <a:latin typeface="-apple-system"/>
                  </a:rPr>
                  <a:t> form factors are typically somewhat stiff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dirty="0">
                    <a:latin typeface="-apple-system"/>
                  </a:rPr>
                  <a:t>Yet, predictions</a:t>
                </a:r>
                <a:r>
                  <a:rPr lang="en-US" b="0" i="0" dirty="0">
                    <a:effectLst/>
                    <a:latin typeface="-apple-system"/>
                  </a:rPr>
                  <a:t> comparable with experiment &amp; </a:t>
                </a:r>
                <a:r>
                  <a:rPr lang="en-US" b="0" i="0">
                    <a:effectLst/>
                    <a:latin typeface="-apple-system"/>
                  </a:rPr>
                  <a:t>rigorous SM theory</a:t>
                </a:r>
                <a:r>
                  <a:rPr lang="en-US" b="0" i="0" dirty="0">
                    <a:effectLst/>
                    <a:latin typeface="-apple-system"/>
                  </a:rPr>
                  <a:t>.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b="0" i="0" dirty="0">
                    <a:effectLst/>
                    <a:latin typeface="-apple-system"/>
                  </a:rPr>
                  <a:t>Hence, predictions for fiv</a:t>
                </a:r>
                <a:r>
                  <a:rPr lang="en-US" dirty="0">
                    <a:latin typeface="-apple-system"/>
                  </a:rPr>
                  <a:t>e unmeasured </a:t>
                </a:r>
                <a:r>
                  <a:rPr lang="en-US" b="0" i="1" dirty="0" err="1">
                    <a:effectLst/>
                    <a:latin typeface="KaTeX_Math"/>
                  </a:rPr>
                  <a:t>B</a:t>
                </a:r>
                <a:r>
                  <a:rPr lang="en-US" b="0" i="1" baseline="-25000" dirty="0" err="1">
                    <a:effectLst/>
                    <a:latin typeface="KaTeX_Math"/>
                  </a:rPr>
                  <a:t>s</a:t>
                </a:r>
                <a:r>
                  <a:rPr lang="en-US" b="0" baseline="-25000" dirty="0" err="1">
                    <a:effectLst/>
                    <a:latin typeface="KaTeX_Main"/>
                  </a:rPr>
                  <a:t>,</a:t>
                </a:r>
                <a:r>
                  <a:rPr lang="en-US" b="0" i="1" baseline="-25000" dirty="0" err="1">
                    <a:effectLst/>
                    <a:latin typeface="KaTeX_Math"/>
                  </a:rPr>
                  <a:t>c</a:t>
                </a:r>
                <a:r>
                  <a:rPr lang="en-US" b="0" dirty="0">
                    <a:effectLst/>
                    <a:latin typeface="KaTeX_Main"/>
                  </a:rPr>
                  <a:t>​</a:t>
                </a:r>
                <a:r>
                  <a:rPr lang="en-US" b="0" i="0" dirty="0">
                    <a:effectLst/>
                    <a:latin typeface="-apple-system"/>
                  </a:rPr>
                  <a:t> branching fractions should be reasonable guide.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C58D86-BF6B-4B1F-B62F-221B312D7E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189037"/>
                <a:ext cx="6485004" cy="4525963"/>
              </a:xfrm>
              <a:blipFill>
                <a:blip r:embed="rId2"/>
                <a:stretch>
                  <a:fillRect l="-1034" t="-942" r="-1598" b="-1386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4F588-D337-42EA-80D9-CFFC67CA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8B833-FE48-4222-B1E9-01964B1B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8284A-EC9D-4C07-8B7D-AC49FEEA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162F9-047A-466A-B988-20E81DEB0158}"/>
              </a:ext>
            </a:extLst>
          </p:cNvPr>
          <p:cNvSpPr txBox="1"/>
          <p:nvPr/>
        </p:nvSpPr>
        <p:spPr>
          <a:xfrm>
            <a:off x="6506634" y="18189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algn="l" rtl="0"/>
            <a:r>
              <a:rPr lang="en-US" sz="1200" b="0" i="1" dirty="0" err="1">
                <a:solidFill>
                  <a:srgbClr val="212121"/>
                </a:solidFill>
                <a:effectLst/>
                <a:latin typeface="Open Sans"/>
              </a:rPr>
              <a:t>Heavy+light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Open Sans"/>
              </a:rPr>
              <a:t> pseudoscalar meson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Open Sans"/>
              </a:rPr>
              <a:t>semileptonic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Open Sans"/>
              </a:rPr>
              <a:t> transitions, 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Open Sans"/>
              </a:rPr>
              <a:t>Zhen-Ni Xu et al.,</a:t>
            </a:r>
            <a:r>
              <a:rPr lang="en-US" sz="1200" i="1" dirty="0">
                <a:solidFill>
                  <a:srgbClr val="212121"/>
                </a:solidFill>
                <a:latin typeface="Open Sans"/>
              </a:rPr>
              <a:t>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3"/>
              </a:rPr>
              <a:t>NJU-INP 040/21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Open Sans"/>
              </a:rPr>
              <a:t>,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4"/>
              </a:rPr>
              <a:t>arXiv:2103.15964 [hep-</a:t>
            </a:r>
            <a:r>
              <a:rPr lang="en-US" sz="1200" b="0" i="0" u="none" strike="noStrike" dirty="0" err="1">
                <a:solidFill>
                  <a:srgbClr val="212121"/>
                </a:solidFill>
                <a:effectLst/>
                <a:latin typeface="Open Sans"/>
                <a:hlinkClick r:id="rId4"/>
              </a:rPr>
              <a:t>ph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4"/>
              </a:rPr>
              <a:t>]</a:t>
            </a:r>
            <a:endParaRPr lang="en-US" sz="1200" b="0" i="0" dirty="0">
              <a:solidFill>
                <a:srgbClr val="212121"/>
              </a:solidFill>
              <a:effectLst/>
              <a:latin typeface="Open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68CC0-FD3E-4A7C-B425-5C57F3003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62" y="609600"/>
            <a:ext cx="4743914" cy="3008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F713E-D3B4-4834-99B8-E2C5646B6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61" y="3581400"/>
            <a:ext cx="4695655" cy="2991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63639A-B17F-4CE0-8A0E-E44412B59F56}"/>
              </a:ext>
            </a:extLst>
          </p:cNvPr>
          <p:cNvSpPr txBox="1"/>
          <p:nvPr/>
        </p:nvSpPr>
        <p:spPr>
          <a:xfrm>
            <a:off x="9067800" y="189470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SCI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D2236F-10D4-4668-A563-9FC42B511E9A}"/>
              </a:ext>
            </a:extLst>
          </p:cNvPr>
          <p:cNvSpPr txBox="1"/>
          <p:nvPr/>
        </p:nvSpPr>
        <p:spPr>
          <a:xfrm>
            <a:off x="9067800" y="470017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SCI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AD2538-A041-412B-9953-65D7F861F31C}"/>
              </a:ext>
            </a:extLst>
          </p:cNvPr>
          <p:cNvSpPr txBox="1"/>
          <p:nvPr/>
        </p:nvSpPr>
        <p:spPr>
          <a:xfrm>
            <a:off x="9448800" y="262041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lQCD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836E3-FCC9-4679-859F-D0FC7718F5FC}"/>
              </a:ext>
            </a:extLst>
          </p:cNvPr>
          <p:cNvSpPr txBox="1"/>
          <p:nvPr/>
        </p:nvSpPr>
        <p:spPr>
          <a:xfrm>
            <a:off x="9837174" y="5257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lQCD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09BEC9-437B-44B9-AE16-062C37271623}"/>
              </a:ext>
            </a:extLst>
          </p:cNvPr>
          <p:cNvSpPr txBox="1"/>
          <p:nvPr/>
        </p:nvSpPr>
        <p:spPr>
          <a:xfrm>
            <a:off x="4876800" y="663656"/>
            <a:ext cx="2962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SCI – lQCD:</a:t>
            </a:r>
          </a:p>
          <a:p>
            <a:r>
              <a:rPr lang="en-GB" b="1" i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20% relative difference</a:t>
            </a:r>
            <a:endParaRPr lang="en-US" b="1" i="1" dirty="0">
              <a:solidFill>
                <a:schemeClr val="accent2">
                  <a:lumMod val="50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7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6B836E3-FCC9-4679-859F-D0FC7718F5FC}"/>
              </a:ext>
            </a:extLst>
          </p:cNvPr>
          <p:cNvSpPr txBox="1"/>
          <p:nvPr/>
        </p:nvSpPr>
        <p:spPr>
          <a:xfrm>
            <a:off x="9837174" y="5257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lQCD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D2236F-10D4-4668-A563-9FC42B511E9A}"/>
              </a:ext>
            </a:extLst>
          </p:cNvPr>
          <p:cNvSpPr txBox="1"/>
          <p:nvPr/>
        </p:nvSpPr>
        <p:spPr>
          <a:xfrm>
            <a:off x="9067800" y="470017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SCI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68CC0-FD3E-4A7C-B425-5C57F3003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62" y="609600"/>
            <a:ext cx="4743914" cy="3008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F713E-D3B4-4834-99B8-E2C5646B6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61" y="3581400"/>
            <a:ext cx="4695655" cy="2991976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5FECF09B-B4E3-4C07-91C6-13CEA6E3B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53329"/>
            <a:ext cx="9633606" cy="3183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589D1E-C1C4-45BC-90D4-6EA97D188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Semileptonic</a:t>
            </a:r>
            <a:r>
              <a:rPr lang="en-GB" dirty="0"/>
              <a:t> transition form factors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C58D86-BF6B-4B1F-B62F-221B312D7E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219200"/>
                <a:ext cx="6753225" cy="4525963"/>
              </a:xfrm>
            </p:spPr>
            <p:txBody>
              <a:bodyPr/>
              <a:lstStyle/>
              <a:p>
                <a:r>
                  <a:rPr lang="en-US" b="0" i="0" dirty="0">
                    <a:effectLst/>
                    <a:latin typeface="-apple-system"/>
                  </a:rPr>
                  <a:t>SCI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b="0" i="1" smtClean="0">
                        <a:effectLst/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b="0" i="1" smtClean="0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i="0" dirty="0">
                    <a:effectLst/>
                    <a:latin typeface="-apple-system"/>
                  </a:rPr>
                  <a:t>form factors are typically somewhat stiff</a:t>
                </a:r>
                <a:r>
                  <a:rPr lang="en-US" dirty="0">
                    <a:latin typeface="-apple-system"/>
                  </a:rPr>
                  <a:t>. </a:t>
                </a:r>
              </a:p>
              <a:p>
                <a:r>
                  <a:rPr lang="en-US" b="0" i="0" dirty="0">
                    <a:effectLst/>
                    <a:latin typeface="-apple-system"/>
                  </a:rPr>
                  <a:t>Yet, predictions comparable with experiment and rigorous theory. </a:t>
                </a:r>
              </a:p>
              <a:p>
                <a:r>
                  <a:rPr lang="en-US" b="0" i="0" dirty="0">
                    <a:effectLst/>
                    <a:latin typeface="-apple-system"/>
                  </a:rPr>
                  <a:t>Hence, predictions for the fiv</a:t>
                </a:r>
                <a:r>
                  <a:rPr lang="en-US" dirty="0">
                    <a:latin typeface="-apple-system"/>
                  </a:rPr>
                  <a:t>e unmeasured </a:t>
                </a:r>
                <a:r>
                  <a:rPr lang="en-US" b="0" i="1" dirty="0" err="1">
                    <a:effectLst/>
                    <a:latin typeface="KaTeX_Math"/>
                  </a:rPr>
                  <a:t>B</a:t>
                </a:r>
                <a:r>
                  <a:rPr lang="en-US" b="0" i="1" baseline="-25000" dirty="0" err="1">
                    <a:effectLst/>
                    <a:latin typeface="KaTeX_Math"/>
                  </a:rPr>
                  <a:t>s</a:t>
                </a:r>
                <a:r>
                  <a:rPr lang="en-US" b="0" baseline="-25000" dirty="0" err="1">
                    <a:effectLst/>
                    <a:latin typeface="KaTeX_Main"/>
                  </a:rPr>
                  <a:t>,</a:t>
                </a:r>
                <a:r>
                  <a:rPr lang="en-US" b="0" i="1" baseline="-25000" dirty="0" err="1">
                    <a:effectLst/>
                    <a:latin typeface="KaTeX_Math"/>
                  </a:rPr>
                  <a:t>c</a:t>
                </a:r>
                <a:r>
                  <a:rPr lang="en-US" b="0" dirty="0">
                    <a:effectLst/>
                    <a:latin typeface="KaTeX_Main"/>
                  </a:rPr>
                  <a:t>​</a:t>
                </a:r>
                <a:r>
                  <a:rPr lang="en-US" b="0" i="0" dirty="0">
                    <a:effectLst/>
                    <a:latin typeface="-apple-system"/>
                  </a:rPr>
                  <a:t> branching fractions should be reasonable guide.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C58D86-BF6B-4B1F-B62F-221B312D7E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219200"/>
                <a:ext cx="6753225" cy="4525963"/>
              </a:xfrm>
              <a:blipFill>
                <a:blip r:embed="rId5"/>
                <a:stretch>
                  <a:fillRect l="-993" t="-943" r="-9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4F588-D337-42EA-80D9-CFFC67CA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8B833-FE48-4222-B1E9-01964B1B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8284A-EC9D-4C07-8B7D-AC49FEEA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162F9-047A-466A-B988-20E81DEB0158}"/>
              </a:ext>
            </a:extLst>
          </p:cNvPr>
          <p:cNvSpPr txBox="1"/>
          <p:nvPr/>
        </p:nvSpPr>
        <p:spPr>
          <a:xfrm>
            <a:off x="6506634" y="18189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algn="l" rtl="0"/>
            <a:r>
              <a:rPr lang="en-US" sz="1200" b="0" i="1" dirty="0" err="1">
                <a:solidFill>
                  <a:srgbClr val="212121"/>
                </a:solidFill>
                <a:effectLst/>
                <a:latin typeface="Open Sans"/>
              </a:rPr>
              <a:t>Heavy+light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Open Sans"/>
              </a:rPr>
              <a:t> pseudoscalar meson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Open Sans"/>
              </a:rPr>
              <a:t>semileptonic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Open Sans"/>
              </a:rPr>
              <a:t> transitions, 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Open Sans"/>
              </a:rPr>
              <a:t>Zhen-Ni Xu et al.,</a:t>
            </a:r>
            <a:r>
              <a:rPr lang="en-US" sz="1200" i="1" dirty="0">
                <a:solidFill>
                  <a:srgbClr val="212121"/>
                </a:solidFill>
                <a:latin typeface="Open Sans"/>
              </a:rPr>
              <a:t>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6"/>
              </a:rPr>
              <a:t>NJU-INP 040/21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Open Sans"/>
              </a:rPr>
              <a:t>,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7"/>
              </a:rPr>
              <a:t>arXiv:2103.15964 [hep-</a:t>
            </a:r>
            <a:r>
              <a:rPr lang="en-US" sz="1200" b="0" i="0" u="none" strike="noStrike" dirty="0" err="1">
                <a:solidFill>
                  <a:srgbClr val="212121"/>
                </a:solidFill>
                <a:effectLst/>
                <a:latin typeface="Open Sans"/>
                <a:hlinkClick r:id="rId7"/>
              </a:rPr>
              <a:t>ph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7"/>
              </a:rPr>
              <a:t>]</a:t>
            </a:r>
            <a:endParaRPr lang="en-US" sz="1200" b="0" i="0" dirty="0">
              <a:solidFill>
                <a:srgbClr val="212121"/>
              </a:solidFill>
              <a:effectLst/>
              <a:latin typeface="Open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3639A-B17F-4CE0-8A0E-E44412B59F56}"/>
              </a:ext>
            </a:extLst>
          </p:cNvPr>
          <p:cNvSpPr txBox="1"/>
          <p:nvPr/>
        </p:nvSpPr>
        <p:spPr>
          <a:xfrm>
            <a:off x="9067800" y="189470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SCI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AD2538-A041-412B-9953-65D7F861F31C}"/>
              </a:ext>
            </a:extLst>
          </p:cNvPr>
          <p:cNvSpPr txBox="1"/>
          <p:nvPr/>
        </p:nvSpPr>
        <p:spPr>
          <a:xfrm>
            <a:off x="9448800" y="262041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lQCD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F018AE-98CF-4DB7-8A20-8D96E3818ACD}"/>
              </a:ext>
            </a:extLst>
          </p:cNvPr>
          <p:cNvSpPr/>
          <p:nvPr/>
        </p:nvSpPr>
        <p:spPr bwMode="auto">
          <a:xfrm>
            <a:off x="1680932" y="4615518"/>
            <a:ext cx="2891064" cy="28057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258683-180F-46AC-8894-D7256A55FBE6}"/>
              </a:ext>
            </a:extLst>
          </p:cNvPr>
          <p:cNvSpPr/>
          <p:nvPr/>
        </p:nvSpPr>
        <p:spPr bwMode="auto">
          <a:xfrm>
            <a:off x="1720645" y="5105400"/>
            <a:ext cx="2851354" cy="104684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0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2FE1C7-02FA-44A8-8C75-1CA992337225}"/>
              </a:ext>
            </a:extLst>
          </p:cNvPr>
          <p:cNvSpPr txBox="1">
            <a:spLocks/>
          </p:cNvSpPr>
          <p:nvPr/>
        </p:nvSpPr>
        <p:spPr bwMode="auto">
          <a:xfrm>
            <a:off x="6248400" y="884883"/>
            <a:ext cx="5942543" cy="521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err="1">
                <a:latin typeface="-apple-system"/>
              </a:rPr>
              <a:t>Characterise</a:t>
            </a:r>
            <a:r>
              <a:rPr lang="en-US" kern="0" dirty="0">
                <a:latin typeface="-apple-system"/>
              </a:rPr>
              <a:t> evolution by values of </a:t>
            </a:r>
          </a:p>
          <a:p>
            <a:pPr marL="400050" lvl="1" indent="0">
              <a:buNone/>
            </a:pPr>
            <a:r>
              <a:rPr lang="en-US" sz="2200" kern="0" dirty="0">
                <a:latin typeface="-apple-system"/>
              </a:rPr>
              <a:t>[1-f</a:t>
            </a:r>
            <a:r>
              <a:rPr lang="en-US" sz="2200" kern="0" baseline="-25000" dirty="0">
                <a:latin typeface="-apple-system"/>
              </a:rPr>
              <a:t>+</a:t>
            </a:r>
            <a:r>
              <a:rPr lang="en-US" sz="2200" kern="0" dirty="0">
                <a:latin typeface="-apple-system"/>
              </a:rPr>
              <a:t>(0)] and |f</a:t>
            </a:r>
            <a:r>
              <a:rPr lang="en-US" sz="2200" kern="0" baseline="-25000" dirty="0">
                <a:latin typeface="-apple-system"/>
              </a:rPr>
              <a:t>–</a:t>
            </a:r>
            <a:r>
              <a:rPr lang="en-US" sz="2200" kern="0" dirty="0">
                <a:latin typeface="-apple-system"/>
              </a:rPr>
              <a:t>(0)| because</a:t>
            </a:r>
          </a:p>
          <a:p>
            <a:pPr marL="400050" lvl="1" indent="0">
              <a:buNone/>
            </a:pPr>
            <a:r>
              <a:rPr lang="en-US" sz="2200" kern="0" dirty="0">
                <a:latin typeface="-apple-system"/>
              </a:rPr>
              <a:t>[1-f</a:t>
            </a:r>
            <a:r>
              <a:rPr lang="en-US" sz="2200" kern="0" baseline="-25000" dirty="0">
                <a:latin typeface="-apple-system"/>
              </a:rPr>
              <a:t>+</a:t>
            </a:r>
            <a:r>
              <a:rPr lang="en-US" sz="2200" kern="0" dirty="0">
                <a:latin typeface="-apple-system"/>
              </a:rPr>
              <a:t>(0)] = 0 =|f</a:t>
            </a:r>
            <a:r>
              <a:rPr lang="en-US" sz="2200" kern="0" baseline="-25000" dirty="0">
                <a:latin typeface="-apple-system"/>
              </a:rPr>
              <a:t>–</a:t>
            </a:r>
            <a:r>
              <a:rPr lang="en-US" sz="2200" kern="0" dirty="0">
                <a:latin typeface="-apple-system"/>
              </a:rPr>
              <a:t>(0)| in systems made from mass-degenerate valence degrees-of-freedom.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61D2FD-3344-490B-9D30-74240D07E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3" y="4343400"/>
            <a:ext cx="4708916" cy="205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589D1E-C1C4-45BC-90D4-6EA97D188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Semileptonic</a:t>
            </a:r>
            <a:r>
              <a:rPr lang="en-GB" dirty="0"/>
              <a:t> transition form factors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58D86-BF6B-4B1F-B62F-221B312D7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1"/>
            <a:ext cx="5715000" cy="5211764"/>
          </a:xfrm>
        </p:spPr>
        <p:txBody>
          <a:bodyPr/>
          <a:lstStyle/>
          <a:p>
            <a:r>
              <a:rPr lang="en-US" b="0" i="0" dirty="0">
                <a:effectLst/>
                <a:latin typeface="-apple-system"/>
              </a:rPr>
              <a:t>Analysis provides insights into effects of Higgs boson couplings via current-quark masses on transition form factors</a:t>
            </a:r>
          </a:p>
          <a:p>
            <a:r>
              <a:rPr lang="en-US" b="0" i="0" dirty="0">
                <a:effectLst/>
                <a:latin typeface="-apple-system"/>
              </a:rPr>
              <a:t>Consider evolution of form factors with increasing mass of transition's inactive valence-quark, </a:t>
            </a:r>
          </a:p>
          <a:p>
            <a:pPr lvl="1"/>
            <a:r>
              <a:rPr lang="en-US" b="0" i="1" dirty="0">
                <a:effectLst/>
                <a:latin typeface="-apple-system"/>
              </a:rPr>
              <a:t>i.e</a:t>
            </a:r>
            <a:r>
              <a:rPr lang="en-US" b="0" i="0" dirty="0">
                <a:effectLst/>
                <a:latin typeface="-apple-system"/>
              </a:rPr>
              <a:t>., as quark mass produced by Higgs becomes more important part of final-state meson's mass </a:t>
            </a:r>
            <a:r>
              <a:rPr lang="en-US" b="0" i="1" dirty="0">
                <a:effectLst/>
                <a:latin typeface="-apple-system"/>
              </a:rPr>
              <a:t>cf</a:t>
            </a:r>
            <a:r>
              <a:rPr lang="en-US" b="0" i="0" dirty="0">
                <a:effectLst/>
                <a:latin typeface="-apple-system"/>
              </a:rPr>
              <a:t>. EHM component.  </a:t>
            </a:r>
          </a:p>
          <a:p>
            <a:r>
              <a:rPr lang="en-US" b="0" i="0" dirty="0">
                <a:effectLst/>
                <a:latin typeface="-apple-system"/>
              </a:rPr>
              <a:t>Four classes in </a:t>
            </a:r>
            <a:r>
              <a:rPr lang="en-US" b="0" i="0" dirty="0" err="1">
                <a:effectLst/>
                <a:latin typeface="-apple-system"/>
              </a:rPr>
              <a:t>semileptonic</a:t>
            </a:r>
            <a:r>
              <a:rPr lang="en-US" b="0" i="0" dirty="0">
                <a:effectLst/>
                <a:latin typeface="-apple-system"/>
              </a:rPr>
              <a:t> P→P′ decays:</a:t>
            </a:r>
          </a:p>
          <a:p>
            <a:endParaRPr lang="en-US" b="0" i="0" dirty="0">
              <a:effectLst/>
              <a:latin typeface="-apple-system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4F588-D337-42EA-80D9-CFFC67CA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8B833-FE48-4222-B1E9-01964B1B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8284A-EC9D-4C07-8B7D-AC49FEEA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162F9-047A-466A-B988-20E81DEB0158}"/>
              </a:ext>
            </a:extLst>
          </p:cNvPr>
          <p:cNvSpPr txBox="1"/>
          <p:nvPr/>
        </p:nvSpPr>
        <p:spPr>
          <a:xfrm>
            <a:off x="6506634" y="18189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algn="l" rtl="0"/>
            <a:r>
              <a:rPr lang="en-US" sz="1200" b="0" i="1" dirty="0" err="1">
                <a:solidFill>
                  <a:srgbClr val="212121"/>
                </a:solidFill>
                <a:effectLst/>
                <a:latin typeface="Open Sans"/>
              </a:rPr>
              <a:t>Heavy+light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Open Sans"/>
              </a:rPr>
              <a:t> pseudoscalar meson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Open Sans"/>
              </a:rPr>
              <a:t>semileptonic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Open Sans"/>
              </a:rPr>
              <a:t> transitions, 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Open Sans"/>
              </a:rPr>
              <a:t>Zhen-Ni Xu et al.,</a:t>
            </a:r>
            <a:r>
              <a:rPr lang="en-US" sz="1200" i="1" dirty="0">
                <a:solidFill>
                  <a:srgbClr val="212121"/>
                </a:solidFill>
                <a:latin typeface="Open Sans"/>
              </a:rPr>
              <a:t>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3"/>
              </a:rPr>
              <a:t>NJU-INP 040/21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Open Sans"/>
              </a:rPr>
              <a:t>,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4"/>
              </a:rPr>
              <a:t>arXiv:2103.15964 [hep-</a:t>
            </a:r>
            <a:r>
              <a:rPr lang="en-US" sz="1200" b="0" i="0" u="none" strike="noStrike" dirty="0" err="1">
                <a:solidFill>
                  <a:srgbClr val="212121"/>
                </a:solidFill>
                <a:effectLst/>
                <a:latin typeface="Open Sans"/>
                <a:hlinkClick r:id="rId4"/>
              </a:rPr>
              <a:t>ph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4"/>
              </a:rPr>
              <a:t>]</a:t>
            </a:r>
            <a:endParaRPr lang="en-US" sz="1200" b="0" i="0" dirty="0">
              <a:solidFill>
                <a:srgbClr val="212121"/>
              </a:solidFill>
              <a:effectLst/>
              <a:latin typeface="Open Sans"/>
            </a:endParaRP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357CC797-2F4F-4B07-A537-56EE34EBE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21" y="2438400"/>
            <a:ext cx="4033838" cy="34056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265B88-C59B-4F14-AFB5-DBC89D76352F}"/>
              </a:ext>
            </a:extLst>
          </p:cNvPr>
          <p:cNvSpPr txBox="1"/>
          <p:nvPr/>
        </p:nvSpPr>
        <p:spPr>
          <a:xfrm>
            <a:off x="6323543" y="58674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9900"/>
                </a:solidFill>
              </a:rPr>
              <a:t>As current-mass of the inactive valence degree-of-freedom increases, so do deviations from </a:t>
            </a:r>
            <a:r>
              <a:rPr lang="en-US" i="1" dirty="0" err="1">
                <a:solidFill>
                  <a:srgbClr val="009900"/>
                </a:solidFill>
              </a:rPr>
              <a:t>flavour</a:t>
            </a:r>
            <a:r>
              <a:rPr lang="en-US" i="1" dirty="0">
                <a:solidFill>
                  <a:srgbClr val="009900"/>
                </a:solidFill>
              </a:rPr>
              <a:t>-symmetry limits.</a:t>
            </a:r>
          </a:p>
        </p:txBody>
      </p:sp>
    </p:spTree>
    <p:extLst>
      <p:ext uri="{BB962C8B-B14F-4D97-AF65-F5344CB8AC3E}">
        <p14:creationId xmlns:p14="http://schemas.microsoft.com/office/powerpoint/2010/main" val="13099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68521-4E7C-F01F-AAAB-92DED4C0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Isgur</a:t>
            </a:r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-Wise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33D96A-18EA-77D4-7DEF-62272E4F6C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14400"/>
                <a:ext cx="10972800" cy="4678363"/>
              </a:xfrm>
            </p:spPr>
            <p:txBody>
              <a:bodyPr/>
              <a:lstStyle/>
              <a:p>
                <a:r>
                  <a:rPr lang="en-US" dirty="0"/>
                  <a:t>Semileptonic transitions connecting systems distinguished by a large disparity between current masses of their valence degrees-of-freedom, 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i="1" dirty="0"/>
                  <a:t>e.g</a:t>
                </a:r>
                <a:r>
                  <a:rPr lang="en-US" dirty="0"/>
                  <a:t>., heavy + light mesons, </a:t>
                </a:r>
              </a:p>
              <a:p>
                <a:pPr marL="0" indent="0">
                  <a:buNone/>
                </a:pPr>
                <a:r>
                  <a:rPr lang="en-US" dirty="0"/>
                  <a:t>     valuable simplifications can be exploited </a:t>
                </a:r>
              </a:p>
              <a:p>
                <a:r>
                  <a:rPr lang="en-US" dirty="0"/>
                  <a:t>For instance,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acc>
                      <m:accPr>
                        <m:chr m:val="̃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</m:acc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 semileptonic transitions are described by a single scalar function = </a:t>
                </a:r>
                <a:r>
                  <a:rPr lang="en-US" dirty="0" err="1"/>
                  <a:t>Isgur</a:t>
                </a:r>
                <a:r>
                  <a:rPr lang="en-US" dirty="0"/>
                  <a:t>-Wise function: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Same simplification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semileptonic</a:t>
                </a:r>
                <a:r>
                  <a:rPr lang="en-US" dirty="0"/>
                  <a:t> transitions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Questions: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Can theory predict the function?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Is </a:t>
                </a:r>
                <a14:m>
                  <m:oMath xmlns:m="http://schemas.openxmlformats.org/officeDocument/2006/math"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𝜉</m:t>
                    </m:r>
                    <m:d>
                      <m:dPr>
                        <m:ctrlPr>
                          <a:rPr lang="en-AU" sz="2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200" dirty="0"/>
                  <a:t> accessible via achievable experiments?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Do measurements confirm theory?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33D96A-18EA-77D4-7DEF-62272E4F6C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14400"/>
                <a:ext cx="10972800" cy="4678363"/>
              </a:xfrm>
              <a:blipFill>
                <a:blip r:embed="rId2"/>
                <a:stretch>
                  <a:fillRect l="-611" t="-913" b="-1681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7B522-473B-661D-18C3-B5571AF3E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D8B73-009D-2A86-3387-A9017DF1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32880-048C-579C-3497-5413A191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 descr="A math equations and formulas&#10;&#10;Description automatically generated">
            <a:extLst>
              <a:ext uri="{FF2B5EF4-FFF2-40B4-BE49-F238E27FC236}">
                <a16:creationId xmlns:a16="http://schemas.microsoft.com/office/drawing/2014/main" id="{298F07C4-F7C5-0469-D23F-7BC84971D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352800"/>
            <a:ext cx="3307773" cy="1143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0BB99D-6C55-1188-A5D1-0E6741AFA464}"/>
              </a:ext>
            </a:extLst>
          </p:cNvPr>
          <p:cNvCxnSpPr>
            <a:cxnSpLocks/>
          </p:cNvCxnSpPr>
          <p:nvPr/>
        </p:nvCxnSpPr>
        <p:spPr bwMode="auto">
          <a:xfrm flipH="1">
            <a:off x="4267200" y="3200400"/>
            <a:ext cx="1066800" cy="28178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4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7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89D1E-C1C4-45BC-90D4-6EA97D188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Semileptonic</a:t>
            </a:r>
            <a:r>
              <a:rPr lang="en-GB" dirty="0"/>
              <a:t> transition form factors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58D86-BF6B-4B1F-B62F-221B312D7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5154"/>
            <a:ext cx="4876800" cy="4525963"/>
          </a:xfrm>
        </p:spPr>
        <p:txBody>
          <a:bodyPr/>
          <a:lstStyle/>
          <a:p>
            <a:r>
              <a:rPr lang="en-US" b="0" i="0" dirty="0">
                <a:effectLst/>
                <a:latin typeface="-apple-system"/>
              </a:rPr>
              <a:t>Results on </a:t>
            </a:r>
            <a:r>
              <a:rPr lang="en-US" b="0" i="1" dirty="0">
                <a:effectLst/>
                <a:latin typeface="KaTeX_Math"/>
              </a:rPr>
              <a:t>B</a:t>
            </a:r>
            <a:r>
              <a:rPr lang="en-US" b="0" baseline="-25000" dirty="0">
                <a:effectLst/>
                <a:latin typeface="KaTeX_Main"/>
              </a:rPr>
              <a:t>(</a:t>
            </a:r>
            <a:r>
              <a:rPr lang="en-US" b="0" i="1" baseline="-25000" dirty="0">
                <a:effectLst/>
                <a:latin typeface="KaTeX_Math"/>
              </a:rPr>
              <a:t>s</a:t>
            </a:r>
            <a:r>
              <a:rPr lang="en-US" b="0" baseline="-25000" dirty="0">
                <a:effectLst/>
                <a:latin typeface="KaTeX_Main"/>
              </a:rPr>
              <a:t>)</a:t>
            </a:r>
            <a:r>
              <a:rPr lang="en-US" b="0" dirty="0">
                <a:effectLst/>
                <a:latin typeface="KaTeX_Main"/>
              </a:rPr>
              <a:t>​→</a:t>
            </a:r>
            <a:r>
              <a:rPr lang="en-US" b="0" i="1" dirty="0">
                <a:effectLst/>
                <a:latin typeface="KaTeX_Math"/>
              </a:rPr>
              <a:t>D</a:t>
            </a:r>
            <a:r>
              <a:rPr lang="en-US" b="0" baseline="-25000" dirty="0">
                <a:effectLst/>
                <a:latin typeface="KaTeX_Main"/>
              </a:rPr>
              <a:t>(</a:t>
            </a:r>
            <a:r>
              <a:rPr lang="en-US" b="0" i="1" baseline="-25000" dirty="0">
                <a:effectLst/>
                <a:latin typeface="KaTeX_Math"/>
              </a:rPr>
              <a:t>s</a:t>
            </a:r>
            <a:r>
              <a:rPr lang="en-US" b="0" baseline="-25000" dirty="0">
                <a:effectLst/>
                <a:latin typeface="KaTeX_Main"/>
              </a:rPr>
              <a:t>)</a:t>
            </a:r>
            <a:r>
              <a:rPr lang="en-US" b="0" dirty="0">
                <a:effectLst/>
                <a:latin typeface="KaTeX_Main"/>
              </a:rPr>
              <a:t>​</a:t>
            </a:r>
            <a:r>
              <a:rPr lang="en-US" b="0" i="0" dirty="0">
                <a:effectLst/>
                <a:latin typeface="-apple-system"/>
              </a:rPr>
              <a:t> transitions yield prediction for </a:t>
            </a:r>
            <a:r>
              <a:rPr lang="en-US" b="0" i="0" dirty="0" err="1">
                <a:effectLst/>
                <a:latin typeface="-apple-system"/>
              </a:rPr>
              <a:t>Isgur</a:t>
            </a:r>
            <a:r>
              <a:rPr lang="en-US" b="0" i="0" dirty="0">
                <a:effectLst/>
                <a:latin typeface="-apple-system"/>
              </a:rPr>
              <a:t>-Wise function</a:t>
            </a:r>
          </a:p>
          <a:p>
            <a:pPr lvl="1"/>
            <a:r>
              <a:rPr lang="en-US" b="0" i="0" dirty="0">
                <a:effectLst/>
                <a:latin typeface="-apple-system"/>
              </a:rPr>
              <a:t>fair agreement with modern data.</a:t>
            </a:r>
            <a:r>
              <a:rPr lang="en-GB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SCI analysis provides benchmarks for studies using realistic interactions</a:t>
            </a:r>
          </a:p>
          <a:p>
            <a:pPr marL="0" indent="0">
              <a:buNone/>
            </a:pPr>
            <a:endParaRPr lang="en-GB" dirty="0"/>
          </a:p>
          <a:p>
            <a:pPr>
              <a:spcBef>
                <a:spcPts val="1800"/>
              </a:spcBef>
            </a:pPr>
            <a:r>
              <a:rPr lang="en-GB" dirty="0"/>
              <a:t>Essentially algebraic, so results are readily obtained</a:t>
            </a:r>
          </a:p>
          <a:p>
            <a:r>
              <a:rPr lang="en-GB" dirty="0"/>
              <a:t>Expresses impact of EHM as expressed in gluon mass-scale and EHM+HB feedback</a:t>
            </a:r>
          </a:p>
          <a:p>
            <a:r>
              <a:rPr lang="en-GB" dirty="0"/>
              <a:t>Typically, accurate to 20% or better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4F588-D337-42EA-80D9-CFFC67CA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8B833-FE48-4222-B1E9-01964B1B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8284A-EC9D-4C07-8B7D-AC49FEEA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162F9-047A-466A-B988-20E81DEB0158}"/>
              </a:ext>
            </a:extLst>
          </p:cNvPr>
          <p:cNvSpPr txBox="1"/>
          <p:nvPr/>
        </p:nvSpPr>
        <p:spPr>
          <a:xfrm>
            <a:off x="6506634" y="18189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algn="l" rtl="0"/>
            <a:r>
              <a:rPr lang="en-US" sz="1200" b="0" i="1" dirty="0" err="1">
                <a:solidFill>
                  <a:srgbClr val="212121"/>
                </a:solidFill>
                <a:effectLst/>
                <a:latin typeface="Open Sans"/>
              </a:rPr>
              <a:t>Heavy+light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Open Sans"/>
              </a:rPr>
              <a:t> pseudoscalar meson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Open Sans"/>
              </a:rPr>
              <a:t>semileptonic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Open Sans"/>
              </a:rPr>
              <a:t> transitions, 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Open Sans"/>
              </a:rPr>
              <a:t>Zhen-Ni Xu et al.,</a:t>
            </a:r>
            <a:r>
              <a:rPr lang="en-US" sz="1200" i="1" dirty="0">
                <a:solidFill>
                  <a:srgbClr val="212121"/>
                </a:solidFill>
                <a:latin typeface="Open Sans"/>
              </a:rPr>
              <a:t>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2"/>
              </a:rPr>
              <a:t>NJU-INP 040/21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Open Sans"/>
              </a:rPr>
              <a:t>,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3"/>
              </a:rPr>
              <a:t>arXiv:2103.15964 [hep-</a:t>
            </a:r>
            <a:r>
              <a:rPr lang="en-US" sz="1200" b="0" i="0" u="none" strike="noStrike" dirty="0" err="1">
                <a:solidFill>
                  <a:srgbClr val="212121"/>
                </a:solidFill>
                <a:effectLst/>
                <a:latin typeface="Open Sans"/>
                <a:hlinkClick r:id="rId3"/>
              </a:rPr>
              <a:t>ph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latin typeface="Open Sans"/>
                <a:hlinkClick r:id="rId3"/>
              </a:rPr>
              <a:t>]</a:t>
            </a:r>
            <a:endParaRPr lang="en-US" sz="1200" b="0" i="0" dirty="0">
              <a:solidFill>
                <a:srgbClr val="212121"/>
              </a:solidFill>
              <a:effectLst/>
              <a:latin typeface="Open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C1526-189C-4A20-AEDC-F0122809A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28" y="2193004"/>
            <a:ext cx="6456606" cy="42077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7F034-78F2-4E3C-AF4E-E43F0A6B0B9E}"/>
              </a:ext>
            </a:extLst>
          </p:cNvPr>
          <p:cNvSpPr txBox="1"/>
          <p:nvPr/>
        </p:nvSpPr>
        <p:spPr>
          <a:xfrm>
            <a:off x="7239000" y="2537517"/>
            <a:ext cx="225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 Belle 2016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7CDEFC-E08C-4A9F-AF4C-8E6D3DA9E683}"/>
              </a:ext>
            </a:extLst>
          </p:cNvPr>
          <p:cNvSpPr txBox="1"/>
          <p:nvPr/>
        </p:nvSpPr>
        <p:spPr>
          <a:xfrm flipH="1">
            <a:off x="9220200" y="3152633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SCI</a:t>
            </a:r>
          </a:p>
          <a:p>
            <a:r>
              <a:rPr lang="en-GB" dirty="0">
                <a:solidFill>
                  <a:srgbClr val="0000FF"/>
                </a:solidFill>
              </a:rPr>
              <a:t>Blue = </a:t>
            </a:r>
            <a:r>
              <a:rPr lang="en-US" b="0" i="1" dirty="0">
                <a:solidFill>
                  <a:srgbClr val="0000FF"/>
                </a:solidFill>
                <a:effectLst/>
                <a:latin typeface="KaTeX_Math"/>
              </a:rPr>
              <a:t>B</a:t>
            </a:r>
            <a:r>
              <a:rPr lang="en-US" b="0" dirty="0">
                <a:solidFill>
                  <a:srgbClr val="0000FF"/>
                </a:solidFill>
                <a:effectLst/>
                <a:latin typeface="KaTeX_Main"/>
              </a:rPr>
              <a:t>​→</a:t>
            </a:r>
            <a:r>
              <a:rPr lang="en-US" b="0" i="1" dirty="0">
                <a:solidFill>
                  <a:srgbClr val="0000FF"/>
                </a:solidFill>
                <a:effectLst/>
                <a:latin typeface="KaTeX_Math"/>
              </a:rPr>
              <a:t>D</a:t>
            </a:r>
          </a:p>
          <a:p>
            <a:r>
              <a:rPr lang="en-US" dirty="0">
                <a:solidFill>
                  <a:srgbClr val="009900"/>
                </a:solidFill>
                <a:latin typeface="KaTeX_Math"/>
              </a:rPr>
              <a:t>Green</a:t>
            </a:r>
            <a:r>
              <a:rPr lang="en-US" i="1" dirty="0">
                <a:solidFill>
                  <a:srgbClr val="009900"/>
                </a:solidFill>
                <a:latin typeface="KaTeX_Math"/>
              </a:rPr>
              <a:t> = </a:t>
            </a:r>
            <a:r>
              <a:rPr lang="en-US" b="0" i="1" dirty="0">
                <a:solidFill>
                  <a:srgbClr val="009900"/>
                </a:solidFill>
                <a:effectLst/>
                <a:latin typeface="KaTeX_Math"/>
              </a:rPr>
              <a:t>B</a:t>
            </a:r>
            <a:r>
              <a:rPr lang="en-US" b="0" i="1" baseline="-25000" dirty="0">
                <a:solidFill>
                  <a:srgbClr val="009900"/>
                </a:solidFill>
                <a:effectLst/>
                <a:latin typeface="KaTeX_Math"/>
              </a:rPr>
              <a:t>s</a:t>
            </a:r>
            <a:r>
              <a:rPr lang="en-US" b="0" dirty="0">
                <a:solidFill>
                  <a:srgbClr val="009900"/>
                </a:solidFill>
                <a:effectLst/>
                <a:latin typeface="KaTeX_Main"/>
              </a:rPr>
              <a:t>​→</a:t>
            </a:r>
            <a:r>
              <a:rPr lang="en-US" b="0" i="1" dirty="0">
                <a:solidFill>
                  <a:srgbClr val="009900"/>
                </a:solidFill>
                <a:effectLst/>
                <a:latin typeface="KaTeX_Math"/>
              </a:rPr>
              <a:t>D</a:t>
            </a:r>
            <a:r>
              <a:rPr lang="en-US" b="0" i="1" baseline="-25000" dirty="0">
                <a:solidFill>
                  <a:srgbClr val="009900"/>
                </a:solidFill>
                <a:effectLst/>
                <a:latin typeface="KaTeX_Math"/>
              </a:rPr>
              <a:t>s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B5DC1-D761-4319-8FDD-515210F473E7}"/>
              </a:ext>
            </a:extLst>
          </p:cNvPr>
          <p:cNvSpPr txBox="1"/>
          <p:nvPr/>
        </p:nvSpPr>
        <p:spPr>
          <a:xfrm>
            <a:off x="378173" y="3087469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dirty="0"/>
              <a:t>(</a:t>
            </a:r>
            <a:r>
              <a:rPr lang="en-GB" dirty="0">
                <a:solidFill>
                  <a:srgbClr val="C00000"/>
                </a:solidFill>
              </a:rPr>
              <a:t>Analysis uncovered error in one “Editor’s Selection” lQCD study, requiring Erratum to be published</a:t>
            </a:r>
            <a:r>
              <a:rPr lang="en-GB" dirty="0"/>
              <a:t>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64BFD-8530-46C7-B456-AB559AE26E93}"/>
              </a:ext>
            </a:extLst>
          </p:cNvPr>
          <p:cNvSpPr txBox="1"/>
          <p:nvPr/>
        </p:nvSpPr>
        <p:spPr>
          <a:xfrm>
            <a:off x="6707717" y="664990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9900"/>
                </a:solidFill>
              </a:rPr>
              <a:t>SCI is </a:t>
            </a:r>
            <a:r>
              <a:rPr lang="en-GB" i="1" u="sng" dirty="0">
                <a:solidFill>
                  <a:srgbClr val="009900"/>
                </a:solidFill>
              </a:rPr>
              <a:t>not</a:t>
            </a:r>
            <a:r>
              <a:rPr lang="en-GB" i="1" dirty="0">
                <a:solidFill>
                  <a:srgbClr val="009900"/>
                </a:solidFill>
              </a:rPr>
              <a:t> a precision instrument.  Yet, it can be “priceless” when it comes to laying the foundations for more sophisticated studies and checking whether their results are realistic</a:t>
            </a:r>
            <a:endParaRPr lang="en-US" i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A9E7-506C-475D-95D1-D3A973D4F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CAD75-06A6-4DBC-A77C-3AEC03C5F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FAD4C-F682-4471-A8CA-9401428D0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8E83E-1FB4-496D-95CB-ACBA2ED2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A9F34-BB11-4837-BD80-CFFF2B80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69B1F829-F743-4481-B83B-EDBFB7CAF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09800"/>
            <a:ext cx="4800600" cy="4205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32110C6-52D9-0E3B-6CAB-F2232B9E4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2262"/>
            <a:ext cx="6248400" cy="266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3401C8-2DF5-9713-20D5-CF5FE6FB876B}"/>
              </a:ext>
            </a:extLst>
          </p:cNvPr>
          <p:cNvSpPr txBox="1"/>
          <p:nvPr/>
        </p:nvSpPr>
        <p:spPr>
          <a:xfrm>
            <a:off x="8078373" y="4652446"/>
            <a:ext cx="27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099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7889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bel Prize Logo.jpg">
            <a:extLst>
              <a:ext uri="{FF2B5EF4-FFF2-40B4-BE49-F238E27FC236}">
                <a16:creationId xmlns:a16="http://schemas.microsoft.com/office/drawing/2014/main" id="{FA1FFCEE-4A09-B62F-646E-A3C78342CA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33275" y="5054241"/>
            <a:ext cx="1752600" cy="1752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A84ECF-1197-4138-A911-AB901918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/>
              <a:t>Mass in Nature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AEA1C-4190-4303-9062-4143C1EAB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4099"/>
            <a:ext cx="10972800" cy="5118101"/>
          </a:xfrm>
        </p:spPr>
        <p:txBody>
          <a:bodyPr/>
          <a:lstStyle/>
          <a:p>
            <a:r>
              <a:rPr lang="en-GB" dirty="0"/>
              <a:t>But … there are </a:t>
            </a:r>
            <a:r>
              <a:rPr lang="en-GB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two</a:t>
            </a:r>
            <a:r>
              <a:rPr lang="en-GB" dirty="0"/>
              <a:t> sources of mass in Nature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dirty="0"/>
              <a:t>To some people, this may be surprising</a:t>
            </a:r>
          </a:p>
          <a:p>
            <a:r>
              <a:rPr lang="en-US" dirty="0"/>
              <a:t>Because, when considering the origin of mass in the Standard Model (SM), thoughts typically turn to the Higgs boson </a:t>
            </a:r>
          </a:p>
          <a:p>
            <a:r>
              <a:rPr lang="en-US" dirty="0"/>
              <a:t>Notion behind Higgs mechanism for mass generation was introduced more than fifty years ago; and it became an essential piece of the SM.</a:t>
            </a:r>
          </a:p>
          <a:p>
            <a:r>
              <a:rPr lang="en-US" dirty="0"/>
              <a:t>2012 – Discovery of something seeming to possess all anticipated properties of the Higgs</a:t>
            </a:r>
          </a:p>
          <a:p>
            <a:pPr lvl="1"/>
            <a:r>
              <a:rPr lang="en-US" sz="2200" dirty="0"/>
              <a:t>SM became complete </a:t>
            </a:r>
          </a:p>
          <a:p>
            <a:r>
              <a:rPr lang="en-US" dirty="0"/>
              <a:t>Nobel Prize in physics awarded to Englert and Higgs </a:t>
            </a:r>
          </a:p>
          <a:p>
            <a:pPr marL="400050" lvl="1" indent="0">
              <a:buNone/>
            </a:pPr>
            <a:r>
              <a:rPr lang="en-US" sz="2200" dirty="0"/>
              <a:t>“. . . for the theoretical discovery of a mechanism that contributes to our understanding of the origin of mass of subatomic particles . . . ”</a:t>
            </a:r>
          </a:p>
          <a:p>
            <a:pPr marL="400050" lvl="1" indent="0" algn="ctr">
              <a:buNone/>
            </a:pPr>
            <a:r>
              <a:rPr lang="en-US" sz="2200" dirty="0"/>
              <a:t>“</a:t>
            </a:r>
            <a:r>
              <a:rPr lang="en-US" sz="2400" dirty="0">
                <a:solidFill>
                  <a:srgbClr val="FF0000"/>
                </a:solidFill>
              </a:rPr>
              <a:t>… a mechanism that contributes …</a:t>
            </a:r>
            <a:r>
              <a:rPr lang="en-US" sz="2200" dirty="0"/>
              <a:t>” </a:t>
            </a:r>
          </a:p>
          <a:p>
            <a:pPr marL="400050" lvl="1" indent="0" algn="ctr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NOT the complete story.  Far from it …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132FB-4669-4CA1-B514-5672FE2B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B9071-1C38-41CA-B0A6-031B9EE33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E94AF-C136-444B-87C4-817D5D8F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80AC35-976C-5873-2EFC-2644D1E8ABD9}"/>
                  </a:ext>
                </a:extLst>
              </p:cNvPr>
              <p:cNvSpPr txBox="1"/>
              <p:nvPr/>
            </p:nvSpPr>
            <p:spPr>
              <a:xfrm>
                <a:off x="6570786" y="927459"/>
                <a:ext cx="5410200" cy="466820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sz="2400" u="sng" dirty="0">
                    <a:ln w="0"/>
                    <a:solidFill>
                      <a:srgbClr val="008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Phenomenological</a:t>
                </a:r>
                <a:r>
                  <a:rPr lang="en-AU" sz="2400" dirty="0">
                    <a:ln w="0"/>
                    <a:solidFill>
                      <a:srgbClr val="008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understanding of mass generation via Higgs-like mechanism</a:t>
                </a:r>
              </a:p>
              <a:p>
                <a:pPr>
                  <a:spcBef>
                    <a:spcPts val="600"/>
                  </a:spcBef>
                </a:pPr>
                <a:r>
                  <a:rPr lang="en-AU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But the hierarchy problem  is real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AU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Quantum corrections to the mass of a scalar boson are quadratically divergent = not </a:t>
                </a:r>
                <a:r>
                  <a:rPr lang="en-AU" sz="2400" dirty="0" err="1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renormalisable</a:t>
                </a:r>
                <a:endParaRPr lang="en-AU" sz="2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Large quantum contributions to the square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400" b="0" i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mas</m:t>
                    </m:r>
                    <m:sSubSup>
                      <m:sSubSupPr>
                        <m:ctrlPr>
                          <a:rPr lang="en-AU" sz="2400" b="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AU" sz="2400" b="0" i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 b="0" i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Higgs</m:t>
                        </m:r>
                      </m:sub>
                      <m:sup>
                        <m:r>
                          <a:rPr lang="en-AU" sz="2400" b="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would inevitably make the mass huge</a:t>
                </a:r>
              </a:p>
              <a:p>
                <a:pPr marL="342900" indent="-342900"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Unless there is incredible fine-tuning cancellation between quadratic-divergent corrections and bare mass.</a:t>
                </a:r>
                <a:endParaRPr lang="en-AU" sz="2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80AC35-976C-5873-2EFC-2644D1E8A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786" y="927459"/>
                <a:ext cx="5410200" cy="4668201"/>
              </a:xfrm>
              <a:prstGeom prst="rect">
                <a:avLst/>
              </a:prstGeom>
              <a:blipFill>
                <a:blip r:embed="rId3"/>
                <a:stretch>
                  <a:fillRect l="-2142" t="-1175" r="-2142" b="-26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61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A01C80-BA94-6EDA-71BD-DEC855226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000" y="4800600"/>
            <a:ext cx="3192390" cy="2229663"/>
          </a:xfrm>
          <a:prstGeom prst="rect">
            <a:avLst/>
          </a:prstGeo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3CE28766-7903-38E7-F1ED-5AF8F2CA9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4991685"/>
            <a:ext cx="2894900" cy="176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1987B55-DA7D-A23B-00D4-A4F1AD0094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Heavy + heavy and heavy + light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sz="2800" b="0" i="1" u="none" strike="noStrike" baseline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AU" sz="2800" b="0" i="0" u="none" strike="noStrike" baseline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semileptonic</a:t>
                </a:r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transitions</a:t>
                </a:r>
                <a:endParaRPr lang="en-AU" b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1987B55-DA7D-A23B-00D4-A4F1AD0094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333" t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4A1D12-E77C-ABB0-79FA-8E0299AC32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10972800" cy="4525963"/>
              </a:xfrm>
            </p:spPr>
            <p:txBody>
              <a:bodyPr/>
              <a:lstStyle/>
              <a:p>
                <a:r>
                  <a:rPr lang="en-AU" dirty="0"/>
                  <a:t>SCI treatment of 12 transitions:</a:t>
                </a:r>
              </a:p>
              <a:p>
                <a:pPr marL="0" indent="0">
                  <a:buNone/>
                </a:pPr>
                <a:r>
                  <a:rPr lang="en-AU" dirty="0"/>
                  <a:t>          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d>
                          <m:d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AU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d>
                          <m:d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AU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AU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AU" dirty="0"/>
              </a:p>
              <a:p>
                <a:r>
                  <a:rPr lang="en-AU" dirty="0"/>
                  <a:t>Unified with the SCI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AU" dirty="0"/>
                  <a:t> transitions</a:t>
                </a:r>
              </a:p>
              <a:p>
                <a:r>
                  <a:rPr lang="en-AU" dirty="0"/>
                  <a:t>Vector-meson final states involve both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AU" dirty="0"/>
                  <a:t> &amp;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AU" dirty="0"/>
                  <a:t> components of the weak current, whereas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AU" dirty="0"/>
                  <a:t> are only sensitive to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AU" dirty="0"/>
              </a:p>
              <a:p>
                <a:r>
                  <a:rPr lang="en-AU" dirty="0"/>
                  <a:t>Recall … initial state mass budgets – HB:EHM+HB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87:13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 …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80:20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(70:30)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Compare with light meson mass budgets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20:80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(5:95)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Overlap to vector meson final states, e.g., </a:t>
                </a:r>
              </a:p>
              <a:p>
                <a:endParaRPr lang="en-US" dirty="0"/>
              </a:p>
              <a:p>
                <a:r>
                  <a:rPr lang="en-AU" dirty="0"/>
                  <a:t>Comprehensive study of EHM+HB interference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4A1D12-E77C-ABB0-79FA-8E0299AC32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10972800" cy="4525963"/>
              </a:xfrm>
              <a:blipFill>
                <a:blip r:embed="rId5"/>
                <a:stretch>
                  <a:fillRect l="-722" t="-943" b="-71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A2DBC-F8AA-E6FA-FA0E-B4F87132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C912A-1557-F722-5471-D36837D37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Craig Roberts cdroberts@nju.edu.cn  437  </a:t>
            </a:r>
            <a:r>
              <a:rPr lang="en-US" dirty="0" err="1"/>
              <a:t>Flavour</a:t>
            </a:r>
            <a:r>
              <a:rPr lang="en-US" dirty="0"/>
              <a:t> Physics, the Higgs Boson, and Emergent 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290B9-152C-B2C5-542E-ED1D946EE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BFA86110-DB64-218E-FA8F-37BDEF8E8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4859148"/>
            <a:ext cx="2894900" cy="176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05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6E4AA7-2A51-0CC9-B9F1-B063B8726F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sz="2800" b="0" i="1" u="none" strike="noStrike" baseline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AU" sz="2800" b="0" i="0" u="none" strike="noStrike" baseline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semileptonic</a:t>
                </a:r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transitions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6E4AA7-2A51-0CC9-B9F1-B063B8726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195B97-F188-CE32-7C39-C408F431AF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43000"/>
                <a:ext cx="5105400" cy="4525963"/>
              </a:xfrm>
            </p:spPr>
            <p:txBody>
              <a:bodyPr/>
              <a:lstStyle/>
              <a:p>
                <a:r>
                  <a:rPr lang="en-AU" dirty="0"/>
                  <a:t>Transitions described by 4 independent form factors </a:t>
                </a:r>
              </a:p>
              <a:p>
                <a:r>
                  <a:rPr lang="en-AU" dirty="0"/>
                  <a:t>Contain all hadron structure information and a great deal about EHM+HB effects</a:t>
                </a:r>
              </a:p>
              <a:p>
                <a:r>
                  <a:rPr lang="en-AU" dirty="0"/>
                  <a:t>Symmetries connect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AU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en-AU" dirty="0"/>
              </a:p>
              <a:p>
                <a:pPr>
                  <a:spcBef>
                    <a:spcPts val="1200"/>
                  </a:spcBef>
                </a:pPr>
                <a:r>
                  <a:rPr lang="en-AU" dirty="0"/>
                  <a:t>With all form factors in hand, then branching fractions are straightforward to calculate</a:t>
                </a:r>
              </a:p>
              <a:p>
                <a:r>
                  <a:rPr lang="en-AU" dirty="0"/>
                  <a:t>So, form factors deliver access to CKM matrix elements and SM tests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195B97-F188-CE32-7C39-C408F431AF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43000"/>
                <a:ext cx="5105400" cy="4525963"/>
              </a:xfrm>
              <a:blipFill>
                <a:blip r:embed="rId3"/>
                <a:stretch>
                  <a:fillRect l="-1313" t="-943" r="-597" b="-14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D5229-CC12-6212-CFF2-AF27C50D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8670-4081-B1B1-0BAD-8212FA553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379CD-94AD-A8F5-84E5-F5193143D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 descr="A math equations and formulas&#10;&#10;Description automatically generated">
            <a:extLst>
              <a:ext uri="{FF2B5EF4-FFF2-40B4-BE49-F238E27FC236}">
                <a16:creationId xmlns:a16="http://schemas.microsoft.com/office/drawing/2014/main" id="{2D395339-7E58-5653-FC09-A39747024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600200"/>
            <a:ext cx="6553200" cy="241554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E2189B-DFED-4B1D-C7FF-8DB9960699ED}"/>
              </a:ext>
            </a:extLst>
          </p:cNvPr>
          <p:cNvSpPr txBox="1">
            <a:spLocks/>
          </p:cNvSpPr>
          <p:nvPr/>
        </p:nvSpPr>
        <p:spPr bwMode="auto">
          <a:xfrm>
            <a:off x="6248400" y="4391817"/>
            <a:ext cx="5105400" cy="200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/>
              <a:t>Sound results for form factors require reliable tools for handling strong QCD</a:t>
            </a:r>
          </a:p>
          <a:p>
            <a:r>
              <a:rPr lang="en-AU" kern="0" dirty="0"/>
              <a:t>Fits to lattice QCD results are available</a:t>
            </a:r>
          </a:p>
          <a:p>
            <a:r>
              <a:rPr lang="en-AU" kern="0" dirty="0"/>
              <a:t>Continuum Schwinger function methods are competitive alternative</a:t>
            </a:r>
          </a:p>
        </p:txBody>
      </p:sp>
    </p:spTree>
    <p:extLst>
      <p:ext uri="{BB962C8B-B14F-4D97-AF65-F5344CB8AC3E}">
        <p14:creationId xmlns:p14="http://schemas.microsoft.com/office/powerpoint/2010/main" val="12198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9B623-7471-246B-06B7-88B541323C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sz="2800" b="0" i="1" u="none" strike="noStrike" baseline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b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semileptonic transitions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9B623-7471-246B-06B7-88B541323C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33" t="-5882" b="-107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DF91E-4A43-92C7-4B3C-87211754B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7"/>
            <a:ext cx="5105400" cy="4525963"/>
          </a:xfrm>
        </p:spPr>
        <p:txBody>
          <a:bodyPr/>
          <a:lstStyle/>
          <a:p>
            <a:r>
              <a:rPr lang="en-AU" dirty="0"/>
              <a:t>Vast amount of information provided within a single unifying framework, </a:t>
            </a:r>
            <a:r>
              <a:rPr lang="en-AU" i="1" dirty="0"/>
              <a:t>e.g</a:t>
            </a:r>
            <a:r>
              <a:rPr lang="en-AU" dirty="0"/>
              <a:t>.,</a:t>
            </a:r>
          </a:p>
          <a:p>
            <a:pPr lvl="1"/>
            <a:r>
              <a:rPr lang="en-AU" sz="2200" dirty="0"/>
              <a:t>Form factor parametrisations</a:t>
            </a:r>
          </a:p>
          <a:p>
            <a:pPr lvl="1"/>
            <a:r>
              <a:rPr lang="en-AU" sz="2200" dirty="0"/>
              <a:t>Branching fractions to various leptonic final states</a:t>
            </a:r>
          </a:p>
          <a:p>
            <a:r>
              <a:rPr lang="en-US" dirty="0"/>
              <a:t>SCI results compare well wherever sound experimental or independent theory analyses are available</a:t>
            </a:r>
            <a:r>
              <a:rPr lang="en-AU" dirty="0"/>
              <a:t>  </a:t>
            </a:r>
          </a:p>
          <a:p>
            <a:r>
              <a:rPr lang="en-US" dirty="0"/>
              <a:t>Hence, SCI branching fraction predictions should be reasonable guide</a:t>
            </a:r>
          </a:p>
          <a:p>
            <a:r>
              <a:rPr lang="en-US" dirty="0"/>
              <a:t>Valid statement of SM predictions, based on sound treatment of strong-interaction physics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411CA-007A-62EF-1BE8-5F1C48344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8516-A46E-5E0A-9470-3C86C8D78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F1C85-A1C9-629D-EF56-5CE78024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 descr="A table of numbers and a number&#10;&#10;Description automatically generated with medium confidence">
            <a:extLst>
              <a:ext uri="{FF2B5EF4-FFF2-40B4-BE49-F238E27FC236}">
                <a16:creationId xmlns:a16="http://schemas.microsoft.com/office/drawing/2014/main" id="{DF9DCBA5-0C19-931A-50A3-45DD3690B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49" y="305696"/>
            <a:ext cx="6357185" cy="623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0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 showing different types of curves&#10;&#10;Description automatically generated with medium confidence">
            <a:extLst>
              <a:ext uri="{FF2B5EF4-FFF2-40B4-BE49-F238E27FC236}">
                <a16:creationId xmlns:a16="http://schemas.microsoft.com/office/drawing/2014/main" id="{28D70AF2-CA9E-EB26-A78B-A62DA872C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399"/>
            <a:ext cx="4419599" cy="6318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B0B906-0385-A55E-5BE3-E18A0065EBE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sz="2800" b="0" i="1" u="none" strike="noStrike" baseline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AU" sz="2800" b="0" i="0" u="none" strike="noStrike" baseline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semileptonic</a:t>
                </a:r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transitions 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B0B906-0385-A55E-5BE3-E18A0065EB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641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F478BE-7D37-D47E-DBA6-5939502408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7162800" cy="4525963"/>
              </a:xfrm>
            </p:spPr>
            <p:txBody>
              <a:bodyPr/>
              <a:lstStyle/>
              <a:p>
                <a:r>
                  <a:rPr lang="en-AU" dirty="0"/>
                  <a:t>Predictions for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AU" dirty="0"/>
                  <a:t> agree with CLEO and BESIII</a:t>
                </a:r>
              </a:p>
              <a:p>
                <a:pPr lvl="1"/>
                <a:r>
                  <a:rPr lang="en-AU" sz="2200" dirty="0"/>
                  <a:t>Associated analysis suggests that PDG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Br</m:t>
                        </m:r>
                      </m:e>
                      <m:sub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AU" sz="2200" dirty="0"/>
                  <a:t> is too large</a:t>
                </a:r>
              </a:p>
              <a:p>
                <a:r>
                  <a:rPr lang="en-AU" sz="2400" dirty="0"/>
                  <a:t>Predictions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AU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AU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en-AU" sz="24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AU" sz="2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AU" sz="2400" dirty="0"/>
                  <a:t>, form factors</a:t>
                </a:r>
              </a:p>
              <a:p>
                <a:pPr marL="400050" lvl="1" indent="0">
                  <a:buNone/>
                </a:pPr>
                <a:r>
                  <a:rPr lang="en-AU" sz="2400" dirty="0"/>
                  <a:t>But no pointwise data available</a:t>
                </a:r>
              </a:p>
              <a:p>
                <a:r>
                  <a:rPr lang="en-AU" sz="2400" dirty="0"/>
                  <a:t>Nevertheless, BESIII reports results for</a:t>
                </a:r>
              </a:p>
              <a:p>
                <a:pPr marL="400050" lvl="1" indent="0">
                  <a:buNone/>
                </a:pPr>
                <a:r>
                  <a:rPr lang="en-AU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den>
                    </m:f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den>
                    </m:f>
                  </m:oMath>
                </a14:m>
                <a:r>
                  <a:rPr lang="en-AU" sz="2200" dirty="0"/>
                  <a:t> </a:t>
                </a:r>
              </a:p>
              <a:p>
                <a:pPr marL="400050" lvl="1" indent="0">
                  <a:buNone/>
                </a:pPr>
                <a:r>
                  <a:rPr lang="en-AU" sz="2200" dirty="0"/>
                  <a:t>which agree with SCI predictions:</a:t>
                </a:r>
              </a:p>
              <a:p>
                <a:pPr marL="400050" lvl="1" indent="0">
                  <a:buNone/>
                </a:pPr>
                <a:r>
                  <a:rPr lang="en-AU" sz="2200" dirty="0"/>
                  <a:t>{0.77(29) , 1.67(38)} </a:t>
                </a:r>
                <a:r>
                  <a:rPr lang="en-AU" sz="2200" i="1" dirty="0"/>
                  <a:t>cf</a:t>
                </a:r>
                <a:r>
                  <a:rPr lang="en-AU" sz="2200" dirty="0"/>
                  <a:t>. {0.72 , 1.68}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F478BE-7D37-D47E-DBA6-5939502408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7162800" cy="4525963"/>
              </a:xfrm>
              <a:blipFill>
                <a:blip r:embed="rId4"/>
                <a:stretch>
                  <a:fillRect l="-1106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8E777-B1EB-319C-0047-F26EBDD54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291EC-C914-4FB9-B9C9-7EA541156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DE787-67A8-2839-D368-B0D19FE52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E0680-8535-C9BE-B5D7-EC4EEFF38E31}"/>
              </a:ext>
            </a:extLst>
          </p:cNvPr>
          <p:cNvSpPr txBox="1"/>
          <p:nvPr/>
        </p:nvSpPr>
        <p:spPr>
          <a:xfrm>
            <a:off x="5638800" y="29864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55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9E2A29-1E0E-0F52-BF6C-FB49FE4F68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sz="2800" b="0" i="1" u="none" strike="noStrike" baseline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AU" sz="2800" b="0" i="0" u="none" strike="noStrike" baseline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semileptonic</a:t>
                </a:r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transitions … lepton flavour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9E2A29-1E0E-0F52-BF6C-FB49FE4F68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161D75-8FEF-7886-D8ED-6AC4E77544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8265928" cy="4525963"/>
              </a:xfrm>
            </p:spPr>
            <p:txBody>
              <a:bodyPr/>
              <a:lstStyle/>
              <a:p>
                <a:r>
                  <a:rPr lang="pt-BR" dirty="0">
                    <a:ln w="0"/>
                    <a:solidFill>
                      <a:srgbClr val="0099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Branching fraction ratios and lepton flavour universality</a:t>
                </a:r>
                <a:endParaRPr lang="pt-BR" dirty="0">
                  <a:solidFill>
                    <a:srgbClr val="009900"/>
                  </a:solidFill>
                </a:endParaRPr>
              </a:p>
              <a:p>
                <a:pPr lvl="1"/>
                <a:r>
                  <a:rPr lang="pt-BR" sz="2200" dirty="0"/>
                  <a:t>SCI prediction 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AU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AU" sz="22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sSub>
                            <m:sSubPr>
                              <m:ctrlP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AU" sz="22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sSub>
                                <m:sSubPr>
                                  <m:ctrlP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AU" sz="2200" b="0" i="0" smtClean="0">
                                  <a:latin typeface="Cambria Math" panose="02040503050406030204" pitchFamily="18" charset="0"/>
                                </a:rPr>
                                <m:t>Br</m:t>
                              </m:r>
                            </m:e>
                            <m:sub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AU" sz="22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AU" sz="22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AU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AU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AU" sz="2200" b="0" i="1" smtClean="0"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AU" sz="2200" b="0" dirty="0"/>
              </a:p>
              <a:p>
                <a:pPr marL="800100" lvl="2" indent="0">
                  <a:buNone/>
                </a:pPr>
                <a:r>
                  <a:rPr lang="pt-BR" sz="2200" dirty="0"/>
                  <a:t>Confirms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200" dirty="0"/>
                  <a:t>disagreement between SM theory and experiment </a:t>
                </a:r>
                <a14:m>
                  <m:oMath xmlns:m="http://schemas.openxmlformats.org/officeDocument/2006/math">
                    <m:r>
                      <a:rPr lang="pt-BR" sz="22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2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pt-BR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pt-BR" sz="2200" i="1" dirty="0" smtClean="0">
                        <a:latin typeface="Cambria Math" panose="02040503050406030204" pitchFamily="18" charset="0"/>
                      </a:rPr>
                      <m:t>31</m:t>
                    </m:r>
                    <m:r>
                      <a:rPr lang="pt-BR" sz="2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2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pt-BR" sz="2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pt-BR" sz="2200" dirty="0"/>
              </a:p>
              <a:p>
                <a:pPr lvl="1">
                  <a:spcBef>
                    <a:spcPts val="1200"/>
                  </a:spcBef>
                </a:pPr>
                <a:r>
                  <a:rPr lang="en-AU" sz="2200" b="0" dirty="0"/>
                  <a:t>SCI predictions: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27</m:t>
                    </m:r>
                  </m:oMath>
                </a14:m>
                <a:r>
                  <a:rPr lang="pt-BR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A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AU" sz="2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  <m:r>
                      <a:rPr lang="en-AU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26</m:t>
                    </m:r>
                  </m:oMath>
                </a14:m>
                <a:r>
                  <a:rPr lang="pt-BR" sz="2200" dirty="0"/>
                  <a:t> </a:t>
                </a:r>
              </a:p>
              <a:p>
                <a:pPr lvl="2"/>
                <a:r>
                  <a:rPr lang="pt-BR" sz="2200" dirty="0"/>
                  <a:t>Empirically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34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AU" sz="2200" b="0" dirty="0"/>
              </a:p>
              <a:p>
                <a:pPr marL="914400" lvl="2" indent="0">
                  <a:buNone/>
                </a:pPr>
                <a:r>
                  <a:rPr lang="pt-BR" sz="2200" dirty="0"/>
                  <a:t>    ... 17% reduction from 2016 estimate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2016</m:t>
                        </m:r>
                      </m:sup>
                    </m:sSubSup>
                    <m:r>
                      <a:rPr lang="en-AU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2200" dirty="0"/>
                  <a:t>,   </a:t>
                </a:r>
              </a:p>
              <a:p>
                <a:pPr marL="914400" lvl="2" indent="0">
                  <a:buNone/>
                </a:pPr>
                <a:r>
                  <a:rPr lang="pt-BR" sz="2200" dirty="0"/>
                  <a:t>    ... suggests that experiment is moving toward SM prediction 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pt-BR" sz="2200" dirty="0"/>
                  <a:t>Tensions also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pt-BR" sz="2200" dirty="0"/>
                  <a:t> ... discuss later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161D75-8FEF-7886-D8ED-6AC4E77544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8265928" cy="4525963"/>
              </a:xfrm>
              <a:blipFill>
                <a:blip r:embed="rId3"/>
                <a:stretch>
                  <a:fillRect l="-1032" t="-1078" r="-590" b="-363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F1F9C-997B-8FC7-DE14-371DCF25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C111F-BD06-3E6D-0D22-DBF79876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3D68E-B965-36BD-4989-A0B586965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C4114FC-FBD0-B0BE-E9FE-AC7228CED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28" y="152400"/>
            <a:ext cx="3316472" cy="65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7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function&#10;&#10;Description automatically generated with medium confidence">
            <a:extLst>
              <a:ext uri="{FF2B5EF4-FFF2-40B4-BE49-F238E27FC236}">
                <a16:creationId xmlns:a16="http://schemas.microsoft.com/office/drawing/2014/main" id="{0C34390A-4F10-9EC8-C80F-1A12A5507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87" y="175528"/>
            <a:ext cx="4280445" cy="6360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3422F2E-F40D-7532-C74D-AB0F960313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sz="2800" b="0" i="1" u="none" strike="noStrike" baseline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AU" sz="2800" b="0" i="0" u="none" strike="noStrike" baseline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semileptonic</a:t>
                </a:r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transitions … </a:t>
                </a:r>
                <a14:m>
                  <m:oMath xmlns:m="http://schemas.openxmlformats.org/officeDocument/2006/math">
                    <m:r>
                      <a:rPr lang="en-AU" sz="2800" b="0" i="1" u="none" strike="noStrike" baseline="0" dirty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AU" sz="2800" b="0" i="1" u="none" strike="noStrike" baseline="0" dirty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800" b="0" i="1" u="none" strike="noStrike" baseline="0" dirty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AU" sz="2800" b="0" i="1" u="none" strike="noStrike" baseline="0" dirty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3422F2E-F40D-7532-C74D-AB0F960313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304962-69F1-9DF3-6934-57A707E4CB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7315200" cy="4525963"/>
              </a:xfrm>
            </p:spPr>
            <p:txBody>
              <a:bodyPr/>
              <a:lstStyle/>
              <a:p>
                <a:r>
                  <a:rPr lang="en-AU" dirty="0"/>
                  <a:t>Isgur-Wise function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</m:oMath>
                </a14:m>
                <a:r>
                  <a:rPr lang="en-AU" dirty="0"/>
                  <a:t> transitions</a:t>
                </a:r>
              </a:p>
              <a:p>
                <a:r>
                  <a:rPr lang="en-AU" dirty="0"/>
                  <a:t>Data from Belle (2016)</a:t>
                </a:r>
              </a:p>
              <a:p>
                <a:r>
                  <a:rPr lang="en-AU" dirty="0"/>
                  <a:t>“empirical” curve from </a:t>
                </a:r>
              </a:p>
              <a:p>
                <a:pPr lvl="1"/>
                <a:r>
                  <a:rPr lang="en-US" dirty="0"/>
                  <a:t>Y. S. </a:t>
                </a:r>
                <a:r>
                  <a:rPr lang="en-US" dirty="0" err="1"/>
                  <a:t>Amhis</a:t>
                </a:r>
                <a:r>
                  <a:rPr lang="en-US" dirty="0"/>
                  <a:t> et al., </a:t>
                </a:r>
                <a:r>
                  <a:rPr lang="en-US" i="1" dirty="0"/>
                  <a:t>Averages of b-hadron, c-hadron, and τ –lepton properties as of 2018</a:t>
                </a:r>
                <a:r>
                  <a:rPr lang="en-US" dirty="0"/>
                  <a:t>. Eur. Phys. J. C 81(3), 226 (2021)</a:t>
                </a:r>
              </a:p>
              <a:p>
                <a:pPr marL="457200" lvl="1" indent="0">
                  <a:buNone/>
                </a:pPr>
                <a:r>
                  <a:rPr lang="en-US" b="0" i="0" dirty="0">
                    <a:effectLst/>
                    <a:latin typeface="-apple-system"/>
                  </a:rPr>
                  <a:t>Article reports world averages of measurements obtained by the Heavy Flavor Averaging Group</a:t>
                </a:r>
              </a:p>
              <a:p>
                <a:pPr marL="400050"/>
                <a:r>
                  <a:rPr lang="en-US" dirty="0">
                    <a:latin typeface="-apple-system"/>
                  </a:rPr>
                  <a:t>SCI prediction matches the HFLAV inference</a:t>
                </a:r>
              </a:p>
              <a:p>
                <a:pPr marL="400050"/>
                <a:r>
                  <a:rPr lang="en-US" dirty="0">
                    <a:latin typeface="-apple-system"/>
                  </a:rPr>
                  <a:t>Slope parameter</a:t>
                </a:r>
              </a:p>
              <a:p>
                <a:pPr marL="800100" lvl="1"/>
                <a:r>
                  <a:rPr lang="en-US" sz="2200" dirty="0">
                    <a:latin typeface="-apple-system"/>
                  </a:rPr>
                  <a:t>SCI prediction: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=1.16</m:t>
                    </m:r>
                  </m:oMath>
                </a14:m>
                <a:endParaRPr lang="en-AU" sz="2200" b="0" dirty="0">
                  <a:latin typeface="-apple-system"/>
                </a:endParaRPr>
              </a:p>
              <a:p>
                <a:pPr marL="800100" lvl="1"/>
                <a:r>
                  <a:rPr lang="en-AU" sz="2200" dirty="0"/>
                  <a:t>HFLAV:</a:t>
                </a:r>
                <a:r>
                  <a:rPr lang="en-AU" sz="22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=1.122(24)</m:t>
                    </m:r>
                  </m:oMath>
                </a14:m>
                <a:endParaRPr lang="en-AU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304962-69F1-9DF3-6934-57A707E4CB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7315200" cy="4525963"/>
              </a:xfrm>
              <a:blipFill>
                <a:blip r:embed="rId4"/>
                <a:stretch>
                  <a:fillRect l="-917" t="-4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9F68D-F05E-A2D7-640C-D9E13A431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47BF7-8ECD-D6CF-E513-CAF760E0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C1D78-B3CF-D5D2-9124-48C2D1AB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A12F23-25D9-BEA2-191A-96FC69051F63}"/>
              </a:ext>
            </a:extLst>
          </p:cNvPr>
          <p:cNvCxnSpPr>
            <a:cxnSpLocks/>
          </p:cNvCxnSpPr>
          <p:nvPr/>
        </p:nvCxnSpPr>
        <p:spPr bwMode="auto">
          <a:xfrm flipV="1">
            <a:off x="3733800" y="1371600"/>
            <a:ext cx="6019800" cy="13716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611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different types of electrical components&#10;&#10;Description automatically generated">
            <a:extLst>
              <a:ext uri="{FF2B5EF4-FFF2-40B4-BE49-F238E27FC236}">
                <a16:creationId xmlns:a16="http://schemas.microsoft.com/office/drawing/2014/main" id="{6509CA11-772E-89BA-3C12-485DC8CB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84" y="161131"/>
            <a:ext cx="4413813" cy="6464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DEA369-14AF-45E7-701A-C775D1C7297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sz="2800" b="0" i="1" u="none" strike="noStrike" baseline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AU" sz="2800" b="0" i="1" u="none" strike="noStrike" baseline="0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AU" sz="2800" b="0" i="0" u="none" strike="noStrike" baseline="0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semileptonic</a:t>
                </a:r>
                <a:r>
                  <a:rPr lang="en-AU" sz="2800" b="0" i="0" u="none" strike="noStrike" baseline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transitions … EHM+HB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ADEA369-14AF-45E7-701A-C775D1C729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E82289-2125-38D5-0D24-AEC3A049DA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14401"/>
                <a:ext cx="7162800" cy="5211764"/>
              </a:xfrm>
            </p:spPr>
            <p:txBody>
              <a:bodyPr/>
              <a:lstStyle/>
              <a:p>
                <a:r>
                  <a:rPr lang="en-US" dirty="0"/>
                  <a:t>As mass of spectator quark,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spec</m:t>
                        </m:r>
                      </m:sub>
                    </m:sSub>
                  </m:oMath>
                </a14:m>
                <a:r>
                  <a:rPr lang="en-US" dirty="0"/>
                  <a:t>, is varied, some patterns emerge</a:t>
                </a:r>
              </a:p>
              <a:p>
                <a:r>
                  <a:rPr lang="en-US" dirty="0"/>
                  <a:t>For instance: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tends to increase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>
                            <a:latin typeface="Cambria Math" panose="02040503050406030204" pitchFamily="18" charset="0"/>
                          </a:rPr>
                          <m:t>spec</m:t>
                        </m:r>
                      </m:sub>
                    </m:sSub>
                  </m:oMath>
                </a14:m>
                <a:r>
                  <a:rPr lang="en-US" sz="2200" dirty="0"/>
                  <a:t> increases, </a:t>
                </a:r>
                <a:r>
                  <a:rPr lang="en-AU" sz="2200" b="0" dirty="0"/>
                  <a:t>whereas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decrease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200" dirty="0"/>
                  <a:t> increases for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 dirty="0"/>
                  <a:t> transitions, but decreases for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20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Responses are expressions of dynamical information encoded in symmetry-determined Ward–Green–Takahashi identities satisfied by the two pieces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US" dirty="0"/>
                  <a:t> of each weak transition vertex</a:t>
                </a:r>
                <a:r>
                  <a:rPr lang="en-AU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E82289-2125-38D5-0D24-AEC3A049DA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14401"/>
                <a:ext cx="7162800" cy="5211764"/>
              </a:xfrm>
              <a:blipFill>
                <a:blip r:embed="rId4"/>
                <a:stretch>
                  <a:fillRect l="-936" t="-702" r="-161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36D8-2EE4-A470-8C59-B0678BF3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CD584-5552-1804-CB9D-951AD3E4E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D22C5-E8D8-0537-B11B-5F2942B5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A9E7-506C-475D-95D1-D3A973D4F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CAD75-06A6-4DBC-A77C-3AEC03C5F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FAD4C-F682-4471-A8CA-9401428D0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8E83E-1FB4-496D-95CB-ACBA2ED2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A9F34-BB11-4837-BD80-CFFF2B80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69B1F829-F743-4481-B83B-EDBFB7CAF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11" y="2268857"/>
            <a:ext cx="4800600" cy="4205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5B5ADA-043F-3264-30D5-2010834CA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3854"/>
            <a:ext cx="6326088" cy="2587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4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106CD00-5AF9-F169-9681-503F3EEF3C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AU" sz="28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/>
                  <a:t>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AU" sz="28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/>
                  <a:t> Semileptonic Transitions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106CD00-5AF9-F169-9681-503F3EEF3C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481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6C080-879E-43BA-D1A4-60C366D330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43001"/>
                <a:ext cx="10972800" cy="498316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 CKM matrix element is poorly known</a:t>
                </a:r>
              </a:p>
              <a:p>
                <a:pPr marL="0" indent="0">
                  <a:buNone/>
                </a:pPr>
                <a:r>
                  <a:rPr lang="en-US" dirty="0"/>
                  <a:t>          an average of a selection of disparate results yields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00382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24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Best means of determining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… use theoretically clean processes that involve ground-state hadrons in initial and final state,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AU" i="1" dirty="0"/>
                  <a:t>          e.g</a:t>
                </a:r>
                <a:r>
                  <a:rPr lang="en-AU" dirty="0"/>
                  <a:t>., optimally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400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AU" sz="24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AU" sz="2400" b="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AU" sz="24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dirty="0"/>
                  <a:t>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400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AU" sz="2400" b="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AU" sz="24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AU" sz="2400" b="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AU" sz="24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semileptonic</a:t>
                </a:r>
                <a:r>
                  <a:rPr lang="en-US" dirty="0"/>
                  <a:t> transitions</a:t>
                </a:r>
              </a:p>
              <a:p>
                <a:r>
                  <a:rPr lang="en-US" dirty="0"/>
                  <a:t>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AU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AU" b="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AU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available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AU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recently observed [</a:t>
                </a:r>
                <a:r>
                  <a:rPr lang="en-US" dirty="0" err="1"/>
                  <a:t>LHCb</a:t>
                </a:r>
                <a:r>
                  <a:rPr lang="en-US" dirty="0"/>
                  <a:t> 2020]. </a:t>
                </a:r>
              </a:p>
              <a:p>
                <a:r>
                  <a:rPr lang="en-US" dirty="0"/>
                  <a:t>“clean” means, </a:t>
                </a:r>
                <a:r>
                  <a:rPr lang="en-US" i="1" dirty="0"/>
                  <a:t>e.g</a:t>
                </a:r>
                <a:r>
                  <a:rPr lang="en-US" dirty="0"/>
                  <a:t>., </a:t>
                </a:r>
              </a:p>
              <a:p>
                <a:pPr lvl="1"/>
                <a:r>
                  <a:rPr lang="en-US" dirty="0"/>
                  <a:t>processes involve only vector component of the weak interaction vertex </a:t>
                </a:r>
              </a:p>
              <a:p>
                <a:pPr lvl="1"/>
                <a:r>
                  <a:rPr lang="en-US" dirty="0"/>
                  <a:t>initial and final states are systems constituted from just two valence degrees-of-freedom.</a:t>
                </a:r>
              </a:p>
              <a:p>
                <a:r>
                  <a:rPr lang="en-US" dirty="0"/>
                  <a:t>Sound theoretical treatment of these transitions is challenging because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200" dirty="0"/>
                  <a:t> &amp;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200" dirty="0"/>
                  <a:t> are Nambu Goldstone Bosons</a:t>
                </a:r>
              </a:p>
              <a:p>
                <a:pPr lvl="1"/>
                <a:r>
                  <a:rPr lang="en-US" sz="2200" dirty="0"/>
                  <a:t>Huge disparity between masses of initial and final states. </a:t>
                </a:r>
              </a:p>
              <a:p>
                <a:r>
                  <a:rPr lang="en-US" dirty="0"/>
                  <a:t>CSMs algorithms now enable systematic treatment of these transitions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6C080-879E-43BA-D1A4-60C366D330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43001"/>
                <a:ext cx="10972800" cy="4983164"/>
              </a:xfrm>
              <a:blipFill>
                <a:blip r:embed="rId3"/>
                <a:stretch>
                  <a:fillRect l="-611" t="-857" b="-440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6DC63-5CED-DBD1-F6C7-414F6831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87234-9908-3535-5217-1AECCCD6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58868-5230-EC57-E44E-F1E4E875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37919E-F34D-D484-4DDE-16D36F4E8AFD}"/>
              </a:ext>
            </a:extLst>
          </p:cNvPr>
          <p:cNvSpPr txBox="1"/>
          <p:nvPr/>
        </p:nvSpPr>
        <p:spPr>
          <a:xfrm>
            <a:off x="8305800" y="152400"/>
            <a:ext cx="3886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0" i="1" dirty="0" err="1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Semileptonic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transitions: </a:t>
            </a:r>
            <a:r>
              <a:rPr lang="en-AU" sz="1100" b="0" i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B</a:t>
            </a:r>
            <a:r>
              <a:rPr lang="en-AU" sz="1100" b="0" i="1" baseline="-2500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(s)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 → </a:t>
            </a:r>
            <a:r>
              <a:rPr lang="el-GR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π(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K); D</a:t>
            </a:r>
            <a:r>
              <a:rPr lang="en-AU" sz="1100" b="0" i="1" baseline="-2500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 → K; D → </a:t>
            </a:r>
            <a:r>
              <a:rPr lang="el-GR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π, 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K; and K → </a:t>
            </a:r>
            <a:r>
              <a:rPr lang="el-GR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π, </a:t>
            </a:r>
            <a:r>
              <a:rPr lang="en-AU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Zhao-Qian Yao (</a:t>
            </a:r>
            <a:r>
              <a:rPr lang="ja-JP" altLang="en-US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姚照千</a:t>
            </a:r>
            <a:r>
              <a:rPr lang="en-US" altLang="ja-JP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) et al.</a:t>
            </a:r>
            <a:r>
              <a:rPr lang="en-AU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2111.06473 [hep-</a:t>
            </a:r>
            <a:r>
              <a:rPr lang="en-AU" sz="1100" b="0" i="0" u="sng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 </a:t>
            </a:r>
            <a:r>
              <a:rPr lang="en-AU" sz="1100" b="1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824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(2022) 136793</a:t>
            </a:r>
            <a:endParaRPr lang="en-A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E2EF34-7E3D-3312-7EC2-3B3866EC9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90" y="685800"/>
            <a:ext cx="6076536" cy="3337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2578B5-6B3D-7675-3D71-D7020BEDCB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AU" sz="28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/>
                  <a:t>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AU" sz="28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/>
                  <a:t> Semileptonic Transitions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2578B5-6B3D-7675-3D71-D7020BEDCB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481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F54326-7CB1-123C-3FA4-F81699335C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712808"/>
                <a:ext cx="5867400" cy="5448946"/>
              </a:xfrm>
            </p:spPr>
            <p:txBody>
              <a:bodyPr/>
              <a:lstStyle/>
              <a:p>
                <a:r>
                  <a:rPr lang="en-US" dirty="0"/>
                  <a:t>CSM predictions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000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AU" sz="20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AU" sz="2000" b="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AU" sz="20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sz="20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form factors are depicted in Figure 21A.</a:t>
                </a:r>
              </a:p>
              <a:p>
                <a:r>
                  <a:rPr lang="en-US" dirty="0"/>
                  <a:t>Data have been collected by two collaborations [</a:t>
                </a:r>
                <a:r>
                  <a:rPr lang="en-US" dirty="0" err="1"/>
                  <a:t>BaBar</a:t>
                </a:r>
                <a:r>
                  <a:rPr lang="en-US" dirty="0"/>
                  <a:t> &amp; Belle 2010, 2013] </a:t>
                </a:r>
              </a:p>
              <a:p>
                <a:pPr marL="0" indent="0">
                  <a:buNone/>
                </a:pPr>
                <a:r>
                  <a:rPr lang="en-US" dirty="0"/>
                  <a:t>      … CSM predictions agree with these data.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  <m:sup>
                        <m:acc>
                          <m:accPr>
                            <m:chr m:val="̅"/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sup>
                    </m:sSubSup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27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cf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  <m:sup>
                        <m:acc>
                          <m:accPr>
                            <m:chr m:val="̅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sup>
                    </m:sSubSup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287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54</m:t>
                        </m:r>
                      </m:e>
                    </m:d>
                  </m:oMath>
                </a14:m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Using CSM transition form factors, precise agreement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branching fraction obtained with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𝑢𝑏</m:t>
                              </m:r>
                            </m:sub>
                          </m:sSub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00374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44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Value matches other analyses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AU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 dirty="0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, thus increases tension with higher value inferred from inclusive decays </a:t>
                </a:r>
              </a:p>
              <a:p>
                <a:r>
                  <a:rPr lang="en-US" dirty="0"/>
                  <a:t>No data are available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 final state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can’t now test lepton </a:t>
                </a:r>
                <a:r>
                  <a:rPr lang="en-US" dirty="0" err="1"/>
                  <a:t>flavour</a:t>
                </a:r>
                <a:r>
                  <a:rPr lang="en-US" dirty="0"/>
                  <a:t> universality</a:t>
                </a:r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F54326-7CB1-123C-3FA4-F81699335C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712808"/>
                <a:ext cx="5867400" cy="5448946"/>
              </a:xfrm>
              <a:blipFill>
                <a:blip r:embed="rId4"/>
                <a:stretch>
                  <a:fillRect l="-1143" t="-783" r="-2287" b="-70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163-463A-4D5B-7407-06202FCD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E0062-2185-FF6A-4621-3D877BC5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B72B4-4943-D1DB-7A8E-48BBB879C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4C40C-A726-2C5A-7BFB-D23F8EA6D3C8}"/>
              </a:ext>
            </a:extLst>
          </p:cNvPr>
          <p:cNvSpPr txBox="1"/>
          <p:nvPr/>
        </p:nvSpPr>
        <p:spPr>
          <a:xfrm>
            <a:off x="8305800" y="152400"/>
            <a:ext cx="3886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0" i="1" dirty="0" err="1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Semileptonic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transitions: </a:t>
            </a:r>
            <a:r>
              <a:rPr lang="en-AU" sz="1100" b="0" i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B</a:t>
            </a:r>
            <a:r>
              <a:rPr lang="en-AU" sz="1100" b="0" i="1" baseline="-2500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(s)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 → </a:t>
            </a:r>
            <a:r>
              <a:rPr lang="el-GR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π(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K); D</a:t>
            </a:r>
            <a:r>
              <a:rPr lang="en-AU" sz="1100" b="0" i="1" baseline="-2500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 → K; D → </a:t>
            </a:r>
            <a:r>
              <a:rPr lang="el-GR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π, 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K; and K → </a:t>
            </a:r>
            <a:r>
              <a:rPr lang="el-GR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π, </a:t>
            </a:r>
            <a:r>
              <a:rPr lang="en-AU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Zhao-Qian Yao (</a:t>
            </a:r>
            <a:r>
              <a:rPr lang="ja-JP" altLang="en-US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姚照千</a:t>
            </a:r>
            <a:r>
              <a:rPr lang="en-US" altLang="ja-JP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) et al.</a:t>
            </a:r>
            <a:r>
              <a:rPr lang="en-AU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2111.06473 [hep-</a:t>
            </a:r>
            <a:r>
              <a:rPr lang="en-AU" sz="1100" b="0" i="0" u="sng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 </a:t>
            </a:r>
            <a:r>
              <a:rPr lang="en-AU" sz="1100" b="1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824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(2022) 136793</a:t>
            </a:r>
            <a:endParaRPr lang="en-A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FDF81-7920-26D9-D750-A9554BB35B34}"/>
              </a:ext>
            </a:extLst>
          </p:cNvPr>
          <p:cNvSpPr txBox="1"/>
          <p:nvPr/>
        </p:nvSpPr>
        <p:spPr>
          <a:xfrm>
            <a:off x="7457155" y="4315598"/>
            <a:ext cx="35327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CSMs deliver pointwise behaviour of transition form factors on entire kinematic domain … not just at a few points located at upper end of kinematic range, which must then be fitted and extrapolated</a:t>
            </a:r>
          </a:p>
        </p:txBody>
      </p:sp>
    </p:spTree>
    <p:extLst>
      <p:ext uri="{BB962C8B-B14F-4D97-AF65-F5344CB8AC3E}">
        <p14:creationId xmlns:p14="http://schemas.microsoft.com/office/powerpoint/2010/main" val="13640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EA929-6E76-49B0-80B4-DB05B60F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0" dirty="0">
                <a:ln w="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Emergent Phenomena … in the Standard Model(?)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1949-911A-485E-8791-5BA9F8C59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7718395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Existence of our Universe depends critically on, </a:t>
            </a:r>
            <a:r>
              <a:rPr lang="en-GB" i="1" dirty="0"/>
              <a:t>inter alia</a:t>
            </a:r>
            <a:r>
              <a:rPr lang="en-GB" dirty="0"/>
              <a:t>, the following empirical facts:</a:t>
            </a:r>
          </a:p>
          <a:p>
            <a:r>
              <a:rPr lang="en-GB" dirty="0"/>
              <a:t>Proton is massive</a:t>
            </a:r>
          </a:p>
          <a:p>
            <a:pPr lvl="1"/>
            <a:r>
              <a:rPr lang="en-GB" i="1" dirty="0"/>
              <a:t>i.e</a:t>
            </a:r>
            <a:r>
              <a:rPr lang="en-GB" dirty="0"/>
              <a:t>., the mass-scale for strong interactions is vastly different to that of electromagnetism</a:t>
            </a:r>
          </a:p>
          <a:p>
            <a:r>
              <a:rPr lang="en-GB" dirty="0"/>
              <a:t>Proton is absolutely stable</a:t>
            </a:r>
          </a:p>
          <a:p>
            <a:pPr lvl="1"/>
            <a:r>
              <a:rPr lang="en-GB" dirty="0"/>
              <a:t>Despite being a composite object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GB" dirty="0"/>
              <a:t>     constituted from three valence quarks</a:t>
            </a:r>
          </a:p>
          <a:p>
            <a:r>
              <a:rPr lang="en-GB" dirty="0"/>
              <a:t>Pion is unnaturally light (not massless, but lepton-like mass)</a:t>
            </a:r>
          </a:p>
          <a:p>
            <a:pPr lvl="1"/>
            <a:r>
              <a:rPr lang="en-GB" dirty="0"/>
              <a:t>Despite being a strongly interacting composite object built from a valence-quark and valence antiquark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1EF48-31E7-4050-B741-CA5CAAFF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74FCB-B9F9-4CDB-ABCD-D06D9CB0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2C2FD-EFCF-4598-AD98-E640080E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4AC82-63D3-479F-B595-CC3042CA0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03678"/>
            <a:ext cx="3810000" cy="381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5079A7-9330-4F1D-B2EA-1311D7EEA11F}"/>
              </a:ext>
            </a:extLst>
          </p:cNvPr>
          <p:cNvSpPr txBox="1"/>
          <p:nvPr/>
        </p:nvSpPr>
        <p:spPr>
          <a:xfrm>
            <a:off x="8327995" y="4983540"/>
            <a:ext cx="3864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0099"/>
                </a:solidFill>
              </a:rPr>
              <a:t>Emergence</a:t>
            </a:r>
            <a:r>
              <a:rPr lang="en-GB" sz="2400" dirty="0">
                <a:solidFill>
                  <a:srgbClr val="000099"/>
                </a:solidFill>
              </a:rPr>
              <a:t>: low-level rules producing high-level phenomena, with enormous apparent complexity</a:t>
            </a:r>
          </a:p>
        </p:txBody>
      </p:sp>
    </p:spTree>
    <p:extLst>
      <p:ext uri="{BB962C8B-B14F-4D97-AF65-F5344CB8AC3E}">
        <p14:creationId xmlns:p14="http://schemas.microsoft.com/office/powerpoint/2010/main" val="37907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E2EF34-7E3D-3312-7EC2-3B3866EC9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64" y="685800"/>
            <a:ext cx="6076536" cy="3337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2578B5-6B3D-7675-3D71-D7020BEDCB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AU" sz="28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/>
                  <a:t>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AU" sz="2800" b="1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AU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/>
                  <a:t> Semileptonic Transitions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2578B5-6B3D-7675-3D71-D7020BEDCB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481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F54326-7CB1-123C-3FA4-F81699335C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943710"/>
                <a:ext cx="5943600" cy="5380890"/>
              </a:xfrm>
            </p:spPr>
            <p:txBody>
              <a:bodyPr/>
              <a:lstStyle/>
              <a:p>
                <a:r>
                  <a:rPr lang="en-US" dirty="0"/>
                  <a:t>Fig. 21B CSM predictions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000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AU" sz="20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AU" sz="2000" b="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AU" sz="20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AU" sz="20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form factors</a:t>
                </a:r>
              </a:p>
              <a:p>
                <a:r>
                  <a:rPr lang="en-US" dirty="0"/>
                  <a:t>Branching fraction recently measured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sSup>
                            <m:sSup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AU" sz="1800" b="0" i="1" dirty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AU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1800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AU" sz="18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AU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1800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AU" sz="18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AU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800" b="0" i="1" dirty="0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AU" sz="1800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sub>
                      </m:sSub>
                      <m:r>
                        <a:rPr lang="en-A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0.106±</m:t>
                          </m:r>
                          <m:sSub>
                            <m:sSub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  <m:t>0.005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AU" sz="1800" b="0" i="0" smtClean="0">
                                  <a:latin typeface="Cambria Math" panose="02040503050406030204" pitchFamily="18" charset="0"/>
                                </a:rPr>
                                <m:t>stat</m:t>
                              </m:r>
                            </m:sub>
                          </m:sSub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  <m:t>0.008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AU" sz="1800" b="0" i="0" smtClean="0">
                                  <a:latin typeface="Cambria Math" panose="02040503050406030204" pitchFamily="18" charset="0"/>
                                </a:rPr>
                                <m:t>syst</m:t>
                              </m:r>
                            </m:sub>
                          </m:sSub>
                        </m:e>
                      </m:d>
                      <m:r>
                        <a:rPr lang="en-AU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AU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r>
                  <a:rPr lang="en-US" dirty="0"/>
                  <a:t>No form factor data available</a:t>
                </a:r>
              </a:p>
              <a:p>
                <a:r>
                  <a:rPr lang="en-US" dirty="0"/>
                  <a:t>CSM prediction: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  <m:sup>
                        <m:acc>
                          <m:accPr>
                            <m:chr m:val="̅"/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acc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bSup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AU" sz="2000" i="1">
                        <a:latin typeface="Cambria Math" panose="02040503050406030204" pitchFamily="18" charset="0"/>
                      </a:rPr>
                      <m:t>=0.293</m:t>
                    </m:r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55</m:t>
                        </m:r>
                      </m:e>
                    </m:d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dirty="0"/>
                  <a:t>      So,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AU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AU" sz="2000" b="0" i="1" dirty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AU" sz="2000" b="0" i="1" dirty="0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AU" sz="2000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  <m:d>
                          <m:dPr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  <m:sup>
                            <m:acc>
                              <m:accPr>
                                <m:chr m:val="̅"/>
                                <m:ctrlP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AU" sz="2000" b="0" i="1" dirty="0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AU" sz="2000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p>
                        </m:sSubSup>
                        <m:d>
                          <m:dPr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den>
                    </m:f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  at 85% confidence level      </a:t>
                </a:r>
              </a:p>
              <a:p>
                <a:pPr marL="0" indent="0">
                  <a:buNone/>
                </a:pPr>
                <a:r>
                  <a:rPr lang="en-US" dirty="0"/>
                  <a:t>      Ratio is marker of EHM+HB interference</a:t>
                </a:r>
              </a:p>
              <a:p>
                <a:r>
                  <a:rPr lang="en-US" dirty="0"/>
                  <a:t>Theory scatter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room for improvement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theory</a:t>
                </a:r>
              </a:p>
              <a:p>
                <a:r>
                  <a:rPr lang="en-US" dirty="0"/>
                  <a:t>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AU" sz="20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AU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000" b="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AU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form factors useful, for refining </a:t>
                </a:r>
              </a:p>
              <a:p>
                <a:pPr marL="857250" lvl="1" indent="-457200">
                  <a:buFont typeface="+mj-lt"/>
                  <a:buAutoNum type="alphaLcParenR"/>
                </a:pPr>
                <a:r>
                  <a:rPr lang="en-US" dirty="0"/>
                  <a:t>comparisons with theory &amp; between theories</a:t>
                </a:r>
              </a:p>
              <a:p>
                <a:pPr marL="857250" lvl="1" indent="-457200">
                  <a:buFont typeface="+mj-lt"/>
                  <a:buAutoNum type="alphaLcParenR"/>
                </a:pPr>
                <a:r>
                  <a:rPr lang="en-US" dirty="0"/>
                  <a:t>progress toward more accurate value of</a:t>
                </a:r>
                <a:r>
                  <a:rPr lang="en-AU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F54326-7CB1-123C-3FA4-F81699335C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943710"/>
                <a:ext cx="5943600" cy="5380890"/>
              </a:xfrm>
              <a:blipFill>
                <a:blip r:embed="rId4"/>
                <a:stretch>
                  <a:fillRect l="-1333" t="-793" b="-271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163-463A-4D5B-7407-06202FCD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E0062-2185-FF6A-4621-3D877BC5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B72B4-4943-D1DB-7A8E-48BBB879C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83A2F5E-6030-D7B4-5C94-621CA2F31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51" y="2943225"/>
            <a:ext cx="4907949" cy="3074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FC3092-4428-B7F8-157B-741F2A3366C3}"/>
              </a:ext>
            </a:extLst>
          </p:cNvPr>
          <p:cNvSpPr txBox="1"/>
          <p:nvPr/>
        </p:nvSpPr>
        <p:spPr>
          <a:xfrm>
            <a:off x="8239332" y="323255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E6277-25CA-270E-BD5C-E25C9970C75F}"/>
              </a:ext>
            </a:extLst>
          </p:cNvPr>
          <p:cNvSpPr txBox="1"/>
          <p:nvPr/>
        </p:nvSpPr>
        <p:spPr>
          <a:xfrm>
            <a:off x="8808797" y="3842846"/>
            <a:ext cx="1121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models (3)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868E1-43D0-48CD-2202-1982217DC194}"/>
              </a:ext>
            </a:extLst>
          </p:cNvPr>
          <p:cNvSpPr txBox="1"/>
          <p:nvPr/>
        </p:nvSpPr>
        <p:spPr>
          <a:xfrm>
            <a:off x="10328479" y="381353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err="1"/>
              <a:t>lQCD</a:t>
            </a:r>
            <a:r>
              <a:rPr lang="en-AU" sz="1600" dirty="0"/>
              <a:t> (3)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609DD-45CA-CA18-476C-536B9EFA932E}"/>
                  </a:ext>
                </a:extLst>
              </p:cNvPr>
              <p:cNvSpPr txBox="1"/>
              <p:nvPr/>
            </p:nvSpPr>
            <p:spPr>
              <a:xfrm>
                <a:off x="8798985" y="5943600"/>
                <a:ext cx="2783415" cy="654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600" dirty="0"/>
                  <a:t>V&amp;VI (</a:t>
                </a:r>
                <a:r>
                  <a:rPr lang="en-AU" sz="1600" dirty="0" err="1"/>
                  <a:t>lQCD</a:t>
                </a:r>
                <a:r>
                  <a:rPr lang="en-AU" sz="1600" dirty="0"/>
                  <a:t>) … probably severe underestimate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  <m:sup>
                        <m:sSub>
                          <m:sSubPr>
                            <m:ctrlPr>
                              <a:rPr lang="en-AU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AU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6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a:rPr lang="en-AU" sz="1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AU" sz="1600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AU" sz="16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bSup>
                    <m:d>
                      <m:dPr>
                        <m:ctrlPr>
                          <a:rPr lang="en-AU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AU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609DD-45CA-CA18-476C-536B9EFA9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85" y="5943600"/>
                <a:ext cx="2783415" cy="654988"/>
              </a:xfrm>
              <a:prstGeom prst="rect">
                <a:avLst/>
              </a:prstGeom>
              <a:blipFill>
                <a:blip r:embed="rId6"/>
                <a:stretch>
                  <a:fillRect l="-1094" t="-2804" r="-1313" b="-112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2CDEEE8-22B5-7EDB-4AD5-5548F6D2E1BE}"/>
              </a:ext>
            </a:extLst>
          </p:cNvPr>
          <p:cNvSpPr txBox="1"/>
          <p:nvPr/>
        </p:nvSpPr>
        <p:spPr>
          <a:xfrm>
            <a:off x="8305800" y="152400"/>
            <a:ext cx="3886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0" i="1" dirty="0" err="1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Semileptonic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 transitions: </a:t>
            </a:r>
            <a:r>
              <a:rPr lang="en-AU" sz="1100" b="0" i="1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B</a:t>
            </a:r>
            <a:r>
              <a:rPr lang="en-AU" sz="1100" b="0" i="1" baseline="-2500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(s)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 → </a:t>
            </a:r>
            <a:r>
              <a:rPr lang="el-GR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π(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K); D</a:t>
            </a:r>
            <a:r>
              <a:rPr lang="en-AU" sz="1100" b="0" i="1" baseline="-2500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s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 → K; D → </a:t>
            </a:r>
            <a:r>
              <a:rPr lang="el-GR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π, </a:t>
            </a:r>
            <a:r>
              <a:rPr lang="en-AU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K; and K → </a:t>
            </a:r>
            <a:r>
              <a:rPr lang="el-GR" sz="1100" b="0" i="1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π, </a:t>
            </a:r>
            <a:r>
              <a:rPr lang="en-AU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Zhao-Qian Yao (</a:t>
            </a:r>
            <a:r>
              <a:rPr lang="ja-JP" altLang="en-US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姚照千</a:t>
            </a:r>
            <a:r>
              <a:rPr lang="en-US" altLang="ja-JP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) et al.</a:t>
            </a:r>
            <a:r>
              <a:rPr lang="en-AU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2111.06473 [hep-</a:t>
            </a:r>
            <a:r>
              <a:rPr lang="en-AU" sz="1100" b="0" i="0" u="sng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100" b="0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 </a:t>
            </a:r>
            <a:r>
              <a:rPr lang="en-AU" sz="1100" b="1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824</a:t>
            </a:r>
            <a:r>
              <a:rPr lang="en-AU" sz="1100" b="0" i="0" u="sng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(2022) 136793</a:t>
            </a:r>
            <a:endParaRPr lang="en-A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46B45A-4FFD-79A7-4026-5A21A679B0C9}"/>
              </a:ext>
            </a:extLst>
          </p:cNvPr>
          <p:cNvSpPr/>
          <p:nvPr/>
        </p:nvSpPr>
        <p:spPr bwMode="auto">
          <a:xfrm>
            <a:off x="7924800" y="4876800"/>
            <a:ext cx="314532" cy="457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9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4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different types of numbers&#10;&#10;Description automatically generated with medium confidence">
            <a:extLst>
              <a:ext uri="{FF2B5EF4-FFF2-40B4-BE49-F238E27FC236}">
                <a16:creationId xmlns:a16="http://schemas.microsoft.com/office/drawing/2014/main" id="{9F00BA24-E123-5F49-C624-BBAD1709C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52400"/>
            <a:ext cx="5181600" cy="636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E4556B9-5CDC-457A-0453-90843276B2E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1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AU" sz="28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AU" sz="2800" b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E4556B9-5CDC-457A-0453-90843276B2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58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0BBD78-F978-03EF-E9FB-42E7105C46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731836"/>
                <a:ext cx="6781800" cy="5211764"/>
              </a:xfrm>
            </p:spPr>
            <p:txBody>
              <a:bodyPr/>
              <a:lstStyle/>
              <a:p>
                <a:r>
                  <a:rPr lang="en-US" dirty="0"/>
                  <a:t>CSM prediction is consistent with available data, although may be hint of tension with [BESIII, 2015 &amp; 2017] at larger values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.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Owing to kinematics, the contribution to the branching fraction from the large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200" dirty="0"/>
                  <a:t> is suppressed</a:t>
                </a:r>
                <a:r>
                  <a:rPr lang="en-AU" sz="2200" dirty="0"/>
                  <a:t> </a:t>
                </a:r>
              </a:p>
              <a:p>
                <a:pPr>
                  <a:spcBef>
                    <a:spcPts val="600"/>
                  </a:spcBef>
                </a:pPr>
                <a:r>
                  <a:rPr lang="en-AU" sz="2400" dirty="0"/>
                  <a:t>Using these form factors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AU" sz="2200" b="0" dirty="0"/>
                  <a:t>CSM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sz="22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AU" sz="22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sSub>
                          <m:sSubPr>
                            <m:ctrlPr>
                              <a:rPr lang="en-A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sz="220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AU" sz="22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987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sz="2200" dirty="0"/>
              </a:p>
              <a:p>
                <a:pPr lvl="1">
                  <a:spcBef>
                    <a:spcPts val="0"/>
                  </a:spcBef>
                </a:pPr>
                <a:r>
                  <a:rPr lang="en-AU" sz="2200" dirty="0"/>
                  <a:t>PDG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AU" sz="2200">
                            <a:latin typeface="Cambria Math" panose="02040503050406030204" pitchFamily="18" charset="0"/>
                          </a:rPr>
                          <m:t>B</m:t>
                        </m:r>
                        <m:sSub>
                          <m:sSubPr>
                            <m:ctrlPr>
                              <a:rPr lang="en-A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sz="220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AU" sz="22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AU" sz="2200">
                            <a:latin typeface="Cambria Math" panose="02040503050406030204" pitchFamily="18" charset="0"/>
                          </a:rPr>
                          <m:t>B</m:t>
                        </m:r>
                        <m:sSub>
                          <m:sSubPr>
                            <m:ctrlPr>
                              <a:rPr lang="en-A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sz="220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AU" sz="22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AU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AU" sz="22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AU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918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sz="2200" dirty="0"/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en-AU" sz="2200" b="0" dirty="0"/>
                  <a:t>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AU" sz="2200" dirty="0"/>
                  <a:t> too small.  </a:t>
                </a:r>
              </a:p>
              <a:p>
                <a:pPr>
                  <a:spcBef>
                    <a:spcPts val="600"/>
                  </a:spcBef>
                </a:pPr>
                <a:r>
                  <a:rPr lang="en-AU" dirty="0"/>
                  <a:t>CSM and PDG agree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AU" dirty="0"/>
                  <a:t> final state branching fraction; hence, PDG overestimates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AU" dirty="0"/>
                  <a:t> fraction </a:t>
                </a:r>
              </a:p>
              <a:p>
                <a:pPr lvl="1"/>
                <a:r>
                  <a:rPr lang="en-AU" sz="2200" dirty="0"/>
                  <a:t>CSM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200" b="0" i="0" smtClean="0">
                        <a:latin typeface="Cambria Math" panose="02040503050406030204" pitchFamily="18" charset="0"/>
                      </a:rPr>
                      <m:t>B</m:t>
                    </m:r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70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d>
                  </m:oMath>
                </a14:m>
                <a:endParaRPr lang="en-AU" sz="2200" b="0" dirty="0"/>
              </a:p>
              <a:p>
                <a:pPr lvl="1"/>
                <a:r>
                  <a:rPr lang="en-AU" sz="2200" dirty="0"/>
                  <a:t>PDG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200" b="0" i="0" smtClean="0">
                        <a:latin typeface="Cambria Math" panose="02040503050406030204" pitchFamily="18" charset="0"/>
                      </a:rPr>
                      <m:t>B</m:t>
                    </m:r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91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04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sz="2200" dirty="0"/>
              </a:p>
              <a:p>
                <a:pPr lvl="1"/>
                <a:endParaRPr lang="en-AU" sz="2200" dirty="0"/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0BBD78-F978-03EF-E9FB-42E7105C46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731836"/>
                <a:ext cx="6781800" cy="5211764"/>
              </a:xfrm>
              <a:blipFill>
                <a:blip r:embed="rId4"/>
                <a:stretch>
                  <a:fillRect l="-1259" t="-819" b="-93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5C695-6EFD-D9F3-C24F-96FE1006B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57882-26D4-B657-964F-111FB959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CA28-FC5C-CD0E-F09E-EF2A0C3D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D7FE3C-F3B4-B456-E6CB-9E02B0CD0D76}"/>
                  </a:ext>
                </a:extLst>
              </p:cNvPr>
              <p:cNvSpPr txBox="1"/>
              <p:nvPr/>
            </p:nvSpPr>
            <p:spPr>
              <a:xfrm>
                <a:off x="4929809" y="5881341"/>
                <a:ext cx="2133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24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5</m:t>
                    </m:r>
                    <m:r>
                      <a:rPr lang="en-AU" sz="24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4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sz="24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AU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too large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D7FE3C-F3B4-B456-E6CB-9E02B0CD0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809" y="5881341"/>
                <a:ext cx="2133600" cy="461665"/>
              </a:xfrm>
              <a:prstGeom prst="rect">
                <a:avLst/>
              </a:prstGeom>
              <a:blipFill>
                <a:blip r:embed="rId5"/>
                <a:stretch>
                  <a:fillRect l="-2000" t="-11842" b="-355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69FF4C-282E-B50A-284C-F01B4169492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53000" y="3967956"/>
            <a:ext cx="304800" cy="299244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9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A9E7-506C-475D-95D1-D3A973D4F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CAD75-06A6-4DBC-A77C-3AEC03C5F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FAD4C-F682-4471-A8CA-9401428D0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8E83E-1FB4-496D-95CB-ACBA2ED2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A9F34-BB11-4837-BD80-CFFF2B80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20E7AA-F97B-4299-9FD9-B2AFFFFE0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041" y="322262"/>
            <a:ext cx="6839716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22170-96D3-40C7-B451-DB5E75DCB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06" y="2344738"/>
            <a:ext cx="5691188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3D29EAE-69D1-55B3-E7B4-013FEC925F37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4922045" cy="294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05867A1-5217-C6CF-699F-37E511BC2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372" y="3062500"/>
            <a:ext cx="4860669" cy="33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43D4B7-80B6-4A34-99CF-B75C7A8310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2800" dirty="0"/>
                  <a:t> Transitions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43D4B7-80B6-4A34-99CF-B75C7A831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DCB6E-6EE6-4871-BA5C-F928251094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65237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B</a:t>
                </a:r>
                <a:r>
                  <a:rPr lang="en-US" baseline="-25000" dirty="0" err="1"/>
                  <a:t>c</a:t>
                </a:r>
                <a:r>
                  <a:rPr lang="en-US" dirty="0"/>
                  <a:t> discovered twenty years ago</a:t>
                </a:r>
              </a:p>
              <a:p>
                <a:pPr lvl="1"/>
                <a:r>
                  <a:rPr lang="en-US" dirty="0" err="1"/>
                  <a:t>m</a:t>
                </a:r>
                <a:r>
                  <a:rPr lang="en-US" baseline="-25000" dirty="0" err="1"/>
                  <a:t>Bc</a:t>
                </a:r>
                <a:r>
                  <a:rPr lang="en-US" dirty="0"/>
                  <a:t>= 6.2749(8) GeV  ⇒  lies below threshold for B+D decay</a:t>
                </a:r>
              </a:p>
              <a:p>
                <a:pPr lvl="1"/>
                <a:r>
                  <a:rPr lang="en-US" dirty="0"/>
                  <a:t>open </a:t>
                </a:r>
                <a:r>
                  <a:rPr lang="en-US" dirty="0" err="1"/>
                  <a:t>flavour</a:t>
                </a:r>
                <a:r>
                  <a:rPr lang="en-US" dirty="0"/>
                  <a:t> state ⇒  electromagnetic decays are forbidden</a:t>
                </a:r>
              </a:p>
              <a:p>
                <a:pPr lvl="1"/>
                <a:r>
                  <a:rPr lang="en-US" dirty="0"/>
                  <a:t>Standard Model ⇒  only </a:t>
                </a:r>
                <a:r>
                  <a:rPr lang="en-US" dirty="0" err="1"/>
                  <a:t>flavour</a:t>
                </a:r>
                <a:r>
                  <a:rPr lang="en-US" dirty="0"/>
                  <a:t>-changing weak decays are possible  </a:t>
                </a:r>
              </a:p>
              <a:p>
                <a:r>
                  <a:rPr lang="en-US" dirty="0"/>
                  <a:t>Consequently, </a:t>
                </a:r>
                <a:r>
                  <a:rPr lang="en-US" dirty="0" err="1"/>
                  <a:t>B</a:t>
                </a:r>
                <a:r>
                  <a:rPr lang="en-US" baseline="-25000" dirty="0" err="1"/>
                  <a:t>c</a:t>
                </a:r>
                <a:r>
                  <a:rPr lang="en-US" dirty="0"/>
                  <a:t> has a relatively long lifetime: 0.510(0) </a:t>
                </a:r>
                <a:r>
                  <a:rPr lang="en-US" dirty="0" err="1"/>
                  <a:t>ps</a:t>
                </a:r>
                <a:endParaRPr lang="en-US" dirty="0"/>
              </a:p>
              <a:p>
                <a:r>
                  <a:rPr lang="en-US" dirty="0"/>
                  <a:t>These things make </a:t>
                </a:r>
                <a:r>
                  <a:rPr lang="en-US" dirty="0" err="1"/>
                  <a:t>B</a:t>
                </a:r>
                <a:r>
                  <a:rPr lang="en-US" baseline="-25000" dirty="0" err="1"/>
                  <a:t>c</a:t>
                </a:r>
                <a:r>
                  <a:rPr lang="en-US" baseline="-25000" dirty="0"/>
                  <a:t> </a:t>
                </a:r>
                <a:r>
                  <a:rPr lang="en-US" dirty="0"/>
                  <a:t>especially interesting system</a:t>
                </a:r>
              </a:p>
              <a:p>
                <a:pPr lvl="1"/>
                <a:r>
                  <a:rPr lang="en-US" dirty="0"/>
                  <a:t>lightest open-</a:t>
                </a:r>
                <a:r>
                  <a:rPr lang="en-US" dirty="0" err="1"/>
                  <a:t>flavour</a:t>
                </a:r>
                <a:r>
                  <a:rPr lang="en-US" dirty="0"/>
                  <a:t> composite of Nature’s 2 heaviest quarks that are experimentally pliable</a:t>
                </a:r>
              </a:p>
              <a:p>
                <a:pPr lvl="1"/>
                <a:r>
                  <a:rPr lang="en-US" dirty="0"/>
                  <a:t>lives long enough to make measurements possible</a:t>
                </a:r>
              </a:p>
              <a:p>
                <a:r>
                  <a:rPr lang="en-US" dirty="0"/>
                  <a:t>Possible </a:t>
                </a:r>
                <a:r>
                  <a:rPr lang="en-US" dirty="0" err="1"/>
                  <a:t>flavour</a:t>
                </a:r>
                <a:r>
                  <a:rPr lang="en-US" dirty="0"/>
                  <a:t>-changing </a:t>
                </a:r>
                <a:r>
                  <a:rPr lang="en-US" dirty="0" err="1"/>
                  <a:t>B</a:t>
                </a:r>
                <a:r>
                  <a:rPr lang="en-US" baseline="-25000" dirty="0" err="1"/>
                  <a:t>c</a:t>
                </a:r>
                <a:r>
                  <a:rPr lang="en-US" dirty="0"/>
                  <a:t> weak decays involve one of following transitions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Specific entries in CKM matrix modulate strengths of these transitions  </a:t>
                </a:r>
              </a:p>
              <a:p>
                <a:pPr lvl="1"/>
                <a:r>
                  <a:rPr lang="en-US" dirty="0"/>
                  <a:t>|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cs</a:t>
                </a:r>
                <a:r>
                  <a:rPr lang="en-US" dirty="0"/>
                  <a:t>| is largest of four here 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dominates … confirmed by modern calculations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DCB6E-6EE6-4871-BA5C-F928251094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65237"/>
                <a:ext cx="10972800" cy="4525963"/>
              </a:xfrm>
              <a:blipFill>
                <a:blip r:embed="rId3"/>
                <a:stretch>
                  <a:fillRect l="-611" t="-943" b="-431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DAB30-3FF0-4586-A571-E79FD274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D1FE1-DEE1-448E-974D-E1D6B28D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10334-906F-4A8B-9F32-E6D0FDC4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D8DE2-8DB0-4111-9B33-C7FB8213E9F2}"/>
              </a:ext>
            </a:extLst>
          </p:cNvPr>
          <p:cNvSpPr txBox="1"/>
          <p:nvPr/>
        </p:nvSpPr>
        <p:spPr>
          <a:xfrm>
            <a:off x="0" y="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/>
            <a:r>
              <a:rPr lang="en-US" sz="12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Semileptonic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</a:t>
            </a:r>
            <a:r>
              <a:rPr lang="en-US" sz="1200" b="0" i="1" baseline="-250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→ </a:t>
            </a:r>
            <a:r>
              <a:rPr lang="el-GR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η</a:t>
            </a:r>
            <a:r>
              <a:rPr lang="en-US" sz="1200" b="0" i="1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J/</a:t>
            </a:r>
            <a:r>
              <a:rPr lang="el-GR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ψ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transitions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Zhao-Qian Yao, Daniele Binosi, Zhu-Fang Cui and Craig D. Roberts,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4"/>
              </a:rPr>
              <a:t> Phys. Lett. B </a:t>
            </a:r>
            <a:r>
              <a:rPr lang="en-AU" sz="1200" b="1" i="0" u="sng" strike="noStrike" dirty="0">
                <a:effectLst/>
                <a:latin typeface="Open Sans" panose="020B0606030504020204" pitchFamily="34" charset="0"/>
                <a:hlinkClick r:id="rId4"/>
              </a:rPr>
              <a:t>818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4"/>
              </a:rPr>
              <a:t> (2021) 136344/1-7</a:t>
            </a:r>
            <a:endParaRPr lang="en-US" sz="1200" b="0" i="0" dirty="0">
              <a:solidFill>
                <a:srgbClr val="21212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43D4B7-80B6-4A34-99CF-B75C7A8310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2800" dirty="0"/>
                  <a:t> Transitions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43D4B7-80B6-4A34-99CF-B75C7A831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DCB6E-6EE6-4871-BA5C-F928251094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65237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Phase space also plays a role: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final states phase space is more than 10-times larger than for </a:t>
                </a:r>
                <a14:m>
                  <m:oMath xmlns:m="http://schemas.openxmlformats.org/officeDocument/2006/math">
                    <m:r>
                      <a:rPr lang="en-GB" b="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b="0" dirty="0"/>
              </a:p>
              <a:p>
                <a:pPr lvl="1"/>
                <a:r>
                  <a:rPr lang="en-US" dirty="0"/>
                  <a:t>such magnification can overwhelm the factor-6 suppression from |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cb</a:t>
                </a:r>
                <a:r>
                  <a:rPr lang="en-US" dirty="0"/>
                  <a:t>|/|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cd</a:t>
                </a:r>
                <a:r>
                  <a:rPr lang="en-US" dirty="0"/>
                  <a:t>|</a:t>
                </a:r>
              </a:p>
              <a:p>
                <a:pPr lvl="1"/>
                <a:r>
                  <a:rPr lang="en-US" dirty="0"/>
                  <a:t>Calculations of branching fractions ratio confirm this</a:t>
                </a:r>
              </a:p>
              <a:p>
                <a:r>
                  <a:rPr lang="en-US" dirty="0"/>
                  <a:t>Thus, not surprising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400" b="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was discovered in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final states, especially given narrow, prominent decay width for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Data acquired in last decade, potentially indicating violations of lepton universality in          </a:t>
                </a:r>
                <a:r>
                  <a:rPr lang="en-US" i="1" dirty="0"/>
                  <a:t>b</a:t>
                </a:r>
                <a:r>
                  <a:rPr lang="en-US" dirty="0"/>
                  <a:t>-quark decays, make studies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000" b="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decays even more interesting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 err="1"/>
                  <a:t>LHCb</a:t>
                </a:r>
                <a:r>
                  <a:rPr lang="en-US" dirty="0"/>
                  <a:t> collaboration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Can be checked using modern CSM methods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ADCB6E-6EE6-4871-BA5C-F928251094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65237"/>
                <a:ext cx="10972800" cy="4525963"/>
              </a:xfrm>
              <a:blipFill>
                <a:blip r:embed="rId3"/>
                <a:stretch>
                  <a:fillRect l="-611"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DAB30-3FF0-4586-A571-E79FD274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D1FE1-DEE1-448E-974D-E1D6B28D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10334-906F-4A8B-9F32-E6D0FDC4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EFDE6-0523-41CB-95BB-C3A97C798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495800"/>
            <a:ext cx="4705350" cy="714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8B5BCB-D301-49BC-B8D4-149AA2DACAF9}"/>
              </a:ext>
            </a:extLst>
          </p:cNvPr>
          <p:cNvSpPr txBox="1"/>
          <p:nvPr/>
        </p:nvSpPr>
        <p:spPr>
          <a:xfrm>
            <a:off x="0" y="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/>
            <a:r>
              <a:rPr lang="en-US" sz="12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Semileptonic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</a:t>
            </a:r>
            <a:r>
              <a:rPr lang="en-US" sz="1200" b="0" i="1" baseline="-250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→ </a:t>
            </a:r>
            <a:r>
              <a:rPr lang="el-GR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η</a:t>
            </a:r>
            <a:r>
              <a:rPr lang="en-US" sz="1200" b="0" i="1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J/</a:t>
            </a:r>
            <a:r>
              <a:rPr lang="el-GR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ψ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transitions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Zhao-Qian Yao, Daniele Binosi, Zhu-Fang Cui and Craig D. Roberts, 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5"/>
              </a:rPr>
              <a:t>Phys. Lett. B </a:t>
            </a:r>
            <a:r>
              <a:rPr lang="en-AU" sz="1200" b="1" i="0" u="sng" strike="noStrike" dirty="0">
                <a:effectLst/>
                <a:latin typeface="Open Sans" panose="020B0606030504020204" pitchFamily="34" charset="0"/>
                <a:hlinkClick r:id="rId5"/>
              </a:rPr>
              <a:t>818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5"/>
              </a:rPr>
              <a:t> (2021) 136344/1-7</a:t>
            </a:r>
            <a:endParaRPr lang="en-US" sz="1200" b="0" i="0" dirty="0">
              <a:solidFill>
                <a:srgbClr val="21212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0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01E8C9-B46E-4BE3-A964-83BEF3633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04" y="1105700"/>
            <a:ext cx="4284496" cy="2399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8F749B6-C4A9-4883-9013-7E980A496FB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81000" y="1265237"/>
                <a:ext cx="7467600" cy="4525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6 form factors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kern="0" dirty="0"/>
                  <a:t>	to compute </a:t>
                </a:r>
              </a:p>
              <a:p>
                <a:pPr lvl="1">
                  <a:spcAft>
                    <a:spcPts val="7800"/>
                  </a:spcAft>
                </a:pPr>
                <a:r>
                  <a:rPr lang="en-US" kern="0" dirty="0"/>
                  <a:t>2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kern="0" dirty="0"/>
                  <a:t> and 4 for </a:t>
                </a:r>
                <a14:m>
                  <m:oMath xmlns:m="http://schemas.openxmlformats.org/officeDocument/2006/math">
                    <m:r>
                      <a:rPr lang="en-GB" sz="2200" b="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200" b="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kern="0" dirty="0"/>
              </a:p>
              <a:p>
                <a:r>
                  <a:rPr lang="en-US" kern="0" dirty="0"/>
                  <a:t>5 distinct maximum recoil (t=0) values</a:t>
                </a:r>
              </a:p>
              <a:p>
                <a:r>
                  <a:rPr lang="en-US" kern="0" dirty="0"/>
                  <a:t>Comparisons … </a:t>
                </a:r>
              </a:p>
              <a:p>
                <a:pPr lvl="1"/>
                <a:r>
                  <a:rPr lang="en-US" kern="0" dirty="0"/>
                  <a:t>Recent continuum and lattice estimates</a:t>
                </a:r>
              </a:p>
              <a:p>
                <a:pPr lvl="1"/>
                <a:r>
                  <a:rPr lang="en-US" kern="0" dirty="0"/>
                  <a:t>Evidently, different approaches produce a range of values</a:t>
                </a:r>
              </a:p>
              <a:p>
                <a:pPr lvl="1"/>
                <a:r>
                  <a:rPr lang="en-US" kern="0" dirty="0"/>
                  <a:t>Nevertheless, all values within ∼ 20% of their respective mean.</a:t>
                </a:r>
              </a:p>
              <a:p>
                <a:endParaRPr lang="en-US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8F749B6-C4A9-4883-9013-7E980A496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1265237"/>
                <a:ext cx="7467600" cy="4525963"/>
              </a:xfrm>
              <a:prstGeom prst="rect">
                <a:avLst/>
              </a:prstGeom>
              <a:blipFill>
                <a:blip r:embed="rId3"/>
                <a:stretch>
                  <a:fillRect l="-898" t="-943" r="-65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7139F13-AB7B-46B2-BB96-770024C61C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2800" dirty="0"/>
                  <a:t> Transitions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7139F13-AB7B-46B2-BB96-770024C61C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5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8C3D3F-1976-47D3-837C-5292A1521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4240974" cy="651638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9C378-AB21-40D5-B8FF-23A8587E0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E2313-4FCA-4E42-9B93-9C7569BC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3ECF7-A6B0-4903-B281-CAA09F0F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BBADC9-79CF-46D1-A8B1-1F525E0299E0}"/>
              </a:ext>
            </a:extLst>
          </p:cNvPr>
          <p:cNvSpPr/>
          <p:nvPr/>
        </p:nvSpPr>
        <p:spPr bwMode="auto">
          <a:xfrm>
            <a:off x="7848600" y="1493837"/>
            <a:ext cx="4114800" cy="2286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3C0733-F67C-44CC-A352-AE4B4BEB8677}"/>
              </a:ext>
            </a:extLst>
          </p:cNvPr>
          <p:cNvSpPr/>
          <p:nvPr/>
        </p:nvSpPr>
        <p:spPr bwMode="auto">
          <a:xfrm>
            <a:off x="7911687" y="2685332"/>
            <a:ext cx="4114800" cy="37854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05621-C8C4-451A-BF65-650681536BD3}"/>
              </a:ext>
            </a:extLst>
          </p:cNvPr>
          <p:cNvSpPr txBox="1"/>
          <p:nvPr/>
        </p:nvSpPr>
        <p:spPr>
          <a:xfrm>
            <a:off x="0" y="575446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algn="l" rtl="0"/>
            <a:r>
              <a:rPr lang="en-US" sz="12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Semileptonic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</a:t>
            </a:r>
            <a:r>
              <a:rPr lang="en-US" sz="1200" b="0" i="1" baseline="-250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→ </a:t>
            </a:r>
            <a:r>
              <a:rPr lang="el-GR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η</a:t>
            </a:r>
            <a:r>
              <a:rPr lang="en-US" sz="1200" b="0" i="1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J/</a:t>
            </a:r>
            <a:r>
              <a:rPr lang="el-GR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ψ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transitions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Zhao-Qian Yao, Daniele Binosi, Zhu-Fang Cui and Craig D. Roberts, 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6"/>
              </a:rPr>
              <a:t>Phys. Lett. B </a:t>
            </a:r>
            <a:r>
              <a:rPr lang="en-AU" sz="1200" b="1" i="0" u="sng" strike="noStrike" dirty="0">
                <a:effectLst/>
                <a:latin typeface="Open Sans" panose="020B0606030504020204" pitchFamily="34" charset="0"/>
                <a:hlinkClick r:id="rId6"/>
              </a:rPr>
              <a:t>818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6"/>
              </a:rPr>
              <a:t> (2021) 136344/1-7</a:t>
            </a:r>
            <a:endParaRPr lang="en-US" sz="1200" b="0" i="0" dirty="0">
              <a:solidFill>
                <a:srgbClr val="21212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6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EDC4FCB-3F6E-43BF-A2CE-6DF7422D5E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800" dirty="0"/>
                  <a:t> Transitions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EDC4FCB-3F6E-43BF-A2CE-6DF7422D5E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B3A2541A-81DD-48B4-99B3-B8659222F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609600"/>
            <a:ext cx="4068234" cy="584277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F7531-927D-4EB5-A185-C0555E66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2E2F2-06A9-4860-B6FA-02DD61FF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5FDFE-BE12-4D0B-9E77-940C0A7D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34BE502-FF63-4BD4-B320-3F948FE0B57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1265237"/>
                <a:ext cx="7391400" cy="4525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>
                    <a:solidFill>
                      <a:schemeClr val="tx2">
                        <a:lumMod val="75000"/>
                      </a:schemeClr>
                    </a:solidFill>
                  </a:rPr>
                  <a:t>CSM compared with a preliminary lattice result from [Colquhoun:2016osw]</a:t>
                </a:r>
              </a:p>
              <a:p>
                <a:pPr lvl="1"/>
                <a:r>
                  <a:rPr lang="en-US" sz="2200" kern="0" dirty="0"/>
                  <a:t>Few lattice points</a:t>
                </a:r>
                <a:endParaRPr lang="en-US" sz="2200" kern="0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 lvl="1"/>
                <a:r>
                  <a:rPr lang="en-US" sz="2200" kern="0" dirty="0">
                    <a:solidFill>
                      <a:schemeClr val="tx2">
                        <a:lumMod val="75000"/>
                      </a:schemeClr>
                    </a:solidFill>
                  </a:rPr>
                  <a:t>Difference between these points &amp; CSM curves = 10(3)%</a:t>
                </a:r>
              </a:p>
              <a:p>
                <a:r>
                  <a:rPr lang="en-US" kern="0" dirty="0" err="1">
                    <a:solidFill>
                      <a:schemeClr val="tx2">
                        <a:lumMod val="75000"/>
                      </a:schemeClr>
                    </a:solidFill>
                  </a:rPr>
                  <a:t>lQCD</a:t>
                </a:r>
                <a:r>
                  <a:rPr lang="en-US" kern="0" dirty="0">
                    <a:solidFill>
                      <a:schemeClr val="tx2">
                        <a:lumMod val="75000"/>
                      </a:schemeClr>
                    </a:solidFill>
                  </a:rPr>
                  <a:t> values lie uniformly below CSM curves</a:t>
                </a:r>
              </a:p>
              <a:p>
                <a:r>
                  <a:rPr lang="en-US" kern="0" dirty="0">
                    <a:solidFill>
                      <a:schemeClr val="tx2">
                        <a:lumMod val="75000"/>
                      </a:schemeClr>
                    </a:solidFill>
                  </a:rPr>
                  <a:t>No further information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kern="0" dirty="0">
                    <a:solidFill>
                      <a:schemeClr val="tx2">
                        <a:lumMod val="75000"/>
                      </a:schemeClr>
                    </a:solidFill>
                  </a:rPr>
                  <a:t> is currently available from </a:t>
                </a:r>
                <a:r>
                  <a:rPr lang="en-US" kern="0" dirty="0" err="1">
                    <a:solidFill>
                      <a:schemeClr val="tx2">
                        <a:lumMod val="75000"/>
                      </a:schemeClr>
                    </a:solidFill>
                  </a:rPr>
                  <a:t>lQCD</a:t>
                </a:r>
                <a:r>
                  <a:rPr lang="en-US" kern="0" dirty="0">
                    <a:solidFill>
                      <a:schemeClr val="tx2">
                        <a:lumMod val="75000"/>
                      </a:schemeClr>
                    </a:solidFill>
                  </a:rPr>
                  <a:t>.  </a:t>
                </a:r>
              </a:p>
              <a:p>
                <a:r>
                  <a:rPr lang="en-US" kern="0" dirty="0"/>
                  <a:t>Therefore, </a:t>
                </a:r>
                <a:r>
                  <a:rPr lang="en-US" i="1" kern="0" dirty="0"/>
                  <a:t>ab initio</a:t>
                </a:r>
                <a:r>
                  <a:rPr lang="en-US" kern="0" dirty="0"/>
                  <a:t> CSM can be valuable in </a:t>
                </a:r>
                <a:r>
                  <a:rPr lang="en-US" kern="0" dirty="0" err="1">
                    <a:solidFill>
                      <a:schemeClr val="tx2">
                        <a:lumMod val="75000"/>
                      </a:schemeClr>
                    </a:solidFill>
                  </a:rPr>
                  <a:t>analysing</a:t>
                </a:r>
                <a:r>
                  <a:rPr lang="en-US" kern="0" dirty="0">
                    <a:solidFill>
                      <a:schemeClr val="tx2">
                        <a:lumMod val="75000"/>
                      </a:schemeClr>
                    </a:solidFill>
                  </a:rPr>
                  <a:t> future experimental data on the related transitions</a:t>
                </a:r>
              </a:p>
              <a:p>
                <a:pPr marL="0" indent="0">
                  <a:buNone/>
                </a:pPr>
                <a:endParaRPr lang="en-US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34BE502-FF63-4BD4-B320-3F948FE0B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1265237"/>
                <a:ext cx="7391400" cy="4525963"/>
              </a:xfrm>
              <a:prstGeom prst="rect">
                <a:avLst/>
              </a:prstGeom>
              <a:blipFill>
                <a:blip r:embed="rId4"/>
                <a:stretch>
                  <a:fillRect l="-907" t="-943" r="-24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8796B25-EFA5-448C-9D2F-9F8558D7FE76}"/>
              </a:ext>
            </a:extLst>
          </p:cNvPr>
          <p:cNvSpPr txBox="1"/>
          <p:nvPr/>
        </p:nvSpPr>
        <p:spPr>
          <a:xfrm>
            <a:off x="-11723" y="56388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algn="l" rtl="0"/>
            <a:r>
              <a:rPr lang="en-US" sz="12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Semileptonic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</a:t>
            </a:r>
            <a:r>
              <a:rPr lang="en-US" sz="1200" b="0" i="1" baseline="-250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→ </a:t>
            </a:r>
            <a:r>
              <a:rPr lang="el-GR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η</a:t>
            </a:r>
            <a:r>
              <a:rPr lang="en-US" sz="1200" b="0" i="1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J/</a:t>
            </a:r>
            <a:r>
              <a:rPr lang="el-GR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ψ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transitions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Zhao-Qian Yao, Daniele Binosi, Zhu-Fang Cui and Craig D. Roberts, 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5"/>
              </a:rPr>
              <a:t>Phys. Lett. B </a:t>
            </a:r>
            <a:r>
              <a:rPr lang="en-AU" sz="1200" b="1" i="0" u="sng" strike="noStrike" dirty="0">
                <a:effectLst/>
                <a:latin typeface="Open Sans" panose="020B0606030504020204" pitchFamily="34" charset="0"/>
                <a:hlinkClick r:id="rId5"/>
              </a:rPr>
              <a:t>818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5"/>
              </a:rPr>
              <a:t> (2021) 136344/1-7</a:t>
            </a:r>
            <a:endParaRPr lang="en-US" sz="1200" b="0" i="0" dirty="0">
              <a:solidFill>
                <a:srgbClr val="21212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7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07042E-9621-44F9-9FAC-748C464F10D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2800" dirty="0"/>
                  <a:t> Transitions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07042E-9621-44F9-9FAC-748C464F10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7228A7-8E16-40EA-9066-13D30E0A17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36637"/>
                <a:ext cx="4267200" cy="4525963"/>
              </a:xfrm>
            </p:spPr>
            <p:txBody>
              <a:bodyPr/>
              <a:lstStyle/>
              <a:p>
                <a:r>
                  <a:rPr lang="en-US" dirty="0"/>
                  <a:t>CSM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transition form factors are depicted at right</a:t>
                </a:r>
              </a:p>
              <a:p>
                <a:r>
                  <a:rPr lang="en-US" dirty="0"/>
                  <a:t>Comparison with </a:t>
                </a:r>
                <a:r>
                  <a:rPr lang="en-US" dirty="0" err="1"/>
                  <a:t>lQCD</a:t>
                </a:r>
                <a:r>
                  <a:rPr lang="en-US" dirty="0"/>
                  <a:t> results [Harrison:2020gvo]</a:t>
                </a:r>
                <a:endParaRPr lang="en-US" sz="2000" dirty="0"/>
              </a:p>
              <a:p>
                <a:pPr lvl="1"/>
                <a:r>
                  <a:rPr lang="en-US" dirty="0"/>
                  <a:t>Minor qualitative differences, most notably concerning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Otherwise, semi-quantitative agreement.</a:t>
                </a:r>
              </a:p>
              <a:p>
                <a:r>
                  <a:rPr lang="en-US" dirty="0"/>
                  <a:t>CSM transition form factors can be used to reduce a dominant systematic error in extraction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dirty="0"/>
                  <a:t> from experiment </a:t>
                </a:r>
              </a:p>
              <a:p>
                <a:r>
                  <a:rPr lang="en-US" dirty="0"/>
                  <a:t>Improved precision and more stringent test of SM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7228A7-8E16-40EA-9066-13D30E0A17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36637"/>
                <a:ext cx="4267200" cy="4525963"/>
              </a:xfrm>
              <a:blipFill>
                <a:blip r:embed="rId3"/>
                <a:stretch>
                  <a:fillRect l="-1571" t="-942" r="-857" b="-20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E4D7C-76E5-4E53-A665-553BCCBCA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08E7E-3F52-4DE6-A445-970940E8D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43E73-1279-432B-9C0D-E52BA4F3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40F2910-2125-4980-94C5-C3CB92055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"/>
            <a:ext cx="7265591" cy="47220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6845A2-7168-4E05-ADF9-F2C57F63CF01}"/>
              </a:ext>
            </a:extLst>
          </p:cNvPr>
          <p:cNvSpPr txBox="1"/>
          <p:nvPr/>
        </p:nvSpPr>
        <p:spPr>
          <a:xfrm>
            <a:off x="8153400" y="584337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algn="l" rtl="0"/>
            <a:r>
              <a:rPr lang="en-US" sz="12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Semileptonic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</a:t>
            </a:r>
            <a:r>
              <a:rPr lang="en-US" sz="1200" b="0" i="1" baseline="-250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→ </a:t>
            </a:r>
            <a:r>
              <a:rPr lang="el-GR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η</a:t>
            </a:r>
            <a:r>
              <a:rPr lang="en-US" sz="1200" b="0" i="1" baseline="-25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J/</a:t>
            </a:r>
            <a:r>
              <a:rPr lang="el-GR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ψ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transitions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Zhao-Qian Yao, Daniele Binosi, Zhu-Fang Cui and Craig D. Roberts, 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5"/>
              </a:rPr>
              <a:t>Phys. Lett. B </a:t>
            </a:r>
            <a:r>
              <a:rPr lang="en-AU" sz="1200" b="1" i="0" u="sng" strike="noStrike" dirty="0">
                <a:effectLst/>
                <a:latin typeface="Open Sans" panose="020B0606030504020204" pitchFamily="34" charset="0"/>
                <a:hlinkClick r:id="rId5"/>
              </a:rPr>
              <a:t>818</a:t>
            </a:r>
            <a:r>
              <a:rPr lang="en-AU" sz="1200" b="0" i="0" u="sng" strike="noStrike" dirty="0">
                <a:effectLst/>
                <a:latin typeface="Open Sans" panose="020B0606030504020204" pitchFamily="34" charset="0"/>
                <a:hlinkClick r:id="rId5"/>
              </a:rPr>
              <a:t> (2021) 136344/1-7</a:t>
            </a:r>
            <a:endParaRPr lang="en-US" sz="1200" b="0" i="0" dirty="0">
              <a:solidFill>
                <a:srgbClr val="21212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A9EEB7-E77C-4C85-9F22-B03CC6372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67200"/>
            <a:ext cx="5520944" cy="83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85473-0FAD-42F0-BAA2-77798C3F9E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600201"/>
                <a:ext cx="6705601" cy="4525963"/>
              </a:xfrm>
            </p:spPr>
            <p:txBody>
              <a:bodyPr/>
              <a:lstStyle/>
              <a:p>
                <a:r>
                  <a:rPr lang="en-GB" b="0" dirty="0"/>
                  <a:t>CSM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=0.31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“World Mean”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=0.31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GB" b="0" dirty="0"/>
                  <a:t>CSM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=0.24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“World Mean”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=0.25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 err="1"/>
                  <a:t>LHCb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Predictions using CSMs confirm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discrepancy between </a:t>
                </a:r>
                <a:r>
                  <a:rPr lang="en-US" dirty="0" err="1"/>
                  <a:t>LHCb</a:t>
                </a:r>
                <a:r>
                  <a:rPr lang="en-US" dirty="0"/>
                  <a:t> (too high) and SM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85473-0FAD-42F0-BAA2-77798C3F9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600201"/>
                <a:ext cx="6705601" cy="4525963"/>
              </a:xfrm>
              <a:blipFill>
                <a:blip r:embed="rId4"/>
                <a:stretch>
                  <a:fillRect l="-1000" t="-809" b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D94495-4838-4D7A-8CD2-B292F226656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2400" dirty="0"/>
                  <a:t> Transitions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D94495-4838-4D7A-8CD2-B292F22665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11" t="-4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7A011-A674-4626-A87D-71C0FCFD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C710-C249-4421-A361-E70C3421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CAFC9-51C3-42EC-B541-615B7B53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8" name="Picture 7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774DD575-E8CD-4E31-ABB8-38FF13C54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9389"/>
            <a:ext cx="4503863" cy="62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24DE97EE-BDBE-431B-BA9F-F2A5E56FC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471918"/>
            <a:ext cx="5857875" cy="4257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971CF8-5CCA-4213-A605-9F934818E27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2800" dirty="0"/>
                  <a:t> Transitions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971CF8-5CCA-4213-A605-9F934818E2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5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81A0CA-6C21-423B-AB42-9170BA43F2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14401"/>
                <a:ext cx="5857875" cy="3886200"/>
              </a:xfrm>
            </p:spPr>
            <p:txBody>
              <a:bodyPr/>
              <a:lstStyle/>
              <a:p>
                <a:r>
                  <a:rPr lang="en-US" dirty="0"/>
                  <a:t>Contemporary Standard Model calculations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in agreement.  </a:t>
                </a:r>
              </a:p>
              <a:p>
                <a:r>
                  <a:rPr lang="en-US" dirty="0"/>
                  <a:t>Combined (mean of central values)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= 0.253(16)</a:t>
                </a:r>
              </a:p>
              <a:p>
                <a:pPr marL="0" indent="0">
                  <a:buNone/>
                </a:pPr>
                <a:r>
                  <a:rPr lang="en-US" dirty="0"/>
                  <a:t>      approximately 2</a:t>
                </a:r>
                <a:r>
                  <a:rPr lang="el-GR" dirty="0"/>
                  <a:t>σ</a:t>
                </a:r>
                <a:r>
                  <a:rPr lang="en-US" dirty="0"/>
                  <a:t> below the sole empirical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      result [</a:t>
                </a:r>
                <a:r>
                  <a:rPr lang="en-US" dirty="0" err="1"/>
                  <a:t>LHCb</a:t>
                </a:r>
                <a:r>
                  <a:rPr lang="en-US" dirty="0"/>
                  <a:t> 2017].  </a:t>
                </a:r>
              </a:p>
              <a:p>
                <a:r>
                  <a:rPr lang="en-US" dirty="0"/>
                  <a:t>If subsequent, precision experiments don’t lead to a substantially lower central value then may conclude that lepton </a:t>
                </a:r>
                <a:r>
                  <a:rPr lang="en-US" dirty="0" err="1"/>
                  <a:t>flavour</a:t>
                </a:r>
                <a:r>
                  <a:rPr lang="en-US" dirty="0"/>
                  <a:t> universality is violated in </a:t>
                </a:r>
                <a:r>
                  <a:rPr lang="en-US" dirty="0" err="1"/>
                  <a:t>semileptonic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decays.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81A0CA-6C21-423B-AB42-9170BA43F2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14401"/>
                <a:ext cx="5857875" cy="3886200"/>
              </a:xfrm>
              <a:blipFill>
                <a:blip r:embed="rId4"/>
                <a:stretch>
                  <a:fillRect l="-1353" t="-1097" r="-1873" b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475E7-7359-45F9-B1E9-97F52128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FE1CE-EE31-4F93-932D-A8380F2D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F703C-7727-45D5-A7F5-D007BD3B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B0274127-B682-43A6-B892-08EC5AED774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4684406"/>
                <a:ext cx="11506200" cy="1876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However, precision of existing empirical information is insufficient to support such a claim.  </a:t>
                </a:r>
              </a:p>
              <a:p>
                <a:r>
                  <a:rPr lang="en-US" kern="0" dirty="0"/>
                  <a:t>Moreover, compelling case only after including information on </a:t>
                </a:r>
                <a:r>
                  <a:rPr lang="en-US" kern="0" dirty="0" err="1"/>
                  <a:t>semileptonic</a:t>
                </a:r>
                <a:r>
                  <a:rPr lang="en-US" kern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i="1" kern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kern="0" dirty="0"/>
                  <a:t> transitions </a:t>
                </a:r>
              </a:p>
              <a:p>
                <a:r>
                  <a:rPr lang="en-US" kern="0" dirty="0"/>
                  <a:t>Similar statements hold in connection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bSup>
                          <m:sSubSupPr>
                            <m:ctrlPr>
                              <a:rPr lang="en-GB" i="1" kern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bSup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kern="0" dirty="0"/>
                  <a:t>ratios, </a:t>
                </a:r>
              </a:p>
              <a:p>
                <a:pPr marL="800100" lvl="2" indent="0">
                  <a:spcBef>
                    <a:spcPts val="0"/>
                  </a:spcBef>
                  <a:buFontTx/>
                  <a:buNone/>
                </a:pPr>
                <a:r>
                  <a:rPr lang="en-US" sz="2200" kern="0" dirty="0"/>
                  <a:t>which follow patterns very similar to those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sz="2200" i="1" ker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sz="2200" i="1" ker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200" i="1" ker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200" i="1" ker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200" i="1" ker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2200" kern="0" dirty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B0274127-B682-43A6-B892-08EC5AED7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4684406"/>
                <a:ext cx="11506200" cy="1876304"/>
              </a:xfrm>
              <a:prstGeom prst="rect">
                <a:avLst/>
              </a:prstGeom>
              <a:blipFill>
                <a:blip r:embed="rId5"/>
                <a:stretch>
                  <a:fillRect l="-583" t="-1948" r="-265" b="-129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01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525963"/>
          </a:xfrm>
        </p:spPr>
        <p:txBody>
          <a:bodyPr/>
          <a:lstStyle/>
          <a:p>
            <a:r>
              <a:rPr lang="en-GB" dirty="0"/>
              <a:t>Proton mass budget</a:t>
            </a:r>
          </a:p>
          <a:p>
            <a:pPr marL="0" indent="0">
              <a:buNone/>
            </a:pPr>
            <a:r>
              <a:rPr lang="en-GB" dirty="0"/>
              <a:t>	Only 9 MeV/939 MeV is directly from Higgs </a:t>
            </a:r>
          </a:p>
        </p:txBody>
      </p:sp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852D85DA-0C46-42AA-90F8-20215465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36" y="1997472"/>
            <a:ext cx="6201470" cy="3320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Emergence of Hadron Mass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488F52-8C5B-4843-9056-259E268257DD}"/>
              </a:ext>
            </a:extLst>
          </p:cNvPr>
          <p:cNvCxnSpPr>
            <a:cxnSpLocks/>
          </p:cNvCxnSpPr>
          <p:nvPr/>
        </p:nvCxnSpPr>
        <p:spPr bwMode="auto">
          <a:xfrm>
            <a:off x="6553200" y="1836341"/>
            <a:ext cx="2667000" cy="694531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55C524-63D1-45C2-BFAB-B6445F812F6D}"/>
              </a:ext>
            </a:extLst>
          </p:cNvPr>
          <p:cNvSpPr txBox="1">
            <a:spLocks/>
          </p:cNvSpPr>
          <p:nvPr/>
        </p:nvSpPr>
        <p:spPr bwMode="auto">
          <a:xfrm>
            <a:off x="609600" y="2123768"/>
            <a:ext cx="6019800" cy="268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Evidently, there is another phenomenon in Nature that is extremely effective in producing mass:</a:t>
            </a:r>
          </a:p>
          <a:p>
            <a:pPr marL="0" indent="0">
              <a:buNone/>
            </a:pPr>
            <a:r>
              <a:rPr lang="en-GB" kern="0" dirty="0"/>
              <a:t>	</a:t>
            </a:r>
            <a:r>
              <a:rPr lang="en-GB" sz="24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Emergent Hadron Mass (EHM)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kern="0" dirty="0"/>
              <a:t>Alone, it produces </a:t>
            </a:r>
            <a:r>
              <a:rPr lang="en-GB" sz="2200" kern="0" dirty="0">
                <a:solidFill>
                  <a:srgbClr val="0000FF"/>
                </a:solidFill>
              </a:rPr>
              <a:t>94%</a:t>
            </a:r>
            <a:r>
              <a:rPr lang="en-GB" sz="2200" kern="0" dirty="0"/>
              <a:t> of the proton’s mass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kern="0" dirty="0"/>
              <a:t>Remaining </a:t>
            </a:r>
            <a:r>
              <a:rPr lang="en-GB" sz="2200" kern="0" dirty="0">
                <a:solidFill>
                  <a:srgbClr val="FF6600"/>
                </a:solidFill>
              </a:rPr>
              <a:t>5%</a:t>
            </a:r>
            <a:r>
              <a:rPr lang="en-GB" sz="2200" kern="0" dirty="0"/>
              <a:t> is generated by constructive interference between EHM and Higgs-boson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B2374F-5515-4531-80E0-18BEA5DC8638}"/>
              </a:ext>
            </a:extLst>
          </p:cNvPr>
          <p:cNvCxnSpPr/>
          <p:nvPr/>
        </p:nvCxnSpPr>
        <p:spPr bwMode="auto">
          <a:xfrm>
            <a:off x="5562600" y="4648200"/>
            <a:ext cx="22123" cy="2212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9DD77D-3E94-4269-BD3B-A5128859D66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0853" y="3702446"/>
            <a:ext cx="926747" cy="170337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6E41FD-865A-49D7-A6BB-9D7E197FD782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9427" y="2819400"/>
            <a:ext cx="2289773" cy="1786579"/>
          </a:xfrm>
          <a:prstGeom prst="straightConnector1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6D36C64-3B6B-4C8E-AE36-F9AB4A465559}"/>
              </a:ext>
            </a:extLst>
          </p:cNvPr>
          <p:cNvSpPr txBox="1">
            <a:spLocks/>
          </p:cNvSpPr>
          <p:nvPr/>
        </p:nvSpPr>
        <p:spPr bwMode="auto">
          <a:xfrm>
            <a:off x="577644" y="4724400"/>
            <a:ext cx="11341507" cy="268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GB" sz="24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EHM?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Does it have a reductionist explanation,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i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i.e</a:t>
            </a:r>
            <a:r>
              <a:rPr lang="en-GB" sz="24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can it be explained by mere “mechanisms”, like a Swiss watch?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If so, what are they and do they lie within the Standard Model?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16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50018" cy="6887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1766" y="4406901"/>
            <a:ext cx="4946947" cy="13620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4854" y="2157414"/>
            <a:ext cx="6166146" cy="15001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en-GB" sz="16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Mistral" panose="03090702030407020403" pitchFamily="66" charset="0"/>
              </a:rPr>
              <a:t>Epilogue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02056" y="6650420"/>
            <a:ext cx="4506310" cy="381000"/>
          </a:xfrm>
        </p:spPr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4788" y="6351640"/>
            <a:ext cx="5942013" cy="228600"/>
          </a:xfrm>
        </p:spPr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FA16-E003-4029-B0B6-ECEA2C99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Mistral" panose="03090702030407020403" pitchFamily="66" charset="0"/>
              </a:rPr>
              <a:t>Epilogue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ED9B5-357D-4D8C-8538-06DA02BB7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1437"/>
            <a:ext cx="7696200" cy="4525963"/>
          </a:xfrm>
        </p:spPr>
        <p:txBody>
          <a:bodyPr/>
          <a:lstStyle/>
          <a:p>
            <a:r>
              <a:rPr lang="en-GB" dirty="0"/>
              <a:t>Nature has two sources of mass</a:t>
            </a:r>
          </a:p>
          <a:p>
            <a:pPr lvl="1"/>
            <a:r>
              <a:rPr lang="en-GB" sz="2200" dirty="0"/>
              <a:t>Higgs mass-generating mechanism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GB" sz="2200" dirty="0"/>
              <a:t>          = understood as a phenomenology</a:t>
            </a:r>
          </a:p>
          <a:p>
            <a:pPr lvl="1"/>
            <a:r>
              <a:rPr lang="en-GB" sz="2200" dirty="0"/>
              <a:t>Physics and Dynamics of Emergent Hadron Mass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GB" sz="2200" dirty="0"/>
              <a:t>          = much to learn</a:t>
            </a:r>
          </a:p>
          <a:p>
            <a:r>
              <a:rPr lang="en-GB" dirty="0"/>
              <a:t>EHM (probably?) lies within the SM, i.e., in strong QCD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7A398-A632-419C-BBF0-CFEE8232E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1F75A-F115-47D2-862B-59ECA1C6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92764-CC97-4954-99B2-A45F0B803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7107E-7996-4EED-BC23-DBD7616F2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22262"/>
            <a:ext cx="3606800" cy="36609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BA8C41D-AF8C-45F4-861C-4AA1BB42CC49}"/>
              </a:ext>
            </a:extLst>
          </p:cNvPr>
          <p:cNvSpPr txBox="1">
            <a:spLocks/>
          </p:cNvSpPr>
          <p:nvPr/>
        </p:nvSpPr>
        <p:spPr bwMode="auto">
          <a:xfrm>
            <a:off x="609600" y="3675062"/>
            <a:ext cx="11049000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Basic predictions:</a:t>
            </a:r>
          </a:p>
          <a:p>
            <a:pPr lvl="1"/>
            <a:r>
              <a:rPr lang="en-GB" sz="2200" kern="0" dirty="0"/>
              <a:t>Gluons acquire mass ⇒ running coupling saturates on infrared domain, restoring approximate conformal behaviour</a:t>
            </a:r>
          </a:p>
          <a:p>
            <a:r>
              <a:rPr lang="en-GB" kern="0" dirty="0"/>
              <a:t>Studying evolution of hadron properties with current-quark mass is clear window onto constructive interference between Nature’s two sources of mass</a:t>
            </a:r>
          </a:p>
          <a:p>
            <a:r>
              <a:rPr lang="en-GB" kern="0" dirty="0"/>
              <a:t>This is a new feature of flavour physics, which adds enormously to its role in searching for physics beyond the Standard Model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372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9182C5-1322-44D4-91BC-47473B87C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4" r="209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49053BDB-9D74-4523-ABF4-4C7DC5E3548F}"/>
              </a:ext>
            </a:extLst>
          </p:cNvPr>
          <p:cNvSpPr txBox="1">
            <a:spLocks/>
          </p:cNvSpPr>
          <p:nvPr/>
        </p:nvSpPr>
        <p:spPr bwMode="auto">
          <a:xfrm>
            <a:off x="240781" y="5213975"/>
            <a:ext cx="3797820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88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Thankyou</a:t>
            </a:r>
            <a:endParaRPr lang="en-GB" sz="8800" kern="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10732E4-5BBD-4113-A693-2E150315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2023 Oct 10: IHEP Beijing Seminar                                                                              (61)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C0B3A-C260-4769-AA8B-9E4BBF81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43800" y="16566"/>
            <a:ext cx="4648200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Craig Roberts cdroberts@nju.edu.cn  437  Flavour Physics, the Higgs Boson, and Emergent Mass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64BA72D-9585-437C-8DE2-CD2B3FDC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62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A6999-ECFA-6CDD-88FD-288B2C9D7CF8}"/>
              </a:ext>
            </a:extLst>
          </p:cNvPr>
          <p:cNvSpPr txBox="1"/>
          <p:nvPr/>
        </p:nvSpPr>
        <p:spPr>
          <a:xfrm>
            <a:off x="2209800" y="373505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i="1" dirty="0">
                <a:ln w="0"/>
                <a:solidFill>
                  <a:srgbClr val="FFDE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There are theories of many things,</a:t>
            </a:r>
          </a:p>
          <a:p>
            <a:r>
              <a:rPr lang="en-AU" sz="4400" i="1" dirty="0">
                <a:ln w="0"/>
                <a:solidFill>
                  <a:srgbClr val="FFDE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is there a theory of everything?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06BB042-3814-FA7C-5591-CCED69F60348}"/>
                  </a:ext>
                </a:extLst>
              </p:cNvPr>
              <p:cNvSpPr/>
              <p:nvPr/>
            </p:nvSpPr>
            <p:spPr bwMode="auto">
              <a:xfrm>
                <a:off x="4011084" y="2895600"/>
                <a:ext cx="3657600" cy="94678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5400" i="1" smtClean="0">
                              <a:ln w="0"/>
                              <a:solidFill>
                                <a:schemeClr val="bg1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5400" dirty="0">
                              <a:ln w="0"/>
                              <a:solidFill>
                                <a:schemeClr val="bg1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Brush Script MT" panose="03060802040406070304" pitchFamily="66" charset="0"/>
                            </a:rPr>
                            <m:t>L</m:t>
                          </m:r>
                        </m:e>
                        <m:sub>
                          <m:r>
                            <a:rPr lang="en-GB" sz="5400" i="1" smtClean="0">
                              <a:ln w="0"/>
                              <a:solidFill>
                                <a:schemeClr val="bg1"/>
                              </a:solidFill>
                              <a:effectLst>
                                <a:outerShdw blurRad="60007" dir="1500000" sy="-30000" kx="800400" algn="bl" rotWithShape="0">
                                  <a:prstClr val="black">
                                    <a:alpha val="2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𝑁𝑎𝑡𝑢𝑟𝑒</m:t>
                          </m:r>
                        </m:sub>
                      </m:sSub>
                      <m:r>
                        <a:rPr lang="en-GB" sz="5400" i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60007" dir="1500000" sy="-30000" kx="800400" algn="bl" rotWithShape="0">
                              <a:prstClr val="black">
                                <a:alpha val="2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>
                  <a:ln w="0"/>
                  <a:solidFill>
                    <a:srgbClr val="FFC000"/>
                  </a:solidFill>
                  <a:effectLst>
                    <a:outerShdw blurRad="60007" dir="1500000" sy="-30000" kx="800400" algn="bl" rotWithShape="0">
                      <a:prstClr val="black">
                        <a:alpha val="2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06BB042-3814-FA7C-5591-CCED69F60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11084" y="2895600"/>
                <a:ext cx="3657600" cy="946785"/>
              </a:xfrm>
              <a:prstGeom prst="rect">
                <a:avLst/>
              </a:prstGeom>
              <a:blipFill>
                <a:blip r:embed="rId3"/>
                <a:stretch>
                  <a:fillRect b="-17419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31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AEF4C6-5974-9853-6C49-4408BD34C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84476" y="6605952"/>
            <a:ext cx="4487026" cy="228600"/>
          </a:xfrm>
        </p:spPr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1DF44-8D12-37E8-9D30-959A032F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E4B3D-D1B7-A77D-9152-C5EBE6E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2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6A92-A5E6-4C0E-BBC9-CA76D93D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/>
              <a:t>Emergent Hadron Mass (EHM)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35D78-0700-4EDF-81A1-8ABAC40C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5240338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In quantum field theory, mass and length</a:t>
            </a:r>
            <a:r>
              <a:rPr lang="en-US" b="0" i="0" baseline="30000" dirty="0">
                <a:effectLst/>
                <a:latin typeface="Arial" panose="020B0604020202020204" pitchFamily="34" charset="0"/>
              </a:rPr>
              <a:t>–1</a:t>
            </a:r>
            <a:r>
              <a:rPr lang="en-US" b="0" i="0" dirty="0">
                <a:effectLst/>
                <a:latin typeface="Arial" panose="020B0604020202020204" pitchFamily="34" charset="0"/>
              </a:rPr>
              <a:t> are effectively the same thing</a:t>
            </a:r>
          </a:p>
          <a:p>
            <a:r>
              <a:rPr lang="en-US" dirty="0">
                <a:latin typeface="Arial" panose="020B0604020202020204" pitchFamily="34" charset="0"/>
              </a:rPr>
              <a:t>Thus, asking for the origin of 99% of visible mass in the Universe is possibly/probably the same as asking what is the source of the proton’s size</a:t>
            </a:r>
          </a:p>
          <a:p>
            <a:r>
              <a:rPr lang="en-US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Confinement scale!</a:t>
            </a:r>
            <a:endParaRPr lang="en-US" b="1" i="1" dirty="0">
              <a:solidFill>
                <a:srgbClr val="CC9900"/>
              </a:solidFill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Confinement is far more than the statement that Nature contains only </a:t>
            </a:r>
            <a:r>
              <a:rPr lang="en-US" dirty="0" err="1">
                <a:latin typeface="Arial" panose="020B0604020202020204" pitchFamily="34" charset="0"/>
              </a:rPr>
              <a:t>colour</a:t>
            </a:r>
            <a:r>
              <a:rPr lang="en-US" dirty="0">
                <a:latin typeface="Arial" panose="020B0604020202020204" pitchFamily="34" charset="0"/>
              </a:rPr>
              <a:t>-singlet combinations of gluons and quarks</a:t>
            </a:r>
          </a:p>
          <a:p>
            <a:pPr lvl="1"/>
            <a:r>
              <a:rPr lang="en-US" sz="2200" dirty="0">
                <a:latin typeface="Arial" panose="020B0604020202020204" pitchFamily="34" charset="0"/>
              </a:rPr>
              <a:t>Those combinations have </a:t>
            </a:r>
            <a:r>
              <a:rPr lang="en-US" sz="2200" dirty="0" err="1">
                <a:latin typeface="Arial" panose="020B0604020202020204" pitchFamily="34" charset="0"/>
              </a:rPr>
              <a:t>fm</a:t>
            </a:r>
            <a:r>
              <a:rPr lang="en-US" sz="2200" dirty="0">
                <a:latin typeface="Arial" panose="020B0604020202020204" pitchFamily="34" charset="0"/>
              </a:rPr>
              <a:t>-scale sizes</a:t>
            </a:r>
          </a:p>
          <a:p>
            <a:pPr lvl="1"/>
            <a:r>
              <a:rPr lang="en-US" sz="2200" dirty="0">
                <a:latin typeface="Arial" panose="020B0604020202020204" pitchFamily="34" charset="0"/>
              </a:rPr>
              <a:t>This is crucial  </a:t>
            </a:r>
          </a:p>
          <a:p>
            <a:pPr lvl="1"/>
            <a:r>
              <a:rPr lang="en-US" sz="2200" dirty="0">
                <a:latin typeface="Arial" panose="020B0604020202020204" pitchFamily="34" charset="0"/>
              </a:rPr>
              <a:t>It wouldn’t be confinement if the scales were Å size</a:t>
            </a:r>
          </a:p>
          <a:p>
            <a:r>
              <a:rPr lang="en-US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Confinement</a:t>
            </a:r>
            <a:r>
              <a:rPr lang="en-US" b="0" i="0" dirty="0">
                <a:effectLst/>
                <a:latin typeface="Arial" panose="020B0604020202020204" pitchFamily="34" charset="0"/>
              </a:rPr>
              <a:t> … 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If one can’t measure them, what are the gluons and quarks in the SM Lagrangian?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Are they anything more than a theoretical “trick”; useful things for calculations in perturbation theory, but practically irrelevant when resolving detectable hadrons?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What degrees-of-freedom should be used to compute and </a:t>
            </a:r>
            <a:r>
              <a:rPr lang="en-US" i="1" u="sng" dirty="0">
                <a:latin typeface="Arial" panose="020B0604020202020204" pitchFamily="34" charset="0"/>
              </a:rPr>
              <a:t>understand</a:t>
            </a:r>
            <a:r>
              <a:rPr lang="en-US" dirty="0">
                <a:latin typeface="Arial" panose="020B0604020202020204" pitchFamily="34" charset="0"/>
              </a:rPr>
              <a:t> hadron properties?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0A67D-3988-4B36-9D6A-07251B43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35BB9-32A9-4865-B099-4E51AB1E7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BB254-CA59-43A0-BD9B-0C675984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F8DB9-8550-466B-B03B-2D6BA360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Budgets of Pseudoscalar Mesons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6066-FB7A-4003-9D2A-535B0AF79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0F3AD-D5D7-4E03-87C4-6581428B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41D7-2FAF-4214-BCFF-20B0BAA3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93F29-B1C6-4979-B921-798F8A7A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58E835E7-19B4-4797-9276-2F53E3981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04875"/>
            <a:ext cx="4386263" cy="2447925"/>
          </a:xfrm>
          <a:prstGeom prst="rect">
            <a:avLst/>
          </a:prstGeom>
        </p:spPr>
      </p:pic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EEFBFCD5-3CBD-4B17-9DFB-58167C1CA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838200"/>
            <a:ext cx="4257675" cy="2400300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1778AE8-136A-4177-83EB-DBDEBB5C1F08}"/>
              </a:ext>
            </a:extLst>
          </p:cNvPr>
          <p:cNvGraphicFramePr>
            <a:graphicFrameLocks/>
          </p:cNvGraphicFramePr>
          <p:nvPr/>
        </p:nvGraphicFramePr>
        <p:xfrm>
          <a:off x="381000" y="3344467"/>
          <a:ext cx="4723210" cy="2963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F0F6D52-EFCE-4B3A-B611-DAC0637F4EC0}"/>
              </a:ext>
            </a:extLst>
          </p:cNvPr>
          <p:cNvGraphicFramePr>
            <a:graphicFrameLocks/>
          </p:cNvGraphicFramePr>
          <p:nvPr/>
        </p:nvGraphicFramePr>
        <p:xfrm>
          <a:off x="6629400" y="3467100"/>
          <a:ext cx="4953000" cy="2781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305240E-F9F4-4E00-B0CC-E0176BA219C6}"/>
              </a:ext>
            </a:extLst>
          </p:cNvPr>
          <p:cNvSpPr txBox="1"/>
          <p:nvPr/>
        </p:nvSpPr>
        <p:spPr>
          <a:xfrm>
            <a:off x="1219200" y="3798242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chiral limit mass, 0</a:t>
            </a:r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581D35-B5FE-43BA-ABD9-878E13597102}"/>
              </a:ext>
            </a:extLst>
          </p:cNvPr>
          <p:cNvSpPr txBox="1"/>
          <p:nvPr/>
        </p:nvSpPr>
        <p:spPr>
          <a:xfrm>
            <a:off x="4593432" y="10668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Without Higgs(-like) Mechanism, all pseudoscalar mesons are identical and massless in the chiral limit </a:t>
            </a:r>
            <a:endParaRPr lang="en-US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9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7" grpId="0">
        <p:bldAsOne/>
      </p:bldGraphic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F8DB9-8550-466B-B03B-2D6BA360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Budgets of Pseudoscalar Mesons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6066-FB7A-4003-9D2A-535B0AF79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0F3AD-D5D7-4E03-87C4-6581428B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 Oct 10: IHEP Beijing Seminar                                                                              (61)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41D7-2FAF-4214-BCFF-20B0BAA3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 cdroberts@nju.edu.cn  437  Flavour Physics, the Higgs Boson, and Emergent Mass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93F29-B1C6-4979-B921-798F8A7A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58E835E7-19B4-4797-9276-2F53E3981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04875"/>
            <a:ext cx="4386263" cy="2447925"/>
          </a:xfrm>
          <a:prstGeom prst="rect">
            <a:avLst/>
          </a:prstGeom>
        </p:spPr>
      </p:pic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EEFBFCD5-3CBD-4B17-9DFB-58167C1CA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838200"/>
            <a:ext cx="4257675" cy="2400300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1778AE8-136A-4177-83EB-DBDEBB5C1F08}"/>
              </a:ext>
            </a:extLst>
          </p:cNvPr>
          <p:cNvGraphicFramePr>
            <a:graphicFrameLocks/>
          </p:cNvGraphicFramePr>
          <p:nvPr/>
        </p:nvGraphicFramePr>
        <p:xfrm>
          <a:off x="381000" y="3344467"/>
          <a:ext cx="4723210" cy="2963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F0F6D52-EFCE-4B3A-B611-DAC0637F4EC0}"/>
              </a:ext>
            </a:extLst>
          </p:cNvPr>
          <p:cNvGraphicFramePr>
            <a:graphicFrameLocks/>
          </p:cNvGraphicFramePr>
          <p:nvPr/>
        </p:nvGraphicFramePr>
        <p:xfrm>
          <a:off x="6629400" y="3467100"/>
          <a:ext cx="4953000" cy="2781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305240E-F9F4-4E00-B0CC-E0176BA219C6}"/>
              </a:ext>
            </a:extLst>
          </p:cNvPr>
          <p:cNvSpPr txBox="1"/>
          <p:nvPr/>
        </p:nvSpPr>
        <p:spPr>
          <a:xfrm>
            <a:off x="1219200" y="3798242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chiral limit mass, 0</a:t>
            </a:r>
            <a:endParaRPr lang="en-US" sz="1200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ED7FA15-BC2F-49F9-AFA6-16962A419CB5}"/>
              </a:ext>
            </a:extLst>
          </p:cNvPr>
          <p:cNvGraphicFramePr>
            <a:graphicFrameLocks/>
          </p:cNvGraphicFramePr>
          <p:nvPr/>
        </p:nvGraphicFramePr>
        <p:xfrm>
          <a:off x="3634977" y="2362200"/>
          <a:ext cx="4922045" cy="294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7831FB2-7586-44D6-8045-CAE9148B0477}"/>
              </a:ext>
            </a:extLst>
          </p:cNvPr>
          <p:cNvSpPr txBox="1"/>
          <p:nvPr/>
        </p:nvSpPr>
        <p:spPr>
          <a:xfrm>
            <a:off x="4593432" y="10668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Without Higgs(-like) Mechanism, all pseudoscalar mesons are identical and massless in the chiral limit </a:t>
            </a:r>
            <a:endParaRPr lang="en-US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68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RAIG20ROBERTS@ALLIYGNFUVWYY577" val="3700"/>
</p:tagLst>
</file>

<file path=ppt/theme/theme1.xml><?xml version="1.0" encoding="utf-8"?>
<a:theme xmlns:a="http://schemas.openxmlformats.org/drawingml/2006/main" name="blue_2007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FF9933"/>
    </a:accent2>
    <a:accent3>
      <a:srgbClr val="BFBFBF"/>
    </a:accent3>
    <a:accent4>
      <a:srgbClr val="BFBFBF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Reflection">
    <a:fillStyleLst>
      <a:solidFill>
        <a:schemeClr val="phClr"/>
      </a:solidFill>
      <a:gradFill rotWithShape="1">
        <a:gsLst>
          <a:gs pos="0">
            <a:schemeClr val="phClr">
              <a:tint val="50000"/>
              <a:alpha val="100000"/>
              <a:satMod val="140000"/>
              <a:lumMod val="105000"/>
            </a:schemeClr>
          </a:gs>
          <a:gs pos="41000">
            <a:schemeClr val="phClr">
              <a:tint val="57000"/>
              <a:satMod val="160000"/>
              <a:lumMod val="99000"/>
            </a:schemeClr>
          </a:gs>
          <a:gs pos="100000">
            <a:schemeClr val="phClr">
              <a:tint val="80000"/>
              <a:satMod val="180000"/>
              <a:lumMod val="104000"/>
            </a:schemeClr>
          </a:gs>
        </a:gsLst>
        <a:lin ang="5400000" scaled="1"/>
      </a:gradFill>
      <a:gradFill rotWithShape="1">
        <a:gsLst>
          <a:gs pos="0">
            <a:schemeClr val="phClr">
              <a:tint val="97000"/>
              <a:satMod val="115000"/>
              <a:lumMod val="114000"/>
            </a:schemeClr>
          </a:gs>
          <a:gs pos="60000">
            <a:schemeClr val="phClr">
              <a:tint val="100000"/>
              <a:shade val="96000"/>
              <a:satMod val="100000"/>
              <a:lumMod val="108000"/>
            </a:schemeClr>
          </a:gs>
          <a:gs pos="100000">
            <a:schemeClr val="phClr">
              <a:shade val="91000"/>
              <a:satMod val="10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50800" dist="31750" dir="5400000" sy="98000" rotWithShape="0">
            <a:srgbClr val="000000">
              <a:alpha val="4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4800000"/>
          </a:lightRig>
        </a:scene3d>
        <a:sp3d prstMaterial="matte">
          <a:bevelT w="25400" h="44450"/>
        </a:sp3d>
      </a:effectStyle>
      <a:effectStyle>
        <a:effectLst>
          <a:reflection blurRad="25400" stA="32000" endPos="28000" dist="8889" dir="5400000" sy="-100000" rotWithShape="0"/>
        </a:effectLst>
        <a:scene3d>
          <a:camera prst="orthographicFront">
            <a:rot lat="0" lon="0" rev="0"/>
          </a:camera>
          <a:lightRig rig="threePt" dir="t">
            <a:rot lat="0" lon="0" rev="4800000"/>
          </a:lightRig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FF9933"/>
    </a:accent2>
    <a:accent3>
      <a:srgbClr val="BFBFBF"/>
    </a:accent3>
    <a:accent4>
      <a:srgbClr val="BFBFBF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Reflection">
    <a:fillStyleLst>
      <a:solidFill>
        <a:schemeClr val="phClr"/>
      </a:solidFill>
      <a:gradFill rotWithShape="1">
        <a:gsLst>
          <a:gs pos="0">
            <a:schemeClr val="phClr">
              <a:tint val="50000"/>
              <a:alpha val="100000"/>
              <a:satMod val="140000"/>
              <a:lumMod val="105000"/>
            </a:schemeClr>
          </a:gs>
          <a:gs pos="41000">
            <a:schemeClr val="phClr">
              <a:tint val="57000"/>
              <a:satMod val="160000"/>
              <a:lumMod val="99000"/>
            </a:schemeClr>
          </a:gs>
          <a:gs pos="100000">
            <a:schemeClr val="phClr">
              <a:tint val="80000"/>
              <a:satMod val="180000"/>
              <a:lumMod val="104000"/>
            </a:schemeClr>
          </a:gs>
        </a:gsLst>
        <a:lin ang="5400000" scaled="1"/>
      </a:gradFill>
      <a:gradFill rotWithShape="1">
        <a:gsLst>
          <a:gs pos="0">
            <a:schemeClr val="phClr">
              <a:tint val="97000"/>
              <a:satMod val="115000"/>
              <a:lumMod val="114000"/>
            </a:schemeClr>
          </a:gs>
          <a:gs pos="60000">
            <a:schemeClr val="phClr">
              <a:tint val="100000"/>
              <a:shade val="96000"/>
              <a:satMod val="100000"/>
              <a:lumMod val="108000"/>
            </a:schemeClr>
          </a:gs>
          <a:gs pos="100000">
            <a:schemeClr val="phClr">
              <a:shade val="91000"/>
              <a:satMod val="10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50800" dist="31750" dir="5400000" sy="98000" rotWithShape="0">
            <a:srgbClr val="000000">
              <a:alpha val="4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4800000"/>
          </a:lightRig>
        </a:scene3d>
        <a:sp3d prstMaterial="matte">
          <a:bevelT w="25400" h="44450"/>
        </a:sp3d>
      </a:effectStyle>
      <a:effectStyle>
        <a:effectLst>
          <a:reflection blurRad="25400" stA="32000" endPos="28000" dist="8889" dir="5400000" sy="-100000" rotWithShape="0"/>
        </a:effectLst>
        <a:scene3d>
          <a:camera prst="orthographicFront">
            <a:rot lat="0" lon="0" rev="0"/>
          </a:camera>
          <a:lightRig rig="threePt" dir="t">
            <a:rot lat="0" lon="0" rev="4800000"/>
          </a:lightRig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FF9933"/>
    </a:accent2>
    <a:accent3>
      <a:srgbClr val="BFBFBF"/>
    </a:accent3>
    <a:accent4>
      <a:srgbClr val="BFBFBF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Reflection">
    <a:fillStyleLst>
      <a:solidFill>
        <a:schemeClr val="phClr"/>
      </a:solidFill>
      <a:gradFill rotWithShape="1">
        <a:gsLst>
          <a:gs pos="0">
            <a:schemeClr val="phClr">
              <a:tint val="50000"/>
              <a:alpha val="100000"/>
              <a:satMod val="140000"/>
              <a:lumMod val="105000"/>
            </a:schemeClr>
          </a:gs>
          <a:gs pos="41000">
            <a:schemeClr val="phClr">
              <a:tint val="57000"/>
              <a:satMod val="160000"/>
              <a:lumMod val="99000"/>
            </a:schemeClr>
          </a:gs>
          <a:gs pos="100000">
            <a:schemeClr val="phClr">
              <a:tint val="80000"/>
              <a:satMod val="180000"/>
              <a:lumMod val="104000"/>
            </a:schemeClr>
          </a:gs>
        </a:gsLst>
        <a:lin ang="5400000" scaled="1"/>
      </a:gradFill>
      <a:gradFill rotWithShape="1">
        <a:gsLst>
          <a:gs pos="0">
            <a:schemeClr val="phClr">
              <a:tint val="97000"/>
              <a:satMod val="115000"/>
              <a:lumMod val="114000"/>
            </a:schemeClr>
          </a:gs>
          <a:gs pos="60000">
            <a:schemeClr val="phClr">
              <a:tint val="100000"/>
              <a:shade val="96000"/>
              <a:satMod val="100000"/>
              <a:lumMod val="108000"/>
            </a:schemeClr>
          </a:gs>
          <a:gs pos="100000">
            <a:schemeClr val="phClr">
              <a:shade val="91000"/>
              <a:satMod val="10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50800" dist="31750" dir="5400000" sy="98000" rotWithShape="0">
            <a:srgbClr val="000000">
              <a:alpha val="4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4800000"/>
          </a:lightRig>
        </a:scene3d>
        <a:sp3d prstMaterial="matte">
          <a:bevelT w="25400" h="44450"/>
        </a:sp3d>
      </a:effectStyle>
      <a:effectStyle>
        <a:effectLst>
          <a:reflection blurRad="25400" stA="32000" endPos="28000" dist="8889" dir="5400000" sy="-100000" rotWithShape="0"/>
        </a:effectLst>
        <a:scene3d>
          <a:camera prst="orthographicFront">
            <a:rot lat="0" lon="0" rev="0"/>
          </a:camera>
          <a:lightRig rig="threePt" dir="t">
            <a:rot lat="0" lon="0" rev="4800000"/>
          </a:lightRig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FF9933"/>
    </a:accent2>
    <a:accent3>
      <a:srgbClr val="BFBFBF"/>
    </a:accent3>
    <a:accent4>
      <a:srgbClr val="BFBFBF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Reflection">
    <a:fillStyleLst>
      <a:solidFill>
        <a:schemeClr val="phClr"/>
      </a:solidFill>
      <a:gradFill rotWithShape="1">
        <a:gsLst>
          <a:gs pos="0">
            <a:schemeClr val="phClr">
              <a:tint val="50000"/>
              <a:alpha val="100000"/>
              <a:satMod val="140000"/>
              <a:lumMod val="105000"/>
            </a:schemeClr>
          </a:gs>
          <a:gs pos="41000">
            <a:schemeClr val="phClr">
              <a:tint val="57000"/>
              <a:satMod val="160000"/>
              <a:lumMod val="99000"/>
            </a:schemeClr>
          </a:gs>
          <a:gs pos="100000">
            <a:schemeClr val="phClr">
              <a:tint val="80000"/>
              <a:satMod val="180000"/>
              <a:lumMod val="104000"/>
            </a:schemeClr>
          </a:gs>
        </a:gsLst>
        <a:lin ang="5400000" scaled="1"/>
      </a:gradFill>
      <a:gradFill rotWithShape="1">
        <a:gsLst>
          <a:gs pos="0">
            <a:schemeClr val="phClr">
              <a:tint val="97000"/>
              <a:satMod val="115000"/>
              <a:lumMod val="114000"/>
            </a:schemeClr>
          </a:gs>
          <a:gs pos="60000">
            <a:schemeClr val="phClr">
              <a:tint val="100000"/>
              <a:shade val="96000"/>
              <a:satMod val="100000"/>
              <a:lumMod val="108000"/>
            </a:schemeClr>
          </a:gs>
          <a:gs pos="100000">
            <a:schemeClr val="phClr">
              <a:shade val="91000"/>
              <a:satMod val="10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50800" dist="31750" dir="5400000" sy="98000" rotWithShape="0">
            <a:srgbClr val="000000">
              <a:alpha val="4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4800000"/>
          </a:lightRig>
        </a:scene3d>
        <a:sp3d prstMaterial="matte">
          <a:bevelT w="25400" h="44450"/>
        </a:sp3d>
      </a:effectStyle>
      <a:effectStyle>
        <a:effectLst>
          <a:reflection blurRad="25400" stA="32000" endPos="28000" dist="8889" dir="5400000" sy="-100000" rotWithShape="0"/>
        </a:effectLst>
        <a:scene3d>
          <a:camera prst="orthographicFront">
            <a:rot lat="0" lon="0" rev="0"/>
          </a:camera>
          <a:lightRig rig="threePt" dir="t">
            <a:rot lat="0" lon="0" rev="4800000"/>
          </a:lightRig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FF9933"/>
    </a:accent2>
    <a:accent3>
      <a:srgbClr val="BFBFBF"/>
    </a:accent3>
    <a:accent4>
      <a:srgbClr val="BFBFBF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Reflection">
    <a:fillStyleLst>
      <a:solidFill>
        <a:schemeClr val="phClr"/>
      </a:solidFill>
      <a:gradFill rotWithShape="1">
        <a:gsLst>
          <a:gs pos="0">
            <a:schemeClr val="phClr">
              <a:tint val="50000"/>
              <a:alpha val="100000"/>
              <a:satMod val="140000"/>
              <a:lumMod val="105000"/>
            </a:schemeClr>
          </a:gs>
          <a:gs pos="41000">
            <a:schemeClr val="phClr">
              <a:tint val="57000"/>
              <a:satMod val="160000"/>
              <a:lumMod val="99000"/>
            </a:schemeClr>
          </a:gs>
          <a:gs pos="100000">
            <a:schemeClr val="phClr">
              <a:tint val="80000"/>
              <a:satMod val="180000"/>
              <a:lumMod val="104000"/>
            </a:schemeClr>
          </a:gs>
        </a:gsLst>
        <a:lin ang="5400000" scaled="1"/>
      </a:gradFill>
      <a:gradFill rotWithShape="1">
        <a:gsLst>
          <a:gs pos="0">
            <a:schemeClr val="phClr">
              <a:tint val="97000"/>
              <a:satMod val="115000"/>
              <a:lumMod val="114000"/>
            </a:schemeClr>
          </a:gs>
          <a:gs pos="60000">
            <a:schemeClr val="phClr">
              <a:tint val="100000"/>
              <a:shade val="96000"/>
              <a:satMod val="100000"/>
              <a:lumMod val="108000"/>
            </a:schemeClr>
          </a:gs>
          <a:gs pos="100000">
            <a:schemeClr val="phClr">
              <a:shade val="91000"/>
              <a:satMod val="10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50800" dist="31750" dir="5400000" sy="98000" rotWithShape="0">
            <a:srgbClr val="000000">
              <a:alpha val="4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4800000"/>
          </a:lightRig>
        </a:scene3d>
        <a:sp3d prstMaterial="matte">
          <a:bevelT w="25400" h="44450"/>
        </a:sp3d>
      </a:effectStyle>
      <a:effectStyle>
        <a:effectLst>
          <a:reflection blurRad="25400" stA="32000" endPos="28000" dist="8889" dir="5400000" sy="-100000" rotWithShape="0"/>
        </a:effectLst>
        <a:scene3d>
          <a:camera prst="orthographicFront">
            <a:rot lat="0" lon="0" rev="0"/>
          </a:camera>
          <a:lightRig rig="threePt" dir="t">
            <a:rot lat="0" lon="0" rev="4800000"/>
          </a:lightRig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FF9933"/>
    </a:accent2>
    <a:accent3>
      <a:srgbClr val="BFBFBF"/>
    </a:accent3>
    <a:accent4>
      <a:srgbClr val="BFBFBF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Reflection">
    <a:fillStyleLst>
      <a:solidFill>
        <a:schemeClr val="phClr"/>
      </a:solidFill>
      <a:gradFill rotWithShape="1">
        <a:gsLst>
          <a:gs pos="0">
            <a:schemeClr val="phClr">
              <a:tint val="50000"/>
              <a:alpha val="100000"/>
              <a:satMod val="140000"/>
              <a:lumMod val="105000"/>
            </a:schemeClr>
          </a:gs>
          <a:gs pos="41000">
            <a:schemeClr val="phClr">
              <a:tint val="57000"/>
              <a:satMod val="160000"/>
              <a:lumMod val="99000"/>
            </a:schemeClr>
          </a:gs>
          <a:gs pos="100000">
            <a:schemeClr val="phClr">
              <a:tint val="80000"/>
              <a:satMod val="180000"/>
              <a:lumMod val="104000"/>
            </a:schemeClr>
          </a:gs>
        </a:gsLst>
        <a:lin ang="5400000" scaled="1"/>
      </a:gradFill>
      <a:gradFill rotWithShape="1">
        <a:gsLst>
          <a:gs pos="0">
            <a:schemeClr val="phClr">
              <a:tint val="97000"/>
              <a:satMod val="115000"/>
              <a:lumMod val="114000"/>
            </a:schemeClr>
          </a:gs>
          <a:gs pos="60000">
            <a:schemeClr val="phClr">
              <a:tint val="100000"/>
              <a:shade val="96000"/>
              <a:satMod val="100000"/>
              <a:lumMod val="108000"/>
            </a:schemeClr>
          </a:gs>
          <a:gs pos="100000">
            <a:schemeClr val="phClr">
              <a:shade val="91000"/>
              <a:satMod val="10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50800" dist="31750" dir="5400000" sy="98000" rotWithShape="0">
            <a:srgbClr val="000000">
              <a:alpha val="4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4800000"/>
          </a:lightRig>
        </a:scene3d>
        <a:sp3d prstMaterial="matte">
          <a:bevelT w="25400" h="44450"/>
        </a:sp3d>
      </a:effectStyle>
      <a:effectStyle>
        <a:effectLst>
          <a:reflection blurRad="25400" stA="32000" endPos="28000" dist="8889" dir="5400000" sy="-100000" rotWithShape="0"/>
        </a:effectLst>
        <a:scene3d>
          <a:camera prst="orthographicFront">
            <a:rot lat="0" lon="0" rev="0"/>
          </a:camera>
          <a:lightRig rig="threePt" dir="t">
            <a:rot lat="0" lon="0" rev="4800000"/>
          </a:lightRig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FF9933"/>
    </a:accent2>
    <a:accent3>
      <a:srgbClr val="BFBFBF"/>
    </a:accent3>
    <a:accent4>
      <a:srgbClr val="BFBFBF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Reflection">
    <a:fillStyleLst>
      <a:solidFill>
        <a:schemeClr val="phClr"/>
      </a:solidFill>
      <a:gradFill rotWithShape="1">
        <a:gsLst>
          <a:gs pos="0">
            <a:schemeClr val="phClr">
              <a:tint val="50000"/>
              <a:alpha val="100000"/>
              <a:satMod val="140000"/>
              <a:lumMod val="105000"/>
            </a:schemeClr>
          </a:gs>
          <a:gs pos="41000">
            <a:schemeClr val="phClr">
              <a:tint val="57000"/>
              <a:satMod val="160000"/>
              <a:lumMod val="99000"/>
            </a:schemeClr>
          </a:gs>
          <a:gs pos="100000">
            <a:schemeClr val="phClr">
              <a:tint val="80000"/>
              <a:satMod val="180000"/>
              <a:lumMod val="104000"/>
            </a:schemeClr>
          </a:gs>
        </a:gsLst>
        <a:lin ang="5400000" scaled="1"/>
      </a:gradFill>
      <a:gradFill rotWithShape="1">
        <a:gsLst>
          <a:gs pos="0">
            <a:schemeClr val="phClr">
              <a:tint val="97000"/>
              <a:satMod val="115000"/>
              <a:lumMod val="114000"/>
            </a:schemeClr>
          </a:gs>
          <a:gs pos="60000">
            <a:schemeClr val="phClr">
              <a:tint val="100000"/>
              <a:shade val="96000"/>
              <a:satMod val="100000"/>
              <a:lumMod val="108000"/>
            </a:schemeClr>
          </a:gs>
          <a:gs pos="100000">
            <a:schemeClr val="phClr">
              <a:shade val="91000"/>
              <a:satMod val="10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50800" dist="31750" dir="5400000" sy="98000" rotWithShape="0">
            <a:srgbClr val="000000">
              <a:alpha val="4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4800000"/>
          </a:lightRig>
        </a:scene3d>
        <a:sp3d prstMaterial="matte">
          <a:bevelT w="25400" h="44450"/>
        </a:sp3d>
      </a:effectStyle>
      <a:effectStyle>
        <a:effectLst>
          <a:reflection blurRad="25400" stA="32000" endPos="28000" dist="8889" dir="5400000" sy="-100000" rotWithShape="0"/>
        </a:effectLst>
        <a:scene3d>
          <a:camera prst="orthographicFront">
            <a:rot lat="0" lon="0" rev="0"/>
          </a:camera>
          <a:lightRig rig="threePt" dir="t">
            <a:rot lat="0" lon="0" rev="4800000"/>
          </a:lightRig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FF9933"/>
    </a:accent2>
    <a:accent3>
      <a:srgbClr val="BFBFBF"/>
    </a:accent3>
    <a:accent4>
      <a:srgbClr val="BFBFBF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Reflection">
    <a:fillStyleLst>
      <a:solidFill>
        <a:schemeClr val="phClr"/>
      </a:solidFill>
      <a:gradFill rotWithShape="1">
        <a:gsLst>
          <a:gs pos="0">
            <a:schemeClr val="phClr">
              <a:tint val="50000"/>
              <a:alpha val="100000"/>
              <a:satMod val="140000"/>
              <a:lumMod val="105000"/>
            </a:schemeClr>
          </a:gs>
          <a:gs pos="41000">
            <a:schemeClr val="phClr">
              <a:tint val="57000"/>
              <a:satMod val="160000"/>
              <a:lumMod val="99000"/>
            </a:schemeClr>
          </a:gs>
          <a:gs pos="100000">
            <a:schemeClr val="phClr">
              <a:tint val="80000"/>
              <a:satMod val="180000"/>
              <a:lumMod val="104000"/>
            </a:schemeClr>
          </a:gs>
        </a:gsLst>
        <a:lin ang="5400000" scaled="1"/>
      </a:gradFill>
      <a:gradFill rotWithShape="1">
        <a:gsLst>
          <a:gs pos="0">
            <a:schemeClr val="phClr">
              <a:tint val="97000"/>
              <a:satMod val="115000"/>
              <a:lumMod val="114000"/>
            </a:schemeClr>
          </a:gs>
          <a:gs pos="60000">
            <a:schemeClr val="phClr">
              <a:tint val="100000"/>
              <a:shade val="96000"/>
              <a:satMod val="100000"/>
              <a:lumMod val="108000"/>
            </a:schemeClr>
          </a:gs>
          <a:gs pos="100000">
            <a:schemeClr val="phClr">
              <a:shade val="91000"/>
              <a:satMod val="10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50800" dist="31750" dir="5400000" sy="98000" rotWithShape="0">
            <a:srgbClr val="000000">
              <a:alpha val="4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4800000"/>
          </a:lightRig>
        </a:scene3d>
        <a:sp3d prstMaterial="matte">
          <a:bevelT w="25400" h="44450"/>
        </a:sp3d>
      </a:effectStyle>
      <a:effectStyle>
        <a:effectLst>
          <a:reflection blurRad="25400" stA="32000" endPos="28000" dist="8889" dir="5400000" sy="-100000" rotWithShape="0"/>
        </a:effectLst>
        <a:scene3d>
          <a:camera prst="orthographicFront">
            <a:rot lat="0" lon="0" rev="0"/>
          </a:camera>
          <a:lightRig rig="threePt" dir="t">
            <a:rot lat="0" lon="0" rev="4800000"/>
          </a:lightRig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FF9933"/>
    </a:accent2>
    <a:accent3>
      <a:srgbClr val="BFBFBF"/>
    </a:accent3>
    <a:accent4>
      <a:srgbClr val="BFBFBF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Reflection">
    <a:fillStyleLst>
      <a:solidFill>
        <a:schemeClr val="phClr"/>
      </a:solidFill>
      <a:gradFill rotWithShape="1">
        <a:gsLst>
          <a:gs pos="0">
            <a:schemeClr val="phClr">
              <a:tint val="50000"/>
              <a:alpha val="100000"/>
              <a:satMod val="140000"/>
              <a:lumMod val="105000"/>
            </a:schemeClr>
          </a:gs>
          <a:gs pos="41000">
            <a:schemeClr val="phClr">
              <a:tint val="57000"/>
              <a:satMod val="160000"/>
              <a:lumMod val="99000"/>
            </a:schemeClr>
          </a:gs>
          <a:gs pos="100000">
            <a:schemeClr val="phClr">
              <a:tint val="80000"/>
              <a:satMod val="180000"/>
              <a:lumMod val="104000"/>
            </a:schemeClr>
          </a:gs>
        </a:gsLst>
        <a:lin ang="5400000" scaled="1"/>
      </a:gradFill>
      <a:gradFill rotWithShape="1">
        <a:gsLst>
          <a:gs pos="0">
            <a:schemeClr val="phClr">
              <a:tint val="97000"/>
              <a:satMod val="115000"/>
              <a:lumMod val="114000"/>
            </a:schemeClr>
          </a:gs>
          <a:gs pos="60000">
            <a:schemeClr val="phClr">
              <a:tint val="100000"/>
              <a:shade val="96000"/>
              <a:satMod val="100000"/>
              <a:lumMod val="108000"/>
            </a:schemeClr>
          </a:gs>
          <a:gs pos="100000">
            <a:schemeClr val="phClr">
              <a:shade val="91000"/>
              <a:satMod val="100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50800" dist="31750" dir="5400000" sy="98000" rotWithShape="0">
            <a:srgbClr val="000000">
              <a:alpha val="4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4800000"/>
          </a:lightRig>
        </a:scene3d>
        <a:sp3d prstMaterial="matte">
          <a:bevelT w="25400" h="44450"/>
        </a:sp3d>
      </a:effectStyle>
      <a:effectStyle>
        <a:effectLst>
          <a:reflection blurRad="25400" stA="32000" endPos="28000" dist="8889" dir="5400000" sy="-100000" rotWithShape="0"/>
        </a:effectLst>
        <a:scene3d>
          <a:camera prst="orthographicFront">
            <a:rot lat="0" lon="0" rev="0"/>
          </a:camera>
          <a:lightRig rig="threePt" dir="t">
            <a:rot lat="0" lon="0" rev="4800000"/>
          </a:lightRig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12628</TotalTime>
  <Words>7462</Words>
  <Application>Microsoft Office PowerPoint</Application>
  <PresentationFormat>Widescreen</PresentationFormat>
  <Paragraphs>757</Paragraphs>
  <Slides>63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84" baseType="lpstr">
      <vt:lpstr>Adobe Hebrew</vt:lpstr>
      <vt:lpstr>Algerian</vt:lpstr>
      <vt:lpstr>-apple-system</vt:lpstr>
      <vt:lpstr>AR BERKLEY</vt:lpstr>
      <vt:lpstr>Arial</vt:lpstr>
      <vt:lpstr>Brush Script MT</vt:lpstr>
      <vt:lpstr>Calibri</vt:lpstr>
      <vt:lpstr>Cambria Math</vt:lpstr>
      <vt:lpstr>Courier New</vt:lpstr>
      <vt:lpstr>Freestyle Script</vt:lpstr>
      <vt:lpstr>French Script MT</vt:lpstr>
      <vt:lpstr>Ink Free</vt:lpstr>
      <vt:lpstr>KaTeX_Main</vt:lpstr>
      <vt:lpstr>KaTeX_Math</vt:lpstr>
      <vt:lpstr>Lucida Handwriting</vt:lpstr>
      <vt:lpstr>Mistral</vt:lpstr>
      <vt:lpstr>Open Sans</vt:lpstr>
      <vt:lpstr>Times New Roman</vt:lpstr>
      <vt:lpstr>Trebuchet MS</vt:lpstr>
      <vt:lpstr>Wingdings</vt:lpstr>
      <vt:lpstr>blue_2007</vt:lpstr>
      <vt:lpstr> </vt:lpstr>
      <vt:lpstr>PowerPoint Presentation</vt:lpstr>
      <vt:lpstr>Mass in Nature</vt:lpstr>
      <vt:lpstr>Mass in Nature</vt:lpstr>
      <vt:lpstr>Emergent Phenomena … in the Standard Model(?)</vt:lpstr>
      <vt:lpstr>Emergence of Hadron Mass</vt:lpstr>
      <vt:lpstr>Emergent Hadron Mass (EHM)</vt:lpstr>
      <vt:lpstr>Mass Budgets of Pseudoscalar Mesons</vt:lpstr>
      <vt:lpstr>Mass Budgets of Pseudoscalar Mesons</vt:lpstr>
      <vt:lpstr>Mass Budgets of Pseudoscalar Mesons</vt:lpstr>
      <vt:lpstr>Vector meson mass budgets</vt:lpstr>
      <vt:lpstr>PowerPoint Presentation</vt:lpstr>
      <vt:lpstr>Our Universe</vt:lpstr>
      <vt:lpstr>Quantum Chromodynamics</vt:lpstr>
      <vt:lpstr>Strong Interactions in the Standard Model</vt:lpstr>
      <vt:lpstr>Whence Mass?</vt:lpstr>
      <vt:lpstr>PowerPoint Presentation</vt:lpstr>
      <vt:lpstr>Trace Anomaly</vt:lpstr>
      <vt:lpstr>Trace Anomaly</vt:lpstr>
      <vt:lpstr>On the other hand …</vt:lpstr>
      <vt:lpstr>                       Pion</vt:lpstr>
      <vt:lpstr>Trace Anomaly</vt:lpstr>
      <vt:lpstr>Whence “1” and yet “0” ?</vt:lpstr>
      <vt:lpstr>Whence “1” and yet “0” ?</vt:lpstr>
      <vt:lpstr>PowerPoint Presentation</vt:lpstr>
      <vt:lpstr>PowerPoint Presentation</vt:lpstr>
      <vt:lpstr>Modern Understanding Grew Slowly from Ancient Origins</vt:lpstr>
      <vt:lpstr>Modern Understanding Grew Slowly from Ancient Origins</vt:lpstr>
      <vt:lpstr>QCD’s Running Coupling</vt:lpstr>
      <vt:lpstr>Process independent  effective charge = running coupling</vt:lpstr>
      <vt:lpstr>EHM Basics</vt:lpstr>
      <vt:lpstr>PowerPoint Presentation</vt:lpstr>
      <vt:lpstr>PowerPoint Presentation</vt:lpstr>
      <vt:lpstr>Semileptonic transition form factors</vt:lpstr>
      <vt:lpstr>Semileptonic transition form factors</vt:lpstr>
      <vt:lpstr>Semileptonic transition form factors</vt:lpstr>
      <vt:lpstr>Isgur-Wise Function</vt:lpstr>
      <vt:lpstr>Semileptonic transition form factors</vt:lpstr>
      <vt:lpstr>PowerPoint Presentation</vt:lpstr>
      <vt:lpstr>Heavy + heavy and heavy + light 0^+→1^- semileptonic transitions</vt:lpstr>
      <vt:lpstr>0^+→1^- semileptonic transitions</vt:lpstr>
      <vt:lpstr>0^+→1^-  semileptonic transitions</vt:lpstr>
      <vt:lpstr>0^+→1^- semileptonic transitions … D_((s))</vt:lpstr>
      <vt:lpstr>0^+→1^- semileptonic transitions … lepton flavour</vt:lpstr>
      <vt:lpstr>0^+→1^- semileptonic transitions … ξ(w)</vt:lpstr>
      <vt:lpstr>0^+→1^- semileptonic transitions … EHM+HB</vt:lpstr>
      <vt:lpstr>PowerPoint Presentation</vt:lpstr>
      <vt:lpstr>B ̅^0→π^+&amp; B ̅_s^0→K^+ Semileptonic Transitions</vt:lpstr>
      <vt:lpstr>B ̅^0→π^+&amp; B ̅_s^0→K^+ Semileptonic Transitions</vt:lpstr>
      <vt:lpstr>B ̅^0→π^+&amp; B ̅_s^0→K^+ Semileptonic Transitions</vt:lpstr>
      <vt:lpstr>D^0→π^- e^+ ν_e </vt:lpstr>
      <vt:lpstr>PowerPoint Presentation</vt:lpstr>
      <vt:lpstr>B_c→η_c, J/ψ Transitions</vt:lpstr>
      <vt:lpstr>B_c→η_c, J/ψ Transitions</vt:lpstr>
      <vt:lpstr>B_c→η_c, J/ψ Transitions</vt:lpstr>
      <vt:lpstr>B_c→η_c Transitions</vt:lpstr>
      <vt:lpstr>B_c→J/ψ Transitions</vt:lpstr>
      <vt:lpstr>B_c→η_c, J/ψ Transitions</vt:lpstr>
      <vt:lpstr>B_c→η_c, J/ψ Transitions</vt:lpstr>
      <vt:lpstr>PowerPoint Presentation</vt:lpstr>
      <vt:lpstr>Epilogue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Craig Roberts</dc:creator>
  <cp:lastModifiedBy>Craig Roberts</cp:lastModifiedBy>
  <cp:revision>293</cp:revision>
  <dcterms:created xsi:type="dcterms:W3CDTF">2020-06-14T06:00:22Z</dcterms:created>
  <dcterms:modified xsi:type="dcterms:W3CDTF">2023-10-10T00:10:02Z</dcterms:modified>
</cp:coreProperties>
</file>